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83" r:id="rId3"/>
    <p:sldId id="288" r:id="rId4"/>
    <p:sldId id="297" r:id="rId5"/>
    <p:sldId id="295" r:id="rId6"/>
    <p:sldId id="296" r:id="rId7"/>
    <p:sldId id="303" r:id="rId8"/>
    <p:sldId id="304" r:id="rId9"/>
    <p:sldId id="291" r:id="rId10"/>
    <p:sldId id="298" r:id="rId11"/>
    <p:sldId id="302" r:id="rId12"/>
    <p:sldId id="30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80801D-D307-4D05-B0B8-7D5089D6E323}">
          <p14:sldIdLst>
            <p14:sldId id="258"/>
            <p14:sldId id="283"/>
            <p14:sldId id="288"/>
            <p14:sldId id="297"/>
            <p14:sldId id="295"/>
            <p14:sldId id="296"/>
            <p14:sldId id="303"/>
            <p14:sldId id="304"/>
            <p14:sldId id="291"/>
            <p14:sldId id="298"/>
            <p14:sldId id="302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ина Смышляева" initials="АС" lastIdx="2" clrIdx="0">
    <p:extLst>
      <p:ext uri="{19B8F6BF-5375-455C-9EA6-DF929625EA0E}">
        <p15:presenceInfo xmlns:p15="http://schemas.microsoft.com/office/powerpoint/2012/main" userId="9bbd1f189d0491f2" providerId="Windows Live"/>
      </p:ext>
    </p:extLst>
  </p:cmAuthor>
  <p:cmAuthor id="2" name="S.S. " initials="S.S." lastIdx="4" clrIdx="1">
    <p:extLst>
      <p:ext uri="{19B8F6BF-5375-455C-9EA6-DF929625EA0E}">
        <p15:presenceInfo xmlns:p15="http://schemas.microsoft.com/office/powerpoint/2012/main" userId="S.S.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4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281" autoAdjust="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6857EE5-D674-4818-B187-99CC9FEDE0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962E59-98E7-4308-A0A6-8425B8C3B3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3A003-7FA8-445A-B4BA-F78F323BFC8D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62261-45CA-4442-95D7-CC61BF3C7C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36075E-7167-42F3-9714-6FD3515EB0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B810-84C0-40F6-9FDD-C12C3C804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8779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D819A-24D4-4CC7-9615-BD247E8F46F2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3B9CB-6C5E-49E0-AC6F-FD96E7389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8956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Здравствуйте! Меня зовут Сыренный Илья. Тема моей выпускной квалификационной работы</a:t>
            </a:r>
            <a:r>
              <a:rPr lang="en-US" dirty="0"/>
              <a:t>: </a:t>
            </a:r>
            <a:r>
              <a:rPr lang="ru-RU" dirty="0"/>
              <a:t>Разработка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интерактивного учебного пособия с ответами на естественном языке на основе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Augmented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Generation. 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78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работы была поставлена цель разработать систему, использующую методы </a:t>
            </a:r>
            <a:r>
              <a:rPr lang="en-US" dirty="0"/>
              <a:t>Retrieval Augmented Generation </a:t>
            </a:r>
            <a:r>
              <a:rPr lang="ru-RU" dirty="0"/>
              <a:t>для облегчения процесса изучения научных статей, обеспечивая поиск и объяснение терминов, а также предоставление ссылок на оригинальные источники. Передо мной были поставлены следующие задачи</a:t>
            </a:r>
            <a:r>
              <a:rPr lang="en-US" dirty="0"/>
              <a:t>: </a:t>
            </a:r>
            <a:r>
              <a:rPr lang="ru-RU" dirty="0"/>
              <a:t>проанализировать существующие решения и современные подходы, сформулировать требования к системе, и спроектировать диаграмму базовых компонентов, разработать дизайн интерфейса, а также базовую версию.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D92298-96C2-467D-BF25-0798A2356C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356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Основная технология, которая используется в моей системе это </a:t>
            </a:r>
            <a:r>
              <a:rPr lang="en-US" dirty="0"/>
              <a:t>Retrieval Augmented Generation. </a:t>
            </a:r>
            <a:r>
              <a:rPr lang="ru-RU" dirty="0"/>
              <a:t>Данная технология решает сразу несколько ключевых проблем Больших Языковых Моделей</a:t>
            </a:r>
            <a:r>
              <a:rPr lang="en-US" dirty="0"/>
              <a:t>. </a:t>
            </a:r>
            <a:r>
              <a:rPr lang="ru-RU" dirty="0"/>
              <a:t>С помощью подключения внешней базы данных система извлекает релевантные к запросу фрагменты документов для дополнения запроса к Большой Языковой Модели. Таким образом можно приспособить Большую Языковую Модель для ответа на вопросы по специфическим данным, которые не присутствовали при обучении.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70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Первым шагом в разработке прототипа системы стал дизайн интерфейса. Были продуманы сценарии взаимодействия пользователя и системы. Далее была спроектирована базовая версия, которая включала в себя следующие компоненты. Далее немного подробнее о каждом из них</a:t>
            </a:r>
            <a:r>
              <a:rPr lang="en-US" dirty="0"/>
              <a:t>: </a:t>
            </a:r>
            <a:r>
              <a:rPr lang="ru-RU" dirty="0"/>
              <a:t>этап </a:t>
            </a:r>
            <a:r>
              <a:rPr lang="en-US" dirty="0"/>
              <a:t>Chunking </a:t>
            </a:r>
            <a:r>
              <a:rPr lang="ru-RU" dirty="0"/>
              <a:t>необходим для разделения исходного текста документов на фрагменты,</a:t>
            </a:r>
            <a:r>
              <a:rPr lang="en-US" dirty="0"/>
              <a:t> </a:t>
            </a:r>
            <a:r>
              <a:rPr lang="ru-RU" dirty="0"/>
              <a:t>в разработке системы был использован алгоритм, который делит текст по предложениям. Следующий этап, </a:t>
            </a:r>
            <a:r>
              <a:rPr lang="en-US" dirty="0"/>
              <a:t>Rewriter</a:t>
            </a:r>
            <a:r>
              <a:rPr lang="ru-RU" dirty="0"/>
              <a:t>, служит для повышения эффективности этапа </a:t>
            </a:r>
            <a:r>
              <a:rPr lang="en-US" dirty="0"/>
              <a:t>Retrieval. </a:t>
            </a:r>
            <a:r>
              <a:rPr lang="ru-RU" dirty="0"/>
              <a:t>Достигается это путем генерации гипотетического ответа на вопрос пользователя. Этап </a:t>
            </a:r>
            <a:r>
              <a:rPr lang="en-US" dirty="0"/>
              <a:t>Retrieval </a:t>
            </a:r>
            <a:r>
              <a:rPr lang="ru-RU" dirty="0"/>
              <a:t>реализован на основе полнотекстового поиска. Этап </a:t>
            </a:r>
            <a:r>
              <a:rPr lang="en-US" dirty="0"/>
              <a:t>Reranking</a:t>
            </a:r>
            <a:r>
              <a:rPr lang="ru-RU" dirty="0"/>
              <a:t> служит для более точного отбора извлеченных фрагментов. </a:t>
            </a:r>
            <a:r>
              <a:rPr lang="ru-RU" dirty="0" err="1"/>
              <a:t>Пайплайн</a:t>
            </a:r>
            <a:r>
              <a:rPr lang="ru-RU" dirty="0"/>
              <a:t> использует функционал </a:t>
            </a:r>
            <a:r>
              <a:rPr lang="en-US" dirty="0" err="1"/>
              <a:t>YandexGPT</a:t>
            </a:r>
            <a:r>
              <a:rPr lang="en-US" dirty="0"/>
              <a:t> </a:t>
            </a:r>
            <a:r>
              <a:rPr lang="ru-RU" dirty="0"/>
              <a:t>через </a:t>
            </a:r>
            <a:r>
              <a:rPr lang="en-US" dirty="0"/>
              <a:t>API, </a:t>
            </a:r>
            <a:r>
              <a:rPr lang="ru-RU" dirty="0"/>
              <a:t>это позволяет снизить требования к вычислительным ресурсам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43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оценки системы планируется использовать два подхода</a:t>
            </a:r>
            <a:r>
              <a:rPr lang="en-US" dirty="0"/>
              <a:t>. </a:t>
            </a:r>
            <a:r>
              <a:rPr lang="ru-RU" dirty="0"/>
              <a:t>Первый, более классический, это </a:t>
            </a:r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/>
              <a:t>QASPER, </a:t>
            </a:r>
            <a:r>
              <a:rPr lang="ru-RU" dirty="0"/>
              <a:t>который содержит вопросы и ответы по научным статьям в области </a:t>
            </a:r>
            <a:r>
              <a:rPr lang="en-US" dirty="0"/>
              <a:t>NLP. </a:t>
            </a:r>
            <a:r>
              <a:rPr lang="ru-RU" dirty="0"/>
              <a:t>Второй подход сочетает в себе метрики и генерацию </a:t>
            </a:r>
            <a:r>
              <a:rPr lang="en-US" dirty="0" err="1"/>
              <a:t>cbyntnbxyst</a:t>
            </a:r>
            <a:r>
              <a:rPr lang="en-US" dirty="0"/>
              <a:t> </a:t>
            </a:r>
            <a:r>
              <a:rPr lang="ru-RU" dirty="0" err="1"/>
              <a:t>датасета</a:t>
            </a:r>
            <a:r>
              <a:rPr lang="ru-RU" dirty="0"/>
              <a:t> по документам. Данный фреймворк реализует удобные инструменты для оценки </a:t>
            </a:r>
            <a:r>
              <a:rPr lang="en-US" dirty="0"/>
              <a:t>RAG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10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2DE94-F58A-41EA-8BE7-24112F603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D8CBCD-7D8B-4E52-BF3E-8748B6B92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4E7968-A826-4BE6-BB65-F0596E57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9BD6-0494-4F92-BBE9-42DD268DF4E9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0D4CDE-68F8-4BB4-89F5-56B4DF25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EB6819-32E0-4264-B9AD-2144513C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17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 таблиц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A0C8A1-7928-4113-8B3C-AD276F43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59E81C-8F3C-4CBD-BFDE-2F278A95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52DB28E-DCFC-49D3-A30D-8262F702275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41E3613-C825-4AC4-AD6D-9E3EFB15A6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105" y="5597719"/>
            <a:ext cx="8471790" cy="56160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600"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Таблица 4">
            <a:extLst>
              <a:ext uri="{FF2B5EF4-FFF2-40B4-BE49-F238E27FC236}">
                <a16:creationId xmlns:a16="http://schemas.microsoft.com/office/drawing/2014/main" id="{6671B43A-5A9E-4DC7-9A36-0A24D95C9B75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860105" y="512379"/>
            <a:ext cx="8471790" cy="508534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24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E82B1-F43C-4FA6-9FE0-95ADB0ED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3F065C-F6F1-40E9-8B38-6BEC78849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5BF20B-C440-495D-BEF3-0EC34132D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FDBD15-ED49-49D6-B57E-FD6B5C6E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84CD-6F1E-4B5C-AF82-9F8C33F7B67A}" type="datetime1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B4759C-4777-49B6-B652-70866958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E47314-5D68-4402-8652-335E73B0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101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BA804-8FEB-4C8B-8519-D31CECB1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34A575-E21E-411B-8A34-7FE160F63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88C095-A45F-4F7F-AFDE-799DA591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BCB281-AE66-4BDA-BE04-5161107C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0AE1-FFB4-44D0-B319-4A8760509840}" type="datetime1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95852A-F521-4A6D-9F67-B6B1E328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BDCB48-E430-4C20-A0C8-E1AF173D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896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815E4-5033-4FB4-8946-A37ACBCE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0D02DD-FB68-4EA0-AF70-69215D43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AA4C2B-DA22-4B53-80FB-4F5073BB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96C0-EF0A-4BFE-B7C5-D2ADF27BC5AD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45DDCB-6D6E-4EE3-9A50-C751169C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F3215C-876E-4867-8463-827800E0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943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A6A1F5-031B-4C7D-8DCD-A852615A1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65AF66-A194-49D8-AE72-8218EAC8C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59D02A-3296-41BB-91CF-38E9532E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ADE1-AAF0-4142-A9AA-064BF14FE617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13D21A-AF90-4CD8-B6A3-30D06EF7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266A75-F9AB-46BC-BB48-0CAA4F1A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96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0D8D7-B4AE-43BE-ABC4-4EABBA49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0F14B-4536-46D3-8B8F-60905340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697F98-8EFE-49C0-BA00-D5E36C6D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9E36-ACD2-47D2-905A-81A59B812808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0162A3-3B58-4776-9AD5-B966C008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207BAB-D393-4C2D-9E76-90539D2B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11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E10C2-2777-4BD2-84B9-ED24FB8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BE17C4-A868-4743-ABDA-9F80C957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2A010E-8C16-49AA-8535-06CF81CE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4C77-0E1F-4783-B4FD-0A0EC091ED3D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0BEFB8-A908-44D7-8DC7-88D6B777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93DFE3-35D6-440D-959D-68549F82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45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AF2F1-E2A3-41F2-B649-4B3EF0DB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95E3F-8BC6-437B-A5CD-478E3F4B7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A07872-8965-4C0B-9E92-3149B4D6E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246BCE-F4FC-4591-9D60-60018553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9076-4D1A-4F45-B5BF-C9F4F09E7095}" type="datetime1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2637FD-5842-4AB5-9D05-2AEF1A1F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4CA5AB-4C60-4DD3-A8FD-DA0782A4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3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45086-EE37-4A70-BDD0-CE190DBC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C8D031-9C7B-406D-93B4-71A64B575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05EFB4-EB95-482E-8098-48CCACE7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F7ABA4-42F9-49C7-ACC6-687B37350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902229-9079-40E7-96E8-472D11EF3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42945B-8FE6-4F98-AD51-268D6D0D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4757-B39B-4148-8616-D36127E66360}" type="datetime1">
              <a:rPr lang="ru-RU" smtClean="0"/>
              <a:t>19.05.2025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D0836B-2F8A-4179-8A6A-EDEB0F1A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62DD08-130D-47BB-9AE4-0CD19D5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03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B0693-5378-4441-A005-F549C5A5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4EBFA1-A81F-4153-BD53-A2BF3064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E458-9324-4536-872B-2D4F86AFA841}" type="datetime1">
              <a:rPr lang="ru-RU" smtClean="0"/>
              <a:t>19.05.2025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68DEDC-07CA-4288-9799-B8BAB683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C8E736-1742-49D8-BD39-2CB6951B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5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 таблицей и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A0C8A1-7928-4113-8B3C-AD276F43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59E81C-8F3C-4CBD-BFDE-2F278A95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52DB28E-DCFC-49D3-A30D-8262F702275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3E274-CE30-44F5-8112-17F8C12E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0"/>
            <a:ext cx="10755088" cy="152089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Таблица 5">
            <a:extLst>
              <a:ext uri="{FF2B5EF4-FFF2-40B4-BE49-F238E27FC236}">
                <a16:creationId xmlns:a16="http://schemas.microsoft.com/office/drawing/2014/main" id="{1BDF0A4B-9C9C-4D7A-BD86-602886E63D2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18455" y="3649716"/>
            <a:ext cx="10755088" cy="2706633"/>
          </a:xfr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E9524B86-F0BA-42CE-9084-639D5A1456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8456" y="1520890"/>
            <a:ext cx="10695778" cy="2128825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600"/>
              </a:spcAft>
              <a:buFontTx/>
              <a:buNone/>
              <a:defRPr sz="2400" b="0">
                <a:latin typeface="+mj-lt"/>
              </a:defRPr>
            </a:lvl1pPr>
            <a:lvl2pPr marL="457200" indent="0">
              <a:lnSpc>
                <a:spcPct val="130000"/>
              </a:lnSpc>
              <a:buFontTx/>
              <a:buNone/>
              <a:defRPr sz="2000"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21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A0C8A1-7928-4113-8B3C-AD276F43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3E274-CE30-44F5-8112-17F8C12E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0"/>
            <a:ext cx="10755088" cy="152089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F376B999-296B-4AA6-A7E9-C1B23D026D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8456" y="1520890"/>
            <a:ext cx="10755088" cy="4604013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600"/>
              </a:spcAft>
              <a:buFontTx/>
              <a:buNone/>
              <a:defRPr sz="2400" b="0">
                <a:latin typeface="+mj-lt"/>
              </a:defRPr>
            </a:lvl1pPr>
            <a:lvl2pPr marL="457200" indent="0">
              <a:lnSpc>
                <a:spcPct val="130000"/>
              </a:lnSpc>
              <a:buFontTx/>
              <a:buNone/>
              <a:defRPr sz="2000"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59E81C-8F3C-4CBD-BFDE-2F278A95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52DB28E-DCFC-49D3-A30D-8262F702275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44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A0C8A1-7928-4113-8B3C-AD276F43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59E81C-8F3C-4CBD-BFDE-2F278A95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52DB28E-DCFC-49D3-A30D-8262F702275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41E3613-C825-4AC4-AD6D-9E3EFB15A6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105" y="5597719"/>
            <a:ext cx="8471790" cy="56160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600"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EF89A31-D210-4D7E-85C2-B0AFB3C5AFB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60105" y="403123"/>
            <a:ext cx="8471790" cy="51945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5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33F1A-9BD9-434B-8463-6E7940A6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389D0C-5364-4E9B-92B0-5DA7727D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31E0E-8962-4F8A-99A5-BC0311FC0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069A6-6D0B-4C8F-9C2F-354B649EC90F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C00E3-C261-4C92-97F9-47A2DBEA4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58EEC6-2F95-425A-8C41-426BA4530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18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2" r:id="rId8"/>
    <p:sldLayoutId id="2147483660" r:id="rId9"/>
    <p:sldLayoutId id="2147483661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37BA19-74B2-4C1F-B723-F7C73EB5E473}"/>
              </a:ext>
            </a:extLst>
          </p:cNvPr>
          <p:cNvSpPr/>
          <p:nvPr/>
        </p:nvSpPr>
        <p:spPr>
          <a:xfrm>
            <a:off x="6398737" y="4481611"/>
            <a:ext cx="5090474" cy="1967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Сыренный Илья Игоревич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Бакалавриат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 4, группа 21930</a:t>
            </a:r>
          </a:p>
          <a:p>
            <a:pPr algn="r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Оглезнев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Никита Сергеевич, 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КафИСТИИР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ассистент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C7CAE73-9573-4938-B4FE-373FFB5B0CE9}"/>
              </a:ext>
            </a:extLst>
          </p:cNvPr>
          <p:cNvSpPr/>
          <p:nvPr/>
        </p:nvSpPr>
        <p:spPr>
          <a:xfrm>
            <a:off x="2248292" y="2049835"/>
            <a:ext cx="7695415" cy="2780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интерактивного учебного пособия с ответами на естественном языке на основе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Augmented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Generation</a:t>
            </a:r>
          </a:p>
          <a:p>
            <a:pPr algn="ctr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7752753-B720-4485-9901-2EACDB5D167D}"/>
              </a:ext>
            </a:extLst>
          </p:cNvPr>
          <p:cNvSpPr/>
          <p:nvPr/>
        </p:nvSpPr>
        <p:spPr>
          <a:xfrm>
            <a:off x="0" y="547270"/>
            <a:ext cx="12258674" cy="1704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МИНИСТЕРСТВО НАУКИ И ВЫСШЕГО ОБРАЗОВАНИЯ </a:t>
            </a:r>
          </a:p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РОССИЙСКОЙ ФЕДЕРАЦИИ </a:t>
            </a:r>
          </a:p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</a:p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«НОВОСИБИРСКИЙ НАЦИОНАЛЬНЫЙ ИССЛЕДОВАТЕЛЬСКИЙ ГОСУДАРСТВЕННЫЙ УНИВЕРСИТЕТ» </a:t>
            </a:r>
          </a:p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ИНСТИТУТ ИНТЕЛЛЕКТУАЛЬНОЙ РОБОТОТЕХНИКИ 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7FE410B-240C-4FB7-9CC6-EF75FCCC5F53}"/>
              </a:ext>
            </a:extLst>
          </p:cNvPr>
          <p:cNvSpPr/>
          <p:nvPr/>
        </p:nvSpPr>
        <p:spPr>
          <a:xfrm>
            <a:off x="4257674" y="6092268"/>
            <a:ext cx="367665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Новосибирск 2025</a:t>
            </a:r>
          </a:p>
        </p:txBody>
      </p:sp>
    </p:spTree>
    <p:extLst>
      <p:ext uri="{BB962C8B-B14F-4D97-AF65-F5344CB8AC3E}">
        <p14:creationId xmlns:p14="http://schemas.microsoft.com/office/powerpoint/2010/main" val="305884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907727-66C9-4169-8BE2-4333855B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/>
          <a:p>
            <a:fld id="{252DB28E-DCFC-49D3-A30D-8262F7022753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FBC558F-F3AC-4A6D-9351-A1461229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0"/>
            <a:ext cx="10755088" cy="1520890"/>
          </a:xfrm>
        </p:spPr>
        <p:txBody>
          <a:bodyPr/>
          <a:lstStyle/>
          <a:p>
            <a:r>
              <a:rPr lang="ru-RU" dirty="0"/>
              <a:t>Метрики системы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479C1396-CB99-4759-9B8A-8F7DAE51E63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849071166"/>
              </p:ext>
            </p:extLst>
          </p:nvPr>
        </p:nvGraphicFramePr>
        <p:xfrm>
          <a:off x="719138" y="3649663"/>
          <a:ext cx="1075372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5858">
                  <a:extLst>
                    <a:ext uri="{9D8B030D-6E8A-4147-A177-3AD203B41FA5}">
                      <a16:colId xmlns:a16="http://schemas.microsoft.com/office/drawing/2014/main" val="883720315"/>
                    </a:ext>
                  </a:extLst>
                </a:gridCol>
                <a:gridCol w="2266544">
                  <a:extLst>
                    <a:ext uri="{9D8B030D-6E8A-4147-A177-3AD203B41FA5}">
                      <a16:colId xmlns:a16="http://schemas.microsoft.com/office/drawing/2014/main" val="3877980195"/>
                    </a:ext>
                  </a:extLst>
                </a:gridCol>
                <a:gridCol w="2324911">
                  <a:extLst>
                    <a:ext uri="{9D8B030D-6E8A-4147-A177-3AD203B41FA5}">
                      <a16:colId xmlns:a16="http://schemas.microsoft.com/office/drawing/2014/main" val="3462202399"/>
                    </a:ext>
                  </a:extLst>
                </a:gridCol>
                <a:gridCol w="2416411">
                  <a:extLst>
                    <a:ext uri="{9D8B030D-6E8A-4147-A177-3AD203B41FA5}">
                      <a16:colId xmlns:a16="http://schemas.microsoft.com/office/drawing/2014/main" val="3355044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Наименование метрики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Agentic-RAG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RAG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LLM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44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Релевантность поиска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0.51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0.36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-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23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Достоверность генерации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0.68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0.54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-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78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Правильность генерации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0.62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0.48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0.26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98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Среднее время работы (с)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29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6.5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3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063609"/>
                  </a:ext>
                </a:extLst>
              </a:tr>
            </a:tbl>
          </a:graphicData>
        </a:graphic>
      </p:graphicFrame>
      <p:sp>
        <p:nvSpPr>
          <p:cNvPr id="7" name="Текст 6">
            <a:extLst>
              <a:ext uri="{FF2B5EF4-FFF2-40B4-BE49-F238E27FC236}">
                <a16:creationId xmlns:a16="http://schemas.microsoft.com/office/drawing/2014/main" id="{7CE6A7ED-9E94-4CDC-BE04-DA230BE081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8456" y="1520890"/>
            <a:ext cx="10695778" cy="2128825"/>
          </a:xfrm>
        </p:spPr>
        <p:txBody>
          <a:bodyPr>
            <a:normAutofit/>
          </a:bodyPr>
          <a:lstStyle/>
          <a:p>
            <a:r>
              <a:rPr lang="ru-RU" dirty="0"/>
              <a:t>Сравнение метрик на разных конфигурациях</a:t>
            </a:r>
          </a:p>
          <a:p>
            <a:pPr lvl="1"/>
            <a:r>
              <a:rPr lang="ru-RU" dirty="0"/>
              <a:t>В таблице приведены метрики, рассчитанные на основе </a:t>
            </a:r>
            <a:r>
              <a:rPr lang="ru-RU" dirty="0" err="1"/>
              <a:t>датасета</a:t>
            </a:r>
            <a:r>
              <a:rPr lang="ru-RU" dirty="0"/>
              <a:t> </a:t>
            </a:r>
            <a:r>
              <a:rPr lang="en-US" dirty="0"/>
              <a:t>FRAMES </a:t>
            </a:r>
            <a:r>
              <a:rPr lang="ru-RU" dirty="0"/>
              <a:t>и метрик </a:t>
            </a:r>
            <a:r>
              <a:rPr lang="en-US" dirty="0"/>
              <a:t>LLM-as-Judge </a:t>
            </a:r>
            <a:r>
              <a:rPr lang="ru-RU" dirty="0"/>
              <a:t>из библиотеки </a:t>
            </a:r>
            <a:r>
              <a:rPr lang="en-US" dirty="0"/>
              <a:t>RAGAS. </a:t>
            </a:r>
            <a:r>
              <a:rPr lang="ru-RU" dirty="0"/>
              <a:t>Метрики рассчитаны на выборке из 50 вопросов и 330 статей из </a:t>
            </a:r>
            <a:r>
              <a:rPr lang="en-US" dirty="0"/>
              <a:t>Wikipedia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522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064B2E0-43A4-48B7-9DAC-76549500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/>
          <a:p>
            <a:fld id="{252DB28E-DCFC-49D3-A30D-8262F7022753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DBCD647-9B4B-46F7-93A4-02E29066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0"/>
            <a:ext cx="10755088" cy="1520890"/>
          </a:xfrm>
        </p:spPr>
        <p:txBody>
          <a:bodyPr/>
          <a:lstStyle/>
          <a:p>
            <a:r>
              <a:rPr lang="ru-RU" dirty="0"/>
              <a:t>Метрики пилотного тестирования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94CB8578-A529-4C50-964A-67AF7925DA3D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669800243"/>
              </p:ext>
            </p:extLst>
          </p:nvPr>
        </p:nvGraphicFramePr>
        <p:xfrm>
          <a:off x="719138" y="3649663"/>
          <a:ext cx="10753724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8431">
                  <a:extLst>
                    <a:ext uri="{9D8B030D-6E8A-4147-A177-3AD203B41FA5}">
                      <a16:colId xmlns:a16="http://schemas.microsoft.com/office/drawing/2014/main" val="374250688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1151963721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1947442447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936572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Аспект приложения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Среднее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Нижняя оценка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Верхняя оценка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5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Точность ответов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4.16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2.93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5.39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43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Скорость работы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5.83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5.04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6.62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04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Удобство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3.39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19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Полезность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2.51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5.48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94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Общая оценка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4.83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3.6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6.06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669301"/>
                  </a:ext>
                </a:extLst>
              </a:tr>
            </a:tbl>
          </a:graphicData>
        </a:graphic>
      </p:graphicFrame>
      <p:sp>
        <p:nvSpPr>
          <p:cNvPr id="9" name="Текст 8">
            <a:extLst>
              <a:ext uri="{FF2B5EF4-FFF2-40B4-BE49-F238E27FC236}">
                <a16:creationId xmlns:a16="http://schemas.microsoft.com/office/drawing/2014/main" id="{569B907F-23D1-4004-8378-5FBB7BA214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8456" y="1520890"/>
            <a:ext cx="10695778" cy="2128825"/>
          </a:xfrm>
        </p:spPr>
        <p:txBody>
          <a:bodyPr>
            <a:normAutofit/>
          </a:bodyPr>
          <a:lstStyle/>
          <a:p>
            <a:r>
              <a:rPr lang="ru-RU" dirty="0"/>
              <a:t>Доверительные интервалы оценок пользователей</a:t>
            </a:r>
          </a:p>
          <a:p>
            <a:pPr lvl="1"/>
            <a:r>
              <a:rPr lang="ru-RU" dirty="0"/>
              <a:t>Поскольку выборка из 6 человек маленькая, были рассчитаны доверительные интервалы, которые помогли определить, в каком диапазоне с вероятностью 95 процентов лежат истинные значения для всей выборки.</a:t>
            </a:r>
          </a:p>
        </p:txBody>
      </p:sp>
    </p:spTree>
    <p:extLst>
      <p:ext uri="{BB962C8B-B14F-4D97-AF65-F5344CB8AC3E}">
        <p14:creationId xmlns:p14="http://schemas.microsoft.com/office/powerpoint/2010/main" val="317164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ECFB1-52F9-48E4-99D4-32198956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 выводы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FB1FA6-EF89-4265-B52B-8D822E5A89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Использование RAG позволяет существенно повысить качество ответов, подключая внешние проверенные источники знаний.</a:t>
            </a:r>
          </a:p>
          <a:p>
            <a:r>
              <a:rPr lang="ru-RU" dirty="0"/>
              <a:t>Разработана модульная и масштабируемая RAG-система с возможностью индексации документов и генерации ответов в реальном времени.</a:t>
            </a:r>
          </a:p>
          <a:p>
            <a:r>
              <a:rPr lang="ru-RU" dirty="0"/>
              <a:t>Система успешно прошла пилотное испытание и готова к практическому применению.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E40529-543B-40E1-86AA-5F1BF2D4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13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29E2C9-254B-47DE-941C-6C4D91DD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F5940FA8-863F-4718-BC31-F9BEB80D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6730E020-D5B2-4C1D-8091-A6BF0B410B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работы: </a:t>
            </a:r>
          </a:p>
          <a:p>
            <a:pPr lvl="1"/>
            <a:r>
              <a:rPr lang="ru-RU" dirty="0"/>
              <a:t>Разработать систему, использующую подход </a:t>
            </a:r>
            <a:r>
              <a:rPr lang="ru-RU" dirty="0" err="1"/>
              <a:t>Retrieval</a:t>
            </a:r>
            <a:r>
              <a:rPr lang="ru-RU" dirty="0"/>
              <a:t> </a:t>
            </a:r>
            <a:r>
              <a:rPr lang="ru-RU" dirty="0" err="1"/>
              <a:t>Augmented</a:t>
            </a:r>
            <a:r>
              <a:rPr lang="ru-RU" dirty="0"/>
              <a:t> Generation (RAG) для помощи пользователям в изучении научных статей в формате </a:t>
            </a:r>
            <a:r>
              <a:rPr lang="en-US" dirty="0"/>
              <a:t>PDF</a:t>
            </a:r>
            <a:r>
              <a:rPr lang="ru-RU" dirty="0"/>
              <a:t>. Система должна отвечать на вопросы пользователя по загруженному документу, а также предоставлять релевантные фрагменты</a:t>
            </a:r>
          </a:p>
          <a:p>
            <a:r>
              <a:rPr lang="ru-RU" dirty="0"/>
              <a:t>Задачи:</a:t>
            </a:r>
          </a:p>
          <a:p>
            <a:pPr lvl="1"/>
            <a:r>
              <a:rPr lang="ru-RU" dirty="0"/>
              <a:t>Поиск и анализ литературы в рамках изучения предметной области</a:t>
            </a:r>
          </a:p>
          <a:p>
            <a:pPr lvl="1"/>
            <a:r>
              <a:rPr lang="ru-RU" dirty="0"/>
              <a:t>Проектирование и разработка системы</a:t>
            </a:r>
          </a:p>
          <a:p>
            <a:pPr lvl="1"/>
            <a:r>
              <a:rPr lang="ru-RU" dirty="0"/>
              <a:t>Разработка способов оценки системы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31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257828-7ADF-4C0B-BD1B-9DBE99B4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1798F13-D831-406F-9AD4-02001303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Augmented Generation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B137AD4-359A-44FC-9B2E-3F5AD46429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Проблема: </a:t>
            </a:r>
          </a:p>
          <a:p>
            <a:pPr lvl="1"/>
            <a:r>
              <a:rPr lang="ru-RU" dirty="0"/>
              <a:t>Большие текстовые массивы сложно использовать напрямую из-за ограниченного контекста моделей. Это затрудняет извлечение точной и актуальной информации</a:t>
            </a:r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RAG сочетает поиск данных и генерацию текста. Поисковая система (</a:t>
            </a:r>
            <a:r>
              <a:rPr lang="ru-RU" dirty="0" err="1"/>
              <a:t>Retrieval</a:t>
            </a:r>
            <a:r>
              <a:rPr lang="ru-RU" dirty="0"/>
              <a:t>) находит релевантные фрагменты текста из базы данных. Генерация (Generation) создает ответ, основываясь на найденных данных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10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E185EA-BBB7-49C8-8A0B-56306614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/>
          <a:p>
            <a:fld id="{252DB28E-DCFC-49D3-A30D-8262F7022753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0A4DC9B3-184E-46FB-8E4C-3470D14DCA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105" y="5597719"/>
            <a:ext cx="8471790" cy="561603"/>
          </a:xfrm>
        </p:spPr>
        <p:txBody>
          <a:bodyPr/>
          <a:lstStyle/>
          <a:p>
            <a:r>
              <a:rPr lang="ru-RU" dirty="0"/>
              <a:t>Устройство </a:t>
            </a:r>
            <a:r>
              <a:rPr lang="en-US" dirty="0"/>
              <a:t>RAG-</a:t>
            </a:r>
            <a:r>
              <a:rPr lang="ru-RU" dirty="0" err="1"/>
              <a:t>пайплайна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AA16DC2-5EA1-4803-8A60-C6A6020B904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593094" y="403225"/>
            <a:ext cx="7005811" cy="5194300"/>
          </a:xfrm>
        </p:spPr>
      </p:pic>
    </p:spTree>
    <p:extLst>
      <p:ext uri="{BB962C8B-B14F-4D97-AF65-F5344CB8AC3E}">
        <p14:creationId xmlns:p14="http://schemas.microsoft.com/office/powerpoint/2010/main" val="402002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CDF5721-12BA-4B8D-ACD4-F2B13088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D0A5F95D-CE22-4BD3-AF4C-4D85CEC1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системы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A3BC88F-8D4A-456B-A7D9-8F239E58CD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Проектирование: </a:t>
            </a:r>
          </a:p>
          <a:p>
            <a:pPr lvl="1"/>
            <a:r>
              <a:rPr lang="ru-RU" dirty="0"/>
              <a:t>Для проектирования системы были использованы UML-диаграммы, которые позволили структурировать требования, визуализировать архитектуру и глубже понять функциональность системы</a:t>
            </a:r>
          </a:p>
          <a:p>
            <a:r>
              <a:rPr lang="ru-RU" dirty="0"/>
              <a:t>Архитектура</a:t>
            </a:r>
          </a:p>
          <a:p>
            <a:pPr lvl="1"/>
            <a:r>
              <a:rPr lang="ru-RU" dirty="0"/>
              <a:t>Разработано веб-приложение в виде чата для общения с пользователем, пользователь может загружать документы, задавать вопросы, получать ответы в потоковом режиме</a:t>
            </a:r>
          </a:p>
          <a:p>
            <a:r>
              <a:rPr lang="ru-RU" dirty="0"/>
              <a:t>Поисковая система</a:t>
            </a:r>
          </a:p>
          <a:p>
            <a:pPr lvl="1"/>
            <a:r>
              <a:rPr lang="ru-RU" dirty="0"/>
              <a:t>Для поддержки мультиязычного поиска реализован векторный поиск, учитывающий семантические особенности текста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21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E185EA-BBB7-49C8-8A0B-56306614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/>
          <a:p>
            <a:fld id="{252DB28E-DCFC-49D3-A30D-8262F7022753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0A4DC9B3-184E-46FB-8E4C-3470D14DCA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105" y="5597719"/>
            <a:ext cx="8471790" cy="561603"/>
          </a:xfrm>
        </p:spPr>
        <p:txBody>
          <a:bodyPr/>
          <a:lstStyle/>
          <a:p>
            <a:r>
              <a:rPr lang="ru-RU" dirty="0"/>
              <a:t>Пользовательский интерфейс веб-приложения</a:t>
            </a:r>
          </a:p>
        </p:txBody>
      </p:sp>
      <p:pic>
        <p:nvPicPr>
          <p:cNvPr id="29" name="Объект 28">
            <a:extLst>
              <a:ext uri="{FF2B5EF4-FFF2-40B4-BE49-F238E27FC236}">
                <a16:creationId xmlns:a16="http://schemas.microsoft.com/office/drawing/2014/main" id="{CF020E99-CA6A-4366-A88B-55E4E5D94641}"/>
              </a:ext>
            </a:extLst>
          </p:cNvPr>
          <p:cNvPicPr>
            <a:picLocks noGrp="1"/>
          </p:cNvPicPr>
          <p:nvPr>
            <p:ph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43" y="403225"/>
            <a:ext cx="6329314" cy="5194300"/>
          </a:xfr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477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B4DF26DE-4EBD-4AFE-B3FA-01005926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PDF-</a:t>
            </a:r>
            <a:r>
              <a:rPr lang="ru-RU" dirty="0"/>
              <a:t>файлами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90C96E75-20CF-4FC2-8DE7-740ED34D16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Индексация</a:t>
            </a:r>
          </a:p>
          <a:p>
            <a:pPr lvl="1"/>
            <a:r>
              <a:rPr lang="ru-RU" dirty="0"/>
              <a:t>Система загружает PDF-файлы и разбивает их на логические фрагменты в реальном времени. Для восстановления макета документа используется CRF-модель, обученная на разметке научных статей. Затем применяется алгоритм семантического </a:t>
            </a:r>
            <a:r>
              <a:rPr lang="ru-RU" dirty="0" err="1"/>
              <a:t>чанкинга</a:t>
            </a:r>
            <a:r>
              <a:rPr lang="ru-RU" dirty="0"/>
              <a:t> для формирования базы знаний</a:t>
            </a:r>
          </a:p>
          <a:p>
            <a:r>
              <a:rPr lang="ru-RU" dirty="0"/>
              <a:t>Скорость загрузки документов</a:t>
            </a:r>
          </a:p>
          <a:p>
            <a:pPr lvl="1"/>
            <a:r>
              <a:rPr lang="ru-RU" dirty="0"/>
              <a:t>Книга </a:t>
            </a:r>
            <a:r>
              <a:rPr lang="en-US" dirty="0"/>
              <a:t>“Deep Learning” (Goodfellow et al., ~</a:t>
            </a:r>
            <a:r>
              <a:rPr lang="ru-RU" dirty="0"/>
              <a:t>800 страниц</a:t>
            </a:r>
            <a:r>
              <a:rPr lang="en-US" dirty="0"/>
              <a:t>)</a:t>
            </a:r>
            <a:r>
              <a:rPr lang="ru-RU" dirty="0"/>
              <a:t> индексируется за</a:t>
            </a:r>
            <a:r>
              <a:rPr lang="en-US" dirty="0"/>
              <a:t> ~7 </a:t>
            </a:r>
            <a:r>
              <a:rPr lang="ru-RU" dirty="0"/>
              <a:t>минут</a:t>
            </a:r>
          </a:p>
          <a:p>
            <a:pPr lvl="1"/>
            <a:r>
              <a:rPr lang="ru-RU" dirty="0"/>
              <a:t>Научная статья (15 стр.) индексируется за </a:t>
            </a:r>
            <a:r>
              <a:rPr lang="en-US" dirty="0"/>
              <a:t>~2 </a:t>
            </a:r>
            <a:r>
              <a:rPr lang="ru-RU" dirty="0"/>
              <a:t>секунды</a:t>
            </a:r>
          </a:p>
          <a:p>
            <a:pPr lvl="1"/>
            <a:r>
              <a:rPr lang="ru-RU" dirty="0"/>
              <a:t>Система оптимизирована для работы в интерактивном режиме</a:t>
            </a:r>
            <a:r>
              <a:rPr lang="en-US" dirty="0"/>
              <a:t>: </a:t>
            </a:r>
            <a:r>
              <a:rPr lang="ru-RU" dirty="0"/>
              <a:t>индексация начинается сразу после загрузки документа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0C0158-E33E-4DD9-B7D1-ABBEF199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76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E581A7-9EA7-412F-935D-42D48848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8210ED-2D45-49C5-B320-1D7B014B3D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Схема работы этапа индексации </a:t>
            </a:r>
          </a:p>
          <a:p>
            <a:endParaRPr lang="ru-RU" dirty="0"/>
          </a:p>
        </p:txBody>
      </p:sp>
      <p:pic>
        <p:nvPicPr>
          <p:cNvPr id="5" name="Объект 12">
            <a:extLst>
              <a:ext uri="{FF2B5EF4-FFF2-40B4-BE49-F238E27FC236}">
                <a16:creationId xmlns:a16="http://schemas.microsoft.com/office/drawing/2014/main" id="{47D1E07D-B143-4B61-B0B8-AD200207540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4131283" y="403225"/>
            <a:ext cx="3929433" cy="5194300"/>
          </a:xfrm>
        </p:spPr>
      </p:pic>
    </p:spTree>
    <p:extLst>
      <p:ext uri="{BB962C8B-B14F-4D97-AF65-F5344CB8AC3E}">
        <p14:creationId xmlns:p14="http://schemas.microsoft.com/office/powerpoint/2010/main" val="157932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257828-7ADF-4C0B-BD1B-9DBE99B4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/>
          <a:p>
            <a:fld id="{252DB28E-DCFC-49D3-A30D-8262F7022753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E25D0E35-6FDD-4F67-A070-722FEFA8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0"/>
            <a:ext cx="10755088" cy="1520890"/>
          </a:xfrm>
        </p:spPr>
        <p:txBody>
          <a:bodyPr/>
          <a:lstStyle/>
          <a:p>
            <a:r>
              <a:rPr lang="ru-RU" dirty="0"/>
              <a:t>Оценка системы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9B55C851-C121-49EC-8F7B-5BD203D162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8456" y="1520890"/>
            <a:ext cx="10755088" cy="4604013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Датасет</a:t>
            </a:r>
            <a:r>
              <a:rPr lang="en-US" dirty="0"/>
              <a:t>: FRAMES</a:t>
            </a:r>
            <a:endParaRPr lang="ru-RU" dirty="0"/>
          </a:p>
          <a:p>
            <a:pPr lvl="1"/>
            <a:r>
              <a:rPr lang="ru-RU" dirty="0"/>
              <a:t>Содержит 824 вопроса, требующих информации из 2-15 статей из Wikipedia. Для каждого вопроса представлен эталонный ответ, а также список релевантных статей из Wikipedia</a:t>
            </a:r>
          </a:p>
          <a:p>
            <a:r>
              <a:rPr lang="ru-RU" dirty="0"/>
              <a:t>Метрики</a:t>
            </a:r>
            <a:r>
              <a:rPr lang="en-US" dirty="0"/>
              <a:t>: </a:t>
            </a:r>
            <a:r>
              <a:rPr lang="ru-RU" dirty="0"/>
              <a:t>RAGAS</a:t>
            </a:r>
          </a:p>
          <a:p>
            <a:pPr lvl="1"/>
            <a:r>
              <a:rPr lang="ru-RU" dirty="0"/>
              <a:t>Использованы метрики </a:t>
            </a:r>
            <a:r>
              <a:rPr lang="en-US" dirty="0"/>
              <a:t>LLM-as-Judge </a:t>
            </a:r>
            <a:r>
              <a:rPr lang="ru-RU" dirty="0"/>
              <a:t>для оценки качества генерации, а также релевантности найденных для ответа фрагментов</a:t>
            </a:r>
          </a:p>
          <a:p>
            <a:r>
              <a:rPr lang="ru-RU" dirty="0"/>
              <a:t>Пилотное тестирование</a:t>
            </a:r>
          </a:p>
          <a:p>
            <a:pPr lvl="1"/>
            <a:r>
              <a:rPr lang="ru-RU" dirty="0"/>
              <a:t>Приложение было развернуто и передано 6 студентам НГУ для сбора обратной связи о работе системы. Собрана обратная связь по качеству ответов, удобству интерфейса и скорости работы системы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AC70CF8-D841-4EA3-9226-024DCC73EE6E}"/>
              </a:ext>
            </a:extLst>
          </p:cNvPr>
          <p:cNvSpPr txBox="1">
            <a:spLocks/>
          </p:cNvSpPr>
          <p:nvPr/>
        </p:nvSpPr>
        <p:spPr>
          <a:xfrm>
            <a:off x="838200" y="360000"/>
            <a:ext cx="10515600" cy="540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873497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3969</TotalTime>
  <Words>940</Words>
  <Application>Microsoft Office PowerPoint</Application>
  <PresentationFormat>Широкоэкранный</PresentationFormat>
  <Paragraphs>127</Paragraphs>
  <Slides>12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Тема Office</vt:lpstr>
      <vt:lpstr>Презентация PowerPoint</vt:lpstr>
      <vt:lpstr>Введение</vt:lpstr>
      <vt:lpstr>Retrieval Augmented Generation</vt:lpstr>
      <vt:lpstr>Презентация PowerPoint</vt:lpstr>
      <vt:lpstr>Разработка системы</vt:lpstr>
      <vt:lpstr>Презентация PowerPoint</vt:lpstr>
      <vt:lpstr>Работа с PDF-файлами</vt:lpstr>
      <vt:lpstr>Презентация PowerPoint</vt:lpstr>
      <vt:lpstr>Оценка системы</vt:lpstr>
      <vt:lpstr>Метрики системы</vt:lpstr>
      <vt:lpstr>Метрики пилотного тестирования</vt:lpstr>
      <vt:lpstr>Результаты и 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 Смышляева</dc:creator>
  <cp:lastModifiedBy>Илья Сыренный</cp:lastModifiedBy>
  <cp:revision>113</cp:revision>
  <dcterms:created xsi:type="dcterms:W3CDTF">2024-11-20T15:10:14Z</dcterms:created>
  <dcterms:modified xsi:type="dcterms:W3CDTF">2025-05-19T10:59:17Z</dcterms:modified>
</cp:coreProperties>
</file>