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51acdd15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51acdd15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51acdd15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51acdd15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51acdd15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51acdd15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51acdd15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51acdd15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51acdd15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51acdd15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51acdd15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51acdd15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51acdd15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51acdd15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51acdd15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51acdd15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51acdd15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51acdd15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51acdd15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51acdd15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519a39f9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519a39f9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51acdd15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51acdd15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51acdd15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51acdd15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51acdd15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51acdd15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51acdd15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51acdd15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51acdd15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51acdd15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51acdd15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c51acdd15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51acdd15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51acdd15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513de893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513de89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51acdd1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51acdd1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51acdd15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51acdd1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51acdd15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51acdd15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51acdd15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51acdd15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51acdd15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51acdd15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51acdd15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51acdd15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176225" y="1935725"/>
            <a:ext cx="85905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ERC20 for Equity Certificates through Smart Contracts</a:t>
            </a:r>
            <a:endParaRPr b="1"/>
          </a:p>
        </p:txBody>
      </p:sp>
      <p:sp>
        <p:nvSpPr>
          <p:cNvPr id="86" name="Google Shape;86;p13"/>
          <p:cNvSpPr txBox="1"/>
          <p:nvPr>
            <p:ph type="ctrTitle"/>
          </p:nvPr>
        </p:nvSpPr>
        <p:spPr>
          <a:xfrm>
            <a:off x="77225" y="598025"/>
            <a:ext cx="8590500" cy="9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980"/>
              <a:t>Project 3: </a:t>
            </a:r>
            <a:r>
              <a:rPr b="1" lang="en" sz="3980"/>
              <a:t>Smart Tokens</a:t>
            </a:r>
            <a:endParaRPr b="1" sz="39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6325" y="3803475"/>
            <a:ext cx="89667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T</a:t>
            </a:r>
            <a:r>
              <a:rPr b="1" lang="en" sz="1900"/>
              <a:t>eam</a:t>
            </a:r>
            <a:r>
              <a:rPr b="1" lang="en" sz="1900"/>
              <a:t> 2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Lynette Cary, Marius Nsamou, Nigil Jeyashekar, Rajiv Shrestha, and Rawad Habib</a:t>
            </a:r>
            <a:endParaRPr b="1"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077475"/>
            <a:ext cx="8700900" cy="4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Text-1.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Text-2. 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Text-3.Digital assets offer benefits of: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>
                <a:solidFill>
                  <a:srgbClr val="FFFFFF"/>
                </a:solidFill>
              </a:rPr>
              <a:t>Line 1.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/>
              <a:t>Line 2.</a:t>
            </a:r>
            <a:r>
              <a:rPr lang="en" sz="2150">
                <a:solidFill>
                  <a:srgbClr val="FFFFFF"/>
                </a:solidFill>
              </a:rPr>
              <a:t> 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/>
              <a:t>Line 3.</a:t>
            </a:r>
            <a:endParaRPr sz="2150">
              <a:solidFill>
                <a:srgbClr val="FFFFFF"/>
              </a:solidFill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311700" y="3338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3000">
              <a:solidFill>
                <a:srgbClr val="FFD9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077475"/>
            <a:ext cx="8700900" cy="4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Text-1.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Text-2. 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Text-3.Digital assets offer benefits of: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>
                <a:solidFill>
                  <a:srgbClr val="FFFFFF"/>
                </a:solidFill>
              </a:rPr>
              <a:t>Line 1.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/>
              <a:t>Line 2.</a:t>
            </a:r>
            <a:r>
              <a:rPr lang="en" sz="2150">
                <a:solidFill>
                  <a:srgbClr val="FFFFFF"/>
                </a:solidFill>
              </a:rPr>
              <a:t> 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/>
              <a:t>Line 3.</a:t>
            </a:r>
            <a:endParaRPr sz="2150">
              <a:solidFill>
                <a:srgbClr val="FFFFFF"/>
              </a:solidFill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311700" y="3338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3000">
              <a:solidFill>
                <a:srgbClr val="FFD9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077475"/>
            <a:ext cx="8700900" cy="4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Text-1.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Text-2. 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Text-3.Digital assets offer benefits of: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>
                <a:solidFill>
                  <a:srgbClr val="FFFFFF"/>
                </a:solidFill>
              </a:rPr>
              <a:t>Line 1.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/>
              <a:t>Line 2.</a:t>
            </a:r>
            <a:r>
              <a:rPr lang="en" sz="2150">
                <a:solidFill>
                  <a:srgbClr val="FFFFFF"/>
                </a:solidFill>
              </a:rPr>
              <a:t> 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/>
              <a:t>Line 3.</a:t>
            </a:r>
            <a:endParaRPr sz="2150">
              <a:solidFill>
                <a:srgbClr val="FFFFFF"/>
              </a:solidFill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311700" y="3338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3000">
              <a:solidFill>
                <a:srgbClr val="FFD9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077475"/>
            <a:ext cx="8700900" cy="4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Text-1.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Text-2. 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Text-3.Digital assets offer benefits of: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>
                <a:solidFill>
                  <a:srgbClr val="FFFFFF"/>
                </a:solidFill>
              </a:rPr>
              <a:t>Line 1.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/>
              <a:t>Line 2.</a:t>
            </a:r>
            <a:r>
              <a:rPr lang="en" sz="2150">
                <a:solidFill>
                  <a:srgbClr val="FFFFFF"/>
                </a:solidFill>
              </a:rPr>
              <a:t> 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/>
              <a:t>Line 3.</a:t>
            </a:r>
            <a:endParaRPr sz="2150">
              <a:solidFill>
                <a:srgbClr val="FFFFFF"/>
              </a:solidFill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311700" y="3338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3000">
              <a:solidFill>
                <a:srgbClr val="FFD9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077475"/>
            <a:ext cx="8700900" cy="4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Text-1.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Text-2. 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Text-3.Digital assets offer benefits of: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>
                <a:solidFill>
                  <a:srgbClr val="FFFFFF"/>
                </a:solidFill>
              </a:rPr>
              <a:t>Line 1.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/>
              <a:t>Line 2.</a:t>
            </a:r>
            <a:r>
              <a:rPr lang="en" sz="2150">
                <a:solidFill>
                  <a:srgbClr val="FFFFFF"/>
                </a:solidFill>
              </a:rPr>
              <a:t> 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/>
              <a:t>Line 3.</a:t>
            </a:r>
            <a:endParaRPr sz="2150">
              <a:solidFill>
                <a:srgbClr val="FFFFFF"/>
              </a:solidFill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311700" y="3338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3000">
              <a:solidFill>
                <a:srgbClr val="FFD9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077475"/>
            <a:ext cx="8700900" cy="4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Text-1.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Text-2. 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Text-3.Digital assets offer benefits of: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>
                <a:solidFill>
                  <a:srgbClr val="FFFFFF"/>
                </a:solidFill>
              </a:rPr>
              <a:t>Line 1.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/>
              <a:t>Line 2.</a:t>
            </a:r>
            <a:r>
              <a:rPr lang="en" sz="2150">
                <a:solidFill>
                  <a:srgbClr val="FFFFFF"/>
                </a:solidFill>
              </a:rPr>
              <a:t> 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/>
              <a:t>Line 3.</a:t>
            </a:r>
            <a:endParaRPr sz="2150">
              <a:solidFill>
                <a:srgbClr val="FFFFFF"/>
              </a:solidFill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311700" y="3338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3000">
              <a:solidFill>
                <a:srgbClr val="FFD9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077475"/>
            <a:ext cx="8700900" cy="4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Text-1.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Text-2. 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Text-3.Digital assets offer benefits of: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>
                <a:solidFill>
                  <a:srgbClr val="FFFFFF"/>
                </a:solidFill>
              </a:rPr>
              <a:t>Line 1.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/>
              <a:t>Line 2.</a:t>
            </a:r>
            <a:r>
              <a:rPr lang="en" sz="2150">
                <a:solidFill>
                  <a:srgbClr val="FFFFFF"/>
                </a:solidFill>
              </a:rPr>
              <a:t> 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/>
              <a:t>Line 3.</a:t>
            </a:r>
            <a:endParaRPr sz="2150">
              <a:solidFill>
                <a:srgbClr val="FFFFFF"/>
              </a:solidFill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311700" y="3338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3000">
              <a:solidFill>
                <a:srgbClr val="FFD9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077475"/>
            <a:ext cx="8700900" cy="4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Text-1.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Text-2. 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Text-3.Digital assets offer benefits of: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>
                <a:solidFill>
                  <a:srgbClr val="FFFFFF"/>
                </a:solidFill>
              </a:rPr>
              <a:t>Line 1.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/>
              <a:t>Line 2.</a:t>
            </a:r>
            <a:r>
              <a:rPr lang="en" sz="2150">
                <a:solidFill>
                  <a:srgbClr val="FFFFFF"/>
                </a:solidFill>
              </a:rPr>
              <a:t> 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/>
              <a:t>Line 3.</a:t>
            </a:r>
            <a:endParaRPr sz="2150">
              <a:solidFill>
                <a:srgbClr val="FFFFFF"/>
              </a:solidFill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311700" y="3338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3000">
              <a:solidFill>
                <a:srgbClr val="FFD9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077475"/>
            <a:ext cx="8700900" cy="4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Text-1.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Text-2. 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Text-3.Digital assets offer benefits of: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>
                <a:solidFill>
                  <a:srgbClr val="FFFFFF"/>
                </a:solidFill>
              </a:rPr>
              <a:t>Line 1.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/>
              <a:t>Line 2.</a:t>
            </a:r>
            <a:r>
              <a:rPr lang="en" sz="2150">
                <a:solidFill>
                  <a:srgbClr val="FFFFFF"/>
                </a:solidFill>
              </a:rPr>
              <a:t> 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/>
              <a:t>Line 3.</a:t>
            </a:r>
            <a:endParaRPr sz="2150">
              <a:solidFill>
                <a:srgbClr val="FFFFFF"/>
              </a:solidFill>
            </a:endParaRPr>
          </a:p>
        </p:txBody>
      </p:sp>
      <p:sp>
        <p:nvSpPr>
          <p:cNvPr id="189" name="Google Shape;189;p30"/>
          <p:cNvSpPr txBox="1"/>
          <p:nvPr/>
        </p:nvSpPr>
        <p:spPr>
          <a:xfrm>
            <a:off x="311700" y="3338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3000">
              <a:solidFill>
                <a:srgbClr val="FFD9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077475"/>
            <a:ext cx="8700900" cy="4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Text-1.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Text-2. 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Text-3.Digital assets offer benefits of: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>
                <a:solidFill>
                  <a:srgbClr val="FFFFFF"/>
                </a:solidFill>
              </a:rPr>
              <a:t>Line 1.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/>
              <a:t>Line 2.</a:t>
            </a:r>
            <a:r>
              <a:rPr lang="en" sz="2150">
                <a:solidFill>
                  <a:srgbClr val="FFFFFF"/>
                </a:solidFill>
              </a:rPr>
              <a:t> 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/>
              <a:t>Line 3.</a:t>
            </a:r>
            <a:endParaRPr sz="2150">
              <a:solidFill>
                <a:srgbClr val="FFFFFF"/>
              </a:solidFill>
            </a:endParaRPr>
          </a:p>
        </p:txBody>
      </p:sp>
      <p:sp>
        <p:nvSpPr>
          <p:cNvPr id="195" name="Google Shape;195;p31"/>
          <p:cNvSpPr txBox="1"/>
          <p:nvPr/>
        </p:nvSpPr>
        <p:spPr>
          <a:xfrm>
            <a:off x="311700" y="3338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3000">
              <a:solidFill>
                <a:srgbClr val="FFD9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311700" y="3338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Concept Creation Basis: Regulation of Digital Assets</a:t>
            </a:r>
            <a:endParaRPr b="1" sz="3000">
              <a:solidFill>
                <a:srgbClr val="FFD9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077475"/>
            <a:ext cx="8700900" cy="4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488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2150">
                <a:solidFill>
                  <a:srgbClr val="FFFFFF"/>
                </a:solidFill>
              </a:rPr>
              <a:t>Commodity Futures Trading Commission (CFTC) oversees the digital assets market.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indent="-35488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2150">
                <a:solidFill>
                  <a:srgbClr val="FFFFFF"/>
                </a:solidFill>
              </a:rPr>
              <a:t>Digital Assets include </a:t>
            </a:r>
            <a:r>
              <a:rPr i="1" lang="en" sz="2150">
                <a:solidFill>
                  <a:srgbClr val="FFFFFF"/>
                </a:solidFill>
              </a:rPr>
              <a:t>"anything that can be stored and transmitted electronically and has associated ownership and rights."</a:t>
            </a:r>
            <a:r>
              <a:rPr lang="en" sz="2150">
                <a:solidFill>
                  <a:srgbClr val="FFFFFF"/>
                </a:solidFill>
              </a:rPr>
              <a:t> 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5488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2150">
                <a:solidFill>
                  <a:srgbClr val="FFFFFF"/>
                </a:solidFill>
              </a:rPr>
              <a:t>Digital assets offer benefits of:</a:t>
            </a:r>
            <a:endParaRPr sz="2150">
              <a:solidFill>
                <a:srgbClr val="FFFFFF"/>
              </a:solidFill>
            </a:endParaRPr>
          </a:p>
          <a:p>
            <a:pPr indent="-35488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○"/>
            </a:pPr>
            <a:r>
              <a:rPr lang="en" sz="2150">
                <a:solidFill>
                  <a:srgbClr val="FFFFFF"/>
                </a:solidFill>
              </a:rPr>
              <a:t>Increased transaction speed, efficiency, certainty.</a:t>
            </a:r>
            <a:endParaRPr sz="2150">
              <a:solidFill>
                <a:srgbClr val="FFFFFF"/>
              </a:solidFill>
            </a:endParaRPr>
          </a:p>
          <a:p>
            <a:pPr indent="-35488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○"/>
            </a:pPr>
            <a:r>
              <a:rPr lang="en" sz="2150">
                <a:solidFill>
                  <a:srgbClr val="FFFFFF"/>
                </a:solidFill>
              </a:rPr>
              <a:t>"Democratization" of markets and financial inclusion. </a:t>
            </a:r>
            <a:endParaRPr sz="2150">
              <a:solidFill>
                <a:srgbClr val="FFFFFF"/>
              </a:solidFill>
            </a:endParaRPr>
          </a:p>
          <a:p>
            <a:pPr indent="-35488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○"/>
            </a:pPr>
            <a:r>
              <a:rPr lang="en" sz="2150">
                <a:solidFill>
                  <a:srgbClr val="FFFFFF"/>
                </a:solidFill>
              </a:rPr>
              <a:t>Automation through smart contracts, greater liquidity for assets, and enhanced security.</a:t>
            </a:r>
            <a:endParaRPr sz="215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077475"/>
            <a:ext cx="8700900" cy="4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Text-1.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Text-2. 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Text-3.Digital assets offer benefits of: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>
                <a:solidFill>
                  <a:srgbClr val="FFFFFF"/>
                </a:solidFill>
              </a:rPr>
              <a:t>Line 1.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/>
              <a:t>Line 2.</a:t>
            </a:r>
            <a:r>
              <a:rPr lang="en" sz="2150">
                <a:solidFill>
                  <a:srgbClr val="FFFFFF"/>
                </a:solidFill>
              </a:rPr>
              <a:t> 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/>
              <a:t>Line 3.</a:t>
            </a:r>
            <a:endParaRPr sz="2150">
              <a:solidFill>
                <a:srgbClr val="FFFFFF"/>
              </a:solidFill>
            </a:endParaRPr>
          </a:p>
        </p:txBody>
      </p:sp>
      <p:sp>
        <p:nvSpPr>
          <p:cNvPr id="201" name="Google Shape;201;p32"/>
          <p:cNvSpPr txBox="1"/>
          <p:nvPr/>
        </p:nvSpPr>
        <p:spPr>
          <a:xfrm>
            <a:off x="311700" y="3338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3000">
              <a:solidFill>
                <a:srgbClr val="FFD9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1700" y="1077475"/>
            <a:ext cx="8700900" cy="4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Text-1.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Text-2. 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Text-3.Digital assets offer benefits of: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>
                <a:solidFill>
                  <a:srgbClr val="FFFFFF"/>
                </a:solidFill>
              </a:rPr>
              <a:t>Line 1.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/>
              <a:t>Line 2.</a:t>
            </a:r>
            <a:r>
              <a:rPr lang="en" sz="2150">
                <a:solidFill>
                  <a:srgbClr val="FFFFFF"/>
                </a:solidFill>
              </a:rPr>
              <a:t> 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/>
              <a:t>Line 3.</a:t>
            </a:r>
            <a:endParaRPr sz="2150">
              <a:solidFill>
                <a:srgbClr val="FFFFFF"/>
              </a:solidFill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311700" y="3338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3000">
              <a:solidFill>
                <a:srgbClr val="FFD9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1077475"/>
            <a:ext cx="8700900" cy="4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Text-1.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Text-2. 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Text-3.Digital assets offer benefits of: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>
                <a:solidFill>
                  <a:srgbClr val="FFFFFF"/>
                </a:solidFill>
              </a:rPr>
              <a:t>Line 1.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/>
              <a:t>Line 2.</a:t>
            </a:r>
            <a:r>
              <a:rPr lang="en" sz="2150">
                <a:solidFill>
                  <a:srgbClr val="FFFFFF"/>
                </a:solidFill>
              </a:rPr>
              <a:t> 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/>
              <a:t>Line 3.</a:t>
            </a:r>
            <a:endParaRPr sz="2150">
              <a:solidFill>
                <a:srgbClr val="FFFFFF"/>
              </a:solidFill>
            </a:endParaRPr>
          </a:p>
        </p:txBody>
      </p:sp>
      <p:sp>
        <p:nvSpPr>
          <p:cNvPr id="213" name="Google Shape;213;p34"/>
          <p:cNvSpPr txBox="1"/>
          <p:nvPr/>
        </p:nvSpPr>
        <p:spPr>
          <a:xfrm>
            <a:off x="311700" y="3338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3000">
              <a:solidFill>
                <a:srgbClr val="FFD9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311700" y="1077475"/>
            <a:ext cx="8700900" cy="4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Text-1.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Text-2. 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Text-3.Digital assets offer benefits of: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>
                <a:solidFill>
                  <a:srgbClr val="FFFFFF"/>
                </a:solidFill>
              </a:rPr>
              <a:t>Line 1.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/>
              <a:t>Line 2.</a:t>
            </a:r>
            <a:r>
              <a:rPr lang="en" sz="2150">
                <a:solidFill>
                  <a:srgbClr val="FFFFFF"/>
                </a:solidFill>
              </a:rPr>
              <a:t> 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/>
              <a:t>Line 3.</a:t>
            </a:r>
            <a:endParaRPr sz="2150">
              <a:solidFill>
                <a:srgbClr val="FFFFFF"/>
              </a:solidFill>
            </a:endParaRPr>
          </a:p>
        </p:txBody>
      </p:sp>
      <p:sp>
        <p:nvSpPr>
          <p:cNvPr id="219" name="Google Shape;219;p35"/>
          <p:cNvSpPr txBox="1"/>
          <p:nvPr/>
        </p:nvSpPr>
        <p:spPr>
          <a:xfrm>
            <a:off x="311700" y="3338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3000">
              <a:solidFill>
                <a:srgbClr val="FFD9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311700" y="1077475"/>
            <a:ext cx="8700900" cy="4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Text-1.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Text-2. 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Text-3.Digital assets offer benefits of: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>
                <a:solidFill>
                  <a:srgbClr val="FFFFFF"/>
                </a:solidFill>
              </a:rPr>
              <a:t>Line 1.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/>
              <a:t>Line 2.</a:t>
            </a:r>
            <a:r>
              <a:rPr lang="en" sz="2150">
                <a:solidFill>
                  <a:srgbClr val="FFFFFF"/>
                </a:solidFill>
              </a:rPr>
              <a:t> 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/>
              <a:t>Line 3.</a:t>
            </a:r>
            <a:endParaRPr sz="2150">
              <a:solidFill>
                <a:srgbClr val="FFFFFF"/>
              </a:solidFill>
            </a:endParaRPr>
          </a:p>
        </p:txBody>
      </p:sp>
      <p:sp>
        <p:nvSpPr>
          <p:cNvPr id="225" name="Google Shape;225;p36"/>
          <p:cNvSpPr txBox="1"/>
          <p:nvPr/>
        </p:nvSpPr>
        <p:spPr>
          <a:xfrm>
            <a:off x="311700" y="3338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3000">
              <a:solidFill>
                <a:srgbClr val="FFD9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idx="1" type="body"/>
          </p:nvPr>
        </p:nvSpPr>
        <p:spPr>
          <a:xfrm>
            <a:off x="311700" y="1077475"/>
            <a:ext cx="8700900" cy="4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Text-1.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Text-2. 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Text-3.Digital assets offer benefits of: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>
                <a:solidFill>
                  <a:srgbClr val="FFFFFF"/>
                </a:solidFill>
              </a:rPr>
              <a:t>Line 1.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/>
              <a:t>Line 2.</a:t>
            </a:r>
            <a:r>
              <a:rPr lang="en" sz="2150">
                <a:solidFill>
                  <a:srgbClr val="FFFFFF"/>
                </a:solidFill>
              </a:rPr>
              <a:t> 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/>
              <a:t>Line 3.</a:t>
            </a:r>
            <a:endParaRPr sz="2150">
              <a:solidFill>
                <a:srgbClr val="FFFFFF"/>
              </a:solidFill>
            </a:endParaRPr>
          </a:p>
        </p:txBody>
      </p:sp>
      <p:sp>
        <p:nvSpPr>
          <p:cNvPr id="231" name="Google Shape;231;p37"/>
          <p:cNvSpPr txBox="1"/>
          <p:nvPr/>
        </p:nvSpPr>
        <p:spPr>
          <a:xfrm>
            <a:off x="311700" y="3338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3000">
              <a:solidFill>
                <a:srgbClr val="FFD9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/>
        </p:nvSpPr>
        <p:spPr>
          <a:xfrm>
            <a:off x="1867800" y="1877500"/>
            <a:ext cx="6111600" cy="1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b="1" sz="7000">
              <a:solidFill>
                <a:srgbClr val="FFD9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311700" y="271375"/>
            <a:ext cx="8520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Concept Creation Basis: Challenges to Investing in Private Equity Firms</a:t>
            </a:r>
            <a:endParaRPr b="1" sz="3000">
              <a:solidFill>
                <a:srgbClr val="FFD9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62925"/>
            <a:ext cx="8700900" cy="38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1900">
                <a:solidFill>
                  <a:srgbClr val="FFFFFF"/>
                </a:solidFill>
              </a:rPr>
              <a:t>Past issues with investing in private equity have included a lack of opportunity as many private firms work directly with individual brokers</a:t>
            </a:r>
            <a:r>
              <a:rPr lang="en" sz="2150">
                <a:solidFill>
                  <a:srgbClr val="FFFFFF"/>
                </a:solidFill>
              </a:rPr>
              <a:t>.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1900">
                <a:solidFill>
                  <a:srgbClr val="FFFFFF"/>
                </a:solidFill>
              </a:rPr>
              <a:t>With the lack of necessary relationships it is increasingly difficult to take advantage of investment opportunities</a:t>
            </a:r>
            <a:r>
              <a:rPr lang="en" sz="2150">
                <a:solidFill>
                  <a:srgbClr val="FFFFFF"/>
                </a:solidFill>
              </a:rPr>
              <a:t>.</a:t>
            </a:r>
            <a:r>
              <a:rPr lang="en" sz="2150">
                <a:solidFill>
                  <a:srgbClr val="FFFFFF"/>
                </a:solidFill>
              </a:rPr>
              <a:t> 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1900">
                <a:solidFill>
                  <a:srgbClr val="FFFFFF"/>
                </a:solidFill>
              </a:rPr>
              <a:t>Tokenization and blockchain technology opens more opportunities for issuers to connect directly with investors and the technology processes transactions quickly and efficiently</a:t>
            </a:r>
            <a:r>
              <a:rPr lang="en" sz="2150">
                <a:solidFill>
                  <a:srgbClr val="FFFFFF"/>
                </a:solidFill>
              </a:rPr>
              <a:t>.</a:t>
            </a:r>
            <a:endParaRPr sz="215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077475"/>
            <a:ext cx="8700900" cy="4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Text-1</a:t>
            </a:r>
            <a:r>
              <a:rPr lang="en" sz="2150">
                <a:solidFill>
                  <a:srgbClr val="FFFFFF"/>
                </a:solidFill>
              </a:rPr>
              <a:t>.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Text-2.</a:t>
            </a:r>
            <a:r>
              <a:rPr lang="en" sz="2150">
                <a:solidFill>
                  <a:srgbClr val="FFFFFF"/>
                </a:solidFill>
              </a:rPr>
              <a:t> 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Text-3.</a:t>
            </a:r>
            <a:r>
              <a:rPr lang="en" sz="2150">
                <a:solidFill>
                  <a:srgbClr val="FFFFFF"/>
                </a:solidFill>
              </a:rPr>
              <a:t>Digital assets offer benefits of: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>
                <a:solidFill>
                  <a:srgbClr val="FFFFFF"/>
                </a:solidFill>
              </a:rPr>
              <a:t>Line 1.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/>
              <a:t>Line 2.</a:t>
            </a:r>
            <a:r>
              <a:rPr lang="en" sz="2150">
                <a:solidFill>
                  <a:srgbClr val="FFFFFF"/>
                </a:solidFill>
              </a:rPr>
              <a:t> 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/>
              <a:t>Line 3.</a:t>
            </a:r>
            <a:endParaRPr sz="2150">
              <a:solidFill>
                <a:srgbClr val="FFFFFF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311700" y="3338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3000">
              <a:solidFill>
                <a:srgbClr val="FFD9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077475"/>
            <a:ext cx="8700900" cy="4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Text-1.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Text-2. 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Text-3.Digital assets offer benefits of: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>
                <a:solidFill>
                  <a:srgbClr val="FFFFFF"/>
                </a:solidFill>
              </a:rPr>
              <a:t>Line 1.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/>
              <a:t>Line 2.</a:t>
            </a:r>
            <a:r>
              <a:rPr lang="en" sz="2150">
                <a:solidFill>
                  <a:srgbClr val="FFFFFF"/>
                </a:solidFill>
              </a:rPr>
              <a:t> 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/>
              <a:t>Line 3.</a:t>
            </a:r>
            <a:endParaRPr sz="2150">
              <a:solidFill>
                <a:srgbClr val="FFFFFF"/>
              </a:solidFill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311700" y="3338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3000">
              <a:solidFill>
                <a:srgbClr val="FFD9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077475"/>
            <a:ext cx="8700900" cy="4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Text-1.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Text-2. 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Text-3.Digital assets offer benefits of: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>
                <a:solidFill>
                  <a:srgbClr val="FFFFFF"/>
                </a:solidFill>
              </a:rPr>
              <a:t>Line 1.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/>
              <a:t>Line 2.</a:t>
            </a:r>
            <a:r>
              <a:rPr lang="en" sz="2150">
                <a:solidFill>
                  <a:srgbClr val="FFFFFF"/>
                </a:solidFill>
              </a:rPr>
              <a:t> 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/>
              <a:t>Line 3.</a:t>
            </a:r>
            <a:endParaRPr sz="2150">
              <a:solidFill>
                <a:srgbClr val="FFFFFF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311700" y="3338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3000">
              <a:solidFill>
                <a:srgbClr val="FFD9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077475"/>
            <a:ext cx="8700900" cy="4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Text-1.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Text-2. 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Text-3.Digital assets offer benefits of: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>
                <a:solidFill>
                  <a:srgbClr val="FFFFFF"/>
                </a:solidFill>
              </a:rPr>
              <a:t>Line 1.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/>
              <a:t>Line 2.</a:t>
            </a:r>
            <a:r>
              <a:rPr lang="en" sz="2150">
                <a:solidFill>
                  <a:srgbClr val="FFFFFF"/>
                </a:solidFill>
              </a:rPr>
              <a:t> 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/>
              <a:t>Line 3.</a:t>
            </a:r>
            <a:endParaRPr sz="2150">
              <a:solidFill>
                <a:srgbClr val="FFFFFF"/>
              </a:solidFill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311700" y="3338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3000">
              <a:solidFill>
                <a:srgbClr val="FFD9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077475"/>
            <a:ext cx="8700900" cy="4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Text-1.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Text-2. 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Text-3.Digital assets offer benefits of: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>
                <a:solidFill>
                  <a:srgbClr val="FFFFFF"/>
                </a:solidFill>
              </a:rPr>
              <a:t>Line 1.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/>
              <a:t>Line 2.</a:t>
            </a:r>
            <a:r>
              <a:rPr lang="en" sz="2150">
                <a:solidFill>
                  <a:srgbClr val="FFFFFF"/>
                </a:solidFill>
              </a:rPr>
              <a:t> 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/>
              <a:t>Line 3.</a:t>
            </a:r>
            <a:endParaRPr sz="2150">
              <a:solidFill>
                <a:srgbClr val="FFFFFF"/>
              </a:solidFill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311700" y="3338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3000">
              <a:solidFill>
                <a:srgbClr val="FFD9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077475"/>
            <a:ext cx="8700900" cy="4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Text-1.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Text-2. </a:t>
            </a:r>
            <a:endParaRPr sz="215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65125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●"/>
            </a:pPr>
            <a:r>
              <a:rPr lang="en" sz="2150">
                <a:solidFill>
                  <a:srgbClr val="FFFFFF"/>
                </a:solidFill>
              </a:rPr>
              <a:t>Text-3.Digital assets offer benefits of: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>
                <a:solidFill>
                  <a:srgbClr val="FFFFFF"/>
                </a:solidFill>
              </a:rPr>
              <a:t>Line 1.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/>
              <a:t>Line 2.</a:t>
            </a:r>
            <a:r>
              <a:rPr lang="en" sz="2150">
                <a:solidFill>
                  <a:srgbClr val="FFFFFF"/>
                </a:solidFill>
              </a:rPr>
              <a:t> </a:t>
            </a:r>
            <a:endParaRPr sz="2150">
              <a:solidFill>
                <a:srgbClr val="FFFFFF"/>
              </a:solidFill>
            </a:endParaRPr>
          </a:p>
          <a:p>
            <a:pPr indent="-365125" lvl="1" marL="9144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Char char="○"/>
            </a:pPr>
            <a:r>
              <a:rPr lang="en" sz="2150"/>
              <a:t>Line 3.</a:t>
            </a:r>
            <a:endParaRPr sz="2150">
              <a:solidFill>
                <a:srgbClr val="FFFFFF"/>
              </a:solidFill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311700" y="3338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3000">
              <a:solidFill>
                <a:srgbClr val="FFD9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