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Roboto Mono SemiBold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Abril Fatface"/>
      <p:regular r:id="rId30"/>
    </p:embeddedFont>
    <p:embeddedFont>
      <p:font typeface="Griffy"/>
      <p:regular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  <p:embeddedFont>
      <p:font typeface="Homemade Appl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hMhXX+mrx34G6GwUU0eM6k6gb1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omemadeApple-regular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font" Target="fonts/RobotoMono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RobotoMonoSemiBold-italic.fntdata"/><Relationship Id="rId23" Type="http://schemas.openxmlformats.org/officeDocument/2006/relationships/font" Target="fonts/RobotoMono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RobotoMonoSemiBold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Griffy-regular.fntdata"/><Relationship Id="rId30" Type="http://schemas.openxmlformats.org/officeDocument/2006/relationships/font" Target="fonts/AbrilFatface-regular.fntdata"/><Relationship Id="rId11" Type="http://schemas.openxmlformats.org/officeDocument/2006/relationships/slide" Target="slides/slide7.xml"/><Relationship Id="rId33" Type="http://schemas.openxmlformats.org/officeDocument/2006/relationships/font" Target="fonts/Poppins-bold.fntdata"/><Relationship Id="rId10" Type="http://schemas.openxmlformats.org/officeDocument/2006/relationships/slide" Target="slides/slide6.xml"/><Relationship Id="rId32" Type="http://schemas.openxmlformats.org/officeDocument/2006/relationships/font" Target="fonts/Poppins-regular.fntdata"/><Relationship Id="rId13" Type="http://schemas.openxmlformats.org/officeDocument/2006/relationships/slide" Target="slides/slide9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8.xml"/><Relationship Id="rId34" Type="http://schemas.openxmlformats.org/officeDocument/2006/relationships/font" Target="fonts/Poppins-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.fntdata"/><Relationship Id="rId14" Type="http://schemas.openxmlformats.org/officeDocument/2006/relationships/slide" Target="slides/slide10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a05ebf73e_3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18a05ebf73e_3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8a05ebf73e_3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18a05ebf73e_3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a05ebf73e_3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18a05ebf73e_3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4.png"/><Relationship Id="rId11" Type="http://schemas.openxmlformats.org/officeDocument/2006/relationships/image" Target="../media/image2.png"/><Relationship Id="rId10" Type="http://schemas.openxmlformats.org/officeDocument/2006/relationships/image" Target="../media/image10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7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7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7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7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7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7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7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7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7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7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7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64" name="Google Shape;64;p27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97" name="Google Shape;197;p36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37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01" name="Google Shape;201;p3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37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7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rgbClr val="000000">
              <a:alpha val="1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37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07" name="Google Shape;207;p3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37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37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12" name="Google Shape;212;p3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37"/>
          <p:cNvSpPr txBox="1"/>
          <p:nvPr>
            <p:ph type="title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16" name="Google Shape;216;p37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17" name="Google Shape;217;p37"/>
          <p:cNvSpPr txBox="1"/>
          <p:nvPr>
            <p:ph idx="3" type="title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18" name="Google Shape;218;p37"/>
          <p:cNvSpPr txBox="1"/>
          <p:nvPr>
            <p:ph idx="4" type="title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20" name="Google Shape;220;p37"/>
          <p:cNvSpPr txBox="1"/>
          <p:nvPr>
            <p:ph idx="5" type="body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21" name="Google Shape;221;p37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" name="Google Shape;224;p38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25" name="Google Shape;225;p3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38"/>
          <p:cNvSpPr txBox="1"/>
          <p:nvPr>
            <p:ph idx="1" type="subTitle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29" name="Google Shape;229;p38"/>
          <p:cNvSpPr txBox="1"/>
          <p:nvPr>
            <p:ph idx="2" type="subTitle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30" name="Google Shape;230;p38"/>
          <p:cNvSpPr txBox="1"/>
          <p:nvPr>
            <p:ph idx="3" type="subTitle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31" name="Google Shape;231;p38"/>
          <p:cNvSpPr txBox="1"/>
          <p:nvPr>
            <p:ph idx="4" type="subTitle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32" name="Google Shape;232;p38"/>
          <p:cNvSpPr txBox="1"/>
          <p:nvPr>
            <p:ph idx="5" type="subTitle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33" name="Google Shape;233;p38"/>
          <p:cNvSpPr txBox="1"/>
          <p:nvPr>
            <p:ph idx="6" type="subTitle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34" name="Google Shape;234;p38"/>
          <p:cNvSpPr txBox="1"/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5" name="Google Shape;235;p38"/>
          <p:cNvSpPr txBox="1"/>
          <p:nvPr>
            <p:ph idx="7" type="body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6" name="Google Shape;236;p38"/>
          <p:cNvSpPr txBox="1"/>
          <p:nvPr>
            <p:ph idx="8" type="body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7" name="Google Shape;237;p38"/>
          <p:cNvSpPr txBox="1"/>
          <p:nvPr>
            <p:ph idx="9" type="body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8" name="Google Shape;238;p38"/>
          <p:cNvSpPr txBox="1"/>
          <p:nvPr>
            <p:ph idx="13" type="body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9" name="Google Shape;239;p38"/>
          <p:cNvSpPr txBox="1"/>
          <p:nvPr>
            <p:ph idx="14" type="body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0" name="Google Shape;240;p38"/>
          <p:cNvSpPr txBox="1"/>
          <p:nvPr>
            <p:ph idx="15" type="body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9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9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39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46" name="Google Shape;246;p39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9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39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49" name="Google Shape;249;p3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39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53" name="Google Shape;253;p39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39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56" name="Google Shape;256;p39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9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39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59" name="Google Shape;259;p3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39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63" name="Google Shape;263;p3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39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67" name="Google Shape;267;p39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68" name="Google Shape;268;p39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69" name="Google Shape;269;p39"/>
          <p:cNvSpPr txBox="1"/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0" name="Google Shape;270;p39"/>
          <p:cNvSpPr txBox="1"/>
          <p:nvPr>
            <p:ph idx="4" type="body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71" name="Google Shape;271;p39"/>
          <p:cNvSpPr txBox="1"/>
          <p:nvPr>
            <p:ph idx="5" type="body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72" name="Google Shape;272;p39"/>
          <p:cNvSpPr txBox="1"/>
          <p:nvPr>
            <p:ph idx="6" type="body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fmla="val 1957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40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6" name="Google Shape;276;p40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40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79" name="Google Shape;279;p4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40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3" name="Google Shape;283;p4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40"/>
          <p:cNvSpPr txBox="1"/>
          <p:nvPr>
            <p:ph idx="1" type="subTitle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7" name="Google Shape;287;p40"/>
          <p:cNvSpPr txBox="1"/>
          <p:nvPr>
            <p:ph idx="2" type="subTitle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8" name="Google Shape;288;p40"/>
          <p:cNvSpPr txBox="1"/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9" name="Google Shape;289;p40"/>
          <p:cNvSpPr txBox="1"/>
          <p:nvPr>
            <p:ph idx="3" type="body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90" name="Google Shape;290;p40"/>
          <p:cNvSpPr txBox="1"/>
          <p:nvPr>
            <p:ph idx="4" type="body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3" name="Google Shape;293;p41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4" name="Google Shape;294;p4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41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298" name="Google Shape;298;p41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41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" name="Google Shape;301;p41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2" name="Google Shape;302;p4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41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6" name="Google Shape;306;p4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41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0" name="Google Shape;310;p41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41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p41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4" name="Google Shape;314;p4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41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18" name="Google Shape;318;p4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41"/>
          <p:cNvSpPr txBox="1"/>
          <p:nvPr>
            <p:ph idx="1" type="subTitle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2" name="Google Shape;322;p41"/>
          <p:cNvSpPr txBox="1"/>
          <p:nvPr>
            <p:ph idx="2" type="subTitle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3" name="Google Shape;323;p41"/>
          <p:cNvSpPr txBox="1"/>
          <p:nvPr>
            <p:ph idx="3" type="subTitle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4" name="Google Shape;324;p41"/>
          <p:cNvSpPr txBox="1"/>
          <p:nvPr>
            <p:ph idx="4" type="subTitle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5" name="Google Shape;325;p41"/>
          <p:cNvSpPr txBox="1"/>
          <p:nvPr>
            <p:ph idx="5" type="subTitle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6" name="Google Shape;326;p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7" name="Google Shape;327;p41"/>
          <p:cNvSpPr txBox="1"/>
          <p:nvPr>
            <p:ph idx="6" type="body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8" name="Google Shape;328;p41"/>
          <p:cNvSpPr txBox="1"/>
          <p:nvPr>
            <p:ph idx="7" type="body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9" name="Google Shape;329;p41"/>
          <p:cNvSpPr txBox="1"/>
          <p:nvPr>
            <p:ph idx="8" type="body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0" name="Google Shape;330;p41"/>
          <p:cNvSpPr txBox="1"/>
          <p:nvPr>
            <p:ph idx="9" type="body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1" name="Google Shape;331;p41"/>
          <p:cNvSpPr txBox="1"/>
          <p:nvPr>
            <p:ph idx="13" type="body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4" name="Google Shape;334;p42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5" name="Google Shape;335;p4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42"/>
          <p:cNvSpPr txBox="1"/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39" name="Google Shape;339;p42"/>
          <p:cNvSpPr txBox="1"/>
          <p:nvPr>
            <p:ph idx="1" type="body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2" name="Google Shape;342;p43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3" name="Google Shape;343;p4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p43"/>
          <p:cNvSpPr txBox="1"/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7" name="Google Shape;347;p43"/>
          <p:cNvSpPr txBox="1"/>
          <p:nvPr>
            <p:ph idx="1" type="body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4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1" name="Google Shape;35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4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4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7" name="Google Shape;357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44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1" name="Google Shape;361;p44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2" name="Google Shape;362;p44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28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68" name="Google Shape;68;p2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28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8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28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4" name="Google Shape;74;p2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28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4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4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6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30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en" sz="2700" u="sng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i="0" lang="en" sz="44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en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b="0" i="0" sz="20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4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370" name="Google Shape;370;p46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46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4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46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4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24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46"/>
          <p:cNvPicPr preferRelativeResize="0"/>
          <p:nvPr/>
        </p:nvPicPr>
        <p:blipFill rotWithShape="1">
          <a:blip r:embed="rId11">
            <a:alphaModFix/>
          </a:blip>
          <a:srcRect b="20905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9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1" name="Google Shape;81;p29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29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3" name="Google Shape;83;p29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9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9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" name="Google Shape;86;p29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7" name="Google Shape;87;p29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" name="Google Shape;88;p29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89" name="Google Shape;89;p29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29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29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" name="Google Shape;92;p29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3" name="Google Shape;93;p29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" name="Google Shape;94;p29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5" name="Google Shape;95;p29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29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29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" name="Google Shape;98;p29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99" name="Google Shape;99;p29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" name="Google Shape;100;p29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1" name="Google Shape;101;p29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29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29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Google Shape;104;p29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5" name="Google Shape;105;p29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" name="Google Shape;106;p29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7" name="Google Shape;107;p29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29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29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" name="Google Shape;110;p29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1" name="Google Shape;111;p29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" name="Google Shape;112;p29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3" name="Google Shape;113;p29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29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29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" name="Google Shape;116;p29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5" type="title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6" type="title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3" name="Google Shape;123;p29"/>
          <p:cNvSpPr txBox="1"/>
          <p:nvPr>
            <p:ph idx="7" type="title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4" name="Google Shape;124;p29"/>
          <p:cNvSpPr txBox="1"/>
          <p:nvPr>
            <p:ph idx="8" type="title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p29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4" type="title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8" name="Google Shape;128;p29"/>
          <p:cNvSpPr txBox="1"/>
          <p:nvPr>
            <p:ph idx="15" type="title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3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2" name="Google Shape;132;p3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30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31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40" name="Google Shape;140;p3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31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44" name="Google Shape;144;p31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5" name="Google Shape;145;p31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p32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9" name="Google Shape;149;p3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32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32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54" name="Google Shape;154;p3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32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2" type="body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oogle Shape;162;p33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3" name="Google Shape;163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33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7" name="Google Shape;167;p33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33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0" name="Google Shape;170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33"/>
          <p:cNvSpPr txBox="1"/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34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78" name="Google Shape;178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34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82" name="Google Shape;182;p34"/>
          <p:cNvSpPr txBox="1"/>
          <p:nvPr>
            <p:ph idx="2" type="subTitle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83" name="Google Shape;183;p34"/>
          <p:cNvSpPr txBox="1"/>
          <p:nvPr>
            <p:ph idx="3" type="subTitle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84" name="Google Shape;184;p34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5" name="Google Shape;185;p34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6" name="Google Shape;186;p34"/>
          <p:cNvSpPr txBox="1"/>
          <p:nvPr>
            <p:ph idx="5" type="body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7" name="Google Shape;187;p34"/>
          <p:cNvSpPr txBox="1"/>
          <p:nvPr>
            <p:ph idx="6" type="body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35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91" name="Google Shape;19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35"/>
          <p:cNvSpPr txBox="1"/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26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2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6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6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6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6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6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6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6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6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6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6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6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6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6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"/>
          <p:cNvSpPr txBox="1"/>
          <p:nvPr>
            <p:ph type="title"/>
          </p:nvPr>
        </p:nvSpPr>
        <p:spPr>
          <a:xfrm>
            <a:off x="2143650" y="1607300"/>
            <a:ext cx="7176900" cy="2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/>
              <a:t>МЕНЕДЖЕР </a:t>
            </a:r>
            <a:endParaRPr sz="5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/>
              <a:t>ПАРОЛЕЙ</a:t>
            </a:r>
            <a:r>
              <a:rPr lang="en" sz="6000"/>
              <a:t> </a:t>
            </a:r>
            <a:r>
              <a:rPr lang="en">
                <a:solidFill>
                  <a:schemeClr val="accent1"/>
                </a:solidFill>
              </a:rPr>
              <a:t>SKeyPassword.</a:t>
            </a:r>
            <a:endParaRPr sz="5000"/>
          </a:p>
        </p:txBody>
      </p:sp>
      <p:sp>
        <p:nvSpPr>
          <p:cNvPr id="381" name="Google Shape;381;p1"/>
          <p:cNvSpPr txBox="1"/>
          <p:nvPr>
            <p:ph idx="1" type="subTitle"/>
          </p:nvPr>
        </p:nvSpPr>
        <p:spPr>
          <a:xfrm>
            <a:off x="5760850" y="5037950"/>
            <a:ext cx="4935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>
                <a:solidFill>
                  <a:schemeClr val="accent1"/>
                </a:solidFill>
              </a:rPr>
              <a:t>&lt;p&gt;</a:t>
            </a:r>
            <a:r>
              <a:rPr lang="en"/>
              <a:t> BY </a:t>
            </a:r>
            <a:r>
              <a:rPr lang="en"/>
              <a:t>NIKITA SURIKOV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&lt;/p&gt;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НЕМНОГО О </a:t>
            </a:r>
            <a:r>
              <a:rPr lang="en" sz="6000">
                <a:solidFill>
                  <a:schemeClr val="accent1"/>
                </a:solidFill>
              </a:rPr>
              <a:t>СТРУКТУРЕ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75" name="Google Shape;475;p6"/>
          <p:cNvSpPr txBox="1"/>
          <p:nvPr>
            <p:ph idx="2" type="body"/>
          </p:nvPr>
        </p:nvSpPr>
        <p:spPr>
          <a:xfrm>
            <a:off x="6596625" y="1800300"/>
            <a:ext cx="4466100" cy="4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Для удобства код был разбит на </a:t>
            </a:r>
            <a:r>
              <a:rPr lang="en" sz="1700">
                <a:solidFill>
                  <a:schemeClr val="accent1"/>
                </a:solidFill>
              </a:rPr>
              <a:t>модули</a:t>
            </a:r>
            <a:r>
              <a:rPr lang="en" sz="1700"/>
              <a:t>, каждый модуль имеет своё предназначение, это позволяет </a:t>
            </a:r>
            <a:r>
              <a:rPr lang="en" sz="1700">
                <a:solidFill>
                  <a:schemeClr val="accent1"/>
                </a:solidFill>
              </a:rPr>
              <a:t>эффективнее писать</a:t>
            </a:r>
            <a:r>
              <a:rPr lang="en" sz="1700"/>
              <a:t> и </a:t>
            </a:r>
            <a:r>
              <a:rPr lang="en" sz="1700">
                <a:solidFill>
                  <a:schemeClr val="accent1"/>
                </a:solidFill>
              </a:rPr>
              <a:t>отлаживать</a:t>
            </a:r>
            <a:r>
              <a:rPr lang="en" sz="1700"/>
              <a:t> код.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	Так же была создана папка для всех </a:t>
            </a:r>
            <a:r>
              <a:rPr lang="en" sz="1700">
                <a:solidFill>
                  <a:schemeClr val="accent1"/>
                </a:solidFill>
              </a:rPr>
              <a:t>зависимостей</a:t>
            </a:r>
            <a:r>
              <a:rPr lang="en" sz="1700"/>
              <a:t> программы - </a:t>
            </a:r>
            <a:r>
              <a:rPr lang="en" sz="1700">
                <a:solidFill>
                  <a:schemeClr val="accent1"/>
                </a:solidFill>
              </a:rPr>
              <a:t>res</a:t>
            </a:r>
            <a:r>
              <a:rPr lang="en" sz="1700"/>
              <a:t>(от </a:t>
            </a:r>
            <a:r>
              <a:rPr lang="en" sz="1700"/>
              <a:t>resources</a:t>
            </a:r>
            <a:r>
              <a:rPr lang="en" sz="1700"/>
              <a:t>).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</a:pPr>
            <a:r>
              <a:rPr lang="en" sz="1700"/>
              <a:t>	В ней расположены </a:t>
            </a:r>
            <a:r>
              <a:rPr lang="en" sz="1700">
                <a:solidFill>
                  <a:schemeClr val="accent1"/>
                </a:solidFill>
              </a:rPr>
              <a:t>icons</a:t>
            </a:r>
            <a:r>
              <a:rPr lang="en" sz="1700"/>
              <a:t> - папка с </a:t>
            </a:r>
            <a:r>
              <a:rPr lang="en" sz="1700">
                <a:solidFill>
                  <a:schemeClr val="accent1"/>
                </a:solidFill>
              </a:rPr>
              <a:t>иконками</a:t>
            </a:r>
            <a:r>
              <a:rPr lang="en" sz="1700"/>
              <a:t> и </a:t>
            </a:r>
            <a:r>
              <a:rPr lang="en" sz="1700">
                <a:solidFill>
                  <a:schemeClr val="accent1"/>
                </a:solidFill>
              </a:rPr>
              <a:t>ui</a:t>
            </a:r>
            <a:r>
              <a:rPr lang="en" sz="1700"/>
              <a:t> - папка с </a:t>
            </a:r>
            <a:r>
              <a:rPr lang="en" sz="1700">
                <a:solidFill>
                  <a:schemeClr val="accent1"/>
                </a:solidFill>
              </a:rPr>
              <a:t>дизайнами</a:t>
            </a:r>
            <a:endParaRPr sz="1700">
              <a:solidFill>
                <a:schemeClr val="accent1"/>
              </a:solidFill>
            </a:endParaRPr>
          </a:p>
        </p:txBody>
      </p:sp>
      <p:sp>
        <p:nvSpPr>
          <p:cNvPr id="476" name="Google Shape;476;p6"/>
          <p:cNvSpPr txBox="1"/>
          <p:nvPr>
            <p:ph idx="1" type="body"/>
          </p:nvPr>
        </p:nvSpPr>
        <p:spPr>
          <a:xfrm>
            <a:off x="1260000" y="1800300"/>
            <a:ext cx="4154400" cy="4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SKeyPassword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├── DataBase.py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├── Dialogs.py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├── Errors.py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├── __init__.py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├── __main__.py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└── 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 ├── icons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 │    ├── res.qrc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 │    └── Файлы .svg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 └── ui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	  ├── Файлы .ui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	  └── Файлы .py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/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ПОГОВОРИМ О </a:t>
            </a:r>
            <a:r>
              <a:rPr lang="en" sz="6000">
                <a:solidFill>
                  <a:schemeClr val="accent3"/>
                </a:solidFill>
              </a:rPr>
              <a:t>КЛАССАХ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482" name="Google Shape;482;p16"/>
          <p:cNvSpPr txBox="1"/>
          <p:nvPr>
            <p:ph idx="1" type="subTitle"/>
          </p:nvPr>
        </p:nvSpPr>
        <p:spPr>
          <a:xfrm>
            <a:off x="1030400" y="2107575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000"/>
              <a:buNone/>
            </a:pPr>
            <a:r>
              <a:rPr lang="en"/>
              <a:t>MainWindow</a:t>
            </a:r>
            <a:endParaRPr/>
          </a:p>
        </p:txBody>
      </p:sp>
      <p:sp>
        <p:nvSpPr>
          <p:cNvPr id="483" name="Google Shape;483;p16"/>
          <p:cNvSpPr txBox="1"/>
          <p:nvPr>
            <p:ph idx="8" type="body"/>
          </p:nvPr>
        </p:nvSpPr>
        <p:spPr>
          <a:xfrm>
            <a:off x="8143610" y="4362575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AppError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CategoryError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LoginError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PasswordError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DataExistError</a:t>
            </a:r>
            <a:endParaRPr/>
          </a:p>
        </p:txBody>
      </p:sp>
      <p:sp>
        <p:nvSpPr>
          <p:cNvPr id="484" name="Google Shape;484;p16"/>
          <p:cNvSpPr txBox="1"/>
          <p:nvPr>
            <p:ph idx="2" type="subTitle"/>
          </p:nvPr>
        </p:nvSpPr>
        <p:spPr>
          <a:xfrm>
            <a:off x="1030400" y="3964300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000"/>
              <a:buNone/>
            </a:pPr>
            <a:r>
              <a:rPr lang="en"/>
              <a:t>PasswordViewBox</a:t>
            </a:r>
            <a:endParaRPr/>
          </a:p>
        </p:txBody>
      </p:sp>
      <p:sp>
        <p:nvSpPr>
          <p:cNvPr id="485" name="Google Shape;485;p16"/>
          <p:cNvSpPr txBox="1"/>
          <p:nvPr>
            <p:ph idx="13" type="body"/>
          </p:nvPr>
        </p:nvSpPr>
        <p:spPr>
          <a:xfrm>
            <a:off x="1030400" y="2533775"/>
            <a:ext cx="30180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Класс главного окна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Отвечает за отображение всех элементов</a:t>
            </a:r>
            <a:endParaRPr/>
          </a:p>
        </p:txBody>
      </p:sp>
      <p:sp>
        <p:nvSpPr>
          <p:cNvPr id="486" name="Google Shape;486;p16"/>
          <p:cNvSpPr txBox="1"/>
          <p:nvPr>
            <p:ph idx="3" type="subTitle"/>
          </p:nvPr>
        </p:nvSpPr>
        <p:spPr>
          <a:xfrm>
            <a:off x="8143610" y="2116955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000"/>
              <a:buNone/>
            </a:pPr>
            <a:r>
              <a:rPr lang="en"/>
              <a:t>AboutProgram</a:t>
            </a:r>
            <a:endParaRPr/>
          </a:p>
        </p:txBody>
      </p:sp>
      <p:sp>
        <p:nvSpPr>
          <p:cNvPr id="487" name="Google Shape;487;p16"/>
          <p:cNvSpPr txBox="1"/>
          <p:nvPr>
            <p:ph idx="15" type="body"/>
          </p:nvPr>
        </p:nvSpPr>
        <p:spPr>
          <a:xfrm>
            <a:off x="1030400" y="4362575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600"/>
              <a:buNone/>
            </a:pPr>
            <a:r>
              <a:rPr lang="en"/>
              <a:t>Отвечает за отображение информации о пароле и за его редактирование</a:t>
            </a:r>
            <a:endParaRPr/>
          </a:p>
        </p:txBody>
      </p:sp>
      <p:sp>
        <p:nvSpPr>
          <p:cNvPr id="488" name="Google Shape;488;p16"/>
          <p:cNvSpPr txBox="1"/>
          <p:nvPr>
            <p:ph idx="4" type="subTitle"/>
          </p:nvPr>
        </p:nvSpPr>
        <p:spPr>
          <a:xfrm>
            <a:off x="4606218" y="2124925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000"/>
              <a:buNone/>
            </a:pPr>
            <a:r>
              <a:rPr lang="en"/>
              <a:t>AddPassword</a:t>
            </a:r>
            <a:endParaRPr/>
          </a:p>
        </p:txBody>
      </p:sp>
      <p:sp>
        <p:nvSpPr>
          <p:cNvPr id="489" name="Google Shape;489;p16"/>
          <p:cNvSpPr txBox="1"/>
          <p:nvPr>
            <p:ph idx="5" type="subTitle"/>
          </p:nvPr>
        </p:nvSpPr>
        <p:spPr>
          <a:xfrm>
            <a:off x="4606218" y="3964300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000"/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490" name="Google Shape;490;p16"/>
          <p:cNvSpPr txBox="1"/>
          <p:nvPr>
            <p:ph idx="6" type="subTitle"/>
          </p:nvPr>
        </p:nvSpPr>
        <p:spPr>
          <a:xfrm>
            <a:off x="8143610" y="3945755"/>
            <a:ext cx="3018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000"/>
              <a:buNone/>
            </a:pPr>
            <a:r>
              <a:rPr lang="en"/>
              <a:t>Some errors class</a:t>
            </a:r>
            <a:endParaRPr/>
          </a:p>
        </p:txBody>
      </p:sp>
      <p:sp>
        <p:nvSpPr>
          <p:cNvPr id="491" name="Google Shape;491;p16"/>
          <p:cNvSpPr txBox="1"/>
          <p:nvPr>
            <p:ph idx="7" type="body"/>
          </p:nvPr>
        </p:nvSpPr>
        <p:spPr>
          <a:xfrm>
            <a:off x="4606218" y="2533775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600"/>
              <a:buNone/>
            </a:pPr>
            <a:r>
              <a:rPr lang="en"/>
              <a:t>Отвечает за работу диалога добавления пароля</a:t>
            </a:r>
            <a:endParaRPr/>
          </a:p>
        </p:txBody>
      </p:sp>
      <p:sp>
        <p:nvSpPr>
          <p:cNvPr id="492" name="Google Shape;492;p16"/>
          <p:cNvSpPr txBox="1"/>
          <p:nvPr>
            <p:ph idx="9" type="body"/>
          </p:nvPr>
        </p:nvSpPr>
        <p:spPr>
          <a:xfrm>
            <a:off x="4606218" y="4362575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Отвечает за всю связь между приложением и базой данных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93" name="Google Shape;493;p16"/>
          <p:cNvSpPr txBox="1"/>
          <p:nvPr>
            <p:ph idx="14" type="body"/>
          </p:nvPr>
        </p:nvSpPr>
        <p:spPr>
          <a:xfrm>
            <a:off x="8143610" y="2533775"/>
            <a:ext cx="30180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600"/>
              <a:buNone/>
            </a:pPr>
            <a:r>
              <a:rPr lang="en"/>
              <a:t>Отвечает за работу диалога ‘О Приложении’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НЕМНОГО </a:t>
            </a:r>
            <a:r>
              <a:rPr lang="en" sz="6000">
                <a:solidFill>
                  <a:schemeClr val="accent2"/>
                </a:solidFill>
              </a:rPr>
              <a:t>СТАТИСТИКИ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499" name="Google Shape;499;p15"/>
          <p:cNvSpPr txBox="1"/>
          <p:nvPr>
            <p:ph idx="5" type="body"/>
          </p:nvPr>
        </p:nvSpPr>
        <p:spPr>
          <a:xfrm>
            <a:off x="4598249" y="3429000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Такое количество </a:t>
            </a:r>
            <a:r>
              <a:rPr lang="en">
                <a:solidFill>
                  <a:schemeClr val="accent2"/>
                </a:solidFill>
              </a:rPr>
              <a:t>функций и методов </a:t>
            </a:r>
            <a:r>
              <a:rPr lang="en">
                <a:solidFill>
                  <a:schemeClr val="dk1"/>
                </a:solidFill>
              </a:rPr>
              <a:t>было использовано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0" name="Google Shape;500;p15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Столько </a:t>
            </a:r>
            <a:r>
              <a:rPr lang="en">
                <a:solidFill>
                  <a:schemeClr val="accent1"/>
                </a:solidFill>
              </a:rPr>
              <a:t>строк</a:t>
            </a:r>
            <a:r>
              <a:rPr lang="en"/>
              <a:t> содержит программа</a:t>
            </a:r>
            <a:endParaRPr/>
          </a:p>
        </p:txBody>
      </p:sp>
      <p:sp>
        <p:nvSpPr>
          <p:cNvPr id="501" name="Google Shape;501;p15"/>
          <p:cNvSpPr txBox="1"/>
          <p:nvPr>
            <p:ph type="title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>
                <a:solidFill>
                  <a:schemeClr val="accent1"/>
                </a:solidFill>
              </a:rPr>
              <a:t>574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2" name="Google Shape;502;p15"/>
          <p:cNvSpPr txBox="1"/>
          <p:nvPr>
            <p:ph idx="3" type="title"/>
          </p:nvPr>
        </p:nvSpPr>
        <p:spPr>
          <a:xfrm>
            <a:off x="4598227" y="224040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>
                <a:solidFill>
                  <a:schemeClr val="accent2"/>
                </a:solidFill>
              </a:rPr>
              <a:t>44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3" name="Google Shape;503;p15"/>
          <p:cNvSpPr txBox="1"/>
          <p:nvPr>
            <p:ph idx="4" type="title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>
                <a:solidFill>
                  <a:schemeClr val="accent3"/>
                </a:solidFill>
              </a:rPr>
              <a:t>14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4" name="Google Shape;504;p15"/>
          <p:cNvSpPr txBox="1"/>
          <p:nvPr>
            <p:ph idx="1" type="body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Количество </a:t>
            </a:r>
            <a:r>
              <a:rPr lang="en">
                <a:solidFill>
                  <a:schemeClr val="accent3"/>
                </a:solidFill>
              </a:rPr>
              <a:t>дней и ночей</a:t>
            </a:r>
            <a:r>
              <a:rPr lang="en"/>
              <a:t>, потраченных на разработку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a05ebf73e_32_52"/>
          <p:cNvSpPr txBox="1"/>
          <p:nvPr>
            <p:ph idx="1" type="body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 sz="2100">
                <a:solidFill>
                  <a:schemeClr val="accent3"/>
                </a:solidFill>
              </a:rPr>
              <a:t>&lt;p&gt; </a:t>
            </a:r>
            <a:r>
              <a:rPr lang="en"/>
              <a:t>Поговорим о том, что </a:t>
            </a:r>
            <a:r>
              <a:rPr lang="en">
                <a:solidFill>
                  <a:schemeClr val="accent3"/>
                </a:solidFill>
              </a:rPr>
              <a:t>удалось</a:t>
            </a:r>
            <a:r>
              <a:rPr lang="en"/>
              <a:t> а что я хотел бы </a:t>
            </a:r>
            <a:r>
              <a:rPr lang="en">
                <a:solidFill>
                  <a:schemeClr val="accent3"/>
                </a:solidFill>
              </a:rPr>
              <a:t>изменить</a:t>
            </a:r>
            <a:r>
              <a:rPr lang="en"/>
              <a:t> или </a:t>
            </a:r>
            <a:r>
              <a:rPr lang="en">
                <a:solidFill>
                  <a:schemeClr val="accent3"/>
                </a:solidFill>
              </a:rPr>
              <a:t>добавить </a:t>
            </a:r>
            <a:r>
              <a:rPr lang="en" sz="2100">
                <a:solidFill>
                  <a:schemeClr val="accent3"/>
                </a:solidFill>
              </a:rPr>
              <a:t>&lt;/p&gt;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0" name="Google Shape;510;g18a05ebf73e_32_52"/>
          <p:cNvSpPr txBox="1"/>
          <p:nvPr>
            <p:ph type="title"/>
          </p:nvPr>
        </p:nvSpPr>
        <p:spPr>
          <a:xfrm>
            <a:off x="5352243" y="1991475"/>
            <a:ext cx="32415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/>
              <a:t>ПОДВЕДЁМ</a:t>
            </a:r>
            <a:r>
              <a:rPr lang="en" sz="5800"/>
              <a:t> </a:t>
            </a:r>
            <a:endParaRPr sz="5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accent3"/>
                </a:solidFill>
              </a:rPr>
              <a:t>ИТОГИ</a:t>
            </a:r>
            <a:r>
              <a:rPr lang="en" sz="6800">
                <a:solidFill>
                  <a:schemeClr val="accent3"/>
                </a:solidFill>
              </a:rPr>
              <a:t> </a:t>
            </a:r>
            <a:endParaRPr sz="6800">
              <a:solidFill>
                <a:schemeClr val="accent3"/>
              </a:solidFill>
            </a:endParaRPr>
          </a:p>
        </p:txBody>
      </p:sp>
      <p:sp>
        <p:nvSpPr>
          <p:cNvPr id="511" name="Google Shape;511;g18a05ebf73e_32_52"/>
          <p:cNvSpPr/>
          <p:nvPr/>
        </p:nvSpPr>
        <p:spPr>
          <a:xfrm>
            <a:off x="3598257" y="2220261"/>
            <a:ext cx="1580739" cy="130672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a05ebf73e_32_59"/>
          <p:cNvSpPr txBox="1"/>
          <p:nvPr>
            <p:ph type="title"/>
          </p:nvPr>
        </p:nvSpPr>
        <p:spPr>
          <a:xfrm>
            <a:off x="825150" y="269775"/>
            <a:ext cx="10541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ЧТО </a:t>
            </a:r>
            <a:r>
              <a:rPr lang="en" sz="6000">
                <a:solidFill>
                  <a:schemeClr val="accent2"/>
                </a:solidFill>
              </a:rPr>
              <a:t>УДАЛОСЬ</a:t>
            </a:r>
            <a:r>
              <a:rPr lang="en"/>
              <a:t> И </a:t>
            </a:r>
            <a:r>
              <a:rPr lang="en" sz="6000">
                <a:solidFill>
                  <a:schemeClr val="accent2"/>
                </a:solidFill>
              </a:rPr>
              <a:t>НЕ УДАЛОСЬ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517" name="Google Shape;517;g18a05ebf73e_32_59"/>
          <p:cNvSpPr txBox="1"/>
          <p:nvPr>
            <p:ph idx="2" type="body"/>
          </p:nvPr>
        </p:nvSpPr>
        <p:spPr>
          <a:xfrm>
            <a:off x="6762000" y="1800300"/>
            <a:ext cx="4154400" cy="4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1"/>
                </a:solidFill>
              </a:rPr>
              <a:t>&lt;p&gt; Не удалось &lt;/p&gt;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Генератор паролей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Загрузка из файла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Кастомизация интерфейса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Пасхалки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И многое другое…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8" name="Google Shape;518;g18a05ebf73e_32_59"/>
          <p:cNvSpPr txBox="1"/>
          <p:nvPr>
            <p:ph idx="1" type="body"/>
          </p:nvPr>
        </p:nvSpPr>
        <p:spPr>
          <a:xfrm>
            <a:off x="1275600" y="1800300"/>
            <a:ext cx="4154400" cy="4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&lt;p&gt; Удалось &lt;/p&gt;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Базовый функционал: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Добавление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Редактирование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Удаление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Сортировка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Поиск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Перезапись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Копирование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"/>
          <p:cNvSpPr txBox="1"/>
          <p:nvPr>
            <p:ph type="title"/>
          </p:nvPr>
        </p:nvSpPr>
        <p:spPr>
          <a:xfrm>
            <a:off x="2150500" y="1284200"/>
            <a:ext cx="3161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Результаты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24" name="Google Shape;524;p7"/>
          <p:cNvSpPr txBox="1"/>
          <p:nvPr>
            <p:ph idx="1" type="body"/>
          </p:nvPr>
        </p:nvSpPr>
        <p:spPr>
          <a:xfrm>
            <a:off x="830525" y="2426600"/>
            <a:ext cx="64020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Результатом работы я </a:t>
            </a:r>
            <a:r>
              <a:rPr lang="en" sz="1800">
                <a:solidFill>
                  <a:schemeClr val="accent3"/>
                </a:solidFill>
              </a:rPr>
              <a:t>доволен</a:t>
            </a:r>
            <a:r>
              <a:rPr lang="en" sz="1800">
                <a:solidFill>
                  <a:srgbClr val="FFFFFF"/>
                </a:solidFill>
              </a:rPr>
              <a:t>, те функции, которые я хотел реализовать работают ровно так, </a:t>
            </a:r>
            <a:r>
              <a:rPr lang="en" sz="1800">
                <a:solidFill>
                  <a:schemeClr val="accent2"/>
                </a:solidFill>
              </a:rPr>
              <a:t>как изначально задумывалось.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Так же за время написания проекта я </a:t>
            </a:r>
            <a:r>
              <a:rPr lang="en">
                <a:solidFill>
                  <a:srgbClr val="FFFFFF"/>
                </a:solidFill>
              </a:rPr>
              <a:t>почерпнул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chemeClr val="accent3"/>
                </a:solidFill>
              </a:rPr>
              <a:t>много нового</a:t>
            </a:r>
            <a:r>
              <a:rPr lang="en" sz="1800">
                <a:solidFill>
                  <a:srgbClr val="FFFFFF"/>
                </a:solidFill>
              </a:rPr>
              <a:t> в разработке на python и довольно </a:t>
            </a:r>
            <a:r>
              <a:rPr lang="en" sz="1800">
                <a:solidFill>
                  <a:schemeClr val="accent1"/>
                </a:solidFill>
              </a:rPr>
              <a:t>тщательно</a:t>
            </a:r>
            <a:r>
              <a:rPr lang="en" sz="1800">
                <a:solidFill>
                  <a:schemeClr val="accent1"/>
                </a:solidFill>
              </a:rPr>
              <a:t> изучил документацию PyQt5.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25" name="Google Shape;525;p7"/>
          <p:cNvPicPr preferRelativeResize="0"/>
          <p:nvPr/>
        </p:nvPicPr>
        <p:blipFill rotWithShape="1">
          <a:blip r:embed="rId3">
            <a:alphaModFix/>
          </a:blip>
          <a:srcRect b="5097" l="0" r="0" t="7021"/>
          <a:stretch/>
        </p:blipFill>
        <p:spPr>
          <a:xfrm flipH="1">
            <a:off x="7768825" y="837900"/>
            <a:ext cx="4171200" cy="5425500"/>
          </a:xfrm>
          <a:prstGeom prst="roundRect">
            <a:avLst>
              <a:gd fmla="val 1771" name="adj"/>
            </a:avLst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9410"/>
              </a:srgbClr>
            </a:outerShdw>
          </a:effectLst>
        </p:spPr>
      </p:pic>
      <p:grpSp>
        <p:nvGrpSpPr>
          <p:cNvPr id="526" name="Google Shape;526;p7"/>
          <p:cNvGrpSpPr/>
          <p:nvPr/>
        </p:nvGrpSpPr>
        <p:grpSpPr>
          <a:xfrm>
            <a:off x="7905396" y="969584"/>
            <a:ext cx="635280" cy="147600"/>
            <a:chOff x="2147366" y="4139382"/>
            <a:chExt cx="635280" cy="147600"/>
          </a:xfrm>
        </p:grpSpPr>
        <p:sp>
          <p:nvSpPr>
            <p:cNvPr id="527" name="Google Shape;52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8a05ebf73e_32_30"/>
          <p:cNvSpPr/>
          <p:nvPr/>
        </p:nvSpPr>
        <p:spPr>
          <a:xfrm>
            <a:off x="3264750" y="780300"/>
            <a:ext cx="5662500" cy="5297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g18a05ebf73e_32_30"/>
          <p:cNvSpPr txBox="1"/>
          <p:nvPr>
            <p:ph type="title"/>
          </p:nvPr>
        </p:nvSpPr>
        <p:spPr>
          <a:xfrm>
            <a:off x="3510750" y="1132747"/>
            <a:ext cx="51705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/>
              <a:t>SKEYPASSWORD</a:t>
            </a:r>
            <a:endParaRPr sz="5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/>
              <a:t>НА </a:t>
            </a:r>
            <a:r>
              <a:rPr lang="en" sz="5000">
                <a:solidFill>
                  <a:schemeClr val="accent2"/>
                </a:solidFill>
              </a:rPr>
              <a:t>GITHUB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536" name="Google Shape;536;g18a05ebf73e_32_30"/>
          <p:cNvGrpSpPr/>
          <p:nvPr/>
        </p:nvGrpSpPr>
        <p:grpSpPr>
          <a:xfrm>
            <a:off x="3417996" y="926184"/>
            <a:ext cx="635280" cy="147600"/>
            <a:chOff x="2147366" y="4139382"/>
            <a:chExt cx="635280" cy="147600"/>
          </a:xfrm>
        </p:grpSpPr>
        <p:sp>
          <p:nvSpPr>
            <p:cNvPr id="537" name="Google Shape;537;g18a05ebf73e_32_3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g18a05ebf73e_32_3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g18a05ebf73e_32_3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40" name="Google Shape;540;g18a05ebf73e_32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263" y="2633638"/>
            <a:ext cx="2905475" cy="29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2"/>
          <p:cNvSpPr txBox="1"/>
          <p:nvPr>
            <p:ph type="title"/>
          </p:nvPr>
        </p:nvSpPr>
        <p:spPr>
          <a:xfrm>
            <a:off x="2508150" y="2371950"/>
            <a:ext cx="71757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СПАСИБО ЗА </a:t>
            </a:r>
            <a:r>
              <a:rPr lang="en" sz="9000">
                <a:solidFill>
                  <a:schemeClr val="accent3"/>
                </a:solidFill>
              </a:rPr>
              <a:t>ВНИМАНИЕ!</a:t>
            </a:r>
            <a:endParaRPr sz="9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"/>
          <p:cNvSpPr txBox="1"/>
          <p:nvPr>
            <p:ph idx="1" type="body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 sz="2100">
                <a:solidFill>
                  <a:schemeClr val="accent2"/>
                </a:solidFill>
              </a:rPr>
              <a:t>&lt;p&gt;</a:t>
            </a:r>
            <a:r>
              <a:rPr lang="en" sz="2100">
                <a:solidFill>
                  <a:schemeClr val="accent3"/>
                </a:solidFill>
              </a:rPr>
              <a:t> </a:t>
            </a:r>
            <a:r>
              <a:rPr lang="en"/>
              <a:t>Начнём с концепции проекта и определения общего функционала.</a:t>
            </a:r>
            <a:r>
              <a:rPr lang="en"/>
              <a:t> </a:t>
            </a:r>
            <a:r>
              <a:rPr lang="en" sz="2100">
                <a:solidFill>
                  <a:schemeClr val="accent2"/>
                </a:solidFill>
              </a:rPr>
              <a:t>&lt;/p&gt;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87" name="Google Shape;387;p4"/>
          <p:cNvSpPr txBox="1"/>
          <p:nvPr>
            <p:ph type="title"/>
          </p:nvPr>
        </p:nvSpPr>
        <p:spPr>
          <a:xfrm>
            <a:off x="4999875" y="1716675"/>
            <a:ext cx="5149200" cy="23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/>
              <a:t>ЧТО  ТАКОЕ</a:t>
            </a:r>
            <a:r>
              <a:rPr lang="en" sz="5800"/>
              <a:t> </a:t>
            </a:r>
            <a:r>
              <a:rPr lang="en">
                <a:solidFill>
                  <a:schemeClr val="accent2"/>
                </a:solidFill>
              </a:rPr>
              <a:t>МЕНЕДЖЕР ПАРОЛЕЙ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88" name="Google Shape;388;p4"/>
          <p:cNvSpPr/>
          <p:nvPr/>
        </p:nvSpPr>
        <p:spPr>
          <a:xfrm>
            <a:off x="3107895" y="2130577"/>
            <a:ext cx="1627849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"/>
          <p:cNvSpPr txBox="1"/>
          <p:nvPr>
            <p:ph type="title"/>
          </p:nvPr>
        </p:nvSpPr>
        <p:spPr>
          <a:xfrm>
            <a:off x="1201000" y="1255500"/>
            <a:ext cx="88656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НАЧНЁМ С </a:t>
            </a:r>
            <a:r>
              <a:rPr lang="en" sz="6000">
                <a:solidFill>
                  <a:schemeClr val="accent3"/>
                </a:solidFill>
              </a:rPr>
              <a:t>ОПРЕДЕЛЕНИЯ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394" name="Google Shape;394;p5"/>
          <p:cNvSpPr txBox="1"/>
          <p:nvPr>
            <p:ph idx="1" type="subTitle"/>
          </p:nvPr>
        </p:nvSpPr>
        <p:spPr>
          <a:xfrm>
            <a:off x="1201000" y="2532025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b="0" lang="en">
                <a:solidFill>
                  <a:schemeClr val="accent3"/>
                </a:solidFill>
              </a:rPr>
              <a:t>&lt;p&gt;</a:t>
            </a:r>
            <a:r>
              <a:rPr b="0" lang="en"/>
              <a:t> Менеджер паролей </a:t>
            </a:r>
            <a:r>
              <a:rPr b="0" lang="en">
                <a:solidFill>
                  <a:schemeClr val="accent3"/>
                </a:solidFill>
              </a:rPr>
              <a:t>&lt;/p&gt;</a:t>
            </a:r>
            <a:endParaRPr b="0">
              <a:solidFill>
                <a:schemeClr val="accent3"/>
              </a:solidFill>
            </a:endParaRPr>
          </a:p>
        </p:txBody>
      </p:sp>
      <p:sp>
        <p:nvSpPr>
          <p:cNvPr id="395" name="Google Shape;395;p5"/>
          <p:cNvSpPr txBox="1"/>
          <p:nvPr>
            <p:ph idx="2" type="body"/>
          </p:nvPr>
        </p:nvSpPr>
        <p:spPr>
          <a:xfrm>
            <a:off x="1201000" y="3249925"/>
            <a:ext cx="88656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</a:pPr>
            <a:r>
              <a:rPr lang="en"/>
              <a:t>— это </a:t>
            </a:r>
            <a:r>
              <a:rPr lang="en"/>
              <a:t>программа, позволяющая хранить пароли и логины в цифровом хранилище, а затем по мере необходимости получать их пр</a:t>
            </a:r>
            <a:r>
              <a:rPr lang="en"/>
              <a:t>и входе в учетные записи.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ПОЧЕМУ ОН ВАМ </a:t>
            </a:r>
            <a:r>
              <a:rPr lang="en" sz="6000">
                <a:solidFill>
                  <a:schemeClr val="accent1"/>
                </a:solidFill>
              </a:rPr>
              <a:t>НУЖЕН</a:t>
            </a:r>
            <a:r>
              <a:rPr lang="en" sz="6000">
                <a:solidFill>
                  <a:schemeClr val="accent1"/>
                </a:solidFill>
              </a:rPr>
              <a:t>?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01" name="Google Shape;401;p8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 sz="2000">
                <a:solidFill>
                  <a:schemeClr val="accent3"/>
                </a:solidFill>
              </a:rPr>
              <a:t>&lt;p&gt; </a:t>
            </a:r>
            <a:r>
              <a:rPr lang="en" sz="2000"/>
              <a:t>Слишком </a:t>
            </a:r>
            <a:r>
              <a:rPr lang="en" sz="2000">
                <a:solidFill>
                  <a:schemeClr val="accent3"/>
                </a:solidFill>
              </a:rPr>
              <a:t>много паролей</a:t>
            </a:r>
            <a:r>
              <a:rPr lang="en" sz="2000"/>
              <a:t> </a:t>
            </a:r>
            <a:r>
              <a:rPr lang="en" sz="2000">
                <a:solidFill>
                  <a:schemeClr val="accent3"/>
                </a:solidFill>
              </a:rPr>
              <a:t>&lt;/p&gt;</a:t>
            </a:r>
            <a:endParaRPr sz="2000"/>
          </a:p>
        </p:txBody>
      </p:sp>
      <p:sp>
        <p:nvSpPr>
          <p:cNvPr id="402" name="Google Shape;402;p8"/>
          <p:cNvSpPr txBox="1"/>
          <p:nvPr>
            <p:ph idx="5" type="body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None/>
            </a:pPr>
            <a:r>
              <a:rPr lang="en"/>
              <a:t>Многие хранят пароли либо у себя в голове(зачастую это один парол</a:t>
            </a:r>
            <a:r>
              <a:rPr lang="en"/>
              <a:t>ь, ещё и не очень сложный), либо записывают на листке/руке/ноге, в лучшем случае это какой-то единый текстовый файл, в которым придётся долго рыться в поисках сокровенного пароля…</a:t>
            </a:r>
            <a:endParaRPr/>
          </a:p>
        </p:txBody>
      </p:sp>
      <p:sp>
        <p:nvSpPr>
          <p:cNvPr id="403" name="Google Shape;403;p8"/>
          <p:cNvSpPr txBox="1"/>
          <p:nvPr>
            <p:ph idx="2" type="subTitle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 sz="2000">
                <a:solidFill>
                  <a:schemeClr val="accent2"/>
                </a:solidFill>
              </a:rPr>
              <a:t>&lt;p&gt; </a:t>
            </a:r>
            <a:r>
              <a:rPr lang="en" sz="2000"/>
              <a:t>Пароли</a:t>
            </a:r>
            <a:r>
              <a:rPr lang="en" sz="2000">
                <a:solidFill>
                  <a:schemeClr val="accent2"/>
                </a:solidFill>
              </a:rPr>
              <a:t>.txt</a:t>
            </a:r>
            <a:r>
              <a:rPr lang="en" sz="2000"/>
              <a:t> </a:t>
            </a:r>
            <a:r>
              <a:rPr lang="en" sz="2000">
                <a:solidFill>
                  <a:schemeClr val="accent2"/>
                </a:solidFill>
              </a:rPr>
              <a:t>&lt;/p&gt;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404" name="Google Shape;404;p8"/>
          <p:cNvSpPr txBox="1"/>
          <p:nvPr>
            <p:ph idx="6" type="body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None/>
            </a:pPr>
            <a:r>
              <a:rPr lang="en"/>
              <a:t>Хранение паролей в ‘избранном’ это определённо плохая идея, ведь получив доступ только к одному сайту у злоумышленника окажется вся база ваших паролей. Аналогичным образом один и тот же пароль на все ресурсы создаёт риск потери всех ваших учёток.</a:t>
            </a:r>
            <a:endParaRPr/>
          </a:p>
        </p:txBody>
      </p:sp>
      <p:sp>
        <p:nvSpPr>
          <p:cNvPr id="405" name="Google Shape;405;p8"/>
          <p:cNvSpPr txBox="1"/>
          <p:nvPr>
            <p:ph idx="3" type="subTitle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 sz="2000">
                <a:solidFill>
                  <a:schemeClr val="accent1"/>
                </a:solidFill>
              </a:rPr>
              <a:t>&lt;p&gt;</a:t>
            </a:r>
            <a:r>
              <a:rPr lang="en" sz="2000">
                <a:solidFill>
                  <a:schemeClr val="accent3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Снова</a:t>
            </a:r>
            <a:r>
              <a:rPr lang="en" sz="2000">
                <a:solidFill>
                  <a:schemeClr val="accent1"/>
                </a:solidFill>
              </a:rPr>
              <a:t> взломали…</a:t>
            </a:r>
            <a:r>
              <a:rPr lang="en" sz="2000"/>
              <a:t> </a:t>
            </a:r>
            <a:r>
              <a:rPr lang="en" sz="2000">
                <a:solidFill>
                  <a:schemeClr val="accent1"/>
                </a:solidFill>
              </a:rPr>
              <a:t>&lt;/p&gt;</a:t>
            </a:r>
            <a:endParaRPr sz="2000"/>
          </a:p>
        </p:txBody>
      </p:sp>
      <p:sp>
        <p:nvSpPr>
          <p:cNvPr id="406" name="Google Shape;406;p8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spcBef>
                <a:spcPts val="21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По подсчётам у среднего интернет-пользователя более 100 учётных записей. И в идеале на каждой из них должен быть свой уникальный сложный пароль. Далеко не каждый сможет запомнить такое количество.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"/>
          <p:cNvSpPr txBox="1"/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7000"/>
              <a:t>ЧТО </a:t>
            </a:r>
            <a:r>
              <a:rPr lang="en" sz="12000">
                <a:solidFill>
                  <a:schemeClr val="accent3"/>
                </a:solidFill>
              </a:rPr>
              <a:t>ДОЛЖЕН УМЕТЬ</a:t>
            </a:r>
            <a:r>
              <a:rPr lang="en"/>
              <a:t> </a:t>
            </a:r>
            <a:r>
              <a:rPr lang="en" sz="7000"/>
              <a:t>МЕНЕДЖЕР ПАРОЛЕЙ</a:t>
            </a:r>
            <a:endParaRPr sz="7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"/>
          <p:cNvSpPr txBox="1"/>
          <p:nvPr>
            <p:ph idx="5" type="title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17" name="Google Shape;417;p3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БАЗОВЫЕ</a:t>
            </a:r>
            <a:r>
              <a:rPr lang="en" sz="6000">
                <a:solidFill>
                  <a:schemeClr val="accent2"/>
                </a:solidFill>
              </a:rPr>
              <a:t> ВОЗМОЖНОСТИ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418" name="Google Shape;418;p3"/>
          <p:cNvSpPr txBox="1"/>
          <p:nvPr>
            <p:ph idx="1" type="body"/>
          </p:nvPr>
        </p:nvSpPr>
        <p:spPr>
          <a:xfrm>
            <a:off x="537875" y="1818000"/>
            <a:ext cx="3436200" cy="19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/>
              <a:t>Безопасно </a:t>
            </a:r>
            <a:r>
              <a:rPr b="1" lang="en">
                <a:solidFill>
                  <a:schemeClr val="accent1"/>
                </a:solidFill>
              </a:rPr>
              <a:t>хранить</a:t>
            </a:r>
            <a:r>
              <a:rPr lang="en"/>
              <a:t> пароли.</a:t>
            </a:r>
            <a:endParaRPr/>
          </a:p>
        </p:txBody>
      </p:sp>
      <p:sp>
        <p:nvSpPr>
          <p:cNvPr id="419" name="Google Shape;419;p3"/>
          <p:cNvSpPr txBox="1"/>
          <p:nvPr>
            <p:ph idx="2" type="body"/>
          </p:nvPr>
        </p:nvSpPr>
        <p:spPr>
          <a:xfrm>
            <a:off x="4418625" y="1818000"/>
            <a:ext cx="3436200" cy="19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Удобно </a:t>
            </a:r>
            <a:r>
              <a:rPr b="1" lang="en">
                <a:solidFill>
                  <a:schemeClr val="accent3"/>
                </a:solidFill>
              </a:rPr>
              <a:t>просматривать</a:t>
            </a:r>
            <a:r>
              <a:rPr lang="en"/>
              <a:t> </a:t>
            </a:r>
            <a:r>
              <a:rPr lang="en"/>
              <a:t>пароли.</a:t>
            </a:r>
            <a:endParaRPr/>
          </a:p>
        </p:txBody>
      </p:sp>
      <p:sp>
        <p:nvSpPr>
          <p:cNvPr id="420" name="Google Shape;420;p3"/>
          <p:cNvSpPr txBox="1"/>
          <p:nvPr>
            <p:ph idx="3" type="body"/>
          </p:nvPr>
        </p:nvSpPr>
        <p:spPr>
          <a:xfrm>
            <a:off x="537875" y="4180200"/>
            <a:ext cx="3436200" cy="19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b="1" lang="en">
                <a:solidFill>
                  <a:schemeClr val="accent1"/>
                </a:solidFill>
              </a:rPr>
              <a:t>Редактировать</a:t>
            </a:r>
            <a:r>
              <a:rPr lang="en"/>
              <a:t> уже добавленные пароли.</a:t>
            </a:r>
            <a:endParaRPr/>
          </a:p>
        </p:txBody>
      </p:sp>
      <p:sp>
        <p:nvSpPr>
          <p:cNvPr id="421" name="Google Shape;421;p3"/>
          <p:cNvSpPr txBox="1"/>
          <p:nvPr>
            <p:ph idx="4" type="body"/>
          </p:nvPr>
        </p:nvSpPr>
        <p:spPr>
          <a:xfrm>
            <a:off x="4347775" y="4180200"/>
            <a:ext cx="3436200" cy="19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/>
              <a:t>Удобно </a:t>
            </a:r>
            <a:r>
              <a:rPr b="1" lang="en">
                <a:solidFill>
                  <a:schemeClr val="accent3"/>
                </a:solidFill>
              </a:rPr>
              <a:t>группировать</a:t>
            </a:r>
            <a:r>
              <a:rPr lang="en"/>
              <a:t> пароли.</a:t>
            </a:r>
            <a:endParaRPr/>
          </a:p>
        </p:txBody>
      </p:sp>
      <p:sp>
        <p:nvSpPr>
          <p:cNvPr id="422" name="Google Shape;422;p3"/>
          <p:cNvSpPr txBox="1"/>
          <p:nvPr>
            <p:ph idx="5" type="title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23" name="Google Shape;423;p3"/>
          <p:cNvSpPr txBox="1"/>
          <p:nvPr>
            <p:ph idx="9" type="body"/>
          </p:nvPr>
        </p:nvSpPr>
        <p:spPr>
          <a:xfrm>
            <a:off x="8264975" y="1818000"/>
            <a:ext cx="3436200" cy="19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b="1" lang="en">
                <a:solidFill>
                  <a:schemeClr val="accent2"/>
                </a:solidFill>
              </a:rPr>
              <a:t>Добавлять</a:t>
            </a:r>
            <a:r>
              <a:rPr lang="en"/>
              <a:t> и </a:t>
            </a:r>
            <a:r>
              <a:rPr b="1" lang="en">
                <a:solidFill>
                  <a:schemeClr val="accent2"/>
                </a:solidFill>
              </a:rPr>
              <a:t>удалять</a:t>
            </a:r>
            <a:r>
              <a:rPr lang="en"/>
              <a:t> пароли.</a:t>
            </a:r>
            <a:endParaRPr/>
          </a:p>
        </p:txBody>
      </p:sp>
      <p:sp>
        <p:nvSpPr>
          <p:cNvPr id="424" name="Google Shape;424;p3"/>
          <p:cNvSpPr txBox="1"/>
          <p:nvPr>
            <p:ph idx="13" type="body"/>
          </p:nvPr>
        </p:nvSpPr>
        <p:spPr>
          <a:xfrm>
            <a:off x="8264975" y="4180200"/>
            <a:ext cx="3436200" cy="19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/>
              <a:t>Быстро </a:t>
            </a:r>
            <a:r>
              <a:rPr b="1" lang="en">
                <a:solidFill>
                  <a:schemeClr val="accent2"/>
                </a:solidFill>
              </a:rPr>
              <a:t>извлекать</a:t>
            </a:r>
            <a:r>
              <a:rPr lang="en"/>
              <a:t> пароли.</a:t>
            </a:r>
            <a:endParaRPr/>
          </a:p>
        </p:txBody>
      </p:sp>
      <p:sp>
        <p:nvSpPr>
          <p:cNvPr id="425" name="Google Shape;425;p3"/>
          <p:cNvSpPr txBox="1"/>
          <p:nvPr>
            <p:ph idx="5" type="title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6" name="Google Shape;426;p3"/>
          <p:cNvSpPr txBox="1"/>
          <p:nvPr>
            <p:ph idx="5" type="title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27" name="Google Shape;427;p3"/>
          <p:cNvSpPr txBox="1"/>
          <p:nvPr>
            <p:ph idx="5" type="title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28" name="Google Shape;428;p3"/>
          <p:cNvSpPr txBox="1"/>
          <p:nvPr>
            <p:ph idx="5" type="title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0"/>
          <p:cNvSpPr txBox="1"/>
          <p:nvPr>
            <p:ph idx="1" type="body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 sz="2100">
                <a:solidFill>
                  <a:schemeClr val="accent1"/>
                </a:solidFill>
              </a:rPr>
              <a:t>&lt;p&gt;</a:t>
            </a:r>
            <a:r>
              <a:rPr lang="en" sz="2100">
                <a:solidFill>
                  <a:schemeClr val="accent3"/>
                </a:solidFill>
              </a:rPr>
              <a:t> </a:t>
            </a:r>
            <a:r>
              <a:rPr lang="en"/>
              <a:t>Поговорим о </a:t>
            </a:r>
            <a:r>
              <a:rPr lang="en">
                <a:solidFill>
                  <a:schemeClr val="accent1"/>
                </a:solidFill>
              </a:rPr>
              <a:t>моей реализации</a:t>
            </a:r>
            <a:r>
              <a:rPr lang="en"/>
              <a:t> программы, структуре, сильных и слабых сторонах</a:t>
            </a:r>
            <a:r>
              <a:rPr lang="en"/>
              <a:t> </a:t>
            </a:r>
            <a:r>
              <a:rPr lang="en" sz="2100">
                <a:solidFill>
                  <a:schemeClr val="accent1"/>
                </a:solidFill>
              </a:rPr>
              <a:t>&lt;/p&gt;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4" name="Google Shape;434;p10"/>
          <p:cNvSpPr txBox="1"/>
          <p:nvPr>
            <p:ph type="title"/>
          </p:nvPr>
        </p:nvSpPr>
        <p:spPr>
          <a:xfrm>
            <a:off x="4194983" y="2086125"/>
            <a:ext cx="67308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/>
              <a:t>КАК ЭТО</a:t>
            </a:r>
            <a:r>
              <a:rPr lang="en" sz="5800"/>
              <a:t> </a:t>
            </a:r>
            <a:r>
              <a:rPr lang="en">
                <a:solidFill>
                  <a:schemeClr val="accent1"/>
                </a:solidFill>
              </a:rPr>
              <a:t>РЕАЛИЗОВАНО</a:t>
            </a:r>
            <a:r>
              <a:rPr lang="en" sz="6800">
                <a:solidFill>
                  <a:schemeClr val="accent3"/>
                </a:solidFill>
              </a:rPr>
              <a:t> </a:t>
            </a:r>
            <a:endParaRPr sz="6800">
              <a:solidFill>
                <a:schemeClr val="accent3"/>
              </a:solidFill>
            </a:endParaRPr>
          </a:p>
        </p:txBody>
      </p:sp>
      <p:sp>
        <p:nvSpPr>
          <p:cNvPr id="435" name="Google Shape;435;p10"/>
          <p:cNvSpPr/>
          <p:nvPr/>
        </p:nvSpPr>
        <p:spPr>
          <a:xfrm>
            <a:off x="2395089" y="2330717"/>
            <a:ext cx="1356826" cy="1231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/>
          <p:nvPr/>
        </p:nvSpPr>
        <p:spPr>
          <a:xfrm>
            <a:off x="316800" y="1420775"/>
            <a:ext cx="7113000" cy="5004000"/>
          </a:xfrm>
          <a:prstGeom prst="roundRect">
            <a:avLst>
              <a:gd fmla="val 2468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3"/>
          <p:cNvSpPr txBox="1"/>
          <p:nvPr>
            <p:ph idx="4294967295" type="title"/>
          </p:nvPr>
        </p:nvSpPr>
        <p:spPr>
          <a:xfrm>
            <a:off x="450425" y="165875"/>
            <a:ext cx="83955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6000">
                <a:solidFill>
                  <a:schemeClr val="accent3"/>
                </a:solidFill>
              </a:rPr>
              <a:t>ГЛАВНОЕ</a:t>
            </a:r>
            <a:r>
              <a:rPr lang="en" sz="8500">
                <a:solidFill>
                  <a:schemeClr val="accent3"/>
                </a:solidFill>
              </a:rPr>
              <a:t> </a:t>
            </a:r>
            <a:r>
              <a:rPr lang="en"/>
              <a:t>ОКНО</a:t>
            </a:r>
            <a:r>
              <a:rPr lang="en" sz="8500">
                <a:solidFill>
                  <a:schemeClr val="accent3"/>
                </a:solidFill>
              </a:rPr>
              <a:t> </a:t>
            </a:r>
            <a:endParaRPr sz="6500"/>
          </a:p>
        </p:txBody>
      </p:sp>
      <p:pic>
        <p:nvPicPr>
          <p:cNvPr id="442" name="Google Shape;44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01" y="1420715"/>
            <a:ext cx="7112999" cy="500412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9410"/>
              </a:srgbClr>
            </a:outerShdw>
          </a:effectLst>
        </p:spPr>
      </p:pic>
      <p:grpSp>
        <p:nvGrpSpPr>
          <p:cNvPr id="443" name="Google Shape;443;p13"/>
          <p:cNvGrpSpPr/>
          <p:nvPr/>
        </p:nvGrpSpPr>
        <p:grpSpPr>
          <a:xfrm>
            <a:off x="6602933" y="1530504"/>
            <a:ext cx="692138" cy="163526"/>
            <a:chOff x="2147366" y="4139382"/>
            <a:chExt cx="635280" cy="147600"/>
          </a:xfrm>
        </p:grpSpPr>
        <p:sp>
          <p:nvSpPr>
            <p:cNvPr id="444" name="Google Shape;444;p1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13"/>
          <p:cNvSpPr/>
          <p:nvPr/>
        </p:nvSpPr>
        <p:spPr>
          <a:xfrm>
            <a:off x="7732325" y="1420775"/>
            <a:ext cx="4125900" cy="5004000"/>
          </a:xfrm>
          <a:prstGeom prst="roundRect">
            <a:avLst>
              <a:gd fmla="val 2468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MenuBar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LineEdit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поиск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ComboBox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с категориями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ListWidget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с приложениями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PushButton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“Добавить пароль”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ScrollArea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с паролями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GroupBox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представление пароля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3"/>
          <p:cNvSpPr txBox="1"/>
          <p:nvPr>
            <p:ph idx="1" type="subTitle"/>
          </p:nvPr>
        </p:nvSpPr>
        <p:spPr>
          <a:xfrm>
            <a:off x="7732325" y="1771125"/>
            <a:ext cx="4125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&lt;p&gt; </a:t>
            </a:r>
            <a:r>
              <a:rPr lang="en"/>
              <a:t>Элементы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&lt;/p&gt;</a:t>
            </a:r>
            <a:endParaRPr/>
          </a:p>
        </p:txBody>
      </p:sp>
      <p:grpSp>
        <p:nvGrpSpPr>
          <p:cNvPr id="449" name="Google Shape;449;p13"/>
          <p:cNvGrpSpPr/>
          <p:nvPr/>
        </p:nvGrpSpPr>
        <p:grpSpPr>
          <a:xfrm>
            <a:off x="11077521" y="1623522"/>
            <a:ext cx="635280" cy="147600"/>
            <a:chOff x="2147366" y="4139382"/>
            <a:chExt cx="635280" cy="147600"/>
          </a:xfrm>
        </p:grpSpPr>
        <p:sp>
          <p:nvSpPr>
            <p:cNvPr id="450" name="Google Shape;450;p1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2"/>
          <p:cNvSpPr/>
          <p:nvPr/>
        </p:nvSpPr>
        <p:spPr>
          <a:xfrm>
            <a:off x="475200" y="868575"/>
            <a:ext cx="7272300" cy="5033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2"/>
          <p:cNvSpPr txBox="1"/>
          <p:nvPr>
            <p:ph idx="4294967295" type="title"/>
          </p:nvPr>
        </p:nvSpPr>
        <p:spPr>
          <a:xfrm>
            <a:off x="596175" y="1291300"/>
            <a:ext cx="6262800" cy="20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6000">
                <a:solidFill>
                  <a:schemeClr val="accent2"/>
                </a:solidFill>
              </a:rPr>
              <a:t>PASSWORDVIEW </a:t>
            </a:r>
            <a:endParaRPr sz="6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800"/>
              <a:t>КАСТОМНЫЙ GROUPBOX</a:t>
            </a:r>
            <a:endParaRPr sz="5800">
              <a:solidFill>
                <a:schemeClr val="accent2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5700"/>
          </a:p>
        </p:txBody>
      </p:sp>
      <p:sp>
        <p:nvSpPr>
          <p:cNvPr id="459" name="Google Shape;459;p12"/>
          <p:cNvSpPr txBox="1"/>
          <p:nvPr>
            <p:ph idx="4294967295" type="body"/>
          </p:nvPr>
        </p:nvSpPr>
        <p:spPr>
          <a:xfrm>
            <a:off x="703725" y="2969975"/>
            <a:ext cx="5322600" cy="14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Имеет </a:t>
            </a:r>
            <a:r>
              <a:rPr lang="en">
                <a:solidFill>
                  <a:schemeClr val="accent2"/>
                </a:solidFill>
              </a:rPr>
              <a:t>2 режима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Просмотр</a:t>
            </a:r>
            <a:r>
              <a:rPr lang="en"/>
              <a:t> - возможность скопировать и просмотреть информацию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Редактирование</a:t>
            </a:r>
            <a:r>
              <a:rPr lang="en"/>
              <a:t> - возможность изменить любое поле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60" name="Google Shape;460;p12"/>
          <p:cNvPicPr preferRelativeResize="0"/>
          <p:nvPr/>
        </p:nvPicPr>
        <p:blipFill rotWithShape="1">
          <a:blip r:embed="rId3">
            <a:alphaModFix/>
          </a:blip>
          <a:srcRect b="0" l="862" r="0" t="0"/>
          <a:stretch/>
        </p:blipFill>
        <p:spPr>
          <a:xfrm>
            <a:off x="6527500" y="1675750"/>
            <a:ext cx="5400000" cy="3506400"/>
          </a:xfrm>
          <a:prstGeom prst="roundRect">
            <a:avLst>
              <a:gd fmla="val 4729" name="adj"/>
            </a:avLst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</p:pic>
      <p:pic>
        <p:nvPicPr>
          <p:cNvPr id="461" name="Google Shape;461;p12"/>
          <p:cNvPicPr preferRelativeResize="0"/>
          <p:nvPr/>
        </p:nvPicPr>
        <p:blipFill rotWithShape="1">
          <a:blip r:embed="rId4">
            <a:alphaModFix/>
          </a:blip>
          <a:srcRect b="0" l="426" r="436" t="0"/>
          <a:stretch/>
        </p:blipFill>
        <p:spPr>
          <a:xfrm>
            <a:off x="6527500" y="1675800"/>
            <a:ext cx="5400000" cy="3506400"/>
          </a:xfrm>
          <a:prstGeom prst="roundRect">
            <a:avLst>
              <a:gd fmla="val 4729" name="adj"/>
            </a:avLst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9410"/>
              </a:srgbClr>
            </a:outerShdw>
          </a:effectLst>
        </p:spPr>
      </p:pic>
      <p:grpSp>
        <p:nvGrpSpPr>
          <p:cNvPr id="462" name="Google Shape;462;p12"/>
          <p:cNvGrpSpPr/>
          <p:nvPr/>
        </p:nvGrpSpPr>
        <p:grpSpPr>
          <a:xfrm>
            <a:off x="628446" y="978684"/>
            <a:ext cx="635280" cy="147600"/>
            <a:chOff x="2147366" y="4139382"/>
            <a:chExt cx="635280" cy="147600"/>
          </a:xfrm>
        </p:grpSpPr>
        <p:sp>
          <p:nvSpPr>
            <p:cNvPr id="463" name="Google Shape;463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p12"/>
          <p:cNvGrpSpPr/>
          <p:nvPr/>
        </p:nvGrpSpPr>
        <p:grpSpPr>
          <a:xfrm>
            <a:off x="11112171" y="1833684"/>
            <a:ext cx="635280" cy="147600"/>
            <a:chOff x="2147366" y="4139382"/>
            <a:chExt cx="635280" cy="147600"/>
          </a:xfrm>
        </p:grpSpPr>
        <p:sp>
          <p:nvSpPr>
            <p:cNvPr id="467" name="Google Shape;467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