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5103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9311-8BE5-4BB4-B827-377BEB18E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Federated Identity Pattern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4277-F8F6-48DE-BB3C-7652FAD3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  <a:p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5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F89E-8E7F-4BFB-B58E-2DFFF9C5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Πρόβλημα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48E4-E09D-4961-99A3-43DCE5B0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χρήστες συχνά χρειάζεται να χρησιμοποιήσουν πολλαπλές εφαρμογές διάφορων οργανισμών.</a:t>
            </a:r>
          </a:p>
          <a:p>
            <a:r>
              <a:rPr lang="el-GR" dirty="0"/>
              <a:t>Αναγκάζονται σε ορισμένες περιπτώσεις να έχουν</a:t>
            </a:r>
            <a:r>
              <a:rPr lang="en-US" dirty="0"/>
              <a:t> </a:t>
            </a:r>
            <a:r>
              <a:rPr lang="el-GR" dirty="0"/>
              <a:t>διαφορετικά στοιχεία ταυτοποίησης (</a:t>
            </a:r>
            <a:r>
              <a:rPr lang="en-US" dirty="0"/>
              <a:t>credentials)</a:t>
            </a:r>
            <a:r>
              <a:rPr lang="el-GR" dirty="0"/>
              <a:t> για κάθε μία από αυτές.</a:t>
            </a:r>
          </a:p>
          <a:p>
            <a:r>
              <a:rPr lang="el-GR" dirty="0"/>
              <a:t>Το παραπάνω μπορεί να οδηγήσει σε: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Προβλήματα εμπειρίας χρήστη (π.χ. δυσκολία απομνημόνευσης διαφορετικών κωδικών)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Προβλήματα ασφάλειας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Περιπλοκή διαχείρισης χρηστών</a:t>
            </a:r>
          </a:p>
        </p:txBody>
      </p:sp>
    </p:spTree>
    <p:extLst>
      <p:ext uri="{BB962C8B-B14F-4D97-AF65-F5344CB8AC3E}">
        <p14:creationId xmlns:p14="http://schemas.microsoft.com/office/powerpoint/2010/main" val="410911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BBF-034F-4C29-A80A-61FC720A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3ED58F-D12D-4BC4-9E5E-251AF9FE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Υλοποίηση μηχανισμού επαλήθευσης που χρησιμοποιεί ομοσπονδιακή ταυτότητα, για ανάθεση της επαλήθευσης σε έναν έμπιστο πάροχο ταυτότητας (</a:t>
            </a:r>
            <a:r>
              <a:rPr lang="en-US" dirty="0"/>
              <a:t>Trusted IdP</a:t>
            </a:r>
            <a:r>
              <a:rPr lang="el-GR" dirty="0"/>
              <a:t>).</a:t>
            </a:r>
            <a:endParaRPr lang="en-US" dirty="0"/>
          </a:p>
          <a:p>
            <a:r>
              <a:rPr lang="el-GR" dirty="0"/>
              <a:t>Παραδείγματα έμπιστων παρόχων ταυτότητας είναι: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Εταιρικοί κατάλογοι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Τοπικές (</a:t>
            </a:r>
            <a:r>
              <a:rPr lang="en-US" dirty="0"/>
              <a:t>on-premises)</a:t>
            </a:r>
            <a:r>
              <a:rPr lang="el-GR" dirty="0"/>
              <a:t> ομοσπονδιακές υπηρεσίες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Υπηρεσίες παροχής τεκμηρίων ασφάλειας (</a:t>
            </a:r>
            <a:r>
              <a:rPr lang="en-US" dirty="0"/>
              <a:t>security token services - STS) </a:t>
            </a:r>
            <a:r>
              <a:rPr lang="el-GR" dirty="0"/>
              <a:t>από επιχειρησιακούς συνεργάτες ή </a:t>
            </a:r>
            <a:r>
              <a:rPr lang="en-US" dirty="0"/>
              <a:t>Social </a:t>
            </a:r>
            <a:r>
              <a:rPr lang="en-US" dirty="0" err="1"/>
              <a:t>IdPs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Facebook, Google, Microsoft</a:t>
            </a:r>
            <a:r>
              <a:rPr lang="el-GR" dirty="0"/>
              <a:t>).</a:t>
            </a:r>
          </a:p>
          <a:p>
            <a:r>
              <a:rPr lang="el-GR" dirty="0"/>
              <a:t>Οι </a:t>
            </a:r>
            <a:r>
              <a:rPr lang="en-US" dirty="0" err="1"/>
              <a:t>IdPs</a:t>
            </a:r>
            <a:r>
              <a:rPr lang="en-US" dirty="0"/>
              <a:t> </a:t>
            </a:r>
            <a:r>
              <a:rPr lang="el-GR" dirty="0"/>
              <a:t>εκδίδουν τεκμήρια ασφάλειας τα οποία επιβεβαιώνουν πληροφορίες του επαληθευμένου χρήστη (</a:t>
            </a:r>
            <a:r>
              <a:rPr lang="en-US" dirty="0"/>
              <a:t>claims).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55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19-F769-4167-B06B-463B86C2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Access Control (1/2)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6A349-8294-457F-A490-A1B97CCC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24" t="12187" r="9723" b="4857"/>
          <a:stretch/>
        </p:blipFill>
        <p:spPr>
          <a:xfrm>
            <a:off x="3777916" y="1512586"/>
            <a:ext cx="3682941" cy="304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37B76-1C31-4339-9515-BA1D334BEC7F}"/>
              </a:ext>
            </a:extLst>
          </p:cNvPr>
          <p:cNvSpPr txBox="1"/>
          <p:nvPr/>
        </p:nvSpPr>
        <p:spPr>
          <a:xfrm>
            <a:off x="1082842" y="4559355"/>
            <a:ext cx="8622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εφαρμογή – πελάτης επικοινωνεί με τον </a:t>
            </a:r>
            <a:r>
              <a:rPr lang="en-US" dirty="0"/>
              <a:t>IdP </a:t>
            </a:r>
            <a:r>
              <a:rPr lang="el-GR" dirty="0"/>
              <a:t>ο οποίος πραγματοποιεί την επαλήθευση των στοιχείων του χρήστη. Εάν αυτή είναι επιτυχημένη, ο </a:t>
            </a:r>
            <a:r>
              <a:rPr lang="en-US" dirty="0"/>
              <a:t>IdP </a:t>
            </a:r>
            <a:r>
              <a:rPr lang="el-GR" dirty="0"/>
              <a:t>επιστρέφει ένα τεκμήριο το οποίο περιέχει τα </a:t>
            </a:r>
            <a:r>
              <a:rPr lang="en-US" dirty="0"/>
              <a:t>claims </a:t>
            </a:r>
            <a:r>
              <a:rPr lang="el-GR" dirty="0"/>
              <a:t>που ταυτοποιούν τον χρήστη στον </a:t>
            </a:r>
            <a:r>
              <a:rPr lang="en-US" dirty="0"/>
              <a:t>STS (IdP </a:t>
            </a:r>
            <a:r>
              <a:rPr lang="el-GR" dirty="0"/>
              <a:t>και </a:t>
            </a:r>
            <a:r>
              <a:rPr lang="en-US" dirty="0"/>
              <a:t>STS </a:t>
            </a:r>
            <a:r>
              <a:rPr lang="el-GR" dirty="0"/>
              <a:t>μπορεί να είναι κοινοί). Ο </a:t>
            </a:r>
            <a:r>
              <a:rPr lang="en-US" dirty="0"/>
              <a:t>STS </a:t>
            </a:r>
            <a:r>
              <a:rPr lang="el-GR" dirty="0"/>
              <a:t>μπορεί σε ορισμένες περιπτώσεις να αλλάξει τα </a:t>
            </a:r>
            <a:r>
              <a:rPr lang="en-US" dirty="0"/>
              <a:t>claims </a:t>
            </a:r>
            <a:r>
              <a:rPr lang="el-GR" dirty="0"/>
              <a:t>του τεκμηρίου. Τέλος, η εφαρμογή – πελάτης μπορεί να προωθήσει το τεκμήριο ως απόδειξη της ταυτότητας του χρήστη.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19-F769-4167-B06B-463B86C2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Access Control (2/2)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6A349-8294-457F-A490-A1B97CCC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24" t="12187" r="9723" b="4857"/>
          <a:stretch/>
        </p:blipFill>
        <p:spPr>
          <a:xfrm>
            <a:off x="3777916" y="1512586"/>
            <a:ext cx="3682941" cy="304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37B76-1C31-4339-9515-BA1D334BEC7F}"/>
              </a:ext>
            </a:extLst>
          </p:cNvPr>
          <p:cNvSpPr txBox="1"/>
          <p:nvPr/>
        </p:nvSpPr>
        <p:spPr>
          <a:xfrm>
            <a:off x="1082842" y="4559355"/>
            <a:ext cx="862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εφαρμογή βλέπει μόνο τις πληροφορίες ταυτότητας που περιέχονται στο τεκμήριο.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διαχείριση της ταυτότητας και των στοιχείων ταυτοποίησης είναι υπ’ ευθύνη του </a:t>
            </a:r>
            <a:r>
              <a:rPr lang="en-US" dirty="0"/>
              <a:t>IdP.</a:t>
            </a:r>
          </a:p>
        </p:txBody>
      </p:sp>
    </p:spTree>
    <p:extLst>
      <p:ext uri="{BB962C8B-B14F-4D97-AF65-F5344CB8AC3E}">
        <p14:creationId xmlns:p14="http://schemas.microsoft.com/office/powerpoint/2010/main" val="26565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4B9D-A52F-4BE1-ACAD-88C8648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Πρόσθετα Χαρακτηριστικά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C4C8-6128-4A58-9B91-49E949D5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Υπενθύμιση: η επαλήθευση χρήστη αποτελεί μοναδικό σημείο αποτυχίας </a:t>
            </a:r>
            <a:r>
              <a:rPr lang="en-US" dirty="0"/>
              <a:t>(Single Point of Failure – SPOF).</a:t>
            </a:r>
          </a:p>
          <a:p>
            <a:r>
              <a:rPr lang="el-GR" dirty="0"/>
              <a:t>Οι μηχανισμοί επαλήθευσης μπορεί να διαθέτουν τρόπους για ρύθμιση του επιπέδου πρόσβασης με βάση </a:t>
            </a:r>
            <a:r>
              <a:rPr lang="en-US" dirty="0"/>
              <a:t>claims </a:t>
            </a:r>
            <a:r>
              <a:rPr lang="el-GR" dirty="0"/>
              <a:t>ρόλου στο τεκμήριο επαλήθευσης (</a:t>
            </a:r>
            <a:r>
              <a:rPr lang="en-US" dirty="0"/>
              <a:t>Role-Based Access Control – RBAC).</a:t>
            </a:r>
          </a:p>
          <a:p>
            <a:r>
              <a:rPr lang="el-GR" dirty="0"/>
              <a:t>Η επαλήθευση με </a:t>
            </a:r>
            <a:r>
              <a:rPr lang="en-US" dirty="0"/>
              <a:t>claims </a:t>
            </a:r>
            <a:r>
              <a:rPr lang="el-GR" dirty="0"/>
              <a:t>χρησιμοποιώντας </a:t>
            </a:r>
            <a:r>
              <a:rPr lang="en-US" dirty="0"/>
              <a:t>Social </a:t>
            </a:r>
            <a:r>
              <a:rPr lang="en-US" dirty="0" err="1"/>
              <a:t>IdPs</a:t>
            </a:r>
            <a:r>
              <a:rPr lang="en-US" dirty="0"/>
              <a:t> </a:t>
            </a:r>
            <a:r>
              <a:rPr lang="el-GR" dirty="0"/>
              <a:t>(π.χ. </a:t>
            </a:r>
            <a:r>
              <a:rPr lang="en-US" dirty="0"/>
              <a:t>Facebook, Microsoft)</a:t>
            </a:r>
            <a:r>
              <a:rPr lang="el-GR" dirty="0"/>
              <a:t> συνήθως παρέχει μόνο διεύθυνση ηλεκτρονικού ταχυδρομείου ή σε κάποιες περιπτώσεις μόνο ένα μοναδικό αναγνωριστικό.</a:t>
            </a:r>
          </a:p>
          <a:p>
            <a:r>
              <a:rPr lang="el-GR" dirty="0"/>
              <a:t>Αν υπάρχει παραπάνω από ένας </a:t>
            </a:r>
            <a:r>
              <a:rPr lang="en-US" dirty="0"/>
              <a:t>IdP </a:t>
            </a:r>
            <a:r>
              <a:rPr lang="el-GR" dirty="0"/>
              <a:t>για το </a:t>
            </a:r>
            <a:r>
              <a:rPr lang="en-US" dirty="0"/>
              <a:t>STS </a:t>
            </a:r>
            <a:r>
              <a:rPr lang="el-GR" dirty="0"/>
              <a:t>πρέπει να ανιχνευθεί ο πάροχος στον οποίο θα ανακατευθυνθεί (</a:t>
            </a:r>
            <a:r>
              <a:rPr lang="en-US" dirty="0"/>
              <a:t>Home Realm Discovery).</a:t>
            </a:r>
          </a:p>
        </p:txBody>
      </p:sp>
    </p:spTree>
    <p:extLst>
      <p:ext uri="{BB962C8B-B14F-4D97-AF65-F5344CB8AC3E}">
        <p14:creationId xmlns:p14="http://schemas.microsoft.com/office/powerpoint/2010/main" val="130648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C8C9-6A86-4AFC-B6D9-EADD5922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Περιπτώσεις Χρήσης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9CBB-3789-4F62-B693-78FA2F1C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Κοινός λογαριασμός για όλες τις υπηρεσίες του οργανισμού (</a:t>
            </a:r>
            <a:r>
              <a:rPr lang="en-US" dirty="0"/>
              <a:t>Single Sign On – SSO).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Για ταυτοποίηση εργαζομένων αλλά και επιχειρησιακών συνεργατών, οι οποίοι ίσως δεν διαθέτουν λογαριασμό στον εταιρικό κατάλογο.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Ταυτοποίηση χρηστών εφαρμογών λογισμικού ως υπηρεσία (</a:t>
            </a:r>
            <a:r>
              <a:rPr lang="en-US" dirty="0"/>
              <a:t>Software as a Service – SaaS).</a:t>
            </a:r>
          </a:p>
        </p:txBody>
      </p:sp>
    </p:spTree>
    <p:extLst>
      <p:ext uri="{BB962C8B-B14F-4D97-AF65-F5344CB8AC3E}">
        <p14:creationId xmlns:p14="http://schemas.microsoft.com/office/powerpoint/2010/main" val="339827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7E2D-1FD9-4EB7-A871-A688D34D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Περιπτώσεις Πιθανής Αποφυγής Χρήσης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F38F-11BC-4C04-895C-A752D9D7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Όλοι οι χρήστες της εφαρμογής μπορούν να ταυτοποιηθούν από έναν </a:t>
            </a:r>
            <a:r>
              <a:rPr lang="en-US" dirty="0"/>
              <a:t>IdP </a:t>
            </a:r>
            <a:r>
              <a:rPr lang="el-GR" dirty="0"/>
              <a:t>μόνο.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Η εφαρμογή είχε αρχικά αναπτυχθεί χρησιμοποιώντας έναν διαφορετικό μηχανισμό επαλήθευσης στοιχείων χρηστών.</a:t>
            </a:r>
          </a:p>
        </p:txBody>
      </p:sp>
    </p:spTree>
    <p:extLst>
      <p:ext uri="{BB962C8B-B14F-4D97-AF65-F5344CB8AC3E}">
        <p14:creationId xmlns:p14="http://schemas.microsoft.com/office/powerpoint/2010/main" val="309616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234A-4A55-47F1-AB05-014398D8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08B0-9D11-4C4D-A30B-1B767069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1289"/>
            <a:ext cx="10515600" cy="2024416"/>
          </a:xfrm>
        </p:spPr>
        <p:txBody>
          <a:bodyPr>
            <a:normAutofit fontScale="70000" lnSpcReduction="20000"/>
          </a:bodyPr>
          <a:lstStyle/>
          <a:p>
            <a:r>
              <a:rPr lang="el-GR" dirty="0"/>
              <a:t>Βήμα 1: Οι ένοικοι επαληθεύονται από τον </a:t>
            </a:r>
            <a:r>
              <a:rPr lang="en-US" dirty="0"/>
              <a:t>IdP </a:t>
            </a:r>
            <a:r>
              <a:rPr lang="el-GR" dirty="0"/>
              <a:t>τους, ο οποίος επιστρέφει ένα τεκμήριο επαλήθευσης.</a:t>
            </a:r>
          </a:p>
          <a:p>
            <a:r>
              <a:rPr lang="el-GR" dirty="0"/>
              <a:t>Βήμα 2: Το πρόγραμμα - πελάτης προωθεί αυτό το τεκμήριο στον ομοσπονδιακό πάροχο της </a:t>
            </a:r>
            <a:r>
              <a:rPr lang="en-US" dirty="0"/>
              <a:t>SaaS </a:t>
            </a:r>
            <a:r>
              <a:rPr lang="el-GR" dirty="0"/>
              <a:t>εφαρμογής, ο οποίος εμπιστεύεται τα τεκμήρια του </a:t>
            </a:r>
            <a:r>
              <a:rPr lang="en-US" dirty="0"/>
              <a:t>IdP</a:t>
            </a:r>
            <a:r>
              <a:rPr lang="el-GR" dirty="0"/>
              <a:t>, ώστε να λάβει τεκμήριο έγκυρο για αυτόν.</a:t>
            </a:r>
            <a:endParaRPr lang="en-US" dirty="0"/>
          </a:p>
          <a:p>
            <a:r>
              <a:rPr lang="el-GR" dirty="0"/>
              <a:t>Βήμα 3 (προαιρετικό): Αλλαγή των πληροφοριών του τεκμηρίου από τον ομοσπονδιακό πάροχο ώστε να τα αναγνωρίζει η </a:t>
            </a:r>
            <a:r>
              <a:rPr lang="en-US" dirty="0"/>
              <a:t>SaaS </a:t>
            </a:r>
            <a:r>
              <a:rPr lang="el-GR" dirty="0"/>
              <a:t>εφαρμογή.</a:t>
            </a:r>
          </a:p>
          <a:p>
            <a:r>
              <a:rPr lang="el-GR" dirty="0"/>
              <a:t>Βήμα 4: Η </a:t>
            </a:r>
            <a:r>
              <a:rPr lang="en-US" dirty="0"/>
              <a:t>SaaS </a:t>
            </a:r>
            <a:r>
              <a:rPr lang="el-GR" dirty="0"/>
              <a:t>εφαρμογή εμπιστεύεται τα τεκμήρια που εκδίδει ο</a:t>
            </a:r>
            <a:r>
              <a:rPr lang="en-US" dirty="0"/>
              <a:t> </a:t>
            </a:r>
            <a:r>
              <a:rPr lang="el-GR" dirty="0"/>
              <a:t>ομοσπονδιακός πάροχος της και χρησιμοποιώντας τις πληροφορίες (</a:t>
            </a:r>
            <a:r>
              <a:rPr lang="en-US" dirty="0"/>
              <a:t>claims) </a:t>
            </a:r>
            <a:r>
              <a:rPr lang="el-GR" dirty="0"/>
              <a:t>από το τεκμήριο εφαρμόζει πιθανούς κανόνες που καθορίζουν το επίπεδο πρόσβασης.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7A0E6-5B13-4F7A-A846-0E3903E1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8" y="1690688"/>
            <a:ext cx="618258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034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</vt:lpstr>
      <vt:lpstr>Federated Identity Pattern</vt:lpstr>
      <vt:lpstr>Πρόβλημα</vt:lpstr>
      <vt:lpstr>Λύση</vt:lpstr>
      <vt:lpstr>Claims-based Access Control (1/2)</vt:lpstr>
      <vt:lpstr>Claims-based Access Control (2/2)</vt:lpstr>
      <vt:lpstr>Πρόσθετα Χαρακτηριστικά</vt:lpstr>
      <vt:lpstr>Περιπτώσεις Χρήσης</vt:lpstr>
      <vt:lpstr>Περιπτώσεις Πιθανής Αποφυγής Χρήσης</vt:lpstr>
      <vt:lpstr>Παράδειγμα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Identity Pattern</dc:title>
  <dc:creator>Kostas Syrios</dc:creator>
  <cp:lastModifiedBy>Kostas Syrios</cp:lastModifiedBy>
  <cp:revision>2</cp:revision>
  <dcterms:created xsi:type="dcterms:W3CDTF">2019-05-29T18:25:50Z</dcterms:created>
  <dcterms:modified xsi:type="dcterms:W3CDTF">2019-05-29T18:32:31Z</dcterms:modified>
</cp:coreProperties>
</file>