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8"/>
  </p:notesMasterIdLst>
  <p:sldIdLst>
    <p:sldId id="256" r:id="rId2"/>
    <p:sldId id="295" r:id="rId3"/>
    <p:sldId id="296" r:id="rId4"/>
    <p:sldId id="297" r:id="rId5"/>
    <p:sldId id="257" r:id="rId6"/>
    <p:sldId id="294" r:id="rId7"/>
    <p:sldId id="272" r:id="rId8"/>
    <p:sldId id="263" r:id="rId9"/>
    <p:sldId id="264" r:id="rId10"/>
    <p:sldId id="266" r:id="rId11"/>
    <p:sldId id="267" r:id="rId12"/>
    <p:sldId id="262" r:id="rId13"/>
    <p:sldId id="269" r:id="rId14"/>
    <p:sldId id="270" r:id="rId15"/>
    <p:sldId id="271" r:id="rId16"/>
    <p:sldId id="265" r:id="rId17"/>
    <p:sldId id="260" r:id="rId18"/>
    <p:sldId id="261" r:id="rId19"/>
    <p:sldId id="273" r:id="rId20"/>
    <p:sldId id="259" r:id="rId21"/>
    <p:sldId id="274" r:id="rId22"/>
    <p:sldId id="278" r:id="rId23"/>
    <p:sldId id="275" r:id="rId24"/>
    <p:sldId id="276" r:id="rId25"/>
    <p:sldId id="277" r:id="rId26"/>
    <p:sldId id="279" r:id="rId27"/>
    <p:sldId id="318" r:id="rId28"/>
    <p:sldId id="319" r:id="rId29"/>
    <p:sldId id="281" r:id="rId30"/>
    <p:sldId id="282" r:id="rId31"/>
    <p:sldId id="283" r:id="rId32"/>
    <p:sldId id="284" r:id="rId33"/>
    <p:sldId id="285" r:id="rId34"/>
    <p:sldId id="321" r:id="rId35"/>
    <p:sldId id="298" r:id="rId36"/>
    <p:sldId id="306" r:id="rId37"/>
    <p:sldId id="325" r:id="rId38"/>
    <p:sldId id="308" r:id="rId39"/>
    <p:sldId id="307" r:id="rId40"/>
    <p:sldId id="309" r:id="rId41"/>
    <p:sldId id="312" r:id="rId42"/>
    <p:sldId id="313" r:id="rId43"/>
    <p:sldId id="315" r:id="rId44"/>
    <p:sldId id="314" r:id="rId45"/>
    <p:sldId id="310" r:id="rId46"/>
    <p:sldId id="311" r:id="rId47"/>
    <p:sldId id="301" r:id="rId48"/>
    <p:sldId id="327" r:id="rId49"/>
    <p:sldId id="302" r:id="rId50"/>
    <p:sldId id="326" r:id="rId51"/>
    <p:sldId id="303" r:id="rId52"/>
    <p:sldId id="291" r:id="rId53"/>
    <p:sldId id="287" r:id="rId54"/>
    <p:sldId id="290" r:id="rId55"/>
    <p:sldId id="316" r:id="rId56"/>
    <p:sldId id="288" r:id="rId57"/>
    <p:sldId id="289" r:id="rId58"/>
    <p:sldId id="280" r:id="rId59"/>
    <p:sldId id="320" r:id="rId60"/>
    <p:sldId id="322" r:id="rId61"/>
    <p:sldId id="292" r:id="rId62"/>
    <p:sldId id="293" r:id="rId63"/>
    <p:sldId id="323" r:id="rId64"/>
    <p:sldId id="324" r:id="rId65"/>
    <p:sldId id="305" r:id="rId66"/>
    <p:sldId id="286"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9ECD33"/>
    <a:srgbClr val="F191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1807" autoAdjust="0"/>
  </p:normalViewPr>
  <p:slideViewPr>
    <p:cSldViewPr snapToGrid="0">
      <p:cViewPr varScale="1">
        <p:scale>
          <a:sx n="83" d="100"/>
          <a:sy n="83" d="100"/>
        </p:scale>
        <p:origin x="16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4FCB95-3EB6-4AF0-B029-24F711E4E481}" type="datetimeFigureOut">
              <a:rPr lang="fr-BE" smtClean="0"/>
              <a:t>12-10-16</a:t>
            </a:fld>
            <a:endParaRPr lang="fr-BE"/>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989EC-525A-47EC-9CB8-21B198A2FBF5}" type="slidenum">
              <a:rPr lang="fr-BE" smtClean="0"/>
              <a:t>‹N°›</a:t>
            </a:fld>
            <a:endParaRPr lang="fr-BE"/>
          </a:p>
        </p:txBody>
      </p:sp>
    </p:spTree>
    <p:extLst>
      <p:ext uri="{BB962C8B-B14F-4D97-AF65-F5344CB8AC3E}">
        <p14:creationId xmlns:p14="http://schemas.microsoft.com/office/powerpoint/2010/main" val="990863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pig.apache.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park.apache.org/docs/latest/configuration.html#networkin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issues.apache.org/jira/browse/SPARK-4105"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C27989EC-525A-47EC-9CB8-21B198A2FBF5}" type="slidenum">
              <a:rPr lang="fr-BE" smtClean="0"/>
              <a:t>1</a:t>
            </a:fld>
            <a:endParaRPr lang="fr-BE"/>
          </a:p>
        </p:txBody>
      </p:sp>
    </p:spTree>
    <p:extLst>
      <p:ext uri="{BB962C8B-B14F-4D97-AF65-F5344CB8AC3E}">
        <p14:creationId xmlns:p14="http://schemas.microsoft.com/office/powerpoint/2010/main" val="31774933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State stored in two files: </a:t>
            </a:r>
            <a:r>
              <a:rPr lang="en-US" dirty="0" err="1" smtClean="0"/>
              <a:t>fsimage</a:t>
            </a:r>
            <a:r>
              <a:rPr lang="en-US" dirty="0" smtClean="0"/>
              <a:t> and edits</a:t>
            </a:r>
          </a:p>
          <a:p>
            <a:pPr lvl="1"/>
            <a:r>
              <a:rPr lang="en-US" dirty="0" err="1" smtClean="0"/>
              <a:t>fsimage</a:t>
            </a:r>
            <a:r>
              <a:rPr lang="en-US" dirty="0" smtClean="0"/>
              <a:t>: Snapshot of file system metadata</a:t>
            </a:r>
          </a:p>
          <a:p>
            <a:pPr lvl="1"/>
            <a:r>
              <a:rPr lang="en-US" dirty="0" smtClean="0"/>
              <a:t>edits: Changes since last snapshot</a:t>
            </a:r>
          </a:p>
          <a:p>
            <a:endParaRPr lang="fr-BE" dirty="0" smtClean="0"/>
          </a:p>
          <a:p>
            <a:r>
              <a:rPr lang="fr-BE" dirty="0" smtClean="0"/>
              <a:t>This </a:t>
            </a:r>
            <a:r>
              <a:rPr lang="fr-BE" dirty="0" err="1" smtClean="0"/>
              <a:t>allows</a:t>
            </a:r>
            <a:r>
              <a:rPr lang="fr-BE" dirty="0" smtClean="0"/>
              <a:t> suspend</a:t>
            </a:r>
            <a:r>
              <a:rPr lang="fr-BE" baseline="0" dirty="0" smtClean="0"/>
              <a:t> – stop – restart </a:t>
            </a:r>
            <a:r>
              <a:rPr lang="fr-BE" baseline="0" dirty="0" err="1" smtClean="0"/>
              <a:t>operation</a:t>
            </a:r>
            <a:r>
              <a:rPr lang="fr-BE" baseline="0" dirty="0" smtClean="0"/>
              <a:t> on the </a:t>
            </a:r>
            <a:r>
              <a:rPr lang="fr-BE" baseline="0" dirty="0" err="1" smtClean="0"/>
              <a:t>namenode</a:t>
            </a:r>
            <a:endParaRPr lang="fr-BE" baseline="0" dirty="0" smtClean="0"/>
          </a:p>
          <a:p>
            <a:r>
              <a:rPr lang="fr-BE" baseline="0" dirty="0" smtClean="0"/>
              <a:t>=&gt; Not </a:t>
            </a:r>
            <a:r>
              <a:rPr lang="fr-BE" baseline="0" dirty="0" err="1" smtClean="0"/>
              <a:t>reliable</a:t>
            </a:r>
            <a:r>
              <a:rPr lang="fr-BE" baseline="0" dirty="0" smtClean="0"/>
              <a:t> for </a:t>
            </a:r>
            <a:r>
              <a:rPr lang="fr-BE" baseline="0" dirty="0" err="1" smtClean="0"/>
              <a:t>failure</a:t>
            </a:r>
            <a:r>
              <a:rPr lang="fr-BE" baseline="0" dirty="0" smtClean="0"/>
              <a:t> </a:t>
            </a:r>
            <a:r>
              <a:rPr lang="fr-BE" baseline="0" dirty="0" err="1" smtClean="0"/>
              <a:t>recovery</a:t>
            </a:r>
            <a:endParaRPr lang="fr-BE" dirty="0"/>
          </a:p>
        </p:txBody>
      </p:sp>
      <p:sp>
        <p:nvSpPr>
          <p:cNvPr id="4" name="Espace réservé du numéro de diapositive 3"/>
          <p:cNvSpPr>
            <a:spLocks noGrp="1"/>
          </p:cNvSpPr>
          <p:nvPr>
            <p:ph type="sldNum" sz="quarter" idx="10"/>
          </p:nvPr>
        </p:nvSpPr>
        <p:spPr/>
        <p:txBody>
          <a:bodyPr/>
          <a:lstStyle/>
          <a:p>
            <a:fld id="{C27989EC-525A-47EC-9CB8-21B198A2FBF5}" type="slidenum">
              <a:rPr lang="fr-BE" smtClean="0"/>
              <a:t>14</a:t>
            </a:fld>
            <a:endParaRPr lang="fr-BE"/>
          </a:p>
        </p:txBody>
      </p:sp>
    </p:spTree>
    <p:extLst>
      <p:ext uri="{BB962C8B-B14F-4D97-AF65-F5344CB8AC3E}">
        <p14:creationId xmlns:p14="http://schemas.microsoft.com/office/powerpoint/2010/main" val="132039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HDFS </a:t>
            </a:r>
            <a:r>
              <a:rPr lang="fr-BE" dirty="0" smtClean="0"/>
              <a:t>:</a:t>
            </a:r>
          </a:p>
          <a:p>
            <a:endParaRPr lang="fr-BE" dirty="0" smtClean="0"/>
          </a:p>
          <a:p>
            <a:r>
              <a:rPr lang="en-US" sz="1200" b="0" i="0" u="none" strike="noStrike" kern="1200" baseline="0" dirty="0" smtClean="0">
                <a:solidFill>
                  <a:schemeClr val="tx1"/>
                </a:solidFill>
                <a:latin typeface="+mn-lt"/>
                <a:ea typeface="+mn-ea"/>
                <a:cs typeface="+mn-cs"/>
              </a:rPr>
              <a:t>HDFS stores file system metadata and application data </a:t>
            </a:r>
            <a:r>
              <a:rPr lang="fr-BE" sz="1200" b="0" i="0" u="none" strike="noStrike" kern="1200" baseline="0" dirty="0" err="1" smtClean="0">
                <a:solidFill>
                  <a:schemeClr val="tx1"/>
                </a:solidFill>
                <a:latin typeface="+mn-lt"/>
                <a:ea typeface="+mn-ea"/>
                <a:cs typeface="+mn-cs"/>
              </a:rPr>
              <a:t>separately</a:t>
            </a:r>
            <a:r>
              <a:rPr lang="fr-BE" sz="1200" b="0" i="0" u="none" strike="noStrike" kern="1200" baseline="0" dirty="0" smtClean="0">
                <a:solidFill>
                  <a:schemeClr val="tx1"/>
                </a:solidFill>
                <a:latin typeface="+mn-lt"/>
                <a:ea typeface="+mn-ea"/>
                <a:cs typeface="+mn-cs"/>
              </a:rPr>
              <a:t>. </a:t>
            </a:r>
          </a:p>
          <a:p>
            <a:r>
              <a:rPr lang="fr-BE" sz="1200" b="0" i="0" u="none" strike="noStrike" kern="1200" baseline="0" dirty="0" err="1" smtClean="0">
                <a:solidFill>
                  <a:schemeClr val="tx1"/>
                </a:solidFill>
                <a:latin typeface="+mn-lt"/>
                <a:ea typeface="+mn-ea"/>
                <a:cs typeface="+mn-cs"/>
              </a:rPr>
              <a:t>Metadata</a:t>
            </a:r>
            <a:r>
              <a:rPr lang="fr-BE" sz="1200" b="0" i="0" u="none" strike="noStrike" kern="1200" baseline="0" dirty="0" smtClean="0">
                <a:solidFill>
                  <a:schemeClr val="tx1"/>
                </a:solidFill>
                <a:latin typeface="+mn-lt"/>
                <a:ea typeface="+mn-ea"/>
                <a:cs typeface="+mn-cs"/>
              </a:rPr>
              <a:t> </a:t>
            </a:r>
            <a:r>
              <a:rPr lang="fr-BE" sz="1200" b="0" i="0" u="none" strike="noStrike" kern="1200" baseline="0" dirty="0" err="1" smtClean="0">
                <a:solidFill>
                  <a:schemeClr val="tx1"/>
                </a:solidFill>
                <a:latin typeface="+mn-lt"/>
                <a:ea typeface="+mn-ea"/>
                <a:cs typeface="+mn-cs"/>
              </a:rPr>
              <a:t>is</a:t>
            </a:r>
            <a:r>
              <a:rPr lang="fr-BE" sz="1200" b="0" i="0" u="none" strike="noStrike" kern="1200" baseline="0" dirty="0" smtClean="0">
                <a:solidFill>
                  <a:schemeClr val="tx1"/>
                </a:solidFill>
                <a:latin typeface="+mn-lt"/>
                <a:ea typeface="+mn-ea"/>
                <a:cs typeface="+mn-cs"/>
              </a:rPr>
              <a:t> </a:t>
            </a:r>
            <a:r>
              <a:rPr lang="fr-BE" sz="1200" b="0" i="0" u="none" strike="noStrike" kern="1200" baseline="0" dirty="0" err="1" smtClean="0">
                <a:solidFill>
                  <a:schemeClr val="tx1"/>
                </a:solidFill>
                <a:latin typeface="+mn-lt"/>
                <a:ea typeface="+mn-ea"/>
                <a:cs typeface="+mn-cs"/>
              </a:rPr>
              <a:t>stored</a:t>
            </a:r>
            <a:r>
              <a:rPr lang="fr-BE" sz="1200" b="0" i="0" u="none" strike="noStrike" kern="1200" baseline="0" dirty="0" smtClean="0">
                <a:solidFill>
                  <a:schemeClr val="tx1"/>
                </a:solidFill>
                <a:latin typeface="+mn-lt"/>
                <a:ea typeface="+mn-ea"/>
                <a:cs typeface="+mn-cs"/>
              </a:rPr>
              <a:t> on a </a:t>
            </a:r>
            <a:r>
              <a:rPr lang="en-US" sz="1200" b="0" i="0" u="none" strike="noStrike" kern="1200" baseline="0" dirty="0" smtClean="0">
                <a:solidFill>
                  <a:schemeClr val="tx1"/>
                </a:solidFill>
                <a:latin typeface="+mn-lt"/>
                <a:ea typeface="+mn-ea"/>
                <a:cs typeface="+mn-cs"/>
              </a:rPr>
              <a:t>dedicated server, called the </a:t>
            </a:r>
            <a:r>
              <a:rPr lang="en-US" sz="1200" b="0" i="0" u="none" strike="noStrike" kern="1200" baseline="0" dirty="0" err="1" smtClean="0">
                <a:solidFill>
                  <a:schemeClr val="tx1"/>
                </a:solidFill>
                <a:latin typeface="+mn-lt"/>
                <a:ea typeface="+mn-ea"/>
                <a:cs typeface="+mn-cs"/>
              </a:rPr>
              <a:t>NameNode</a:t>
            </a:r>
            <a:r>
              <a:rPr lang="en-US" sz="1200" b="0" i="0" u="none" strike="noStrike" kern="1200" baseline="0" dirty="0" smtClean="0">
                <a:solidFill>
                  <a:schemeClr val="tx1"/>
                </a:solidFill>
                <a:latin typeface="+mn-lt"/>
                <a:ea typeface="+mn-ea"/>
                <a:cs typeface="+mn-cs"/>
              </a:rPr>
              <a:t>. Application data are stored on other servers called </a:t>
            </a:r>
            <a:r>
              <a:rPr lang="en-US" sz="1200" b="0" i="0" u="none" strike="noStrike" kern="1200" baseline="0" dirty="0" err="1" smtClean="0">
                <a:solidFill>
                  <a:schemeClr val="tx1"/>
                </a:solidFill>
                <a:latin typeface="+mn-lt"/>
                <a:ea typeface="+mn-ea"/>
                <a:cs typeface="+mn-cs"/>
              </a:rPr>
              <a:t>DataNodes</a:t>
            </a:r>
            <a:r>
              <a:rPr lang="en-US" sz="1200" b="0" i="0" u="none" strike="noStrike" kern="1200" baseline="0" dirty="0" smtClean="0">
                <a:solidFill>
                  <a:schemeClr val="tx1"/>
                </a:solidFill>
                <a:latin typeface="+mn-lt"/>
                <a:ea typeface="+mn-ea"/>
                <a:cs typeface="+mn-cs"/>
              </a:rPr>
              <a:t>.</a:t>
            </a:r>
          </a:p>
          <a:p>
            <a:r>
              <a:rPr lang="fr-BE" sz="1200" b="0" i="0" u="none" strike="noStrike" kern="1200" baseline="0" dirty="0" smtClean="0">
                <a:solidFill>
                  <a:schemeClr val="tx1"/>
                </a:solidFill>
                <a:latin typeface="+mn-lt"/>
                <a:ea typeface="+mn-ea"/>
                <a:cs typeface="+mn-cs"/>
              </a:rPr>
              <a:t>All servers are </a:t>
            </a:r>
            <a:r>
              <a:rPr lang="fr-BE" sz="1200" b="0" i="0" u="none" strike="noStrike" kern="1200" baseline="0" dirty="0" err="1" smtClean="0">
                <a:solidFill>
                  <a:schemeClr val="tx1"/>
                </a:solidFill>
                <a:latin typeface="+mn-lt"/>
                <a:ea typeface="+mn-ea"/>
                <a:cs typeface="+mn-cs"/>
              </a:rPr>
              <a:t>fully</a:t>
            </a:r>
            <a:r>
              <a:rPr lang="fr-BE"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connected and communicate with each other using TCP-based </a:t>
            </a:r>
            <a:r>
              <a:rPr lang="fr-BE" sz="1200" b="0" i="0" u="none" strike="noStrike" kern="1200" baseline="0" dirty="0" err="1" smtClean="0">
                <a:solidFill>
                  <a:schemeClr val="tx1"/>
                </a:solidFill>
                <a:latin typeface="+mn-lt"/>
                <a:ea typeface="+mn-ea"/>
                <a:cs typeface="+mn-cs"/>
              </a:rPr>
              <a:t>protocols</a:t>
            </a:r>
            <a:r>
              <a:rPr lang="fr-BE" sz="1200" b="0" i="0" u="none" strike="noStrike" kern="1200" baseline="0" dirty="0" smtClean="0">
                <a:solidFill>
                  <a:schemeClr val="tx1"/>
                </a:solidFill>
                <a:latin typeface="+mn-lt"/>
                <a:ea typeface="+mn-ea"/>
                <a:cs typeface="+mn-cs"/>
              </a:rPr>
              <a:t>.</a:t>
            </a:r>
          </a:p>
          <a:p>
            <a:endParaRPr lang="fr-BE" sz="1200" b="0" i="0" u="none" strike="noStrike" kern="1200" baseline="0" dirty="0" smtClean="0">
              <a:solidFill>
                <a:schemeClr val="tx1"/>
              </a:solidFill>
              <a:latin typeface="+mn-lt"/>
              <a:ea typeface="+mn-ea"/>
              <a:cs typeface="+mn-cs"/>
            </a:endParaRPr>
          </a:p>
          <a:p>
            <a:r>
              <a:rPr lang="en-US" dirty="0" smtClean="0"/>
              <a:t>Files are stored as sets of (large) blocks</a:t>
            </a:r>
          </a:p>
          <a:p>
            <a:pPr lvl="1"/>
            <a:r>
              <a:rPr lang="en-US" dirty="0" smtClean="0"/>
              <a:t>Default block size: 64 MB (ext4 default is 4kB!)</a:t>
            </a:r>
          </a:p>
          <a:p>
            <a:pPr lvl="1"/>
            <a:r>
              <a:rPr lang="en-US" dirty="0" smtClean="0"/>
              <a:t>A file spans</a:t>
            </a:r>
            <a:r>
              <a:rPr lang="en-US" baseline="0" dirty="0" smtClean="0"/>
              <a:t> at least a block (special arrangement made for small files in specific blocks)</a:t>
            </a:r>
            <a:endParaRPr lang="en-US" dirty="0" smtClean="0"/>
          </a:p>
          <a:p>
            <a:pPr lvl="1"/>
            <a:r>
              <a:rPr lang="en-US" dirty="0" smtClean="0"/>
              <a:t>Blocks are replicated for durability and availability</a:t>
            </a:r>
          </a:p>
          <a:p>
            <a:pPr lvl="1"/>
            <a:endParaRPr lang="en-US" dirty="0" smtClean="0"/>
          </a:p>
          <a:p>
            <a:r>
              <a:rPr lang="en-US" sz="1200" b="0" i="0" u="none" strike="noStrike" kern="1200" baseline="0" dirty="0" smtClean="0">
                <a:solidFill>
                  <a:schemeClr val="tx1"/>
                </a:solidFill>
                <a:latin typeface="+mn-lt"/>
                <a:ea typeface="+mn-ea"/>
                <a:cs typeface="+mn-cs"/>
              </a:rPr>
              <a:t>An application adds data to HDFS by creating a new file</a:t>
            </a:r>
          </a:p>
          <a:p>
            <a:r>
              <a:rPr lang="en-US" sz="1200" b="0" i="0" u="none" strike="noStrike" kern="1200" baseline="0" dirty="0" smtClean="0">
                <a:solidFill>
                  <a:schemeClr val="tx1"/>
                </a:solidFill>
                <a:latin typeface="+mn-lt"/>
                <a:ea typeface="+mn-ea"/>
                <a:cs typeface="+mn-cs"/>
              </a:rPr>
              <a:t>and writing the data to it. After the file is closed, the bytes written</a:t>
            </a:r>
          </a:p>
          <a:p>
            <a:r>
              <a:rPr lang="en-US" sz="1200" b="0" i="0" u="none" strike="noStrike" kern="1200" baseline="0" dirty="0" smtClean="0">
                <a:solidFill>
                  <a:schemeClr val="tx1"/>
                </a:solidFill>
                <a:latin typeface="+mn-lt"/>
                <a:ea typeface="+mn-ea"/>
                <a:cs typeface="+mn-cs"/>
              </a:rPr>
              <a:t>cannot be altered or removed except that new data can be</a:t>
            </a:r>
          </a:p>
          <a:p>
            <a:r>
              <a:rPr lang="en-US" sz="1200" b="0" i="0" u="none" strike="noStrike" kern="1200" baseline="0" dirty="0" smtClean="0">
                <a:solidFill>
                  <a:schemeClr val="tx1"/>
                </a:solidFill>
                <a:latin typeface="+mn-lt"/>
                <a:ea typeface="+mn-ea"/>
                <a:cs typeface="+mn-cs"/>
              </a:rPr>
              <a:t>added to the file by reopening the file for append.</a:t>
            </a:r>
            <a:endParaRPr lang="en-US" dirty="0" smtClean="0"/>
          </a:p>
          <a:p>
            <a:pPr lvl="1"/>
            <a:endParaRPr lang="fr-BE" dirty="0" smtClean="0"/>
          </a:p>
          <a:p>
            <a:r>
              <a:rPr lang="en-US" dirty="0" smtClean="0"/>
              <a:t>Namespace is managed by a single name node</a:t>
            </a:r>
          </a:p>
          <a:p>
            <a:pPr lvl="1"/>
            <a:r>
              <a:rPr lang="en-US" dirty="0" smtClean="0"/>
              <a:t>Actual data transfer is directly between client &amp; data node</a:t>
            </a:r>
          </a:p>
          <a:p>
            <a:pPr lvl="1"/>
            <a:r>
              <a:rPr lang="en-US" dirty="0" smtClean="0"/>
              <a:t>=&gt; Added bandwidth use</a:t>
            </a:r>
            <a:r>
              <a:rPr lang="en-US" baseline="0" dirty="0" smtClean="0"/>
              <a:t> on the client side !</a:t>
            </a:r>
            <a:endParaRPr lang="fr-BE" dirty="0" smtClean="0"/>
          </a:p>
          <a:p>
            <a:endParaRPr lang="fr-BE" sz="1200" b="0" i="0" u="none" strike="noStrike" kern="1200" baseline="0" dirty="0" smtClean="0">
              <a:solidFill>
                <a:schemeClr val="tx1"/>
              </a:solidFill>
              <a:latin typeface="+mn-lt"/>
              <a:ea typeface="+mn-ea"/>
              <a:cs typeface="+mn-cs"/>
            </a:endParaRPr>
          </a:p>
          <a:p>
            <a:endParaRPr lang="fr-BE" sz="1200" b="0" i="0" u="none" strike="noStrike" kern="1200" baseline="0" dirty="0" smtClean="0">
              <a:solidFill>
                <a:schemeClr val="tx1"/>
              </a:solidFill>
              <a:latin typeface="+mn-lt"/>
              <a:ea typeface="+mn-ea"/>
              <a:cs typeface="+mn-cs"/>
            </a:endParaRPr>
          </a:p>
          <a:p>
            <a:r>
              <a:rPr lang="fr-BE" sz="1200" b="0" i="0" u="none" strike="noStrike" kern="1200" baseline="0" dirty="0" smtClean="0">
                <a:solidFill>
                  <a:schemeClr val="tx1"/>
                </a:solidFill>
                <a:latin typeface="+mn-lt"/>
                <a:ea typeface="+mn-ea"/>
                <a:cs typeface="+mn-cs"/>
              </a:rPr>
              <a:t>HDFS do not </a:t>
            </a:r>
            <a:r>
              <a:rPr lang="en-US" sz="1200" b="0" i="0" u="none" strike="noStrike" kern="1200" baseline="0" dirty="0" smtClean="0">
                <a:solidFill>
                  <a:schemeClr val="tx1"/>
                </a:solidFill>
                <a:latin typeface="+mn-lt"/>
                <a:ea typeface="+mn-ea"/>
                <a:cs typeface="+mn-cs"/>
              </a:rPr>
              <a:t>use data protection mechanisms such as RAID to make the data</a:t>
            </a:r>
          </a:p>
          <a:p>
            <a:r>
              <a:rPr lang="en-US" sz="1200" b="0" i="0" u="none" strike="noStrike" kern="1200" baseline="0" dirty="0" smtClean="0">
                <a:solidFill>
                  <a:schemeClr val="tx1"/>
                </a:solidFill>
                <a:latin typeface="+mn-lt"/>
                <a:ea typeface="+mn-ea"/>
                <a:cs typeface="+mn-cs"/>
              </a:rPr>
              <a:t>durable. Instead, like GFS, the file content is replicated on multiple </a:t>
            </a:r>
            <a:r>
              <a:rPr lang="fr-BE" sz="1200" b="0" i="0" u="none" strike="noStrike" kern="1200" baseline="0" dirty="0" err="1" smtClean="0">
                <a:solidFill>
                  <a:schemeClr val="tx1"/>
                </a:solidFill>
                <a:latin typeface="+mn-lt"/>
                <a:ea typeface="+mn-ea"/>
                <a:cs typeface="+mn-cs"/>
              </a:rPr>
              <a:t>DataNodes</a:t>
            </a:r>
            <a:r>
              <a:rPr lang="fr-BE" sz="1200" b="0" i="0" u="none" strike="noStrike" kern="1200" baseline="0" dirty="0" smtClean="0">
                <a:solidFill>
                  <a:schemeClr val="tx1"/>
                </a:solidFill>
                <a:latin typeface="+mn-lt"/>
                <a:ea typeface="+mn-ea"/>
                <a:cs typeface="+mn-cs"/>
              </a:rPr>
              <a:t> for </a:t>
            </a:r>
            <a:r>
              <a:rPr lang="fr-BE" sz="1200" b="0" i="0" u="none" strike="noStrike" kern="1200" baseline="0" dirty="0" err="1" smtClean="0">
                <a:solidFill>
                  <a:schemeClr val="tx1"/>
                </a:solidFill>
                <a:latin typeface="+mn-lt"/>
                <a:ea typeface="+mn-ea"/>
                <a:cs typeface="+mn-cs"/>
              </a:rPr>
              <a:t>reliability</a:t>
            </a:r>
            <a:r>
              <a:rPr lang="fr-BE" sz="1200" b="0" i="0" u="none" strike="noStrike" kern="1200" baseline="0" dirty="0" smtClean="0">
                <a:solidFill>
                  <a:schemeClr val="tx1"/>
                </a:solidFill>
                <a:latin typeface="+mn-lt"/>
                <a:ea typeface="+mn-ea"/>
                <a:cs typeface="+mn-cs"/>
              </a:rPr>
              <a:t>.</a:t>
            </a:r>
          </a:p>
          <a:p>
            <a:r>
              <a:rPr lang="fr-BE" sz="1200" b="0" i="0" u="none" strike="noStrike" kern="1200" baseline="0" dirty="0" smtClean="0">
                <a:solidFill>
                  <a:schemeClr val="tx1"/>
                </a:solidFill>
                <a:latin typeface="+mn-lt"/>
                <a:ea typeface="+mn-ea"/>
                <a:cs typeface="+mn-cs"/>
              </a:rPr>
              <a:t>It </a:t>
            </a:r>
            <a:r>
              <a:rPr lang="en-US" sz="1200" b="0" i="0" u="none" strike="noStrike" kern="1200" baseline="0" dirty="0" smtClean="0">
                <a:solidFill>
                  <a:schemeClr val="tx1"/>
                </a:solidFill>
                <a:latin typeface="+mn-lt"/>
                <a:ea typeface="+mn-ea"/>
                <a:cs typeface="+mn-cs"/>
              </a:rPr>
              <a:t>has the added advantage that data transfer bandwidth is multiplied, and there are more opportunities for locating computation near the needed data.</a:t>
            </a:r>
            <a:endParaRPr lang="fr-BE" sz="1200" b="0" i="0" u="none" strike="noStrike" kern="1200" baseline="0" dirty="0" smtClean="0">
              <a:solidFill>
                <a:schemeClr val="tx1"/>
              </a:solidFill>
              <a:latin typeface="+mn-lt"/>
              <a:ea typeface="+mn-ea"/>
              <a:cs typeface="+mn-cs"/>
            </a:endParaRPr>
          </a:p>
          <a:p>
            <a:endParaRPr lang="fr-BE" sz="1200" b="0" i="0" u="none" strike="noStrike" kern="1200" baseline="0" dirty="0" smtClean="0">
              <a:solidFill>
                <a:schemeClr val="tx1"/>
              </a:solidFill>
              <a:latin typeface="+mn-lt"/>
              <a:ea typeface="+mn-ea"/>
              <a:cs typeface="+mn-cs"/>
            </a:endParaRPr>
          </a:p>
          <a:p>
            <a:r>
              <a:rPr lang="en-US" sz="1200" b="1" i="0" kern="1200" dirty="0" smtClean="0">
                <a:solidFill>
                  <a:schemeClr val="tx1"/>
                </a:solidFill>
                <a:effectLst/>
                <a:latin typeface="+mn-lt"/>
                <a:ea typeface="+mn-ea"/>
                <a:cs typeface="+mn-cs"/>
              </a:rPr>
              <a:t>RAID</a:t>
            </a:r>
            <a:r>
              <a:rPr lang="en-US" sz="1200" b="0" i="0" kern="1200" dirty="0" smtClean="0">
                <a:solidFill>
                  <a:schemeClr val="tx1"/>
                </a:solidFill>
                <a:effectLst/>
                <a:latin typeface="+mn-lt"/>
                <a:ea typeface="+mn-ea"/>
                <a:cs typeface="+mn-cs"/>
              </a:rPr>
              <a:t> (originally redundant array of inexpensive disks, now commonly redundant array of independent disks) is a data storage virtualization technology that combines multiple physical disk drive components into a single logical unit for the purposes of data redundancy, performance improvement, or both.</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Also :</a:t>
            </a:r>
          </a:p>
          <a:p>
            <a:endParaRPr lang="en-US" sz="1200" b="0" i="0" kern="1200" dirty="0" smtClean="0">
              <a:solidFill>
                <a:schemeClr val="tx1"/>
              </a:solidFill>
              <a:effectLst/>
              <a:latin typeface="+mn-lt"/>
              <a:ea typeface="+mn-ea"/>
              <a:cs typeface="+mn-cs"/>
            </a:endParaRPr>
          </a:p>
          <a:p>
            <a:r>
              <a:rPr lang="en-US" sz="1200" b="0" i="0" u="none" strike="noStrike" kern="1200" baseline="0" dirty="0" smtClean="0">
                <a:solidFill>
                  <a:schemeClr val="tx1"/>
                </a:solidFill>
                <a:latin typeface="+mn-lt"/>
                <a:ea typeface="+mn-ea"/>
                <a:cs typeface="+mn-cs"/>
              </a:rPr>
              <a:t>A persistent record of the image written to disk is called a</a:t>
            </a:r>
          </a:p>
          <a:p>
            <a:r>
              <a:rPr lang="en-US" sz="1200" b="0" i="1" u="none" strike="noStrike" kern="1200" baseline="0" dirty="0" smtClean="0">
                <a:solidFill>
                  <a:schemeClr val="tx1"/>
                </a:solidFill>
                <a:latin typeface="+mn-lt"/>
                <a:ea typeface="+mn-ea"/>
                <a:cs typeface="+mn-cs"/>
              </a:rPr>
              <a:t>checkpoint</a:t>
            </a:r>
            <a:r>
              <a:rPr lang="en-US" sz="1200" b="0" i="0" u="none" strike="noStrike" kern="1200" baseline="0" dirty="0" smtClean="0">
                <a:solidFill>
                  <a:schemeClr val="tx1"/>
                </a:solidFill>
                <a:latin typeface="+mn-lt"/>
                <a:ea typeface="+mn-ea"/>
                <a:cs typeface="+mn-cs"/>
              </a:rPr>
              <a:t>. The journal is a write-ahead commit log for</a:t>
            </a:r>
          </a:p>
          <a:p>
            <a:r>
              <a:rPr lang="en-US" sz="1200" b="0" i="0" u="none" strike="noStrike" kern="1200" baseline="0" dirty="0" smtClean="0">
                <a:solidFill>
                  <a:schemeClr val="tx1"/>
                </a:solidFill>
                <a:latin typeface="+mn-lt"/>
                <a:ea typeface="+mn-ea"/>
                <a:cs typeface="+mn-cs"/>
              </a:rPr>
              <a:t>changes to the file system that must be persistent.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a:t>
            </a:r>
            <a:r>
              <a:rPr lang="en-US" sz="1200" b="0" i="0" u="none" strike="noStrike" kern="1200" baseline="0" dirty="0" err="1" smtClean="0">
                <a:solidFill>
                  <a:schemeClr val="tx1"/>
                </a:solidFill>
                <a:latin typeface="+mn-lt"/>
                <a:ea typeface="+mn-ea"/>
                <a:cs typeface="+mn-cs"/>
              </a:rPr>
              <a:t>CheckpointNode</a:t>
            </a:r>
            <a:r>
              <a:rPr lang="en-US" sz="1200" b="0" i="0" u="none" strike="noStrike" kern="1200" baseline="0" dirty="0" smtClean="0">
                <a:solidFill>
                  <a:schemeClr val="tx1"/>
                </a:solidFill>
                <a:latin typeface="+mn-lt"/>
                <a:ea typeface="+mn-ea"/>
                <a:cs typeface="+mn-cs"/>
              </a:rPr>
              <a:t> periodically combines the existing</a:t>
            </a:r>
          </a:p>
          <a:p>
            <a:r>
              <a:rPr lang="en-US" sz="1200" b="0" i="0" u="none" strike="noStrike" kern="1200" baseline="0" dirty="0" smtClean="0">
                <a:solidFill>
                  <a:schemeClr val="tx1"/>
                </a:solidFill>
                <a:latin typeface="+mn-lt"/>
                <a:ea typeface="+mn-ea"/>
                <a:cs typeface="+mn-cs"/>
              </a:rPr>
              <a:t>checkpoint and journal to create a new checkpoint and an</a:t>
            </a:r>
          </a:p>
          <a:p>
            <a:r>
              <a:rPr lang="en-US" sz="1200" b="0" i="0" u="none" strike="noStrike" kern="1200" baseline="0" dirty="0" smtClean="0">
                <a:solidFill>
                  <a:schemeClr val="tx1"/>
                </a:solidFill>
                <a:latin typeface="+mn-lt"/>
                <a:ea typeface="+mn-ea"/>
                <a:cs typeface="+mn-cs"/>
              </a:rPr>
              <a:t>empty journal. The </a:t>
            </a:r>
            <a:r>
              <a:rPr lang="en-US" sz="1200" b="0" i="0" u="none" strike="noStrike" kern="1200" baseline="0" dirty="0" err="1" smtClean="0">
                <a:solidFill>
                  <a:schemeClr val="tx1"/>
                </a:solidFill>
                <a:latin typeface="+mn-lt"/>
                <a:ea typeface="+mn-ea"/>
                <a:cs typeface="+mn-cs"/>
              </a:rPr>
              <a:t>CheckpointNode</a:t>
            </a:r>
            <a:r>
              <a:rPr lang="en-US" sz="1200" b="0" i="0" u="none" strike="noStrike" kern="1200" baseline="0" dirty="0" smtClean="0">
                <a:solidFill>
                  <a:schemeClr val="tx1"/>
                </a:solidFill>
                <a:latin typeface="+mn-lt"/>
                <a:ea typeface="+mn-ea"/>
                <a:cs typeface="+mn-cs"/>
              </a:rPr>
              <a:t> usually runs on a different</a:t>
            </a:r>
          </a:p>
          <a:p>
            <a:r>
              <a:rPr lang="en-US" sz="1200" b="0" i="0" u="none" strike="noStrike" kern="1200" baseline="0" dirty="0" smtClean="0">
                <a:solidFill>
                  <a:schemeClr val="tx1"/>
                </a:solidFill>
                <a:latin typeface="+mn-lt"/>
                <a:ea typeface="+mn-ea"/>
                <a:cs typeface="+mn-cs"/>
              </a:rPr>
              <a:t>host from the </a:t>
            </a:r>
            <a:r>
              <a:rPr lang="en-US" sz="1200" b="0" i="0" u="none" strike="noStrike" kern="1200" baseline="0" dirty="0" err="1" smtClean="0">
                <a:solidFill>
                  <a:schemeClr val="tx1"/>
                </a:solidFill>
                <a:latin typeface="+mn-lt"/>
                <a:ea typeface="+mn-ea"/>
                <a:cs typeface="+mn-cs"/>
              </a:rPr>
              <a:t>NameNode</a:t>
            </a:r>
            <a:r>
              <a:rPr lang="en-US" sz="1200" b="0" i="0" u="none" strike="noStrike" kern="1200" baseline="0" dirty="0" smtClean="0">
                <a:solidFill>
                  <a:schemeClr val="tx1"/>
                </a:solidFill>
                <a:latin typeface="+mn-lt"/>
                <a:ea typeface="+mn-ea"/>
                <a:cs typeface="+mn-cs"/>
              </a:rPr>
              <a:t> since it has the same memory requirements</a:t>
            </a:r>
          </a:p>
          <a:p>
            <a:r>
              <a:rPr lang="en-US" sz="1200" b="0" i="0" u="none" strike="noStrike" kern="1200" baseline="0" dirty="0" smtClean="0">
                <a:solidFill>
                  <a:schemeClr val="tx1"/>
                </a:solidFill>
                <a:latin typeface="+mn-lt"/>
                <a:ea typeface="+mn-ea"/>
                <a:cs typeface="+mn-cs"/>
              </a:rPr>
              <a:t>as the </a:t>
            </a:r>
            <a:r>
              <a:rPr lang="en-US" sz="1200" b="0" i="0" u="none" strike="noStrike" kern="1200" baseline="0" dirty="0" err="1" smtClean="0">
                <a:solidFill>
                  <a:schemeClr val="tx1"/>
                </a:solidFill>
                <a:latin typeface="+mn-lt"/>
                <a:ea typeface="+mn-ea"/>
                <a:cs typeface="+mn-cs"/>
              </a:rPr>
              <a:t>NameNode</a:t>
            </a:r>
            <a:r>
              <a:rPr lang="en-US" sz="1200" b="0" i="0" u="none" strike="noStrike" kern="1200" baseline="0" dirty="0" smtClean="0">
                <a:solidFill>
                  <a:schemeClr val="tx1"/>
                </a:solidFill>
                <a:latin typeface="+mn-lt"/>
                <a:ea typeface="+mn-ea"/>
                <a:cs typeface="+mn-cs"/>
              </a:rPr>
              <a:t>. It downloads the current checkpoint</a:t>
            </a:r>
          </a:p>
          <a:p>
            <a:r>
              <a:rPr lang="en-US" sz="1200" b="0" i="0" u="none" strike="noStrike" kern="1200" baseline="0" dirty="0" smtClean="0">
                <a:solidFill>
                  <a:schemeClr val="tx1"/>
                </a:solidFill>
                <a:latin typeface="+mn-lt"/>
                <a:ea typeface="+mn-ea"/>
                <a:cs typeface="+mn-cs"/>
              </a:rPr>
              <a:t>and journal files from the </a:t>
            </a:r>
            <a:r>
              <a:rPr lang="en-US" sz="1200" b="0" i="0" u="none" strike="noStrike" kern="1200" baseline="0" dirty="0" err="1" smtClean="0">
                <a:solidFill>
                  <a:schemeClr val="tx1"/>
                </a:solidFill>
                <a:latin typeface="+mn-lt"/>
                <a:ea typeface="+mn-ea"/>
                <a:cs typeface="+mn-cs"/>
              </a:rPr>
              <a:t>NameNode</a:t>
            </a:r>
            <a:r>
              <a:rPr lang="en-US" sz="1200" b="0" i="0" u="none" strike="noStrike" kern="1200" baseline="0" dirty="0" smtClean="0">
                <a:solidFill>
                  <a:schemeClr val="tx1"/>
                </a:solidFill>
                <a:latin typeface="+mn-lt"/>
                <a:ea typeface="+mn-ea"/>
                <a:cs typeface="+mn-cs"/>
              </a:rPr>
              <a:t>, merges them locally,</a:t>
            </a:r>
          </a:p>
          <a:p>
            <a:r>
              <a:rPr lang="en-US" sz="1200" b="0" i="0" u="none" strike="noStrike" kern="1200" baseline="0" dirty="0" smtClean="0">
                <a:solidFill>
                  <a:schemeClr val="tx1"/>
                </a:solidFill>
                <a:latin typeface="+mn-lt"/>
                <a:ea typeface="+mn-ea"/>
                <a:cs typeface="+mn-cs"/>
              </a:rPr>
              <a:t>and returns the new checkpoint back to the </a:t>
            </a:r>
            <a:r>
              <a:rPr lang="en-US" sz="1200" b="0" i="0" u="none" strike="noStrike" kern="1200" baseline="0" dirty="0" err="1" smtClean="0">
                <a:solidFill>
                  <a:schemeClr val="tx1"/>
                </a:solidFill>
                <a:latin typeface="+mn-lt"/>
                <a:ea typeface="+mn-ea"/>
                <a:cs typeface="+mn-cs"/>
              </a:rPr>
              <a:t>NameNode</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Creating periodic checkpoints is one way to protect the file</a:t>
            </a:r>
          </a:p>
          <a:p>
            <a:r>
              <a:rPr lang="en-US" sz="1200" b="0" i="0" u="none" strike="noStrike" kern="1200" baseline="0" dirty="0" smtClean="0">
                <a:solidFill>
                  <a:schemeClr val="tx1"/>
                </a:solidFill>
                <a:latin typeface="+mn-lt"/>
                <a:ea typeface="+mn-ea"/>
                <a:cs typeface="+mn-cs"/>
              </a:rPr>
              <a:t>system metadata. The system can start from the most recent</a:t>
            </a:r>
          </a:p>
          <a:p>
            <a:r>
              <a:rPr lang="en-US" sz="1200" b="0" i="0" u="none" strike="noStrike" kern="1200" baseline="0" dirty="0" smtClean="0">
                <a:solidFill>
                  <a:schemeClr val="tx1"/>
                </a:solidFill>
                <a:latin typeface="+mn-lt"/>
                <a:ea typeface="+mn-ea"/>
                <a:cs typeface="+mn-cs"/>
              </a:rPr>
              <a:t>checkpoint if all other persistent copies of the namespace image</a:t>
            </a:r>
          </a:p>
          <a:p>
            <a:r>
              <a:rPr lang="fr-BE" sz="1200" b="0" i="0" u="none" strike="noStrike" kern="1200" baseline="0" dirty="0" smtClean="0">
                <a:solidFill>
                  <a:schemeClr val="tx1"/>
                </a:solidFill>
                <a:latin typeface="+mn-lt"/>
                <a:ea typeface="+mn-ea"/>
                <a:cs typeface="+mn-cs"/>
              </a:rPr>
              <a:t>or journal are </a:t>
            </a:r>
            <a:r>
              <a:rPr lang="fr-BE" sz="1200" b="0" i="0" u="none" strike="noStrike" kern="1200" baseline="0" dirty="0" err="1" smtClean="0">
                <a:solidFill>
                  <a:schemeClr val="tx1"/>
                </a:solidFill>
                <a:latin typeface="+mn-lt"/>
                <a:ea typeface="+mn-ea"/>
                <a:cs typeface="+mn-cs"/>
              </a:rPr>
              <a:t>unavailable</a:t>
            </a:r>
            <a:endParaRPr lang="fr-BE" sz="1200" b="0" i="0" u="none" strike="noStrike" kern="1200" baseline="0" dirty="0" smtClean="0">
              <a:solidFill>
                <a:schemeClr val="tx1"/>
              </a:solidFill>
              <a:latin typeface="+mn-lt"/>
              <a:ea typeface="+mn-ea"/>
              <a:cs typeface="+mn-cs"/>
            </a:endParaRPr>
          </a:p>
          <a:p>
            <a:endParaRPr lang="fr-BE" sz="1200" b="0" i="0" u="none" strike="noStrike" kern="1200" baseline="0" dirty="0" smtClean="0">
              <a:solidFill>
                <a:schemeClr val="tx1"/>
              </a:solidFill>
              <a:latin typeface="+mn-lt"/>
              <a:ea typeface="+mn-ea"/>
              <a:cs typeface="+mn-cs"/>
            </a:endParaRPr>
          </a:p>
          <a:p>
            <a:endParaRPr lang="fr-BE" sz="1200" b="0" i="0" u="none" strike="noStrike" kern="1200" baseline="0" dirty="0" smtClean="0">
              <a:solidFill>
                <a:schemeClr val="tx1"/>
              </a:solidFill>
              <a:latin typeface="+mn-lt"/>
              <a:ea typeface="+mn-ea"/>
              <a:cs typeface="+mn-cs"/>
            </a:endParaRPr>
          </a:p>
          <a:p>
            <a:r>
              <a:rPr lang="fr-BE" sz="1200" b="0" i="0" u="none" strike="noStrike" kern="1200" baseline="0" dirty="0" smtClean="0">
                <a:solidFill>
                  <a:schemeClr val="tx1"/>
                </a:solidFill>
                <a:latin typeface="+mn-lt"/>
                <a:ea typeface="+mn-ea"/>
                <a:cs typeface="+mn-cs"/>
              </a:rPr>
              <a:t>For </a:t>
            </a:r>
            <a:r>
              <a:rPr lang="fr-BE" sz="1200" b="0" i="0" u="none" strike="noStrike" kern="1200" baseline="0" dirty="0" err="1" smtClean="0">
                <a:solidFill>
                  <a:schemeClr val="tx1"/>
                </a:solidFill>
                <a:latin typeface="+mn-lt"/>
                <a:ea typeface="+mn-ea"/>
                <a:cs typeface="+mn-cs"/>
              </a:rPr>
              <a:t>random</a:t>
            </a:r>
            <a:r>
              <a:rPr lang="fr-BE" sz="1200" b="0" i="0" u="none" strike="noStrike" kern="1200" baseline="0" dirty="0" smtClean="0">
                <a:solidFill>
                  <a:schemeClr val="tx1"/>
                </a:solidFill>
                <a:latin typeface="+mn-lt"/>
                <a:ea typeface="+mn-ea"/>
                <a:cs typeface="+mn-cs"/>
              </a:rPr>
              <a:t> </a:t>
            </a:r>
            <a:r>
              <a:rPr lang="fr-BE" sz="1200" b="0" i="0" u="none" strike="noStrike" kern="1200" baseline="0" dirty="0" err="1" smtClean="0">
                <a:solidFill>
                  <a:schemeClr val="tx1"/>
                </a:solidFill>
                <a:latin typeface="+mn-lt"/>
                <a:ea typeface="+mn-ea"/>
                <a:cs typeface="+mn-cs"/>
              </a:rPr>
              <a:t>read</a:t>
            </a:r>
            <a:r>
              <a:rPr lang="fr-BE" sz="1200" b="0" i="0" u="none" strike="noStrike" kern="1200" baseline="0" dirty="0" smtClean="0">
                <a:solidFill>
                  <a:schemeClr val="tx1"/>
                </a:solidFill>
                <a:latin typeface="+mn-lt"/>
                <a:ea typeface="+mn-ea"/>
                <a:cs typeface="+mn-cs"/>
              </a:rPr>
              <a:t> and </a:t>
            </a:r>
            <a:r>
              <a:rPr lang="fr-BE" sz="1200" b="0" i="0" u="none" strike="noStrike" kern="1200" baseline="0" dirty="0" err="1" smtClean="0">
                <a:solidFill>
                  <a:schemeClr val="tx1"/>
                </a:solidFill>
                <a:latin typeface="+mn-lt"/>
                <a:ea typeface="+mn-ea"/>
                <a:cs typeface="+mn-cs"/>
              </a:rPr>
              <a:t>write</a:t>
            </a:r>
            <a:r>
              <a:rPr lang="fr-BE" sz="1200" b="0" i="0" u="none" strike="noStrike" kern="1200" baseline="0" dirty="0" smtClean="0">
                <a:solidFill>
                  <a:schemeClr val="tx1"/>
                </a:solidFill>
                <a:latin typeface="+mn-lt"/>
                <a:ea typeface="+mn-ea"/>
                <a:cs typeface="+mn-cs"/>
              </a:rPr>
              <a:t> :</a:t>
            </a:r>
          </a:p>
          <a:p>
            <a:r>
              <a:rPr lang="en-US" sz="1200" b="0" i="0" kern="1200" dirty="0" err="1" smtClean="0">
                <a:solidFill>
                  <a:schemeClr val="tx1"/>
                </a:solidFill>
                <a:effectLst/>
                <a:latin typeface="+mn-lt"/>
                <a:ea typeface="+mn-ea"/>
                <a:cs typeface="+mn-cs"/>
              </a:rPr>
              <a:t>Hbase</a:t>
            </a:r>
            <a:r>
              <a:rPr lang="en-US" sz="1200" b="0" i="0" kern="1200" dirty="0" smtClean="0">
                <a:solidFill>
                  <a:schemeClr val="tx1"/>
                </a:solidFill>
                <a:effectLst/>
                <a:latin typeface="+mn-lt"/>
                <a:ea typeface="+mn-ea"/>
                <a:cs typeface="+mn-cs"/>
              </a:rPr>
              <a:t> (Hadoop </a:t>
            </a:r>
            <a:r>
              <a:rPr lang="en-US" sz="1200" b="0" i="0" kern="1200" dirty="0" err="1" smtClean="0">
                <a:solidFill>
                  <a:schemeClr val="tx1"/>
                </a:solidFill>
                <a:effectLst/>
                <a:latin typeface="+mn-lt"/>
                <a:ea typeface="+mn-ea"/>
                <a:cs typeface="+mn-cs"/>
              </a:rPr>
              <a:t>databse</a:t>
            </a:r>
            <a:r>
              <a:rPr lang="en-US" sz="1200" b="0" i="0" kern="1200" dirty="0" smtClean="0">
                <a:solidFill>
                  <a:schemeClr val="tx1"/>
                </a:solidFill>
                <a:effectLst/>
                <a:latin typeface="+mn-lt"/>
                <a:ea typeface="+mn-ea"/>
                <a:cs typeface="+mn-cs"/>
              </a:rPr>
              <a:t>) on the other hand is great for this. If you want to read a small record, you will only read that small record.</a:t>
            </a:r>
          </a:p>
          <a:p>
            <a:endParaRPr lang="en-US" sz="1200" b="0" i="0" u="none" strike="noStrike"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Apache Hive ™ data warehouse software facilitates reading, writing, and managing large datasets residing in distributed storage using SQL.</a:t>
            </a:r>
          </a:p>
          <a:p>
            <a:endParaRPr lang="en-US" sz="1200" b="0" i="0" u="none" strike="noStrike"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hlinkClick r:id="rId3"/>
              </a:rPr>
              <a:t>Pig™</a:t>
            </a:r>
            <a:r>
              <a:rPr lang="en-US" sz="1200" b="0" i="0" kern="1200" dirty="0" smtClean="0">
                <a:solidFill>
                  <a:schemeClr val="tx1"/>
                </a:solidFill>
                <a:effectLst/>
                <a:latin typeface="+mn-lt"/>
                <a:ea typeface="+mn-ea"/>
                <a:cs typeface="+mn-cs"/>
              </a:rPr>
              <a:t>: A high-level data-flow language and execution framework for parallel computation.</a:t>
            </a:r>
          </a:p>
          <a:p>
            <a:endParaRPr lang="en-US" sz="1200" b="0" i="0" u="none" strike="noStrike" kern="1200" baseline="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C27989EC-525A-47EC-9CB8-21B198A2FBF5}" type="slidenum">
              <a:rPr lang="fr-BE" smtClean="0"/>
              <a:t>15</a:t>
            </a:fld>
            <a:endParaRPr lang="fr-BE"/>
          </a:p>
        </p:txBody>
      </p:sp>
    </p:spTree>
    <p:extLst>
      <p:ext uri="{BB962C8B-B14F-4D97-AF65-F5344CB8AC3E}">
        <p14:creationId xmlns:p14="http://schemas.microsoft.com/office/powerpoint/2010/main" val="1292250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C27989EC-525A-47EC-9CB8-21B198A2FBF5}" type="slidenum">
              <a:rPr lang="fr-BE" smtClean="0"/>
              <a:t>16</a:t>
            </a:fld>
            <a:endParaRPr lang="fr-BE"/>
          </a:p>
        </p:txBody>
      </p:sp>
    </p:spTree>
    <p:extLst>
      <p:ext uri="{BB962C8B-B14F-4D97-AF65-F5344CB8AC3E}">
        <p14:creationId xmlns:p14="http://schemas.microsoft.com/office/powerpoint/2010/main" val="4018201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err="1" smtClean="0"/>
              <a:t>Available</a:t>
            </a:r>
            <a:r>
              <a:rPr lang="fr-BE" dirty="0" smtClean="0"/>
              <a:t> in multiple </a:t>
            </a:r>
            <a:r>
              <a:rPr lang="fr-BE" dirty="0" err="1" smtClean="0"/>
              <a:t>language</a:t>
            </a:r>
            <a:r>
              <a:rPr lang="fr-BE" dirty="0" smtClean="0"/>
              <a:t>,</a:t>
            </a:r>
            <a:r>
              <a:rPr lang="fr-BE" baseline="0" dirty="0" smtClean="0"/>
              <a:t> </a:t>
            </a:r>
            <a:r>
              <a:rPr lang="fr-BE" baseline="0" dirty="0" err="1" smtClean="0"/>
              <a:t>namely</a:t>
            </a:r>
            <a:r>
              <a:rPr lang="fr-BE" baseline="0" dirty="0" smtClean="0"/>
              <a:t> java, scala , python and R</a:t>
            </a:r>
          </a:p>
          <a:p>
            <a:endParaRPr lang="fr-BE" baseline="0" dirty="0" smtClean="0"/>
          </a:p>
          <a:p>
            <a:r>
              <a:rPr lang="en-US" sz="1200" b="0" i="0" kern="1200" dirty="0" smtClean="0">
                <a:solidFill>
                  <a:schemeClr val="tx1"/>
                </a:solidFill>
                <a:effectLst/>
                <a:latin typeface="+mn-lt"/>
                <a:ea typeface="+mn-ea"/>
                <a:cs typeface="+mn-cs"/>
              </a:rPr>
              <a:t>It is designed to perform both batch processing (similar to MapReduce) and new workloads like streaming, interactive queries, and machine learning.</a:t>
            </a:r>
            <a:endParaRPr lang="fr-BE" dirty="0"/>
          </a:p>
        </p:txBody>
      </p:sp>
      <p:sp>
        <p:nvSpPr>
          <p:cNvPr id="4" name="Espace réservé du numéro de diapositive 3"/>
          <p:cNvSpPr>
            <a:spLocks noGrp="1"/>
          </p:cNvSpPr>
          <p:nvPr>
            <p:ph type="sldNum" sz="quarter" idx="10"/>
          </p:nvPr>
        </p:nvSpPr>
        <p:spPr/>
        <p:txBody>
          <a:bodyPr/>
          <a:lstStyle/>
          <a:p>
            <a:fld id="{C27989EC-525A-47EC-9CB8-21B198A2FBF5}" type="slidenum">
              <a:rPr lang="fr-BE" smtClean="0"/>
              <a:t>20</a:t>
            </a:fld>
            <a:endParaRPr lang="fr-BE"/>
          </a:p>
        </p:txBody>
      </p:sp>
    </p:spTree>
    <p:extLst>
      <p:ext uri="{BB962C8B-B14F-4D97-AF65-F5344CB8AC3E}">
        <p14:creationId xmlns:p14="http://schemas.microsoft.com/office/powerpoint/2010/main" val="1598566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smtClean="0"/>
          </a:p>
          <a:p>
            <a:r>
              <a:rPr lang="fr-BE" dirty="0" smtClean="0"/>
              <a:t>+ </a:t>
            </a:r>
            <a:r>
              <a:rPr lang="fr-BE" dirty="0" err="1" smtClean="0"/>
              <a:t>It’s</a:t>
            </a:r>
            <a:r>
              <a:rPr lang="fr-BE" dirty="0" smtClean="0"/>
              <a:t> compatible </a:t>
            </a:r>
            <a:r>
              <a:rPr lang="fr-BE" dirty="0" err="1" smtClean="0"/>
              <a:t>with</a:t>
            </a:r>
            <a:r>
              <a:rPr lang="fr-BE" dirty="0" smtClean="0"/>
              <a:t> multiple file management</a:t>
            </a:r>
            <a:r>
              <a:rPr lang="fr-BE" baseline="0" dirty="0" smtClean="0"/>
              <a:t> system </a:t>
            </a:r>
            <a:r>
              <a:rPr lang="fr-BE" baseline="0" dirty="0" err="1" smtClean="0"/>
              <a:t>such</a:t>
            </a:r>
            <a:r>
              <a:rPr lang="fr-BE" baseline="0" dirty="0" smtClean="0"/>
              <a:t> as :</a:t>
            </a:r>
          </a:p>
          <a:p>
            <a:r>
              <a:rPr lang="fr-BE" baseline="0" dirty="0"/>
              <a:t>	</a:t>
            </a:r>
            <a:r>
              <a:rPr lang="fr-BE" baseline="0" dirty="0" smtClean="0"/>
              <a:t>HDFS, </a:t>
            </a:r>
            <a:r>
              <a:rPr lang="fr-BE" baseline="0" dirty="0" err="1" smtClean="0"/>
              <a:t>Hive</a:t>
            </a:r>
            <a:r>
              <a:rPr lang="fr-BE" baseline="0" dirty="0" smtClean="0"/>
              <a:t>, </a:t>
            </a:r>
            <a:r>
              <a:rPr lang="fr-BE" baseline="0" dirty="0" err="1" smtClean="0"/>
              <a:t>Hbase</a:t>
            </a:r>
            <a:r>
              <a:rPr lang="fr-BE" baseline="0" dirty="0" smtClean="0"/>
              <a:t>, Cassandra, …</a:t>
            </a:r>
          </a:p>
        </p:txBody>
      </p:sp>
      <p:sp>
        <p:nvSpPr>
          <p:cNvPr id="4" name="Espace réservé du numéro de diapositive 3"/>
          <p:cNvSpPr>
            <a:spLocks noGrp="1"/>
          </p:cNvSpPr>
          <p:nvPr>
            <p:ph type="sldNum" sz="quarter" idx="10"/>
          </p:nvPr>
        </p:nvSpPr>
        <p:spPr/>
        <p:txBody>
          <a:bodyPr/>
          <a:lstStyle/>
          <a:p>
            <a:fld id="{C27989EC-525A-47EC-9CB8-21B198A2FBF5}" type="slidenum">
              <a:rPr lang="fr-BE" smtClean="0"/>
              <a:t>21</a:t>
            </a:fld>
            <a:endParaRPr lang="fr-BE"/>
          </a:p>
        </p:txBody>
      </p:sp>
    </p:spTree>
    <p:extLst>
      <p:ext uri="{BB962C8B-B14F-4D97-AF65-F5344CB8AC3E}">
        <p14:creationId xmlns:p14="http://schemas.microsoft.com/office/powerpoint/2010/main" val="1852488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err="1" smtClean="0"/>
              <a:t>What</a:t>
            </a:r>
            <a:r>
              <a:rPr lang="fr-BE" baseline="0" dirty="0" smtClean="0"/>
              <a:t> if, </a:t>
            </a:r>
            <a:r>
              <a:rPr lang="fr-BE" baseline="0" dirty="0" err="1" smtClean="0"/>
              <a:t>instead</a:t>
            </a:r>
            <a:r>
              <a:rPr lang="fr-BE" baseline="0" dirty="0" smtClean="0"/>
              <a:t> of </a:t>
            </a:r>
            <a:r>
              <a:rPr lang="fr-BE" baseline="0" dirty="0" err="1" smtClean="0"/>
              <a:t>storing</a:t>
            </a:r>
            <a:r>
              <a:rPr lang="fr-BE" baseline="0" dirty="0" smtClean="0"/>
              <a:t> to </a:t>
            </a:r>
            <a:r>
              <a:rPr lang="fr-BE" baseline="0" dirty="0" err="1" smtClean="0"/>
              <a:t>disk</a:t>
            </a:r>
            <a:r>
              <a:rPr lang="fr-BE" baseline="0" dirty="0" smtClean="0"/>
              <a:t> </a:t>
            </a:r>
            <a:r>
              <a:rPr lang="fr-BE" baseline="0" dirty="0" err="1" smtClean="0"/>
              <a:t>each</a:t>
            </a:r>
            <a:r>
              <a:rPr lang="fr-BE" baseline="0" dirty="0" smtClean="0"/>
              <a:t> time, </a:t>
            </a:r>
            <a:r>
              <a:rPr lang="fr-BE" baseline="0" dirty="0" err="1" smtClean="0"/>
              <a:t>we</a:t>
            </a:r>
            <a:r>
              <a:rPr lang="fr-BE" baseline="0" dirty="0" smtClean="0"/>
              <a:t> </a:t>
            </a:r>
            <a:r>
              <a:rPr lang="fr-BE" baseline="0" dirty="0" err="1" smtClean="0"/>
              <a:t>had</a:t>
            </a:r>
            <a:endParaRPr lang="fr-BE" dirty="0"/>
          </a:p>
        </p:txBody>
      </p:sp>
      <p:sp>
        <p:nvSpPr>
          <p:cNvPr id="4" name="Espace réservé du numéro de diapositive 3"/>
          <p:cNvSpPr>
            <a:spLocks noGrp="1"/>
          </p:cNvSpPr>
          <p:nvPr>
            <p:ph type="sldNum" sz="quarter" idx="10"/>
          </p:nvPr>
        </p:nvSpPr>
        <p:spPr/>
        <p:txBody>
          <a:bodyPr/>
          <a:lstStyle/>
          <a:p>
            <a:fld id="{C27989EC-525A-47EC-9CB8-21B198A2FBF5}" type="slidenum">
              <a:rPr lang="fr-BE" smtClean="0"/>
              <a:t>22</a:t>
            </a:fld>
            <a:endParaRPr lang="fr-BE"/>
          </a:p>
        </p:txBody>
      </p:sp>
    </p:spTree>
    <p:extLst>
      <p:ext uri="{BB962C8B-B14F-4D97-AF65-F5344CB8AC3E}">
        <p14:creationId xmlns:p14="http://schemas.microsoft.com/office/powerpoint/2010/main" val="1508367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C27989EC-525A-47EC-9CB8-21B198A2FBF5}" type="slidenum">
              <a:rPr lang="fr-BE" smtClean="0"/>
              <a:t>23</a:t>
            </a:fld>
            <a:endParaRPr lang="fr-BE"/>
          </a:p>
        </p:txBody>
      </p:sp>
    </p:spTree>
    <p:extLst>
      <p:ext uri="{BB962C8B-B14F-4D97-AF65-F5344CB8AC3E}">
        <p14:creationId xmlns:p14="http://schemas.microsoft.com/office/powerpoint/2010/main" val="2964051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err="1" smtClean="0"/>
              <a:t>Depending</a:t>
            </a:r>
            <a:r>
              <a:rPr lang="fr-BE" dirty="0" smtClean="0"/>
              <a:t> on the </a:t>
            </a:r>
            <a:r>
              <a:rPr lang="fr-BE" dirty="0" err="1" smtClean="0"/>
              <a:t>storage</a:t>
            </a:r>
            <a:r>
              <a:rPr lang="fr-BE" dirty="0" smtClean="0"/>
              <a:t> mode, </a:t>
            </a:r>
            <a:r>
              <a:rPr lang="fr-BE" dirty="0" err="1" smtClean="0"/>
              <a:t>recompute</a:t>
            </a:r>
            <a:r>
              <a:rPr lang="fr-BE" baseline="0" dirty="0" smtClean="0"/>
              <a:t> or </a:t>
            </a:r>
            <a:r>
              <a:rPr lang="fr-BE" baseline="0" dirty="0" err="1" smtClean="0"/>
              <a:t>spill</a:t>
            </a:r>
            <a:r>
              <a:rPr lang="fr-BE" baseline="0" dirty="0" smtClean="0"/>
              <a:t> data</a:t>
            </a:r>
            <a:endParaRPr lang="fr-BE" dirty="0"/>
          </a:p>
        </p:txBody>
      </p:sp>
      <p:sp>
        <p:nvSpPr>
          <p:cNvPr id="4" name="Espace réservé du numéro de diapositive 3"/>
          <p:cNvSpPr>
            <a:spLocks noGrp="1"/>
          </p:cNvSpPr>
          <p:nvPr>
            <p:ph type="sldNum" sz="quarter" idx="10"/>
          </p:nvPr>
        </p:nvSpPr>
        <p:spPr/>
        <p:txBody>
          <a:bodyPr/>
          <a:lstStyle/>
          <a:p>
            <a:fld id="{C27989EC-525A-47EC-9CB8-21B198A2FBF5}" type="slidenum">
              <a:rPr lang="fr-BE" smtClean="0"/>
              <a:t>24</a:t>
            </a:fld>
            <a:endParaRPr lang="fr-BE"/>
          </a:p>
        </p:txBody>
      </p:sp>
    </p:spTree>
    <p:extLst>
      <p:ext uri="{BB962C8B-B14F-4D97-AF65-F5344CB8AC3E}">
        <p14:creationId xmlns:p14="http://schemas.microsoft.com/office/powerpoint/2010/main" val="2190940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Despite their modification restrictions, RDDs can express </a:t>
            </a:r>
            <a:r>
              <a:rPr lang="fr-BE" sz="1200" b="0" i="0" u="none" strike="noStrike" kern="1200" baseline="0" dirty="0" err="1" smtClean="0">
                <a:solidFill>
                  <a:schemeClr val="tx1"/>
                </a:solidFill>
                <a:latin typeface="+mn-lt"/>
                <a:ea typeface="+mn-ea"/>
                <a:cs typeface="+mn-cs"/>
              </a:rPr>
              <a:t>many</a:t>
            </a:r>
            <a:r>
              <a:rPr lang="fr-BE" sz="1200" b="0" i="0" u="none" strike="noStrike" kern="1200" baseline="0" dirty="0" smtClean="0">
                <a:solidFill>
                  <a:schemeClr val="tx1"/>
                </a:solidFill>
                <a:latin typeface="+mn-lt"/>
                <a:ea typeface="+mn-ea"/>
                <a:cs typeface="+mn-cs"/>
              </a:rPr>
              <a:t> </a:t>
            </a:r>
            <a:r>
              <a:rPr lang="fr-BE" sz="1200" b="0" i="0" u="none" strike="noStrike" kern="1200" baseline="0" dirty="0" err="1" smtClean="0">
                <a:solidFill>
                  <a:schemeClr val="tx1"/>
                </a:solidFill>
                <a:latin typeface="+mn-lt"/>
                <a:ea typeface="+mn-ea"/>
                <a:cs typeface="+mn-cs"/>
              </a:rPr>
              <a:t>parallel</a:t>
            </a:r>
            <a:r>
              <a:rPr lang="fr-BE" sz="1200" b="0" i="0" u="none" strike="noStrike" kern="1200" baseline="0" dirty="0" smtClean="0">
                <a:solidFill>
                  <a:schemeClr val="tx1"/>
                </a:solidFill>
                <a:latin typeface="+mn-lt"/>
                <a:ea typeface="+mn-ea"/>
                <a:cs typeface="+mn-cs"/>
              </a:rPr>
              <a:t> </a:t>
            </a:r>
            <a:r>
              <a:rPr lang="fr-BE" sz="1200" b="0" i="0" u="none" strike="noStrike" kern="1200" baseline="0" dirty="0" err="1" smtClean="0">
                <a:solidFill>
                  <a:schemeClr val="tx1"/>
                </a:solidFill>
                <a:latin typeface="+mn-lt"/>
                <a:ea typeface="+mn-ea"/>
                <a:cs typeface="+mn-cs"/>
              </a:rPr>
              <a:t>algorithms</a:t>
            </a:r>
            <a:r>
              <a:rPr lang="fr-BE" sz="1200" b="0" i="0" u="none" strike="noStrike" kern="1200" baseline="0" dirty="0" smtClean="0">
                <a:solidFill>
                  <a:schemeClr val="tx1"/>
                </a:solidFill>
                <a:latin typeface="+mn-lt"/>
                <a:ea typeface="+mn-ea"/>
                <a:cs typeface="+mn-cs"/>
              </a:rPr>
              <a:t> (</a:t>
            </a:r>
            <a:r>
              <a:rPr lang="fr-BE" sz="1200" b="0" i="0" u="none" strike="noStrike" kern="1200" baseline="0" dirty="0" err="1" smtClean="0">
                <a:solidFill>
                  <a:schemeClr val="tx1"/>
                </a:solidFill>
                <a:latin typeface="+mn-lt"/>
                <a:ea typeface="+mn-ea"/>
                <a:cs typeface="+mn-cs"/>
              </a:rPr>
              <a:t>where</a:t>
            </a:r>
            <a:r>
              <a:rPr lang="fr-BE" sz="1200" b="0" i="0" u="none" strike="noStrike" kern="1200" baseline="0" dirty="0" smtClean="0">
                <a:solidFill>
                  <a:schemeClr val="tx1"/>
                </a:solidFill>
                <a:latin typeface="+mn-lt"/>
                <a:ea typeface="+mn-ea"/>
                <a:cs typeface="+mn-cs"/>
              </a:rPr>
              <a:t> </a:t>
            </a:r>
            <a:r>
              <a:rPr lang="fr-BE" sz="1200" b="0" i="0" u="none" strike="noStrike" kern="1200" baseline="0" dirty="0" err="1" smtClean="0">
                <a:solidFill>
                  <a:schemeClr val="tx1"/>
                </a:solidFill>
                <a:latin typeface="+mn-lt"/>
                <a:ea typeface="+mn-ea"/>
                <a:cs typeface="+mn-cs"/>
              </a:rPr>
              <a:t>we</a:t>
            </a:r>
            <a:r>
              <a:rPr lang="en-US" sz="1200" b="0" i="0" u="none" strike="noStrike" kern="1200" baseline="0" dirty="0" smtClean="0">
                <a:solidFill>
                  <a:schemeClr val="tx1"/>
                </a:solidFill>
                <a:latin typeface="+mn-lt"/>
                <a:ea typeface="+mn-ea"/>
                <a:cs typeface="+mn-cs"/>
              </a:rPr>
              <a:t> apply the same operation to many items)</a:t>
            </a:r>
          </a:p>
          <a:p>
            <a:r>
              <a:rPr lang="en-US" sz="1200" b="0" i="0" u="none" strike="noStrike" kern="1200" baseline="0" dirty="0" smtClean="0">
                <a:solidFill>
                  <a:schemeClr val="tx1"/>
                </a:solidFill>
                <a:latin typeface="+mn-lt"/>
                <a:ea typeface="+mn-ea"/>
                <a:cs typeface="+mn-cs"/>
              </a:rPr>
              <a:t>And are thus very efficient for embarrassingly parallel tasks.</a:t>
            </a:r>
          </a:p>
          <a:p>
            <a:endParaRPr lang="en-US" sz="1200" b="0" i="0" u="none" strike="noStrike" kern="1200" baseline="0" dirty="0" smtClean="0">
              <a:solidFill>
                <a:schemeClr val="tx1"/>
              </a:solidFill>
              <a:latin typeface="+mn-lt"/>
              <a:ea typeface="+mn-ea"/>
              <a:cs typeface="+mn-cs"/>
            </a:endParaRPr>
          </a:p>
          <a:p>
            <a:r>
              <a:rPr lang="fr-BE" sz="1200" b="0" i="0" u="none" strike="noStrike" kern="1200" baseline="0" dirty="0" err="1" smtClean="0">
                <a:solidFill>
                  <a:schemeClr val="tx1"/>
                </a:solidFill>
                <a:latin typeface="+mn-lt"/>
                <a:ea typeface="+mn-ea"/>
                <a:cs typeface="+mn-cs"/>
              </a:rPr>
              <a:t>Unify</a:t>
            </a:r>
            <a:r>
              <a:rPr lang="fr-BE" sz="1200" b="0" i="0" u="none" strike="noStrike" kern="1200" baseline="0" dirty="0" smtClean="0">
                <a:solidFill>
                  <a:schemeClr val="tx1"/>
                </a:solidFill>
                <a:latin typeface="+mn-lt"/>
                <a:ea typeface="+mn-ea"/>
                <a:cs typeface="+mn-cs"/>
              </a:rPr>
              <a:t> </a:t>
            </a:r>
            <a:r>
              <a:rPr lang="fr-BE" sz="1200" b="0" i="0" u="none" strike="noStrike" kern="1200" baseline="0" dirty="0" err="1" smtClean="0">
                <a:solidFill>
                  <a:schemeClr val="tx1"/>
                </a:solidFill>
                <a:latin typeface="+mn-lt"/>
                <a:ea typeface="+mn-ea"/>
                <a:cs typeface="+mn-cs"/>
              </a:rPr>
              <a:t>many</a:t>
            </a:r>
            <a:r>
              <a:rPr lang="fr-BE" sz="1200" b="0" i="0" u="none" strike="noStrike" kern="1200" baseline="0" dirty="0" smtClean="0">
                <a:solidFill>
                  <a:schemeClr val="tx1"/>
                </a:solidFill>
                <a:latin typeface="+mn-lt"/>
                <a:ea typeface="+mn-ea"/>
                <a:cs typeface="+mn-cs"/>
              </a:rPr>
              <a:t> </a:t>
            </a:r>
            <a:r>
              <a:rPr lang="fr-BE" sz="1200" b="0" i="0" u="none" strike="noStrike" kern="1200" baseline="0" dirty="0" err="1" smtClean="0">
                <a:solidFill>
                  <a:schemeClr val="tx1"/>
                </a:solidFill>
                <a:latin typeface="+mn-lt"/>
                <a:ea typeface="+mn-ea"/>
                <a:cs typeface="+mn-cs"/>
              </a:rPr>
              <a:t>programming</a:t>
            </a:r>
            <a:r>
              <a:rPr lang="fr-BE" sz="1200" b="0" i="0" u="none" strike="noStrike" kern="1200" baseline="0" dirty="0" smtClean="0">
                <a:solidFill>
                  <a:schemeClr val="tx1"/>
                </a:solidFill>
                <a:latin typeface="+mn-lt"/>
                <a:ea typeface="+mn-ea"/>
                <a:cs typeface="+mn-cs"/>
              </a:rPr>
              <a:t> </a:t>
            </a:r>
            <a:r>
              <a:rPr lang="fr-BE" sz="1200" b="0" i="0" u="none" strike="noStrike" kern="1200" baseline="0" dirty="0" err="1" smtClean="0">
                <a:solidFill>
                  <a:schemeClr val="tx1"/>
                </a:solidFill>
                <a:latin typeface="+mn-lt"/>
                <a:ea typeface="+mn-ea"/>
                <a:cs typeface="+mn-cs"/>
              </a:rPr>
              <a:t>models</a:t>
            </a:r>
            <a:endParaRPr lang="fr-BE"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Data flow models: MapReduce, SQL, …</a:t>
            </a:r>
          </a:p>
          <a:p>
            <a:r>
              <a:rPr lang="fr-BE" sz="1200" b="0" i="0" u="none" strike="noStrike" kern="1200" baseline="0" dirty="0" smtClean="0">
                <a:solidFill>
                  <a:schemeClr val="tx1"/>
                </a:solidFill>
                <a:latin typeface="+mn-lt"/>
                <a:ea typeface="+mn-ea"/>
                <a:cs typeface="+mn-cs"/>
              </a:rPr>
              <a:t>	</a:t>
            </a:r>
            <a:r>
              <a:rPr lang="fr-BE" sz="1200" b="0" i="0" u="none" strike="noStrike" kern="1200" baseline="0" dirty="0" err="1" smtClean="0">
                <a:solidFill>
                  <a:schemeClr val="tx1"/>
                </a:solidFill>
                <a:latin typeface="+mn-lt"/>
                <a:ea typeface="+mn-ea"/>
                <a:cs typeface="+mn-cs"/>
              </a:rPr>
              <a:t>Specialized</a:t>
            </a:r>
            <a:r>
              <a:rPr lang="fr-BE" sz="1200" b="0" i="0" u="none" strike="noStrike" kern="1200" baseline="0" dirty="0" smtClean="0">
                <a:solidFill>
                  <a:schemeClr val="tx1"/>
                </a:solidFill>
                <a:latin typeface="+mn-lt"/>
                <a:ea typeface="+mn-ea"/>
                <a:cs typeface="+mn-cs"/>
              </a:rPr>
              <a:t> </a:t>
            </a:r>
            <a:r>
              <a:rPr lang="fr-BE" sz="1200" b="0" i="0" u="none" strike="noStrike" kern="1200" baseline="0" dirty="0" err="1" smtClean="0">
                <a:solidFill>
                  <a:schemeClr val="tx1"/>
                </a:solidFill>
                <a:latin typeface="+mn-lt"/>
                <a:ea typeface="+mn-ea"/>
                <a:cs typeface="+mn-cs"/>
              </a:rPr>
              <a:t>iterative</a:t>
            </a:r>
            <a:r>
              <a:rPr lang="fr-BE" sz="1200" b="0" i="0" u="none" strike="noStrike" kern="1200" baseline="0" dirty="0" smtClean="0">
                <a:solidFill>
                  <a:schemeClr val="tx1"/>
                </a:solidFill>
                <a:latin typeface="+mn-lt"/>
                <a:ea typeface="+mn-ea"/>
                <a:cs typeface="+mn-cs"/>
              </a:rPr>
              <a:t> model</a:t>
            </a:r>
          </a:p>
          <a:p>
            <a:r>
              <a:rPr lang="fr-BE" sz="1200" b="0" i="0" u="none" strike="noStrike" kern="1200" baseline="0" dirty="0" smtClean="0">
                <a:solidFill>
                  <a:schemeClr val="tx1"/>
                </a:solidFill>
                <a:latin typeface="+mn-lt"/>
                <a:ea typeface="+mn-ea"/>
                <a:cs typeface="+mn-cs"/>
              </a:rPr>
              <a:t>		graph </a:t>
            </a:r>
            <a:r>
              <a:rPr lang="fr-BE" sz="1200" b="0" i="0" u="none" strike="noStrike" kern="1200" baseline="0" dirty="0" err="1" smtClean="0">
                <a:solidFill>
                  <a:schemeClr val="tx1"/>
                </a:solidFill>
                <a:latin typeface="+mn-lt"/>
                <a:ea typeface="+mn-ea"/>
                <a:cs typeface="+mn-cs"/>
              </a:rPr>
              <a:t>processing</a:t>
            </a:r>
            <a:r>
              <a:rPr lang="fr-BE" sz="1200" b="0" i="0" u="none" strike="noStrike" kern="1200" baseline="0" dirty="0" smtClean="0">
                <a:solidFill>
                  <a:schemeClr val="tx1"/>
                </a:solidFill>
                <a:latin typeface="+mn-lt"/>
                <a:ea typeface="+mn-ea"/>
                <a:cs typeface="+mn-cs"/>
              </a:rPr>
              <a:t> (</a:t>
            </a:r>
            <a:r>
              <a:rPr lang="fr-BE" sz="1200" b="0" i="0" u="none" strike="noStrike" kern="1200" baseline="0" dirty="0" err="1" smtClean="0">
                <a:solidFill>
                  <a:schemeClr val="tx1"/>
                </a:solidFill>
                <a:latin typeface="+mn-lt"/>
                <a:ea typeface="+mn-ea"/>
                <a:cs typeface="+mn-cs"/>
              </a:rPr>
              <a:t>Pregel</a:t>
            </a:r>
            <a:r>
              <a:rPr lang="fr-BE" sz="1200" b="0" i="0" u="none" strike="noStrike" kern="1200" baseline="0" dirty="0" smtClean="0">
                <a:solidFill>
                  <a:schemeClr val="tx1"/>
                </a:solidFill>
                <a:latin typeface="+mn-lt"/>
                <a:ea typeface="+mn-ea"/>
                <a:cs typeface="+mn-cs"/>
              </a:rPr>
              <a:t>), </a:t>
            </a:r>
          </a:p>
          <a:p>
            <a:r>
              <a:rPr lang="fr-BE" sz="1200" b="0" i="0" u="none" strike="noStrike" kern="1200" baseline="0" dirty="0" smtClean="0">
                <a:solidFill>
                  <a:schemeClr val="tx1"/>
                </a:solidFill>
                <a:latin typeface="+mn-lt"/>
                <a:ea typeface="+mn-ea"/>
                <a:cs typeface="+mn-cs"/>
              </a:rPr>
              <a:t>		</a:t>
            </a:r>
            <a:r>
              <a:rPr lang="fr-BE" sz="1200" b="0" i="0" u="none" strike="noStrike" kern="1200" baseline="0" dirty="0" err="1" smtClean="0">
                <a:solidFill>
                  <a:schemeClr val="tx1"/>
                </a:solidFill>
                <a:latin typeface="+mn-lt"/>
                <a:ea typeface="+mn-ea"/>
                <a:cs typeface="+mn-cs"/>
              </a:rPr>
              <a:t>iterative</a:t>
            </a:r>
            <a:r>
              <a:rPr lang="fr-BE" sz="1200" b="0" i="0" u="none" strike="noStrike" kern="1200" baseline="0" dirty="0" smtClean="0">
                <a:solidFill>
                  <a:schemeClr val="tx1"/>
                </a:solidFill>
                <a:latin typeface="+mn-lt"/>
                <a:ea typeface="+mn-ea"/>
                <a:cs typeface="+mn-cs"/>
              </a:rPr>
              <a:t> </a:t>
            </a:r>
            <a:r>
              <a:rPr lang="fr-BE" sz="1200" b="0" i="0" u="none" strike="noStrike" kern="1200" baseline="0" dirty="0" err="1" smtClean="0">
                <a:solidFill>
                  <a:schemeClr val="tx1"/>
                </a:solidFill>
                <a:latin typeface="+mn-lt"/>
                <a:ea typeface="+mn-ea"/>
                <a:cs typeface="+mn-cs"/>
              </a:rPr>
              <a:t>MapReduce</a:t>
            </a:r>
            <a:r>
              <a:rPr lang="fr-BE" sz="1200" b="0" i="0" u="none" strike="noStrike" kern="1200" baseline="0" dirty="0" smtClean="0">
                <a:solidFill>
                  <a:schemeClr val="tx1"/>
                </a:solidFill>
                <a:latin typeface="+mn-lt"/>
                <a:ea typeface="+mn-ea"/>
                <a:cs typeface="+mn-cs"/>
              </a:rPr>
              <a:t> (</a:t>
            </a:r>
            <a:r>
              <a:rPr lang="fr-BE" sz="1200" b="0" i="0" u="none" strike="noStrike" kern="1200" baseline="0" dirty="0" err="1" smtClean="0">
                <a:solidFill>
                  <a:schemeClr val="tx1"/>
                </a:solidFill>
                <a:latin typeface="+mn-lt"/>
                <a:ea typeface="+mn-ea"/>
                <a:cs typeface="+mn-cs"/>
              </a:rPr>
              <a:t>Haloop</a:t>
            </a:r>
            <a:r>
              <a:rPr lang="fr-BE" sz="1200" b="0" i="0" u="none" strike="noStrike" kern="1200" baseline="0" dirty="0" smtClean="0">
                <a:solidFill>
                  <a:schemeClr val="tx1"/>
                </a:solidFill>
                <a:latin typeface="+mn-lt"/>
                <a:ea typeface="+mn-ea"/>
                <a:cs typeface="+mn-cs"/>
              </a:rPr>
              <a:t>),</a:t>
            </a:r>
          </a:p>
          <a:p>
            <a:r>
              <a:rPr lang="fr-BE" sz="1200" b="0" i="0" u="none" strike="noStrike" kern="1200" baseline="0" dirty="0" smtClean="0">
                <a:solidFill>
                  <a:schemeClr val="tx1"/>
                </a:solidFill>
                <a:latin typeface="+mn-lt"/>
                <a:ea typeface="+mn-ea"/>
                <a:cs typeface="+mn-cs"/>
              </a:rPr>
              <a:t>	and more, </a:t>
            </a:r>
            <a:r>
              <a:rPr lang="fr-BE" sz="1200" b="0" i="0" u="none" strike="noStrike" kern="1200" baseline="0" dirty="0" err="1" smtClean="0">
                <a:solidFill>
                  <a:schemeClr val="tx1"/>
                </a:solidFill>
                <a:latin typeface="+mn-lt"/>
                <a:ea typeface="+mn-ea"/>
                <a:cs typeface="+mn-cs"/>
              </a:rPr>
              <a:t>we</a:t>
            </a:r>
            <a:r>
              <a:rPr lang="fr-BE" sz="1200" b="0" i="0" u="none" strike="noStrike" kern="1200" baseline="0" dirty="0" smtClean="0">
                <a:solidFill>
                  <a:schemeClr val="tx1"/>
                </a:solidFill>
                <a:latin typeface="+mn-lt"/>
                <a:ea typeface="+mn-ea"/>
                <a:cs typeface="+mn-cs"/>
              </a:rPr>
              <a:t> </a:t>
            </a:r>
            <a:r>
              <a:rPr lang="fr-BE" sz="1200" b="0" i="0" u="none" strike="noStrike" kern="1200" baseline="0" dirty="0" err="1" smtClean="0">
                <a:solidFill>
                  <a:schemeClr val="tx1"/>
                </a:solidFill>
                <a:latin typeface="+mn-lt"/>
                <a:ea typeface="+mn-ea"/>
                <a:cs typeface="+mn-cs"/>
              </a:rPr>
              <a:t>can</a:t>
            </a:r>
            <a:r>
              <a:rPr lang="fr-BE" sz="1200" b="0" i="0" u="none" strike="noStrike" kern="1200" baseline="0" dirty="0" smtClean="0">
                <a:solidFill>
                  <a:schemeClr val="tx1"/>
                </a:solidFill>
                <a:latin typeface="+mn-lt"/>
                <a:ea typeface="+mn-ea"/>
                <a:cs typeface="+mn-cs"/>
              </a:rPr>
              <a:t> mix </a:t>
            </a:r>
            <a:r>
              <a:rPr lang="fr-BE" sz="1200" b="0" i="0" u="none" strike="noStrike" kern="1200" baseline="0" dirty="0" err="1" smtClean="0">
                <a:solidFill>
                  <a:schemeClr val="tx1"/>
                </a:solidFill>
                <a:latin typeface="+mn-lt"/>
                <a:ea typeface="+mn-ea"/>
                <a:cs typeface="+mn-cs"/>
              </a:rPr>
              <a:t>those</a:t>
            </a:r>
            <a:r>
              <a:rPr lang="fr-BE" sz="1200" b="0" i="0" u="none" strike="noStrike" kern="1200" baseline="0" dirty="0" smtClean="0">
                <a:solidFill>
                  <a:schemeClr val="tx1"/>
                </a:solidFill>
                <a:latin typeface="+mn-lt"/>
                <a:ea typeface="+mn-ea"/>
                <a:cs typeface="+mn-cs"/>
              </a:rPr>
              <a:t> </a:t>
            </a:r>
            <a:r>
              <a:rPr lang="fr-BE" sz="1200" b="0" i="0" u="none" strike="noStrike" kern="1200" baseline="0" dirty="0" smtClean="0">
                <a:solidFill>
                  <a:schemeClr val="tx1"/>
                </a:solidFill>
                <a:latin typeface="+mn-lt"/>
                <a:ea typeface="+mn-ea"/>
                <a:cs typeface="+mn-cs"/>
              </a:rPr>
              <a:t>model</a:t>
            </a:r>
            <a:endParaRPr lang="fr-BE" sz="1200" b="0" i="0" u="none" strike="noStrike" kern="1200" baseline="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C27989EC-525A-47EC-9CB8-21B198A2FBF5}" type="slidenum">
              <a:rPr lang="fr-BE" smtClean="0"/>
              <a:t>25</a:t>
            </a:fld>
            <a:endParaRPr lang="fr-BE"/>
          </a:p>
        </p:txBody>
      </p:sp>
    </p:spTree>
    <p:extLst>
      <p:ext uri="{BB962C8B-B14F-4D97-AF65-F5344CB8AC3E}">
        <p14:creationId xmlns:p14="http://schemas.microsoft.com/office/powerpoint/2010/main" val="32045411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DAG = </a:t>
            </a:r>
            <a:r>
              <a:rPr lang="fr-BE" dirty="0" err="1" smtClean="0"/>
              <a:t>directed</a:t>
            </a:r>
            <a:r>
              <a:rPr lang="fr-BE" dirty="0" smtClean="0"/>
              <a:t> </a:t>
            </a:r>
            <a:r>
              <a:rPr lang="fr-BE" dirty="0" err="1" smtClean="0"/>
              <a:t>acyclic</a:t>
            </a:r>
            <a:r>
              <a:rPr lang="fr-BE" dirty="0" smtClean="0"/>
              <a:t> graph</a:t>
            </a:r>
            <a:endParaRPr lang="fr-BE" dirty="0"/>
          </a:p>
        </p:txBody>
      </p:sp>
      <p:sp>
        <p:nvSpPr>
          <p:cNvPr id="4" name="Espace réservé du numéro de diapositive 3"/>
          <p:cNvSpPr>
            <a:spLocks noGrp="1"/>
          </p:cNvSpPr>
          <p:nvPr>
            <p:ph type="sldNum" sz="quarter" idx="10"/>
          </p:nvPr>
        </p:nvSpPr>
        <p:spPr/>
        <p:txBody>
          <a:bodyPr/>
          <a:lstStyle/>
          <a:p>
            <a:fld id="{C27989EC-525A-47EC-9CB8-21B198A2FBF5}" type="slidenum">
              <a:rPr lang="fr-BE" smtClean="0"/>
              <a:t>27</a:t>
            </a:fld>
            <a:endParaRPr lang="fr-BE"/>
          </a:p>
        </p:txBody>
      </p:sp>
    </p:spTree>
    <p:extLst>
      <p:ext uri="{BB962C8B-B14F-4D97-AF65-F5344CB8AC3E}">
        <p14:creationId xmlns:p14="http://schemas.microsoft.com/office/powerpoint/2010/main" val="3381564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kern="1200" dirty="0" smtClean="0">
                <a:solidFill>
                  <a:schemeClr val="tx1"/>
                </a:solidFill>
                <a:effectLst/>
                <a:latin typeface="+mn-lt"/>
                <a:ea typeface="+mn-ea"/>
                <a:cs typeface="+mn-cs"/>
              </a:rPr>
              <a:t>Other</a:t>
            </a:r>
            <a:r>
              <a:rPr lang="en-US" sz="1200" b="0" i="0" kern="1200" baseline="0" dirty="0" smtClean="0">
                <a:solidFill>
                  <a:schemeClr val="tx1"/>
                </a:solidFill>
                <a:effectLst/>
                <a:latin typeface="+mn-lt"/>
                <a:ea typeface="+mn-ea"/>
                <a:cs typeface="+mn-cs"/>
              </a:rPr>
              <a:t> commercial application of </a:t>
            </a:r>
            <a:r>
              <a:rPr lang="en-US" sz="1200" b="0" i="0" kern="1200" baseline="0" dirty="0" err="1" smtClean="0">
                <a:solidFill>
                  <a:schemeClr val="tx1"/>
                </a:solidFill>
                <a:effectLst/>
                <a:latin typeface="+mn-lt"/>
                <a:ea typeface="+mn-ea"/>
                <a:cs typeface="+mn-cs"/>
              </a:rPr>
              <a:t>hadoop</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Log and/or clickstream analysis of various kinds</a:t>
            </a:r>
          </a:p>
          <a:p>
            <a:pPr lvl="1"/>
            <a:r>
              <a:rPr lang="en-US" sz="1200" b="0" i="0" kern="1200" dirty="0" smtClean="0">
                <a:solidFill>
                  <a:schemeClr val="tx1"/>
                </a:solidFill>
                <a:effectLst/>
                <a:latin typeface="+mn-lt"/>
                <a:ea typeface="+mn-ea"/>
                <a:cs typeface="+mn-cs"/>
              </a:rPr>
              <a:t>marketing analytics</a:t>
            </a:r>
          </a:p>
          <a:p>
            <a:pPr lvl="1"/>
            <a:r>
              <a:rPr lang="en-US" sz="1200" b="0" i="0" kern="1200" dirty="0" smtClean="0">
                <a:solidFill>
                  <a:schemeClr val="tx1"/>
                </a:solidFill>
                <a:effectLst/>
                <a:latin typeface="+mn-lt"/>
                <a:ea typeface="+mn-ea"/>
                <a:cs typeface="+mn-cs"/>
              </a:rPr>
              <a:t>machine learning and/or sophisticated data mining</a:t>
            </a:r>
          </a:p>
          <a:p>
            <a:pPr lvl="1"/>
            <a:r>
              <a:rPr lang="en-US" sz="1200" b="0" i="0" kern="1200" dirty="0" smtClean="0">
                <a:solidFill>
                  <a:schemeClr val="tx1"/>
                </a:solidFill>
                <a:effectLst/>
                <a:latin typeface="+mn-lt"/>
                <a:ea typeface="+mn-ea"/>
                <a:cs typeface="+mn-cs"/>
              </a:rPr>
              <a:t>image processing</a:t>
            </a:r>
          </a:p>
          <a:p>
            <a:pPr lvl="1"/>
            <a:r>
              <a:rPr lang="en-US" sz="1200" b="0" i="0" kern="1200" dirty="0" smtClean="0">
                <a:solidFill>
                  <a:schemeClr val="tx1"/>
                </a:solidFill>
                <a:effectLst/>
                <a:latin typeface="+mn-lt"/>
                <a:ea typeface="+mn-ea"/>
                <a:cs typeface="+mn-cs"/>
              </a:rPr>
              <a:t>processing of XML messages</a:t>
            </a:r>
          </a:p>
          <a:p>
            <a:pPr lvl="1"/>
            <a:r>
              <a:rPr lang="en-US" sz="1200" b="0" i="0" kern="1200" dirty="0" smtClean="0">
                <a:solidFill>
                  <a:schemeClr val="tx1"/>
                </a:solidFill>
                <a:effectLst/>
                <a:latin typeface="+mn-lt"/>
                <a:ea typeface="+mn-ea"/>
                <a:cs typeface="+mn-cs"/>
              </a:rPr>
              <a:t>web crawling and/or text processing</a:t>
            </a:r>
          </a:p>
          <a:p>
            <a:pPr lvl="1"/>
            <a:r>
              <a:rPr lang="en-US" sz="1200" b="0" i="0" kern="1200" dirty="0" smtClean="0">
                <a:solidFill>
                  <a:schemeClr val="tx1"/>
                </a:solidFill>
                <a:effectLst/>
                <a:latin typeface="+mn-lt"/>
                <a:ea typeface="+mn-ea"/>
                <a:cs typeface="+mn-cs"/>
              </a:rPr>
              <a:t>general archiving, including of relational/tabular data, e.g. for compliance</a:t>
            </a:r>
          </a:p>
          <a:p>
            <a:endParaRPr lang="fr-BE" dirty="0"/>
          </a:p>
        </p:txBody>
      </p:sp>
      <p:sp>
        <p:nvSpPr>
          <p:cNvPr id="4" name="Espace réservé du numéro de diapositive 3"/>
          <p:cNvSpPr>
            <a:spLocks noGrp="1"/>
          </p:cNvSpPr>
          <p:nvPr>
            <p:ph type="sldNum" sz="quarter" idx="10"/>
          </p:nvPr>
        </p:nvSpPr>
        <p:spPr/>
        <p:txBody>
          <a:bodyPr/>
          <a:lstStyle/>
          <a:p>
            <a:fld id="{C27989EC-525A-47EC-9CB8-21B198A2FBF5}" type="slidenum">
              <a:rPr lang="fr-BE" smtClean="0"/>
              <a:t>2</a:t>
            </a:fld>
            <a:endParaRPr lang="fr-BE"/>
          </a:p>
        </p:txBody>
      </p:sp>
    </p:spTree>
    <p:extLst>
      <p:ext uri="{BB962C8B-B14F-4D97-AF65-F5344CB8AC3E}">
        <p14:creationId xmlns:p14="http://schemas.microsoft.com/office/powerpoint/2010/main" val="27133082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SparkContext</a:t>
            </a:r>
            <a:r>
              <a:rPr lang="en-US" sz="1200" b="0" i="0" kern="1200" dirty="0" smtClean="0">
                <a:solidFill>
                  <a:schemeClr val="tx1"/>
                </a:solidFill>
                <a:effectLst/>
                <a:latin typeface="+mn-lt"/>
                <a:ea typeface="+mn-ea"/>
                <a:cs typeface="+mn-cs"/>
              </a:rPr>
              <a:t> can connect to several types of </a:t>
            </a:r>
            <a:r>
              <a:rPr lang="en-US" sz="1200" b="0" i="1" kern="1200" dirty="0" smtClean="0">
                <a:solidFill>
                  <a:schemeClr val="tx1"/>
                </a:solidFill>
                <a:effectLst/>
                <a:latin typeface="+mn-lt"/>
                <a:ea typeface="+mn-ea"/>
                <a:cs typeface="+mn-cs"/>
              </a:rPr>
              <a:t>cluster managers </a:t>
            </a:r>
            <a:r>
              <a:rPr lang="en-US" sz="1200" b="0" i="0" kern="1200" dirty="0" smtClean="0">
                <a:solidFill>
                  <a:schemeClr val="tx1"/>
                </a:solidFill>
                <a:effectLst/>
                <a:latin typeface="+mn-lt"/>
                <a:ea typeface="+mn-ea"/>
                <a:cs typeface="+mn-cs"/>
              </a:rPr>
              <a:t>(either Spark’s own standalone cluster manager, </a:t>
            </a:r>
            <a:r>
              <a:rPr lang="en-US" sz="1200" b="0" i="0" kern="1200" dirty="0" err="1" smtClean="0">
                <a:solidFill>
                  <a:schemeClr val="tx1"/>
                </a:solidFill>
                <a:effectLst/>
                <a:latin typeface="+mn-lt"/>
                <a:ea typeface="+mn-ea"/>
                <a:cs typeface="+mn-cs"/>
              </a:rPr>
              <a:t>Mesos</a:t>
            </a:r>
            <a:r>
              <a:rPr lang="en-US" sz="1200" b="0" i="0" kern="1200" dirty="0" smtClean="0">
                <a:solidFill>
                  <a:schemeClr val="tx1"/>
                </a:solidFill>
                <a:effectLst/>
                <a:latin typeface="+mn-lt"/>
                <a:ea typeface="+mn-ea"/>
                <a:cs typeface="+mn-cs"/>
              </a:rPr>
              <a:t> or YARN),</a:t>
            </a:r>
          </a:p>
          <a:p>
            <a:endParaRPr lang="en-US" sz="1200" b="0" i="0" kern="1200" dirty="0" smtClean="0">
              <a:solidFill>
                <a:schemeClr val="tx1"/>
              </a:solidFill>
              <a:effectLst/>
              <a:latin typeface="+mn-lt"/>
              <a:ea typeface="+mn-ea"/>
              <a:cs typeface="+mn-cs"/>
            </a:endParaRPr>
          </a:p>
          <a:p>
            <a:pPr marL="171450" indent="-171450">
              <a:buFont typeface="Symbol" panose="05050102010706020507" pitchFamily="18" charset="2"/>
              <a:buChar char="Þ"/>
            </a:pPr>
            <a:r>
              <a:rPr lang="en-US" sz="1200" b="0" i="0" kern="1200" dirty="0" smtClean="0">
                <a:solidFill>
                  <a:schemeClr val="tx1"/>
                </a:solidFill>
                <a:effectLst/>
                <a:latin typeface="+mn-lt"/>
                <a:ea typeface="+mn-ea"/>
                <a:cs typeface="+mn-cs"/>
              </a:rPr>
              <a:t>Spark</a:t>
            </a:r>
            <a:r>
              <a:rPr lang="en-US" sz="1200" b="0" i="0" kern="1200" baseline="0" dirty="0" smtClean="0">
                <a:solidFill>
                  <a:schemeClr val="tx1"/>
                </a:solidFill>
                <a:effectLst/>
                <a:latin typeface="+mn-lt"/>
                <a:ea typeface="+mn-ea"/>
                <a:cs typeface="+mn-cs"/>
              </a:rPr>
              <a:t> standalone </a:t>
            </a:r>
            <a:r>
              <a:rPr lang="en-US" sz="1200" b="0" i="0" kern="1200" dirty="0" smtClean="0">
                <a:solidFill>
                  <a:schemeClr val="tx1"/>
                </a:solidFill>
                <a:effectLst/>
                <a:latin typeface="+mn-lt"/>
                <a:ea typeface="+mn-ea"/>
                <a:cs typeface="+mn-cs"/>
              </a:rPr>
              <a:t>cluster manager </a:t>
            </a:r>
            <a:r>
              <a:rPr lang="en-US" sz="1200" b="0" i="0" kern="1200" baseline="0" dirty="0" smtClean="0">
                <a:solidFill>
                  <a:schemeClr val="tx1"/>
                </a:solidFill>
                <a:effectLst/>
                <a:latin typeface="+mn-lt"/>
                <a:ea typeface="+mn-ea"/>
                <a:cs typeface="+mn-cs"/>
              </a:rPr>
              <a:t>is a SPOF</a:t>
            </a:r>
          </a:p>
          <a:p>
            <a:pPr marL="171450" indent="-171450">
              <a:buFont typeface="Symbol" panose="05050102010706020507" pitchFamily="18" charset="2"/>
              <a:buChar char="Þ"/>
            </a:pPr>
            <a:r>
              <a:rPr lang="en-US" sz="1200" b="0" i="0" kern="1200" baseline="0" dirty="0" smtClean="0">
                <a:solidFill>
                  <a:schemeClr val="tx1"/>
                </a:solidFill>
                <a:effectLst/>
                <a:latin typeface="+mn-lt"/>
                <a:ea typeface="+mn-ea"/>
                <a:cs typeface="+mn-cs"/>
              </a:rPr>
              <a:t>Yarn, same as </a:t>
            </a:r>
            <a:r>
              <a:rPr lang="en-US" sz="1200" b="0" i="0" kern="1200" baseline="0" dirty="0" err="1" smtClean="0">
                <a:solidFill>
                  <a:schemeClr val="tx1"/>
                </a:solidFill>
                <a:effectLst/>
                <a:latin typeface="+mn-lt"/>
                <a:ea typeface="+mn-ea"/>
                <a:cs typeface="+mn-cs"/>
              </a:rPr>
              <a:t>haddoop</a:t>
            </a:r>
            <a:endParaRPr lang="en-US" sz="1200" b="0" i="0" kern="1200" baseline="0" dirty="0" smtClean="0">
              <a:solidFill>
                <a:schemeClr val="tx1"/>
              </a:solidFill>
              <a:effectLst/>
              <a:latin typeface="+mn-lt"/>
              <a:ea typeface="+mn-ea"/>
              <a:cs typeface="+mn-cs"/>
            </a:endParaRPr>
          </a:p>
          <a:p>
            <a:pPr marL="171450" indent="-171450">
              <a:buFont typeface="Symbol" panose="05050102010706020507" pitchFamily="18" charset="2"/>
              <a:buChar char="Þ"/>
            </a:pPr>
            <a:r>
              <a:rPr lang="en-US" sz="1200" b="0" i="0" kern="1200" baseline="0" dirty="0" err="1" smtClean="0">
                <a:solidFill>
                  <a:schemeClr val="tx1"/>
                </a:solidFill>
                <a:effectLst/>
                <a:latin typeface="+mn-lt"/>
                <a:ea typeface="+mn-ea"/>
                <a:cs typeface="+mn-cs"/>
              </a:rPr>
              <a:t>Mesos</a:t>
            </a:r>
            <a:r>
              <a:rPr lang="en-US" sz="1200" b="0" i="0" kern="1200" baseline="0" dirty="0" smtClean="0">
                <a:solidFill>
                  <a:schemeClr val="tx1"/>
                </a:solidFill>
                <a:effectLst/>
                <a:latin typeface="+mn-lt"/>
                <a:ea typeface="+mn-ea"/>
                <a:cs typeface="+mn-cs"/>
              </a:rPr>
              <a:t>, no SPOF</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Each application gets its own executor processes, which stay up for the duration of the whole application and run tasks in multiple threads. This has the benefit of isolating applications from each other, on both the scheduling side (each driver schedules its own tasks) and executor side (tasks from different applications run in different JVMs). However, it also means that data cannot be shared across different Spark applications (instances of </a:t>
            </a:r>
            <a:r>
              <a:rPr lang="en-US" sz="1200" b="0" i="0" kern="1200" dirty="0" err="1" smtClean="0">
                <a:solidFill>
                  <a:schemeClr val="tx1"/>
                </a:solidFill>
                <a:effectLst/>
                <a:latin typeface="+mn-lt"/>
                <a:ea typeface="+mn-ea"/>
                <a:cs typeface="+mn-cs"/>
              </a:rPr>
              <a:t>SparkContext</a:t>
            </a:r>
            <a:r>
              <a:rPr lang="en-US" sz="1200" b="0" i="0" kern="1200" dirty="0" smtClean="0">
                <a:solidFill>
                  <a:schemeClr val="tx1"/>
                </a:solidFill>
                <a:effectLst/>
                <a:latin typeface="+mn-lt"/>
                <a:ea typeface="+mn-ea"/>
                <a:cs typeface="+mn-cs"/>
              </a:rPr>
              <a:t>) without writing it to an external storage system.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Spark is agnostic to the underlying cluster manager. As long as it can acquire executor processes, and these communicate with each other, it is relatively easy to run it even on a cluster manager that also supports other applications (e.g. </a:t>
            </a:r>
            <a:r>
              <a:rPr lang="en-US" sz="1200" b="0" i="0" kern="1200" dirty="0" err="1" smtClean="0">
                <a:solidFill>
                  <a:schemeClr val="tx1"/>
                </a:solidFill>
                <a:effectLst/>
                <a:latin typeface="+mn-lt"/>
                <a:ea typeface="+mn-ea"/>
                <a:cs typeface="+mn-cs"/>
              </a:rPr>
              <a:t>Mesos</a:t>
            </a:r>
            <a:r>
              <a:rPr lang="en-US" sz="1200" b="0" i="0" kern="1200" dirty="0" smtClean="0">
                <a:solidFill>
                  <a:schemeClr val="tx1"/>
                </a:solidFill>
                <a:effectLst/>
                <a:latin typeface="+mn-lt"/>
                <a:ea typeface="+mn-ea"/>
                <a:cs typeface="+mn-cs"/>
              </a:rPr>
              <a:t>/YARN).</a:t>
            </a:r>
          </a:p>
          <a:p>
            <a:endParaRPr lang="en-US" sz="1200" b="0" i="0" kern="1200" dirty="0" smtClean="0">
              <a:solidFill>
                <a:schemeClr val="tx1"/>
              </a:solidFill>
              <a:effectLst/>
              <a:latin typeface="+mn-lt"/>
              <a:ea typeface="+mn-ea"/>
              <a:cs typeface="+mn-cs"/>
            </a:endParaRPr>
          </a:p>
          <a:p>
            <a:pPr marL="171450" indent="-171450">
              <a:buFontTx/>
              <a:buChar char="-"/>
            </a:pPr>
            <a:r>
              <a:rPr lang="en-US" sz="1200" b="0" i="0" kern="1200" dirty="0" smtClean="0">
                <a:solidFill>
                  <a:schemeClr val="tx1"/>
                </a:solidFill>
                <a:effectLst/>
                <a:latin typeface="+mn-lt"/>
                <a:ea typeface="+mn-ea"/>
                <a:cs typeface="+mn-cs"/>
              </a:rPr>
              <a:t>The driver program must listen for and accept incoming connections from its executors throughout its lifetime (e.g., see </a:t>
            </a:r>
            <a:r>
              <a:rPr lang="en-US" sz="1200" b="0" i="0" u="none" strike="noStrike" kern="1200" dirty="0" err="1" smtClean="0">
                <a:solidFill>
                  <a:schemeClr val="tx1"/>
                </a:solidFill>
                <a:effectLst/>
                <a:latin typeface="+mn-lt"/>
                <a:ea typeface="+mn-ea"/>
                <a:cs typeface="+mn-cs"/>
                <a:hlinkClick r:id="rId3"/>
              </a:rPr>
              <a:t>spark.driver.port</a:t>
            </a:r>
            <a:r>
              <a:rPr lang="en-US" sz="1200" b="0" i="0" u="none" strike="noStrike" kern="1200" dirty="0" smtClean="0">
                <a:solidFill>
                  <a:schemeClr val="tx1"/>
                </a:solidFill>
                <a:effectLst/>
                <a:latin typeface="+mn-lt"/>
                <a:ea typeface="+mn-ea"/>
                <a:cs typeface="+mn-cs"/>
                <a:hlinkClick r:id="rId3"/>
              </a:rPr>
              <a:t> in the network </a:t>
            </a:r>
            <a:r>
              <a:rPr lang="en-US" sz="1200" b="0" i="0" u="none" strike="noStrike" kern="1200" dirty="0" err="1" smtClean="0">
                <a:solidFill>
                  <a:schemeClr val="tx1"/>
                </a:solidFill>
                <a:effectLst/>
                <a:latin typeface="+mn-lt"/>
                <a:ea typeface="+mn-ea"/>
                <a:cs typeface="+mn-cs"/>
                <a:hlinkClick r:id="rId3"/>
              </a:rPr>
              <a:t>config</a:t>
            </a:r>
            <a:r>
              <a:rPr lang="en-US" sz="1200" b="0" i="0" u="none" strike="noStrike" kern="1200" dirty="0" smtClean="0">
                <a:solidFill>
                  <a:schemeClr val="tx1"/>
                </a:solidFill>
                <a:effectLst/>
                <a:latin typeface="+mn-lt"/>
                <a:ea typeface="+mn-ea"/>
                <a:cs typeface="+mn-cs"/>
                <a:hlinkClick r:id="rId3"/>
              </a:rPr>
              <a:t> section</a:t>
            </a:r>
            <a:r>
              <a:rPr lang="en-US" sz="1200" b="0" i="0" kern="1200" dirty="0" smtClean="0">
                <a:solidFill>
                  <a:schemeClr val="tx1"/>
                </a:solidFill>
                <a:effectLst/>
                <a:latin typeface="+mn-lt"/>
                <a:ea typeface="+mn-ea"/>
                <a:cs typeface="+mn-cs"/>
              </a:rPr>
              <a:t>). </a:t>
            </a:r>
          </a:p>
          <a:p>
            <a:pPr marL="0" indent="0">
              <a:buFontTx/>
              <a:buNone/>
            </a:pPr>
            <a:r>
              <a:rPr lang="en-US" sz="1200" b="0" i="0" kern="1200" dirty="0" smtClean="0">
                <a:solidFill>
                  <a:schemeClr val="tx1"/>
                </a:solidFill>
                <a:effectLst/>
                <a:latin typeface="+mn-lt"/>
                <a:ea typeface="+mn-ea"/>
                <a:cs typeface="+mn-cs"/>
              </a:rPr>
              <a:t>As such, the driver program must be network addressable from the worker nodes.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Because the driver schedules tasks on the cluster, it should be run close to the worker nodes, preferably on the same local area network. If you’d like to send requests to the cluster remotely, it’s better to open an RPC to the driver and have it submit operations from nearby than to run a driver far away from the worker nodes.</a:t>
            </a:r>
            <a:endParaRPr lang="en-US"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C27989EC-525A-47EC-9CB8-21B198A2FBF5}" type="slidenum">
              <a:rPr lang="fr-BE" smtClean="0"/>
              <a:t>28</a:t>
            </a:fld>
            <a:endParaRPr lang="fr-BE"/>
          </a:p>
        </p:txBody>
      </p:sp>
    </p:spTree>
    <p:extLst>
      <p:ext uri="{BB962C8B-B14F-4D97-AF65-F5344CB8AC3E}">
        <p14:creationId xmlns:p14="http://schemas.microsoft.com/office/powerpoint/2010/main" val="28128333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err="1" smtClean="0"/>
              <a:t>Since</a:t>
            </a:r>
            <a:r>
              <a:rPr lang="fr-BE" dirty="0" smtClean="0"/>
              <a:t> </a:t>
            </a:r>
            <a:r>
              <a:rPr lang="fr-BE" dirty="0" err="1" smtClean="0"/>
              <a:t>Spark</a:t>
            </a:r>
            <a:r>
              <a:rPr lang="fr-BE" baseline="0" dirty="0" smtClean="0"/>
              <a:t> uses a lot of memory, </a:t>
            </a:r>
            <a:r>
              <a:rPr lang="fr-BE" baseline="0" dirty="0" err="1" smtClean="0"/>
              <a:t>it</a:t>
            </a:r>
            <a:r>
              <a:rPr lang="fr-BE" baseline="0" dirty="0" smtClean="0"/>
              <a:t> </a:t>
            </a:r>
            <a:r>
              <a:rPr lang="fr-BE" baseline="0" dirty="0" err="1" smtClean="0"/>
              <a:t>is</a:t>
            </a:r>
            <a:r>
              <a:rPr lang="fr-BE" baseline="0" dirty="0" smtClean="0"/>
              <a:t> </a:t>
            </a:r>
            <a:r>
              <a:rPr lang="fr-BE" baseline="0" dirty="0" err="1" smtClean="0"/>
              <a:t>very</a:t>
            </a:r>
            <a:r>
              <a:rPr lang="fr-BE" baseline="0" dirty="0" smtClean="0"/>
              <a:t> hard to </a:t>
            </a:r>
            <a:r>
              <a:rPr lang="fr-BE" baseline="0" dirty="0" err="1" smtClean="0"/>
              <a:t>run</a:t>
            </a:r>
            <a:r>
              <a:rPr lang="fr-BE" baseline="0" dirty="0" smtClean="0"/>
              <a:t> multiple applications on the </a:t>
            </a:r>
            <a:r>
              <a:rPr lang="fr-BE" baseline="0" dirty="0" err="1" smtClean="0"/>
              <a:t>same</a:t>
            </a:r>
            <a:r>
              <a:rPr lang="fr-BE" baseline="0" dirty="0" smtClean="0"/>
              <a:t> computer.</a:t>
            </a:r>
          </a:p>
          <a:p>
            <a:r>
              <a:rPr lang="fr-BE" dirty="0" err="1" smtClean="0"/>
              <a:t>Hadoop</a:t>
            </a:r>
            <a:r>
              <a:rPr lang="fr-BE" dirty="0" smtClean="0"/>
              <a:t> </a:t>
            </a:r>
            <a:r>
              <a:rPr lang="fr-BE" dirty="0" err="1" smtClean="0"/>
              <a:t>is</a:t>
            </a:r>
            <a:r>
              <a:rPr lang="fr-BE" baseline="0" dirty="0" smtClean="0"/>
              <a:t> more capable in </a:t>
            </a:r>
            <a:r>
              <a:rPr lang="fr-BE" baseline="0" dirty="0" err="1" smtClean="0"/>
              <a:t>that</a:t>
            </a:r>
            <a:r>
              <a:rPr lang="fr-BE" baseline="0" dirty="0" smtClean="0"/>
              <a:t> regard</a:t>
            </a:r>
            <a:endParaRPr lang="fr-BE" dirty="0"/>
          </a:p>
        </p:txBody>
      </p:sp>
      <p:sp>
        <p:nvSpPr>
          <p:cNvPr id="4" name="Espace réservé du numéro de diapositive 3"/>
          <p:cNvSpPr>
            <a:spLocks noGrp="1"/>
          </p:cNvSpPr>
          <p:nvPr>
            <p:ph type="sldNum" sz="quarter" idx="10"/>
          </p:nvPr>
        </p:nvSpPr>
        <p:spPr/>
        <p:txBody>
          <a:bodyPr/>
          <a:lstStyle/>
          <a:p>
            <a:fld id="{C27989EC-525A-47EC-9CB8-21B198A2FBF5}" type="slidenum">
              <a:rPr lang="fr-BE" smtClean="0"/>
              <a:t>29</a:t>
            </a:fld>
            <a:endParaRPr lang="fr-BE"/>
          </a:p>
        </p:txBody>
      </p:sp>
    </p:spTree>
    <p:extLst>
      <p:ext uri="{BB962C8B-B14F-4D97-AF65-F5344CB8AC3E}">
        <p14:creationId xmlns:p14="http://schemas.microsoft.com/office/powerpoint/2010/main" val="5803706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http://www.infoworld.com/article/3004460/application-development/5-things-we-hate-about-spark.html</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Intermittent compression/decompression errors during the shuffle</a:t>
            </a:r>
            <a:r>
              <a:rPr lang="en-US" sz="1200" b="0" i="0" kern="1200" baseline="0" dirty="0" smtClean="0">
                <a:solidFill>
                  <a:schemeClr val="tx1"/>
                </a:solidFill>
                <a:effectLst/>
                <a:latin typeface="+mn-lt"/>
                <a:ea typeface="+mn-ea"/>
                <a:cs typeface="+mn-cs"/>
              </a:rPr>
              <a:t> stages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What sort of crazy errors? For instance, on a recent engagement, I had a Spark job that had been working fine for over a week. Then, out of nowhere, it stopped. The executor logs were full of entries that pointed to compression/decompression errors during the shuffle stages</a:t>
            </a:r>
            <a:r>
              <a:rPr lang="en-US"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There's an open ticket in </a:t>
            </a:r>
            <a:r>
              <a:rPr lang="en-US" sz="1200" b="0" i="0" u="none" strike="noStrike" kern="1200" dirty="0" smtClean="0">
                <a:solidFill>
                  <a:schemeClr val="tx1"/>
                </a:solidFill>
                <a:effectLst/>
                <a:latin typeface="+mn-lt"/>
                <a:ea typeface="+mn-ea"/>
                <a:cs typeface="+mn-cs"/>
                <a:hlinkClick r:id="rId3"/>
              </a:rPr>
              <a:t>Spark's Jira</a:t>
            </a:r>
            <a:r>
              <a:rPr lang="en-US" sz="1200" b="0" i="0" kern="1200" dirty="0" smtClean="0">
                <a:solidFill>
                  <a:schemeClr val="tx1"/>
                </a:solidFill>
                <a:effectLst/>
                <a:latin typeface="+mn-lt"/>
                <a:ea typeface="+mn-ea"/>
                <a:cs typeface="+mn-cs"/>
              </a:rPr>
              <a:t> log that blames this on the Snappy compression scheme used during the shuffles. Oh, and the ticket points out it's intermittent.</a:t>
            </a:r>
          </a:p>
          <a:p>
            <a:endParaRPr lang="fr-BE" dirty="0" smtClean="0"/>
          </a:p>
          <a:p>
            <a:r>
              <a:rPr lang="fr-BE" dirty="0" smtClean="0"/>
              <a:t>Ticket =&gt; https://issues.apache.org/jira/browse/SPARK-4105</a:t>
            </a:r>
            <a:endParaRPr lang="fr-BE" dirty="0"/>
          </a:p>
        </p:txBody>
      </p:sp>
      <p:sp>
        <p:nvSpPr>
          <p:cNvPr id="4" name="Espace réservé du numéro de diapositive 3"/>
          <p:cNvSpPr>
            <a:spLocks noGrp="1"/>
          </p:cNvSpPr>
          <p:nvPr>
            <p:ph type="sldNum" sz="quarter" idx="10"/>
          </p:nvPr>
        </p:nvSpPr>
        <p:spPr/>
        <p:txBody>
          <a:bodyPr/>
          <a:lstStyle/>
          <a:p>
            <a:fld id="{C27989EC-525A-47EC-9CB8-21B198A2FBF5}" type="slidenum">
              <a:rPr lang="fr-BE" smtClean="0"/>
              <a:t>30</a:t>
            </a:fld>
            <a:endParaRPr lang="fr-BE"/>
          </a:p>
        </p:txBody>
      </p:sp>
    </p:spTree>
    <p:extLst>
      <p:ext uri="{BB962C8B-B14F-4D97-AF65-F5344CB8AC3E}">
        <p14:creationId xmlns:p14="http://schemas.microsoft.com/office/powerpoint/2010/main" val="34447190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C27989EC-525A-47EC-9CB8-21B198A2FBF5}" type="slidenum">
              <a:rPr lang="fr-BE" smtClean="0"/>
              <a:t>31</a:t>
            </a:fld>
            <a:endParaRPr lang="fr-BE"/>
          </a:p>
        </p:txBody>
      </p:sp>
    </p:spTree>
    <p:extLst>
      <p:ext uri="{BB962C8B-B14F-4D97-AF65-F5344CB8AC3E}">
        <p14:creationId xmlns:p14="http://schemas.microsoft.com/office/powerpoint/2010/main" val="38218592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C27989EC-525A-47EC-9CB8-21B198A2FBF5}" type="slidenum">
              <a:rPr lang="fr-BE" smtClean="0"/>
              <a:t>34</a:t>
            </a:fld>
            <a:endParaRPr lang="fr-BE"/>
          </a:p>
        </p:txBody>
      </p:sp>
    </p:spTree>
    <p:extLst>
      <p:ext uri="{BB962C8B-B14F-4D97-AF65-F5344CB8AC3E}">
        <p14:creationId xmlns:p14="http://schemas.microsoft.com/office/powerpoint/2010/main" val="16510144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err="1" smtClean="0"/>
              <a:t>Random</a:t>
            </a:r>
            <a:r>
              <a:rPr lang="fr-BE" dirty="0" smtClean="0"/>
              <a:t> </a:t>
            </a:r>
            <a:r>
              <a:rPr lang="fr-BE" dirty="0" err="1" smtClean="0"/>
              <a:t>crazy</a:t>
            </a:r>
            <a:r>
              <a:rPr lang="fr-BE" baseline="0" dirty="0" smtClean="0"/>
              <a:t> </a:t>
            </a:r>
            <a:r>
              <a:rPr lang="fr-BE" baseline="0" dirty="0" err="1" smtClean="0"/>
              <a:t>error</a:t>
            </a:r>
            <a:r>
              <a:rPr lang="fr-BE" baseline="0" dirty="0" smtClean="0"/>
              <a:t> are </a:t>
            </a:r>
            <a:r>
              <a:rPr lang="fr-BE" baseline="0" dirty="0" err="1" smtClean="0"/>
              <a:t>very</a:t>
            </a:r>
            <a:r>
              <a:rPr lang="fr-BE" baseline="0" dirty="0" smtClean="0"/>
              <a:t> rare !</a:t>
            </a:r>
          </a:p>
          <a:p>
            <a:endParaRPr lang="fr-BE" baseline="0" dirty="0" smtClean="0"/>
          </a:p>
          <a:p>
            <a:r>
              <a:rPr lang="fr-BE" baseline="0" dirty="0" err="1" smtClean="0"/>
              <a:t>Growing</a:t>
            </a:r>
            <a:r>
              <a:rPr lang="fr-BE" baseline="0" dirty="0" smtClean="0"/>
              <a:t> and active </a:t>
            </a:r>
            <a:r>
              <a:rPr lang="fr-BE" baseline="0" dirty="0" err="1" smtClean="0"/>
              <a:t>community</a:t>
            </a:r>
            <a:endParaRPr lang="fr-BE" baseline="0" dirty="0" smtClean="0"/>
          </a:p>
          <a:p>
            <a:endParaRPr lang="fr-BE" baseline="0" dirty="0" smtClean="0"/>
          </a:p>
          <a:p>
            <a:r>
              <a:rPr lang="fr-BE" dirty="0" smtClean="0"/>
              <a:t>No </a:t>
            </a:r>
            <a:r>
              <a:rPr lang="fr-BE" dirty="0" err="1" smtClean="0"/>
              <a:t>need</a:t>
            </a:r>
            <a:r>
              <a:rPr lang="fr-BE" baseline="0" dirty="0" smtClean="0"/>
              <a:t> for communication </a:t>
            </a:r>
            <a:r>
              <a:rPr lang="fr-BE" baseline="0" dirty="0" err="1" smtClean="0"/>
              <a:t>between</a:t>
            </a:r>
            <a:r>
              <a:rPr lang="fr-BE" baseline="0" dirty="0" smtClean="0"/>
              <a:t> </a:t>
            </a:r>
            <a:r>
              <a:rPr lang="fr-BE" baseline="0" dirty="0" err="1" smtClean="0"/>
              <a:t>Prefix-span</a:t>
            </a:r>
            <a:r>
              <a:rPr lang="fr-BE" baseline="0" dirty="0" smtClean="0"/>
              <a:t> </a:t>
            </a:r>
            <a:r>
              <a:rPr lang="fr-BE" baseline="0" dirty="0" err="1" smtClean="0"/>
              <a:t>process</a:t>
            </a:r>
            <a:endParaRPr lang="fr-BE" baseline="0" dirty="0" smtClean="0"/>
          </a:p>
          <a:p>
            <a:endParaRPr lang="fr-BE" baseline="0" dirty="0" smtClean="0"/>
          </a:p>
          <a:p>
            <a:r>
              <a:rPr lang="fr-BE" baseline="0" dirty="0" smtClean="0"/>
              <a:t>Effective for </a:t>
            </a:r>
            <a:r>
              <a:rPr lang="fr-BE" baseline="0" dirty="0" err="1" smtClean="0"/>
              <a:t>small</a:t>
            </a:r>
            <a:r>
              <a:rPr lang="fr-BE" baseline="0" dirty="0" smtClean="0"/>
              <a:t> and </a:t>
            </a:r>
            <a:r>
              <a:rPr lang="fr-BE" baseline="0" dirty="0" err="1" smtClean="0"/>
              <a:t>big</a:t>
            </a:r>
            <a:r>
              <a:rPr lang="fr-BE" baseline="0" dirty="0" smtClean="0"/>
              <a:t> </a:t>
            </a:r>
            <a:r>
              <a:rPr lang="fr-BE" baseline="0" dirty="0" err="1" smtClean="0"/>
              <a:t>batches</a:t>
            </a:r>
            <a:r>
              <a:rPr lang="fr-BE" baseline="0" dirty="0" smtClean="0"/>
              <a:t> </a:t>
            </a:r>
            <a:r>
              <a:rPr lang="fr-BE" baseline="0" dirty="0" err="1" smtClean="0"/>
              <a:t>with</a:t>
            </a:r>
            <a:r>
              <a:rPr lang="fr-BE" baseline="0" dirty="0" smtClean="0"/>
              <a:t> </a:t>
            </a:r>
            <a:r>
              <a:rPr lang="fr-BE" baseline="0" dirty="0" err="1" smtClean="0"/>
              <a:t>little</a:t>
            </a:r>
            <a:r>
              <a:rPr lang="fr-BE" baseline="0" dirty="0" smtClean="0"/>
              <a:t> chance </a:t>
            </a:r>
            <a:r>
              <a:rPr lang="fr-BE" baseline="0" dirty="0" err="1" smtClean="0"/>
              <a:t>thanks</a:t>
            </a:r>
            <a:r>
              <a:rPr lang="fr-BE" baseline="0" dirty="0" smtClean="0"/>
              <a:t> to </a:t>
            </a:r>
            <a:r>
              <a:rPr lang="fr-BE" baseline="0" dirty="0" err="1" smtClean="0"/>
              <a:t>spark</a:t>
            </a:r>
            <a:r>
              <a:rPr lang="fr-BE" baseline="0" dirty="0" smtClean="0"/>
              <a:t> streaming</a:t>
            </a:r>
          </a:p>
          <a:p>
            <a:endParaRPr lang="fr-BE" baseline="0" dirty="0" smtClean="0"/>
          </a:p>
          <a:p>
            <a:r>
              <a:rPr lang="fr-BE" baseline="0" dirty="0" smtClean="0"/>
              <a:t>=&gt; An </a:t>
            </a:r>
            <a:r>
              <a:rPr lang="fr-BE" baseline="0" dirty="0" err="1" smtClean="0"/>
              <a:t>implementation</a:t>
            </a:r>
            <a:r>
              <a:rPr lang="fr-BE" baseline="0" dirty="0" smtClean="0"/>
              <a:t> of </a:t>
            </a:r>
            <a:r>
              <a:rPr lang="fr-BE" baseline="0" dirty="0" err="1" smtClean="0"/>
              <a:t>prefix</a:t>
            </a:r>
            <a:r>
              <a:rPr lang="fr-BE" baseline="0" dirty="0" smtClean="0"/>
              <a:t> </a:t>
            </a:r>
            <a:r>
              <a:rPr lang="fr-BE" baseline="0" dirty="0" err="1" smtClean="0"/>
              <a:t>span</a:t>
            </a:r>
            <a:r>
              <a:rPr lang="fr-BE" baseline="0" dirty="0" smtClean="0"/>
              <a:t> </a:t>
            </a:r>
            <a:r>
              <a:rPr lang="fr-BE" baseline="0" dirty="0" err="1" smtClean="0"/>
              <a:t>is</a:t>
            </a:r>
            <a:r>
              <a:rPr lang="fr-BE" baseline="0" dirty="0" smtClean="0"/>
              <a:t> </a:t>
            </a:r>
            <a:r>
              <a:rPr lang="fr-BE" baseline="0" dirty="0" err="1" smtClean="0"/>
              <a:t>already</a:t>
            </a:r>
            <a:r>
              <a:rPr lang="fr-BE" baseline="0" dirty="0" smtClean="0"/>
              <a:t> </a:t>
            </a:r>
            <a:r>
              <a:rPr lang="fr-BE" baseline="0" dirty="0" err="1" smtClean="0"/>
              <a:t>available</a:t>
            </a:r>
            <a:r>
              <a:rPr lang="fr-BE" baseline="0" dirty="0" smtClean="0"/>
              <a:t> on ML-Lib</a:t>
            </a:r>
            <a:endParaRPr lang="fr-BE" dirty="0"/>
          </a:p>
        </p:txBody>
      </p:sp>
      <p:sp>
        <p:nvSpPr>
          <p:cNvPr id="4" name="Espace réservé du numéro de diapositive 3"/>
          <p:cNvSpPr>
            <a:spLocks noGrp="1"/>
          </p:cNvSpPr>
          <p:nvPr>
            <p:ph type="sldNum" sz="quarter" idx="10"/>
          </p:nvPr>
        </p:nvSpPr>
        <p:spPr/>
        <p:txBody>
          <a:bodyPr/>
          <a:lstStyle/>
          <a:p>
            <a:fld id="{C27989EC-525A-47EC-9CB8-21B198A2FBF5}" type="slidenum">
              <a:rPr lang="fr-BE" smtClean="0"/>
              <a:t>35</a:t>
            </a:fld>
            <a:endParaRPr lang="fr-BE"/>
          </a:p>
        </p:txBody>
      </p:sp>
    </p:spTree>
    <p:extLst>
      <p:ext uri="{BB962C8B-B14F-4D97-AF65-F5344CB8AC3E}">
        <p14:creationId xmlns:p14="http://schemas.microsoft.com/office/powerpoint/2010/main" val="33939200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C27989EC-525A-47EC-9CB8-21B198A2FBF5}" type="slidenum">
              <a:rPr lang="fr-BE" smtClean="0"/>
              <a:t>38</a:t>
            </a:fld>
            <a:endParaRPr lang="fr-BE"/>
          </a:p>
        </p:txBody>
      </p:sp>
    </p:spTree>
    <p:extLst>
      <p:ext uri="{BB962C8B-B14F-4D97-AF65-F5344CB8AC3E}">
        <p14:creationId xmlns:p14="http://schemas.microsoft.com/office/powerpoint/2010/main" val="12631209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dirty="0" err="1" smtClean="0"/>
              <a:t>Parallel</a:t>
            </a:r>
            <a:r>
              <a:rPr lang="fr-BE" sz="1200" dirty="0" smtClean="0"/>
              <a:t> </a:t>
            </a:r>
            <a:r>
              <a:rPr lang="fr-BE" sz="1200" dirty="0" err="1" smtClean="0"/>
              <a:t>search</a:t>
            </a:r>
            <a:r>
              <a:rPr lang="fr-BE" sz="1200" dirty="0" smtClean="0"/>
              <a:t> for </a:t>
            </a:r>
            <a:r>
              <a:rPr lang="fr-BE" sz="1200" dirty="0" err="1" smtClean="0"/>
              <a:t>frequent</a:t>
            </a:r>
            <a:r>
              <a:rPr lang="fr-BE" sz="1200" dirty="0" smtClean="0"/>
              <a:t> items on </a:t>
            </a:r>
            <a:r>
              <a:rPr lang="fr-BE" sz="1200" dirty="0" err="1" smtClean="0"/>
              <a:t>each</a:t>
            </a:r>
            <a:r>
              <a:rPr lang="fr-BE" sz="1200" dirty="0" smtClean="0"/>
              <a:t> </a:t>
            </a:r>
            <a:r>
              <a:rPr lang="fr-BE" sz="1200" dirty="0" err="1" smtClean="0"/>
              <a:t>itemset</a:t>
            </a:r>
            <a:endParaRPr lang="fr-BE" sz="1200" dirty="0" smtClean="0"/>
          </a:p>
          <a:p>
            <a:endParaRPr lang="fr-BE" sz="1200" dirty="0" smtClean="0"/>
          </a:p>
          <a:p>
            <a:r>
              <a:rPr lang="fr-BE" dirty="0" smtClean="0"/>
              <a:t>NUM,</a:t>
            </a:r>
            <a:r>
              <a:rPr lang="fr-BE" baseline="0" dirty="0" smtClean="0"/>
              <a:t> COUNT =&gt; </a:t>
            </a:r>
            <a:r>
              <a:rPr lang="fr-BE" dirty="0" smtClean="0"/>
              <a:t>NUM</a:t>
            </a:r>
            <a:r>
              <a:rPr lang="fr-BE" baseline="0" dirty="0" smtClean="0"/>
              <a:t>; ID</a:t>
            </a:r>
            <a:endParaRPr lang="fr-BE"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BE" dirty="0" smtClean="0"/>
              <a:t>(A,</a:t>
            </a:r>
            <a:r>
              <a:rPr lang="fr-BE" baseline="0" dirty="0" smtClean="0"/>
              <a:t> 3</a:t>
            </a:r>
            <a:r>
              <a:rPr lang="fr-BE" dirty="0" smtClean="0"/>
              <a:t>)</a:t>
            </a:r>
            <a:r>
              <a:rPr lang="fr-BE" baseline="0" dirty="0" smtClean="0"/>
              <a:t> =&gt; </a:t>
            </a:r>
            <a:r>
              <a:rPr lang="fr-BE" dirty="0" smtClean="0"/>
              <a:t>(A,</a:t>
            </a:r>
            <a:r>
              <a:rPr lang="fr-BE" baseline="0" dirty="0" smtClean="0"/>
              <a:t> 1</a:t>
            </a:r>
            <a:r>
              <a:rPr lang="fr-BE" dirty="0" smtClean="0"/>
              <a:t>)</a:t>
            </a:r>
          </a:p>
          <a:p>
            <a:r>
              <a:rPr lang="fr-BE" dirty="0" smtClean="0"/>
              <a:t>(B,</a:t>
            </a:r>
            <a:r>
              <a:rPr lang="fr-BE" baseline="0" dirty="0" smtClean="0"/>
              <a:t> 3</a:t>
            </a:r>
            <a:r>
              <a:rPr lang="fr-BE" dirty="0" smtClean="0"/>
              <a:t>)</a:t>
            </a:r>
            <a:r>
              <a:rPr lang="fr-BE" baseline="0" dirty="0" smtClean="0"/>
              <a:t> =&gt; </a:t>
            </a:r>
            <a:r>
              <a:rPr lang="fr-BE" dirty="0" smtClean="0"/>
              <a:t>(B,</a:t>
            </a:r>
            <a:r>
              <a:rPr lang="fr-BE" baseline="0" dirty="0" smtClean="0"/>
              <a:t> 2</a:t>
            </a:r>
            <a:r>
              <a:rPr lang="fr-BE" dirty="0" smtClean="0"/>
              <a:t>)</a:t>
            </a:r>
          </a:p>
          <a:p>
            <a:r>
              <a:rPr lang="fr-BE" dirty="0" smtClean="0"/>
              <a:t>(C,</a:t>
            </a:r>
            <a:r>
              <a:rPr lang="fr-BE" baseline="0" dirty="0" smtClean="0"/>
              <a:t> 2</a:t>
            </a:r>
            <a:r>
              <a:rPr lang="fr-BE" dirty="0" smtClean="0"/>
              <a:t>)</a:t>
            </a:r>
            <a:r>
              <a:rPr lang="fr-BE" baseline="0" dirty="0" smtClean="0"/>
              <a:t> =&gt; </a:t>
            </a:r>
            <a:r>
              <a:rPr lang="fr-BE" dirty="0" smtClean="0"/>
              <a:t>(C, 3)</a:t>
            </a:r>
          </a:p>
          <a:p>
            <a:r>
              <a:rPr lang="fr-BE" dirty="0" smtClean="0"/>
              <a:t>(E,</a:t>
            </a:r>
            <a:r>
              <a:rPr lang="fr-BE" baseline="0" dirty="0" smtClean="0"/>
              <a:t> </a:t>
            </a:r>
            <a:r>
              <a:rPr lang="fr-BE" baseline="0" dirty="0" smtClean="0"/>
              <a:t>2</a:t>
            </a:r>
            <a:r>
              <a:rPr lang="fr-BE" dirty="0" smtClean="0"/>
              <a:t>)</a:t>
            </a:r>
            <a:r>
              <a:rPr lang="fr-BE" baseline="0" dirty="0" smtClean="0"/>
              <a:t> =&gt; </a:t>
            </a:r>
            <a:r>
              <a:rPr lang="fr-BE" dirty="0" smtClean="0"/>
              <a:t>(E,</a:t>
            </a:r>
            <a:r>
              <a:rPr lang="fr-BE" baseline="0" dirty="0" smtClean="0"/>
              <a:t> </a:t>
            </a:r>
            <a:r>
              <a:rPr lang="fr-BE" baseline="0" dirty="0" smtClean="0"/>
              <a:t>4</a:t>
            </a:r>
            <a:r>
              <a:rPr lang="fr-BE" dirty="0" smtClean="0"/>
              <a:t>)</a:t>
            </a:r>
          </a:p>
          <a:p>
            <a:endParaRPr lang="fr-BE" sz="1200" dirty="0" smtClean="0"/>
          </a:p>
          <a:p>
            <a:r>
              <a:rPr lang="fr-BE" sz="1200" dirty="0" err="1" smtClean="0"/>
              <a:t>Parallel</a:t>
            </a:r>
            <a:r>
              <a:rPr lang="fr-BE" sz="1200" dirty="0" smtClean="0"/>
              <a:t> </a:t>
            </a:r>
            <a:r>
              <a:rPr lang="fr-BE" sz="1200" dirty="0" err="1" smtClean="0"/>
              <a:t>modication</a:t>
            </a:r>
            <a:r>
              <a:rPr lang="fr-BE" sz="1200" baseline="0" dirty="0" smtClean="0"/>
              <a:t> of </a:t>
            </a:r>
            <a:r>
              <a:rPr lang="fr-BE" sz="1200" baseline="0" dirty="0" err="1" smtClean="0"/>
              <a:t>each</a:t>
            </a:r>
            <a:r>
              <a:rPr lang="fr-BE" sz="1200" baseline="0" dirty="0" smtClean="0"/>
              <a:t> </a:t>
            </a:r>
            <a:r>
              <a:rPr lang="fr-BE" sz="1200" baseline="0" dirty="0" err="1" smtClean="0"/>
              <a:t>itemset</a:t>
            </a:r>
            <a:r>
              <a:rPr lang="fr-BE" sz="1200" baseline="0" dirty="0" smtClean="0"/>
              <a:t> </a:t>
            </a:r>
            <a:r>
              <a:rPr lang="fr-BE" sz="1200" baseline="0" dirty="0" err="1" smtClean="0"/>
              <a:t>using</a:t>
            </a:r>
            <a:r>
              <a:rPr lang="fr-BE" sz="1200" baseline="0" dirty="0" smtClean="0"/>
              <a:t> </a:t>
            </a:r>
            <a:r>
              <a:rPr lang="fr-BE" sz="1200" baseline="0" dirty="0" err="1" smtClean="0"/>
              <a:t>result</a:t>
            </a:r>
            <a:r>
              <a:rPr lang="fr-BE" sz="1200" baseline="0" dirty="0" smtClean="0"/>
              <a:t> </a:t>
            </a:r>
            <a:r>
              <a:rPr lang="fr-BE" sz="1200" baseline="0" dirty="0" err="1" smtClean="0"/>
              <a:t>from</a:t>
            </a:r>
            <a:r>
              <a:rPr lang="fr-BE" sz="1200" baseline="0" dirty="0" smtClean="0"/>
              <a:t> </a:t>
            </a:r>
            <a:r>
              <a:rPr lang="fr-BE" sz="1200" baseline="0" dirty="0" err="1" smtClean="0"/>
              <a:t>search</a:t>
            </a:r>
            <a:r>
              <a:rPr lang="fr-BE" sz="1200" baseline="0" dirty="0" smtClean="0"/>
              <a:t> =&gt; </a:t>
            </a:r>
            <a:r>
              <a:rPr lang="fr-BE" sz="1200" baseline="0" dirty="0" err="1" smtClean="0"/>
              <a:t>Same</a:t>
            </a:r>
            <a:r>
              <a:rPr lang="fr-BE" sz="1200" baseline="0" dirty="0" smtClean="0"/>
              <a:t> </a:t>
            </a:r>
            <a:r>
              <a:rPr lang="fr-BE" sz="1200" baseline="0" dirty="0" err="1" smtClean="0"/>
              <a:t>function</a:t>
            </a:r>
            <a:r>
              <a:rPr lang="fr-BE" sz="1200" baseline="0" dirty="0" smtClean="0"/>
              <a:t> </a:t>
            </a:r>
            <a:r>
              <a:rPr lang="fr-BE" sz="1200" baseline="0" dirty="0" err="1" smtClean="0"/>
              <a:t>applied</a:t>
            </a:r>
            <a:r>
              <a:rPr lang="fr-BE" sz="1200" baseline="0" dirty="0" smtClean="0"/>
              <a:t> to </a:t>
            </a:r>
            <a:r>
              <a:rPr lang="fr-BE" sz="1200" baseline="0" dirty="0" err="1" smtClean="0"/>
              <a:t>every</a:t>
            </a:r>
            <a:r>
              <a:rPr lang="fr-BE" sz="1200" baseline="0" dirty="0" smtClean="0"/>
              <a:t> line</a:t>
            </a:r>
          </a:p>
          <a:p>
            <a:endParaRPr lang="fr-BE" sz="1200" baseline="0" dirty="0" smtClean="0"/>
          </a:p>
          <a:p>
            <a:r>
              <a:rPr lang="fr-BE" sz="1200" baseline="0" dirty="0" err="1" smtClean="0"/>
              <a:t>With</a:t>
            </a:r>
            <a:r>
              <a:rPr lang="fr-BE" sz="1200" baseline="0" dirty="0" smtClean="0"/>
              <a:t> the </a:t>
            </a:r>
            <a:r>
              <a:rPr lang="fr-BE" sz="1200" baseline="0" dirty="0" err="1" smtClean="0"/>
              <a:t>results</a:t>
            </a:r>
            <a:r>
              <a:rPr lang="fr-BE" sz="1200" baseline="0" dirty="0" smtClean="0"/>
              <a:t>, </a:t>
            </a:r>
            <a:r>
              <a:rPr lang="fr-BE" sz="1200" baseline="0" dirty="0" err="1" smtClean="0"/>
              <a:t>we</a:t>
            </a:r>
            <a:r>
              <a:rPr lang="fr-BE" sz="1200" baseline="0" dirty="0" smtClean="0"/>
              <a:t> </a:t>
            </a:r>
            <a:r>
              <a:rPr lang="fr-BE" sz="1200" baseline="0" dirty="0" err="1" smtClean="0"/>
              <a:t>create</a:t>
            </a:r>
            <a:r>
              <a:rPr lang="fr-BE" sz="1200" baseline="0" dirty="0" smtClean="0"/>
              <a:t> </a:t>
            </a:r>
            <a:r>
              <a:rPr lang="fr-BE" sz="1200" baseline="0" dirty="0" err="1" smtClean="0"/>
              <a:t>postfix</a:t>
            </a:r>
            <a:r>
              <a:rPr lang="fr-BE" sz="1200" baseline="0" dirty="0" smtClean="0"/>
              <a:t> items </a:t>
            </a:r>
            <a:r>
              <a:rPr lang="fr-BE" sz="1200" baseline="0" dirty="0" err="1" smtClean="0"/>
              <a:t>which</a:t>
            </a:r>
            <a:r>
              <a:rPr lang="fr-BE" sz="1200" baseline="0" dirty="0" smtClean="0"/>
              <a:t> </a:t>
            </a:r>
            <a:r>
              <a:rPr lang="fr-BE" sz="1200" baseline="0" dirty="0" err="1" smtClean="0"/>
              <a:t>contain</a:t>
            </a:r>
            <a:r>
              <a:rPr lang="fr-BE" sz="1200" baseline="0" dirty="0" smtClean="0"/>
              <a:t> an index. This </a:t>
            </a:r>
            <a:r>
              <a:rPr lang="fr-BE" sz="1200" baseline="0" dirty="0" err="1" smtClean="0"/>
              <a:t>we</a:t>
            </a:r>
            <a:r>
              <a:rPr lang="fr-BE" sz="1200" baseline="0" dirty="0" smtClean="0"/>
              <a:t> </a:t>
            </a:r>
            <a:r>
              <a:rPr lang="fr-BE" sz="1200" baseline="0" dirty="0" err="1" smtClean="0"/>
              <a:t>can</a:t>
            </a:r>
            <a:r>
              <a:rPr lang="fr-BE" sz="1200" baseline="0" dirty="0" smtClean="0"/>
              <a:t> know </a:t>
            </a:r>
            <a:r>
              <a:rPr lang="fr-BE" sz="1200" baseline="0" dirty="0" err="1" smtClean="0"/>
              <a:t>where</a:t>
            </a:r>
            <a:r>
              <a:rPr lang="fr-BE" sz="1200" baseline="0" dirty="0" smtClean="0"/>
              <a:t> </a:t>
            </a:r>
            <a:r>
              <a:rPr lang="fr-BE" sz="1200" baseline="0" dirty="0" err="1" smtClean="0"/>
              <a:t>we</a:t>
            </a:r>
            <a:r>
              <a:rPr lang="fr-BE" sz="1200" baseline="0" dirty="0" smtClean="0"/>
              <a:t> are in the </a:t>
            </a:r>
            <a:r>
              <a:rPr lang="fr-BE" sz="1200" baseline="0" dirty="0" err="1" smtClean="0"/>
              <a:t>itemsets</a:t>
            </a:r>
            <a:r>
              <a:rPr lang="fr-BE" sz="1200" baseline="0" dirty="0" smtClean="0"/>
              <a:t> </a:t>
            </a:r>
            <a:r>
              <a:rPr lang="fr-BE" sz="1200" baseline="0" dirty="0" err="1" smtClean="0"/>
              <a:t>without</a:t>
            </a:r>
            <a:r>
              <a:rPr lang="fr-BE" sz="1200" baseline="0" dirty="0" smtClean="0"/>
              <a:t> </a:t>
            </a:r>
            <a:r>
              <a:rPr lang="fr-BE" sz="1200" baseline="0" dirty="0" err="1" smtClean="0"/>
              <a:t>rewritting</a:t>
            </a:r>
            <a:r>
              <a:rPr lang="fr-BE" sz="1200" baseline="0" dirty="0" smtClean="0"/>
              <a:t> </a:t>
            </a:r>
            <a:r>
              <a:rPr lang="fr-BE" sz="1200" baseline="0" dirty="0" err="1" smtClean="0"/>
              <a:t>it</a:t>
            </a:r>
            <a:r>
              <a:rPr lang="fr-BE" sz="1200" baseline="0" dirty="0" smtClean="0"/>
              <a:t> </a:t>
            </a:r>
            <a:r>
              <a:rPr lang="fr-BE" sz="1200" baseline="0" dirty="0" err="1" smtClean="0"/>
              <a:t>each</a:t>
            </a:r>
            <a:r>
              <a:rPr lang="fr-BE" sz="1200" baseline="0" dirty="0" smtClean="0"/>
              <a:t> time.</a:t>
            </a:r>
            <a:endParaRPr lang="fr-BE" dirty="0" smtClean="0"/>
          </a:p>
        </p:txBody>
      </p:sp>
      <p:sp>
        <p:nvSpPr>
          <p:cNvPr id="4" name="Espace réservé du numéro de diapositive 3"/>
          <p:cNvSpPr>
            <a:spLocks noGrp="1"/>
          </p:cNvSpPr>
          <p:nvPr>
            <p:ph type="sldNum" sz="quarter" idx="10"/>
          </p:nvPr>
        </p:nvSpPr>
        <p:spPr/>
        <p:txBody>
          <a:bodyPr/>
          <a:lstStyle/>
          <a:p>
            <a:fld id="{C27989EC-525A-47EC-9CB8-21B198A2FBF5}" type="slidenum">
              <a:rPr lang="fr-BE" smtClean="0"/>
              <a:t>39</a:t>
            </a:fld>
            <a:endParaRPr lang="fr-BE"/>
          </a:p>
        </p:txBody>
      </p:sp>
    </p:spTree>
    <p:extLst>
      <p:ext uri="{BB962C8B-B14F-4D97-AF65-F5344CB8AC3E}">
        <p14:creationId xmlns:p14="http://schemas.microsoft.com/office/powerpoint/2010/main" val="27379679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dirty="0" smtClean="0"/>
              <a:t>The projection of a </a:t>
            </a:r>
            <a:r>
              <a:rPr lang="fr-BE" sz="1200" dirty="0" err="1" smtClean="0"/>
              <a:t>prefix</a:t>
            </a:r>
            <a:r>
              <a:rPr lang="fr-BE" sz="1200" dirty="0" smtClean="0"/>
              <a:t> on a </a:t>
            </a:r>
            <a:r>
              <a:rPr lang="fr-BE" sz="1200" dirty="0" err="1" smtClean="0"/>
              <a:t>postfix</a:t>
            </a:r>
            <a:r>
              <a:rPr lang="fr-BE" sz="1200" dirty="0" smtClean="0"/>
              <a:t>,</a:t>
            </a:r>
            <a:r>
              <a:rPr lang="fr-BE" sz="1200" baseline="0" dirty="0" smtClean="0"/>
              <a:t> </a:t>
            </a:r>
            <a:r>
              <a:rPr lang="fr-BE" sz="1200" baseline="0" dirty="0" err="1" smtClean="0"/>
              <a:t>create</a:t>
            </a:r>
            <a:r>
              <a:rPr lang="fr-BE" sz="1200" baseline="0" dirty="0" smtClean="0"/>
              <a:t> a new </a:t>
            </a:r>
            <a:r>
              <a:rPr lang="fr-BE" sz="1200" baseline="0" dirty="0" err="1" smtClean="0"/>
              <a:t>postfix</a:t>
            </a:r>
            <a:r>
              <a:rPr lang="fr-BE" sz="1200" baseline="0" dirty="0" smtClean="0"/>
              <a:t> </a:t>
            </a:r>
            <a:r>
              <a:rPr lang="fr-BE" sz="1200" baseline="0" dirty="0" err="1" smtClean="0"/>
              <a:t>with</a:t>
            </a:r>
            <a:r>
              <a:rPr lang="fr-BE" sz="1200" baseline="0" dirty="0" smtClean="0"/>
              <a:t> (</a:t>
            </a:r>
            <a:r>
              <a:rPr lang="fr-BE" sz="1200" baseline="0" dirty="0" err="1" smtClean="0"/>
              <a:t>hopefully</a:t>
            </a:r>
            <a:r>
              <a:rPr lang="fr-BE" sz="1200" baseline="0" dirty="0" smtClean="0"/>
              <a:t>) a new </a:t>
            </a:r>
            <a:r>
              <a:rPr lang="fr-BE" sz="1200" baseline="0" dirty="0" err="1" smtClean="0"/>
              <a:t>start</a:t>
            </a:r>
            <a:r>
              <a:rPr lang="fr-BE" sz="1200" baseline="0" dirty="0" smtClean="0"/>
              <a:t> position</a:t>
            </a:r>
            <a:endParaRPr lang="fr-BE" dirty="0" smtClean="0"/>
          </a:p>
        </p:txBody>
      </p:sp>
      <p:sp>
        <p:nvSpPr>
          <p:cNvPr id="4" name="Espace réservé du numéro de diapositive 3"/>
          <p:cNvSpPr>
            <a:spLocks noGrp="1"/>
          </p:cNvSpPr>
          <p:nvPr>
            <p:ph type="sldNum" sz="quarter" idx="10"/>
          </p:nvPr>
        </p:nvSpPr>
        <p:spPr/>
        <p:txBody>
          <a:bodyPr/>
          <a:lstStyle/>
          <a:p>
            <a:fld id="{C27989EC-525A-47EC-9CB8-21B198A2FBF5}" type="slidenum">
              <a:rPr lang="fr-BE" smtClean="0"/>
              <a:t>40</a:t>
            </a:fld>
            <a:endParaRPr lang="fr-BE"/>
          </a:p>
        </p:txBody>
      </p:sp>
    </p:spTree>
    <p:extLst>
      <p:ext uri="{BB962C8B-B14F-4D97-AF65-F5344CB8AC3E}">
        <p14:creationId xmlns:p14="http://schemas.microsoft.com/office/powerpoint/2010/main" val="600101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dirty="0" smtClean="0"/>
              <a:t>The projection of a </a:t>
            </a:r>
            <a:r>
              <a:rPr lang="fr-BE" sz="1200" dirty="0" err="1" smtClean="0"/>
              <a:t>prefix</a:t>
            </a:r>
            <a:r>
              <a:rPr lang="fr-BE" sz="1200" dirty="0" smtClean="0"/>
              <a:t> on a </a:t>
            </a:r>
            <a:r>
              <a:rPr lang="fr-BE" sz="1200" dirty="0" err="1" smtClean="0"/>
              <a:t>postfix</a:t>
            </a:r>
            <a:r>
              <a:rPr lang="fr-BE" sz="1200" dirty="0" smtClean="0"/>
              <a:t>,</a:t>
            </a:r>
            <a:r>
              <a:rPr lang="fr-BE" sz="1200" baseline="0" dirty="0" smtClean="0"/>
              <a:t> </a:t>
            </a:r>
            <a:r>
              <a:rPr lang="fr-BE" sz="1200" baseline="0" dirty="0" err="1" smtClean="0"/>
              <a:t>create</a:t>
            </a:r>
            <a:r>
              <a:rPr lang="fr-BE" sz="1200" baseline="0" dirty="0" smtClean="0"/>
              <a:t> a new </a:t>
            </a:r>
            <a:r>
              <a:rPr lang="fr-BE" sz="1200" baseline="0" dirty="0" err="1" smtClean="0"/>
              <a:t>postfix</a:t>
            </a:r>
            <a:r>
              <a:rPr lang="fr-BE" sz="1200" baseline="0" dirty="0" smtClean="0"/>
              <a:t> </a:t>
            </a:r>
            <a:r>
              <a:rPr lang="fr-BE" sz="1200" baseline="0" dirty="0" err="1" smtClean="0"/>
              <a:t>with</a:t>
            </a:r>
            <a:r>
              <a:rPr lang="fr-BE" sz="1200" baseline="0" dirty="0" smtClean="0"/>
              <a:t> (</a:t>
            </a:r>
            <a:r>
              <a:rPr lang="fr-BE" sz="1200" baseline="0" dirty="0" err="1" smtClean="0"/>
              <a:t>hopefully</a:t>
            </a:r>
            <a:r>
              <a:rPr lang="fr-BE" sz="1200" baseline="0" dirty="0" smtClean="0"/>
              <a:t>) a new </a:t>
            </a:r>
            <a:r>
              <a:rPr lang="fr-BE" sz="1200" baseline="0" dirty="0" err="1" smtClean="0"/>
              <a:t>start</a:t>
            </a:r>
            <a:r>
              <a:rPr lang="fr-BE" sz="1200" baseline="0" dirty="0" smtClean="0"/>
              <a:t> position</a:t>
            </a:r>
          </a:p>
          <a:p>
            <a:r>
              <a:rPr lang="fr-BE" sz="1200" baseline="0" dirty="0" smtClean="0"/>
              <a:t>The </a:t>
            </a:r>
            <a:r>
              <a:rPr lang="fr-BE" sz="1200" baseline="0" dirty="0" err="1" smtClean="0"/>
              <a:t>only</a:t>
            </a:r>
            <a:r>
              <a:rPr lang="fr-BE" sz="1200" baseline="0" dirty="0" smtClean="0"/>
              <a:t> </a:t>
            </a:r>
            <a:r>
              <a:rPr lang="fr-BE" sz="1200" baseline="0" dirty="0" err="1" smtClean="0"/>
              <a:t>thing</a:t>
            </a:r>
            <a:r>
              <a:rPr lang="fr-BE" sz="1200" baseline="0" dirty="0" smtClean="0"/>
              <a:t> </a:t>
            </a:r>
            <a:r>
              <a:rPr lang="fr-BE" sz="1200" baseline="0" dirty="0" err="1" smtClean="0"/>
              <a:t>that</a:t>
            </a:r>
            <a:r>
              <a:rPr lang="fr-BE" sz="1200" baseline="0" dirty="0" smtClean="0"/>
              <a:t> change </a:t>
            </a:r>
            <a:r>
              <a:rPr lang="fr-BE" sz="1200" baseline="0" dirty="0" err="1" smtClean="0"/>
              <a:t>is</a:t>
            </a:r>
            <a:r>
              <a:rPr lang="fr-BE" sz="1200" baseline="0" dirty="0" smtClean="0"/>
              <a:t> the </a:t>
            </a:r>
            <a:r>
              <a:rPr lang="fr-BE" sz="1200" baseline="0" dirty="0" err="1" smtClean="0"/>
              <a:t>start</a:t>
            </a:r>
            <a:r>
              <a:rPr lang="fr-BE" sz="1200" baseline="0" dirty="0" smtClean="0"/>
              <a:t> pointer (and the partial </a:t>
            </a:r>
            <a:r>
              <a:rPr lang="fr-BE" sz="1200" baseline="0" dirty="0" err="1" smtClean="0"/>
              <a:t>start</a:t>
            </a:r>
            <a:r>
              <a:rPr lang="fr-BE" sz="1200" baseline="0" dirty="0" smtClean="0"/>
              <a:t> pointers)</a:t>
            </a:r>
            <a:endParaRPr lang="fr-BE" dirty="0" smtClean="0"/>
          </a:p>
        </p:txBody>
      </p:sp>
      <p:sp>
        <p:nvSpPr>
          <p:cNvPr id="4" name="Espace réservé du numéro de diapositive 3"/>
          <p:cNvSpPr>
            <a:spLocks noGrp="1"/>
          </p:cNvSpPr>
          <p:nvPr>
            <p:ph type="sldNum" sz="quarter" idx="10"/>
          </p:nvPr>
        </p:nvSpPr>
        <p:spPr/>
        <p:txBody>
          <a:bodyPr/>
          <a:lstStyle/>
          <a:p>
            <a:fld id="{C27989EC-525A-47EC-9CB8-21B198A2FBF5}" type="slidenum">
              <a:rPr lang="fr-BE" smtClean="0"/>
              <a:t>41</a:t>
            </a:fld>
            <a:endParaRPr lang="fr-BE"/>
          </a:p>
        </p:txBody>
      </p:sp>
    </p:spTree>
    <p:extLst>
      <p:ext uri="{BB962C8B-B14F-4D97-AF65-F5344CB8AC3E}">
        <p14:creationId xmlns:p14="http://schemas.microsoft.com/office/powerpoint/2010/main" val="185287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C27989EC-525A-47EC-9CB8-21B198A2FBF5}" type="slidenum">
              <a:rPr lang="fr-BE" smtClean="0"/>
              <a:t>4</a:t>
            </a:fld>
            <a:endParaRPr lang="fr-BE"/>
          </a:p>
        </p:txBody>
      </p:sp>
    </p:spTree>
    <p:extLst>
      <p:ext uri="{BB962C8B-B14F-4D97-AF65-F5344CB8AC3E}">
        <p14:creationId xmlns:p14="http://schemas.microsoft.com/office/powerpoint/2010/main" val="13215148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C27989EC-525A-47EC-9CB8-21B198A2FBF5}" type="slidenum">
              <a:rPr lang="fr-BE" smtClean="0"/>
              <a:t>42</a:t>
            </a:fld>
            <a:endParaRPr lang="fr-BE"/>
          </a:p>
        </p:txBody>
      </p:sp>
    </p:spTree>
    <p:extLst>
      <p:ext uri="{BB962C8B-B14F-4D97-AF65-F5344CB8AC3E}">
        <p14:creationId xmlns:p14="http://schemas.microsoft.com/office/powerpoint/2010/main" val="12102543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C27989EC-525A-47EC-9CB8-21B198A2FBF5}" type="slidenum">
              <a:rPr lang="fr-BE" smtClean="0"/>
              <a:t>43</a:t>
            </a:fld>
            <a:endParaRPr lang="fr-BE"/>
          </a:p>
        </p:txBody>
      </p:sp>
    </p:spTree>
    <p:extLst>
      <p:ext uri="{BB962C8B-B14F-4D97-AF65-F5344CB8AC3E}">
        <p14:creationId xmlns:p14="http://schemas.microsoft.com/office/powerpoint/2010/main" val="20655081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C27989EC-525A-47EC-9CB8-21B198A2FBF5}" type="slidenum">
              <a:rPr lang="fr-BE" smtClean="0"/>
              <a:t>44</a:t>
            </a:fld>
            <a:endParaRPr lang="fr-BE"/>
          </a:p>
        </p:txBody>
      </p:sp>
    </p:spTree>
    <p:extLst>
      <p:ext uri="{BB962C8B-B14F-4D97-AF65-F5344CB8AC3E}">
        <p14:creationId xmlns:p14="http://schemas.microsoft.com/office/powerpoint/2010/main" val="11438240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dirty="0" smtClean="0"/>
              <a:t>The projection of a </a:t>
            </a:r>
            <a:r>
              <a:rPr lang="fr-BE" sz="1200" dirty="0" err="1" smtClean="0"/>
              <a:t>prefix</a:t>
            </a:r>
            <a:r>
              <a:rPr lang="fr-BE" sz="1200" dirty="0" smtClean="0"/>
              <a:t> on a </a:t>
            </a:r>
            <a:r>
              <a:rPr lang="fr-BE" sz="1200" dirty="0" err="1" smtClean="0"/>
              <a:t>postfix</a:t>
            </a:r>
            <a:r>
              <a:rPr lang="fr-BE" sz="1200" dirty="0" smtClean="0"/>
              <a:t>,</a:t>
            </a:r>
            <a:r>
              <a:rPr lang="fr-BE" sz="1200" baseline="0" dirty="0" smtClean="0"/>
              <a:t> </a:t>
            </a:r>
            <a:r>
              <a:rPr lang="fr-BE" sz="1200" baseline="0" dirty="0" err="1" smtClean="0"/>
              <a:t>create</a:t>
            </a:r>
            <a:r>
              <a:rPr lang="fr-BE" sz="1200" baseline="0" dirty="0" smtClean="0"/>
              <a:t> a new </a:t>
            </a:r>
            <a:r>
              <a:rPr lang="fr-BE" sz="1200" baseline="0" dirty="0" err="1" smtClean="0"/>
              <a:t>postfix</a:t>
            </a:r>
            <a:r>
              <a:rPr lang="fr-BE" sz="1200" baseline="0" dirty="0" smtClean="0"/>
              <a:t> </a:t>
            </a:r>
            <a:r>
              <a:rPr lang="fr-BE" sz="1200" baseline="0" dirty="0" err="1" smtClean="0"/>
              <a:t>with</a:t>
            </a:r>
            <a:r>
              <a:rPr lang="fr-BE" sz="1200" baseline="0" dirty="0" smtClean="0"/>
              <a:t> (</a:t>
            </a:r>
            <a:r>
              <a:rPr lang="fr-BE" sz="1200" baseline="0" dirty="0" err="1" smtClean="0"/>
              <a:t>hopefully</a:t>
            </a:r>
            <a:r>
              <a:rPr lang="fr-BE" sz="1200" baseline="0" dirty="0" smtClean="0"/>
              <a:t>) a new </a:t>
            </a:r>
            <a:r>
              <a:rPr lang="fr-BE" sz="1200" baseline="0" dirty="0" err="1" smtClean="0"/>
              <a:t>start</a:t>
            </a:r>
            <a:r>
              <a:rPr lang="fr-BE" sz="1200" baseline="0" dirty="0" smtClean="0"/>
              <a:t> position</a:t>
            </a:r>
            <a:endParaRPr lang="fr-BE" dirty="0" smtClean="0"/>
          </a:p>
        </p:txBody>
      </p:sp>
      <p:sp>
        <p:nvSpPr>
          <p:cNvPr id="4" name="Espace réservé du numéro de diapositive 3"/>
          <p:cNvSpPr>
            <a:spLocks noGrp="1"/>
          </p:cNvSpPr>
          <p:nvPr>
            <p:ph type="sldNum" sz="quarter" idx="10"/>
          </p:nvPr>
        </p:nvSpPr>
        <p:spPr/>
        <p:txBody>
          <a:bodyPr/>
          <a:lstStyle/>
          <a:p>
            <a:fld id="{C27989EC-525A-47EC-9CB8-21B198A2FBF5}" type="slidenum">
              <a:rPr lang="fr-BE" smtClean="0"/>
              <a:t>45</a:t>
            </a:fld>
            <a:endParaRPr lang="fr-BE"/>
          </a:p>
        </p:txBody>
      </p:sp>
    </p:spTree>
    <p:extLst>
      <p:ext uri="{BB962C8B-B14F-4D97-AF65-F5344CB8AC3E}">
        <p14:creationId xmlns:p14="http://schemas.microsoft.com/office/powerpoint/2010/main" val="24829985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dirty="0" smtClean="0"/>
              <a:t>The projection of a </a:t>
            </a:r>
            <a:r>
              <a:rPr lang="fr-BE" sz="1200" dirty="0" err="1" smtClean="0"/>
              <a:t>prefix</a:t>
            </a:r>
            <a:r>
              <a:rPr lang="fr-BE" sz="1200" dirty="0" smtClean="0"/>
              <a:t> on a </a:t>
            </a:r>
            <a:r>
              <a:rPr lang="fr-BE" sz="1200" dirty="0" err="1" smtClean="0"/>
              <a:t>postfix</a:t>
            </a:r>
            <a:r>
              <a:rPr lang="fr-BE" sz="1200" dirty="0" smtClean="0"/>
              <a:t>,</a:t>
            </a:r>
            <a:r>
              <a:rPr lang="fr-BE" sz="1200" baseline="0" dirty="0" smtClean="0"/>
              <a:t> </a:t>
            </a:r>
            <a:r>
              <a:rPr lang="fr-BE" sz="1200" baseline="0" dirty="0" err="1" smtClean="0"/>
              <a:t>create</a:t>
            </a:r>
            <a:r>
              <a:rPr lang="fr-BE" sz="1200" baseline="0" dirty="0" smtClean="0"/>
              <a:t> a new </a:t>
            </a:r>
            <a:r>
              <a:rPr lang="fr-BE" sz="1200" baseline="0" dirty="0" err="1" smtClean="0"/>
              <a:t>postfix</a:t>
            </a:r>
            <a:r>
              <a:rPr lang="fr-BE" sz="1200" baseline="0" dirty="0" smtClean="0"/>
              <a:t> </a:t>
            </a:r>
            <a:r>
              <a:rPr lang="fr-BE" sz="1200" baseline="0" dirty="0" err="1" smtClean="0"/>
              <a:t>with</a:t>
            </a:r>
            <a:r>
              <a:rPr lang="fr-BE" sz="1200" baseline="0" dirty="0" smtClean="0"/>
              <a:t> (</a:t>
            </a:r>
            <a:r>
              <a:rPr lang="fr-BE" sz="1200" baseline="0" dirty="0" err="1" smtClean="0"/>
              <a:t>hopefully</a:t>
            </a:r>
            <a:r>
              <a:rPr lang="fr-BE" sz="1200" baseline="0" dirty="0" smtClean="0"/>
              <a:t>) a new </a:t>
            </a:r>
            <a:r>
              <a:rPr lang="fr-BE" sz="1200" baseline="0" dirty="0" err="1" smtClean="0"/>
              <a:t>start</a:t>
            </a:r>
            <a:r>
              <a:rPr lang="fr-BE" sz="1200" baseline="0" dirty="0" smtClean="0"/>
              <a:t> position</a:t>
            </a:r>
            <a:endParaRPr lang="fr-BE" dirty="0" smtClean="0"/>
          </a:p>
        </p:txBody>
      </p:sp>
      <p:sp>
        <p:nvSpPr>
          <p:cNvPr id="4" name="Espace réservé du numéro de diapositive 3"/>
          <p:cNvSpPr>
            <a:spLocks noGrp="1"/>
          </p:cNvSpPr>
          <p:nvPr>
            <p:ph type="sldNum" sz="quarter" idx="10"/>
          </p:nvPr>
        </p:nvSpPr>
        <p:spPr/>
        <p:txBody>
          <a:bodyPr/>
          <a:lstStyle/>
          <a:p>
            <a:fld id="{C27989EC-525A-47EC-9CB8-21B198A2FBF5}" type="slidenum">
              <a:rPr lang="fr-BE" smtClean="0"/>
              <a:t>46</a:t>
            </a:fld>
            <a:endParaRPr lang="fr-BE"/>
          </a:p>
        </p:txBody>
      </p:sp>
    </p:spTree>
    <p:extLst>
      <p:ext uri="{BB962C8B-B14F-4D97-AF65-F5344CB8AC3E}">
        <p14:creationId xmlns:p14="http://schemas.microsoft.com/office/powerpoint/2010/main" val="31124218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dirty="0" err="1" smtClean="0"/>
              <a:t>Reusing</a:t>
            </a:r>
            <a:r>
              <a:rPr lang="fr-BE" dirty="0" smtClean="0"/>
              <a:t> </a:t>
            </a:r>
            <a:r>
              <a:rPr lang="fr-BE" dirty="0" err="1" smtClean="0"/>
              <a:t>objetcs</a:t>
            </a:r>
            <a:r>
              <a:rPr lang="fr-BE" dirty="0" smtClean="0"/>
              <a:t> in </a:t>
            </a:r>
            <a:r>
              <a:rPr lang="fr-BE" dirty="0" err="1" smtClean="0"/>
              <a:t>object</a:t>
            </a:r>
            <a:r>
              <a:rPr lang="fr-BE" dirty="0" smtClean="0"/>
              <a:t> </a:t>
            </a:r>
            <a:r>
              <a:rPr lang="fr-BE" dirty="0" err="1" smtClean="0"/>
              <a:t>across</a:t>
            </a:r>
            <a:r>
              <a:rPr lang="fr-BE" dirty="0" smtClean="0"/>
              <a:t> </a:t>
            </a:r>
            <a:r>
              <a:rPr lang="fr-BE" dirty="0" err="1" smtClean="0"/>
              <a:t>RDDs</a:t>
            </a:r>
            <a:r>
              <a:rPr lang="fr-BE" dirty="0" smtClean="0"/>
              <a:t> : http://apache-spark-user-list.1001560.n3.nabble.com/is-it-okay-to-reuse-objects-across-RDD-s-td4877.html</a:t>
            </a:r>
          </a:p>
          <a:p>
            <a:endParaRPr lang="fr-BE" dirty="0" smtClean="0"/>
          </a:p>
          <a:p>
            <a:r>
              <a:rPr lang="fr-BE" dirty="0" smtClean="0"/>
              <a:t>RDD store</a:t>
            </a:r>
            <a:r>
              <a:rPr lang="fr-BE" baseline="0" dirty="0" smtClean="0"/>
              <a:t> </a:t>
            </a:r>
            <a:r>
              <a:rPr lang="fr-BE" baseline="0" dirty="0" err="1" smtClean="0"/>
              <a:t>object</a:t>
            </a:r>
            <a:r>
              <a:rPr lang="fr-BE" baseline="0" dirty="0" smtClean="0"/>
              <a:t> </a:t>
            </a:r>
            <a:r>
              <a:rPr lang="fr-BE" baseline="0" dirty="0" err="1" smtClean="0"/>
              <a:t>references</a:t>
            </a:r>
            <a:r>
              <a:rPr lang="fr-BE" baseline="0" dirty="0" smtClean="0"/>
              <a:t>, </a:t>
            </a:r>
            <a:r>
              <a:rPr lang="fr-BE" baseline="0" dirty="0" err="1" smtClean="0"/>
              <a:t>those</a:t>
            </a:r>
            <a:r>
              <a:rPr lang="fr-BE" baseline="0" dirty="0" smtClean="0"/>
              <a:t> </a:t>
            </a:r>
            <a:r>
              <a:rPr lang="fr-BE" baseline="0" dirty="0" err="1" smtClean="0"/>
              <a:t>object</a:t>
            </a:r>
            <a:r>
              <a:rPr lang="fr-BE" baseline="0" dirty="0" smtClean="0"/>
              <a:t> are </a:t>
            </a:r>
            <a:r>
              <a:rPr lang="fr-BE" baseline="0" dirty="0" err="1" smtClean="0"/>
              <a:t>stocked</a:t>
            </a:r>
            <a:r>
              <a:rPr lang="fr-BE" baseline="0" dirty="0" smtClean="0"/>
              <a:t> in cache.</a:t>
            </a:r>
          </a:p>
          <a:p>
            <a:pPr marL="171450" indent="-171450">
              <a:buFont typeface="Symbol" panose="05050102010706020507" pitchFamily="18" charset="2"/>
              <a:buChar char="Þ"/>
            </a:pPr>
            <a:r>
              <a:rPr lang="fr-BE" baseline="0" dirty="0" err="1" smtClean="0"/>
              <a:t>Technically</a:t>
            </a:r>
            <a:r>
              <a:rPr lang="fr-BE" baseline="0" dirty="0" smtClean="0"/>
              <a:t>, </a:t>
            </a:r>
            <a:r>
              <a:rPr lang="fr-BE" baseline="0" dirty="0" err="1" smtClean="0"/>
              <a:t>object</a:t>
            </a:r>
            <a:r>
              <a:rPr lang="fr-BE" baseline="0" dirty="0" smtClean="0"/>
              <a:t> </a:t>
            </a:r>
            <a:r>
              <a:rPr lang="fr-BE" baseline="0" dirty="0" err="1" smtClean="0"/>
              <a:t>can</a:t>
            </a:r>
            <a:r>
              <a:rPr lang="fr-BE" baseline="0" dirty="0" smtClean="0"/>
              <a:t> </a:t>
            </a:r>
            <a:r>
              <a:rPr lang="fr-BE" baseline="0" dirty="0" err="1" smtClean="0"/>
              <a:t>be</a:t>
            </a:r>
            <a:r>
              <a:rPr lang="fr-BE" baseline="0" dirty="0" smtClean="0"/>
              <a:t> </a:t>
            </a:r>
            <a:r>
              <a:rPr lang="fr-BE" baseline="0" dirty="0" err="1" smtClean="0"/>
              <a:t>modified</a:t>
            </a:r>
            <a:r>
              <a:rPr lang="fr-BE" baseline="0" dirty="0" smtClean="0"/>
              <a:t> (</a:t>
            </a:r>
            <a:r>
              <a:rPr lang="fr-BE" baseline="0" dirty="0" err="1" smtClean="0"/>
              <a:t>when</a:t>
            </a:r>
            <a:r>
              <a:rPr lang="fr-BE" baseline="0" dirty="0" smtClean="0"/>
              <a:t> </a:t>
            </a:r>
            <a:r>
              <a:rPr lang="fr-BE" baseline="0" dirty="0" err="1" smtClean="0"/>
              <a:t>they</a:t>
            </a:r>
            <a:r>
              <a:rPr lang="fr-BE" baseline="0" dirty="0" smtClean="0"/>
              <a:t> </a:t>
            </a:r>
            <a:r>
              <a:rPr lang="fr-BE" baseline="0" dirty="0" err="1" smtClean="0"/>
              <a:t>shouldn’t</a:t>
            </a:r>
            <a:r>
              <a:rPr lang="fr-BE" baseline="0" dirty="0" smtClean="0"/>
              <a:t>) =&gt; </a:t>
            </a:r>
            <a:r>
              <a:rPr lang="fr-BE" baseline="0" dirty="0" err="1" smtClean="0"/>
              <a:t>may</a:t>
            </a:r>
            <a:r>
              <a:rPr lang="fr-BE" baseline="0" dirty="0" smtClean="0"/>
              <a:t> crash =&gt; </a:t>
            </a:r>
            <a:r>
              <a:rPr lang="fr-BE" baseline="0" dirty="0" err="1" smtClean="0"/>
              <a:t>rerun</a:t>
            </a:r>
            <a:r>
              <a:rPr lang="fr-BE" baseline="0" dirty="0" smtClean="0"/>
              <a:t> pour </a:t>
            </a:r>
            <a:r>
              <a:rPr lang="fr-BE" baseline="0" dirty="0" err="1" smtClean="0"/>
              <a:t>recreer</a:t>
            </a:r>
            <a:r>
              <a:rPr lang="fr-BE" baseline="0" dirty="0" smtClean="0"/>
              <a:t> le RDD</a:t>
            </a:r>
          </a:p>
          <a:p>
            <a:pPr marL="171450" indent="-171450">
              <a:buFont typeface="Symbol" panose="05050102010706020507" pitchFamily="18" charset="2"/>
              <a:buChar char="Þ"/>
            </a:pPr>
            <a:r>
              <a:rPr lang="fr-BE" baseline="0" dirty="0" smtClean="0"/>
              <a:t>As long as not </a:t>
            </a:r>
            <a:r>
              <a:rPr lang="fr-BE" baseline="0" dirty="0" err="1" smtClean="0"/>
              <a:t>modified</a:t>
            </a:r>
            <a:r>
              <a:rPr lang="fr-BE" baseline="0" dirty="0" smtClean="0"/>
              <a:t>, no </a:t>
            </a:r>
            <a:r>
              <a:rPr lang="fr-BE" baseline="0" dirty="0" err="1" smtClean="0"/>
              <a:t>problem</a:t>
            </a:r>
            <a:r>
              <a:rPr lang="fr-BE" baseline="0" dirty="0" smtClean="0"/>
              <a:t> in </a:t>
            </a:r>
            <a:r>
              <a:rPr lang="fr-BE" baseline="0" dirty="0" err="1" smtClean="0"/>
              <a:t>theory</a:t>
            </a:r>
            <a:r>
              <a:rPr lang="fr-BE" baseline="0" dirty="0" smtClean="0"/>
              <a:t> !</a:t>
            </a:r>
            <a:endParaRPr lang="fr-BE" dirty="0"/>
          </a:p>
        </p:txBody>
      </p:sp>
      <p:sp>
        <p:nvSpPr>
          <p:cNvPr id="4" name="Espace réservé du numéro de diapositive 3"/>
          <p:cNvSpPr>
            <a:spLocks noGrp="1"/>
          </p:cNvSpPr>
          <p:nvPr>
            <p:ph type="sldNum" sz="quarter" idx="10"/>
          </p:nvPr>
        </p:nvSpPr>
        <p:spPr/>
        <p:txBody>
          <a:bodyPr/>
          <a:lstStyle/>
          <a:p>
            <a:fld id="{C27989EC-525A-47EC-9CB8-21B198A2FBF5}" type="slidenum">
              <a:rPr lang="fr-BE" smtClean="0"/>
              <a:t>47</a:t>
            </a:fld>
            <a:endParaRPr lang="fr-BE"/>
          </a:p>
        </p:txBody>
      </p:sp>
    </p:spTree>
    <p:extLst>
      <p:ext uri="{BB962C8B-B14F-4D97-AF65-F5344CB8AC3E}">
        <p14:creationId xmlns:p14="http://schemas.microsoft.com/office/powerpoint/2010/main" val="15864271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A </a:t>
            </a:r>
            <a:r>
              <a:rPr lang="fr-BE" dirty="0" smtClean="0"/>
              <a:t>last position </a:t>
            </a:r>
            <a:r>
              <a:rPr lang="fr-BE" dirty="0" err="1" smtClean="0"/>
              <a:t>map</a:t>
            </a:r>
            <a:r>
              <a:rPr lang="fr-BE" dirty="0" smtClean="0"/>
              <a:t> </a:t>
            </a:r>
            <a:r>
              <a:rPr lang="fr-BE" dirty="0" err="1" smtClean="0"/>
              <a:t>is</a:t>
            </a:r>
            <a:r>
              <a:rPr lang="fr-BE" dirty="0" smtClean="0"/>
              <a:t> </a:t>
            </a:r>
            <a:r>
              <a:rPr lang="fr-BE" dirty="0" err="1" smtClean="0"/>
              <a:t>required</a:t>
            </a:r>
            <a:r>
              <a:rPr lang="fr-BE" dirty="0" smtClean="0"/>
              <a:t> to </a:t>
            </a:r>
            <a:r>
              <a:rPr lang="fr-BE" dirty="0" err="1" smtClean="0"/>
              <a:t>implement</a:t>
            </a:r>
            <a:r>
              <a:rPr lang="fr-BE" dirty="0" smtClean="0"/>
              <a:t> PPDC and </a:t>
            </a:r>
            <a:r>
              <a:rPr lang="fr-BE" dirty="0" err="1" smtClean="0"/>
              <a:t>PPmixed</a:t>
            </a:r>
            <a:endParaRPr lang="fr-BE" dirty="0"/>
          </a:p>
        </p:txBody>
      </p:sp>
      <p:sp>
        <p:nvSpPr>
          <p:cNvPr id="4" name="Espace réservé du numéro de diapositive 3"/>
          <p:cNvSpPr>
            <a:spLocks noGrp="1"/>
          </p:cNvSpPr>
          <p:nvPr>
            <p:ph type="sldNum" sz="quarter" idx="10"/>
          </p:nvPr>
        </p:nvSpPr>
        <p:spPr/>
        <p:txBody>
          <a:bodyPr/>
          <a:lstStyle/>
          <a:p>
            <a:fld id="{C27989EC-525A-47EC-9CB8-21B198A2FBF5}" type="slidenum">
              <a:rPr lang="fr-BE" smtClean="0"/>
              <a:t>49</a:t>
            </a:fld>
            <a:endParaRPr lang="fr-BE"/>
          </a:p>
        </p:txBody>
      </p:sp>
    </p:spTree>
    <p:extLst>
      <p:ext uri="{BB962C8B-B14F-4D97-AF65-F5344CB8AC3E}">
        <p14:creationId xmlns:p14="http://schemas.microsoft.com/office/powerpoint/2010/main" val="8238353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More examples , such 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Telephone calling patterns, Weblog click streams</a:t>
            </a:r>
          </a:p>
          <a:p>
            <a:r>
              <a:rPr lang="en-US" altLang="zh-CN" sz="1200" dirty="0" smtClean="0"/>
              <a:t>Natural disasters response and prediction (climate to predict</a:t>
            </a:r>
            <a:r>
              <a:rPr lang="en-US" altLang="zh-CN" sz="1200" baseline="0" dirty="0" smtClean="0"/>
              <a:t> storms way ahead</a:t>
            </a:r>
            <a:r>
              <a:rPr lang="en-US" altLang="zh-CN" sz="1200" dirty="0" smtClean="0"/>
              <a:t>)</a:t>
            </a:r>
          </a:p>
          <a:p>
            <a:r>
              <a:rPr lang="en-US" altLang="zh-CN" sz="1200" dirty="0" smtClean="0"/>
              <a:t>stocks and markets</a:t>
            </a:r>
          </a:p>
          <a:p>
            <a:r>
              <a:rPr lang="en-US" altLang="zh-CN" sz="1200" dirty="0" smtClean="0"/>
              <a:t>gene structures and</a:t>
            </a:r>
            <a:r>
              <a:rPr lang="en-US" altLang="zh-CN" sz="1200" baseline="0" dirty="0" smtClean="0"/>
              <a:t> </a:t>
            </a:r>
            <a:r>
              <a:rPr lang="fr-BE" dirty="0" err="1" smtClean="0"/>
              <a:t>protein</a:t>
            </a:r>
            <a:r>
              <a:rPr lang="fr-BE" dirty="0" smtClean="0"/>
              <a:t> </a:t>
            </a:r>
            <a:r>
              <a:rPr lang="fr-BE" dirty="0" err="1" smtClean="0"/>
              <a:t>function</a:t>
            </a:r>
            <a:r>
              <a:rPr lang="fr-BE" dirty="0" smtClean="0"/>
              <a:t> </a:t>
            </a:r>
            <a:r>
              <a:rPr lang="fr-BE" dirty="0" err="1" smtClean="0"/>
              <a:t>prediction</a:t>
            </a:r>
            <a:endParaRPr lang="fr-BE" dirty="0" smtClean="0"/>
          </a:p>
          <a:p>
            <a:r>
              <a:rPr lang="fr-BE" altLang="zh-CN" sz="1200" dirty="0" smtClean="0"/>
              <a:t>Pattern to </a:t>
            </a:r>
            <a:r>
              <a:rPr lang="fr-BE" altLang="zh-CN" sz="1200" dirty="0" err="1" smtClean="0"/>
              <a:t>detect</a:t>
            </a:r>
            <a:r>
              <a:rPr lang="fr-BE" altLang="zh-CN" sz="1200" dirty="0" smtClean="0"/>
              <a:t> </a:t>
            </a:r>
            <a:r>
              <a:rPr lang="fr-BE" altLang="zh-CN" sz="1200" dirty="0" smtClean="0"/>
              <a:t>plan </a:t>
            </a:r>
            <a:r>
              <a:rPr lang="fr-BE" altLang="zh-CN" sz="1200" dirty="0" err="1" smtClean="0"/>
              <a:t>failure</a:t>
            </a:r>
            <a:r>
              <a:rPr lang="fr-BE" altLang="zh-CN" sz="1200" dirty="0" smtClean="0"/>
              <a:t> in software engineering </a:t>
            </a:r>
            <a:endParaRPr lang="en-US" altLang="zh-CN" sz="1200" dirty="0" smtClean="0"/>
          </a:p>
          <a:p>
            <a:endParaRPr lang="en-US" sz="1200" dirty="0" smtClean="0"/>
          </a:p>
          <a:p>
            <a:r>
              <a:rPr lang="en-US" dirty="0" smtClean="0"/>
              <a:t>In text</a:t>
            </a:r>
            <a:r>
              <a:rPr lang="en-US" baseline="0" dirty="0" smtClean="0"/>
              <a:t> </a:t>
            </a:r>
            <a:r>
              <a:rPr lang="en-US" dirty="0" smtClean="0"/>
              <a:t>databases to discover trends, for text categorization, for document classification and authorship identification. </a:t>
            </a:r>
          </a:p>
          <a:p>
            <a:endParaRPr lang="en-US" dirty="0" smtClean="0"/>
          </a:p>
          <a:p>
            <a:r>
              <a:rPr lang="en-US" dirty="0" smtClean="0"/>
              <a:t>Sequential intrusion behaviors in network attacks</a:t>
            </a:r>
          </a:p>
          <a:p>
            <a:endParaRPr lang="en-US" dirty="0" smtClean="0"/>
          </a:p>
          <a:p>
            <a:r>
              <a:rPr lang="en-US" dirty="0" smtClean="0"/>
              <a:t>Basically anything were</a:t>
            </a:r>
            <a:r>
              <a:rPr lang="en-US" baseline="0" dirty="0" smtClean="0"/>
              <a:t> we knowledge can be obtained through looking at the evolution of a system </a:t>
            </a:r>
            <a:endParaRPr lang="fr-BE" dirty="0"/>
          </a:p>
        </p:txBody>
      </p:sp>
      <p:sp>
        <p:nvSpPr>
          <p:cNvPr id="4" name="Espace réservé du numéro de diapositive 3"/>
          <p:cNvSpPr>
            <a:spLocks noGrp="1"/>
          </p:cNvSpPr>
          <p:nvPr>
            <p:ph type="sldNum" sz="quarter" idx="10"/>
          </p:nvPr>
        </p:nvSpPr>
        <p:spPr/>
        <p:txBody>
          <a:bodyPr/>
          <a:lstStyle/>
          <a:p>
            <a:fld id="{C27989EC-525A-47EC-9CB8-21B198A2FBF5}" type="slidenum">
              <a:rPr lang="fr-BE" smtClean="0"/>
              <a:t>51</a:t>
            </a:fld>
            <a:endParaRPr lang="fr-BE"/>
          </a:p>
        </p:txBody>
      </p:sp>
    </p:spTree>
    <p:extLst>
      <p:ext uri="{BB962C8B-B14F-4D97-AF65-F5344CB8AC3E}">
        <p14:creationId xmlns:p14="http://schemas.microsoft.com/office/powerpoint/2010/main" val="8458166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1" u="none" strike="noStrike" kern="1200" baseline="0" dirty="0" smtClean="0">
                <a:solidFill>
                  <a:schemeClr val="tx1"/>
                </a:solidFill>
                <a:latin typeface="+mn-lt"/>
                <a:ea typeface="+mn-ea"/>
                <a:cs typeface="+mn-cs"/>
              </a:rPr>
              <a:t>An HDFS client creates a new file by giving its path to the </a:t>
            </a:r>
            <a:r>
              <a:rPr lang="en-US" sz="1200" b="0" i="1" u="none" strike="noStrike" kern="1200" baseline="0" dirty="0" err="1" smtClean="0">
                <a:solidFill>
                  <a:schemeClr val="tx1"/>
                </a:solidFill>
                <a:latin typeface="+mn-lt"/>
                <a:ea typeface="+mn-ea"/>
                <a:cs typeface="+mn-cs"/>
              </a:rPr>
              <a:t>NameNode</a:t>
            </a:r>
            <a:r>
              <a:rPr lang="en-US" sz="1200" b="0" i="1" u="none" strike="noStrike" kern="1200" baseline="0" dirty="0" smtClean="0">
                <a:solidFill>
                  <a:schemeClr val="tx1"/>
                </a:solidFill>
                <a:latin typeface="+mn-lt"/>
                <a:ea typeface="+mn-ea"/>
                <a:cs typeface="+mn-cs"/>
              </a:rPr>
              <a:t>. For each block of the file, the </a:t>
            </a:r>
            <a:r>
              <a:rPr lang="en-US" sz="1200" b="0" i="1" u="none" strike="noStrike" kern="1200" baseline="0" dirty="0" err="1" smtClean="0">
                <a:solidFill>
                  <a:schemeClr val="tx1"/>
                </a:solidFill>
                <a:latin typeface="+mn-lt"/>
                <a:ea typeface="+mn-ea"/>
                <a:cs typeface="+mn-cs"/>
              </a:rPr>
              <a:t>NameNode</a:t>
            </a:r>
            <a:r>
              <a:rPr lang="en-US" sz="1200" b="0" i="1" u="none" strike="noStrike" kern="1200" baseline="0" dirty="0" smtClean="0">
                <a:solidFill>
                  <a:schemeClr val="tx1"/>
                </a:solidFill>
                <a:latin typeface="+mn-lt"/>
                <a:ea typeface="+mn-ea"/>
                <a:cs typeface="+mn-cs"/>
              </a:rPr>
              <a:t> returns</a:t>
            </a:r>
          </a:p>
          <a:p>
            <a:r>
              <a:rPr lang="en-US" sz="1200" b="0" i="1" u="none" strike="noStrike" kern="1200" baseline="0" dirty="0" smtClean="0">
                <a:solidFill>
                  <a:schemeClr val="tx1"/>
                </a:solidFill>
                <a:latin typeface="+mn-lt"/>
                <a:ea typeface="+mn-ea"/>
                <a:cs typeface="+mn-cs"/>
              </a:rPr>
              <a:t>a list of </a:t>
            </a:r>
            <a:r>
              <a:rPr lang="en-US" sz="1200" b="0" i="1" u="none" strike="noStrike" kern="1200" baseline="0" dirty="0" err="1" smtClean="0">
                <a:solidFill>
                  <a:schemeClr val="tx1"/>
                </a:solidFill>
                <a:latin typeface="+mn-lt"/>
                <a:ea typeface="+mn-ea"/>
                <a:cs typeface="+mn-cs"/>
              </a:rPr>
              <a:t>DataNodes</a:t>
            </a:r>
            <a:r>
              <a:rPr lang="en-US" sz="1200" b="0" i="1" u="none" strike="noStrike" kern="1200" baseline="0" dirty="0" smtClean="0">
                <a:solidFill>
                  <a:schemeClr val="tx1"/>
                </a:solidFill>
                <a:latin typeface="+mn-lt"/>
                <a:ea typeface="+mn-ea"/>
                <a:cs typeface="+mn-cs"/>
              </a:rPr>
              <a:t> to host its replicas. The client then pipelines data to the chosen </a:t>
            </a:r>
            <a:r>
              <a:rPr lang="en-US" sz="1200" b="0" i="1" u="none" strike="noStrike" kern="1200" baseline="0" dirty="0" err="1" smtClean="0">
                <a:solidFill>
                  <a:schemeClr val="tx1"/>
                </a:solidFill>
                <a:latin typeface="+mn-lt"/>
                <a:ea typeface="+mn-ea"/>
                <a:cs typeface="+mn-cs"/>
              </a:rPr>
              <a:t>DataNodes</a:t>
            </a:r>
            <a:r>
              <a:rPr lang="en-US" sz="1200" b="0" i="1" u="none" strike="noStrike" kern="1200" baseline="0" dirty="0" smtClean="0">
                <a:solidFill>
                  <a:schemeClr val="tx1"/>
                </a:solidFill>
                <a:latin typeface="+mn-lt"/>
                <a:ea typeface="+mn-ea"/>
                <a:cs typeface="+mn-cs"/>
              </a:rPr>
              <a:t>, which eventually confirm the</a:t>
            </a:r>
          </a:p>
          <a:p>
            <a:r>
              <a:rPr lang="en-US" sz="1200" b="0" i="1" u="none" strike="noStrike" kern="1200" baseline="0" dirty="0" smtClean="0">
                <a:solidFill>
                  <a:schemeClr val="tx1"/>
                </a:solidFill>
                <a:latin typeface="+mn-lt"/>
                <a:ea typeface="+mn-ea"/>
                <a:cs typeface="+mn-cs"/>
              </a:rPr>
              <a:t>creation of the block replicas to the </a:t>
            </a:r>
            <a:r>
              <a:rPr lang="en-US" sz="1200" b="0" i="1" u="none" strike="noStrike" kern="1200" baseline="0" dirty="0" err="1" smtClean="0">
                <a:solidFill>
                  <a:schemeClr val="tx1"/>
                </a:solidFill>
                <a:latin typeface="+mn-lt"/>
                <a:ea typeface="+mn-ea"/>
                <a:cs typeface="+mn-cs"/>
              </a:rPr>
              <a:t>NameNode</a:t>
            </a:r>
            <a:r>
              <a:rPr lang="en-US" sz="1200" b="0" i="1" u="none" strike="noStrike" kern="1200" baseline="0" dirty="0" smtClean="0">
                <a:solidFill>
                  <a:schemeClr val="tx1"/>
                </a:solidFill>
                <a:latin typeface="+mn-lt"/>
                <a:ea typeface="+mn-ea"/>
                <a:cs typeface="+mn-cs"/>
              </a:rPr>
              <a:t>.</a:t>
            </a:r>
            <a:endParaRPr lang="fr-BE" dirty="0"/>
          </a:p>
        </p:txBody>
      </p:sp>
      <p:sp>
        <p:nvSpPr>
          <p:cNvPr id="4" name="Espace réservé du numéro de diapositive 3"/>
          <p:cNvSpPr>
            <a:spLocks noGrp="1"/>
          </p:cNvSpPr>
          <p:nvPr>
            <p:ph type="sldNum" sz="quarter" idx="10"/>
          </p:nvPr>
        </p:nvSpPr>
        <p:spPr/>
        <p:txBody>
          <a:bodyPr/>
          <a:lstStyle/>
          <a:p>
            <a:fld id="{C27989EC-525A-47EC-9CB8-21B198A2FBF5}" type="slidenum">
              <a:rPr lang="fr-BE" smtClean="0"/>
              <a:t>53</a:t>
            </a:fld>
            <a:endParaRPr lang="fr-BE"/>
          </a:p>
        </p:txBody>
      </p:sp>
    </p:spTree>
    <p:extLst>
      <p:ext uri="{BB962C8B-B14F-4D97-AF65-F5344CB8AC3E}">
        <p14:creationId xmlns:p14="http://schemas.microsoft.com/office/powerpoint/2010/main" val="17981433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3 thread running</a:t>
            </a:r>
            <a:r>
              <a:rPr lang="fr-BE" baseline="0" dirty="0" smtClean="0"/>
              <a:t> on </a:t>
            </a:r>
            <a:r>
              <a:rPr lang="fr-BE" baseline="0" dirty="0" err="1" smtClean="0"/>
              <a:t>each</a:t>
            </a:r>
            <a:r>
              <a:rPr lang="fr-BE" baseline="0" dirty="0" smtClean="0"/>
              <a:t> </a:t>
            </a:r>
            <a:r>
              <a:rPr lang="fr-BE" baseline="0" dirty="0" err="1" smtClean="0"/>
              <a:t>node</a:t>
            </a:r>
            <a:endParaRPr lang="fr-BE" dirty="0"/>
          </a:p>
        </p:txBody>
      </p:sp>
      <p:sp>
        <p:nvSpPr>
          <p:cNvPr id="4" name="Espace réservé du numéro de diapositive 3"/>
          <p:cNvSpPr>
            <a:spLocks noGrp="1"/>
          </p:cNvSpPr>
          <p:nvPr>
            <p:ph type="sldNum" sz="quarter" idx="10"/>
          </p:nvPr>
        </p:nvSpPr>
        <p:spPr/>
        <p:txBody>
          <a:bodyPr/>
          <a:lstStyle/>
          <a:p>
            <a:fld id="{C27989EC-525A-47EC-9CB8-21B198A2FBF5}" type="slidenum">
              <a:rPr lang="fr-BE" smtClean="0"/>
              <a:t>55</a:t>
            </a:fld>
            <a:endParaRPr lang="fr-BE"/>
          </a:p>
        </p:txBody>
      </p:sp>
    </p:spTree>
    <p:extLst>
      <p:ext uri="{BB962C8B-B14F-4D97-AF65-F5344CB8AC3E}">
        <p14:creationId xmlns:p14="http://schemas.microsoft.com/office/powerpoint/2010/main" val="2288884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1" i="0" u="none" strike="noStrike" kern="1200" baseline="0" dirty="0" err="1" smtClean="0">
                <a:solidFill>
                  <a:schemeClr val="tx1"/>
                </a:solidFill>
                <a:latin typeface="+mn-lt"/>
                <a:ea typeface="+mn-ea"/>
                <a:cs typeface="+mn-cs"/>
              </a:rPr>
              <a:t>Divide</a:t>
            </a:r>
            <a:r>
              <a:rPr lang="fr-BE" sz="1200" b="1" i="0" u="none" strike="noStrike" kern="1200" baseline="0" dirty="0" smtClean="0">
                <a:solidFill>
                  <a:schemeClr val="tx1"/>
                </a:solidFill>
                <a:latin typeface="+mn-lt"/>
                <a:ea typeface="+mn-ea"/>
                <a:cs typeface="+mn-cs"/>
              </a:rPr>
              <a:t> &amp; </a:t>
            </a:r>
            <a:r>
              <a:rPr lang="fr-BE" sz="1200" b="1" i="0" u="none" strike="noStrike" kern="1200" baseline="0" dirty="0" err="1" smtClean="0">
                <a:solidFill>
                  <a:schemeClr val="tx1"/>
                </a:solidFill>
                <a:latin typeface="+mn-lt"/>
                <a:ea typeface="+mn-ea"/>
                <a:cs typeface="+mn-cs"/>
              </a:rPr>
              <a:t>Conquer</a:t>
            </a:r>
            <a:r>
              <a:rPr lang="fr-BE" sz="1200" b="1" i="0" u="none" strike="noStrike" kern="1200" baseline="0" dirty="0" smtClean="0">
                <a:solidFill>
                  <a:schemeClr val="tx1"/>
                </a:solidFill>
                <a:latin typeface="+mn-lt"/>
                <a:ea typeface="+mn-ea"/>
                <a:cs typeface="+mn-cs"/>
              </a:rPr>
              <a:t> </a:t>
            </a:r>
            <a:r>
              <a:rPr lang="fr-BE" sz="1200" b="1" i="0" u="none" strike="noStrike" kern="1200" baseline="0" dirty="0" err="1" smtClean="0">
                <a:solidFill>
                  <a:schemeClr val="tx1"/>
                </a:solidFill>
                <a:latin typeface="+mn-lt"/>
                <a:ea typeface="+mn-ea"/>
                <a:cs typeface="+mn-cs"/>
              </a:rPr>
              <a:t>approach</a:t>
            </a:r>
            <a:r>
              <a:rPr lang="fr-BE" sz="1200" b="1" i="0" u="none" strike="noStrike" kern="1200" baseline="0" dirty="0" smtClean="0">
                <a:solidFill>
                  <a:schemeClr val="tx1"/>
                </a:solidFill>
                <a:latin typeface="+mn-lt"/>
                <a:ea typeface="+mn-ea"/>
                <a:cs typeface="+mn-cs"/>
              </a:rPr>
              <a:t> to </a:t>
            </a:r>
            <a:r>
              <a:rPr lang="fr-BE" sz="1200" b="1" i="0" u="none" strike="noStrike" kern="1200" baseline="0" dirty="0" err="1" smtClean="0">
                <a:solidFill>
                  <a:schemeClr val="tx1"/>
                </a:solidFill>
                <a:latin typeface="+mn-lt"/>
                <a:ea typeface="+mn-ea"/>
                <a:cs typeface="+mn-cs"/>
              </a:rPr>
              <a:t>process</a:t>
            </a:r>
            <a:r>
              <a:rPr lang="fr-BE" sz="1200" b="1" i="0" u="none" strike="noStrike" kern="1200" baseline="0" dirty="0" smtClean="0">
                <a:solidFill>
                  <a:schemeClr val="tx1"/>
                </a:solidFill>
                <a:latin typeface="+mn-lt"/>
                <a:ea typeface="+mn-ea"/>
                <a:cs typeface="+mn-cs"/>
              </a:rPr>
              <a:t> </a:t>
            </a:r>
            <a:r>
              <a:rPr lang="fr-BE" sz="1200" b="1" i="0" u="none" strike="noStrike" kern="1200" baseline="0" dirty="0" err="1" smtClean="0">
                <a:solidFill>
                  <a:schemeClr val="tx1"/>
                </a:solidFill>
                <a:latin typeface="+mn-lt"/>
                <a:ea typeface="+mn-ea"/>
                <a:cs typeface="+mn-cs"/>
              </a:rPr>
              <a:t>big</a:t>
            </a:r>
            <a:r>
              <a:rPr lang="fr-BE" sz="1200" b="1" i="0" u="none" strike="noStrike" kern="1200" baseline="0" dirty="0" smtClean="0">
                <a:solidFill>
                  <a:schemeClr val="tx1"/>
                </a:solidFill>
                <a:latin typeface="+mn-lt"/>
                <a:ea typeface="+mn-ea"/>
                <a:cs typeface="+mn-cs"/>
              </a:rPr>
              <a:t> data in </a:t>
            </a:r>
            <a:r>
              <a:rPr lang="fr-BE" sz="1200" b="1" i="0" u="none" strike="noStrike" kern="1200" baseline="0" dirty="0" err="1" smtClean="0">
                <a:solidFill>
                  <a:schemeClr val="tx1"/>
                </a:solidFill>
                <a:latin typeface="+mn-lt"/>
                <a:ea typeface="+mn-ea"/>
                <a:cs typeface="+mn-cs"/>
              </a:rPr>
              <a:t>parallel</a:t>
            </a:r>
            <a:endParaRPr lang="fr-BE" dirty="0" smtClean="0"/>
          </a:p>
          <a:p>
            <a:endParaRPr lang="fr-BE" dirty="0" smtClean="0"/>
          </a:p>
          <a:p>
            <a:r>
              <a:rPr lang="fr-BE" dirty="0" smtClean="0"/>
              <a:t>One-</a:t>
            </a:r>
            <a:r>
              <a:rPr lang="fr-BE" dirty="0" err="1" smtClean="0"/>
              <a:t>pass</a:t>
            </a:r>
            <a:r>
              <a:rPr lang="fr-BE" baseline="0" dirty="0" smtClean="0"/>
              <a:t> </a:t>
            </a:r>
            <a:r>
              <a:rPr lang="fr-BE" baseline="0" dirty="0" err="1" smtClean="0"/>
              <a:t>algorithm</a:t>
            </a:r>
            <a:r>
              <a:rPr lang="fr-BE" baseline="0" dirty="0" smtClean="0"/>
              <a:t> =&gt; One call of </a:t>
            </a:r>
            <a:r>
              <a:rPr lang="fr-BE" baseline="0" dirty="0" err="1" smtClean="0"/>
              <a:t>map</a:t>
            </a:r>
            <a:r>
              <a:rPr lang="fr-BE" baseline="0" dirty="0" smtClean="0"/>
              <a:t>, </a:t>
            </a:r>
            <a:r>
              <a:rPr lang="fr-BE" baseline="0" dirty="0" smtClean="0"/>
              <a:t>one </a:t>
            </a:r>
            <a:r>
              <a:rPr lang="fr-BE" baseline="0" dirty="0" smtClean="0"/>
              <a:t>call of </a:t>
            </a:r>
            <a:r>
              <a:rPr lang="fr-BE" baseline="0" dirty="0" err="1" smtClean="0"/>
              <a:t>reduce</a:t>
            </a:r>
            <a:endParaRPr lang="fr-BE" baseline="0" dirty="0" smtClean="0"/>
          </a:p>
          <a:p>
            <a:endParaRPr lang="fr-BE" baseline="0" dirty="0" smtClean="0"/>
          </a:p>
          <a:p>
            <a:r>
              <a:rPr lang="fr-BE" baseline="0" dirty="0" err="1" smtClean="0"/>
              <a:t>Inconvenient</a:t>
            </a:r>
            <a:r>
              <a:rPr lang="fr-BE" baseline="0" dirty="0" smtClean="0"/>
              <a:t> :</a:t>
            </a:r>
          </a:p>
          <a:p>
            <a:r>
              <a:rPr lang="en-US" sz="1200" b="0" i="0" u="none" strike="noStrike" kern="1200" baseline="0" dirty="0" smtClean="0">
                <a:solidFill>
                  <a:schemeClr val="tx1"/>
                </a:solidFill>
                <a:latin typeface="+mn-lt"/>
                <a:ea typeface="+mn-ea"/>
                <a:cs typeface="+mn-cs"/>
              </a:rPr>
              <a:t>Barrier between Map and Reduce</a:t>
            </a:r>
          </a:p>
          <a:p>
            <a:r>
              <a:rPr lang="en-US" sz="1200" b="0" i="0" u="none" strike="noStrike" kern="1200" baseline="0" dirty="0" smtClean="0">
                <a:solidFill>
                  <a:schemeClr val="tx1"/>
                </a:solidFill>
                <a:latin typeface="+mn-lt"/>
                <a:ea typeface="+mn-ea"/>
                <a:cs typeface="+mn-cs"/>
              </a:rPr>
              <a:t>‣ Map phase as fast as the slowest map task</a:t>
            </a:r>
          </a:p>
          <a:p>
            <a:r>
              <a:rPr lang="fr-BE" sz="1200" b="0" i="0" u="none" strike="noStrike" kern="1200" baseline="0" dirty="0" smtClean="0">
                <a:solidFill>
                  <a:schemeClr val="tx1"/>
                </a:solidFill>
                <a:latin typeface="+mn-lt"/>
                <a:ea typeface="+mn-ea"/>
                <a:cs typeface="+mn-cs"/>
              </a:rPr>
              <a:t>‣ Idem for </a:t>
            </a:r>
            <a:r>
              <a:rPr lang="fr-BE" sz="1200" b="0" i="0" u="none" strike="noStrike" kern="1200" baseline="0" dirty="0" err="1" smtClean="0">
                <a:solidFill>
                  <a:schemeClr val="tx1"/>
                </a:solidFill>
                <a:latin typeface="+mn-lt"/>
                <a:ea typeface="+mn-ea"/>
                <a:cs typeface="+mn-cs"/>
              </a:rPr>
              <a:t>reduce</a:t>
            </a:r>
            <a:endParaRPr lang="fr-BE"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Reducer starts working when it has all its data (&gt;&lt; functional programming one)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=&gt; An efficient implementation must be able to detect and reschedule stragglers</a:t>
            </a:r>
            <a:endParaRPr lang="fr-BE" dirty="0"/>
          </a:p>
        </p:txBody>
      </p:sp>
      <p:sp>
        <p:nvSpPr>
          <p:cNvPr id="4" name="Espace réservé du numéro de diapositive 3"/>
          <p:cNvSpPr>
            <a:spLocks noGrp="1"/>
          </p:cNvSpPr>
          <p:nvPr>
            <p:ph type="sldNum" sz="quarter" idx="10"/>
          </p:nvPr>
        </p:nvSpPr>
        <p:spPr/>
        <p:txBody>
          <a:bodyPr/>
          <a:lstStyle/>
          <a:p>
            <a:fld id="{C27989EC-525A-47EC-9CB8-21B198A2FBF5}" type="slidenum">
              <a:rPr lang="fr-BE" smtClean="0"/>
              <a:t>5</a:t>
            </a:fld>
            <a:endParaRPr lang="fr-BE"/>
          </a:p>
        </p:txBody>
      </p:sp>
    </p:spTree>
    <p:extLst>
      <p:ext uri="{BB962C8B-B14F-4D97-AF65-F5344CB8AC3E}">
        <p14:creationId xmlns:p14="http://schemas.microsoft.com/office/powerpoint/2010/main" val="41302015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Examples of narrow and wide dependencies. Each</a:t>
            </a:r>
          </a:p>
          <a:p>
            <a:r>
              <a:rPr lang="en-US" sz="1200" b="0" i="0" u="none" strike="noStrike" kern="1200" baseline="0" dirty="0" smtClean="0">
                <a:solidFill>
                  <a:schemeClr val="tx1"/>
                </a:solidFill>
                <a:latin typeface="+mn-lt"/>
                <a:ea typeface="+mn-ea"/>
                <a:cs typeface="+mn-cs"/>
              </a:rPr>
              <a:t>box is an RDD, with partitions shown as shaded rectangles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Narrow dependencies =&gt; an input partition is used to create AT MOST one output partition, Output partitions can have multiples inputs partitions !</a:t>
            </a:r>
            <a:endParaRPr lang="fr-BE" dirty="0"/>
          </a:p>
        </p:txBody>
      </p:sp>
      <p:sp>
        <p:nvSpPr>
          <p:cNvPr id="4" name="Espace réservé du numéro de diapositive 3"/>
          <p:cNvSpPr>
            <a:spLocks noGrp="1"/>
          </p:cNvSpPr>
          <p:nvPr>
            <p:ph type="sldNum" sz="quarter" idx="10"/>
          </p:nvPr>
        </p:nvSpPr>
        <p:spPr/>
        <p:txBody>
          <a:bodyPr/>
          <a:lstStyle/>
          <a:p>
            <a:fld id="{C27989EC-525A-47EC-9CB8-21B198A2FBF5}" type="slidenum">
              <a:rPr lang="fr-BE" smtClean="0"/>
              <a:t>56</a:t>
            </a:fld>
            <a:endParaRPr lang="fr-BE"/>
          </a:p>
        </p:txBody>
      </p:sp>
    </p:spTree>
    <p:extLst>
      <p:ext uri="{BB962C8B-B14F-4D97-AF65-F5344CB8AC3E}">
        <p14:creationId xmlns:p14="http://schemas.microsoft.com/office/powerpoint/2010/main" val="5756844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Example of how Spark computes job stages. </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Boxes with </a:t>
            </a:r>
            <a:r>
              <a:rPr lang="en-US" sz="1200" b="0" i="0" u="none" strike="noStrike" kern="1200" baseline="0" dirty="0" smtClean="0">
                <a:solidFill>
                  <a:schemeClr val="tx1"/>
                </a:solidFill>
                <a:latin typeface="+mn-lt"/>
                <a:ea typeface="+mn-ea"/>
                <a:cs typeface="+mn-cs"/>
              </a:rPr>
              <a:t>solid outlines are RDDs. Partitions are shaded rectangles,</a:t>
            </a:r>
          </a:p>
          <a:p>
            <a:r>
              <a:rPr lang="en-US" sz="1200" b="0" i="0" u="none" strike="noStrike" kern="1200" baseline="0" dirty="0" smtClean="0">
                <a:solidFill>
                  <a:schemeClr val="tx1"/>
                </a:solidFill>
                <a:latin typeface="+mn-lt"/>
                <a:ea typeface="+mn-ea"/>
                <a:cs typeface="+mn-cs"/>
              </a:rPr>
              <a:t>in </a:t>
            </a:r>
            <a:r>
              <a:rPr lang="en-US" sz="1200" b="1" i="0" u="none" strike="noStrike" kern="1200" baseline="0" dirty="0" smtClean="0">
                <a:solidFill>
                  <a:schemeClr val="tx1"/>
                </a:solidFill>
                <a:latin typeface="+mn-lt"/>
                <a:ea typeface="+mn-ea"/>
                <a:cs typeface="+mn-cs"/>
              </a:rPr>
              <a:t>black if they are already in memory</a:t>
            </a:r>
            <a:r>
              <a:rPr lang="en-US" sz="1200" b="0" i="0" u="none" strike="noStrike" kern="1200" baseline="0" dirty="0" smtClean="0">
                <a:solidFill>
                  <a:schemeClr val="tx1"/>
                </a:solidFill>
                <a:latin typeface="+mn-lt"/>
                <a:ea typeface="+mn-ea"/>
                <a:cs typeface="+mn-cs"/>
              </a:rPr>
              <a:t>. </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To </a:t>
            </a:r>
            <a:r>
              <a:rPr lang="en-US" sz="1200" b="0" i="0" u="none" strike="noStrike" kern="1200" baseline="0" dirty="0" smtClean="0">
                <a:solidFill>
                  <a:schemeClr val="tx1"/>
                </a:solidFill>
                <a:latin typeface="+mn-lt"/>
                <a:ea typeface="+mn-ea"/>
                <a:cs typeface="+mn-cs"/>
              </a:rPr>
              <a:t>run an action on </a:t>
            </a:r>
            <a:r>
              <a:rPr lang="en-US" sz="1200" b="0" i="0" u="none" strike="noStrike" kern="1200" baseline="0" dirty="0" smtClean="0">
                <a:solidFill>
                  <a:schemeClr val="tx1"/>
                </a:solidFill>
                <a:latin typeface="+mn-lt"/>
                <a:ea typeface="+mn-ea"/>
                <a:cs typeface="+mn-cs"/>
              </a:rPr>
              <a:t>RDD G</a:t>
            </a:r>
            <a:r>
              <a:rPr lang="en-US" sz="1200" b="0" i="0" u="none" strike="noStrike" kern="1200" baseline="0" dirty="0" smtClean="0">
                <a:solidFill>
                  <a:schemeClr val="tx1"/>
                </a:solidFill>
                <a:latin typeface="+mn-lt"/>
                <a:ea typeface="+mn-ea"/>
                <a:cs typeface="+mn-cs"/>
              </a:rPr>
              <a:t>, we build </a:t>
            </a:r>
            <a:r>
              <a:rPr lang="en-US" sz="1200" b="0" i="0" u="none" strike="noStrike" kern="1200" baseline="0" dirty="0" err="1" smtClean="0">
                <a:solidFill>
                  <a:schemeClr val="tx1"/>
                </a:solidFill>
                <a:latin typeface="+mn-lt"/>
                <a:ea typeface="+mn-ea"/>
                <a:cs typeface="+mn-cs"/>
              </a:rPr>
              <a:t>build</a:t>
            </a:r>
            <a:r>
              <a:rPr lang="en-US" sz="1200" b="0" i="0" u="none" strike="noStrike" kern="1200" baseline="0" dirty="0" smtClean="0">
                <a:solidFill>
                  <a:schemeClr val="tx1"/>
                </a:solidFill>
                <a:latin typeface="+mn-lt"/>
                <a:ea typeface="+mn-ea"/>
                <a:cs typeface="+mn-cs"/>
              </a:rPr>
              <a:t> stages at wide dependencies and pipeline narrow</a:t>
            </a:r>
          </a:p>
          <a:p>
            <a:r>
              <a:rPr lang="en-US" sz="1200" b="0" i="0" u="none" strike="noStrike" kern="1200" baseline="0" dirty="0" smtClean="0">
                <a:solidFill>
                  <a:schemeClr val="tx1"/>
                </a:solidFill>
                <a:latin typeface="+mn-lt"/>
                <a:ea typeface="+mn-ea"/>
                <a:cs typeface="+mn-cs"/>
              </a:rPr>
              <a:t>transformations inside each stage. </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In </a:t>
            </a:r>
            <a:r>
              <a:rPr lang="en-US" sz="1200" b="0" i="0" u="none" strike="noStrike" kern="1200" baseline="0" dirty="0" smtClean="0">
                <a:solidFill>
                  <a:schemeClr val="tx1"/>
                </a:solidFill>
                <a:latin typeface="+mn-lt"/>
                <a:ea typeface="+mn-ea"/>
                <a:cs typeface="+mn-cs"/>
              </a:rPr>
              <a:t>this case, stage </a:t>
            </a:r>
            <a:r>
              <a:rPr lang="en-US" sz="1200" b="0" i="0" u="none" strike="noStrike" kern="1200" baseline="0" dirty="0" smtClean="0">
                <a:solidFill>
                  <a:schemeClr val="tx1"/>
                </a:solidFill>
                <a:latin typeface="+mn-lt"/>
                <a:ea typeface="+mn-ea"/>
                <a:cs typeface="+mn-cs"/>
              </a:rPr>
              <a:t>1’s output </a:t>
            </a:r>
            <a:r>
              <a:rPr lang="en-US" sz="1200" b="0" i="0" u="none" strike="noStrike" kern="1200" baseline="0" dirty="0" smtClean="0">
                <a:solidFill>
                  <a:schemeClr val="tx1"/>
                </a:solidFill>
                <a:latin typeface="+mn-lt"/>
                <a:ea typeface="+mn-ea"/>
                <a:cs typeface="+mn-cs"/>
              </a:rPr>
              <a:t>RDD is already in RAM, so we run stage 2 and then 3.</a:t>
            </a:r>
            <a:endParaRPr lang="fr-BE" dirty="0"/>
          </a:p>
        </p:txBody>
      </p:sp>
      <p:sp>
        <p:nvSpPr>
          <p:cNvPr id="4" name="Espace réservé du numéro de diapositive 3"/>
          <p:cNvSpPr>
            <a:spLocks noGrp="1"/>
          </p:cNvSpPr>
          <p:nvPr>
            <p:ph type="sldNum" sz="quarter" idx="10"/>
          </p:nvPr>
        </p:nvSpPr>
        <p:spPr/>
        <p:txBody>
          <a:bodyPr/>
          <a:lstStyle/>
          <a:p>
            <a:fld id="{C27989EC-525A-47EC-9CB8-21B198A2FBF5}" type="slidenum">
              <a:rPr lang="fr-BE" smtClean="0"/>
              <a:t>57</a:t>
            </a:fld>
            <a:endParaRPr lang="fr-BE"/>
          </a:p>
        </p:txBody>
      </p:sp>
    </p:spTree>
    <p:extLst>
      <p:ext uri="{BB962C8B-B14F-4D97-AF65-F5344CB8AC3E}">
        <p14:creationId xmlns:p14="http://schemas.microsoft.com/office/powerpoint/2010/main" val="2984068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kern="1200" dirty="0" smtClean="0">
                <a:solidFill>
                  <a:schemeClr val="tx1"/>
                </a:solidFill>
                <a:effectLst/>
                <a:latin typeface="+mn-lt"/>
                <a:ea typeface="+mn-ea"/>
                <a:cs typeface="+mn-cs"/>
              </a:rPr>
              <a:t>Project Tungsten focuses on substantially improving the efficiency of memory and CPU for Spark applications, to push performance closer to the limits of modern hardware.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effort includes three initiatives:</a:t>
            </a:r>
          </a:p>
          <a:p>
            <a:endParaRPr lang="en-US" sz="1200" b="0" i="0" kern="1200" dirty="0" smtClean="0">
              <a:solidFill>
                <a:schemeClr val="tx1"/>
              </a:solidFill>
              <a:effectLst/>
              <a:latin typeface="+mn-lt"/>
              <a:ea typeface="+mn-ea"/>
              <a:cs typeface="+mn-cs"/>
            </a:endParaRPr>
          </a:p>
          <a:p>
            <a:pPr marL="228600" indent="-228600">
              <a:buAutoNum type="arabicPeriod"/>
            </a:pPr>
            <a:r>
              <a:rPr lang="en-US" sz="1200" b="0" i="0" kern="1200" dirty="0" smtClean="0">
                <a:solidFill>
                  <a:schemeClr val="tx1"/>
                </a:solidFill>
                <a:effectLst/>
                <a:latin typeface="+mn-lt"/>
                <a:ea typeface="+mn-ea"/>
                <a:cs typeface="+mn-cs"/>
              </a:rPr>
              <a:t>Memory Management and Binary Processing: leveraging application semantics to manage memory explicitly and eliminate the overhead of JVM object model and garbage collection</a:t>
            </a:r>
          </a:p>
          <a:p>
            <a:pPr marL="228600" indent="-228600">
              <a:buAutoNum type="arabicPeriod"/>
            </a:pPr>
            <a:r>
              <a:rPr lang="en-US" sz="1200" b="0" i="0" kern="1200" dirty="0" smtClean="0">
                <a:solidFill>
                  <a:schemeClr val="tx1"/>
                </a:solidFill>
                <a:effectLst/>
                <a:latin typeface="+mn-lt"/>
                <a:ea typeface="+mn-ea"/>
                <a:cs typeface="+mn-cs"/>
              </a:rPr>
              <a:t>Cache-aware computation: algorithms and data structures to exploit memory hierarchy</a:t>
            </a:r>
          </a:p>
          <a:p>
            <a:pPr marL="228600" indent="-228600">
              <a:buAutoNum type="arabicPeriod"/>
            </a:pPr>
            <a:r>
              <a:rPr lang="en-US" sz="1200" b="0" i="0" kern="1200" dirty="0" smtClean="0">
                <a:solidFill>
                  <a:schemeClr val="tx1"/>
                </a:solidFill>
                <a:effectLst/>
                <a:latin typeface="+mn-lt"/>
                <a:ea typeface="+mn-ea"/>
                <a:cs typeface="+mn-cs"/>
              </a:rPr>
              <a:t>Code generation: using code generation to exploit modern compilers and CPUs </a:t>
            </a:r>
          </a:p>
          <a:p>
            <a:pPr marL="228600" indent="-228600">
              <a:buAutoNum type="arabicPeriod"/>
            </a:pPr>
            <a:endParaRPr lang="en-US" sz="1200" b="0" i="0" kern="1200" dirty="0" smtClean="0">
              <a:solidFill>
                <a:schemeClr val="tx1"/>
              </a:solidFill>
              <a:effectLst/>
              <a:latin typeface="+mn-lt"/>
              <a:ea typeface="+mn-ea"/>
              <a:cs typeface="+mn-cs"/>
            </a:endParaRPr>
          </a:p>
          <a:p>
            <a:pPr marL="0" indent="0">
              <a:buNone/>
            </a:pPr>
            <a:r>
              <a:rPr lang="en-US" sz="1200" b="0" i="0" kern="1200" dirty="0" smtClean="0">
                <a:solidFill>
                  <a:schemeClr val="tx1"/>
                </a:solidFill>
                <a:effectLst/>
                <a:latin typeface="+mn-lt"/>
                <a:ea typeface="+mn-ea"/>
                <a:cs typeface="+mn-cs"/>
              </a:rPr>
              <a:t>Project Tungsten will be the largest change to Spark’s execution engine since the project's inception. </a:t>
            </a:r>
            <a:endParaRPr lang="fr-BE" dirty="0"/>
          </a:p>
        </p:txBody>
      </p:sp>
      <p:sp>
        <p:nvSpPr>
          <p:cNvPr id="4" name="Espace réservé du numéro de diapositive 3"/>
          <p:cNvSpPr>
            <a:spLocks noGrp="1"/>
          </p:cNvSpPr>
          <p:nvPr>
            <p:ph type="sldNum" sz="quarter" idx="10"/>
          </p:nvPr>
        </p:nvSpPr>
        <p:spPr/>
        <p:txBody>
          <a:bodyPr/>
          <a:lstStyle/>
          <a:p>
            <a:fld id="{C27989EC-525A-47EC-9CB8-21B198A2FBF5}" type="slidenum">
              <a:rPr lang="fr-BE" smtClean="0"/>
              <a:t>60</a:t>
            </a:fld>
            <a:endParaRPr lang="fr-BE"/>
          </a:p>
        </p:txBody>
      </p:sp>
    </p:spTree>
    <p:extLst>
      <p:ext uri="{BB962C8B-B14F-4D97-AF65-F5344CB8AC3E}">
        <p14:creationId xmlns:p14="http://schemas.microsoft.com/office/powerpoint/2010/main" val="35318353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C27989EC-525A-47EC-9CB8-21B198A2FBF5}" type="slidenum">
              <a:rPr lang="fr-BE" smtClean="0"/>
              <a:t>62</a:t>
            </a:fld>
            <a:endParaRPr lang="fr-BE"/>
          </a:p>
        </p:txBody>
      </p:sp>
    </p:spTree>
    <p:extLst>
      <p:ext uri="{BB962C8B-B14F-4D97-AF65-F5344CB8AC3E}">
        <p14:creationId xmlns:p14="http://schemas.microsoft.com/office/powerpoint/2010/main" val="19927657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C27989EC-525A-47EC-9CB8-21B198A2FBF5}" type="slidenum">
              <a:rPr lang="fr-BE" smtClean="0"/>
              <a:t>65</a:t>
            </a:fld>
            <a:endParaRPr lang="fr-BE"/>
          </a:p>
        </p:txBody>
      </p:sp>
    </p:spTree>
    <p:extLst>
      <p:ext uri="{BB962C8B-B14F-4D97-AF65-F5344CB8AC3E}">
        <p14:creationId xmlns:p14="http://schemas.microsoft.com/office/powerpoint/2010/main" val="17578057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C27989EC-525A-47EC-9CB8-21B198A2FBF5}" type="slidenum">
              <a:rPr lang="fr-BE" smtClean="0"/>
              <a:t>66</a:t>
            </a:fld>
            <a:endParaRPr lang="fr-BE"/>
          </a:p>
        </p:txBody>
      </p:sp>
    </p:spTree>
    <p:extLst>
      <p:ext uri="{BB962C8B-B14F-4D97-AF65-F5344CB8AC3E}">
        <p14:creationId xmlns:p14="http://schemas.microsoft.com/office/powerpoint/2010/main" val="2758320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C27989EC-525A-47EC-9CB8-21B198A2FBF5}" type="slidenum">
              <a:rPr lang="fr-BE" smtClean="0"/>
              <a:t>6</a:t>
            </a:fld>
            <a:endParaRPr lang="fr-BE"/>
          </a:p>
        </p:txBody>
      </p:sp>
    </p:spTree>
    <p:extLst>
      <p:ext uri="{BB962C8B-B14F-4D97-AF65-F5344CB8AC3E}">
        <p14:creationId xmlns:p14="http://schemas.microsoft.com/office/powerpoint/2010/main" val="1173370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Notes</a:t>
            </a:r>
          </a:p>
          <a:p>
            <a:endParaRPr lang="fr-BE" dirty="0" smtClean="0"/>
          </a:p>
          <a:p>
            <a:endParaRPr lang="en-US" sz="1200" b="0" i="0" kern="1200" dirty="0" smtClean="0">
              <a:solidFill>
                <a:schemeClr val="tx1"/>
              </a:solidFill>
              <a:effectLst/>
              <a:latin typeface="+mn-lt"/>
              <a:ea typeface="+mn-ea"/>
              <a:cs typeface="+mn-cs"/>
            </a:endParaRPr>
          </a:p>
          <a:p>
            <a:endParaRPr lang="fr-BE" dirty="0"/>
          </a:p>
        </p:txBody>
      </p:sp>
      <p:sp>
        <p:nvSpPr>
          <p:cNvPr id="4" name="Espace réservé du numéro de diapositive 3"/>
          <p:cNvSpPr>
            <a:spLocks noGrp="1"/>
          </p:cNvSpPr>
          <p:nvPr>
            <p:ph type="sldNum" sz="quarter" idx="10"/>
          </p:nvPr>
        </p:nvSpPr>
        <p:spPr/>
        <p:txBody>
          <a:bodyPr/>
          <a:lstStyle/>
          <a:p>
            <a:fld id="{C27989EC-525A-47EC-9CB8-21B198A2FBF5}" type="slidenum">
              <a:rPr lang="fr-BE" smtClean="0"/>
              <a:t>7</a:t>
            </a:fld>
            <a:endParaRPr lang="fr-BE"/>
          </a:p>
        </p:txBody>
      </p:sp>
    </p:spTree>
    <p:extLst>
      <p:ext uri="{BB962C8B-B14F-4D97-AF65-F5344CB8AC3E}">
        <p14:creationId xmlns:p14="http://schemas.microsoft.com/office/powerpoint/2010/main" val="3694358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kern="1200" baseline="0" dirty="0" smtClean="0">
                <a:solidFill>
                  <a:schemeClr val="tx1"/>
                </a:solidFill>
                <a:effectLst/>
                <a:latin typeface="+mn-lt"/>
                <a:ea typeface="+mn-ea"/>
                <a:cs typeface="+mn-cs"/>
              </a:rPr>
              <a:t>Commercial application of </a:t>
            </a:r>
            <a:r>
              <a:rPr lang="en-US" sz="1200" b="0" i="0" kern="1200" baseline="0" dirty="0" err="1" smtClean="0">
                <a:solidFill>
                  <a:schemeClr val="tx1"/>
                </a:solidFill>
                <a:effectLst/>
                <a:latin typeface="+mn-lt"/>
                <a:ea typeface="+mn-ea"/>
                <a:cs typeface="+mn-cs"/>
              </a:rPr>
              <a:t>hadoop</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Log and/or clickstream analysis of various kinds</a:t>
            </a:r>
          </a:p>
          <a:p>
            <a:pPr lvl="1"/>
            <a:r>
              <a:rPr lang="en-US" sz="1200" b="0" i="0" kern="1200" dirty="0" smtClean="0">
                <a:solidFill>
                  <a:schemeClr val="tx1"/>
                </a:solidFill>
                <a:effectLst/>
                <a:latin typeface="+mn-lt"/>
                <a:ea typeface="+mn-ea"/>
                <a:cs typeface="+mn-cs"/>
              </a:rPr>
              <a:t>marketing analytics</a:t>
            </a:r>
          </a:p>
          <a:p>
            <a:pPr lvl="1"/>
            <a:r>
              <a:rPr lang="en-US" sz="1200" b="0" i="0" kern="1200" dirty="0" smtClean="0">
                <a:solidFill>
                  <a:schemeClr val="tx1"/>
                </a:solidFill>
                <a:effectLst/>
                <a:latin typeface="+mn-lt"/>
                <a:ea typeface="+mn-ea"/>
                <a:cs typeface="+mn-cs"/>
              </a:rPr>
              <a:t>machine learning and/or sophisticated data mining</a:t>
            </a:r>
          </a:p>
          <a:p>
            <a:pPr lvl="1"/>
            <a:r>
              <a:rPr lang="en-US" sz="1200" b="0" i="0" kern="1200" dirty="0" smtClean="0">
                <a:solidFill>
                  <a:schemeClr val="tx1"/>
                </a:solidFill>
                <a:effectLst/>
                <a:latin typeface="+mn-lt"/>
                <a:ea typeface="+mn-ea"/>
                <a:cs typeface="+mn-cs"/>
              </a:rPr>
              <a:t>image processing</a:t>
            </a:r>
          </a:p>
          <a:p>
            <a:pPr lvl="1"/>
            <a:r>
              <a:rPr lang="en-US" sz="1200" b="0" i="0" kern="1200" dirty="0" smtClean="0">
                <a:solidFill>
                  <a:schemeClr val="tx1"/>
                </a:solidFill>
                <a:effectLst/>
                <a:latin typeface="+mn-lt"/>
                <a:ea typeface="+mn-ea"/>
                <a:cs typeface="+mn-cs"/>
              </a:rPr>
              <a:t>processing of XML messages</a:t>
            </a:r>
          </a:p>
          <a:p>
            <a:pPr lvl="1"/>
            <a:r>
              <a:rPr lang="en-US" sz="1200" b="0" i="0" kern="1200" dirty="0" smtClean="0">
                <a:solidFill>
                  <a:schemeClr val="tx1"/>
                </a:solidFill>
                <a:effectLst/>
                <a:latin typeface="+mn-lt"/>
                <a:ea typeface="+mn-ea"/>
                <a:cs typeface="+mn-cs"/>
              </a:rPr>
              <a:t>web crawling and/or text processing</a:t>
            </a:r>
          </a:p>
          <a:p>
            <a:pPr lvl="1"/>
            <a:r>
              <a:rPr lang="en-US" sz="1200" b="0" i="0" kern="1200" dirty="0" smtClean="0">
                <a:solidFill>
                  <a:schemeClr val="tx1"/>
                </a:solidFill>
                <a:effectLst/>
                <a:latin typeface="+mn-lt"/>
                <a:ea typeface="+mn-ea"/>
                <a:cs typeface="+mn-cs"/>
              </a:rPr>
              <a:t>general archiving, including of relational/tabular data, e.g. for compliance</a:t>
            </a:r>
          </a:p>
          <a:p>
            <a:endParaRPr lang="fr-BE" dirty="0"/>
          </a:p>
        </p:txBody>
      </p:sp>
      <p:sp>
        <p:nvSpPr>
          <p:cNvPr id="4" name="Espace réservé du numéro de diapositive 3"/>
          <p:cNvSpPr>
            <a:spLocks noGrp="1"/>
          </p:cNvSpPr>
          <p:nvPr>
            <p:ph type="sldNum" sz="quarter" idx="10"/>
          </p:nvPr>
        </p:nvSpPr>
        <p:spPr/>
        <p:txBody>
          <a:bodyPr/>
          <a:lstStyle/>
          <a:p>
            <a:fld id="{C27989EC-525A-47EC-9CB8-21B198A2FBF5}" type="slidenum">
              <a:rPr lang="fr-BE" smtClean="0"/>
              <a:t>8</a:t>
            </a:fld>
            <a:endParaRPr lang="fr-BE"/>
          </a:p>
        </p:txBody>
      </p:sp>
    </p:spTree>
    <p:extLst>
      <p:ext uri="{BB962C8B-B14F-4D97-AF65-F5344CB8AC3E}">
        <p14:creationId xmlns:p14="http://schemas.microsoft.com/office/powerpoint/2010/main" val="994585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C27989EC-525A-47EC-9CB8-21B198A2FBF5}" type="slidenum">
              <a:rPr lang="fr-BE" smtClean="0"/>
              <a:t>12</a:t>
            </a:fld>
            <a:endParaRPr lang="fr-BE"/>
          </a:p>
        </p:txBody>
      </p:sp>
    </p:spTree>
    <p:extLst>
      <p:ext uri="{BB962C8B-B14F-4D97-AF65-F5344CB8AC3E}">
        <p14:creationId xmlns:p14="http://schemas.microsoft.com/office/powerpoint/2010/main" val="3904951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Master </a:t>
            </a:r>
            <a:r>
              <a:rPr lang="fr-BE" dirty="0" err="1" smtClean="0"/>
              <a:t>node</a:t>
            </a:r>
            <a:r>
              <a:rPr lang="fr-BE" baseline="0" dirty="0" smtClean="0"/>
              <a:t> =&gt; </a:t>
            </a:r>
            <a:r>
              <a:rPr lang="fr-BE" baseline="0" dirty="0" err="1" smtClean="0"/>
              <a:t>What</a:t>
            </a:r>
            <a:r>
              <a:rPr lang="fr-BE" baseline="0" dirty="0" smtClean="0"/>
              <a:t> </a:t>
            </a:r>
            <a:r>
              <a:rPr lang="fr-BE" baseline="0" dirty="0" err="1" smtClean="0"/>
              <a:t>nodes</a:t>
            </a:r>
            <a:r>
              <a:rPr lang="fr-BE" baseline="0" dirty="0" smtClean="0"/>
              <a:t> </a:t>
            </a:r>
            <a:r>
              <a:rPr lang="fr-BE" baseline="0" dirty="0" err="1" smtClean="0"/>
              <a:t>is</a:t>
            </a:r>
            <a:r>
              <a:rPr lang="fr-BE" baseline="0" dirty="0" smtClean="0"/>
              <a:t> </a:t>
            </a:r>
            <a:r>
              <a:rPr lang="fr-BE" baseline="0" dirty="0" err="1" smtClean="0"/>
              <a:t>available</a:t>
            </a:r>
            <a:r>
              <a:rPr lang="fr-BE" baseline="0" dirty="0" smtClean="0"/>
              <a:t>, </a:t>
            </a:r>
            <a:r>
              <a:rPr lang="fr-BE" baseline="0" dirty="0" err="1" smtClean="0"/>
              <a:t>what</a:t>
            </a:r>
            <a:r>
              <a:rPr lang="fr-BE" baseline="0" dirty="0" smtClean="0"/>
              <a:t> </a:t>
            </a:r>
            <a:r>
              <a:rPr lang="fr-BE" baseline="0" dirty="0" err="1" smtClean="0"/>
              <a:t>is</a:t>
            </a:r>
            <a:r>
              <a:rPr lang="fr-BE" baseline="0" dirty="0" smtClean="0"/>
              <a:t> </a:t>
            </a:r>
            <a:r>
              <a:rPr lang="fr-BE" baseline="0" dirty="0" err="1" smtClean="0"/>
              <a:t>busy</a:t>
            </a:r>
            <a:r>
              <a:rPr lang="fr-BE" baseline="0" dirty="0" smtClean="0"/>
              <a:t>, </a:t>
            </a:r>
            <a:r>
              <a:rPr lang="fr-BE" baseline="0" dirty="0" err="1" smtClean="0"/>
              <a:t>what</a:t>
            </a:r>
            <a:r>
              <a:rPr lang="fr-BE" baseline="0" dirty="0" smtClean="0"/>
              <a:t> </a:t>
            </a:r>
            <a:r>
              <a:rPr lang="fr-BE" baseline="0" dirty="0" err="1" smtClean="0"/>
              <a:t>is</a:t>
            </a:r>
            <a:r>
              <a:rPr lang="fr-BE" baseline="0" dirty="0" smtClean="0"/>
              <a:t> down</a:t>
            </a:r>
          </a:p>
          <a:p>
            <a:r>
              <a:rPr lang="fr-BE" baseline="0" dirty="0" smtClean="0"/>
              <a:t>Job </a:t>
            </a:r>
            <a:r>
              <a:rPr lang="fr-BE" baseline="0" dirty="0" err="1" smtClean="0"/>
              <a:t>tracker</a:t>
            </a:r>
            <a:r>
              <a:rPr lang="fr-BE" baseline="0" dirty="0" smtClean="0"/>
              <a:t> =&gt; </a:t>
            </a:r>
            <a:r>
              <a:rPr lang="fr-BE" baseline="0" dirty="0" err="1" smtClean="0"/>
              <a:t>What</a:t>
            </a:r>
            <a:r>
              <a:rPr lang="fr-BE" baseline="0" dirty="0" smtClean="0"/>
              <a:t> </a:t>
            </a:r>
            <a:r>
              <a:rPr lang="fr-BE" baseline="0" dirty="0" err="1" smtClean="0"/>
              <a:t>node</a:t>
            </a:r>
            <a:r>
              <a:rPr lang="fr-BE" baseline="0" dirty="0" smtClean="0"/>
              <a:t> </a:t>
            </a:r>
            <a:r>
              <a:rPr lang="fr-BE" baseline="0" dirty="0" err="1" smtClean="0"/>
              <a:t>does</a:t>
            </a:r>
            <a:r>
              <a:rPr lang="fr-BE" baseline="0" dirty="0" smtClean="0"/>
              <a:t> </a:t>
            </a:r>
            <a:r>
              <a:rPr lang="fr-BE" baseline="0" dirty="0" err="1" smtClean="0"/>
              <a:t>what</a:t>
            </a:r>
            <a:r>
              <a:rPr lang="fr-BE" baseline="0" dirty="0" smtClean="0"/>
              <a:t> part of </a:t>
            </a:r>
            <a:r>
              <a:rPr lang="fr-BE" baseline="0" dirty="0" err="1" smtClean="0"/>
              <a:t>what</a:t>
            </a:r>
            <a:r>
              <a:rPr lang="fr-BE" baseline="0" dirty="0" smtClean="0"/>
              <a:t> job, </a:t>
            </a:r>
            <a:r>
              <a:rPr lang="fr-BE" baseline="0" dirty="0" err="1" smtClean="0"/>
              <a:t>what</a:t>
            </a:r>
            <a:r>
              <a:rPr lang="fr-BE" baseline="0" dirty="0" smtClean="0"/>
              <a:t> has </a:t>
            </a:r>
            <a:r>
              <a:rPr lang="fr-BE" baseline="0" dirty="0" err="1" smtClean="0"/>
              <a:t>already</a:t>
            </a:r>
            <a:r>
              <a:rPr lang="fr-BE" baseline="0" dirty="0" smtClean="0"/>
              <a:t> been </a:t>
            </a:r>
            <a:r>
              <a:rPr lang="fr-BE" baseline="0" dirty="0" err="1" smtClean="0"/>
              <a:t>done</a:t>
            </a:r>
            <a:r>
              <a:rPr lang="fr-BE" baseline="0" dirty="0" smtClean="0"/>
              <a:t>, </a:t>
            </a:r>
            <a:r>
              <a:rPr lang="fr-BE" baseline="0" dirty="0" err="1" smtClean="0"/>
              <a:t>what’s</a:t>
            </a:r>
            <a:r>
              <a:rPr lang="fr-BE" baseline="0" dirty="0" smtClean="0"/>
              <a:t> </a:t>
            </a:r>
            <a:r>
              <a:rPr lang="fr-BE" baseline="0" dirty="0" err="1" smtClean="0"/>
              <a:t>left</a:t>
            </a:r>
            <a:r>
              <a:rPr lang="fr-BE" baseline="0" dirty="0" smtClean="0"/>
              <a:t> to do</a:t>
            </a:r>
          </a:p>
          <a:p>
            <a:endParaRPr lang="fr-BE" baseline="0" dirty="0" smtClean="0"/>
          </a:p>
          <a:p>
            <a:pPr marL="171450" indent="-171450">
              <a:buFont typeface="Symbol" panose="05050102010706020507" pitchFamily="18" charset="2"/>
              <a:buChar char="Þ"/>
            </a:pPr>
            <a:r>
              <a:rPr lang="fr-BE" baseline="0" dirty="0" err="1" smtClean="0"/>
              <a:t>Assign</a:t>
            </a:r>
            <a:r>
              <a:rPr lang="fr-BE" baseline="0" dirty="0" smtClean="0"/>
              <a:t> data to data </a:t>
            </a:r>
            <a:r>
              <a:rPr lang="fr-BE" baseline="0" dirty="0" err="1" smtClean="0"/>
              <a:t>node</a:t>
            </a:r>
            <a:r>
              <a:rPr lang="fr-BE" baseline="0" dirty="0" smtClean="0"/>
              <a:t> and </a:t>
            </a:r>
            <a:r>
              <a:rPr lang="fr-BE" baseline="0" dirty="0" err="1" smtClean="0"/>
              <a:t>task</a:t>
            </a:r>
            <a:r>
              <a:rPr lang="fr-BE" baseline="0" dirty="0" smtClean="0"/>
              <a:t> to </a:t>
            </a:r>
            <a:r>
              <a:rPr lang="fr-BE" baseline="0" dirty="0" err="1" smtClean="0"/>
              <a:t>task</a:t>
            </a:r>
            <a:r>
              <a:rPr lang="fr-BE" baseline="0" dirty="0" smtClean="0"/>
              <a:t> </a:t>
            </a:r>
            <a:r>
              <a:rPr lang="fr-BE" baseline="0" dirty="0" err="1" smtClean="0"/>
              <a:t>tracker</a:t>
            </a:r>
            <a:r>
              <a:rPr lang="fr-BE" baseline="0" dirty="0" smtClean="0"/>
              <a:t>.</a:t>
            </a:r>
          </a:p>
          <a:p>
            <a:pPr marL="0" indent="0">
              <a:buFont typeface="Symbol" panose="05050102010706020507" pitchFamily="18" charset="2"/>
              <a:buNone/>
            </a:pPr>
            <a:r>
              <a:rPr lang="fr-BE" baseline="0" dirty="0" smtClean="0"/>
              <a:t>For </a:t>
            </a:r>
            <a:r>
              <a:rPr lang="fr-BE" baseline="0" dirty="0" err="1" smtClean="0"/>
              <a:t>example</a:t>
            </a:r>
            <a:r>
              <a:rPr lang="fr-BE" baseline="0" dirty="0" smtClean="0"/>
              <a:t>, the master </a:t>
            </a:r>
            <a:r>
              <a:rPr lang="fr-BE" baseline="0" dirty="0" err="1" smtClean="0"/>
              <a:t>node</a:t>
            </a:r>
            <a:r>
              <a:rPr lang="fr-BE" baseline="0" dirty="0" smtClean="0"/>
              <a:t> tries to </a:t>
            </a:r>
            <a:r>
              <a:rPr lang="fr-BE" baseline="0" dirty="0" err="1" smtClean="0"/>
              <a:t>assign</a:t>
            </a:r>
            <a:r>
              <a:rPr lang="fr-BE" baseline="0" dirty="0" smtClean="0"/>
              <a:t> job to </a:t>
            </a:r>
            <a:r>
              <a:rPr lang="fr-BE" baseline="0" dirty="0" err="1" smtClean="0"/>
              <a:t>node</a:t>
            </a:r>
            <a:r>
              <a:rPr lang="fr-BE" baseline="0" dirty="0" smtClean="0"/>
              <a:t> </a:t>
            </a:r>
            <a:r>
              <a:rPr lang="fr-BE" baseline="0" dirty="0" err="1" smtClean="0"/>
              <a:t>which</a:t>
            </a:r>
            <a:r>
              <a:rPr lang="fr-BE" baseline="0" dirty="0" smtClean="0"/>
              <a:t> </a:t>
            </a:r>
            <a:r>
              <a:rPr lang="fr-BE" baseline="0" dirty="0" err="1" smtClean="0"/>
              <a:t>already</a:t>
            </a:r>
            <a:r>
              <a:rPr lang="fr-BE" baseline="0" dirty="0" smtClean="0"/>
              <a:t> have </a:t>
            </a:r>
            <a:r>
              <a:rPr lang="fr-BE" baseline="0" dirty="0" err="1" smtClean="0"/>
              <a:t>most</a:t>
            </a:r>
            <a:r>
              <a:rPr lang="fr-BE" baseline="0" dirty="0" smtClean="0"/>
              <a:t> of the data in </a:t>
            </a:r>
            <a:r>
              <a:rPr lang="fr-BE" baseline="0" dirty="0" err="1" smtClean="0"/>
              <a:t>their</a:t>
            </a:r>
            <a:r>
              <a:rPr lang="fr-BE" baseline="0" dirty="0" smtClean="0"/>
              <a:t> data </a:t>
            </a:r>
            <a:r>
              <a:rPr lang="fr-BE" baseline="0" dirty="0" err="1" smtClean="0"/>
              <a:t>node</a:t>
            </a:r>
            <a:r>
              <a:rPr lang="fr-BE" baseline="0" dirty="0" smtClean="0"/>
              <a:t>. =&gt; </a:t>
            </a:r>
            <a:r>
              <a:rPr lang="fr-BE" baseline="0" dirty="0" err="1" smtClean="0"/>
              <a:t>Locality</a:t>
            </a:r>
            <a:r>
              <a:rPr lang="fr-BE" baseline="0" dirty="0" smtClean="0"/>
              <a:t> </a:t>
            </a:r>
            <a:r>
              <a:rPr lang="fr-BE" baseline="0" dirty="0" err="1" smtClean="0"/>
              <a:t>principle</a:t>
            </a:r>
            <a:endParaRPr lang="fr-BE" dirty="0" smtClean="0"/>
          </a:p>
          <a:p>
            <a:endParaRPr lang="fr-BE" dirty="0" smtClean="0"/>
          </a:p>
          <a:p>
            <a:r>
              <a:rPr lang="fr-BE" dirty="0" smtClean="0"/>
              <a:t>Data</a:t>
            </a:r>
            <a:r>
              <a:rPr lang="fr-BE" baseline="0" dirty="0" smtClean="0"/>
              <a:t> </a:t>
            </a:r>
            <a:r>
              <a:rPr lang="fr-BE" baseline="0" dirty="0" err="1" smtClean="0"/>
              <a:t>replicated</a:t>
            </a:r>
            <a:r>
              <a:rPr lang="fr-BE" baseline="0" dirty="0" smtClean="0"/>
              <a:t> in multiple data </a:t>
            </a:r>
            <a:r>
              <a:rPr lang="fr-BE" baseline="0" dirty="0" err="1" smtClean="0"/>
              <a:t>node</a:t>
            </a:r>
            <a:r>
              <a:rPr lang="fr-BE" baseline="0" dirty="0" smtClean="0"/>
              <a:t> for </a:t>
            </a:r>
            <a:r>
              <a:rPr lang="fr-BE" baseline="0" dirty="0" err="1" smtClean="0"/>
              <a:t>failure</a:t>
            </a:r>
            <a:r>
              <a:rPr lang="fr-BE" baseline="0" dirty="0" smtClean="0"/>
              <a:t> </a:t>
            </a:r>
            <a:r>
              <a:rPr lang="fr-BE" baseline="0" dirty="0" err="1" smtClean="0"/>
              <a:t>resistance</a:t>
            </a:r>
            <a:r>
              <a:rPr lang="fr-BE" baseline="0" dirty="0" smtClean="0"/>
              <a:t> (standard </a:t>
            </a:r>
            <a:r>
              <a:rPr lang="fr-BE" baseline="0" dirty="0" err="1" smtClean="0"/>
              <a:t>replica</a:t>
            </a:r>
            <a:r>
              <a:rPr lang="fr-BE" baseline="0" dirty="0" smtClean="0"/>
              <a:t> = 3)</a:t>
            </a:r>
            <a:endParaRPr lang="fr-BE" baseline="0" dirty="0" smtClean="0"/>
          </a:p>
          <a:p>
            <a:endParaRPr lang="fr-BE" baseline="0" dirty="0" smtClean="0"/>
          </a:p>
          <a:p>
            <a:r>
              <a:rPr lang="fr-BE" baseline="0" dirty="0" smtClean="0"/>
              <a:t>To deal </a:t>
            </a:r>
            <a:r>
              <a:rPr lang="fr-BE" baseline="0" dirty="0" err="1" smtClean="0"/>
              <a:t>with</a:t>
            </a:r>
            <a:r>
              <a:rPr lang="fr-BE" baseline="0" dirty="0" smtClean="0"/>
              <a:t> </a:t>
            </a:r>
            <a:r>
              <a:rPr lang="fr-BE" baseline="0" dirty="0" err="1" smtClean="0"/>
              <a:t>straggler</a:t>
            </a:r>
            <a:r>
              <a:rPr lang="fr-BE" baseline="0" dirty="0" smtClean="0"/>
              <a:t>, </a:t>
            </a:r>
            <a:r>
              <a:rPr lang="fr-BE" baseline="0" dirty="0" err="1" smtClean="0"/>
              <a:t>either</a:t>
            </a:r>
            <a:r>
              <a:rPr lang="fr-BE" baseline="0" dirty="0" smtClean="0"/>
              <a:t> </a:t>
            </a:r>
            <a:r>
              <a:rPr lang="fr-BE" baseline="0" dirty="0" err="1" smtClean="0"/>
              <a:t>prepare</a:t>
            </a:r>
            <a:r>
              <a:rPr lang="fr-BE" baseline="0" dirty="0" smtClean="0"/>
              <a:t> backup </a:t>
            </a:r>
            <a:r>
              <a:rPr lang="fr-BE" baseline="0" dirty="0" err="1" smtClean="0"/>
              <a:t>tasks</a:t>
            </a:r>
            <a:r>
              <a:rPr lang="fr-BE" baseline="0" dirty="0" smtClean="0"/>
              <a:t> or </a:t>
            </a:r>
            <a:r>
              <a:rPr lang="fr-BE" baseline="0" dirty="0" err="1" smtClean="0"/>
              <a:t>reschedule</a:t>
            </a:r>
            <a:r>
              <a:rPr lang="fr-BE" baseline="0" dirty="0" smtClean="0"/>
              <a:t> the </a:t>
            </a:r>
            <a:r>
              <a:rPr lang="fr-BE" baseline="0" dirty="0" err="1" smtClean="0"/>
              <a:t>work</a:t>
            </a:r>
            <a:r>
              <a:rPr lang="fr-BE" baseline="0" dirty="0" smtClean="0"/>
              <a:t> to </a:t>
            </a:r>
            <a:r>
              <a:rPr lang="fr-BE" baseline="0" dirty="0" err="1" smtClean="0"/>
              <a:t>faster</a:t>
            </a:r>
            <a:r>
              <a:rPr lang="fr-BE" baseline="0" dirty="0" smtClean="0"/>
              <a:t> </a:t>
            </a:r>
            <a:r>
              <a:rPr lang="fr-BE" baseline="0" dirty="0" err="1" smtClean="0"/>
              <a:t>nodes</a:t>
            </a:r>
            <a:endParaRPr lang="fr-BE" baseline="0" dirty="0" smtClean="0"/>
          </a:p>
          <a:p>
            <a:endParaRPr lang="fr-BE" dirty="0"/>
          </a:p>
        </p:txBody>
      </p:sp>
      <p:sp>
        <p:nvSpPr>
          <p:cNvPr id="4" name="Espace réservé du numéro de diapositive 3"/>
          <p:cNvSpPr>
            <a:spLocks noGrp="1"/>
          </p:cNvSpPr>
          <p:nvPr>
            <p:ph type="sldNum" sz="quarter" idx="10"/>
          </p:nvPr>
        </p:nvSpPr>
        <p:spPr/>
        <p:txBody>
          <a:bodyPr/>
          <a:lstStyle/>
          <a:p>
            <a:fld id="{C27989EC-525A-47EC-9CB8-21B198A2FBF5}" type="slidenum">
              <a:rPr lang="fr-BE" smtClean="0"/>
              <a:t>13</a:t>
            </a:fld>
            <a:endParaRPr lang="fr-BE"/>
          </a:p>
        </p:txBody>
      </p:sp>
    </p:spTree>
    <p:extLst>
      <p:ext uri="{BB962C8B-B14F-4D97-AF65-F5344CB8AC3E}">
        <p14:creationId xmlns:p14="http://schemas.microsoft.com/office/powerpoint/2010/main" val="951237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smtClean="0"/>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8C79C5D-2A6F-F04D-97DA-BEF2467B64E4}" type="datetimeFigureOut">
              <a:rPr lang="en-US" dirty="0"/>
              <a:pPr/>
              <a:t>10/12/2016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smtClean="0"/>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10/12/2016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smtClean="0"/>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smtClean="0"/>
              <a:t>Modifiez les styles du texte du masque</a:t>
            </a:r>
          </a:p>
        </p:txBody>
      </p:sp>
      <p:sp>
        <p:nvSpPr>
          <p:cNvPr id="2" name="Date Placeholder 1"/>
          <p:cNvSpPr>
            <a:spLocks noGrp="1"/>
          </p:cNvSpPr>
          <p:nvPr>
            <p:ph type="dt" sz="half" idx="10"/>
          </p:nvPr>
        </p:nvSpPr>
        <p:spPr/>
        <p:txBody>
          <a:bodyPr/>
          <a:lstStyle/>
          <a:p>
            <a:fld id="{FBF54567-0DE4-3F47-BF90-CB84690072F9}" type="datetimeFigureOut">
              <a:rPr lang="en-US" dirty="0"/>
              <a:pPr/>
              <a:t>10/12/2016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fr-FR" smtClean="0"/>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smtClean="0"/>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10/12/2016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10/12/2016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10/12/2016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smtClean="0"/>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D0DF5E60-9974-AC48-9591-99C2BB44B7CF}" type="datetimeFigureOut">
              <a:rPr lang="en-US" dirty="0"/>
              <a:pPr/>
              <a:t>10/12/2016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smtClean="0"/>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10/12/2016</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smtClean="0"/>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10/12/2016</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en.wikipedia.org/wiki/Apache_Hadoop" TargetMode="External"/><Relationship Id="rId2" Type="http://schemas.openxmlformats.org/officeDocument/2006/relationships/hyperlink" Target="http://pages.cs.wisc.edu/~akella/CS838/F15/838-CloudPapers/hdfs.pdf" TargetMode="External"/><Relationship Id="rId1" Type="http://schemas.openxmlformats.org/officeDocument/2006/relationships/slideLayout" Target="../slideLayouts/slideLayout2.xml"/><Relationship Id="rId5" Type="http://schemas.openxmlformats.org/officeDocument/2006/relationships/hyperlink" Target="http://hadoop.apache.org/docs/current/" TargetMode="External"/><Relationship Id="rId4" Type="http://schemas.openxmlformats.org/officeDocument/2006/relationships/hyperlink" Target="https://github.com/mcanini/INGI2145-2015/blob/master/04-mapreduce.pdf" TargetMode="External"/></Relationships>
</file>

<file path=ppt/slides/_rels/slide62.xml.rels><?xml version="1.0" encoding="UTF-8" standalone="yes"?>
<Relationships xmlns="http://schemas.openxmlformats.org/package/2006/relationships"><Relationship Id="rId3" Type="http://schemas.openxmlformats.org/officeDocument/2006/relationships/hyperlink" Target="https://www.usenix.org/system/files/conference/nsdi12/nsdi12-final138.pdf" TargetMode="External"/><Relationship Id="rId7" Type="http://schemas.openxmlformats.org/officeDocument/2006/relationships/hyperlink" Target="http://www.slideshare.net/akirillov/data-processing-platforms-architectures-with-spark-mesos-akka-cassandra-and-kafka"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hyperlink" Target="http://spark.apache.org/examples.html" TargetMode="External"/><Relationship Id="rId5" Type="http://schemas.openxmlformats.org/officeDocument/2006/relationships/hyperlink" Target="http://spark.apache.org/docs/latest/programming-guide.html" TargetMode="External"/><Relationship Id="rId4" Type="http://schemas.openxmlformats.org/officeDocument/2006/relationships/hyperlink" Target="https://github.com/mcanini/INGI2145-2015/blob/master/07-beyond-mapreduce.pdf" TargetMode="External"/></Relationships>
</file>

<file path=ppt/slides/_rels/slide63.xml.rels><?xml version="1.0" encoding="UTF-8" standalone="yes"?>
<Relationships xmlns="http://schemas.openxmlformats.org/package/2006/relationships"><Relationship Id="rId2" Type="http://schemas.openxmlformats.org/officeDocument/2006/relationships/hyperlink" Target="http://www.slideshare.net/SparkSummit/deep-dive-into-project-tungsten-josh-rosen"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www.vldb.org/pvldb/vol8/p2110-shi.pdf"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www.microsoft.com/en-us/research/wp-content/uploads/2012/01/gupta11b_apdsdm.pdf"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hyperlink" Target="http://forum.ai-directory.com/read.php?5,501,504"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810001" y="949125"/>
            <a:ext cx="10572000" cy="3471074"/>
          </a:xfrm>
        </p:spPr>
        <p:txBody>
          <a:bodyPr/>
          <a:lstStyle/>
          <a:p>
            <a:r>
              <a:rPr lang="en-US" dirty="0" smtClean="0"/>
              <a:t>Master Thesis :</a:t>
            </a:r>
            <a:r>
              <a:rPr lang="en-US" dirty="0"/>
              <a:t/>
            </a:r>
            <a:br>
              <a:rPr lang="en-US" dirty="0"/>
            </a:br>
            <a:r>
              <a:rPr lang="en-US" dirty="0" smtClean="0"/>
              <a:t>Sequence </a:t>
            </a:r>
            <a:r>
              <a:rPr lang="en-US" dirty="0"/>
              <a:t>Mining on the cloud</a:t>
            </a:r>
            <a:endParaRPr lang="fr-BE" dirty="0"/>
          </a:p>
        </p:txBody>
      </p:sp>
      <p:sp>
        <p:nvSpPr>
          <p:cNvPr id="3" name="Sous-titre 2"/>
          <p:cNvSpPr>
            <a:spLocks noGrp="1"/>
          </p:cNvSpPr>
          <p:nvPr>
            <p:ph type="subTitle" idx="1"/>
          </p:nvPr>
        </p:nvSpPr>
        <p:spPr/>
        <p:txBody>
          <a:bodyPr/>
          <a:lstStyle/>
          <a:p>
            <a:endParaRPr lang="fr-BE" dirty="0"/>
          </a:p>
        </p:txBody>
      </p:sp>
    </p:spTree>
    <p:extLst>
      <p:ext uri="{BB962C8B-B14F-4D97-AF65-F5344CB8AC3E}">
        <p14:creationId xmlns:p14="http://schemas.microsoft.com/office/powerpoint/2010/main" val="34278907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But how ?</a:t>
            </a:r>
            <a:endParaRPr lang="fr-BE" dirty="0"/>
          </a:p>
        </p:txBody>
      </p:sp>
      <p:sp>
        <p:nvSpPr>
          <p:cNvPr id="3" name="Espace réservé du contenu 2"/>
          <p:cNvSpPr>
            <a:spLocks noGrp="1"/>
          </p:cNvSpPr>
          <p:nvPr>
            <p:ph idx="1"/>
          </p:nvPr>
        </p:nvSpPr>
        <p:spPr>
          <a:xfrm>
            <a:off x="818712" y="2222287"/>
            <a:ext cx="10554574" cy="4530851"/>
          </a:xfrm>
        </p:spPr>
        <p:txBody>
          <a:bodyPr/>
          <a:lstStyle/>
          <a:p>
            <a:r>
              <a:rPr lang="fr-BE" dirty="0" smtClean="0"/>
              <a:t>3 components :</a:t>
            </a:r>
          </a:p>
          <a:p>
            <a:pPr lvl="1"/>
            <a:r>
              <a:rPr lang="en-US" dirty="0"/>
              <a:t>The </a:t>
            </a:r>
            <a:r>
              <a:rPr lang="en-US" dirty="0">
                <a:solidFill>
                  <a:srgbClr val="FF9900"/>
                </a:solidFill>
              </a:rPr>
              <a:t>file system</a:t>
            </a:r>
            <a:r>
              <a:rPr lang="en-US" dirty="0"/>
              <a:t> </a:t>
            </a:r>
            <a:r>
              <a:rPr lang="en-US" dirty="0" smtClean="0"/>
              <a:t>(HDFS) (</a:t>
            </a:r>
            <a:r>
              <a:rPr lang="en-US" dirty="0"/>
              <a:t>distributed across all nodes):</a:t>
            </a:r>
          </a:p>
          <a:p>
            <a:pPr lvl="2"/>
            <a:r>
              <a:rPr lang="en-US" dirty="0"/>
              <a:t>Stores the inputs, outputs, and temporary results</a:t>
            </a:r>
          </a:p>
          <a:p>
            <a:pPr lvl="1"/>
            <a:r>
              <a:rPr lang="en-US" dirty="0"/>
              <a:t>The </a:t>
            </a:r>
            <a:r>
              <a:rPr lang="en-US" dirty="0">
                <a:solidFill>
                  <a:srgbClr val="FF9900"/>
                </a:solidFill>
              </a:rPr>
              <a:t>driver program</a:t>
            </a:r>
            <a:r>
              <a:rPr lang="en-US" dirty="0"/>
              <a:t> (executes on one node):</a:t>
            </a:r>
          </a:p>
          <a:p>
            <a:pPr lvl="2"/>
            <a:r>
              <a:rPr lang="en-US" dirty="0"/>
              <a:t>Specifies where to find the inputs, the outputs</a:t>
            </a:r>
          </a:p>
          <a:p>
            <a:pPr lvl="2"/>
            <a:r>
              <a:rPr lang="en-US" dirty="0"/>
              <a:t>Specifies what mapper and reducer to use</a:t>
            </a:r>
          </a:p>
          <a:p>
            <a:pPr lvl="2"/>
            <a:r>
              <a:rPr lang="en-US" dirty="0"/>
              <a:t>Can customize behavior of the execution</a:t>
            </a:r>
          </a:p>
          <a:p>
            <a:pPr lvl="1"/>
            <a:r>
              <a:rPr lang="en-US" dirty="0"/>
              <a:t>The </a:t>
            </a:r>
            <a:r>
              <a:rPr lang="en-US" dirty="0">
                <a:solidFill>
                  <a:srgbClr val="FF9900"/>
                </a:solidFill>
              </a:rPr>
              <a:t>runtime system </a:t>
            </a:r>
            <a:r>
              <a:rPr lang="en-US" dirty="0"/>
              <a:t>(controls nodes):</a:t>
            </a:r>
          </a:p>
          <a:p>
            <a:pPr lvl="2"/>
            <a:r>
              <a:rPr lang="en-US" dirty="0"/>
              <a:t>Supervises the execution of tasks</a:t>
            </a:r>
          </a:p>
          <a:p>
            <a:endParaRPr lang="fr-BE" dirty="0" smtClean="0"/>
          </a:p>
          <a:p>
            <a:pPr lvl="1"/>
            <a:endParaRPr lang="fr-BE" dirty="0"/>
          </a:p>
        </p:txBody>
      </p:sp>
    </p:spTree>
    <p:extLst>
      <p:ext uri="{BB962C8B-B14F-4D97-AF65-F5344CB8AC3E}">
        <p14:creationId xmlns:p14="http://schemas.microsoft.com/office/powerpoint/2010/main" val="36443742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But how ?</a:t>
            </a:r>
            <a:endParaRPr lang="fr-BE" dirty="0"/>
          </a:p>
        </p:txBody>
      </p:sp>
      <p:sp>
        <p:nvSpPr>
          <p:cNvPr id="3" name="Espace réservé du contenu 2"/>
          <p:cNvSpPr>
            <a:spLocks noGrp="1"/>
          </p:cNvSpPr>
          <p:nvPr>
            <p:ph idx="1"/>
          </p:nvPr>
        </p:nvSpPr>
        <p:spPr>
          <a:xfrm>
            <a:off x="818712" y="2222287"/>
            <a:ext cx="10554574" cy="4530851"/>
          </a:xfrm>
        </p:spPr>
        <p:txBody>
          <a:bodyPr/>
          <a:lstStyle/>
          <a:p>
            <a:r>
              <a:rPr lang="fr-BE" dirty="0" smtClean="0"/>
              <a:t>3 components :</a:t>
            </a:r>
          </a:p>
          <a:p>
            <a:pPr lvl="1"/>
            <a:r>
              <a:rPr lang="en-US" dirty="0"/>
              <a:t>The </a:t>
            </a:r>
            <a:r>
              <a:rPr lang="en-US" dirty="0">
                <a:solidFill>
                  <a:srgbClr val="FF9900"/>
                </a:solidFill>
              </a:rPr>
              <a:t>file system</a:t>
            </a:r>
            <a:r>
              <a:rPr lang="en-US" dirty="0"/>
              <a:t> (HDFS) (distributed across all nodes):</a:t>
            </a:r>
          </a:p>
          <a:p>
            <a:pPr lvl="2"/>
            <a:r>
              <a:rPr lang="en-US" dirty="0" smtClean="0"/>
              <a:t>Stores </a:t>
            </a:r>
            <a:r>
              <a:rPr lang="en-US" dirty="0"/>
              <a:t>the inputs, outputs, and temporary results</a:t>
            </a:r>
          </a:p>
          <a:p>
            <a:pPr lvl="1"/>
            <a:r>
              <a:rPr lang="en-US" dirty="0"/>
              <a:t>The </a:t>
            </a:r>
            <a:r>
              <a:rPr lang="en-US" dirty="0">
                <a:solidFill>
                  <a:srgbClr val="FF9900"/>
                </a:solidFill>
              </a:rPr>
              <a:t>driver program</a:t>
            </a:r>
            <a:r>
              <a:rPr lang="en-US" dirty="0"/>
              <a:t> (executes on one node):</a:t>
            </a:r>
          </a:p>
          <a:p>
            <a:pPr lvl="2"/>
            <a:r>
              <a:rPr lang="en-US" dirty="0"/>
              <a:t>Specifies where to find the inputs, the outputs</a:t>
            </a:r>
          </a:p>
          <a:p>
            <a:pPr lvl="2"/>
            <a:r>
              <a:rPr lang="en-US" dirty="0"/>
              <a:t>Specifies what mapper and reducer to use</a:t>
            </a:r>
          </a:p>
          <a:p>
            <a:pPr lvl="2"/>
            <a:r>
              <a:rPr lang="en-US" dirty="0"/>
              <a:t>Can customize behavior of the execution</a:t>
            </a:r>
          </a:p>
          <a:p>
            <a:pPr lvl="1"/>
            <a:r>
              <a:rPr lang="en-US" dirty="0"/>
              <a:t>The </a:t>
            </a:r>
            <a:r>
              <a:rPr lang="en-US" dirty="0">
                <a:solidFill>
                  <a:srgbClr val="FF9900"/>
                </a:solidFill>
              </a:rPr>
              <a:t>runtime system </a:t>
            </a:r>
            <a:r>
              <a:rPr lang="en-US" dirty="0"/>
              <a:t>(controls nodes):</a:t>
            </a:r>
          </a:p>
          <a:p>
            <a:pPr lvl="2"/>
            <a:r>
              <a:rPr lang="en-US" dirty="0"/>
              <a:t>Supervises the execution of tasks</a:t>
            </a:r>
          </a:p>
          <a:p>
            <a:endParaRPr lang="fr-BE" dirty="0" smtClean="0"/>
          </a:p>
          <a:p>
            <a:pPr lvl="1"/>
            <a:endParaRPr lang="fr-BE" dirty="0"/>
          </a:p>
        </p:txBody>
      </p:sp>
      <p:sp>
        <p:nvSpPr>
          <p:cNvPr id="5" name="Accolade fermante 4"/>
          <p:cNvSpPr/>
          <p:nvPr/>
        </p:nvSpPr>
        <p:spPr>
          <a:xfrm>
            <a:off x="6095999" y="3649212"/>
            <a:ext cx="570451" cy="1317072"/>
          </a:xfrm>
          <a:prstGeom prst="rightBrace">
            <a:avLst>
              <a:gd name="adj1" fmla="val 8333"/>
              <a:gd name="adj2" fmla="val 4517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a:p>
        </p:txBody>
      </p:sp>
      <p:sp>
        <p:nvSpPr>
          <p:cNvPr id="6" name="Espace réservé du contenu 2"/>
          <p:cNvSpPr txBox="1">
            <a:spLocks/>
          </p:cNvSpPr>
          <p:nvPr/>
        </p:nvSpPr>
        <p:spPr>
          <a:xfrm>
            <a:off x="6297334" y="3446477"/>
            <a:ext cx="4063070" cy="157852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457200" lvl="1" indent="0">
              <a:buNone/>
            </a:pPr>
            <a:r>
              <a:rPr lang="fr-BE" dirty="0" smtClean="0"/>
              <a:t>The </a:t>
            </a:r>
            <a:r>
              <a:rPr lang="fr-BE" dirty="0" err="1" smtClean="0"/>
              <a:t>only</a:t>
            </a:r>
            <a:r>
              <a:rPr lang="fr-BE" dirty="0" smtClean="0"/>
              <a:t> </a:t>
            </a:r>
            <a:r>
              <a:rPr lang="fr-BE" dirty="0" err="1" smtClean="0"/>
              <a:t>thing</a:t>
            </a:r>
            <a:r>
              <a:rPr lang="fr-BE" dirty="0" smtClean="0"/>
              <a:t> </a:t>
            </a:r>
            <a:r>
              <a:rPr lang="fr-BE" dirty="0" err="1" smtClean="0"/>
              <a:t>that</a:t>
            </a:r>
            <a:r>
              <a:rPr lang="fr-BE" dirty="0" smtClean="0"/>
              <a:t> the programmer </a:t>
            </a:r>
            <a:r>
              <a:rPr lang="fr-BE" b="1" dirty="0" err="1" smtClean="0"/>
              <a:t>needs</a:t>
            </a:r>
            <a:r>
              <a:rPr lang="fr-BE" dirty="0" smtClean="0"/>
              <a:t> to </a:t>
            </a:r>
            <a:r>
              <a:rPr lang="fr-BE" dirty="0" err="1" smtClean="0"/>
              <a:t>implement</a:t>
            </a:r>
            <a:r>
              <a:rPr lang="fr-BE" dirty="0" smtClean="0"/>
              <a:t> !</a:t>
            </a:r>
            <a:endParaRPr lang="fr-BE" dirty="0"/>
          </a:p>
        </p:txBody>
      </p:sp>
    </p:spTree>
    <p:extLst>
      <p:ext uri="{BB962C8B-B14F-4D97-AF65-F5344CB8AC3E}">
        <p14:creationId xmlns:p14="http://schemas.microsoft.com/office/powerpoint/2010/main" val="12697617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The driver program</a:t>
            </a:r>
            <a:endParaRPr lang="fr-BE" dirty="0"/>
          </a:p>
        </p:txBody>
      </p:sp>
      <p:sp>
        <p:nvSpPr>
          <p:cNvPr id="3" name="Espace réservé du contenu 2"/>
          <p:cNvSpPr>
            <a:spLocks noGrp="1"/>
          </p:cNvSpPr>
          <p:nvPr>
            <p:ph idx="1"/>
          </p:nvPr>
        </p:nvSpPr>
        <p:spPr>
          <a:xfrm>
            <a:off x="817376" y="1870594"/>
            <a:ext cx="10554574" cy="4148368"/>
          </a:xfrm>
        </p:spPr>
        <p:txBody>
          <a:bodyPr>
            <a:normAutofit/>
          </a:bodyPr>
          <a:lstStyle/>
          <a:p>
            <a:endParaRPr lang="fr-BE" dirty="0" smtClean="0"/>
          </a:p>
          <a:p>
            <a:r>
              <a:rPr lang="fr-BE" dirty="0" smtClean="0"/>
              <a:t>3 + 1 </a:t>
            </a:r>
            <a:r>
              <a:rPr lang="fr-BE" dirty="0" err="1" smtClean="0"/>
              <a:t>ingredients</a:t>
            </a:r>
            <a:r>
              <a:rPr lang="fr-BE" dirty="0" smtClean="0"/>
              <a:t> :</a:t>
            </a:r>
          </a:p>
          <a:p>
            <a:pPr lvl="1"/>
            <a:r>
              <a:rPr lang="fr-BE" dirty="0" smtClean="0">
                <a:solidFill>
                  <a:srgbClr val="FF9900"/>
                </a:solidFill>
              </a:rPr>
              <a:t>Mapper </a:t>
            </a:r>
            <a:r>
              <a:rPr lang="fr-BE" dirty="0" smtClean="0"/>
              <a:t>: </a:t>
            </a:r>
            <a:r>
              <a:rPr lang="fr-BE" dirty="0" err="1" smtClean="0"/>
              <a:t>Create</a:t>
            </a:r>
            <a:r>
              <a:rPr lang="fr-BE" dirty="0" smtClean="0"/>
              <a:t>/</a:t>
            </a:r>
            <a:r>
              <a:rPr lang="fr-BE" dirty="0" err="1" smtClean="0"/>
              <a:t>Modify</a:t>
            </a:r>
            <a:r>
              <a:rPr lang="fr-BE" dirty="0" smtClean="0"/>
              <a:t> key value pairs</a:t>
            </a:r>
          </a:p>
          <a:p>
            <a:pPr lvl="1"/>
            <a:r>
              <a:rPr lang="fr-BE" dirty="0" err="1" smtClean="0">
                <a:solidFill>
                  <a:srgbClr val="FF9900"/>
                </a:solidFill>
              </a:rPr>
              <a:t>Reducer</a:t>
            </a:r>
            <a:r>
              <a:rPr lang="fr-BE" dirty="0" smtClean="0"/>
              <a:t> </a:t>
            </a:r>
            <a:r>
              <a:rPr lang="fr-BE" dirty="0" smtClean="0"/>
              <a:t>: </a:t>
            </a:r>
            <a:r>
              <a:rPr lang="fr-BE" dirty="0" err="1" smtClean="0"/>
              <a:t>Aggregate</a:t>
            </a:r>
            <a:r>
              <a:rPr lang="fr-BE" dirty="0" smtClean="0"/>
              <a:t> values </a:t>
            </a:r>
            <a:r>
              <a:rPr lang="fr-BE" dirty="0" err="1" smtClean="0"/>
              <a:t>with</a:t>
            </a:r>
            <a:r>
              <a:rPr lang="fr-BE" dirty="0" smtClean="0"/>
              <a:t> the </a:t>
            </a:r>
            <a:r>
              <a:rPr lang="fr-BE" dirty="0" err="1" smtClean="0"/>
              <a:t>same</a:t>
            </a:r>
            <a:r>
              <a:rPr lang="fr-BE" dirty="0" smtClean="0"/>
              <a:t> keys </a:t>
            </a:r>
          </a:p>
          <a:p>
            <a:pPr lvl="1"/>
            <a:r>
              <a:rPr lang="fr-BE" dirty="0">
                <a:solidFill>
                  <a:srgbClr val="FF9900"/>
                </a:solidFill>
              </a:rPr>
              <a:t>Driver</a:t>
            </a:r>
            <a:r>
              <a:rPr lang="fr-BE" dirty="0" smtClean="0"/>
              <a:t> : </a:t>
            </a:r>
            <a:r>
              <a:rPr lang="en-US" dirty="0"/>
              <a:t>Specifies which inputs to use, where to put the </a:t>
            </a:r>
            <a:r>
              <a:rPr lang="en-US" dirty="0" smtClean="0"/>
              <a:t>outputs</a:t>
            </a:r>
          </a:p>
          <a:p>
            <a:pPr lvl="2"/>
            <a:r>
              <a:rPr lang="en-US" dirty="0" smtClean="0"/>
              <a:t>Coordinate usage of Map, Reduce and </a:t>
            </a:r>
            <a:r>
              <a:rPr lang="en-US" dirty="0" smtClean="0"/>
              <a:t>Combiner</a:t>
            </a:r>
            <a:endParaRPr lang="fr-BE" dirty="0" smtClean="0"/>
          </a:p>
          <a:p>
            <a:endParaRPr lang="fr-BE" dirty="0"/>
          </a:p>
          <a:p>
            <a:pPr lvl="1"/>
            <a:r>
              <a:rPr lang="fr-BE" dirty="0">
                <a:solidFill>
                  <a:srgbClr val="FF9900"/>
                </a:solidFill>
              </a:rPr>
              <a:t>Combiner</a:t>
            </a:r>
            <a:r>
              <a:rPr lang="fr-BE" dirty="0" smtClean="0"/>
              <a:t> : Can </a:t>
            </a:r>
            <a:r>
              <a:rPr lang="fr-BE" dirty="0" err="1" smtClean="0"/>
              <a:t>work</a:t>
            </a:r>
            <a:r>
              <a:rPr lang="fr-BE" dirty="0" smtClean="0"/>
              <a:t> on the </a:t>
            </a:r>
            <a:r>
              <a:rPr lang="fr-BE" dirty="0" err="1" smtClean="0"/>
              <a:t>result</a:t>
            </a:r>
            <a:r>
              <a:rPr lang="fr-BE" dirty="0" smtClean="0"/>
              <a:t> of </a:t>
            </a:r>
            <a:r>
              <a:rPr lang="fr-BE" dirty="0" err="1" smtClean="0"/>
              <a:t>each</a:t>
            </a:r>
            <a:r>
              <a:rPr lang="fr-BE" dirty="0" smtClean="0"/>
              <a:t> mapper to </a:t>
            </a:r>
            <a:r>
              <a:rPr lang="fr-BE" dirty="0" err="1" smtClean="0"/>
              <a:t>ease</a:t>
            </a:r>
            <a:r>
              <a:rPr lang="fr-BE" dirty="0" smtClean="0"/>
              <a:t> the </a:t>
            </a:r>
            <a:r>
              <a:rPr lang="fr-BE" dirty="0" err="1" smtClean="0"/>
              <a:t>shuffle’s</a:t>
            </a:r>
            <a:r>
              <a:rPr lang="fr-BE" dirty="0" smtClean="0"/>
              <a:t> </a:t>
            </a:r>
            <a:r>
              <a:rPr lang="fr-BE" dirty="0" err="1" smtClean="0"/>
              <a:t>work</a:t>
            </a:r>
            <a:r>
              <a:rPr lang="fr-BE" dirty="0" smtClean="0"/>
              <a:t>.</a:t>
            </a:r>
          </a:p>
          <a:p>
            <a:pPr lvl="2"/>
            <a:r>
              <a:rPr lang="fr-BE" dirty="0" smtClean="0"/>
              <a:t>=&gt; </a:t>
            </a:r>
            <a:r>
              <a:rPr lang="fr-BE" dirty="0" err="1" smtClean="0"/>
              <a:t>less</a:t>
            </a:r>
            <a:r>
              <a:rPr lang="fr-BE" dirty="0" smtClean="0"/>
              <a:t> (key, values) pairs </a:t>
            </a:r>
            <a:r>
              <a:rPr lang="fr-BE" dirty="0" err="1" smtClean="0"/>
              <a:t>emitted</a:t>
            </a:r>
            <a:r>
              <a:rPr lang="fr-BE" dirty="0"/>
              <a:t> </a:t>
            </a:r>
            <a:r>
              <a:rPr lang="fr-BE" dirty="0" smtClean="0"/>
              <a:t>= more efficient ! </a:t>
            </a:r>
          </a:p>
          <a:p>
            <a:pPr lvl="2"/>
            <a:r>
              <a:rPr lang="fr-BE" dirty="0" err="1" smtClean="0"/>
              <a:t>Also</a:t>
            </a:r>
            <a:r>
              <a:rPr lang="fr-BE" dirty="0" smtClean="0"/>
              <a:t> </a:t>
            </a:r>
            <a:r>
              <a:rPr lang="fr-BE" dirty="0" err="1" smtClean="0"/>
              <a:t>helps</a:t>
            </a:r>
            <a:r>
              <a:rPr lang="fr-BE" dirty="0" smtClean="0"/>
              <a:t> to </a:t>
            </a:r>
            <a:r>
              <a:rPr lang="fr-BE" dirty="0" err="1" smtClean="0"/>
              <a:t>reduce</a:t>
            </a:r>
            <a:r>
              <a:rPr lang="fr-BE" dirty="0" smtClean="0"/>
              <a:t> </a:t>
            </a:r>
            <a:r>
              <a:rPr lang="fr-BE" dirty="0" err="1" smtClean="0"/>
              <a:t>bandwith</a:t>
            </a:r>
            <a:r>
              <a:rPr lang="fr-BE" dirty="0" smtClean="0"/>
              <a:t> usage </a:t>
            </a:r>
            <a:r>
              <a:rPr lang="fr-BE" dirty="0" err="1" smtClean="0"/>
              <a:t>between</a:t>
            </a:r>
            <a:r>
              <a:rPr lang="fr-BE" dirty="0" smtClean="0"/>
              <a:t> </a:t>
            </a:r>
            <a:r>
              <a:rPr lang="fr-BE" dirty="0" err="1" smtClean="0"/>
              <a:t>nodes</a:t>
            </a:r>
            <a:endParaRPr lang="fr-BE" dirty="0"/>
          </a:p>
        </p:txBody>
      </p:sp>
    </p:spTree>
    <p:extLst>
      <p:ext uri="{BB962C8B-B14F-4D97-AF65-F5344CB8AC3E}">
        <p14:creationId xmlns:p14="http://schemas.microsoft.com/office/powerpoint/2010/main" val="37101586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The </a:t>
            </a:r>
            <a:r>
              <a:rPr lang="fr-BE" dirty="0" err="1" smtClean="0"/>
              <a:t>runtime</a:t>
            </a:r>
            <a:r>
              <a:rPr lang="fr-BE" dirty="0" smtClean="0"/>
              <a:t> </a:t>
            </a:r>
            <a:r>
              <a:rPr lang="fr-BE" dirty="0" smtClean="0"/>
              <a:t>system</a:t>
            </a:r>
            <a:endParaRPr lang="fr-BE" dirty="0"/>
          </a:p>
        </p:txBody>
      </p:sp>
      <p:grpSp>
        <p:nvGrpSpPr>
          <p:cNvPr id="53" name="Groupe 52"/>
          <p:cNvGrpSpPr/>
          <p:nvPr/>
        </p:nvGrpSpPr>
        <p:grpSpPr>
          <a:xfrm>
            <a:off x="2020477" y="2327051"/>
            <a:ext cx="8151043" cy="4178252"/>
            <a:chOff x="287384" y="2335760"/>
            <a:chExt cx="8151043" cy="4178252"/>
          </a:xfrm>
        </p:grpSpPr>
        <p:sp>
          <p:nvSpPr>
            <p:cNvPr id="7" name="Rectangle 6"/>
            <p:cNvSpPr/>
            <p:nvPr/>
          </p:nvSpPr>
          <p:spPr>
            <a:xfrm>
              <a:off x="287384" y="2553475"/>
              <a:ext cx="135853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smtClean="0">
                  <a:solidFill>
                    <a:schemeClr val="bg1"/>
                  </a:solidFill>
                </a:rPr>
                <a:t>Client</a:t>
              </a:r>
              <a:endParaRPr lang="fr-BE" b="1" dirty="0">
                <a:solidFill>
                  <a:schemeClr val="bg1"/>
                </a:solidFill>
              </a:endParaRPr>
            </a:p>
          </p:txBody>
        </p:sp>
        <p:grpSp>
          <p:nvGrpSpPr>
            <p:cNvPr id="13" name="Groupe 12"/>
            <p:cNvGrpSpPr/>
            <p:nvPr/>
          </p:nvGrpSpPr>
          <p:grpSpPr>
            <a:xfrm>
              <a:off x="3343896" y="2335760"/>
              <a:ext cx="2033451" cy="1349830"/>
              <a:chOff x="4463143" y="2743200"/>
              <a:chExt cx="2146663" cy="1894115"/>
            </a:xfrm>
          </p:grpSpPr>
          <p:sp>
            <p:nvSpPr>
              <p:cNvPr id="8" name="Rectangle 7"/>
              <p:cNvSpPr/>
              <p:nvPr/>
            </p:nvSpPr>
            <p:spPr>
              <a:xfrm>
                <a:off x="4463143" y="2743200"/>
                <a:ext cx="2146663" cy="1894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fr-BE" b="1" dirty="0"/>
              </a:p>
            </p:txBody>
          </p:sp>
          <p:sp>
            <p:nvSpPr>
              <p:cNvPr id="10" name="Rectangle 9"/>
              <p:cNvSpPr/>
              <p:nvPr/>
            </p:nvSpPr>
            <p:spPr>
              <a:xfrm>
                <a:off x="4650377" y="2906486"/>
                <a:ext cx="1759132" cy="457200"/>
              </a:xfrm>
              <a:prstGeom prst="rect">
                <a:avLst/>
              </a:prstGeom>
              <a:solidFill>
                <a:srgbClr val="9ECD33"/>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BE" b="1" dirty="0" smtClean="0">
                    <a:solidFill>
                      <a:schemeClr val="bg1"/>
                    </a:solidFill>
                  </a:rPr>
                  <a:t>Name </a:t>
                </a:r>
                <a:r>
                  <a:rPr lang="fr-BE" b="1" dirty="0" err="1" smtClean="0">
                    <a:solidFill>
                      <a:schemeClr val="bg1"/>
                    </a:solidFill>
                  </a:rPr>
                  <a:t>node</a:t>
                </a:r>
                <a:endParaRPr lang="fr-BE" b="1" dirty="0">
                  <a:solidFill>
                    <a:schemeClr val="bg1"/>
                  </a:solidFill>
                </a:endParaRPr>
              </a:p>
            </p:txBody>
          </p:sp>
          <p:sp>
            <p:nvSpPr>
              <p:cNvPr id="11" name="Rectangle 10"/>
              <p:cNvSpPr/>
              <p:nvPr/>
            </p:nvSpPr>
            <p:spPr>
              <a:xfrm>
                <a:off x="4650377" y="4049485"/>
                <a:ext cx="1759132" cy="457200"/>
              </a:xfrm>
              <a:prstGeom prst="rect">
                <a:avLst/>
              </a:prstGeom>
              <a:solidFill>
                <a:schemeClr val="accent1">
                  <a:lumMod val="50000"/>
                </a:schemeClr>
              </a:solidFill>
              <a:ln>
                <a:solidFill>
                  <a:schemeClr val="accent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BE" dirty="0" smtClean="0"/>
                  <a:t>Job </a:t>
                </a:r>
                <a:r>
                  <a:rPr lang="fr-BE" dirty="0" err="1" smtClean="0"/>
                  <a:t>tracker</a:t>
                </a:r>
                <a:endParaRPr lang="fr-BE" dirty="0"/>
              </a:p>
            </p:txBody>
          </p:sp>
          <p:sp>
            <p:nvSpPr>
              <p:cNvPr id="12" name="Rectangle 11"/>
              <p:cNvSpPr/>
              <p:nvPr/>
            </p:nvSpPr>
            <p:spPr>
              <a:xfrm>
                <a:off x="4650377" y="3477985"/>
                <a:ext cx="1759132" cy="457200"/>
              </a:xfrm>
              <a:prstGeom prst="rect">
                <a:avLst/>
              </a:prstGeom>
              <a:solidFill>
                <a:schemeClr val="accent1">
                  <a:lumMod val="50000"/>
                </a:schemeClr>
              </a:solidFill>
              <a:ln>
                <a:solidFill>
                  <a:schemeClr val="accent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BE" dirty="0" smtClean="0"/>
                  <a:t>Master </a:t>
                </a:r>
                <a:r>
                  <a:rPr lang="fr-BE" dirty="0" err="1" smtClean="0"/>
                  <a:t>node</a:t>
                </a:r>
                <a:endParaRPr lang="fr-BE" dirty="0"/>
              </a:p>
            </p:txBody>
          </p:sp>
        </p:grpSp>
        <p:grpSp>
          <p:nvGrpSpPr>
            <p:cNvPr id="26" name="Groupe 25"/>
            <p:cNvGrpSpPr/>
            <p:nvPr/>
          </p:nvGrpSpPr>
          <p:grpSpPr>
            <a:xfrm>
              <a:off x="287384" y="5138058"/>
              <a:ext cx="2299064" cy="1375954"/>
              <a:chOff x="2011679" y="3962400"/>
              <a:chExt cx="2325189" cy="1863634"/>
            </a:xfrm>
          </p:grpSpPr>
          <p:sp>
            <p:nvSpPr>
              <p:cNvPr id="15" name="Rectangle 14"/>
              <p:cNvSpPr/>
              <p:nvPr/>
            </p:nvSpPr>
            <p:spPr>
              <a:xfrm>
                <a:off x="2011679" y="3962400"/>
                <a:ext cx="2325189" cy="1863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fr-BE" b="1" dirty="0"/>
              </a:p>
            </p:txBody>
          </p:sp>
          <p:sp>
            <p:nvSpPr>
              <p:cNvPr id="16" name="Rectangle 15"/>
              <p:cNvSpPr/>
              <p:nvPr/>
            </p:nvSpPr>
            <p:spPr>
              <a:xfrm>
                <a:off x="2189040" y="4084395"/>
                <a:ext cx="1956238" cy="341586"/>
              </a:xfrm>
              <a:prstGeom prst="rect">
                <a:avLst/>
              </a:prstGeom>
              <a:solidFill>
                <a:srgbClr val="9ECD33"/>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BE" b="1" dirty="0" smtClean="0">
                    <a:solidFill>
                      <a:schemeClr val="bg1"/>
                    </a:solidFill>
                  </a:rPr>
                  <a:t>Slave </a:t>
                </a:r>
                <a:r>
                  <a:rPr lang="fr-BE" b="1" dirty="0" err="1" smtClean="0">
                    <a:solidFill>
                      <a:schemeClr val="bg1"/>
                    </a:solidFill>
                  </a:rPr>
                  <a:t>node</a:t>
                </a:r>
                <a:endParaRPr lang="fr-BE" b="1" dirty="0">
                  <a:solidFill>
                    <a:schemeClr val="bg1"/>
                  </a:solidFill>
                </a:endParaRPr>
              </a:p>
            </p:txBody>
          </p:sp>
          <p:sp>
            <p:nvSpPr>
              <p:cNvPr id="17" name="Rectangle 16"/>
              <p:cNvSpPr/>
              <p:nvPr/>
            </p:nvSpPr>
            <p:spPr>
              <a:xfrm>
                <a:off x="2189039" y="4938360"/>
                <a:ext cx="1956239" cy="341586"/>
              </a:xfrm>
              <a:prstGeom prst="rect">
                <a:avLst/>
              </a:prstGeom>
              <a:solidFill>
                <a:schemeClr val="accent1">
                  <a:lumMod val="50000"/>
                </a:schemeClr>
              </a:solidFill>
              <a:ln>
                <a:solidFill>
                  <a:schemeClr val="accent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BE" dirty="0" smtClean="0"/>
                  <a:t>Data </a:t>
                </a:r>
                <a:r>
                  <a:rPr lang="fr-BE" dirty="0" err="1" smtClean="0"/>
                  <a:t>node</a:t>
                </a:r>
                <a:endParaRPr lang="fr-BE" dirty="0"/>
              </a:p>
            </p:txBody>
          </p:sp>
          <p:sp>
            <p:nvSpPr>
              <p:cNvPr id="18" name="Rectangle 17"/>
              <p:cNvSpPr/>
              <p:nvPr/>
            </p:nvSpPr>
            <p:spPr>
              <a:xfrm>
                <a:off x="2189040" y="4511378"/>
                <a:ext cx="1956238" cy="341586"/>
              </a:xfrm>
              <a:prstGeom prst="rect">
                <a:avLst/>
              </a:prstGeom>
              <a:solidFill>
                <a:schemeClr val="accent1">
                  <a:lumMod val="50000"/>
                </a:schemeClr>
              </a:solidFill>
              <a:ln>
                <a:solidFill>
                  <a:schemeClr val="accent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BE" dirty="0" err="1" smtClean="0"/>
                  <a:t>Task</a:t>
                </a:r>
                <a:r>
                  <a:rPr lang="fr-BE" dirty="0" smtClean="0"/>
                  <a:t> </a:t>
                </a:r>
                <a:r>
                  <a:rPr lang="fr-BE" dirty="0" err="1" smtClean="0"/>
                  <a:t>tracker</a:t>
                </a:r>
                <a:endParaRPr lang="fr-BE" dirty="0"/>
              </a:p>
            </p:txBody>
          </p:sp>
          <p:sp>
            <p:nvSpPr>
              <p:cNvPr id="24" name="Rectangle 23"/>
              <p:cNvSpPr/>
              <p:nvPr/>
            </p:nvSpPr>
            <p:spPr>
              <a:xfrm>
                <a:off x="2189040" y="5356353"/>
                <a:ext cx="737040" cy="341586"/>
              </a:xfrm>
              <a:prstGeom prst="rect">
                <a:avLst/>
              </a:prstGeom>
              <a:solidFill>
                <a:schemeClr val="accent1">
                  <a:lumMod val="50000"/>
                </a:schemeClr>
              </a:solidFill>
              <a:ln>
                <a:solidFill>
                  <a:schemeClr val="accent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BE" dirty="0" err="1" smtClean="0"/>
                  <a:t>Map</a:t>
                </a:r>
                <a:endParaRPr lang="fr-BE" dirty="0"/>
              </a:p>
            </p:txBody>
          </p:sp>
          <p:sp>
            <p:nvSpPr>
              <p:cNvPr id="25" name="Rectangle 24"/>
              <p:cNvSpPr/>
              <p:nvPr/>
            </p:nvSpPr>
            <p:spPr>
              <a:xfrm>
                <a:off x="3048000" y="5356353"/>
                <a:ext cx="1097279" cy="341586"/>
              </a:xfrm>
              <a:prstGeom prst="rect">
                <a:avLst/>
              </a:prstGeom>
              <a:solidFill>
                <a:schemeClr val="accent1">
                  <a:lumMod val="50000"/>
                </a:schemeClr>
              </a:solidFill>
              <a:ln>
                <a:solidFill>
                  <a:schemeClr val="accent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BE" dirty="0" err="1" smtClean="0"/>
                  <a:t>Reduce</a:t>
                </a:r>
                <a:endParaRPr lang="fr-BE" dirty="0"/>
              </a:p>
            </p:txBody>
          </p:sp>
        </p:grpSp>
        <p:grpSp>
          <p:nvGrpSpPr>
            <p:cNvPr id="27" name="Groupe 26"/>
            <p:cNvGrpSpPr/>
            <p:nvPr/>
          </p:nvGrpSpPr>
          <p:grpSpPr>
            <a:xfrm>
              <a:off x="3229715" y="5138058"/>
              <a:ext cx="2299064" cy="1375954"/>
              <a:chOff x="2011679" y="3962400"/>
              <a:chExt cx="2325189" cy="1863634"/>
            </a:xfrm>
          </p:grpSpPr>
          <p:sp>
            <p:nvSpPr>
              <p:cNvPr id="28" name="Rectangle 27"/>
              <p:cNvSpPr/>
              <p:nvPr/>
            </p:nvSpPr>
            <p:spPr>
              <a:xfrm>
                <a:off x="2011679" y="3962400"/>
                <a:ext cx="2325189" cy="1863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fr-BE" b="1" dirty="0"/>
              </a:p>
            </p:txBody>
          </p:sp>
          <p:sp>
            <p:nvSpPr>
              <p:cNvPr id="29" name="Rectangle 28"/>
              <p:cNvSpPr/>
              <p:nvPr/>
            </p:nvSpPr>
            <p:spPr>
              <a:xfrm>
                <a:off x="2189040" y="4084395"/>
                <a:ext cx="1956238" cy="341586"/>
              </a:xfrm>
              <a:prstGeom prst="rect">
                <a:avLst/>
              </a:prstGeom>
              <a:solidFill>
                <a:srgbClr val="9ECD33"/>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BE" b="1" dirty="0" smtClean="0">
                    <a:solidFill>
                      <a:schemeClr val="bg1"/>
                    </a:solidFill>
                  </a:rPr>
                  <a:t>Slave </a:t>
                </a:r>
                <a:r>
                  <a:rPr lang="fr-BE" b="1" dirty="0" err="1" smtClean="0">
                    <a:solidFill>
                      <a:schemeClr val="bg1"/>
                    </a:solidFill>
                  </a:rPr>
                  <a:t>node</a:t>
                </a:r>
                <a:endParaRPr lang="fr-BE" b="1" dirty="0">
                  <a:solidFill>
                    <a:schemeClr val="bg1"/>
                  </a:solidFill>
                </a:endParaRPr>
              </a:p>
            </p:txBody>
          </p:sp>
          <p:sp>
            <p:nvSpPr>
              <p:cNvPr id="30" name="Rectangle 29"/>
              <p:cNvSpPr/>
              <p:nvPr/>
            </p:nvSpPr>
            <p:spPr>
              <a:xfrm>
                <a:off x="2189039" y="4938360"/>
                <a:ext cx="1956239" cy="341586"/>
              </a:xfrm>
              <a:prstGeom prst="rect">
                <a:avLst/>
              </a:prstGeom>
              <a:solidFill>
                <a:schemeClr val="accent1">
                  <a:lumMod val="50000"/>
                </a:schemeClr>
              </a:solidFill>
              <a:ln>
                <a:solidFill>
                  <a:schemeClr val="accent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BE" dirty="0" smtClean="0"/>
                  <a:t>Data </a:t>
                </a:r>
                <a:r>
                  <a:rPr lang="fr-BE" dirty="0" err="1" smtClean="0"/>
                  <a:t>node</a:t>
                </a:r>
                <a:endParaRPr lang="fr-BE" dirty="0"/>
              </a:p>
            </p:txBody>
          </p:sp>
          <p:sp>
            <p:nvSpPr>
              <p:cNvPr id="31" name="Rectangle 30"/>
              <p:cNvSpPr/>
              <p:nvPr/>
            </p:nvSpPr>
            <p:spPr>
              <a:xfrm>
                <a:off x="2189040" y="4511378"/>
                <a:ext cx="1956238" cy="341586"/>
              </a:xfrm>
              <a:prstGeom prst="rect">
                <a:avLst/>
              </a:prstGeom>
              <a:solidFill>
                <a:schemeClr val="accent1">
                  <a:lumMod val="50000"/>
                </a:schemeClr>
              </a:solidFill>
              <a:ln>
                <a:solidFill>
                  <a:schemeClr val="accent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BE" dirty="0" err="1" smtClean="0"/>
                  <a:t>Task</a:t>
                </a:r>
                <a:r>
                  <a:rPr lang="fr-BE" dirty="0" smtClean="0"/>
                  <a:t> </a:t>
                </a:r>
                <a:r>
                  <a:rPr lang="fr-BE" dirty="0" err="1" smtClean="0"/>
                  <a:t>tracker</a:t>
                </a:r>
                <a:endParaRPr lang="fr-BE" dirty="0"/>
              </a:p>
            </p:txBody>
          </p:sp>
          <p:sp>
            <p:nvSpPr>
              <p:cNvPr id="32" name="Rectangle 31"/>
              <p:cNvSpPr/>
              <p:nvPr/>
            </p:nvSpPr>
            <p:spPr>
              <a:xfrm>
                <a:off x="2189040" y="5356353"/>
                <a:ext cx="737040" cy="341586"/>
              </a:xfrm>
              <a:prstGeom prst="rect">
                <a:avLst/>
              </a:prstGeom>
              <a:solidFill>
                <a:schemeClr val="accent1">
                  <a:lumMod val="50000"/>
                </a:schemeClr>
              </a:solidFill>
              <a:ln>
                <a:solidFill>
                  <a:schemeClr val="accent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BE" dirty="0" err="1" smtClean="0"/>
                  <a:t>Map</a:t>
                </a:r>
                <a:endParaRPr lang="fr-BE" dirty="0"/>
              </a:p>
            </p:txBody>
          </p:sp>
          <p:sp>
            <p:nvSpPr>
              <p:cNvPr id="33" name="Rectangle 32"/>
              <p:cNvSpPr/>
              <p:nvPr/>
            </p:nvSpPr>
            <p:spPr>
              <a:xfrm>
                <a:off x="3048000" y="5356353"/>
                <a:ext cx="1097279" cy="341586"/>
              </a:xfrm>
              <a:prstGeom prst="rect">
                <a:avLst/>
              </a:prstGeom>
              <a:solidFill>
                <a:schemeClr val="accent1">
                  <a:lumMod val="50000"/>
                </a:schemeClr>
              </a:solidFill>
              <a:ln>
                <a:solidFill>
                  <a:schemeClr val="accent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BE" dirty="0" err="1" smtClean="0"/>
                  <a:t>Reduce</a:t>
                </a:r>
                <a:endParaRPr lang="fr-BE" dirty="0"/>
              </a:p>
            </p:txBody>
          </p:sp>
        </p:grpSp>
        <p:grpSp>
          <p:nvGrpSpPr>
            <p:cNvPr id="34" name="Groupe 33"/>
            <p:cNvGrpSpPr/>
            <p:nvPr/>
          </p:nvGrpSpPr>
          <p:grpSpPr>
            <a:xfrm>
              <a:off x="6139363" y="5138058"/>
              <a:ext cx="2299064" cy="1375954"/>
              <a:chOff x="2011679" y="3962400"/>
              <a:chExt cx="2325189" cy="1863634"/>
            </a:xfrm>
          </p:grpSpPr>
          <p:sp>
            <p:nvSpPr>
              <p:cNvPr id="35" name="Rectangle 34"/>
              <p:cNvSpPr/>
              <p:nvPr/>
            </p:nvSpPr>
            <p:spPr>
              <a:xfrm>
                <a:off x="2011679" y="3962400"/>
                <a:ext cx="2325189" cy="1863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fr-BE" b="1" dirty="0"/>
              </a:p>
            </p:txBody>
          </p:sp>
          <p:sp>
            <p:nvSpPr>
              <p:cNvPr id="36" name="Rectangle 35"/>
              <p:cNvSpPr/>
              <p:nvPr/>
            </p:nvSpPr>
            <p:spPr>
              <a:xfrm>
                <a:off x="2189040" y="4084395"/>
                <a:ext cx="1956238" cy="341586"/>
              </a:xfrm>
              <a:prstGeom prst="rect">
                <a:avLst/>
              </a:prstGeom>
              <a:solidFill>
                <a:srgbClr val="9ECD33"/>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BE" b="1" dirty="0" smtClean="0">
                    <a:solidFill>
                      <a:schemeClr val="bg1"/>
                    </a:solidFill>
                  </a:rPr>
                  <a:t>Slave </a:t>
                </a:r>
                <a:r>
                  <a:rPr lang="fr-BE" b="1" dirty="0" err="1" smtClean="0">
                    <a:solidFill>
                      <a:schemeClr val="bg1"/>
                    </a:solidFill>
                  </a:rPr>
                  <a:t>node</a:t>
                </a:r>
                <a:endParaRPr lang="fr-BE" b="1" dirty="0">
                  <a:solidFill>
                    <a:schemeClr val="bg1"/>
                  </a:solidFill>
                </a:endParaRPr>
              </a:p>
            </p:txBody>
          </p:sp>
          <p:sp>
            <p:nvSpPr>
              <p:cNvPr id="37" name="Rectangle 36"/>
              <p:cNvSpPr/>
              <p:nvPr/>
            </p:nvSpPr>
            <p:spPr>
              <a:xfrm>
                <a:off x="2189039" y="4938360"/>
                <a:ext cx="1956239" cy="341586"/>
              </a:xfrm>
              <a:prstGeom prst="rect">
                <a:avLst/>
              </a:prstGeom>
              <a:solidFill>
                <a:schemeClr val="accent1">
                  <a:lumMod val="50000"/>
                </a:schemeClr>
              </a:solidFill>
              <a:ln>
                <a:solidFill>
                  <a:schemeClr val="accent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BE" dirty="0" smtClean="0"/>
                  <a:t>Data </a:t>
                </a:r>
                <a:r>
                  <a:rPr lang="fr-BE" dirty="0" err="1" smtClean="0"/>
                  <a:t>node</a:t>
                </a:r>
                <a:endParaRPr lang="fr-BE" dirty="0"/>
              </a:p>
            </p:txBody>
          </p:sp>
          <p:sp>
            <p:nvSpPr>
              <p:cNvPr id="38" name="Rectangle 37"/>
              <p:cNvSpPr/>
              <p:nvPr/>
            </p:nvSpPr>
            <p:spPr>
              <a:xfrm>
                <a:off x="2189040" y="4511378"/>
                <a:ext cx="1956238" cy="341586"/>
              </a:xfrm>
              <a:prstGeom prst="rect">
                <a:avLst/>
              </a:prstGeom>
              <a:solidFill>
                <a:schemeClr val="accent1">
                  <a:lumMod val="50000"/>
                </a:schemeClr>
              </a:solidFill>
              <a:ln>
                <a:solidFill>
                  <a:schemeClr val="accent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BE" dirty="0" err="1" smtClean="0"/>
                  <a:t>Task</a:t>
                </a:r>
                <a:r>
                  <a:rPr lang="fr-BE" dirty="0" smtClean="0"/>
                  <a:t> </a:t>
                </a:r>
                <a:r>
                  <a:rPr lang="fr-BE" dirty="0" err="1" smtClean="0"/>
                  <a:t>tracker</a:t>
                </a:r>
                <a:endParaRPr lang="fr-BE" dirty="0"/>
              </a:p>
            </p:txBody>
          </p:sp>
          <p:sp>
            <p:nvSpPr>
              <p:cNvPr id="39" name="Rectangle 38"/>
              <p:cNvSpPr/>
              <p:nvPr/>
            </p:nvSpPr>
            <p:spPr>
              <a:xfrm>
                <a:off x="2189040" y="5356353"/>
                <a:ext cx="737040" cy="341586"/>
              </a:xfrm>
              <a:prstGeom prst="rect">
                <a:avLst/>
              </a:prstGeom>
              <a:solidFill>
                <a:schemeClr val="accent1">
                  <a:lumMod val="50000"/>
                </a:schemeClr>
              </a:solidFill>
              <a:ln>
                <a:solidFill>
                  <a:schemeClr val="accent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BE" dirty="0" err="1" smtClean="0"/>
                  <a:t>Map</a:t>
                </a:r>
                <a:endParaRPr lang="fr-BE" dirty="0"/>
              </a:p>
            </p:txBody>
          </p:sp>
          <p:sp>
            <p:nvSpPr>
              <p:cNvPr id="40" name="Rectangle 39"/>
              <p:cNvSpPr/>
              <p:nvPr/>
            </p:nvSpPr>
            <p:spPr>
              <a:xfrm>
                <a:off x="3048000" y="5356353"/>
                <a:ext cx="1097279" cy="341586"/>
              </a:xfrm>
              <a:prstGeom prst="rect">
                <a:avLst/>
              </a:prstGeom>
              <a:solidFill>
                <a:schemeClr val="accent1">
                  <a:lumMod val="50000"/>
                </a:schemeClr>
              </a:solidFill>
              <a:ln>
                <a:solidFill>
                  <a:schemeClr val="accent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BE" dirty="0" err="1" smtClean="0"/>
                  <a:t>Reduce</a:t>
                </a:r>
                <a:endParaRPr lang="fr-BE" dirty="0"/>
              </a:p>
            </p:txBody>
          </p:sp>
        </p:grpSp>
        <p:sp>
          <p:nvSpPr>
            <p:cNvPr id="41" name="Rectangle 40"/>
            <p:cNvSpPr/>
            <p:nvPr/>
          </p:nvSpPr>
          <p:spPr>
            <a:xfrm>
              <a:off x="1393176" y="4328219"/>
              <a:ext cx="5934892" cy="70192"/>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2" name="Rectangle 41"/>
            <p:cNvSpPr/>
            <p:nvPr/>
          </p:nvSpPr>
          <p:spPr>
            <a:xfrm>
              <a:off x="1393175" y="4379584"/>
              <a:ext cx="73409" cy="751645"/>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3" name="Rectangle 42"/>
            <p:cNvSpPr/>
            <p:nvPr/>
          </p:nvSpPr>
          <p:spPr>
            <a:xfrm>
              <a:off x="4342542" y="4376446"/>
              <a:ext cx="73409" cy="751645"/>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4" name="Rectangle 43"/>
            <p:cNvSpPr/>
            <p:nvPr/>
          </p:nvSpPr>
          <p:spPr>
            <a:xfrm>
              <a:off x="7254658" y="4384631"/>
              <a:ext cx="73409" cy="751645"/>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5" name="Rectangle 44"/>
            <p:cNvSpPr/>
            <p:nvPr/>
          </p:nvSpPr>
          <p:spPr>
            <a:xfrm>
              <a:off x="4342541" y="3695556"/>
              <a:ext cx="73409" cy="741679"/>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cxnSp>
          <p:nvCxnSpPr>
            <p:cNvPr id="47" name="Connecteur droit avec flèche 46"/>
            <p:cNvCxnSpPr>
              <a:stCxn id="7" idx="3"/>
              <a:endCxn id="8" idx="1"/>
            </p:cNvCxnSpPr>
            <p:nvPr/>
          </p:nvCxnSpPr>
          <p:spPr>
            <a:xfrm>
              <a:off x="1645921" y="3010675"/>
              <a:ext cx="1697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ZoneTexte 47"/>
            <p:cNvSpPr txBox="1"/>
            <p:nvPr/>
          </p:nvSpPr>
          <p:spPr>
            <a:xfrm>
              <a:off x="1750739" y="2787747"/>
              <a:ext cx="1523174" cy="261610"/>
            </a:xfrm>
            <a:prstGeom prst="rect">
              <a:avLst/>
            </a:prstGeom>
            <a:noFill/>
          </p:spPr>
          <p:txBody>
            <a:bodyPr wrap="none" rtlCol="0">
              <a:spAutoFit/>
            </a:bodyPr>
            <a:lstStyle/>
            <a:p>
              <a:r>
                <a:rPr lang="fr-BE" sz="1100" dirty="0" err="1" smtClean="0"/>
                <a:t>Assign</a:t>
              </a:r>
              <a:r>
                <a:rPr lang="fr-BE" sz="1100" dirty="0" smtClean="0"/>
                <a:t> job to cluster</a:t>
              </a:r>
              <a:endParaRPr lang="fr-BE" sz="1100" dirty="0"/>
            </a:p>
          </p:txBody>
        </p:sp>
      </p:grpSp>
      <p:cxnSp>
        <p:nvCxnSpPr>
          <p:cNvPr id="57" name="Connecteur droit avec flèche 56"/>
          <p:cNvCxnSpPr/>
          <p:nvPr/>
        </p:nvCxnSpPr>
        <p:spPr>
          <a:xfrm>
            <a:off x="2267477" y="3471939"/>
            <a:ext cx="2757" cy="164744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1" name="Connecteur droit avec flèche 60"/>
          <p:cNvCxnSpPr/>
          <p:nvPr/>
        </p:nvCxnSpPr>
        <p:spPr>
          <a:xfrm flipV="1">
            <a:off x="2267477" y="3447393"/>
            <a:ext cx="2757" cy="171561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7" name="ZoneTexte 66"/>
          <p:cNvSpPr txBox="1"/>
          <p:nvPr/>
        </p:nvSpPr>
        <p:spPr>
          <a:xfrm>
            <a:off x="1516429" y="4057686"/>
            <a:ext cx="800298" cy="430887"/>
          </a:xfrm>
          <a:prstGeom prst="rect">
            <a:avLst/>
          </a:prstGeom>
          <a:noFill/>
        </p:spPr>
        <p:txBody>
          <a:bodyPr wrap="square" rtlCol="0">
            <a:spAutoFit/>
          </a:bodyPr>
          <a:lstStyle/>
          <a:p>
            <a:r>
              <a:rPr lang="fr-BE" sz="1100" dirty="0" smtClean="0"/>
              <a:t>Data </a:t>
            </a:r>
            <a:r>
              <a:rPr lang="fr-BE" sz="1100" dirty="0" err="1" smtClean="0"/>
              <a:t>transfer</a:t>
            </a:r>
            <a:endParaRPr lang="fr-BE" sz="1100" dirty="0"/>
          </a:p>
        </p:txBody>
      </p:sp>
    </p:spTree>
    <p:extLst>
      <p:ext uri="{BB962C8B-B14F-4D97-AF65-F5344CB8AC3E}">
        <p14:creationId xmlns:p14="http://schemas.microsoft.com/office/powerpoint/2010/main" val="25642300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a:t>The </a:t>
            </a:r>
            <a:r>
              <a:rPr lang="fr-BE" dirty="0" err="1"/>
              <a:t>runtime</a:t>
            </a:r>
            <a:r>
              <a:rPr lang="fr-BE" dirty="0"/>
              <a:t> </a:t>
            </a:r>
            <a:r>
              <a:rPr lang="fr-BE" dirty="0" smtClean="0"/>
              <a:t>system - </a:t>
            </a:r>
            <a:r>
              <a:rPr lang="fr-BE" dirty="0" err="1" smtClean="0"/>
              <a:t>Failure</a:t>
            </a:r>
            <a:r>
              <a:rPr lang="fr-BE" dirty="0" smtClean="0"/>
              <a:t> </a:t>
            </a:r>
            <a:r>
              <a:rPr lang="fr-BE" dirty="0" err="1" smtClean="0"/>
              <a:t>recovery</a:t>
            </a:r>
            <a:r>
              <a:rPr lang="fr-BE" dirty="0" smtClean="0"/>
              <a:t> ?</a:t>
            </a:r>
            <a:endParaRPr lang="fr-BE" dirty="0"/>
          </a:p>
        </p:txBody>
      </p:sp>
      <p:sp>
        <p:nvSpPr>
          <p:cNvPr id="3" name="Espace réservé du contenu 2"/>
          <p:cNvSpPr>
            <a:spLocks noGrp="1"/>
          </p:cNvSpPr>
          <p:nvPr>
            <p:ph idx="1"/>
          </p:nvPr>
        </p:nvSpPr>
        <p:spPr>
          <a:xfrm>
            <a:off x="820048" y="2080010"/>
            <a:ext cx="10554574" cy="4391130"/>
          </a:xfrm>
        </p:spPr>
        <p:txBody>
          <a:bodyPr/>
          <a:lstStyle/>
          <a:p>
            <a:r>
              <a:rPr lang="fr-BE" dirty="0" err="1" smtClean="0"/>
              <a:t>What</a:t>
            </a:r>
            <a:r>
              <a:rPr lang="fr-BE" dirty="0" smtClean="0"/>
              <a:t> If a slave </a:t>
            </a:r>
            <a:r>
              <a:rPr lang="fr-BE" dirty="0" err="1" smtClean="0"/>
              <a:t>node</a:t>
            </a:r>
            <a:r>
              <a:rPr lang="fr-BE" dirty="0" smtClean="0"/>
              <a:t> crashes ?</a:t>
            </a:r>
          </a:p>
          <a:p>
            <a:pPr lvl="1"/>
            <a:r>
              <a:rPr lang="fr-BE" dirty="0" err="1"/>
              <a:t>Find</a:t>
            </a:r>
            <a:r>
              <a:rPr lang="fr-BE" dirty="0"/>
              <a:t> a copy of the input data =&gt; Restart the job </a:t>
            </a:r>
            <a:r>
              <a:rPr lang="fr-BE" dirty="0" err="1"/>
              <a:t>elsewhere</a:t>
            </a:r>
            <a:endParaRPr lang="fr-BE" dirty="0"/>
          </a:p>
          <a:p>
            <a:pPr lvl="1"/>
            <a:r>
              <a:rPr lang="fr-BE" dirty="0" smtClean="0"/>
              <a:t>Works </a:t>
            </a:r>
            <a:r>
              <a:rPr lang="fr-BE" dirty="0" err="1" smtClean="0"/>
              <a:t>thanks</a:t>
            </a:r>
            <a:r>
              <a:rPr lang="fr-BE" dirty="0" smtClean="0"/>
              <a:t> to data </a:t>
            </a:r>
            <a:r>
              <a:rPr lang="fr-BE" dirty="0" err="1" smtClean="0"/>
              <a:t>replication</a:t>
            </a:r>
            <a:endParaRPr lang="fr-BE" dirty="0" smtClean="0"/>
          </a:p>
          <a:p>
            <a:endParaRPr lang="fr-BE" dirty="0" smtClean="0"/>
          </a:p>
          <a:p>
            <a:r>
              <a:rPr lang="fr-BE" dirty="0" err="1" smtClean="0"/>
              <a:t>What</a:t>
            </a:r>
            <a:r>
              <a:rPr lang="fr-BE" dirty="0" smtClean="0"/>
              <a:t> if the master crashes ?</a:t>
            </a:r>
          </a:p>
          <a:p>
            <a:pPr lvl="1"/>
            <a:r>
              <a:rPr lang="fr-BE" dirty="0" err="1" smtClean="0"/>
              <a:t>Hadoop</a:t>
            </a:r>
            <a:r>
              <a:rPr lang="fr-BE" dirty="0" smtClean="0"/>
              <a:t> 1.0 : The </a:t>
            </a:r>
            <a:r>
              <a:rPr lang="fr-BE" dirty="0" err="1" smtClean="0"/>
              <a:t>namenode</a:t>
            </a:r>
            <a:r>
              <a:rPr lang="fr-BE" dirty="0" smtClean="0"/>
              <a:t> </a:t>
            </a:r>
            <a:r>
              <a:rPr lang="fr-BE" dirty="0" err="1" smtClean="0"/>
              <a:t>was</a:t>
            </a:r>
            <a:r>
              <a:rPr lang="fr-BE" dirty="0" smtClean="0"/>
              <a:t> a </a:t>
            </a:r>
            <a:r>
              <a:rPr lang="fr-BE" dirty="0" smtClean="0">
                <a:solidFill>
                  <a:srgbClr val="FF9900"/>
                </a:solidFill>
              </a:rPr>
              <a:t>single point of </a:t>
            </a:r>
            <a:r>
              <a:rPr lang="fr-BE" dirty="0" err="1" smtClean="0">
                <a:solidFill>
                  <a:srgbClr val="FF9900"/>
                </a:solidFill>
              </a:rPr>
              <a:t>failure</a:t>
            </a:r>
            <a:r>
              <a:rPr lang="fr-BE" dirty="0" smtClean="0">
                <a:solidFill>
                  <a:srgbClr val="FF9900"/>
                </a:solidFill>
              </a:rPr>
              <a:t> </a:t>
            </a:r>
            <a:r>
              <a:rPr lang="fr-BE" dirty="0" smtClean="0"/>
              <a:t>(SPOF)</a:t>
            </a:r>
          </a:p>
          <a:p>
            <a:pPr lvl="1"/>
            <a:r>
              <a:rPr lang="fr-BE" dirty="0" err="1" smtClean="0"/>
              <a:t>Hadoop</a:t>
            </a:r>
            <a:r>
              <a:rPr lang="fr-BE" dirty="0" smtClean="0"/>
              <a:t> 2.0 : A </a:t>
            </a:r>
            <a:r>
              <a:rPr lang="fr-BE" dirty="0" smtClean="0">
                <a:solidFill>
                  <a:srgbClr val="FF9900"/>
                </a:solidFill>
              </a:rPr>
              <a:t>backup </a:t>
            </a:r>
            <a:r>
              <a:rPr lang="fr-BE" dirty="0" err="1" smtClean="0">
                <a:solidFill>
                  <a:srgbClr val="FF9900"/>
                </a:solidFill>
              </a:rPr>
              <a:t>namenode</a:t>
            </a:r>
            <a:r>
              <a:rPr lang="fr-BE" dirty="0" smtClean="0">
                <a:solidFill>
                  <a:srgbClr val="FF9900"/>
                </a:solidFill>
              </a:rPr>
              <a:t> </a:t>
            </a:r>
            <a:r>
              <a:rPr lang="fr-BE" dirty="0" err="1" smtClean="0">
                <a:solidFill>
                  <a:srgbClr val="FF9900"/>
                </a:solidFill>
              </a:rPr>
              <a:t>runs</a:t>
            </a:r>
            <a:r>
              <a:rPr lang="fr-BE" dirty="0" smtClean="0">
                <a:solidFill>
                  <a:srgbClr val="FF9900"/>
                </a:solidFill>
              </a:rPr>
              <a:t> </a:t>
            </a:r>
            <a:r>
              <a:rPr lang="fr-BE" dirty="0" err="1" smtClean="0">
                <a:solidFill>
                  <a:srgbClr val="FF9900"/>
                </a:solidFill>
              </a:rPr>
              <a:t>alongside</a:t>
            </a:r>
            <a:r>
              <a:rPr lang="fr-BE" dirty="0" smtClean="0">
                <a:solidFill>
                  <a:srgbClr val="FF9900"/>
                </a:solidFill>
              </a:rPr>
              <a:t> the active </a:t>
            </a:r>
            <a:r>
              <a:rPr lang="fr-BE" dirty="0" err="1" smtClean="0">
                <a:solidFill>
                  <a:srgbClr val="FF9900"/>
                </a:solidFill>
              </a:rPr>
              <a:t>namenode</a:t>
            </a:r>
            <a:r>
              <a:rPr lang="fr-BE" dirty="0" smtClean="0"/>
              <a:t>. He </a:t>
            </a:r>
            <a:r>
              <a:rPr lang="fr-BE" dirty="0" err="1" smtClean="0"/>
              <a:t>does</a:t>
            </a:r>
            <a:r>
              <a:rPr lang="fr-BE" dirty="0" smtClean="0"/>
              <a:t> not </a:t>
            </a:r>
            <a:r>
              <a:rPr lang="fr-BE" dirty="0" err="1" smtClean="0"/>
              <a:t>take</a:t>
            </a:r>
            <a:r>
              <a:rPr lang="fr-BE" dirty="0" smtClean="0"/>
              <a:t> </a:t>
            </a:r>
            <a:r>
              <a:rPr lang="fr-BE" dirty="0" err="1" smtClean="0"/>
              <a:t>decision</a:t>
            </a:r>
            <a:r>
              <a:rPr lang="fr-BE" dirty="0" smtClean="0"/>
              <a:t> but </a:t>
            </a:r>
            <a:r>
              <a:rPr lang="fr-BE" dirty="0" err="1" smtClean="0"/>
              <a:t>listen</a:t>
            </a:r>
            <a:r>
              <a:rPr lang="fr-BE" dirty="0" smtClean="0"/>
              <a:t> to </a:t>
            </a:r>
            <a:r>
              <a:rPr lang="fr-BE" dirty="0" err="1" smtClean="0"/>
              <a:t>everything</a:t>
            </a:r>
            <a:r>
              <a:rPr lang="fr-BE" dirty="0" smtClean="0"/>
              <a:t> happening. </a:t>
            </a:r>
            <a:r>
              <a:rPr lang="fr-BE" dirty="0" smtClean="0">
                <a:solidFill>
                  <a:srgbClr val="FF9900"/>
                </a:solidFill>
              </a:rPr>
              <a:t>If the active master </a:t>
            </a:r>
            <a:r>
              <a:rPr lang="fr-BE" dirty="0" err="1" smtClean="0">
                <a:solidFill>
                  <a:srgbClr val="FF9900"/>
                </a:solidFill>
              </a:rPr>
              <a:t>goes</a:t>
            </a:r>
            <a:r>
              <a:rPr lang="fr-BE" dirty="0" smtClean="0">
                <a:solidFill>
                  <a:srgbClr val="FF9900"/>
                </a:solidFill>
              </a:rPr>
              <a:t> down, the standby </a:t>
            </a:r>
            <a:r>
              <a:rPr lang="fr-BE" dirty="0" err="1" smtClean="0">
                <a:solidFill>
                  <a:srgbClr val="FF9900"/>
                </a:solidFill>
              </a:rPr>
              <a:t>namenode</a:t>
            </a:r>
            <a:r>
              <a:rPr lang="fr-BE" dirty="0" smtClean="0">
                <a:solidFill>
                  <a:srgbClr val="FF9900"/>
                </a:solidFill>
              </a:rPr>
              <a:t> </a:t>
            </a:r>
            <a:r>
              <a:rPr lang="fr-BE" dirty="0" err="1" smtClean="0">
                <a:solidFill>
                  <a:srgbClr val="FF9900"/>
                </a:solidFill>
              </a:rPr>
              <a:t>becomes</a:t>
            </a:r>
            <a:r>
              <a:rPr lang="fr-BE" dirty="0" smtClean="0">
                <a:solidFill>
                  <a:srgbClr val="FF9900"/>
                </a:solidFill>
              </a:rPr>
              <a:t> active</a:t>
            </a:r>
            <a:r>
              <a:rPr lang="fr-BE" dirty="0" smtClean="0"/>
              <a:t> and a new standby </a:t>
            </a:r>
            <a:r>
              <a:rPr lang="fr-BE" dirty="0" err="1" smtClean="0"/>
              <a:t>namenode</a:t>
            </a:r>
            <a:r>
              <a:rPr lang="fr-BE" dirty="0" smtClean="0"/>
              <a:t> </a:t>
            </a:r>
            <a:r>
              <a:rPr lang="fr-BE" dirty="0" err="1" smtClean="0"/>
              <a:t>is</a:t>
            </a:r>
            <a:r>
              <a:rPr lang="fr-BE" dirty="0" smtClean="0"/>
              <a:t> </a:t>
            </a:r>
            <a:r>
              <a:rPr lang="fr-BE" dirty="0" err="1" smtClean="0"/>
              <a:t>prepared</a:t>
            </a:r>
            <a:r>
              <a:rPr lang="fr-BE" dirty="0" smtClean="0"/>
              <a:t>.</a:t>
            </a:r>
          </a:p>
          <a:p>
            <a:pPr lvl="2"/>
            <a:r>
              <a:rPr lang="fr-BE" dirty="0" smtClean="0"/>
              <a:t>If </a:t>
            </a:r>
            <a:r>
              <a:rPr lang="fr-BE" dirty="0" err="1" smtClean="0"/>
              <a:t>both</a:t>
            </a:r>
            <a:r>
              <a:rPr lang="fr-BE" dirty="0" smtClean="0"/>
              <a:t> crash </a:t>
            </a:r>
            <a:r>
              <a:rPr lang="fr-BE" dirty="0" err="1" smtClean="0"/>
              <a:t>together</a:t>
            </a:r>
            <a:r>
              <a:rPr lang="fr-BE" dirty="0" smtClean="0"/>
              <a:t>, </a:t>
            </a:r>
            <a:r>
              <a:rPr lang="fr-BE" dirty="0" err="1" smtClean="0"/>
              <a:t>everything</a:t>
            </a:r>
            <a:r>
              <a:rPr lang="fr-BE" dirty="0" smtClean="0"/>
              <a:t> </a:t>
            </a:r>
            <a:r>
              <a:rPr lang="fr-BE" dirty="0" err="1" smtClean="0"/>
              <a:t>is</a:t>
            </a:r>
            <a:r>
              <a:rPr lang="fr-BE" dirty="0" smtClean="0"/>
              <a:t> </a:t>
            </a:r>
            <a:r>
              <a:rPr lang="fr-BE" dirty="0" err="1" smtClean="0"/>
              <a:t>still</a:t>
            </a:r>
            <a:r>
              <a:rPr lang="fr-BE" dirty="0" smtClean="0"/>
              <a:t> </a:t>
            </a:r>
            <a:r>
              <a:rPr lang="fr-BE" dirty="0" err="1" smtClean="0"/>
              <a:t>lost</a:t>
            </a:r>
            <a:r>
              <a:rPr lang="fr-BE" dirty="0" smtClean="0"/>
              <a:t> …</a:t>
            </a:r>
          </a:p>
        </p:txBody>
      </p:sp>
    </p:spTree>
    <p:extLst>
      <p:ext uri="{BB962C8B-B14F-4D97-AF65-F5344CB8AC3E}">
        <p14:creationId xmlns:p14="http://schemas.microsoft.com/office/powerpoint/2010/main" val="36996079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The file system</a:t>
            </a:r>
            <a:endParaRPr lang="fr-BE" dirty="0"/>
          </a:p>
        </p:txBody>
      </p:sp>
      <p:sp>
        <p:nvSpPr>
          <p:cNvPr id="3" name="Espace réservé du contenu 2"/>
          <p:cNvSpPr>
            <a:spLocks noGrp="1"/>
          </p:cNvSpPr>
          <p:nvPr>
            <p:ph idx="1"/>
          </p:nvPr>
        </p:nvSpPr>
        <p:spPr>
          <a:xfrm>
            <a:off x="818712" y="2446097"/>
            <a:ext cx="10554574" cy="4308931"/>
          </a:xfrm>
        </p:spPr>
        <p:txBody>
          <a:bodyPr>
            <a:normAutofit/>
          </a:bodyPr>
          <a:lstStyle/>
          <a:p>
            <a:r>
              <a:rPr lang="fr-BE" dirty="0" err="1" smtClean="0"/>
              <a:t>Hadoop</a:t>
            </a:r>
            <a:r>
              <a:rPr lang="fr-BE" dirty="0" smtClean="0"/>
              <a:t> file system (HDFS) :</a:t>
            </a:r>
          </a:p>
          <a:p>
            <a:pPr lvl="1"/>
            <a:r>
              <a:rPr lang="fr-BE" dirty="0" err="1">
                <a:solidFill>
                  <a:srgbClr val="FF9900"/>
                </a:solidFill>
              </a:rPr>
              <a:t>Specialised</a:t>
            </a:r>
            <a:r>
              <a:rPr lang="fr-BE" dirty="0"/>
              <a:t> file system </a:t>
            </a:r>
            <a:r>
              <a:rPr lang="fr-BE" dirty="0" err="1"/>
              <a:t>using</a:t>
            </a:r>
            <a:r>
              <a:rPr lang="fr-BE" dirty="0"/>
              <a:t> </a:t>
            </a:r>
            <a:r>
              <a:rPr lang="fr-BE" dirty="0" err="1">
                <a:solidFill>
                  <a:srgbClr val="FF9900"/>
                </a:solidFill>
              </a:rPr>
              <a:t>tradeoffs</a:t>
            </a:r>
            <a:r>
              <a:rPr lang="fr-BE" dirty="0"/>
              <a:t> </a:t>
            </a:r>
            <a:r>
              <a:rPr lang="fr-BE" dirty="0" err="1"/>
              <a:t>that</a:t>
            </a:r>
            <a:r>
              <a:rPr lang="fr-BE" dirty="0"/>
              <a:t> </a:t>
            </a:r>
            <a:r>
              <a:rPr lang="fr-BE" dirty="0" err="1"/>
              <a:t>works</a:t>
            </a:r>
            <a:r>
              <a:rPr lang="fr-BE" dirty="0"/>
              <a:t> </a:t>
            </a:r>
            <a:r>
              <a:rPr lang="fr-BE" dirty="0" err="1"/>
              <a:t>well</a:t>
            </a:r>
            <a:r>
              <a:rPr lang="fr-BE" dirty="0"/>
              <a:t> </a:t>
            </a:r>
            <a:r>
              <a:rPr lang="fr-BE" dirty="0">
                <a:solidFill>
                  <a:srgbClr val="FF9900"/>
                </a:solidFill>
              </a:rPr>
              <a:t>for </a:t>
            </a:r>
            <a:r>
              <a:rPr lang="fr-BE" dirty="0" err="1">
                <a:solidFill>
                  <a:srgbClr val="FF9900"/>
                </a:solidFill>
              </a:rPr>
              <a:t>MapReduce</a:t>
            </a:r>
            <a:r>
              <a:rPr lang="fr-BE" dirty="0">
                <a:solidFill>
                  <a:srgbClr val="FF9900"/>
                </a:solidFill>
              </a:rPr>
              <a:t> </a:t>
            </a:r>
            <a:r>
              <a:rPr lang="fr-BE" dirty="0" err="1">
                <a:solidFill>
                  <a:srgbClr val="FF9900"/>
                </a:solidFill>
              </a:rPr>
              <a:t>tasks</a:t>
            </a:r>
            <a:endParaRPr lang="fr-BE" dirty="0">
              <a:solidFill>
                <a:srgbClr val="FF9900"/>
              </a:solidFill>
            </a:endParaRPr>
          </a:p>
          <a:p>
            <a:pPr lvl="1"/>
            <a:r>
              <a:rPr lang="en-US" dirty="0"/>
              <a:t>Very large read-only or append-only files (Giga/</a:t>
            </a:r>
            <a:r>
              <a:rPr lang="en-US" dirty="0" err="1"/>
              <a:t>Terrabyte</a:t>
            </a:r>
            <a:r>
              <a:rPr lang="en-US" dirty="0"/>
              <a:t> of data)</a:t>
            </a:r>
          </a:p>
          <a:p>
            <a:pPr lvl="1"/>
            <a:r>
              <a:rPr lang="en-US" dirty="0" err="1"/>
              <a:t>Sequentiel</a:t>
            </a:r>
            <a:r>
              <a:rPr lang="en-US" dirty="0"/>
              <a:t> </a:t>
            </a:r>
            <a:r>
              <a:rPr lang="en-US" dirty="0" err="1"/>
              <a:t>acces</a:t>
            </a:r>
            <a:r>
              <a:rPr lang="en-US" dirty="0"/>
              <a:t> pattern =&gt; </a:t>
            </a:r>
            <a:r>
              <a:rPr lang="en-US" dirty="0" smtClean="0">
                <a:solidFill>
                  <a:srgbClr val="FF9900"/>
                </a:solidFill>
              </a:rPr>
              <a:t>No random read/write </a:t>
            </a:r>
            <a:r>
              <a:rPr lang="en-US" dirty="0" smtClean="0"/>
              <a:t>=&gt; </a:t>
            </a:r>
            <a:r>
              <a:rPr lang="fr-BE" dirty="0"/>
              <a:t>Records are </a:t>
            </a:r>
            <a:r>
              <a:rPr lang="fr-BE" dirty="0" smtClean="0"/>
              <a:t>immutable !</a:t>
            </a:r>
            <a:endParaRPr lang="en-US" dirty="0" smtClean="0">
              <a:solidFill>
                <a:srgbClr val="FF9900"/>
              </a:solidFill>
            </a:endParaRPr>
          </a:p>
          <a:p>
            <a:pPr lvl="1"/>
            <a:r>
              <a:rPr lang="en-US" dirty="0" smtClean="0">
                <a:solidFill>
                  <a:srgbClr val="FF9900"/>
                </a:solidFill>
              </a:rPr>
              <a:t>High throughput + high capacity</a:t>
            </a:r>
            <a:endParaRPr lang="en-US" dirty="0">
              <a:solidFill>
                <a:srgbClr val="FF9900"/>
              </a:solidFill>
            </a:endParaRPr>
          </a:p>
          <a:p>
            <a:endParaRPr lang="fr-BE" dirty="0" smtClean="0"/>
          </a:p>
          <a:p>
            <a:r>
              <a:rPr lang="fr-BE" dirty="0" smtClean="0"/>
              <a:t>In exchange, HDFS </a:t>
            </a:r>
            <a:r>
              <a:rPr lang="fr-BE" dirty="0" err="1" smtClean="0"/>
              <a:t>is</a:t>
            </a:r>
            <a:r>
              <a:rPr lang="fr-BE" dirty="0" smtClean="0"/>
              <a:t> </a:t>
            </a:r>
            <a:r>
              <a:rPr lang="fr-BE" dirty="0" err="1" smtClean="0"/>
              <a:t>unsuited</a:t>
            </a:r>
            <a:r>
              <a:rPr lang="fr-BE" dirty="0" smtClean="0"/>
              <a:t> for :</a:t>
            </a:r>
          </a:p>
          <a:p>
            <a:pPr lvl="1"/>
            <a:r>
              <a:rPr lang="en-US" dirty="0"/>
              <a:t>Storing lots of small files</a:t>
            </a:r>
          </a:p>
          <a:p>
            <a:pPr lvl="1"/>
            <a:r>
              <a:rPr lang="en-US" dirty="0" smtClean="0"/>
              <a:t>high-latency </a:t>
            </a:r>
            <a:r>
              <a:rPr lang="en-US" dirty="0"/>
              <a:t>access</a:t>
            </a:r>
          </a:p>
          <a:p>
            <a:pPr lvl="1"/>
            <a:r>
              <a:rPr lang="en-US" dirty="0" smtClean="0"/>
              <a:t>Multiple writers</a:t>
            </a:r>
          </a:p>
          <a:p>
            <a:pPr lvl="1"/>
            <a:endParaRPr lang="en-US" dirty="0" smtClean="0">
              <a:solidFill>
                <a:srgbClr val="FF9900"/>
              </a:solidFill>
            </a:endParaRPr>
          </a:p>
        </p:txBody>
      </p:sp>
    </p:spTree>
    <p:extLst>
      <p:ext uri="{BB962C8B-B14F-4D97-AF65-F5344CB8AC3E}">
        <p14:creationId xmlns:p14="http://schemas.microsoft.com/office/powerpoint/2010/main" val="271655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err="1" smtClean="0"/>
              <a:t>Hadoop’s</a:t>
            </a:r>
            <a:r>
              <a:rPr lang="fr-BE" dirty="0" smtClean="0"/>
              <a:t> limitation :</a:t>
            </a:r>
            <a:endParaRPr lang="fr-BE" dirty="0"/>
          </a:p>
        </p:txBody>
      </p:sp>
      <p:sp>
        <p:nvSpPr>
          <p:cNvPr id="3" name="Espace réservé du contenu 2"/>
          <p:cNvSpPr>
            <a:spLocks noGrp="1"/>
          </p:cNvSpPr>
          <p:nvPr>
            <p:ph idx="1"/>
          </p:nvPr>
        </p:nvSpPr>
        <p:spPr>
          <a:xfrm>
            <a:off x="818712" y="1993687"/>
            <a:ext cx="10554574" cy="3997538"/>
          </a:xfrm>
        </p:spPr>
        <p:txBody>
          <a:bodyPr>
            <a:normAutofit/>
          </a:bodyPr>
          <a:lstStyle/>
          <a:p>
            <a:r>
              <a:rPr lang="fr-BE" dirty="0" err="1" smtClean="0">
                <a:solidFill>
                  <a:srgbClr val="FF9900"/>
                </a:solidFill>
              </a:rPr>
              <a:t>Hadoop’s</a:t>
            </a:r>
            <a:r>
              <a:rPr lang="fr-BE" dirty="0" smtClean="0">
                <a:solidFill>
                  <a:srgbClr val="FF9900"/>
                </a:solidFill>
              </a:rPr>
              <a:t> </a:t>
            </a:r>
            <a:r>
              <a:rPr lang="fr-BE" dirty="0" err="1" smtClean="0">
                <a:solidFill>
                  <a:srgbClr val="FF9900"/>
                </a:solidFill>
              </a:rPr>
              <a:t>security</a:t>
            </a:r>
            <a:r>
              <a:rPr lang="fr-BE" dirty="0" smtClean="0">
                <a:solidFill>
                  <a:srgbClr val="FF9900"/>
                </a:solidFill>
              </a:rPr>
              <a:t> model </a:t>
            </a:r>
            <a:r>
              <a:rPr lang="fr-BE" dirty="0" err="1" smtClean="0">
                <a:solidFill>
                  <a:srgbClr val="FF9900"/>
                </a:solidFill>
              </a:rPr>
              <a:t>is</a:t>
            </a:r>
            <a:r>
              <a:rPr lang="fr-BE" dirty="0" smtClean="0">
                <a:solidFill>
                  <a:srgbClr val="FF9900"/>
                </a:solidFill>
              </a:rPr>
              <a:t> </a:t>
            </a:r>
            <a:r>
              <a:rPr lang="fr-BE" dirty="0" err="1" smtClean="0">
                <a:solidFill>
                  <a:srgbClr val="FF9900"/>
                </a:solidFill>
              </a:rPr>
              <a:t>disabled</a:t>
            </a:r>
            <a:r>
              <a:rPr lang="fr-BE" dirty="0" smtClean="0">
                <a:solidFill>
                  <a:srgbClr val="FF9900"/>
                </a:solidFill>
              </a:rPr>
              <a:t> by default </a:t>
            </a:r>
            <a:r>
              <a:rPr lang="fr-BE" dirty="0" smtClean="0"/>
              <a:t>due to </a:t>
            </a:r>
            <a:r>
              <a:rPr lang="fr-BE" dirty="0" err="1" smtClean="0"/>
              <a:t>sheer</a:t>
            </a:r>
            <a:r>
              <a:rPr lang="fr-BE" dirty="0" smtClean="0"/>
              <a:t> </a:t>
            </a:r>
            <a:r>
              <a:rPr lang="fr-BE" dirty="0" err="1" smtClean="0"/>
              <a:t>complexity</a:t>
            </a:r>
            <a:r>
              <a:rPr lang="fr-BE" dirty="0" smtClean="0"/>
              <a:t> of </a:t>
            </a:r>
            <a:r>
              <a:rPr lang="fr-BE" dirty="0" err="1" smtClean="0"/>
              <a:t>enabling</a:t>
            </a:r>
            <a:r>
              <a:rPr lang="fr-BE" dirty="0" smtClean="0"/>
              <a:t> </a:t>
            </a:r>
            <a:r>
              <a:rPr lang="fr-BE" dirty="0" err="1" smtClean="0"/>
              <a:t>it</a:t>
            </a:r>
            <a:endParaRPr lang="fr-BE" dirty="0" smtClean="0"/>
          </a:p>
          <a:p>
            <a:pPr lvl="1"/>
            <a:r>
              <a:rPr lang="fr-BE" dirty="0" smtClean="0"/>
              <a:t>No </a:t>
            </a:r>
            <a:r>
              <a:rPr lang="fr-BE" dirty="0" err="1" smtClean="0"/>
              <a:t>encryption</a:t>
            </a:r>
            <a:r>
              <a:rPr lang="fr-BE" dirty="0" smtClean="0"/>
              <a:t> on </a:t>
            </a:r>
            <a:r>
              <a:rPr lang="fr-BE" dirty="0" err="1" smtClean="0"/>
              <a:t>storage</a:t>
            </a:r>
            <a:r>
              <a:rPr lang="fr-BE" dirty="0" smtClean="0"/>
              <a:t> or network </a:t>
            </a:r>
            <a:r>
              <a:rPr lang="fr-BE" dirty="0" err="1" smtClean="0"/>
              <a:t>level</a:t>
            </a:r>
            <a:r>
              <a:rPr lang="fr-BE" dirty="0" smtClean="0"/>
              <a:t> (</a:t>
            </a:r>
            <a:r>
              <a:rPr lang="fr-BE" dirty="0" err="1" smtClean="0"/>
              <a:t>faster</a:t>
            </a:r>
            <a:r>
              <a:rPr lang="fr-BE" dirty="0" smtClean="0"/>
              <a:t> computation but no </a:t>
            </a:r>
            <a:r>
              <a:rPr lang="fr-BE" dirty="0" err="1" smtClean="0"/>
              <a:t>security</a:t>
            </a:r>
            <a:r>
              <a:rPr lang="fr-BE" dirty="0" smtClean="0"/>
              <a:t>)</a:t>
            </a:r>
          </a:p>
          <a:p>
            <a:r>
              <a:rPr lang="fr-BE" dirty="0" err="1" smtClean="0">
                <a:solidFill>
                  <a:srgbClr val="FF9900"/>
                </a:solidFill>
              </a:rPr>
              <a:t>Unfit</a:t>
            </a:r>
            <a:r>
              <a:rPr lang="fr-BE" dirty="0" smtClean="0">
                <a:solidFill>
                  <a:srgbClr val="FF9900"/>
                </a:solidFill>
              </a:rPr>
              <a:t> for </a:t>
            </a:r>
            <a:r>
              <a:rPr lang="fr-BE" dirty="0" err="1" smtClean="0">
                <a:solidFill>
                  <a:srgbClr val="FF9900"/>
                </a:solidFill>
              </a:rPr>
              <a:t>fast</a:t>
            </a:r>
            <a:r>
              <a:rPr lang="fr-BE" dirty="0" smtClean="0">
                <a:solidFill>
                  <a:srgbClr val="FF9900"/>
                </a:solidFill>
              </a:rPr>
              <a:t> computation of </a:t>
            </a:r>
            <a:r>
              <a:rPr lang="fr-BE" dirty="0" err="1" smtClean="0">
                <a:solidFill>
                  <a:srgbClr val="FF9900"/>
                </a:solidFill>
              </a:rPr>
              <a:t>many</a:t>
            </a:r>
            <a:r>
              <a:rPr lang="fr-BE" dirty="0" smtClean="0">
                <a:solidFill>
                  <a:srgbClr val="FF9900"/>
                </a:solidFill>
              </a:rPr>
              <a:t> </a:t>
            </a:r>
            <a:r>
              <a:rPr lang="fr-BE" dirty="0" err="1" smtClean="0">
                <a:solidFill>
                  <a:srgbClr val="FF9900"/>
                </a:solidFill>
              </a:rPr>
              <a:t>small</a:t>
            </a:r>
            <a:r>
              <a:rPr lang="fr-BE" dirty="0" smtClean="0">
                <a:solidFill>
                  <a:srgbClr val="FF9900"/>
                </a:solidFill>
              </a:rPr>
              <a:t> data </a:t>
            </a:r>
            <a:r>
              <a:rPr lang="fr-BE" dirty="0" err="1" smtClean="0">
                <a:solidFill>
                  <a:srgbClr val="FF9900"/>
                </a:solidFill>
              </a:rPr>
              <a:t>batches</a:t>
            </a:r>
            <a:endParaRPr lang="fr-BE" dirty="0" smtClean="0">
              <a:solidFill>
                <a:srgbClr val="FF9900"/>
              </a:solidFill>
            </a:endParaRPr>
          </a:p>
          <a:p>
            <a:pPr lvl="1"/>
            <a:r>
              <a:rPr lang="fr-BE" dirty="0" err="1" smtClean="0"/>
              <a:t>Inherent</a:t>
            </a:r>
            <a:r>
              <a:rPr lang="fr-BE" dirty="0" smtClean="0"/>
              <a:t> to the file </a:t>
            </a:r>
            <a:r>
              <a:rPr lang="fr-BE" dirty="0" err="1" smtClean="0"/>
              <a:t>system’s</a:t>
            </a:r>
            <a:r>
              <a:rPr lang="fr-BE" dirty="0" smtClean="0"/>
              <a:t> </a:t>
            </a:r>
            <a:r>
              <a:rPr lang="fr-BE" dirty="0" err="1" smtClean="0"/>
              <a:t>tradefoffs</a:t>
            </a:r>
            <a:endParaRPr lang="fr-BE" dirty="0" smtClean="0"/>
          </a:p>
          <a:p>
            <a:r>
              <a:rPr lang="fr-BE" dirty="0" smtClean="0"/>
              <a:t>Possible </a:t>
            </a:r>
            <a:r>
              <a:rPr lang="fr-BE" dirty="0" err="1" smtClean="0"/>
              <a:t>stability</a:t>
            </a:r>
            <a:r>
              <a:rPr lang="fr-BE" dirty="0" smtClean="0"/>
              <a:t> issues if </a:t>
            </a:r>
            <a:r>
              <a:rPr lang="en-US" dirty="0" smtClean="0"/>
              <a:t>latest </a:t>
            </a:r>
            <a:r>
              <a:rPr lang="en-US" dirty="0"/>
              <a:t>stable </a:t>
            </a:r>
            <a:r>
              <a:rPr lang="en-US" dirty="0" smtClean="0"/>
              <a:t>version is not used</a:t>
            </a:r>
          </a:p>
          <a:p>
            <a:pPr lvl="1"/>
            <a:r>
              <a:rPr lang="en-US" dirty="0"/>
              <a:t>Due to the open source factor, some companies have lost days of work due to running unstable version of the framework</a:t>
            </a:r>
            <a:r>
              <a:rPr lang="en-US" dirty="0" smtClean="0"/>
              <a:t>.</a:t>
            </a:r>
          </a:p>
          <a:p>
            <a:r>
              <a:rPr lang="fr-BE" dirty="0" err="1" smtClean="0"/>
              <a:t>Also</a:t>
            </a:r>
            <a:r>
              <a:rPr lang="fr-BE" dirty="0" smtClean="0"/>
              <a:t> …</a:t>
            </a:r>
            <a:endParaRPr lang="en-US" dirty="0" smtClean="0"/>
          </a:p>
        </p:txBody>
      </p:sp>
    </p:spTree>
    <p:extLst>
      <p:ext uri="{BB962C8B-B14F-4D97-AF65-F5344CB8AC3E}">
        <p14:creationId xmlns:p14="http://schemas.microsoft.com/office/powerpoint/2010/main" val="4214167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A simple </a:t>
            </a:r>
            <a:r>
              <a:rPr lang="fr-BE" dirty="0" err="1" smtClean="0"/>
              <a:t>wordcount</a:t>
            </a:r>
            <a:r>
              <a:rPr lang="fr-BE" dirty="0" smtClean="0"/>
              <a:t> in </a:t>
            </a:r>
            <a:r>
              <a:rPr lang="fr-BE" dirty="0" err="1" smtClean="0"/>
              <a:t>Hadoop</a:t>
            </a:r>
            <a:r>
              <a:rPr lang="fr-BE" dirty="0" smtClean="0"/>
              <a:t> …</a:t>
            </a:r>
            <a:endParaRPr lang="fr-BE" dirty="0"/>
          </a:p>
        </p:txBody>
      </p:sp>
      <p:sp>
        <p:nvSpPr>
          <p:cNvPr id="8" name="TextBox 5"/>
          <p:cNvSpPr txBox="1"/>
          <p:nvPr/>
        </p:nvSpPr>
        <p:spPr>
          <a:xfrm>
            <a:off x="809999" y="2362627"/>
            <a:ext cx="4336444" cy="1569660"/>
          </a:xfrm>
          <a:prstGeom prst="rect">
            <a:avLst/>
          </a:prstGeom>
          <a:solidFill>
            <a:schemeClr val="bg1"/>
          </a:solidFill>
          <a:ln>
            <a:solidFill>
              <a:schemeClr val="tx1"/>
            </a:solidFill>
          </a:ln>
        </p:spPr>
        <p:txBody>
          <a:bodyPr wrap="square" rtlCol="0">
            <a:spAutoFit/>
          </a:bodyPr>
          <a:lstStyle/>
          <a:p>
            <a:pPr algn="l"/>
            <a:r>
              <a:rPr lang="en-US" sz="1600" b="1" dirty="0" smtClean="0">
                <a:latin typeface="Consolas"/>
                <a:cs typeface="Consolas"/>
              </a:rPr>
              <a:t>map(String key, String value) {</a:t>
            </a:r>
            <a:br>
              <a:rPr lang="en-US" sz="1600" b="1" dirty="0" smtClean="0">
                <a:latin typeface="Consolas"/>
                <a:cs typeface="Consolas"/>
              </a:rPr>
            </a:br>
            <a:r>
              <a:rPr lang="en-US" sz="1600" b="1" dirty="0" smtClean="0">
                <a:latin typeface="Consolas"/>
                <a:cs typeface="Consolas"/>
              </a:rPr>
              <a:t>  // key: document name, line no</a:t>
            </a:r>
            <a:br>
              <a:rPr lang="en-US" sz="1600" b="1" dirty="0" smtClean="0">
                <a:latin typeface="Consolas"/>
                <a:cs typeface="Consolas"/>
              </a:rPr>
            </a:br>
            <a:r>
              <a:rPr lang="en-US" sz="1600" b="1" dirty="0" smtClean="0">
                <a:latin typeface="Consolas"/>
                <a:cs typeface="Consolas"/>
              </a:rPr>
              <a:t>  // value: contents of line</a:t>
            </a:r>
            <a:br>
              <a:rPr lang="en-US" sz="1600" b="1" dirty="0" smtClean="0">
                <a:latin typeface="Consolas"/>
                <a:cs typeface="Consolas"/>
              </a:rPr>
            </a:br>
            <a:r>
              <a:rPr lang="en-US" sz="1600" b="1" dirty="0" smtClean="0">
                <a:latin typeface="Consolas"/>
                <a:cs typeface="Consolas"/>
              </a:rPr>
              <a:t>  for each word w in value</a:t>
            </a:r>
          </a:p>
          <a:p>
            <a:pPr algn="l"/>
            <a:r>
              <a:rPr lang="en-US" sz="1600" b="1" dirty="0">
                <a:latin typeface="Consolas"/>
                <a:cs typeface="Consolas"/>
              </a:rPr>
              <a:t>	</a:t>
            </a:r>
            <a:r>
              <a:rPr lang="en-US" sz="1600" b="1" dirty="0" smtClean="0">
                <a:latin typeface="Consolas"/>
                <a:cs typeface="Consolas"/>
              </a:rPr>
              <a:t>emit(w, 1)</a:t>
            </a:r>
            <a:r>
              <a:rPr lang="en-US" sz="1600" b="1" dirty="0">
                <a:latin typeface="Consolas"/>
                <a:cs typeface="Consolas"/>
              </a:rPr>
              <a:t> </a:t>
            </a:r>
            <a:r>
              <a:rPr lang="en-US" sz="1600" b="1" dirty="0" smtClean="0">
                <a:latin typeface="Consolas"/>
                <a:cs typeface="Consolas"/>
              </a:rPr>
              <a:t>//(Key, Value)</a:t>
            </a:r>
            <a:br>
              <a:rPr lang="en-US" sz="1600" b="1" dirty="0" smtClean="0">
                <a:latin typeface="Consolas"/>
                <a:cs typeface="Consolas"/>
              </a:rPr>
            </a:br>
            <a:r>
              <a:rPr lang="en-US" sz="1600" b="1" dirty="0" smtClean="0">
                <a:latin typeface="Consolas"/>
                <a:cs typeface="Consolas"/>
              </a:rPr>
              <a:t>}</a:t>
            </a:r>
            <a:endParaRPr lang="en-US" sz="1600" b="1" dirty="0">
              <a:latin typeface="Consolas"/>
              <a:cs typeface="Consolas"/>
            </a:endParaRPr>
          </a:p>
        </p:txBody>
      </p:sp>
      <p:sp>
        <p:nvSpPr>
          <p:cNvPr id="9" name="TextBox 6"/>
          <p:cNvSpPr txBox="1"/>
          <p:nvPr/>
        </p:nvSpPr>
        <p:spPr>
          <a:xfrm>
            <a:off x="809999" y="4348616"/>
            <a:ext cx="4336444" cy="2062103"/>
          </a:xfrm>
          <a:prstGeom prst="rect">
            <a:avLst/>
          </a:prstGeom>
          <a:solidFill>
            <a:schemeClr val="bg1"/>
          </a:solidFill>
          <a:ln>
            <a:solidFill>
              <a:schemeClr val="tx1"/>
            </a:solidFill>
          </a:ln>
        </p:spPr>
        <p:txBody>
          <a:bodyPr wrap="none" rtlCol="0">
            <a:spAutoFit/>
          </a:bodyPr>
          <a:lstStyle/>
          <a:p>
            <a:r>
              <a:rPr lang="en-US" sz="1600" b="1" dirty="0">
                <a:latin typeface="Consolas"/>
                <a:cs typeface="Consolas"/>
              </a:rPr>
              <a:t>reduce(String key, Iterator values) {</a:t>
            </a:r>
            <a:br>
              <a:rPr lang="en-US" sz="1600" b="1" dirty="0">
                <a:latin typeface="Consolas"/>
                <a:cs typeface="Consolas"/>
              </a:rPr>
            </a:br>
            <a:r>
              <a:rPr lang="en-US" sz="1600" b="1" dirty="0">
                <a:latin typeface="Consolas"/>
                <a:cs typeface="Consolas"/>
              </a:rPr>
              <a:t>  // key: a word</a:t>
            </a:r>
            <a:br>
              <a:rPr lang="en-US" sz="1600" b="1" dirty="0">
                <a:latin typeface="Consolas"/>
                <a:cs typeface="Consolas"/>
              </a:rPr>
            </a:br>
            <a:r>
              <a:rPr lang="en-US" sz="1600" b="1" dirty="0">
                <a:latin typeface="Consolas"/>
                <a:cs typeface="Consolas"/>
              </a:rPr>
              <a:t>  // values: a list of counts</a:t>
            </a:r>
            <a:br>
              <a:rPr lang="en-US" sz="1600" b="1" dirty="0">
                <a:latin typeface="Consolas"/>
                <a:cs typeface="Consolas"/>
              </a:rPr>
            </a:br>
            <a:r>
              <a:rPr lang="en-US" sz="1600" b="1" dirty="0">
                <a:latin typeface="Consolas"/>
                <a:cs typeface="Consolas"/>
              </a:rPr>
              <a:t>  </a:t>
            </a:r>
            <a:r>
              <a:rPr lang="en-US" sz="1600" b="1" dirty="0" err="1">
                <a:latin typeface="Consolas"/>
                <a:cs typeface="Consolas"/>
              </a:rPr>
              <a:t>int</a:t>
            </a:r>
            <a:r>
              <a:rPr lang="en-US" sz="1600" b="1" dirty="0">
                <a:latin typeface="Consolas"/>
                <a:cs typeface="Consolas"/>
              </a:rPr>
              <a:t> result = 0;</a:t>
            </a:r>
            <a:br>
              <a:rPr lang="en-US" sz="1600" b="1" dirty="0">
                <a:latin typeface="Consolas"/>
                <a:cs typeface="Consolas"/>
              </a:rPr>
            </a:br>
            <a:r>
              <a:rPr lang="en-US" sz="1600" b="1" dirty="0">
                <a:latin typeface="Consolas"/>
                <a:cs typeface="Consolas"/>
              </a:rPr>
              <a:t>  for each v in values:</a:t>
            </a:r>
            <a:br>
              <a:rPr lang="en-US" sz="1600" b="1" dirty="0">
                <a:latin typeface="Consolas"/>
                <a:cs typeface="Consolas"/>
              </a:rPr>
            </a:br>
            <a:r>
              <a:rPr lang="en-US" sz="1600" b="1" dirty="0">
                <a:latin typeface="Consolas"/>
                <a:cs typeface="Consolas"/>
              </a:rPr>
              <a:t>    result += v; </a:t>
            </a:r>
            <a:br>
              <a:rPr lang="en-US" sz="1600" b="1" dirty="0">
                <a:latin typeface="Consolas"/>
                <a:cs typeface="Consolas"/>
              </a:rPr>
            </a:br>
            <a:r>
              <a:rPr lang="en-US" sz="1600" b="1" dirty="0">
                <a:latin typeface="Consolas"/>
                <a:cs typeface="Consolas"/>
              </a:rPr>
              <a:t>  emit(key, result)</a:t>
            </a:r>
            <a:br>
              <a:rPr lang="en-US" sz="1600" b="1" dirty="0">
                <a:latin typeface="Consolas"/>
                <a:cs typeface="Consolas"/>
              </a:rPr>
            </a:br>
            <a:r>
              <a:rPr lang="en-US" sz="1600" b="1" dirty="0">
                <a:latin typeface="Consolas"/>
                <a:cs typeface="Consolas"/>
              </a:rPr>
              <a:t>}</a:t>
            </a:r>
          </a:p>
        </p:txBody>
      </p:sp>
    </p:spTree>
    <p:extLst>
      <p:ext uri="{BB962C8B-B14F-4D97-AF65-F5344CB8AC3E}">
        <p14:creationId xmlns:p14="http://schemas.microsoft.com/office/powerpoint/2010/main" val="12200140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 </a:t>
            </a:r>
            <a:r>
              <a:rPr lang="fr-BE" dirty="0" err="1" smtClean="0"/>
              <a:t>still</a:t>
            </a:r>
            <a:r>
              <a:rPr lang="fr-BE" dirty="0" smtClean="0"/>
              <a:t> </a:t>
            </a:r>
            <a:r>
              <a:rPr lang="fr-BE" dirty="0" err="1" smtClean="0"/>
              <a:t>require</a:t>
            </a:r>
            <a:r>
              <a:rPr lang="fr-BE" dirty="0" smtClean="0"/>
              <a:t> </a:t>
            </a:r>
            <a:r>
              <a:rPr lang="fr-BE" dirty="0" err="1" smtClean="0"/>
              <a:t>quite</a:t>
            </a:r>
            <a:r>
              <a:rPr lang="fr-BE" dirty="0" smtClean="0"/>
              <a:t> a bit of code !</a:t>
            </a:r>
            <a:endParaRPr lang="fr-BE" dirty="0"/>
          </a:p>
        </p:txBody>
      </p:sp>
      <p:sp>
        <p:nvSpPr>
          <p:cNvPr id="8" name="TextBox 5"/>
          <p:cNvSpPr txBox="1"/>
          <p:nvPr/>
        </p:nvSpPr>
        <p:spPr>
          <a:xfrm>
            <a:off x="809999" y="2362627"/>
            <a:ext cx="4336444" cy="1569660"/>
          </a:xfrm>
          <a:prstGeom prst="rect">
            <a:avLst/>
          </a:prstGeom>
          <a:solidFill>
            <a:schemeClr val="bg1"/>
          </a:solidFill>
          <a:ln>
            <a:solidFill>
              <a:schemeClr val="tx1"/>
            </a:solidFill>
          </a:ln>
        </p:spPr>
        <p:txBody>
          <a:bodyPr wrap="square" rtlCol="0">
            <a:spAutoFit/>
          </a:bodyPr>
          <a:lstStyle/>
          <a:p>
            <a:pPr algn="l"/>
            <a:r>
              <a:rPr lang="en-US" sz="1600" b="1" dirty="0" smtClean="0">
                <a:latin typeface="Consolas"/>
                <a:cs typeface="Consolas"/>
              </a:rPr>
              <a:t>map(String key, String value) {</a:t>
            </a:r>
            <a:br>
              <a:rPr lang="en-US" sz="1600" b="1" dirty="0" smtClean="0">
                <a:latin typeface="Consolas"/>
                <a:cs typeface="Consolas"/>
              </a:rPr>
            </a:br>
            <a:r>
              <a:rPr lang="en-US" sz="1600" b="1" dirty="0" smtClean="0">
                <a:latin typeface="Consolas"/>
                <a:cs typeface="Consolas"/>
              </a:rPr>
              <a:t>  // key: document name, line no</a:t>
            </a:r>
            <a:br>
              <a:rPr lang="en-US" sz="1600" b="1" dirty="0" smtClean="0">
                <a:latin typeface="Consolas"/>
                <a:cs typeface="Consolas"/>
              </a:rPr>
            </a:br>
            <a:r>
              <a:rPr lang="en-US" sz="1600" b="1" dirty="0" smtClean="0">
                <a:latin typeface="Consolas"/>
                <a:cs typeface="Consolas"/>
              </a:rPr>
              <a:t>  // value: contents of line</a:t>
            </a:r>
            <a:br>
              <a:rPr lang="en-US" sz="1600" b="1" dirty="0" smtClean="0">
                <a:latin typeface="Consolas"/>
                <a:cs typeface="Consolas"/>
              </a:rPr>
            </a:br>
            <a:r>
              <a:rPr lang="en-US" sz="1600" b="1" dirty="0" smtClean="0">
                <a:latin typeface="Consolas"/>
                <a:cs typeface="Consolas"/>
              </a:rPr>
              <a:t>  for each word w in value</a:t>
            </a:r>
          </a:p>
          <a:p>
            <a:pPr algn="l"/>
            <a:r>
              <a:rPr lang="en-US" sz="1600" b="1" dirty="0" smtClean="0">
                <a:latin typeface="Consolas"/>
                <a:cs typeface="Consolas"/>
              </a:rPr>
              <a:t>	emit(w, 1) //(Key, Value)</a:t>
            </a:r>
            <a:br>
              <a:rPr lang="en-US" sz="1600" b="1" dirty="0" smtClean="0">
                <a:latin typeface="Consolas"/>
                <a:cs typeface="Consolas"/>
              </a:rPr>
            </a:br>
            <a:r>
              <a:rPr lang="en-US" sz="1600" b="1" dirty="0" smtClean="0">
                <a:latin typeface="Consolas"/>
                <a:cs typeface="Consolas"/>
              </a:rPr>
              <a:t>}</a:t>
            </a:r>
            <a:endParaRPr lang="en-US" sz="1600" b="1" dirty="0">
              <a:latin typeface="Consolas"/>
              <a:cs typeface="Consolas"/>
            </a:endParaRPr>
          </a:p>
        </p:txBody>
      </p:sp>
      <p:sp>
        <p:nvSpPr>
          <p:cNvPr id="9" name="TextBox 6"/>
          <p:cNvSpPr txBox="1"/>
          <p:nvPr/>
        </p:nvSpPr>
        <p:spPr>
          <a:xfrm>
            <a:off x="809999" y="4348616"/>
            <a:ext cx="4336444" cy="2062103"/>
          </a:xfrm>
          <a:prstGeom prst="rect">
            <a:avLst/>
          </a:prstGeom>
          <a:solidFill>
            <a:schemeClr val="bg1"/>
          </a:solidFill>
          <a:ln>
            <a:solidFill>
              <a:schemeClr val="tx1"/>
            </a:solidFill>
          </a:ln>
        </p:spPr>
        <p:txBody>
          <a:bodyPr wrap="none" rtlCol="0">
            <a:spAutoFit/>
          </a:bodyPr>
          <a:lstStyle/>
          <a:p>
            <a:r>
              <a:rPr lang="en-US" sz="1600" b="1" dirty="0">
                <a:latin typeface="Consolas"/>
                <a:cs typeface="Consolas"/>
              </a:rPr>
              <a:t>reduce(String key, Iterator values) {</a:t>
            </a:r>
            <a:br>
              <a:rPr lang="en-US" sz="1600" b="1" dirty="0">
                <a:latin typeface="Consolas"/>
                <a:cs typeface="Consolas"/>
              </a:rPr>
            </a:br>
            <a:r>
              <a:rPr lang="en-US" sz="1600" b="1" dirty="0">
                <a:latin typeface="Consolas"/>
                <a:cs typeface="Consolas"/>
              </a:rPr>
              <a:t>  // key: a word</a:t>
            </a:r>
            <a:br>
              <a:rPr lang="en-US" sz="1600" b="1" dirty="0">
                <a:latin typeface="Consolas"/>
                <a:cs typeface="Consolas"/>
              </a:rPr>
            </a:br>
            <a:r>
              <a:rPr lang="en-US" sz="1600" b="1" dirty="0">
                <a:latin typeface="Consolas"/>
                <a:cs typeface="Consolas"/>
              </a:rPr>
              <a:t>  // values: a list of counts</a:t>
            </a:r>
            <a:br>
              <a:rPr lang="en-US" sz="1600" b="1" dirty="0">
                <a:latin typeface="Consolas"/>
                <a:cs typeface="Consolas"/>
              </a:rPr>
            </a:br>
            <a:r>
              <a:rPr lang="en-US" sz="1600" b="1" dirty="0">
                <a:latin typeface="Consolas"/>
                <a:cs typeface="Consolas"/>
              </a:rPr>
              <a:t>  </a:t>
            </a:r>
            <a:r>
              <a:rPr lang="en-US" sz="1600" b="1" dirty="0" err="1">
                <a:latin typeface="Consolas"/>
                <a:cs typeface="Consolas"/>
              </a:rPr>
              <a:t>int</a:t>
            </a:r>
            <a:r>
              <a:rPr lang="en-US" sz="1600" b="1" dirty="0">
                <a:latin typeface="Consolas"/>
                <a:cs typeface="Consolas"/>
              </a:rPr>
              <a:t> result = 0;</a:t>
            </a:r>
            <a:br>
              <a:rPr lang="en-US" sz="1600" b="1" dirty="0">
                <a:latin typeface="Consolas"/>
                <a:cs typeface="Consolas"/>
              </a:rPr>
            </a:br>
            <a:r>
              <a:rPr lang="en-US" sz="1600" b="1" dirty="0">
                <a:latin typeface="Consolas"/>
                <a:cs typeface="Consolas"/>
              </a:rPr>
              <a:t>  for each v in values:</a:t>
            </a:r>
            <a:br>
              <a:rPr lang="en-US" sz="1600" b="1" dirty="0">
                <a:latin typeface="Consolas"/>
                <a:cs typeface="Consolas"/>
              </a:rPr>
            </a:br>
            <a:r>
              <a:rPr lang="en-US" sz="1600" b="1" dirty="0">
                <a:latin typeface="Consolas"/>
                <a:cs typeface="Consolas"/>
              </a:rPr>
              <a:t>    result += v; </a:t>
            </a:r>
            <a:br>
              <a:rPr lang="en-US" sz="1600" b="1" dirty="0">
                <a:latin typeface="Consolas"/>
                <a:cs typeface="Consolas"/>
              </a:rPr>
            </a:br>
            <a:r>
              <a:rPr lang="en-US" sz="1600" b="1" dirty="0">
                <a:latin typeface="Consolas"/>
                <a:cs typeface="Consolas"/>
              </a:rPr>
              <a:t>  emit(key, result)</a:t>
            </a:r>
            <a:br>
              <a:rPr lang="en-US" sz="1600" b="1" dirty="0">
                <a:latin typeface="Consolas"/>
                <a:cs typeface="Consolas"/>
              </a:rPr>
            </a:br>
            <a:r>
              <a:rPr lang="en-US" sz="1600" b="1" dirty="0">
                <a:latin typeface="Consolas"/>
                <a:cs typeface="Consolas"/>
              </a:rPr>
              <a:t>}</a:t>
            </a:r>
          </a:p>
        </p:txBody>
      </p:sp>
      <p:sp>
        <p:nvSpPr>
          <p:cNvPr id="10" name="TextBox 5"/>
          <p:cNvSpPr txBox="1"/>
          <p:nvPr/>
        </p:nvSpPr>
        <p:spPr>
          <a:xfrm>
            <a:off x="5522039" y="3120512"/>
            <a:ext cx="6134501" cy="3293209"/>
          </a:xfrm>
          <a:prstGeom prst="rect">
            <a:avLst/>
          </a:prstGeom>
          <a:solidFill>
            <a:schemeClr val="bg1"/>
          </a:solidFill>
          <a:ln>
            <a:solidFill>
              <a:schemeClr val="tx1"/>
            </a:solidFill>
          </a:ln>
        </p:spPr>
        <p:txBody>
          <a:bodyPr wrap="square" rtlCol="0">
            <a:spAutoFit/>
          </a:bodyPr>
          <a:lstStyle/>
          <a:p>
            <a:r>
              <a:rPr lang="en-US" sz="1600" b="1" dirty="0" smtClean="0">
                <a:latin typeface="Consolas"/>
                <a:cs typeface="Consolas"/>
              </a:rPr>
              <a:t>main(String</a:t>
            </a:r>
            <a:r>
              <a:rPr lang="en-US" sz="1600" b="1" dirty="0">
                <a:latin typeface="Consolas"/>
                <a:cs typeface="Consolas"/>
              </a:rPr>
              <a:t>[] </a:t>
            </a:r>
            <a:r>
              <a:rPr lang="en-US" sz="1600" b="1" dirty="0" err="1">
                <a:latin typeface="Consolas"/>
                <a:cs typeface="Consolas"/>
              </a:rPr>
              <a:t>args</a:t>
            </a:r>
            <a:r>
              <a:rPr lang="en-US" sz="1600" b="1" dirty="0">
                <a:latin typeface="Consolas"/>
                <a:cs typeface="Consolas"/>
              </a:rPr>
              <a:t>) throws Exception {</a:t>
            </a:r>
          </a:p>
          <a:p>
            <a:r>
              <a:rPr lang="en-US" sz="1600" b="1" dirty="0">
                <a:latin typeface="Consolas"/>
                <a:cs typeface="Consolas"/>
              </a:rPr>
              <a:t>    Configuration </a:t>
            </a:r>
            <a:r>
              <a:rPr lang="en-US" sz="1600" b="1" dirty="0" err="1">
                <a:latin typeface="Consolas"/>
                <a:cs typeface="Consolas"/>
              </a:rPr>
              <a:t>conf</a:t>
            </a:r>
            <a:r>
              <a:rPr lang="en-US" sz="1600" b="1" dirty="0">
                <a:latin typeface="Consolas"/>
                <a:cs typeface="Consolas"/>
              </a:rPr>
              <a:t> = new Configuration();</a:t>
            </a:r>
          </a:p>
          <a:p>
            <a:r>
              <a:rPr lang="en-US" sz="1600" b="1" dirty="0">
                <a:latin typeface="Consolas"/>
                <a:cs typeface="Consolas"/>
              </a:rPr>
              <a:t>    Job </a:t>
            </a:r>
            <a:r>
              <a:rPr lang="en-US" sz="1600" b="1" dirty="0" err="1">
                <a:latin typeface="Consolas"/>
                <a:cs typeface="Consolas"/>
              </a:rPr>
              <a:t>job</a:t>
            </a:r>
            <a:r>
              <a:rPr lang="en-US" sz="1600" b="1" dirty="0">
                <a:latin typeface="Consolas"/>
                <a:cs typeface="Consolas"/>
              </a:rPr>
              <a:t> = </a:t>
            </a:r>
            <a:r>
              <a:rPr lang="en-US" sz="1600" b="1" dirty="0" err="1">
                <a:latin typeface="Consolas"/>
                <a:cs typeface="Consolas"/>
              </a:rPr>
              <a:t>Job.getInstance</a:t>
            </a:r>
            <a:r>
              <a:rPr lang="en-US" sz="1600" b="1" dirty="0">
                <a:latin typeface="Consolas"/>
                <a:cs typeface="Consolas"/>
              </a:rPr>
              <a:t>(</a:t>
            </a:r>
            <a:r>
              <a:rPr lang="en-US" sz="1600" b="1" dirty="0" err="1">
                <a:latin typeface="Consolas"/>
                <a:cs typeface="Consolas"/>
              </a:rPr>
              <a:t>conf</a:t>
            </a:r>
            <a:r>
              <a:rPr lang="en-US" sz="1600" b="1" dirty="0">
                <a:latin typeface="Consolas"/>
                <a:cs typeface="Consolas"/>
              </a:rPr>
              <a:t>, "word count");</a:t>
            </a:r>
          </a:p>
          <a:p>
            <a:r>
              <a:rPr lang="en-US" sz="1600" b="1" dirty="0">
                <a:latin typeface="Consolas"/>
                <a:cs typeface="Consolas"/>
              </a:rPr>
              <a:t>    </a:t>
            </a:r>
            <a:r>
              <a:rPr lang="en-US" sz="1600" b="1" dirty="0" err="1">
                <a:latin typeface="Consolas"/>
                <a:cs typeface="Consolas"/>
              </a:rPr>
              <a:t>job.setJarByClass</a:t>
            </a:r>
            <a:r>
              <a:rPr lang="en-US" sz="1600" b="1" dirty="0">
                <a:latin typeface="Consolas"/>
                <a:cs typeface="Consolas"/>
              </a:rPr>
              <a:t>(</a:t>
            </a:r>
            <a:r>
              <a:rPr lang="en-US" sz="1600" b="1" dirty="0" err="1">
                <a:latin typeface="Consolas"/>
                <a:cs typeface="Consolas"/>
              </a:rPr>
              <a:t>WordCount.class</a:t>
            </a:r>
            <a:r>
              <a:rPr lang="en-US" sz="1600" b="1" dirty="0">
                <a:latin typeface="Consolas"/>
                <a:cs typeface="Consolas"/>
              </a:rPr>
              <a:t>);</a:t>
            </a:r>
          </a:p>
          <a:p>
            <a:r>
              <a:rPr lang="en-US" sz="1600" b="1" dirty="0">
                <a:latin typeface="Consolas"/>
                <a:cs typeface="Consolas"/>
              </a:rPr>
              <a:t>    </a:t>
            </a:r>
            <a:r>
              <a:rPr lang="en-US" sz="1600" b="1" dirty="0" err="1">
                <a:latin typeface="Consolas"/>
                <a:cs typeface="Consolas"/>
              </a:rPr>
              <a:t>job.setMapperClass</a:t>
            </a:r>
            <a:r>
              <a:rPr lang="en-US" sz="1600" b="1" dirty="0">
                <a:latin typeface="Consolas"/>
                <a:cs typeface="Consolas"/>
              </a:rPr>
              <a:t>(</a:t>
            </a:r>
            <a:r>
              <a:rPr lang="en-US" sz="1600" b="1" dirty="0" err="1">
                <a:latin typeface="Consolas"/>
                <a:cs typeface="Consolas"/>
              </a:rPr>
              <a:t>TokenizerMapper.class</a:t>
            </a:r>
            <a:r>
              <a:rPr lang="en-US" sz="1600" b="1" dirty="0">
                <a:latin typeface="Consolas"/>
                <a:cs typeface="Consolas"/>
              </a:rPr>
              <a:t>);</a:t>
            </a:r>
          </a:p>
          <a:p>
            <a:r>
              <a:rPr lang="en-US" sz="1600" b="1" dirty="0">
                <a:latin typeface="Consolas"/>
                <a:cs typeface="Consolas"/>
              </a:rPr>
              <a:t>    </a:t>
            </a:r>
            <a:r>
              <a:rPr lang="en-US" sz="1600" b="1" dirty="0" err="1">
                <a:latin typeface="Consolas"/>
                <a:cs typeface="Consolas"/>
              </a:rPr>
              <a:t>job.setCombinerClass</a:t>
            </a:r>
            <a:r>
              <a:rPr lang="en-US" sz="1600" b="1" dirty="0">
                <a:latin typeface="Consolas"/>
                <a:cs typeface="Consolas"/>
              </a:rPr>
              <a:t>(</a:t>
            </a:r>
            <a:r>
              <a:rPr lang="en-US" sz="1600" b="1" dirty="0" err="1">
                <a:latin typeface="Consolas"/>
                <a:cs typeface="Consolas"/>
              </a:rPr>
              <a:t>IntSumReducer.class</a:t>
            </a:r>
            <a:r>
              <a:rPr lang="en-US" sz="1600" b="1" dirty="0">
                <a:latin typeface="Consolas"/>
                <a:cs typeface="Consolas"/>
              </a:rPr>
              <a:t>);</a:t>
            </a:r>
          </a:p>
          <a:p>
            <a:r>
              <a:rPr lang="en-US" sz="1600" b="1" dirty="0">
                <a:latin typeface="Consolas"/>
                <a:cs typeface="Consolas"/>
              </a:rPr>
              <a:t>    </a:t>
            </a:r>
            <a:r>
              <a:rPr lang="en-US" sz="1600" b="1" dirty="0" err="1">
                <a:latin typeface="Consolas"/>
                <a:cs typeface="Consolas"/>
              </a:rPr>
              <a:t>job.setReducerClass</a:t>
            </a:r>
            <a:r>
              <a:rPr lang="en-US" sz="1600" b="1" dirty="0">
                <a:latin typeface="Consolas"/>
                <a:cs typeface="Consolas"/>
              </a:rPr>
              <a:t>(</a:t>
            </a:r>
            <a:r>
              <a:rPr lang="en-US" sz="1600" b="1" dirty="0" err="1">
                <a:latin typeface="Consolas"/>
                <a:cs typeface="Consolas"/>
              </a:rPr>
              <a:t>IntSumReducer.class</a:t>
            </a:r>
            <a:r>
              <a:rPr lang="en-US" sz="1600" b="1" dirty="0">
                <a:latin typeface="Consolas"/>
                <a:cs typeface="Consolas"/>
              </a:rPr>
              <a:t>);</a:t>
            </a:r>
          </a:p>
          <a:p>
            <a:r>
              <a:rPr lang="en-US" sz="1600" b="1" dirty="0">
                <a:latin typeface="Consolas"/>
                <a:cs typeface="Consolas"/>
              </a:rPr>
              <a:t>    </a:t>
            </a:r>
            <a:r>
              <a:rPr lang="en-US" sz="1600" b="1" dirty="0" err="1">
                <a:latin typeface="Consolas"/>
                <a:cs typeface="Consolas"/>
              </a:rPr>
              <a:t>job.setOutputKeyClass</a:t>
            </a:r>
            <a:r>
              <a:rPr lang="en-US" sz="1600" b="1" dirty="0">
                <a:latin typeface="Consolas"/>
                <a:cs typeface="Consolas"/>
              </a:rPr>
              <a:t>(</a:t>
            </a:r>
            <a:r>
              <a:rPr lang="en-US" sz="1600" b="1" dirty="0" err="1">
                <a:latin typeface="Consolas"/>
                <a:cs typeface="Consolas"/>
              </a:rPr>
              <a:t>Text.class</a:t>
            </a:r>
            <a:r>
              <a:rPr lang="en-US" sz="1600" b="1" dirty="0">
                <a:latin typeface="Consolas"/>
                <a:cs typeface="Consolas"/>
              </a:rPr>
              <a:t>);</a:t>
            </a:r>
          </a:p>
          <a:p>
            <a:r>
              <a:rPr lang="en-US" sz="1600" b="1" dirty="0">
                <a:latin typeface="Consolas"/>
                <a:cs typeface="Consolas"/>
              </a:rPr>
              <a:t>    </a:t>
            </a:r>
            <a:r>
              <a:rPr lang="en-US" sz="1600" b="1" dirty="0" err="1">
                <a:latin typeface="Consolas"/>
                <a:cs typeface="Consolas"/>
              </a:rPr>
              <a:t>job.setOutputValueClass</a:t>
            </a:r>
            <a:r>
              <a:rPr lang="en-US" sz="1600" b="1" dirty="0">
                <a:latin typeface="Consolas"/>
                <a:cs typeface="Consolas"/>
              </a:rPr>
              <a:t>(</a:t>
            </a:r>
            <a:r>
              <a:rPr lang="en-US" sz="1600" b="1" dirty="0" err="1">
                <a:latin typeface="Consolas"/>
                <a:cs typeface="Consolas"/>
              </a:rPr>
              <a:t>IntWritable.class</a:t>
            </a:r>
            <a:r>
              <a:rPr lang="en-US" sz="1600" b="1" dirty="0">
                <a:latin typeface="Consolas"/>
                <a:cs typeface="Consolas"/>
              </a:rPr>
              <a:t>);</a:t>
            </a:r>
          </a:p>
          <a:p>
            <a:r>
              <a:rPr lang="en-US" sz="1600" b="1" dirty="0">
                <a:latin typeface="Consolas"/>
                <a:cs typeface="Consolas"/>
              </a:rPr>
              <a:t>    </a:t>
            </a:r>
            <a:r>
              <a:rPr lang="en-US" sz="1600" b="1" dirty="0" err="1">
                <a:latin typeface="Consolas"/>
                <a:cs typeface="Consolas"/>
              </a:rPr>
              <a:t>FileInputFormat.addInputPath</a:t>
            </a:r>
            <a:r>
              <a:rPr lang="en-US" sz="1600" b="1" dirty="0">
                <a:latin typeface="Consolas"/>
                <a:cs typeface="Consolas"/>
              </a:rPr>
              <a:t>(job, </a:t>
            </a:r>
            <a:r>
              <a:rPr lang="en-US" sz="1600" b="1" dirty="0" smtClean="0">
                <a:latin typeface="Consolas"/>
                <a:cs typeface="Consolas"/>
              </a:rPr>
              <a:t>...);</a:t>
            </a:r>
            <a:endParaRPr lang="en-US" sz="1600" b="1" dirty="0">
              <a:latin typeface="Consolas"/>
              <a:cs typeface="Consolas"/>
            </a:endParaRPr>
          </a:p>
          <a:p>
            <a:r>
              <a:rPr lang="en-US" sz="1600" b="1" dirty="0">
                <a:latin typeface="Consolas"/>
                <a:cs typeface="Consolas"/>
              </a:rPr>
              <a:t>    </a:t>
            </a:r>
            <a:r>
              <a:rPr lang="en-US" sz="1600" b="1" dirty="0" err="1">
                <a:latin typeface="Consolas"/>
                <a:cs typeface="Consolas"/>
              </a:rPr>
              <a:t>FileOutputFormat.setOutputPath</a:t>
            </a:r>
            <a:r>
              <a:rPr lang="en-US" sz="1600" b="1" dirty="0">
                <a:latin typeface="Consolas"/>
                <a:cs typeface="Consolas"/>
              </a:rPr>
              <a:t>(job, </a:t>
            </a:r>
            <a:r>
              <a:rPr lang="en-US" sz="1600" b="1" dirty="0" smtClean="0">
                <a:latin typeface="Consolas"/>
                <a:cs typeface="Consolas"/>
              </a:rPr>
              <a:t>...);</a:t>
            </a:r>
            <a:endParaRPr lang="en-US" sz="1600" b="1" dirty="0">
              <a:latin typeface="Consolas"/>
              <a:cs typeface="Consolas"/>
            </a:endParaRPr>
          </a:p>
          <a:p>
            <a:r>
              <a:rPr lang="en-US" sz="1600" b="1" dirty="0">
                <a:latin typeface="Consolas"/>
                <a:cs typeface="Consolas"/>
              </a:rPr>
              <a:t>    </a:t>
            </a:r>
            <a:r>
              <a:rPr lang="en-US" sz="1600" b="1" dirty="0" err="1">
                <a:latin typeface="Consolas"/>
                <a:cs typeface="Consolas"/>
              </a:rPr>
              <a:t>System.exit</a:t>
            </a:r>
            <a:r>
              <a:rPr lang="en-US" sz="1600" b="1" dirty="0">
                <a:latin typeface="Consolas"/>
                <a:cs typeface="Consolas"/>
              </a:rPr>
              <a:t>(</a:t>
            </a:r>
            <a:r>
              <a:rPr lang="en-US" sz="1600" b="1" dirty="0" err="1">
                <a:latin typeface="Consolas"/>
                <a:cs typeface="Consolas"/>
              </a:rPr>
              <a:t>job.waitForCompletion</a:t>
            </a:r>
            <a:r>
              <a:rPr lang="en-US" sz="1600" b="1" dirty="0">
                <a:latin typeface="Consolas"/>
                <a:cs typeface="Consolas"/>
              </a:rPr>
              <a:t>(true) ? 0 : 1);</a:t>
            </a:r>
          </a:p>
          <a:p>
            <a:r>
              <a:rPr lang="en-US" sz="1600" b="1" dirty="0" smtClean="0">
                <a:latin typeface="Consolas"/>
                <a:cs typeface="Consolas"/>
              </a:rPr>
              <a:t>}</a:t>
            </a:r>
            <a:endParaRPr lang="en-US" sz="1600" b="1" dirty="0">
              <a:latin typeface="Consolas"/>
              <a:cs typeface="Consolas"/>
            </a:endParaRPr>
          </a:p>
        </p:txBody>
      </p:sp>
      <p:sp>
        <p:nvSpPr>
          <p:cNvPr id="11" name="TextBox 5"/>
          <p:cNvSpPr txBox="1"/>
          <p:nvPr/>
        </p:nvSpPr>
        <p:spPr>
          <a:xfrm>
            <a:off x="5522039" y="2375296"/>
            <a:ext cx="6134501" cy="338554"/>
          </a:xfrm>
          <a:prstGeom prst="rect">
            <a:avLst/>
          </a:prstGeom>
          <a:solidFill>
            <a:schemeClr val="bg1"/>
          </a:solidFill>
          <a:ln>
            <a:solidFill>
              <a:schemeClr val="tx1"/>
            </a:solidFill>
          </a:ln>
        </p:spPr>
        <p:txBody>
          <a:bodyPr wrap="square" rtlCol="0">
            <a:spAutoFit/>
          </a:bodyPr>
          <a:lstStyle/>
          <a:p>
            <a:r>
              <a:rPr lang="en-US" sz="1600" b="1" dirty="0" smtClean="0">
                <a:latin typeface="Consolas"/>
                <a:cs typeface="Consolas"/>
              </a:rPr>
              <a:t>Import ...; //Lot’s of them</a:t>
            </a:r>
            <a:endParaRPr lang="en-US" sz="1600" b="1" dirty="0">
              <a:latin typeface="Consolas"/>
              <a:cs typeface="Consolas"/>
            </a:endParaRPr>
          </a:p>
        </p:txBody>
      </p:sp>
    </p:spTree>
    <p:extLst>
      <p:ext uri="{BB962C8B-B14F-4D97-AF65-F5344CB8AC3E}">
        <p14:creationId xmlns:p14="http://schemas.microsoft.com/office/powerpoint/2010/main" val="4038122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BE" dirty="0" err="1" smtClean="0"/>
              <a:t>Spark</a:t>
            </a:r>
            <a:endParaRPr lang="fr-BE"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5875" y="5125868"/>
            <a:ext cx="2940594" cy="1564146"/>
          </a:xfrm>
          <a:prstGeom prst="rect">
            <a:avLst/>
          </a:prstGeom>
        </p:spPr>
      </p:pic>
    </p:spTree>
    <p:extLst>
      <p:ext uri="{BB962C8B-B14F-4D97-AF65-F5344CB8AC3E}">
        <p14:creationId xmlns:p14="http://schemas.microsoft.com/office/powerpoint/2010/main" val="3113104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err="1" smtClean="0"/>
              <a:t>Based</a:t>
            </a:r>
            <a:r>
              <a:rPr lang="fr-BE" dirty="0" smtClean="0"/>
              <a:t> on last </a:t>
            </a:r>
            <a:r>
              <a:rPr lang="fr-BE" dirty="0" err="1" smtClean="0"/>
              <a:t>year’s</a:t>
            </a:r>
            <a:r>
              <a:rPr lang="fr-BE" dirty="0" smtClean="0"/>
              <a:t> </a:t>
            </a:r>
            <a:r>
              <a:rPr lang="fr-BE" dirty="0" err="1" smtClean="0"/>
              <a:t>paper</a:t>
            </a:r>
            <a:r>
              <a:rPr lang="fr-BE" dirty="0" smtClean="0"/>
              <a:t> :</a:t>
            </a:r>
            <a:endParaRPr lang="fr-BE" dirty="0"/>
          </a:p>
        </p:txBody>
      </p:sp>
      <p:sp>
        <p:nvSpPr>
          <p:cNvPr id="3" name="Espace réservé du contenu 2"/>
          <p:cNvSpPr>
            <a:spLocks noGrp="1"/>
          </p:cNvSpPr>
          <p:nvPr>
            <p:ph idx="1"/>
          </p:nvPr>
        </p:nvSpPr>
        <p:spPr>
          <a:xfrm>
            <a:off x="818712" y="1631982"/>
            <a:ext cx="9968893" cy="3636511"/>
          </a:xfrm>
        </p:spPr>
        <p:txBody>
          <a:bodyPr>
            <a:normAutofit/>
          </a:bodyPr>
          <a:lstStyle/>
          <a:p>
            <a:r>
              <a:rPr lang="fr-BE" dirty="0"/>
              <a:t>An Efficient </a:t>
            </a:r>
            <a:r>
              <a:rPr lang="fr-BE" dirty="0" err="1"/>
              <a:t>Algorithm</a:t>
            </a:r>
            <a:r>
              <a:rPr lang="fr-BE" dirty="0"/>
              <a:t> for Mining </a:t>
            </a:r>
            <a:r>
              <a:rPr lang="fr-BE" dirty="0" err="1"/>
              <a:t>Frequent</a:t>
            </a:r>
            <a:r>
              <a:rPr lang="fr-BE" dirty="0"/>
              <a:t> </a:t>
            </a:r>
            <a:r>
              <a:rPr lang="fr-BE" dirty="0" err="1"/>
              <a:t>Sequence</a:t>
            </a:r>
            <a:r>
              <a:rPr lang="fr-BE" dirty="0"/>
              <a:t> </a:t>
            </a:r>
            <a:r>
              <a:rPr lang="fr-BE" dirty="0" err="1"/>
              <a:t>with</a:t>
            </a:r>
            <a:r>
              <a:rPr lang="fr-BE" dirty="0"/>
              <a:t> </a:t>
            </a:r>
            <a:r>
              <a:rPr lang="fr-BE" dirty="0" err="1"/>
              <a:t>Constraint</a:t>
            </a:r>
            <a:r>
              <a:rPr lang="fr-BE" dirty="0"/>
              <a:t> </a:t>
            </a:r>
            <a:r>
              <a:rPr lang="fr-BE" dirty="0" err="1"/>
              <a:t>Programming</a:t>
            </a:r>
            <a:endParaRPr lang="fr-BE" dirty="0"/>
          </a:p>
          <a:p>
            <a:pPr lvl="1"/>
            <a:r>
              <a:rPr lang="fr-BE" sz="1800" dirty="0" err="1"/>
              <a:t>Authors</a:t>
            </a:r>
            <a:r>
              <a:rPr lang="fr-BE" sz="1800" dirty="0"/>
              <a:t> : John O.R </a:t>
            </a:r>
            <a:r>
              <a:rPr lang="fr-BE" sz="1800" dirty="0" err="1"/>
              <a:t>Aoga</a:t>
            </a:r>
            <a:r>
              <a:rPr lang="fr-BE" sz="1800" dirty="0"/>
              <a:t>, </a:t>
            </a:r>
            <a:r>
              <a:rPr lang="fr-BE" sz="1800" dirty="0" err="1"/>
              <a:t>Tias</a:t>
            </a:r>
            <a:r>
              <a:rPr lang="fr-BE" sz="1800" dirty="0"/>
              <a:t> Guns, Pierre </a:t>
            </a:r>
            <a:r>
              <a:rPr lang="fr-BE" sz="1800" dirty="0" err="1"/>
              <a:t>Schauss</a:t>
            </a:r>
            <a:endParaRPr lang="fr-BE" sz="1800" dirty="0"/>
          </a:p>
          <a:p>
            <a:endParaRPr lang="fr-BE" dirty="0"/>
          </a:p>
          <a:p>
            <a:r>
              <a:rPr lang="fr-BE" dirty="0" err="1">
                <a:solidFill>
                  <a:srgbClr val="FF9900"/>
                </a:solidFill>
              </a:rPr>
              <a:t>Prefix-span</a:t>
            </a:r>
            <a:r>
              <a:rPr lang="fr-BE" dirty="0">
                <a:solidFill>
                  <a:srgbClr val="FF9900"/>
                </a:solidFill>
              </a:rPr>
              <a:t> </a:t>
            </a:r>
            <a:r>
              <a:rPr lang="fr-BE" dirty="0" err="1">
                <a:solidFill>
                  <a:srgbClr val="FF9900"/>
                </a:solidFill>
              </a:rPr>
              <a:t>based</a:t>
            </a:r>
            <a:r>
              <a:rPr lang="fr-BE" dirty="0">
                <a:solidFill>
                  <a:srgbClr val="FF9900"/>
                </a:solidFill>
              </a:rPr>
              <a:t> </a:t>
            </a:r>
            <a:r>
              <a:rPr lang="fr-BE" dirty="0" err="1">
                <a:solidFill>
                  <a:srgbClr val="FF9900"/>
                </a:solidFill>
              </a:rPr>
              <a:t>algorithm</a:t>
            </a:r>
            <a:r>
              <a:rPr lang="fr-BE" dirty="0">
                <a:solidFill>
                  <a:srgbClr val="FF9900"/>
                </a:solidFill>
              </a:rPr>
              <a:t> </a:t>
            </a:r>
            <a:r>
              <a:rPr lang="fr-BE" dirty="0" err="1"/>
              <a:t>offering</a:t>
            </a:r>
            <a:r>
              <a:rPr lang="fr-BE" dirty="0"/>
              <a:t> </a:t>
            </a:r>
            <a:r>
              <a:rPr lang="fr-BE" dirty="0">
                <a:solidFill>
                  <a:srgbClr val="FF9900"/>
                </a:solidFill>
              </a:rPr>
              <a:t>record </a:t>
            </a:r>
            <a:r>
              <a:rPr lang="fr-BE" dirty="0" err="1">
                <a:solidFill>
                  <a:srgbClr val="FF9900"/>
                </a:solidFill>
              </a:rPr>
              <a:t>breaking</a:t>
            </a:r>
            <a:r>
              <a:rPr lang="fr-BE" dirty="0">
                <a:solidFill>
                  <a:srgbClr val="FF9900"/>
                </a:solidFill>
              </a:rPr>
              <a:t> </a:t>
            </a:r>
            <a:r>
              <a:rPr lang="fr-BE" dirty="0" err="1">
                <a:solidFill>
                  <a:srgbClr val="FF9900"/>
                </a:solidFill>
              </a:rPr>
              <a:t>perfomances</a:t>
            </a:r>
            <a:r>
              <a:rPr lang="fr-BE" dirty="0">
                <a:solidFill>
                  <a:srgbClr val="FF9900"/>
                </a:solidFill>
              </a:rPr>
              <a:t> </a:t>
            </a:r>
            <a:r>
              <a:rPr lang="fr-BE" dirty="0"/>
              <a:t>and </a:t>
            </a:r>
            <a:r>
              <a:rPr lang="fr-BE" dirty="0" err="1"/>
              <a:t>great</a:t>
            </a:r>
            <a:r>
              <a:rPr lang="fr-BE" dirty="0"/>
              <a:t> </a:t>
            </a:r>
            <a:r>
              <a:rPr lang="fr-BE" dirty="0" err="1">
                <a:solidFill>
                  <a:srgbClr val="FF9900"/>
                </a:solidFill>
              </a:rPr>
              <a:t>modularity</a:t>
            </a:r>
            <a:r>
              <a:rPr lang="fr-BE" dirty="0"/>
              <a:t>, </a:t>
            </a:r>
            <a:r>
              <a:rPr lang="fr-BE" dirty="0" err="1"/>
              <a:t>including</a:t>
            </a:r>
            <a:r>
              <a:rPr lang="fr-BE" dirty="0"/>
              <a:t> the </a:t>
            </a:r>
            <a:r>
              <a:rPr lang="fr-BE" dirty="0" err="1"/>
              <a:t>possibility</a:t>
            </a:r>
            <a:r>
              <a:rPr lang="fr-BE" dirty="0"/>
              <a:t> to </a:t>
            </a:r>
            <a:r>
              <a:rPr lang="fr-BE" dirty="0" err="1"/>
              <a:t>add</a:t>
            </a:r>
            <a:r>
              <a:rPr lang="fr-BE" dirty="0"/>
              <a:t> new </a:t>
            </a:r>
            <a:r>
              <a:rPr lang="fr-BE" dirty="0" err="1"/>
              <a:t>constrains</a:t>
            </a:r>
            <a:r>
              <a:rPr lang="fr-BE" dirty="0"/>
              <a:t> !</a:t>
            </a:r>
          </a:p>
        </p:txBody>
      </p:sp>
    </p:spTree>
    <p:extLst>
      <p:ext uri="{BB962C8B-B14F-4D97-AF65-F5344CB8AC3E}">
        <p14:creationId xmlns:p14="http://schemas.microsoft.com/office/powerpoint/2010/main" val="24033697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err="1" smtClean="0"/>
              <a:t>What</a:t>
            </a:r>
            <a:r>
              <a:rPr lang="fr-BE" dirty="0" smtClean="0"/>
              <a:t> </a:t>
            </a:r>
            <a:r>
              <a:rPr lang="fr-BE" dirty="0" err="1" smtClean="0"/>
              <a:t>is</a:t>
            </a:r>
            <a:r>
              <a:rPr lang="fr-BE" dirty="0" smtClean="0"/>
              <a:t> </a:t>
            </a:r>
            <a:r>
              <a:rPr lang="fr-BE" dirty="0" err="1" smtClean="0"/>
              <a:t>Spark</a:t>
            </a:r>
            <a:r>
              <a:rPr lang="fr-BE" dirty="0" smtClean="0"/>
              <a:t> ?</a:t>
            </a:r>
            <a:endParaRPr lang="fr-BE" dirty="0"/>
          </a:p>
        </p:txBody>
      </p:sp>
      <p:sp>
        <p:nvSpPr>
          <p:cNvPr id="4" name="Espace réservé du contenu 2"/>
          <p:cNvSpPr>
            <a:spLocks noGrp="1"/>
          </p:cNvSpPr>
          <p:nvPr>
            <p:ph idx="1"/>
          </p:nvPr>
        </p:nvSpPr>
        <p:spPr>
          <a:xfrm>
            <a:off x="810000" y="1871078"/>
            <a:ext cx="6241115" cy="3636511"/>
          </a:xfrm>
        </p:spPr>
        <p:txBody>
          <a:bodyPr/>
          <a:lstStyle/>
          <a:p>
            <a:r>
              <a:rPr lang="en-US" dirty="0"/>
              <a:t>An open-source </a:t>
            </a:r>
            <a:r>
              <a:rPr lang="en-US" dirty="0" smtClean="0"/>
              <a:t>cluster computing framework providing implicit data parallelism and fault tolerance</a:t>
            </a:r>
            <a:endParaRPr lang="en-US" dirty="0"/>
          </a:p>
          <a:p>
            <a:pPr lvl="1"/>
            <a:r>
              <a:rPr lang="en-US" dirty="0">
                <a:solidFill>
                  <a:srgbClr val="FF9900"/>
                </a:solidFill>
              </a:rPr>
              <a:t>F</a:t>
            </a:r>
            <a:r>
              <a:rPr lang="en-US" dirty="0" smtClean="0">
                <a:solidFill>
                  <a:srgbClr val="FF9900"/>
                </a:solidFill>
              </a:rPr>
              <a:t>ast </a:t>
            </a:r>
            <a:r>
              <a:rPr lang="en-US" dirty="0">
                <a:solidFill>
                  <a:srgbClr val="FF9900"/>
                </a:solidFill>
              </a:rPr>
              <a:t>and general engine for large-scale data </a:t>
            </a:r>
            <a:r>
              <a:rPr lang="en-US" dirty="0" smtClean="0">
                <a:solidFill>
                  <a:srgbClr val="FF9900"/>
                </a:solidFill>
              </a:rPr>
              <a:t>processing</a:t>
            </a:r>
          </a:p>
          <a:p>
            <a:pPr marL="0" indent="0">
              <a:buNone/>
            </a:pPr>
            <a:endParaRPr lang="fr-BE" dirty="0"/>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5875" y="5125868"/>
            <a:ext cx="2940594" cy="1564146"/>
          </a:xfrm>
          <a:prstGeom prst="rect">
            <a:avLst/>
          </a:prstGeom>
        </p:spPr>
      </p:pic>
    </p:spTree>
    <p:extLst>
      <p:ext uri="{BB962C8B-B14F-4D97-AF65-F5344CB8AC3E}">
        <p14:creationId xmlns:p14="http://schemas.microsoft.com/office/powerpoint/2010/main" val="25535930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err="1" smtClean="0"/>
              <a:t>What</a:t>
            </a:r>
            <a:r>
              <a:rPr lang="fr-BE" dirty="0" smtClean="0"/>
              <a:t> </a:t>
            </a:r>
            <a:r>
              <a:rPr lang="fr-BE" dirty="0" err="1" smtClean="0"/>
              <a:t>is</a:t>
            </a:r>
            <a:r>
              <a:rPr lang="fr-BE" dirty="0" smtClean="0"/>
              <a:t> </a:t>
            </a:r>
            <a:r>
              <a:rPr lang="fr-BE" dirty="0" err="1" smtClean="0"/>
              <a:t>Spark</a:t>
            </a:r>
            <a:r>
              <a:rPr lang="fr-BE" dirty="0" smtClean="0"/>
              <a:t> ?</a:t>
            </a:r>
            <a:endParaRPr lang="fr-BE" dirty="0"/>
          </a:p>
        </p:txBody>
      </p:sp>
      <p:sp>
        <p:nvSpPr>
          <p:cNvPr id="4" name="Espace réservé du contenu 2"/>
          <p:cNvSpPr>
            <a:spLocks noGrp="1"/>
          </p:cNvSpPr>
          <p:nvPr>
            <p:ph idx="1"/>
          </p:nvPr>
        </p:nvSpPr>
        <p:spPr>
          <a:xfrm>
            <a:off x="810000" y="1871078"/>
            <a:ext cx="6241115" cy="3636511"/>
          </a:xfrm>
        </p:spPr>
        <p:txBody>
          <a:bodyPr/>
          <a:lstStyle/>
          <a:p>
            <a:r>
              <a:rPr lang="en-US" dirty="0"/>
              <a:t>An open-source </a:t>
            </a:r>
            <a:r>
              <a:rPr lang="en-US" dirty="0" smtClean="0"/>
              <a:t>cluster computing framework providing implicit data parallelism and fault tolerance</a:t>
            </a:r>
            <a:endParaRPr lang="en-US" dirty="0"/>
          </a:p>
          <a:p>
            <a:pPr lvl="1"/>
            <a:r>
              <a:rPr lang="en-US" dirty="0">
                <a:solidFill>
                  <a:srgbClr val="FF9900"/>
                </a:solidFill>
              </a:rPr>
              <a:t>F</a:t>
            </a:r>
            <a:r>
              <a:rPr lang="en-US" dirty="0" smtClean="0">
                <a:solidFill>
                  <a:srgbClr val="FF9900"/>
                </a:solidFill>
              </a:rPr>
              <a:t>ast </a:t>
            </a:r>
            <a:r>
              <a:rPr lang="en-US" dirty="0">
                <a:solidFill>
                  <a:srgbClr val="FF9900"/>
                </a:solidFill>
              </a:rPr>
              <a:t>and general engine for large-scale data </a:t>
            </a:r>
            <a:r>
              <a:rPr lang="en-US" dirty="0" smtClean="0">
                <a:solidFill>
                  <a:srgbClr val="FF9900"/>
                </a:solidFill>
              </a:rPr>
              <a:t>processing</a:t>
            </a:r>
          </a:p>
          <a:p>
            <a:pPr marL="0" indent="0">
              <a:buNone/>
            </a:pPr>
            <a:endParaRPr lang="fr-BE" dirty="0"/>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5875" y="5125868"/>
            <a:ext cx="2940594" cy="1564146"/>
          </a:xfrm>
          <a:prstGeom prst="rect">
            <a:avLst/>
          </a:prstGeom>
        </p:spPr>
      </p:pic>
      <p:sp>
        <p:nvSpPr>
          <p:cNvPr id="7" name="Espace réservé du contenu 2"/>
          <p:cNvSpPr txBox="1">
            <a:spLocks/>
          </p:cNvSpPr>
          <p:nvPr/>
        </p:nvSpPr>
        <p:spPr>
          <a:xfrm>
            <a:off x="810000" y="2175878"/>
            <a:ext cx="6241115"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smtClean="0"/>
              <a:t>An open-source cluster computing framework providing implicit data parallelism and fault tolerance</a:t>
            </a:r>
          </a:p>
          <a:p>
            <a:pPr lvl="1"/>
            <a:r>
              <a:rPr lang="en-US" dirty="0" smtClean="0"/>
              <a:t>Fast and general engine for large-scale data processing</a:t>
            </a:r>
          </a:p>
          <a:p>
            <a:pPr lvl="1"/>
            <a:r>
              <a:rPr lang="en-US" dirty="0" smtClean="0">
                <a:solidFill>
                  <a:srgbClr val="FF9900"/>
                </a:solidFill>
              </a:rPr>
              <a:t>Claim </a:t>
            </a:r>
            <a:r>
              <a:rPr lang="en-US" dirty="0" smtClean="0">
                <a:solidFill>
                  <a:srgbClr val="FF9900"/>
                </a:solidFill>
              </a:rPr>
              <a:t>to </a:t>
            </a:r>
            <a:r>
              <a:rPr lang="en-US" dirty="0" smtClean="0">
                <a:solidFill>
                  <a:srgbClr val="FF9900"/>
                </a:solidFill>
              </a:rPr>
              <a:t>run at least 10x faster than Hadoop, and up to a 100x faster in the right conditions</a:t>
            </a:r>
          </a:p>
          <a:p>
            <a:pPr marL="0" indent="0">
              <a:buFont typeface="Wingdings 2" charset="2"/>
              <a:buNone/>
            </a:pPr>
            <a:endParaRPr lang="fr-BE" dirty="0"/>
          </a:p>
        </p:txBody>
      </p:sp>
      <p:grpSp>
        <p:nvGrpSpPr>
          <p:cNvPr id="8" name="Groupe 7"/>
          <p:cNvGrpSpPr/>
          <p:nvPr/>
        </p:nvGrpSpPr>
        <p:grpSpPr>
          <a:xfrm>
            <a:off x="4168682" y="5125868"/>
            <a:ext cx="2689318" cy="1564146"/>
            <a:chOff x="3930557" y="5125868"/>
            <a:chExt cx="2689318" cy="1564146"/>
          </a:xfrm>
        </p:grpSpPr>
        <p:sp>
          <p:nvSpPr>
            <p:cNvPr id="6" name="Rectangle 5"/>
            <p:cNvSpPr/>
            <p:nvPr/>
          </p:nvSpPr>
          <p:spPr>
            <a:xfrm>
              <a:off x="3930557" y="5125868"/>
              <a:ext cx="2689318" cy="156414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3" name="Image 2"/>
            <p:cNvPicPr>
              <a:picLocks noChangeAspect="1"/>
            </p:cNvPicPr>
            <p:nvPr/>
          </p:nvPicPr>
          <p:blipFill>
            <a:blip r:embed="rId4"/>
            <a:stretch>
              <a:fillRect/>
            </a:stretch>
          </p:blipFill>
          <p:spPr>
            <a:xfrm>
              <a:off x="4086225" y="5293578"/>
              <a:ext cx="2381250" cy="1228725"/>
            </a:xfrm>
            <a:prstGeom prst="rect">
              <a:avLst/>
            </a:prstGeom>
          </p:spPr>
        </p:pic>
      </p:grpSp>
    </p:spTree>
    <p:extLst>
      <p:ext uri="{BB962C8B-B14F-4D97-AF65-F5344CB8AC3E}">
        <p14:creationId xmlns:p14="http://schemas.microsoft.com/office/powerpoint/2010/main" val="41938791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err="1" smtClean="0"/>
              <a:t>What’s</a:t>
            </a:r>
            <a:r>
              <a:rPr lang="fr-BE" dirty="0" smtClean="0"/>
              <a:t> the trick ?</a:t>
            </a:r>
            <a:endParaRPr lang="fr-BE" dirty="0"/>
          </a:p>
        </p:txBody>
      </p:sp>
    </p:spTree>
    <p:extLst>
      <p:ext uri="{BB962C8B-B14F-4D97-AF65-F5344CB8AC3E}">
        <p14:creationId xmlns:p14="http://schemas.microsoft.com/office/powerpoint/2010/main" val="426486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err="1" smtClean="0"/>
              <a:t>What’s</a:t>
            </a:r>
            <a:r>
              <a:rPr lang="fr-BE" dirty="0" smtClean="0"/>
              <a:t> the trick ?</a:t>
            </a:r>
            <a:endParaRPr lang="fr-BE" dirty="0"/>
          </a:p>
        </p:txBody>
      </p:sp>
      <p:sp>
        <p:nvSpPr>
          <p:cNvPr id="3" name="Espace réservé du contenu 2"/>
          <p:cNvSpPr>
            <a:spLocks noGrp="1"/>
          </p:cNvSpPr>
          <p:nvPr>
            <p:ph idx="1"/>
          </p:nvPr>
        </p:nvSpPr>
        <p:spPr>
          <a:xfrm>
            <a:off x="810000" y="1355034"/>
            <a:ext cx="4676400" cy="3636511"/>
          </a:xfrm>
        </p:spPr>
        <p:txBody>
          <a:bodyPr/>
          <a:lstStyle/>
          <a:p>
            <a:r>
              <a:rPr lang="en-US" dirty="0"/>
              <a:t>A </a:t>
            </a:r>
            <a:r>
              <a:rPr lang="en-US" dirty="0">
                <a:solidFill>
                  <a:srgbClr val="FF9900"/>
                </a:solidFill>
              </a:rPr>
              <a:t>resilient</a:t>
            </a:r>
            <a:r>
              <a:rPr lang="en-US" dirty="0"/>
              <a:t> </a:t>
            </a:r>
            <a:r>
              <a:rPr lang="en-US" dirty="0" smtClean="0">
                <a:solidFill>
                  <a:srgbClr val="FF9900"/>
                </a:solidFill>
              </a:rPr>
              <a:t>distributed </a:t>
            </a:r>
            <a:r>
              <a:rPr lang="en-US" dirty="0">
                <a:solidFill>
                  <a:srgbClr val="FF9900"/>
                </a:solidFill>
              </a:rPr>
              <a:t>memory abstraction </a:t>
            </a:r>
            <a:r>
              <a:rPr lang="en-US" dirty="0"/>
              <a:t>that is </a:t>
            </a:r>
            <a:r>
              <a:rPr lang="en-US" dirty="0" smtClean="0"/>
              <a:t>both </a:t>
            </a:r>
            <a:r>
              <a:rPr lang="en-US" dirty="0" smtClean="0">
                <a:solidFill>
                  <a:srgbClr val="FF9900"/>
                </a:solidFill>
              </a:rPr>
              <a:t>fault-</a:t>
            </a:r>
            <a:r>
              <a:rPr lang="en-US" dirty="0">
                <a:solidFill>
                  <a:srgbClr val="FF9900"/>
                </a:solidFill>
              </a:rPr>
              <a:t>­</a:t>
            </a:r>
            <a:r>
              <a:rPr lang="en-US" dirty="0" smtClean="0">
                <a:solidFill>
                  <a:srgbClr val="FF9900"/>
                </a:solidFill>
              </a:rPr>
              <a:t>tolerant </a:t>
            </a:r>
            <a:r>
              <a:rPr lang="fr-BE" dirty="0" smtClean="0"/>
              <a:t>and </a:t>
            </a:r>
            <a:r>
              <a:rPr lang="fr-BE" dirty="0" smtClean="0">
                <a:solidFill>
                  <a:srgbClr val="FF9900"/>
                </a:solidFill>
              </a:rPr>
              <a:t>efficient.</a:t>
            </a:r>
            <a:endParaRPr lang="fr-BE" dirty="0">
              <a:solidFill>
                <a:srgbClr val="FF9900"/>
              </a:solidFill>
            </a:endParaRPr>
          </a:p>
        </p:txBody>
      </p:sp>
      <p:pic>
        <p:nvPicPr>
          <p:cNvPr id="5" name="Image 4"/>
          <p:cNvPicPr>
            <a:picLocks noChangeAspect="1"/>
          </p:cNvPicPr>
          <p:nvPr/>
        </p:nvPicPr>
        <p:blipFill>
          <a:blip r:embed="rId3"/>
          <a:stretch>
            <a:fillRect/>
          </a:stretch>
        </p:blipFill>
        <p:spPr>
          <a:xfrm>
            <a:off x="5839372" y="2167740"/>
            <a:ext cx="6181880" cy="4480710"/>
          </a:xfrm>
          <a:prstGeom prst="rect">
            <a:avLst/>
          </a:prstGeom>
        </p:spPr>
      </p:pic>
    </p:spTree>
    <p:extLst>
      <p:ext uri="{BB962C8B-B14F-4D97-AF65-F5344CB8AC3E}">
        <p14:creationId xmlns:p14="http://schemas.microsoft.com/office/powerpoint/2010/main" val="941713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err="1"/>
              <a:t>What’s</a:t>
            </a:r>
            <a:r>
              <a:rPr lang="fr-BE" dirty="0"/>
              <a:t> the trick ?</a:t>
            </a:r>
            <a:endParaRPr lang="fr-BE" dirty="0"/>
          </a:p>
        </p:txBody>
      </p:sp>
      <p:sp>
        <p:nvSpPr>
          <p:cNvPr id="3" name="Espace réservé du contenu 2"/>
          <p:cNvSpPr>
            <a:spLocks noGrp="1"/>
          </p:cNvSpPr>
          <p:nvPr>
            <p:ph idx="1"/>
          </p:nvPr>
        </p:nvSpPr>
        <p:spPr>
          <a:xfrm>
            <a:off x="810000" y="3206187"/>
            <a:ext cx="4657350" cy="3183037"/>
          </a:xfrm>
        </p:spPr>
        <p:txBody>
          <a:bodyPr>
            <a:normAutofit lnSpcReduction="10000"/>
          </a:bodyPr>
          <a:lstStyle/>
          <a:p>
            <a:r>
              <a:rPr lang="fr-BE" dirty="0" err="1" smtClean="0"/>
              <a:t>We</a:t>
            </a:r>
            <a:r>
              <a:rPr lang="fr-BE" dirty="0" smtClean="0"/>
              <a:t> </a:t>
            </a:r>
            <a:r>
              <a:rPr lang="fr-BE" dirty="0" err="1" smtClean="0"/>
              <a:t>Consider</a:t>
            </a:r>
            <a:r>
              <a:rPr lang="fr-BE" dirty="0" smtClean="0"/>
              <a:t> </a:t>
            </a:r>
            <a:r>
              <a:rPr lang="fr-BE" dirty="0" err="1" smtClean="0"/>
              <a:t>that</a:t>
            </a:r>
            <a:r>
              <a:rPr lang="fr-BE" dirty="0" smtClean="0"/>
              <a:t> </a:t>
            </a:r>
            <a:r>
              <a:rPr lang="fr-BE" dirty="0" err="1" smtClean="0"/>
              <a:t>we</a:t>
            </a:r>
            <a:r>
              <a:rPr lang="fr-BE" dirty="0" smtClean="0"/>
              <a:t> have </a:t>
            </a:r>
            <a:r>
              <a:rPr lang="fr-BE" dirty="0" smtClean="0">
                <a:solidFill>
                  <a:srgbClr val="FF9900"/>
                </a:solidFill>
              </a:rPr>
              <a:t>one </a:t>
            </a:r>
            <a:r>
              <a:rPr lang="fr-BE" dirty="0" err="1" smtClean="0">
                <a:solidFill>
                  <a:srgbClr val="FF9900"/>
                </a:solidFill>
              </a:rPr>
              <a:t>big</a:t>
            </a:r>
            <a:r>
              <a:rPr lang="fr-BE" dirty="0" smtClean="0">
                <a:solidFill>
                  <a:srgbClr val="FF9900"/>
                </a:solidFill>
              </a:rPr>
              <a:t> block of ram, </a:t>
            </a:r>
            <a:r>
              <a:rPr lang="fr-BE" dirty="0" err="1" smtClean="0">
                <a:solidFill>
                  <a:srgbClr val="FF9900"/>
                </a:solidFill>
              </a:rPr>
              <a:t>partitionned</a:t>
            </a:r>
            <a:r>
              <a:rPr lang="fr-BE" dirty="0" smtClean="0">
                <a:solidFill>
                  <a:srgbClr val="FF9900"/>
                </a:solidFill>
              </a:rPr>
              <a:t> </a:t>
            </a:r>
            <a:r>
              <a:rPr lang="fr-BE" dirty="0" err="1" smtClean="0">
                <a:solidFill>
                  <a:srgbClr val="FF9900"/>
                </a:solidFill>
              </a:rPr>
              <a:t>across</a:t>
            </a:r>
            <a:r>
              <a:rPr lang="fr-BE" dirty="0" smtClean="0">
                <a:solidFill>
                  <a:srgbClr val="FF9900"/>
                </a:solidFill>
              </a:rPr>
              <a:t> multiple machines.</a:t>
            </a:r>
          </a:p>
          <a:p>
            <a:r>
              <a:rPr lang="fr-BE" dirty="0" err="1" smtClean="0">
                <a:solidFill>
                  <a:srgbClr val="FF9900"/>
                </a:solidFill>
              </a:rPr>
              <a:t>Parallel</a:t>
            </a:r>
            <a:r>
              <a:rPr lang="fr-BE" dirty="0" smtClean="0">
                <a:solidFill>
                  <a:srgbClr val="FF9900"/>
                </a:solidFill>
              </a:rPr>
              <a:t> </a:t>
            </a:r>
            <a:r>
              <a:rPr lang="fr-BE" dirty="0" err="1" smtClean="0">
                <a:solidFill>
                  <a:srgbClr val="FF9900"/>
                </a:solidFill>
              </a:rPr>
              <a:t>execution</a:t>
            </a:r>
            <a:r>
              <a:rPr lang="fr-BE" dirty="0" smtClean="0">
                <a:solidFill>
                  <a:srgbClr val="FF9900"/>
                </a:solidFill>
              </a:rPr>
              <a:t> </a:t>
            </a:r>
            <a:r>
              <a:rPr lang="fr-BE" dirty="0" err="1" smtClean="0"/>
              <a:t>across</a:t>
            </a:r>
            <a:r>
              <a:rPr lang="fr-BE" dirty="0" smtClean="0"/>
              <a:t> </a:t>
            </a:r>
            <a:r>
              <a:rPr lang="fr-BE" dirty="0"/>
              <a:t>the </a:t>
            </a:r>
            <a:r>
              <a:rPr lang="fr-BE" dirty="0" err="1"/>
              <a:t>different</a:t>
            </a:r>
            <a:r>
              <a:rPr lang="fr-BE" dirty="0"/>
              <a:t> </a:t>
            </a:r>
            <a:r>
              <a:rPr lang="fr-BE" dirty="0" smtClean="0"/>
              <a:t>partitions</a:t>
            </a:r>
          </a:p>
          <a:p>
            <a:r>
              <a:rPr lang="fr-BE" dirty="0" err="1">
                <a:solidFill>
                  <a:srgbClr val="FF9900"/>
                </a:solidFill>
              </a:rPr>
              <a:t>Maximization</a:t>
            </a:r>
            <a:r>
              <a:rPr lang="fr-BE" dirty="0">
                <a:solidFill>
                  <a:srgbClr val="FF9900"/>
                </a:solidFill>
              </a:rPr>
              <a:t> of the </a:t>
            </a:r>
            <a:r>
              <a:rPr lang="fr-BE" dirty="0" err="1">
                <a:solidFill>
                  <a:srgbClr val="FF9900"/>
                </a:solidFill>
              </a:rPr>
              <a:t>ram’s</a:t>
            </a:r>
            <a:r>
              <a:rPr lang="fr-BE" dirty="0">
                <a:solidFill>
                  <a:srgbClr val="FF9900"/>
                </a:solidFill>
              </a:rPr>
              <a:t> </a:t>
            </a:r>
            <a:r>
              <a:rPr lang="fr-BE" dirty="0" smtClean="0">
                <a:solidFill>
                  <a:srgbClr val="FF9900"/>
                </a:solidFill>
              </a:rPr>
              <a:t>usage</a:t>
            </a:r>
          </a:p>
          <a:p>
            <a:pPr lvl="1"/>
            <a:r>
              <a:rPr lang="fr-BE" dirty="0" err="1" smtClean="0"/>
              <a:t>Recompute</a:t>
            </a:r>
            <a:r>
              <a:rPr lang="fr-BE" dirty="0" smtClean="0"/>
              <a:t> </a:t>
            </a:r>
            <a:r>
              <a:rPr lang="fr-BE" dirty="0" err="1" smtClean="0"/>
              <a:t>dataset</a:t>
            </a:r>
            <a:r>
              <a:rPr lang="fr-BE" dirty="0" smtClean="0"/>
              <a:t> </a:t>
            </a:r>
            <a:r>
              <a:rPr lang="fr-BE" dirty="0" err="1" smtClean="0"/>
              <a:t>that</a:t>
            </a:r>
            <a:r>
              <a:rPr lang="fr-BE" dirty="0" smtClean="0"/>
              <a:t> </a:t>
            </a:r>
            <a:r>
              <a:rPr lang="fr-BE" dirty="0" err="1" smtClean="0"/>
              <a:t>does</a:t>
            </a:r>
            <a:r>
              <a:rPr lang="fr-BE" dirty="0" smtClean="0"/>
              <a:t> not fit in memory.</a:t>
            </a:r>
            <a:endParaRPr lang="fr-BE" dirty="0"/>
          </a:p>
          <a:p>
            <a:pPr lvl="1"/>
            <a:r>
              <a:rPr lang="fr-BE" dirty="0" err="1" smtClean="0"/>
              <a:t>Possibility</a:t>
            </a:r>
            <a:r>
              <a:rPr lang="fr-BE" dirty="0" smtClean="0"/>
              <a:t> to </a:t>
            </a:r>
            <a:r>
              <a:rPr lang="fr-BE" dirty="0" err="1" smtClean="0">
                <a:solidFill>
                  <a:srgbClr val="FF9900"/>
                </a:solidFill>
              </a:rPr>
              <a:t>spill</a:t>
            </a:r>
            <a:r>
              <a:rPr lang="fr-BE" dirty="0" smtClean="0">
                <a:solidFill>
                  <a:srgbClr val="FF9900"/>
                </a:solidFill>
              </a:rPr>
              <a:t> </a:t>
            </a:r>
            <a:r>
              <a:rPr lang="fr-BE" dirty="0">
                <a:solidFill>
                  <a:srgbClr val="FF9900"/>
                </a:solidFill>
              </a:rPr>
              <a:t>data to </a:t>
            </a:r>
            <a:r>
              <a:rPr lang="fr-BE" dirty="0" err="1">
                <a:solidFill>
                  <a:srgbClr val="FF9900"/>
                </a:solidFill>
              </a:rPr>
              <a:t>disk</a:t>
            </a:r>
            <a:r>
              <a:rPr lang="fr-BE" dirty="0">
                <a:solidFill>
                  <a:srgbClr val="FF9900"/>
                </a:solidFill>
              </a:rPr>
              <a:t> if </a:t>
            </a:r>
            <a:r>
              <a:rPr lang="fr-BE" dirty="0" err="1">
                <a:solidFill>
                  <a:srgbClr val="FF9900"/>
                </a:solidFill>
              </a:rPr>
              <a:t>it</a:t>
            </a:r>
            <a:r>
              <a:rPr lang="fr-BE" dirty="0">
                <a:solidFill>
                  <a:srgbClr val="FF9900"/>
                </a:solidFill>
              </a:rPr>
              <a:t> </a:t>
            </a:r>
            <a:r>
              <a:rPr lang="fr-BE" dirty="0" err="1" smtClean="0">
                <a:solidFill>
                  <a:srgbClr val="FF9900"/>
                </a:solidFill>
              </a:rPr>
              <a:t>takes</a:t>
            </a:r>
            <a:r>
              <a:rPr lang="fr-BE" dirty="0" smtClean="0">
                <a:solidFill>
                  <a:srgbClr val="FF9900"/>
                </a:solidFill>
              </a:rPr>
              <a:t> </a:t>
            </a:r>
            <a:r>
              <a:rPr lang="fr-BE" dirty="0" err="1" smtClean="0">
                <a:solidFill>
                  <a:srgbClr val="FF9900"/>
                </a:solidFill>
              </a:rPr>
              <a:t>too</a:t>
            </a:r>
            <a:r>
              <a:rPr lang="fr-BE" dirty="0" smtClean="0">
                <a:solidFill>
                  <a:srgbClr val="FF9900"/>
                </a:solidFill>
              </a:rPr>
              <a:t> long to </a:t>
            </a:r>
            <a:r>
              <a:rPr lang="fr-BE" dirty="0" err="1" smtClean="0">
                <a:solidFill>
                  <a:srgbClr val="FF9900"/>
                </a:solidFill>
              </a:rPr>
              <a:t>recompute</a:t>
            </a:r>
            <a:r>
              <a:rPr lang="fr-BE" dirty="0" smtClean="0">
                <a:solidFill>
                  <a:srgbClr val="FF9900"/>
                </a:solidFill>
              </a:rPr>
              <a:t>.</a:t>
            </a:r>
            <a:endParaRPr lang="fr-BE" dirty="0">
              <a:solidFill>
                <a:srgbClr val="FF9900"/>
              </a:solidFill>
            </a:endParaRPr>
          </a:p>
          <a:p>
            <a:endParaRPr lang="fr-BE" dirty="0"/>
          </a:p>
          <a:p>
            <a:endParaRPr lang="fr-BE" dirty="0" smtClean="0"/>
          </a:p>
          <a:p>
            <a:endParaRPr lang="fr-BE" dirty="0"/>
          </a:p>
        </p:txBody>
      </p:sp>
      <p:pic>
        <p:nvPicPr>
          <p:cNvPr id="7" name="Image 6"/>
          <p:cNvPicPr>
            <a:picLocks noChangeAspect="1"/>
          </p:cNvPicPr>
          <p:nvPr/>
        </p:nvPicPr>
        <p:blipFill>
          <a:blip r:embed="rId3"/>
          <a:stretch>
            <a:fillRect/>
          </a:stretch>
        </p:blipFill>
        <p:spPr>
          <a:xfrm>
            <a:off x="5839372" y="2167740"/>
            <a:ext cx="6181880" cy="4480710"/>
          </a:xfrm>
          <a:prstGeom prst="rect">
            <a:avLst/>
          </a:prstGeom>
        </p:spPr>
      </p:pic>
    </p:spTree>
    <p:extLst>
      <p:ext uri="{BB962C8B-B14F-4D97-AF65-F5344CB8AC3E}">
        <p14:creationId xmlns:p14="http://schemas.microsoft.com/office/powerpoint/2010/main" val="1601030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RDD - </a:t>
            </a:r>
            <a:r>
              <a:rPr lang="fr-BE" dirty="0" err="1" smtClean="0"/>
              <a:t>Resilient</a:t>
            </a:r>
            <a:r>
              <a:rPr lang="fr-BE" dirty="0" smtClean="0"/>
              <a:t> </a:t>
            </a:r>
            <a:r>
              <a:rPr lang="fr-BE" dirty="0" err="1" smtClean="0"/>
              <a:t>Distributed</a:t>
            </a:r>
            <a:r>
              <a:rPr lang="fr-BE" dirty="0" smtClean="0"/>
              <a:t> </a:t>
            </a:r>
            <a:r>
              <a:rPr lang="fr-BE" dirty="0" err="1" smtClean="0"/>
              <a:t>Datasets</a:t>
            </a:r>
            <a:endParaRPr lang="fr-BE" dirty="0"/>
          </a:p>
        </p:txBody>
      </p:sp>
      <p:sp>
        <p:nvSpPr>
          <p:cNvPr id="3" name="Espace réservé du contenu 2"/>
          <p:cNvSpPr>
            <a:spLocks noGrp="1"/>
          </p:cNvSpPr>
          <p:nvPr>
            <p:ph idx="1"/>
          </p:nvPr>
        </p:nvSpPr>
        <p:spPr>
          <a:xfrm>
            <a:off x="809187" y="1765087"/>
            <a:ext cx="8220513" cy="3636511"/>
          </a:xfrm>
        </p:spPr>
        <p:txBody>
          <a:bodyPr/>
          <a:lstStyle/>
          <a:p>
            <a:r>
              <a:rPr lang="fr-BE" dirty="0" err="1" smtClean="0"/>
              <a:t>What’s</a:t>
            </a:r>
            <a:r>
              <a:rPr lang="fr-BE" dirty="0" smtClean="0"/>
              <a:t> an RDD ?</a:t>
            </a:r>
          </a:p>
          <a:p>
            <a:pPr lvl="1"/>
            <a:r>
              <a:rPr lang="en-US" dirty="0" smtClean="0">
                <a:solidFill>
                  <a:srgbClr val="FF9900"/>
                </a:solidFill>
              </a:rPr>
              <a:t>A fault-tolerant, </a:t>
            </a:r>
            <a:r>
              <a:rPr lang="en-US" dirty="0">
                <a:solidFill>
                  <a:srgbClr val="FF9900"/>
                </a:solidFill>
              </a:rPr>
              <a:t>collection of </a:t>
            </a:r>
            <a:r>
              <a:rPr lang="en-US" dirty="0" smtClean="0">
                <a:solidFill>
                  <a:srgbClr val="FF9900"/>
                </a:solidFill>
              </a:rPr>
              <a:t>records </a:t>
            </a:r>
            <a:r>
              <a:rPr lang="en-US" dirty="0">
                <a:solidFill>
                  <a:srgbClr val="FF9900"/>
                </a:solidFill>
              </a:rPr>
              <a:t>that can be operated on in parallel</a:t>
            </a:r>
            <a:r>
              <a:rPr lang="en-US" dirty="0" smtClean="0">
                <a:solidFill>
                  <a:srgbClr val="FF9900"/>
                </a:solidFill>
              </a:rPr>
              <a:t>.</a:t>
            </a:r>
          </a:p>
          <a:p>
            <a:pPr lvl="1"/>
            <a:r>
              <a:rPr lang="en-US" dirty="0" smtClean="0"/>
              <a:t>They are Immutable and </a:t>
            </a:r>
            <a:r>
              <a:rPr lang="en-US" dirty="0" smtClean="0">
                <a:solidFill>
                  <a:srgbClr val="FF9900"/>
                </a:solidFill>
              </a:rPr>
              <a:t>lazily evaluated</a:t>
            </a:r>
          </a:p>
          <a:p>
            <a:pPr lvl="1"/>
            <a:r>
              <a:rPr lang="en-US" dirty="0" smtClean="0"/>
              <a:t>They can only be </a:t>
            </a:r>
            <a:r>
              <a:rPr lang="en-US" dirty="0" smtClean="0">
                <a:solidFill>
                  <a:srgbClr val="FF9900"/>
                </a:solidFill>
              </a:rPr>
              <a:t>built through coarse-­grained deterministic </a:t>
            </a:r>
            <a:r>
              <a:rPr lang="fr-BE" dirty="0" smtClean="0">
                <a:solidFill>
                  <a:srgbClr val="FF9900"/>
                </a:solidFill>
              </a:rPr>
              <a:t>transformations</a:t>
            </a:r>
            <a:r>
              <a:rPr lang="fr-BE" dirty="0" smtClean="0"/>
              <a:t> (</a:t>
            </a:r>
            <a:r>
              <a:rPr lang="fr-BE" dirty="0" err="1" smtClean="0"/>
              <a:t>map</a:t>
            </a:r>
            <a:r>
              <a:rPr lang="fr-BE" dirty="0" smtClean="0"/>
              <a:t>, </a:t>
            </a:r>
            <a:r>
              <a:rPr lang="fr-BE" dirty="0" err="1" smtClean="0"/>
              <a:t>filter</a:t>
            </a:r>
            <a:r>
              <a:rPr lang="fr-BE" dirty="0" smtClean="0"/>
              <a:t>, </a:t>
            </a:r>
            <a:r>
              <a:rPr lang="fr-BE" dirty="0" err="1" smtClean="0"/>
              <a:t>join</a:t>
            </a:r>
            <a:r>
              <a:rPr lang="fr-BE" dirty="0" smtClean="0"/>
              <a:t>, …)</a:t>
            </a:r>
          </a:p>
        </p:txBody>
      </p:sp>
      <p:pic>
        <p:nvPicPr>
          <p:cNvPr id="4" name="Image 3"/>
          <p:cNvPicPr>
            <a:picLocks noChangeAspect="1"/>
          </p:cNvPicPr>
          <p:nvPr/>
        </p:nvPicPr>
        <p:blipFill>
          <a:blip r:embed="rId3"/>
          <a:stretch>
            <a:fillRect/>
          </a:stretch>
        </p:blipFill>
        <p:spPr>
          <a:xfrm>
            <a:off x="8020049" y="4416674"/>
            <a:ext cx="3919537" cy="2233100"/>
          </a:xfrm>
          <a:prstGeom prst="rect">
            <a:avLst/>
          </a:prstGeom>
        </p:spPr>
      </p:pic>
      <p:pic>
        <p:nvPicPr>
          <p:cNvPr id="5" name="Image 4"/>
          <p:cNvPicPr>
            <a:picLocks noChangeAspect="1"/>
          </p:cNvPicPr>
          <p:nvPr/>
        </p:nvPicPr>
        <p:blipFill rotWithShape="1">
          <a:blip r:embed="rId4"/>
          <a:srcRect l="13744" t="19669" r="62100" b="55973"/>
          <a:stretch/>
        </p:blipFill>
        <p:spPr>
          <a:xfrm>
            <a:off x="809187" y="4704091"/>
            <a:ext cx="3430304" cy="1945683"/>
          </a:xfrm>
          <a:prstGeom prst="rect">
            <a:avLst/>
          </a:prstGeom>
        </p:spPr>
      </p:pic>
    </p:spTree>
    <p:extLst>
      <p:ext uri="{BB962C8B-B14F-4D97-AF65-F5344CB8AC3E}">
        <p14:creationId xmlns:p14="http://schemas.microsoft.com/office/powerpoint/2010/main" val="3463784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RDD - </a:t>
            </a:r>
            <a:r>
              <a:rPr lang="fr-BE" dirty="0" err="1" smtClean="0"/>
              <a:t>Resilient</a:t>
            </a:r>
            <a:r>
              <a:rPr lang="fr-BE" dirty="0" smtClean="0"/>
              <a:t> </a:t>
            </a:r>
            <a:r>
              <a:rPr lang="fr-BE" dirty="0" err="1" smtClean="0"/>
              <a:t>Distributed</a:t>
            </a:r>
            <a:r>
              <a:rPr lang="fr-BE" dirty="0" smtClean="0"/>
              <a:t> </a:t>
            </a:r>
            <a:r>
              <a:rPr lang="fr-BE" dirty="0" err="1" smtClean="0"/>
              <a:t>Datasets</a:t>
            </a:r>
            <a:endParaRPr lang="fr-BE" dirty="0"/>
          </a:p>
        </p:txBody>
      </p:sp>
      <p:sp>
        <p:nvSpPr>
          <p:cNvPr id="3" name="Espace réservé du contenu 2"/>
          <p:cNvSpPr>
            <a:spLocks noGrp="1"/>
          </p:cNvSpPr>
          <p:nvPr>
            <p:ph idx="1"/>
          </p:nvPr>
        </p:nvSpPr>
        <p:spPr>
          <a:xfrm>
            <a:off x="810000" y="2559085"/>
            <a:ext cx="9201588" cy="3259564"/>
          </a:xfrm>
        </p:spPr>
        <p:txBody>
          <a:bodyPr/>
          <a:lstStyle/>
          <a:p>
            <a:r>
              <a:rPr lang="fr-BE" dirty="0" smtClean="0"/>
              <a:t>How </a:t>
            </a:r>
            <a:r>
              <a:rPr lang="fr-BE" dirty="0" err="1" smtClean="0"/>
              <a:t>is</a:t>
            </a:r>
            <a:r>
              <a:rPr lang="fr-BE" dirty="0" smtClean="0"/>
              <a:t> </a:t>
            </a:r>
            <a:r>
              <a:rPr lang="fr-BE" dirty="0" err="1" smtClean="0"/>
              <a:t>it</a:t>
            </a:r>
            <a:r>
              <a:rPr lang="fr-BE" dirty="0" smtClean="0"/>
              <a:t> </a:t>
            </a:r>
            <a:r>
              <a:rPr lang="fr-BE" dirty="0" err="1" smtClean="0"/>
              <a:t>fault</a:t>
            </a:r>
            <a:r>
              <a:rPr lang="fr-BE" dirty="0" err="1"/>
              <a:t>-</a:t>
            </a:r>
            <a:r>
              <a:rPr lang="fr-BE" dirty="0" err="1" smtClean="0"/>
              <a:t>tolerant</a:t>
            </a:r>
            <a:r>
              <a:rPr lang="fr-BE" dirty="0" smtClean="0"/>
              <a:t> ?</a:t>
            </a:r>
          </a:p>
          <a:p>
            <a:pPr lvl="1"/>
            <a:r>
              <a:rPr lang="en-US" dirty="0" smtClean="0"/>
              <a:t>Efficient fault recovery using </a:t>
            </a:r>
            <a:r>
              <a:rPr lang="en-US" dirty="0" smtClean="0">
                <a:solidFill>
                  <a:srgbClr val="FF9900"/>
                </a:solidFill>
              </a:rPr>
              <a:t>lineage</a:t>
            </a:r>
            <a:r>
              <a:rPr lang="en-US" dirty="0" smtClean="0"/>
              <a:t> !</a:t>
            </a:r>
          </a:p>
          <a:p>
            <a:pPr lvl="1"/>
            <a:r>
              <a:rPr lang="en-US" dirty="0" smtClean="0">
                <a:solidFill>
                  <a:srgbClr val="FF9900"/>
                </a:solidFill>
              </a:rPr>
              <a:t>Log</a:t>
            </a:r>
            <a:r>
              <a:rPr lang="en-US" dirty="0" smtClean="0"/>
              <a:t> </a:t>
            </a:r>
            <a:r>
              <a:rPr lang="en-US" dirty="0" smtClean="0"/>
              <a:t>the </a:t>
            </a:r>
            <a:r>
              <a:rPr lang="en-US" dirty="0" smtClean="0">
                <a:solidFill>
                  <a:srgbClr val="FF9900"/>
                </a:solidFill>
              </a:rPr>
              <a:t>operation</a:t>
            </a:r>
            <a:r>
              <a:rPr lang="en-US" dirty="0" smtClean="0"/>
              <a:t> applied before execution (+ on what it was applied)</a:t>
            </a:r>
            <a:endParaRPr lang="en-US" dirty="0" smtClean="0"/>
          </a:p>
          <a:p>
            <a:pPr lvl="1"/>
            <a:r>
              <a:rPr lang="en-US" dirty="0" err="1" smtClean="0">
                <a:solidFill>
                  <a:srgbClr val="FF9900"/>
                </a:solidFill>
              </a:rPr>
              <a:t>Recompute</a:t>
            </a:r>
            <a:r>
              <a:rPr lang="en-US" dirty="0" smtClean="0">
                <a:solidFill>
                  <a:srgbClr val="FF9900"/>
                </a:solidFill>
              </a:rPr>
              <a:t> lost partition on failure</a:t>
            </a:r>
            <a:r>
              <a:rPr lang="en-US" dirty="0" smtClean="0"/>
              <a:t>, using the log’s data </a:t>
            </a:r>
          </a:p>
          <a:p>
            <a:pPr lvl="1"/>
            <a:r>
              <a:rPr lang="en-US" dirty="0" smtClean="0">
                <a:solidFill>
                  <a:srgbClr val="FF9900"/>
                </a:solidFill>
              </a:rPr>
              <a:t>No cost if nothing fails !</a:t>
            </a:r>
          </a:p>
          <a:p>
            <a:pPr lvl="1"/>
            <a:endParaRPr lang="en-US" dirty="0">
              <a:solidFill>
                <a:srgbClr val="FF9900"/>
              </a:solidFill>
            </a:endParaRPr>
          </a:p>
          <a:p>
            <a:pPr lvl="1"/>
            <a:endParaRPr lang="en-US" dirty="0" smtClean="0">
              <a:solidFill>
                <a:srgbClr val="FF9900"/>
              </a:solidFill>
            </a:endParaRPr>
          </a:p>
          <a:p>
            <a:pPr lvl="1"/>
            <a:endParaRPr lang="fr-BE" dirty="0" smtClean="0">
              <a:solidFill>
                <a:srgbClr val="FF9900"/>
              </a:solidFill>
            </a:endParaRPr>
          </a:p>
        </p:txBody>
      </p:sp>
    </p:spTree>
    <p:extLst>
      <p:ext uri="{BB962C8B-B14F-4D97-AF65-F5344CB8AC3E}">
        <p14:creationId xmlns:p14="http://schemas.microsoft.com/office/powerpoint/2010/main" val="29507550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RDD at </a:t>
            </a:r>
            <a:r>
              <a:rPr lang="fr-BE" dirty="0" err="1" smtClean="0"/>
              <a:t>runtime</a:t>
            </a:r>
            <a:r>
              <a:rPr lang="fr-BE" dirty="0" smtClean="0"/>
              <a:t> ?</a:t>
            </a:r>
            <a:endParaRPr lang="fr-BE" dirty="0"/>
          </a:p>
        </p:txBody>
      </p:sp>
      <p:grpSp>
        <p:nvGrpSpPr>
          <p:cNvPr id="15" name="Groupe 14"/>
          <p:cNvGrpSpPr/>
          <p:nvPr/>
        </p:nvGrpSpPr>
        <p:grpSpPr>
          <a:xfrm>
            <a:off x="630762" y="2708476"/>
            <a:ext cx="10932348" cy="3310360"/>
            <a:chOff x="810000" y="2688097"/>
            <a:chExt cx="9522457" cy="2694666"/>
          </a:xfrm>
        </p:grpSpPr>
        <p:pic>
          <p:nvPicPr>
            <p:cNvPr id="7" name="Image 6"/>
            <p:cNvPicPr>
              <a:picLocks noChangeAspect="1"/>
            </p:cNvPicPr>
            <p:nvPr/>
          </p:nvPicPr>
          <p:blipFill rotWithShape="1">
            <a:blip r:embed="rId3">
              <a:extLst>
                <a:ext uri="{28A0092B-C50C-407E-A947-70E740481C1C}">
                  <a14:useLocalDpi xmlns:a14="http://schemas.microsoft.com/office/drawing/2010/main" val="0"/>
                </a:ext>
              </a:extLst>
            </a:blip>
            <a:srcRect r="78763"/>
            <a:stretch/>
          </p:blipFill>
          <p:spPr>
            <a:xfrm>
              <a:off x="810000" y="2688097"/>
              <a:ext cx="1578139" cy="2693014"/>
            </a:xfrm>
            <a:prstGeom prst="rect">
              <a:avLst/>
            </a:prstGeom>
          </p:spPr>
        </p:pic>
        <p:pic>
          <p:nvPicPr>
            <p:cNvPr id="8" name="Image 7"/>
            <p:cNvPicPr>
              <a:picLocks noChangeAspect="1"/>
            </p:cNvPicPr>
            <p:nvPr/>
          </p:nvPicPr>
          <p:blipFill rotWithShape="1">
            <a:blip r:embed="rId3">
              <a:extLst>
                <a:ext uri="{28A0092B-C50C-407E-A947-70E740481C1C}">
                  <a14:useLocalDpi xmlns:a14="http://schemas.microsoft.com/office/drawing/2010/main" val="0"/>
                </a:ext>
              </a:extLst>
            </a:blip>
            <a:srcRect l="77777"/>
            <a:stretch/>
          </p:blipFill>
          <p:spPr>
            <a:xfrm>
              <a:off x="8681013" y="2688097"/>
              <a:ext cx="1651444" cy="2693014"/>
            </a:xfrm>
            <a:prstGeom prst="rect">
              <a:avLst/>
            </a:prstGeom>
          </p:spPr>
        </p:pic>
        <p:pic>
          <p:nvPicPr>
            <p:cNvPr id="9" name="Image 8"/>
            <p:cNvPicPr>
              <a:picLocks noChangeAspect="1"/>
            </p:cNvPicPr>
            <p:nvPr/>
          </p:nvPicPr>
          <p:blipFill rotWithShape="1">
            <a:blip r:embed="rId4"/>
            <a:srcRect l="26534" r="53063"/>
            <a:stretch/>
          </p:blipFill>
          <p:spPr>
            <a:xfrm>
              <a:off x="3368231" y="2688097"/>
              <a:ext cx="1516285" cy="2694666"/>
            </a:xfrm>
            <a:prstGeom prst="rect">
              <a:avLst/>
            </a:prstGeom>
          </p:spPr>
        </p:pic>
        <p:pic>
          <p:nvPicPr>
            <p:cNvPr id="10" name="Image 9"/>
            <p:cNvPicPr>
              <a:picLocks noChangeAspect="1"/>
            </p:cNvPicPr>
            <p:nvPr/>
          </p:nvPicPr>
          <p:blipFill rotWithShape="1">
            <a:blip r:embed="rId4"/>
            <a:srcRect l="52232" r="27209"/>
            <a:stretch/>
          </p:blipFill>
          <p:spPr>
            <a:xfrm>
              <a:off x="6095999" y="2688097"/>
              <a:ext cx="1527858" cy="2694666"/>
            </a:xfrm>
            <a:prstGeom prst="rect">
              <a:avLst/>
            </a:prstGeom>
          </p:spPr>
        </p:pic>
        <p:sp>
          <p:nvSpPr>
            <p:cNvPr id="11" name="Flèche droite 10"/>
            <p:cNvSpPr/>
            <p:nvPr/>
          </p:nvSpPr>
          <p:spPr>
            <a:xfrm>
              <a:off x="2550234" y="3861438"/>
              <a:ext cx="655901" cy="346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3" name="Flèche droite 12"/>
            <p:cNvSpPr/>
            <p:nvPr/>
          </p:nvSpPr>
          <p:spPr>
            <a:xfrm>
              <a:off x="5162307" y="3861438"/>
              <a:ext cx="655901" cy="346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4" name="Flèche droite 13"/>
            <p:cNvSpPr/>
            <p:nvPr/>
          </p:nvSpPr>
          <p:spPr>
            <a:xfrm>
              <a:off x="7824484" y="3861438"/>
              <a:ext cx="655901" cy="346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grpSp>
      <p:sp>
        <p:nvSpPr>
          <p:cNvPr id="16" name="ZoneTexte 15"/>
          <p:cNvSpPr txBox="1"/>
          <p:nvPr/>
        </p:nvSpPr>
        <p:spPr>
          <a:xfrm>
            <a:off x="2614381" y="4575373"/>
            <a:ext cx="953383" cy="400110"/>
          </a:xfrm>
          <a:prstGeom prst="rect">
            <a:avLst/>
          </a:prstGeom>
          <a:noFill/>
          <a:ln w="50800">
            <a:noFill/>
          </a:ln>
        </p:spPr>
        <p:txBody>
          <a:bodyPr wrap="square" rtlCol="0">
            <a:spAutoFit/>
          </a:bodyPr>
          <a:lstStyle/>
          <a:p>
            <a:r>
              <a:rPr lang="en-US" sz="2000" b="1" dirty="0" smtClean="0"/>
              <a:t>DAG</a:t>
            </a:r>
            <a:endParaRPr lang="fr-BE" sz="2000" b="1" dirty="0"/>
          </a:p>
        </p:txBody>
      </p:sp>
      <p:sp>
        <p:nvSpPr>
          <p:cNvPr id="17" name="ZoneTexte 16"/>
          <p:cNvSpPr txBox="1"/>
          <p:nvPr/>
        </p:nvSpPr>
        <p:spPr>
          <a:xfrm>
            <a:off x="5586560" y="4581047"/>
            <a:ext cx="953383" cy="400110"/>
          </a:xfrm>
          <a:prstGeom prst="rect">
            <a:avLst/>
          </a:prstGeom>
          <a:noFill/>
          <a:ln w="50800">
            <a:noFill/>
          </a:ln>
        </p:spPr>
        <p:txBody>
          <a:bodyPr wrap="square" rtlCol="0">
            <a:spAutoFit/>
          </a:bodyPr>
          <a:lstStyle/>
          <a:p>
            <a:r>
              <a:rPr lang="en-US" sz="2000" b="1" dirty="0" smtClean="0"/>
              <a:t>Tasks</a:t>
            </a:r>
            <a:endParaRPr lang="fr-BE" sz="2000" b="1" dirty="0"/>
          </a:p>
        </p:txBody>
      </p:sp>
      <p:sp>
        <p:nvSpPr>
          <p:cNvPr id="18" name="ZoneTexte 17"/>
          <p:cNvSpPr txBox="1"/>
          <p:nvPr/>
        </p:nvSpPr>
        <p:spPr>
          <a:xfrm>
            <a:off x="8713770" y="4575373"/>
            <a:ext cx="953383" cy="400110"/>
          </a:xfrm>
          <a:prstGeom prst="rect">
            <a:avLst/>
          </a:prstGeom>
          <a:noFill/>
          <a:ln w="50800">
            <a:noFill/>
          </a:ln>
        </p:spPr>
        <p:txBody>
          <a:bodyPr wrap="square" rtlCol="0">
            <a:spAutoFit/>
          </a:bodyPr>
          <a:lstStyle/>
          <a:p>
            <a:r>
              <a:rPr lang="en-US" sz="2000" b="1" dirty="0" smtClean="0"/>
              <a:t>Task</a:t>
            </a:r>
            <a:endParaRPr lang="fr-BE" sz="2000" b="1" dirty="0"/>
          </a:p>
        </p:txBody>
      </p:sp>
    </p:spTree>
    <p:extLst>
      <p:ext uri="{BB962C8B-B14F-4D97-AF65-F5344CB8AC3E}">
        <p14:creationId xmlns:p14="http://schemas.microsoft.com/office/powerpoint/2010/main" val="362976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err="1" smtClean="0"/>
              <a:t>Spark</a:t>
            </a:r>
            <a:r>
              <a:rPr lang="fr-BE" dirty="0" smtClean="0"/>
              <a:t> – The </a:t>
            </a:r>
            <a:r>
              <a:rPr lang="fr-BE" dirty="0" err="1" smtClean="0"/>
              <a:t>runtime</a:t>
            </a:r>
            <a:r>
              <a:rPr lang="fr-BE" dirty="0" smtClean="0"/>
              <a:t> </a:t>
            </a:r>
            <a:r>
              <a:rPr lang="fr-BE" dirty="0"/>
              <a:t>system :</a:t>
            </a:r>
            <a:endParaRPr lang="fr-BE" dirty="0"/>
          </a:p>
        </p:txBody>
      </p:sp>
      <p:pic>
        <p:nvPicPr>
          <p:cNvPr id="3" name="Image 2"/>
          <p:cNvPicPr>
            <a:picLocks noChangeAspect="1"/>
          </p:cNvPicPr>
          <p:nvPr/>
        </p:nvPicPr>
        <p:blipFill>
          <a:blip r:embed="rId3"/>
          <a:stretch>
            <a:fillRect/>
          </a:stretch>
        </p:blipFill>
        <p:spPr>
          <a:xfrm>
            <a:off x="2203650" y="2652772"/>
            <a:ext cx="7784698" cy="3735610"/>
          </a:xfrm>
          <a:prstGeom prst="rect">
            <a:avLst/>
          </a:prstGeom>
        </p:spPr>
      </p:pic>
    </p:spTree>
    <p:extLst>
      <p:ext uri="{BB962C8B-B14F-4D97-AF65-F5344CB8AC3E}">
        <p14:creationId xmlns:p14="http://schemas.microsoft.com/office/powerpoint/2010/main" val="18136696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err="1" smtClean="0"/>
              <a:t>Spark</a:t>
            </a:r>
            <a:r>
              <a:rPr lang="fr-BE" dirty="0" smtClean="0"/>
              <a:t> vs </a:t>
            </a:r>
            <a:r>
              <a:rPr lang="fr-BE" dirty="0" err="1" smtClean="0"/>
              <a:t>Hadoop’s</a:t>
            </a:r>
            <a:r>
              <a:rPr lang="fr-BE" dirty="0" smtClean="0"/>
              <a:t> limitation :</a:t>
            </a:r>
            <a:endParaRPr lang="fr-BE" dirty="0"/>
          </a:p>
        </p:txBody>
      </p:sp>
      <p:sp>
        <p:nvSpPr>
          <p:cNvPr id="3" name="Espace réservé du contenu 2"/>
          <p:cNvSpPr>
            <a:spLocks noGrp="1"/>
          </p:cNvSpPr>
          <p:nvPr>
            <p:ph idx="1"/>
          </p:nvPr>
        </p:nvSpPr>
        <p:spPr>
          <a:xfrm>
            <a:off x="807137" y="2031416"/>
            <a:ext cx="10554574" cy="3997538"/>
          </a:xfrm>
        </p:spPr>
        <p:txBody>
          <a:bodyPr>
            <a:normAutofit/>
          </a:bodyPr>
          <a:lstStyle/>
          <a:p>
            <a:r>
              <a:rPr lang="fr-BE" dirty="0" smtClean="0"/>
              <a:t>Security ? </a:t>
            </a:r>
          </a:p>
          <a:p>
            <a:pPr lvl="1"/>
            <a:r>
              <a:rPr lang="fr-BE" dirty="0" smtClean="0">
                <a:solidFill>
                  <a:srgbClr val="FF9900"/>
                </a:solidFill>
              </a:rPr>
              <a:t>Network </a:t>
            </a:r>
            <a:r>
              <a:rPr lang="fr-BE" dirty="0" smtClean="0">
                <a:solidFill>
                  <a:srgbClr val="FF9900"/>
                </a:solidFill>
              </a:rPr>
              <a:t>data </a:t>
            </a:r>
            <a:r>
              <a:rPr lang="fr-BE" dirty="0" err="1" smtClean="0">
                <a:solidFill>
                  <a:srgbClr val="FF9900"/>
                </a:solidFill>
              </a:rPr>
              <a:t>encryption</a:t>
            </a:r>
            <a:r>
              <a:rPr lang="fr-BE" dirty="0" smtClean="0"/>
              <a:t> </a:t>
            </a:r>
            <a:r>
              <a:rPr lang="fr-BE" dirty="0" err="1" smtClean="0"/>
              <a:t>easily</a:t>
            </a:r>
            <a:r>
              <a:rPr lang="fr-BE" dirty="0" smtClean="0"/>
              <a:t> </a:t>
            </a:r>
            <a:r>
              <a:rPr lang="fr-BE" dirty="0" err="1" smtClean="0"/>
              <a:t>performed</a:t>
            </a:r>
            <a:endParaRPr lang="fr-BE" dirty="0" smtClean="0"/>
          </a:p>
          <a:p>
            <a:pPr lvl="1"/>
            <a:r>
              <a:rPr lang="fr-BE" dirty="0" err="1" smtClean="0"/>
              <a:t>Encryption</a:t>
            </a:r>
            <a:r>
              <a:rPr lang="fr-BE" dirty="0" smtClean="0"/>
              <a:t> of </a:t>
            </a:r>
            <a:r>
              <a:rPr lang="en-US" dirty="0"/>
              <a:t>data stored by Spark in temporary local </a:t>
            </a:r>
            <a:r>
              <a:rPr lang="en-US" dirty="0" smtClean="0"/>
              <a:t>storage, is currently not available, but workaround exists such as configuring the cluster </a:t>
            </a:r>
            <a:r>
              <a:rPr lang="en-US" dirty="0"/>
              <a:t>manager to store application data on encrypted disks</a:t>
            </a:r>
            <a:endParaRPr lang="fr-BE" dirty="0" smtClean="0"/>
          </a:p>
          <a:p>
            <a:r>
              <a:rPr lang="fr-BE" dirty="0" err="1" smtClean="0"/>
              <a:t>Fast</a:t>
            </a:r>
            <a:r>
              <a:rPr lang="fr-BE" dirty="0" smtClean="0"/>
              <a:t> computation of </a:t>
            </a:r>
            <a:r>
              <a:rPr lang="fr-BE" dirty="0" err="1" smtClean="0"/>
              <a:t>many</a:t>
            </a:r>
            <a:r>
              <a:rPr lang="fr-BE" dirty="0" smtClean="0"/>
              <a:t> </a:t>
            </a:r>
            <a:r>
              <a:rPr lang="fr-BE" dirty="0" err="1" smtClean="0"/>
              <a:t>small</a:t>
            </a:r>
            <a:r>
              <a:rPr lang="fr-BE" dirty="0" smtClean="0"/>
              <a:t> data </a:t>
            </a:r>
            <a:r>
              <a:rPr lang="fr-BE" dirty="0" err="1" smtClean="0"/>
              <a:t>batches</a:t>
            </a:r>
            <a:r>
              <a:rPr lang="fr-BE" dirty="0" smtClean="0"/>
              <a:t> ?</a:t>
            </a:r>
          </a:p>
          <a:p>
            <a:pPr lvl="1"/>
            <a:r>
              <a:rPr lang="fr-BE" dirty="0" smtClean="0">
                <a:solidFill>
                  <a:srgbClr val="FF9900"/>
                </a:solidFill>
              </a:rPr>
              <a:t>Efficient</a:t>
            </a:r>
            <a:r>
              <a:rPr lang="fr-BE" dirty="0" smtClean="0"/>
              <a:t> </a:t>
            </a:r>
            <a:r>
              <a:rPr lang="fr-BE" dirty="0" err="1" smtClean="0"/>
              <a:t>through</a:t>
            </a:r>
            <a:r>
              <a:rPr lang="fr-BE" dirty="0" smtClean="0"/>
              <a:t> a </a:t>
            </a:r>
            <a:r>
              <a:rPr lang="fr-BE" dirty="0" err="1" smtClean="0"/>
              <a:t>specialized</a:t>
            </a:r>
            <a:r>
              <a:rPr lang="fr-BE" dirty="0" smtClean="0"/>
              <a:t> API extension </a:t>
            </a:r>
            <a:r>
              <a:rPr lang="fr-BE" dirty="0" err="1" smtClean="0"/>
              <a:t>called</a:t>
            </a:r>
            <a:r>
              <a:rPr lang="fr-BE" dirty="0" smtClean="0"/>
              <a:t> </a:t>
            </a:r>
            <a:r>
              <a:rPr lang="fr-BE" dirty="0" err="1">
                <a:solidFill>
                  <a:srgbClr val="FF9900"/>
                </a:solidFill>
              </a:rPr>
              <a:t>S</a:t>
            </a:r>
            <a:r>
              <a:rPr lang="fr-BE" dirty="0" err="1" smtClean="0">
                <a:solidFill>
                  <a:srgbClr val="FF9900"/>
                </a:solidFill>
              </a:rPr>
              <a:t>park</a:t>
            </a:r>
            <a:r>
              <a:rPr lang="fr-BE" dirty="0" smtClean="0">
                <a:solidFill>
                  <a:srgbClr val="FF9900"/>
                </a:solidFill>
              </a:rPr>
              <a:t> streaming </a:t>
            </a:r>
            <a:r>
              <a:rPr lang="fr-BE" dirty="0" smtClean="0"/>
              <a:t>!</a:t>
            </a:r>
          </a:p>
          <a:p>
            <a:pPr lvl="1"/>
            <a:r>
              <a:rPr lang="fr-BE" dirty="0" smtClean="0"/>
              <a:t>Few change </a:t>
            </a:r>
            <a:r>
              <a:rPr lang="fr-BE" dirty="0" err="1" smtClean="0"/>
              <a:t>necessary</a:t>
            </a:r>
            <a:r>
              <a:rPr lang="fr-BE" dirty="0" smtClean="0"/>
              <a:t> in the code</a:t>
            </a:r>
          </a:p>
          <a:p>
            <a:r>
              <a:rPr lang="fr-BE" dirty="0" err="1" smtClean="0"/>
              <a:t>Stability</a:t>
            </a:r>
            <a:r>
              <a:rPr lang="fr-BE" dirty="0" smtClean="0"/>
              <a:t> </a:t>
            </a:r>
            <a:r>
              <a:rPr lang="fr-BE" dirty="0"/>
              <a:t>issues </a:t>
            </a:r>
            <a:r>
              <a:rPr lang="fr-BE" dirty="0" smtClean="0"/>
              <a:t>?</a:t>
            </a:r>
          </a:p>
          <a:p>
            <a:pPr lvl="1"/>
            <a:r>
              <a:rPr lang="en-US" dirty="0" smtClean="0">
                <a:solidFill>
                  <a:srgbClr val="FF9900"/>
                </a:solidFill>
              </a:rPr>
              <a:t>Tuning garbage collection may be necessary to guarantee performances stability</a:t>
            </a:r>
            <a:endParaRPr lang="fr-BE" dirty="0" smtClean="0">
              <a:solidFill>
                <a:srgbClr val="FF9900"/>
              </a:solidFill>
            </a:endParaRPr>
          </a:p>
        </p:txBody>
      </p:sp>
    </p:spTree>
    <p:extLst>
      <p:ext uri="{BB962C8B-B14F-4D97-AF65-F5344CB8AC3E}">
        <p14:creationId xmlns:p14="http://schemas.microsoft.com/office/powerpoint/2010/main" val="3543514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Performances :</a:t>
            </a:r>
            <a:endParaRPr lang="fr-BE" dirty="0"/>
          </a:p>
        </p:txBody>
      </p:sp>
      <p:pic>
        <p:nvPicPr>
          <p:cNvPr id="4" name="Image 3"/>
          <p:cNvPicPr>
            <a:picLocks noChangeAspect="1"/>
          </p:cNvPicPr>
          <p:nvPr/>
        </p:nvPicPr>
        <p:blipFill>
          <a:blip r:embed="rId2"/>
          <a:stretch>
            <a:fillRect/>
          </a:stretch>
        </p:blipFill>
        <p:spPr>
          <a:xfrm>
            <a:off x="2566052" y="2418937"/>
            <a:ext cx="7059894" cy="4178571"/>
          </a:xfrm>
          <a:prstGeom prst="rect">
            <a:avLst/>
          </a:prstGeom>
        </p:spPr>
      </p:pic>
    </p:spTree>
    <p:extLst>
      <p:ext uri="{BB962C8B-B14F-4D97-AF65-F5344CB8AC3E}">
        <p14:creationId xmlns:p14="http://schemas.microsoft.com/office/powerpoint/2010/main" val="6397979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err="1" smtClean="0"/>
              <a:t>Spark’s</a:t>
            </a:r>
            <a:r>
              <a:rPr lang="fr-BE" dirty="0" smtClean="0"/>
              <a:t> limitation ?</a:t>
            </a:r>
            <a:endParaRPr lang="fr-BE" dirty="0"/>
          </a:p>
        </p:txBody>
      </p:sp>
      <p:sp>
        <p:nvSpPr>
          <p:cNvPr id="3" name="Espace réservé du contenu 2"/>
          <p:cNvSpPr>
            <a:spLocks noGrp="1"/>
          </p:cNvSpPr>
          <p:nvPr>
            <p:ph idx="1"/>
          </p:nvPr>
        </p:nvSpPr>
        <p:spPr>
          <a:xfrm>
            <a:off x="807137" y="1909824"/>
            <a:ext cx="10554574" cy="5106444"/>
          </a:xfrm>
        </p:spPr>
        <p:txBody>
          <a:bodyPr>
            <a:normAutofit/>
          </a:bodyPr>
          <a:lstStyle/>
          <a:p>
            <a:r>
              <a:rPr lang="en-US" dirty="0"/>
              <a:t>Designed for embarrassingly parallel </a:t>
            </a:r>
            <a:r>
              <a:rPr lang="en-US" dirty="0" smtClean="0"/>
              <a:t>tasks.</a:t>
            </a:r>
          </a:p>
          <a:p>
            <a:pPr lvl="1"/>
            <a:r>
              <a:rPr lang="en-US" dirty="0" smtClean="0">
                <a:solidFill>
                  <a:srgbClr val="FF9900"/>
                </a:solidFill>
              </a:rPr>
              <a:t>Thus, it is difficult </a:t>
            </a:r>
            <a:r>
              <a:rPr lang="en-US" dirty="0">
                <a:solidFill>
                  <a:srgbClr val="FF9900"/>
                </a:solidFill>
              </a:rPr>
              <a:t>to communicate between processes running on different cluster </a:t>
            </a:r>
            <a:r>
              <a:rPr lang="en-US" dirty="0" smtClean="0">
                <a:solidFill>
                  <a:srgbClr val="FF9900"/>
                </a:solidFill>
              </a:rPr>
              <a:t>nodes</a:t>
            </a:r>
            <a:r>
              <a:rPr lang="en-US" dirty="0"/>
              <a:t>.</a:t>
            </a:r>
            <a:endParaRPr lang="en-US" dirty="0" smtClean="0"/>
          </a:p>
          <a:p>
            <a:pPr lvl="1"/>
            <a:r>
              <a:rPr lang="en-US" dirty="0"/>
              <a:t>Some sophisticated algorithms which need to know the state of processes running on other nodes, or to share data between nodes, are thus hard to </a:t>
            </a:r>
            <a:r>
              <a:rPr lang="en-US" dirty="0" smtClean="0"/>
              <a:t>implement…</a:t>
            </a:r>
          </a:p>
          <a:p>
            <a:r>
              <a:rPr lang="en-US" dirty="0" smtClean="0">
                <a:solidFill>
                  <a:srgbClr val="FF9900"/>
                </a:solidFill>
              </a:rPr>
              <a:t>Python API’s remains incomplete</a:t>
            </a:r>
          </a:p>
          <a:p>
            <a:pPr lvl="1"/>
            <a:r>
              <a:rPr lang="en-US" dirty="0"/>
              <a:t>A</a:t>
            </a:r>
            <a:r>
              <a:rPr lang="en-US" dirty="0" smtClean="0"/>
              <a:t>lways </a:t>
            </a:r>
            <a:r>
              <a:rPr lang="en-US" dirty="0"/>
              <a:t>remain a step or two behind Java and Scala’s API </a:t>
            </a:r>
            <a:r>
              <a:rPr lang="en-US" dirty="0" smtClean="0"/>
              <a:t>implementation</a:t>
            </a:r>
            <a:r>
              <a:rPr lang="en-US" dirty="0"/>
              <a:t> </a:t>
            </a:r>
            <a:r>
              <a:rPr lang="en-US" dirty="0" smtClean="0"/>
              <a:t>…</a:t>
            </a:r>
          </a:p>
          <a:p>
            <a:r>
              <a:rPr lang="fr-BE" dirty="0" err="1" smtClean="0">
                <a:solidFill>
                  <a:srgbClr val="FF9900"/>
                </a:solidFill>
              </a:rPr>
              <a:t>Spark’s</a:t>
            </a:r>
            <a:r>
              <a:rPr lang="fr-BE" dirty="0" smtClean="0">
                <a:solidFill>
                  <a:srgbClr val="FF9900"/>
                </a:solidFill>
              </a:rPr>
              <a:t> memory usage </a:t>
            </a:r>
            <a:r>
              <a:rPr lang="fr-BE" dirty="0" err="1" smtClean="0">
                <a:solidFill>
                  <a:srgbClr val="FF9900"/>
                </a:solidFill>
              </a:rPr>
              <a:t>can</a:t>
            </a:r>
            <a:r>
              <a:rPr lang="fr-BE" dirty="0" smtClean="0">
                <a:solidFill>
                  <a:srgbClr val="FF9900"/>
                </a:solidFill>
              </a:rPr>
              <a:t> affect </a:t>
            </a:r>
            <a:r>
              <a:rPr lang="fr-BE" dirty="0" err="1" smtClean="0">
                <a:solidFill>
                  <a:srgbClr val="FF9900"/>
                </a:solidFill>
              </a:rPr>
              <a:t>other</a:t>
            </a:r>
            <a:r>
              <a:rPr lang="fr-BE" dirty="0" smtClean="0">
                <a:solidFill>
                  <a:srgbClr val="FF9900"/>
                </a:solidFill>
              </a:rPr>
              <a:t> running applications …</a:t>
            </a:r>
            <a:endParaRPr lang="en-US" dirty="0" smtClean="0">
              <a:solidFill>
                <a:srgbClr val="FF9900"/>
              </a:solidFill>
            </a:endParaRPr>
          </a:p>
          <a:p>
            <a:r>
              <a:rPr lang="en-US" dirty="0" smtClean="0">
                <a:solidFill>
                  <a:srgbClr val="FF9900"/>
                </a:solidFill>
              </a:rPr>
              <a:t>The API is still young !</a:t>
            </a:r>
          </a:p>
          <a:p>
            <a:pPr lvl="1"/>
            <a:r>
              <a:rPr lang="en-US" dirty="0" smtClean="0">
                <a:solidFill>
                  <a:srgbClr val="FF0000"/>
                </a:solidFill>
              </a:rPr>
              <a:t>Random crazy error can be observed at very large scale </a:t>
            </a:r>
            <a:r>
              <a:rPr lang="en-US" dirty="0" smtClean="0"/>
              <a:t>…</a:t>
            </a:r>
          </a:p>
          <a:p>
            <a:pPr lvl="1"/>
            <a:r>
              <a:rPr lang="en-US" dirty="0" smtClean="0"/>
              <a:t>Fine tuning for optimal performance of resilient process remains complicated …</a:t>
            </a:r>
          </a:p>
          <a:p>
            <a:pPr lvl="2"/>
            <a:r>
              <a:rPr lang="en-US" dirty="0"/>
              <a:t>A</a:t>
            </a:r>
            <a:r>
              <a:rPr lang="en-US" dirty="0" smtClean="0"/>
              <a:t>rcane </a:t>
            </a:r>
            <a:r>
              <a:rPr lang="en-US" dirty="0"/>
              <a:t>knowledge of </a:t>
            </a:r>
            <a:r>
              <a:rPr lang="en-US" dirty="0" smtClean="0"/>
              <a:t>the configuration options is, at this point, necessary …</a:t>
            </a:r>
          </a:p>
          <a:p>
            <a:pPr lvl="1"/>
            <a:r>
              <a:rPr lang="en-US" dirty="0">
                <a:solidFill>
                  <a:srgbClr val="FF9900"/>
                </a:solidFill>
              </a:rPr>
              <a:t>Garbage collection can cause performance issue</a:t>
            </a:r>
            <a:r>
              <a:rPr lang="en-US" dirty="0"/>
              <a:t>, stopping all process until </a:t>
            </a:r>
            <a:r>
              <a:rPr lang="en-US" dirty="0" smtClean="0"/>
              <a:t>completed …</a:t>
            </a:r>
            <a:endParaRPr lang="en-US" dirty="0"/>
          </a:p>
        </p:txBody>
      </p:sp>
    </p:spTree>
    <p:extLst>
      <p:ext uri="{BB962C8B-B14F-4D97-AF65-F5344CB8AC3E}">
        <p14:creationId xmlns:p14="http://schemas.microsoft.com/office/powerpoint/2010/main" val="38300143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And </a:t>
            </a:r>
            <a:r>
              <a:rPr lang="fr-BE" dirty="0" err="1" smtClean="0"/>
              <a:t>what</a:t>
            </a:r>
            <a:r>
              <a:rPr lang="fr-BE" dirty="0" smtClean="0"/>
              <a:t> about code </a:t>
            </a:r>
            <a:r>
              <a:rPr lang="fr-BE" dirty="0" err="1" smtClean="0"/>
              <a:t>length</a:t>
            </a:r>
            <a:r>
              <a:rPr lang="fr-BE" dirty="0" smtClean="0"/>
              <a:t> ?</a:t>
            </a:r>
            <a:endParaRPr lang="fr-BE" dirty="0"/>
          </a:p>
        </p:txBody>
      </p:sp>
    </p:spTree>
    <p:extLst>
      <p:ext uri="{BB962C8B-B14F-4D97-AF65-F5344CB8AC3E}">
        <p14:creationId xmlns:p14="http://schemas.microsoft.com/office/powerpoint/2010/main" val="23224455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err="1" smtClean="0"/>
              <a:t>Well</a:t>
            </a:r>
            <a:r>
              <a:rPr lang="fr-BE" dirty="0" smtClean="0"/>
              <a:t>, </a:t>
            </a:r>
            <a:r>
              <a:rPr lang="fr-BE" dirty="0" err="1" smtClean="0"/>
              <a:t>we</a:t>
            </a:r>
            <a:r>
              <a:rPr lang="fr-BE" dirty="0" smtClean="0"/>
              <a:t> go </a:t>
            </a:r>
            <a:r>
              <a:rPr lang="fr-BE" dirty="0" err="1" smtClean="0"/>
              <a:t>from</a:t>
            </a:r>
            <a:r>
              <a:rPr lang="fr-BE" dirty="0" smtClean="0"/>
              <a:t> </a:t>
            </a:r>
            <a:r>
              <a:rPr lang="fr-BE" dirty="0" err="1" smtClean="0"/>
              <a:t>this</a:t>
            </a:r>
            <a:r>
              <a:rPr lang="fr-BE" dirty="0" smtClean="0"/>
              <a:t> …</a:t>
            </a:r>
            <a:endParaRPr lang="fr-BE" dirty="0"/>
          </a:p>
        </p:txBody>
      </p:sp>
      <p:sp>
        <p:nvSpPr>
          <p:cNvPr id="8" name="TextBox 5"/>
          <p:cNvSpPr txBox="1"/>
          <p:nvPr/>
        </p:nvSpPr>
        <p:spPr>
          <a:xfrm>
            <a:off x="809999" y="2362627"/>
            <a:ext cx="4336444" cy="1569660"/>
          </a:xfrm>
          <a:prstGeom prst="rect">
            <a:avLst/>
          </a:prstGeom>
          <a:solidFill>
            <a:schemeClr val="bg1"/>
          </a:solidFill>
          <a:ln>
            <a:solidFill>
              <a:schemeClr val="tx1"/>
            </a:solidFill>
          </a:ln>
        </p:spPr>
        <p:txBody>
          <a:bodyPr wrap="square" rtlCol="0">
            <a:spAutoFit/>
          </a:bodyPr>
          <a:lstStyle/>
          <a:p>
            <a:pPr algn="l"/>
            <a:r>
              <a:rPr lang="en-US" sz="1600" b="1" dirty="0" smtClean="0">
                <a:latin typeface="Consolas"/>
                <a:cs typeface="Consolas"/>
              </a:rPr>
              <a:t>map(String key, String value) {</a:t>
            </a:r>
            <a:br>
              <a:rPr lang="en-US" sz="1600" b="1" dirty="0" smtClean="0">
                <a:latin typeface="Consolas"/>
                <a:cs typeface="Consolas"/>
              </a:rPr>
            </a:br>
            <a:r>
              <a:rPr lang="en-US" sz="1600" b="1" dirty="0" smtClean="0">
                <a:latin typeface="Consolas"/>
                <a:cs typeface="Consolas"/>
              </a:rPr>
              <a:t>  // key: document name, line no</a:t>
            </a:r>
            <a:br>
              <a:rPr lang="en-US" sz="1600" b="1" dirty="0" smtClean="0">
                <a:latin typeface="Consolas"/>
                <a:cs typeface="Consolas"/>
              </a:rPr>
            </a:br>
            <a:r>
              <a:rPr lang="en-US" sz="1600" b="1" dirty="0" smtClean="0">
                <a:latin typeface="Consolas"/>
                <a:cs typeface="Consolas"/>
              </a:rPr>
              <a:t>  // value: contents of line</a:t>
            </a:r>
            <a:br>
              <a:rPr lang="en-US" sz="1600" b="1" dirty="0" smtClean="0">
                <a:latin typeface="Consolas"/>
                <a:cs typeface="Consolas"/>
              </a:rPr>
            </a:br>
            <a:r>
              <a:rPr lang="en-US" sz="1600" b="1" dirty="0" smtClean="0">
                <a:latin typeface="Consolas"/>
                <a:cs typeface="Consolas"/>
              </a:rPr>
              <a:t>  for each word w in value</a:t>
            </a:r>
          </a:p>
          <a:p>
            <a:pPr algn="l"/>
            <a:r>
              <a:rPr lang="en-US" sz="1600" b="1" dirty="0" smtClean="0">
                <a:latin typeface="Consolas"/>
                <a:cs typeface="Consolas"/>
              </a:rPr>
              <a:t>	emit(w, 1) //(Key, Value)</a:t>
            </a:r>
            <a:br>
              <a:rPr lang="en-US" sz="1600" b="1" dirty="0" smtClean="0">
                <a:latin typeface="Consolas"/>
                <a:cs typeface="Consolas"/>
              </a:rPr>
            </a:br>
            <a:r>
              <a:rPr lang="en-US" sz="1600" b="1" dirty="0" smtClean="0">
                <a:latin typeface="Consolas"/>
                <a:cs typeface="Consolas"/>
              </a:rPr>
              <a:t>}</a:t>
            </a:r>
            <a:endParaRPr lang="en-US" sz="1600" b="1" dirty="0">
              <a:latin typeface="Consolas"/>
              <a:cs typeface="Consolas"/>
            </a:endParaRPr>
          </a:p>
        </p:txBody>
      </p:sp>
      <p:sp>
        <p:nvSpPr>
          <p:cNvPr id="9" name="TextBox 6"/>
          <p:cNvSpPr txBox="1"/>
          <p:nvPr/>
        </p:nvSpPr>
        <p:spPr>
          <a:xfrm>
            <a:off x="809999" y="4348616"/>
            <a:ext cx="4336444" cy="2062103"/>
          </a:xfrm>
          <a:prstGeom prst="rect">
            <a:avLst/>
          </a:prstGeom>
          <a:solidFill>
            <a:schemeClr val="bg1"/>
          </a:solidFill>
          <a:ln>
            <a:solidFill>
              <a:schemeClr val="tx1"/>
            </a:solidFill>
          </a:ln>
        </p:spPr>
        <p:txBody>
          <a:bodyPr wrap="none" rtlCol="0">
            <a:spAutoFit/>
          </a:bodyPr>
          <a:lstStyle/>
          <a:p>
            <a:r>
              <a:rPr lang="en-US" sz="1600" b="1" dirty="0">
                <a:latin typeface="Consolas"/>
                <a:cs typeface="Consolas"/>
              </a:rPr>
              <a:t>reduce(String key, Iterator values) {</a:t>
            </a:r>
            <a:br>
              <a:rPr lang="en-US" sz="1600" b="1" dirty="0">
                <a:latin typeface="Consolas"/>
                <a:cs typeface="Consolas"/>
              </a:rPr>
            </a:br>
            <a:r>
              <a:rPr lang="en-US" sz="1600" b="1" dirty="0">
                <a:latin typeface="Consolas"/>
                <a:cs typeface="Consolas"/>
              </a:rPr>
              <a:t>  // key: a word</a:t>
            </a:r>
            <a:br>
              <a:rPr lang="en-US" sz="1600" b="1" dirty="0">
                <a:latin typeface="Consolas"/>
                <a:cs typeface="Consolas"/>
              </a:rPr>
            </a:br>
            <a:r>
              <a:rPr lang="en-US" sz="1600" b="1" dirty="0">
                <a:latin typeface="Consolas"/>
                <a:cs typeface="Consolas"/>
              </a:rPr>
              <a:t>  // values: a list of counts</a:t>
            </a:r>
            <a:br>
              <a:rPr lang="en-US" sz="1600" b="1" dirty="0">
                <a:latin typeface="Consolas"/>
                <a:cs typeface="Consolas"/>
              </a:rPr>
            </a:br>
            <a:r>
              <a:rPr lang="en-US" sz="1600" b="1" dirty="0">
                <a:latin typeface="Consolas"/>
                <a:cs typeface="Consolas"/>
              </a:rPr>
              <a:t>  </a:t>
            </a:r>
            <a:r>
              <a:rPr lang="en-US" sz="1600" b="1" dirty="0" err="1">
                <a:latin typeface="Consolas"/>
                <a:cs typeface="Consolas"/>
              </a:rPr>
              <a:t>int</a:t>
            </a:r>
            <a:r>
              <a:rPr lang="en-US" sz="1600" b="1" dirty="0">
                <a:latin typeface="Consolas"/>
                <a:cs typeface="Consolas"/>
              </a:rPr>
              <a:t> result = 0;</a:t>
            </a:r>
            <a:br>
              <a:rPr lang="en-US" sz="1600" b="1" dirty="0">
                <a:latin typeface="Consolas"/>
                <a:cs typeface="Consolas"/>
              </a:rPr>
            </a:br>
            <a:r>
              <a:rPr lang="en-US" sz="1600" b="1" dirty="0">
                <a:latin typeface="Consolas"/>
                <a:cs typeface="Consolas"/>
              </a:rPr>
              <a:t>  for each v in values:</a:t>
            </a:r>
            <a:br>
              <a:rPr lang="en-US" sz="1600" b="1" dirty="0">
                <a:latin typeface="Consolas"/>
                <a:cs typeface="Consolas"/>
              </a:rPr>
            </a:br>
            <a:r>
              <a:rPr lang="en-US" sz="1600" b="1" dirty="0">
                <a:latin typeface="Consolas"/>
                <a:cs typeface="Consolas"/>
              </a:rPr>
              <a:t>    result += v; </a:t>
            </a:r>
            <a:br>
              <a:rPr lang="en-US" sz="1600" b="1" dirty="0">
                <a:latin typeface="Consolas"/>
                <a:cs typeface="Consolas"/>
              </a:rPr>
            </a:br>
            <a:r>
              <a:rPr lang="en-US" sz="1600" b="1" dirty="0">
                <a:latin typeface="Consolas"/>
                <a:cs typeface="Consolas"/>
              </a:rPr>
              <a:t>  emit(key, result)</a:t>
            </a:r>
            <a:br>
              <a:rPr lang="en-US" sz="1600" b="1" dirty="0">
                <a:latin typeface="Consolas"/>
                <a:cs typeface="Consolas"/>
              </a:rPr>
            </a:br>
            <a:r>
              <a:rPr lang="en-US" sz="1600" b="1" dirty="0">
                <a:latin typeface="Consolas"/>
                <a:cs typeface="Consolas"/>
              </a:rPr>
              <a:t>}</a:t>
            </a:r>
          </a:p>
        </p:txBody>
      </p:sp>
      <p:sp>
        <p:nvSpPr>
          <p:cNvPr id="10" name="TextBox 5"/>
          <p:cNvSpPr txBox="1"/>
          <p:nvPr/>
        </p:nvSpPr>
        <p:spPr>
          <a:xfrm>
            <a:off x="5522039" y="3120512"/>
            <a:ext cx="6134501" cy="3293209"/>
          </a:xfrm>
          <a:prstGeom prst="rect">
            <a:avLst/>
          </a:prstGeom>
          <a:solidFill>
            <a:schemeClr val="bg1"/>
          </a:solidFill>
          <a:ln>
            <a:solidFill>
              <a:schemeClr val="tx1"/>
            </a:solidFill>
          </a:ln>
        </p:spPr>
        <p:txBody>
          <a:bodyPr wrap="square" rtlCol="0">
            <a:spAutoFit/>
          </a:bodyPr>
          <a:lstStyle/>
          <a:p>
            <a:r>
              <a:rPr lang="en-US" sz="1600" b="1" dirty="0" smtClean="0">
                <a:latin typeface="Consolas"/>
                <a:cs typeface="Consolas"/>
              </a:rPr>
              <a:t>main(String</a:t>
            </a:r>
            <a:r>
              <a:rPr lang="en-US" sz="1600" b="1" dirty="0">
                <a:latin typeface="Consolas"/>
                <a:cs typeface="Consolas"/>
              </a:rPr>
              <a:t>[] </a:t>
            </a:r>
            <a:r>
              <a:rPr lang="en-US" sz="1600" b="1" dirty="0" err="1">
                <a:latin typeface="Consolas"/>
                <a:cs typeface="Consolas"/>
              </a:rPr>
              <a:t>args</a:t>
            </a:r>
            <a:r>
              <a:rPr lang="en-US" sz="1600" b="1" dirty="0">
                <a:latin typeface="Consolas"/>
                <a:cs typeface="Consolas"/>
              </a:rPr>
              <a:t>) throws Exception {</a:t>
            </a:r>
          </a:p>
          <a:p>
            <a:r>
              <a:rPr lang="en-US" sz="1600" b="1" dirty="0">
                <a:latin typeface="Consolas"/>
                <a:cs typeface="Consolas"/>
              </a:rPr>
              <a:t>    Configuration </a:t>
            </a:r>
            <a:r>
              <a:rPr lang="en-US" sz="1600" b="1" dirty="0" err="1">
                <a:latin typeface="Consolas"/>
                <a:cs typeface="Consolas"/>
              </a:rPr>
              <a:t>conf</a:t>
            </a:r>
            <a:r>
              <a:rPr lang="en-US" sz="1600" b="1" dirty="0">
                <a:latin typeface="Consolas"/>
                <a:cs typeface="Consolas"/>
              </a:rPr>
              <a:t> = new Configuration();</a:t>
            </a:r>
          </a:p>
          <a:p>
            <a:r>
              <a:rPr lang="en-US" sz="1600" b="1" dirty="0">
                <a:latin typeface="Consolas"/>
                <a:cs typeface="Consolas"/>
              </a:rPr>
              <a:t>    Job </a:t>
            </a:r>
            <a:r>
              <a:rPr lang="en-US" sz="1600" b="1" dirty="0" err="1">
                <a:latin typeface="Consolas"/>
                <a:cs typeface="Consolas"/>
              </a:rPr>
              <a:t>job</a:t>
            </a:r>
            <a:r>
              <a:rPr lang="en-US" sz="1600" b="1" dirty="0">
                <a:latin typeface="Consolas"/>
                <a:cs typeface="Consolas"/>
              </a:rPr>
              <a:t> = </a:t>
            </a:r>
            <a:r>
              <a:rPr lang="en-US" sz="1600" b="1" dirty="0" err="1">
                <a:latin typeface="Consolas"/>
                <a:cs typeface="Consolas"/>
              </a:rPr>
              <a:t>Job.getInstance</a:t>
            </a:r>
            <a:r>
              <a:rPr lang="en-US" sz="1600" b="1" dirty="0">
                <a:latin typeface="Consolas"/>
                <a:cs typeface="Consolas"/>
              </a:rPr>
              <a:t>(</a:t>
            </a:r>
            <a:r>
              <a:rPr lang="en-US" sz="1600" b="1" dirty="0" err="1">
                <a:latin typeface="Consolas"/>
                <a:cs typeface="Consolas"/>
              </a:rPr>
              <a:t>conf</a:t>
            </a:r>
            <a:r>
              <a:rPr lang="en-US" sz="1600" b="1" dirty="0">
                <a:latin typeface="Consolas"/>
                <a:cs typeface="Consolas"/>
              </a:rPr>
              <a:t>, "word count");</a:t>
            </a:r>
          </a:p>
          <a:p>
            <a:r>
              <a:rPr lang="en-US" sz="1600" b="1" dirty="0">
                <a:latin typeface="Consolas"/>
                <a:cs typeface="Consolas"/>
              </a:rPr>
              <a:t>    </a:t>
            </a:r>
            <a:r>
              <a:rPr lang="en-US" sz="1600" b="1" dirty="0" err="1">
                <a:latin typeface="Consolas"/>
                <a:cs typeface="Consolas"/>
              </a:rPr>
              <a:t>job.setJarByClass</a:t>
            </a:r>
            <a:r>
              <a:rPr lang="en-US" sz="1600" b="1" dirty="0">
                <a:latin typeface="Consolas"/>
                <a:cs typeface="Consolas"/>
              </a:rPr>
              <a:t>(</a:t>
            </a:r>
            <a:r>
              <a:rPr lang="en-US" sz="1600" b="1" dirty="0" err="1">
                <a:latin typeface="Consolas"/>
                <a:cs typeface="Consolas"/>
              </a:rPr>
              <a:t>WordCount.class</a:t>
            </a:r>
            <a:r>
              <a:rPr lang="en-US" sz="1600" b="1" dirty="0">
                <a:latin typeface="Consolas"/>
                <a:cs typeface="Consolas"/>
              </a:rPr>
              <a:t>);</a:t>
            </a:r>
          </a:p>
          <a:p>
            <a:r>
              <a:rPr lang="en-US" sz="1600" b="1" dirty="0">
                <a:latin typeface="Consolas"/>
                <a:cs typeface="Consolas"/>
              </a:rPr>
              <a:t>    </a:t>
            </a:r>
            <a:r>
              <a:rPr lang="en-US" sz="1600" b="1" dirty="0" err="1">
                <a:latin typeface="Consolas"/>
                <a:cs typeface="Consolas"/>
              </a:rPr>
              <a:t>job.setMapperClass</a:t>
            </a:r>
            <a:r>
              <a:rPr lang="en-US" sz="1600" b="1" dirty="0">
                <a:latin typeface="Consolas"/>
                <a:cs typeface="Consolas"/>
              </a:rPr>
              <a:t>(</a:t>
            </a:r>
            <a:r>
              <a:rPr lang="en-US" sz="1600" b="1" dirty="0" err="1">
                <a:latin typeface="Consolas"/>
                <a:cs typeface="Consolas"/>
              </a:rPr>
              <a:t>TokenizerMapper.class</a:t>
            </a:r>
            <a:r>
              <a:rPr lang="en-US" sz="1600" b="1" dirty="0">
                <a:latin typeface="Consolas"/>
                <a:cs typeface="Consolas"/>
              </a:rPr>
              <a:t>);</a:t>
            </a:r>
          </a:p>
          <a:p>
            <a:r>
              <a:rPr lang="en-US" sz="1600" b="1" dirty="0">
                <a:latin typeface="Consolas"/>
                <a:cs typeface="Consolas"/>
              </a:rPr>
              <a:t>    </a:t>
            </a:r>
            <a:r>
              <a:rPr lang="en-US" sz="1600" b="1" dirty="0" err="1">
                <a:latin typeface="Consolas"/>
                <a:cs typeface="Consolas"/>
              </a:rPr>
              <a:t>job.setCombinerClass</a:t>
            </a:r>
            <a:r>
              <a:rPr lang="en-US" sz="1600" b="1" dirty="0">
                <a:latin typeface="Consolas"/>
                <a:cs typeface="Consolas"/>
              </a:rPr>
              <a:t>(</a:t>
            </a:r>
            <a:r>
              <a:rPr lang="en-US" sz="1600" b="1" dirty="0" err="1">
                <a:latin typeface="Consolas"/>
                <a:cs typeface="Consolas"/>
              </a:rPr>
              <a:t>IntSumReducer.class</a:t>
            </a:r>
            <a:r>
              <a:rPr lang="en-US" sz="1600" b="1" dirty="0">
                <a:latin typeface="Consolas"/>
                <a:cs typeface="Consolas"/>
              </a:rPr>
              <a:t>);</a:t>
            </a:r>
          </a:p>
          <a:p>
            <a:r>
              <a:rPr lang="en-US" sz="1600" b="1" dirty="0">
                <a:latin typeface="Consolas"/>
                <a:cs typeface="Consolas"/>
              </a:rPr>
              <a:t>    </a:t>
            </a:r>
            <a:r>
              <a:rPr lang="en-US" sz="1600" b="1" dirty="0" err="1">
                <a:latin typeface="Consolas"/>
                <a:cs typeface="Consolas"/>
              </a:rPr>
              <a:t>job.setReducerClass</a:t>
            </a:r>
            <a:r>
              <a:rPr lang="en-US" sz="1600" b="1" dirty="0">
                <a:latin typeface="Consolas"/>
                <a:cs typeface="Consolas"/>
              </a:rPr>
              <a:t>(</a:t>
            </a:r>
            <a:r>
              <a:rPr lang="en-US" sz="1600" b="1" dirty="0" err="1">
                <a:latin typeface="Consolas"/>
                <a:cs typeface="Consolas"/>
              </a:rPr>
              <a:t>IntSumReducer.class</a:t>
            </a:r>
            <a:r>
              <a:rPr lang="en-US" sz="1600" b="1" dirty="0">
                <a:latin typeface="Consolas"/>
                <a:cs typeface="Consolas"/>
              </a:rPr>
              <a:t>);</a:t>
            </a:r>
          </a:p>
          <a:p>
            <a:r>
              <a:rPr lang="en-US" sz="1600" b="1" dirty="0">
                <a:latin typeface="Consolas"/>
                <a:cs typeface="Consolas"/>
              </a:rPr>
              <a:t>    </a:t>
            </a:r>
            <a:r>
              <a:rPr lang="en-US" sz="1600" b="1" dirty="0" err="1">
                <a:latin typeface="Consolas"/>
                <a:cs typeface="Consolas"/>
              </a:rPr>
              <a:t>job.setOutputKeyClass</a:t>
            </a:r>
            <a:r>
              <a:rPr lang="en-US" sz="1600" b="1" dirty="0">
                <a:latin typeface="Consolas"/>
                <a:cs typeface="Consolas"/>
              </a:rPr>
              <a:t>(</a:t>
            </a:r>
            <a:r>
              <a:rPr lang="en-US" sz="1600" b="1" dirty="0" err="1">
                <a:latin typeface="Consolas"/>
                <a:cs typeface="Consolas"/>
              </a:rPr>
              <a:t>Text.class</a:t>
            </a:r>
            <a:r>
              <a:rPr lang="en-US" sz="1600" b="1" dirty="0">
                <a:latin typeface="Consolas"/>
                <a:cs typeface="Consolas"/>
              </a:rPr>
              <a:t>);</a:t>
            </a:r>
          </a:p>
          <a:p>
            <a:r>
              <a:rPr lang="en-US" sz="1600" b="1" dirty="0">
                <a:latin typeface="Consolas"/>
                <a:cs typeface="Consolas"/>
              </a:rPr>
              <a:t>    </a:t>
            </a:r>
            <a:r>
              <a:rPr lang="en-US" sz="1600" b="1" dirty="0" err="1">
                <a:latin typeface="Consolas"/>
                <a:cs typeface="Consolas"/>
              </a:rPr>
              <a:t>job.setOutputValueClass</a:t>
            </a:r>
            <a:r>
              <a:rPr lang="en-US" sz="1600" b="1" dirty="0">
                <a:latin typeface="Consolas"/>
                <a:cs typeface="Consolas"/>
              </a:rPr>
              <a:t>(</a:t>
            </a:r>
            <a:r>
              <a:rPr lang="en-US" sz="1600" b="1" dirty="0" err="1">
                <a:latin typeface="Consolas"/>
                <a:cs typeface="Consolas"/>
              </a:rPr>
              <a:t>IntWritable.class</a:t>
            </a:r>
            <a:r>
              <a:rPr lang="en-US" sz="1600" b="1" dirty="0">
                <a:latin typeface="Consolas"/>
                <a:cs typeface="Consolas"/>
              </a:rPr>
              <a:t>);</a:t>
            </a:r>
          </a:p>
          <a:p>
            <a:r>
              <a:rPr lang="en-US" sz="1600" b="1" dirty="0">
                <a:latin typeface="Consolas"/>
                <a:cs typeface="Consolas"/>
              </a:rPr>
              <a:t>    </a:t>
            </a:r>
            <a:r>
              <a:rPr lang="en-US" sz="1600" b="1" dirty="0" err="1">
                <a:latin typeface="Consolas"/>
                <a:cs typeface="Consolas"/>
              </a:rPr>
              <a:t>FileInputFormat.addInputPath</a:t>
            </a:r>
            <a:r>
              <a:rPr lang="en-US" sz="1600" b="1" dirty="0">
                <a:latin typeface="Consolas"/>
                <a:cs typeface="Consolas"/>
              </a:rPr>
              <a:t>(job, </a:t>
            </a:r>
            <a:r>
              <a:rPr lang="en-US" sz="1600" b="1" dirty="0" smtClean="0">
                <a:latin typeface="Consolas"/>
                <a:cs typeface="Consolas"/>
              </a:rPr>
              <a:t>...);</a:t>
            </a:r>
            <a:endParaRPr lang="en-US" sz="1600" b="1" dirty="0">
              <a:latin typeface="Consolas"/>
              <a:cs typeface="Consolas"/>
            </a:endParaRPr>
          </a:p>
          <a:p>
            <a:r>
              <a:rPr lang="en-US" sz="1600" b="1" dirty="0">
                <a:latin typeface="Consolas"/>
                <a:cs typeface="Consolas"/>
              </a:rPr>
              <a:t>    </a:t>
            </a:r>
            <a:r>
              <a:rPr lang="en-US" sz="1600" b="1" dirty="0" err="1">
                <a:latin typeface="Consolas"/>
                <a:cs typeface="Consolas"/>
              </a:rPr>
              <a:t>FileOutputFormat.setOutputPath</a:t>
            </a:r>
            <a:r>
              <a:rPr lang="en-US" sz="1600" b="1" dirty="0">
                <a:latin typeface="Consolas"/>
                <a:cs typeface="Consolas"/>
              </a:rPr>
              <a:t>(job, </a:t>
            </a:r>
            <a:r>
              <a:rPr lang="en-US" sz="1600" b="1" dirty="0" smtClean="0">
                <a:latin typeface="Consolas"/>
                <a:cs typeface="Consolas"/>
              </a:rPr>
              <a:t>...);</a:t>
            </a:r>
            <a:endParaRPr lang="en-US" sz="1600" b="1" dirty="0">
              <a:latin typeface="Consolas"/>
              <a:cs typeface="Consolas"/>
            </a:endParaRPr>
          </a:p>
          <a:p>
            <a:r>
              <a:rPr lang="en-US" sz="1600" b="1" dirty="0">
                <a:latin typeface="Consolas"/>
                <a:cs typeface="Consolas"/>
              </a:rPr>
              <a:t>    </a:t>
            </a:r>
            <a:r>
              <a:rPr lang="en-US" sz="1600" b="1" dirty="0" err="1">
                <a:latin typeface="Consolas"/>
                <a:cs typeface="Consolas"/>
              </a:rPr>
              <a:t>System.exit</a:t>
            </a:r>
            <a:r>
              <a:rPr lang="en-US" sz="1600" b="1" dirty="0">
                <a:latin typeface="Consolas"/>
                <a:cs typeface="Consolas"/>
              </a:rPr>
              <a:t>(</a:t>
            </a:r>
            <a:r>
              <a:rPr lang="en-US" sz="1600" b="1" dirty="0" err="1">
                <a:latin typeface="Consolas"/>
                <a:cs typeface="Consolas"/>
              </a:rPr>
              <a:t>job.waitForCompletion</a:t>
            </a:r>
            <a:r>
              <a:rPr lang="en-US" sz="1600" b="1" dirty="0">
                <a:latin typeface="Consolas"/>
                <a:cs typeface="Consolas"/>
              </a:rPr>
              <a:t>(true) ? 0 : 1);</a:t>
            </a:r>
          </a:p>
          <a:p>
            <a:r>
              <a:rPr lang="en-US" sz="1600" b="1" dirty="0" smtClean="0">
                <a:latin typeface="Consolas"/>
                <a:cs typeface="Consolas"/>
              </a:rPr>
              <a:t>}</a:t>
            </a:r>
            <a:endParaRPr lang="en-US" sz="1600" b="1" dirty="0">
              <a:latin typeface="Consolas"/>
              <a:cs typeface="Consolas"/>
            </a:endParaRPr>
          </a:p>
        </p:txBody>
      </p:sp>
      <p:sp>
        <p:nvSpPr>
          <p:cNvPr id="11" name="TextBox 5"/>
          <p:cNvSpPr txBox="1"/>
          <p:nvPr/>
        </p:nvSpPr>
        <p:spPr>
          <a:xfrm>
            <a:off x="5522039" y="2375296"/>
            <a:ext cx="6134501" cy="338554"/>
          </a:xfrm>
          <a:prstGeom prst="rect">
            <a:avLst/>
          </a:prstGeom>
          <a:solidFill>
            <a:schemeClr val="bg1"/>
          </a:solidFill>
          <a:ln>
            <a:solidFill>
              <a:schemeClr val="tx1"/>
            </a:solidFill>
          </a:ln>
        </p:spPr>
        <p:txBody>
          <a:bodyPr wrap="square" rtlCol="0">
            <a:spAutoFit/>
          </a:bodyPr>
          <a:lstStyle/>
          <a:p>
            <a:r>
              <a:rPr lang="en-US" sz="1600" b="1" dirty="0" smtClean="0">
                <a:latin typeface="Consolas"/>
                <a:cs typeface="Consolas"/>
              </a:rPr>
              <a:t>Import ...; //Lot’s of them</a:t>
            </a:r>
            <a:endParaRPr lang="en-US" sz="1600" b="1" dirty="0">
              <a:latin typeface="Consolas"/>
              <a:cs typeface="Consolas"/>
            </a:endParaRPr>
          </a:p>
        </p:txBody>
      </p:sp>
    </p:spTree>
    <p:extLst>
      <p:ext uri="{BB962C8B-B14F-4D97-AF65-F5344CB8AC3E}">
        <p14:creationId xmlns:p14="http://schemas.microsoft.com/office/powerpoint/2010/main" val="40527139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 to </a:t>
            </a:r>
            <a:r>
              <a:rPr lang="fr-BE" dirty="0" err="1" smtClean="0"/>
              <a:t>this</a:t>
            </a:r>
            <a:r>
              <a:rPr lang="fr-BE" dirty="0" smtClean="0"/>
              <a:t> !</a:t>
            </a:r>
            <a:endParaRPr lang="fr-BE" dirty="0"/>
          </a:p>
        </p:txBody>
      </p:sp>
      <p:sp>
        <p:nvSpPr>
          <p:cNvPr id="4" name="TextBox 5"/>
          <p:cNvSpPr txBox="1"/>
          <p:nvPr/>
        </p:nvSpPr>
        <p:spPr>
          <a:xfrm>
            <a:off x="2521154" y="3526408"/>
            <a:ext cx="7149687" cy="3046988"/>
          </a:xfrm>
          <a:prstGeom prst="rect">
            <a:avLst/>
          </a:prstGeom>
          <a:solidFill>
            <a:schemeClr val="bg1"/>
          </a:solidFill>
          <a:ln>
            <a:solidFill>
              <a:schemeClr val="tx1"/>
            </a:solidFill>
          </a:ln>
        </p:spPr>
        <p:txBody>
          <a:bodyPr wrap="square" rtlCol="0">
            <a:spAutoFit/>
          </a:bodyPr>
          <a:lstStyle/>
          <a:p>
            <a:r>
              <a:rPr lang="en-US" sz="1600" b="1" dirty="0">
                <a:latin typeface="Consolas"/>
                <a:cs typeface="Consolas"/>
              </a:rPr>
              <a:t>object </a:t>
            </a:r>
            <a:r>
              <a:rPr lang="en-US" sz="1600" b="1" dirty="0" err="1">
                <a:latin typeface="Consolas"/>
                <a:cs typeface="Consolas"/>
              </a:rPr>
              <a:t>WordCount</a:t>
            </a:r>
            <a:r>
              <a:rPr lang="en-US" sz="1600" b="1" dirty="0">
                <a:latin typeface="Consolas"/>
                <a:cs typeface="Consolas"/>
              </a:rPr>
              <a:t> </a:t>
            </a:r>
            <a:r>
              <a:rPr lang="en-US" sz="1600" b="1" dirty="0" smtClean="0">
                <a:latin typeface="Consolas"/>
                <a:cs typeface="Consolas"/>
              </a:rPr>
              <a:t>{</a:t>
            </a:r>
          </a:p>
          <a:p>
            <a:r>
              <a:rPr lang="en-US" sz="1600" b="1" dirty="0">
                <a:latin typeface="Consolas"/>
                <a:cs typeface="Consolas"/>
              </a:rPr>
              <a:t>	</a:t>
            </a:r>
            <a:r>
              <a:rPr lang="en-US" sz="1600" b="1" dirty="0" err="1">
                <a:latin typeface="Consolas"/>
                <a:cs typeface="Consolas"/>
              </a:rPr>
              <a:t>def</a:t>
            </a:r>
            <a:r>
              <a:rPr lang="en-US" sz="1600" b="1" dirty="0">
                <a:latin typeface="Consolas"/>
                <a:cs typeface="Consolas"/>
              </a:rPr>
              <a:t> main(</a:t>
            </a:r>
            <a:r>
              <a:rPr lang="en-US" sz="1600" b="1" dirty="0" err="1">
                <a:latin typeface="Consolas"/>
                <a:cs typeface="Consolas"/>
              </a:rPr>
              <a:t>args</a:t>
            </a:r>
            <a:r>
              <a:rPr lang="en-US" sz="1600" b="1" dirty="0">
                <a:latin typeface="Consolas"/>
                <a:cs typeface="Consolas"/>
              </a:rPr>
              <a:t>: Array[String]) {</a:t>
            </a:r>
          </a:p>
          <a:p>
            <a:pPr lvl="2"/>
            <a:r>
              <a:rPr lang="en-US" sz="1600" b="1" dirty="0" err="1">
                <a:latin typeface="Consolas"/>
                <a:cs typeface="Consolas"/>
              </a:rPr>
              <a:t>val</a:t>
            </a:r>
            <a:r>
              <a:rPr lang="en-US" sz="1600" b="1" dirty="0">
                <a:latin typeface="Consolas"/>
                <a:cs typeface="Consolas"/>
              </a:rPr>
              <a:t> </a:t>
            </a:r>
            <a:r>
              <a:rPr lang="en-US" sz="1600" b="1" dirty="0" err="1">
                <a:latin typeface="Consolas"/>
                <a:cs typeface="Consolas"/>
              </a:rPr>
              <a:t>conf</a:t>
            </a:r>
            <a:r>
              <a:rPr lang="en-US" sz="1600" b="1" dirty="0">
                <a:latin typeface="Consolas"/>
                <a:cs typeface="Consolas"/>
              </a:rPr>
              <a:t> = new </a:t>
            </a:r>
            <a:r>
              <a:rPr lang="en-US" sz="1600" b="1" dirty="0" err="1">
                <a:latin typeface="Consolas"/>
                <a:cs typeface="Consolas"/>
              </a:rPr>
              <a:t>SparkConf</a:t>
            </a:r>
            <a:r>
              <a:rPr lang="en-US" sz="1600" b="1" dirty="0">
                <a:latin typeface="Consolas"/>
                <a:cs typeface="Consolas"/>
              </a:rPr>
              <a:t>().</a:t>
            </a:r>
            <a:r>
              <a:rPr lang="en-US" sz="1600" b="1" dirty="0" err="1">
                <a:latin typeface="Consolas"/>
                <a:cs typeface="Consolas"/>
              </a:rPr>
              <a:t>setAppName</a:t>
            </a:r>
            <a:r>
              <a:rPr lang="en-US" sz="1600" b="1" dirty="0">
                <a:latin typeface="Consolas"/>
                <a:cs typeface="Consolas"/>
              </a:rPr>
              <a:t>("</a:t>
            </a:r>
            <a:r>
              <a:rPr lang="en-US" sz="1600" b="1" dirty="0" err="1">
                <a:latin typeface="Consolas"/>
                <a:cs typeface="Consolas"/>
              </a:rPr>
              <a:t>wordCount</a:t>
            </a:r>
            <a:r>
              <a:rPr lang="en-US" sz="1600" b="1" dirty="0">
                <a:latin typeface="Consolas"/>
                <a:cs typeface="Consolas"/>
              </a:rPr>
              <a:t>")</a:t>
            </a:r>
          </a:p>
          <a:p>
            <a:pPr lvl="2"/>
            <a:r>
              <a:rPr lang="fr-BE" sz="1600" b="1" dirty="0">
                <a:latin typeface="Consolas"/>
                <a:cs typeface="Consolas"/>
              </a:rPr>
              <a:t>val </a:t>
            </a:r>
            <a:r>
              <a:rPr lang="fr-BE" sz="1600" b="1" dirty="0" err="1">
                <a:latin typeface="Consolas"/>
                <a:cs typeface="Consolas"/>
              </a:rPr>
              <a:t>sc</a:t>
            </a:r>
            <a:r>
              <a:rPr lang="fr-BE" sz="1600" b="1" dirty="0">
                <a:latin typeface="Consolas"/>
                <a:cs typeface="Consolas"/>
              </a:rPr>
              <a:t> = new </a:t>
            </a:r>
            <a:r>
              <a:rPr lang="fr-BE" sz="1600" b="1" dirty="0" err="1">
                <a:latin typeface="Consolas"/>
                <a:cs typeface="Consolas"/>
              </a:rPr>
              <a:t>SparkContext</a:t>
            </a:r>
            <a:r>
              <a:rPr lang="fr-BE" sz="1600" b="1" dirty="0">
                <a:latin typeface="Consolas"/>
                <a:cs typeface="Consolas"/>
              </a:rPr>
              <a:t>(</a:t>
            </a:r>
            <a:r>
              <a:rPr lang="fr-BE" sz="1600" b="1" dirty="0" err="1">
                <a:latin typeface="Consolas"/>
                <a:cs typeface="Consolas"/>
              </a:rPr>
              <a:t>conf</a:t>
            </a:r>
            <a:r>
              <a:rPr lang="fr-BE" sz="1600" b="1" dirty="0">
                <a:latin typeface="Consolas"/>
                <a:cs typeface="Consolas"/>
              </a:rPr>
              <a:t>)</a:t>
            </a:r>
          </a:p>
          <a:p>
            <a:pPr lvl="2"/>
            <a:r>
              <a:rPr lang="fr-BE" sz="1600" b="1" dirty="0">
                <a:latin typeface="Consolas"/>
                <a:cs typeface="Consolas"/>
              </a:rPr>
              <a:t>//</a:t>
            </a:r>
            <a:r>
              <a:rPr lang="fr-BE" sz="1600" b="1" dirty="0" err="1">
                <a:latin typeface="Consolas"/>
                <a:cs typeface="Consolas"/>
              </a:rPr>
              <a:t>WordCount</a:t>
            </a:r>
            <a:endParaRPr lang="en-US" sz="1600" b="1" dirty="0">
              <a:latin typeface="Consolas"/>
              <a:cs typeface="Consolas"/>
            </a:endParaRPr>
          </a:p>
          <a:p>
            <a:pPr lvl="2"/>
            <a:r>
              <a:rPr lang="en-US" sz="1600" b="1" dirty="0" err="1">
                <a:latin typeface="Consolas"/>
                <a:cs typeface="Consolas"/>
              </a:rPr>
              <a:t>val</a:t>
            </a:r>
            <a:r>
              <a:rPr lang="en-US" sz="1600" b="1" dirty="0">
                <a:latin typeface="Consolas"/>
                <a:cs typeface="Consolas"/>
              </a:rPr>
              <a:t> </a:t>
            </a:r>
            <a:r>
              <a:rPr lang="en-US" sz="1600" b="1" dirty="0" err="1">
                <a:latin typeface="Consolas"/>
                <a:cs typeface="Consolas"/>
              </a:rPr>
              <a:t>textFile</a:t>
            </a:r>
            <a:r>
              <a:rPr lang="en-US" sz="1600" b="1" dirty="0">
                <a:latin typeface="Consolas"/>
                <a:cs typeface="Consolas"/>
              </a:rPr>
              <a:t> = </a:t>
            </a:r>
            <a:r>
              <a:rPr lang="en-US" sz="1600" b="1" dirty="0" err="1">
                <a:latin typeface="Consolas"/>
                <a:cs typeface="Consolas"/>
              </a:rPr>
              <a:t>sc.textFile</a:t>
            </a:r>
            <a:r>
              <a:rPr lang="en-US" sz="1600" b="1" dirty="0">
                <a:latin typeface="Consolas"/>
                <a:cs typeface="Consolas"/>
              </a:rPr>
              <a:t>("</a:t>
            </a:r>
            <a:r>
              <a:rPr lang="en-US" sz="1600" b="1" dirty="0" err="1">
                <a:latin typeface="Consolas"/>
                <a:cs typeface="Consolas"/>
              </a:rPr>
              <a:t>hdfs</a:t>
            </a:r>
            <a:r>
              <a:rPr lang="en-US" sz="1600" b="1" dirty="0">
                <a:latin typeface="Consolas"/>
                <a:cs typeface="Consolas"/>
              </a:rPr>
              <a:t>://...")</a:t>
            </a:r>
          </a:p>
          <a:p>
            <a:pPr lvl="2"/>
            <a:r>
              <a:rPr lang="en-US" sz="1600" b="1" dirty="0" err="1">
                <a:latin typeface="Consolas"/>
                <a:cs typeface="Consolas"/>
              </a:rPr>
              <a:t>val</a:t>
            </a:r>
            <a:r>
              <a:rPr lang="en-US" sz="1600" b="1" dirty="0">
                <a:latin typeface="Consolas"/>
                <a:cs typeface="Consolas"/>
              </a:rPr>
              <a:t> counts = </a:t>
            </a:r>
            <a:r>
              <a:rPr lang="en-US" sz="1600" b="1" dirty="0" err="1">
                <a:latin typeface="Consolas"/>
                <a:cs typeface="Consolas"/>
              </a:rPr>
              <a:t>textFile.flatMap</a:t>
            </a:r>
            <a:r>
              <a:rPr lang="en-US" sz="1600" b="1" dirty="0">
                <a:latin typeface="Consolas"/>
                <a:cs typeface="Consolas"/>
              </a:rPr>
              <a:t>(line =&gt; </a:t>
            </a:r>
            <a:r>
              <a:rPr lang="en-US" sz="1600" b="1" dirty="0" err="1">
                <a:latin typeface="Consolas"/>
                <a:cs typeface="Consolas"/>
              </a:rPr>
              <a:t>line.split</a:t>
            </a:r>
            <a:r>
              <a:rPr lang="en-US" sz="1600" b="1" dirty="0">
                <a:latin typeface="Consolas"/>
                <a:cs typeface="Consolas"/>
              </a:rPr>
              <a:t>(" "))</a:t>
            </a:r>
          </a:p>
          <a:p>
            <a:pPr lvl="2"/>
            <a:r>
              <a:rPr lang="en-US" sz="1600" b="1" dirty="0">
                <a:latin typeface="Consolas"/>
                <a:cs typeface="Consolas"/>
              </a:rPr>
              <a:t>                 .map(word =&gt; (word, 1))</a:t>
            </a:r>
          </a:p>
          <a:p>
            <a:pPr lvl="2"/>
            <a:r>
              <a:rPr lang="en-US" sz="1600" b="1" dirty="0">
                <a:latin typeface="Consolas"/>
                <a:cs typeface="Consolas"/>
              </a:rPr>
              <a:t>                 .</a:t>
            </a:r>
            <a:r>
              <a:rPr lang="en-US" sz="1600" b="1" dirty="0" err="1">
                <a:latin typeface="Consolas"/>
                <a:cs typeface="Consolas"/>
              </a:rPr>
              <a:t>reduceByKey</a:t>
            </a:r>
            <a:r>
              <a:rPr lang="en-US" sz="1600" b="1" dirty="0">
                <a:latin typeface="Consolas"/>
                <a:cs typeface="Consolas"/>
              </a:rPr>
              <a:t>(_ + _)</a:t>
            </a:r>
          </a:p>
          <a:p>
            <a:pPr lvl="2"/>
            <a:r>
              <a:rPr lang="en-US" sz="1600" b="1" dirty="0" err="1">
                <a:latin typeface="Consolas"/>
                <a:cs typeface="Consolas"/>
              </a:rPr>
              <a:t>counts.saveAsTextFile</a:t>
            </a:r>
            <a:r>
              <a:rPr lang="en-US" sz="1600" b="1" dirty="0">
                <a:latin typeface="Consolas"/>
                <a:cs typeface="Consolas"/>
              </a:rPr>
              <a:t>("</a:t>
            </a:r>
            <a:r>
              <a:rPr lang="en-US" sz="1600" b="1" dirty="0" err="1">
                <a:latin typeface="Consolas"/>
                <a:cs typeface="Consolas"/>
              </a:rPr>
              <a:t>hdfs</a:t>
            </a:r>
            <a:r>
              <a:rPr lang="en-US" sz="1600" b="1" dirty="0">
                <a:latin typeface="Consolas"/>
                <a:cs typeface="Consolas"/>
              </a:rPr>
              <a:t>://...")</a:t>
            </a:r>
          </a:p>
          <a:p>
            <a:r>
              <a:rPr lang="en-US" sz="1600" b="1" dirty="0" smtClean="0">
                <a:latin typeface="Consolas"/>
                <a:cs typeface="Consolas"/>
              </a:rPr>
              <a:t>	}</a:t>
            </a:r>
            <a:endParaRPr lang="en-US" sz="1600" b="1" dirty="0">
              <a:latin typeface="Consolas"/>
              <a:cs typeface="Consolas"/>
            </a:endParaRPr>
          </a:p>
          <a:p>
            <a:r>
              <a:rPr lang="en-US" sz="1600" b="1" dirty="0" smtClean="0">
                <a:latin typeface="Consolas"/>
                <a:cs typeface="Consolas"/>
              </a:rPr>
              <a:t>}</a:t>
            </a:r>
            <a:endParaRPr lang="en-US" sz="1600" b="1" dirty="0">
              <a:latin typeface="Consolas"/>
              <a:cs typeface="Consolas"/>
            </a:endParaRPr>
          </a:p>
        </p:txBody>
      </p:sp>
      <p:sp>
        <p:nvSpPr>
          <p:cNvPr id="8" name="TextBox 5"/>
          <p:cNvSpPr txBox="1"/>
          <p:nvPr/>
        </p:nvSpPr>
        <p:spPr>
          <a:xfrm>
            <a:off x="2521154" y="2420025"/>
            <a:ext cx="7149687" cy="830997"/>
          </a:xfrm>
          <a:prstGeom prst="rect">
            <a:avLst/>
          </a:prstGeom>
          <a:solidFill>
            <a:schemeClr val="bg1"/>
          </a:solidFill>
          <a:ln>
            <a:solidFill>
              <a:schemeClr val="tx1"/>
            </a:solidFill>
          </a:ln>
        </p:spPr>
        <p:txBody>
          <a:bodyPr wrap="square" rtlCol="0">
            <a:spAutoFit/>
          </a:bodyPr>
          <a:lstStyle/>
          <a:p>
            <a:r>
              <a:rPr lang="en-US" sz="1600" b="1" dirty="0" smtClean="0">
                <a:latin typeface="Consolas"/>
                <a:cs typeface="Consolas"/>
              </a:rPr>
              <a:t>//Imports</a:t>
            </a:r>
          </a:p>
          <a:p>
            <a:r>
              <a:rPr lang="en-US" sz="1600" b="1" dirty="0" smtClean="0">
                <a:latin typeface="Consolas"/>
                <a:cs typeface="Consolas"/>
              </a:rPr>
              <a:t>import </a:t>
            </a:r>
            <a:r>
              <a:rPr lang="en-US" sz="1600" b="1" dirty="0" err="1">
                <a:latin typeface="Consolas"/>
                <a:cs typeface="Consolas"/>
              </a:rPr>
              <a:t>org.apache.spark</a:t>
            </a:r>
            <a:r>
              <a:rPr lang="en-US" sz="1600" b="1" dirty="0">
                <a:latin typeface="Consolas"/>
                <a:cs typeface="Consolas"/>
              </a:rPr>
              <a:t>._</a:t>
            </a:r>
          </a:p>
          <a:p>
            <a:r>
              <a:rPr lang="en-US" sz="1600" b="1" dirty="0">
                <a:latin typeface="Consolas"/>
                <a:cs typeface="Consolas"/>
              </a:rPr>
              <a:t>import </a:t>
            </a:r>
            <a:r>
              <a:rPr lang="en-US" sz="1600" b="1" dirty="0" err="1">
                <a:latin typeface="Consolas"/>
                <a:cs typeface="Consolas"/>
              </a:rPr>
              <a:t>org.apache.spark.SparkContext</a:t>
            </a:r>
            <a:r>
              <a:rPr lang="en-US" sz="1600" b="1" dirty="0">
                <a:latin typeface="Consolas"/>
                <a:cs typeface="Consolas"/>
              </a:rPr>
              <a:t>._</a:t>
            </a:r>
          </a:p>
        </p:txBody>
      </p:sp>
    </p:spTree>
    <p:extLst>
      <p:ext uri="{BB962C8B-B14F-4D97-AF65-F5344CB8AC3E}">
        <p14:creationId xmlns:p14="http://schemas.microsoft.com/office/powerpoint/2010/main" val="27972143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Final </a:t>
            </a:r>
            <a:r>
              <a:rPr lang="fr-BE" dirty="0" err="1" smtClean="0"/>
              <a:t>comparison</a:t>
            </a:r>
            <a:r>
              <a:rPr lang="fr-BE" dirty="0" smtClean="0"/>
              <a:t> :</a:t>
            </a:r>
            <a:endParaRPr lang="fr-BE" dirty="0"/>
          </a:p>
        </p:txBody>
      </p:sp>
      <p:pic>
        <p:nvPicPr>
          <p:cNvPr id="4" name="Image 3"/>
          <p:cNvPicPr>
            <a:picLocks noChangeAspect="1"/>
          </p:cNvPicPr>
          <p:nvPr/>
        </p:nvPicPr>
        <p:blipFill rotWithShape="1">
          <a:blip r:embed="rId3"/>
          <a:srcRect l="3863" t="29005" r="20630" b="12115"/>
          <a:stretch/>
        </p:blipFill>
        <p:spPr>
          <a:xfrm>
            <a:off x="1163781" y="2300866"/>
            <a:ext cx="9864436" cy="4326768"/>
          </a:xfrm>
          <a:prstGeom prst="rect">
            <a:avLst/>
          </a:prstGeom>
        </p:spPr>
      </p:pic>
    </p:spTree>
    <p:extLst>
      <p:ext uri="{BB962C8B-B14F-4D97-AF65-F5344CB8AC3E}">
        <p14:creationId xmlns:p14="http://schemas.microsoft.com/office/powerpoint/2010/main" val="826284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The </a:t>
            </a:r>
            <a:r>
              <a:rPr lang="fr-BE" dirty="0" err="1" smtClean="0"/>
              <a:t>choosen</a:t>
            </a:r>
            <a:r>
              <a:rPr lang="fr-BE" dirty="0" smtClean="0"/>
              <a:t> one :</a:t>
            </a:r>
            <a:endParaRPr lang="fr-BE"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2597" y="2466479"/>
            <a:ext cx="7186803" cy="3822768"/>
          </a:xfrm>
          <a:prstGeom prst="rect">
            <a:avLst/>
          </a:prstGeom>
        </p:spPr>
      </p:pic>
    </p:spTree>
    <p:extLst>
      <p:ext uri="{BB962C8B-B14F-4D97-AF65-F5344CB8AC3E}">
        <p14:creationId xmlns:p14="http://schemas.microsoft.com/office/powerpoint/2010/main" val="32960636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err="1" smtClean="0"/>
              <a:t>Spark</a:t>
            </a:r>
            <a:r>
              <a:rPr lang="fr-BE" dirty="0" smtClean="0"/>
              <a:t> : ML-LIB </a:t>
            </a:r>
            <a:endParaRPr lang="fr-BE" dirty="0"/>
          </a:p>
        </p:txBody>
      </p:sp>
      <p:sp>
        <p:nvSpPr>
          <p:cNvPr id="3" name="Espace réservé du contenu 2"/>
          <p:cNvSpPr>
            <a:spLocks noGrp="1"/>
          </p:cNvSpPr>
          <p:nvPr>
            <p:ph idx="1"/>
          </p:nvPr>
        </p:nvSpPr>
        <p:spPr>
          <a:xfrm>
            <a:off x="795561" y="1724575"/>
            <a:ext cx="11010615" cy="3636511"/>
          </a:xfrm>
        </p:spPr>
        <p:txBody>
          <a:bodyPr/>
          <a:lstStyle/>
          <a:p>
            <a:r>
              <a:rPr lang="fr-BE" dirty="0" err="1" smtClean="0"/>
              <a:t>Spark</a:t>
            </a:r>
            <a:r>
              <a:rPr lang="fr-BE" dirty="0" smtClean="0"/>
              <a:t> disposes of a </a:t>
            </a:r>
            <a:r>
              <a:rPr lang="fr-BE" dirty="0" smtClean="0">
                <a:solidFill>
                  <a:srgbClr val="FF9900"/>
                </a:solidFill>
              </a:rPr>
              <a:t>machine </a:t>
            </a:r>
            <a:r>
              <a:rPr lang="fr-BE" dirty="0" err="1" smtClean="0">
                <a:solidFill>
                  <a:srgbClr val="FF9900"/>
                </a:solidFill>
              </a:rPr>
              <a:t>learning</a:t>
            </a:r>
            <a:r>
              <a:rPr lang="fr-BE" dirty="0" smtClean="0">
                <a:solidFill>
                  <a:srgbClr val="FF9900"/>
                </a:solidFill>
              </a:rPr>
              <a:t> </a:t>
            </a:r>
            <a:r>
              <a:rPr lang="fr-BE" dirty="0" err="1" smtClean="0">
                <a:solidFill>
                  <a:srgbClr val="FF9900"/>
                </a:solidFill>
              </a:rPr>
              <a:t>library</a:t>
            </a:r>
            <a:r>
              <a:rPr lang="fr-BE" dirty="0" smtClean="0"/>
              <a:t>, </a:t>
            </a:r>
            <a:r>
              <a:rPr lang="fr-BE" dirty="0" err="1" smtClean="0"/>
              <a:t>it</a:t>
            </a:r>
            <a:r>
              <a:rPr lang="fr-BE" dirty="0" smtClean="0"/>
              <a:t> </a:t>
            </a:r>
            <a:r>
              <a:rPr lang="fr-BE" dirty="0" err="1" smtClean="0"/>
              <a:t>gives</a:t>
            </a:r>
            <a:r>
              <a:rPr lang="fr-BE" dirty="0" smtClean="0"/>
              <a:t> </a:t>
            </a:r>
            <a:r>
              <a:rPr lang="fr-BE" dirty="0" err="1" smtClean="0"/>
              <a:t>acces</a:t>
            </a:r>
            <a:r>
              <a:rPr lang="fr-BE" dirty="0" smtClean="0"/>
              <a:t> to a </a:t>
            </a:r>
            <a:r>
              <a:rPr lang="fr-BE" dirty="0" err="1" smtClean="0"/>
              <a:t>number</a:t>
            </a:r>
            <a:r>
              <a:rPr lang="fr-BE" dirty="0" smtClean="0"/>
              <a:t> of machine </a:t>
            </a:r>
            <a:r>
              <a:rPr lang="fr-BE" dirty="0" err="1" smtClean="0"/>
              <a:t>learning</a:t>
            </a:r>
            <a:r>
              <a:rPr lang="fr-BE" dirty="0" smtClean="0"/>
              <a:t> </a:t>
            </a:r>
            <a:r>
              <a:rPr lang="fr-BE" dirty="0" err="1" smtClean="0"/>
              <a:t>algorithm</a:t>
            </a:r>
            <a:r>
              <a:rPr lang="fr-BE" dirty="0" smtClean="0"/>
              <a:t> </a:t>
            </a:r>
            <a:r>
              <a:rPr lang="fr-BE" dirty="0" err="1" smtClean="0"/>
              <a:t>going</a:t>
            </a:r>
            <a:r>
              <a:rPr lang="fr-BE" dirty="0" smtClean="0"/>
              <a:t> </a:t>
            </a:r>
            <a:r>
              <a:rPr lang="fr-BE" dirty="0" err="1" smtClean="0"/>
              <a:t>from</a:t>
            </a:r>
            <a:r>
              <a:rPr lang="fr-BE" dirty="0"/>
              <a:t> </a:t>
            </a:r>
            <a:r>
              <a:rPr lang="fr-BE" dirty="0" smtClean="0"/>
              <a:t>classification and </a:t>
            </a:r>
            <a:r>
              <a:rPr lang="fr-BE" dirty="0" err="1" smtClean="0"/>
              <a:t>regression</a:t>
            </a:r>
            <a:r>
              <a:rPr lang="fr-BE" dirty="0" smtClean="0"/>
              <a:t> to pattern </a:t>
            </a:r>
            <a:r>
              <a:rPr lang="fr-BE" dirty="0" err="1" smtClean="0"/>
              <a:t>mining</a:t>
            </a:r>
            <a:r>
              <a:rPr lang="fr-BE" dirty="0" smtClean="0"/>
              <a:t>.</a:t>
            </a:r>
          </a:p>
          <a:p>
            <a:pPr lvl="1"/>
            <a:r>
              <a:rPr lang="fr-BE" dirty="0" smtClean="0"/>
              <a:t>One of </a:t>
            </a:r>
            <a:r>
              <a:rPr lang="fr-BE" dirty="0" err="1" smtClean="0"/>
              <a:t>those</a:t>
            </a:r>
            <a:r>
              <a:rPr lang="fr-BE" dirty="0" smtClean="0"/>
              <a:t> </a:t>
            </a:r>
            <a:r>
              <a:rPr lang="fr-BE" dirty="0" err="1" smtClean="0"/>
              <a:t>algorithms</a:t>
            </a:r>
            <a:r>
              <a:rPr lang="fr-BE" dirty="0" smtClean="0"/>
              <a:t> </a:t>
            </a:r>
            <a:r>
              <a:rPr lang="fr-BE" dirty="0" err="1" smtClean="0"/>
              <a:t>being</a:t>
            </a:r>
            <a:r>
              <a:rPr lang="fr-BE" dirty="0" smtClean="0"/>
              <a:t> </a:t>
            </a:r>
            <a:r>
              <a:rPr lang="fr-BE" dirty="0" err="1" smtClean="0">
                <a:solidFill>
                  <a:srgbClr val="FF9900"/>
                </a:solidFill>
              </a:rPr>
              <a:t>Prefix-span</a:t>
            </a:r>
            <a:endParaRPr lang="fr-BE" dirty="0">
              <a:solidFill>
                <a:srgbClr val="FF9900"/>
              </a:solidFill>
            </a:endParaRPr>
          </a:p>
        </p:txBody>
      </p:sp>
    </p:spTree>
    <p:extLst>
      <p:ext uri="{BB962C8B-B14F-4D97-AF65-F5344CB8AC3E}">
        <p14:creationId xmlns:p14="http://schemas.microsoft.com/office/powerpoint/2010/main" val="12715286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BE" dirty="0"/>
              <a:t>ML-</a:t>
            </a:r>
            <a:r>
              <a:rPr lang="fr-BE" dirty="0" err="1"/>
              <a:t>LIB’s</a:t>
            </a:r>
            <a:r>
              <a:rPr lang="fr-BE" dirty="0"/>
              <a:t> </a:t>
            </a:r>
            <a:r>
              <a:rPr lang="fr-BE" dirty="0" err="1"/>
              <a:t>Prefix-span</a:t>
            </a:r>
            <a:r>
              <a:rPr lang="fr-BE" dirty="0"/>
              <a:t> :</a:t>
            </a:r>
            <a:endParaRPr lang="fr-BE" dirty="0"/>
          </a:p>
        </p:txBody>
      </p:sp>
    </p:spTree>
    <p:extLst>
      <p:ext uri="{BB962C8B-B14F-4D97-AF65-F5344CB8AC3E}">
        <p14:creationId xmlns:p14="http://schemas.microsoft.com/office/powerpoint/2010/main" val="3604574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810000" y="447188"/>
            <a:ext cx="10571998" cy="970450"/>
          </a:xfrm>
        </p:spPr>
        <p:txBody>
          <a:bodyPr/>
          <a:lstStyle/>
          <a:p>
            <a:r>
              <a:rPr lang="fr-BE" dirty="0" smtClean="0"/>
              <a:t>ML-</a:t>
            </a:r>
            <a:r>
              <a:rPr lang="fr-BE" dirty="0" err="1" smtClean="0"/>
              <a:t>LIB’s</a:t>
            </a:r>
            <a:r>
              <a:rPr lang="fr-BE" dirty="0" smtClean="0"/>
              <a:t> </a:t>
            </a:r>
            <a:r>
              <a:rPr lang="fr-BE" dirty="0" err="1" smtClean="0"/>
              <a:t>Prefix-span</a:t>
            </a:r>
            <a:r>
              <a:rPr lang="fr-BE" dirty="0" smtClean="0"/>
              <a:t> :</a:t>
            </a:r>
            <a:endParaRPr lang="fr-BE" dirty="0"/>
          </a:p>
        </p:txBody>
      </p:sp>
      <p:sp>
        <p:nvSpPr>
          <p:cNvPr id="6" name="Espace réservé du contenu 2"/>
          <p:cNvSpPr>
            <a:spLocks noGrp="1"/>
          </p:cNvSpPr>
          <p:nvPr>
            <p:ph idx="1"/>
          </p:nvPr>
        </p:nvSpPr>
        <p:spPr>
          <a:xfrm>
            <a:off x="783986" y="1038593"/>
            <a:ext cx="10554574" cy="4334068"/>
          </a:xfrm>
        </p:spPr>
        <p:txBody>
          <a:bodyPr/>
          <a:lstStyle/>
          <a:p>
            <a:pPr marL="0" indent="0">
              <a:buNone/>
            </a:pPr>
            <a:endParaRPr lang="fr-BE" dirty="0" smtClean="0"/>
          </a:p>
          <a:p>
            <a:r>
              <a:rPr lang="fr-BE" sz="2000" dirty="0"/>
              <a:t>3 + 1 phases :</a:t>
            </a:r>
          </a:p>
          <a:p>
            <a:endParaRPr lang="fr-BE" dirty="0" smtClean="0"/>
          </a:p>
        </p:txBody>
      </p:sp>
      <p:sp>
        <p:nvSpPr>
          <p:cNvPr id="4" name="ZoneTexte 3"/>
          <p:cNvSpPr txBox="1"/>
          <p:nvPr/>
        </p:nvSpPr>
        <p:spPr>
          <a:xfrm>
            <a:off x="2071868" y="4942393"/>
            <a:ext cx="2187615" cy="1323439"/>
          </a:xfrm>
          <a:prstGeom prst="rect">
            <a:avLst/>
          </a:prstGeom>
          <a:noFill/>
          <a:ln w="50800">
            <a:solidFill>
              <a:schemeClr val="accent1"/>
            </a:solidFill>
          </a:ln>
        </p:spPr>
        <p:txBody>
          <a:bodyPr wrap="square" rtlCol="0">
            <a:spAutoFit/>
          </a:bodyPr>
          <a:lstStyle/>
          <a:p>
            <a:r>
              <a:rPr lang="en-US" sz="2000" b="1" dirty="0" smtClean="0"/>
              <a:t>&lt;(AB) </a:t>
            </a:r>
            <a:r>
              <a:rPr lang="en-US" sz="2000" b="1" dirty="0"/>
              <a:t>C</a:t>
            </a:r>
            <a:r>
              <a:rPr lang="en-US" sz="2000" b="1" dirty="0" smtClean="0"/>
              <a:t> H E&gt;</a:t>
            </a:r>
            <a:endParaRPr lang="en-US" sz="2000" b="1" dirty="0"/>
          </a:p>
          <a:p>
            <a:r>
              <a:rPr lang="en-US" sz="2000" b="1" dirty="0" smtClean="0"/>
              <a:t>&lt;A (CB) (AB)&gt;</a:t>
            </a:r>
            <a:endParaRPr lang="en-US" sz="2000" b="1" dirty="0"/>
          </a:p>
          <a:p>
            <a:r>
              <a:rPr lang="en-US" sz="2000" b="1" dirty="0" smtClean="0"/>
              <a:t>&lt;(A</a:t>
            </a:r>
            <a:r>
              <a:rPr lang="en-US" sz="2000" b="1" dirty="0"/>
              <a:t>B</a:t>
            </a:r>
            <a:r>
              <a:rPr lang="en-US" sz="2000" b="1" dirty="0" smtClean="0"/>
              <a:t>) E&gt;</a:t>
            </a:r>
            <a:endParaRPr lang="en-US" sz="2000" b="1" dirty="0"/>
          </a:p>
          <a:p>
            <a:r>
              <a:rPr lang="en-US" sz="2000" b="1" dirty="0" smtClean="0"/>
              <a:t>&lt;F&gt;</a:t>
            </a:r>
            <a:endParaRPr lang="fr-BE" sz="2000" b="1" dirty="0"/>
          </a:p>
        </p:txBody>
      </p:sp>
      <p:sp>
        <p:nvSpPr>
          <p:cNvPr id="7" name="ZoneTexte 6"/>
          <p:cNvSpPr txBox="1"/>
          <p:nvPr/>
        </p:nvSpPr>
        <p:spPr>
          <a:xfrm>
            <a:off x="7847636" y="3403510"/>
            <a:ext cx="2187615" cy="2862322"/>
          </a:xfrm>
          <a:prstGeom prst="rect">
            <a:avLst/>
          </a:prstGeom>
          <a:noFill/>
          <a:ln w="50800">
            <a:solidFill>
              <a:schemeClr val="accent1"/>
            </a:solidFill>
          </a:ln>
        </p:spPr>
        <p:txBody>
          <a:bodyPr wrap="square" rtlCol="0">
            <a:spAutoFit/>
          </a:bodyPr>
          <a:lstStyle/>
          <a:p>
            <a:r>
              <a:rPr lang="en-US" sz="2000" b="1" dirty="0" smtClean="0"/>
              <a:t>[[A]], </a:t>
            </a:r>
            <a:r>
              <a:rPr lang="en-US" sz="2000" b="1" dirty="0"/>
              <a:t>3</a:t>
            </a:r>
          </a:p>
          <a:p>
            <a:r>
              <a:rPr lang="en-US" sz="2000" b="1" dirty="0" smtClean="0"/>
              <a:t>[[B]], </a:t>
            </a:r>
            <a:r>
              <a:rPr lang="en-US" sz="2000" b="1" dirty="0"/>
              <a:t>2</a:t>
            </a:r>
          </a:p>
          <a:p>
            <a:r>
              <a:rPr lang="en-US" sz="2000" b="1" dirty="0" smtClean="0"/>
              <a:t>[[E]], </a:t>
            </a:r>
            <a:r>
              <a:rPr lang="en-US" sz="2000" b="1" dirty="0"/>
              <a:t>2</a:t>
            </a:r>
          </a:p>
          <a:p>
            <a:r>
              <a:rPr lang="en-US" sz="2000" b="1" dirty="0" smtClean="0"/>
              <a:t>[[A]], </a:t>
            </a:r>
            <a:r>
              <a:rPr lang="en-US" sz="2000" b="1" dirty="0"/>
              <a:t>3</a:t>
            </a:r>
          </a:p>
          <a:p>
            <a:r>
              <a:rPr lang="en-US" sz="2000" b="1" dirty="0" smtClean="0"/>
              <a:t>[[B], [E]], </a:t>
            </a:r>
            <a:r>
              <a:rPr lang="en-US" sz="2000" b="1" dirty="0"/>
              <a:t>2</a:t>
            </a:r>
          </a:p>
          <a:p>
            <a:r>
              <a:rPr lang="en-US" sz="2000" b="1" dirty="0" smtClean="0"/>
              <a:t>[[A], [E]], </a:t>
            </a:r>
            <a:r>
              <a:rPr lang="en-US" sz="2000" b="1" dirty="0"/>
              <a:t>2</a:t>
            </a:r>
          </a:p>
          <a:p>
            <a:r>
              <a:rPr lang="en-US" sz="2000" b="1" dirty="0" smtClean="0"/>
              <a:t>[[A], [C]], </a:t>
            </a:r>
            <a:r>
              <a:rPr lang="en-US" sz="2000" b="1" dirty="0"/>
              <a:t>2</a:t>
            </a:r>
          </a:p>
          <a:p>
            <a:r>
              <a:rPr lang="en-US" sz="2000" b="1" dirty="0" smtClean="0"/>
              <a:t>[[A, B]], </a:t>
            </a:r>
            <a:r>
              <a:rPr lang="en-US" sz="2000" b="1" dirty="0"/>
              <a:t>3</a:t>
            </a:r>
          </a:p>
          <a:p>
            <a:r>
              <a:rPr lang="en-US" sz="2000" b="1" dirty="0" smtClean="0"/>
              <a:t>[[A, </a:t>
            </a:r>
            <a:r>
              <a:rPr lang="en-US" sz="2000" b="1" dirty="0"/>
              <a:t>B</a:t>
            </a:r>
            <a:r>
              <a:rPr lang="en-US" sz="2000" b="1" dirty="0" smtClean="0"/>
              <a:t>], [E]], </a:t>
            </a:r>
            <a:r>
              <a:rPr lang="en-US" sz="2000" b="1" dirty="0"/>
              <a:t>2</a:t>
            </a:r>
            <a:endParaRPr lang="fr-BE" sz="2000" b="1" dirty="0"/>
          </a:p>
        </p:txBody>
      </p:sp>
      <p:sp>
        <p:nvSpPr>
          <p:cNvPr id="8" name="Flèche droite 7"/>
          <p:cNvSpPr/>
          <p:nvPr/>
        </p:nvSpPr>
        <p:spPr>
          <a:xfrm>
            <a:off x="4849792" y="5278059"/>
            <a:ext cx="2407535" cy="5893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ZoneTexte 8"/>
          <p:cNvSpPr txBox="1"/>
          <p:nvPr/>
        </p:nvSpPr>
        <p:spPr>
          <a:xfrm>
            <a:off x="2709381" y="6356625"/>
            <a:ext cx="1550102" cy="369332"/>
          </a:xfrm>
          <a:prstGeom prst="rect">
            <a:avLst/>
          </a:prstGeom>
          <a:noFill/>
        </p:spPr>
        <p:txBody>
          <a:bodyPr wrap="square" rtlCol="0">
            <a:spAutoFit/>
          </a:bodyPr>
          <a:lstStyle/>
          <a:p>
            <a:r>
              <a:rPr lang="fr-BE" b="1" dirty="0" smtClean="0"/>
              <a:t>Input</a:t>
            </a:r>
            <a:endParaRPr lang="fr-BE" b="1" dirty="0"/>
          </a:p>
        </p:txBody>
      </p:sp>
      <p:sp>
        <p:nvSpPr>
          <p:cNvPr id="10" name="ZoneTexte 9"/>
          <p:cNvSpPr txBox="1"/>
          <p:nvPr/>
        </p:nvSpPr>
        <p:spPr>
          <a:xfrm>
            <a:off x="8485149" y="6355563"/>
            <a:ext cx="1550102" cy="369332"/>
          </a:xfrm>
          <a:prstGeom prst="rect">
            <a:avLst/>
          </a:prstGeom>
          <a:noFill/>
        </p:spPr>
        <p:txBody>
          <a:bodyPr wrap="square" rtlCol="0">
            <a:spAutoFit/>
          </a:bodyPr>
          <a:lstStyle/>
          <a:p>
            <a:r>
              <a:rPr lang="fr-BE" b="1" dirty="0" err="1" smtClean="0"/>
              <a:t>Ouput</a:t>
            </a:r>
            <a:endParaRPr lang="fr-BE" b="1" dirty="0"/>
          </a:p>
        </p:txBody>
      </p:sp>
    </p:spTree>
    <p:extLst>
      <p:ext uri="{BB962C8B-B14F-4D97-AF65-F5344CB8AC3E}">
        <p14:creationId xmlns:p14="http://schemas.microsoft.com/office/powerpoint/2010/main" val="8630586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ML-</a:t>
            </a:r>
            <a:r>
              <a:rPr lang="fr-BE" dirty="0" err="1" smtClean="0"/>
              <a:t>LIB’s</a:t>
            </a:r>
            <a:r>
              <a:rPr lang="fr-BE" dirty="0" smtClean="0"/>
              <a:t> </a:t>
            </a:r>
            <a:r>
              <a:rPr lang="fr-BE" dirty="0" err="1" smtClean="0"/>
              <a:t>Prefix-span</a:t>
            </a:r>
            <a:r>
              <a:rPr lang="fr-BE" dirty="0" smtClean="0"/>
              <a:t> :</a:t>
            </a:r>
            <a:endParaRPr lang="fr-BE" dirty="0"/>
          </a:p>
        </p:txBody>
      </p:sp>
      <p:sp>
        <p:nvSpPr>
          <p:cNvPr id="3" name="Espace réservé du contenu 2"/>
          <p:cNvSpPr>
            <a:spLocks noGrp="1"/>
          </p:cNvSpPr>
          <p:nvPr>
            <p:ph idx="1"/>
          </p:nvPr>
        </p:nvSpPr>
        <p:spPr>
          <a:xfrm>
            <a:off x="783987" y="1618423"/>
            <a:ext cx="10554574" cy="4334068"/>
          </a:xfrm>
        </p:spPr>
        <p:txBody>
          <a:bodyPr/>
          <a:lstStyle/>
          <a:p>
            <a:pPr marL="0" indent="0">
              <a:buNone/>
            </a:pPr>
            <a:endParaRPr lang="fr-BE" dirty="0" smtClean="0"/>
          </a:p>
          <a:p>
            <a:r>
              <a:rPr lang="fr-BE" sz="2000" dirty="0"/>
              <a:t>3 + 1 phases :</a:t>
            </a:r>
          </a:p>
          <a:p>
            <a:pPr lvl="1"/>
            <a:r>
              <a:rPr lang="fr-BE" sz="1800" dirty="0" err="1" smtClean="0"/>
              <a:t>Init</a:t>
            </a:r>
            <a:r>
              <a:rPr lang="fr-BE" sz="1800" dirty="0" smtClean="0"/>
              <a:t> phase :</a:t>
            </a:r>
          </a:p>
          <a:p>
            <a:pPr lvl="2"/>
            <a:r>
              <a:rPr lang="fr-BE" sz="1600" dirty="0" err="1"/>
              <a:t>Parallel</a:t>
            </a:r>
            <a:r>
              <a:rPr lang="fr-BE" sz="1600" dirty="0"/>
              <a:t> </a:t>
            </a:r>
            <a:r>
              <a:rPr lang="fr-BE" sz="1600" dirty="0" err="1"/>
              <a:t>search</a:t>
            </a:r>
            <a:r>
              <a:rPr lang="fr-BE" sz="1600" dirty="0"/>
              <a:t> for </a:t>
            </a:r>
            <a:r>
              <a:rPr lang="fr-BE" sz="1600" dirty="0" err="1"/>
              <a:t>frequent</a:t>
            </a:r>
            <a:r>
              <a:rPr lang="fr-BE" sz="1600" dirty="0"/>
              <a:t> items on </a:t>
            </a:r>
            <a:r>
              <a:rPr lang="fr-BE" sz="1600" dirty="0" err="1"/>
              <a:t>each</a:t>
            </a:r>
            <a:r>
              <a:rPr lang="fr-BE" sz="1600" dirty="0"/>
              <a:t> </a:t>
            </a:r>
            <a:r>
              <a:rPr lang="fr-BE" sz="1600" dirty="0" err="1"/>
              <a:t>itemset</a:t>
            </a:r>
            <a:endParaRPr lang="fr-BE" sz="1600" dirty="0"/>
          </a:p>
          <a:p>
            <a:pPr lvl="2"/>
            <a:r>
              <a:rPr lang="fr-BE" sz="1600" dirty="0"/>
              <a:t>The goal </a:t>
            </a:r>
            <a:r>
              <a:rPr lang="fr-BE" sz="1600" dirty="0" err="1"/>
              <a:t>is</a:t>
            </a:r>
            <a:r>
              <a:rPr lang="fr-BE" sz="1600" dirty="0"/>
              <a:t> to </a:t>
            </a:r>
            <a:r>
              <a:rPr lang="fr-BE" sz="1600" dirty="0" err="1">
                <a:solidFill>
                  <a:srgbClr val="FF9900"/>
                </a:solidFill>
              </a:rPr>
              <a:t>reshape</a:t>
            </a:r>
            <a:r>
              <a:rPr lang="fr-BE" sz="1600" dirty="0">
                <a:solidFill>
                  <a:srgbClr val="FF9900"/>
                </a:solidFill>
              </a:rPr>
              <a:t> the </a:t>
            </a:r>
            <a:r>
              <a:rPr lang="fr-BE" sz="1600" dirty="0" smtClean="0">
                <a:solidFill>
                  <a:srgbClr val="FF9900"/>
                </a:solidFill>
              </a:rPr>
              <a:t>input</a:t>
            </a:r>
          </a:p>
          <a:p>
            <a:endParaRPr lang="fr-BE" dirty="0" smtClean="0"/>
          </a:p>
        </p:txBody>
      </p:sp>
      <p:sp>
        <p:nvSpPr>
          <p:cNvPr id="6" name="ZoneTexte 5"/>
          <p:cNvSpPr txBox="1"/>
          <p:nvPr/>
        </p:nvSpPr>
        <p:spPr>
          <a:xfrm>
            <a:off x="2071868" y="4942393"/>
            <a:ext cx="2187615" cy="1323439"/>
          </a:xfrm>
          <a:prstGeom prst="rect">
            <a:avLst/>
          </a:prstGeom>
          <a:noFill/>
          <a:ln w="50800">
            <a:solidFill>
              <a:schemeClr val="accent1"/>
            </a:solidFill>
          </a:ln>
        </p:spPr>
        <p:txBody>
          <a:bodyPr wrap="square" rtlCol="0">
            <a:spAutoFit/>
          </a:bodyPr>
          <a:lstStyle/>
          <a:p>
            <a:r>
              <a:rPr lang="en-US" sz="2000" b="1" dirty="0" smtClean="0"/>
              <a:t>&lt;(AB) </a:t>
            </a:r>
            <a:r>
              <a:rPr lang="en-US" sz="2000" b="1" dirty="0"/>
              <a:t>C</a:t>
            </a:r>
            <a:r>
              <a:rPr lang="en-US" sz="2000" b="1" dirty="0" smtClean="0"/>
              <a:t> H E&gt;</a:t>
            </a:r>
            <a:endParaRPr lang="en-US" sz="2000" b="1" dirty="0"/>
          </a:p>
          <a:p>
            <a:r>
              <a:rPr lang="en-US" sz="2000" b="1" dirty="0" smtClean="0"/>
              <a:t>&lt;A (CB) (AB)&gt;</a:t>
            </a:r>
            <a:endParaRPr lang="en-US" sz="2000" b="1" dirty="0"/>
          </a:p>
          <a:p>
            <a:r>
              <a:rPr lang="en-US" sz="2000" b="1" dirty="0" smtClean="0"/>
              <a:t>&lt;(A</a:t>
            </a:r>
            <a:r>
              <a:rPr lang="en-US" sz="2000" b="1" dirty="0"/>
              <a:t>B</a:t>
            </a:r>
            <a:r>
              <a:rPr lang="en-US" sz="2000" b="1" dirty="0" smtClean="0"/>
              <a:t>) E&gt;</a:t>
            </a:r>
            <a:endParaRPr lang="en-US" sz="2000" b="1" dirty="0"/>
          </a:p>
          <a:p>
            <a:r>
              <a:rPr lang="en-US" sz="2000" b="1" dirty="0" smtClean="0"/>
              <a:t>&lt;F&gt;</a:t>
            </a:r>
            <a:endParaRPr lang="fr-BE" sz="2000" b="1" dirty="0"/>
          </a:p>
        </p:txBody>
      </p:sp>
      <p:sp>
        <p:nvSpPr>
          <p:cNvPr id="7" name="ZoneTexte 6"/>
          <p:cNvSpPr txBox="1"/>
          <p:nvPr/>
        </p:nvSpPr>
        <p:spPr>
          <a:xfrm>
            <a:off x="7861139" y="4942392"/>
            <a:ext cx="2187615" cy="1323439"/>
          </a:xfrm>
          <a:prstGeom prst="rect">
            <a:avLst/>
          </a:prstGeom>
          <a:noFill/>
          <a:ln w="50800">
            <a:solidFill>
              <a:schemeClr val="accent1"/>
            </a:solidFill>
          </a:ln>
        </p:spPr>
        <p:txBody>
          <a:bodyPr wrap="square" rtlCol="0">
            <a:spAutoFit/>
          </a:bodyPr>
          <a:lstStyle/>
          <a:p>
            <a:r>
              <a:rPr lang="en-US" sz="2000" b="1" dirty="0"/>
              <a:t>0 1 2 0 3 </a:t>
            </a:r>
            <a:r>
              <a:rPr lang="en-US" sz="2000" b="1" dirty="0" smtClean="0"/>
              <a:t>0 0 </a:t>
            </a:r>
            <a:r>
              <a:rPr lang="en-US" sz="2000" b="1" dirty="0"/>
              <a:t>4 0  </a:t>
            </a:r>
          </a:p>
          <a:p>
            <a:r>
              <a:rPr lang="en-US" sz="2000" b="1" dirty="0"/>
              <a:t>0 2 0 1 3 0 1 2 </a:t>
            </a:r>
            <a:r>
              <a:rPr lang="en-US" sz="2000" b="1" dirty="0" smtClean="0"/>
              <a:t>0</a:t>
            </a:r>
            <a:endParaRPr lang="en-US" sz="2000" b="1" dirty="0"/>
          </a:p>
          <a:p>
            <a:r>
              <a:rPr lang="en-US" sz="2000" b="1" dirty="0"/>
              <a:t>0 1 2 0 4 0 </a:t>
            </a:r>
            <a:endParaRPr lang="en-US" sz="2000" b="1" dirty="0" smtClean="0"/>
          </a:p>
          <a:p>
            <a:endParaRPr lang="fr-BE" sz="2000" b="1" dirty="0"/>
          </a:p>
        </p:txBody>
      </p:sp>
      <p:sp>
        <p:nvSpPr>
          <p:cNvPr id="8" name="Flèche droite 7"/>
          <p:cNvSpPr/>
          <p:nvPr/>
        </p:nvSpPr>
        <p:spPr>
          <a:xfrm>
            <a:off x="4849792" y="5278059"/>
            <a:ext cx="2407535" cy="5893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4004754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But …</a:t>
            </a:r>
            <a:endParaRPr lang="fr-BE" dirty="0"/>
          </a:p>
        </p:txBody>
      </p:sp>
      <p:sp>
        <p:nvSpPr>
          <p:cNvPr id="8" name="Espace réservé du contenu 2"/>
          <p:cNvSpPr txBox="1">
            <a:spLocks/>
          </p:cNvSpPr>
          <p:nvPr/>
        </p:nvSpPr>
        <p:spPr>
          <a:xfrm>
            <a:off x="821575" y="2614596"/>
            <a:ext cx="10554574"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smtClean="0">
                <a:solidFill>
                  <a:srgbClr val="FF9900"/>
                </a:solidFill>
              </a:rPr>
              <a:t>The resulting system is not as scalable as some of the most advanced mining systems …</a:t>
            </a:r>
          </a:p>
          <a:p>
            <a:pPr lvl="1"/>
            <a:r>
              <a:rPr lang="en-US" dirty="0" smtClean="0"/>
              <a:t>The purpose of this master thesis is thus to make it scalable</a:t>
            </a:r>
            <a:endParaRPr lang="en-US" dirty="0"/>
          </a:p>
          <a:p>
            <a:endParaRPr lang="en-US" dirty="0" smtClean="0">
              <a:solidFill>
                <a:srgbClr val="FF9900"/>
              </a:solidFill>
            </a:endParaRPr>
          </a:p>
          <a:p>
            <a:r>
              <a:rPr lang="en-US" dirty="0" smtClean="0"/>
              <a:t>A quick analysis reveals that </a:t>
            </a:r>
            <a:r>
              <a:rPr lang="en-US" dirty="0" smtClean="0">
                <a:solidFill>
                  <a:srgbClr val="FF9900"/>
                </a:solidFill>
              </a:rPr>
              <a:t>Prefix-span</a:t>
            </a:r>
            <a:r>
              <a:rPr lang="en-US" dirty="0" smtClean="0"/>
              <a:t> </a:t>
            </a:r>
            <a:r>
              <a:rPr lang="fr-BE" dirty="0" err="1" smtClean="0"/>
              <a:t>is</a:t>
            </a:r>
            <a:r>
              <a:rPr lang="fr-BE" dirty="0" smtClean="0"/>
              <a:t> an </a:t>
            </a:r>
            <a:r>
              <a:rPr lang="fr-BE" dirty="0" err="1" smtClean="0"/>
              <a:t>algorithm</a:t>
            </a:r>
            <a:r>
              <a:rPr lang="fr-BE" dirty="0" smtClean="0"/>
              <a:t> </a:t>
            </a:r>
            <a:r>
              <a:rPr lang="fr-BE" dirty="0" err="1" smtClean="0"/>
              <a:t>that</a:t>
            </a:r>
            <a:r>
              <a:rPr lang="fr-BE" dirty="0" smtClean="0"/>
              <a:t> </a:t>
            </a:r>
            <a:r>
              <a:rPr lang="en-US" dirty="0" smtClean="0"/>
              <a:t>apply </a:t>
            </a:r>
            <a:r>
              <a:rPr lang="en-US" dirty="0"/>
              <a:t>the same operation to many </a:t>
            </a:r>
            <a:r>
              <a:rPr lang="en-US" dirty="0" smtClean="0"/>
              <a:t>items. It </a:t>
            </a:r>
            <a:r>
              <a:rPr lang="en-US" dirty="0" smtClean="0">
                <a:solidFill>
                  <a:srgbClr val="FF9900"/>
                </a:solidFill>
              </a:rPr>
              <a:t>is</a:t>
            </a:r>
            <a:r>
              <a:rPr lang="en-US" dirty="0" smtClean="0"/>
              <a:t> thus </a:t>
            </a:r>
            <a:r>
              <a:rPr lang="en-US" dirty="0" smtClean="0">
                <a:solidFill>
                  <a:srgbClr val="FF9900"/>
                </a:solidFill>
              </a:rPr>
              <a:t>an embarrassingly </a:t>
            </a:r>
            <a:r>
              <a:rPr lang="en-US" dirty="0">
                <a:solidFill>
                  <a:srgbClr val="FF9900"/>
                </a:solidFill>
              </a:rPr>
              <a:t>parallel </a:t>
            </a:r>
            <a:r>
              <a:rPr lang="en-US" dirty="0" smtClean="0">
                <a:solidFill>
                  <a:srgbClr val="FF9900"/>
                </a:solidFill>
              </a:rPr>
              <a:t>problem</a:t>
            </a:r>
            <a:r>
              <a:rPr lang="en-US" dirty="0" smtClean="0"/>
              <a:t>.</a:t>
            </a:r>
          </a:p>
          <a:p>
            <a:pPr lvl="1"/>
            <a:r>
              <a:rPr lang="en-US" dirty="0" smtClean="0">
                <a:solidFill>
                  <a:srgbClr val="FF9900"/>
                </a:solidFill>
              </a:rPr>
              <a:t>=&gt; Easily implemented with Map-reduce</a:t>
            </a:r>
            <a:endParaRPr lang="en-US" dirty="0">
              <a:solidFill>
                <a:srgbClr val="FF9900"/>
              </a:solidFill>
            </a:endParaRPr>
          </a:p>
          <a:p>
            <a:endParaRPr lang="en-US" dirty="0" smtClean="0">
              <a:solidFill>
                <a:srgbClr val="FF9900"/>
              </a:solidFill>
            </a:endParaRPr>
          </a:p>
          <a:p>
            <a:endParaRPr lang="en-US" dirty="0">
              <a:solidFill>
                <a:srgbClr val="FF9900"/>
              </a:solidFill>
            </a:endParaRPr>
          </a:p>
          <a:p>
            <a:endParaRPr lang="en-US" dirty="0" smtClean="0">
              <a:solidFill>
                <a:srgbClr val="FF9900"/>
              </a:solidFill>
            </a:endParaRPr>
          </a:p>
          <a:p>
            <a:pPr lvl="1"/>
            <a:endParaRPr lang="fr-BE" dirty="0">
              <a:solidFill>
                <a:srgbClr val="FF9900"/>
              </a:solidFill>
            </a:endParaRPr>
          </a:p>
        </p:txBody>
      </p:sp>
    </p:spTree>
    <p:extLst>
      <p:ext uri="{BB962C8B-B14F-4D97-AF65-F5344CB8AC3E}">
        <p14:creationId xmlns:p14="http://schemas.microsoft.com/office/powerpoint/2010/main" val="27276709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ML-</a:t>
            </a:r>
            <a:r>
              <a:rPr lang="fr-BE" dirty="0" err="1" smtClean="0"/>
              <a:t>LIB’s</a:t>
            </a:r>
            <a:r>
              <a:rPr lang="fr-BE" dirty="0" smtClean="0"/>
              <a:t> </a:t>
            </a:r>
            <a:r>
              <a:rPr lang="fr-BE" dirty="0" err="1" smtClean="0"/>
              <a:t>Prefix-span</a:t>
            </a:r>
            <a:r>
              <a:rPr lang="fr-BE" dirty="0" smtClean="0"/>
              <a:t> :</a:t>
            </a:r>
            <a:endParaRPr lang="fr-BE" dirty="0"/>
          </a:p>
        </p:txBody>
      </p:sp>
      <p:sp>
        <p:nvSpPr>
          <p:cNvPr id="3" name="Espace réservé du contenu 2"/>
          <p:cNvSpPr>
            <a:spLocks noGrp="1"/>
          </p:cNvSpPr>
          <p:nvPr>
            <p:ph idx="1"/>
          </p:nvPr>
        </p:nvSpPr>
        <p:spPr>
          <a:xfrm>
            <a:off x="783987" y="1618423"/>
            <a:ext cx="10554574" cy="4334068"/>
          </a:xfrm>
        </p:spPr>
        <p:txBody>
          <a:bodyPr/>
          <a:lstStyle/>
          <a:p>
            <a:pPr marL="0" indent="0">
              <a:buNone/>
            </a:pPr>
            <a:endParaRPr lang="fr-BE" dirty="0" smtClean="0"/>
          </a:p>
          <a:p>
            <a:r>
              <a:rPr lang="fr-BE" sz="2000" dirty="0"/>
              <a:t>3 + 1 phases :</a:t>
            </a:r>
          </a:p>
          <a:p>
            <a:pPr lvl="1"/>
            <a:r>
              <a:rPr lang="fr-BE" sz="1800" dirty="0" err="1" smtClean="0"/>
              <a:t>Iter</a:t>
            </a:r>
            <a:r>
              <a:rPr lang="fr-BE" sz="1800" dirty="0" smtClean="0"/>
              <a:t> phase :</a:t>
            </a:r>
          </a:p>
          <a:p>
            <a:pPr lvl="2"/>
            <a:r>
              <a:rPr lang="fr-BE" sz="1600" dirty="0" err="1">
                <a:solidFill>
                  <a:srgbClr val="FF9900"/>
                </a:solidFill>
              </a:rPr>
              <a:t>Parallel</a:t>
            </a:r>
            <a:r>
              <a:rPr lang="fr-BE" sz="1600" dirty="0">
                <a:solidFill>
                  <a:srgbClr val="FF9900"/>
                </a:solidFill>
              </a:rPr>
              <a:t> </a:t>
            </a:r>
            <a:r>
              <a:rPr lang="fr-BE" sz="1600" dirty="0" smtClean="0">
                <a:solidFill>
                  <a:srgbClr val="FF9900"/>
                </a:solidFill>
              </a:rPr>
              <a:t>projection of </a:t>
            </a:r>
            <a:r>
              <a:rPr lang="fr-BE" sz="1600" dirty="0" err="1" smtClean="0">
                <a:solidFill>
                  <a:srgbClr val="FF9900"/>
                </a:solidFill>
              </a:rPr>
              <a:t>prefixes</a:t>
            </a:r>
            <a:r>
              <a:rPr lang="fr-BE" sz="1600" dirty="0" smtClean="0">
                <a:solidFill>
                  <a:srgbClr val="FF9900"/>
                </a:solidFill>
              </a:rPr>
              <a:t>, </a:t>
            </a:r>
            <a:r>
              <a:rPr lang="fr-BE" sz="1600" dirty="0" err="1" smtClean="0">
                <a:solidFill>
                  <a:srgbClr val="FF9900"/>
                </a:solidFill>
              </a:rPr>
              <a:t>then</a:t>
            </a:r>
            <a:r>
              <a:rPr lang="fr-BE" sz="1600" dirty="0" smtClean="0">
                <a:solidFill>
                  <a:srgbClr val="FF9900"/>
                </a:solidFill>
              </a:rPr>
              <a:t> </a:t>
            </a:r>
            <a:r>
              <a:rPr lang="fr-BE" sz="1600" dirty="0" err="1" smtClean="0">
                <a:solidFill>
                  <a:srgbClr val="FF9900"/>
                </a:solidFill>
              </a:rPr>
              <a:t>Parallel</a:t>
            </a:r>
            <a:r>
              <a:rPr lang="fr-BE" sz="1600" dirty="0" smtClean="0">
                <a:solidFill>
                  <a:srgbClr val="FF9900"/>
                </a:solidFill>
              </a:rPr>
              <a:t> </a:t>
            </a:r>
            <a:r>
              <a:rPr lang="fr-BE" sz="1600" dirty="0" err="1" smtClean="0">
                <a:solidFill>
                  <a:srgbClr val="FF9900"/>
                </a:solidFill>
              </a:rPr>
              <a:t>growth</a:t>
            </a:r>
            <a:r>
              <a:rPr lang="fr-BE" sz="1600" dirty="0" smtClean="0">
                <a:solidFill>
                  <a:srgbClr val="FF9900"/>
                </a:solidFill>
              </a:rPr>
              <a:t> of the </a:t>
            </a:r>
            <a:r>
              <a:rPr lang="fr-BE" sz="1600" dirty="0" err="1" smtClean="0">
                <a:solidFill>
                  <a:srgbClr val="FF9900"/>
                </a:solidFill>
              </a:rPr>
              <a:t>prefixes</a:t>
            </a:r>
            <a:endParaRPr lang="fr-BE" sz="1600" dirty="0">
              <a:solidFill>
                <a:srgbClr val="FF9900"/>
              </a:solidFill>
            </a:endParaRPr>
          </a:p>
          <a:p>
            <a:pPr lvl="2"/>
            <a:r>
              <a:rPr lang="fr-BE" sz="1600" dirty="0" err="1" smtClean="0"/>
              <a:t>Then</a:t>
            </a:r>
            <a:r>
              <a:rPr lang="fr-BE" sz="1600" dirty="0" smtClean="0"/>
              <a:t> </a:t>
            </a:r>
            <a:r>
              <a:rPr lang="fr-BE" sz="1600" dirty="0" err="1" smtClean="0"/>
              <a:t>we</a:t>
            </a:r>
            <a:r>
              <a:rPr lang="fr-BE" sz="1600" dirty="0" smtClean="0"/>
              <a:t> </a:t>
            </a:r>
            <a:r>
              <a:rPr lang="fr-BE" sz="1600" dirty="0" err="1" smtClean="0"/>
              <a:t>collect</a:t>
            </a:r>
            <a:r>
              <a:rPr lang="fr-BE" sz="1600" dirty="0" smtClean="0"/>
              <a:t> the </a:t>
            </a:r>
            <a:r>
              <a:rPr lang="fr-BE" sz="1600" dirty="0" err="1" smtClean="0"/>
              <a:t>grown</a:t>
            </a:r>
            <a:r>
              <a:rPr lang="fr-BE" sz="1600" dirty="0" smtClean="0"/>
              <a:t> </a:t>
            </a:r>
            <a:r>
              <a:rPr lang="fr-BE" sz="1600" dirty="0" err="1" smtClean="0"/>
              <a:t>prefixes</a:t>
            </a:r>
            <a:r>
              <a:rPr lang="fr-BE" sz="1600" dirty="0" smtClean="0"/>
              <a:t> and </a:t>
            </a:r>
            <a:r>
              <a:rPr lang="fr-BE" sz="1600" dirty="0" err="1" smtClean="0">
                <a:solidFill>
                  <a:srgbClr val="FF9900"/>
                </a:solidFill>
              </a:rPr>
              <a:t>keep</a:t>
            </a:r>
            <a:r>
              <a:rPr lang="fr-BE" sz="1600" dirty="0" smtClean="0">
                <a:solidFill>
                  <a:srgbClr val="FF9900"/>
                </a:solidFill>
              </a:rPr>
              <a:t> the </a:t>
            </a:r>
            <a:r>
              <a:rPr lang="fr-BE" sz="1600" dirty="0" err="1" smtClean="0">
                <a:solidFill>
                  <a:srgbClr val="FF9900"/>
                </a:solidFill>
              </a:rPr>
              <a:t>supported</a:t>
            </a:r>
            <a:r>
              <a:rPr lang="fr-BE" sz="1600" dirty="0" smtClean="0">
                <a:solidFill>
                  <a:srgbClr val="FF9900"/>
                </a:solidFill>
              </a:rPr>
              <a:t> </a:t>
            </a:r>
            <a:r>
              <a:rPr lang="fr-BE" sz="1600" dirty="0" err="1" smtClean="0">
                <a:solidFill>
                  <a:srgbClr val="FF9900"/>
                </a:solidFill>
              </a:rPr>
              <a:t>ones</a:t>
            </a:r>
            <a:endParaRPr lang="fr-BE" sz="1600" dirty="0" smtClean="0">
              <a:solidFill>
                <a:srgbClr val="FF9900"/>
              </a:solidFill>
            </a:endParaRPr>
          </a:p>
          <a:p>
            <a:endParaRPr lang="fr-BE" dirty="0" smtClean="0"/>
          </a:p>
        </p:txBody>
      </p:sp>
    </p:spTree>
    <p:extLst>
      <p:ext uri="{BB962C8B-B14F-4D97-AF65-F5344CB8AC3E}">
        <p14:creationId xmlns:p14="http://schemas.microsoft.com/office/powerpoint/2010/main" val="27721034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err="1" smtClean="0"/>
              <a:t>Example</a:t>
            </a:r>
            <a:r>
              <a:rPr lang="fr-BE" dirty="0" smtClean="0"/>
              <a:t> of a standard projection :</a:t>
            </a:r>
            <a:endParaRPr lang="fr-BE" dirty="0"/>
          </a:p>
        </p:txBody>
      </p:sp>
      <p:sp>
        <p:nvSpPr>
          <p:cNvPr id="6" name="ZoneTexte 5"/>
          <p:cNvSpPr txBox="1"/>
          <p:nvPr/>
        </p:nvSpPr>
        <p:spPr>
          <a:xfrm>
            <a:off x="810000" y="3538439"/>
            <a:ext cx="2025797" cy="1631216"/>
          </a:xfrm>
          <a:prstGeom prst="rect">
            <a:avLst/>
          </a:prstGeom>
          <a:noFill/>
          <a:ln w="50800">
            <a:solidFill>
              <a:schemeClr val="accent1"/>
            </a:solidFill>
          </a:ln>
        </p:spPr>
        <p:txBody>
          <a:bodyPr wrap="square" rtlCol="0" anchor="ctr">
            <a:spAutoFit/>
          </a:bodyPr>
          <a:lstStyle/>
          <a:p>
            <a:endParaRPr lang="en-US" sz="2000" b="1" dirty="0" smtClean="0"/>
          </a:p>
          <a:p>
            <a:r>
              <a:rPr lang="en-US" sz="2000" b="1" dirty="0" smtClean="0"/>
              <a:t>&lt;A B C E&gt;</a:t>
            </a:r>
            <a:endParaRPr lang="en-US" sz="2000" b="1" dirty="0"/>
          </a:p>
          <a:p>
            <a:r>
              <a:rPr lang="en-US" sz="2000" b="1" dirty="0" smtClean="0"/>
              <a:t>&lt;(CB) A (EC)&gt;</a:t>
            </a:r>
            <a:endParaRPr lang="en-US" sz="2000" b="1" dirty="0"/>
          </a:p>
          <a:p>
            <a:r>
              <a:rPr lang="en-US" sz="2000" b="1" dirty="0" smtClean="0"/>
              <a:t>&lt;A B E&gt;</a:t>
            </a:r>
          </a:p>
          <a:p>
            <a:endParaRPr lang="fr-BE" sz="2000" b="1" dirty="0" smtClean="0"/>
          </a:p>
        </p:txBody>
      </p:sp>
      <p:sp>
        <p:nvSpPr>
          <p:cNvPr id="8" name="Flèche droite 7"/>
          <p:cNvSpPr/>
          <p:nvPr/>
        </p:nvSpPr>
        <p:spPr>
          <a:xfrm>
            <a:off x="3194613" y="4027993"/>
            <a:ext cx="1597306" cy="5893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2" name="ZoneTexte 11"/>
          <p:cNvSpPr txBox="1"/>
          <p:nvPr/>
        </p:nvSpPr>
        <p:spPr>
          <a:xfrm>
            <a:off x="5083100" y="3538439"/>
            <a:ext cx="2025797" cy="1631216"/>
          </a:xfrm>
          <a:prstGeom prst="rect">
            <a:avLst/>
          </a:prstGeom>
          <a:noFill/>
          <a:ln w="50800">
            <a:solidFill>
              <a:schemeClr val="accent1"/>
            </a:solidFill>
          </a:ln>
        </p:spPr>
        <p:txBody>
          <a:bodyPr wrap="square" rtlCol="0" anchor="ctr">
            <a:spAutoFit/>
          </a:bodyPr>
          <a:lstStyle/>
          <a:p>
            <a:endParaRPr lang="en-US" sz="2000" b="1" dirty="0" smtClean="0"/>
          </a:p>
          <a:p>
            <a:r>
              <a:rPr lang="en-US" sz="2000" b="1" dirty="0" smtClean="0"/>
              <a:t>&lt;B C E&gt;</a:t>
            </a:r>
            <a:endParaRPr lang="en-US" sz="2000" b="1" dirty="0"/>
          </a:p>
          <a:p>
            <a:r>
              <a:rPr lang="en-US" sz="2000" b="1" dirty="0" smtClean="0"/>
              <a:t>&lt;(EC)&gt;</a:t>
            </a:r>
            <a:endParaRPr lang="en-US" sz="2000" b="1" dirty="0"/>
          </a:p>
          <a:p>
            <a:r>
              <a:rPr lang="en-US" sz="2000" b="1" dirty="0" smtClean="0"/>
              <a:t>&lt;B E&gt;</a:t>
            </a:r>
          </a:p>
          <a:p>
            <a:endParaRPr lang="fr-BE" sz="2000" b="1" dirty="0" smtClean="0"/>
          </a:p>
        </p:txBody>
      </p:sp>
      <p:sp>
        <p:nvSpPr>
          <p:cNvPr id="15" name="Flèche droite 14"/>
          <p:cNvSpPr/>
          <p:nvPr/>
        </p:nvSpPr>
        <p:spPr>
          <a:xfrm>
            <a:off x="7400078" y="4027993"/>
            <a:ext cx="1597306" cy="5893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6" name="ZoneTexte 15"/>
          <p:cNvSpPr txBox="1"/>
          <p:nvPr/>
        </p:nvSpPr>
        <p:spPr>
          <a:xfrm>
            <a:off x="9288565" y="3692327"/>
            <a:ext cx="2025797" cy="1323439"/>
          </a:xfrm>
          <a:prstGeom prst="rect">
            <a:avLst/>
          </a:prstGeom>
          <a:noFill/>
          <a:ln w="50800">
            <a:solidFill>
              <a:schemeClr val="accent1"/>
            </a:solidFill>
          </a:ln>
        </p:spPr>
        <p:txBody>
          <a:bodyPr wrap="square" rtlCol="0" anchor="ctr">
            <a:spAutoFit/>
          </a:bodyPr>
          <a:lstStyle/>
          <a:p>
            <a:endParaRPr lang="en-US" sz="2000" b="1" dirty="0" smtClean="0"/>
          </a:p>
          <a:p>
            <a:r>
              <a:rPr lang="en-US" sz="2000" b="1" dirty="0" smtClean="0"/>
              <a:t>&lt;C E&gt;</a:t>
            </a:r>
            <a:endParaRPr lang="en-US" sz="2000" b="1" dirty="0"/>
          </a:p>
          <a:p>
            <a:r>
              <a:rPr lang="en-US" sz="2000" b="1" dirty="0" smtClean="0"/>
              <a:t>&lt;E&gt;</a:t>
            </a:r>
          </a:p>
          <a:p>
            <a:endParaRPr lang="fr-BE" sz="2000" b="1" dirty="0" smtClean="0"/>
          </a:p>
        </p:txBody>
      </p:sp>
      <p:sp>
        <p:nvSpPr>
          <p:cNvPr id="17" name="ZoneTexte 16"/>
          <p:cNvSpPr txBox="1"/>
          <p:nvPr/>
        </p:nvSpPr>
        <p:spPr>
          <a:xfrm>
            <a:off x="3716379" y="3658661"/>
            <a:ext cx="369484" cy="369332"/>
          </a:xfrm>
          <a:prstGeom prst="rect">
            <a:avLst/>
          </a:prstGeom>
          <a:noFill/>
        </p:spPr>
        <p:txBody>
          <a:bodyPr wrap="square" rtlCol="0">
            <a:spAutoFit/>
          </a:bodyPr>
          <a:lstStyle/>
          <a:p>
            <a:r>
              <a:rPr lang="fr-BE" b="1" dirty="0" smtClean="0"/>
              <a:t>A</a:t>
            </a:r>
            <a:endParaRPr lang="fr-BE" b="1" dirty="0"/>
          </a:p>
        </p:txBody>
      </p:sp>
      <p:sp>
        <p:nvSpPr>
          <p:cNvPr id="18" name="ZoneTexte 17"/>
          <p:cNvSpPr txBox="1"/>
          <p:nvPr/>
        </p:nvSpPr>
        <p:spPr>
          <a:xfrm>
            <a:off x="8013989" y="3658661"/>
            <a:ext cx="369484" cy="369332"/>
          </a:xfrm>
          <a:prstGeom prst="rect">
            <a:avLst/>
          </a:prstGeom>
          <a:noFill/>
        </p:spPr>
        <p:txBody>
          <a:bodyPr wrap="square" rtlCol="0">
            <a:spAutoFit/>
          </a:bodyPr>
          <a:lstStyle/>
          <a:p>
            <a:r>
              <a:rPr lang="fr-BE" b="1" dirty="0"/>
              <a:t>B</a:t>
            </a:r>
          </a:p>
        </p:txBody>
      </p:sp>
    </p:spTree>
    <p:extLst>
      <p:ext uri="{BB962C8B-B14F-4D97-AF65-F5344CB8AC3E}">
        <p14:creationId xmlns:p14="http://schemas.microsoft.com/office/powerpoint/2010/main" val="21622740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err="1" smtClean="0"/>
              <a:t>Example</a:t>
            </a:r>
            <a:r>
              <a:rPr lang="fr-BE" dirty="0" smtClean="0"/>
              <a:t> of a partial projection</a:t>
            </a:r>
            <a:endParaRPr lang="fr-BE" dirty="0"/>
          </a:p>
        </p:txBody>
      </p:sp>
      <p:sp>
        <p:nvSpPr>
          <p:cNvPr id="4" name="ZoneTexte 3"/>
          <p:cNvSpPr txBox="1"/>
          <p:nvPr/>
        </p:nvSpPr>
        <p:spPr>
          <a:xfrm>
            <a:off x="810000" y="3348505"/>
            <a:ext cx="2025797" cy="1015663"/>
          </a:xfrm>
          <a:prstGeom prst="rect">
            <a:avLst/>
          </a:prstGeom>
          <a:noFill/>
          <a:ln w="50800">
            <a:solidFill>
              <a:schemeClr val="accent1"/>
            </a:solidFill>
          </a:ln>
        </p:spPr>
        <p:txBody>
          <a:bodyPr wrap="square" rtlCol="0" anchor="ctr">
            <a:spAutoFit/>
          </a:bodyPr>
          <a:lstStyle/>
          <a:p>
            <a:endParaRPr lang="en-US" sz="2000" b="1" dirty="0" smtClean="0"/>
          </a:p>
          <a:p>
            <a:r>
              <a:rPr lang="en-US" sz="2000" b="1" dirty="0" smtClean="0"/>
              <a:t>&lt;(AB)(ABC)A&gt;</a:t>
            </a:r>
          </a:p>
          <a:p>
            <a:endParaRPr lang="fr-BE" sz="2000" b="1" dirty="0" smtClean="0"/>
          </a:p>
        </p:txBody>
      </p:sp>
      <p:sp>
        <p:nvSpPr>
          <p:cNvPr id="5" name="Flèche droite 4"/>
          <p:cNvSpPr/>
          <p:nvPr/>
        </p:nvSpPr>
        <p:spPr>
          <a:xfrm>
            <a:off x="3194613" y="3530283"/>
            <a:ext cx="1597306" cy="5893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6" name="ZoneTexte 5"/>
          <p:cNvSpPr txBox="1"/>
          <p:nvPr/>
        </p:nvSpPr>
        <p:spPr>
          <a:xfrm>
            <a:off x="5083100" y="3348505"/>
            <a:ext cx="2025797" cy="1015663"/>
          </a:xfrm>
          <a:prstGeom prst="rect">
            <a:avLst/>
          </a:prstGeom>
          <a:noFill/>
          <a:ln w="50800">
            <a:solidFill>
              <a:schemeClr val="accent1"/>
            </a:solidFill>
          </a:ln>
        </p:spPr>
        <p:txBody>
          <a:bodyPr wrap="square" rtlCol="0" anchor="ctr">
            <a:spAutoFit/>
          </a:bodyPr>
          <a:lstStyle/>
          <a:p>
            <a:endParaRPr lang="en-US" sz="2000" b="1" dirty="0" smtClean="0"/>
          </a:p>
          <a:p>
            <a:r>
              <a:rPr lang="en-US" sz="2000" b="1" dirty="0" smtClean="0"/>
              <a:t>&lt;(ABC)A</a:t>
            </a:r>
            <a:r>
              <a:rPr lang="en-US" sz="2000" b="1" dirty="0"/>
              <a:t>&gt;</a:t>
            </a:r>
          </a:p>
          <a:p>
            <a:endParaRPr lang="fr-BE" sz="2000" b="1" dirty="0" smtClean="0"/>
          </a:p>
        </p:txBody>
      </p:sp>
      <p:sp>
        <p:nvSpPr>
          <p:cNvPr id="9" name="ZoneTexte 8"/>
          <p:cNvSpPr txBox="1"/>
          <p:nvPr/>
        </p:nvSpPr>
        <p:spPr>
          <a:xfrm>
            <a:off x="3241817" y="3160951"/>
            <a:ext cx="1550102" cy="369332"/>
          </a:xfrm>
          <a:prstGeom prst="rect">
            <a:avLst/>
          </a:prstGeom>
          <a:noFill/>
        </p:spPr>
        <p:txBody>
          <a:bodyPr wrap="square" rtlCol="0">
            <a:spAutoFit/>
          </a:bodyPr>
          <a:lstStyle/>
          <a:p>
            <a:r>
              <a:rPr lang="fr-BE" b="1" dirty="0" smtClean="0"/>
              <a:t>Project &lt;A&gt;</a:t>
            </a:r>
            <a:endParaRPr lang="fr-BE" b="1" dirty="0"/>
          </a:p>
        </p:txBody>
      </p:sp>
      <p:sp>
        <p:nvSpPr>
          <p:cNvPr id="16" name="ZoneTexte 15"/>
          <p:cNvSpPr txBox="1"/>
          <p:nvPr/>
        </p:nvSpPr>
        <p:spPr>
          <a:xfrm>
            <a:off x="5714491" y="2791619"/>
            <a:ext cx="1192192" cy="369332"/>
          </a:xfrm>
          <a:prstGeom prst="rect">
            <a:avLst/>
          </a:prstGeom>
          <a:noFill/>
        </p:spPr>
        <p:txBody>
          <a:bodyPr wrap="square" rtlCol="0">
            <a:spAutoFit/>
          </a:bodyPr>
          <a:lstStyle/>
          <a:p>
            <a:r>
              <a:rPr lang="fr-BE" dirty="0"/>
              <a:t>S</a:t>
            </a:r>
            <a:r>
              <a:rPr lang="fr-BE" dirty="0" smtClean="0"/>
              <a:t>tart</a:t>
            </a:r>
            <a:endParaRPr lang="fr-BE" dirty="0"/>
          </a:p>
        </p:txBody>
      </p:sp>
      <p:sp>
        <p:nvSpPr>
          <p:cNvPr id="18" name="Espace réservé du contenu 2"/>
          <p:cNvSpPr>
            <a:spLocks noGrp="1"/>
          </p:cNvSpPr>
          <p:nvPr>
            <p:ph idx="1"/>
          </p:nvPr>
        </p:nvSpPr>
        <p:spPr>
          <a:xfrm>
            <a:off x="1342434" y="4984887"/>
            <a:ext cx="3981919" cy="952526"/>
          </a:xfrm>
        </p:spPr>
        <p:txBody>
          <a:bodyPr>
            <a:normAutofit lnSpcReduction="10000"/>
          </a:bodyPr>
          <a:lstStyle/>
          <a:p>
            <a:pPr marL="0" indent="0">
              <a:buNone/>
            </a:pPr>
            <a:endParaRPr lang="fr-BE" dirty="0"/>
          </a:p>
          <a:p>
            <a:pPr marL="0" indent="0">
              <a:buNone/>
            </a:pPr>
            <a:r>
              <a:rPr lang="fr-BE" sz="2400" b="1" dirty="0" smtClean="0">
                <a:solidFill>
                  <a:srgbClr val="FF9900"/>
                </a:solidFill>
              </a:rPr>
              <a:t>=&gt; </a:t>
            </a:r>
            <a:r>
              <a:rPr lang="fr-BE" sz="2400" b="1" dirty="0" err="1" smtClean="0">
                <a:solidFill>
                  <a:srgbClr val="FF9900"/>
                </a:solidFill>
              </a:rPr>
              <a:t>What</a:t>
            </a:r>
            <a:r>
              <a:rPr lang="fr-BE" sz="2400" b="1" dirty="0" smtClean="0">
                <a:solidFill>
                  <a:srgbClr val="FF9900"/>
                </a:solidFill>
              </a:rPr>
              <a:t> about &lt;(AB)&gt;</a:t>
            </a:r>
          </a:p>
          <a:p>
            <a:endParaRPr lang="fr-BE" dirty="0" smtClean="0"/>
          </a:p>
        </p:txBody>
      </p:sp>
    </p:spTree>
    <p:extLst>
      <p:ext uri="{BB962C8B-B14F-4D97-AF65-F5344CB8AC3E}">
        <p14:creationId xmlns:p14="http://schemas.microsoft.com/office/powerpoint/2010/main" val="34733573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err="1" smtClean="0"/>
              <a:t>Example</a:t>
            </a:r>
            <a:r>
              <a:rPr lang="fr-BE" dirty="0" smtClean="0"/>
              <a:t> of a partial projection</a:t>
            </a:r>
            <a:endParaRPr lang="fr-BE" dirty="0"/>
          </a:p>
        </p:txBody>
      </p:sp>
      <p:sp>
        <p:nvSpPr>
          <p:cNvPr id="4" name="ZoneTexte 3"/>
          <p:cNvSpPr txBox="1"/>
          <p:nvPr/>
        </p:nvSpPr>
        <p:spPr>
          <a:xfrm>
            <a:off x="810000" y="3348505"/>
            <a:ext cx="2025797" cy="1015663"/>
          </a:xfrm>
          <a:prstGeom prst="rect">
            <a:avLst/>
          </a:prstGeom>
          <a:noFill/>
          <a:ln w="50800">
            <a:solidFill>
              <a:schemeClr val="accent1"/>
            </a:solidFill>
          </a:ln>
        </p:spPr>
        <p:txBody>
          <a:bodyPr wrap="square" rtlCol="0" anchor="ctr">
            <a:spAutoFit/>
          </a:bodyPr>
          <a:lstStyle/>
          <a:p>
            <a:endParaRPr lang="en-US" sz="2000" b="1" dirty="0" smtClean="0"/>
          </a:p>
          <a:p>
            <a:r>
              <a:rPr lang="en-US" sz="2000" b="1" dirty="0" smtClean="0"/>
              <a:t>&lt;(AB)(ABC)A&gt;</a:t>
            </a:r>
          </a:p>
          <a:p>
            <a:endParaRPr lang="fr-BE" sz="2000" b="1" dirty="0" smtClean="0"/>
          </a:p>
        </p:txBody>
      </p:sp>
      <p:sp>
        <p:nvSpPr>
          <p:cNvPr id="5" name="Flèche droite 4"/>
          <p:cNvSpPr/>
          <p:nvPr/>
        </p:nvSpPr>
        <p:spPr>
          <a:xfrm>
            <a:off x="3194613" y="3530283"/>
            <a:ext cx="1597306" cy="5893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6" name="ZoneTexte 5"/>
          <p:cNvSpPr txBox="1"/>
          <p:nvPr/>
        </p:nvSpPr>
        <p:spPr>
          <a:xfrm>
            <a:off x="5083100" y="3348505"/>
            <a:ext cx="2025797" cy="1015663"/>
          </a:xfrm>
          <a:prstGeom prst="rect">
            <a:avLst/>
          </a:prstGeom>
          <a:noFill/>
          <a:ln w="50800">
            <a:solidFill>
              <a:schemeClr val="accent1"/>
            </a:solidFill>
          </a:ln>
        </p:spPr>
        <p:txBody>
          <a:bodyPr wrap="square" rtlCol="0" anchor="ctr">
            <a:spAutoFit/>
          </a:bodyPr>
          <a:lstStyle/>
          <a:p>
            <a:endParaRPr lang="en-US" sz="2000" b="1" dirty="0" smtClean="0"/>
          </a:p>
          <a:p>
            <a:r>
              <a:rPr lang="en-US" sz="2000" b="1" dirty="0" smtClean="0"/>
              <a:t>&lt;(ABC)A</a:t>
            </a:r>
            <a:r>
              <a:rPr lang="en-US" sz="2000" b="1" dirty="0"/>
              <a:t>&gt;</a:t>
            </a:r>
          </a:p>
          <a:p>
            <a:endParaRPr lang="fr-BE" sz="2000" b="1" dirty="0" smtClean="0"/>
          </a:p>
        </p:txBody>
      </p:sp>
      <p:sp>
        <p:nvSpPr>
          <p:cNvPr id="9" name="ZoneTexte 8"/>
          <p:cNvSpPr txBox="1"/>
          <p:nvPr/>
        </p:nvSpPr>
        <p:spPr>
          <a:xfrm>
            <a:off x="3241817" y="3160951"/>
            <a:ext cx="1550102" cy="369332"/>
          </a:xfrm>
          <a:prstGeom prst="rect">
            <a:avLst/>
          </a:prstGeom>
          <a:noFill/>
        </p:spPr>
        <p:txBody>
          <a:bodyPr wrap="square" rtlCol="0">
            <a:spAutoFit/>
          </a:bodyPr>
          <a:lstStyle/>
          <a:p>
            <a:r>
              <a:rPr lang="fr-BE" b="1" dirty="0" smtClean="0"/>
              <a:t>Project &lt;A&gt;</a:t>
            </a:r>
            <a:endParaRPr lang="fr-BE" b="1" dirty="0"/>
          </a:p>
        </p:txBody>
      </p:sp>
      <p:sp>
        <p:nvSpPr>
          <p:cNvPr id="12" name="ZoneTexte 11"/>
          <p:cNvSpPr txBox="1"/>
          <p:nvPr/>
        </p:nvSpPr>
        <p:spPr>
          <a:xfrm>
            <a:off x="5083100" y="4414903"/>
            <a:ext cx="2025797" cy="1323439"/>
          </a:xfrm>
          <a:prstGeom prst="rect">
            <a:avLst/>
          </a:prstGeom>
          <a:noFill/>
          <a:ln w="50800">
            <a:solidFill>
              <a:schemeClr val="accent2"/>
            </a:solidFill>
          </a:ln>
        </p:spPr>
        <p:txBody>
          <a:bodyPr wrap="square" rtlCol="0" anchor="ctr">
            <a:spAutoFit/>
          </a:bodyPr>
          <a:lstStyle/>
          <a:p>
            <a:endParaRPr lang="en-US" sz="2000" b="1" dirty="0" smtClean="0"/>
          </a:p>
          <a:p>
            <a:r>
              <a:rPr lang="en-US" sz="2000" b="1" dirty="0" smtClean="0"/>
              <a:t>&lt;(_B</a:t>
            </a:r>
            <a:r>
              <a:rPr lang="en-US" sz="2000" b="1" dirty="0"/>
              <a:t>)(ABC)A</a:t>
            </a:r>
            <a:r>
              <a:rPr lang="en-US" sz="2000" b="1" dirty="0" smtClean="0"/>
              <a:t>&gt;</a:t>
            </a:r>
          </a:p>
          <a:p>
            <a:r>
              <a:rPr lang="en-US" sz="2000" b="1" dirty="0" smtClean="0"/>
              <a:t>&lt;(_BC)A&gt;</a:t>
            </a:r>
            <a:endParaRPr lang="en-US" sz="2000" b="1" dirty="0"/>
          </a:p>
          <a:p>
            <a:endParaRPr lang="fr-BE" sz="2000" b="1" dirty="0" smtClean="0"/>
          </a:p>
        </p:txBody>
      </p:sp>
      <p:sp>
        <p:nvSpPr>
          <p:cNvPr id="16" name="ZoneTexte 15"/>
          <p:cNvSpPr txBox="1"/>
          <p:nvPr/>
        </p:nvSpPr>
        <p:spPr>
          <a:xfrm>
            <a:off x="5714491" y="2791619"/>
            <a:ext cx="1192192" cy="369332"/>
          </a:xfrm>
          <a:prstGeom prst="rect">
            <a:avLst/>
          </a:prstGeom>
          <a:noFill/>
        </p:spPr>
        <p:txBody>
          <a:bodyPr wrap="square" rtlCol="0">
            <a:spAutoFit/>
          </a:bodyPr>
          <a:lstStyle/>
          <a:p>
            <a:r>
              <a:rPr lang="fr-BE" dirty="0"/>
              <a:t>S</a:t>
            </a:r>
            <a:r>
              <a:rPr lang="fr-BE" dirty="0" smtClean="0"/>
              <a:t>tart</a:t>
            </a:r>
            <a:endParaRPr lang="fr-BE" dirty="0"/>
          </a:p>
        </p:txBody>
      </p:sp>
      <p:sp>
        <p:nvSpPr>
          <p:cNvPr id="17" name="ZoneTexte 16"/>
          <p:cNvSpPr txBox="1"/>
          <p:nvPr/>
        </p:nvSpPr>
        <p:spPr>
          <a:xfrm>
            <a:off x="5249288" y="5925703"/>
            <a:ext cx="1693419" cy="369332"/>
          </a:xfrm>
          <a:prstGeom prst="rect">
            <a:avLst/>
          </a:prstGeom>
          <a:noFill/>
        </p:spPr>
        <p:txBody>
          <a:bodyPr wrap="square" rtlCol="0">
            <a:spAutoFit/>
          </a:bodyPr>
          <a:lstStyle/>
          <a:p>
            <a:r>
              <a:rPr lang="fr-BE" dirty="0" smtClean="0"/>
              <a:t>Partial </a:t>
            </a:r>
            <a:r>
              <a:rPr lang="fr-BE" dirty="0" err="1"/>
              <a:t>s</a:t>
            </a:r>
            <a:r>
              <a:rPr lang="fr-BE" dirty="0" err="1" smtClean="0"/>
              <a:t>tarts</a:t>
            </a:r>
            <a:endParaRPr lang="fr-BE" dirty="0"/>
          </a:p>
        </p:txBody>
      </p:sp>
    </p:spTree>
    <p:extLst>
      <p:ext uri="{BB962C8B-B14F-4D97-AF65-F5344CB8AC3E}">
        <p14:creationId xmlns:p14="http://schemas.microsoft.com/office/powerpoint/2010/main" val="40388251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err="1" smtClean="0"/>
              <a:t>Example</a:t>
            </a:r>
            <a:r>
              <a:rPr lang="fr-BE" dirty="0" smtClean="0"/>
              <a:t> of </a:t>
            </a:r>
            <a:r>
              <a:rPr lang="fr-BE" dirty="0" err="1" smtClean="0"/>
              <a:t>prefix</a:t>
            </a:r>
            <a:r>
              <a:rPr lang="fr-BE" dirty="0" smtClean="0"/>
              <a:t> </a:t>
            </a:r>
            <a:r>
              <a:rPr lang="fr-BE" dirty="0" err="1" smtClean="0"/>
              <a:t>growth</a:t>
            </a:r>
            <a:endParaRPr lang="fr-BE" dirty="0"/>
          </a:p>
        </p:txBody>
      </p:sp>
      <p:sp>
        <p:nvSpPr>
          <p:cNvPr id="4" name="ZoneTexte 3"/>
          <p:cNvSpPr txBox="1"/>
          <p:nvPr/>
        </p:nvSpPr>
        <p:spPr>
          <a:xfrm>
            <a:off x="810000" y="3348505"/>
            <a:ext cx="2025797" cy="1015663"/>
          </a:xfrm>
          <a:prstGeom prst="rect">
            <a:avLst/>
          </a:prstGeom>
          <a:noFill/>
          <a:ln w="50800">
            <a:solidFill>
              <a:schemeClr val="accent1"/>
            </a:solidFill>
          </a:ln>
        </p:spPr>
        <p:txBody>
          <a:bodyPr wrap="square" rtlCol="0" anchor="ctr">
            <a:spAutoFit/>
          </a:bodyPr>
          <a:lstStyle/>
          <a:p>
            <a:endParaRPr lang="en-US" sz="2000" b="1" dirty="0" smtClean="0"/>
          </a:p>
          <a:p>
            <a:r>
              <a:rPr lang="en-US" sz="2000" b="1" dirty="0" smtClean="0"/>
              <a:t>&lt;(AB)(ABC)A&gt;</a:t>
            </a:r>
          </a:p>
          <a:p>
            <a:endParaRPr lang="fr-BE" sz="2000" b="1" dirty="0" smtClean="0"/>
          </a:p>
        </p:txBody>
      </p:sp>
      <p:sp>
        <p:nvSpPr>
          <p:cNvPr id="5" name="Flèche droite 4"/>
          <p:cNvSpPr/>
          <p:nvPr/>
        </p:nvSpPr>
        <p:spPr>
          <a:xfrm>
            <a:off x="3194613" y="3530283"/>
            <a:ext cx="1597306" cy="5893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6" name="ZoneTexte 5"/>
          <p:cNvSpPr txBox="1"/>
          <p:nvPr/>
        </p:nvSpPr>
        <p:spPr>
          <a:xfrm>
            <a:off x="5083100" y="3348505"/>
            <a:ext cx="2025797" cy="1015663"/>
          </a:xfrm>
          <a:prstGeom prst="rect">
            <a:avLst/>
          </a:prstGeom>
          <a:noFill/>
          <a:ln w="50800">
            <a:solidFill>
              <a:schemeClr val="accent1"/>
            </a:solidFill>
          </a:ln>
        </p:spPr>
        <p:txBody>
          <a:bodyPr wrap="square" rtlCol="0" anchor="ctr">
            <a:spAutoFit/>
          </a:bodyPr>
          <a:lstStyle/>
          <a:p>
            <a:endParaRPr lang="en-US" sz="2000" b="1" dirty="0" smtClean="0"/>
          </a:p>
          <a:p>
            <a:r>
              <a:rPr lang="en-US" sz="2000" b="1" dirty="0" smtClean="0"/>
              <a:t>&lt;(ABC)A</a:t>
            </a:r>
            <a:r>
              <a:rPr lang="en-US" sz="2000" b="1" dirty="0"/>
              <a:t>&gt;</a:t>
            </a:r>
          </a:p>
          <a:p>
            <a:endParaRPr lang="fr-BE" sz="2000" b="1" dirty="0" smtClean="0"/>
          </a:p>
        </p:txBody>
      </p:sp>
      <p:sp>
        <p:nvSpPr>
          <p:cNvPr id="7" name="Flèche droite 6"/>
          <p:cNvSpPr/>
          <p:nvPr/>
        </p:nvSpPr>
        <p:spPr>
          <a:xfrm>
            <a:off x="7400078" y="3530283"/>
            <a:ext cx="1597306" cy="5893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8" name="ZoneTexte 7"/>
          <p:cNvSpPr txBox="1"/>
          <p:nvPr/>
        </p:nvSpPr>
        <p:spPr>
          <a:xfrm>
            <a:off x="9406584" y="2727843"/>
            <a:ext cx="2025797" cy="1631216"/>
          </a:xfrm>
          <a:prstGeom prst="rect">
            <a:avLst/>
          </a:prstGeom>
          <a:noFill/>
          <a:ln w="50800">
            <a:solidFill>
              <a:schemeClr val="accent1"/>
            </a:solidFill>
          </a:ln>
        </p:spPr>
        <p:txBody>
          <a:bodyPr wrap="square" rtlCol="0" anchor="ctr">
            <a:spAutoFit/>
          </a:bodyPr>
          <a:lstStyle/>
          <a:p>
            <a:endParaRPr lang="en-US" sz="2000" b="1" dirty="0" smtClean="0"/>
          </a:p>
          <a:p>
            <a:r>
              <a:rPr lang="en-US" sz="2000" b="1" dirty="0" smtClean="0"/>
              <a:t>&lt;AA&gt;, 1</a:t>
            </a:r>
            <a:endParaRPr lang="en-US" sz="2000" b="1" dirty="0"/>
          </a:p>
          <a:p>
            <a:r>
              <a:rPr lang="en-US" sz="2000" b="1" dirty="0" smtClean="0"/>
              <a:t>&lt;AB&gt;, 1</a:t>
            </a:r>
            <a:endParaRPr lang="en-US" sz="2000" b="1" dirty="0"/>
          </a:p>
          <a:p>
            <a:r>
              <a:rPr lang="en-US" sz="2000" b="1" dirty="0" smtClean="0"/>
              <a:t>&lt;AC&gt;, 1</a:t>
            </a:r>
          </a:p>
          <a:p>
            <a:endParaRPr lang="fr-BE" sz="2000" b="1" dirty="0" smtClean="0"/>
          </a:p>
        </p:txBody>
      </p:sp>
      <p:sp>
        <p:nvSpPr>
          <p:cNvPr id="9" name="ZoneTexte 8"/>
          <p:cNvSpPr txBox="1"/>
          <p:nvPr/>
        </p:nvSpPr>
        <p:spPr>
          <a:xfrm>
            <a:off x="3241817" y="3160951"/>
            <a:ext cx="1550102" cy="369332"/>
          </a:xfrm>
          <a:prstGeom prst="rect">
            <a:avLst/>
          </a:prstGeom>
          <a:noFill/>
        </p:spPr>
        <p:txBody>
          <a:bodyPr wrap="square" rtlCol="0">
            <a:spAutoFit/>
          </a:bodyPr>
          <a:lstStyle/>
          <a:p>
            <a:r>
              <a:rPr lang="fr-BE" b="1" dirty="0" smtClean="0"/>
              <a:t>Project &lt;A&gt;</a:t>
            </a:r>
            <a:endParaRPr lang="fr-BE" b="1" dirty="0"/>
          </a:p>
        </p:txBody>
      </p:sp>
      <p:sp>
        <p:nvSpPr>
          <p:cNvPr id="10" name="ZoneTexte 9"/>
          <p:cNvSpPr txBox="1"/>
          <p:nvPr/>
        </p:nvSpPr>
        <p:spPr>
          <a:xfrm>
            <a:off x="7705106" y="4266135"/>
            <a:ext cx="778906" cy="369332"/>
          </a:xfrm>
          <a:prstGeom prst="rect">
            <a:avLst/>
          </a:prstGeom>
          <a:noFill/>
        </p:spPr>
        <p:txBody>
          <a:bodyPr wrap="square" rtlCol="0">
            <a:spAutoFit/>
          </a:bodyPr>
          <a:lstStyle/>
          <a:p>
            <a:r>
              <a:rPr lang="fr-BE" b="1" dirty="0" err="1" smtClean="0"/>
              <a:t>Grow</a:t>
            </a:r>
            <a:endParaRPr lang="fr-BE" b="1" dirty="0"/>
          </a:p>
        </p:txBody>
      </p:sp>
      <p:sp>
        <p:nvSpPr>
          <p:cNvPr id="12" name="ZoneTexte 11"/>
          <p:cNvSpPr txBox="1"/>
          <p:nvPr/>
        </p:nvSpPr>
        <p:spPr>
          <a:xfrm>
            <a:off x="5083100" y="4414903"/>
            <a:ext cx="2025797" cy="1323439"/>
          </a:xfrm>
          <a:prstGeom prst="rect">
            <a:avLst/>
          </a:prstGeom>
          <a:noFill/>
          <a:ln w="50800">
            <a:solidFill>
              <a:schemeClr val="accent2"/>
            </a:solidFill>
          </a:ln>
        </p:spPr>
        <p:txBody>
          <a:bodyPr wrap="square" rtlCol="0" anchor="ctr">
            <a:spAutoFit/>
          </a:bodyPr>
          <a:lstStyle/>
          <a:p>
            <a:endParaRPr lang="en-US" sz="2000" b="1" dirty="0" smtClean="0"/>
          </a:p>
          <a:p>
            <a:r>
              <a:rPr lang="en-US" sz="2000" b="1" dirty="0" smtClean="0"/>
              <a:t>&lt;(_B</a:t>
            </a:r>
            <a:r>
              <a:rPr lang="en-US" sz="2000" b="1" dirty="0"/>
              <a:t>)(ABC)A</a:t>
            </a:r>
            <a:r>
              <a:rPr lang="en-US" sz="2000" b="1" dirty="0" smtClean="0"/>
              <a:t>&gt;</a:t>
            </a:r>
          </a:p>
          <a:p>
            <a:r>
              <a:rPr lang="en-US" sz="2000" b="1" dirty="0" smtClean="0"/>
              <a:t>&lt;(_BC)A&gt;</a:t>
            </a:r>
            <a:endParaRPr lang="en-US" sz="2000" b="1" dirty="0"/>
          </a:p>
          <a:p>
            <a:endParaRPr lang="fr-BE" sz="2000" b="1" dirty="0" smtClean="0"/>
          </a:p>
        </p:txBody>
      </p:sp>
      <p:sp>
        <p:nvSpPr>
          <p:cNvPr id="14" name="ZoneTexte 13"/>
          <p:cNvSpPr txBox="1"/>
          <p:nvPr/>
        </p:nvSpPr>
        <p:spPr>
          <a:xfrm>
            <a:off x="9406584" y="4414903"/>
            <a:ext cx="2025797" cy="1323439"/>
          </a:xfrm>
          <a:prstGeom prst="rect">
            <a:avLst/>
          </a:prstGeom>
          <a:noFill/>
          <a:ln w="50800">
            <a:solidFill>
              <a:schemeClr val="accent2"/>
            </a:solidFill>
          </a:ln>
        </p:spPr>
        <p:txBody>
          <a:bodyPr wrap="square" rtlCol="0" anchor="ctr">
            <a:spAutoFit/>
          </a:bodyPr>
          <a:lstStyle/>
          <a:p>
            <a:endParaRPr lang="en-US" sz="2000" b="1" dirty="0" smtClean="0"/>
          </a:p>
          <a:p>
            <a:r>
              <a:rPr lang="en-US" sz="2000" b="1" dirty="0" smtClean="0"/>
              <a:t>&lt;(AB)&gt;, 2</a:t>
            </a:r>
          </a:p>
          <a:p>
            <a:r>
              <a:rPr lang="en-US" sz="2000" b="1" dirty="0" smtClean="0"/>
              <a:t>&lt;(AC)&gt;, 1</a:t>
            </a:r>
            <a:endParaRPr lang="en-US" sz="2000" b="1" dirty="0"/>
          </a:p>
          <a:p>
            <a:endParaRPr lang="fr-BE" sz="2000" b="1" dirty="0" smtClean="0"/>
          </a:p>
        </p:txBody>
      </p:sp>
      <p:sp>
        <p:nvSpPr>
          <p:cNvPr id="15" name="Flèche droite 14"/>
          <p:cNvSpPr/>
          <p:nvPr/>
        </p:nvSpPr>
        <p:spPr>
          <a:xfrm>
            <a:off x="7400078" y="4781923"/>
            <a:ext cx="1597306" cy="589397"/>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6" name="ZoneTexte 15"/>
          <p:cNvSpPr txBox="1"/>
          <p:nvPr/>
        </p:nvSpPr>
        <p:spPr>
          <a:xfrm>
            <a:off x="5714491" y="2791619"/>
            <a:ext cx="1192192" cy="369332"/>
          </a:xfrm>
          <a:prstGeom prst="rect">
            <a:avLst/>
          </a:prstGeom>
          <a:noFill/>
        </p:spPr>
        <p:txBody>
          <a:bodyPr wrap="square" rtlCol="0">
            <a:spAutoFit/>
          </a:bodyPr>
          <a:lstStyle/>
          <a:p>
            <a:r>
              <a:rPr lang="fr-BE" dirty="0"/>
              <a:t>S</a:t>
            </a:r>
            <a:r>
              <a:rPr lang="fr-BE" dirty="0" smtClean="0"/>
              <a:t>tart</a:t>
            </a:r>
            <a:endParaRPr lang="fr-BE" dirty="0"/>
          </a:p>
        </p:txBody>
      </p:sp>
      <p:sp>
        <p:nvSpPr>
          <p:cNvPr id="17" name="ZoneTexte 16"/>
          <p:cNvSpPr txBox="1"/>
          <p:nvPr/>
        </p:nvSpPr>
        <p:spPr>
          <a:xfrm>
            <a:off x="5249288" y="5925703"/>
            <a:ext cx="1693419" cy="369332"/>
          </a:xfrm>
          <a:prstGeom prst="rect">
            <a:avLst/>
          </a:prstGeom>
          <a:noFill/>
        </p:spPr>
        <p:txBody>
          <a:bodyPr wrap="square" rtlCol="0">
            <a:spAutoFit/>
          </a:bodyPr>
          <a:lstStyle/>
          <a:p>
            <a:r>
              <a:rPr lang="fr-BE" dirty="0" smtClean="0"/>
              <a:t>Partial </a:t>
            </a:r>
            <a:r>
              <a:rPr lang="fr-BE" dirty="0" err="1"/>
              <a:t>s</a:t>
            </a:r>
            <a:r>
              <a:rPr lang="fr-BE" dirty="0" err="1" smtClean="0"/>
              <a:t>tarts</a:t>
            </a:r>
            <a:endParaRPr lang="fr-BE" dirty="0"/>
          </a:p>
        </p:txBody>
      </p:sp>
    </p:spTree>
    <p:extLst>
      <p:ext uri="{BB962C8B-B14F-4D97-AF65-F5344CB8AC3E}">
        <p14:creationId xmlns:p14="http://schemas.microsoft.com/office/powerpoint/2010/main" val="2988816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ML-</a:t>
            </a:r>
            <a:r>
              <a:rPr lang="fr-BE" dirty="0" err="1" smtClean="0"/>
              <a:t>LIB’s</a:t>
            </a:r>
            <a:r>
              <a:rPr lang="fr-BE" dirty="0" smtClean="0"/>
              <a:t> </a:t>
            </a:r>
            <a:r>
              <a:rPr lang="fr-BE" dirty="0" err="1" smtClean="0"/>
              <a:t>Prefix-span</a:t>
            </a:r>
            <a:r>
              <a:rPr lang="fr-BE" dirty="0" smtClean="0"/>
              <a:t> :</a:t>
            </a:r>
            <a:endParaRPr lang="fr-BE" dirty="0"/>
          </a:p>
        </p:txBody>
      </p:sp>
      <p:sp>
        <p:nvSpPr>
          <p:cNvPr id="3" name="Espace réservé du contenu 2"/>
          <p:cNvSpPr>
            <a:spLocks noGrp="1"/>
          </p:cNvSpPr>
          <p:nvPr>
            <p:ph idx="1"/>
          </p:nvPr>
        </p:nvSpPr>
        <p:spPr>
          <a:xfrm>
            <a:off x="783987" y="1595273"/>
            <a:ext cx="10554574" cy="4334068"/>
          </a:xfrm>
        </p:spPr>
        <p:txBody>
          <a:bodyPr/>
          <a:lstStyle/>
          <a:p>
            <a:pPr marL="0" indent="0">
              <a:buNone/>
            </a:pPr>
            <a:endParaRPr lang="fr-BE" dirty="0" smtClean="0"/>
          </a:p>
          <a:p>
            <a:r>
              <a:rPr lang="fr-BE" sz="2000" dirty="0"/>
              <a:t>3 + 1 phases :</a:t>
            </a:r>
          </a:p>
          <a:p>
            <a:pPr lvl="1"/>
            <a:r>
              <a:rPr lang="fr-BE" sz="1800" dirty="0" err="1" smtClean="0">
                <a:solidFill>
                  <a:srgbClr val="FF9900"/>
                </a:solidFill>
              </a:rPr>
              <a:t>Optionnal</a:t>
            </a:r>
            <a:r>
              <a:rPr lang="fr-BE" sz="1800" dirty="0" smtClean="0">
                <a:solidFill>
                  <a:srgbClr val="FF9900"/>
                </a:solidFill>
              </a:rPr>
              <a:t> local </a:t>
            </a:r>
            <a:r>
              <a:rPr lang="fr-BE" sz="1800" dirty="0" err="1" smtClean="0">
                <a:solidFill>
                  <a:srgbClr val="FF9900"/>
                </a:solidFill>
              </a:rPr>
              <a:t>execution</a:t>
            </a:r>
            <a:r>
              <a:rPr lang="fr-BE" sz="1800" dirty="0" smtClean="0">
                <a:solidFill>
                  <a:srgbClr val="FF9900"/>
                </a:solidFill>
              </a:rPr>
              <a:t> phase </a:t>
            </a:r>
            <a:r>
              <a:rPr lang="fr-BE" sz="1800" dirty="0" smtClean="0"/>
              <a:t>:</a:t>
            </a:r>
          </a:p>
          <a:p>
            <a:pPr lvl="2"/>
            <a:r>
              <a:rPr lang="fr-BE" sz="1600" dirty="0" err="1" smtClean="0"/>
              <a:t>Depending</a:t>
            </a:r>
            <a:r>
              <a:rPr lang="fr-BE" sz="1600" dirty="0" smtClean="0"/>
              <a:t> on the argument, </a:t>
            </a:r>
            <a:r>
              <a:rPr lang="fr-BE" sz="1600" dirty="0" err="1" smtClean="0"/>
              <a:t>we</a:t>
            </a:r>
            <a:r>
              <a:rPr lang="fr-BE" sz="1600" dirty="0" smtClean="0"/>
              <a:t> </a:t>
            </a:r>
            <a:r>
              <a:rPr lang="fr-BE" sz="1600" dirty="0" smtClean="0">
                <a:solidFill>
                  <a:srgbClr val="FF9900"/>
                </a:solidFill>
              </a:rPr>
              <a:t>switch to </a:t>
            </a:r>
            <a:r>
              <a:rPr lang="fr-BE" sz="1600" dirty="0" err="1" smtClean="0">
                <a:solidFill>
                  <a:srgbClr val="FF9900"/>
                </a:solidFill>
              </a:rPr>
              <a:t>parallel</a:t>
            </a:r>
            <a:r>
              <a:rPr lang="fr-BE" sz="1600" dirty="0" smtClean="0">
                <a:solidFill>
                  <a:srgbClr val="FF9900"/>
                </a:solidFill>
              </a:rPr>
              <a:t> local </a:t>
            </a:r>
            <a:r>
              <a:rPr lang="fr-BE" sz="1600" dirty="0" err="1" smtClean="0">
                <a:solidFill>
                  <a:srgbClr val="FF9900"/>
                </a:solidFill>
              </a:rPr>
              <a:t>execution</a:t>
            </a:r>
            <a:r>
              <a:rPr lang="fr-BE" sz="1600" dirty="0" smtClean="0">
                <a:solidFill>
                  <a:srgbClr val="FF9900"/>
                </a:solidFill>
              </a:rPr>
              <a:t> on </a:t>
            </a:r>
            <a:r>
              <a:rPr lang="fr-BE" sz="1600" dirty="0" err="1" smtClean="0">
                <a:solidFill>
                  <a:srgbClr val="FF9900"/>
                </a:solidFill>
              </a:rPr>
              <a:t>each</a:t>
            </a:r>
            <a:r>
              <a:rPr lang="fr-BE" sz="1600" dirty="0" smtClean="0">
                <a:solidFill>
                  <a:srgbClr val="FF9900"/>
                </a:solidFill>
              </a:rPr>
              <a:t> machine</a:t>
            </a:r>
            <a:endParaRPr lang="fr-BE" sz="1600" dirty="0">
              <a:solidFill>
                <a:srgbClr val="FF9900"/>
              </a:solidFill>
            </a:endParaRPr>
          </a:p>
          <a:p>
            <a:pPr lvl="2"/>
            <a:r>
              <a:rPr lang="fr-BE" sz="1600" dirty="0" err="1" smtClean="0">
                <a:solidFill>
                  <a:srgbClr val="FF9900"/>
                </a:solidFill>
              </a:rPr>
              <a:t>Each</a:t>
            </a:r>
            <a:r>
              <a:rPr lang="fr-BE" sz="1600" dirty="0" smtClean="0">
                <a:solidFill>
                  <a:srgbClr val="FF9900"/>
                </a:solidFill>
              </a:rPr>
              <a:t> </a:t>
            </a:r>
            <a:r>
              <a:rPr lang="fr-BE" sz="1600" dirty="0" err="1" smtClean="0">
                <a:solidFill>
                  <a:srgbClr val="FF9900"/>
                </a:solidFill>
              </a:rPr>
              <a:t>process</a:t>
            </a:r>
            <a:r>
              <a:rPr lang="fr-BE" sz="1600" dirty="0" smtClean="0">
                <a:solidFill>
                  <a:srgbClr val="FF9900"/>
                </a:solidFill>
              </a:rPr>
              <a:t> </a:t>
            </a:r>
            <a:r>
              <a:rPr lang="fr-BE" sz="1600" dirty="0" err="1" smtClean="0">
                <a:solidFill>
                  <a:srgbClr val="FF9900"/>
                </a:solidFill>
              </a:rPr>
              <a:t>compute</a:t>
            </a:r>
            <a:r>
              <a:rPr lang="fr-BE" sz="1600" dirty="0" smtClean="0">
                <a:solidFill>
                  <a:srgbClr val="FF9900"/>
                </a:solidFill>
              </a:rPr>
              <a:t> </a:t>
            </a:r>
            <a:r>
              <a:rPr lang="fr-BE" sz="1600" dirty="0" err="1" smtClean="0">
                <a:solidFill>
                  <a:srgbClr val="FF9900"/>
                </a:solidFill>
              </a:rPr>
              <a:t>prefixes</a:t>
            </a:r>
            <a:r>
              <a:rPr lang="fr-BE" sz="1600" dirty="0" smtClean="0">
                <a:solidFill>
                  <a:srgbClr val="FF9900"/>
                </a:solidFill>
              </a:rPr>
              <a:t> on the </a:t>
            </a:r>
            <a:r>
              <a:rPr lang="fr-BE" sz="1600" dirty="0" err="1" smtClean="0">
                <a:solidFill>
                  <a:srgbClr val="FF9900"/>
                </a:solidFill>
              </a:rPr>
              <a:t>whole</a:t>
            </a:r>
            <a:r>
              <a:rPr lang="fr-BE" sz="1600" dirty="0" smtClean="0">
                <a:solidFill>
                  <a:srgbClr val="FF9900"/>
                </a:solidFill>
              </a:rPr>
              <a:t> </a:t>
            </a:r>
            <a:r>
              <a:rPr lang="fr-BE" sz="1600" dirty="0" err="1" smtClean="0">
                <a:solidFill>
                  <a:srgbClr val="FF9900"/>
                </a:solidFill>
              </a:rPr>
              <a:t>itemset</a:t>
            </a:r>
            <a:r>
              <a:rPr lang="fr-BE" sz="1600" dirty="0" smtClean="0">
                <a:solidFill>
                  <a:srgbClr val="FF9900"/>
                </a:solidFill>
              </a:rPr>
              <a:t> </a:t>
            </a:r>
            <a:r>
              <a:rPr lang="fr-BE" sz="1600" dirty="0" smtClean="0"/>
              <a:t>=&gt; </a:t>
            </a:r>
            <a:r>
              <a:rPr lang="fr-BE" sz="1600" dirty="0" err="1" smtClean="0"/>
              <a:t>Splitting</a:t>
            </a:r>
            <a:r>
              <a:rPr lang="fr-BE" sz="1600" dirty="0" smtClean="0"/>
              <a:t> the </a:t>
            </a:r>
            <a:r>
              <a:rPr lang="fr-BE" sz="1600" dirty="0" err="1" smtClean="0"/>
              <a:t>tree</a:t>
            </a:r>
            <a:endParaRPr lang="fr-BE" sz="1600" dirty="0" smtClean="0"/>
          </a:p>
          <a:p>
            <a:pPr lvl="2"/>
            <a:r>
              <a:rPr lang="fr-BE" sz="1600" dirty="0" smtClean="0">
                <a:solidFill>
                  <a:srgbClr val="FF9900"/>
                </a:solidFill>
              </a:rPr>
              <a:t>At the end </a:t>
            </a:r>
            <a:r>
              <a:rPr lang="fr-BE" sz="1600" dirty="0" err="1" smtClean="0">
                <a:solidFill>
                  <a:srgbClr val="FF9900"/>
                </a:solidFill>
              </a:rPr>
              <a:t>we</a:t>
            </a:r>
            <a:r>
              <a:rPr lang="fr-BE" sz="1600" dirty="0" smtClean="0">
                <a:solidFill>
                  <a:srgbClr val="FF9900"/>
                </a:solidFill>
              </a:rPr>
              <a:t> </a:t>
            </a:r>
            <a:r>
              <a:rPr lang="fr-BE" sz="1600" dirty="0" err="1" smtClean="0">
                <a:solidFill>
                  <a:srgbClr val="FF9900"/>
                </a:solidFill>
              </a:rPr>
              <a:t>collect</a:t>
            </a:r>
            <a:r>
              <a:rPr lang="fr-BE" sz="1600" dirty="0" smtClean="0">
                <a:solidFill>
                  <a:srgbClr val="FF9900"/>
                </a:solidFill>
              </a:rPr>
              <a:t> the </a:t>
            </a:r>
            <a:r>
              <a:rPr lang="fr-BE" sz="1600" dirty="0" err="1" smtClean="0">
                <a:solidFill>
                  <a:srgbClr val="FF9900"/>
                </a:solidFill>
              </a:rPr>
              <a:t>results</a:t>
            </a:r>
            <a:r>
              <a:rPr lang="fr-BE" sz="1600" dirty="0" smtClean="0">
                <a:solidFill>
                  <a:srgbClr val="FF9900"/>
                </a:solidFill>
              </a:rPr>
              <a:t> </a:t>
            </a:r>
            <a:r>
              <a:rPr lang="fr-BE" sz="1600" dirty="0" err="1" smtClean="0"/>
              <a:t>from</a:t>
            </a:r>
            <a:r>
              <a:rPr lang="fr-BE" sz="1600" dirty="0" smtClean="0"/>
              <a:t> </a:t>
            </a:r>
            <a:r>
              <a:rPr lang="fr-BE" sz="1600" dirty="0" err="1" smtClean="0"/>
              <a:t>each</a:t>
            </a:r>
            <a:r>
              <a:rPr lang="fr-BE" sz="1600" dirty="0" smtClean="0"/>
              <a:t> </a:t>
            </a:r>
            <a:r>
              <a:rPr lang="fr-BE" sz="1600" dirty="0" err="1" smtClean="0"/>
              <a:t>processes</a:t>
            </a:r>
            <a:endParaRPr lang="fr-BE" dirty="0" smtClean="0"/>
          </a:p>
        </p:txBody>
      </p:sp>
    </p:spTree>
    <p:extLst>
      <p:ext uri="{BB962C8B-B14F-4D97-AF65-F5344CB8AC3E}">
        <p14:creationId xmlns:p14="http://schemas.microsoft.com/office/powerpoint/2010/main" val="34535807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ML-</a:t>
            </a:r>
            <a:r>
              <a:rPr lang="fr-BE" dirty="0" err="1" smtClean="0"/>
              <a:t>LIB’s</a:t>
            </a:r>
            <a:r>
              <a:rPr lang="fr-BE" dirty="0" smtClean="0"/>
              <a:t> </a:t>
            </a:r>
            <a:r>
              <a:rPr lang="fr-BE" dirty="0" err="1" smtClean="0"/>
              <a:t>Prefix-span</a:t>
            </a:r>
            <a:r>
              <a:rPr lang="fr-BE" dirty="0" smtClean="0"/>
              <a:t> :</a:t>
            </a:r>
            <a:endParaRPr lang="fr-BE" dirty="0"/>
          </a:p>
        </p:txBody>
      </p:sp>
      <p:sp>
        <p:nvSpPr>
          <p:cNvPr id="3" name="Espace réservé du contenu 2"/>
          <p:cNvSpPr>
            <a:spLocks noGrp="1"/>
          </p:cNvSpPr>
          <p:nvPr>
            <p:ph idx="1"/>
          </p:nvPr>
        </p:nvSpPr>
        <p:spPr>
          <a:xfrm>
            <a:off x="936387" y="1382913"/>
            <a:ext cx="10554574" cy="4334068"/>
          </a:xfrm>
        </p:spPr>
        <p:txBody>
          <a:bodyPr/>
          <a:lstStyle/>
          <a:p>
            <a:pPr marL="0" indent="0">
              <a:buNone/>
            </a:pPr>
            <a:endParaRPr lang="fr-BE" dirty="0" smtClean="0"/>
          </a:p>
          <a:p>
            <a:r>
              <a:rPr lang="fr-BE" sz="2000" dirty="0"/>
              <a:t>3 + 1 phases :</a:t>
            </a:r>
          </a:p>
          <a:p>
            <a:pPr lvl="1"/>
            <a:r>
              <a:rPr lang="fr-BE" sz="1800" dirty="0" smtClean="0"/>
              <a:t>Final phase :</a:t>
            </a:r>
          </a:p>
          <a:p>
            <a:pPr lvl="2"/>
            <a:r>
              <a:rPr lang="fr-BE" sz="1600" dirty="0" err="1" smtClean="0"/>
              <a:t>We</a:t>
            </a:r>
            <a:r>
              <a:rPr lang="fr-BE" sz="1600" dirty="0" smtClean="0"/>
              <a:t> </a:t>
            </a:r>
            <a:r>
              <a:rPr lang="fr-BE" sz="1600" dirty="0" err="1" smtClean="0">
                <a:solidFill>
                  <a:srgbClr val="FF9900"/>
                </a:solidFill>
              </a:rPr>
              <a:t>reshape</a:t>
            </a:r>
            <a:r>
              <a:rPr lang="fr-BE" sz="1600" dirty="0" smtClean="0">
                <a:solidFill>
                  <a:srgbClr val="FF9900"/>
                </a:solidFill>
              </a:rPr>
              <a:t> the </a:t>
            </a:r>
            <a:r>
              <a:rPr lang="fr-BE" sz="1600" dirty="0" err="1" smtClean="0">
                <a:solidFill>
                  <a:srgbClr val="FF9900"/>
                </a:solidFill>
              </a:rPr>
              <a:t>collected</a:t>
            </a:r>
            <a:r>
              <a:rPr lang="fr-BE" sz="1600" dirty="0" smtClean="0">
                <a:solidFill>
                  <a:srgbClr val="FF9900"/>
                </a:solidFill>
              </a:rPr>
              <a:t> </a:t>
            </a:r>
            <a:r>
              <a:rPr lang="fr-BE" sz="1600" dirty="0" err="1" smtClean="0">
                <a:solidFill>
                  <a:srgbClr val="FF9900"/>
                </a:solidFill>
              </a:rPr>
              <a:t>result</a:t>
            </a:r>
            <a:r>
              <a:rPr lang="fr-BE" sz="1600" dirty="0" smtClean="0">
                <a:solidFill>
                  <a:srgbClr val="FF9900"/>
                </a:solidFill>
              </a:rPr>
              <a:t> to fit the input </a:t>
            </a:r>
            <a:r>
              <a:rPr lang="fr-BE" sz="1600" dirty="0" err="1" smtClean="0">
                <a:solidFill>
                  <a:srgbClr val="FF9900"/>
                </a:solidFill>
              </a:rPr>
              <a:t>form</a:t>
            </a:r>
            <a:endParaRPr lang="fr-BE" sz="1600" dirty="0" smtClean="0">
              <a:solidFill>
                <a:srgbClr val="FF9900"/>
              </a:solidFill>
            </a:endParaRPr>
          </a:p>
        </p:txBody>
      </p:sp>
    </p:spTree>
    <p:extLst>
      <p:ext uri="{BB962C8B-B14F-4D97-AF65-F5344CB8AC3E}">
        <p14:creationId xmlns:p14="http://schemas.microsoft.com/office/powerpoint/2010/main" val="32589069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err="1"/>
              <a:t>Strong</a:t>
            </a:r>
            <a:r>
              <a:rPr lang="fr-BE" dirty="0"/>
              <a:t> points of </a:t>
            </a:r>
            <a:r>
              <a:rPr lang="fr-BE" dirty="0" err="1"/>
              <a:t>current</a:t>
            </a:r>
            <a:r>
              <a:rPr lang="fr-BE" dirty="0"/>
              <a:t> </a:t>
            </a:r>
            <a:r>
              <a:rPr lang="fr-BE" dirty="0" err="1"/>
              <a:t>implementation</a:t>
            </a:r>
            <a:r>
              <a:rPr lang="fr-BE" dirty="0"/>
              <a:t> :</a:t>
            </a:r>
          </a:p>
        </p:txBody>
      </p:sp>
      <p:sp>
        <p:nvSpPr>
          <p:cNvPr id="3" name="Espace réservé du contenu 2"/>
          <p:cNvSpPr>
            <a:spLocks noGrp="1"/>
          </p:cNvSpPr>
          <p:nvPr>
            <p:ph idx="1"/>
          </p:nvPr>
        </p:nvSpPr>
        <p:spPr>
          <a:xfrm>
            <a:off x="795562" y="2325615"/>
            <a:ext cx="10781984" cy="3493295"/>
          </a:xfrm>
        </p:spPr>
        <p:txBody>
          <a:bodyPr>
            <a:normAutofit fontScale="92500" lnSpcReduction="10000"/>
          </a:bodyPr>
          <a:lstStyle/>
          <a:p>
            <a:r>
              <a:rPr lang="en-US" sz="1900" dirty="0"/>
              <a:t>Postfixes are copied along with the </a:t>
            </a:r>
            <a:r>
              <a:rPr lang="en-US" sz="1900" dirty="0">
                <a:solidFill>
                  <a:srgbClr val="FF9900"/>
                </a:solidFill>
              </a:rPr>
              <a:t>list of item </a:t>
            </a:r>
            <a:r>
              <a:rPr lang="en-US" sz="1900" dirty="0"/>
              <a:t>they were created from but the list of item in question is </a:t>
            </a:r>
            <a:r>
              <a:rPr lang="en-US" sz="1900" dirty="0">
                <a:solidFill>
                  <a:srgbClr val="FF9900"/>
                </a:solidFill>
              </a:rPr>
              <a:t>never modified </a:t>
            </a:r>
            <a:r>
              <a:rPr lang="en-US" sz="1900" dirty="0"/>
              <a:t>outside of local execution (where it is done for performance reason)</a:t>
            </a:r>
          </a:p>
          <a:p>
            <a:pPr lvl="1"/>
            <a:r>
              <a:rPr lang="en-US" sz="1900" dirty="0"/>
              <a:t>Thus </a:t>
            </a:r>
            <a:r>
              <a:rPr lang="en-US" sz="1900" dirty="0">
                <a:solidFill>
                  <a:srgbClr val="FF9900"/>
                </a:solidFill>
              </a:rPr>
              <a:t>no memory waste</a:t>
            </a:r>
            <a:r>
              <a:rPr lang="en-US" sz="1900" dirty="0"/>
              <a:t> besides reference pointer</a:t>
            </a:r>
          </a:p>
          <a:p>
            <a:endParaRPr lang="fr-BE" sz="1900" dirty="0"/>
          </a:p>
          <a:p>
            <a:r>
              <a:rPr lang="en-US" sz="1900" dirty="0">
                <a:solidFill>
                  <a:srgbClr val="FF9900"/>
                </a:solidFill>
              </a:rPr>
              <a:t>Partial Local execution possible to speedup execution</a:t>
            </a:r>
          </a:p>
          <a:p>
            <a:pPr lvl="1"/>
            <a:r>
              <a:rPr lang="en-US" sz="1900" dirty="0"/>
              <a:t>During the partial execution step, the usage of memory may be important since all prefixes/postfixes combination will be stored in memory</a:t>
            </a:r>
            <a:r>
              <a:rPr lang="en-US" sz="1900" dirty="0" smtClean="0"/>
              <a:t>. </a:t>
            </a:r>
            <a:endParaRPr lang="en-US" sz="1900" dirty="0"/>
          </a:p>
          <a:p>
            <a:pPr lvl="1"/>
            <a:r>
              <a:rPr lang="en-US" sz="1900" dirty="0">
                <a:solidFill>
                  <a:srgbClr val="FF9900"/>
                </a:solidFill>
              </a:rPr>
              <a:t>Overflow</a:t>
            </a:r>
            <a:r>
              <a:rPr lang="en-US" sz="1900" dirty="0"/>
              <a:t> are thus </a:t>
            </a:r>
            <a:r>
              <a:rPr lang="en-US" sz="1900" dirty="0">
                <a:solidFill>
                  <a:srgbClr val="FF9900"/>
                </a:solidFill>
              </a:rPr>
              <a:t>possible but can be avoided </a:t>
            </a:r>
            <a:r>
              <a:rPr lang="en-US" sz="1900" dirty="0"/>
              <a:t>by decreasing </a:t>
            </a:r>
            <a:r>
              <a:rPr lang="en-US" sz="1900" dirty="0" err="1"/>
              <a:t>maxLocalProjDBSize</a:t>
            </a:r>
            <a:r>
              <a:rPr lang="en-US" sz="1900" dirty="0"/>
              <a:t>. </a:t>
            </a:r>
          </a:p>
          <a:p>
            <a:pPr lvl="2"/>
            <a:r>
              <a:rPr lang="en-US" sz="1900" dirty="0" smtClean="0">
                <a:solidFill>
                  <a:srgbClr val="FF9900"/>
                </a:solidFill>
              </a:rPr>
              <a:t>If </a:t>
            </a:r>
            <a:r>
              <a:rPr lang="en-US" sz="1900" dirty="0">
                <a:solidFill>
                  <a:srgbClr val="FF9900"/>
                </a:solidFill>
              </a:rPr>
              <a:t>set to 0 =&gt; full execution in RDD</a:t>
            </a:r>
          </a:p>
          <a:p>
            <a:endParaRPr lang="en-US" dirty="0"/>
          </a:p>
        </p:txBody>
      </p:sp>
    </p:spTree>
    <p:extLst>
      <p:ext uri="{BB962C8B-B14F-4D97-AF65-F5344CB8AC3E}">
        <p14:creationId xmlns:p14="http://schemas.microsoft.com/office/powerpoint/2010/main" val="14091303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err="1" smtClean="0"/>
              <a:t>Weak</a:t>
            </a:r>
            <a:r>
              <a:rPr lang="fr-BE" dirty="0" smtClean="0"/>
              <a:t> points :</a:t>
            </a:r>
            <a:endParaRPr lang="fr-BE" dirty="0"/>
          </a:p>
        </p:txBody>
      </p:sp>
      <p:sp>
        <p:nvSpPr>
          <p:cNvPr id="3" name="Espace réservé du contenu 2"/>
          <p:cNvSpPr>
            <a:spLocks noGrp="1"/>
          </p:cNvSpPr>
          <p:nvPr>
            <p:ph idx="1"/>
          </p:nvPr>
        </p:nvSpPr>
        <p:spPr>
          <a:xfrm>
            <a:off x="795562" y="1574105"/>
            <a:ext cx="10554574" cy="3636511"/>
          </a:xfrm>
        </p:spPr>
        <p:txBody>
          <a:bodyPr/>
          <a:lstStyle/>
          <a:p>
            <a:r>
              <a:rPr lang="fr-BE" dirty="0" err="1"/>
              <a:t>When</a:t>
            </a:r>
            <a:r>
              <a:rPr lang="fr-BE" dirty="0"/>
              <a:t> </a:t>
            </a:r>
            <a:r>
              <a:rPr lang="fr-BE" dirty="0" err="1"/>
              <a:t>projecting</a:t>
            </a:r>
            <a:r>
              <a:rPr lang="fr-BE" dirty="0"/>
              <a:t> a </a:t>
            </a:r>
            <a:r>
              <a:rPr lang="fr-BE" dirty="0" err="1"/>
              <a:t>prefix</a:t>
            </a:r>
            <a:r>
              <a:rPr lang="fr-BE" dirty="0"/>
              <a:t>, </a:t>
            </a:r>
            <a:r>
              <a:rPr lang="fr-BE" dirty="0" err="1"/>
              <a:t>we</a:t>
            </a:r>
            <a:r>
              <a:rPr lang="fr-BE" dirty="0"/>
              <a:t> </a:t>
            </a:r>
            <a:r>
              <a:rPr lang="fr-BE" dirty="0" err="1">
                <a:solidFill>
                  <a:srgbClr val="FF9900"/>
                </a:solidFill>
              </a:rPr>
              <a:t>project</a:t>
            </a:r>
            <a:r>
              <a:rPr lang="fr-BE" dirty="0">
                <a:solidFill>
                  <a:srgbClr val="FF9900"/>
                </a:solidFill>
              </a:rPr>
              <a:t> </a:t>
            </a:r>
            <a:r>
              <a:rPr lang="fr-BE" dirty="0" err="1">
                <a:solidFill>
                  <a:srgbClr val="FF9900"/>
                </a:solidFill>
              </a:rPr>
              <a:t>from</a:t>
            </a:r>
            <a:r>
              <a:rPr lang="fr-BE" dirty="0">
                <a:solidFill>
                  <a:srgbClr val="FF9900"/>
                </a:solidFill>
              </a:rPr>
              <a:t> the base </a:t>
            </a:r>
            <a:r>
              <a:rPr lang="fr-BE" dirty="0" err="1">
                <a:solidFill>
                  <a:srgbClr val="FF9900"/>
                </a:solidFill>
              </a:rPr>
              <a:t>postfix</a:t>
            </a:r>
            <a:r>
              <a:rPr lang="fr-BE" dirty="0"/>
              <a:t>, </a:t>
            </a:r>
            <a:r>
              <a:rPr lang="fr-BE" dirty="0" err="1"/>
              <a:t>leading</a:t>
            </a:r>
            <a:r>
              <a:rPr lang="fr-BE" dirty="0"/>
              <a:t> to </a:t>
            </a:r>
            <a:r>
              <a:rPr lang="fr-BE" dirty="0" err="1"/>
              <a:t>repeated</a:t>
            </a:r>
            <a:r>
              <a:rPr lang="fr-BE" dirty="0"/>
              <a:t> computation. It </a:t>
            </a:r>
            <a:r>
              <a:rPr lang="fr-BE" dirty="0" err="1"/>
              <a:t>however</a:t>
            </a:r>
            <a:r>
              <a:rPr lang="fr-BE" dirty="0"/>
              <a:t> </a:t>
            </a:r>
            <a:r>
              <a:rPr lang="fr-BE" dirty="0" err="1"/>
              <a:t>makes</a:t>
            </a:r>
            <a:r>
              <a:rPr lang="fr-BE" dirty="0"/>
              <a:t> the DAG </a:t>
            </a:r>
            <a:r>
              <a:rPr lang="fr-BE" dirty="0" err="1"/>
              <a:t>easier</a:t>
            </a:r>
            <a:r>
              <a:rPr lang="fr-BE" dirty="0"/>
              <a:t> to </a:t>
            </a:r>
            <a:r>
              <a:rPr lang="fr-BE" dirty="0" err="1"/>
              <a:t>compute</a:t>
            </a:r>
            <a:r>
              <a:rPr lang="fr-BE" dirty="0"/>
              <a:t> and </a:t>
            </a:r>
            <a:r>
              <a:rPr lang="fr-BE" dirty="0" err="1">
                <a:solidFill>
                  <a:srgbClr val="FF9900"/>
                </a:solidFill>
              </a:rPr>
              <a:t>reinforce</a:t>
            </a:r>
            <a:r>
              <a:rPr lang="fr-BE" dirty="0">
                <a:solidFill>
                  <a:srgbClr val="FF9900"/>
                </a:solidFill>
              </a:rPr>
              <a:t> </a:t>
            </a:r>
            <a:r>
              <a:rPr lang="fr-BE" dirty="0" err="1">
                <a:solidFill>
                  <a:srgbClr val="FF9900"/>
                </a:solidFill>
              </a:rPr>
              <a:t>locality</a:t>
            </a:r>
            <a:r>
              <a:rPr lang="fr-BE" dirty="0" smtClean="0"/>
              <a:t>.</a:t>
            </a:r>
          </a:p>
          <a:p>
            <a:pPr lvl="1"/>
            <a:r>
              <a:rPr lang="fr-BE" dirty="0" err="1">
                <a:solidFill>
                  <a:srgbClr val="FF9900"/>
                </a:solidFill>
              </a:rPr>
              <a:t>With</a:t>
            </a:r>
            <a:r>
              <a:rPr lang="fr-BE" dirty="0">
                <a:solidFill>
                  <a:srgbClr val="FF9900"/>
                </a:solidFill>
              </a:rPr>
              <a:t> gain in </a:t>
            </a:r>
            <a:r>
              <a:rPr lang="fr-BE" dirty="0" err="1">
                <a:solidFill>
                  <a:srgbClr val="FF9900"/>
                </a:solidFill>
              </a:rPr>
              <a:t>bandwith</a:t>
            </a:r>
            <a:r>
              <a:rPr lang="fr-BE" dirty="0">
                <a:solidFill>
                  <a:srgbClr val="FF9900"/>
                </a:solidFill>
              </a:rPr>
              <a:t>, </a:t>
            </a:r>
            <a:r>
              <a:rPr lang="fr-BE" dirty="0" err="1">
                <a:solidFill>
                  <a:srgbClr val="FF9900"/>
                </a:solidFill>
              </a:rPr>
              <a:t>transfer</a:t>
            </a:r>
            <a:r>
              <a:rPr lang="fr-BE" dirty="0">
                <a:solidFill>
                  <a:srgbClr val="FF9900"/>
                </a:solidFill>
              </a:rPr>
              <a:t> time but </a:t>
            </a:r>
            <a:r>
              <a:rPr lang="fr-BE" dirty="0" err="1">
                <a:solidFill>
                  <a:srgbClr val="FF9900"/>
                </a:solidFill>
              </a:rPr>
              <a:t>lose</a:t>
            </a:r>
            <a:r>
              <a:rPr lang="fr-BE" dirty="0">
                <a:solidFill>
                  <a:srgbClr val="FF9900"/>
                </a:solidFill>
              </a:rPr>
              <a:t> in </a:t>
            </a:r>
            <a:r>
              <a:rPr lang="fr-BE" dirty="0" err="1">
                <a:solidFill>
                  <a:srgbClr val="FF9900"/>
                </a:solidFill>
              </a:rPr>
              <a:t>repetition</a:t>
            </a:r>
            <a:r>
              <a:rPr lang="fr-BE" dirty="0" smtClean="0">
                <a:solidFill>
                  <a:srgbClr val="FF9900"/>
                </a:solidFill>
              </a:rPr>
              <a:t>.</a:t>
            </a:r>
          </a:p>
          <a:p>
            <a:pPr lvl="1"/>
            <a:r>
              <a:rPr lang="fr-BE" dirty="0"/>
              <a:t>In case of a full </a:t>
            </a:r>
            <a:r>
              <a:rPr lang="fr-BE" dirty="0" err="1"/>
              <a:t>execution</a:t>
            </a:r>
            <a:r>
              <a:rPr lang="fr-BE" dirty="0"/>
              <a:t> in memory (no local </a:t>
            </a:r>
            <a:r>
              <a:rPr lang="fr-BE" dirty="0" err="1"/>
              <a:t>exec</a:t>
            </a:r>
            <a:r>
              <a:rPr lang="fr-BE" dirty="0"/>
              <a:t>), </a:t>
            </a:r>
            <a:r>
              <a:rPr lang="fr-BE" dirty="0" err="1"/>
              <a:t>we</a:t>
            </a:r>
            <a:r>
              <a:rPr lang="fr-BE" dirty="0"/>
              <a:t> </a:t>
            </a:r>
            <a:r>
              <a:rPr lang="fr-BE" dirty="0" err="1"/>
              <a:t>may</a:t>
            </a:r>
            <a:r>
              <a:rPr lang="fr-BE" dirty="0"/>
              <a:t> </a:t>
            </a:r>
            <a:r>
              <a:rPr lang="fr-BE" dirty="0" err="1"/>
              <a:t>lose</a:t>
            </a:r>
            <a:r>
              <a:rPr lang="fr-BE" dirty="0"/>
              <a:t> time </a:t>
            </a:r>
            <a:r>
              <a:rPr lang="fr-BE" dirty="0" err="1" smtClean="0"/>
              <a:t>re-projecting</a:t>
            </a:r>
            <a:r>
              <a:rPr lang="fr-BE" dirty="0" smtClean="0"/>
              <a:t> </a:t>
            </a:r>
            <a:r>
              <a:rPr lang="fr-BE" dirty="0" err="1"/>
              <a:t>very</a:t>
            </a:r>
            <a:r>
              <a:rPr lang="fr-BE" dirty="0"/>
              <a:t> long </a:t>
            </a:r>
            <a:r>
              <a:rPr lang="fr-BE" dirty="0" err="1" smtClean="0"/>
              <a:t>prefixes</a:t>
            </a:r>
            <a:r>
              <a:rPr lang="fr-BE" dirty="0" smtClean="0"/>
              <a:t> …</a:t>
            </a:r>
            <a:endParaRPr lang="fr-BE" dirty="0"/>
          </a:p>
          <a:p>
            <a:pPr lvl="1"/>
            <a:endParaRPr lang="fr-BE" dirty="0"/>
          </a:p>
          <a:p>
            <a:endParaRPr lang="fr-BE" dirty="0"/>
          </a:p>
        </p:txBody>
      </p:sp>
    </p:spTree>
    <p:extLst>
      <p:ext uri="{BB962C8B-B14F-4D97-AF65-F5344CB8AC3E}">
        <p14:creationId xmlns:p14="http://schemas.microsoft.com/office/powerpoint/2010/main" val="19296427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err="1" smtClean="0"/>
              <a:t>Potential</a:t>
            </a:r>
            <a:r>
              <a:rPr lang="fr-BE" dirty="0" smtClean="0"/>
              <a:t> </a:t>
            </a:r>
            <a:r>
              <a:rPr lang="fr-BE" dirty="0" err="1" smtClean="0"/>
              <a:t>improvements</a:t>
            </a:r>
            <a:r>
              <a:rPr lang="fr-BE" dirty="0" smtClean="0"/>
              <a:t> :</a:t>
            </a:r>
            <a:endParaRPr lang="fr-BE" dirty="0"/>
          </a:p>
        </p:txBody>
      </p:sp>
      <p:sp>
        <p:nvSpPr>
          <p:cNvPr id="3" name="Espace réservé du contenu 2"/>
          <p:cNvSpPr>
            <a:spLocks noGrp="1"/>
          </p:cNvSpPr>
          <p:nvPr>
            <p:ph idx="1"/>
          </p:nvPr>
        </p:nvSpPr>
        <p:spPr>
          <a:xfrm>
            <a:off x="807137" y="2257065"/>
            <a:ext cx="10554574" cy="4560424"/>
          </a:xfrm>
        </p:spPr>
        <p:txBody>
          <a:bodyPr>
            <a:normAutofit/>
          </a:bodyPr>
          <a:lstStyle/>
          <a:p>
            <a:r>
              <a:rPr lang="fr-BE" dirty="0" err="1" smtClean="0">
                <a:solidFill>
                  <a:srgbClr val="FF9900"/>
                </a:solidFill>
              </a:rPr>
              <a:t>Add</a:t>
            </a:r>
            <a:r>
              <a:rPr lang="fr-BE" dirty="0" smtClean="0">
                <a:solidFill>
                  <a:srgbClr val="FF9900"/>
                </a:solidFill>
              </a:rPr>
              <a:t> </a:t>
            </a:r>
            <a:r>
              <a:rPr lang="fr-BE" dirty="0" err="1" smtClean="0">
                <a:solidFill>
                  <a:srgbClr val="FF9900"/>
                </a:solidFill>
              </a:rPr>
              <a:t>constraints</a:t>
            </a:r>
            <a:endParaRPr lang="fr-BE" dirty="0">
              <a:solidFill>
                <a:srgbClr val="FF9900"/>
              </a:solidFill>
            </a:endParaRPr>
          </a:p>
          <a:p>
            <a:pPr lvl="1"/>
            <a:r>
              <a:rPr lang="fr-BE" dirty="0" smtClean="0"/>
              <a:t>Minimum pattern size, items </a:t>
            </a:r>
            <a:r>
              <a:rPr lang="fr-BE" dirty="0" err="1" smtClean="0"/>
              <a:t>constraints</a:t>
            </a:r>
            <a:r>
              <a:rPr lang="fr-BE" dirty="0" smtClean="0"/>
              <a:t> to </a:t>
            </a:r>
            <a:r>
              <a:rPr lang="fr-BE" dirty="0" err="1" smtClean="0"/>
              <a:t>specify</a:t>
            </a:r>
            <a:r>
              <a:rPr lang="fr-BE" dirty="0" smtClean="0"/>
              <a:t> </a:t>
            </a:r>
            <a:r>
              <a:rPr lang="fr-BE" dirty="0" err="1" smtClean="0"/>
              <a:t>which</a:t>
            </a:r>
            <a:r>
              <a:rPr lang="fr-BE" dirty="0" smtClean="0"/>
              <a:t> </a:t>
            </a:r>
            <a:r>
              <a:rPr lang="fr-BE" dirty="0" err="1" smtClean="0"/>
              <a:t>should</a:t>
            </a:r>
            <a:r>
              <a:rPr lang="fr-BE" dirty="0" smtClean="0"/>
              <a:t> </a:t>
            </a:r>
            <a:r>
              <a:rPr lang="fr-BE" dirty="0" err="1" smtClean="0"/>
              <a:t>be</a:t>
            </a:r>
            <a:r>
              <a:rPr lang="fr-BE" dirty="0" smtClean="0"/>
              <a:t> </a:t>
            </a:r>
            <a:r>
              <a:rPr lang="fr-BE" dirty="0" err="1" smtClean="0"/>
              <a:t>present</a:t>
            </a:r>
            <a:r>
              <a:rPr lang="fr-BE" dirty="0" smtClean="0"/>
              <a:t> in patterns, …</a:t>
            </a:r>
          </a:p>
          <a:p>
            <a:r>
              <a:rPr lang="fr-BE" dirty="0" err="1" smtClean="0"/>
              <a:t>Make</a:t>
            </a:r>
            <a:r>
              <a:rPr lang="fr-BE" dirty="0" smtClean="0"/>
              <a:t> use of a last position </a:t>
            </a:r>
            <a:r>
              <a:rPr lang="fr-BE" dirty="0" err="1" smtClean="0"/>
              <a:t>map</a:t>
            </a:r>
            <a:endParaRPr lang="fr-BE" dirty="0" smtClean="0"/>
          </a:p>
          <a:p>
            <a:pPr lvl="1"/>
            <a:r>
              <a:rPr lang="en-US" dirty="0">
                <a:solidFill>
                  <a:srgbClr val="FF9900"/>
                </a:solidFill>
              </a:rPr>
              <a:t>Good for large item sets with few different type of items </a:t>
            </a:r>
          </a:p>
          <a:p>
            <a:pPr lvl="2"/>
            <a:r>
              <a:rPr lang="en-US" dirty="0"/>
              <a:t>=&gt; Few memory usage, large speedup</a:t>
            </a:r>
          </a:p>
          <a:p>
            <a:pPr lvl="1"/>
            <a:r>
              <a:rPr lang="en-US" dirty="0">
                <a:solidFill>
                  <a:srgbClr val="FF9900"/>
                </a:solidFill>
              </a:rPr>
              <a:t>Bad for relatively short item sets with a lot of different items </a:t>
            </a:r>
          </a:p>
          <a:p>
            <a:pPr lvl="2"/>
            <a:r>
              <a:rPr lang="en-US" dirty="0"/>
              <a:t>=&gt; Large memory usage, small speedup</a:t>
            </a:r>
          </a:p>
          <a:p>
            <a:pPr lvl="1"/>
            <a:r>
              <a:rPr lang="fr-BE" dirty="0" smtClean="0">
                <a:solidFill>
                  <a:srgbClr val="FF9900"/>
                </a:solidFill>
              </a:rPr>
              <a:t>The </a:t>
            </a:r>
            <a:r>
              <a:rPr lang="fr-BE" dirty="0" err="1" smtClean="0">
                <a:solidFill>
                  <a:srgbClr val="FF9900"/>
                </a:solidFill>
              </a:rPr>
              <a:t>ideal</a:t>
            </a:r>
            <a:r>
              <a:rPr lang="fr-BE" dirty="0" smtClean="0">
                <a:solidFill>
                  <a:srgbClr val="FF9900"/>
                </a:solidFill>
              </a:rPr>
              <a:t> </a:t>
            </a:r>
            <a:r>
              <a:rPr lang="fr-BE" dirty="0" err="1" smtClean="0">
                <a:solidFill>
                  <a:srgbClr val="FF9900"/>
                </a:solidFill>
              </a:rPr>
              <a:t>implementation</a:t>
            </a:r>
            <a:r>
              <a:rPr lang="fr-BE" dirty="0" smtClean="0">
                <a:solidFill>
                  <a:srgbClr val="FF9900"/>
                </a:solidFill>
              </a:rPr>
              <a:t> </a:t>
            </a:r>
            <a:r>
              <a:rPr lang="fr-BE" dirty="0" err="1" smtClean="0">
                <a:solidFill>
                  <a:srgbClr val="FF9900"/>
                </a:solidFill>
              </a:rPr>
              <a:t>would</a:t>
            </a:r>
            <a:r>
              <a:rPr lang="fr-BE" dirty="0" smtClean="0">
                <a:solidFill>
                  <a:srgbClr val="FF9900"/>
                </a:solidFill>
              </a:rPr>
              <a:t> </a:t>
            </a:r>
            <a:r>
              <a:rPr lang="fr-BE" dirty="0" err="1" smtClean="0">
                <a:solidFill>
                  <a:srgbClr val="FF9900"/>
                </a:solidFill>
              </a:rPr>
              <a:t>activate</a:t>
            </a:r>
            <a:r>
              <a:rPr lang="fr-BE" dirty="0" smtClean="0">
                <a:solidFill>
                  <a:srgbClr val="FF9900"/>
                </a:solidFill>
              </a:rPr>
              <a:t> </a:t>
            </a:r>
            <a:r>
              <a:rPr lang="fr-BE" dirty="0" err="1" smtClean="0">
                <a:solidFill>
                  <a:srgbClr val="FF9900"/>
                </a:solidFill>
              </a:rPr>
              <a:t>this</a:t>
            </a:r>
            <a:r>
              <a:rPr lang="fr-BE" dirty="0" smtClean="0">
                <a:solidFill>
                  <a:srgbClr val="FF9900"/>
                </a:solidFill>
              </a:rPr>
              <a:t> option </a:t>
            </a:r>
            <a:r>
              <a:rPr lang="fr-BE" dirty="0" err="1" smtClean="0">
                <a:solidFill>
                  <a:srgbClr val="FF9900"/>
                </a:solidFill>
              </a:rPr>
              <a:t>dynamically</a:t>
            </a:r>
            <a:r>
              <a:rPr lang="fr-BE" dirty="0" smtClean="0">
                <a:solidFill>
                  <a:srgbClr val="FF9900"/>
                </a:solidFill>
              </a:rPr>
              <a:t> </a:t>
            </a:r>
            <a:r>
              <a:rPr lang="fr-BE" dirty="0" err="1" smtClean="0">
                <a:solidFill>
                  <a:srgbClr val="FF9900"/>
                </a:solidFill>
              </a:rPr>
              <a:t>depending</a:t>
            </a:r>
            <a:r>
              <a:rPr lang="fr-BE" dirty="0" smtClean="0">
                <a:solidFill>
                  <a:srgbClr val="FF9900"/>
                </a:solidFill>
              </a:rPr>
              <a:t> on the </a:t>
            </a:r>
            <a:r>
              <a:rPr lang="fr-BE" dirty="0" err="1" smtClean="0">
                <a:solidFill>
                  <a:srgbClr val="FF9900"/>
                </a:solidFill>
              </a:rPr>
              <a:t>postfix</a:t>
            </a:r>
            <a:r>
              <a:rPr lang="fr-BE" dirty="0" smtClean="0">
                <a:solidFill>
                  <a:srgbClr val="FF9900"/>
                </a:solidFill>
              </a:rPr>
              <a:t> </a:t>
            </a:r>
            <a:r>
              <a:rPr lang="fr-BE" dirty="0" err="1" smtClean="0">
                <a:solidFill>
                  <a:srgbClr val="FF9900"/>
                </a:solidFill>
              </a:rPr>
              <a:t>concerned</a:t>
            </a:r>
            <a:r>
              <a:rPr lang="fr-BE" dirty="0" smtClean="0">
                <a:solidFill>
                  <a:srgbClr val="FF9900"/>
                </a:solidFill>
              </a:rPr>
              <a:t>. </a:t>
            </a:r>
          </a:p>
          <a:p>
            <a:pPr lvl="2"/>
            <a:r>
              <a:rPr lang="fr-BE" dirty="0" err="1"/>
              <a:t>W</a:t>
            </a:r>
            <a:r>
              <a:rPr lang="fr-BE" dirty="0" err="1" smtClean="0"/>
              <a:t>e</a:t>
            </a:r>
            <a:r>
              <a:rPr lang="fr-BE" dirty="0" smtClean="0"/>
              <a:t> </a:t>
            </a:r>
            <a:r>
              <a:rPr lang="fr-BE" dirty="0" err="1" smtClean="0"/>
              <a:t>would</a:t>
            </a:r>
            <a:r>
              <a:rPr lang="fr-BE" dirty="0" smtClean="0"/>
              <a:t> </a:t>
            </a:r>
            <a:r>
              <a:rPr lang="fr-BE" dirty="0" err="1" smtClean="0"/>
              <a:t>need</a:t>
            </a:r>
            <a:r>
              <a:rPr lang="fr-BE" dirty="0" smtClean="0"/>
              <a:t> to </a:t>
            </a:r>
            <a:r>
              <a:rPr lang="fr-BE" dirty="0" err="1" smtClean="0"/>
              <a:t>determine</a:t>
            </a:r>
            <a:r>
              <a:rPr lang="fr-BE" dirty="0" smtClean="0"/>
              <a:t> the best activation </a:t>
            </a:r>
            <a:r>
              <a:rPr lang="fr-BE" dirty="0" smtClean="0"/>
              <a:t>conditions</a:t>
            </a:r>
            <a:endParaRPr lang="fr-BE" dirty="0" smtClean="0"/>
          </a:p>
          <a:p>
            <a:r>
              <a:rPr lang="en-US" dirty="0">
                <a:solidFill>
                  <a:srgbClr val="FF9900"/>
                </a:solidFill>
              </a:rPr>
              <a:t>Use a </a:t>
            </a:r>
            <a:r>
              <a:rPr lang="en-US" dirty="0" smtClean="0">
                <a:solidFill>
                  <a:srgbClr val="FF9900"/>
                </a:solidFill>
              </a:rPr>
              <a:t>slightly modified </a:t>
            </a:r>
            <a:r>
              <a:rPr lang="en-US" dirty="0">
                <a:solidFill>
                  <a:srgbClr val="FF9900"/>
                </a:solidFill>
              </a:rPr>
              <a:t>CP version of the </a:t>
            </a:r>
            <a:r>
              <a:rPr lang="en-US" dirty="0" smtClean="0">
                <a:solidFill>
                  <a:srgbClr val="FF9900"/>
                </a:solidFill>
              </a:rPr>
              <a:t>original algorithm for </a:t>
            </a:r>
            <a:r>
              <a:rPr lang="en-US" dirty="0">
                <a:solidFill>
                  <a:srgbClr val="FF9900"/>
                </a:solidFill>
              </a:rPr>
              <a:t>the local execution </a:t>
            </a:r>
            <a:r>
              <a:rPr lang="en-US" dirty="0" smtClean="0">
                <a:solidFill>
                  <a:srgbClr val="FF9900"/>
                </a:solidFill>
              </a:rPr>
              <a:t>part !</a:t>
            </a:r>
          </a:p>
          <a:p>
            <a:pPr lvl="1"/>
            <a:r>
              <a:rPr lang="en-US" dirty="0" smtClean="0">
                <a:solidFill>
                  <a:srgbClr val="FF9900"/>
                </a:solidFill>
              </a:rPr>
              <a:t>We would obtain an implementation with the best of both worlds !</a:t>
            </a:r>
            <a:endParaRPr lang="fr-BE" dirty="0">
              <a:solidFill>
                <a:srgbClr val="FF9900"/>
              </a:solidFill>
            </a:endParaRPr>
          </a:p>
          <a:p>
            <a:endParaRPr lang="fr-BE" dirty="0" smtClean="0"/>
          </a:p>
        </p:txBody>
      </p:sp>
    </p:spTree>
    <p:extLst>
      <p:ext uri="{BB962C8B-B14F-4D97-AF65-F5344CB8AC3E}">
        <p14:creationId xmlns:p14="http://schemas.microsoft.com/office/powerpoint/2010/main" val="1473961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err="1" smtClean="0"/>
              <a:t>Reminder</a:t>
            </a:r>
            <a:r>
              <a:rPr lang="fr-BE" dirty="0" smtClean="0"/>
              <a:t> : a simple </a:t>
            </a:r>
            <a:r>
              <a:rPr lang="fr-BE" dirty="0" err="1" smtClean="0"/>
              <a:t>MapReduce</a:t>
            </a:r>
            <a:r>
              <a:rPr lang="fr-BE" dirty="0" smtClean="0"/>
              <a:t> flow</a:t>
            </a:r>
            <a:endParaRPr lang="fr-BE" dirty="0"/>
          </a:p>
        </p:txBody>
      </p:sp>
      <p:grpSp>
        <p:nvGrpSpPr>
          <p:cNvPr id="145" name="Groupe 144"/>
          <p:cNvGrpSpPr/>
          <p:nvPr/>
        </p:nvGrpSpPr>
        <p:grpSpPr>
          <a:xfrm>
            <a:off x="1606604" y="2025930"/>
            <a:ext cx="8814261" cy="4597756"/>
            <a:chOff x="1606604" y="2025930"/>
            <a:chExt cx="8814261" cy="4597756"/>
          </a:xfrm>
        </p:grpSpPr>
        <p:sp>
          <p:nvSpPr>
            <p:cNvPr id="4" name="Snip Single Corner Rectangle 8"/>
            <p:cNvSpPr/>
            <p:nvPr/>
          </p:nvSpPr>
          <p:spPr bwMode="auto">
            <a:xfrm>
              <a:off x="1606604" y="2322144"/>
              <a:ext cx="360609" cy="463640"/>
            </a:xfrm>
            <a:prstGeom prst="snip1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5" name="Snip Single Corner Rectangle 9"/>
            <p:cNvSpPr/>
            <p:nvPr/>
          </p:nvSpPr>
          <p:spPr bwMode="auto">
            <a:xfrm>
              <a:off x="1692463" y="2395124"/>
              <a:ext cx="360609" cy="463640"/>
            </a:xfrm>
            <a:prstGeom prst="snip1Rect">
              <a:avLst/>
            </a:prstGeom>
            <a:solidFill>
              <a:schemeClr val="bg2">
                <a:lumMod val="90000"/>
                <a:lumOff val="1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6" name="Snip Single Corner Rectangle 10"/>
            <p:cNvSpPr/>
            <p:nvPr/>
          </p:nvSpPr>
          <p:spPr bwMode="auto">
            <a:xfrm>
              <a:off x="1778322" y="2468104"/>
              <a:ext cx="360609" cy="463640"/>
            </a:xfrm>
            <a:prstGeom prst="snip1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7" name="Snip Single Corner Rectangle 11"/>
            <p:cNvSpPr/>
            <p:nvPr/>
          </p:nvSpPr>
          <p:spPr bwMode="auto">
            <a:xfrm>
              <a:off x="1864181" y="2541085"/>
              <a:ext cx="360609" cy="463640"/>
            </a:xfrm>
            <a:prstGeom prst="snip1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8" name="Snip Single Corner Rectangle 14"/>
            <p:cNvSpPr/>
            <p:nvPr/>
          </p:nvSpPr>
          <p:spPr bwMode="auto">
            <a:xfrm>
              <a:off x="1606604" y="3403969"/>
              <a:ext cx="360609" cy="463640"/>
            </a:xfrm>
            <a:prstGeom prst="snip1Rect">
              <a:avLst/>
            </a:prstGeom>
            <a:solidFill>
              <a:srgbClr val="EA8B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9" name="Snip Single Corner Rectangle 15"/>
            <p:cNvSpPr/>
            <p:nvPr/>
          </p:nvSpPr>
          <p:spPr bwMode="auto">
            <a:xfrm>
              <a:off x="1692463" y="3476949"/>
              <a:ext cx="360609" cy="463640"/>
            </a:xfrm>
            <a:prstGeom prst="snip1Rect">
              <a:avLst/>
            </a:prstGeom>
            <a:solidFill>
              <a:schemeClr val="bg2">
                <a:lumMod val="90000"/>
                <a:lumOff val="1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0" name="Snip Single Corner Rectangle 16"/>
            <p:cNvSpPr/>
            <p:nvPr/>
          </p:nvSpPr>
          <p:spPr bwMode="auto">
            <a:xfrm>
              <a:off x="1778322" y="3549929"/>
              <a:ext cx="360609" cy="463640"/>
            </a:xfrm>
            <a:prstGeom prst="snip1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1" name="Snip Single Corner Rectangle 17"/>
            <p:cNvSpPr/>
            <p:nvPr/>
          </p:nvSpPr>
          <p:spPr bwMode="auto">
            <a:xfrm>
              <a:off x="1864181" y="3622910"/>
              <a:ext cx="360609" cy="463640"/>
            </a:xfrm>
            <a:prstGeom prst="snip1Rect">
              <a:avLst/>
            </a:prstGeom>
            <a:solidFill>
              <a:schemeClr val="accent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2" name="Snip Single Corner Rectangle 19"/>
            <p:cNvSpPr/>
            <p:nvPr/>
          </p:nvSpPr>
          <p:spPr bwMode="auto">
            <a:xfrm>
              <a:off x="1606604" y="4485794"/>
              <a:ext cx="360609" cy="463640"/>
            </a:xfrm>
            <a:prstGeom prst="snip1Rect">
              <a:avLst/>
            </a:prstGeom>
            <a:solidFill>
              <a:schemeClr val="bg2">
                <a:lumMod val="90000"/>
                <a:lumOff val="1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3" name="Snip Single Corner Rectangle 20"/>
            <p:cNvSpPr/>
            <p:nvPr/>
          </p:nvSpPr>
          <p:spPr bwMode="auto">
            <a:xfrm>
              <a:off x="1692463" y="4558774"/>
              <a:ext cx="360609" cy="463640"/>
            </a:xfrm>
            <a:prstGeom prst="snip1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4" name="Snip Single Corner Rectangle 21"/>
            <p:cNvSpPr/>
            <p:nvPr/>
          </p:nvSpPr>
          <p:spPr bwMode="auto">
            <a:xfrm>
              <a:off x="1778322" y="4631754"/>
              <a:ext cx="360609" cy="463640"/>
            </a:xfrm>
            <a:prstGeom prst="snip1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5" name="Snip Single Corner Rectangle 22"/>
            <p:cNvSpPr/>
            <p:nvPr/>
          </p:nvSpPr>
          <p:spPr bwMode="auto">
            <a:xfrm>
              <a:off x="1864181" y="4704735"/>
              <a:ext cx="360609" cy="463640"/>
            </a:xfrm>
            <a:prstGeom prst="snip1Rect">
              <a:avLst/>
            </a:prstGeom>
            <a:solidFill>
              <a:srgbClr val="EA8B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6" name="Snip Single Corner Rectangle 24"/>
            <p:cNvSpPr/>
            <p:nvPr/>
          </p:nvSpPr>
          <p:spPr bwMode="auto">
            <a:xfrm>
              <a:off x="1606604" y="5567620"/>
              <a:ext cx="360609" cy="463640"/>
            </a:xfrm>
            <a:prstGeom prst="snip1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7" name="Snip Single Corner Rectangle 25"/>
            <p:cNvSpPr/>
            <p:nvPr/>
          </p:nvSpPr>
          <p:spPr bwMode="auto">
            <a:xfrm>
              <a:off x="1692463" y="5640600"/>
              <a:ext cx="360609" cy="463640"/>
            </a:xfrm>
            <a:prstGeom prst="snip1Rect">
              <a:avLst/>
            </a:prstGeom>
            <a:solidFill>
              <a:srgbClr val="EA8B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8" name="Snip Single Corner Rectangle 26"/>
            <p:cNvSpPr/>
            <p:nvPr/>
          </p:nvSpPr>
          <p:spPr bwMode="auto">
            <a:xfrm>
              <a:off x="1778322" y="5713580"/>
              <a:ext cx="360609" cy="463640"/>
            </a:xfrm>
            <a:prstGeom prst="snip1Rect">
              <a:avLst/>
            </a:prstGeom>
            <a:solidFill>
              <a:srgbClr val="EA8B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9" name="Snip Single Corner Rectangle 27"/>
            <p:cNvSpPr/>
            <p:nvPr/>
          </p:nvSpPr>
          <p:spPr bwMode="auto">
            <a:xfrm>
              <a:off x="1864181" y="5786561"/>
              <a:ext cx="360609" cy="463640"/>
            </a:xfrm>
            <a:prstGeom prst="snip1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nvGrpSpPr>
            <p:cNvPr id="20" name="Group 83"/>
            <p:cNvGrpSpPr/>
            <p:nvPr/>
          </p:nvGrpSpPr>
          <p:grpSpPr>
            <a:xfrm>
              <a:off x="2191838" y="2373659"/>
              <a:ext cx="2647363" cy="4031091"/>
              <a:chOff x="997351" y="2060621"/>
              <a:chExt cx="2647363" cy="4031091"/>
            </a:xfrm>
          </p:grpSpPr>
          <p:sp>
            <p:nvSpPr>
              <p:cNvPr id="21" name="Oval 4"/>
              <p:cNvSpPr/>
              <p:nvPr/>
            </p:nvSpPr>
            <p:spPr bwMode="auto">
              <a:xfrm>
                <a:off x="1506819" y="2060621"/>
                <a:ext cx="2137895" cy="772733"/>
              </a:xfrm>
              <a:prstGeom prst="ellipse">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rPr>
                  <a:t>Map</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rPr>
                  <a:t>Worker</a:t>
                </a:r>
              </a:p>
            </p:txBody>
          </p:sp>
          <p:sp>
            <p:nvSpPr>
              <p:cNvPr id="22" name="Oval 5"/>
              <p:cNvSpPr/>
              <p:nvPr/>
            </p:nvSpPr>
            <p:spPr bwMode="auto">
              <a:xfrm>
                <a:off x="1506819" y="3159619"/>
                <a:ext cx="2137895" cy="772733"/>
              </a:xfrm>
              <a:prstGeom prst="ellipse">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2000" dirty="0">
                    <a:solidFill>
                      <a:schemeClr val="bg1"/>
                    </a:solidFill>
                    <a:latin typeface="Times New Roman" pitchFamily="18" charset="0"/>
                  </a:rPr>
                  <a:t>Map</a:t>
                </a:r>
              </a:p>
              <a:p>
                <a:pPr algn="ctr" defTabSz="914400" eaLnBrk="0" fontAlgn="base" hangingPunct="0">
                  <a:spcBef>
                    <a:spcPct val="0"/>
                  </a:spcBef>
                  <a:spcAft>
                    <a:spcPct val="0"/>
                  </a:spcAft>
                </a:pPr>
                <a:r>
                  <a:rPr lang="en-US" sz="2000" dirty="0">
                    <a:solidFill>
                      <a:schemeClr val="bg1"/>
                    </a:solidFill>
                    <a:latin typeface="Times New Roman" pitchFamily="18" charset="0"/>
                  </a:rPr>
                  <a:t>Worker</a:t>
                </a:r>
              </a:p>
            </p:txBody>
          </p:sp>
          <p:sp>
            <p:nvSpPr>
              <p:cNvPr id="23" name="Oval 6"/>
              <p:cNvSpPr/>
              <p:nvPr/>
            </p:nvSpPr>
            <p:spPr bwMode="auto">
              <a:xfrm>
                <a:off x="1473867" y="4245738"/>
                <a:ext cx="2137895" cy="772733"/>
              </a:xfrm>
              <a:prstGeom prst="ellipse">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2000" dirty="0">
                    <a:solidFill>
                      <a:schemeClr val="bg1"/>
                    </a:solidFill>
                    <a:latin typeface="Times New Roman" pitchFamily="18" charset="0"/>
                  </a:rPr>
                  <a:t>Map</a:t>
                </a:r>
              </a:p>
              <a:p>
                <a:pPr algn="ctr" defTabSz="914400" eaLnBrk="0" fontAlgn="base" hangingPunct="0">
                  <a:spcBef>
                    <a:spcPct val="0"/>
                  </a:spcBef>
                  <a:spcAft>
                    <a:spcPct val="0"/>
                  </a:spcAft>
                </a:pPr>
                <a:r>
                  <a:rPr lang="en-US" sz="2000" dirty="0">
                    <a:solidFill>
                      <a:schemeClr val="bg1"/>
                    </a:solidFill>
                    <a:latin typeface="Times New Roman" pitchFamily="18" charset="0"/>
                  </a:rPr>
                  <a:t>Worker</a:t>
                </a:r>
              </a:p>
            </p:txBody>
          </p:sp>
          <p:sp>
            <p:nvSpPr>
              <p:cNvPr id="24" name="Oval 7"/>
              <p:cNvSpPr/>
              <p:nvPr/>
            </p:nvSpPr>
            <p:spPr bwMode="auto">
              <a:xfrm>
                <a:off x="1506819" y="5318979"/>
                <a:ext cx="2137895" cy="772733"/>
              </a:xfrm>
              <a:prstGeom prst="ellipse">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2000" dirty="0">
                    <a:solidFill>
                      <a:schemeClr val="bg1"/>
                    </a:solidFill>
                    <a:latin typeface="Times New Roman" pitchFamily="18" charset="0"/>
                  </a:rPr>
                  <a:t>Map</a:t>
                </a:r>
              </a:p>
              <a:p>
                <a:pPr algn="ctr" defTabSz="914400" eaLnBrk="0" fontAlgn="base" hangingPunct="0">
                  <a:spcBef>
                    <a:spcPct val="0"/>
                  </a:spcBef>
                  <a:spcAft>
                    <a:spcPct val="0"/>
                  </a:spcAft>
                </a:pPr>
                <a:r>
                  <a:rPr lang="en-US" sz="2000" dirty="0">
                    <a:solidFill>
                      <a:schemeClr val="bg1"/>
                    </a:solidFill>
                    <a:latin typeface="Times New Roman" pitchFamily="18" charset="0"/>
                  </a:rPr>
                  <a:t>Worker</a:t>
                </a:r>
              </a:p>
            </p:txBody>
          </p:sp>
          <p:cxnSp>
            <p:nvCxnSpPr>
              <p:cNvPr id="25" name="Straight Arrow Connector 54"/>
              <p:cNvCxnSpPr>
                <a:endCxn id="21" idx="2"/>
              </p:cNvCxnSpPr>
              <p:nvPr/>
            </p:nvCxnSpPr>
            <p:spPr bwMode="auto">
              <a:xfrm flipV="1">
                <a:off x="1030303" y="2446988"/>
                <a:ext cx="476516" cy="1287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56"/>
              <p:cNvCxnSpPr>
                <a:endCxn id="22" idx="2"/>
              </p:cNvCxnSpPr>
              <p:nvPr/>
            </p:nvCxnSpPr>
            <p:spPr bwMode="auto">
              <a:xfrm>
                <a:off x="1030303" y="3541692"/>
                <a:ext cx="476516" cy="42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7" name="Straight Arrow Connector 58"/>
              <p:cNvCxnSpPr>
                <a:endCxn id="23" idx="2"/>
              </p:cNvCxnSpPr>
              <p:nvPr/>
            </p:nvCxnSpPr>
            <p:spPr bwMode="auto">
              <a:xfrm>
                <a:off x="997351" y="4623517"/>
                <a:ext cx="476516" cy="8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8" name="Straight Arrow Connector 60"/>
              <p:cNvCxnSpPr>
                <a:endCxn id="24" idx="2"/>
              </p:cNvCxnSpPr>
              <p:nvPr/>
            </p:nvCxnSpPr>
            <p:spPr bwMode="auto">
              <a:xfrm>
                <a:off x="1030303" y="5705343"/>
                <a:ext cx="476516" cy="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
          <p:nvSpPr>
            <p:cNvPr id="30" name="Snip Single Corner Rectangle 29"/>
            <p:cNvSpPr/>
            <p:nvPr/>
          </p:nvSpPr>
          <p:spPr bwMode="auto">
            <a:xfrm>
              <a:off x="5463826" y="2025930"/>
              <a:ext cx="360609" cy="463640"/>
            </a:xfrm>
            <a:prstGeom prst="snip1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1" name="Snip Single Corner Rectangle 30"/>
            <p:cNvSpPr/>
            <p:nvPr/>
          </p:nvSpPr>
          <p:spPr bwMode="auto">
            <a:xfrm>
              <a:off x="5549685" y="2098910"/>
              <a:ext cx="360609" cy="463640"/>
            </a:xfrm>
            <a:prstGeom prst="snip1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2" name="Snip Single Corner Rectangle 31"/>
            <p:cNvSpPr/>
            <p:nvPr/>
          </p:nvSpPr>
          <p:spPr bwMode="auto">
            <a:xfrm>
              <a:off x="5635544" y="2171890"/>
              <a:ext cx="360609" cy="463640"/>
            </a:xfrm>
            <a:prstGeom prst="snip1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3" name="Snip Single Corner Rectangle 32"/>
            <p:cNvSpPr/>
            <p:nvPr/>
          </p:nvSpPr>
          <p:spPr bwMode="auto">
            <a:xfrm>
              <a:off x="5721403" y="2244871"/>
              <a:ext cx="360609" cy="463640"/>
            </a:xfrm>
            <a:prstGeom prst="snip1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4" name="Snip Single Corner Rectangle 34"/>
            <p:cNvSpPr/>
            <p:nvPr/>
          </p:nvSpPr>
          <p:spPr bwMode="auto">
            <a:xfrm>
              <a:off x="5463826" y="3036921"/>
              <a:ext cx="360609" cy="463640"/>
            </a:xfrm>
            <a:prstGeom prst="snip1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5" name="Snip Single Corner Rectangle 35"/>
            <p:cNvSpPr/>
            <p:nvPr/>
          </p:nvSpPr>
          <p:spPr bwMode="auto">
            <a:xfrm>
              <a:off x="5549685" y="3109901"/>
              <a:ext cx="360609" cy="463640"/>
            </a:xfrm>
            <a:prstGeom prst="snip1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6" name="Snip Single Corner Rectangle 36"/>
            <p:cNvSpPr/>
            <p:nvPr/>
          </p:nvSpPr>
          <p:spPr bwMode="auto">
            <a:xfrm>
              <a:off x="5635544" y="3182881"/>
              <a:ext cx="360609" cy="463640"/>
            </a:xfrm>
            <a:prstGeom prst="snip1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7" name="Snip Single Corner Rectangle 37"/>
            <p:cNvSpPr/>
            <p:nvPr/>
          </p:nvSpPr>
          <p:spPr bwMode="auto">
            <a:xfrm>
              <a:off x="5721403" y="3247624"/>
              <a:ext cx="360609" cy="463640"/>
            </a:xfrm>
            <a:prstGeom prst="snip1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8" name="Snip Single Corner Rectangle 39"/>
            <p:cNvSpPr/>
            <p:nvPr/>
          </p:nvSpPr>
          <p:spPr bwMode="auto">
            <a:xfrm>
              <a:off x="5463826" y="4047912"/>
              <a:ext cx="360609" cy="463640"/>
            </a:xfrm>
            <a:prstGeom prst="snip1Rect">
              <a:avLst/>
            </a:prstGeom>
            <a:solidFill>
              <a:schemeClr val="bg2">
                <a:lumMod val="90000"/>
                <a:lumOff val="1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9" name="Snip Single Corner Rectangle 40"/>
            <p:cNvSpPr/>
            <p:nvPr/>
          </p:nvSpPr>
          <p:spPr bwMode="auto">
            <a:xfrm>
              <a:off x="5549685" y="4120892"/>
              <a:ext cx="360609" cy="463640"/>
            </a:xfrm>
            <a:prstGeom prst="snip1Rect">
              <a:avLst/>
            </a:prstGeom>
            <a:solidFill>
              <a:schemeClr val="bg2">
                <a:lumMod val="90000"/>
                <a:lumOff val="1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40" name="Snip Single Corner Rectangle 41"/>
            <p:cNvSpPr/>
            <p:nvPr/>
          </p:nvSpPr>
          <p:spPr bwMode="auto">
            <a:xfrm>
              <a:off x="5635544" y="4193872"/>
              <a:ext cx="360609" cy="463640"/>
            </a:xfrm>
            <a:prstGeom prst="snip1Rect">
              <a:avLst/>
            </a:prstGeom>
            <a:solidFill>
              <a:schemeClr val="bg2">
                <a:lumMod val="90000"/>
                <a:lumOff val="1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bg2">
                    <a:lumMod val="90000"/>
                    <a:lumOff val="10000"/>
                  </a:schemeClr>
                </a:solidFill>
                <a:effectLst/>
                <a:latin typeface="Times New Roman" pitchFamily="18" charset="0"/>
              </a:endParaRPr>
            </a:p>
          </p:txBody>
        </p:sp>
        <p:sp>
          <p:nvSpPr>
            <p:cNvPr id="41" name="Snip Single Corner Rectangle 44"/>
            <p:cNvSpPr/>
            <p:nvPr/>
          </p:nvSpPr>
          <p:spPr bwMode="auto">
            <a:xfrm>
              <a:off x="5463826" y="5058903"/>
              <a:ext cx="360609" cy="463640"/>
            </a:xfrm>
            <a:prstGeom prst="snip1Rect">
              <a:avLst/>
            </a:prstGeom>
            <a:solidFill>
              <a:schemeClr val="accent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42" name="Snip Single Corner Rectangle 49"/>
            <p:cNvSpPr/>
            <p:nvPr/>
          </p:nvSpPr>
          <p:spPr bwMode="auto">
            <a:xfrm>
              <a:off x="5463826" y="5786558"/>
              <a:ext cx="360609" cy="463640"/>
            </a:xfrm>
            <a:prstGeom prst="snip1Rect">
              <a:avLst/>
            </a:prstGeom>
            <a:solidFill>
              <a:srgbClr val="EA8B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43" name="Snip Single Corner Rectangle 50"/>
            <p:cNvSpPr/>
            <p:nvPr/>
          </p:nvSpPr>
          <p:spPr bwMode="auto">
            <a:xfrm>
              <a:off x="5549685" y="5859538"/>
              <a:ext cx="360609" cy="463640"/>
            </a:xfrm>
            <a:prstGeom prst="snip1Rect">
              <a:avLst/>
            </a:prstGeom>
            <a:solidFill>
              <a:srgbClr val="EA8B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44" name="Snip Single Corner Rectangle 51"/>
            <p:cNvSpPr/>
            <p:nvPr/>
          </p:nvSpPr>
          <p:spPr bwMode="auto">
            <a:xfrm>
              <a:off x="5635544" y="5932518"/>
              <a:ext cx="360609" cy="463640"/>
            </a:xfrm>
            <a:prstGeom prst="snip1Rect">
              <a:avLst/>
            </a:prstGeom>
            <a:solidFill>
              <a:srgbClr val="EA8B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45" name="Snip Single Corner Rectangle 52"/>
            <p:cNvSpPr/>
            <p:nvPr/>
          </p:nvSpPr>
          <p:spPr bwMode="auto">
            <a:xfrm>
              <a:off x="5721403" y="6005499"/>
              <a:ext cx="360609" cy="463640"/>
            </a:xfrm>
            <a:prstGeom prst="snip1Rect">
              <a:avLst/>
            </a:prstGeom>
            <a:solidFill>
              <a:srgbClr val="EA8B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cxnSp>
          <p:nvCxnSpPr>
            <p:cNvPr id="46" name="Straight Arrow Connector 62"/>
            <p:cNvCxnSpPr/>
            <p:nvPr/>
          </p:nvCxnSpPr>
          <p:spPr bwMode="auto">
            <a:xfrm flipV="1">
              <a:off x="4831361" y="2267618"/>
              <a:ext cx="624625" cy="50227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7" name="Straight Arrow Connector 64"/>
            <p:cNvCxnSpPr>
              <a:endCxn id="34" idx="2"/>
            </p:cNvCxnSpPr>
            <p:nvPr/>
          </p:nvCxnSpPr>
          <p:spPr bwMode="auto">
            <a:xfrm>
              <a:off x="4815581" y="2750863"/>
              <a:ext cx="648245" cy="51787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8" name="Straight Arrow Connector 66"/>
            <p:cNvCxnSpPr/>
            <p:nvPr/>
          </p:nvCxnSpPr>
          <p:spPr bwMode="auto">
            <a:xfrm>
              <a:off x="4830891" y="2807808"/>
              <a:ext cx="624625" cy="151970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9" name="Straight Arrow Connector 68"/>
            <p:cNvCxnSpPr>
              <a:endCxn id="42" idx="2"/>
            </p:cNvCxnSpPr>
            <p:nvPr/>
          </p:nvCxnSpPr>
          <p:spPr bwMode="auto">
            <a:xfrm>
              <a:off x="4815581" y="3846742"/>
              <a:ext cx="648245" cy="217163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0" name="Straight Arrow Connector 70"/>
            <p:cNvCxnSpPr>
              <a:endCxn id="30" idx="2"/>
            </p:cNvCxnSpPr>
            <p:nvPr/>
          </p:nvCxnSpPr>
          <p:spPr bwMode="auto">
            <a:xfrm flipV="1">
              <a:off x="4820809" y="2257750"/>
              <a:ext cx="643017" cy="162595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2" name="Straight Arrow Connector 74"/>
            <p:cNvCxnSpPr/>
            <p:nvPr/>
          </p:nvCxnSpPr>
          <p:spPr bwMode="auto">
            <a:xfrm flipV="1">
              <a:off x="4830065" y="4296788"/>
              <a:ext cx="624625" cy="66541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3" name="Straight Arrow Connector 76"/>
            <p:cNvCxnSpPr>
              <a:endCxn id="34" idx="2"/>
            </p:cNvCxnSpPr>
            <p:nvPr/>
          </p:nvCxnSpPr>
          <p:spPr bwMode="auto">
            <a:xfrm flipV="1">
              <a:off x="4799218" y="3268741"/>
              <a:ext cx="664608" cy="170057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4" name="Straight Arrow Connector 78"/>
            <p:cNvCxnSpPr/>
            <p:nvPr/>
          </p:nvCxnSpPr>
          <p:spPr bwMode="auto">
            <a:xfrm flipV="1">
              <a:off x="4806249" y="2302824"/>
              <a:ext cx="624625" cy="268739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6" name="Straight Arrow Connector 82"/>
            <p:cNvCxnSpPr/>
            <p:nvPr/>
          </p:nvCxnSpPr>
          <p:spPr bwMode="auto">
            <a:xfrm flipV="1">
              <a:off x="4830065" y="2257750"/>
              <a:ext cx="624625" cy="376063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7" name="Straight Arrow Connector 84"/>
            <p:cNvCxnSpPr>
              <a:endCxn id="34" idx="2"/>
            </p:cNvCxnSpPr>
            <p:nvPr/>
          </p:nvCxnSpPr>
          <p:spPr bwMode="auto">
            <a:xfrm flipV="1">
              <a:off x="4823285" y="3268741"/>
              <a:ext cx="640541" cy="277471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58" name="Group 86"/>
            <p:cNvGrpSpPr/>
            <p:nvPr/>
          </p:nvGrpSpPr>
          <p:grpSpPr>
            <a:xfrm>
              <a:off x="6082012" y="2090325"/>
              <a:ext cx="2595091" cy="4533361"/>
              <a:chOff x="4887525" y="1777287"/>
              <a:chExt cx="2595091" cy="4533361"/>
            </a:xfrm>
          </p:grpSpPr>
          <p:sp>
            <p:nvSpPr>
              <p:cNvPr id="59" name="Oval 89"/>
              <p:cNvSpPr/>
              <p:nvPr/>
            </p:nvSpPr>
            <p:spPr bwMode="auto">
              <a:xfrm>
                <a:off x="5344721" y="1777287"/>
                <a:ext cx="2137895" cy="772733"/>
              </a:xfrm>
              <a:prstGeom prst="ellipse">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rPr>
                  <a:t>Reduce</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rPr>
                  <a:t>Worker</a:t>
                </a:r>
              </a:p>
            </p:txBody>
          </p:sp>
          <p:sp>
            <p:nvSpPr>
              <p:cNvPr id="60" name="Oval 90"/>
              <p:cNvSpPr/>
              <p:nvPr/>
            </p:nvSpPr>
            <p:spPr bwMode="auto">
              <a:xfrm>
                <a:off x="5344721" y="2781839"/>
                <a:ext cx="2137895" cy="772733"/>
              </a:xfrm>
              <a:prstGeom prst="ellipse">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2000" dirty="0">
                    <a:solidFill>
                      <a:schemeClr val="bg1"/>
                    </a:solidFill>
                    <a:latin typeface="Times New Roman" pitchFamily="18" charset="0"/>
                  </a:rPr>
                  <a:t>Reduce</a:t>
                </a:r>
              </a:p>
              <a:p>
                <a:pPr algn="ctr" defTabSz="914400" eaLnBrk="0" fontAlgn="base" hangingPunct="0">
                  <a:spcBef>
                    <a:spcPct val="0"/>
                  </a:spcBef>
                  <a:spcAft>
                    <a:spcPct val="0"/>
                  </a:spcAft>
                </a:pPr>
                <a:r>
                  <a:rPr lang="en-US" sz="2000" dirty="0">
                    <a:solidFill>
                      <a:schemeClr val="bg1"/>
                    </a:solidFill>
                    <a:latin typeface="Times New Roman" pitchFamily="18" charset="0"/>
                  </a:rPr>
                  <a:t>Worker</a:t>
                </a:r>
              </a:p>
            </p:txBody>
          </p:sp>
          <p:sp>
            <p:nvSpPr>
              <p:cNvPr id="61" name="Oval 91"/>
              <p:cNvSpPr/>
              <p:nvPr/>
            </p:nvSpPr>
            <p:spPr bwMode="auto">
              <a:xfrm>
                <a:off x="5344721" y="3721996"/>
                <a:ext cx="2137895" cy="772733"/>
              </a:xfrm>
              <a:prstGeom prst="ellipse">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2000" dirty="0">
                    <a:solidFill>
                      <a:schemeClr val="bg1"/>
                    </a:solidFill>
                    <a:latin typeface="Times New Roman" pitchFamily="18" charset="0"/>
                  </a:rPr>
                  <a:t>Reduce</a:t>
                </a:r>
              </a:p>
              <a:p>
                <a:pPr algn="ctr" defTabSz="914400" eaLnBrk="0" fontAlgn="base" hangingPunct="0">
                  <a:spcBef>
                    <a:spcPct val="0"/>
                  </a:spcBef>
                  <a:spcAft>
                    <a:spcPct val="0"/>
                  </a:spcAft>
                </a:pPr>
                <a:r>
                  <a:rPr lang="en-US" sz="2000" dirty="0">
                    <a:solidFill>
                      <a:schemeClr val="bg1"/>
                    </a:solidFill>
                    <a:latin typeface="Times New Roman" pitchFamily="18" charset="0"/>
                  </a:rPr>
                  <a:t>Worker</a:t>
                </a:r>
              </a:p>
            </p:txBody>
          </p:sp>
          <p:sp>
            <p:nvSpPr>
              <p:cNvPr id="62" name="Oval 92"/>
              <p:cNvSpPr/>
              <p:nvPr/>
            </p:nvSpPr>
            <p:spPr bwMode="auto">
              <a:xfrm>
                <a:off x="5344721" y="4597759"/>
                <a:ext cx="2137895" cy="772733"/>
              </a:xfrm>
              <a:prstGeom prst="ellipse">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2000" dirty="0">
                    <a:solidFill>
                      <a:schemeClr val="bg1"/>
                    </a:solidFill>
                    <a:latin typeface="Times New Roman" pitchFamily="18" charset="0"/>
                  </a:rPr>
                  <a:t>Reduce</a:t>
                </a:r>
              </a:p>
              <a:p>
                <a:pPr algn="ctr" defTabSz="914400" eaLnBrk="0" fontAlgn="base" hangingPunct="0">
                  <a:spcBef>
                    <a:spcPct val="0"/>
                  </a:spcBef>
                  <a:spcAft>
                    <a:spcPct val="0"/>
                  </a:spcAft>
                </a:pPr>
                <a:r>
                  <a:rPr lang="en-US" sz="2000" dirty="0">
                    <a:solidFill>
                      <a:schemeClr val="bg1"/>
                    </a:solidFill>
                    <a:latin typeface="Times New Roman" pitchFamily="18" charset="0"/>
                  </a:rPr>
                  <a:t>Worker</a:t>
                </a:r>
              </a:p>
            </p:txBody>
          </p:sp>
          <p:sp>
            <p:nvSpPr>
              <p:cNvPr id="63" name="Oval 93"/>
              <p:cNvSpPr/>
              <p:nvPr/>
            </p:nvSpPr>
            <p:spPr bwMode="auto">
              <a:xfrm>
                <a:off x="5344721" y="5537915"/>
                <a:ext cx="2137895" cy="772733"/>
              </a:xfrm>
              <a:prstGeom prst="ellipse">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2000" dirty="0">
                    <a:solidFill>
                      <a:schemeClr val="bg1"/>
                    </a:solidFill>
                    <a:latin typeface="Times New Roman" pitchFamily="18" charset="0"/>
                  </a:rPr>
                  <a:t>Reduce</a:t>
                </a:r>
              </a:p>
              <a:p>
                <a:pPr algn="ctr" defTabSz="914400" eaLnBrk="0" fontAlgn="base" hangingPunct="0">
                  <a:spcBef>
                    <a:spcPct val="0"/>
                  </a:spcBef>
                  <a:spcAft>
                    <a:spcPct val="0"/>
                  </a:spcAft>
                </a:pPr>
                <a:r>
                  <a:rPr lang="en-US" sz="2000" dirty="0">
                    <a:solidFill>
                      <a:schemeClr val="bg1"/>
                    </a:solidFill>
                    <a:latin typeface="Times New Roman" pitchFamily="18" charset="0"/>
                  </a:rPr>
                  <a:t>Worker</a:t>
                </a:r>
              </a:p>
            </p:txBody>
          </p:sp>
          <p:cxnSp>
            <p:nvCxnSpPr>
              <p:cNvPr id="64" name="Straight Arrow Connector 95"/>
              <p:cNvCxnSpPr>
                <a:stCxn id="33" idx="0"/>
                <a:endCxn id="59" idx="2"/>
              </p:cNvCxnSpPr>
              <p:nvPr/>
            </p:nvCxnSpPr>
            <p:spPr bwMode="auto">
              <a:xfrm flipH="1" flipV="1">
                <a:off x="5344721" y="2163654"/>
                <a:ext cx="737291" cy="31303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5" name="Straight Arrow Connector 97"/>
              <p:cNvCxnSpPr>
                <a:stCxn id="37" idx="0"/>
                <a:endCxn id="60" idx="2"/>
              </p:cNvCxnSpPr>
              <p:nvPr/>
            </p:nvCxnSpPr>
            <p:spPr bwMode="auto">
              <a:xfrm>
                <a:off x="4887525" y="3166406"/>
                <a:ext cx="457196" cy="1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6" name="Straight Arrow Connector 99"/>
              <p:cNvCxnSpPr>
                <a:stCxn id="40" idx="0"/>
                <a:endCxn id="61" idx="2"/>
              </p:cNvCxnSpPr>
              <p:nvPr/>
            </p:nvCxnSpPr>
            <p:spPr bwMode="auto">
              <a:xfrm flipH="1" flipV="1">
                <a:off x="5344721" y="4108363"/>
                <a:ext cx="651432" cy="31732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7" name="Straight Arrow Connector 101"/>
              <p:cNvCxnSpPr>
                <a:stCxn id="41" idx="0"/>
                <a:endCxn id="62" idx="2"/>
              </p:cNvCxnSpPr>
              <p:nvPr/>
            </p:nvCxnSpPr>
            <p:spPr bwMode="auto">
              <a:xfrm flipH="1" flipV="1">
                <a:off x="5344721" y="4984126"/>
                <a:ext cx="479714" cy="30659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8" name="Straight Arrow Connector 103"/>
              <p:cNvCxnSpPr>
                <a:stCxn id="45" idx="0"/>
                <a:endCxn id="63" idx="2"/>
              </p:cNvCxnSpPr>
              <p:nvPr/>
            </p:nvCxnSpPr>
            <p:spPr bwMode="auto">
              <a:xfrm flipH="1" flipV="1">
                <a:off x="5344721" y="5924282"/>
                <a:ext cx="737291" cy="31303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69" name="Group 87"/>
            <p:cNvGrpSpPr/>
            <p:nvPr/>
          </p:nvGrpSpPr>
          <p:grpSpPr>
            <a:xfrm>
              <a:off x="8335814" y="2270627"/>
              <a:ext cx="2085051" cy="4168976"/>
              <a:chOff x="7141327" y="1957589"/>
              <a:chExt cx="2085051" cy="4168976"/>
            </a:xfrm>
          </p:grpSpPr>
          <p:sp>
            <p:nvSpPr>
              <p:cNvPr id="70" name="TextBox 104"/>
              <p:cNvSpPr txBox="1"/>
              <p:nvPr/>
            </p:nvSpPr>
            <p:spPr>
              <a:xfrm>
                <a:off x="7740201" y="1957589"/>
                <a:ext cx="1403799" cy="400110"/>
              </a:xfrm>
              <a:prstGeom prst="rect">
                <a:avLst/>
              </a:prstGeom>
              <a:noFill/>
            </p:spPr>
            <p:txBody>
              <a:bodyPr wrap="square" rtlCol="0">
                <a:spAutoFit/>
              </a:bodyPr>
              <a:lstStyle/>
              <a:p>
                <a:r>
                  <a:rPr lang="en-US" sz="2000" dirty="0"/>
                  <a:t>B</a:t>
                </a:r>
                <a:r>
                  <a:rPr lang="en-US" sz="2000" dirty="0" smtClean="0"/>
                  <a:t>lue: 4</a:t>
                </a:r>
                <a:endParaRPr lang="en-US" sz="2000" dirty="0"/>
              </a:p>
            </p:txBody>
          </p:sp>
          <p:sp>
            <p:nvSpPr>
              <p:cNvPr id="71" name="TextBox 105"/>
              <p:cNvSpPr txBox="1"/>
              <p:nvPr/>
            </p:nvSpPr>
            <p:spPr>
              <a:xfrm>
                <a:off x="7740201" y="2965739"/>
                <a:ext cx="1403799" cy="400110"/>
              </a:xfrm>
              <a:prstGeom prst="rect">
                <a:avLst/>
              </a:prstGeom>
              <a:noFill/>
            </p:spPr>
            <p:txBody>
              <a:bodyPr wrap="square" rtlCol="0">
                <a:spAutoFit/>
              </a:bodyPr>
              <a:lstStyle/>
              <a:p>
                <a:r>
                  <a:rPr lang="en-US" sz="2000" dirty="0"/>
                  <a:t>G</a:t>
                </a:r>
                <a:r>
                  <a:rPr lang="en-US" sz="2000" dirty="0" smtClean="0"/>
                  <a:t>reen: 4</a:t>
                </a:r>
                <a:endParaRPr lang="en-US" sz="2000" dirty="0"/>
              </a:p>
            </p:txBody>
          </p:sp>
          <p:sp>
            <p:nvSpPr>
              <p:cNvPr id="72" name="TextBox 106"/>
              <p:cNvSpPr txBox="1"/>
              <p:nvPr/>
            </p:nvSpPr>
            <p:spPr>
              <a:xfrm>
                <a:off x="7740201" y="3915179"/>
                <a:ext cx="1403799" cy="400110"/>
              </a:xfrm>
              <a:prstGeom prst="rect">
                <a:avLst/>
              </a:prstGeom>
              <a:noFill/>
            </p:spPr>
            <p:txBody>
              <a:bodyPr wrap="square" rtlCol="0">
                <a:spAutoFit/>
              </a:bodyPr>
              <a:lstStyle/>
              <a:p>
                <a:r>
                  <a:rPr lang="en-US" sz="2000" dirty="0" smtClean="0"/>
                  <a:t>Black : 3</a:t>
                </a:r>
                <a:endParaRPr lang="en-US" sz="2000" dirty="0"/>
              </a:p>
            </p:txBody>
          </p:sp>
          <p:sp>
            <p:nvSpPr>
              <p:cNvPr id="73" name="TextBox 107"/>
              <p:cNvSpPr txBox="1"/>
              <p:nvPr/>
            </p:nvSpPr>
            <p:spPr>
              <a:xfrm>
                <a:off x="7740201" y="4786300"/>
                <a:ext cx="1403799" cy="400110"/>
              </a:xfrm>
              <a:prstGeom prst="rect">
                <a:avLst/>
              </a:prstGeom>
              <a:noFill/>
            </p:spPr>
            <p:txBody>
              <a:bodyPr wrap="square" rtlCol="0">
                <a:spAutoFit/>
              </a:bodyPr>
              <a:lstStyle/>
              <a:p>
                <a:r>
                  <a:rPr lang="en-US" sz="2000" dirty="0"/>
                  <a:t>G</a:t>
                </a:r>
                <a:r>
                  <a:rPr lang="en-US" sz="2000" dirty="0" smtClean="0"/>
                  <a:t>ray: 1</a:t>
                </a:r>
                <a:endParaRPr lang="en-US" sz="2000" dirty="0"/>
              </a:p>
            </p:txBody>
          </p:sp>
          <p:sp>
            <p:nvSpPr>
              <p:cNvPr id="74" name="TextBox 108"/>
              <p:cNvSpPr txBox="1"/>
              <p:nvPr/>
            </p:nvSpPr>
            <p:spPr>
              <a:xfrm>
                <a:off x="7740201" y="5726455"/>
                <a:ext cx="1486177" cy="400110"/>
              </a:xfrm>
              <a:prstGeom prst="rect">
                <a:avLst/>
              </a:prstGeom>
              <a:noFill/>
            </p:spPr>
            <p:txBody>
              <a:bodyPr wrap="square" rtlCol="0">
                <a:spAutoFit/>
              </a:bodyPr>
              <a:lstStyle/>
              <a:p>
                <a:r>
                  <a:rPr lang="en-US" sz="2000" dirty="0"/>
                  <a:t>O</a:t>
                </a:r>
                <a:r>
                  <a:rPr lang="en-US" sz="2000" dirty="0" smtClean="0"/>
                  <a:t>range: 4</a:t>
                </a:r>
                <a:endParaRPr lang="en-US" sz="2000" dirty="0"/>
              </a:p>
            </p:txBody>
          </p:sp>
          <p:cxnSp>
            <p:nvCxnSpPr>
              <p:cNvPr id="75" name="Straight Arrow Connector 110"/>
              <p:cNvCxnSpPr>
                <a:endCxn id="70" idx="1"/>
              </p:cNvCxnSpPr>
              <p:nvPr/>
            </p:nvCxnSpPr>
            <p:spPr bwMode="auto">
              <a:xfrm>
                <a:off x="7141327" y="2155066"/>
                <a:ext cx="598874" cy="257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6" name="Straight Arrow Connector 112"/>
              <p:cNvCxnSpPr>
                <a:stCxn id="60" idx="6"/>
                <a:endCxn id="71" idx="1"/>
              </p:cNvCxnSpPr>
              <p:nvPr/>
            </p:nvCxnSpPr>
            <p:spPr bwMode="auto">
              <a:xfrm flipV="1">
                <a:off x="7482616" y="3165794"/>
                <a:ext cx="257585" cy="241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7" name="Straight Arrow Connector 115"/>
              <p:cNvCxnSpPr>
                <a:stCxn id="61" idx="6"/>
                <a:endCxn id="72" idx="1"/>
              </p:cNvCxnSpPr>
              <p:nvPr/>
            </p:nvCxnSpPr>
            <p:spPr bwMode="auto">
              <a:xfrm>
                <a:off x="7482616" y="4108363"/>
                <a:ext cx="257585" cy="687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8" name="Straight Arrow Connector 117"/>
              <p:cNvCxnSpPr>
                <a:stCxn id="62" idx="6"/>
                <a:endCxn id="73" idx="1"/>
              </p:cNvCxnSpPr>
              <p:nvPr/>
            </p:nvCxnSpPr>
            <p:spPr bwMode="auto">
              <a:xfrm>
                <a:off x="7482616" y="4984126"/>
                <a:ext cx="257585" cy="222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9" name="Straight Arrow Connector 119"/>
              <p:cNvCxnSpPr>
                <a:stCxn id="63" idx="6"/>
                <a:endCxn id="74" idx="1"/>
              </p:cNvCxnSpPr>
              <p:nvPr/>
            </p:nvCxnSpPr>
            <p:spPr bwMode="auto">
              <a:xfrm>
                <a:off x="7482616" y="5924282"/>
                <a:ext cx="257585" cy="222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cxnSp>
          <p:nvCxnSpPr>
            <p:cNvPr id="120" name="Straight Arrow Connector 68"/>
            <p:cNvCxnSpPr>
              <a:endCxn id="41" idx="2"/>
            </p:cNvCxnSpPr>
            <p:nvPr/>
          </p:nvCxnSpPr>
          <p:spPr bwMode="auto">
            <a:xfrm>
              <a:off x="4839201" y="3875268"/>
              <a:ext cx="624625" cy="14154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2" name="Straight Arrow Connector 68"/>
            <p:cNvCxnSpPr>
              <a:endCxn id="38" idx="2"/>
            </p:cNvCxnSpPr>
            <p:nvPr/>
          </p:nvCxnSpPr>
          <p:spPr bwMode="auto">
            <a:xfrm>
              <a:off x="4844429" y="3874748"/>
              <a:ext cx="619397" cy="40498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9" name="Straight Arrow Connector 68"/>
            <p:cNvCxnSpPr/>
            <p:nvPr/>
          </p:nvCxnSpPr>
          <p:spPr bwMode="auto">
            <a:xfrm>
              <a:off x="4845090" y="6013043"/>
              <a:ext cx="6096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1" name="Straight Arrow Connector 68"/>
            <p:cNvCxnSpPr>
              <a:endCxn id="42" idx="2"/>
            </p:cNvCxnSpPr>
            <p:nvPr/>
          </p:nvCxnSpPr>
          <p:spPr bwMode="auto">
            <a:xfrm>
              <a:off x="4830065" y="4969314"/>
              <a:ext cx="633761" cy="104906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3" name="Straight Arrow Connector 68"/>
            <p:cNvCxnSpPr>
              <a:stCxn id="45" idx="0"/>
              <a:endCxn id="63" idx="2"/>
            </p:cNvCxnSpPr>
            <p:nvPr/>
          </p:nvCxnSpPr>
          <p:spPr bwMode="auto">
            <a:xfrm>
              <a:off x="6082012" y="6237319"/>
              <a:ext cx="457196"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6" name="Straight Arrow Connector 68"/>
            <p:cNvCxnSpPr>
              <a:endCxn id="62" idx="2"/>
            </p:cNvCxnSpPr>
            <p:nvPr/>
          </p:nvCxnSpPr>
          <p:spPr bwMode="auto">
            <a:xfrm flipV="1">
              <a:off x="5815848" y="5297164"/>
              <a:ext cx="723360" cy="394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8" name="Straight Arrow Connector 68"/>
            <p:cNvCxnSpPr>
              <a:stCxn id="40" idx="0"/>
              <a:endCxn id="61" idx="2"/>
            </p:cNvCxnSpPr>
            <p:nvPr/>
          </p:nvCxnSpPr>
          <p:spPr bwMode="auto">
            <a:xfrm flipV="1">
              <a:off x="5996153" y="4421401"/>
              <a:ext cx="543055" cy="429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1" name="Straight Arrow Connector 68"/>
            <p:cNvCxnSpPr>
              <a:stCxn id="37" idx="0"/>
              <a:endCxn id="60" idx="2"/>
            </p:cNvCxnSpPr>
            <p:nvPr/>
          </p:nvCxnSpPr>
          <p:spPr bwMode="auto">
            <a:xfrm>
              <a:off x="6082012" y="3479444"/>
              <a:ext cx="457196" cy="1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4" name="Straight Arrow Connector 68"/>
            <p:cNvCxnSpPr/>
            <p:nvPr/>
          </p:nvCxnSpPr>
          <p:spPr bwMode="auto">
            <a:xfrm>
              <a:off x="6082012" y="2486555"/>
              <a:ext cx="457196" cy="1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Tree>
    <p:extLst>
      <p:ext uri="{BB962C8B-B14F-4D97-AF65-F5344CB8AC3E}">
        <p14:creationId xmlns:p14="http://schemas.microsoft.com/office/powerpoint/2010/main" val="26640751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BE" dirty="0" smtClean="0"/>
              <a:t>Applications :</a:t>
            </a:r>
            <a:endParaRPr lang="fr-BE" dirty="0"/>
          </a:p>
        </p:txBody>
      </p:sp>
      <p:sp>
        <p:nvSpPr>
          <p:cNvPr id="3" name="Sous-titre 2"/>
          <p:cNvSpPr>
            <a:spLocks noGrp="1"/>
          </p:cNvSpPr>
          <p:nvPr>
            <p:ph type="subTitle" idx="1"/>
          </p:nvPr>
        </p:nvSpPr>
        <p:spPr/>
        <p:txBody>
          <a:bodyPr/>
          <a:lstStyle/>
          <a:p>
            <a:endParaRPr lang="fr-BE"/>
          </a:p>
        </p:txBody>
      </p:sp>
    </p:spTree>
    <p:extLst>
      <p:ext uri="{BB962C8B-B14F-4D97-AF65-F5344CB8AC3E}">
        <p14:creationId xmlns:p14="http://schemas.microsoft.com/office/powerpoint/2010/main" val="3301223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err="1" smtClean="0"/>
              <a:t>Examples</a:t>
            </a:r>
            <a:r>
              <a:rPr lang="fr-BE" dirty="0" smtClean="0"/>
              <a:t> of applications :</a:t>
            </a:r>
            <a:endParaRPr lang="fr-BE" dirty="0"/>
          </a:p>
        </p:txBody>
      </p:sp>
      <p:sp>
        <p:nvSpPr>
          <p:cNvPr id="7" name="Espace réservé du contenu 2"/>
          <p:cNvSpPr txBox="1">
            <a:spLocks/>
          </p:cNvSpPr>
          <p:nvPr/>
        </p:nvSpPr>
        <p:spPr>
          <a:xfrm>
            <a:off x="807140" y="2222318"/>
            <a:ext cx="10674949" cy="481512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fr-BE" dirty="0" err="1" smtClean="0"/>
              <a:t>What</a:t>
            </a:r>
            <a:r>
              <a:rPr lang="fr-BE" dirty="0" smtClean="0"/>
              <a:t> </a:t>
            </a:r>
            <a:r>
              <a:rPr lang="fr-BE" dirty="0" err="1" smtClean="0"/>
              <a:t>could</a:t>
            </a:r>
            <a:r>
              <a:rPr lang="fr-BE" dirty="0" smtClean="0"/>
              <a:t> </a:t>
            </a:r>
            <a:r>
              <a:rPr lang="fr-BE" dirty="0" err="1" smtClean="0"/>
              <a:t>be</a:t>
            </a:r>
            <a:r>
              <a:rPr lang="fr-BE" dirty="0" smtClean="0"/>
              <a:t> the uses for an efficient </a:t>
            </a:r>
            <a:r>
              <a:rPr lang="fr-BE" dirty="0" err="1" smtClean="0"/>
              <a:t>scalable</a:t>
            </a:r>
            <a:r>
              <a:rPr lang="fr-BE" dirty="0" smtClean="0"/>
              <a:t> version of </a:t>
            </a:r>
            <a:r>
              <a:rPr lang="fr-BE" dirty="0" err="1" smtClean="0"/>
              <a:t>sequential</a:t>
            </a:r>
            <a:r>
              <a:rPr lang="fr-BE" dirty="0" smtClean="0"/>
              <a:t> pattern </a:t>
            </a:r>
            <a:r>
              <a:rPr lang="fr-BE" dirty="0" err="1" smtClean="0"/>
              <a:t>mining</a:t>
            </a:r>
            <a:r>
              <a:rPr lang="fr-BE" dirty="0" smtClean="0"/>
              <a:t> ?</a:t>
            </a:r>
          </a:p>
          <a:p>
            <a:pPr lvl="1"/>
            <a:r>
              <a:rPr lang="fr-BE" dirty="0" smtClean="0">
                <a:solidFill>
                  <a:srgbClr val="FF9900"/>
                </a:solidFill>
              </a:rPr>
              <a:t>Shopping </a:t>
            </a:r>
            <a:r>
              <a:rPr lang="fr-BE" dirty="0" err="1" smtClean="0">
                <a:solidFill>
                  <a:srgbClr val="FF9900"/>
                </a:solidFill>
              </a:rPr>
              <a:t>companies</a:t>
            </a:r>
            <a:r>
              <a:rPr lang="fr-BE" dirty="0" smtClean="0">
                <a:solidFill>
                  <a:srgbClr val="FF9900"/>
                </a:solidFill>
              </a:rPr>
              <a:t> </a:t>
            </a:r>
            <a:r>
              <a:rPr lang="fr-BE" dirty="0" smtClean="0"/>
              <a:t>: </a:t>
            </a:r>
          </a:p>
          <a:p>
            <a:pPr lvl="2"/>
            <a:r>
              <a:rPr lang="en-US" altLang="zh-CN" dirty="0" smtClean="0"/>
              <a:t>Customer shopping sequences</a:t>
            </a:r>
          </a:p>
          <a:p>
            <a:pPr lvl="2"/>
            <a:r>
              <a:rPr lang="en-US" dirty="0" smtClean="0"/>
              <a:t>Web visit patterns</a:t>
            </a:r>
            <a:endParaRPr lang="fr-BE" dirty="0" smtClean="0"/>
          </a:p>
          <a:p>
            <a:pPr lvl="1"/>
            <a:r>
              <a:rPr lang="fr-BE" dirty="0" smtClean="0">
                <a:solidFill>
                  <a:srgbClr val="FF9900"/>
                </a:solidFill>
              </a:rPr>
              <a:t>Healthcare</a:t>
            </a:r>
            <a:r>
              <a:rPr lang="fr-BE" dirty="0" smtClean="0"/>
              <a:t> : </a:t>
            </a:r>
          </a:p>
          <a:p>
            <a:pPr lvl="2"/>
            <a:r>
              <a:rPr lang="en-US" dirty="0" smtClean="0"/>
              <a:t>Study the sequence of behaviors leading to modern life diseases (anorexia, alcoholism, drug addiction, …)</a:t>
            </a:r>
          </a:p>
          <a:p>
            <a:pPr lvl="2"/>
            <a:r>
              <a:rPr lang="en-US" dirty="0" smtClean="0"/>
              <a:t>Patterns in medical records</a:t>
            </a:r>
          </a:p>
          <a:p>
            <a:pPr lvl="2"/>
            <a:r>
              <a:rPr lang="en-US" dirty="0" smtClean="0"/>
              <a:t>DNA sequencing </a:t>
            </a:r>
          </a:p>
          <a:p>
            <a:pPr lvl="1"/>
            <a:r>
              <a:rPr lang="fr-BE" dirty="0" smtClean="0">
                <a:solidFill>
                  <a:srgbClr val="FF9900"/>
                </a:solidFill>
              </a:rPr>
              <a:t>Education</a:t>
            </a:r>
            <a:r>
              <a:rPr lang="fr-BE" dirty="0" smtClean="0"/>
              <a:t> : </a:t>
            </a:r>
          </a:p>
          <a:p>
            <a:pPr lvl="2"/>
            <a:r>
              <a:rPr lang="fr-BE" dirty="0" err="1" smtClean="0"/>
              <a:t>Sequence</a:t>
            </a:r>
            <a:r>
              <a:rPr lang="fr-BE" dirty="0" smtClean="0"/>
              <a:t> of </a:t>
            </a:r>
            <a:r>
              <a:rPr lang="fr-BE" dirty="0" err="1" smtClean="0"/>
              <a:t>behaviours</a:t>
            </a:r>
            <a:r>
              <a:rPr lang="fr-BE" dirty="0" smtClean="0"/>
              <a:t> </a:t>
            </a:r>
            <a:r>
              <a:rPr lang="fr-BE" dirty="0" err="1" smtClean="0"/>
              <a:t>leading</a:t>
            </a:r>
            <a:r>
              <a:rPr lang="fr-BE" dirty="0" smtClean="0"/>
              <a:t> to team </a:t>
            </a:r>
            <a:r>
              <a:rPr lang="fr-BE" dirty="0" err="1" smtClean="0"/>
              <a:t>work</a:t>
            </a:r>
            <a:r>
              <a:rPr lang="fr-BE" dirty="0" smtClean="0"/>
              <a:t> </a:t>
            </a:r>
            <a:r>
              <a:rPr lang="fr-BE" dirty="0" err="1" smtClean="0"/>
              <a:t>problems</a:t>
            </a:r>
            <a:endParaRPr lang="fr-BE" dirty="0" smtClean="0"/>
          </a:p>
          <a:p>
            <a:pPr lvl="2"/>
            <a:r>
              <a:rPr lang="fr-BE" dirty="0" err="1" smtClean="0"/>
              <a:t>Sequence</a:t>
            </a:r>
            <a:r>
              <a:rPr lang="fr-BE" dirty="0" smtClean="0"/>
              <a:t> of </a:t>
            </a:r>
            <a:r>
              <a:rPr lang="fr-BE" dirty="0" err="1" smtClean="0"/>
              <a:t>behaviours</a:t>
            </a:r>
            <a:r>
              <a:rPr lang="fr-BE" dirty="0" smtClean="0"/>
              <a:t> </a:t>
            </a:r>
            <a:r>
              <a:rPr lang="fr-BE" dirty="0" err="1" smtClean="0"/>
              <a:t>favorising</a:t>
            </a:r>
            <a:r>
              <a:rPr lang="fr-BE" dirty="0" smtClean="0"/>
              <a:t> </a:t>
            </a:r>
            <a:r>
              <a:rPr lang="fr-BE" dirty="0" err="1" smtClean="0"/>
              <a:t>learning</a:t>
            </a:r>
            <a:endParaRPr lang="fr-BE" dirty="0" smtClean="0"/>
          </a:p>
          <a:p>
            <a:pPr lvl="2"/>
            <a:r>
              <a:rPr lang="fr-BE" dirty="0" err="1" smtClean="0"/>
              <a:t>Predict</a:t>
            </a:r>
            <a:r>
              <a:rPr lang="fr-BE" dirty="0" smtClean="0"/>
              <a:t> future courses </a:t>
            </a:r>
            <a:r>
              <a:rPr lang="fr-BE" dirty="0" err="1" smtClean="0"/>
              <a:t>demand</a:t>
            </a:r>
            <a:r>
              <a:rPr lang="fr-BE" dirty="0" smtClean="0"/>
              <a:t> (</a:t>
            </a:r>
            <a:r>
              <a:rPr lang="fr-BE" dirty="0" err="1" smtClean="0"/>
              <a:t>student</a:t>
            </a:r>
            <a:r>
              <a:rPr lang="fr-BE" dirty="0" smtClean="0"/>
              <a:t> </a:t>
            </a:r>
            <a:r>
              <a:rPr lang="fr-BE" dirty="0" err="1" smtClean="0"/>
              <a:t>that</a:t>
            </a:r>
            <a:r>
              <a:rPr lang="fr-BE" dirty="0" smtClean="0"/>
              <a:t> </a:t>
            </a:r>
            <a:r>
              <a:rPr lang="fr-BE" dirty="0" err="1" smtClean="0"/>
              <a:t>took</a:t>
            </a:r>
            <a:r>
              <a:rPr lang="fr-BE" dirty="0" smtClean="0"/>
              <a:t> course A and B </a:t>
            </a:r>
            <a:r>
              <a:rPr lang="fr-BE" dirty="0" err="1" smtClean="0"/>
              <a:t>will</a:t>
            </a:r>
            <a:r>
              <a:rPr lang="fr-BE" dirty="0" smtClean="0"/>
              <a:t> </a:t>
            </a:r>
            <a:r>
              <a:rPr lang="fr-BE" dirty="0" err="1" smtClean="0"/>
              <a:t>take</a:t>
            </a:r>
            <a:r>
              <a:rPr lang="fr-BE" dirty="0" smtClean="0"/>
              <a:t> C in the future)</a:t>
            </a:r>
          </a:p>
          <a:p>
            <a:pPr lvl="1"/>
            <a:r>
              <a:rPr lang="en-US" dirty="0" smtClean="0"/>
              <a:t>And many, many mores …</a:t>
            </a:r>
          </a:p>
          <a:p>
            <a:pPr lvl="1"/>
            <a:endParaRPr lang="fr-BE" dirty="0"/>
          </a:p>
        </p:txBody>
      </p:sp>
    </p:spTree>
    <p:extLst>
      <p:ext uri="{BB962C8B-B14F-4D97-AF65-F5344CB8AC3E}">
        <p14:creationId xmlns:p14="http://schemas.microsoft.com/office/powerpoint/2010/main" val="34970191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BE" dirty="0" smtClean="0"/>
              <a:t>Questions ?</a:t>
            </a:r>
            <a:endParaRPr lang="fr-BE" dirty="0"/>
          </a:p>
        </p:txBody>
      </p:sp>
      <p:sp>
        <p:nvSpPr>
          <p:cNvPr id="3" name="Sous-titre 2"/>
          <p:cNvSpPr>
            <a:spLocks noGrp="1"/>
          </p:cNvSpPr>
          <p:nvPr>
            <p:ph type="subTitle" idx="1"/>
          </p:nvPr>
        </p:nvSpPr>
        <p:spPr/>
        <p:txBody>
          <a:bodyPr/>
          <a:lstStyle/>
          <a:p>
            <a:endParaRPr lang="fr-BE"/>
          </a:p>
        </p:txBody>
      </p:sp>
    </p:spTree>
    <p:extLst>
      <p:ext uri="{BB962C8B-B14F-4D97-AF65-F5344CB8AC3E}">
        <p14:creationId xmlns:p14="http://schemas.microsoft.com/office/powerpoint/2010/main" val="32537831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Annexe : HDFS</a:t>
            </a:r>
            <a:endParaRPr lang="fr-BE" dirty="0"/>
          </a:p>
        </p:txBody>
      </p:sp>
      <p:pic>
        <p:nvPicPr>
          <p:cNvPr id="4" name="Image 3"/>
          <p:cNvPicPr>
            <a:picLocks noChangeAspect="1"/>
          </p:cNvPicPr>
          <p:nvPr/>
        </p:nvPicPr>
        <p:blipFill rotWithShape="1">
          <a:blip r:embed="rId3"/>
          <a:srcRect l="19877" t="27451" r="34272" b="27636"/>
          <a:stretch/>
        </p:blipFill>
        <p:spPr>
          <a:xfrm>
            <a:off x="2776845" y="2612572"/>
            <a:ext cx="6638307" cy="3657600"/>
          </a:xfrm>
          <a:prstGeom prst="rect">
            <a:avLst/>
          </a:prstGeom>
        </p:spPr>
      </p:pic>
    </p:spTree>
    <p:extLst>
      <p:ext uri="{BB962C8B-B14F-4D97-AF65-F5344CB8AC3E}">
        <p14:creationId xmlns:p14="http://schemas.microsoft.com/office/powerpoint/2010/main" val="8653450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Annexe : HDFS</a:t>
            </a:r>
            <a:endParaRPr lang="fr-BE" dirty="0"/>
          </a:p>
        </p:txBody>
      </p:sp>
      <p:pic>
        <p:nvPicPr>
          <p:cNvPr id="1026" name="Picture 2" descr="Image result for hdfs on dis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4086" y="2383988"/>
            <a:ext cx="6743826" cy="4226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16774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Annexe : </a:t>
            </a:r>
            <a:r>
              <a:rPr lang="fr-BE" dirty="0" err="1" smtClean="0"/>
              <a:t>DataFlow</a:t>
            </a:r>
            <a:endParaRPr lang="fr-BE" dirty="0"/>
          </a:p>
        </p:txBody>
      </p:sp>
      <p:pic>
        <p:nvPicPr>
          <p:cNvPr id="3" name="Image 2"/>
          <p:cNvPicPr>
            <a:picLocks noChangeAspect="1"/>
          </p:cNvPicPr>
          <p:nvPr/>
        </p:nvPicPr>
        <p:blipFill>
          <a:blip r:embed="rId3"/>
          <a:stretch>
            <a:fillRect/>
          </a:stretch>
        </p:blipFill>
        <p:spPr>
          <a:xfrm>
            <a:off x="3348355" y="2014802"/>
            <a:ext cx="5495287" cy="4739026"/>
          </a:xfrm>
          <a:prstGeom prst="rect">
            <a:avLst/>
          </a:prstGeom>
        </p:spPr>
      </p:pic>
    </p:spTree>
    <p:extLst>
      <p:ext uri="{BB962C8B-B14F-4D97-AF65-F5344CB8AC3E}">
        <p14:creationId xmlns:p14="http://schemas.microsoft.com/office/powerpoint/2010/main" val="85389754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Annexe : RDD - </a:t>
            </a:r>
            <a:r>
              <a:rPr lang="fr-BE" dirty="0" err="1" smtClean="0"/>
              <a:t>Dependencies</a:t>
            </a:r>
            <a:endParaRPr lang="fr-BE" dirty="0"/>
          </a:p>
        </p:txBody>
      </p:sp>
      <p:pic>
        <p:nvPicPr>
          <p:cNvPr id="4" name="Image 3"/>
          <p:cNvPicPr>
            <a:picLocks noChangeAspect="1"/>
          </p:cNvPicPr>
          <p:nvPr/>
        </p:nvPicPr>
        <p:blipFill rotWithShape="1">
          <a:blip r:embed="rId3"/>
          <a:srcRect l="10302" t="15512" r="57944" b="48355"/>
          <a:stretch/>
        </p:blipFill>
        <p:spPr>
          <a:xfrm>
            <a:off x="3192482" y="2446316"/>
            <a:ext cx="5807033" cy="3716977"/>
          </a:xfrm>
          <a:prstGeom prst="rect">
            <a:avLst/>
          </a:prstGeom>
        </p:spPr>
      </p:pic>
    </p:spTree>
    <p:extLst>
      <p:ext uri="{BB962C8B-B14F-4D97-AF65-F5344CB8AC3E}">
        <p14:creationId xmlns:p14="http://schemas.microsoft.com/office/powerpoint/2010/main" val="24047862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Annexe : RDD – </a:t>
            </a:r>
            <a:r>
              <a:rPr lang="fr-BE" dirty="0" err="1" smtClean="0"/>
              <a:t>Computing</a:t>
            </a:r>
            <a:r>
              <a:rPr lang="fr-BE" dirty="0" smtClean="0"/>
              <a:t> job stages</a:t>
            </a:r>
            <a:endParaRPr lang="fr-BE" dirty="0"/>
          </a:p>
        </p:txBody>
      </p:sp>
      <p:pic>
        <p:nvPicPr>
          <p:cNvPr id="4" name="Image 3"/>
          <p:cNvPicPr>
            <a:picLocks noChangeAspect="1"/>
          </p:cNvPicPr>
          <p:nvPr/>
        </p:nvPicPr>
        <p:blipFill rotWithShape="1">
          <a:blip r:embed="rId3"/>
          <a:srcRect l="44340" t="15512" r="27998" b="50414"/>
          <a:stretch/>
        </p:blipFill>
        <p:spPr>
          <a:xfrm>
            <a:off x="3364675" y="2468088"/>
            <a:ext cx="5058889" cy="3505202"/>
          </a:xfrm>
          <a:prstGeom prst="rect">
            <a:avLst/>
          </a:prstGeom>
        </p:spPr>
      </p:pic>
    </p:spTree>
    <p:extLst>
      <p:ext uri="{BB962C8B-B14F-4D97-AF65-F5344CB8AC3E}">
        <p14:creationId xmlns:p14="http://schemas.microsoft.com/office/powerpoint/2010/main" val="835239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Annexe : RDD – </a:t>
            </a:r>
            <a:r>
              <a:rPr lang="fr-BE" dirty="0" err="1" smtClean="0"/>
              <a:t>Comparison</a:t>
            </a:r>
            <a:r>
              <a:rPr lang="fr-BE" dirty="0"/>
              <a:t> </a:t>
            </a:r>
            <a:endParaRPr lang="fr-BE" dirty="0"/>
          </a:p>
        </p:txBody>
      </p:sp>
      <p:pic>
        <p:nvPicPr>
          <p:cNvPr id="5" name="Image 4"/>
          <p:cNvPicPr>
            <a:picLocks noChangeAspect="1"/>
          </p:cNvPicPr>
          <p:nvPr/>
        </p:nvPicPr>
        <p:blipFill rotWithShape="1">
          <a:blip r:embed="rId2"/>
          <a:srcRect l="12309" t="33376" r="27768" b="9204"/>
          <a:stretch/>
        </p:blipFill>
        <p:spPr>
          <a:xfrm>
            <a:off x="2084440" y="2546554"/>
            <a:ext cx="7157884" cy="3858099"/>
          </a:xfrm>
          <a:prstGeom prst="rect">
            <a:avLst/>
          </a:prstGeom>
        </p:spPr>
      </p:pic>
    </p:spTree>
    <p:extLst>
      <p:ext uri="{BB962C8B-B14F-4D97-AF65-F5344CB8AC3E}">
        <p14:creationId xmlns:p14="http://schemas.microsoft.com/office/powerpoint/2010/main" val="83016220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Annexe : </a:t>
            </a:r>
            <a:r>
              <a:rPr lang="fr-BE" dirty="0" err="1" smtClean="0"/>
              <a:t>Mesos</a:t>
            </a:r>
            <a:endParaRPr lang="fr-BE" dirty="0"/>
          </a:p>
        </p:txBody>
      </p:sp>
      <p:pic>
        <p:nvPicPr>
          <p:cNvPr id="1026" name="Picture 2" descr="Image result for mesos runtime"/>
          <p:cNvPicPr>
            <a:picLocks noChangeAspect="1" noChangeArrowheads="1"/>
          </p:cNvPicPr>
          <p:nvPr/>
        </p:nvPicPr>
        <p:blipFill rotWithShape="1">
          <a:blip r:embed="rId2">
            <a:extLst>
              <a:ext uri="{28A0092B-C50C-407E-A947-70E740481C1C}">
                <a14:useLocalDpi xmlns:a14="http://schemas.microsoft.com/office/drawing/2010/main" val="0"/>
              </a:ext>
            </a:extLst>
          </a:blip>
          <a:srcRect l="2640" t="3970" r="4521" b="4597"/>
          <a:stretch/>
        </p:blipFill>
        <p:spPr bwMode="auto">
          <a:xfrm>
            <a:off x="2127627" y="2291787"/>
            <a:ext cx="7936743" cy="4398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4013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BE" dirty="0" err="1" smtClean="0"/>
              <a:t>Hadoop</a:t>
            </a:r>
            <a:r>
              <a:rPr lang="fr-BE" dirty="0" smtClean="0"/>
              <a:t> vs </a:t>
            </a:r>
            <a:r>
              <a:rPr lang="fr-BE" dirty="0" err="1" smtClean="0"/>
              <a:t>Spark</a:t>
            </a:r>
            <a:endParaRPr lang="fr-BE" dirty="0"/>
          </a:p>
        </p:txBody>
      </p:sp>
      <p:sp>
        <p:nvSpPr>
          <p:cNvPr id="3" name="Sous-titre 2"/>
          <p:cNvSpPr>
            <a:spLocks noGrp="1"/>
          </p:cNvSpPr>
          <p:nvPr>
            <p:ph type="subTitle" idx="1"/>
          </p:nvPr>
        </p:nvSpPr>
        <p:spPr/>
        <p:txBody>
          <a:bodyPr/>
          <a:lstStyle/>
          <a:p>
            <a:endParaRPr lang="fr-BE"/>
          </a:p>
        </p:txBody>
      </p:sp>
    </p:spTree>
    <p:extLst>
      <p:ext uri="{BB962C8B-B14F-4D97-AF65-F5344CB8AC3E}">
        <p14:creationId xmlns:p14="http://schemas.microsoft.com/office/powerpoint/2010/main" val="206907910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Annexe : </a:t>
            </a:r>
            <a:r>
              <a:rPr lang="fr-BE" dirty="0" err="1" smtClean="0"/>
              <a:t>project</a:t>
            </a:r>
            <a:r>
              <a:rPr lang="fr-BE" dirty="0" smtClean="0"/>
              <a:t> </a:t>
            </a:r>
            <a:r>
              <a:rPr lang="fr-BE" dirty="0" err="1" smtClean="0"/>
              <a:t>tungsten</a:t>
            </a:r>
            <a:endParaRPr lang="fr-BE" dirty="0"/>
          </a:p>
        </p:txBody>
      </p:sp>
      <p:pic>
        <p:nvPicPr>
          <p:cNvPr id="2052" name="Picture 4" descr="Memory &#10;  page &#10;  &#10;hc &#10;  &#10;17&#10;Tungsten’s BytesToBytesMap&#10;ptr &#10;  &#10;… &#10;  &#10;array&#10;•  Low space overheads&#10;•  Good memory locality..."/>
          <p:cNvPicPr>
            <a:picLocks noChangeAspect="1" noChangeArrowheads="1"/>
          </p:cNvPicPr>
          <p:nvPr/>
        </p:nvPicPr>
        <p:blipFill rotWithShape="1">
          <a:blip r:embed="rId3">
            <a:extLst>
              <a:ext uri="{28A0092B-C50C-407E-A947-70E740481C1C}">
                <a14:useLocalDpi xmlns:a14="http://schemas.microsoft.com/office/drawing/2010/main" val="0"/>
              </a:ext>
            </a:extLst>
          </a:blip>
          <a:srcRect l="4487" t="16813" r="4660" b="17128"/>
          <a:stretch/>
        </p:blipFill>
        <p:spPr bwMode="auto">
          <a:xfrm>
            <a:off x="2201117" y="2336678"/>
            <a:ext cx="7789763" cy="4376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96986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err="1" smtClean="0"/>
              <a:t>References</a:t>
            </a:r>
            <a:r>
              <a:rPr lang="fr-BE" dirty="0" smtClean="0"/>
              <a:t> – </a:t>
            </a:r>
            <a:r>
              <a:rPr lang="fr-BE" dirty="0" err="1" smtClean="0"/>
              <a:t>Hadoop</a:t>
            </a:r>
            <a:r>
              <a:rPr lang="fr-BE" dirty="0" smtClean="0"/>
              <a:t> :</a:t>
            </a:r>
            <a:endParaRPr lang="fr-BE" dirty="0"/>
          </a:p>
        </p:txBody>
      </p:sp>
      <p:sp>
        <p:nvSpPr>
          <p:cNvPr id="3" name="Espace réservé du contenu 2"/>
          <p:cNvSpPr>
            <a:spLocks noGrp="1"/>
          </p:cNvSpPr>
          <p:nvPr>
            <p:ph idx="1"/>
          </p:nvPr>
        </p:nvSpPr>
        <p:spPr>
          <a:xfrm>
            <a:off x="807137" y="2407487"/>
            <a:ext cx="10554574" cy="3636511"/>
          </a:xfrm>
        </p:spPr>
        <p:txBody>
          <a:bodyPr/>
          <a:lstStyle/>
          <a:p>
            <a:r>
              <a:rPr lang="fr-BE" dirty="0"/>
              <a:t>HDFS : </a:t>
            </a:r>
            <a:endParaRPr lang="fr-BE" dirty="0" smtClean="0"/>
          </a:p>
          <a:p>
            <a:pPr lvl="1"/>
            <a:r>
              <a:rPr lang="fr-BE" dirty="0">
                <a:hlinkClick r:id="rId2"/>
              </a:rPr>
              <a:t>http://pages.cs.wisc.edu/~</a:t>
            </a:r>
            <a:r>
              <a:rPr lang="fr-BE" dirty="0" smtClean="0">
                <a:hlinkClick r:id="rId2"/>
              </a:rPr>
              <a:t>akella/CS838/F15/838-CloudPapers/hdfs.pdf</a:t>
            </a:r>
            <a:endParaRPr lang="fr-BE" dirty="0"/>
          </a:p>
          <a:p>
            <a:pPr lvl="1"/>
            <a:r>
              <a:rPr lang="fr-BE" dirty="0">
                <a:hlinkClick r:id="rId3"/>
              </a:rPr>
              <a:t>https://</a:t>
            </a:r>
            <a:r>
              <a:rPr lang="fr-BE" dirty="0" smtClean="0">
                <a:hlinkClick r:id="rId3"/>
              </a:rPr>
              <a:t>en.wikipedia.org/wiki/Apache_Hadoop</a:t>
            </a:r>
            <a:endParaRPr lang="fr-BE" dirty="0" smtClean="0"/>
          </a:p>
          <a:p>
            <a:pPr lvl="1"/>
            <a:endParaRPr lang="fr-BE" dirty="0"/>
          </a:p>
          <a:p>
            <a:r>
              <a:rPr lang="fr-BE" dirty="0" smtClean="0"/>
              <a:t>General :</a:t>
            </a:r>
          </a:p>
          <a:p>
            <a:pPr lvl="1"/>
            <a:r>
              <a:rPr lang="fr-BE" dirty="0">
                <a:hlinkClick r:id="rId4"/>
              </a:rPr>
              <a:t>https://</a:t>
            </a:r>
            <a:r>
              <a:rPr lang="fr-BE" dirty="0" smtClean="0">
                <a:hlinkClick r:id="rId4"/>
              </a:rPr>
              <a:t>github.com/mcanini/INGI2145-2015/blob/master/04-mapreduce.pdf</a:t>
            </a:r>
            <a:endParaRPr lang="fr-BE" dirty="0" smtClean="0"/>
          </a:p>
          <a:p>
            <a:pPr lvl="1"/>
            <a:r>
              <a:rPr lang="fr-BE" dirty="0">
                <a:hlinkClick r:id="rId5"/>
              </a:rPr>
              <a:t>http://hadoop.apache.org/docs/current</a:t>
            </a:r>
            <a:r>
              <a:rPr lang="fr-BE" dirty="0" smtClean="0">
                <a:hlinkClick r:id="rId5"/>
              </a:rPr>
              <a:t>/</a:t>
            </a:r>
            <a:endParaRPr lang="fr-BE" dirty="0" smtClean="0"/>
          </a:p>
          <a:p>
            <a:endParaRPr lang="fr-BE" dirty="0" smtClean="0"/>
          </a:p>
        </p:txBody>
      </p:sp>
    </p:spTree>
    <p:extLst>
      <p:ext uri="{BB962C8B-B14F-4D97-AF65-F5344CB8AC3E}">
        <p14:creationId xmlns:p14="http://schemas.microsoft.com/office/powerpoint/2010/main" val="21827133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err="1" smtClean="0"/>
              <a:t>References</a:t>
            </a:r>
            <a:r>
              <a:rPr lang="fr-BE" dirty="0" smtClean="0"/>
              <a:t> – </a:t>
            </a:r>
            <a:r>
              <a:rPr lang="fr-BE" dirty="0" err="1" smtClean="0"/>
              <a:t>Spark</a:t>
            </a:r>
            <a:r>
              <a:rPr lang="fr-BE" dirty="0" smtClean="0"/>
              <a:t> :</a:t>
            </a:r>
            <a:endParaRPr lang="fr-BE" dirty="0"/>
          </a:p>
        </p:txBody>
      </p:sp>
      <p:sp>
        <p:nvSpPr>
          <p:cNvPr id="3" name="Espace réservé du contenu 2"/>
          <p:cNvSpPr>
            <a:spLocks noGrp="1"/>
          </p:cNvSpPr>
          <p:nvPr>
            <p:ph idx="1"/>
          </p:nvPr>
        </p:nvSpPr>
        <p:spPr>
          <a:xfrm>
            <a:off x="807137" y="2720051"/>
            <a:ext cx="10554574" cy="4805499"/>
          </a:xfrm>
        </p:spPr>
        <p:txBody>
          <a:bodyPr>
            <a:normAutofit/>
          </a:bodyPr>
          <a:lstStyle/>
          <a:p>
            <a:r>
              <a:rPr lang="fr-BE" dirty="0" smtClean="0"/>
              <a:t>RDD :</a:t>
            </a:r>
          </a:p>
          <a:p>
            <a:pPr lvl="1"/>
            <a:r>
              <a:rPr lang="fr-BE" dirty="0">
                <a:hlinkClick r:id="rId3"/>
              </a:rPr>
              <a:t>https://</a:t>
            </a:r>
            <a:r>
              <a:rPr lang="fr-BE" dirty="0" smtClean="0">
                <a:hlinkClick r:id="rId3"/>
              </a:rPr>
              <a:t>www.usenix.org/system/files/conference/nsdi12/nsdi12-final138.pdf</a:t>
            </a:r>
            <a:endParaRPr lang="fr-BE" dirty="0"/>
          </a:p>
          <a:p>
            <a:pPr lvl="1"/>
            <a:endParaRPr lang="fr-BE" dirty="0" smtClean="0"/>
          </a:p>
          <a:p>
            <a:r>
              <a:rPr lang="fr-BE" dirty="0" smtClean="0"/>
              <a:t>General </a:t>
            </a:r>
            <a:r>
              <a:rPr lang="fr-BE" dirty="0"/>
              <a:t>: </a:t>
            </a:r>
            <a:endParaRPr lang="fr-BE" dirty="0" smtClean="0"/>
          </a:p>
          <a:p>
            <a:pPr lvl="1"/>
            <a:r>
              <a:rPr lang="fr-BE" dirty="0">
                <a:hlinkClick r:id="rId4"/>
              </a:rPr>
              <a:t>https://</a:t>
            </a:r>
            <a:r>
              <a:rPr lang="fr-BE" dirty="0" smtClean="0">
                <a:hlinkClick r:id="rId4"/>
              </a:rPr>
              <a:t>github.com/mcanini/INGI2145-2015/blob/master/07-beyond-mapreduce.pdf</a:t>
            </a:r>
            <a:endParaRPr lang="fr-BE" dirty="0" smtClean="0"/>
          </a:p>
          <a:p>
            <a:pPr lvl="1"/>
            <a:r>
              <a:rPr lang="fr-BE" dirty="0">
                <a:hlinkClick r:id="rId5"/>
              </a:rPr>
              <a:t>http://</a:t>
            </a:r>
            <a:r>
              <a:rPr lang="fr-BE" dirty="0" smtClean="0">
                <a:hlinkClick r:id="rId5"/>
              </a:rPr>
              <a:t>spark.apache.org/docs/latest/programming-guide.html</a:t>
            </a:r>
            <a:endParaRPr lang="fr-BE" dirty="0" smtClean="0"/>
          </a:p>
          <a:p>
            <a:pPr lvl="1"/>
            <a:r>
              <a:rPr lang="fr-BE" dirty="0">
                <a:hlinkClick r:id="rId6"/>
              </a:rPr>
              <a:t>http://</a:t>
            </a:r>
            <a:r>
              <a:rPr lang="fr-BE" dirty="0" smtClean="0">
                <a:hlinkClick r:id="rId6"/>
              </a:rPr>
              <a:t>spark.apache.org/examples.html</a:t>
            </a:r>
            <a:endParaRPr lang="fr-BE" dirty="0" smtClean="0"/>
          </a:p>
          <a:p>
            <a:pPr lvl="1"/>
            <a:r>
              <a:rPr lang="fr-BE" dirty="0">
                <a:hlinkClick r:id="rId7"/>
              </a:rPr>
              <a:t>http://</a:t>
            </a:r>
            <a:r>
              <a:rPr lang="fr-BE" dirty="0" smtClean="0">
                <a:hlinkClick r:id="rId7"/>
              </a:rPr>
              <a:t>www.slideshare.net/akirillov/data-processing-platforms-architectures-with-spark-mesos-akka-cassandra-and-kafka</a:t>
            </a:r>
            <a:endParaRPr lang="fr-BE" dirty="0" smtClean="0"/>
          </a:p>
          <a:p>
            <a:pPr lvl="1"/>
            <a:r>
              <a:rPr lang="fr-BE" dirty="0"/>
              <a:t> </a:t>
            </a:r>
            <a:r>
              <a:rPr lang="fr-BE" dirty="0"/>
              <a:t>http://</a:t>
            </a:r>
            <a:r>
              <a:rPr lang="fr-BE" dirty="0"/>
              <a:t>www.uclouvain.be/en-cours-2016-LINGI2145.html</a:t>
            </a:r>
          </a:p>
          <a:p>
            <a:endParaRPr lang="fr-BE" dirty="0" smtClean="0"/>
          </a:p>
          <a:p>
            <a:endParaRPr lang="fr-BE" dirty="0"/>
          </a:p>
          <a:p>
            <a:endParaRPr lang="fr-BE" dirty="0" smtClean="0"/>
          </a:p>
        </p:txBody>
      </p:sp>
    </p:spTree>
    <p:extLst>
      <p:ext uri="{BB962C8B-B14F-4D97-AF65-F5344CB8AC3E}">
        <p14:creationId xmlns:p14="http://schemas.microsoft.com/office/powerpoint/2010/main" val="27897561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err="1" smtClean="0"/>
              <a:t>References</a:t>
            </a:r>
            <a:r>
              <a:rPr lang="fr-BE" dirty="0" smtClean="0"/>
              <a:t> – </a:t>
            </a:r>
            <a:r>
              <a:rPr lang="fr-BE" dirty="0" smtClean="0"/>
              <a:t>Project </a:t>
            </a:r>
            <a:r>
              <a:rPr lang="fr-BE" dirty="0" err="1" smtClean="0"/>
              <a:t>tungsten</a:t>
            </a:r>
            <a:r>
              <a:rPr lang="fr-BE" dirty="0" smtClean="0"/>
              <a:t> </a:t>
            </a:r>
            <a:r>
              <a:rPr lang="fr-BE" dirty="0" smtClean="0"/>
              <a:t>:</a:t>
            </a:r>
            <a:endParaRPr lang="fr-BE" dirty="0"/>
          </a:p>
        </p:txBody>
      </p:sp>
      <p:sp>
        <p:nvSpPr>
          <p:cNvPr id="3" name="Espace réservé du contenu 2"/>
          <p:cNvSpPr>
            <a:spLocks noGrp="1"/>
          </p:cNvSpPr>
          <p:nvPr>
            <p:ph idx="1"/>
          </p:nvPr>
        </p:nvSpPr>
        <p:spPr>
          <a:xfrm>
            <a:off x="804439" y="1481504"/>
            <a:ext cx="10554574" cy="3636511"/>
          </a:xfrm>
        </p:spPr>
        <p:txBody>
          <a:bodyPr/>
          <a:lstStyle/>
          <a:p>
            <a:pPr marL="457200" lvl="1" indent="0">
              <a:buNone/>
            </a:pPr>
            <a:endParaRPr lang="fr-BE" dirty="0" smtClean="0"/>
          </a:p>
          <a:p>
            <a:r>
              <a:rPr lang="fr-BE" dirty="0" smtClean="0"/>
              <a:t>General </a:t>
            </a:r>
            <a:r>
              <a:rPr lang="fr-BE" dirty="0"/>
              <a:t>: </a:t>
            </a:r>
            <a:endParaRPr lang="fr-BE" dirty="0" smtClean="0"/>
          </a:p>
          <a:p>
            <a:pPr lvl="1"/>
            <a:r>
              <a:rPr lang="fr-BE" dirty="0">
                <a:hlinkClick r:id="rId2"/>
              </a:rPr>
              <a:t>http://</a:t>
            </a:r>
            <a:r>
              <a:rPr lang="fr-BE" dirty="0" smtClean="0">
                <a:hlinkClick r:id="rId2"/>
              </a:rPr>
              <a:t>www.slideshare.net/SparkSummit/deep-dive-into-project-tungsten-josh-rosen</a:t>
            </a:r>
            <a:endParaRPr lang="fr-BE" dirty="0" smtClean="0"/>
          </a:p>
          <a:p>
            <a:endParaRPr lang="fr-BE" dirty="0"/>
          </a:p>
          <a:p>
            <a:endParaRPr lang="fr-BE" dirty="0" smtClean="0"/>
          </a:p>
        </p:txBody>
      </p:sp>
    </p:spTree>
    <p:extLst>
      <p:ext uri="{BB962C8B-B14F-4D97-AF65-F5344CB8AC3E}">
        <p14:creationId xmlns:p14="http://schemas.microsoft.com/office/powerpoint/2010/main" val="7619985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err="1" smtClean="0"/>
              <a:t>References</a:t>
            </a:r>
            <a:r>
              <a:rPr lang="fr-BE" dirty="0" smtClean="0"/>
              <a:t> – </a:t>
            </a:r>
            <a:r>
              <a:rPr lang="fr-BE" dirty="0" err="1" smtClean="0"/>
              <a:t>Spark</a:t>
            </a:r>
            <a:r>
              <a:rPr lang="fr-BE" dirty="0" smtClean="0"/>
              <a:t> vs </a:t>
            </a:r>
            <a:r>
              <a:rPr lang="fr-BE" dirty="0" err="1" smtClean="0"/>
              <a:t>Hadoop</a:t>
            </a:r>
            <a:endParaRPr lang="fr-BE" dirty="0"/>
          </a:p>
        </p:txBody>
      </p:sp>
      <p:sp>
        <p:nvSpPr>
          <p:cNvPr id="3" name="Espace réservé du contenu 2"/>
          <p:cNvSpPr>
            <a:spLocks noGrp="1"/>
          </p:cNvSpPr>
          <p:nvPr>
            <p:ph idx="1"/>
          </p:nvPr>
        </p:nvSpPr>
        <p:spPr>
          <a:xfrm>
            <a:off x="804439" y="1446779"/>
            <a:ext cx="10554574" cy="3636511"/>
          </a:xfrm>
        </p:spPr>
        <p:txBody>
          <a:bodyPr/>
          <a:lstStyle/>
          <a:p>
            <a:pPr marL="457200" lvl="1" indent="0">
              <a:buNone/>
            </a:pPr>
            <a:endParaRPr lang="fr-BE" dirty="0" smtClean="0"/>
          </a:p>
          <a:p>
            <a:r>
              <a:rPr lang="fr-BE" dirty="0" smtClean="0"/>
              <a:t>General </a:t>
            </a:r>
            <a:r>
              <a:rPr lang="fr-BE" dirty="0"/>
              <a:t>: </a:t>
            </a:r>
            <a:endParaRPr lang="fr-BE" dirty="0" smtClean="0"/>
          </a:p>
          <a:p>
            <a:pPr lvl="1"/>
            <a:r>
              <a:rPr lang="fr-BE" dirty="0">
                <a:hlinkClick r:id="rId2"/>
              </a:rPr>
              <a:t>http://</a:t>
            </a:r>
            <a:r>
              <a:rPr lang="fr-BE" dirty="0" smtClean="0">
                <a:hlinkClick r:id="rId2"/>
              </a:rPr>
              <a:t>www.vldb.org/pvldb/vol8/p2110-shi.pdf</a:t>
            </a:r>
            <a:endParaRPr lang="fr-BE" dirty="0" smtClean="0"/>
          </a:p>
          <a:p>
            <a:pPr lvl="1"/>
            <a:endParaRPr lang="fr-BE" dirty="0"/>
          </a:p>
          <a:p>
            <a:endParaRPr lang="fr-BE" dirty="0" smtClean="0"/>
          </a:p>
        </p:txBody>
      </p:sp>
    </p:spTree>
    <p:extLst>
      <p:ext uri="{BB962C8B-B14F-4D97-AF65-F5344CB8AC3E}">
        <p14:creationId xmlns:p14="http://schemas.microsoft.com/office/powerpoint/2010/main" val="19218621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err="1" smtClean="0"/>
              <a:t>References</a:t>
            </a:r>
            <a:r>
              <a:rPr lang="fr-BE" dirty="0" smtClean="0"/>
              <a:t> – Applications :</a:t>
            </a:r>
            <a:endParaRPr lang="fr-BE" dirty="0"/>
          </a:p>
        </p:txBody>
      </p:sp>
      <p:sp>
        <p:nvSpPr>
          <p:cNvPr id="3" name="Espace réservé du contenu 2"/>
          <p:cNvSpPr>
            <a:spLocks noGrp="1"/>
          </p:cNvSpPr>
          <p:nvPr>
            <p:ph idx="1"/>
          </p:nvPr>
        </p:nvSpPr>
        <p:spPr>
          <a:xfrm>
            <a:off x="807136" y="2511651"/>
            <a:ext cx="10466605" cy="3636511"/>
          </a:xfrm>
        </p:spPr>
        <p:txBody>
          <a:bodyPr/>
          <a:lstStyle/>
          <a:p>
            <a:r>
              <a:rPr lang="fr-BE" dirty="0">
                <a:hlinkClick r:id="rId3"/>
              </a:rPr>
              <a:t>https://</a:t>
            </a:r>
            <a:r>
              <a:rPr lang="fr-BE" dirty="0" smtClean="0">
                <a:hlinkClick r:id="rId3"/>
              </a:rPr>
              <a:t>www.microsoft.com/en-us/research/wp-content/uploads/2012/01/gupta11b_apdsdm.pdf</a:t>
            </a:r>
            <a:endParaRPr lang="fr-BE" dirty="0" smtClean="0"/>
          </a:p>
          <a:p>
            <a:r>
              <a:rPr lang="fr-BE" dirty="0">
                <a:hlinkClick r:id="rId4"/>
              </a:rPr>
              <a:t>http://</a:t>
            </a:r>
            <a:r>
              <a:rPr lang="fr-BE" dirty="0" smtClean="0">
                <a:hlinkClick r:id="rId4"/>
              </a:rPr>
              <a:t>forum.ai-directory.com/read.php?5,501,504</a:t>
            </a:r>
            <a:endParaRPr lang="fr-BE" dirty="0" smtClean="0"/>
          </a:p>
          <a:p>
            <a:r>
              <a:rPr lang="fr-BE" dirty="0"/>
              <a:t>https://www.google.be/url?sa=t&amp;rct=j&amp;q=&amp;</a:t>
            </a:r>
            <a:r>
              <a:rPr lang="fr-BE" dirty="0" smtClean="0"/>
              <a:t>esrc=s&amp;source=web&amp;cd=3&amp;cad=rja&amp;uact=8&amp;ved=0ahUKEwjv-P-5gcTPAhWHWhQKHY2YD44QFgguMAI&amp;url=http%3A%2F%2Fwww.is.informatik.uni-duisburg.de%2Fcourses%2Fim_ss09%2Ffolien%2FMiningSequentialPatterns.ppt&amp;usg=AFQjCNECJAVgxZwUD5TlxwiBONKZ0E0yoA&amp;sig2=t0DDIp2RmJQI-5O1KsOp8Q&amp;bvm=bv.134495766,d.d24</a:t>
            </a:r>
            <a:endParaRPr lang="fr-BE" dirty="0" smtClean="0"/>
          </a:p>
          <a:p>
            <a:endParaRPr lang="fr-BE" dirty="0"/>
          </a:p>
        </p:txBody>
      </p:sp>
    </p:spTree>
    <p:extLst>
      <p:ext uri="{BB962C8B-B14F-4D97-AF65-F5344CB8AC3E}">
        <p14:creationId xmlns:p14="http://schemas.microsoft.com/office/powerpoint/2010/main" val="8908790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TODO ?</a:t>
            </a:r>
            <a:endParaRPr lang="fr-BE" dirty="0"/>
          </a:p>
        </p:txBody>
      </p:sp>
      <p:sp>
        <p:nvSpPr>
          <p:cNvPr id="3" name="Espace réservé du contenu 2"/>
          <p:cNvSpPr>
            <a:spLocks noGrp="1"/>
          </p:cNvSpPr>
          <p:nvPr>
            <p:ph idx="1"/>
          </p:nvPr>
        </p:nvSpPr>
        <p:spPr>
          <a:xfrm>
            <a:off x="827424" y="2314884"/>
            <a:ext cx="10554574" cy="3636511"/>
          </a:xfrm>
        </p:spPr>
        <p:txBody>
          <a:bodyPr>
            <a:normAutofit/>
          </a:bodyPr>
          <a:lstStyle/>
          <a:p>
            <a:r>
              <a:rPr lang="fr-BE" dirty="0" smtClean="0"/>
              <a:t>Slides sur l’organisation interne des RDD ? </a:t>
            </a:r>
          </a:p>
          <a:p>
            <a:pPr lvl="1"/>
            <a:r>
              <a:rPr lang="fr-BE" dirty="0" smtClean="0"/>
              <a:t>=&gt; No </a:t>
            </a:r>
            <a:r>
              <a:rPr lang="fr-BE" dirty="0" err="1" smtClean="0"/>
              <a:t>paper</a:t>
            </a:r>
            <a:r>
              <a:rPr lang="fr-BE" dirty="0" smtClean="0"/>
              <a:t> on </a:t>
            </a:r>
            <a:r>
              <a:rPr lang="fr-BE" dirty="0" err="1" smtClean="0"/>
              <a:t>it</a:t>
            </a:r>
            <a:r>
              <a:rPr lang="fr-BE" dirty="0" smtClean="0"/>
              <a:t>, the few information I </a:t>
            </a:r>
            <a:r>
              <a:rPr lang="fr-BE" dirty="0" err="1" smtClean="0"/>
              <a:t>found</a:t>
            </a:r>
            <a:r>
              <a:rPr lang="fr-BE" dirty="0" smtClean="0"/>
              <a:t> point </a:t>
            </a:r>
            <a:r>
              <a:rPr lang="fr-BE" dirty="0" err="1" smtClean="0"/>
              <a:t>toward</a:t>
            </a:r>
            <a:r>
              <a:rPr lang="fr-BE" dirty="0" smtClean="0"/>
              <a:t> a </a:t>
            </a:r>
            <a:r>
              <a:rPr lang="fr-BE" dirty="0" err="1" smtClean="0"/>
              <a:t>similar</a:t>
            </a:r>
            <a:r>
              <a:rPr lang="fr-BE" dirty="0" smtClean="0"/>
              <a:t> </a:t>
            </a:r>
            <a:r>
              <a:rPr lang="fr-BE" dirty="0" err="1" smtClean="0"/>
              <a:t>implementatio</a:t>
            </a:r>
            <a:r>
              <a:rPr lang="fr-BE" dirty="0" smtClean="0"/>
              <a:t> </a:t>
            </a:r>
            <a:r>
              <a:rPr lang="fr-BE" dirty="0" err="1" smtClean="0"/>
              <a:t>thand</a:t>
            </a:r>
            <a:r>
              <a:rPr lang="fr-BE" dirty="0" smtClean="0"/>
              <a:t> HDFS but in memory …</a:t>
            </a:r>
          </a:p>
          <a:p>
            <a:pPr lvl="1"/>
            <a:endParaRPr lang="fr-BE" dirty="0" smtClean="0"/>
          </a:p>
          <a:p>
            <a:r>
              <a:rPr lang="fr-BE" dirty="0" smtClean="0"/>
              <a:t>Slides Tuto sur </a:t>
            </a:r>
            <a:r>
              <a:rPr lang="fr-BE" dirty="0" err="1" smtClean="0"/>
              <a:t>Spark</a:t>
            </a:r>
            <a:r>
              <a:rPr lang="fr-BE" dirty="0" smtClean="0"/>
              <a:t> ?</a:t>
            </a:r>
          </a:p>
          <a:p>
            <a:pPr lvl="1"/>
            <a:r>
              <a:rPr lang="fr-BE" dirty="0" smtClean="0"/>
              <a:t>=&gt; Is </a:t>
            </a:r>
            <a:r>
              <a:rPr lang="fr-BE" dirty="0" err="1" smtClean="0"/>
              <a:t>it</a:t>
            </a:r>
            <a:r>
              <a:rPr lang="fr-BE" dirty="0" smtClean="0"/>
              <a:t> </a:t>
            </a:r>
            <a:r>
              <a:rPr lang="fr-BE" dirty="0" err="1" smtClean="0"/>
              <a:t>necessary</a:t>
            </a:r>
            <a:r>
              <a:rPr lang="fr-BE" smtClean="0"/>
              <a:t> ?</a:t>
            </a:r>
            <a:endParaRPr lang="fr-BE" dirty="0" smtClean="0"/>
          </a:p>
          <a:p>
            <a:pPr marL="457200" lvl="1" indent="0">
              <a:buNone/>
            </a:pPr>
            <a:endParaRPr lang="fr-BE" dirty="0" smtClean="0"/>
          </a:p>
          <a:p>
            <a:r>
              <a:rPr lang="fr-BE" dirty="0" err="1" smtClean="0"/>
              <a:t>PrefixSpan</a:t>
            </a:r>
            <a:r>
              <a:rPr lang="fr-BE" dirty="0" smtClean="0"/>
              <a:t> of ML-Lib</a:t>
            </a:r>
          </a:p>
          <a:p>
            <a:pPr lvl="1"/>
            <a:r>
              <a:rPr lang="fr-BE" dirty="0" err="1" smtClean="0"/>
              <a:t>Explain</a:t>
            </a:r>
            <a:r>
              <a:rPr lang="fr-BE" dirty="0" smtClean="0"/>
              <a:t> </a:t>
            </a:r>
            <a:r>
              <a:rPr lang="fr-BE" dirty="0" err="1" smtClean="0"/>
              <a:t>algorithm</a:t>
            </a:r>
            <a:r>
              <a:rPr lang="fr-BE" dirty="0" smtClean="0"/>
              <a:t> ?</a:t>
            </a:r>
          </a:p>
          <a:p>
            <a:pPr lvl="1"/>
            <a:r>
              <a:rPr lang="fr-BE" dirty="0" err="1" smtClean="0"/>
              <a:t>Example</a:t>
            </a:r>
            <a:r>
              <a:rPr lang="fr-BE" dirty="0" smtClean="0"/>
              <a:t> of a </a:t>
            </a:r>
            <a:r>
              <a:rPr lang="fr-BE" dirty="0" err="1" smtClean="0"/>
              <a:t>run</a:t>
            </a:r>
            <a:r>
              <a:rPr lang="fr-BE" dirty="0" smtClean="0"/>
              <a:t> ?</a:t>
            </a:r>
            <a:endParaRPr lang="fr-BE" dirty="0"/>
          </a:p>
        </p:txBody>
      </p:sp>
    </p:spTree>
    <p:extLst>
      <p:ext uri="{BB962C8B-B14F-4D97-AF65-F5344CB8AC3E}">
        <p14:creationId xmlns:p14="http://schemas.microsoft.com/office/powerpoint/2010/main" val="1119035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BE" dirty="0" err="1" smtClean="0"/>
              <a:t>Hadoop</a:t>
            </a:r>
            <a:endParaRPr lang="fr-BE" dirty="0"/>
          </a:p>
        </p:txBody>
      </p:sp>
      <p:pic>
        <p:nvPicPr>
          <p:cNvPr id="5" name="Picture 5"/>
          <p:cNvPicPr>
            <a:picLocks noChangeAspect="1"/>
          </p:cNvPicPr>
          <p:nvPr/>
        </p:nvPicPr>
        <p:blipFill>
          <a:blip r:embed="rId3"/>
          <a:stretch>
            <a:fillRect/>
          </a:stretch>
        </p:blipFill>
        <p:spPr>
          <a:xfrm>
            <a:off x="6128076" y="5120705"/>
            <a:ext cx="5698766" cy="1476186"/>
          </a:xfrm>
          <a:prstGeom prst="rect">
            <a:avLst/>
          </a:prstGeom>
        </p:spPr>
      </p:pic>
    </p:spTree>
    <p:extLst>
      <p:ext uri="{BB962C8B-B14F-4D97-AF65-F5344CB8AC3E}">
        <p14:creationId xmlns:p14="http://schemas.microsoft.com/office/powerpoint/2010/main" val="10498440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err="1" smtClean="0"/>
              <a:t>What</a:t>
            </a:r>
            <a:r>
              <a:rPr lang="fr-BE" dirty="0" smtClean="0"/>
              <a:t> </a:t>
            </a:r>
            <a:r>
              <a:rPr lang="fr-BE" dirty="0" err="1" smtClean="0"/>
              <a:t>is</a:t>
            </a:r>
            <a:r>
              <a:rPr lang="fr-BE" dirty="0" smtClean="0"/>
              <a:t> </a:t>
            </a:r>
            <a:r>
              <a:rPr lang="fr-BE" dirty="0" err="1" smtClean="0"/>
              <a:t>hadoop</a:t>
            </a:r>
            <a:r>
              <a:rPr lang="fr-BE" dirty="0" smtClean="0"/>
              <a:t> ?</a:t>
            </a:r>
            <a:endParaRPr lang="fr-BE" dirty="0"/>
          </a:p>
        </p:txBody>
      </p:sp>
      <p:sp>
        <p:nvSpPr>
          <p:cNvPr id="3" name="Espace réservé du contenu 2"/>
          <p:cNvSpPr>
            <a:spLocks noGrp="1"/>
          </p:cNvSpPr>
          <p:nvPr>
            <p:ph idx="1"/>
          </p:nvPr>
        </p:nvSpPr>
        <p:spPr>
          <a:xfrm>
            <a:off x="818712" y="2222287"/>
            <a:ext cx="6241115" cy="3636511"/>
          </a:xfrm>
        </p:spPr>
        <p:txBody>
          <a:bodyPr/>
          <a:lstStyle/>
          <a:p>
            <a:r>
              <a:rPr lang="en-US" dirty="0"/>
              <a:t>An open-source software framework for large-scale </a:t>
            </a:r>
            <a:r>
              <a:rPr lang="en-US" dirty="0" smtClean="0"/>
              <a:t>processing :</a:t>
            </a:r>
            <a:endParaRPr lang="en-US" dirty="0"/>
          </a:p>
          <a:p>
            <a:pPr lvl="1"/>
            <a:r>
              <a:rPr lang="en-US" dirty="0" smtClean="0"/>
              <a:t>Implementation </a:t>
            </a:r>
            <a:r>
              <a:rPr lang="en-US" dirty="0"/>
              <a:t>of MapReduce</a:t>
            </a:r>
          </a:p>
          <a:p>
            <a:pPr lvl="1"/>
            <a:r>
              <a:rPr lang="en-US" dirty="0"/>
              <a:t>Hadoop Distributed File System (HDFS)</a:t>
            </a:r>
          </a:p>
          <a:p>
            <a:pPr lvl="1"/>
            <a:r>
              <a:rPr lang="en-US" dirty="0"/>
              <a:t>YARN – </a:t>
            </a:r>
            <a:r>
              <a:rPr lang="en-US" dirty="0" smtClean="0"/>
              <a:t>an associated </a:t>
            </a:r>
            <a:r>
              <a:rPr lang="en-US" dirty="0"/>
              <a:t>resource-management platform for managing compute resources and </a:t>
            </a:r>
            <a:r>
              <a:rPr lang="en-US" dirty="0" smtClean="0"/>
              <a:t>scheduling/monitoring </a:t>
            </a:r>
            <a:r>
              <a:rPr lang="en-US" dirty="0"/>
              <a:t>applications</a:t>
            </a:r>
          </a:p>
          <a:p>
            <a:pPr marL="0" indent="0">
              <a:buNone/>
            </a:pPr>
            <a:endParaRPr lang="fr-BE" dirty="0"/>
          </a:p>
        </p:txBody>
      </p:sp>
      <p:pic>
        <p:nvPicPr>
          <p:cNvPr id="4" name="Picture 5"/>
          <p:cNvPicPr>
            <a:picLocks noChangeAspect="1"/>
          </p:cNvPicPr>
          <p:nvPr/>
        </p:nvPicPr>
        <p:blipFill>
          <a:blip r:embed="rId3"/>
          <a:stretch>
            <a:fillRect/>
          </a:stretch>
        </p:blipFill>
        <p:spPr>
          <a:xfrm>
            <a:off x="6128076" y="5120705"/>
            <a:ext cx="5698766" cy="1476186"/>
          </a:xfrm>
          <a:prstGeom prst="rect">
            <a:avLst/>
          </a:prstGeom>
        </p:spPr>
      </p:pic>
    </p:spTree>
    <p:extLst>
      <p:ext uri="{BB962C8B-B14F-4D97-AF65-F5344CB8AC3E}">
        <p14:creationId xmlns:p14="http://schemas.microsoft.com/office/powerpoint/2010/main" val="16825517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err="1" smtClean="0"/>
              <a:t>Hadoop</a:t>
            </a:r>
            <a:r>
              <a:rPr lang="fr-BE" dirty="0" smtClean="0"/>
              <a:t> </a:t>
            </a:r>
            <a:r>
              <a:rPr lang="fr-BE" dirty="0" err="1" smtClean="0"/>
              <a:t>does</a:t>
            </a:r>
            <a:r>
              <a:rPr lang="fr-BE" dirty="0" smtClean="0"/>
              <a:t> the job</a:t>
            </a:r>
            <a:endParaRPr lang="fr-BE" dirty="0"/>
          </a:p>
        </p:txBody>
      </p:sp>
      <p:sp>
        <p:nvSpPr>
          <p:cNvPr id="4" name="Espace réservé du contenu 2"/>
          <p:cNvSpPr>
            <a:spLocks noGrp="1"/>
          </p:cNvSpPr>
          <p:nvPr>
            <p:ph idx="1"/>
          </p:nvPr>
        </p:nvSpPr>
        <p:spPr>
          <a:xfrm>
            <a:off x="815849" y="1241653"/>
            <a:ext cx="10554574" cy="3636511"/>
          </a:xfrm>
        </p:spPr>
        <p:txBody>
          <a:bodyPr/>
          <a:lstStyle/>
          <a:p>
            <a:r>
              <a:rPr lang="fr-BE" dirty="0" err="1" smtClean="0"/>
              <a:t>Aside</a:t>
            </a:r>
            <a:r>
              <a:rPr lang="fr-BE" dirty="0" smtClean="0"/>
              <a:t> </a:t>
            </a:r>
            <a:r>
              <a:rPr lang="fr-BE" dirty="0" err="1" smtClean="0"/>
              <a:t>from</a:t>
            </a:r>
            <a:r>
              <a:rPr lang="fr-BE" dirty="0" smtClean="0"/>
              <a:t> </a:t>
            </a:r>
            <a:r>
              <a:rPr lang="fr-BE" dirty="0" err="1" smtClean="0"/>
              <a:t>some</a:t>
            </a:r>
            <a:r>
              <a:rPr lang="fr-BE" dirty="0" smtClean="0"/>
              <a:t> base </a:t>
            </a:r>
            <a:r>
              <a:rPr lang="fr-BE" dirty="0" err="1" smtClean="0"/>
              <a:t>ingredients</a:t>
            </a:r>
            <a:r>
              <a:rPr lang="fr-BE" dirty="0" smtClean="0"/>
              <a:t> </a:t>
            </a:r>
            <a:r>
              <a:rPr lang="fr-BE" dirty="0" err="1" smtClean="0"/>
              <a:t>which</a:t>
            </a:r>
            <a:r>
              <a:rPr lang="fr-BE" dirty="0" smtClean="0"/>
              <a:t> </a:t>
            </a:r>
            <a:r>
              <a:rPr lang="fr-BE" dirty="0" err="1" smtClean="0"/>
              <a:t>need</a:t>
            </a:r>
            <a:r>
              <a:rPr lang="fr-BE" dirty="0" smtClean="0"/>
              <a:t> to </a:t>
            </a:r>
            <a:r>
              <a:rPr lang="fr-BE" dirty="0" err="1" smtClean="0"/>
              <a:t>be</a:t>
            </a:r>
            <a:r>
              <a:rPr lang="fr-BE" dirty="0" smtClean="0"/>
              <a:t> </a:t>
            </a:r>
            <a:r>
              <a:rPr lang="fr-BE" dirty="0" err="1" smtClean="0"/>
              <a:t>implemented</a:t>
            </a:r>
            <a:r>
              <a:rPr lang="fr-BE" dirty="0" smtClean="0"/>
              <a:t>, </a:t>
            </a:r>
            <a:r>
              <a:rPr lang="fr-BE" dirty="0" err="1" smtClean="0">
                <a:solidFill>
                  <a:srgbClr val="FF9900"/>
                </a:solidFill>
              </a:rPr>
              <a:t>Hadoop</a:t>
            </a:r>
            <a:r>
              <a:rPr lang="fr-BE" dirty="0" smtClean="0">
                <a:solidFill>
                  <a:srgbClr val="FF9900"/>
                </a:solidFill>
              </a:rPr>
              <a:t> </a:t>
            </a:r>
            <a:r>
              <a:rPr lang="fr-BE" dirty="0" err="1" smtClean="0">
                <a:solidFill>
                  <a:srgbClr val="FF9900"/>
                </a:solidFill>
              </a:rPr>
              <a:t>takes</a:t>
            </a:r>
            <a:r>
              <a:rPr lang="fr-BE" dirty="0" smtClean="0">
                <a:solidFill>
                  <a:srgbClr val="FF9900"/>
                </a:solidFill>
              </a:rPr>
              <a:t> care of </a:t>
            </a:r>
            <a:r>
              <a:rPr lang="fr-BE" dirty="0" err="1" smtClean="0">
                <a:solidFill>
                  <a:srgbClr val="FF9900"/>
                </a:solidFill>
              </a:rPr>
              <a:t>scheduling</a:t>
            </a:r>
            <a:r>
              <a:rPr lang="fr-BE" dirty="0" smtClean="0">
                <a:solidFill>
                  <a:srgbClr val="FF9900"/>
                </a:solidFill>
              </a:rPr>
              <a:t>, data </a:t>
            </a:r>
            <a:r>
              <a:rPr lang="fr-BE" dirty="0" err="1" smtClean="0">
                <a:solidFill>
                  <a:srgbClr val="FF9900"/>
                </a:solidFill>
              </a:rPr>
              <a:t>repartition</a:t>
            </a:r>
            <a:r>
              <a:rPr lang="fr-BE" dirty="0" smtClean="0">
                <a:solidFill>
                  <a:srgbClr val="FF9900"/>
                </a:solidFill>
              </a:rPr>
              <a:t> and </a:t>
            </a:r>
            <a:r>
              <a:rPr lang="fr-BE" dirty="0" err="1" smtClean="0">
                <a:solidFill>
                  <a:srgbClr val="FF9900"/>
                </a:solidFill>
              </a:rPr>
              <a:t>failure</a:t>
            </a:r>
            <a:r>
              <a:rPr lang="fr-BE" dirty="0" smtClean="0">
                <a:solidFill>
                  <a:srgbClr val="FF9900"/>
                </a:solidFill>
              </a:rPr>
              <a:t> </a:t>
            </a:r>
            <a:r>
              <a:rPr lang="fr-BE" dirty="0" err="1" smtClean="0">
                <a:solidFill>
                  <a:srgbClr val="FF9900"/>
                </a:solidFill>
              </a:rPr>
              <a:t>recovery</a:t>
            </a:r>
            <a:r>
              <a:rPr lang="fr-BE" dirty="0" smtClean="0">
                <a:solidFill>
                  <a:srgbClr val="FF9900"/>
                </a:solidFill>
              </a:rPr>
              <a:t> !</a:t>
            </a:r>
          </a:p>
          <a:p>
            <a:pPr marL="0" indent="0">
              <a:buNone/>
            </a:pPr>
            <a:endParaRPr lang="fr-BE" dirty="0"/>
          </a:p>
        </p:txBody>
      </p:sp>
    </p:spTree>
    <p:extLst>
      <p:ext uri="{BB962C8B-B14F-4D97-AF65-F5344CB8AC3E}">
        <p14:creationId xmlns:p14="http://schemas.microsoft.com/office/powerpoint/2010/main" val="7501692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1954</TotalTime>
  <Words>3903</Words>
  <Application>Microsoft Office PowerPoint</Application>
  <PresentationFormat>Grand écran</PresentationFormat>
  <Paragraphs>697</Paragraphs>
  <Slides>66</Slides>
  <Notes>45</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66</vt:i4>
      </vt:variant>
    </vt:vector>
  </HeadingPairs>
  <TitlesOfParts>
    <vt:vector size="75" baseType="lpstr">
      <vt:lpstr>宋体</vt:lpstr>
      <vt:lpstr>Arial</vt:lpstr>
      <vt:lpstr>Calibri</vt:lpstr>
      <vt:lpstr>Century Gothic</vt:lpstr>
      <vt:lpstr>Consolas</vt:lpstr>
      <vt:lpstr>Symbol</vt:lpstr>
      <vt:lpstr>Times New Roman</vt:lpstr>
      <vt:lpstr>Wingdings 2</vt:lpstr>
      <vt:lpstr>Concis</vt:lpstr>
      <vt:lpstr>Master Thesis : Sequence Mining on the cloud</vt:lpstr>
      <vt:lpstr>Based on last year’s paper :</vt:lpstr>
      <vt:lpstr>Performances :</vt:lpstr>
      <vt:lpstr>But …</vt:lpstr>
      <vt:lpstr>Reminder : a simple MapReduce flow</vt:lpstr>
      <vt:lpstr>Hadoop vs Spark</vt:lpstr>
      <vt:lpstr>Hadoop</vt:lpstr>
      <vt:lpstr>What is hadoop ?</vt:lpstr>
      <vt:lpstr>Hadoop does the job</vt:lpstr>
      <vt:lpstr>But how ?</vt:lpstr>
      <vt:lpstr>But how ?</vt:lpstr>
      <vt:lpstr>The driver program</vt:lpstr>
      <vt:lpstr>The runtime system</vt:lpstr>
      <vt:lpstr>The runtime system - Failure recovery ?</vt:lpstr>
      <vt:lpstr>The file system</vt:lpstr>
      <vt:lpstr>Hadoop’s limitation :</vt:lpstr>
      <vt:lpstr>A simple wordcount in Hadoop …</vt:lpstr>
      <vt:lpstr>… still require quite a bit of code !</vt:lpstr>
      <vt:lpstr>Spark</vt:lpstr>
      <vt:lpstr>What is Spark ?</vt:lpstr>
      <vt:lpstr>What is Spark ?</vt:lpstr>
      <vt:lpstr>What’s the trick ?</vt:lpstr>
      <vt:lpstr>What’s the trick ?</vt:lpstr>
      <vt:lpstr>What’s the trick ?</vt:lpstr>
      <vt:lpstr>RDD - Resilient Distributed Datasets</vt:lpstr>
      <vt:lpstr>RDD - Resilient Distributed Datasets</vt:lpstr>
      <vt:lpstr>RDD at runtime ?</vt:lpstr>
      <vt:lpstr>Spark – The runtime system :</vt:lpstr>
      <vt:lpstr>Spark vs Hadoop’s limitation :</vt:lpstr>
      <vt:lpstr>Spark’s limitation ?</vt:lpstr>
      <vt:lpstr>And what about code length ?</vt:lpstr>
      <vt:lpstr>Well, we go from this …</vt:lpstr>
      <vt:lpstr>… to this !</vt:lpstr>
      <vt:lpstr>Final comparison :</vt:lpstr>
      <vt:lpstr>The choosen one :</vt:lpstr>
      <vt:lpstr>Spark : ML-LIB </vt:lpstr>
      <vt:lpstr>ML-LIB’s Prefix-span :</vt:lpstr>
      <vt:lpstr>ML-LIB’s Prefix-span :</vt:lpstr>
      <vt:lpstr>ML-LIB’s Prefix-span :</vt:lpstr>
      <vt:lpstr>ML-LIB’s Prefix-span :</vt:lpstr>
      <vt:lpstr>Example of a standard projection :</vt:lpstr>
      <vt:lpstr>Example of a partial projection</vt:lpstr>
      <vt:lpstr>Example of a partial projection</vt:lpstr>
      <vt:lpstr>Example of prefix growth</vt:lpstr>
      <vt:lpstr>ML-LIB’s Prefix-span :</vt:lpstr>
      <vt:lpstr>ML-LIB’s Prefix-span :</vt:lpstr>
      <vt:lpstr>Strong points of current implementation :</vt:lpstr>
      <vt:lpstr>Weak points :</vt:lpstr>
      <vt:lpstr>Potential improvements :</vt:lpstr>
      <vt:lpstr>Applications :</vt:lpstr>
      <vt:lpstr>Examples of applications :</vt:lpstr>
      <vt:lpstr>Questions ?</vt:lpstr>
      <vt:lpstr>Annexe : HDFS</vt:lpstr>
      <vt:lpstr>Annexe : HDFS</vt:lpstr>
      <vt:lpstr>Annexe : DataFlow</vt:lpstr>
      <vt:lpstr>Annexe : RDD - Dependencies</vt:lpstr>
      <vt:lpstr>Annexe : RDD – Computing job stages</vt:lpstr>
      <vt:lpstr>Annexe : RDD – Comparison </vt:lpstr>
      <vt:lpstr>Annexe : Mesos</vt:lpstr>
      <vt:lpstr>Annexe : project tungsten</vt:lpstr>
      <vt:lpstr>References – Hadoop :</vt:lpstr>
      <vt:lpstr>References – Spark :</vt:lpstr>
      <vt:lpstr>References – Project tungsten :</vt:lpstr>
      <vt:lpstr>References – Spark vs Hadoop</vt:lpstr>
      <vt:lpstr>References – Applications :</vt:lpstr>
      <vt:lpstr>TODO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Cyril de Vogelaere</dc:creator>
  <cp:lastModifiedBy>Cyril de Vogelaere</cp:lastModifiedBy>
  <cp:revision>232</cp:revision>
  <dcterms:created xsi:type="dcterms:W3CDTF">2016-09-28T09:25:59Z</dcterms:created>
  <dcterms:modified xsi:type="dcterms:W3CDTF">2016-10-12T12:03:08Z</dcterms:modified>
</cp:coreProperties>
</file>