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8"/>
  </p:notesMasterIdLst>
  <p:sldIdLst>
    <p:sldId id="273" r:id="rId2"/>
    <p:sldId id="258" r:id="rId3"/>
    <p:sldId id="264" r:id="rId4"/>
    <p:sldId id="267" r:id="rId5"/>
    <p:sldId id="261" r:id="rId6"/>
    <p:sldId id="265" r:id="rId7"/>
    <p:sldId id="276" r:id="rId8"/>
    <p:sldId id="275" r:id="rId9"/>
    <p:sldId id="262" r:id="rId10"/>
    <p:sldId id="270" r:id="rId11"/>
    <p:sldId id="274" r:id="rId12"/>
    <p:sldId id="266" r:id="rId13"/>
    <p:sldId id="268" r:id="rId14"/>
    <p:sldId id="269" r:id="rId15"/>
    <p:sldId id="272" r:id="rId16"/>
    <p:sldId id="25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0" autoAdjust="0"/>
    <p:restoredTop sz="94484" autoAdjust="0"/>
  </p:normalViewPr>
  <p:slideViewPr>
    <p:cSldViewPr snapToGrid="0">
      <p:cViewPr>
        <p:scale>
          <a:sx n="66" d="100"/>
          <a:sy n="66" d="100"/>
        </p:scale>
        <p:origin x="1116" y="180"/>
      </p:cViewPr>
      <p:guideLst>
        <p:guide orient="horz" pos="2160"/>
        <p:guide pos="51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image" Target="../media/image1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image" Target="../media/image1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D071D7-97F4-40D5-A81C-367284F6D1E5}" type="doc">
      <dgm:prSet loTypeId="urn:microsoft.com/office/officeart/2005/8/layout/hList7" loCatId="picture" qsTypeId="urn:microsoft.com/office/officeart/2005/8/quickstyle/simple1" qsCatId="simple" csTypeId="urn:microsoft.com/office/officeart/2005/8/colors/accent1_2" csCatId="accent1" phldr="1"/>
      <dgm:spPr/>
    </dgm:pt>
    <dgm:pt modelId="{04CDA7DB-AC88-40CF-8969-D5129D0D7E8A}">
      <dgm:prSet phldrT="[Текст]"/>
      <dgm:spPr/>
      <dgm:t>
        <a:bodyPr/>
        <a:lstStyle/>
        <a:p>
          <a:r>
            <a:rPr lang="ru-RU" b="0" i="0" smtClean="0"/>
            <a:t>Машиностроение</a:t>
          </a:r>
          <a:endParaRPr lang="ru-RU"/>
        </a:p>
      </dgm:t>
    </dgm:pt>
    <dgm:pt modelId="{254727E8-A12C-4E25-9E02-458E106C2141}" type="parTrans" cxnId="{63344753-C11B-4A48-AF32-4241A7D5E726}">
      <dgm:prSet/>
      <dgm:spPr/>
      <dgm:t>
        <a:bodyPr/>
        <a:lstStyle/>
        <a:p>
          <a:endParaRPr lang="ru-RU"/>
        </a:p>
      </dgm:t>
    </dgm:pt>
    <dgm:pt modelId="{58AC566F-71D9-465A-B62B-35A316D73563}" type="sibTrans" cxnId="{63344753-C11B-4A48-AF32-4241A7D5E726}">
      <dgm:prSet/>
      <dgm:spPr/>
      <dgm:t>
        <a:bodyPr/>
        <a:lstStyle/>
        <a:p>
          <a:endParaRPr lang="ru-RU"/>
        </a:p>
      </dgm:t>
    </dgm:pt>
    <dgm:pt modelId="{A7225592-98B5-4E5E-9382-C693484754AC}">
      <dgm:prSet phldrT="[Текст]"/>
      <dgm:spPr/>
      <dgm:t>
        <a:bodyPr/>
        <a:lstStyle/>
        <a:p>
          <a:r>
            <a:rPr lang="ru-RU" b="0" i="0" dirty="0" smtClean="0"/>
            <a:t>Строительство</a:t>
          </a:r>
          <a:endParaRPr lang="ru-RU" dirty="0"/>
        </a:p>
      </dgm:t>
    </dgm:pt>
    <dgm:pt modelId="{875474AA-37E0-4BE5-9804-8D38F31BAA44}" type="parTrans" cxnId="{BAB7BFDE-D62C-4D3D-935D-4C86AABB603B}">
      <dgm:prSet/>
      <dgm:spPr/>
      <dgm:t>
        <a:bodyPr/>
        <a:lstStyle/>
        <a:p>
          <a:endParaRPr lang="ru-RU"/>
        </a:p>
      </dgm:t>
    </dgm:pt>
    <dgm:pt modelId="{492AC23D-6115-4699-ADEF-28F586A95DC4}" type="sibTrans" cxnId="{BAB7BFDE-D62C-4D3D-935D-4C86AABB603B}">
      <dgm:prSet/>
      <dgm:spPr/>
      <dgm:t>
        <a:bodyPr/>
        <a:lstStyle/>
        <a:p>
          <a:endParaRPr lang="ru-RU"/>
        </a:p>
      </dgm:t>
    </dgm:pt>
    <dgm:pt modelId="{414D49F8-0501-4321-8EC4-D425248D61BF}">
      <dgm:prSet phldrT="[Текст]"/>
      <dgm:spPr/>
      <dgm:t>
        <a:bodyPr/>
        <a:lstStyle/>
        <a:p>
          <a:r>
            <a:rPr lang="ru-RU" b="0" i="0" dirty="0" smtClean="0"/>
            <a:t>Приборостроение</a:t>
          </a:r>
          <a:endParaRPr lang="ru-RU" dirty="0"/>
        </a:p>
      </dgm:t>
    </dgm:pt>
    <dgm:pt modelId="{E8495CCB-49D3-4CE9-87A4-9FB61396B1F4}" type="parTrans" cxnId="{EB7E54E7-7D53-4A0E-B317-98EAE5CF1AEC}">
      <dgm:prSet/>
      <dgm:spPr/>
      <dgm:t>
        <a:bodyPr/>
        <a:lstStyle/>
        <a:p>
          <a:endParaRPr lang="ru-RU"/>
        </a:p>
      </dgm:t>
    </dgm:pt>
    <dgm:pt modelId="{A1327E2D-C3F1-4189-9011-DF14700CC900}" type="sibTrans" cxnId="{EB7E54E7-7D53-4A0E-B317-98EAE5CF1AEC}">
      <dgm:prSet/>
      <dgm:spPr/>
      <dgm:t>
        <a:bodyPr/>
        <a:lstStyle/>
        <a:p>
          <a:endParaRPr lang="ru-RU"/>
        </a:p>
      </dgm:t>
    </dgm:pt>
    <dgm:pt modelId="{C312F4DC-6B9E-41B5-BEBB-3AF0C975951D}" type="pres">
      <dgm:prSet presAssocID="{BCD071D7-97F4-40D5-A81C-367284F6D1E5}" presName="Name0" presStyleCnt="0">
        <dgm:presLayoutVars>
          <dgm:dir/>
          <dgm:resizeHandles val="exact"/>
        </dgm:presLayoutVars>
      </dgm:prSet>
      <dgm:spPr/>
    </dgm:pt>
    <dgm:pt modelId="{CE10A24E-5BD9-477E-9618-2EB5CBB9AE9A}" type="pres">
      <dgm:prSet presAssocID="{BCD071D7-97F4-40D5-A81C-367284F6D1E5}" presName="fgShape" presStyleLbl="fgShp" presStyleIdx="0" presStyleCnt="1"/>
      <dgm:spPr/>
    </dgm:pt>
    <dgm:pt modelId="{B1F6B427-CCC4-402F-BF9D-FDC6764EC862}" type="pres">
      <dgm:prSet presAssocID="{BCD071D7-97F4-40D5-A81C-367284F6D1E5}" presName="linComp" presStyleCnt="0"/>
      <dgm:spPr/>
    </dgm:pt>
    <dgm:pt modelId="{2A50E623-C73B-4EFD-B008-E285324C9AAD}" type="pres">
      <dgm:prSet presAssocID="{04CDA7DB-AC88-40CF-8969-D5129D0D7E8A}" presName="compNode" presStyleCnt="0"/>
      <dgm:spPr/>
    </dgm:pt>
    <dgm:pt modelId="{408C023A-C934-45AD-AF34-192F13063AA4}" type="pres">
      <dgm:prSet presAssocID="{04CDA7DB-AC88-40CF-8969-D5129D0D7E8A}" presName="bkgdShape" presStyleLbl="node1" presStyleIdx="0" presStyleCnt="3"/>
      <dgm:spPr/>
      <dgm:t>
        <a:bodyPr/>
        <a:lstStyle/>
        <a:p>
          <a:endParaRPr lang="ru-RU"/>
        </a:p>
      </dgm:t>
    </dgm:pt>
    <dgm:pt modelId="{58800DEE-CF14-43D1-A9F5-A911828C3F9F}" type="pres">
      <dgm:prSet presAssocID="{04CDA7DB-AC88-40CF-8969-D5129D0D7E8A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1224A2-5DDC-4E1A-B6E4-92405BACB1AE}" type="pres">
      <dgm:prSet presAssocID="{04CDA7DB-AC88-40CF-8969-D5129D0D7E8A}" presName="invisiNode" presStyleLbl="node1" presStyleIdx="0" presStyleCnt="3"/>
      <dgm:spPr/>
    </dgm:pt>
    <dgm:pt modelId="{E833AAF4-8258-4854-ACD4-ED9EB4E777AD}" type="pres">
      <dgm:prSet presAssocID="{04CDA7DB-AC88-40CF-8969-D5129D0D7E8A}" presName="imagNode" presStyleLbl="fgImgPlace1" presStyleIdx="0" presStyleCnt="3" custScaleX="157891" custScaleY="15511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C62D5436-5F74-4F11-82FB-25FA62A81781}" type="pres">
      <dgm:prSet presAssocID="{58AC566F-71D9-465A-B62B-35A316D73563}" presName="sibTrans" presStyleLbl="sibTrans2D1" presStyleIdx="0" presStyleCnt="0"/>
      <dgm:spPr/>
    </dgm:pt>
    <dgm:pt modelId="{C4ED57AA-2E43-4688-9A45-F3B29D28CA22}" type="pres">
      <dgm:prSet presAssocID="{A7225592-98B5-4E5E-9382-C693484754AC}" presName="compNode" presStyleCnt="0"/>
      <dgm:spPr/>
    </dgm:pt>
    <dgm:pt modelId="{18601CAE-81E6-4DD1-BEF4-623544E9A4D0}" type="pres">
      <dgm:prSet presAssocID="{A7225592-98B5-4E5E-9382-C693484754AC}" presName="bkgdShape" presStyleLbl="node1" presStyleIdx="1" presStyleCnt="3"/>
      <dgm:spPr/>
      <dgm:t>
        <a:bodyPr/>
        <a:lstStyle/>
        <a:p>
          <a:endParaRPr lang="ru-RU"/>
        </a:p>
      </dgm:t>
    </dgm:pt>
    <dgm:pt modelId="{3930F4DD-61A2-4D47-89C9-488B31595591}" type="pres">
      <dgm:prSet presAssocID="{A7225592-98B5-4E5E-9382-C693484754AC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2F1048-5277-496A-8432-9C1AD4975C93}" type="pres">
      <dgm:prSet presAssocID="{A7225592-98B5-4E5E-9382-C693484754AC}" presName="invisiNode" presStyleLbl="node1" presStyleIdx="1" presStyleCnt="3"/>
      <dgm:spPr/>
    </dgm:pt>
    <dgm:pt modelId="{9E94BF16-05A1-4A5B-8025-8DA97F6349C6}" type="pres">
      <dgm:prSet presAssocID="{A7225592-98B5-4E5E-9382-C693484754AC}" presName="imagNode" presStyleLbl="fgImgPlace1" presStyleIdx="1" presStyleCnt="3" custScaleX="146864" custScaleY="14817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E7D0108-1F1D-4476-9428-ED8D692105C0}" type="pres">
      <dgm:prSet presAssocID="{492AC23D-6115-4699-ADEF-28F586A95DC4}" presName="sibTrans" presStyleLbl="sibTrans2D1" presStyleIdx="0" presStyleCnt="0"/>
      <dgm:spPr/>
    </dgm:pt>
    <dgm:pt modelId="{383520B7-2454-4F4B-8E3A-6AFDC6D9C612}" type="pres">
      <dgm:prSet presAssocID="{414D49F8-0501-4321-8EC4-D425248D61BF}" presName="compNode" presStyleCnt="0"/>
      <dgm:spPr/>
    </dgm:pt>
    <dgm:pt modelId="{6674EC69-2225-4332-9567-C98416D9ECB0}" type="pres">
      <dgm:prSet presAssocID="{414D49F8-0501-4321-8EC4-D425248D61BF}" presName="bkgdShape" presStyleLbl="node1" presStyleIdx="2" presStyleCnt="3"/>
      <dgm:spPr/>
      <dgm:t>
        <a:bodyPr/>
        <a:lstStyle/>
        <a:p>
          <a:endParaRPr lang="ru-RU"/>
        </a:p>
      </dgm:t>
    </dgm:pt>
    <dgm:pt modelId="{DE3005E3-8F82-44A8-AE87-B917A40E8A5A}" type="pres">
      <dgm:prSet presAssocID="{414D49F8-0501-4321-8EC4-D425248D61BF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1509D1-FD01-493E-B091-809B51A4FE17}" type="pres">
      <dgm:prSet presAssocID="{414D49F8-0501-4321-8EC4-D425248D61BF}" presName="invisiNode" presStyleLbl="node1" presStyleIdx="2" presStyleCnt="3"/>
      <dgm:spPr/>
    </dgm:pt>
    <dgm:pt modelId="{BE1A0885-DFBA-433E-90A0-B3CF3B9C6C6E}" type="pres">
      <dgm:prSet presAssocID="{414D49F8-0501-4321-8EC4-D425248D61BF}" presName="imagNode" presStyleLbl="fgImgPlace1" presStyleIdx="2" presStyleCnt="3" custScaleX="151894" custScaleY="14606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</dgm:ptLst>
  <dgm:cxnLst>
    <dgm:cxn modelId="{BAB7BFDE-D62C-4D3D-935D-4C86AABB603B}" srcId="{BCD071D7-97F4-40D5-A81C-367284F6D1E5}" destId="{A7225592-98B5-4E5E-9382-C693484754AC}" srcOrd="1" destOrd="0" parTransId="{875474AA-37E0-4BE5-9804-8D38F31BAA44}" sibTransId="{492AC23D-6115-4699-ADEF-28F586A95DC4}"/>
    <dgm:cxn modelId="{26F70E24-8E0C-4456-BD84-A2937F0AE867}" type="presOf" srcId="{04CDA7DB-AC88-40CF-8969-D5129D0D7E8A}" destId="{58800DEE-CF14-43D1-A9F5-A911828C3F9F}" srcOrd="1" destOrd="0" presId="urn:microsoft.com/office/officeart/2005/8/layout/hList7"/>
    <dgm:cxn modelId="{59318E8A-DF86-4A98-A224-1A89A0BC1783}" type="presOf" srcId="{492AC23D-6115-4699-ADEF-28F586A95DC4}" destId="{CE7D0108-1F1D-4476-9428-ED8D692105C0}" srcOrd="0" destOrd="0" presId="urn:microsoft.com/office/officeart/2005/8/layout/hList7"/>
    <dgm:cxn modelId="{5FCF7AAE-6AEC-4E20-A186-E24FBA781C36}" type="presOf" srcId="{A7225592-98B5-4E5E-9382-C693484754AC}" destId="{18601CAE-81E6-4DD1-BEF4-623544E9A4D0}" srcOrd="0" destOrd="0" presId="urn:microsoft.com/office/officeart/2005/8/layout/hList7"/>
    <dgm:cxn modelId="{16A34E69-FF34-4A12-81E6-7CF156D565BC}" type="presOf" srcId="{58AC566F-71D9-465A-B62B-35A316D73563}" destId="{C62D5436-5F74-4F11-82FB-25FA62A81781}" srcOrd="0" destOrd="0" presId="urn:microsoft.com/office/officeart/2005/8/layout/hList7"/>
    <dgm:cxn modelId="{63344753-C11B-4A48-AF32-4241A7D5E726}" srcId="{BCD071D7-97F4-40D5-A81C-367284F6D1E5}" destId="{04CDA7DB-AC88-40CF-8969-D5129D0D7E8A}" srcOrd="0" destOrd="0" parTransId="{254727E8-A12C-4E25-9E02-458E106C2141}" sibTransId="{58AC566F-71D9-465A-B62B-35A316D73563}"/>
    <dgm:cxn modelId="{EB7E54E7-7D53-4A0E-B317-98EAE5CF1AEC}" srcId="{BCD071D7-97F4-40D5-A81C-367284F6D1E5}" destId="{414D49F8-0501-4321-8EC4-D425248D61BF}" srcOrd="2" destOrd="0" parTransId="{E8495CCB-49D3-4CE9-87A4-9FB61396B1F4}" sibTransId="{A1327E2D-C3F1-4189-9011-DF14700CC900}"/>
    <dgm:cxn modelId="{ABA14CAB-8D01-4545-9DEB-D52C8FB22728}" type="presOf" srcId="{414D49F8-0501-4321-8EC4-D425248D61BF}" destId="{DE3005E3-8F82-44A8-AE87-B917A40E8A5A}" srcOrd="1" destOrd="0" presId="urn:microsoft.com/office/officeart/2005/8/layout/hList7"/>
    <dgm:cxn modelId="{52C86C66-FBB3-4F29-AF2B-A723386EC98E}" type="presOf" srcId="{04CDA7DB-AC88-40CF-8969-D5129D0D7E8A}" destId="{408C023A-C934-45AD-AF34-192F13063AA4}" srcOrd="0" destOrd="0" presId="urn:microsoft.com/office/officeart/2005/8/layout/hList7"/>
    <dgm:cxn modelId="{C8F9964E-B681-483E-9B5B-D9496DB08E31}" type="presOf" srcId="{BCD071D7-97F4-40D5-A81C-367284F6D1E5}" destId="{C312F4DC-6B9E-41B5-BEBB-3AF0C975951D}" srcOrd="0" destOrd="0" presId="urn:microsoft.com/office/officeart/2005/8/layout/hList7"/>
    <dgm:cxn modelId="{4DC9D668-5906-46AA-B4CF-DC2228FC9CFC}" type="presOf" srcId="{A7225592-98B5-4E5E-9382-C693484754AC}" destId="{3930F4DD-61A2-4D47-89C9-488B31595591}" srcOrd="1" destOrd="0" presId="urn:microsoft.com/office/officeart/2005/8/layout/hList7"/>
    <dgm:cxn modelId="{B83EC8FF-20E3-4192-9CDE-F0648C5F4C2A}" type="presOf" srcId="{414D49F8-0501-4321-8EC4-D425248D61BF}" destId="{6674EC69-2225-4332-9567-C98416D9ECB0}" srcOrd="0" destOrd="0" presId="urn:microsoft.com/office/officeart/2005/8/layout/hList7"/>
    <dgm:cxn modelId="{558CC875-A8AC-41EC-B0E2-027319B9E5F6}" type="presParOf" srcId="{C312F4DC-6B9E-41B5-BEBB-3AF0C975951D}" destId="{CE10A24E-5BD9-477E-9618-2EB5CBB9AE9A}" srcOrd="0" destOrd="0" presId="urn:microsoft.com/office/officeart/2005/8/layout/hList7"/>
    <dgm:cxn modelId="{EC429183-0745-43B8-98BF-6AE4000CC1BA}" type="presParOf" srcId="{C312F4DC-6B9E-41B5-BEBB-3AF0C975951D}" destId="{B1F6B427-CCC4-402F-BF9D-FDC6764EC862}" srcOrd="1" destOrd="0" presId="urn:microsoft.com/office/officeart/2005/8/layout/hList7"/>
    <dgm:cxn modelId="{BB0AEFBF-50EC-4D46-B4DE-C7711C692176}" type="presParOf" srcId="{B1F6B427-CCC4-402F-BF9D-FDC6764EC862}" destId="{2A50E623-C73B-4EFD-B008-E285324C9AAD}" srcOrd="0" destOrd="0" presId="urn:microsoft.com/office/officeart/2005/8/layout/hList7"/>
    <dgm:cxn modelId="{A8BD31F3-515C-4B8E-A2A6-AF69669C6718}" type="presParOf" srcId="{2A50E623-C73B-4EFD-B008-E285324C9AAD}" destId="{408C023A-C934-45AD-AF34-192F13063AA4}" srcOrd="0" destOrd="0" presId="urn:microsoft.com/office/officeart/2005/8/layout/hList7"/>
    <dgm:cxn modelId="{17466D7A-7E68-41BF-BAA9-FAF561B84C40}" type="presParOf" srcId="{2A50E623-C73B-4EFD-B008-E285324C9AAD}" destId="{58800DEE-CF14-43D1-A9F5-A911828C3F9F}" srcOrd="1" destOrd="0" presId="urn:microsoft.com/office/officeart/2005/8/layout/hList7"/>
    <dgm:cxn modelId="{43A04D5C-542F-4900-BDD6-5B5F54F33C2B}" type="presParOf" srcId="{2A50E623-C73B-4EFD-B008-E285324C9AAD}" destId="{EF1224A2-5DDC-4E1A-B6E4-92405BACB1AE}" srcOrd="2" destOrd="0" presId="urn:microsoft.com/office/officeart/2005/8/layout/hList7"/>
    <dgm:cxn modelId="{3B280FB4-2FBF-41C6-B79F-0A317EB17638}" type="presParOf" srcId="{2A50E623-C73B-4EFD-B008-E285324C9AAD}" destId="{E833AAF4-8258-4854-ACD4-ED9EB4E777AD}" srcOrd="3" destOrd="0" presId="urn:microsoft.com/office/officeart/2005/8/layout/hList7"/>
    <dgm:cxn modelId="{C44EC0AA-FC0C-416C-A888-A0929FA2C99B}" type="presParOf" srcId="{B1F6B427-CCC4-402F-BF9D-FDC6764EC862}" destId="{C62D5436-5F74-4F11-82FB-25FA62A81781}" srcOrd="1" destOrd="0" presId="urn:microsoft.com/office/officeart/2005/8/layout/hList7"/>
    <dgm:cxn modelId="{6F2EA73A-1F3A-4069-AA4B-C1651735D5C4}" type="presParOf" srcId="{B1F6B427-CCC4-402F-BF9D-FDC6764EC862}" destId="{C4ED57AA-2E43-4688-9A45-F3B29D28CA22}" srcOrd="2" destOrd="0" presId="urn:microsoft.com/office/officeart/2005/8/layout/hList7"/>
    <dgm:cxn modelId="{7B8CC98A-B9C0-435E-AC35-3C0EFBB5D93E}" type="presParOf" srcId="{C4ED57AA-2E43-4688-9A45-F3B29D28CA22}" destId="{18601CAE-81E6-4DD1-BEF4-623544E9A4D0}" srcOrd="0" destOrd="0" presId="urn:microsoft.com/office/officeart/2005/8/layout/hList7"/>
    <dgm:cxn modelId="{256A5733-AA52-487F-9297-1C1DB313F22A}" type="presParOf" srcId="{C4ED57AA-2E43-4688-9A45-F3B29D28CA22}" destId="{3930F4DD-61A2-4D47-89C9-488B31595591}" srcOrd="1" destOrd="0" presId="urn:microsoft.com/office/officeart/2005/8/layout/hList7"/>
    <dgm:cxn modelId="{E2AECC34-1577-4F61-BC00-BDCE69F5076D}" type="presParOf" srcId="{C4ED57AA-2E43-4688-9A45-F3B29D28CA22}" destId="{8A2F1048-5277-496A-8432-9C1AD4975C93}" srcOrd="2" destOrd="0" presId="urn:microsoft.com/office/officeart/2005/8/layout/hList7"/>
    <dgm:cxn modelId="{1A74779F-819E-4ED3-9CF6-A143F841DA2E}" type="presParOf" srcId="{C4ED57AA-2E43-4688-9A45-F3B29D28CA22}" destId="{9E94BF16-05A1-4A5B-8025-8DA97F6349C6}" srcOrd="3" destOrd="0" presId="urn:microsoft.com/office/officeart/2005/8/layout/hList7"/>
    <dgm:cxn modelId="{A4D30549-D221-4D16-90D0-D9686807D8E7}" type="presParOf" srcId="{B1F6B427-CCC4-402F-BF9D-FDC6764EC862}" destId="{CE7D0108-1F1D-4476-9428-ED8D692105C0}" srcOrd="3" destOrd="0" presId="urn:microsoft.com/office/officeart/2005/8/layout/hList7"/>
    <dgm:cxn modelId="{5ECA39CC-494E-4839-AF7F-E9236C165919}" type="presParOf" srcId="{B1F6B427-CCC4-402F-BF9D-FDC6764EC862}" destId="{383520B7-2454-4F4B-8E3A-6AFDC6D9C612}" srcOrd="4" destOrd="0" presId="urn:microsoft.com/office/officeart/2005/8/layout/hList7"/>
    <dgm:cxn modelId="{6ED27B34-34B5-4B08-A7CC-E6E4C3A7D2B5}" type="presParOf" srcId="{383520B7-2454-4F4B-8E3A-6AFDC6D9C612}" destId="{6674EC69-2225-4332-9567-C98416D9ECB0}" srcOrd="0" destOrd="0" presId="urn:microsoft.com/office/officeart/2005/8/layout/hList7"/>
    <dgm:cxn modelId="{A927C96C-6FC5-4454-95A1-4C26896A1BBE}" type="presParOf" srcId="{383520B7-2454-4F4B-8E3A-6AFDC6D9C612}" destId="{DE3005E3-8F82-44A8-AE87-B917A40E8A5A}" srcOrd="1" destOrd="0" presId="urn:microsoft.com/office/officeart/2005/8/layout/hList7"/>
    <dgm:cxn modelId="{59C4F159-B546-47BB-98CB-566694168A11}" type="presParOf" srcId="{383520B7-2454-4F4B-8E3A-6AFDC6D9C612}" destId="{DE1509D1-FD01-493E-B091-809B51A4FE17}" srcOrd="2" destOrd="0" presId="urn:microsoft.com/office/officeart/2005/8/layout/hList7"/>
    <dgm:cxn modelId="{569094F1-EE9E-49DE-B424-6B8DC77E919F}" type="presParOf" srcId="{383520B7-2454-4F4B-8E3A-6AFDC6D9C612}" destId="{BE1A0885-DFBA-433E-90A0-B3CF3B9C6C6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C023A-C934-45AD-AF34-192F13063AA4}">
      <dsp:nvSpPr>
        <dsp:cNvPr id="0" name=""/>
        <dsp:cNvSpPr/>
      </dsp:nvSpPr>
      <dsp:spPr>
        <a:xfrm>
          <a:off x="21351" y="83551"/>
          <a:ext cx="2377142" cy="5259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smtClean="0"/>
            <a:t>Машиностроение</a:t>
          </a:r>
          <a:endParaRPr lang="ru-RU" sz="2000" kern="1200"/>
        </a:p>
      </dsp:txBody>
      <dsp:txXfrm>
        <a:off x="21351" y="2187258"/>
        <a:ext cx="2377142" cy="2103707"/>
      </dsp:txXfrm>
    </dsp:sp>
    <dsp:sp modelId="{E833AAF4-8258-4854-ACD4-ED9EB4E777AD}">
      <dsp:nvSpPr>
        <dsp:cNvPr id="0" name=""/>
        <dsp:cNvSpPr/>
      </dsp:nvSpPr>
      <dsp:spPr>
        <a:xfrm>
          <a:off x="-172678" y="-83551"/>
          <a:ext cx="2765202" cy="27166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01CAE-81E6-4DD1-BEF4-623544E9A4D0}">
      <dsp:nvSpPr>
        <dsp:cNvPr id="0" name=""/>
        <dsp:cNvSpPr/>
      </dsp:nvSpPr>
      <dsp:spPr>
        <a:xfrm>
          <a:off x="2761307" y="53152"/>
          <a:ext cx="2377142" cy="5259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dirty="0" smtClean="0"/>
            <a:t>Строительство</a:t>
          </a:r>
          <a:endParaRPr lang="ru-RU" sz="2000" kern="1200" dirty="0"/>
        </a:p>
      </dsp:txBody>
      <dsp:txXfrm>
        <a:off x="2761307" y="2156860"/>
        <a:ext cx="2377142" cy="2103707"/>
      </dsp:txXfrm>
    </dsp:sp>
    <dsp:sp modelId="{9E94BF16-05A1-4A5B-8025-8DA97F6349C6}">
      <dsp:nvSpPr>
        <dsp:cNvPr id="0" name=""/>
        <dsp:cNvSpPr/>
      </dsp:nvSpPr>
      <dsp:spPr>
        <a:xfrm>
          <a:off x="2663837" y="-53152"/>
          <a:ext cx="2572082" cy="259505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4EC69-2225-4332-9567-C98416D9ECB0}">
      <dsp:nvSpPr>
        <dsp:cNvPr id="0" name=""/>
        <dsp:cNvSpPr/>
      </dsp:nvSpPr>
      <dsp:spPr>
        <a:xfrm>
          <a:off x="5448750" y="43914"/>
          <a:ext cx="2377142" cy="5259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dirty="0" smtClean="0"/>
            <a:t>Приборостроение</a:t>
          </a:r>
          <a:endParaRPr lang="ru-RU" sz="2000" kern="1200" dirty="0"/>
        </a:p>
      </dsp:txBody>
      <dsp:txXfrm>
        <a:off x="5448750" y="2147621"/>
        <a:ext cx="2377142" cy="2103707"/>
      </dsp:txXfrm>
    </dsp:sp>
    <dsp:sp modelId="{BE1A0885-DFBA-433E-90A0-B3CF3B9C6C6E}">
      <dsp:nvSpPr>
        <dsp:cNvPr id="0" name=""/>
        <dsp:cNvSpPr/>
      </dsp:nvSpPr>
      <dsp:spPr>
        <a:xfrm>
          <a:off x="5307234" y="-43914"/>
          <a:ext cx="2660174" cy="255810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0A24E-5BD9-477E-9618-2EB5CBB9AE9A}">
      <dsp:nvSpPr>
        <dsp:cNvPr id="0" name=""/>
        <dsp:cNvSpPr/>
      </dsp:nvSpPr>
      <dsp:spPr>
        <a:xfrm>
          <a:off x="396689" y="4207414"/>
          <a:ext cx="7001350" cy="78889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9FBA3-E699-4F5A-9D78-B8A73B9C29CB}" type="datetimeFigureOut">
              <a:rPr lang="ru-RU" smtClean="0"/>
              <a:t>16.02.2016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75A5B-4FC0-41E7-9563-D3690117D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64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Всем привет…))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75A5B-4FC0-41E7-9563-D3690117D77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595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Всем Спасибо за внимание!!!)) Теперь Вопросы?????????????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75A5B-4FC0-41E7-9563-D3690117D77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64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История развития САПР достаточно условно можно разбить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этапа:</a:t>
            </a:r>
          </a:p>
          <a:p>
            <a:r>
              <a:rPr lang="en-US" dirty="0" smtClean="0"/>
              <a:t>60 70 80 90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75A5B-4FC0-41E7-9563-D3690117D77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161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75A5B-4FC0-41E7-9563-D3690117D77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229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75A5B-4FC0-41E7-9563-D3690117D77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787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История развития САПР достаточно условно можно разбить на 3 этапа:</a:t>
            </a:r>
          </a:p>
          <a:p>
            <a:r>
              <a:rPr lang="en-US" dirty="0" smtClean="0"/>
              <a:t>70 80 90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75A5B-4FC0-41E7-9563-D3690117D77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69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перевода САПР на английский язык зачастую используется аббревиатура CAD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75A5B-4FC0-41E7-9563-D3690117D77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497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перевода САПР на английский язык зачастую используется аббревиатура CAD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75A5B-4FC0-41E7-9563-D3690117D77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901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Программа появилась в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75A5B-4FC0-41E7-9563-D3690117D77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060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Первая версия системы была выпущена в 1982 году.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75A5B-4FC0-41E7-9563-D3690117D77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51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BD5-139E-4CC6-AB19-D13DED2C3A2B}" type="datetimeFigureOut">
              <a:rPr lang="ru-RU" smtClean="0"/>
              <a:t>16.02.2016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8D7EAAA-5C8C-46F2-9287-7930C11EC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76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BD5-139E-4CC6-AB19-D13DED2C3A2B}" type="datetimeFigureOut">
              <a:rPr lang="ru-RU" smtClean="0"/>
              <a:t>16.02.2016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AAA-5C8C-46F2-9287-7930C11EC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21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BD5-139E-4CC6-AB19-D13DED2C3A2B}" type="datetimeFigureOut">
              <a:rPr lang="ru-RU" smtClean="0"/>
              <a:t>16.02.2016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AAA-5C8C-46F2-9287-7930C11EC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46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BD5-139E-4CC6-AB19-D13DED2C3A2B}" type="datetimeFigureOut">
              <a:rPr lang="ru-RU" smtClean="0"/>
              <a:t>16.02.2016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AAA-5C8C-46F2-9287-7930C11EC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20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311DBD5-139E-4CC6-AB19-D13DED2C3A2B}" type="datetimeFigureOut">
              <a:rPr lang="ru-RU" smtClean="0"/>
              <a:t>16.02.2016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8D7EAAA-5C8C-46F2-9287-7930C11EC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73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BD5-139E-4CC6-AB19-D13DED2C3A2B}" type="datetimeFigureOut">
              <a:rPr lang="ru-RU" smtClean="0"/>
              <a:t>16.02.2016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AAA-5C8C-46F2-9287-7930C11EC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88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BD5-139E-4CC6-AB19-D13DED2C3A2B}" type="datetimeFigureOut">
              <a:rPr lang="ru-RU" smtClean="0"/>
              <a:t>16.02.2016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AAA-5C8C-46F2-9287-7930C11EC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02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BD5-139E-4CC6-AB19-D13DED2C3A2B}" type="datetimeFigureOut">
              <a:rPr lang="ru-RU" smtClean="0"/>
              <a:t>16.02.2016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AAA-5C8C-46F2-9287-7930C11EC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13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BD5-139E-4CC6-AB19-D13DED2C3A2B}" type="datetimeFigureOut">
              <a:rPr lang="ru-RU" smtClean="0"/>
              <a:t>16.02.2016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AAA-5C8C-46F2-9287-7930C11EC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03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BD5-139E-4CC6-AB19-D13DED2C3A2B}" type="datetimeFigureOut">
              <a:rPr lang="ru-RU" smtClean="0"/>
              <a:t>16.02.2016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AAA-5C8C-46F2-9287-7930C11EC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64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BD5-139E-4CC6-AB19-D13DED2C3A2B}" type="datetimeFigureOut">
              <a:rPr lang="ru-RU" smtClean="0"/>
              <a:t>16.02.2016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AAA-5C8C-46F2-9287-7930C11EC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4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311DBD5-139E-4CC6-AB19-D13DED2C3A2B}" type="datetimeFigureOut">
              <a:rPr lang="ru-RU" smtClean="0"/>
              <a:t>16.02.2016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8D7EAAA-5C8C-46F2-9287-7930C11EC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73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0.jpe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8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92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830777" y="836564"/>
            <a:ext cx="83612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chemeClr val="bg1">
                    <a:lumMod val="85000"/>
                  </a:schemeClr>
                </a:solidFill>
              </a:rPr>
              <a:t>САПР</a:t>
            </a:r>
            <a:r>
              <a:rPr lang="en-US" sz="8800" dirty="0" smtClean="0">
                <a:solidFill>
                  <a:schemeClr val="bg1">
                    <a:lumMod val="85000"/>
                  </a:schemeClr>
                </a:solidFill>
              </a:rPr>
              <a:t>     =      CAD</a:t>
            </a:r>
            <a:endParaRPr lang="ru-RU" sz="8800" dirty="0">
              <a:solidFill>
                <a:schemeClr val="bg1">
                  <a:lumMod val="85000"/>
                </a:schemeClr>
              </a:solidFill>
            </a:endParaRPr>
          </a:p>
          <a:p>
            <a:endParaRPr lang="ru-RU" sz="8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3784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946" y="5743419"/>
            <a:ext cx="1286054" cy="1114581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32074" y="685800"/>
            <a:ext cx="3200400" cy="1737360"/>
          </a:xfrm>
        </p:spPr>
        <p:txBody>
          <a:bodyPr>
            <a:normAutofit/>
          </a:bodyPr>
          <a:lstStyle/>
          <a:p>
            <a:r>
              <a:rPr lang="ru-RU" dirty="0"/>
              <a:t>Виды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32074" y="242316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Система автоматизированного </a:t>
            </a:r>
            <a:r>
              <a:rPr lang="ru-RU" b="1" dirty="0" smtClean="0"/>
              <a:t>проектирования (САПР)</a:t>
            </a:r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903784" y="0"/>
            <a:ext cx="8288215" cy="861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/>
              <a:t>Классификация</a:t>
            </a:r>
            <a:endParaRPr lang="ru-RU" sz="18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208104" y="861391"/>
            <a:ext cx="5697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44518" y="1404728"/>
            <a:ext cx="1990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 </a:t>
            </a:r>
            <a:r>
              <a:rPr lang="ru-RU" sz="3200" dirty="0" smtClean="0"/>
              <a:t>ГОСТ:</a:t>
            </a:r>
            <a:endParaRPr lang="ru-RU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0088023" y="1256185"/>
            <a:ext cx="1880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Английский</a:t>
            </a:r>
            <a:endParaRPr lang="en-US" sz="1600" b="1" dirty="0"/>
          </a:p>
          <a:p>
            <a:pPr algn="ctr"/>
            <a:r>
              <a:rPr lang="ru-RU" sz="2400" dirty="0" smtClean="0"/>
              <a:t>эквивалент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052362" y="2599105"/>
            <a:ext cx="76976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</a:t>
            </a:r>
            <a:r>
              <a:rPr lang="ru-RU" sz="2800" dirty="0" smtClean="0"/>
              <a:t>зделия Машиностроения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</a:t>
            </a:r>
            <a:r>
              <a:rPr lang="ru-RU" sz="2800" dirty="0" smtClean="0"/>
              <a:t>зделия Приборостроения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Технологические процессы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Объекты Строительства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Технологические объекты в Строительстве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Программные изделия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…</a:t>
            </a:r>
            <a:endParaRPr lang="ru-RU" sz="2800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982512" y="1989503"/>
            <a:ext cx="26286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9690100" y="2021253"/>
            <a:ext cx="244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915474" y="2702915"/>
            <a:ext cx="19280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MCAD</a:t>
            </a:r>
            <a:endParaRPr lang="ru-R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EDA</a:t>
            </a:r>
            <a:endParaRPr lang="ru-R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AEC </a:t>
            </a:r>
            <a:r>
              <a:rPr lang="en-US" sz="2800" dirty="0" smtClean="0"/>
              <a:t>CAD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6155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3784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946" y="5743419"/>
            <a:ext cx="1286054" cy="1114581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32074" y="685800"/>
            <a:ext cx="3200400" cy="1737360"/>
          </a:xfrm>
        </p:spPr>
        <p:txBody>
          <a:bodyPr>
            <a:normAutofit/>
          </a:bodyPr>
          <a:lstStyle/>
          <a:p>
            <a:r>
              <a:rPr lang="ru-RU" dirty="0"/>
              <a:t>Виды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32074" y="242316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Система автоматизированного </a:t>
            </a:r>
            <a:r>
              <a:rPr lang="ru-RU" b="1" dirty="0" smtClean="0"/>
              <a:t>проектирования (САПР)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4601029" y="1480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4105726331"/>
              </p:ext>
            </p:extLst>
          </p:nvPr>
        </p:nvGraphicFramePr>
        <p:xfrm>
          <a:off x="4048928" y="484151"/>
          <a:ext cx="7794730" cy="5259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61944" y="4818743"/>
            <a:ext cx="1204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D34817"/>
                </a:solidFill>
              </a:rPr>
              <a:t>САПР</a:t>
            </a:r>
            <a:endParaRPr lang="ru-RU" sz="2800" dirty="0">
              <a:solidFill>
                <a:srgbClr val="D348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5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3784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946" y="5743419"/>
            <a:ext cx="1286054" cy="1114581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32074" y="685800"/>
            <a:ext cx="3200400" cy="1737360"/>
          </a:xfrm>
        </p:spPr>
        <p:txBody>
          <a:bodyPr>
            <a:normAutofit/>
          </a:bodyPr>
          <a:lstStyle/>
          <a:p>
            <a:r>
              <a:rPr lang="ru-RU" dirty="0"/>
              <a:t>Виды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32074" y="242316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Система автоматизированного </a:t>
            </a:r>
            <a:r>
              <a:rPr lang="ru-RU" b="1" dirty="0" smtClean="0"/>
              <a:t>проектирования (САПР)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0"/>
            <a:ext cx="1901371" cy="15958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76686" y="732971"/>
            <a:ext cx="4306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cap="all" dirty="0" err="1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SolidWorks</a:t>
            </a:r>
            <a:endParaRPr lang="ru-RU" sz="5400" cap="all" dirty="0"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903784" y="148196"/>
            <a:ext cx="8288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Разработчик: </a:t>
            </a:r>
            <a:r>
              <a:rPr lang="en-US" sz="3200" dirty="0"/>
              <a:t>SolidWorks Corporation</a:t>
            </a:r>
            <a:endParaRPr lang="ru-RU" sz="32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84" y="2180641"/>
            <a:ext cx="8288216" cy="467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8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3784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946" y="5743419"/>
            <a:ext cx="1286054" cy="11145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03784" y="101025"/>
            <a:ext cx="8288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Разработчик: </a:t>
            </a:r>
            <a:r>
              <a:rPr lang="en-US" sz="3200" dirty="0" smtClean="0"/>
              <a:t>Autodesk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505656" y="631150"/>
            <a:ext cx="3285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cap="all" dirty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AutoCAD</a:t>
            </a:r>
            <a:endParaRPr lang="ru-RU" sz="5400" cap="all" dirty="0">
              <a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946" y="-11877"/>
            <a:ext cx="1286054" cy="128605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47" y="1971472"/>
            <a:ext cx="8342853" cy="4886528"/>
          </a:xfrm>
          <a:prstGeom prst="rect">
            <a:avLst/>
          </a:prstGeom>
        </p:spPr>
      </p:pic>
      <p:sp>
        <p:nvSpPr>
          <p:cNvPr id="12" name="Заголовок 1"/>
          <p:cNvSpPr txBox="1">
            <a:spLocks/>
          </p:cNvSpPr>
          <p:nvPr/>
        </p:nvSpPr>
        <p:spPr>
          <a:xfrm>
            <a:off x="532074" y="685800"/>
            <a:ext cx="3200400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Виды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32074" y="242316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Система автоматизированного </a:t>
            </a:r>
            <a:r>
              <a:rPr lang="ru-RU" b="1" dirty="0" smtClean="0"/>
              <a:t>проектирования (САПР)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75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3784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946" y="5743419"/>
            <a:ext cx="1286054" cy="111458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3903784" y="528896"/>
            <a:ext cx="8288216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Компас 3</a:t>
            </a:r>
            <a:r>
              <a:rPr lang="en-US" dirty="0" smtClean="0"/>
              <a:t>D</a:t>
            </a:r>
            <a:r>
              <a:rPr lang="ru-RU" dirty="0" smtClean="0"/>
              <a:t> </a:t>
            </a:r>
            <a:endParaRPr lang="ru-RU" dirty="0"/>
          </a:p>
        </p:txBody>
      </p:sp>
      <p:pic>
        <p:nvPicPr>
          <p:cNvPr id="10" name="Объект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946" y="38030"/>
            <a:ext cx="1295538" cy="12955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03784" y="38030"/>
            <a:ext cx="8288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Разработчик: Аксон</a:t>
            </a:r>
            <a:endParaRPr lang="ru-RU" sz="32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532074" y="685800"/>
            <a:ext cx="3200400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Виды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32074" y="242316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Система автоматизированного </a:t>
            </a:r>
            <a:r>
              <a:rPr lang="ru-RU" b="1" dirty="0" smtClean="0"/>
              <a:t>проектирования (САПР)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2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3784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946" y="5743419"/>
            <a:ext cx="1286054" cy="1114581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32074" y="685800"/>
            <a:ext cx="3200400" cy="173736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Цены на По</a:t>
            </a:r>
            <a:r>
              <a:rPr lang="en-US" sz="2800" dirty="0" smtClean="0"/>
              <a:t> $)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32074" y="242316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Система автоматизированного </a:t>
            </a:r>
            <a:r>
              <a:rPr lang="ru-RU" b="1" dirty="0" smtClean="0"/>
              <a:t>проектирования (САПР)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784" y="2381250"/>
            <a:ext cx="6429375" cy="58769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84" y="0"/>
            <a:ext cx="79533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92859" y="251171"/>
            <a:ext cx="3200400" cy="147866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«История </a:t>
            </a:r>
            <a:r>
              <a:rPr lang="ru-RU" sz="2800" dirty="0"/>
              <a:t>и виды </a:t>
            </a:r>
            <a:r>
              <a:rPr lang="ru-RU" sz="2800" dirty="0" smtClean="0"/>
              <a:t>САПР»</a:t>
            </a:r>
            <a:endParaRPr lang="ru-RU" sz="2800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31" b="19031"/>
          <a:stretch>
            <a:fillRect/>
          </a:stretch>
        </p:blipFill>
        <p:spPr>
          <a:xfrm>
            <a:off x="0" y="0"/>
            <a:ext cx="8322365" cy="687338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92859" y="1729837"/>
            <a:ext cx="3200400" cy="609407"/>
          </a:xfrm>
        </p:spPr>
        <p:txBody>
          <a:bodyPr/>
          <a:lstStyle/>
          <a:p>
            <a:r>
              <a:rPr lang="ru-RU" sz="1600" dirty="0"/>
              <a:t>Система автоматизированного проектирования (САПР)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592859" y="4035514"/>
            <a:ext cx="3070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Жолимбетов Сырым</a:t>
            </a:r>
          </a:p>
          <a:p>
            <a:r>
              <a:rPr lang="ru-RU" sz="2400" dirty="0"/>
              <a:t>г</a:t>
            </a:r>
            <a:r>
              <a:rPr lang="ru-RU" sz="2400" dirty="0" smtClean="0"/>
              <a:t>р. ИВТ 2-13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52398" y="6296628"/>
            <a:ext cx="175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г. Бишкек 2016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3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«История и виды САПР»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4000" dirty="0" smtClean="0"/>
              <a:t>Система </a:t>
            </a:r>
            <a:r>
              <a:rPr lang="ru-RU" sz="4000" dirty="0" smtClean="0"/>
              <a:t>Автоматизированного </a:t>
            </a:r>
            <a:r>
              <a:rPr lang="ru-RU" sz="4000" dirty="0"/>
              <a:t>П</a:t>
            </a:r>
            <a:r>
              <a:rPr lang="ru-RU" sz="4000" dirty="0" smtClean="0"/>
              <a:t>роектирования(САПР</a:t>
            </a:r>
            <a:r>
              <a:rPr lang="ru-RU" sz="40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9848" y="5458968"/>
            <a:ext cx="2648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Жолимбетов Сырым </a:t>
            </a:r>
          </a:p>
          <a:p>
            <a:r>
              <a:rPr lang="ru-RU" sz="2000" dirty="0"/>
              <a:t>г</a:t>
            </a:r>
            <a:r>
              <a:rPr lang="ru-RU" sz="2000" dirty="0" smtClean="0"/>
              <a:t>р. ИВТ 2-13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159383" y="6400800"/>
            <a:ext cx="175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г. Бишкек 2016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572" y="1432223"/>
            <a:ext cx="2795427" cy="40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2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946" y="5743419"/>
            <a:ext cx="1286054" cy="111458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3822700"/>
            <a:ext cx="3810000" cy="3035300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3784" cy="6858000"/>
          </a:xfr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32074" y="106017"/>
            <a:ext cx="3200400" cy="2317143"/>
          </a:xfrm>
        </p:spPr>
        <p:txBody>
          <a:bodyPr>
            <a:normAutofit/>
          </a:bodyPr>
          <a:lstStyle/>
          <a:p>
            <a:r>
              <a:rPr lang="ru-RU" sz="3600" b="1" dirty="0"/>
              <a:t>Цели создания и </a:t>
            </a:r>
            <a:r>
              <a:rPr lang="ru-RU" sz="3600" b="1" dirty="0" smtClean="0"/>
              <a:t>задачи</a:t>
            </a:r>
            <a:endParaRPr lang="ru-RU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2074" y="2423160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Система автоматизированного </a:t>
            </a:r>
            <a:r>
              <a:rPr lang="ru-RU" sz="2000" dirty="0" smtClean="0"/>
              <a:t>проектирования (САПР)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109013" y="478978"/>
            <a:ext cx="7742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Основная цель создания САПР — повышение эффективности труда инженеров, включая: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09013" y="1684496"/>
            <a:ext cx="77420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сокращения трудоёмкости проектирования и планирования;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сокращения сроков проектирования;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сокращения себестоимости проектирования и изготовления, уменьшение затрат на эксплуатацию;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повышения качества и технико-экономического уровня результатов проектирования;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сокращения затрат на натурное моделирование и испытания.</a:t>
            </a:r>
          </a:p>
        </p:txBody>
      </p:sp>
    </p:spTree>
    <p:extLst>
      <p:ext uri="{BB962C8B-B14F-4D97-AF65-F5344CB8AC3E}">
        <p14:creationId xmlns:p14="http://schemas.microsoft.com/office/powerpoint/2010/main" val="299011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3784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946" y="5743419"/>
            <a:ext cx="1286054" cy="1114581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32074" y="106017"/>
            <a:ext cx="3200400" cy="2317143"/>
          </a:xfrm>
        </p:spPr>
        <p:txBody>
          <a:bodyPr>
            <a:normAutofit/>
          </a:bodyPr>
          <a:lstStyle/>
          <a:p>
            <a:r>
              <a:rPr lang="ru-RU" sz="3600" b="1" dirty="0"/>
              <a:t>Цели создания и </a:t>
            </a:r>
            <a:r>
              <a:rPr lang="ru-RU" sz="3600" b="1" dirty="0" smtClean="0"/>
              <a:t>задачи</a:t>
            </a:r>
            <a:endParaRPr lang="ru-RU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2074" y="2423160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Система автоматизированного </a:t>
            </a:r>
            <a:r>
              <a:rPr lang="ru-RU" sz="2000" dirty="0" smtClean="0"/>
              <a:t>проектирования (САПР)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109013" y="478978"/>
            <a:ext cx="7742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Достижение этих целей обеспечивается путем: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09013" y="1013657"/>
            <a:ext cx="77420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автоматизации оформления документации;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информационной поддержки и автоматизации процесса принятия решений;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использования технологий параллельного проектирования;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унификации проектных решений и процессов проектирования;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повторного использования проектных решений, данных и наработок;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стратегического проектирования;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замены натурных испытаний и макетирования математическим моделированием;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повышения качества управления проектированием;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применения методов вариантного проектирования и оптимизации.</a:t>
            </a:r>
          </a:p>
        </p:txBody>
      </p:sp>
    </p:spTree>
    <p:extLst>
      <p:ext uri="{BB962C8B-B14F-4D97-AF65-F5344CB8AC3E}">
        <p14:creationId xmlns:p14="http://schemas.microsoft.com/office/powerpoint/2010/main" val="5166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ИСТОРИЯ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47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3784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946" y="5743419"/>
            <a:ext cx="1286054" cy="1114581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32074" y="685800"/>
            <a:ext cx="3200400" cy="1737360"/>
          </a:xfrm>
        </p:spPr>
        <p:txBody>
          <a:bodyPr>
            <a:normAutofit/>
          </a:bodyPr>
          <a:lstStyle/>
          <a:p>
            <a:r>
              <a:rPr lang="ru-RU" sz="3600" cap="none" dirty="0"/>
              <a:t>ИСТОРИЯ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32074" y="2277383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Система автоматизированного </a:t>
            </a:r>
            <a:r>
              <a:rPr lang="ru-RU" sz="2000" dirty="0"/>
              <a:t>проектирования (САПР)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871370" y="94026"/>
            <a:ext cx="8320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История развития </a:t>
            </a:r>
            <a:r>
              <a:rPr lang="ru-RU" sz="2400" dirty="0" smtClean="0"/>
              <a:t>САПР: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20457" y="667248"/>
            <a:ext cx="8176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ru-RU" dirty="0" smtClean="0"/>
              <a:t>Первые </a:t>
            </a:r>
            <a:r>
              <a:rPr lang="ru-RU" dirty="0"/>
              <a:t>CAD-системы появились еще на заре </a:t>
            </a:r>
            <a:r>
              <a:rPr lang="ru-RU" dirty="0" smtClean="0"/>
              <a:t>вычислительной</a:t>
            </a:r>
          </a:p>
          <a:p>
            <a:r>
              <a:rPr lang="ru-RU" dirty="0" smtClean="0"/>
              <a:t>техники </a:t>
            </a:r>
            <a:r>
              <a:rPr lang="ru-RU" dirty="0"/>
              <a:t>— в 60-х годах. Именно тогда в компании </a:t>
            </a:r>
            <a:r>
              <a:rPr lang="ru-RU" dirty="0" err="1"/>
              <a:t>General</a:t>
            </a:r>
            <a:r>
              <a:rPr lang="ru-RU" dirty="0"/>
              <a:t> </a:t>
            </a:r>
            <a:r>
              <a:rPr lang="ru-RU" dirty="0" err="1" smtClean="0"/>
              <a:t>Motors</a:t>
            </a:r>
            <a:endParaRPr lang="ru-RU" dirty="0"/>
          </a:p>
          <a:p>
            <a:r>
              <a:rPr lang="ru-RU" dirty="0" smtClean="0"/>
              <a:t>была </a:t>
            </a:r>
            <a:r>
              <a:rPr lang="ru-RU" dirty="0"/>
              <a:t>разработана </a:t>
            </a:r>
            <a:r>
              <a:rPr lang="ru-RU" b="1" dirty="0" smtClean="0"/>
              <a:t>ИНТЕРАКТИВНАЯ ГРАФИЧЕСКАЯ СИСТЕМА</a:t>
            </a:r>
            <a:r>
              <a:rPr lang="ru-RU" dirty="0" smtClean="0"/>
              <a:t> подготовки</a:t>
            </a:r>
          </a:p>
          <a:p>
            <a:r>
              <a:rPr lang="ru-RU" dirty="0" smtClean="0"/>
              <a:t>производства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777" y="324858"/>
            <a:ext cx="987653" cy="98225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9312">
            <a:off x="8928709" y="2552041"/>
            <a:ext cx="2944707" cy="4317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0088">
            <a:off x="2764557" y="3725681"/>
            <a:ext cx="3583035" cy="26996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46517">
            <a:off x="5688421" y="2125260"/>
            <a:ext cx="3576651" cy="4484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775">
            <a:off x="5802243" y="1617913"/>
            <a:ext cx="3567588" cy="42680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03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3784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946" y="5743419"/>
            <a:ext cx="1286054" cy="1114581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32074" y="685800"/>
            <a:ext cx="3200400" cy="1737360"/>
          </a:xfrm>
        </p:spPr>
        <p:txBody>
          <a:bodyPr>
            <a:normAutofit/>
          </a:bodyPr>
          <a:lstStyle/>
          <a:p>
            <a:r>
              <a:rPr lang="ru-RU" sz="3600" cap="none" dirty="0"/>
              <a:t>ИСТОРИЯ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32074" y="2277383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Система автоматизированного </a:t>
            </a:r>
            <a:r>
              <a:rPr lang="ru-RU" sz="2000" dirty="0"/>
              <a:t>проектирования (САПР)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133934" y="5743419"/>
            <a:ext cx="7763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Нил Весте и Брайан </a:t>
            </a:r>
            <a:r>
              <a:rPr lang="ru-RU" sz="2000" dirty="0" err="1"/>
              <a:t>Экленд</a:t>
            </a:r>
            <a:r>
              <a:rPr lang="ru-RU" sz="2000" dirty="0"/>
              <a:t> </a:t>
            </a:r>
            <a:r>
              <a:rPr lang="ru-RU" sz="2000" dirty="0" smtClean="0"/>
              <a:t>использованием</a:t>
            </a:r>
          </a:p>
          <a:p>
            <a:r>
              <a:rPr lang="ru-RU" sz="2000" dirty="0" smtClean="0"/>
              <a:t>системы </a:t>
            </a:r>
            <a:r>
              <a:rPr lang="ru-RU" sz="2000" dirty="0"/>
              <a:t>автоматизированного проектирования в </a:t>
            </a:r>
            <a:r>
              <a:rPr lang="ru-RU" sz="2000" dirty="0" err="1"/>
              <a:t>Bell</a:t>
            </a:r>
            <a:r>
              <a:rPr lang="ru-RU" sz="2000" dirty="0"/>
              <a:t> </a:t>
            </a:r>
            <a:r>
              <a:rPr lang="ru-RU" sz="2000" dirty="0" err="1"/>
              <a:t>Labs</a:t>
            </a:r>
            <a:r>
              <a:rPr lang="ru-RU" sz="2000" dirty="0"/>
              <a:t>, 1969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34" y="463097"/>
            <a:ext cx="7582374" cy="49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9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3784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946" y="5743419"/>
            <a:ext cx="1286054" cy="1114581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32074" y="685800"/>
            <a:ext cx="3200400" cy="1737360"/>
          </a:xfrm>
        </p:spPr>
        <p:txBody>
          <a:bodyPr>
            <a:normAutofit/>
          </a:bodyPr>
          <a:lstStyle/>
          <a:p>
            <a:r>
              <a:rPr lang="ru-RU" sz="3600" cap="none" dirty="0"/>
              <a:t>ИСТОРИЯ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32074" y="2277383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Система автоматизированного </a:t>
            </a:r>
            <a:r>
              <a:rPr lang="ru-RU" sz="2000" dirty="0"/>
              <a:t>проектирования (САПР)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84" y="1970314"/>
            <a:ext cx="8255802" cy="48876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370" y="2423160"/>
            <a:ext cx="3381375" cy="381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481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1113</TotalTime>
  <Words>370</Words>
  <Application>Microsoft Office PowerPoint</Application>
  <PresentationFormat>Широкоэкранный</PresentationFormat>
  <Paragraphs>102</Paragraphs>
  <Slides>16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</vt:lpstr>
      <vt:lpstr>Rockwell</vt:lpstr>
      <vt:lpstr>Rockwell Condensed</vt:lpstr>
      <vt:lpstr>Wingdings</vt:lpstr>
      <vt:lpstr>Дерево</vt:lpstr>
      <vt:lpstr>Презентация PowerPoint</vt:lpstr>
      <vt:lpstr>«История и виды САПР»</vt:lpstr>
      <vt:lpstr>Цели создания и задачи</vt:lpstr>
      <vt:lpstr>Цели создания и задачи</vt:lpstr>
      <vt:lpstr>ИСТОРИЯ</vt:lpstr>
      <vt:lpstr>ИСТОРИЯ</vt:lpstr>
      <vt:lpstr>ИСТОРИЯ</vt:lpstr>
      <vt:lpstr>ИСТОРИЯ</vt:lpstr>
      <vt:lpstr>Виды</vt:lpstr>
      <vt:lpstr>Виды</vt:lpstr>
      <vt:lpstr>Виды</vt:lpstr>
      <vt:lpstr>Виды</vt:lpstr>
      <vt:lpstr>Презентация PowerPoint</vt:lpstr>
      <vt:lpstr>Презентация PowerPoint</vt:lpstr>
      <vt:lpstr>Цены на По $)</vt:lpstr>
      <vt:lpstr>«История и виды САПР»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САПР</dc:title>
  <dc:creator>Syrym Joli</dc:creator>
  <cp:lastModifiedBy>Syrym Joli</cp:lastModifiedBy>
  <cp:revision>47</cp:revision>
  <dcterms:created xsi:type="dcterms:W3CDTF">2016-02-05T15:47:04Z</dcterms:created>
  <dcterms:modified xsi:type="dcterms:W3CDTF">2016-02-16T20:39:27Z</dcterms:modified>
</cp:coreProperties>
</file>