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nonymous Pro" panose="020B0604020202020204" charset="0"/>
      <p:regular r:id="rId5"/>
      <p:bold r:id="rId6"/>
      <p:italic r:id="rId7"/>
      <p:boldItalic r:id="rId8"/>
    </p:embeddedFon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customXml" Target="../customXml/item3.xml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17057" y="-369732"/>
            <a:ext cx="10853887" cy="10853887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-8100000">
            <a:off x="10115515" y="3115255"/>
            <a:ext cx="12255711" cy="8315612"/>
            <a:chOff x="0" y="0"/>
            <a:chExt cx="16340948" cy="11087483"/>
          </a:xfrm>
        </p:grpSpPr>
        <p:sp>
          <p:nvSpPr>
            <p:cNvPr id="5" name="TextBox 5"/>
            <p:cNvSpPr txBox="1"/>
            <p:nvPr/>
          </p:nvSpPr>
          <p:spPr>
            <a:xfrm>
              <a:off x="392618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582284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771950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961616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151282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9411"/>
                </a:srgbClr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0" y="-47625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598412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44449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890486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57006" y="10536523"/>
              <a:ext cx="235612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</p:grp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5965626" y="7859590"/>
            <a:ext cx="5266205" cy="5429078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475094" y="8015478"/>
            <a:ext cx="559505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b="0" i="0" spc="288">
                <a:solidFill>
                  <a:srgbClr val="FBF1EF"/>
                </a:solidFill>
                <a:latin typeface="Anonymous Pro"/>
              </a:rPr>
              <a:t>THE EXTENSION OF YOUR SYSTEM</a:t>
            </a:r>
          </a:p>
        </p:txBody>
      </p:sp>
      <p:sp>
        <p:nvSpPr>
          <p:cNvPr id="24" name="TextBox 24"/>
          <p:cNvSpPr txBox="1"/>
          <p:nvPr/>
        </p:nvSpPr>
        <p:spPr>
          <a:xfrm rot="5400000">
            <a:off x="14149914" y="3580802"/>
            <a:ext cx="559505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b="0" i="0" spc="196">
                <a:solidFill>
                  <a:srgbClr val="FBF1EF"/>
                </a:solidFill>
                <a:latin typeface="Anonymous Pro"/>
              </a:rPr>
              <a:t>Presented by your future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-3391323" y="-2845521"/>
            <a:ext cx="5266205" cy="542907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33383" y="1028700"/>
            <a:ext cx="8234231" cy="8069547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 rot="2239380">
            <a:off x="-3172667" y="-381565"/>
            <a:ext cx="11911634" cy="8082153"/>
            <a:chOff x="0" y="0"/>
            <a:chExt cx="15882179" cy="10776204"/>
          </a:xfrm>
        </p:grpSpPr>
        <p:sp>
          <p:nvSpPr>
            <p:cNvPr id="28" name="TextBox 28"/>
            <p:cNvSpPr txBox="1"/>
            <p:nvPr/>
          </p:nvSpPr>
          <p:spPr>
            <a:xfrm>
              <a:off x="38159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348171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6581829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968194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78206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11372"/>
                </a:srgbClr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0" y="-4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25241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509587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766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52598" y="10239375"/>
              <a:ext cx="22899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40" name="Group 40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</p:grpSp>
      </p:grpSp>
      <p:grpSp>
        <p:nvGrpSpPr>
          <p:cNvPr id="45" name="Group 45"/>
          <p:cNvGrpSpPr/>
          <p:nvPr/>
        </p:nvGrpSpPr>
        <p:grpSpPr>
          <a:xfrm rot="-9148047">
            <a:off x="9070984" y="3390438"/>
            <a:ext cx="12255711" cy="8315612"/>
            <a:chOff x="0" y="0"/>
            <a:chExt cx="16340948" cy="11087483"/>
          </a:xfrm>
        </p:grpSpPr>
        <p:sp>
          <p:nvSpPr>
            <p:cNvPr id="46" name="TextBox 46"/>
            <p:cNvSpPr txBox="1"/>
            <p:nvPr/>
          </p:nvSpPr>
          <p:spPr>
            <a:xfrm>
              <a:off x="392618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3582284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6771950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9961616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13151282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grpSp>
          <p:nvGrpSpPr>
            <p:cNvPr id="51" name="Group 51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9019"/>
                </a:srgbClr>
              </a:solidFill>
            </p:spPr>
          </p:sp>
        </p:grpSp>
        <p:sp>
          <p:nvSpPr>
            <p:cNvPr id="53" name="TextBox 53"/>
            <p:cNvSpPr txBox="1"/>
            <p:nvPr/>
          </p:nvSpPr>
          <p:spPr>
            <a:xfrm>
              <a:off x="0" y="-47625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2598412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5244449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7890486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57006" y="10536523"/>
              <a:ext cx="235612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58" name="Group 58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  <p:sp>
            <p:nvSpPr>
              <p:cNvPr id="60" name="Freeform 60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  <p:sp>
            <p:nvSpPr>
              <p:cNvPr id="61" name="Freeform 61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  <p:sp>
            <p:nvSpPr>
              <p:cNvPr id="62" name="Freeform 62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</p:grpSp>
      </p:grpSp>
      <p:grpSp>
        <p:nvGrpSpPr>
          <p:cNvPr id="63" name="Group 63"/>
          <p:cNvGrpSpPr/>
          <p:nvPr/>
        </p:nvGrpSpPr>
        <p:grpSpPr>
          <a:xfrm rot="1977641">
            <a:off x="-4927117" y="-1822886"/>
            <a:ext cx="11911634" cy="8082153"/>
            <a:chOff x="0" y="0"/>
            <a:chExt cx="15882179" cy="10776204"/>
          </a:xfrm>
        </p:grpSpPr>
        <p:sp>
          <p:nvSpPr>
            <p:cNvPr id="64" name="TextBox 64"/>
            <p:cNvSpPr txBox="1"/>
            <p:nvPr/>
          </p:nvSpPr>
          <p:spPr>
            <a:xfrm>
              <a:off x="38159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348171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6581829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968194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1278206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grpSp>
          <p:nvGrpSpPr>
            <p:cNvPr id="69" name="Group 69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14117"/>
                </a:srgbClr>
              </a:solidFill>
            </p:spPr>
          </p:sp>
        </p:grpSp>
        <p:sp>
          <p:nvSpPr>
            <p:cNvPr id="71" name="TextBox 71"/>
            <p:cNvSpPr txBox="1"/>
            <p:nvPr/>
          </p:nvSpPr>
          <p:spPr>
            <a:xfrm>
              <a:off x="0" y="-4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25241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509587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0" y="766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152598" y="10239375"/>
              <a:ext cx="22899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76" name="Group 76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  <p:sp>
            <p:nvSpPr>
              <p:cNvPr id="78" name="Freeform 78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  <p:sp>
            <p:nvSpPr>
              <p:cNvPr id="79" name="Freeform 79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  <p:sp>
            <p:nvSpPr>
              <p:cNvPr id="80" name="Freeform 80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823" t="10181" r="1440" b="979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5878" y="4489450"/>
            <a:ext cx="5402588" cy="65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9"/>
              </a:lnSpc>
            </a:pPr>
            <a:r>
              <a:rPr lang="en-US" sz="4999" b="1" i="0" spc="49">
                <a:solidFill>
                  <a:srgbClr val="FBF1EF"/>
                </a:solidFill>
                <a:latin typeface="Anonymous Pro"/>
              </a:rPr>
              <a:t>WHO ARE WE?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750146" y="-3954980"/>
            <a:ext cx="9777929" cy="9777929"/>
            <a:chOff x="0" y="0"/>
            <a:chExt cx="2787650" cy="27876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153362" y="5143500"/>
            <a:ext cx="4463748" cy="4463748"/>
            <a:chOff x="0" y="0"/>
            <a:chExt cx="2787650" cy="27876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566725" y="2676718"/>
            <a:ext cx="9859150" cy="4933565"/>
            <a:chOff x="0" y="0"/>
            <a:chExt cx="7348816" cy="3677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348816" cy="3677382"/>
            </a:xfrm>
            <a:custGeom>
              <a:avLst/>
              <a:gdLst/>
              <a:ahLst/>
              <a:cxnLst/>
              <a:rect l="l" t="t" r="r" b="b"/>
              <a:pathLst>
                <a:path w="7348816" h="3677382">
                  <a:moveTo>
                    <a:pt x="7224356" y="3677382"/>
                  </a:moveTo>
                  <a:lnTo>
                    <a:pt x="124460" y="3677382"/>
                  </a:lnTo>
                  <a:cubicBezTo>
                    <a:pt x="55880" y="3677382"/>
                    <a:pt x="0" y="3621502"/>
                    <a:pt x="0" y="35529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224356" y="0"/>
                  </a:lnTo>
                  <a:cubicBezTo>
                    <a:pt x="7292935" y="0"/>
                    <a:pt x="7348816" y="55880"/>
                    <a:pt x="7348816" y="124460"/>
                  </a:cubicBezTo>
                  <a:lnTo>
                    <a:pt x="7348816" y="3552922"/>
                  </a:lnTo>
                  <a:cubicBezTo>
                    <a:pt x="7348816" y="3621502"/>
                    <a:pt x="7292935" y="3677382"/>
                    <a:pt x="7224356" y="3677382"/>
                  </a:cubicBezTo>
                  <a:close/>
                </a:path>
              </a:pathLst>
            </a:custGeom>
            <a:solidFill>
              <a:srgbClr val="D9D9D9">
                <a:alpha val="41960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251826" y="8913182"/>
            <a:ext cx="2013010" cy="2013010"/>
            <a:chOff x="0" y="0"/>
            <a:chExt cx="2787650" cy="27876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967688" y="2169239"/>
            <a:ext cx="18515463" cy="5896038"/>
            <a:chOff x="0" y="0"/>
            <a:chExt cx="24687283" cy="7861384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59000"/>
            </a:blip>
            <a:srcRect/>
            <a:stretch>
              <a:fillRect/>
            </a:stretch>
          </p:blipFill>
          <p:spPr>
            <a:xfrm>
              <a:off x="3075510" y="0"/>
              <a:ext cx="14038185" cy="7861384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46483" y="697883"/>
              <a:ext cx="21640800" cy="432816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10800000">
              <a:off x="3045517" y="6918396"/>
              <a:ext cx="21640800" cy="432816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484590" y="1539987"/>
              <a:ext cx="11317238" cy="645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FFFFF"/>
                  </a:solidFill>
                  <a:latin typeface="Anonymous Pro"/>
                </a:rPr>
                <a:t>ALEX BUARQUE.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9539" y="2358591"/>
              <a:ext cx="12304474" cy="651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FFFFF"/>
                  </a:solidFill>
                  <a:latin typeface="Anonymous Pro"/>
                </a:rPr>
                <a:t>HENRIQUE ESTEVAM.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2939" y="3222846"/>
              <a:ext cx="12995773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JOÃO ALFREDO TEODORO.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84590" y="4080506"/>
              <a:ext cx="12947540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JOÃO PEDRO SOARES.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035419" y="4924631"/>
              <a:ext cx="12948363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MARCO ANTONIO MORAIS ROVER.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778163"/>
              <a:ext cx="13310687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MARCELO AUGUSTO.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49088" y="169966"/>
            <a:ext cx="1559223" cy="152803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>
            <a:alphaModFix amt="54000"/>
          </a:blip>
          <a:srcRect/>
          <a:stretch>
            <a:fillRect/>
          </a:stretch>
        </p:blipFill>
        <p:spPr>
          <a:xfrm>
            <a:off x="733160" y="856994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823" t="10181" r="1440" b="979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sp>
        <p:nvSpPr>
          <p:cNvPr id="3" name="AutoShape 3"/>
          <p:cNvSpPr/>
          <p:nvPr/>
        </p:nvSpPr>
        <p:spPr>
          <a:xfrm>
            <a:off x="13445513" y="2207632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sp>
        <p:nvSpPr>
          <p:cNvPr id="4" name="AutoShape 4"/>
          <p:cNvSpPr/>
          <p:nvPr/>
        </p:nvSpPr>
        <p:spPr>
          <a:xfrm>
            <a:off x="9306575" y="1028700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sp>
        <p:nvSpPr>
          <p:cNvPr id="5" name="AutoShape 5"/>
          <p:cNvSpPr/>
          <p:nvPr/>
        </p:nvSpPr>
        <p:spPr>
          <a:xfrm>
            <a:off x="5167638" y="2207632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grpSp>
        <p:nvGrpSpPr>
          <p:cNvPr id="6" name="Group 6"/>
          <p:cNvGrpSpPr/>
          <p:nvPr/>
        </p:nvGrpSpPr>
        <p:grpSpPr>
          <a:xfrm>
            <a:off x="1207498" y="2207632"/>
            <a:ext cx="3486182" cy="3070083"/>
            <a:chOff x="0" y="0"/>
            <a:chExt cx="4648242" cy="4093444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4648242" cy="679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12"/>
                </a:lnSpc>
              </a:pPr>
              <a:r>
                <a:rPr lang="en-US" sz="3163" b="0" i="0" spc="253">
                  <a:solidFill>
                    <a:srgbClr val="FBF1EF"/>
                  </a:solidFill>
                  <a:latin typeface="Anonymous Pro"/>
                </a:rPr>
                <a:t>WHAT WE ARE?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16458"/>
              <a:ext cx="4648242" cy="2976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b="0" i="0" spc="24">
                  <a:solidFill>
                    <a:srgbClr val="FBF1EF"/>
                  </a:solidFill>
                  <a:latin typeface="Anonymous Pro"/>
                </a:rPr>
                <a:t>Empresa voltada ao desenvolvimento de soluções de sistemas voltadas ao mundo corporativo da TI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85374" y="1503469"/>
            <a:ext cx="3456190" cy="4078020"/>
            <a:chOff x="0" y="0"/>
            <a:chExt cx="4608254" cy="543736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4608254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b="0" i="0" spc="272">
                  <a:solidFill>
                    <a:srgbClr val="FBF1EF"/>
                  </a:solidFill>
                  <a:latin typeface="Anonymous Pro"/>
                </a:rPr>
                <a:t>WHAT WE DO?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06355"/>
              <a:ext cx="4608254" cy="423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b="0" i="0" spc="24">
                  <a:solidFill>
                    <a:srgbClr val="FBF1EF"/>
                  </a:solidFill>
                  <a:latin typeface="Anonymous Pro"/>
                </a:rPr>
                <a:t>Integrar sistemas para formarmos um bloco sólido entre monitoramento, produtividade e redução de custos no mundo corporativo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346436" y="2528916"/>
            <a:ext cx="3507727" cy="6259807"/>
            <a:chOff x="0" y="0"/>
            <a:chExt cx="4676969" cy="834640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4676969" cy="706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7"/>
                </a:lnSpc>
              </a:pPr>
              <a:r>
                <a:rPr lang="en-US" sz="3344" b="0" i="0" spc="267">
                  <a:solidFill>
                    <a:srgbClr val="FBF1EF"/>
                  </a:solidFill>
                  <a:latin typeface="Anonymous Pro"/>
                </a:rPr>
                <a:t>WHERE WE ARE?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94722"/>
              <a:ext cx="4676969" cy="7151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41"/>
                </a:lnSpc>
              </a:pPr>
              <a:r>
                <a:rPr lang="en-US" sz="2360" b="0" i="0" spc="23">
                  <a:solidFill>
                    <a:srgbClr val="FBF1EF"/>
                  </a:solidFill>
                  <a:latin typeface="Anonymous Pro"/>
                </a:rPr>
                <a:t>Sabendo do alto custo relacionado a incidentes de TI, muitas empresa veem como solução o NOC, através do monitoramento efetivo, proporcionando previsões,performance</a:t>
              </a:r>
            </a:p>
            <a:p>
              <a:pPr>
                <a:lnSpc>
                  <a:spcPts val="3541"/>
                </a:lnSpc>
              </a:pPr>
              <a:r>
                <a:rPr lang="en-US" sz="2360" b="0" i="0" spc="23">
                  <a:solidFill>
                    <a:srgbClr val="FBF1EF"/>
                  </a:solidFill>
                  <a:latin typeface="Anonymous Pro"/>
                </a:rPr>
                <a:t>eliminando problemas de gestão de projetos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630340" y="2503866"/>
            <a:ext cx="3628960" cy="5544870"/>
            <a:chOff x="0" y="0"/>
            <a:chExt cx="4838614" cy="739316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4838614" cy="146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19"/>
                </a:lnSpc>
              </a:pPr>
              <a:r>
                <a:rPr lang="en-US" sz="3400" b="0" i="0" spc="272">
                  <a:solidFill>
                    <a:srgbClr val="FBF1EF"/>
                  </a:solidFill>
                  <a:latin typeface="Anonymous Pro"/>
                </a:rPr>
                <a:t>WHY WE </a:t>
              </a:r>
            </a:p>
            <a:p>
              <a:pPr>
                <a:lnSpc>
                  <a:spcPts val="4420"/>
                </a:lnSpc>
              </a:pPr>
              <a:r>
                <a:rPr lang="en-US" sz="3400" b="0" i="0" spc="272">
                  <a:solidFill>
                    <a:srgbClr val="FBF1EF"/>
                  </a:solidFill>
                  <a:latin typeface="Anonymous Pro"/>
                </a:rPr>
                <a:t>DO?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942955"/>
              <a:ext cx="4838614" cy="5450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b="0" i="0" spc="24">
                  <a:solidFill>
                    <a:srgbClr val="FBF1EF"/>
                  </a:solidFill>
                  <a:latin typeface="Anonymous Pro"/>
                </a:rPr>
                <a:t>Com o intuito de erradicar gastos com incidentes e trazer produtividade,dinamica e lucratividade, optamos atacar no que o mercado corporativo está em maior deficit atualmente.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1028700"/>
            <a:ext cx="3813787" cy="242557"/>
            <a:chOff x="0" y="0"/>
            <a:chExt cx="6350000" cy="4038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5882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5167638" y="2207632"/>
            <a:ext cx="3813787" cy="242557"/>
            <a:chOff x="0" y="0"/>
            <a:chExt cx="6350000" cy="40386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00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306575" y="1028700"/>
            <a:ext cx="3813787" cy="242557"/>
            <a:chOff x="0" y="0"/>
            <a:chExt cx="6350000" cy="40386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784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3445513" y="2207632"/>
            <a:ext cx="3813787" cy="242557"/>
            <a:chOff x="0" y="0"/>
            <a:chExt cx="6350000" cy="40386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77647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 rot="-10800000">
            <a:off x="1028700" y="7836811"/>
            <a:ext cx="3813787" cy="242557"/>
            <a:chOff x="0" y="0"/>
            <a:chExt cx="6350000" cy="40386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73725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 rot="-10800000">
            <a:off x="5167638" y="9015743"/>
            <a:ext cx="3813787" cy="242557"/>
            <a:chOff x="0" y="0"/>
            <a:chExt cx="6350000" cy="40386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000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 rot="-10800000">
            <a:off x="9306575" y="7865489"/>
            <a:ext cx="3813787" cy="242557"/>
            <a:chOff x="0" y="0"/>
            <a:chExt cx="6350000" cy="40386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784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 rot="-10800000">
            <a:off x="13445513" y="9014430"/>
            <a:ext cx="3813787" cy="242557"/>
            <a:chOff x="0" y="0"/>
            <a:chExt cx="6350000" cy="40386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784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2014907" y="8454365"/>
            <a:ext cx="1837147" cy="2423501"/>
            <a:chOff x="0" y="0"/>
            <a:chExt cx="2449529" cy="3231335"/>
          </a:xfrm>
        </p:grpSpPr>
        <p:grpSp>
          <p:nvGrpSpPr>
            <p:cNvPr id="35" name="Group 35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  <p:grpSp>
        <p:nvGrpSpPr>
          <p:cNvPr id="41" name="Group 41"/>
          <p:cNvGrpSpPr/>
          <p:nvPr/>
        </p:nvGrpSpPr>
        <p:grpSpPr>
          <a:xfrm rot="-10800000">
            <a:off x="6181726" y="-566382"/>
            <a:ext cx="1837147" cy="2423501"/>
            <a:chOff x="0" y="0"/>
            <a:chExt cx="2449529" cy="3231335"/>
          </a:xfrm>
        </p:grpSpPr>
        <p:grpSp>
          <p:nvGrpSpPr>
            <p:cNvPr id="42" name="Group 42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44" name="Group 44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46" name="Group 46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  <p:grpSp>
        <p:nvGrpSpPr>
          <p:cNvPr id="48" name="Group 48"/>
          <p:cNvGrpSpPr/>
          <p:nvPr/>
        </p:nvGrpSpPr>
        <p:grpSpPr>
          <a:xfrm rot="-10800000">
            <a:off x="14433833" y="-566382"/>
            <a:ext cx="1837147" cy="2423501"/>
            <a:chOff x="0" y="0"/>
            <a:chExt cx="2449529" cy="3231335"/>
          </a:xfrm>
        </p:grpSpPr>
        <p:grpSp>
          <p:nvGrpSpPr>
            <p:cNvPr id="49" name="Group 49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  <p:grpSp>
        <p:nvGrpSpPr>
          <p:cNvPr id="55" name="Group 55"/>
          <p:cNvGrpSpPr/>
          <p:nvPr/>
        </p:nvGrpSpPr>
        <p:grpSpPr>
          <a:xfrm>
            <a:off x="10294895" y="8454365"/>
            <a:ext cx="1837147" cy="2423501"/>
            <a:chOff x="0" y="0"/>
            <a:chExt cx="2449529" cy="3231335"/>
          </a:xfrm>
        </p:grpSpPr>
        <p:grpSp>
          <p:nvGrpSpPr>
            <p:cNvPr id="56" name="Group 56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58" name="Group 58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6" ma:contentTypeDescription="Crie um novo documento." ma:contentTypeScope="" ma:versionID="530025b846b757239230ee9053be16e1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2254a4aead5832002d2352349de8aba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380D7-9AD9-430A-B690-03DD60E8B072}"/>
</file>

<file path=customXml/itemProps2.xml><?xml version="1.0" encoding="utf-8"?>
<ds:datastoreItem xmlns:ds="http://schemas.openxmlformats.org/officeDocument/2006/customXml" ds:itemID="{912B0B2E-E1E3-4017-9B69-C5B3BE9598C3}"/>
</file>

<file path=customXml/itemProps3.xml><?xml version="1.0" encoding="utf-8"?>
<ds:datastoreItem xmlns:ds="http://schemas.openxmlformats.org/officeDocument/2006/customXml" ds:itemID="{854C8251-EBB3-4A08-887B-37FF480EC0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Anonymous Pro</vt:lpstr>
      <vt:lpstr>Calibri</vt:lpstr>
      <vt:lpstr>Arial</vt:lpstr>
      <vt:lpstr>Arimo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your future</dc:title>
  <cp:lastModifiedBy>Rover, Marco Antonio Morais</cp:lastModifiedBy>
  <cp:revision>2</cp:revision>
  <dcterms:created xsi:type="dcterms:W3CDTF">2006-08-16T00:00:00Z</dcterms:created>
  <dcterms:modified xsi:type="dcterms:W3CDTF">2019-09-11T16:57:51Z</dcterms:modified>
  <dc:identifier>DADlLNF4jWA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