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61" r:id="rId5"/>
    <p:sldId id="262" r:id="rId6"/>
    <p:sldId id="264" r:id="rId7"/>
    <p:sldId id="265" r:id="rId8"/>
    <p:sldId id="263" r:id="rId9"/>
    <p:sldId id="267" r:id="rId10"/>
    <p:sldId id="266" r:id="rId11"/>
    <p:sldId id="268" r:id="rId12"/>
    <p:sldId id="272" r:id="rId13"/>
    <p:sldId id="270" r:id="rId14"/>
    <p:sldId id="273" r:id="rId15"/>
    <p:sldId id="271" r:id="rId16"/>
    <p:sldId id="269" r:id="rId17"/>
    <p:sldId id="260" r:id="rId18"/>
    <p:sldId id="25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16" autoAdjust="0"/>
    <p:restoredTop sz="89225" autoAdjust="0"/>
  </p:normalViewPr>
  <p:slideViewPr>
    <p:cSldViewPr>
      <p:cViewPr>
        <p:scale>
          <a:sx n="140" d="100"/>
          <a:sy n="140" d="100"/>
        </p:scale>
        <p:origin x="-444" y="-3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8708CC-7836-495A-BB80-33FF97BB637D}" type="datetimeFigureOut">
              <a:rPr lang="en-GB" smtClean="0"/>
              <a:t>25/09/2019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F4186-71D9-438D-B6B9-A9F30B386E5F}" type="slidenum">
              <a:rPr lang="en-GB" smtClean="0"/>
              <a:t>‹#›</a:t>
            </a:fld>
            <a:endParaRPr lang="en-GB"/>
          </a:p>
        </p:txBody>
      </p:sp>
    </p:spTree>
    <p:extLst>
      <p:ext uri="{BB962C8B-B14F-4D97-AF65-F5344CB8AC3E}">
        <p14:creationId xmlns:p14="http://schemas.microsoft.com/office/powerpoint/2010/main" val="583794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Understanding</a:t>
            </a:r>
            <a:r>
              <a:rPr lang="en-US" baseline="0" dirty="0" smtClean="0"/>
              <a:t> the support model the organization is using, will assist all as support persons work collaborative to as a team, not as a standalone groups.</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3</a:t>
            </a:fld>
            <a:endParaRPr lang="en-GB"/>
          </a:p>
        </p:txBody>
      </p:sp>
    </p:spTree>
    <p:extLst>
      <p:ext uri="{BB962C8B-B14F-4D97-AF65-F5344CB8AC3E}">
        <p14:creationId xmlns:p14="http://schemas.microsoft.com/office/powerpoint/2010/main" val="205429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 what do we think</a:t>
            </a:r>
            <a:r>
              <a:rPr lang="en-US" baseline="0" dirty="0" smtClean="0"/>
              <a:t> Swarming Model is all about?</a:t>
            </a:r>
          </a:p>
          <a:p>
            <a:r>
              <a:rPr lang="en-US" baseline="0" dirty="0" smtClean="0"/>
              <a:t>Q2. How does each of the statement means?</a:t>
            </a:r>
          </a:p>
          <a:p>
            <a:r>
              <a:rPr lang="en-US" baseline="0" dirty="0" smtClean="0"/>
              <a:t>Q3. with this core principle in mind, what do we think will be the primary focus of this model support?</a:t>
            </a:r>
          </a:p>
          <a:p>
            <a:r>
              <a:rPr lang="en-US" baseline="0" dirty="0" smtClean="0"/>
              <a:t>Q4. What if the issue cannot be resolved during the collaboration period, What should be the next thing to do.</a:t>
            </a:r>
          </a:p>
          <a:p>
            <a:endParaRPr lang="en-US" baseline="0" dirty="0" smtClean="0"/>
          </a:p>
          <a:p>
            <a:r>
              <a:rPr lang="en-US" b="1" baseline="0" dirty="0" smtClean="0"/>
              <a:t>Speaker Note:</a:t>
            </a:r>
          </a:p>
          <a:p>
            <a:r>
              <a:rPr lang="en-US" dirty="0" smtClean="0"/>
              <a:t>Each Swarm</a:t>
            </a:r>
            <a:r>
              <a:rPr lang="en-US" baseline="0" dirty="0" smtClean="0"/>
              <a:t> is actually a small team, focused in near-</a:t>
            </a:r>
            <a:r>
              <a:rPr lang="en-US" baseline="0" dirty="0" err="1" smtClean="0"/>
              <a:t>realtime</a:t>
            </a:r>
            <a:r>
              <a:rPr lang="en-US" baseline="0" dirty="0" smtClean="0"/>
              <a:t> on the incoming flow of customer cases.</a:t>
            </a:r>
          </a:p>
          <a:p>
            <a:endParaRPr lang="en-US" baseline="0" dirty="0" smtClean="0"/>
          </a:p>
          <a:p>
            <a:r>
              <a:rPr lang="en-US" b="1" baseline="0" dirty="0" smtClean="0"/>
              <a:t>Primary Focus:</a:t>
            </a:r>
            <a:r>
              <a:rPr lang="en-US" baseline="0" dirty="0" smtClean="0"/>
              <a:t> Provide immediate response, and resolve as soon as possible</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12</a:t>
            </a:fld>
            <a:endParaRPr lang="en-GB"/>
          </a:p>
        </p:txBody>
      </p:sp>
    </p:spTree>
    <p:extLst>
      <p:ext uri="{BB962C8B-B14F-4D97-AF65-F5344CB8AC3E}">
        <p14:creationId xmlns:p14="http://schemas.microsoft.com/office/powerpoint/2010/main" val="94447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Backlog Swarm</a:t>
            </a:r>
          </a:p>
          <a:p>
            <a:endParaRPr lang="en-US" b="1" dirty="0" smtClean="0"/>
          </a:p>
          <a:p>
            <a:r>
              <a:rPr lang="en-US" b="1" dirty="0" smtClean="0"/>
              <a:t>Primary Focus:</a:t>
            </a:r>
            <a:r>
              <a:rPr lang="en-US" b="1" baseline="0" dirty="0" smtClean="0"/>
              <a:t> </a:t>
            </a:r>
            <a:r>
              <a:rPr lang="en-US" baseline="0" dirty="0" smtClean="0"/>
              <a:t>Address challenging tickets brought to them by product-line support teams</a:t>
            </a:r>
          </a:p>
          <a:p>
            <a:endParaRPr lang="en-US" baseline="0" dirty="0" smtClean="0"/>
          </a:p>
          <a:p>
            <a:r>
              <a:rPr lang="en-US" sz="1200" b="0" i="0" u="none" strike="noStrike" kern="1200" dirty="0" smtClean="0">
                <a:solidFill>
                  <a:schemeClr val="tx1"/>
                </a:solidFill>
                <a:effectLst/>
                <a:latin typeface="+mn-lt"/>
                <a:ea typeface="+mn-ea"/>
                <a:cs typeface="+mn-cs"/>
              </a:rPr>
              <a:t>Backlog Swarms bring together groups of skilled and experience technical people, crossing boundaries such as geography and department, with the objective of focusing on the most difficult cases. Cases are referred to them by local engineering and support teams, who are no longer permitted to directly engage individual subject matter experts. They must, instead, always refer those cases to the appropriate Backlog Swarm.</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13</a:t>
            </a:fld>
            <a:endParaRPr lang="en-GB"/>
          </a:p>
        </p:txBody>
      </p:sp>
    </p:spTree>
    <p:extLst>
      <p:ext uri="{BB962C8B-B14F-4D97-AF65-F5344CB8AC3E}">
        <p14:creationId xmlns:p14="http://schemas.microsoft.com/office/powerpoint/2010/main" val="944479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a:t>
            </a:r>
            <a:r>
              <a:rPr lang="en-US" baseline="0" dirty="0" smtClean="0"/>
              <a:t> Which of these model do we use here at the branch?</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14</a:t>
            </a:fld>
            <a:endParaRPr lang="en-GB"/>
          </a:p>
        </p:txBody>
      </p:sp>
    </p:spTree>
    <p:extLst>
      <p:ext uri="{BB962C8B-B14F-4D97-AF65-F5344CB8AC3E}">
        <p14:creationId xmlns:p14="http://schemas.microsoft.com/office/powerpoint/2010/main" val="944479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15</a:t>
            </a:fld>
            <a:endParaRPr lang="en-GB"/>
          </a:p>
        </p:txBody>
      </p:sp>
    </p:spTree>
    <p:extLst>
      <p:ext uri="{BB962C8B-B14F-4D97-AF65-F5344CB8AC3E}">
        <p14:creationId xmlns:p14="http://schemas.microsoft.com/office/powerpoint/2010/main" val="94447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Tiered Support does not solve the problem of Subject Matter Experts becoming overwhelmed</a:t>
            </a:r>
          </a:p>
          <a:p>
            <a:endParaRPr lang="en-US" sz="1200" b="1"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key developers are taken away from innovation to deal with a firehose of escalated (and already delayed) support issues.</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16</a:t>
            </a:fld>
            <a:endParaRPr lang="en-GB"/>
          </a:p>
        </p:txBody>
      </p:sp>
    </p:spTree>
    <p:extLst>
      <p:ext uri="{BB962C8B-B14F-4D97-AF65-F5344CB8AC3E}">
        <p14:creationId xmlns:p14="http://schemas.microsoft.com/office/powerpoint/2010/main" val="81197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a:t>
            </a:r>
            <a:r>
              <a:rPr lang="en-US" baseline="0" dirty="0" smtClean="0"/>
              <a:t> Who in the class can help to explain how this support model works? (2 or 3 persons)</a:t>
            </a:r>
          </a:p>
          <a:p>
            <a:r>
              <a:rPr lang="en-US" baseline="0" dirty="0" smtClean="0"/>
              <a:t> </a:t>
            </a:r>
          </a:p>
          <a:p>
            <a:r>
              <a:rPr lang="en-US" b="1" baseline="0" dirty="0" smtClean="0"/>
              <a:t>Level 1</a:t>
            </a:r>
            <a:r>
              <a:rPr lang="en-US" baseline="0" dirty="0" smtClean="0"/>
              <a:t> - </a:t>
            </a:r>
            <a:r>
              <a:rPr lang="en-US" sz="1200" b="0" i="0" u="none" strike="noStrike" kern="1200" dirty="0" smtClean="0">
                <a:solidFill>
                  <a:schemeClr val="tx1"/>
                </a:solidFill>
                <a:effectLst/>
                <a:latin typeface="+mn-lt"/>
                <a:ea typeface="+mn-ea"/>
                <a:cs typeface="+mn-cs"/>
              </a:rPr>
              <a:t>A frontline Service Desk, directly fielding incoming customer communication (typically by answering phone calls).</a:t>
            </a:r>
            <a:r>
              <a:rPr lang="en-US" dirty="0" smtClean="0"/>
              <a:t/>
            </a:r>
            <a:br>
              <a:rPr lang="en-US" dirty="0" smtClean="0"/>
            </a:br>
            <a:r>
              <a:rPr lang="en-US" sz="1200" b="0" i="0" u="none" strike="noStrike" kern="1200" dirty="0" smtClean="0">
                <a:solidFill>
                  <a:schemeClr val="tx1"/>
                </a:solidFill>
                <a:effectLst/>
                <a:latin typeface="+mn-lt"/>
                <a:ea typeface="+mn-ea"/>
                <a:cs typeface="+mn-cs"/>
              </a:rPr>
              <a:t>Most Service Desks are set up to provide a moderate level of </a:t>
            </a:r>
            <a:r>
              <a:rPr lang="en-US" sz="1200" b="0" i="0" u="none" strike="noStrike" kern="1200" dirty="0" err="1" smtClean="0">
                <a:solidFill>
                  <a:schemeClr val="tx1"/>
                </a:solidFill>
                <a:effectLst/>
                <a:latin typeface="+mn-lt"/>
                <a:ea typeface="+mn-ea"/>
                <a:cs typeface="+mn-cs"/>
              </a:rPr>
              <a:t>generalised</a:t>
            </a:r>
            <a:r>
              <a:rPr lang="en-US" sz="1200" b="0" i="0" u="none" strike="noStrike" kern="1200" dirty="0" smtClean="0">
                <a:solidFill>
                  <a:schemeClr val="tx1"/>
                </a:solidFill>
                <a:effectLst/>
                <a:latin typeface="+mn-lt"/>
                <a:ea typeface="+mn-ea"/>
                <a:cs typeface="+mn-cs"/>
              </a:rPr>
              <a:t> technical support, with the aims of presenting a consistent level of customer support to users, while resolving a significant number of incoming issues at the first-line.</a:t>
            </a:r>
          </a:p>
          <a:p>
            <a:r>
              <a:rPr lang="en-US" sz="1200" b="1" i="0" u="none" strike="noStrike" kern="1200" dirty="0" smtClean="0">
                <a:solidFill>
                  <a:schemeClr val="tx1"/>
                </a:solidFill>
                <a:effectLst/>
                <a:latin typeface="+mn-lt"/>
                <a:ea typeface="+mn-ea"/>
                <a:cs typeface="+mn-cs"/>
              </a:rPr>
              <a:t>Level 2 </a:t>
            </a:r>
            <a:r>
              <a:rPr lang="en-US" sz="1200" b="0" i="0" u="none" strike="noStrike" kern="1200" dirty="0" smtClean="0">
                <a:solidFill>
                  <a:schemeClr val="tx1"/>
                </a:solidFill>
                <a:effectLst/>
                <a:latin typeface="+mn-lt"/>
                <a:ea typeface="+mn-ea"/>
                <a:cs typeface="+mn-cs"/>
              </a:rPr>
              <a:t>-  A second tier of support, often closely associated to the Service Desk, but with deeper general or specialist skills</a:t>
            </a:r>
          </a:p>
          <a:p>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4</a:t>
            </a:fld>
            <a:endParaRPr lang="en-GB"/>
          </a:p>
        </p:txBody>
      </p:sp>
    </p:spTree>
    <p:extLst>
      <p:ext uri="{BB962C8B-B14F-4D97-AF65-F5344CB8AC3E}">
        <p14:creationId xmlns:p14="http://schemas.microsoft.com/office/powerpoint/2010/main" val="396311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1: Represent</a:t>
            </a:r>
            <a:r>
              <a:rPr lang="en-US" baseline="0" dirty="0" smtClean="0"/>
              <a:t> our helpdesk: we handled calls, assist users in solving tasks, routing of calls to appropriate department, Creating and assigning incidents. </a:t>
            </a:r>
            <a:r>
              <a:rPr lang="en-US" baseline="0" dirty="0" err="1" smtClean="0"/>
              <a:t>etc</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5</a:t>
            </a:fld>
            <a:endParaRPr lang="en-GB"/>
          </a:p>
        </p:txBody>
      </p:sp>
    </p:spTree>
    <p:extLst>
      <p:ext uri="{BB962C8B-B14F-4D97-AF65-F5344CB8AC3E}">
        <p14:creationId xmlns:p14="http://schemas.microsoft.com/office/powerpoint/2010/main" val="78154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1: </a:t>
            </a:r>
            <a:r>
              <a:rPr lang="en-US" dirty="0" err="1" smtClean="0"/>
              <a:t>Represen</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6</a:t>
            </a:fld>
            <a:endParaRPr lang="en-GB"/>
          </a:p>
        </p:txBody>
      </p:sp>
    </p:spTree>
    <p:extLst>
      <p:ext uri="{BB962C8B-B14F-4D97-AF65-F5344CB8AC3E}">
        <p14:creationId xmlns:p14="http://schemas.microsoft.com/office/powerpoint/2010/main" val="78154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3: This</a:t>
            </a:r>
            <a:r>
              <a:rPr lang="en-US" baseline="0" dirty="0" smtClean="0"/>
              <a:t> represent the different teams we have In computer department. This could also be referred to as an expert in some specialize software or hardware.</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7</a:t>
            </a:fld>
            <a:endParaRPr lang="en-GB"/>
          </a:p>
        </p:txBody>
      </p:sp>
    </p:spTree>
    <p:extLst>
      <p:ext uri="{BB962C8B-B14F-4D97-AF65-F5344CB8AC3E}">
        <p14:creationId xmlns:p14="http://schemas.microsoft.com/office/powerpoint/2010/main" val="781543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t>
            </a:r>
            <a:r>
              <a:rPr lang="en-US" baseline="0" dirty="0" smtClean="0"/>
              <a:t> What could be the advantage and disadvantages of this model?</a:t>
            </a:r>
          </a:p>
          <a:p>
            <a:endParaRPr lang="en-US" baseline="0" dirty="0" smtClean="0"/>
          </a:p>
          <a:p>
            <a:r>
              <a:rPr lang="en-US" baseline="0" dirty="0" smtClean="0"/>
              <a:t>Points:</a:t>
            </a:r>
          </a:p>
          <a:p>
            <a:r>
              <a:rPr lang="en-US" sz="1200" b="1" i="0" u="none" strike="noStrike" kern="1200" dirty="0" smtClean="0">
                <a:solidFill>
                  <a:schemeClr val="tx1"/>
                </a:solidFill>
                <a:effectLst/>
                <a:latin typeface="+mn-lt"/>
                <a:ea typeface="+mn-ea"/>
                <a:cs typeface="+mn-cs"/>
              </a:rPr>
              <a:t>Tiered Support creates multiple queues.</a:t>
            </a:r>
            <a:br>
              <a:rPr lang="en-US" sz="1200" b="1"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While Level 1 support tends to be reactive and </a:t>
            </a:r>
            <a:r>
              <a:rPr lang="en-US" sz="1200" b="0" i="0" u="none" strike="noStrike" kern="1200" dirty="0" err="1" smtClean="0">
                <a:solidFill>
                  <a:schemeClr val="tx1"/>
                </a:solidFill>
                <a:effectLst/>
                <a:latin typeface="+mn-lt"/>
                <a:ea typeface="+mn-ea"/>
                <a:cs typeface="+mn-cs"/>
              </a:rPr>
              <a:t>realtime</a:t>
            </a:r>
            <a:r>
              <a:rPr lang="en-US" sz="1200" b="0" i="0" u="none" strike="noStrike" kern="1200" dirty="0" smtClean="0">
                <a:solidFill>
                  <a:schemeClr val="tx1"/>
                </a:solidFill>
                <a:effectLst/>
                <a:latin typeface="+mn-lt"/>
                <a:ea typeface="+mn-ea"/>
                <a:cs typeface="+mn-cs"/>
              </a:rPr>
              <a:t>, any case that can not be resolved at this level immediately enters a </a:t>
            </a:r>
            <a:r>
              <a:rPr lang="en-US" sz="1200" b="0" i="1" u="none" strike="noStrike" kern="1200" dirty="0" smtClean="0">
                <a:solidFill>
                  <a:schemeClr val="tx1"/>
                </a:solidFill>
                <a:effectLst/>
                <a:latin typeface="+mn-lt"/>
                <a:ea typeface="+mn-ea"/>
                <a:cs typeface="+mn-cs"/>
              </a:rPr>
              <a:t>queue. </a:t>
            </a:r>
            <a:r>
              <a:rPr lang="en-US" sz="1200" b="0" i="0" u="none" strike="noStrike" kern="1200" dirty="0" smtClean="0">
                <a:solidFill>
                  <a:schemeClr val="tx1"/>
                </a:solidFill>
                <a:effectLst/>
                <a:latin typeface="+mn-lt"/>
                <a:ea typeface="+mn-ea"/>
                <a:cs typeface="+mn-cs"/>
              </a:rPr>
              <a:t>Its nature changes, turning it from a current activity into a backlog item. Level 2 and 3 are stores</a:t>
            </a:r>
            <a:r>
              <a:rPr lang="en-US" sz="1200" b="0" i="0" u="none" strike="noStrike" kern="1200" baseline="0" dirty="0" smtClean="0">
                <a:solidFill>
                  <a:schemeClr val="tx1"/>
                </a:solidFill>
                <a:effectLst/>
                <a:latin typeface="+mn-lt"/>
                <a:ea typeface="+mn-ea"/>
                <a:cs typeface="+mn-cs"/>
              </a:rPr>
              <a:t> of work in progress.</a:t>
            </a:r>
          </a:p>
          <a:p>
            <a:endParaRPr lang="en-US"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8F4186-71D9-438D-B6B9-A9F30B386E5F}" type="slidenum">
              <a:rPr lang="en-GB" smtClean="0"/>
              <a:t>8</a:t>
            </a:fld>
            <a:endParaRPr lang="en-GB"/>
          </a:p>
        </p:txBody>
      </p:sp>
    </p:spTree>
    <p:extLst>
      <p:ext uri="{BB962C8B-B14F-4D97-AF65-F5344CB8AC3E}">
        <p14:creationId xmlns:p14="http://schemas.microsoft.com/office/powerpoint/2010/main" val="944479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t>
            </a:r>
            <a:r>
              <a:rPr lang="en-US" baseline="0" dirty="0" smtClean="0"/>
              <a:t> What could be the advantage and disadvantages of this model?</a:t>
            </a:r>
          </a:p>
          <a:p>
            <a:endParaRPr lang="en-US" sz="1200" b="0" i="0" u="none" strike="noStrike" kern="1200" baseline="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Tiered Support leads to cases “bouncing”</a:t>
            </a:r>
            <a:r>
              <a:rPr lang="en-US" dirty="0" smtClean="0"/>
              <a:t/>
            </a:r>
            <a:br>
              <a:rPr lang="en-US" dirty="0" smtClean="0"/>
            </a:br>
            <a:r>
              <a:rPr lang="en-US" sz="1200" b="0" i="0" u="none" strike="noStrike" kern="1200" dirty="0" smtClean="0">
                <a:solidFill>
                  <a:schemeClr val="tx1"/>
                </a:solidFill>
                <a:effectLst/>
                <a:latin typeface="+mn-lt"/>
                <a:ea typeface="+mn-ea"/>
                <a:cs typeface="+mn-cs"/>
              </a:rPr>
              <a:t>In tiered support, the method of moving a case between them is simply to change the team which is assigned to it. This step is typically carried out unilaterally by the assigning team to the assignee team. The first time the new assignee sees the case ticket is when it arrives in their queue.</a:t>
            </a:r>
            <a:r>
              <a:rPr lang="en-US" dirty="0" smtClean="0"/>
              <a:t/>
            </a:r>
            <a:br>
              <a:rPr lang="en-US" dirty="0" smtClean="0"/>
            </a:br>
            <a:r>
              <a:rPr lang="en-US" sz="1200" b="0" i="0" u="none" strike="noStrike" kern="1200" dirty="0" smtClean="0">
                <a:solidFill>
                  <a:schemeClr val="tx1"/>
                </a:solidFill>
                <a:effectLst/>
                <a:latin typeface="+mn-lt"/>
                <a:ea typeface="+mn-ea"/>
                <a:cs typeface="+mn-cs"/>
              </a:rPr>
              <a:t>Unfortunately, it is very common to see the ticket bouncing right back, either because the more </a:t>
            </a:r>
            <a:r>
              <a:rPr lang="en-US" sz="1200" b="0" i="0" u="none" strike="noStrike" kern="1200" dirty="0" err="1" smtClean="0">
                <a:solidFill>
                  <a:schemeClr val="tx1"/>
                </a:solidFill>
                <a:effectLst/>
                <a:latin typeface="+mn-lt"/>
                <a:ea typeface="+mn-ea"/>
                <a:cs typeface="+mn-cs"/>
              </a:rPr>
              <a:t>specialised</a:t>
            </a:r>
            <a:r>
              <a:rPr lang="en-US" sz="1200" b="0" i="0" u="none" strike="noStrike" kern="1200" dirty="0" smtClean="0">
                <a:solidFill>
                  <a:schemeClr val="tx1"/>
                </a:solidFill>
                <a:effectLst/>
                <a:latin typeface="+mn-lt"/>
                <a:ea typeface="+mn-ea"/>
                <a:cs typeface="+mn-cs"/>
              </a:rPr>
              <a:t> team requires further information to proceed, or because the assignment to them was completely incorrect. </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9</a:t>
            </a:fld>
            <a:endParaRPr lang="en-GB"/>
          </a:p>
        </p:txBody>
      </p:sp>
    </p:spTree>
    <p:extLst>
      <p:ext uri="{BB962C8B-B14F-4D97-AF65-F5344CB8AC3E}">
        <p14:creationId xmlns:p14="http://schemas.microsoft.com/office/powerpoint/2010/main" val="94447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Q1. Who are the</a:t>
            </a:r>
            <a:r>
              <a:rPr lang="en-US" sz="1200" b="1" i="0" u="none" strike="noStrike" kern="1200" baseline="0" dirty="0" smtClean="0">
                <a:solidFill>
                  <a:schemeClr val="tx1"/>
                </a:solidFill>
                <a:effectLst/>
                <a:latin typeface="+mn-lt"/>
                <a:ea typeface="+mn-ea"/>
                <a:cs typeface="+mn-cs"/>
              </a:rPr>
              <a:t> subject matter experts in our department?</a:t>
            </a:r>
          </a:p>
          <a:p>
            <a:r>
              <a:rPr lang="en-US" sz="1200" b="1" i="0" u="none" strike="noStrike" kern="1200" baseline="0" dirty="0" smtClean="0">
                <a:solidFill>
                  <a:schemeClr val="tx1"/>
                </a:solidFill>
                <a:effectLst/>
                <a:latin typeface="+mn-lt"/>
                <a:ea typeface="+mn-ea"/>
                <a:cs typeface="+mn-cs"/>
              </a:rPr>
              <a:t>Q2. Who can we call the subject experts </a:t>
            </a:r>
          </a:p>
          <a:p>
            <a:endParaRPr lang="en-US" sz="1200" b="1" i="0" u="none" strike="noStrike"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Tiered Support does not solve the problem of Subject Matter Experts becoming overwhelmed</a:t>
            </a:r>
          </a:p>
          <a:p>
            <a:endParaRPr lang="en-US" sz="1200" b="1"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key developers are taken away from innovation to deal with a firehose of escalated (and already delayed) support issues.</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10</a:t>
            </a:fld>
            <a:endParaRPr lang="en-GB"/>
          </a:p>
        </p:txBody>
      </p:sp>
    </p:spTree>
    <p:extLst>
      <p:ext uri="{BB962C8B-B14F-4D97-AF65-F5344CB8AC3E}">
        <p14:creationId xmlns:p14="http://schemas.microsoft.com/office/powerpoint/2010/main" val="81197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 what do we think</a:t>
            </a:r>
            <a:r>
              <a:rPr lang="en-US" baseline="0" dirty="0" smtClean="0"/>
              <a:t> Swarming Model is all about?</a:t>
            </a:r>
          </a:p>
          <a:p>
            <a:r>
              <a:rPr lang="en-US" baseline="0" dirty="0" smtClean="0"/>
              <a:t>Q2. How does each of the statement means?</a:t>
            </a:r>
          </a:p>
          <a:p>
            <a:r>
              <a:rPr lang="en-US" baseline="0" dirty="0" smtClean="0"/>
              <a:t>Q3. with this core principle in mind, what do we think will be the primary focus of this model support?</a:t>
            </a:r>
          </a:p>
          <a:p>
            <a:endParaRPr lang="en-US" baseline="0" dirty="0" smtClean="0"/>
          </a:p>
          <a:p>
            <a:r>
              <a:rPr lang="en-US" b="1" baseline="0" dirty="0" smtClean="0"/>
              <a:t>Speaker Note:</a:t>
            </a:r>
          </a:p>
          <a:p>
            <a:r>
              <a:rPr lang="en-US" dirty="0" smtClean="0"/>
              <a:t>Each Swarm</a:t>
            </a:r>
            <a:r>
              <a:rPr lang="en-US" baseline="0" dirty="0" smtClean="0"/>
              <a:t> is actually a small team, focused in near-</a:t>
            </a:r>
            <a:r>
              <a:rPr lang="en-US" baseline="0" dirty="0" err="1" smtClean="0"/>
              <a:t>realtime</a:t>
            </a:r>
            <a:r>
              <a:rPr lang="en-US" baseline="0" dirty="0" smtClean="0"/>
              <a:t> on the incoming flow of customer cases.</a:t>
            </a:r>
          </a:p>
          <a:p>
            <a:endParaRPr lang="en-US" baseline="0" dirty="0" smtClean="0"/>
          </a:p>
          <a:p>
            <a:r>
              <a:rPr lang="en-US" b="1" baseline="0" dirty="0" smtClean="0"/>
              <a:t>Primary Focus:</a:t>
            </a:r>
            <a:r>
              <a:rPr lang="en-US" baseline="0" dirty="0" smtClean="0"/>
              <a:t> Provide immediate response, and resolve as soon as possible</a:t>
            </a:r>
            <a:endParaRPr lang="en-GB" dirty="0"/>
          </a:p>
        </p:txBody>
      </p:sp>
      <p:sp>
        <p:nvSpPr>
          <p:cNvPr id="4" name="Slide Number Placeholder 3"/>
          <p:cNvSpPr>
            <a:spLocks noGrp="1"/>
          </p:cNvSpPr>
          <p:nvPr>
            <p:ph type="sldNum" sz="quarter" idx="10"/>
          </p:nvPr>
        </p:nvSpPr>
        <p:spPr/>
        <p:txBody>
          <a:bodyPr/>
          <a:lstStyle/>
          <a:p>
            <a:fld id="{558F4186-71D9-438D-B6B9-A9F30B386E5F}" type="slidenum">
              <a:rPr lang="en-GB" smtClean="0"/>
              <a:t>11</a:t>
            </a:fld>
            <a:endParaRPr lang="en-GB"/>
          </a:p>
        </p:txBody>
      </p:sp>
    </p:spTree>
    <p:extLst>
      <p:ext uri="{BB962C8B-B14F-4D97-AF65-F5344CB8AC3E}">
        <p14:creationId xmlns:p14="http://schemas.microsoft.com/office/powerpoint/2010/main" val="94447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45E790F-34A3-42B8-9039-B5411C2A1E9B}" type="datetimeFigureOut">
              <a:rPr lang="en-GB" smtClean="0"/>
              <a:t>25/09/2019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26033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45E790F-34A3-42B8-9039-B5411C2A1E9B}" type="datetimeFigureOut">
              <a:rPr lang="en-GB" smtClean="0"/>
              <a:t>25/09/2019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362909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45E790F-34A3-42B8-9039-B5411C2A1E9B}" type="datetimeFigureOut">
              <a:rPr lang="en-GB" smtClean="0"/>
              <a:t>25/09/2019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323159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45E790F-34A3-42B8-9039-B5411C2A1E9B}" type="datetimeFigureOut">
              <a:rPr lang="en-GB" smtClean="0"/>
              <a:t>25/09/2019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7850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E790F-34A3-42B8-9039-B5411C2A1E9B}" type="datetimeFigureOut">
              <a:rPr lang="en-GB" smtClean="0"/>
              <a:t>25/09/2019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76280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45E790F-34A3-42B8-9039-B5411C2A1E9B}" type="datetimeFigureOut">
              <a:rPr lang="en-GB" smtClean="0"/>
              <a:t>25/09/2019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236296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45E790F-34A3-42B8-9039-B5411C2A1E9B}" type="datetimeFigureOut">
              <a:rPr lang="en-GB" smtClean="0"/>
              <a:t>25/09/2019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250474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45E790F-34A3-42B8-9039-B5411C2A1E9B}" type="datetimeFigureOut">
              <a:rPr lang="en-GB" smtClean="0"/>
              <a:t>25/09/2019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52678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E790F-34A3-42B8-9039-B5411C2A1E9B}" type="datetimeFigureOut">
              <a:rPr lang="en-GB" smtClean="0"/>
              <a:t>25/09/2019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14621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E790F-34A3-42B8-9039-B5411C2A1E9B}" type="datetimeFigureOut">
              <a:rPr lang="en-GB" smtClean="0"/>
              <a:t>25/09/2019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161176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E790F-34A3-42B8-9039-B5411C2A1E9B}" type="datetimeFigureOut">
              <a:rPr lang="en-GB" smtClean="0"/>
              <a:t>25/09/2019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2689F5-55CD-4E71-B727-B77DB689ED69}" type="slidenum">
              <a:rPr lang="en-GB" smtClean="0"/>
              <a:t>‹#›</a:t>
            </a:fld>
            <a:endParaRPr lang="en-GB"/>
          </a:p>
        </p:txBody>
      </p:sp>
    </p:spTree>
    <p:extLst>
      <p:ext uri="{BB962C8B-B14F-4D97-AF65-F5344CB8AC3E}">
        <p14:creationId xmlns:p14="http://schemas.microsoft.com/office/powerpoint/2010/main" val="9746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5E790F-34A3-42B8-9039-B5411C2A1E9B}" type="datetimeFigureOut">
              <a:rPr lang="en-GB" smtClean="0"/>
              <a:t>25/09/2019</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2689F5-55CD-4E71-B727-B77DB689ED69}" type="slidenum">
              <a:rPr lang="en-GB" smtClean="0"/>
              <a:t>‹#›</a:t>
            </a:fld>
            <a:endParaRPr lang="en-GB"/>
          </a:p>
        </p:txBody>
      </p:sp>
    </p:spTree>
    <p:extLst>
      <p:ext uri="{BB962C8B-B14F-4D97-AF65-F5344CB8AC3E}">
        <p14:creationId xmlns:p14="http://schemas.microsoft.com/office/powerpoint/2010/main" val="4133841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627784" y="1743658"/>
            <a:ext cx="4320480" cy="1180466"/>
            <a:chOff x="2627784" y="1743658"/>
            <a:chExt cx="4320480" cy="1180466"/>
          </a:xfrm>
        </p:grpSpPr>
        <p:grpSp>
          <p:nvGrpSpPr>
            <p:cNvPr id="5" name="Group 4"/>
            <p:cNvGrpSpPr/>
            <p:nvPr/>
          </p:nvGrpSpPr>
          <p:grpSpPr>
            <a:xfrm>
              <a:off x="2627784" y="2139702"/>
              <a:ext cx="4320480" cy="784422"/>
              <a:chOff x="3347864" y="2291384"/>
              <a:chExt cx="3528392" cy="784422"/>
            </a:xfrm>
          </p:grpSpPr>
          <p:sp>
            <p:nvSpPr>
              <p:cNvPr id="8" name="Parallelogram 7"/>
              <p:cNvSpPr/>
              <p:nvPr/>
            </p:nvSpPr>
            <p:spPr>
              <a:xfrm>
                <a:off x="3347864" y="2571750"/>
                <a:ext cx="3528392" cy="504056"/>
              </a:xfrm>
              <a:prstGeom prst="parallelogram">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300" dirty="0" smtClean="0">
                    <a:latin typeface="Segoe UI" panose="020B0502040204020203" pitchFamily="34" charset="0"/>
                    <a:cs typeface="Segoe UI" panose="020B0502040204020203" pitchFamily="34" charset="0"/>
                  </a:rPr>
                  <a:t>STREAM vs SWARM</a:t>
                </a:r>
                <a:endParaRPr lang="en-GB" spc="300" dirty="0">
                  <a:latin typeface="Segoe UI" panose="020B0502040204020203" pitchFamily="34" charset="0"/>
                  <a:cs typeface="Segoe UI" panose="020B0502040204020203" pitchFamily="34" charset="0"/>
                </a:endParaRPr>
              </a:p>
            </p:txBody>
          </p:sp>
          <p:pic>
            <p:nvPicPr>
              <p:cNvPr id="6" name="Picture 2" descr="C:\Users\ealbert\Pictures\rope_PNG181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4258643" y="2100684"/>
                <a:ext cx="280366" cy="6617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ealbert\Pictures\rope_PNG181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5685109" y="2100685"/>
                <a:ext cx="280365" cy="66176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5753285" y="2499742"/>
                <a:ext cx="144016" cy="144016"/>
              </a:xfrm>
              <a:prstGeom prst="ellipse">
                <a:avLst/>
              </a:prstGeom>
              <a:solidFill>
                <a:schemeClr val="bg1"/>
              </a:solidFill>
              <a:ln w="9525">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326818" y="2509267"/>
                <a:ext cx="144016" cy="144016"/>
              </a:xfrm>
              <a:prstGeom prst="ellipse">
                <a:avLst/>
              </a:prstGeom>
              <a:solidFill>
                <a:schemeClr val="bg1"/>
              </a:solidFill>
              <a:ln w="9525">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ectangle 3"/>
            <p:cNvSpPr/>
            <p:nvPr/>
          </p:nvSpPr>
          <p:spPr>
            <a:xfrm>
              <a:off x="3167844" y="1743658"/>
              <a:ext cx="3240360"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600" dirty="0" smtClean="0">
                  <a:latin typeface="Segoe UI" panose="020B0502040204020203" pitchFamily="34" charset="0"/>
                  <a:cs typeface="Segoe UI" panose="020B0502040204020203" pitchFamily="34" charset="0"/>
                </a:rPr>
                <a:t>SUPPORT MODEL</a:t>
              </a:r>
              <a:endParaRPr lang="en-GB" spc="600" dirty="0">
                <a:latin typeface="Segoe UI" panose="020B0502040204020203" pitchFamily="34" charset="0"/>
                <a:cs typeface="Segoe UI" panose="020B0502040204020203" pitchFamily="34" charset="0"/>
              </a:endParaRPr>
            </a:p>
          </p:txBody>
        </p:sp>
        <p:sp>
          <p:nvSpPr>
            <p:cNvPr id="11" name="Oval 10"/>
            <p:cNvSpPr/>
            <p:nvPr/>
          </p:nvSpPr>
          <p:spPr>
            <a:xfrm>
              <a:off x="3878672" y="2393589"/>
              <a:ext cx="72008" cy="72008"/>
            </a:xfrm>
            <a:prstGeom prst="ellipse">
              <a:avLst/>
            </a:pr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5625364" y="2384063"/>
              <a:ext cx="72008" cy="72008"/>
            </a:xfrm>
            <a:prstGeom prst="ellipse">
              <a:avLst/>
            </a:pr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861014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987574"/>
            <a:ext cx="6700217"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699542"/>
            <a:ext cx="1835696" cy="400110"/>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Subject Matter</a:t>
            </a:r>
            <a:endParaRPr lang="en-GB" sz="2000" dirty="0">
              <a:latin typeface="Segoe UI" panose="020B0502040204020203" pitchFamily="34" charset="0"/>
              <a:cs typeface="Segoe UI" panose="020B0502040204020203" pitchFamily="34" charset="0"/>
            </a:endParaRPr>
          </a:p>
        </p:txBody>
      </p:sp>
      <p:sp>
        <p:nvSpPr>
          <p:cNvPr id="7" name="TextBox 6"/>
          <p:cNvSpPr txBox="1"/>
          <p:nvPr/>
        </p:nvSpPr>
        <p:spPr>
          <a:xfrm>
            <a:off x="21258" y="186194"/>
            <a:ext cx="584688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(Challenges)</a:t>
            </a:r>
            <a:endParaRPr lang="en-GB"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02530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258" y="186194"/>
            <a:ext cx="584688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Swarming (Core Principles)</a:t>
            </a:r>
            <a:endParaRPr lang="en-GB" dirty="0">
              <a:solidFill>
                <a:schemeClr val="bg1"/>
              </a:solidFill>
              <a:latin typeface="Segoe UI" panose="020B0502040204020203" pitchFamily="34" charset="0"/>
              <a:cs typeface="Segoe UI" panose="020B0502040204020203" pitchFamily="34" charset="0"/>
            </a:endParaRPr>
          </a:p>
        </p:txBody>
      </p:sp>
      <p:sp>
        <p:nvSpPr>
          <p:cNvPr id="6" name="Rectangle 5"/>
          <p:cNvSpPr/>
          <p:nvPr/>
        </p:nvSpPr>
        <p:spPr>
          <a:xfrm>
            <a:off x="323528" y="2283718"/>
            <a:ext cx="2160240" cy="1008112"/>
          </a:xfrm>
          <a:prstGeom prst="rect">
            <a:avLst/>
          </a:prstGeom>
          <a:solidFill>
            <a:schemeClr val="accent1">
              <a:lumMod val="50000"/>
            </a:schemeClr>
          </a:solidFill>
          <a:ln>
            <a:solidFill>
              <a:schemeClr val="accent1">
                <a:lumMod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Collaboration</a:t>
            </a:r>
            <a:endParaRPr lang="en-GB" dirty="0"/>
          </a:p>
        </p:txBody>
      </p:sp>
      <p:cxnSp>
        <p:nvCxnSpPr>
          <p:cNvPr id="9" name="Straight Arrow Connector 8"/>
          <p:cNvCxnSpPr/>
          <p:nvPr/>
        </p:nvCxnSpPr>
        <p:spPr>
          <a:xfrm flipV="1">
            <a:off x="3203848" y="1635646"/>
            <a:ext cx="936104" cy="115212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39952" y="1266230"/>
            <a:ext cx="4608512" cy="646331"/>
          </a:xfrm>
          <a:prstGeom prst="rect">
            <a:avLst/>
          </a:prstGeom>
          <a:solidFill>
            <a:schemeClr val="bg1"/>
          </a:solidFill>
          <a:ln>
            <a:noFill/>
          </a:ln>
          <a:effectLst>
            <a:outerShdw blurRad="50800" dist="38100" dir="5400000" algn="t" rotWithShape="0">
              <a:prstClr val="black">
                <a:alpha val="40000"/>
              </a:prstClr>
            </a:outerShdw>
          </a:effectLst>
        </p:spPr>
        <p:txBody>
          <a:bodyPr wrap="square" rtlCol="0">
            <a:spAutoFit/>
          </a:bodyPr>
          <a:lstStyle/>
          <a:p>
            <a:r>
              <a:rPr lang="en-US" dirty="0" smtClean="0">
                <a:latin typeface="Segoe UI" panose="020B0502040204020203" pitchFamily="34" charset="0"/>
                <a:cs typeface="Segoe UI" panose="020B0502040204020203" pitchFamily="34" charset="0"/>
              </a:rPr>
              <a:t>There Should be no escalation from one group to another.</a:t>
            </a:r>
            <a:endParaRPr lang="en-GB" dirty="0">
              <a:latin typeface="Segoe UI" panose="020B0502040204020203" pitchFamily="34" charset="0"/>
              <a:cs typeface="Segoe UI" panose="020B0502040204020203" pitchFamily="34" charset="0"/>
            </a:endParaRPr>
          </a:p>
        </p:txBody>
      </p:sp>
      <p:cxnSp>
        <p:nvCxnSpPr>
          <p:cNvPr id="12" name="Straight Arrow Connector 11"/>
          <p:cNvCxnSpPr>
            <a:endCxn id="15" idx="1"/>
          </p:cNvCxnSpPr>
          <p:nvPr/>
        </p:nvCxnSpPr>
        <p:spPr>
          <a:xfrm flipV="1">
            <a:off x="3203848" y="2603238"/>
            <a:ext cx="936104" cy="184536"/>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39952" y="2280072"/>
            <a:ext cx="4608512" cy="646331"/>
          </a:xfrm>
          <a:prstGeom prst="rect">
            <a:avLst/>
          </a:prstGeom>
          <a:solidFill>
            <a:schemeClr val="bg1"/>
          </a:solidFill>
          <a:ln>
            <a:noFill/>
          </a:ln>
          <a:effectLst>
            <a:outerShdw blurRad="50800" dist="38100" dir="8100000" algn="tr" rotWithShape="0">
              <a:prstClr val="black">
                <a:alpha val="40000"/>
              </a:prstClr>
            </a:outerShdw>
          </a:effectLst>
        </p:spPr>
        <p:txBody>
          <a:bodyPr wrap="square" rtlCol="0">
            <a:spAutoFit/>
          </a:bodyPr>
          <a:lstStyle/>
          <a:p>
            <a:r>
              <a:rPr lang="en-US" dirty="0" smtClean="0">
                <a:latin typeface="Segoe UI" panose="020B0502040204020203" pitchFamily="34" charset="0"/>
                <a:cs typeface="Segoe UI" panose="020B0502040204020203" pitchFamily="34" charset="0"/>
              </a:rPr>
              <a:t>The case should move directly to the person most likely to be able to resolve it.</a:t>
            </a:r>
            <a:endParaRPr lang="en-GB" dirty="0">
              <a:latin typeface="Segoe UI" panose="020B0502040204020203" pitchFamily="34" charset="0"/>
              <a:cs typeface="Segoe UI" panose="020B0502040204020203" pitchFamily="34" charset="0"/>
            </a:endParaRPr>
          </a:p>
        </p:txBody>
      </p:sp>
      <p:cxnSp>
        <p:nvCxnSpPr>
          <p:cNvPr id="17" name="Straight Arrow Connector 16"/>
          <p:cNvCxnSpPr>
            <a:endCxn id="20" idx="1"/>
          </p:cNvCxnSpPr>
          <p:nvPr/>
        </p:nvCxnSpPr>
        <p:spPr>
          <a:xfrm>
            <a:off x="3203848" y="2782635"/>
            <a:ext cx="936104" cy="904369"/>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39952" y="3363838"/>
            <a:ext cx="4608512" cy="646331"/>
          </a:xfrm>
          <a:prstGeom prst="rect">
            <a:avLst/>
          </a:prstGeom>
          <a:solidFill>
            <a:schemeClr val="bg1"/>
          </a:solidFill>
          <a:ln>
            <a:solidFill>
              <a:srgbClr val="C00000"/>
            </a:solidFill>
          </a:ln>
          <a:effectLst>
            <a:outerShdw blurRad="50800" dist="38100" dir="8100000" algn="tr" rotWithShape="0">
              <a:prstClr val="black">
                <a:alpha val="40000"/>
              </a:prstClr>
            </a:outerShdw>
          </a:effectLst>
        </p:spPr>
        <p:txBody>
          <a:bodyPr wrap="square" rtlCol="0">
            <a:spAutoFit/>
          </a:bodyPr>
          <a:lstStyle/>
          <a:p>
            <a:r>
              <a:rPr lang="en-US" dirty="0" smtClean="0">
                <a:latin typeface="Segoe UI" panose="020B0502040204020203" pitchFamily="34" charset="0"/>
                <a:cs typeface="Segoe UI" panose="020B0502040204020203" pitchFamily="34" charset="0"/>
              </a:rPr>
              <a:t>The person who takes the case is the one who sees it through to resolution.</a:t>
            </a:r>
            <a:endParaRPr lang="en-GB" dirty="0">
              <a:latin typeface="Segoe UI" panose="020B0502040204020203" pitchFamily="34" charset="0"/>
              <a:cs typeface="Segoe UI" panose="020B0502040204020203" pitchFamily="34" charset="0"/>
            </a:endParaRPr>
          </a:p>
        </p:txBody>
      </p:sp>
      <p:grpSp>
        <p:nvGrpSpPr>
          <p:cNvPr id="25" name="Group 24"/>
          <p:cNvGrpSpPr/>
          <p:nvPr/>
        </p:nvGrpSpPr>
        <p:grpSpPr>
          <a:xfrm>
            <a:off x="2483768" y="2715766"/>
            <a:ext cx="792088" cy="144016"/>
            <a:chOff x="2483768" y="2715766"/>
            <a:chExt cx="792088" cy="144016"/>
          </a:xfrm>
        </p:grpSpPr>
        <p:cxnSp>
          <p:nvCxnSpPr>
            <p:cNvPr id="3" name="Straight Connector 2"/>
            <p:cNvCxnSpPr>
              <a:stCxn id="6" idx="3"/>
            </p:cNvCxnSpPr>
            <p:nvPr/>
          </p:nvCxnSpPr>
          <p:spPr>
            <a:xfrm>
              <a:off x="2483768" y="2787774"/>
              <a:ext cx="72008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131840" y="2715766"/>
              <a:ext cx="144016" cy="144016"/>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669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5"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258" y="186194"/>
            <a:ext cx="584688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Swarming (Core Principles)</a:t>
            </a:r>
            <a:endParaRPr lang="en-GB" dirty="0">
              <a:solidFill>
                <a:schemeClr val="bg1"/>
              </a:solidFill>
              <a:latin typeface="Segoe UI" panose="020B0502040204020203" pitchFamily="34" charset="0"/>
              <a:cs typeface="Segoe UI" panose="020B0502040204020203" pitchFamily="34" charset="0"/>
            </a:endParaRPr>
          </a:p>
        </p:txBody>
      </p:sp>
      <p:sp>
        <p:nvSpPr>
          <p:cNvPr id="6" name="Rectangle 5"/>
          <p:cNvSpPr/>
          <p:nvPr/>
        </p:nvSpPr>
        <p:spPr>
          <a:xfrm>
            <a:off x="323528" y="2283718"/>
            <a:ext cx="2160240" cy="1008112"/>
          </a:xfrm>
          <a:prstGeom prst="rect">
            <a:avLst/>
          </a:prstGeom>
          <a:solidFill>
            <a:schemeClr val="accent1">
              <a:lumMod val="50000"/>
            </a:schemeClr>
          </a:solidFill>
          <a:ln>
            <a:solidFill>
              <a:schemeClr val="accent1">
                <a:lumMod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Collaboration</a:t>
            </a:r>
            <a:endParaRPr lang="en-GB" dirty="0"/>
          </a:p>
        </p:txBody>
      </p:sp>
      <p:cxnSp>
        <p:nvCxnSpPr>
          <p:cNvPr id="9" name="Straight Arrow Connector 8"/>
          <p:cNvCxnSpPr/>
          <p:nvPr/>
        </p:nvCxnSpPr>
        <p:spPr>
          <a:xfrm flipV="1">
            <a:off x="3203848" y="1635646"/>
            <a:ext cx="936104" cy="115212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39952" y="1266230"/>
            <a:ext cx="4608512" cy="646331"/>
          </a:xfrm>
          <a:prstGeom prst="rect">
            <a:avLst/>
          </a:prstGeom>
          <a:solidFill>
            <a:schemeClr val="bg1"/>
          </a:solidFill>
          <a:ln>
            <a:noFill/>
          </a:ln>
          <a:effectLst>
            <a:outerShdw blurRad="50800" dist="38100" dir="8100000" algn="tr" rotWithShape="0">
              <a:prstClr val="black">
                <a:alpha val="40000"/>
              </a:prstClr>
            </a:outerShdw>
          </a:effectLst>
        </p:spPr>
        <p:txBody>
          <a:bodyPr wrap="square" rtlCol="0">
            <a:spAutoFit/>
          </a:bodyPr>
          <a:lstStyle/>
          <a:p>
            <a:r>
              <a:rPr lang="en-US" dirty="0" smtClean="0">
                <a:latin typeface="Segoe UI" panose="020B0502040204020203" pitchFamily="34" charset="0"/>
                <a:cs typeface="Segoe UI" panose="020B0502040204020203" pitchFamily="34" charset="0"/>
              </a:rPr>
              <a:t>“Cherry Pickers”. What new tickets can be resolved immediately.</a:t>
            </a:r>
            <a:endParaRPr lang="en-GB" dirty="0">
              <a:latin typeface="Segoe UI" panose="020B0502040204020203" pitchFamily="34" charset="0"/>
              <a:cs typeface="Segoe UI" panose="020B0502040204020203" pitchFamily="34" charset="0"/>
            </a:endParaRPr>
          </a:p>
        </p:txBody>
      </p:sp>
      <p:cxnSp>
        <p:nvCxnSpPr>
          <p:cNvPr id="17" name="Straight Arrow Connector 16"/>
          <p:cNvCxnSpPr>
            <a:endCxn id="20" idx="1"/>
          </p:cNvCxnSpPr>
          <p:nvPr/>
        </p:nvCxnSpPr>
        <p:spPr>
          <a:xfrm>
            <a:off x="3203848" y="2782635"/>
            <a:ext cx="936104" cy="904369"/>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39952" y="3363838"/>
            <a:ext cx="4608512" cy="646331"/>
          </a:xfrm>
          <a:prstGeom prst="rect">
            <a:avLst/>
          </a:prstGeom>
          <a:solidFill>
            <a:schemeClr val="bg1"/>
          </a:solidFill>
          <a:ln>
            <a:noFill/>
          </a:ln>
          <a:effectLst>
            <a:outerShdw blurRad="50800" dist="38100" dir="8100000" algn="tr" rotWithShape="0">
              <a:prstClr val="black">
                <a:alpha val="40000"/>
              </a:prstClr>
            </a:outerShdw>
          </a:effectLst>
        </p:spPr>
        <p:txBody>
          <a:bodyPr wrap="square" rtlCol="0">
            <a:spAutoFit/>
          </a:bodyPr>
          <a:lstStyle/>
          <a:p>
            <a:r>
              <a:rPr lang="en-US" dirty="0" smtClean="0">
                <a:latin typeface="Segoe UI" panose="020B0502040204020203" pitchFamily="34" charset="0"/>
                <a:cs typeface="Segoe UI" panose="020B0502040204020203" pitchFamily="34" charset="0"/>
              </a:rPr>
              <a:t>Validation of tickets before assignment of product line support teams</a:t>
            </a:r>
            <a:endParaRPr lang="en-GB" dirty="0">
              <a:latin typeface="Segoe UI" panose="020B0502040204020203" pitchFamily="34" charset="0"/>
              <a:cs typeface="Segoe UI" panose="020B0502040204020203" pitchFamily="34" charset="0"/>
            </a:endParaRPr>
          </a:p>
        </p:txBody>
      </p:sp>
      <p:grpSp>
        <p:nvGrpSpPr>
          <p:cNvPr id="25" name="Group 24"/>
          <p:cNvGrpSpPr/>
          <p:nvPr/>
        </p:nvGrpSpPr>
        <p:grpSpPr>
          <a:xfrm>
            <a:off x="2483768" y="2715766"/>
            <a:ext cx="792088" cy="144016"/>
            <a:chOff x="2483768" y="2715766"/>
            <a:chExt cx="792088" cy="144016"/>
          </a:xfrm>
        </p:grpSpPr>
        <p:cxnSp>
          <p:nvCxnSpPr>
            <p:cNvPr id="3" name="Straight Connector 2"/>
            <p:cNvCxnSpPr>
              <a:stCxn id="6" idx="3"/>
            </p:cNvCxnSpPr>
            <p:nvPr/>
          </p:nvCxnSpPr>
          <p:spPr>
            <a:xfrm>
              <a:off x="2483768" y="2787774"/>
              <a:ext cx="72008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131840" y="2715766"/>
              <a:ext cx="144016" cy="144016"/>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Rectangle 1"/>
          <p:cNvSpPr/>
          <p:nvPr/>
        </p:nvSpPr>
        <p:spPr>
          <a:xfrm>
            <a:off x="5364088" y="2283718"/>
            <a:ext cx="2592288" cy="648072"/>
          </a:xfrm>
          <a:prstGeom prst="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623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258" y="186194"/>
            <a:ext cx="5439742"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Swarming (Escalation Phases)</a:t>
            </a:r>
            <a:endParaRPr lang="en-GB" dirty="0">
              <a:solidFill>
                <a:schemeClr val="bg1"/>
              </a:solidFill>
              <a:latin typeface="Segoe UI" panose="020B0502040204020203" pitchFamily="34" charset="0"/>
              <a:cs typeface="Segoe UI" panose="020B0502040204020203"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103" y="1281212"/>
            <a:ext cx="8065384" cy="3442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995936" y="843558"/>
            <a:ext cx="1800604" cy="36933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Backlog Swarm</a:t>
            </a:r>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35146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258" y="186194"/>
            <a:ext cx="5439742"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And Swarming</a:t>
            </a:r>
            <a:endParaRPr lang="en-GB" dirty="0">
              <a:solidFill>
                <a:schemeClr val="bg1"/>
              </a:solidFill>
              <a:latin typeface="Segoe UI" panose="020B0502040204020203" pitchFamily="34" charset="0"/>
              <a:cs typeface="Segoe UI" panose="020B0502040204020203"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843558"/>
            <a:ext cx="7416824" cy="4102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6094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2896887" y="2463865"/>
            <a:ext cx="1562627" cy="1436"/>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0"/>
            <a:ext cx="9180512" cy="55552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258" y="186194"/>
            <a:ext cx="5270822" cy="369332"/>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How Does These Apply </a:t>
            </a:r>
            <a:r>
              <a:rPr lang="en-US" dirty="0" smtClean="0">
                <a:solidFill>
                  <a:schemeClr val="bg1"/>
                </a:solidFill>
                <a:latin typeface="Segoe UI" panose="020B0502040204020203" pitchFamily="34" charset="0"/>
                <a:cs typeface="Segoe UI" panose="020B0502040204020203" pitchFamily="34" charset="0"/>
              </a:rPr>
              <a:t>to </a:t>
            </a:r>
            <a:r>
              <a:rPr lang="en-US" dirty="0">
                <a:solidFill>
                  <a:schemeClr val="bg1"/>
                </a:solidFill>
                <a:latin typeface="Segoe UI" panose="020B0502040204020203" pitchFamily="34" charset="0"/>
                <a:cs typeface="Segoe UI" panose="020B0502040204020203" pitchFamily="34" charset="0"/>
              </a:rPr>
              <a:t>Our </a:t>
            </a:r>
            <a:r>
              <a:rPr lang="en-US" dirty="0" smtClean="0">
                <a:solidFill>
                  <a:schemeClr val="bg1"/>
                </a:solidFill>
                <a:latin typeface="Segoe UI" panose="020B0502040204020203" pitchFamily="34" charset="0"/>
                <a:cs typeface="Segoe UI" panose="020B0502040204020203" pitchFamily="34" charset="0"/>
              </a:rPr>
              <a:t>Work at </a:t>
            </a:r>
            <a:r>
              <a:rPr lang="en-US" dirty="0" smtClean="0">
                <a:solidFill>
                  <a:schemeClr val="bg1"/>
                </a:solidFill>
                <a:latin typeface="Segoe UI" panose="020B0502040204020203" pitchFamily="34" charset="0"/>
                <a:cs typeface="Segoe UI" panose="020B0502040204020203" pitchFamily="34" charset="0"/>
              </a:rPr>
              <a:t>Bethel?</a:t>
            </a:r>
            <a:endParaRPr lang="en-US" dirty="0">
              <a:solidFill>
                <a:schemeClr val="bg1"/>
              </a:solidFill>
              <a:latin typeface="Segoe UI" panose="020B0502040204020203" pitchFamily="34" charset="0"/>
              <a:cs typeface="Segoe UI" panose="020B0502040204020203" pitchFamily="34" charset="0"/>
            </a:endParaRPr>
          </a:p>
        </p:txBody>
      </p:sp>
      <p:sp>
        <p:nvSpPr>
          <p:cNvPr id="6" name="TextBox 5"/>
          <p:cNvSpPr txBox="1"/>
          <p:nvPr/>
        </p:nvSpPr>
        <p:spPr>
          <a:xfrm>
            <a:off x="2555776" y="627534"/>
            <a:ext cx="4608512" cy="646331"/>
          </a:xfrm>
          <a:prstGeom prst="rect">
            <a:avLst/>
          </a:prstGeom>
          <a:solidFill>
            <a:schemeClr val="bg1"/>
          </a:solidFill>
          <a:ln>
            <a:solidFill>
              <a:srgbClr val="C00000"/>
            </a:solidFill>
          </a:ln>
          <a:effectLst>
            <a:outerShdw blurRad="50800" dist="38100" dir="8100000" algn="tr" rotWithShape="0">
              <a:prstClr val="black">
                <a:alpha val="40000"/>
              </a:prstClr>
            </a:outerShdw>
          </a:effectLst>
        </p:spPr>
        <p:txBody>
          <a:bodyPr wrap="square" rtlCol="0">
            <a:spAutoFit/>
          </a:bodyPr>
          <a:lstStyle/>
          <a:p>
            <a:pPr algn="ctr"/>
            <a:r>
              <a:rPr lang="en-US" dirty="0" smtClean="0">
                <a:latin typeface="Segoe UI" panose="020B0502040204020203" pitchFamily="34" charset="0"/>
                <a:cs typeface="Segoe UI" panose="020B0502040204020203" pitchFamily="34" charset="0"/>
              </a:rPr>
              <a:t>The person who takes the case is the one who sees it through to resolution.</a:t>
            </a:r>
            <a:endParaRPr lang="en-GB" dirty="0">
              <a:latin typeface="Segoe UI" panose="020B0502040204020203" pitchFamily="34" charset="0"/>
              <a:cs typeface="Segoe UI" panose="020B0502040204020203" pitchFamily="34" charset="0"/>
            </a:endParaRPr>
          </a:p>
        </p:txBody>
      </p:sp>
      <p:cxnSp>
        <p:nvCxnSpPr>
          <p:cNvPr id="3" name="Straight Connector 2"/>
          <p:cNvCxnSpPr>
            <a:stCxn id="1026" idx="3"/>
          </p:cNvCxnSpPr>
          <p:nvPr/>
        </p:nvCxnSpPr>
        <p:spPr>
          <a:xfrm>
            <a:off x="705719" y="2463865"/>
            <a:ext cx="1562627" cy="1436"/>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1027" name="Picture 3" descr="C:\Users\ealbert\Pictures\voic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95" y="1988189"/>
            <a:ext cx="367129" cy="396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albert\Pictures\phone_PNG49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7739" y="2058750"/>
            <a:ext cx="363102" cy="36310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ealbert\Pictures\Skype-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683" y="1961245"/>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ealbert\Pictures\helpdes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37860" y="1988189"/>
            <a:ext cx="872590" cy="87259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flipV="1">
            <a:off x="4902155" y="1889277"/>
            <a:ext cx="1296144" cy="576024"/>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06211" y="1491630"/>
            <a:ext cx="1760004" cy="369332"/>
          </a:xfrm>
          <a:prstGeom prst="rect">
            <a:avLst/>
          </a:prstGeom>
          <a:solidFill>
            <a:schemeClr val="accent2"/>
          </a:solidFill>
          <a:ln>
            <a:solidFill>
              <a:srgbClr val="C00000"/>
            </a:solidFill>
          </a:ln>
          <a:effectLst>
            <a:outerShdw blurRad="50800" dist="38100" dir="8100000" algn="tr" rotWithShape="0">
              <a:prstClr val="black">
                <a:alpha val="40000"/>
              </a:prstClr>
            </a:outerShdw>
          </a:effectLst>
        </p:spPr>
        <p:txBody>
          <a:bodyPr wrap="square" rtlCol="0">
            <a:spAutoFit/>
          </a:bodyPr>
          <a:lstStyle/>
          <a:p>
            <a:pPr algn="ctr"/>
            <a:r>
              <a:rPr lang="en-US" dirty="0" smtClean="0">
                <a:solidFill>
                  <a:schemeClr val="bg1"/>
                </a:solidFill>
                <a:latin typeface="Segoe UI" panose="020B0502040204020203" pitchFamily="34" charset="0"/>
                <a:cs typeface="Segoe UI" panose="020B0502040204020203" pitchFamily="34" charset="0"/>
              </a:rPr>
              <a:t>Network Issue</a:t>
            </a:r>
            <a:endParaRPr lang="en-GB" dirty="0">
              <a:solidFill>
                <a:schemeClr val="bg1"/>
              </a:solidFill>
              <a:latin typeface="Segoe UI" panose="020B0502040204020203" pitchFamily="34" charset="0"/>
              <a:cs typeface="Segoe UI" panose="020B0502040204020203" pitchFamily="34" charset="0"/>
            </a:endParaRPr>
          </a:p>
        </p:txBody>
      </p:sp>
      <p:cxnSp>
        <p:nvCxnSpPr>
          <p:cNvPr id="18" name="Straight Connector 17"/>
          <p:cNvCxnSpPr/>
          <p:nvPr/>
        </p:nvCxnSpPr>
        <p:spPr>
          <a:xfrm>
            <a:off x="6198299" y="1860962"/>
            <a:ext cx="1944216" cy="2260563"/>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142515" y="2923881"/>
            <a:ext cx="144016" cy="1197644"/>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48500" y="2563401"/>
            <a:ext cx="1760004" cy="369332"/>
          </a:xfrm>
          <a:prstGeom prst="rect">
            <a:avLst/>
          </a:prstGeom>
          <a:solidFill>
            <a:schemeClr val="accent2"/>
          </a:solidFill>
          <a:ln>
            <a:solidFill>
              <a:srgbClr val="C00000"/>
            </a:solidFill>
          </a:ln>
          <a:effectLst>
            <a:outerShdw blurRad="50800" dist="38100" dir="8100000" algn="tr" rotWithShape="0">
              <a:prstClr val="black">
                <a:alpha val="40000"/>
              </a:prstClr>
            </a:outerShdw>
          </a:effectLst>
        </p:spPr>
        <p:txBody>
          <a:bodyPr wrap="square" rtlCol="0">
            <a:spAutoFit/>
          </a:bodyPr>
          <a:lstStyle/>
          <a:p>
            <a:pPr algn="ctr"/>
            <a:r>
              <a:rPr lang="en-US" dirty="0" smtClean="0">
                <a:solidFill>
                  <a:schemeClr val="bg1"/>
                </a:solidFill>
                <a:latin typeface="Segoe UI" panose="020B0502040204020203" pitchFamily="34" charset="0"/>
                <a:cs typeface="Segoe UI" panose="020B0502040204020203" pitchFamily="34" charset="0"/>
              </a:rPr>
              <a:t>Firewall Issues</a:t>
            </a:r>
            <a:endParaRPr lang="en-GB" dirty="0">
              <a:solidFill>
                <a:schemeClr val="bg1"/>
              </a:solidFill>
              <a:latin typeface="Segoe UI" panose="020B0502040204020203" pitchFamily="34" charset="0"/>
              <a:cs typeface="Segoe UI" panose="020B0502040204020203" pitchFamily="34" charset="0"/>
            </a:endParaRPr>
          </a:p>
        </p:txBody>
      </p:sp>
      <p:grpSp>
        <p:nvGrpSpPr>
          <p:cNvPr id="33" name="Group 32"/>
          <p:cNvGrpSpPr/>
          <p:nvPr/>
        </p:nvGrpSpPr>
        <p:grpSpPr>
          <a:xfrm>
            <a:off x="4620516" y="2744960"/>
            <a:ext cx="3666015" cy="1882057"/>
            <a:chOff x="4722409" y="3067393"/>
            <a:chExt cx="3666015" cy="1882057"/>
          </a:xfrm>
        </p:grpSpPr>
        <p:cxnSp>
          <p:nvCxnSpPr>
            <p:cNvPr id="29" name="Straight Connector 28"/>
            <p:cNvCxnSpPr/>
            <p:nvPr/>
          </p:nvCxnSpPr>
          <p:spPr>
            <a:xfrm>
              <a:off x="4722409" y="3067393"/>
              <a:ext cx="0" cy="1880621"/>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29108" y="4948014"/>
              <a:ext cx="3659316" cy="1436"/>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flipV="1">
            <a:off x="6366936" y="3656847"/>
            <a:ext cx="1847587" cy="968734"/>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620516" y="3761485"/>
            <a:ext cx="1217743" cy="865532"/>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rot="10800000" flipH="1" flipV="1">
            <a:off x="406913" y="2748067"/>
            <a:ext cx="4351226" cy="1882057"/>
            <a:chOff x="4722409" y="3067393"/>
            <a:chExt cx="3666015" cy="1882057"/>
          </a:xfrm>
        </p:grpSpPr>
        <p:cxnSp>
          <p:nvCxnSpPr>
            <p:cNvPr id="46" name="Straight Connector 45"/>
            <p:cNvCxnSpPr/>
            <p:nvPr/>
          </p:nvCxnSpPr>
          <p:spPr>
            <a:xfrm>
              <a:off x="4722409" y="3067393"/>
              <a:ext cx="0" cy="1880621"/>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729108" y="4948014"/>
              <a:ext cx="3659316" cy="1436"/>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90469" y="2806577"/>
            <a:ext cx="632888" cy="307777"/>
          </a:xfrm>
          <a:prstGeom prst="rect">
            <a:avLst/>
          </a:prstGeom>
          <a:solidFill>
            <a:schemeClr val="bg1"/>
          </a:solidFill>
          <a:ln>
            <a:noFill/>
          </a:ln>
          <a:effectLst>
            <a:outerShdw blurRad="50800" dist="38100" dir="8100000" algn="tr" rotWithShape="0">
              <a:prstClr val="black">
                <a:alpha val="40000"/>
              </a:prstClr>
            </a:outerShdw>
          </a:effectLst>
        </p:spPr>
        <p:txBody>
          <a:bodyPr wrap="square" rtlCol="0">
            <a:spAutoFit/>
          </a:bodyPr>
          <a:lstStyle/>
          <a:p>
            <a:pPr algn="ctr"/>
            <a:r>
              <a:rPr lang="en-US" sz="1400" dirty="0" smtClean="0">
                <a:latin typeface="Segoe UI" panose="020B0502040204020203" pitchFamily="34" charset="0"/>
                <a:cs typeface="Segoe UI" panose="020B0502040204020203" pitchFamily="34" charset="0"/>
              </a:rPr>
              <a:t>User</a:t>
            </a:r>
            <a:endParaRPr lang="en-GB" sz="1400" dirty="0">
              <a:latin typeface="Segoe UI" panose="020B0502040204020203" pitchFamily="34" charset="0"/>
              <a:cs typeface="Segoe UI" panose="020B0502040204020203" pitchFamily="34" charset="0"/>
            </a:endParaRPr>
          </a:p>
        </p:txBody>
      </p:sp>
      <p:sp>
        <p:nvSpPr>
          <p:cNvPr id="50" name="TextBox 49"/>
          <p:cNvSpPr txBox="1"/>
          <p:nvPr/>
        </p:nvSpPr>
        <p:spPr>
          <a:xfrm>
            <a:off x="2354936" y="2715766"/>
            <a:ext cx="632888" cy="307777"/>
          </a:xfrm>
          <a:prstGeom prst="rect">
            <a:avLst/>
          </a:prstGeom>
          <a:solidFill>
            <a:schemeClr val="bg1"/>
          </a:solidFill>
          <a:ln>
            <a:noFill/>
          </a:ln>
          <a:effectLst>
            <a:outerShdw blurRad="50800" dist="38100" dir="8100000" algn="tr" rotWithShape="0">
              <a:prstClr val="black">
                <a:alpha val="40000"/>
              </a:prstClr>
            </a:outerShdw>
          </a:effectLst>
        </p:spPr>
        <p:txBody>
          <a:bodyPr wrap="square" rtlCol="0">
            <a:spAutoFit/>
          </a:bodyPr>
          <a:lstStyle/>
          <a:p>
            <a:pPr algn="ctr"/>
            <a:r>
              <a:rPr lang="en-US" sz="1400" dirty="0" smtClean="0">
                <a:latin typeface="Segoe UI" panose="020B0502040204020203" pitchFamily="34" charset="0"/>
                <a:cs typeface="Segoe UI" panose="020B0502040204020203" pitchFamily="34" charset="0"/>
              </a:rPr>
              <a:t>HD</a:t>
            </a:r>
            <a:endParaRPr lang="en-GB" sz="1400" dirty="0">
              <a:latin typeface="Segoe UI" panose="020B0502040204020203" pitchFamily="34" charset="0"/>
              <a:cs typeface="Segoe UI" panose="020B0502040204020203" pitchFamily="34" charset="0"/>
            </a:endParaRPr>
          </a:p>
        </p:txBody>
      </p:sp>
      <p:sp>
        <p:nvSpPr>
          <p:cNvPr id="52" name="TextBox 51"/>
          <p:cNvSpPr txBox="1"/>
          <p:nvPr/>
        </p:nvSpPr>
        <p:spPr>
          <a:xfrm>
            <a:off x="5815484" y="3886474"/>
            <a:ext cx="632888" cy="307777"/>
          </a:xfrm>
          <a:prstGeom prst="rect">
            <a:avLst/>
          </a:prstGeom>
          <a:solidFill>
            <a:schemeClr val="bg1"/>
          </a:solidFill>
          <a:ln>
            <a:noFill/>
          </a:ln>
          <a:effectLst>
            <a:outerShdw blurRad="50800" dist="38100" dir="8100000" algn="tr" rotWithShape="0">
              <a:prstClr val="black">
                <a:alpha val="40000"/>
              </a:prstClr>
            </a:outerShdw>
          </a:effectLst>
        </p:spPr>
        <p:txBody>
          <a:bodyPr wrap="square" rtlCol="0">
            <a:spAutoFit/>
          </a:bodyPr>
          <a:lstStyle/>
          <a:p>
            <a:pPr algn="ctr"/>
            <a:r>
              <a:rPr lang="en-US" sz="1400" dirty="0" smtClean="0">
                <a:latin typeface="Segoe UI" panose="020B0502040204020203" pitchFamily="34" charset="0"/>
                <a:cs typeface="Segoe UI" panose="020B0502040204020203" pitchFamily="34" charset="0"/>
              </a:rPr>
              <a:t>SSA</a:t>
            </a:r>
            <a:endParaRPr lang="en-GB" sz="1400" dirty="0">
              <a:latin typeface="Segoe UI" panose="020B0502040204020203" pitchFamily="34" charset="0"/>
              <a:cs typeface="Segoe UI" panose="020B0502040204020203" pitchFamily="34" charset="0"/>
            </a:endParaRPr>
          </a:p>
        </p:txBody>
      </p:sp>
      <p:sp>
        <p:nvSpPr>
          <p:cNvPr id="53" name="TextBox 52"/>
          <p:cNvSpPr txBox="1"/>
          <p:nvPr/>
        </p:nvSpPr>
        <p:spPr>
          <a:xfrm>
            <a:off x="8153607" y="4726946"/>
            <a:ext cx="632888" cy="307777"/>
          </a:xfrm>
          <a:prstGeom prst="rect">
            <a:avLst/>
          </a:prstGeom>
          <a:solidFill>
            <a:schemeClr val="bg1"/>
          </a:solidFill>
          <a:ln>
            <a:noFill/>
          </a:ln>
          <a:effectLst>
            <a:outerShdw blurRad="50800" dist="38100" dir="8100000" algn="tr" rotWithShape="0">
              <a:prstClr val="black">
                <a:alpha val="40000"/>
              </a:prstClr>
            </a:outerShdw>
          </a:effectLst>
        </p:spPr>
        <p:txBody>
          <a:bodyPr wrap="square" rtlCol="0">
            <a:spAutoFit/>
          </a:bodyPr>
          <a:lstStyle/>
          <a:p>
            <a:pPr algn="ctr"/>
            <a:r>
              <a:rPr lang="en-US" sz="1400" dirty="0">
                <a:latin typeface="Segoe UI" panose="020B0502040204020203" pitchFamily="34" charset="0"/>
                <a:cs typeface="Segoe UI" panose="020B0502040204020203" pitchFamily="34" charset="0"/>
              </a:rPr>
              <a:t>N</a:t>
            </a:r>
            <a:r>
              <a:rPr lang="en-US" sz="1400" dirty="0" smtClean="0">
                <a:latin typeface="Segoe UI" panose="020B0502040204020203" pitchFamily="34" charset="0"/>
                <a:cs typeface="Segoe UI" panose="020B0502040204020203" pitchFamily="34" charset="0"/>
              </a:rPr>
              <a:t>SA</a:t>
            </a:r>
            <a:endParaRPr lang="en-GB" sz="1400" dirty="0">
              <a:latin typeface="Segoe UI" panose="020B0502040204020203" pitchFamily="34" charset="0"/>
              <a:cs typeface="Segoe UI" panose="020B0502040204020203" pitchFamily="34" charset="0"/>
            </a:endParaRPr>
          </a:p>
        </p:txBody>
      </p:sp>
      <p:pic>
        <p:nvPicPr>
          <p:cNvPr id="1033" name="Picture 9" descr="C:\Users\ealbert\Pictures\server-engineer-011-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82475" y="3761485"/>
            <a:ext cx="874474" cy="9883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4243" y="3108734"/>
            <a:ext cx="875371" cy="82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ealbert\Pictures\user_calling.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620" y="2105301"/>
            <a:ext cx="658586" cy="71712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2886" y="1889277"/>
            <a:ext cx="1128659" cy="1034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7170407" y="950699"/>
            <a:ext cx="1872208" cy="1323439"/>
          </a:xfrm>
          <a:prstGeom prst="rect">
            <a:avLst/>
          </a:prstGeom>
          <a:noFill/>
        </p:spPr>
        <p:txBody>
          <a:bodyPr wrap="square" rtlCol="0">
            <a:spAutoFit/>
          </a:bodyPr>
          <a:lstStyle/>
          <a:p>
            <a:pPr algn="ctr"/>
            <a:r>
              <a:rPr lang="en-US" sz="2400" b="1" dirty="0" smtClean="0">
                <a:latin typeface="Segoe UI" panose="020B0502040204020203" pitchFamily="34" charset="0"/>
                <a:cs typeface="Segoe UI" panose="020B0502040204020203" pitchFamily="34" charset="0"/>
              </a:rPr>
              <a:t>What Will be the next step</a:t>
            </a:r>
            <a:r>
              <a:rPr lang="en-US" sz="3200" b="1" dirty="0" smtClean="0">
                <a:latin typeface="Segoe UI" panose="020B0502040204020203" pitchFamily="34" charset="0"/>
                <a:cs typeface="Segoe UI" panose="020B0502040204020203" pitchFamily="34" charset="0"/>
              </a:rPr>
              <a:t>?</a:t>
            </a:r>
            <a:endParaRPr lang="en-GB" sz="3200" b="1" dirty="0">
              <a:latin typeface="Segoe UI" panose="020B0502040204020203" pitchFamily="34" charset="0"/>
              <a:cs typeface="Segoe UI" panose="020B0502040204020203" pitchFamily="34" charset="0"/>
            </a:endParaRPr>
          </a:p>
        </p:txBody>
      </p:sp>
      <p:sp>
        <p:nvSpPr>
          <p:cNvPr id="51" name="TextBox 50"/>
          <p:cNvSpPr txBox="1"/>
          <p:nvPr/>
        </p:nvSpPr>
        <p:spPr>
          <a:xfrm>
            <a:off x="4310771" y="2787774"/>
            <a:ext cx="632888" cy="307777"/>
          </a:xfrm>
          <a:prstGeom prst="rect">
            <a:avLst/>
          </a:prstGeom>
          <a:solidFill>
            <a:schemeClr val="bg1"/>
          </a:solidFill>
          <a:ln>
            <a:noFill/>
          </a:ln>
          <a:effectLst>
            <a:outerShdw blurRad="50800" dist="38100" dir="8100000" algn="tr" rotWithShape="0">
              <a:prstClr val="black">
                <a:alpha val="40000"/>
              </a:prstClr>
            </a:outerShdw>
          </a:effectLst>
        </p:spPr>
        <p:txBody>
          <a:bodyPr wrap="square" rtlCol="0">
            <a:spAutoFit/>
          </a:bodyPr>
          <a:lstStyle/>
          <a:p>
            <a:pPr algn="ctr"/>
            <a:r>
              <a:rPr lang="en-US" sz="1400" dirty="0" smtClean="0">
                <a:latin typeface="Segoe UI" panose="020B0502040204020203" pitchFamily="34" charset="0"/>
                <a:cs typeface="Segoe UI" panose="020B0502040204020203" pitchFamily="34" charset="0"/>
              </a:rPr>
              <a:t>FSA</a:t>
            </a:r>
            <a:endParaRPr lang="en-GB" sz="1400" dirty="0">
              <a:latin typeface="Segoe UI" panose="020B0502040204020203" pitchFamily="34" charset="0"/>
              <a:cs typeface="Segoe UI" panose="020B0502040204020203" pitchFamily="34" charset="0"/>
            </a:endParaRPr>
          </a:p>
        </p:txBody>
      </p:sp>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4885" y="691139"/>
            <a:ext cx="1545877" cy="1284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Down Arrow 55"/>
          <p:cNvSpPr/>
          <p:nvPr/>
        </p:nvSpPr>
        <p:spPr>
          <a:xfrm>
            <a:off x="4686069" y="3197241"/>
            <a:ext cx="45719"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Down Arrow 56"/>
          <p:cNvSpPr/>
          <p:nvPr/>
        </p:nvSpPr>
        <p:spPr>
          <a:xfrm>
            <a:off x="4686069" y="3522702"/>
            <a:ext cx="45719"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Down Arrow 57"/>
          <p:cNvSpPr/>
          <p:nvPr/>
        </p:nvSpPr>
        <p:spPr>
          <a:xfrm>
            <a:off x="4686069" y="3848874"/>
            <a:ext cx="45719"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Down Arrow 58"/>
          <p:cNvSpPr/>
          <p:nvPr/>
        </p:nvSpPr>
        <p:spPr>
          <a:xfrm>
            <a:off x="4686069" y="4155486"/>
            <a:ext cx="45719"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Down Arrow 59"/>
          <p:cNvSpPr/>
          <p:nvPr/>
        </p:nvSpPr>
        <p:spPr>
          <a:xfrm rot="5400000" flipV="1">
            <a:off x="4911258"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Down Arrow 66"/>
          <p:cNvSpPr/>
          <p:nvPr/>
        </p:nvSpPr>
        <p:spPr>
          <a:xfrm rot="5400000" flipV="1">
            <a:off x="5241703"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Down Arrow 67"/>
          <p:cNvSpPr/>
          <p:nvPr/>
        </p:nvSpPr>
        <p:spPr>
          <a:xfrm rot="5400000" flipV="1">
            <a:off x="5559257"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Down Arrow 68"/>
          <p:cNvSpPr/>
          <p:nvPr/>
        </p:nvSpPr>
        <p:spPr>
          <a:xfrm rot="5400000" flipV="1">
            <a:off x="5862562"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Down Arrow 69"/>
          <p:cNvSpPr/>
          <p:nvPr/>
        </p:nvSpPr>
        <p:spPr>
          <a:xfrm rot="5400000" flipV="1">
            <a:off x="6226554"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Down Arrow 70"/>
          <p:cNvSpPr/>
          <p:nvPr/>
        </p:nvSpPr>
        <p:spPr>
          <a:xfrm rot="5400000" flipV="1">
            <a:off x="6610878"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Down Arrow 71"/>
          <p:cNvSpPr/>
          <p:nvPr/>
        </p:nvSpPr>
        <p:spPr>
          <a:xfrm rot="5400000" flipV="1">
            <a:off x="6978992"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Down Arrow 72"/>
          <p:cNvSpPr/>
          <p:nvPr/>
        </p:nvSpPr>
        <p:spPr>
          <a:xfrm rot="5400000" flipV="1">
            <a:off x="7325640"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Down Arrow 73"/>
          <p:cNvSpPr/>
          <p:nvPr/>
        </p:nvSpPr>
        <p:spPr>
          <a:xfrm rot="5400000" flipV="1">
            <a:off x="7690998"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Down Arrow 74"/>
          <p:cNvSpPr/>
          <p:nvPr/>
        </p:nvSpPr>
        <p:spPr>
          <a:xfrm rot="17899953" flipV="1">
            <a:off x="7603706" y="4146867"/>
            <a:ext cx="63137" cy="286137"/>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Down Arrow 75"/>
          <p:cNvSpPr/>
          <p:nvPr/>
        </p:nvSpPr>
        <p:spPr>
          <a:xfrm rot="17899953" flipV="1">
            <a:off x="7277299" y="3964043"/>
            <a:ext cx="63137" cy="286137"/>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Down Arrow 76"/>
          <p:cNvSpPr/>
          <p:nvPr/>
        </p:nvSpPr>
        <p:spPr>
          <a:xfrm rot="17899953" flipV="1">
            <a:off x="6950892" y="3781219"/>
            <a:ext cx="63137" cy="286137"/>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Down Arrow 77"/>
          <p:cNvSpPr/>
          <p:nvPr/>
        </p:nvSpPr>
        <p:spPr>
          <a:xfrm rot="17899953" flipV="1">
            <a:off x="6624485" y="3598395"/>
            <a:ext cx="63137" cy="286137"/>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Down Arrow 78"/>
          <p:cNvSpPr/>
          <p:nvPr/>
        </p:nvSpPr>
        <p:spPr>
          <a:xfrm rot="14101545" flipV="1">
            <a:off x="5588239" y="3729000"/>
            <a:ext cx="62719" cy="30558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Down Arrow 79"/>
          <p:cNvSpPr/>
          <p:nvPr/>
        </p:nvSpPr>
        <p:spPr>
          <a:xfrm rot="14101545" flipV="1">
            <a:off x="5270131" y="3958504"/>
            <a:ext cx="60484" cy="30558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Down Arrow 80"/>
          <p:cNvSpPr/>
          <p:nvPr/>
        </p:nvSpPr>
        <p:spPr>
          <a:xfrm rot="14101545" flipV="1">
            <a:off x="4938120" y="4180766"/>
            <a:ext cx="75923" cy="30558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Down Arrow 81"/>
          <p:cNvSpPr/>
          <p:nvPr/>
        </p:nvSpPr>
        <p:spPr>
          <a:xfrm>
            <a:off x="4455415" y="3195598"/>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Down Arrow 82"/>
          <p:cNvSpPr/>
          <p:nvPr/>
        </p:nvSpPr>
        <p:spPr>
          <a:xfrm>
            <a:off x="4455415" y="3539325"/>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Down Arrow 83"/>
          <p:cNvSpPr/>
          <p:nvPr/>
        </p:nvSpPr>
        <p:spPr>
          <a:xfrm>
            <a:off x="4454273" y="3920882"/>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Down Arrow 84"/>
          <p:cNvSpPr/>
          <p:nvPr/>
        </p:nvSpPr>
        <p:spPr>
          <a:xfrm>
            <a:off x="4453131" y="4302439"/>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Down Arrow 85"/>
          <p:cNvSpPr/>
          <p:nvPr/>
        </p:nvSpPr>
        <p:spPr>
          <a:xfrm rot="5400000">
            <a:off x="4162607" y="4454839"/>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Down Arrow 86"/>
          <p:cNvSpPr/>
          <p:nvPr/>
        </p:nvSpPr>
        <p:spPr>
          <a:xfrm rot="5400000">
            <a:off x="3802567" y="4447592"/>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Down Arrow 87"/>
          <p:cNvSpPr/>
          <p:nvPr/>
        </p:nvSpPr>
        <p:spPr>
          <a:xfrm rot="5400000">
            <a:off x="3442527" y="4440345"/>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Down Arrow 88"/>
          <p:cNvSpPr/>
          <p:nvPr/>
        </p:nvSpPr>
        <p:spPr>
          <a:xfrm rot="5400000">
            <a:off x="3082487" y="4433098"/>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Down Arrow 89"/>
          <p:cNvSpPr/>
          <p:nvPr/>
        </p:nvSpPr>
        <p:spPr>
          <a:xfrm rot="5400000">
            <a:off x="2722447" y="4425851"/>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Down Arrow 90"/>
          <p:cNvSpPr/>
          <p:nvPr/>
        </p:nvSpPr>
        <p:spPr>
          <a:xfrm rot="5400000">
            <a:off x="2362407" y="4418604"/>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Down Arrow 91"/>
          <p:cNvSpPr/>
          <p:nvPr/>
        </p:nvSpPr>
        <p:spPr>
          <a:xfrm rot="5400000">
            <a:off x="2002367" y="4411357"/>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Down Arrow 92"/>
          <p:cNvSpPr/>
          <p:nvPr/>
        </p:nvSpPr>
        <p:spPr>
          <a:xfrm rot="5400000">
            <a:off x="1642327" y="4404110"/>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Down Arrow 93"/>
          <p:cNvSpPr/>
          <p:nvPr/>
        </p:nvSpPr>
        <p:spPr>
          <a:xfrm rot="5400000">
            <a:off x="1282287" y="4396863"/>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Down Arrow 94"/>
          <p:cNvSpPr/>
          <p:nvPr/>
        </p:nvSpPr>
        <p:spPr>
          <a:xfrm rot="5400000">
            <a:off x="922247" y="4389616"/>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Down Arrow 95"/>
          <p:cNvSpPr/>
          <p:nvPr/>
        </p:nvSpPr>
        <p:spPr>
          <a:xfrm rot="5400000">
            <a:off x="562207" y="4382369"/>
            <a:ext cx="45719" cy="235044"/>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Down Arrow 96"/>
          <p:cNvSpPr/>
          <p:nvPr/>
        </p:nvSpPr>
        <p:spPr>
          <a:xfrm flipV="1">
            <a:off x="467542" y="4083918"/>
            <a:ext cx="58762" cy="249638"/>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Down Arrow 97"/>
          <p:cNvSpPr/>
          <p:nvPr/>
        </p:nvSpPr>
        <p:spPr>
          <a:xfrm flipV="1">
            <a:off x="467544" y="3651870"/>
            <a:ext cx="58762" cy="249638"/>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Down Arrow 98"/>
          <p:cNvSpPr/>
          <p:nvPr/>
        </p:nvSpPr>
        <p:spPr>
          <a:xfrm flipV="1">
            <a:off x="467546" y="3291830"/>
            <a:ext cx="58762" cy="249638"/>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49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repeatCount="500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fade">
                                      <p:cBhvr>
                                        <p:cTn id="18" dur="500"/>
                                        <p:tgtEl>
                                          <p:spTgt spid="1029"/>
                                        </p:tgtEl>
                                      </p:cBhvr>
                                    </p:animEffect>
                                  </p:childTnLst>
                                </p:cTn>
                              </p:par>
                              <p:par>
                                <p:cTn id="19" presetID="10" presetClass="entr" presetSubtype="0" repeatCount="5000" fill="hold" nodeType="withEffect">
                                  <p:stCondLst>
                                    <p:cond delay="25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repeatCount="5000" fill="hold" nodeType="withEffect">
                                  <p:stCondLst>
                                    <p:cond delay="500"/>
                                  </p:stCondLst>
                                  <p:childTnLst>
                                    <p:set>
                                      <p:cBhvr>
                                        <p:cTn id="23" dur="1" fill="hold">
                                          <p:stCondLst>
                                            <p:cond delay="0"/>
                                          </p:stCondLst>
                                        </p:cTn>
                                        <p:tgtEl>
                                          <p:spTgt spid="1027"/>
                                        </p:tgtEl>
                                        <p:attrNameLst>
                                          <p:attrName>style.visibility</p:attrName>
                                        </p:attrNameLst>
                                      </p:cBhvr>
                                      <p:to>
                                        <p:strVal val="visible"/>
                                      </p:to>
                                    </p:set>
                                    <p:animEffect transition="in" filter="fade">
                                      <p:cBhvr>
                                        <p:cTn id="24" dur="500"/>
                                        <p:tgtEl>
                                          <p:spTgt spid="10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30"/>
                                        </p:tgtEl>
                                        <p:attrNameLst>
                                          <p:attrName>style.visibility</p:attrName>
                                        </p:attrNameLst>
                                      </p:cBhvr>
                                      <p:to>
                                        <p:strVal val="visible"/>
                                      </p:to>
                                    </p:set>
                                    <p:animEffect transition="in" filter="fade">
                                      <p:cBhvr>
                                        <p:cTn id="29" dur="500"/>
                                        <p:tgtEl>
                                          <p:spTgt spid="1030"/>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500"/>
                                        <p:tgtEl>
                                          <p:spTgt spid="1031"/>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033"/>
                                        </p:tgtEl>
                                        <p:attrNameLst>
                                          <p:attrName>style.visibility</p:attrName>
                                        </p:attrNameLst>
                                      </p:cBhvr>
                                      <p:to>
                                        <p:strVal val="visible"/>
                                      </p:to>
                                    </p:set>
                                    <p:animEffect transition="in" filter="fade">
                                      <p:cBhvr>
                                        <p:cTn id="66" dur="500"/>
                                        <p:tgtEl>
                                          <p:spTgt spid="1033"/>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035"/>
                                        </p:tgtEl>
                                        <p:attrNameLst>
                                          <p:attrName>style.visibility</p:attrName>
                                        </p:attrNameLst>
                                      </p:cBhvr>
                                      <p:to>
                                        <p:strVal val="visible"/>
                                      </p:to>
                                    </p:set>
                                    <p:animEffect transition="in" filter="fade">
                                      <p:cBhvr>
                                        <p:cTn id="74" dur="500"/>
                                        <p:tgtEl>
                                          <p:spTgt spid="1035"/>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03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1034"/>
                                        </p:tgtEl>
                                        <p:attrNameLst>
                                          <p:attrName>style.visibility</p:attrName>
                                        </p:attrNameLst>
                                      </p:cBhvr>
                                      <p:to>
                                        <p:strVal val="visible"/>
                                      </p:to>
                                    </p:set>
                                    <p:animEffect transition="in" filter="fade">
                                      <p:cBhvr>
                                        <p:cTn id="95" dur="500"/>
                                        <p:tgtEl>
                                          <p:spTgt spid="1034"/>
                                        </p:tgtEl>
                                      </p:cBhvr>
                                    </p:animEffect>
                                  </p:childTnLst>
                                </p:cTn>
                              </p:par>
                              <p:par>
                                <p:cTn id="96" presetID="10" presetClass="entr" presetSubtype="0" fill="hold" grpId="0" nodeType="withEffect">
                                  <p:stCondLst>
                                    <p:cond delay="50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500"/>
                                        <p:tgtEl>
                                          <p:spTgt spid="5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wipe(left)">
                                      <p:cBhvr>
                                        <p:cTn id="103" dur="500"/>
                                        <p:tgtEl>
                                          <p:spTgt spid="3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500"/>
                                        <p:tgtEl>
                                          <p:spTgt spid="4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wipe(left)">
                                      <p:cBhvr>
                                        <p:cTn id="113" dur="500"/>
                                        <p:tgtEl>
                                          <p:spTgt spid="4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repeatCount="indefinite" fill="hold" grpId="0" nodeType="clickEffect">
                                  <p:stCondLst>
                                    <p:cond delay="0"/>
                                  </p:stCondLst>
                                  <p:endCondLst>
                                    <p:cond evt="onNext" delay="0">
                                      <p:tgtEl>
                                        <p:sldTgt/>
                                      </p:tgtEl>
                                    </p:cond>
                                  </p:endCondLst>
                                  <p:childTnLst>
                                    <p:set>
                                      <p:cBhvr>
                                        <p:cTn id="117" dur="1" fill="hold">
                                          <p:stCondLst>
                                            <p:cond delay="0"/>
                                          </p:stCondLst>
                                        </p:cTn>
                                        <p:tgtEl>
                                          <p:spTgt spid="56"/>
                                        </p:tgtEl>
                                        <p:attrNameLst>
                                          <p:attrName>style.visibility</p:attrName>
                                        </p:attrNameLst>
                                      </p:cBhvr>
                                      <p:to>
                                        <p:strVal val="visible"/>
                                      </p:to>
                                    </p:set>
                                    <p:animEffect transition="in" filter="wipe(up)">
                                      <p:cBhvr>
                                        <p:cTn id="118" dur="500"/>
                                        <p:tgtEl>
                                          <p:spTgt spid="56"/>
                                        </p:tgtEl>
                                      </p:cBhvr>
                                    </p:animEffect>
                                  </p:childTnLst>
                                </p:cTn>
                              </p:par>
                              <p:par>
                                <p:cTn id="119" presetID="22" presetClass="entr" presetSubtype="1" repeatCount="indefinite"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wipe(up)">
                                      <p:cBhvr>
                                        <p:cTn id="121" dur="500"/>
                                        <p:tgtEl>
                                          <p:spTgt spid="57"/>
                                        </p:tgtEl>
                                      </p:cBhvr>
                                    </p:animEffect>
                                  </p:childTnLst>
                                </p:cTn>
                              </p:par>
                              <p:par>
                                <p:cTn id="122" presetID="22" presetClass="entr" presetSubtype="1" repeatCount="indefinite" fill="hold" grpId="0" nodeType="withEffect">
                                  <p:stCondLst>
                                    <p:cond delay="250"/>
                                  </p:stCondLst>
                                  <p:childTnLst>
                                    <p:set>
                                      <p:cBhvr>
                                        <p:cTn id="123" dur="1" fill="hold">
                                          <p:stCondLst>
                                            <p:cond delay="0"/>
                                          </p:stCondLst>
                                        </p:cTn>
                                        <p:tgtEl>
                                          <p:spTgt spid="58"/>
                                        </p:tgtEl>
                                        <p:attrNameLst>
                                          <p:attrName>style.visibility</p:attrName>
                                        </p:attrNameLst>
                                      </p:cBhvr>
                                      <p:to>
                                        <p:strVal val="visible"/>
                                      </p:to>
                                    </p:set>
                                    <p:animEffect transition="in" filter="wipe(up)">
                                      <p:cBhvr>
                                        <p:cTn id="124" dur="500"/>
                                        <p:tgtEl>
                                          <p:spTgt spid="58"/>
                                        </p:tgtEl>
                                      </p:cBhvr>
                                    </p:animEffect>
                                  </p:childTnLst>
                                </p:cTn>
                              </p:par>
                              <p:par>
                                <p:cTn id="125" presetID="22" presetClass="entr" presetSubtype="1" repeatCount="indefinite" fill="hold" grpId="0" nodeType="withEffect">
                                  <p:stCondLst>
                                    <p:cond delay="500"/>
                                  </p:stCondLst>
                                  <p:childTnLst>
                                    <p:set>
                                      <p:cBhvr>
                                        <p:cTn id="126" dur="1" fill="hold">
                                          <p:stCondLst>
                                            <p:cond delay="0"/>
                                          </p:stCondLst>
                                        </p:cTn>
                                        <p:tgtEl>
                                          <p:spTgt spid="59"/>
                                        </p:tgtEl>
                                        <p:attrNameLst>
                                          <p:attrName>style.visibility</p:attrName>
                                        </p:attrNameLst>
                                      </p:cBhvr>
                                      <p:to>
                                        <p:strVal val="visible"/>
                                      </p:to>
                                    </p:set>
                                    <p:animEffect transition="in" filter="wipe(up)">
                                      <p:cBhvr>
                                        <p:cTn id="127" dur="500"/>
                                        <p:tgtEl>
                                          <p:spTgt spid="59"/>
                                        </p:tgtEl>
                                      </p:cBhvr>
                                    </p:animEffect>
                                  </p:childTnLst>
                                </p:cTn>
                              </p:par>
                              <p:par>
                                <p:cTn id="128" presetID="22" presetClass="entr" presetSubtype="8" repeatCount="indefinite" fill="hold" grpId="0" nodeType="withEffect">
                                  <p:stCondLst>
                                    <p:cond delay="750"/>
                                  </p:stCondLst>
                                  <p:childTnLst>
                                    <p:set>
                                      <p:cBhvr>
                                        <p:cTn id="129" dur="1" fill="hold">
                                          <p:stCondLst>
                                            <p:cond delay="0"/>
                                          </p:stCondLst>
                                        </p:cTn>
                                        <p:tgtEl>
                                          <p:spTgt spid="60"/>
                                        </p:tgtEl>
                                        <p:attrNameLst>
                                          <p:attrName>style.visibility</p:attrName>
                                        </p:attrNameLst>
                                      </p:cBhvr>
                                      <p:to>
                                        <p:strVal val="visible"/>
                                      </p:to>
                                    </p:set>
                                    <p:animEffect transition="in" filter="wipe(left)">
                                      <p:cBhvr>
                                        <p:cTn id="130" dur="500"/>
                                        <p:tgtEl>
                                          <p:spTgt spid="60"/>
                                        </p:tgtEl>
                                      </p:cBhvr>
                                    </p:animEffect>
                                  </p:childTnLst>
                                </p:cTn>
                              </p:par>
                              <p:par>
                                <p:cTn id="131" presetID="22" presetClass="entr" presetSubtype="8" repeatCount="indefinite" fill="hold" grpId="0" nodeType="withEffect">
                                  <p:stCondLst>
                                    <p:cond delay="750"/>
                                  </p:stCondLst>
                                  <p:childTnLst>
                                    <p:set>
                                      <p:cBhvr>
                                        <p:cTn id="132" dur="1" fill="hold">
                                          <p:stCondLst>
                                            <p:cond delay="0"/>
                                          </p:stCondLst>
                                        </p:cTn>
                                        <p:tgtEl>
                                          <p:spTgt spid="67"/>
                                        </p:tgtEl>
                                        <p:attrNameLst>
                                          <p:attrName>style.visibility</p:attrName>
                                        </p:attrNameLst>
                                      </p:cBhvr>
                                      <p:to>
                                        <p:strVal val="visible"/>
                                      </p:to>
                                    </p:set>
                                    <p:animEffect transition="in" filter="wipe(left)">
                                      <p:cBhvr>
                                        <p:cTn id="133" dur="500"/>
                                        <p:tgtEl>
                                          <p:spTgt spid="67"/>
                                        </p:tgtEl>
                                      </p:cBhvr>
                                    </p:animEffect>
                                  </p:childTnLst>
                                </p:cTn>
                              </p:par>
                              <p:par>
                                <p:cTn id="134" presetID="22" presetClass="entr" presetSubtype="8" repeatCount="indefinite" fill="hold" grpId="0" nodeType="withEffect">
                                  <p:stCondLst>
                                    <p:cond delay="1000"/>
                                  </p:stCondLst>
                                  <p:childTnLst>
                                    <p:set>
                                      <p:cBhvr>
                                        <p:cTn id="135" dur="1" fill="hold">
                                          <p:stCondLst>
                                            <p:cond delay="0"/>
                                          </p:stCondLst>
                                        </p:cTn>
                                        <p:tgtEl>
                                          <p:spTgt spid="68"/>
                                        </p:tgtEl>
                                        <p:attrNameLst>
                                          <p:attrName>style.visibility</p:attrName>
                                        </p:attrNameLst>
                                      </p:cBhvr>
                                      <p:to>
                                        <p:strVal val="visible"/>
                                      </p:to>
                                    </p:set>
                                    <p:animEffect transition="in" filter="wipe(left)">
                                      <p:cBhvr>
                                        <p:cTn id="136" dur="500"/>
                                        <p:tgtEl>
                                          <p:spTgt spid="68"/>
                                        </p:tgtEl>
                                      </p:cBhvr>
                                    </p:animEffect>
                                  </p:childTnLst>
                                </p:cTn>
                              </p:par>
                              <p:par>
                                <p:cTn id="137" presetID="22" presetClass="entr" presetSubtype="8" repeatCount="indefinite" fill="hold" grpId="0" nodeType="withEffect">
                                  <p:stCondLst>
                                    <p:cond delay="1250"/>
                                  </p:stCondLst>
                                  <p:childTnLst>
                                    <p:set>
                                      <p:cBhvr>
                                        <p:cTn id="138" dur="1" fill="hold">
                                          <p:stCondLst>
                                            <p:cond delay="0"/>
                                          </p:stCondLst>
                                        </p:cTn>
                                        <p:tgtEl>
                                          <p:spTgt spid="69"/>
                                        </p:tgtEl>
                                        <p:attrNameLst>
                                          <p:attrName>style.visibility</p:attrName>
                                        </p:attrNameLst>
                                      </p:cBhvr>
                                      <p:to>
                                        <p:strVal val="visible"/>
                                      </p:to>
                                    </p:set>
                                    <p:animEffect transition="in" filter="wipe(left)">
                                      <p:cBhvr>
                                        <p:cTn id="139" dur="500"/>
                                        <p:tgtEl>
                                          <p:spTgt spid="69"/>
                                        </p:tgtEl>
                                      </p:cBhvr>
                                    </p:animEffect>
                                  </p:childTnLst>
                                </p:cTn>
                              </p:par>
                              <p:par>
                                <p:cTn id="140" presetID="22" presetClass="entr" presetSubtype="8" repeatCount="indefinite" fill="hold" grpId="0" nodeType="withEffect">
                                  <p:stCondLst>
                                    <p:cond delay="1500"/>
                                  </p:stCondLst>
                                  <p:childTnLst>
                                    <p:set>
                                      <p:cBhvr>
                                        <p:cTn id="141" dur="1" fill="hold">
                                          <p:stCondLst>
                                            <p:cond delay="0"/>
                                          </p:stCondLst>
                                        </p:cTn>
                                        <p:tgtEl>
                                          <p:spTgt spid="70"/>
                                        </p:tgtEl>
                                        <p:attrNameLst>
                                          <p:attrName>style.visibility</p:attrName>
                                        </p:attrNameLst>
                                      </p:cBhvr>
                                      <p:to>
                                        <p:strVal val="visible"/>
                                      </p:to>
                                    </p:set>
                                    <p:animEffect transition="in" filter="wipe(left)">
                                      <p:cBhvr>
                                        <p:cTn id="142" dur="500"/>
                                        <p:tgtEl>
                                          <p:spTgt spid="70"/>
                                        </p:tgtEl>
                                      </p:cBhvr>
                                    </p:animEffect>
                                  </p:childTnLst>
                                </p:cTn>
                              </p:par>
                              <p:par>
                                <p:cTn id="143" presetID="22" presetClass="entr" presetSubtype="8" repeatCount="indefinite" fill="hold" grpId="0" nodeType="withEffect">
                                  <p:stCondLst>
                                    <p:cond delay="1750"/>
                                  </p:stCondLst>
                                  <p:childTnLst>
                                    <p:set>
                                      <p:cBhvr>
                                        <p:cTn id="144" dur="1" fill="hold">
                                          <p:stCondLst>
                                            <p:cond delay="0"/>
                                          </p:stCondLst>
                                        </p:cTn>
                                        <p:tgtEl>
                                          <p:spTgt spid="71"/>
                                        </p:tgtEl>
                                        <p:attrNameLst>
                                          <p:attrName>style.visibility</p:attrName>
                                        </p:attrNameLst>
                                      </p:cBhvr>
                                      <p:to>
                                        <p:strVal val="visible"/>
                                      </p:to>
                                    </p:set>
                                    <p:animEffect transition="in" filter="wipe(left)">
                                      <p:cBhvr>
                                        <p:cTn id="145" dur="500"/>
                                        <p:tgtEl>
                                          <p:spTgt spid="71"/>
                                        </p:tgtEl>
                                      </p:cBhvr>
                                    </p:animEffect>
                                  </p:childTnLst>
                                </p:cTn>
                              </p:par>
                              <p:par>
                                <p:cTn id="146" presetID="22" presetClass="entr" presetSubtype="8" repeatCount="indefinite" fill="hold" grpId="0" nodeType="withEffect">
                                  <p:stCondLst>
                                    <p:cond delay="2000"/>
                                  </p:stCondLst>
                                  <p:childTnLst>
                                    <p:set>
                                      <p:cBhvr>
                                        <p:cTn id="147" dur="1" fill="hold">
                                          <p:stCondLst>
                                            <p:cond delay="0"/>
                                          </p:stCondLst>
                                        </p:cTn>
                                        <p:tgtEl>
                                          <p:spTgt spid="72"/>
                                        </p:tgtEl>
                                        <p:attrNameLst>
                                          <p:attrName>style.visibility</p:attrName>
                                        </p:attrNameLst>
                                      </p:cBhvr>
                                      <p:to>
                                        <p:strVal val="visible"/>
                                      </p:to>
                                    </p:set>
                                    <p:animEffect transition="in" filter="wipe(left)">
                                      <p:cBhvr>
                                        <p:cTn id="148" dur="500"/>
                                        <p:tgtEl>
                                          <p:spTgt spid="72"/>
                                        </p:tgtEl>
                                      </p:cBhvr>
                                    </p:animEffect>
                                  </p:childTnLst>
                                </p:cTn>
                              </p:par>
                              <p:par>
                                <p:cTn id="149" presetID="22" presetClass="entr" presetSubtype="8" repeatCount="indefinite" fill="hold" grpId="0" nodeType="withEffect">
                                  <p:stCondLst>
                                    <p:cond delay="2250"/>
                                  </p:stCondLst>
                                  <p:childTnLst>
                                    <p:set>
                                      <p:cBhvr>
                                        <p:cTn id="150" dur="1" fill="hold">
                                          <p:stCondLst>
                                            <p:cond delay="0"/>
                                          </p:stCondLst>
                                        </p:cTn>
                                        <p:tgtEl>
                                          <p:spTgt spid="73"/>
                                        </p:tgtEl>
                                        <p:attrNameLst>
                                          <p:attrName>style.visibility</p:attrName>
                                        </p:attrNameLst>
                                      </p:cBhvr>
                                      <p:to>
                                        <p:strVal val="visible"/>
                                      </p:to>
                                    </p:set>
                                    <p:animEffect transition="in" filter="wipe(left)">
                                      <p:cBhvr>
                                        <p:cTn id="151" dur="500"/>
                                        <p:tgtEl>
                                          <p:spTgt spid="73"/>
                                        </p:tgtEl>
                                      </p:cBhvr>
                                    </p:animEffect>
                                  </p:childTnLst>
                                </p:cTn>
                              </p:par>
                              <p:par>
                                <p:cTn id="152" presetID="22" presetClass="entr" presetSubtype="8" repeatCount="indefinite" fill="hold" grpId="0" nodeType="withEffect">
                                  <p:stCondLst>
                                    <p:cond delay="2250"/>
                                  </p:stCondLst>
                                  <p:childTnLst>
                                    <p:set>
                                      <p:cBhvr>
                                        <p:cTn id="153" dur="1" fill="hold">
                                          <p:stCondLst>
                                            <p:cond delay="0"/>
                                          </p:stCondLst>
                                        </p:cTn>
                                        <p:tgtEl>
                                          <p:spTgt spid="74"/>
                                        </p:tgtEl>
                                        <p:attrNameLst>
                                          <p:attrName>style.visibility</p:attrName>
                                        </p:attrNameLst>
                                      </p:cBhvr>
                                      <p:to>
                                        <p:strVal val="visible"/>
                                      </p:to>
                                    </p:set>
                                    <p:animEffect transition="in" filter="wipe(left)">
                                      <p:cBhvr>
                                        <p:cTn id="154" dur="500"/>
                                        <p:tgtEl>
                                          <p:spTgt spid="7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repeatCount="indefinite" fill="hold" grpId="0" nodeType="clickEffect">
                                  <p:stCondLst>
                                    <p:cond delay="0"/>
                                  </p:stCondLst>
                                  <p:childTnLst>
                                    <p:set>
                                      <p:cBhvr>
                                        <p:cTn id="158" dur="1" fill="hold">
                                          <p:stCondLst>
                                            <p:cond delay="0"/>
                                          </p:stCondLst>
                                        </p:cTn>
                                        <p:tgtEl>
                                          <p:spTgt spid="75"/>
                                        </p:tgtEl>
                                        <p:attrNameLst>
                                          <p:attrName>style.visibility</p:attrName>
                                        </p:attrNameLst>
                                      </p:cBhvr>
                                      <p:to>
                                        <p:strVal val="visible"/>
                                      </p:to>
                                    </p:set>
                                    <p:animEffect transition="in" filter="wipe(down)">
                                      <p:cBhvr>
                                        <p:cTn id="159" dur="500"/>
                                        <p:tgtEl>
                                          <p:spTgt spid="75"/>
                                        </p:tgtEl>
                                      </p:cBhvr>
                                    </p:animEffect>
                                  </p:childTnLst>
                                </p:cTn>
                              </p:par>
                              <p:par>
                                <p:cTn id="160" presetID="22" presetClass="entr" presetSubtype="4" repeatCount="indefinite" fill="hold" grpId="0" nodeType="withEffect">
                                  <p:stCondLst>
                                    <p:cond delay="750"/>
                                  </p:stCondLst>
                                  <p:childTnLst>
                                    <p:set>
                                      <p:cBhvr>
                                        <p:cTn id="161" dur="1" fill="hold">
                                          <p:stCondLst>
                                            <p:cond delay="0"/>
                                          </p:stCondLst>
                                        </p:cTn>
                                        <p:tgtEl>
                                          <p:spTgt spid="76"/>
                                        </p:tgtEl>
                                        <p:attrNameLst>
                                          <p:attrName>style.visibility</p:attrName>
                                        </p:attrNameLst>
                                      </p:cBhvr>
                                      <p:to>
                                        <p:strVal val="visible"/>
                                      </p:to>
                                    </p:set>
                                    <p:animEffect transition="in" filter="wipe(down)">
                                      <p:cBhvr>
                                        <p:cTn id="162" dur="500"/>
                                        <p:tgtEl>
                                          <p:spTgt spid="76"/>
                                        </p:tgtEl>
                                      </p:cBhvr>
                                    </p:animEffect>
                                  </p:childTnLst>
                                </p:cTn>
                              </p:par>
                              <p:par>
                                <p:cTn id="163" presetID="22" presetClass="entr" presetSubtype="4" repeatCount="indefinite" fill="hold" grpId="0" nodeType="withEffect">
                                  <p:stCondLst>
                                    <p:cond delay="1000"/>
                                  </p:stCondLst>
                                  <p:childTnLst>
                                    <p:set>
                                      <p:cBhvr>
                                        <p:cTn id="164" dur="1" fill="hold">
                                          <p:stCondLst>
                                            <p:cond delay="0"/>
                                          </p:stCondLst>
                                        </p:cTn>
                                        <p:tgtEl>
                                          <p:spTgt spid="77"/>
                                        </p:tgtEl>
                                        <p:attrNameLst>
                                          <p:attrName>style.visibility</p:attrName>
                                        </p:attrNameLst>
                                      </p:cBhvr>
                                      <p:to>
                                        <p:strVal val="visible"/>
                                      </p:to>
                                    </p:set>
                                    <p:animEffect transition="in" filter="wipe(down)">
                                      <p:cBhvr>
                                        <p:cTn id="165" dur="500"/>
                                        <p:tgtEl>
                                          <p:spTgt spid="77"/>
                                        </p:tgtEl>
                                      </p:cBhvr>
                                    </p:animEffect>
                                  </p:childTnLst>
                                </p:cTn>
                              </p:par>
                              <p:par>
                                <p:cTn id="166" presetID="22" presetClass="entr" presetSubtype="4" repeatCount="indefinite" fill="hold" grpId="0" nodeType="withEffect">
                                  <p:stCondLst>
                                    <p:cond delay="1000"/>
                                  </p:stCondLst>
                                  <p:childTnLst>
                                    <p:set>
                                      <p:cBhvr>
                                        <p:cTn id="167" dur="1" fill="hold">
                                          <p:stCondLst>
                                            <p:cond delay="0"/>
                                          </p:stCondLst>
                                        </p:cTn>
                                        <p:tgtEl>
                                          <p:spTgt spid="78"/>
                                        </p:tgtEl>
                                        <p:attrNameLst>
                                          <p:attrName>style.visibility</p:attrName>
                                        </p:attrNameLst>
                                      </p:cBhvr>
                                      <p:to>
                                        <p:strVal val="visible"/>
                                      </p:to>
                                    </p:set>
                                    <p:animEffect transition="in" filter="wipe(down)">
                                      <p:cBhvr>
                                        <p:cTn id="168" dur="500"/>
                                        <p:tgtEl>
                                          <p:spTgt spid="78"/>
                                        </p:tgtEl>
                                      </p:cBhvr>
                                    </p:animEffect>
                                  </p:childTnLst>
                                </p:cTn>
                              </p:par>
                              <p:par>
                                <p:cTn id="169" presetID="22" presetClass="entr" presetSubtype="1" repeatCount="indefinite" fill="hold" grpId="0" nodeType="withEffect">
                                  <p:stCondLst>
                                    <p:cond delay="1000"/>
                                  </p:stCondLst>
                                  <p:childTnLst>
                                    <p:set>
                                      <p:cBhvr>
                                        <p:cTn id="170" dur="1" fill="hold">
                                          <p:stCondLst>
                                            <p:cond delay="0"/>
                                          </p:stCondLst>
                                        </p:cTn>
                                        <p:tgtEl>
                                          <p:spTgt spid="79"/>
                                        </p:tgtEl>
                                        <p:attrNameLst>
                                          <p:attrName>style.visibility</p:attrName>
                                        </p:attrNameLst>
                                      </p:cBhvr>
                                      <p:to>
                                        <p:strVal val="visible"/>
                                      </p:to>
                                    </p:set>
                                    <p:animEffect transition="in" filter="wipe(up)">
                                      <p:cBhvr>
                                        <p:cTn id="171" dur="500"/>
                                        <p:tgtEl>
                                          <p:spTgt spid="79"/>
                                        </p:tgtEl>
                                      </p:cBhvr>
                                    </p:animEffect>
                                  </p:childTnLst>
                                </p:cTn>
                              </p:par>
                              <p:par>
                                <p:cTn id="172" presetID="22" presetClass="entr" presetSubtype="1" repeatCount="indefinite" fill="hold" grpId="0" nodeType="withEffect">
                                  <p:stCondLst>
                                    <p:cond delay="1250"/>
                                  </p:stCondLst>
                                  <p:childTnLst>
                                    <p:set>
                                      <p:cBhvr>
                                        <p:cTn id="173" dur="1" fill="hold">
                                          <p:stCondLst>
                                            <p:cond delay="0"/>
                                          </p:stCondLst>
                                        </p:cTn>
                                        <p:tgtEl>
                                          <p:spTgt spid="80"/>
                                        </p:tgtEl>
                                        <p:attrNameLst>
                                          <p:attrName>style.visibility</p:attrName>
                                        </p:attrNameLst>
                                      </p:cBhvr>
                                      <p:to>
                                        <p:strVal val="visible"/>
                                      </p:to>
                                    </p:set>
                                    <p:animEffect transition="in" filter="wipe(up)">
                                      <p:cBhvr>
                                        <p:cTn id="174" dur="500"/>
                                        <p:tgtEl>
                                          <p:spTgt spid="80"/>
                                        </p:tgtEl>
                                      </p:cBhvr>
                                    </p:animEffect>
                                  </p:childTnLst>
                                </p:cTn>
                              </p:par>
                              <p:par>
                                <p:cTn id="175" presetID="22" presetClass="entr" presetSubtype="1" repeatCount="indefinite" fill="hold" grpId="0" nodeType="withEffect">
                                  <p:stCondLst>
                                    <p:cond delay="1500"/>
                                  </p:stCondLst>
                                  <p:childTnLst>
                                    <p:set>
                                      <p:cBhvr>
                                        <p:cTn id="176" dur="1" fill="hold">
                                          <p:stCondLst>
                                            <p:cond delay="0"/>
                                          </p:stCondLst>
                                        </p:cTn>
                                        <p:tgtEl>
                                          <p:spTgt spid="81"/>
                                        </p:tgtEl>
                                        <p:attrNameLst>
                                          <p:attrName>style.visibility</p:attrName>
                                        </p:attrNameLst>
                                      </p:cBhvr>
                                      <p:to>
                                        <p:strVal val="visible"/>
                                      </p:to>
                                    </p:set>
                                    <p:animEffect transition="in" filter="wipe(up)">
                                      <p:cBhvr>
                                        <p:cTn id="177" dur="500"/>
                                        <p:tgtEl>
                                          <p:spTgt spid="81"/>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1" repeatCount="indefinite" fill="hold" grpId="0" nodeType="clickEffect">
                                  <p:stCondLst>
                                    <p:cond delay="0"/>
                                  </p:stCondLst>
                                  <p:endCondLst>
                                    <p:cond evt="onNext" delay="0">
                                      <p:tgtEl>
                                        <p:sldTgt/>
                                      </p:tgtEl>
                                    </p:cond>
                                  </p:endCondLst>
                                  <p:childTnLst>
                                    <p:set>
                                      <p:cBhvr>
                                        <p:cTn id="181" dur="1" fill="hold">
                                          <p:stCondLst>
                                            <p:cond delay="0"/>
                                          </p:stCondLst>
                                        </p:cTn>
                                        <p:tgtEl>
                                          <p:spTgt spid="82"/>
                                        </p:tgtEl>
                                        <p:attrNameLst>
                                          <p:attrName>style.visibility</p:attrName>
                                        </p:attrNameLst>
                                      </p:cBhvr>
                                      <p:to>
                                        <p:strVal val="visible"/>
                                      </p:to>
                                    </p:set>
                                    <p:animEffect transition="in" filter="wipe(up)">
                                      <p:cBhvr>
                                        <p:cTn id="182" dur="500"/>
                                        <p:tgtEl>
                                          <p:spTgt spid="82"/>
                                        </p:tgtEl>
                                      </p:cBhvr>
                                    </p:animEffect>
                                  </p:childTnLst>
                                </p:cTn>
                              </p:par>
                              <p:par>
                                <p:cTn id="183" presetID="22" presetClass="entr" presetSubtype="1" repeatCount="indefinite" fill="hold" grpId="0" nodeType="withEffect">
                                  <p:stCondLst>
                                    <p:cond delay="250"/>
                                  </p:stCondLst>
                                  <p:childTnLst>
                                    <p:set>
                                      <p:cBhvr>
                                        <p:cTn id="184" dur="1" fill="hold">
                                          <p:stCondLst>
                                            <p:cond delay="0"/>
                                          </p:stCondLst>
                                        </p:cTn>
                                        <p:tgtEl>
                                          <p:spTgt spid="83"/>
                                        </p:tgtEl>
                                        <p:attrNameLst>
                                          <p:attrName>style.visibility</p:attrName>
                                        </p:attrNameLst>
                                      </p:cBhvr>
                                      <p:to>
                                        <p:strVal val="visible"/>
                                      </p:to>
                                    </p:set>
                                    <p:animEffect transition="in" filter="wipe(up)">
                                      <p:cBhvr>
                                        <p:cTn id="185" dur="500"/>
                                        <p:tgtEl>
                                          <p:spTgt spid="83"/>
                                        </p:tgtEl>
                                      </p:cBhvr>
                                    </p:animEffect>
                                  </p:childTnLst>
                                </p:cTn>
                              </p:par>
                              <p:par>
                                <p:cTn id="186" presetID="22" presetClass="entr" presetSubtype="1" repeatCount="indefinite" fill="hold" grpId="0" nodeType="withEffect">
                                  <p:stCondLst>
                                    <p:cond delay="500"/>
                                  </p:stCondLst>
                                  <p:childTnLst>
                                    <p:set>
                                      <p:cBhvr>
                                        <p:cTn id="187" dur="1" fill="hold">
                                          <p:stCondLst>
                                            <p:cond delay="0"/>
                                          </p:stCondLst>
                                        </p:cTn>
                                        <p:tgtEl>
                                          <p:spTgt spid="84"/>
                                        </p:tgtEl>
                                        <p:attrNameLst>
                                          <p:attrName>style.visibility</p:attrName>
                                        </p:attrNameLst>
                                      </p:cBhvr>
                                      <p:to>
                                        <p:strVal val="visible"/>
                                      </p:to>
                                    </p:set>
                                    <p:animEffect transition="in" filter="wipe(up)">
                                      <p:cBhvr>
                                        <p:cTn id="188" dur="500"/>
                                        <p:tgtEl>
                                          <p:spTgt spid="84"/>
                                        </p:tgtEl>
                                      </p:cBhvr>
                                    </p:animEffect>
                                  </p:childTnLst>
                                </p:cTn>
                              </p:par>
                              <p:par>
                                <p:cTn id="189" presetID="22" presetClass="entr" presetSubtype="1" repeatCount="indefinite" fill="hold" grpId="0" nodeType="withEffect">
                                  <p:stCondLst>
                                    <p:cond delay="500"/>
                                  </p:stCondLst>
                                  <p:childTnLst>
                                    <p:set>
                                      <p:cBhvr>
                                        <p:cTn id="190" dur="1" fill="hold">
                                          <p:stCondLst>
                                            <p:cond delay="0"/>
                                          </p:stCondLst>
                                        </p:cTn>
                                        <p:tgtEl>
                                          <p:spTgt spid="85"/>
                                        </p:tgtEl>
                                        <p:attrNameLst>
                                          <p:attrName>style.visibility</p:attrName>
                                        </p:attrNameLst>
                                      </p:cBhvr>
                                      <p:to>
                                        <p:strVal val="visible"/>
                                      </p:to>
                                    </p:set>
                                    <p:animEffect transition="in" filter="wipe(up)">
                                      <p:cBhvr>
                                        <p:cTn id="191" dur="500"/>
                                        <p:tgtEl>
                                          <p:spTgt spid="85"/>
                                        </p:tgtEl>
                                      </p:cBhvr>
                                    </p:animEffect>
                                  </p:childTnLst>
                                </p:cTn>
                              </p:par>
                              <p:par>
                                <p:cTn id="192" presetID="22" presetClass="entr" presetSubtype="2" repeatCount="indefinite" fill="hold" grpId="0" nodeType="withEffect">
                                  <p:stCondLst>
                                    <p:cond delay="750"/>
                                  </p:stCondLst>
                                  <p:childTnLst>
                                    <p:set>
                                      <p:cBhvr>
                                        <p:cTn id="193" dur="1" fill="hold">
                                          <p:stCondLst>
                                            <p:cond delay="0"/>
                                          </p:stCondLst>
                                        </p:cTn>
                                        <p:tgtEl>
                                          <p:spTgt spid="86"/>
                                        </p:tgtEl>
                                        <p:attrNameLst>
                                          <p:attrName>style.visibility</p:attrName>
                                        </p:attrNameLst>
                                      </p:cBhvr>
                                      <p:to>
                                        <p:strVal val="visible"/>
                                      </p:to>
                                    </p:set>
                                    <p:animEffect transition="in" filter="wipe(right)">
                                      <p:cBhvr>
                                        <p:cTn id="194" dur="500"/>
                                        <p:tgtEl>
                                          <p:spTgt spid="86"/>
                                        </p:tgtEl>
                                      </p:cBhvr>
                                    </p:animEffect>
                                  </p:childTnLst>
                                </p:cTn>
                              </p:par>
                              <p:par>
                                <p:cTn id="195" presetID="22" presetClass="entr" presetSubtype="2" repeatCount="indefinite" fill="hold" grpId="0" nodeType="withEffect">
                                  <p:stCondLst>
                                    <p:cond delay="1000"/>
                                  </p:stCondLst>
                                  <p:childTnLst>
                                    <p:set>
                                      <p:cBhvr>
                                        <p:cTn id="196" dur="1" fill="hold">
                                          <p:stCondLst>
                                            <p:cond delay="0"/>
                                          </p:stCondLst>
                                        </p:cTn>
                                        <p:tgtEl>
                                          <p:spTgt spid="87"/>
                                        </p:tgtEl>
                                        <p:attrNameLst>
                                          <p:attrName>style.visibility</p:attrName>
                                        </p:attrNameLst>
                                      </p:cBhvr>
                                      <p:to>
                                        <p:strVal val="visible"/>
                                      </p:to>
                                    </p:set>
                                    <p:animEffect transition="in" filter="wipe(right)">
                                      <p:cBhvr>
                                        <p:cTn id="197" dur="500"/>
                                        <p:tgtEl>
                                          <p:spTgt spid="87"/>
                                        </p:tgtEl>
                                      </p:cBhvr>
                                    </p:animEffect>
                                  </p:childTnLst>
                                </p:cTn>
                              </p:par>
                              <p:par>
                                <p:cTn id="198" presetID="22" presetClass="entr" presetSubtype="2" repeatCount="indefinite" fill="hold" grpId="0" nodeType="withEffect">
                                  <p:stCondLst>
                                    <p:cond delay="1250"/>
                                  </p:stCondLst>
                                  <p:childTnLst>
                                    <p:set>
                                      <p:cBhvr>
                                        <p:cTn id="199" dur="1" fill="hold">
                                          <p:stCondLst>
                                            <p:cond delay="0"/>
                                          </p:stCondLst>
                                        </p:cTn>
                                        <p:tgtEl>
                                          <p:spTgt spid="88"/>
                                        </p:tgtEl>
                                        <p:attrNameLst>
                                          <p:attrName>style.visibility</p:attrName>
                                        </p:attrNameLst>
                                      </p:cBhvr>
                                      <p:to>
                                        <p:strVal val="visible"/>
                                      </p:to>
                                    </p:set>
                                    <p:animEffect transition="in" filter="wipe(right)">
                                      <p:cBhvr>
                                        <p:cTn id="200" dur="500"/>
                                        <p:tgtEl>
                                          <p:spTgt spid="88"/>
                                        </p:tgtEl>
                                      </p:cBhvr>
                                    </p:animEffect>
                                  </p:childTnLst>
                                </p:cTn>
                              </p:par>
                              <p:par>
                                <p:cTn id="201" presetID="22" presetClass="entr" presetSubtype="2" repeatCount="indefinite" fill="hold" grpId="0" nodeType="withEffect">
                                  <p:stCondLst>
                                    <p:cond delay="1500"/>
                                  </p:stCondLst>
                                  <p:childTnLst>
                                    <p:set>
                                      <p:cBhvr>
                                        <p:cTn id="202" dur="1" fill="hold">
                                          <p:stCondLst>
                                            <p:cond delay="0"/>
                                          </p:stCondLst>
                                        </p:cTn>
                                        <p:tgtEl>
                                          <p:spTgt spid="89"/>
                                        </p:tgtEl>
                                        <p:attrNameLst>
                                          <p:attrName>style.visibility</p:attrName>
                                        </p:attrNameLst>
                                      </p:cBhvr>
                                      <p:to>
                                        <p:strVal val="visible"/>
                                      </p:to>
                                    </p:set>
                                    <p:animEffect transition="in" filter="wipe(right)">
                                      <p:cBhvr>
                                        <p:cTn id="203" dur="500"/>
                                        <p:tgtEl>
                                          <p:spTgt spid="89"/>
                                        </p:tgtEl>
                                      </p:cBhvr>
                                    </p:animEffect>
                                  </p:childTnLst>
                                </p:cTn>
                              </p:par>
                              <p:par>
                                <p:cTn id="204" presetID="22" presetClass="entr" presetSubtype="2" repeatCount="indefinite" fill="hold" grpId="0" nodeType="withEffect">
                                  <p:stCondLst>
                                    <p:cond delay="1750"/>
                                  </p:stCondLst>
                                  <p:childTnLst>
                                    <p:set>
                                      <p:cBhvr>
                                        <p:cTn id="205" dur="1" fill="hold">
                                          <p:stCondLst>
                                            <p:cond delay="0"/>
                                          </p:stCondLst>
                                        </p:cTn>
                                        <p:tgtEl>
                                          <p:spTgt spid="90"/>
                                        </p:tgtEl>
                                        <p:attrNameLst>
                                          <p:attrName>style.visibility</p:attrName>
                                        </p:attrNameLst>
                                      </p:cBhvr>
                                      <p:to>
                                        <p:strVal val="visible"/>
                                      </p:to>
                                    </p:set>
                                    <p:animEffect transition="in" filter="wipe(right)">
                                      <p:cBhvr>
                                        <p:cTn id="206" dur="500"/>
                                        <p:tgtEl>
                                          <p:spTgt spid="90"/>
                                        </p:tgtEl>
                                      </p:cBhvr>
                                    </p:animEffect>
                                  </p:childTnLst>
                                </p:cTn>
                              </p:par>
                              <p:par>
                                <p:cTn id="207" presetID="22" presetClass="entr" presetSubtype="2" repeatCount="indefinite" fill="hold" grpId="0" nodeType="withEffect">
                                  <p:stCondLst>
                                    <p:cond delay="2000"/>
                                  </p:stCondLst>
                                  <p:childTnLst>
                                    <p:set>
                                      <p:cBhvr>
                                        <p:cTn id="208" dur="1" fill="hold">
                                          <p:stCondLst>
                                            <p:cond delay="0"/>
                                          </p:stCondLst>
                                        </p:cTn>
                                        <p:tgtEl>
                                          <p:spTgt spid="91"/>
                                        </p:tgtEl>
                                        <p:attrNameLst>
                                          <p:attrName>style.visibility</p:attrName>
                                        </p:attrNameLst>
                                      </p:cBhvr>
                                      <p:to>
                                        <p:strVal val="visible"/>
                                      </p:to>
                                    </p:set>
                                    <p:animEffect transition="in" filter="wipe(right)">
                                      <p:cBhvr>
                                        <p:cTn id="209" dur="500"/>
                                        <p:tgtEl>
                                          <p:spTgt spid="91"/>
                                        </p:tgtEl>
                                      </p:cBhvr>
                                    </p:animEffect>
                                  </p:childTnLst>
                                </p:cTn>
                              </p:par>
                              <p:par>
                                <p:cTn id="210" presetID="22" presetClass="entr" presetSubtype="2" repeatCount="indefinite" fill="hold" grpId="0" nodeType="withEffect">
                                  <p:stCondLst>
                                    <p:cond delay="2250"/>
                                  </p:stCondLst>
                                  <p:childTnLst>
                                    <p:set>
                                      <p:cBhvr>
                                        <p:cTn id="211" dur="1" fill="hold">
                                          <p:stCondLst>
                                            <p:cond delay="0"/>
                                          </p:stCondLst>
                                        </p:cTn>
                                        <p:tgtEl>
                                          <p:spTgt spid="92"/>
                                        </p:tgtEl>
                                        <p:attrNameLst>
                                          <p:attrName>style.visibility</p:attrName>
                                        </p:attrNameLst>
                                      </p:cBhvr>
                                      <p:to>
                                        <p:strVal val="visible"/>
                                      </p:to>
                                    </p:set>
                                    <p:animEffect transition="in" filter="wipe(right)">
                                      <p:cBhvr>
                                        <p:cTn id="212" dur="500"/>
                                        <p:tgtEl>
                                          <p:spTgt spid="92"/>
                                        </p:tgtEl>
                                      </p:cBhvr>
                                    </p:animEffect>
                                  </p:childTnLst>
                                </p:cTn>
                              </p:par>
                              <p:par>
                                <p:cTn id="213" presetID="22" presetClass="entr" presetSubtype="2" repeatCount="indefinite" fill="hold" grpId="0" nodeType="withEffect">
                                  <p:stCondLst>
                                    <p:cond delay="2500"/>
                                  </p:stCondLst>
                                  <p:childTnLst>
                                    <p:set>
                                      <p:cBhvr>
                                        <p:cTn id="214" dur="1" fill="hold">
                                          <p:stCondLst>
                                            <p:cond delay="0"/>
                                          </p:stCondLst>
                                        </p:cTn>
                                        <p:tgtEl>
                                          <p:spTgt spid="93"/>
                                        </p:tgtEl>
                                        <p:attrNameLst>
                                          <p:attrName>style.visibility</p:attrName>
                                        </p:attrNameLst>
                                      </p:cBhvr>
                                      <p:to>
                                        <p:strVal val="visible"/>
                                      </p:to>
                                    </p:set>
                                    <p:animEffect transition="in" filter="wipe(right)">
                                      <p:cBhvr>
                                        <p:cTn id="215" dur="500"/>
                                        <p:tgtEl>
                                          <p:spTgt spid="93"/>
                                        </p:tgtEl>
                                      </p:cBhvr>
                                    </p:animEffect>
                                  </p:childTnLst>
                                </p:cTn>
                              </p:par>
                              <p:par>
                                <p:cTn id="216" presetID="22" presetClass="entr" presetSubtype="2" repeatCount="indefinite" fill="hold" grpId="0" nodeType="withEffect">
                                  <p:stCondLst>
                                    <p:cond delay="2750"/>
                                  </p:stCondLst>
                                  <p:childTnLst>
                                    <p:set>
                                      <p:cBhvr>
                                        <p:cTn id="217" dur="1" fill="hold">
                                          <p:stCondLst>
                                            <p:cond delay="0"/>
                                          </p:stCondLst>
                                        </p:cTn>
                                        <p:tgtEl>
                                          <p:spTgt spid="94"/>
                                        </p:tgtEl>
                                        <p:attrNameLst>
                                          <p:attrName>style.visibility</p:attrName>
                                        </p:attrNameLst>
                                      </p:cBhvr>
                                      <p:to>
                                        <p:strVal val="visible"/>
                                      </p:to>
                                    </p:set>
                                    <p:animEffect transition="in" filter="wipe(right)">
                                      <p:cBhvr>
                                        <p:cTn id="218" dur="500"/>
                                        <p:tgtEl>
                                          <p:spTgt spid="94"/>
                                        </p:tgtEl>
                                      </p:cBhvr>
                                    </p:animEffect>
                                  </p:childTnLst>
                                </p:cTn>
                              </p:par>
                              <p:par>
                                <p:cTn id="219" presetID="22" presetClass="entr" presetSubtype="2" repeatCount="indefinite" fill="hold" grpId="0" nodeType="withEffect">
                                  <p:stCondLst>
                                    <p:cond delay="3000"/>
                                  </p:stCondLst>
                                  <p:childTnLst>
                                    <p:set>
                                      <p:cBhvr>
                                        <p:cTn id="220" dur="1" fill="hold">
                                          <p:stCondLst>
                                            <p:cond delay="0"/>
                                          </p:stCondLst>
                                        </p:cTn>
                                        <p:tgtEl>
                                          <p:spTgt spid="95"/>
                                        </p:tgtEl>
                                        <p:attrNameLst>
                                          <p:attrName>style.visibility</p:attrName>
                                        </p:attrNameLst>
                                      </p:cBhvr>
                                      <p:to>
                                        <p:strVal val="visible"/>
                                      </p:to>
                                    </p:set>
                                    <p:animEffect transition="in" filter="wipe(right)">
                                      <p:cBhvr>
                                        <p:cTn id="221" dur="500"/>
                                        <p:tgtEl>
                                          <p:spTgt spid="95"/>
                                        </p:tgtEl>
                                      </p:cBhvr>
                                    </p:animEffect>
                                  </p:childTnLst>
                                </p:cTn>
                              </p:par>
                              <p:par>
                                <p:cTn id="222" presetID="22" presetClass="entr" presetSubtype="2" repeatCount="indefinite" fill="hold" grpId="0" nodeType="withEffect">
                                  <p:stCondLst>
                                    <p:cond delay="3250"/>
                                  </p:stCondLst>
                                  <p:childTnLst>
                                    <p:set>
                                      <p:cBhvr>
                                        <p:cTn id="223" dur="1" fill="hold">
                                          <p:stCondLst>
                                            <p:cond delay="0"/>
                                          </p:stCondLst>
                                        </p:cTn>
                                        <p:tgtEl>
                                          <p:spTgt spid="96"/>
                                        </p:tgtEl>
                                        <p:attrNameLst>
                                          <p:attrName>style.visibility</p:attrName>
                                        </p:attrNameLst>
                                      </p:cBhvr>
                                      <p:to>
                                        <p:strVal val="visible"/>
                                      </p:to>
                                    </p:set>
                                    <p:animEffect transition="in" filter="wipe(right)">
                                      <p:cBhvr>
                                        <p:cTn id="224" dur="500"/>
                                        <p:tgtEl>
                                          <p:spTgt spid="96"/>
                                        </p:tgtEl>
                                      </p:cBhvr>
                                    </p:animEffect>
                                  </p:childTnLst>
                                </p:cTn>
                              </p:par>
                              <p:par>
                                <p:cTn id="225" presetID="22" presetClass="entr" presetSubtype="4" repeatCount="indefinite" fill="hold" grpId="0" nodeType="withEffect">
                                  <p:stCondLst>
                                    <p:cond delay="3250"/>
                                  </p:stCondLst>
                                  <p:childTnLst>
                                    <p:set>
                                      <p:cBhvr>
                                        <p:cTn id="226" dur="1" fill="hold">
                                          <p:stCondLst>
                                            <p:cond delay="0"/>
                                          </p:stCondLst>
                                        </p:cTn>
                                        <p:tgtEl>
                                          <p:spTgt spid="97"/>
                                        </p:tgtEl>
                                        <p:attrNameLst>
                                          <p:attrName>style.visibility</p:attrName>
                                        </p:attrNameLst>
                                      </p:cBhvr>
                                      <p:to>
                                        <p:strVal val="visible"/>
                                      </p:to>
                                    </p:set>
                                    <p:animEffect transition="in" filter="wipe(down)">
                                      <p:cBhvr>
                                        <p:cTn id="227" dur="500"/>
                                        <p:tgtEl>
                                          <p:spTgt spid="97"/>
                                        </p:tgtEl>
                                      </p:cBhvr>
                                    </p:animEffect>
                                  </p:childTnLst>
                                </p:cTn>
                              </p:par>
                              <p:par>
                                <p:cTn id="228" presetID="22" presetClass="entr" presetSubtype="4" repeatCount="indefinite" fill="hold" grpId="0" nodeType="withEffect">
                                  <p:stCondLst>
                                    <p:cond delay="3500"/>
                                  </p:stCondLst>
                                  <p:childTnLst>
                                    <p:set>
                                      <p:cBhvr>
                                        <p:cTn id="229" dur="1" fill="hold">
                                          <p:stCondLst>
                                            <p:cond delay="0"/>
                                          </p:stCondLst>
                                        </p:cTn>
                                        <p:tgtEl>
                                          <p:spTgt spid="98"/>
                                        </p:tgtEl>
                                        <p:attrNameLst>
                                          <p:attrName>style.visibility</p:attrName>
                                        </p:attrNameLst>
                                      </p:cBhvr>
                                      <p:to>
                                        <p:strVal val="visible"/>
                                      </p:to>
                                    </p:set>
                                    <p:animEffect transition="in" filter="wipe(down)">
                                      <p:cBhvr>
                                        <p:cTn id="230" dur="500"/>
                                        <p:tgtEl>
                                          <p:spTgt spid="98"/>
                                        </p:tgtEl>
                                      </p:cBhvr>
                                    </p:animEffect>
                                  </p:childTnLst>
                                </p:cTn>
                              </p:par>
                              <p:par>
                                <p:cTn id="231" presetID="22" presetClass="entr" presetSubtype="4" repeatCount="indefinite" fill="hold" grpId="0" nodeType="withEffect">
                                  <p:stCondLst>
                                    <p:cond delay="3500"/>
                                  </p:stCondLst>
                                  <p:childTnLst>
                                    <p:set>
                                      <p:cBhvr>
                                        <p:cTn id="232" dur="1" fill="hold">
                                          <p:stCondLst>
                                            <p:cond delay="0"/>
                                          </p:stCondLst>
                                        </p:cTn>
                                        <p:tgtEl>
                                          <p:spTgt spid="99"/>
                                        </p:tgtEl>
                                        <p:attrNameLst>
                                          <p:attrName>style.visibility</p:attrName>
                                        </p:attrNameLst>
                                      </p:cBhvr>
                                      <p:to>
                                        <p:strVal val="visible"/>
                                      </p:to>
                                    </p:set>
                                    <p:animEffect transition="in" filter="wipe(down)">
                                      <p:cBhvr>
                                        <p:cTn id="23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8" grpId="0" animBg="1"/>
      <p:bldP spid="48" grpId="0" animBg="1"/>
      <p:bldP spid="50" grpId="0" animBg="1"/>
      <p:bldP spid="52" grpId="0" animBg="1"/>
      <p:bldP spid="53" grpId="0" animBg="1"/>
      <p:bldP spid="54" grpId="0"/>
      <p:bldP spid="51" grpId="0" animBg="1"/>
      <p:bldP spid="56" grpId="0" animBg="1"/>
      <p:bldP spid="57" grpId="0" animBg="1"/>
      <p:bldP spid="58" grpId="0" animBg="1"/>
      <p:bldP spid="59" grpId="0" animBg="1"/>
      <p:bldP spid="60"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1258" y="186194"/>
            <a:ext cx="584688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(Challenges)</a:t>
            </a:r>
            <a:endParaRPr lang="en-GB" dirty="0">
              <a:solidFill>
                <a:schemeClr val="bg1"/>
              </a:solidFill>
              <a:latin typeface="Segoe UI" panose="020B0502040204020203" pitchFamily="34" charset="0"/>
              <a:cs typeface="Segoe UI" panose="020B0502040204020203" pitchFamily="34" charset="0"/>
            </a:endParaRPr>
          </a:p>
        </p:txBody>
      </p:sp>
      <p:sp>
        <p:nvSpPr>
          <p:cNvPr id="2" name="Down Arrow 1"/>
          <p:cNvSpPr/>
          <p:nvPr/>
        </p:nvSpPr>
        <p:spPr>
          <a:xfrm>
            <a:off x="3491880" y="987574"/>
            <a:ext cx="7200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Down Arrow 4"/>
          <p:cNvSpPr/>
          <p:nvPr/>
        </p:nvSpPr>
        <p:spPr>
          <a:xfrm rot="5400000" flipV="1">
            <a:off x="6226554"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own Arrow 5"/>
          <p:cNvSpPr/>
          <p:nvPr/>
        </p:nvSpPr>
        <p:spPr>
          <a:xfrm rot="5400000" flipV="1">
            <a:off x="6610878"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5400000" flipV="1">
            <a:off x="6978992"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rot="5400000" flipV="1">
            <a:off x="7325640"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rot="5400000" flipV="1">
            <a:off x="7690998" y="4438572"/>
            <a:ext cx="45720" cy="23504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050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grpId="0" nodeType="with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repeatCount="indefinite" fill="hold" grpId="0" nodeType="withEffect">
                                  <p:stCondLst>
                                    <p:cond delay="17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repeatCount="indefinite" fill="hold" grpId="0" nodeType="withEffect">
                                  <p:stCondLst>
                                    <p:cond delay="20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repeatCount="indefinite" fill="hold" grpId="0" nodeType="withEffect">
                                  <p:stCondLst>
                                    <p:cond delay="225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repeatCount="indefinite" fill="hold" grpId="0" nodeType="withEffect">
                                  <p:stCondLst>
                                    <p:cond delay="225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347864" y="1858617"/>
            <a:ext cx="3528392" cy="1217189"/>
            <a:chOff x="3347864" y="1858617"/>
            <a:chExt cx="3528392" cy="1217189"/>
          </a:xfrm>
        </p:grpSpPr>
        <p:pic>
          <p:nvPicPr>
            <p:cNvPr id="1026" name="Picture 2" descr="C:\Users\ealbert\Pictures\rope_PNG181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4042260" y="1884301"/>
              <a:ext cx="713133" cy="6617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ealbert\Pictures\rope_PNG181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5468727" y="1884301"/>
              <a:ext cx="713133" cy="661765"/>
            </a:xfrm>
            <a:prstGeom prst="rect">
              <a:avLst/>
            </a:prstGeom>
            <a:noFill/>
            <a:extLst>
              <a:ext uri="{909E8E84-426E-40DD-AFC4-6F175D3DCCD1}">
                <a14:hiddenFill xmlns:a14="http://schemas.microsoft.com/office/drawing/2010/main">
                  <a:solidFill>
                    <a:srgbClr val="FFFFFF"/>
                  </a:solidFill>
                </a14:hiddenFill>
              </a:ext>
            </a:extLst>
          </p:spPr>
        </p:pic>
        <p:sp>
          <p:nvSpPr>
            <p:cNvPr id="2" name="Parallelogram 1"/>
            <p:cNvSpPr/>
            <p:nvPr/>
          </p:nvSpPr>
          <p:spPr>
            <a:xfrm>
              <a:off x="3347864" y="2571750"/>
              <a:ext cx="3528392" cy="504056"/>
            </a:xfrm>
            <a:prstGeom prst="parallelogram">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300" dirty="0" smtClean="0">
                  <a:latin typeface="Segoe UI" panose="020B0502040204020203" pitchFamily="34" charset="0"/>
                  <a:cs typeface="Segoe UI" panose="020B0502040204020203" pitchFamily="34" charset="0"/>
                </a:rPr>
                <a:t>STREAM vs SWARM</a:t>
              </a:r>
              <a:endParaRPr lang="en-GB" spc="300" dirty="0">
                <a:latin typeface="Segoe UI" panose="020B0502040204020203" pitchFamily="34" charset="0"/>
                <a:cs typeface="Segoe UI" panose="020B0502040204020203" pitchFamily="34" charset="0"/>
              </a:endParaRPr>
            </a:p>
          </p:txBody>
        </p:sp>
        <p:sp>
          <p:nvSpPr>
            <p:cNvPr id="3" name="Oval 2"/>
            <p:cNvSpPr/>
            <p:nvPr/>
          </p:nvSpPr>
          <p:spPr>
            <a:xfrm>
              <a:off x="5753285" y="2499742"/>
              <a:ext cx="144016" cy="144016"/>
            </a:xfrm>
            <a:prstGeom prst="ellipse">
              <a:avLst/>
            </a:prstGeom>
            <a:solidFill>
              <a:schemeClr val="bg1"/>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326818" y="2509267"/>
              <a:ext cx="144016" cy="144016"/>
            </a:xfrm>
            <a:prstGeom prst="ellipse">
              <a:avLst/>
            </a:prstGeom>
            <a:solidFill>
              <a:schemeClr val="bg1"/>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8" name="Straight Connector 7"/>
          <p:cNvCxnSpPr/>
          <p:nvPr/>
        </p:nvCxnSpPr>
        <p:spPr>
          <a:xfrm>
            <a:off x="4139952" y="4038536"/>
            <a:ext cx="0" cy="663366"/>
          </a:xfrm>
          <a:prstGeom prst="line">
            <a:avLst/>
          </a:prstGeom>
          <a:ln w="57150">
            <a:solidFill>
              <a:schemeClr val="tx2">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04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703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232026" y="987574"/>
            <a:ext cx="0" cy="3312368"/>
          </a:xfrm>
          <a:prstGeom prst="line">
            <a:avLst/>
          </a:prstGeom>
          <a:ln w="57150">
            <a:solidFill>
              <a:schemeClr val="tx2">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6512" y="0"/>
            <a:ext cx="2267744" cy="51640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C:\Users\ealbert\Pictures\notes-png-4.png"/>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9205" y="2175906"/>
            <a:ext cx="969334" cy="9357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3214" y="1635646"/>
            <a:ext cx="1394490"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OVERVIEW</a:t>
            </a:r>
            <a:endParaRPr lang="en-GB" dirty="0">
              <a:solidFill>
                <a:schemeClr val="bg1"/>
              </a:solidFill>
              <a:latin typeface="Segoe UI" panose="020B0502040204020203" pitchFamily="34" charset="0"/>
              <a:cs typeface="Segoe UI" panose="020B0502040204020203" pitchFamily="34" charset="0"/>
            </a:endParaRPr>
          </a:p>
        </p:txBody>
      </p:sp>
      <p:sp>
        <p:nvSpPr>
          <p:cNvPr id="6" name="TextBox 5"/>
          <p:cNvSpPr txBox="1"/>
          <p:nvPr/>
        </p:nvSpPr>
        <p:spPr>
          <a:xfrm>
            <a:off x="2843808" y="1073208"/>
            <a:ext cx="1682522" cy="36933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Introduction</a:t>
            </a:r>
            <a:endParaRPr lang="en-GB" dirty="0">
              <a:latin typeface="Segoe UI" panose="020B0502040204020203" pitchFamily="34" charset="0"/>
              <a:cs typeface="Segoe UI" panose="020B0502040204020203" pitchFamily="34" charset="0"/>
            </a:endParaRPr>
          </a:p>
        </p:txBody>
      </p:sp>
      <p:sp>
        <p:nvSpPr>
          <p:cNvPr id="7" name="TextBox 6"/>
          <p:cNvSpPr txBox="1"/>
          <p:nvPr/>
        </p:nvSpPr>
        <p:spPr>
          <a:xfrm>
            <a:off x="2836673" y="1410330"/>
            <a:ext cx="4274810" cy="923330"/>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Structure of Models (How they work)</a:t>
            </a:r>
          </a:p>
          <a:p>
            <a:pPr marL="285750" indent="-285750">
              <a:buFont typeface="Wingdings" panose="05000000000000000000" pitchFamily="2" charset="2"/>
              <a:buChar char="q"/>
            </a:pPr>
            <a:r>
              <a:rPr lang="en-US" dirty="0" smtClean="0">
                <a:latin typeface="Segoe UI" panose="020B0502040204020203" pitchFamily="34" charset="0"/>
                <a:cs typeface="Segoe UI" panose="020B0502040204020203" pitchFamily="34" charset="0"/>
              </a:rPr>
              <a:t>Stream Model</a:t>
            </a:r>
          </a:p>
          <a:p>
            <a:pPr marL="285750" indent="-285750">
              <a:buFont typeface="Wingdings" panose="05000000000000000000" pitchFamily="2" charset="2"/>
              <a:buChar char="q"/>
            </a:pPr>
            <a:r>
              <a:rPr lang="en-US" dirty="0" smtClean="0">
                <a:latin typeface="Segoe UI" panose="020B0502040204020203" pitchFamily="34" charset="0"/>
                <a:cs typeface="Segoe UI" panose="020B0502040204020203" pitchFamily="34" charset="0"/>
              </a:rPr>
              <a:t>Swarm Model</a:t>
            </a:r>
            <a:endParaRPr lang="en-GB" dirty="0">
              <a:latin typeface="Segoe UI" panose="020B0502040204020203" pitchFamily="34" charset="0"/>
              <a:cs typeface="Segoe UI" panose="020B0502040204020203" pitchFamily="34" charset="0"/>
            </a:endParaRPr>
          </a:p>
        </p:txBody>
      </p:sp>
      <p:sp>
        <p:nvSpPr>
          <p:cNvPr id="8" name="TextBox 7"/>
          <p:cNvSpPr txBox="1"/>
          <p:nvPr/>
        </p:nvSpPr>
        <p:spPr>
          <a:xfrm>
            <a:off x="2813838" y="2296090"/>
            <a:ext cx="432048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Advantages And Disadvantages of implementing Models</a:t>
            </a:r>
          </a:p>
        </p:txBody>
      </p:sp>
      <p:sp>
        <p:nvSpPr>
          <p:cNvPr id="9" name="TextBox 8"/>
          <p:cNvSpPr txBox="1"/>
          <p:nvPr/>
        </p:nvSpPr>
        <p:spPr>
          <a:xfrm>
            <a:off x="2813838" y="3077547"/>
            <a:ext cx="432048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How Does These Apply To Our Work Bethel or As Remote Volunteers</a:t>
            </a:r>
          </a:p>
        </p:txBody>
      </p:sp>
      <p:cxnSp>
        <p:nvCxnSpPr>
          <p:cNvPr id="10" name="Straight Connector 9"/>
          <p:cNvCxnSpPr/>
          <p:nvPr/>
        </p:nvCxnSpPr>
        <p:spPr>
          <a:xfrm>
            <a:off x="2817470" y="1096049"/>
            <a:ext cx="0" cy="323651"/>
          </a:xfrm>
          <a:prstGeom prst="line">
            <a:avLst/>
          </a:prstGeom>
          <a:ln w="57150">
            <a:solidFill>
              <a:schemeClr val="tx2">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10206" y="1548344"/>
            <a:ext cx="0" cy="663366"/>
          </a:xfrm>
          <a:prstGeom prst="line">
            <a:avLst/>
          </a:prstGeom>
          <a:ln w="57150">
            <a:solidFill>
              <a:schemeClr val="tx2">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10206" y="2377442"/>
            <a:ext cx="0" cy="495672"/>
          </a:xfrm>
          <a:prstGeom prst="line">
            <a:avLst/>
          </a:prstGeom>
          <a:ln w="57150">
            <a:solidFill>
              <a:schemeClr val="tx2">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10206" y="3152876"/>
            <a:ext cx="0" cy="495672"/>
          </a:xfrm>
          <a:prstGeom prst="line">
            <a:avLst/>
          </a:prstGeom>
          <a:ln w="57150">
            <a:solidFill>
              <a:schemeClr val="tx2">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88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75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wipe(down)">
                                      <p:cBhvr>
                                        <p:cTn id="10" dur="500"/>
                                        <p:tgtEl>
                                          <p:spTgt spid="205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16" presetClass="entr" presetSubtype="42"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outHorizontal)">
                                      <p:cBhvr>
                                        <p:cTn id="21" dur="75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xit" presetSubtype="4" fill="hold" nodeType="clickEffect">
                                  <p:stCondLst>
                                    <p:cond delay="0"/>
                                  </p:stCondLst>
                                  <p:childTnLst>
                                    <p:anim calcmode="lin" valueType="num">
                                      <p:cBhvr additive="base">
                                        <p:cTn id="25" dur="500"/>
                                        <p:tgtEl>
                                          <p:spTgt spid="10"/>
                                        </p:tgtEl>
                                        <p:attrNameLst>
                                          <p:attrName>ppt_y</p:attrName>
                                        </p:attrNameLst>
                                      </p:cBhvr>
                                      <p:tavLst>
                                        <p:tav tm="0">
                                          <p:val>
                                            <p:strVal val="#ppt_y"/>
                                          </p:val>
                                        </p:tav>
                                        <p:tav tm="100000">
                                          <p:val>
                                            <p:strVal val="#ppt_y+#ppt_h*1.125000"/>
                                          </p:val>
                                        </p:tav>
                                      </p:tavLst>
                                    </p:anim>
                                    <p:animEffect transition="out" filter="wipe(down)">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16" presetClass="entr" presetSubtype="42"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Horizontal)">
                                      <p:cBhvr>
                                        <p:cTn id="34" dur="75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xit" presetSubtype="4" fill="hold" nodeType="clickEffect">
                                  <p:stCondLst>
                                    <p:cond delay="0"/>
                                  </p:stCondLst>
                                  <p:childTnLst>
                                    <p:anim calcmode="lin" valueType="num">
                                      <p:cBhvr additive="base">
                                        <p:cTn id="38" dur="500"/>
                                        <p:tgtEl>
                                          <p:spTgt spid="12"/>
                                        </p:tgtEl>
                                        <p:attrNameLst>
                                          <p:attrName>ppt_y</p:attrName>
                                        </p:attrNameLst>
                                      </p:cBhvr>
                                      <p:tavLst>
                                        <p:tav tm="0">
                                          <p:val>
                                            <p:strVal val="#ppt_y"/>
                                          </p:val>
                                        </p:tav>
                                        <p:tav tm="100000">
                                          <p:val>
                                            <p:strVal val="#ppt_y+#ppt_h*1.125000"/>
                                          </p:val>
                                        </p:tav>
                                      </p:tavLst>
                                    </p:anim>
                                    <p:animEffect transition="out" filter="wipe(down)">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par>
                                <p:cTn id="45" presetID="16" presetClass="entr" presetSubtype="42"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outHorizontal)">
                                      <p:cBhvr>
                                        <p:cTn id="47" dur="75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xit" presetSubtype="4" fill="hold" nodeType="clickEffect">
                                  <p:stCondLst>
                                    <p:cond delay="0"/>
                                  </p:stCondLst>
                                  <p:childTnLst>
                                    <p:anim calcmode="lin" valueType="num">
                                      <p:cBhvr additive="base">
                                        <p:cTn id="51" dur="500"/>
                                        <p:tgtEl>
                                          <p:spTgt spid="15"/>
                                        </p:tgtEl>
                                        <p:attrNameLst>
                                          <p:attrName>ppt_y</p:attrName>
                                        </p:attrNameLst>
                                      </p:cBhvr>
                                      <p:tavLst>
                                        <p:tav tm="0">
                                          <p:val>
                                            <p:strVal val="#ppt_y"/>
                                          </p:val>
                                        </p:tav>
                                        <p:tav tm="100000">
                                          <p:val>
                                            <p:strVal val="#ppt_y+#ppt_h*1.125000"/>
                                          </p:val>
                                        </p:tav>
                                      </p:tavLst>
                                    </p:anim>
                                    <p:animEffect transition="out" filter="wipe(down)">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500"/>
                                        <p:tgtEl>
                                          <p:spTgt spid="9"/>
                                        </p:tgtEl>
                                      </p:cBhvr>
                                    </p:animEffect>
                                  </p:childTnLst>
                                </p:cTn>
                              </p:par>
                              <p:par>
                                <p:cTn id="59" presetID="16" presetClass="entr" presetSubtype="42"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arn(outHorizontal)">
                                      <p:cBhvr>
                                        <p:cTn id="61" dur="75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xit" presetSubtype="4" fill="hold" nodeType="clickEffect">
                                  <p:stCondLst>
                                    <p:cond delay="0"/>
                                  </p:stCondLst>
                                  <p:childTnLst>
                                    <p:anim calcmode="lin" valueType="num">
                                      <p:cBhvr additive="base">
                                        <p:cTn id="65" dur="500"/>
                                        <p:tgtEl>
                                          <p:spTgt spid="17"/>
                                        </p:tgtEl>
                                        <p:attrNameLst>
                                          <p:attrName>ppt_y</p:attrName>
                                        </p:attrNameLst>
                                      </p:cBhvr>
                                      <p:tavLst>
                                        <p:tav tm="0">
                                          <p:val>
                                            <p:strVal val="#ppt_y"/>
                                          </p:val>
                                        </p:tav>
                                        <p:tav tm="100000">
                                          <p:val>
                                            <p:strVal val="#ppt_y+#ppt_h*1.125000"/>
                                          </p:val>
                                        </p:tav>
                                      </p:tavLst>
                                    </p:anim>
                                    <p:animEffect transition="out" filter="wipe(down)">
                                      <p:cBhvr>
                                        <p:cTn id="66" dur="500"/>
                                        <p:tgtEl>
                                          <p:spTgt spid="17"/>
                                        </p:tgtEl>
                                      </p:cBhvr>
                                    </p:animEffect>
                                    <p:set>
                                      <p:cBhvr>
                                        <p:cTn id="6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5496" y="186194"/>
            <a:ext cx="1872208"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INTRODUCTION</a:t>
            </a:r>
            <a:endParaRPr lang="en-GB" dirty="0">
              <a:solidFill>
                <a:schemeClr val="bg1"/>
              </a:solidFill>
              <a:latin typeface="Segoe UI" panose="020B0502040204020203" pitchFamily="34" charset="0"/>
              <a:cs typeface="Segoe UI" panose="020B0502040204020203" pitchFamily="34" charset="0"/>
            </a:endParaRPr>
          </a:p>
        </p:txBody>
      </p:sp>
      <p:sp>
        <p:nvSpPr>
          <p:cNvPr id="5" name="TextBox 4"/>
          <p:cNvSpPr txBox="1"/>
          <p:nvPr/>
        </p:nvSpPr>
        <p:spPr>
          <a:xfrm>
            <a:off x="0" y="843558"/>
            <a:ext cx="5148064"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What is Stream and Swarm support Model?</a:t>
            </a:r>
            <a:endParaRPr lang="en-GB" sz="2000" dirty="0">
              <a:latin typeface="Segoe UI" panose="020B0502040204020203" pitchFamily="34" charset="0"/>
              <a:cs typeface="Segoe UI" panose="020B0502040204020203" pitchFamily="34" charset="0"/>
            </a:endParaRPr>
          </a:p>
        </p:txBody>
      </p:sp>
      <p:grpSp>
        <p:nvGrpSpPr>
          <p:cNvPr id="13" name="Group 12"/>
          <p:cNvGrpSpPr/>
          <p:nvPr/>
        </p:nvGrpSpPr>
        <p:grpSpPr>
          <a:xfrm>
            <a:off x="107504" y="1779662"/>
            <a:ext cx="2304256" cy="3024336"/>
            <a:chOff x="107504" y="1779662"/>
            <a:chExt cx="2304256" cy="3024336"/>
          </a:xfrm>
        </p:grpSpPr>
        <p:sp>
          <p:nvSpPr>
            <p:cNvPr id="7" name="Rectangle 6"/>
            <p:cNvSpPr/>
            <p:nvPr/>
          </p:nvSpPr>
          <p:spPr>
            <a:xfrm>
              <a:off x="107504" y="1779662"/>
              <a:ext cx="2304256" cy="648072"/>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Segoe UI" panose="020B0502040204020203" pitchFamily="34" charset="0"/>
                  <a:cs typeface="Segoe UI" panose="020B0502040204020203" pitchFamily="34" charset="0"/>
                </a:rPr>
                <a:t>Stream Support Model</a:t>
              </a:r>
              <a:endParaRPr lang="en-GB" sz="2000" dirty="0">
                <a:solidFill>
                  <a:schemeClr val="bg1"/>
                </a:solidFill>
                <a:latin typeface="Segoe UI" panose="020B0502040204020203" pitchFamily="34" charset="0"/>
                <a:cs typeface="Segoe UI" panose="020B0502040204020203" pitchFamily="34" charset="0"/>
              </a:endParaRPr>
            </a:p>
          </p:txBody>
        </p:sp>
        <p:sp>
          <p:nvSpPr>
            <p:cNvPr id="12" name="Rectangle 11"/>
            <p:cNvSpPr/>
            <p:nvPr/>
          </p:nvSpPr>
          <p:spPr>
            <a:xfrm>
              <a:off x="107504" y="2427734"/>
              <a:ext cx="2304256" cy="2376264"/>
            </a:xfrm>
            <a:prstGeom prst="rect">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Segoe UI" panose="020B0502040204020203" pitchFamily="34" charset="0"/>
                  <a:cs typeface="Segoe UI" panose="020B0502040204020203" pitchFamily="34" charset="0"/>
                </a:rPr>
                <a:t>Escalation Based Process</a:t>
              </a:r>
            </a:p>
          </p:txBody>
        </p:sp>
      </p:grpSp>
      <p:grpSp>
        <p:nvGrpSpPr>
          <p:cNvPr id="17" name="Group 16"/>
          <p:cNvGrpSpPr/>
          <p:nvPr/>
        </p:nvGrpSpPr>
        <p:grpSpPr>
          <a:xfrm>
            <a:off x="2745606" y="1772816"/>
            <a:ext cx="2304256" cy="3024336"/>
            <a:chOff x="107504" y="1779662"/>
            <a:chExt cx="2304256" cy="3024336"/>
          </a:xfrm>
        </p:grpSpPr>
        <p:sp>
          <p:nvSpPr>
            <p:cNvPr id="18" name="Rectangle 17"/>
            <p:cNvSpPr/>
            <p:nvPr/>
          </p:nvSpPr>
          <p:spPr>
            <a:xfrm>
              <a:off x="107504" y="1779662"/>
              <a:ext cx="2304256" cy="64807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Segoe UI" panose="020B0502040204020203" pitchFamily="34" charset="0"/>
                  <a:cs typeface="Segoe UI" panose="020B0502040204020203" pitchFamily="34" charset="0"/>
                </a:rPr>
                <a:t>Swarm </a:t>
              </a:r>
              <a:r>
                <a:rPr lang="en-US" sz="2000" dirty="0">
                  <a:solidFill>
                    <a:schemeClr val="bg1"/>
                  </a:solidFill>
                  <a:latin typeface="Segoe UI" panose="020B0502040204020203" pitchFamily="34" charset="0"/>
                  <a:cs typeface="Segoe UI" panose="020B0502040204020203" pitchFamily="34" charset="0"/>
                </a:rPr>
                <a:t>Support Model</a:t>
              </a:r>
              <a:endParaRPr lang="en-GB" sz="2000" dirty="0">
                <a:solidFill>
                  <a:schemeClr val="bg1"/>
                </a:solidFill>
                <a:latin typeface="Segoe UI" panose="020B0502040204020203" pitchFamily="34" charset="0"/>
                <a:cs typeface="Segoe UI" panose="020B0502040204020203" pitchFamily="34" charset="0"/>
              </a:endParaRPr>
            </a:p>
          </p:txBody>
        </p:sp>
        <p:sp>
          <p:nvSpPr>
            <p:cNvPr id="19" name="Rectangle 18"/>
            <p:cNvSpPr/>
            <p:nvPr/>
          </p:nvSpPr>
          <p:spPr>
            <a:xfrm>
              <a:off x="107504" y="2427734"/>
              <a:ext cx="2304256" cy="2376264"/>
            </a:xfrm>
            <a:prstGeom prst="rect">
              <a:avLst/>
            </a:prstGeom>
            <a:no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Segoe UI" panose="020B0502040204020203" pitchFamily="34" charset="0"/>
                  <a:cs typeface="Segoe UI" panose="020B0502040204020203" pitchFamily="34" charset="0"/>
                </a:rPr>
                <a:t>Collaboration Based Process</a:t>
              </a:r>
            </a:p>
          </p:txBody>
        </p:sp>
      </p:grpSp>
      <p:sp>
        <p:nvSpPr>
          <p:cNvPr id="20" name="TextBox 19"/>
          <p:cNvSpPr txBox="1"/>
          <p:nvPr/>
        </p:nvSpPr>
        <p:spPr>
          <a:xfrm>
            <a:off x="5076056" y="2442478"/>
            <a:ext cx="3960440" cy="1569660"/>
          </a:xfrm>
          <a:prstGeom prst="rect">
            <a:avLst/>
          </a:prstGeom>
          <a:noFill/>
        </p:spPr>
        <p:txBody>
          <a:bodyPr wrap="square" rtlCol="0">
            <a:spAutoFit/>
          </a:bodyPr>
          <a:lstStyle/>
          <a:p>
            <a:pPr algn="ctr"/>
            <a:r>
              <a:rPr lang="en-US" sz="3200" b="1" dirty="0" smtClean="0">
                <a:latin typeface="Segoe UI" panose="020B0502040204020203" pitchFamily="34" charset="0"/>
                <a:cs typeface="Segoe UI" panose="020B0502040204020203" pitchFamily="34" charset="0"/>
              </a:rPr>
              <a:t>WHY ARE WE DISCUSSING THIS SUBJECT?</a:t>
            </a:r>
            <a:endParaRPr lang="en-GB"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84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347614"/>
            <a:ext cx="5508104"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5496" y="186194"/>
            <a:ext cx="446449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a:t>
            </a:r>
            <a:endParaRPr lang="en-GB" dirty="0">
              <a:solidFill>
                <a:schemeClr val="bg1"/>
              </a:solidFill>
              <a:latin typeface="Segoe UI" panose="020B0502040204020203" pitchFamily="34" charset="0"/>
              <a:cs typeface="Segoe UI" panose="020B0502040204020203" pitchFamily="34" charset="0"/>
            </a:endParaRPr>
          </a:p>
        </p:txBody>
      </p:sp>
      <p:sp>
        <p:nvSpPr>
          <p:cNvPr id="14" name="TextBox 13"/>
          <p:cNvSpPr txBox="1"/>
          <p:nvPr/>
        </p:nvSpPr>
        <p:spPr>
          <a:xfrm>
            <a:off x="0" y="699542"/>
            <a:ext cx="4932040" cy="707886"/>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Streaming Structure is divided into 3 level support Called Three-tier support.</a:t>
            </a:r>
            <a:endParaRPr lang="en-GB"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596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up)">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84168" y="627534"/>
            <a:ext cx="2304256" cy="18002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Help Desk.</a:t>
            </a:r>
          </a:p>
          <a:p>
            <a:pPr algn="ctr"/>
            <a:r>
              <a:rPr lang="en-US" dirty="0" smtClean="0">
                <a:solidFill>
                  <a:schemeClr val="tx1"/>
                </a:solidFill>
              </a:rPr>
              <a:t>(first contact with users, Assisting in solving issues, Assigning incidents)</a:t>
            </a:r>
            <a:endParaRPr lang="en-GB" dirty="0">
              <a:solidFill>
                <a:schemeClr val="tx1"/>
              </a:solidFill>
            </a:endParaRPr>
          </a:p>
        </p:txBody>
      </p:sp>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8" y="1131590"/>
            <a:ext cx="5508104"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5496" y="186194"/>
            <a:ext cx="446449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a:t>
            </a:r>
            <a:endParaRPr lang="en-GB" dirty="0">
              <a:solidFill>
                <a:schemeClr val="bg1"/>
              </a:solidFill>
              <a:latin typeface="Segoe UI" panose="020B0502040204020203" pitchFamily="34" charset="0"/>
              <a:cs typeface="Segoe UI" panose="020B0502040204020203" pitchFamily="34" charset="0"/>
            </a:endParaRPr>
          </a:p>
        </p:txBody>
      </p:sp>
      <p:cxnSp>
        <p:nvCxnSpPr>
          <p:cNvPr id="9" name="Straight Arrow Connector 8"/>
          <p:cNvCxnSpPr/>
          <p:nvPr/>
        </p:nvCxnSpPr>
        <p:spPr>
          <a:xfrm flipV="1">
            <a:off x="3635896" y="1347614"/>
            <a:ext cx="2448272" cy="3960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9551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84168" y="627534"/>
            <a:ext cx="2304256" cy="18002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Help Desk Field </a:t>
            </a:r>
            <a:r>
              <a:rPr lang="en-US" smtClean="0">
                <a:solidFill>
                  <a:schemeClr val="tx1"/>
                </a:solidFill>
              </a:rPr>
              <a:t>Support Technician</a:t>
            </a:r>
            <a:endParaRPr lang="en-GB" dirty="0">
              <a:solidFill>
                <a:schemeClr val="tx1"/>
              </a:solidFill>
            </a:endParaRPr>
          </a:p>
        </p:txBody>
      </p:sp>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8" y="1131590"/>
            <a:ext cx="5508104"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5496" y="186194"/>
            <a:ext cx="446449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a:t>
            </a:r>
            <a:endParaRPr lang="en-GB" dirty="0">
              <a:solidFill>
                <a:schemeClr val="bg1"/>
              </a:solidFill>
              <a:latin typeface="Segoe UI" panose="020B0502040204020203" pitchFamily="34" charset="0"/>
              <a:cs typeface="Segoe UI" panose="020B0502040204020203" pitchFamily="34" charset="0"/>
            </a:endParaRPr>
          </a:p>
        </p:txBody>
      </p:sp>
      <p:grpSp>
        <p:nvGrpSpPr>
          <p:cNvPr id="16" name="Group 15"/>
          <p:cNvGrpSpPr/>
          <p:nvPr/>
        </p:nvGrpSpPr>
        <p:grpSpPr>
          <a:xfrm>
            <a:off x="4860032" y="2463738"/>
            <a:ext cx="2448272" cy="540060"/>
            <a:chOff x="4860032" y="2355726"/>
            <a:chExt cx="2448272" cy="540060"/>
          </a:xfrm>
        </p:grpSpPr>
        <p:cxnSp>
          <p:nvCxnSpPr>
            <p:cNvPr id="5" name="Straight Connector 4"/>
            <p:cNvCxnSpPr/>
            <p:nvPr/>
          </p:nvCxnSpPr>
          <p:spPr>
            <a:xfrm>
              <a:off x="4860032" y="2895786"/>
              <a:ext cx="2448272"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308304" y="2355726"/>
              <a:ext cx="0" cy="5400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764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84168" y="627534"/>
            <a:ext cx="2304256" cy="18002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 support, Administrative support,</a:t>
            </a:r>
          </a:p>
          <a:p>
            <a:pPr algn="ctr"/>
            <a:r>
              <a:rPr lang="en-US" dirty="0" smtClean="0">
                <a:solidFill>
                  <a:schemeClr val="tx1"/>
                </a:solidFill>
              </a:rPr>
              <a:t>Network support,</a:t>
            </a:r>
          </a:p>
          <a:p>
            <a:pPr algn="ctr"/>
            <a:r>
              <a:rPr lang="en-US" dirty="0" smtClean="0">
                <a:solidFill>
                  <a:schemeClr val="tx1"/>
                </a:solidFill>
              </a:rPr>
              <a:t>Server support, Hardware Support</a:t>
            </a:r>
          </a:p>
          <a:p>
            <a:pPr algn="ctr"/>
            <a:endParaRPr lang="en-GB" dirty="0">
              <a:solidFill>
                <a:schemeClr val="tx1"/>
              </a:solidFill>
            </a:endParaRPr>
          </a:p>
        </p:txBody>
      </p:sp>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8" y="1131590"/>
            <a:ext cx="5508104"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5496" y="186194"/>
            <a:ext cx="446449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a:t>
            </a:r>
            <a:endParaRPr lang="en-GB" dirty="0">
              <a:solidFill>
                <a:schemeClr val="bg1"/>
              </a:solidFill>
              <a:latin typeface="Segoe UI" panose="020B0502040204020203" pitchFamily="34" charset="0"/>
              <a:cs typeface="Segoe UI" panose="020B0502040204020203" pitchFamily="34" charset="0"/>
            </a:endParaRPr>
          </a:p>
        </p:txBody>
      </p:sp>
      <p:grpSp>
        <p:nvGrpSpPr>
          <p:cNvPr id="16" name="Group 15"/>
          <p:cNvGrpSpPr/>
          <p:nvPr/>
        </p:nvGrpSpPr>
        <p:grpSpPr>
          <a:xfrm>
            <a:off x="5106764" y="2499742"/>
            <a:ext cx="2448272" cy="1548172"/>
            <a:chOff x="4860032" y="2355726"/>
            <a:chExt cx="2448272" cy="540060"/>
          </a:xfrm>
        </p:grpSpPr>
        <p:cxnSp>
          <p:nvCxnSpPr>
            <p:cNvPr id="5" name="Straight Connector 4"/>
            <p:cNvCxnSpPr/>
            <p:nvPr/>
          </p:nvCxnSpPr>
          <p:spPr>
            <a:xfrm>
              <a:off x="4860032" y="2895786"/>
              <a:ext cx="2448272"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308304" y="2355726"/>
              <a:ext cx="0" cy="5400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9146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258" y="186194"/>
            <a:ext cx="584688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(Challenges)</a:t>
            </a:r>
            <a:endParaRPr lang="en-GB" dirty="0">
              <a:solidFill>
                <a:schemeClr val="bg1"/>
              </a:solidFill>
              <a:latin typeface="Segoe UI" panose="020B0502040204020203" pitchFamily="34" charset="0"/>
              <a:cs typeface="Segoe UI" panose="020B0502040204020203"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772" y="843558"/>
            <a:ext cx="6622967"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46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80512" cy="55552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258" y="186194"/>
            <a:ext cx="5846886" cy="369332"/>
          </a:xfrm>
          <a:prstGeom prst="rect">
            <a:avLst/>
          </a:prstGeom>
          <a:noFill/>
        </p:spPr>
        <p:txBody>
          <a:bodyPr wrap="square" rtlCol="0">
            <a:spAutoFit/>
          </a:bodyPr>
          <a:lstStyle/>
          <a:p>
            <a:r>
              <a:rPr lang="en-US" dirty="0" smtClean="0">
                <a:solidFill>
                  <a:schemeClr val="bg1"/>
                </a:solidFill>
                <a:latin typeface="Segoe UI" panose="020B0502040204020203" pitchFamily="34" charset="0"/>
                <a:cs typeface="Segoe UI" panose="020B0502040204020203" pitchFamily="34" charset="0"/>
              </a:rPr>
              <a:t>Model Structure - Streaming (Challenges)</a:t>
            </a:r>
            <a:endParaRPr lang="en-GB" dirty="0">
              <a:solidFill>
                <a:schemeClr val="bg1"/>
              </a:solidFill>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9228" y="1059582"/>
            <a:ext cx="6542056"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278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12575</TotalTime>
  <Words>869</Words>
  <Application>Microsoft Office PowerPoint</Application>
  <PresentationFormat>On-screen Show (16:9)</PresentationFormat>
  <Paragraphs>116</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Watchtower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Eromosele Job</dc:creator>
  <cp:lastModifiedBy>Albert, Eromosele Job</cp:lastModifiedBy>
  <cp:revision>51</cp:revision>
  <dcterms:created xsi:type="dcterms:W3CDTF">2019-09-11T08:34:33Z</dcterms:created>
  <dcterms:modified xsi:type="dcterms:W3CDTF">2019-09-25T08:15:46Z</dcterms:modified>
</cp:coreProperties>
</file>