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8" r:id="rId5"/>
    <p:sldId id="260" r:id="rId6"/>
    <p:sldId id="261" r:id="rId7"/>
    <p:sldId id="262" r:id="rId8"/>
    <p:sldId id="263" r:id="rId9"/>
    <p:sldId id="25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4" autoAdjust="0"/>
    <p:restoredTop sz="93818" autoAdjust="0"/>
  </p:normalViewPr>
  <p:slideViewPr>
    <p:cSldViewPr showGuides="1">
      <p:cViewPr>
        <p:scale>
          <a:sx n="130" d="100"/>
          <a:sy n="130" d="100"/>
        </p:scale>
        <p:origin x="-2376" y="-12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2B03C-B352-4444-8BAE-C057377607C3}" type="datetimeFigureOut">
              <a:rPr lang="en-GB" smtClean="0"/>
              <a:t>16/07/2019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2F70B0-E490-4463-BF55-DECF4996E0D3}" type="slidenum">
              <a:rPr lang="en-GB" smtClean="0"/>
              <a:t>‹#›</a:t>
            </a:fld>
            <a:endParaRPr lang="en-GB"/>
          </a:p>
        </p:txBody>
      </p:sp>
    </p:spTree>
    <p:extLst>
      <p:ext uri="{BB962C8B-B14F-4D97-AF65-F5344CB8AC3E}">
        <p14:creationId xmlns:p14="http://schemas.microsoft.com/office/powerpoint/2010/main" val="189790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2F70B0-E490-4463-BF55-DECF4996E0D3}" type="slidenum">
              <a:rPr lang="en-GB" smtClean="0"/>
              <a:t>4</a:t>
            </a:fld>
            <a:endParaRPr lang="en-GB"/>
          </a:p>
        </p:txBody>
      </p:sp>
    </p:spTree>
    <p:extLst>
      <p:ext uri="{BB962C8B-B14F-4D97-AF65-F5344CB8AC3E}">
        <p14:creationId xmlns:p14="http://schemas.microsoft.com/office/powerpoint/2010/main" val="29616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FCF9F2-140D-49D0-BD95-53E1A3EBF812}" type="datetimeFigureOut">
              <a:rPr lang="en-GB" smtClean="0"/>
              <a:t>15/07/2019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2059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FCF9F2-140D-49D0-BD95-53E1A3EBF812}" type="datetimeFigureOut">
              <a:rPr lang="en-GB" smtClean="0"/>
              <a:t>15/07/2019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167057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FCF9F2-140D-49D0-BD95-53E1A3EBF812}" type="datetimeFigureOut">
              <a:rPr lang="en-GB" smtClean="0"/>
              <a:t>15/07/2019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228726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FCF9F2-140D-49D0-BD95-53E1A3EBF812}" type="datetimeFigureOut">
              <a:rPr lang="en-GB" smtClean="0"/>
              <a:t>15/07/2019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249279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CF9F2-140D-49D0-BD95-53E1A3EBF812}" type="datetimeFigureOut">
              <a:rPr lang="en-GB" smtClean="0"/>
              <a:t>15/07/2019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147253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9FCF9F2-140D-49D0-BD95-53E1A3EBF812}" type="datetimeFigureOut">
              <a:rPr lang="en-GB" smtClean="0"/>
              <a:t>15/07/2019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155364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FCF9F2-140D-49D0-BD95-53E1A3EBF812}" type="datetimeFigureOut">
              <a:rPr lang="en-GB" smtClean="0"/>
              <a:t>15/07/2019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137940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FCF9F2-140D-49D0-BD95-53E1A3EBF812}" type="datetimeFigureOut">
              <a:rPr lang="en-GB" smtClean="0"/>
              <a:t>15/07/2019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265550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CF9F2-140D-49D0-BD95-53E1A3EBF812}" type="datetimeFigureOut">
              <a:rPr lang="en-GB" smtClean="0"/>
              <a:t>15/07/2019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21713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CF9F2-140D-49D0-BD95-53E1A3EBF812}" type="datetimeFigureOut">
              <a:rPr lang="en-GB" smtClean="0"/>
              <a:t>15/07/2019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58829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CF9F2-140D-49D0-BD95-53E1A3EBF812}" type="datetimeFigureOut">
              <a:rPr lang="en-GB" smtClean="0"/>
              <a:t>15/07/2019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EA8179-F279-4B2E-B795-01321F88B58F}" type="slidenum">
              <a:rPr lang="en-GB" smtClean="0"/>
              <a:t>‹#›</a:t>
            </a:fld>
            <a:endParaRPr lang="en-GB"/>
          </a:p>
        </p:txBody>
      </p:sp>
    </p:spTree>
    <p:extLst>
      <p:ext uri="{BB962C8B-B14F-4D97-AF65-F5344CB8AC3E}">
        <p14:creationId xmlns:p14="http://schemas.microsoft.com/office/powerpoint/2010/main" val="5326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9FCF9F2-140D-49D0-BD95-53E1A3EBF812}" type="datetimeFigureOut">
              <a:rPr lang="en-GB" smtClean="0"/>
              <a:t>15/07/2019</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BEA8179-F279-4B2E-B795-01321F88B58F}" type="slidenum">
              <a:rPr lang="en-GB" smtClean="0"/>
              <a:t>‹#›</a:t>
            </a:fld>
            <a:endParaRPr lang="en-GB"/>
          </a:p>
        </p:txBody>
      </p:sp>
    </p:spTree>
    <p:extLst>
      <p:ext uri="{BB962C8B-B14F-4D97-AF65-F5344CB8AC3E}">
        <p14:creationId xmlns:p14="http://schemas.microsoft.com/office/powerpoint/2010/main" val="426787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windows/security/threat-protection/windows-defender-exploit-guard/windows-defender-exploit-guar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303026"/>
            <a:ext cx="7596336" cy="646331"/>
          </a:xfrm>
          <a:prstGeom prst="rect">
            <a:avLst/>
          </a:prstGeom>
          <a:noFill/>
          <a:ln>
            <a:solidFill>
              <a:schemeClr val="accent3">
                <a:lumMod val="50000"/>
              </a:schemeClr>
            </a:solidFill>
          </a:ln>
        </p:spPr>
        <p:txBody>
          <a:bodyPr wrap="square" rtlCol="0">
            <a:spAutoFit/>
          </a:bodyPr>
          <a:lstStyle/>
          <a:p>
            <a:r>
              <a:rPr lang="en-GB" sz="3600" b="1" dirty="0">
                <a:solidFill>
                  <a:schemeClr val="bg1"/>
                </a:solidFill>
                <a:latin typeface="Segoe UI Light" panose="020B0502040204020203" pitchFamily="34" charset="0"/>
                <a:cs typeface="Segoe UI Light" panose="020B0502040204020203" pitchFamily="34" charset="0"/>
              </a:rPr>
              <a:t>Windows Defender Exploit Guard</a:t>
            </a:r>
            <a:endParaRPr lang="en-GB" sz="3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043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252520" cy="1059582"/>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3851920" cy="646331"/>
          </a:xfrm>
          <a:prstGeom prst="rect">
            <a:avLst/>
          </a:prstGeom>
          <a:noFill/>
        </p:spPr>
        <p:txBody>
          <a:bodyPr wrap="square" rtlCol="0">
            <a:spAutoFit/>
          </a:bodyPr>
          <a:lstStyle/>
          <a:p>
            <a:r>
              <a:rPr lang="en-US" sz="3600" b="1" dirty="0" smtClean="0">
                <a:solidFill>
                  <a:schemeClr val="bg1"/>
                </a:solidFill>
                <a:latin typeface="Segoe UI Light" panose="020B0502040204020203" pitchFamily="34" charset="0"/>
                <a:cs typeface="Segoe UI Light" panose="020B0502040204020203" pitchFamily="34" charset="0"/>
              </a:rPr>
              <a:t>Definition WDEG</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107504" y="1347614"/>
            <a:ext cx="4464496" cy="2677656"/>
          </a:xfrm>
          <a:prstGeom prst="rect">
            <a:avLst/>
          </a:prstGeom>
          <a:noFill/>
        </p:spPr>
        <p:txBody>
          <a:bodyPr wrap="square" rtlCol="0">
            <a:spAutoFit/>
          </a:bodyPr>
          <a:lstStyle/>
          <a:p>
            <a:r>
              <a:rPr lang="en-US" sz="2400" b="1" dirty="0">
                <a:latin typeface="Segoe UI Light" panose="020B0502040204020203" pitchFamily="34" charset="0"/>
                <a:cs typeface="Segoe UI Light" panose="020B0502040204020203" pitchFamily="34" charset="0"/>
              </a:rPr>
              <a:t>Windows Defender Exploit Guard (Windows Defender EG) is a new set of host intrusion prevention capabilities for Windows 10, allowing you to manage and reduce the attack surface of apps used by your employees.</a:t>
            </a:r>
            <a:endParaRPr lang="en-GB"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5343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252520" cy="1059582"/>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7596336"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Features Of WDEG</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3" name="Rectangle 2"/>
          <p:cNvSpPr/>
          <p:nvPr/>
        </p:nvSpPr>
        <p:spPr>
          <a:xfrm>
            <a:off x="467544" y="1329612"/>
            <a:ext cx="3528392" cy="1242138"/>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bg1"/>
                </a:solidFill>
                <a:latin typeface="Segoe UI Light" panose="020B0502040204020203" pitchFamily="34" charset="0"/>
                <a:cs typeface="Segoe UI Light" panose="020B0502040204020203" pitchFamily="34" charset="0"/>
              </a:rPr>
              <a:t>Exploit Protection</a:t>
            </a:r>
            <a:endParaRPr lang="en-GB" sz="3200" dirty="0">
              <a:solidFill>
                <a:schemeClr val="bg1"/>
              </a:solidFill>
              <a:latin typeface="Segoe UI Light" panose="020B0502040204020203" pitchFamily="34" charset="0"/>
              <a:cs typeface="Segoe UI Light" panose="020B0502040204020203" pitchFamily="34" charset="0"/>
            </a:endParaRPr>
          </a:p>
        </p:txBody>
      </p:sp>
      <p:sp>
        <p:nvSpPr>
          <p:cNvPr id="7" name="Rectangle 6"/>
          <p:cNvSpPr/>
          <p:nvPr/>
        </p:nvSpPr>
        <p:spPr>
          <a:xfrm>
            <a:off x="5076056" y="1329612"/>
            <a:ext cx="3528392" cy="1242138"/>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bg1"/>
                </a:solidFill>
                <a:latin typeface="Segoe UI Light" panose="020B0502040204020203" pitchFamily="34" charset="0"/>
                <a:cs typeface="Segoe UI Light" panose="020B0502040204020203" pitchFamily="34" charset="0"/>
              </a:rPr>
              <a:t>Attack Surface Reduction Rules</a:t>
            </a:r>
            <a:endParaRPr lang="en-GB" sz="3200" dirty="0">
              <a:solidFill>
                <a:schemeClr val="bg1"/>
              </a:solidFill>
              <a:latin typeface="Segoe UI Light" panose="020B0502040204020203" pitchFamily="34" charset="0"/>
              <a:cs typeface="Segoe UI Light" panose="020B0502040204020203" pitchFamily="34" charset="0"/>
            </a:endParaRPr>
          </a:p>
        </p:txBody>
      </p:sp>
      <p:sp>
        <p:nvSpPr>
          <p:cNvPr id="8" name="Rectangle 7"/>
          <p:cNvSpPr/>
          <p:nvPr/>
        </p:nvSpPr>
        <p:spPr>
          <a:xfrm>
            <a:off x="537721" y="3324116"/>
            <a:ext cx="3528392" cy="133586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bg1"/>
                </a:solidFill>
                <a:latin typeface="Segoe UI Light" panose="020B0502040204020203" pitchFamily="34" charset="0"/>
                <a:cs typeface="Segoe UI Light" panose="020B0502040204020203" pitchFamily="34" charset="0"/>
              </a:rPr>
              <a:t>Network Protection</a:t>
            </a:r>
            <a:endParaRPr lang="en-GB" sz="3200"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p:nvSpPr>
        <p:spPr>
          <a:xfrm>
            <a:off x="5148064" y="3324117"/>
            <a:ext cx="3528392" cy="1335864"/>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bg1"/>
                </a:solidFill>
                <a:latin typeface="Segoe UI Light" panose="020B0502040204020203" pitchFamily="34" charset="0"/>
                <a:cs typeface="Segoe UI Light" panose="020B0502040204020203" pitchFamily="34" charset="0"/>
              </a:rPr>
              <a:t>Control Folder Access</a:t>
            </a:r>
            <a:endParaRPr lang="en-GB" sz="32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5575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p:tgtEl>
                                          <p:spTgt spid="3"/>
                                        </p:tgtEl>
                                        <p:attrNameLst>
                                          <p:attrName>ppt_y</p:attrName>
                                        </p:attrNameLst>
                                      </p:cBhvr>
                                      <p:tavLst>
                                        <p:tav tm="0">
                                          <p:val>
                                            <p:strVal val="#ppt_y-#ppt_h*1.125000"/>
                                          </p:val>
                                        </p:tav>
                                        <p:tav tm="100000">
                                          <p:val>
                                            <p:strVal val="#ppt_y"/>
                                          </p:val>
                                        </p:tav>
                                      </p:tavLst>
                                    </p:anim>
                                    <p:animEffect transition="in" filter="wipe(down)">
                                      <p:cBhvr>
                                        <p:cTn id="8" dur="125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250"/>
                                        <p:tgtEl>
                                          <p:spTgt spid="7"/>
                                        </p:tgtEl>
                                        <p:attrNameLst>
                                          <p:attrName>ppt_y</p:attrName>
                                        </p:attrNameLst>
                                      </p:cBhvr>
                                      <p:tavLst>
                                        <p:tav tm="0">
                                          <p:val>
                                            <p:strVal val="#ppt_y-#ppt_h*1.125000"/>
                                          </p:val>
                                        </p:tav>
                                        <p:tav tm="100000">
                                          <p:val>
                                            <p:strVal val="#ppt_y"/>
                                          </p:val>
                                        </p:tav>
                                      </p:tavLst>
                                    </p:anim>
                                    <p:animEffect transition="in" filter="wipe(down)">
                                      <p:cBhvr>
                                        <p:cTn id="14" dur="125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250"/>
                                        <p:tgtEl>
                                          <p:spTgt spid="8"/>
                                        </p:tgtEl>
                                        <p:attrNameLst>
                                          <p:attrName>ppt_y</p:attrName>
                                        </p:attrNameLst>
                                      </p:cBhvr>
                                      <p:tavLst>
                                        <p:tav tm="0">
                                          <p:val>
                                            <p:strVal val="#ppt_y-#ppt_h*1.125000"/>
                                          </p:val>
                                        </p:tav>
                                        <p:tav tm="100000">
                                          <p:val>
                                            <p:strVal val="#ppt_y"/>
                                          </p:val>
                                        </p:tav>
                                      </p:tavLst>
                                    </p:anim>
                                    <p:animEffect transition="in" filter="wipe(down)">
                                      <p:cBhvr>
                                        <p:cTn id="20" dur="125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250"/>
                                        <p:tgtEl>
                                          <p:spTgt spid="9"/>
                                        </p:tgtEl>
                                        <p:attrNameLst>
                                          <p:attrName>ppt_y</p:attrName>
                                        </p:attrNameLst>
                                      </p:cBhvr>
                                      <p:tavLst>
                                        <p:tav tm="0">
                                          <p:val>
                                            <p:strVal val="#ppt_y-#ppt_h*1.125000"/>
                                          </p:val>
                                        </p:tav>
                                        <p:tav tm="100000">
                                          <p:val>
                                            <p:strVal val="#ppt_y"/>
                                          </p:val>
                                        </p:tav>
                                      </p:tavLst>
                                    </p:anim>
                                    <p:animEffect transition="in" filter="wipe(down)">
                                      <p:cBhvr>
                                        <p:cTn id="26"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0" y="1059583"/>
            <a:ext cx="4572000" cy="408391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595096" y="1059583"/>
            <a:ext cx="4572000" cy="408391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595096" y="1059583"/>
            <a:ext cx="4572000" cy="4083918"/>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59583"/>
            <a:ext cx="4571999"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252520" cy="105958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4572000"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Exploit Protection</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07504" y="1347614"/>
            <a:ext cx="4464496" cy="3046988"/>
          </a:xfrm>
          <a:prstGeom prst="rect">
            <a:avLst/>
          </a:prstGeom>
          <a:noFill/>
        </p:spPr>
        <p:txBody>
          <a:bodyPr wrap="square" rtlCol="0">
            <a:spAutoFit/>
          </a:bodyPr>
          <a:lstStyle/>
          <a:p>
            <a:r>
              <a:rPr lang="en-US" sz="2400" b="1" dirty="0" smtClean="0">
                <a:latin typeface="Segoe UI Light" panose="020B0502040204020203" pitchFamily="34" charset="0"/>
                <a:cs typeface="Segoe UI Light" panose="020B0502040204020203" pitchFamily="34" charset="0"/>
              </a:rPr>
              <a:t>This </a:t>
            </a:r>
            <a:r>
              <a:rPr lang="en-US" sz="2400" b="1" dirty="0">
                <a:latin typeface="Segoe UI Light" panose="020B0502040204020203" pitchFamily="34" charset="0"/>
                <a:cs typeface="Segoe UI Light" panose="020B0502040204020203" pitchFamily="34" charset="0"/>
              </a:rPr>
              <a:t>apply exploit mitigation techniques to apps your organization uses, both individually and to all apps. </a:t>
            </a:r>
            <a:r>
              <a:rPr lang="en-US" sz="2400" b="1" dirty="0">
                <a:latin typeface="Segoe UI Light" panose="020B0502040204020203" pitchFamily="34" charset="0"/>
                <a:cs typeface="Segoe UI Light" panose="020B0502040204020203" pitchFamily="34" charset="0"/>
              </a:rPr>
              <a:t>Works with third-party antivirus solutions and Windows Defender Antivirus (Windows Defender AV).</a:t>
            </a:r>
            <a:endParaRPr lang="en-GB" sz="2400" b="1" dirty="0">
              <a:latin typeface="Segoe UI Light" panose="020B0502040204020203" pitchFamily="34" charset="0"/>
              <a:cs typeface="Segoe UI Light" panose="020B0502040204020203" pitchFamily="34" charset="0"/>
            </a:endParaRPr>
          </a:p>
        </p:txBody>
      </p:sp>
      <p:sp>
        <p:nvSpPr>
          <p:cNvPr id="13" name="TextBox 12"/>
          <p:cNvSpPr txBox="1"/>
          <p:nvPr/>
        </p:nvSpPr>
        <p:spPr>
          <a:xfrm>
            <a:off x="5580112" y="1162492"/>
            <a:ext cx="2736304" cy="523220"/>
          </a:xfrm>
          <a:prstGeom prst="rect">
            <a:avLst/>
          </a:prstGeom>
          <a:noFill/>
        </p:spPr>
        <p:txBody>
          <a:bodyPr wrap="square" rtlCol="0">
            <a:spAutoFit/>
          </a:bodyPr>
          <a:lstStyle/>
          <a:p>
            <a:r>
              <a:rPr lang="en-US" sz="2800" b="1" dirty="0" smtClean="0">
                <a:latin typeface="Segoe UI Light" panose="020B0502040204020203" pitchFamily="34" charset="0"/>
                <a:cs typeface="Segoe UI Light" panose="020B0502040204020203" pitchFamily="34" charset="0"/>
              </a:rPr>
              <a:t>Word Explained</a:t>
            </a:r>
            <a:endParaRPr lang="en-GB" sz="2800" dirty="0"/>
          </a:p>
        </p:txBody>
      </p:sp>
      <p:sp>
        <p:nvSpPr>
          <p:cNvPr id="14" name="TextBox 13"/>
          <p:cNvSpPr txBox="1"/>
          <p:nvPr/>
        </p:nvSpPr>
        <p:spPr>
          <a:xfrm>
            <a:off x="4752528" y="1919610"/>
            <a:ext cx="4572000" cy="2308324"/>
          </a:xfrm>
          <a:prstGeom prst="rect">
            <a:avLst/>
          </a:prstGeom>
          <a:noFill/>
        </p:spPr>
        <p:txBody>
          <a:bodyPr wrap="square" rtlCol="0">
            <a:spAutoFit/>
          </a:bodyPr>
          <a:lstStyle/>
          <a:p>
            <a:pPr algn="ctr"/>
            <a:r>
              <a:rPr lang="en-US" sz="2400" b="1" dirty="0" smtClean="0">
                <a:latin typeface="Segoe UI Light" panose="020B0502040204020203" pitchFamily="34" charset="0"/>
                <a:cs typeface="Segoe UI Light" panose="020B0502040204020203" pitchFamily="34" charset="0"/>
              </a:rPr>
              <a:t>Mitigation Techniques</a:t>
            </a:r>
          </a:p>
          <a:p>
            <a:r>
              <a:rPr lang="en-US" sz="2400" b="1" dirty="0" smtClean="0">
                <a:latin typeface="Segoe UI Light" panose="020B0502040204020203" pitchFamily="34" charset="0"/>
                <a:cs typeface="Segoe UI Light" panose="020B0502040204020203" pitchFamily="34" charset="0"/>
              </a:rPr>
              <a:t>This are strategy that provide the framework to identify, prioritize </a:t>
            </a:r>
            <a:r>
              <a:rPr lang="en-US" sz="2400" b="1" dirty="0">
                <a:latin typeface="Segoe UI Light" panose="020B0502040204020203" pitchFamily="34" charset="0"/>
                <a:cs typeface="Segoe UI Light" panose="020B0502040204020203" pitchFamily="34" charset="0"/>
              </a:rPr>
              <a:t>and implement actions to reduce risk </a:t>
            </a:r>
            <a:r>
              <a:rPr lang="en-US" sz="2400" b="1" dirty="0" smtClean="0">
                <a:latin typeface="Segoe UI Light" panose="020B0502040204020203" pitchFamily="34" charset="0"/>
                <a:cs typeface="Segoe UI Light" panose="020B0502040204020203" pitchFamily="34" charset="0"/>
              </a:rPr>
              <a:t>of virus infections on computers</a:t>
            </a:r>
            <a:endParaRPr lang="en-GB"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7645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249"/>
                                          </p:stCondLst>
                                        </p:cTn>
                                        <p:tgtEl>
                                          <p:spTgt spid="6"/>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1.11022E-16 2.83775E-6 L -0.4941 0.00709 " pathEditMode="relative" rAng="0" ptsTypes="AA">
                                      <p:cBhvr>
                                        <p:cTn id="8" dur="1000" fill="hold"/>
                                        <p:tgtEl>
                                          <p:spTgt spid="6"/>
                                        </p:tgtEl>
                                        <p:attrNameLst>
                                          <p:attrName>ppt_x</p:attrName>
                                          <p:attrName>ppt_y</p:attrName>
                                        </p:attrNameLst>
                                      </p:cBhvr>
                                      <p:rCtr x="-24705" y="339"/>
                                    </p:animMotion>
                                  </p:childTnLst>
                                </p:cTn>
                              </p:par>
                              <p:par>
                                <p:cTn id="9" presetID="1" presetClass="entr" presetSubtype="0" fill="hold" grpId="1" nodeType="withEffect">
                                  <p:stCondLst>
                                    <p:cond delay="0"/>
                                  </p:stCondLst>
                                  <p:childTnLst>
                                    <p:set>
                                      <p:cBhvr>
                                        <p:cTn id="10" dur="1" fill="hold">
                                          <p:stCondLst>
                                            <p:cond delay="749"/>
                                          </p:stCondLst>
                                        </p:cTn>
                                        <p:tgtEl>
                                          <p:spTgt spid="11"/>
                                        </p:tgtEl>
                                        <p:attrNameLst>
                                          <p:attrName>style.visibility</p:attrName>
                                        </p:attrNameLst>
                                      </p:cBhvr>
                                      <p:to>
                                        <p:strVal val="visible"/>
                                      </p:to>
                                    </p:set>
                                  </p:childTnLst>
                                </p:cTn>
                              </p:par>
                              <p:par>
                                <p:cTn id="11" presetID="42" presetClass="path" presetSubtype="0" accel="50000" decel="50000" fill="hold" grpId="0" nodeType="withEffect">
                                  <p:stCondLst>
                                    <p:cond delay="0"/>
                                  </p:stCondLst>
                                  <p:childTnLst>
                                    <p:animMotion origin="layout" path="M 1.11022E-16 2.83775E-6 L -0.4941 0.00709 " pathEditMode="relative" rAng="0" ptsTypes="AA">
                                      <p:cBhvr>
                                        <p:cTn id="12" dur="1250" fill="hold"/>
                                        <p:tgtEl>
                                          <p:spTgt spid="11"/>
                                        </p:tgtEl>
                                        <p:attrNameLst>
                                          <p:attrName>ppt_x</p:attrName>
                                          <p:attrName>ppt_y</p:attrName>
                                        </p:attrNameLst>
                                      </p:cBhvr>
                                      <p:rCtr x="-24705" y="339"/>
                                    </p:animMotion>
                                  </p:childTnLst>
                                </p:cTn>
                              </p:par>
                              <p:par>
                                <p:cTn id="13" presetID="1" presetClass="entr" presetSubtype="0" fill="hold" grpId="1" nodeType="withEffect">
                                  <p:stCondLst>
                                    <p:cond delay="0"/>
                                  </p:stCondLst>
                                  <p:childTnLst>
                                    <p:set>
                                      <p:cBhvr>
                                        <p:cTn id="14" dur="1" fill="hold">
                                          <p:stCondLst>
                                            <p:cond delay="999"/>
                                          </p:stCondLst>
                                        </p:cTn>
                                        <p:tgtEl>
                                          <p:spTgt spid="12"/>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1.11022E-16 2.83775E-6 L -0.4941 0.00709 " pathEditMode="relative" rAng="0" ptsTypes="AA">
                                      <p:cBhvr>
                                        <p:cTn id="16" dur="1500" fill="hold"/>
                                        <p:tgtEl>
                                          <p:spTgt spid="12"/>
                                        </p:tgtEl>
                                        <p:attrNameLst>
                                          <p:attrName>ppt_x</p:attrName>
                                          <p:attrName>ppt_y</p:attrName>
                                        </p:attrNameLst>
                                      </p:cBhvr>
                                      <p:rCtr x="-24705" y="33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0" y="1059583"/>
            <a:ext cx="4572000" cy="408391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595096" y="1059583"/>
            <a:ext cx="4572000" cy="408391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595096" y="1059583"/>
            <a:ext cx="4572000" cy="4083918"/>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9583"/>
            <a:ext cx="4571999"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252520" cy="1059582"/>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6084168"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Attack Surface Reduction Rule</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07504" y="1347614"/>
            <a:ext cx="4464496" cy="2308324"/>
          </a:xfrm>
          <a:prstGeom prst="rect">
            <a:avLst/>
          </a:prstGeom>
          <a:noFill/>
        </p:spPr>
        <p:txBody>
          <a:bodyPr wrap="square" rtlCol="0">
            <a:spAutoFit/>
          </a:bodyPr>
          <a:lstStyle/>
          <a:p>
            <a:r>
              <a:rPr lang="en-US" sz="2400" b="1" dirty="0">
                <a:latin typeface="Segoe UI Light" panose="020B0502040204020203" pitchFamily="34" charset="0"/>
                <a:cs typeface="Segoe UI Light" panose="020B0502040204020203" pitchFamily="34" charset="0"/>
              </a:rPr>
              <a:t>This can reduce the attack surface of your applications with intelligent rules that stop the vectors used by Office-, script- and mail-based malware. Requires Windows Defender AV.</a:t>
            </a:r>
            <a:endParaRPr lang="en-GB" sz="2400" b="1" dirty="0">
              <a:latin typeface="Segoe UI Light" panose="020B0502040204020203" pitchFamily="34" charset="0"/>
              <a:cs typeface="Segoe UI Light" panose="020B0502040204020203" pitchFamily="34" charset="0"/>
            </a:endParaRPr>
          </a:p>
        </p:txBody>
      </p:sp>
      <p:sp>
        <p:nvSpPr>
          <p:cNvPr id="13" name="TextBox 12"/>
          <p:cNvSpPr txBox="1"/>
          <p:nvPr/>
        </p:nvSpPr>
        <p:spPr>
          <a:xfrm>
            <a:off x="5580112" y="1162492"/>
            <a:ext cx="2736304" cy="523220"/>
          </a:xfrm>
          <a:prstGeom prst="rect">
            <a:avLst/>
          </a:prstGeom>
          <a:noFill/>
        </p:spPr>
        <p:txBody>
          <a:bodyPr wrap="square" rtlCol="0">
            <a:spAutoFit/>
          </a:bodyPr>
          <a:lstStyle/>
          <a:p>
            <a:r>
              <a:rPr lang="en-US" sz="2800" b="1" dirty="0" smtClean="0">
                <a:latin typeface="Segoe UI Light" panose="020B0502040204020203" pitchFamily="34" charset="0"/>
                <a:cs typeface="Segoe UI Light" panose="020B0502040204020203" pitchFamily="34" charset="0"/>
              </a:rPr>
              <a:t>Word Explained</a:t>
            </a:r>
            <a:endParaRPr lang="en-GB" sz="2800" dirty="0"/>
          </a:p>
        </p:txBody>
      </p:sp>
      <p:sp>
        <p:nvSpPr>
          <p:cNvPr id="14" name="TextBox 13"/>
          <p:cNvSpPr txBox="1"/>
          <p:nvPr/>
        </p:nvSpPr>
        <p:spPr>
          <a:xfrm>
            <a:off x="4752528" y="1919610"/>
            <a:ext cx="4572000" cy="2677656"/>
          </a:xfrm>
          <a:prstGeom prst="rect">
            <a:avLst/>
          </a:prstGeom>
          <a:noFill/>
        </p:spPr>
        <p:txBody>
          <a:bodyPr wrap="square" rtlCol="0">
            <a:spAutoFit/>
          </a:bodyPr>
          <a:lstStyle/>
          <a:p>
            <a:pPr algn="ctr"/>
            <a:r>
              <a:rPr lang="en-US" sz="2400" b="1" dirty="0">
                <a:latin typeface="Segoe UI Light" panose="020B0502040204020203" pitchFamily="34" charset="0"/>
                <a:cs typeface="Segoe UI Light" panose="020B0502040204020203" pitchFamily="34" charset="0"/>
              </a:rPr>
              <a:t>Attack Surface.</a:t>
            </a:r>
          </a:p>
          <a:p>
            <a:pPr algn="ctr"/>
            <a:endParaRPr lang="en-US" sz="2400" b="1" dirty="0">
              <a:latin typeface="Segoe UI Light" panose="020B0502040204020203" pitchFamily="34" charset="0"/>
              <a:cs typeface="Segoe UI Light" panose="020B0502040204020203" pitchFamily="34" charset="0"/>
            </a:endParaRPr>
          </a:p>
          <a:p>
            <a:r>
              <a:rPr lang="en-US" sz="2400" b="1" dirty="0">
                <a:latin typeface="Segoe UI Light" panose="020B0502040204020203" pitchFamily="34" charset="0"/>
                <a:cs typeface="Segoe UI Light" panose="020B0502040204020203" pitchFamily="34" charset="0"/>
              </a:rPr>
              <a:t>An attack surface is the total sum of vulnerabilities that can be exploited to carry out a security attack. Attack surfaces can be physical or digital.</a:t>
            </a:r>
            <a:endParaRPr lang="en-GB"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8508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249"/>
                                          </p:stCondLst>
                                        </p:cTn>
                                        <p:tgtEl>
                                          <p:spTgt spid="6"/>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1.11022E-16 2.83775E-6 L -0.4941 0.00709 " pathEditMode="relative" rAng="0" ptsTypes="AA">
                                      <p:cBhvr>
                                        <p:cTn id="8" dur="1000" fill="hold"/>
                                        <p:tgtEl>
                                          <p:spTgt spid="6"/>
                                        </p:tgtEl>
                                        <p:attrNameLst>
                                          <p:attrName>ppt_x</p:attrName>
                                          <p:attrName>ppt_y</p:attrName>
                                        </p:attrNameLst>
                                      </p:cBhvr>
                                      <p:rCtr x="-24705" y="339"/>
                                    </p:animMotion>
                                  </p:childTnLst>
                                </p:cTn>
                              </p:par>
                              <p:par>
                                <p:cTn id="9" presetID="1" presetClass="entr" presetSubtype="0" fill="hold" grpId="1" nodeType="withEffect">
                                  <p:stCondLst>
                                    <p:cond delay="0"/>
                                  </p:stCondLst>
                                  <p:childTnLst>
                                    <p:set>
                                      <p:cBhvr>
                                        <p:cTn id="10" dur="1" fill="hold">
                                          <p:stCondLst>
                                            <p:cond delay="749"/>
                                          </p:stCondLst>
                                        </p:cTn>
                                        <p:tgtEl>
                                          <p:spTgt spid="11"/>
                                        </p:tgtEl>
                                        <p:attrNameLst>
                                          <p:attrName>style.visibility</p:attrName>
                                        </p:attrNameLst>
                                      </p:cBhvr>
                                      <p:to>
                                        <p:strVal val="visible"/>
                                      </p:to>
                                    </p:set>
                                  </p:childTnLst>
                                </p:cTn>
                              </p:par>
                              <p:par>
                                <p:cTn id="11" presetID="42" presetClass="path" presetSubtype="0" accel="50000" decel="50000" fill="hold" grpId="0" nodeType="withEffect">
                                  <p:stCondLst>
                                    <p:cond delay="0"/>
                                  </p:stCondLst>
                                  <p:childTnLst>
                                    <p:animMotion origin="layout" path="M 1.11022E-16 2.83775E-6 L -0.4941 0.00709 " pathEditMode="relative" rAng="0" ptsTypes="AA">
                                      <p:cBhvr>
                                        <p:cTn id="12" dur="1250" fill="hold"/>
                                        <p:tgtEl>
                                          <p:spTgt spid="11"/>
                                        </p:tgtEl>
                                        <p:attrNameLst>
                                          <p:attrName>ppt_x</p:attrName>
                                          <p:attrName>ppt_y</p:attrName>
                                        </p:attrNameLst>
                                      </p:cBhvr>
                                      <p:rCtr x="-24705" y="339"/>
                                    </p:animMotion>
                                  </p:childTnLst>
                                </p:cTn>
                              </p:par>
                              <p:par>
                                <p:cTn id="13" presetID="1" presetClass="entr" presetSubtype="0" fill="hold" grpId="1" nodeType="withEffect">
                                  <p:stCondLst>
                                    <p:cond delay="0"/>
                                  </p:stCondLst>
                                  <p:childTnLst>
                                    <p:set>
                                      <p:cBhvr>
                                        <p:cTn id="14" dur="1" fill="hold">
                                          <p:stCondLst>
                                            <p:cond delay="999"/>
                                          </p:stCondLst>
                                        </p:cTn>
                                        <p:tgtEl>
                                          <p:spTgt spid="12"/>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1.11022E-16 2.83775E-6 L -0.4941 0.00709 " pathEditMode="relative" rAng="0" ptsTypes="AA">
                                      <p:cBhvr>
                                        <p:cTn id="16" dur="1500" fill="hold"/>
                                        <p:tgtEl>
                                          <p:spTgt spid="12"/>
                                        </p:tgtEl>
                                        <p:attrNameLst>
                                          <p:attrName>ppt_x</p:attrName>
                                          <p:attrName>ppt_y</p:attrName>
                                        </p:attrNameLst>
                                      </p:cBhvr>
                                      <p:rCtr x="-24705" y="33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0" y="1059583"/>
            <a:ext cx="4572000" cy="408391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595096" y="1059583"/>
            <a:ext cx="4572000" cy="408391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595096" y="1059583"/>
            <a:ext cx="4572000" cy="4083918"/>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9583"/>
            <a:ext cx="4571999"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252520" cy="1059582"/>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4752528"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Network Protection</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07504" y="1347614"/>
            <a:ext cx="4464496" cy="2246769"/>
          </a:xfrm>
          <a:prstGeom prst="rect">
            <a:avLst/>
          </a:prstGeom>
          <a:noFill/>
        </p:spPr>
        <p:txBody>
          <a:bodyPr wrap="square" rtlCol="0">
            <a:spAutoFit/>
          </a:bodyPr>
          <a:lstStyle/>
          <a:p>
            <a:r>
              <a:rPr lang="en-US" sz="2000" b="1" dirty="0">
                <a:latin typeface="Segoe UI Light" panose="020B0502040204020203" pitchFamily="34" charset="0"/>
                <a:cs typeface="Segoe UI Light" panose="020B0502040204020203" pitchFamily="34" charset="0"/>
              </a:rPr>
              <a:t>This extends the malware and social engineering protection offered by Windows Defender SmartScreen in Microsoft Edge to cover network traffic and connectivity on your organization's devices. Requires Windows Defender AV..</a:t>
            </a:r>
            <a:endParaRPr lang="en-GB" sz="2000" b="1" dirty="0">
              <a:latin typeface="Segoe UI Light" panose="020B0502040204020203" pitchFamily="34" charset="0"/>
              <a:cs typeface="Segoe UI Light" panose="020B0502040204020203" pitchFamily="34" charset="0"/>
            </a:endParaRPr>
          </a:p>
        </p:txBody>
      </p:sp>
      <p:sp>
        <p:nvSpPr>
          <p:cNvPr id="13" name="TextBox 12"/>
          <p:cNvSpPr txBox="1"/>
          <p:nvPr/>
        </p:nvSpPr>
        <p:spPr>
          <a:xfrm>
            <a:off x="5580112" y="1162492"/>
            <a:ext cx="2736304" cy="523220"/>
          </a:xfrm>
          <a:prstGeom prst="rect">
            <a:avLst/>
          </a:prstGeom>
          <a:noFill/>
        </p:spPr>
        <p:txBody>
          <a:bodyPr wrap="square" rtlCol="0">
            <a:spAutoFit/>
          </a:bodyPr>
          <a:lstStyle/>
          <a:p>
            <a:r>
              <a:rPr lang="en-US" sz="2800" b="1" dirty="0" smtClean="0">
                <a:latin typeface="Segoe UI Light" panose="020B0502040204020203" pitchFamily="34" charset="0"/>
                <a:cs typeface="Segoe UI Light" panose="020B0502040204020203" pitchFamily="34" charset="0"/>
              </a:rPr>
              <a:t>Word Explained</a:t>
            </a:r>
            <a:endParaRPr lang="en-GB" sz="2800" dirty="0"/>
          </a:p>
        </p:txBody>
      </p:sp>
      <p:sp>
        <p:nvSpPr>
          <p:cNvPr id="14" name="TextBox 13"/>
          <p:cNvSpPr txBox="1"/>
          <p:nvPr/>
        </p:nvSpPr>
        <p:spPr>
          <a:xfrm>
            <a:off x="4752528" y="1919610"/>
            <a:ext cx="4572000" cy="2677656"/>
          </a:xfrm>
          <a:prstGeom prst="rect">
            <a:avLst/>
          </a:prstGeom>
          <a:noFill/>
        </p:spPr>
        <p:txBody>
          <a:bodyPr wrap="square" rtlCol="0">
            <a:spAutoFit/>
          </a:bodyPr>
          <a:lstStyle/>
          <a:p>
            <a:pPr algn="ctr"/>
            <a:r>
              <a:rPr lang="en-US" sz="2400" b="1" dirty="0">
                <a:latin typeface="Segoe UI Light" panose="020B0502040204020203" pitchFamily="34" charset="0"/>
                <a:cs typeface="Segoe UI Light" panose="020B0502040204020203" pitchFamily="34" charset="0"/>
              </a:rPr>
              <a:t>Social Engineering.</a:t>
            </a:r>
          </a:p>
          <a:p>
            <a:pPr algn="ctr"/>
            <a:endParaRPr lang="en-US" sz="2400" b="1" dirty="0">
              <a:latin typeface="Segoe UI Light" panose="020B0502040204020203" pitchFamily="34" charset="0"/>
              <a:cs typeface="Segoe UI Light" panose="020B0502040204020203" pitchFamily="34" charset="0"/>
            </a:endParaRPr>
          </a:p>
          <a:p>
            <a:r>
              <a:rPr lang="en-US" sz="2000" b="1" dirty="0">
                <a:latin typeface="Segoe UI Light" panose="020B0502040204020203" pitchFamily="34" charset="0"/>
                <a:cs typeface="Segoe UI Light" panose="020B0502040204020203" pitchFamily="34" charset="0"/>
              </a:rPr>
              <a:t>Social engineering is an attack vector that relies heavily on human interaction and often involves manipulating people into breaking normal security procedures and best practices in order to gain access to systems</a:t>
            </a:r>
            <a:endParaRPr lang="en-GB"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067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249"/>
                                          </p:stCondLst>
                                        </p:cTn>
                                        <p:tgtEl>
                                          <p:spTgt spid="6"/>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1.11022E-16 2.83775E-6 L -0.4941 0.00709 " pathEditMode="relative" rAng="0" ptsTypes="AA">
                                      <p:cBhvr>
                                        <p:cTn id="8" dur="1000" fill="hold"/>
                                        <p:tgtEl>
                                          <p:spTgt spid="6"/>
                                        </p:tgtEl>
                                        <p:attrNameLst>
                                          <p:attrName>ppt_x</p:attrName>
                                          <p:attrName>ppt_y</p:attrName>
                                        </p:attrNameLst>
                                      </p:cBhvr>
                                      <p:rCtr x="-24705" y="339"/>
                                    </p:animMotion>
                                  </p:childTnLst>
                                </p:cTn>
                              </p:par>
                              <p:par>
                                <p:cTn id="9" presetID="1" presetClass="entr" presetSubtype="0" fill="hold" grpId="1" nodeType="withEffect">
                                  <p:stCondLst>
                                    <p:cond delay="0"/>
                                  </p:stCondLst>
                                  <p:childTnLst>
                                    <p:set>
                                      <p:cBhvr>
                                        <p:cTn id="10" dur="1" fill="hold">
                                          <p:stCondLst>
                                            <p:cond delay="749"/>
                                          </p:stCondLst>
                                        </p:cTn>
                                        <p:tgtEl>
                                          <p:spTgt spid="11"/>
                                        </p:tgtEl>
                                        <p:attrNameLst>
                                          <p:attrName>style.visibility</p:attrName>
                                        </p:attrNameLst>
                                      </p:cBhvr>
                                      <p:to>
                                        <p:strVal val="visible"/>
                                      </p:to>
                                    </p:set>
                                  </p:childTnLst>
                                </p:cTn>
                              </p:par>
                              <p:par>
                                <p:cTn id="11" presetID="42" presetClass="path" presetSubtype="0" accel="50000" decel="50000" fill="hold" grpId="0" nodeType="withEffect">
                                  <p:stCondLst>
                                    <p:cond delay="0"/>
                                  </p:stCondLst>
                                  <p:childTnLst>
                                    <p:animMotion origin="layout" path="M 1.11022E-16 2.83775E-6 L -0.4941 0.00709 " pathEditMode="relative" rAng="0" ptsTypes="AA">
                                      <p:cBhvr>
                                        <p:cTn id="12" dur="1250" fill="hold"/>
                                        <p:tgtEl>
                                          <p:spTgt spid="11"/>
                                        </p:tgtEl>
                                        <p:attrNameLst>
                                          <p:attrName>ppt_x</p:attrName>
                                          <p:attrName>ppt_y</p:attrName>
                                        </p:attrNameLst>
                                      </p:cBhvr>
                                      <p:rCtr x="-24705" y="339"/>
                                    </p:animMotion>
                                  </p:childTnLst>
                                </p:cTn>
                              </p:par>
                              <p:par>
                                <p:cTn id="13" presetID="1" presetClass="entr" presetSubtype="0" fill="hold" grpId="1" nodeType="withEffect">
                                  <p:stCondLst>
                                    <p:cond delay="0"/>
                                  </p:stCondLst>
                                  <p:childTnLst>
                                    <p:set>
                                      <p:cBhvr>
                                        <p:cTn id="14" dur="1" fill="hold">
                                          <p:stCondLst>
                                            <p:cond delay="999"/>
                                          </p:stCondLst>
                                        </p:cTn>
                                        <p:tgtEl>
                                          <p:spTgt spid="12"/>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1.11022E-16 2.83775E-6 L -0.4941 0.00709 " pathEditMode="relative" rAng="0" ptsTypes="AA">
                                      <p:cBhvr>
                                        <p:cTn id="16" dur="1500" fill="hold"/>
                                        <p:tgtEl>
                                          <p:spTgt spid="12"/>
                                        </p:tgtEl>
                                        <p:attrNameLst>
                                          <p:attrName>ppt_x</p:attrName>
                                          <p:attrName>ppt_y</p:attrName>
                                        </p:attrNameLst>
                                      </p:cBhvr>
                                      <p:rCtr x="-24705" y="33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9583"/>
            <a:ext cx="4571999"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252520" cy="1059582"/>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4752528"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Control Folder Access</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07504" y="1347614"/>
            <a:ext cx="4464496" cy="1631216"/>
          </a:xfrm>
          <a:prstGeom prst="rect">
            <a:avLst/>
          </a:prstGeom>
          <a:noFill/>
        </p:spPr>
        <p:txBody>
          <a:bodyPr wrap="square" rtlCol="0">
            <a:spAutoFit/>
          </a:bodyPr>
          <a:lstStyle/>
          <a:p>
            <a:r>
              <a:rPr lang="en-US" sz="2000" b="1" dirty="0" smtClean="0">
                <a:latin typeface="Segoe UI Light" panose="020B0502040204020203" pitchFamily="34" charset="0"/>
                <a:cs typeface="Segoe UI Light" panose="020B0502040204020203" pitchFamily="34" charset="0"/>
              </a:rPr>
              <a:t>This helps </a:t>
            </a:r>
            <a:r>
              <a:rPr lang="en-US" sz="2000" b="1" dirty="0">
                <a:latin typeface="Segoe UI Light" panose="020B0502040204020203" pitchFamily="34" charset="0"/>
                <a:cs typeface="Segoe UI Light" panose="020B0502040204020203" pitchFamily="34" charset="0"/>
              </a:rPr>
              <a:t>protect files in key system folders from changes made by malicious and suspicious apps, including file-encrypting ransomware malware. </a:t>
            </a:r>
            <a:r>
              <a:rPr lang="en-US" sz="2000" b="1" dirty="0">
                <a:latin typeface="Segoe UI Light" panose="020B0502040204020203" pitchFamily="34" charset="0"/>
                <a:cs typeface="Segoe UI Light" panose="020B0502040204020203" pitchFamily="34" charset="0"/>
              </a:rPr>
              <a:t>Requires Windows Defender AV.</a:t>
            </a:r>
            <a:endParaRPr lang="en-GB"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44036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9583"/>
            <a:ext cx="4571999" cy="408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252520" cy="1059582"/>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0" y="520828"/>
            <a:ext cx="4752528" cy="646331"/>
          </a:xfrm>
          <a:prstGeom prst="rect">
            <a:avLst/>
          </a:prstGeom>
          <a:noFill/>
        </p:spPr>
        <p:txBody>
          <a:bodyPr wrap="square" rtlCol="0">
            <a:spAutoFit/>
          </a:bodyPr>
          <a:lstStyle/>
          <a:p>
            <a:r>
              <a:rPr lang="en-GB" sz="3600" b="1" dirty="0" smtClean="0">
                <a:solidFill>
                  <a:schemeClr val="bg1"/>
                </a:solidFill>
                <a:latin typeface="Segoe UI Light" panose="020B0502040204020203" pitchFamily="34" charset="0"/>
                <a:cs typeface="Segoe UI Light" panose="020B0502040204020203" pitchFamily="34" charset="0"/>
              </a:rPr>
              <a:t>For More Information</a:t>
            </a:r>
            <a:endParaRPr lang="en-GB" sz="3600" dirty="0">
              <a:solidFill>
                <a:schemeClr val="bg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107504" y="1347614"/>
            <a:ext cx="4645024" cy="1631216"/>
          </a:xfrm>
          <a:prstGeom prst="rect">
            <a:avLst/>
          </a:prstGeom>
          <a:noFill/>
        </p:spPr>
        <p:txBody>
          <a:bodyPr wrap="square" rtlCol="0">
            <a:spAutoFit/>
          </a:bodyPr>
          <a:lstStyle/>
          <a:p>
            <a:r>
              <a:rPr lang="en-US" sz="2000" b="1" dirty="0" smtClean="0">
                <a:latin typeface="Segoe UI Light" panose="020B0502040204020203" pitchFamily="34" charset="0"/>
                <a:cs typeface="Segoe UI Light" panose="020B0502040204020203" pitchFamily="34" charset="0"/>
              </a:rPr>
              <a:t>Visit Microsoft Official Documentation on</a:t>
            </a:r>
          </a:p>
          <a:p>
            <a:r>
              <a:rPr lang="en-GB" sz="2000" b="1" dirty="0" smtClean="0">
                <a:latin typeface="Segoe UI Light" panose="020B0502040204020203" pitchFamily="34" charset="0"/>
                <a:cs typeface="Segoe UI Light" panose="020B0502040204020203" pitchFamily="34" charset="0"/>
                <a:hlinkClick r:id="rId3"/>
              </a:rPr>
              <a:t>https://docs.microsoft.com/en-us/windows/security/threat-protection/windows-defender-exploit-guard/windows-defender-exploit-guard</a:t>
            </a:r>
            <a:r>
              <a:rPr lang="en-GB" sz="2000" b="1" dirty="0" smtClean="0">
                <a:latin typeface="Segoe UI Light" panose="020B0502040204020203" pitchFamily="34" charset="0"/>
                <a:cs typeface="Segoe UI Light" panose="020B0502040204020203" pitchFamily="34" charset="0"/>
              </a:rPr>
              <a:t> </a:t>
            </a:r>
            <a:endParaRPr lang="en-GB"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1532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4" name="TextBox 13"/>
          <p:cNvSpPr txBox="1"/>
          <p:nvPr/>
        </p:nvSpPr>
        <p:spPr>
          <a:xfrm>
            <a:off x="3330116" y="2248584"/>
            <a:ext cx="2483768" cy="646331"/>
          </a:xfrm>
          <a:prstGeom prst="rect">
            <a:avLst/>
          </a:prstGeom>
          <a:noFill/>
        </p:spPr>
        <p:txBody>
          <a:bodyPr wrap="square" rtlCol="0">
            <a:spAutoFit/>
          </a:bodyPr>
          <a:lstStyle/>
          <a:p>
            <a:pPr algn="ctr"/>
            <a:r>
              <a:rPr lang="en-GB" sz="3600" b="1" dirty="0" smtClean="0">
                <a:solidFill>
                  <a:schemeClr val="bg1"/>
                </a:solidFill>
                <a:latin typeface="Segoe UI Light" panose="020B0502040204020203" pitchFamily="34" charset="0"/>
                <a:cs typeface="Segoe UI Light" panose="020B0502040204020203" pitchFamily="34" charset="0"/>
              </a:rPr>
              <a:t>Thank You</a:t>
            </a:r>
            <a:endParaRPr lang="en-GB" sz="3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1746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3818</TotalTime>
  <Words>300</Words>
  <Application>Microsoft Office PowerPoint</Application>
  <PresentationFormat>On-screen Show (16:9)</PresentationFormat>
  <Paragraphs>32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Watchtower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Eromosele Job</dc:creator>
  <cp:lastModifiedBy>Albert, Eromosele Job</cp:lastModifiedBy>
  <cp:revision>64</cp:revision>
  <dcterms:created xsi:type="dcterms:W3CDTF">2019-07-15T20:40:21Z</dcterms:created>
  <dcterms:modified xsi:type="dcterms:W3CDTF">2019-07-18T12:18:44Z</dcterms:modified>
</cp:coreProperties>
</file>