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0"/>
  </p:notesMasterIdLst>
  <p:sldIdLst>
    <p:sldId id="257" r:id="rId5"/>
    <p:sldId id="258" r:id="rId6"/>
    <p:sldId id="259" r:id="rId7"/>
    <p:sldId id="260" r:id="rId8"/>
    <p:sldId id="261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10" r:id="rId30"/>
    <p:sldId id="311" r:id="rId31"/>
    <p:sldId id="312" r:id="rId32"/>
    <p:sldId id="313" r:id="rId33"/>
    <p:sldId id="314" r:id="rId34"/>
    <p:sldId id="316" r:id="rId35"/>
    <p:sldId id="315" r:id="rId36"/>
    <p:sldId id="317" r:id="rId37"/>
    <p:sldId id="318" r:id="rId38"/>
    <p:sldId id="26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3EBC22-D668-4E19-BB44-4DC3B4C3403E}">
          <p14:sldIdLst>
            <p14:sldId id="257"/>
            <p14:sldId id="258"/>
            <p14:sldId id="259"/>
            <p14:sldId id="260"/>
          </p14:sldIdLst>
        </p14:section>
        <p14:section name="Games Questions" id="{D940C6A8-1814-48E7-8530-432AD27182BB}">
          <p14:sldIdLst>
            <p14:sldId id="261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11"/>
            <p14:sldId id="312"/>
            <p14:sldId id="313"/>
            <p14:sldId id="314"/>
            <p14:sldId id="316"/>
            <p14:sldId id="315"/>
            <p14:sldId id="317"/>
            <p14:sldId id="31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C6B"/>
    <a:srgbClr val="E6E6E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5306" autoAdjust="0"/>
  </p:normalViewPr>
  <p:slideViewPr>
    <p:cSldViewPr snapToGrid="0">
      <p:cViewPr varScale="1">
        <p:scale>
          <a:sx n="152" d="100"/>
          <a:sy n="152" d="100"/>
        </p:scale>
        <p:origin x="2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E755-9022-49CB-87FE-D72D85AE6047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E3420-2104-4213-AB83-96AF3FBD4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60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Aaron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654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solidFill>
                  <a:schemeClr val="tx2"/>
                </a:solidFill>
              </a:rPr>
              <a:t>CORNELIUS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160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>
                <a:solidFill>
                  <a:schemeClr val="tx2"/>
                </a:solidFill>
              </a:rPr>
              <a:t>DAVID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46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2"/>
                </a:solidFill>
              </a:rPr>
              <a:t>ELEAZAR (High Priest) </a:t>
            </a:r>
            <a:r>
              <a:rPr lang="en-GB" dirty="0"/>
              <a:t> 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681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tx2"/>
                </a:solidFill>
              </a:rPr>
              <a:t>ELIHU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081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solidFill>
                  <a:schemeClr val="tx2"/>
                </a:solidFill>
              </a:rPr>
              <a:t>ENOCH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11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solidFill>
                  <a:schemeClr val="tx2"/>
                </a:solidFill>
              </a:rPr>
              <a:t>HAGAR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411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solidFill>
                  <a:schemeClr val="tx2"/>
                </a:solidFill>
              </a:rPr>
              <a:t>HANNAH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071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solidFill>
                  <a:schemeClr val="tx2"/>
                </a:solidFill>
              </a:rPr>
              <a:t>HEZEKIAH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032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solidFill>
                  <a:schemeClr val="tx2"/>
                </a:solidFill>
              </a:rPr>
              <a:t>HAGGAI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35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solidFill>
                  <a:schemeClr val="tx2"/>
                </a:solidFill>
              </a:rPr>
              <a:t>GABRIEL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89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ABRAHAM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62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solidFill>
                  <a:schemeClr val="tx2"/>
                </a:solidFill>
              </a:rPr>
              <a:t>GABRIEL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970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solidFill>
                  <a:schemeClr val="tx2"/>
                </a:solidFill>
              </a:rPr>
              <a:t>HOSEA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094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2"/>
                </a:solidFill>
              </a:rPr>
              <a:t>JAMES (Son of Joseph and Mary)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949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tx2"/>
                </a:solidFill>
              </a:rPr>
              <a:t>JEHOVAH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471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tx2"/>
                </a:solidFill>
              </a:rPr>
              <a:t>LOT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27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tx2"/>
                </a:solidFill>
              </a:rPr>
              <a:t>JONATHAN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781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2"/>
                </a:solidFill>
              </a:rPr>
              <a:t>JOSEPH (Son of Jacob)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3633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2"/>
                </a:solidFill>
              </a:rPr>
              <a:t>MARY (Magdalene)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002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tx2"/>
                </a:solidFill>
              </a:rPr>
              <a:t>LEAH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9763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2"/>
                </a:solidFill>
              </a:rPr>
              <a:t>MARY (Sister of Martha)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432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8413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2"/>
                </a:solidFill>
              </a:rPr>
              <a:t>MELCHIZEDEK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3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APOLLOS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543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620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solidFill>
                  <a:schemeClr val="tx2"/>
                </a:solidFill>
              </a:rPr>
              <a:t>BATH-SHEBA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21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solidFill>
                  <a:schemeClr val="tx2"/>
                </a:solidFill>
              </a:rPr>
              <a:t>BEZALEL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010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solidFill>
                  <a:schemeClr val="tx2"/>
                </a:solidFill>
              </a:rPr>
              <a:t>ASA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67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solidFill>
                  <a:schemeClr val="tx2"/>
                </a:solidFill>
              </a:rPr>
              <a:t>CAIN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E3420-2104-4213-AB83-96AF3FBD4D2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65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F45598F2-A2DD-40DE-ABA9-DD6A95A2A9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4748" y="2180377"/>
            <a:ext cx="2438400" cy="39860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77358B8F-6E74-4EB7-986C-B721F9911DB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24441" y="680063"/>
            <a:ext cx="2438400" cy="5486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6">
            <a:extLst>
              <a:ext uri="{FF2B5EF4-FFF2-40B4-BE49-F238E27FC236}">
                <a16:creationId xmlns:a16="http://schemas.microsoft.com/office/drawing/2014/main" id="{8AB180FD-0A9C-43C0-B945-BF464A0A3F2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514133" y="680063"/>
            <a:ext cx="2438400" cy="41612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5BF05FD-FF7C-42B2-9311-59BEDF494E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3825" y="680063"/>
            <a:ext cx="2438400" cy="548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C0A6D734-7788-4C17-B703-28E84C48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3755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0049080A-D9E6-4076-82F2-9D8A6B80B7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94582" y="3726469"/>
            <a:ext cx="2127381" cy="2121407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Quote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CCD9E04-0B3D-4E88-9B58-4693438ED4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2149" y="4292642"/>
            <a:ext cx="2455411" cy="18738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Quote Here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2E5CF9F-C746-4D5B-B5E7-D7994C53E3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36732" y="679587"/>
            <a:ext cx="2438400" cy="1774365"/>
          </a:xfrm>
          <a:pattFill prst="pct90">
            <a:fgClr>
              <a:schemeClr val="tx2"/>
            </a:fgClr>
            <a:bgClr>
              <a:schemeClr val="tx2">
                <a:lumMod val="60000"/>
                <a:lumOff val="40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Quote Here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3F70AFB1-69F9-4DCD-8F6E-8596CCB1BF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789" y="679587"/>
            <a:ext cx="2450720" cy="1500791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6">
                    <a:lumMod val="50000"/>
                  </a:schemeClr>
                </a:solidFill>
                <a:latin typeface="Sagona ExtraLight" panose="02020303050505020204" pitchFamily="18" charset="0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Quote Here</a:t>
            </a:r>
          </a:p>
        </p:txBody>
      </p:sp>
    </p:spTree>
    <p:extLst>
      <p:ext uri="{BB962C8B-B14F-4D97-AF65-F5344CB8AC3E}">
        <p14:creationId xmlns:p14="http://schemas.microsoft.com/office/powerpoint/2010/main" val="381684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8D298-F060-4026-B081-F53CDB94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4BC9-83C6-4E23-A6B9-3F2EDD67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5A3D-EA61-4738-A9D3-96045A7F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43EA-1581-4906-BD3E-D30E06172CE0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8A73E-A937-4036-AB6C-6B4A92BC4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F97E1-8DBB-4767-A93D-538963E44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EA51E-D7AE-4490-9911-1D65DA21D1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1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15.xml"/><Relationship Id="rId17" Type="http://schemas.openxmlformats.org/officeDocument/2006/relationships/audio" Target="../media/audio1.wav"/><Relationship Id="rId2" Type="http://schemas.openxmlformats.org/officeDocument/2006/relationships/slide" Target="slide5.xml"/><Relationship Id="rId16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8.xml"/><Relationship Id="rId15" Type="http://schemas.openxmlformats.org/officeDocument/2006/relationships/slide" Target="slide18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12.xml"/><Relationship Id="rId1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29.xml"/><Relationship Id="rId18" Type="http://schemas.openxmlformats.org/officeDocument/2006/relationships/slide" Target="slide2.xml"/><Relationship Id="rId3" Type="http://schemas.openxmlformats.org/officeDocument/2006/relationships/slide" Target="slide20.xml"/><Relationship Id="rId7" Type="http://schemas.openxmlformats.org/officeDocument/2006/relationships/slide" Target="slide23.xml"/><Relationship Id="rId12" Type="http://schemas.openxmlformats.org/officeDocument/2006/relationships/slide" Target="slide28.xml"/><Relationship Id="rId17" Type="http://schemas.openxmlformats.org/officeDocument/2006/relationships/audio" Target="../media/audio1.wav"/><Relationship Id="rId2" Type="http://schemas.openxmlformats.org/officeDocument/2006/relationships/slide" Target="slide19.xml"/><Relationship Id="rId16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11" Type="http://schemas.openxmlformats.org/officeDocument/2006/relationships/slide" Target="slide27.xml"/><Relationship Id="rId5" Type="http://schemas.openxmlformats.org/officeDocument/2006/relationships/audio" Target="../media/audio2.wav"/><Relationship Id="rId15" Type="http://schemas.openxmlformats.org/officeDocument/2006/relationships/slide" Target="slide32.xml"/><Relationship Id="rId10" Type="http://schemas.openxmlformats.org/officeDocument/2006/relationships/slide" Target="slide26.xml"/><Relationship Id="rId4" Type="http://schemas.openxmlformats.org/officeDocument/2006/relationships/slide" Target="slide21.xml"/><Relationship Id="rId9" Type="http://schemas.openxmlformats.org/officeDocument/2006/relationships/slide" Target="slide25.xml"/><Relationship Id="rId14" Type="http://schemas.openxmlformats.org/officeDocument/2006/relationships/slide" Target="slide3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audio" Target="../media/audio1.wav"/><Relationship Id="rId2" Type="http://schemas.openxmlformats.org/officeDocument/2006/relationships/slide" Target="slide33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3.wav"/><Relationship Id="rId5" Type="http://schemas.openxmlformats.org/officeDocument/2006/relationships/slide" Target="slide35.xml"/><Relationship Id="rId4" Type="http://schemas.openxmlformats.org/officeDocument/2006/relationships/slide" Target="slide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Placeholder 103" descr="Pink Bird Singing on a branch ">
            <a:extLst>
              <a:ext uri="{FF2B5EF4-FFF2-40B4-BE49-F238E27FC236}">
                <a16:creationId xmlns:a16="http://schemas.microsoft.com/office/drawing/2014/main" id="{2507E3AC-0AAE-4E73-9276-4D8B43D566E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8" name="Picture Placeholder 37" descr="Winter Birds">
            <a:extLst>
              <a:ext uri="{FF2B5EF4-FFF2-40B4-BE49-F238E27FC236}">
                <a16:creationId xmlns:a16="http://schemas.microsoft.com/office/drawing/2014/main" id="{240D4259-822C-48E2-92FE-8EE7DF357CE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34748" y="680062"/>
            <a:ext cx="2438400" cy="5486401"/>
          </a:xfrm>
        </p:spPr>
      </p:pic>
      <p:pic>
        <p:nvPicPr>
          <p:cNvPr id="26" name="Picture Placeholder 25" descr="Green swirls birds">
            <a:extLst>
              <a:ext uri="{FF2B5EF4-FFF2-40B4-BE49-F238E27FC236}">
                <a16:creationId xmlns:a16="http://schemas.microsoft.com/office/drawing/2014/main" id="{EC46EA6A-2484-4E2C-99A3-10F0E020481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100" name="Picture Placeholder 99" descr="Autumn Tree Orange bird">
            <a:extLst>
              <a:ext uri="{FF2B5EF4-FFF2-40B4-BE49-F238E27FC236}">
                <a16:creationId xmlns:a16="http://schemas.microsoft.com/office/drawing/2014/main" id="{E36EC21C-EAC2-4B0F-AD13-D1300B724FB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14133" y="680062"/>
            <a:ext cx="2438400" cy="54863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D72BE0-A6F2-48EC-9AC4-C834ED239190}"/>
              </a:ext>
            </a:extLst>
          </p:cNvPr>
          <p:cNvSpPr txBox="1"/>
          <p:nvPr/>
        </p:nvSpPr>
        <p:spPr>
          <a:xfrm>
            <a:off x="696828" y="3052119"/>
            <a:ext cx="10798343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spc="600" dirty="0"/>
              <a:t>GAME CARD – WHO AM I</a:t>
            </a:r>
            <a:endParaRPr lang="en-GB" sz="3600" b="1" spc="600" dirty="0"/>
          </a:p>
        </p:txBody>
      </p:sp>
    </p:spTree>
    <p:extLst>
      <p:ext uri="{BB962C8B-B14F-4D97-AF65-F5344CB8AC3E}">
        <p14:creationId xmlns:p14="http://schemas.microsoft.com/office/powerpoint/2010/main" val="375424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BATH-SHEBA </a:t>
            </a:r>
            <a:r>
              <a:rPr lang="en-GB" dirty="0"/>
              <a:t>  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93708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Mothered </a:t>
            </a:r>
            <a:r>
              <a:rPr lang="en-US" b="1" dirty="0" err="1">
                <a:solidFill>
                  <a:schemeClr val="tx1"/>
                </a:solidFill>
              </a:rPr>
              <a:t>Shimea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Shobab</a:t>
            </a:r>
            <a:r>
              <a:rPr lang="en-US" b="1" dirty="0">
                <a:solidFill>
                  <a:schemeClr val="tx1"/>
                </a:solidFill>
              </a:rPr>
              <a:t>, and </a:t>
            </a:r>
          </a:p>
          <a:p>
            <a:r>
              <a:rPr lang="en-US" b="1" dirty="0">
                <a:solidFill>
                  <a:schemeClr val="tx1"/>
                </a:solidFill>
              </a:rPr>
              <a:t>Nathan in Jerusalem.-1 Ch 3:5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2032435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She spoke to Solomon in behalf of </a:t>
            </a:r>
          </a:p>
          <a:p>
            <a:r>
              <a:rPr lang="en-US" b="1" dirty="0">
                <a:solidFill>
                  <a:schemeClr val="tx1"/>
                </a:solidFill>
              </a:rPr>
              <a:t>Adonijah.-1 Ki 2:19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Solomon had a throne set for her.-</a:t>
            </a:r>
          </a:p>
          <a:p>
            <a:r>
              <a:rPr lang="en-US" b="1" dirty="0">
                <a:solidFill>
                  <a:schemeClr val="tx1"/>
                </a:solidFill>
              </a:rPr>
              <a:t>1 Ki 2:19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Solomon "rose to meet her and </a:t>
            </a:r>
          </a:p>
          <a:p>
            <a:r>
              <a:rPr lang="en-US" b="1" dirty="0">
                <a:solidFill>
                  <a:schemeClr val="tx1"/>
                </a:solidFill>
              </a:rPr>
              <a:t>bowed down.”-1 Ki 2:19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Solomon’s mother.-1 Ki 1:30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886457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She is represented in an illustration  as a female lamb.- 2 Sa 12:3 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Action Button: Blank 16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0E7A7F6B-69FA-4C04-B6A3-764A8F77877B}"/>
              </a:ext>
            </a:extLst>
          </p:cNvPr>
          <p:cNvSpPr/>
          <p:nvPr/>
        </p:nvSpPr>
        <p:spPr>
          <a:xfrm>
            <a:off x="365983" y="378450"/>
            <a:ext cx="784012" cy="667122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6</a:t>
            </a:r>
            <a:endParaRPr lang="en-GB" sz="4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FF1A53-94CB-4B24-AE7B-A42D789FBDC0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1628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BEZALEL </a:t>
            </a:r>
            <a:r>
              <a:rPr lang="en-GB" dirty="0"/>
              <a:t>  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13211-479C-4314-9ED6-02CE5E84B3E3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Let Play</a:t>
            </a:r>
            <a:endParaRPr lang="en-GB" sz="36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93708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Son of Uri the son of </a:t>
            </a:r>
            <a:r>
              <a:rPr lang="en-US" b="1" dirty="0" err="1">
                <a:solidFill>
                  <a:schemeClr val="tx1"/>
                </a:solidFill>
              </a:rPr>
              <a:t>Hur</a:t>
            </a:r>
            <a:r>
              <a:rPr lang="en-US" b="1" dirty="0">
                <a:solidFill>
                  <a:schemeClr val="tx1"/>
                </a:solidFill>
              </a:rPr>
              <a:t>.-Ex 31:2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2018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overlaid the tabernacle’s panel frames with gold.-Ex 36:1,34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made eleven tent cloths for the </a:t>
            </a:r>
          </a:p>
          <a:p>
            <a:r>
              <a:rPr lang="en-US" b="1" dirty="0">
                <a:solidFill>
                  <a:schemeClr val="tx1"/>
                </a:solidFill>
              </a:rPr>
              <a:t>tabernacle.-Ex 36: 1, 14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The copper altar he made was used by Solomon.-2 Ch 1:5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made the ark of the covenant </a:t>
            </a:r>
          </a:p>
          <a:p>
            <a:r>
              <a:rPr lang="en-US" b="1" dirty="0">
                <a:solidFill>
                  <a:schemeClr val="tx1"/>
                </a:solidFill>
              </a:rPr>
              <a:t>out of acacia wood.-Ex 37:1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made the lampstand of pure </a:t>
            </a:r>
          </a:p>
          <a:p>
            <a:r>
              <a:rPr lang="en-US" b="1" dirty="0">
                <a:solidFill>
                  <a:schemeClr val="tx1"/>
                </a:solidFill>
              </a:rPr>
              <a:t>gold.-Ex 37: 1, 17 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1499" y="1687664"/>
            <a:ext cx="2146891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FE6C651C-9109-48EB-886D-1BA4C80D8CB4}"/>
              </a:ext>
            </a:extLst>
          </p:cNvPr>
          <p:cNvSpPr/>
          <p:nvPr/>
        </p:nvSpPr>
        <p:spPr>
          <a:xfrm>
            <a:off x="365983" y="378450"/>
            <a:ext cx="784012" cy="667122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7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406728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ASA </a:t>
            </a:r>
            <a:r>
              <a:rPr lang="en-GB" dirty="0"/>
              <a:t>  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93708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pulverized his grandmother’s </a:t>
            </a:r>
          </a:p>
          <a:p>
            <a:r>
              <a:rPr lang="en-US" b="1" dirty="0">
                <a:solidFill>
                  <a:schemeClr val="tx1"/>
                </a:solidFill>
              </a:rPr>
              <a:t>horrible idol.-2 Ch 15:16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2018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put </a:t>
            </a:r>
            <a:r>
              <a:rPr lang="en-US" b="1" dirty="0" err="1">
                <a:solidFill>
                  <a:schemeClr val="tx1"/>
                </a:solidFill>
              </a:rPr>
              <a:t>Hanani</a:t>
            </a:r>
            <a:r>
              <a:rPr lang="en-US" b="1" dirty="0">
                <a:solidFill>
                  <a:schemeClr val="tx1"/>
                </a:solidFill>
              </a:rPr>
              <a:t> the seer in the house of the stocks.-2 Ch 16:10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He was told: "There exists a reward for your activity.”- 2 Ch 15:7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defeated one million Ethiopians.-2 Ch 14:9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He bribed Ben-</a:t>
            </a:r>
            <a:r>
              <a:rPr lang="en-US" b="1" dirty="0" err="1">
                <a:solidFill>
                  <a:schemeClr val="tx1"/>
                </a:solidFill>
              </a:rPr>
              <a:t>hadad</a:t>
            </a:r>
            <a:r>
              <a:rPr lang="en-US" b="1" dirty="0">
                <a:solidFill>
                  <a:schemeClr val="tx1"/>
                </a:solidFill>
              </a:rPr>
              <a:t> to break a </a:t>
            </a:r>
          </a:p>
          <a:p>
            <a:r>
              <a:rPr lang="en-US" b="1" dirty="0">
                <a:solidFill>
                  <a:schemeClr val="tx1"/>
                </a:solidFill>
              </a:rPr>
              <a:t>covenant.-2 Ch 16:3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His heart was complete with </a:t>
            </a:r>
          </a:p>
          <a:p>
            <a:r>
              <a:rPr lang="en-US" b="1" dirty="0">
                <a:solidFill>
                  <a:schemeClr val="tx1"/>
                </a:solidFill>
              </a:rPr>
              <a:t>Jehovah all his days.-1 Ki 15:14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1500" y="1687664"/>
            <a:ext cx="2146891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0E5FAA08-2ED8-4262-88C4-08B6E75D5B8F}"/>
              </a:ext>
            </a:extLst>
          </p:cNvPr>
          <p:cNvSpPr/>
          <p:nvPr/>
        </p:nvSpPr>
        <p:spPr>
          <a:xfrm>
            <a:off x="365983" y="378450"/>
            <a:ext cx="784012" cy="667122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8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52FCD-88F2-465F-BF48-0CB24238F801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59646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CAIN </a:t>
            </a:r>
            <a:r>
              <a:rPr lang="en-GB" dirty="0"/>
              <a:t>  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215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He built a city and named it after </a:t>
            </a:r>
          </a:p>
          <a:p>
            <a:r>
              <a:rPr lang="en-US" b="1" dirty="0">
                <a:solidFill>
                  <a:schemeClr val="tx1"/>
                </a:solidFill>
              </a:rPr>
              <a:t>his son Enoch.-Ge 4: 17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He said: "My punishment for error is too great to carry.”- Ge 4:13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He became a wanderer and </a:t>
            </a:r>
          </a:p>
          <a:p>
            <a:r>
              <a:rPr lang="en-US" b="1" dirty="0">
                <a:solidFill>
                  <a:schemeClr val="tx1"/>
                </a:solidFill>
              </a:rPr>
              <a:t>fugitive.-Ge 4: 12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God did not look with any favor </a:t>
            </a:r>
          </a:p>
          <a:p>
            <a:r>
              <a:rPr lang="en-US" b="1" dirty="0">
                <a:solidFill>
                  <a:schemeClr val="tx1"/>
                </a:solidFill>
              </a:rPr>
              <a:t>upon his offering.-Ge 4:5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He bribed Ben-</a:t>
            </a:r>
            <a:r>
              <a:rPr lang="en-US" b="1" dirty="0" err="1">
                <a:solidFill>
                  <a:schemeClr val="tx1"/>
                </a:solidFill>
              </a:rPr>
              <a:t>hadad</a:t>
            </a:r>
            <a:r>
              <a:rPr lang="en-US" b="1" dirty="0">
                <a:solidFill>
                  <a:schemeClr val="tx1"/>
                </a:solidFill>
              </a:rPr>
              <a:t> to break a </a:t>
            </a:r>
          </a:p>
          <a:p>
            <a:r>
              <a:rPr lang="en-US" b="1" dirty="0">
                <a:solidFill>
                  <a:schemeClr val="tx1"/>
                </a:solidFill>
              </a:rPr>
              <a:t>covenant.-2 Ch 16:3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assaulted his brother in a field </a:t>
            </a:r>
          </a:p>
          <a:p>
            <a:r>
              <a:rPr lang="en-US" b="1" dirty="0">
                <a:solidFill>
                  <a:schemeClr val="tx1"/>
                </a:solidFill>
              </a:rPr>
              <a:t>and killed him.-Ge 4:8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1500" y="1687664"/>
            <a:ext cx="2146891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360D9A8F-C5D3-4418-B8C4-EB25D0323414}"/>
              </a:ext>
            </a:extLst>
          </p:cNvPr>
          <p:cNvSpPr/>
          <p:nvPr/>
        </p:nvSpPr>
        <p:spPr>
          <a:xfrm>
            <a:off x="365983" y="378450"/>
            <a:ext cx="784012" cy="667122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9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D6554D-E113-4152-AF23-87EA1715A62C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2237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CORNELIUS </a:t>
            </a:r>
            <a:r>
              <a:rPr lang="en-GB" dirty="0"/>
              <a:t>  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215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 devout man of Caesarea and one fearing God.-Ac 10:2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 man well reported by the whole nation of the Jews.-Ac 10:22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His prayers and gifts of mercy </a:t>
            </a:r>
          </a:p>
          <a:p>
            <a:r>
              <a:rPr lang="en-US" b="1" dirty="0">
                <a:solidFill>
                  <a:schemeClr val="tx1"/>
                </a:solidFill>
              </a:rPr>
              <a:t>ascended before God.-Ac 10:4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He and his household received holy spirit when Peter spoke.-Ac 10:44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An army officer of the "Italian </a:t>
            </a:r>
          </a:p>
          <a:p>
            <a:r>
              <a:rPr lang="en-US" b="1" dirty="0">
                <a:solidFill>
                  <a:schemeClr val="tx1"/>
                </a:solidFill>
              </a:rPr>
              <a:t>band.”-Ac 10:1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The first Gentile convert to </a:t>
            </a:r>
          </a:p>
          <a:p>
            <a:r>
              <a:rPr lang="en-US" b="1" dirty="0">
                <a:solidFill>
                  <a:schemeClr val="tx1"/>
                </a:solidFill>
              </a:rPr>
              <a:t>Christianity.-Ac 10:1, 45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1499" y="1687664"/>
            <a:ext cx="2146891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7AAEB44B-F609-498D-886D-9C76BED1DB51}"/>
              </a:ext>
            </a:extLst>
          </p:cNvPr>
          <p:cNvSpPr/>
          <p:nvPr/>
        </p:nvSpPr>
        <p:spPr>
          <a:xfrm>
            <a:off x="365982" y="378449"/>
            <a:ext cx="839965" cy="725081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10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5DB64F-EC32-4A30-9F57-92FFB28FEBFA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65158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DAVID </a:t>
            </a:r>
            <a:r>
              <a:rPr lang="en-GB" dirty="0"/>
              <a:t>  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13211-479C-4314-9ED6-02CE5E84B3E3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Let Play</a:t>
            </a:r>
            <a:endParaRPr lang="en-GB" sz="36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215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Chief Armor-bearer for King </a:t>
            </a:r>
          </a:p>
          <a:p>
            <a:r>
              <a:rPr lang="en-US" b="1" dirty="0">
                <a:solidFill>
                  <a:schemeClr val="tx1"/>
                </a:solidFill>
              </a:rPr>
              <a:t>Saul.- 1 Sa 16:21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Made preparation in great </a:t>
            </a:r>
          </a:p>
          <a:p>
            <a:r>
              <a:rPr lang="en-US" b="1" dirty="0">
                <a:solidFill>
                  <a:schemeClr val="tx1"/>
                </a:solidFill>
              </a:rPr>
              <a:t>quantities for the temple.-1 Ch 22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 man agreeable to God’s heart.- </a:t>
            </a:r>
          </a:p>
          <a:p>
            <a:r>
              <a:rPr lang="en-US" b="1" dirty="0">
                <a:solidFill>
                  <a:schemeClr val="tx1"/>
                </a:solidFill>
              </a:rPr>
              <a:t>Ac 13:22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was skilled at playing the </a:t>
            </a:r>
          </a:p>
          <a:p>
            <a:r>
              <a:rPr lang="en-US" b="1" dirty="0">
                <a:solidFill>
                  <a:schemeClr val="tx1"/>
                </a:solidFill>
              </a:rPr>
              <a:t>harp.-1 Sa 16:18, 23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Jonathan was his very close </a:t>
            </a:r>
          </a:p>
          <a:p>
            <a:r>
              <a:rPr lang="en-US" b="1" dirty="0">
                <a:solidFill>
                  <a:schemeClr val="tx1"/>
                </a:solidFill>
              </a:rPr>
              <a:t>friend.-1 Sa 18:1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killed a lion and bear while </a:t>
            </a:r>
          </a:p>
          <a:p>
            <a:r>
              <a:rPr lang="en-US" b="1" dirty="0">
                <a:solidFill>
                  <a:schemeClr val="tx1"/>
                </a:solidFill>
              </a:rPr>
              <a:t>tending sheep.- 1 Sa 17:34, 35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6606" y="1687664"/>
            <a:ext cx="2146891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CFB6D83-2A95-44CA-9996-0AFF93B52F43}"/>
              </a:ext>
            </a:extLst>
          </p:cNvPr>
          <p:cNvSpPr/>
          <p:nvPr/>
        </p:nvSpPr>
        <p:spPr>
          <a:xfrm>
            <a:off x="365982" y="378449"/>
            <a:ext cx="839965" cy="725081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11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92336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283242" y="1701210"/>
            <a:ext cx="248452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ELEAZAR (High Priest) </a:t>
            </a:r>
            <a:r>
              <a:rPr lang="en-GB" dirty="0"/>
              <a:t>  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13211-479C-4314-9ED6-02CE5E84B3E3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Let Play</a:t>
            </a:r>
            <a:endParaRPr lang="en-GB" sz="36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215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He made an overlay for the altar out of copper fire holders.-Nu 16:39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married one of the daughters of </a:t>
            </a:r>
            <a:r>
              <a:rPr lang="en-US" b="1" dirty="0" err="1">
                <a:solidFill>
                  <a:schemeClr val="tx1"/>
                </a:solidFill>
              </a:rPr>
              <a:t>Putiel</a:t>
            </a:r>
            <a:r>
              <a:rPr lang="en-US" b="1" dirty="0">
                <a:solidFill>
                  <a:schemeClr val="tx1"/>
                </a:solidFill>
              </a:rPr>
              <a:t>.-Ex 6:25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He was buried in the Hill of </a:t>
            </a:r>
          </a:p>
          <a:p>
            <a:r>
              <a:rPr lang="en-US" b="1" dirty="0">
                <a:solidFill>
                  <a:schemeClr val="tx1"/>
                </a:solidFill>
              </a:rPr>
              <a:t>Phinehas.-Jos 24:33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His brothers were Nadab, Abihu, </a:t>
            </a:r>
          </a:p>
          <a:p>
            <a:r>
              <a:rPr lang="en-US" b="1" dirty="0">
                <a:solidFill>
                  <a:schemeClr val="tx1"/>
                </a:solidFill>
              </a:rPr>
              <a:t>and </a:t>
            </a:r>
            <a:r>
              <a:rPr lang="en-US" b="1" dirty="0" err="1">
                <a:solidFill>
                  <a:schemeClr val="tx1"/>
                </a:solidFill>
              </a:rPr>
              <a:t>Ithamar</a:t>
            </a:r>
            <a:r>
              <a:rPr lang="en-US" b="1" dirty="0">
                <a:solidFill>
                  <a:schemeClr val="tx1"/>
                </a:solidFill>
              </a:rPr>
              <a:t>.-Ex 6:23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assisted Joshua in distributing </a:t>
            </a:r>
          </a:p>
          <a:p>
            <a:r>
              <a:rPr lang="en-US" b="1" dirty="0">
                <a:solidFill>
                  <a:schemeClr val="tx1"/>
                </a:solidFill>
              </a:rPr>
              <a:t>the land of Canaan.-Jos 14:1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His son Phinehas struck down 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Zimri</a:t>
            </a:r>
            <a:r>
              <a:rPr lang="en-US" b="1" dirty="0">
                <a:solidFill>
                  <a:schemeClr val="tx1"/>
                </a:solidFill>
              </a:rPr>
              <a:t> and </a:t>
            </a:r>
            <a:r>
              <a:rPr lang="en-US" b="1" dirty="0" err="1">
                <a:solidFill>
                  <a:schemeClr val="tx1"/>
                </a:solidFill>
              </a:rPr>
              <a:t>Cozbi</a:t>
            </a:r>
            <a:r>
              <a:rPr lang="en-US" b="1" dirty="0">
                <a:solidFill>
                  <a:schemeClr val="tx1"/>
                </a:solidFill>
              </a:rPr>
              <a:t>.-Nu 25:7- 15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290292" y="1701210"/>
            <a:ext cx="2484521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00EF933E-5FE8-45E3-A6C3-6D17486C44CB}"/>
              </a:ext>
            </a:extLst>
          </p:cNvPr>
          <p:cNvSpPr/>
          <p:nvPr/>
        </p:nvSpPr>
        <p:spPr>
          <a:xfrm>
            <a:off x="365982" y="378449"/>
            <a:ext cx="839965" cy="725081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12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39865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ELIHU </a:t>
            </a:r>
            <a:r>
              <a:rPr lang="en-GB" dirty="0"/>
              <a:t>  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215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The son of </a:t>
            </a:r>
            <a:r>
              <a:rPr lang="en-US" b="1" dirty="0" err="1">
                <a:solidFill>
                  <a:schemeClr val="tx1"/>
                </a:solidFill>
              </a:rPr>
              <a:t>Barachel</a:t>
            </a:r>
            <a:r>
              <a:rPr lang="en-US" b="1" dirty="0">
                <a:solidFill>
                  <a:schemeClr val="tx1"/>
                </a:solidFill>
              </a:rPr>
              <a:t> the </a:t>
            </a:r>
            <a:r>
              <a:rPr lang="en-US" b="1" dirty="0" err="1">
                <a:solidFill>
                  <a:schemeClr val="tx1"/>
                </a:solidFill>
              </a:rPr>
              <a:t>Buzite</a:t>
            </a:r>
            <a:r>
              <a:rPr lang="en-US" b="1" dirty="0">
                <a:solidFill>
                  <a:schemeClr val="tx1"/>
                </a:solidFill>
              </a:rPr>
              <a:t>.- </a:t>
            </a:r>
          </a:p>
          <a:p>
            <a:r>
              <a:rPr lang="en-US" b="1" dirty="0">
                <a:solidFill>
                  <a:schemeClr val="tx1"/>
                </a:solidFill>
              </a:rPr>
              <a:t>Job 32:2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He said age does not in itself make one wise.-Job 32: 9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said he would not bestow a title on any man.-Job 32: 21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He reproved Job and extolled </a:t>
            </a:r>
          </a:p>
          <a:p>
            <a:r>
              <a:rPr lang="en-US" b="1" dirty="0">
                <a:solidFill>
                  <a:schemeClr val="tx1"/>
                </a:solidFill>
              </a:rPr>
              <a:t>Jehovah.-Job 35: 37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His anger blazed against Job.- Job </a:t>
            </a:r>
          </a:p>
          <a:p>
            <a:r>
              <a:rPr lang="en-US" b="1" dirty="0">
                <a:solidFill>
                  <a:schemeClr val="tx1"/>
                </a:solidFill>
              </a:rPr>
              <a:t>32:2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said: "Let his flesh become </a:t>
            </a:r>
          </a:p>
          <a:p>
            <a:r>
              <a:rPr lang="en-US" b="1" dirty="0">
                <a:solidFill>
                  <a:schemeClr val="tx1"/>
                </a:solidFill>
              </a:rPr>
              <a:t>fresher than in youth.”- Job 33: 25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1500" y="1687664"/>
            <a:ext cx="2146891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987536EF-236B-461A-8B16-F0E56F79C481}"/>
              </a:ext>
            </a:extLst>
          </p:cNvPr>
          <p:cNvSpPr/>
          <p:nvPr/>
        </p:nvSpPr>
        <p:spPr>
          <a:xfrm>
            <a:off x="365982" y="378449"/>
            <a:ext cx="839965" cy="725081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13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4B3585-7EE9-4CC8-83D1-8CC6CCE92479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69058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ENOCH </a:t>
            </a:r>
            <a:r>
              <a:rPr lang="en-GB" dirty="0"/>
              <a:t>  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13211-479C-4314-9ED6-02CE5E84B3E3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Let Play</a:t>
            </a:r>
            <a:endParaRPr lang="en-GB" sz="36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215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lived 365 years.-Ge 5:23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Jared’s son.-Ge 5:18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Methuselah’s father.-Ge 5:21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had the witness that he had </a:t>
            </a:r>
          </a:p>
          <a:p>
            <a:r>
              <a:rPr lang="en-US" b="1" dirty="0">
                <a:solidFill>
                  <a:schemeClr val="tx1"/>
                </a:solidFill>
              </a:rPr>
              <a:t>pleased God Well.-Heb 11:5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The seventh man in line from </a:t>
            </a:r>
          </a:p>
          <a:p>
            <a:r>
              <a:rPr lang="en-US" b="1" dirty="0">
                <a:solidFill>
                  <a:schemeClr val="tx1"/>
                </a:solidFill>
              </a:rPr>
              <a:t>Adam.-Jude 14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went on walking with the true </a:t>
            </a:r>
          </a:p>
          <a:p>
            <a:r>
              <a:rPr lang="en-US" b="1" dirty="0">
                <a:solidFill>
                  <a:schemeClr val="tx1"/>
                </a:solidFill>
              </a:rPr>
              <a:t>God three hundred years.-Ge 5:22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1500" y="1687664"/>
            <a:ext cx="2146891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C4A1BA78-C019-4E8A-85F1-9BA4BC7FCDD5}"/>
              </a:ext>
            </a:extLst>
          </p:cNvPr>
          <p:cNvSpPr/>
          <p:nvPr/>
        </p:nvSpPr>
        <p:spPr>
          <a:xfrm>
            <a:off x="365982" y="378449"/>
            <a:ext cx="839965" cy="725081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14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313194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HAGAR </a:t>
            </a:r>
            <a:r>
              <a:rPr lang="en-GB" dirty="0"/>
              <a:t>  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215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She said: "Let me not see it when </a:t>
            </a:r>
          </a:p>
          <a:p>
            <a:r>
              <a:rPr lang="en-US" b="1" dirty="0">
                <a:solidFill>
                  <a:schemeClr val="tx1"/>
                </a:solidFill>
              </a:rPr>
              <a:t>the child dies.”-Ge 21:16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She was found at the fountain on </a:t>
            </a:r>
          </a:p>
          <a:p>
            <a:r>
              <a:rPr lang="en-US" b="1" dirty="0">
                <a:solidFill>
                  <a:schemeClr val="tx1"/>
                </a:solidFill>
              </a:rPr>
              <a:t>the way to </a:t>
            </a:r>
            <a:r>
              <a:rPr lang="en-US" b="1" dirty="0" err="1">
                <a:solidFill>
                  <a:schemeClr val="tx1"/>
                </a:solidFill>
              </a:rPr>
              <a:t>Shur</a:t>
            </a:r>
            <a:r>
              <a:rPr lang="en-US" b="1" dirty="0">
                <a:solidFill>
                  <a:schemeClr val="tx1"/>
                </a:solidFill>
              </a:rPr>
              <a:t>.-Ge 16:7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She represented Sinai.-Ga 4: 25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She despised Sarah.-Ge 16:4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She corresponds with the </a:t>
            </a:r>
          </a:p>
          <a:p>
            <a:r>
              <a:rPr lang="en-US" b="1" dirty="0">
                <a:solidFill>
                  <a:schemeClr val="tx1"/>
                </a:solidFill>
              </a:rPr>
              <a:t>Jerusalem today.-Ga 4: 25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She wandered about in the </a:t>
            </a:r>
          </a:p>
          <a:p>
            <a:r>
              <a:rPr lang="en-US" b="1" dirty="0">
                <a:solidFill>
                  <a:schemeClr val="tx1"/>
                </a:solidFill>
              </a:rPr>
              <a:t>wilderness of Beer-</a:t>
            </a:r>
            <a:r>
              <a:rPr lang="en-US" b="1" dirty="0" err="1">
                <a:solidFill>
                  <a:schemeClr val="tx1"/>
                </a:solidFill>
              </a:rPr>
              <a:t>sheba</a:t>
            </a:r>
            <a:r>
              <a:rPr lang="en-US" b="1" dirty="0">
                <a:solidFill>
                  <a:schemeClr val="tx1"/>
                </a:solidFill>
              </a:rPr>
              <a:t>.-Ge 21: </a:t>
            </a:r>
          </a:p>
          <a:p>
            <a:r>
              <a:rPr lang="en-US" b="1" dirty="0">
                <a:solidFill>
                  <a:schemeClr val="tx1"/>
                </a:solidFill>
              </a:rPr>
              <a:t>14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1499" y="1701210"/>
            <a:ext cx="2146891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17DE02B-3EF6-4D76-8D62-C1C2A2D458D7}"/>
              </a:ext>
            </a:extLst>
          </p:cNvPr>
          <p:cNvSpPr/>
          <p:nvPr/>
        </p:nvSpPr>
        <p:spPr>
          <a:xfrm>
            <a:off x="365982" y="378449"/>
            <a:ext cx="839965" cy="725081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15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6E7EC8-E218-4E7A-A731-A339A1B45135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39645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0895B-9925-4274-BA12-836022EF50AA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Select a Card to Play </a:t>
            </a:r>
            <a:endParaRPr lang="en-GB" sz="3600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AC9178-7875-4DD2-9F7E-4F450D7F0551}"/>
              </a:ext>
            </a:extLst>
          </p:cNvPr>
          <p:cNvSpPr/>
          <p:nvPr/>
        </p:nvSpPr>
        <p:spPr>
          <a:xfrm>
            <a:off x="342900" y="1263316"/>
            <a:ext cx="1479884" cy="21656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AC49945-F65D-4287-9E11-6641EB58E397}"/>
              </a:ext>
            </a:extLst>
          </p:cNvPr>
          <p:cNvSpPr/>
          <p:nvPr/>
        </p:nvSpPr>
        <p:spPr>
          <a:xfrm>
            <a:off x="1991226" y="1263316"/>
            <a:ext cx="1479884" cy="2165684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8E17C9A-1BE7-41CF-B9A3-345258413316}"/>
              </a:ext>
            </a:extLst>
          </p:cNvPr>
          <p:cNvSpPr/>
          <p:nvPr/>
        </p:nvSpPr>
        <p:spPr>
          <a:xfrm>
            <a:off x="3639552" y="1263316"/>
            <a:ext cx="1479884" cy="21656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387A23F-F126-4FD2-8121-A4A9E2A119B0}"/>
              </a:ext>
            </a:extLst>
          </p:cNvPr>
          <p:cNvSpPr/>
          <p:nvPr/>
        </p:nvSpPr>
        <p:spPr>
          <a:xfrm>
            <a:off x="5287878" y="1263316"/>
            <a:ext cx="1479884" cy="2165684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E98C3C-0027-4CA2-9639-8CFF824CCBE8}"/>
              </a:ext>
            </a:extLst>
          </p:cNvPr>
          <p:cNvSpPr/>
          <p:nvPr/>
        </p:nvSpPr>
        <p:spPr>
          <a:xfrm>
            <a:off x="6936204" y="1263316"/>
            <a:ext cx="1479884" cy="216568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905F860-9117-445D-9D2E-B03BD1EB0FA2}"/>
              </a:ext>
            </a:extLst>
          </p:cNvPr>
          <p:cNvSpPr/>
          <p:nvPr/>
        </p:nvSpPr>
        <p:spPr>
          <a:xfrm>
            <a:off x="8584530" y="1263316"/>
            <a:ext cx="1479884" cy="216568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DAEC607-28BE-4F2B-9577-EC6ED8EB45FE}"/>
              </a:ext>
            </a:extLst>
          </p:cNvPr>
          <p:cNvSpPr/>
          <p:nvPr/>
        </p:nvSpPr>
        <p:spPr>
          <a:xfrm>
            <a:off x="10232856" y="1263316"/>
            <a:ext cx="1479884" cy="216568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42D8DBD-3CE7-4538-9958-BED34AEA454A}"/>
              </a:ext>
            </a:extLst>
          </p:cNvPr>
          <p:cNvSpPr/>
          <p:nvPr/>
        </p:nvSpPr>
        <p:spPr>
          <a:xfrm>
            <a:off x="342900" y="3579395"/>
            <a:ext cx="1479884" cy="2165684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6268A21-45C9-4BD7-BA7D-0133BC596C39}"/>
              </a:ext>
            </a:extLst>
          </p:cNvPr>
          <p:cNvSpPr/>
          <p:nvPr/>
        </p:nvSpPr>
        <p:spPr>
          <a:xfrm>
            <a:off x="1991226" y="3579395"/>
            <a:ext cx="1479884" cy="216568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842D3C5-9BFF-4783-B021-B536AF26134C}"/>
              </a:ext>
            </a:extLst>
          </p:cNvPr>
          <p:cNvSpPr/>
          <p:nvPr/>
        </p:nvSpPr>
        <p:spPr>
          <a:xfrm>
            <a:off x="3639552" y="3579395"/>
            <a:ext cx="1479884" cy="2165684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2F745C9-9F82-41E4-9930-D8DD1C310BFC}"/>
              </a:ext>
            </a:extLst>
          </p:cNvPr>
          <p:cNvSpPr/>
          <p:nvPr/>
        </p:nvSpPr>
        <p:spPr>
          <a:xfrm>
            <a:off x="5356058" y="3579395"/>
            <a:ext cx="1479884" cy="2165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44D6668-018B-418D-AF3A-0494BD09D6CE}"/>
              </a:ext>
            </a:extLst>
          </p:cNvPr>
          <p:cNvSpPr/>
          <p:nvPr/>
        </p:nvSpPr>
        <p:spPr>
          <a:xfrm>
            <a:off x="6936204" y="3579395"/>
            <a:ext cx="1479884" cy="21656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1EE07B1-2A8A-4180-9294-28C6D3B7F5D4}"/>
              </a:ext>
            </a:extLst>
          </p:cNvPr>
          <p:cNvSpPr/>
          <p:nvPr/>
        </p:nvSpPr>
        <p:spPr>
          <a:xfrm>
            <a:off x="8620623" y="3579395"/>
            <a:ext cx="1479884" cy="216568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7A627D0-D4B7-40AB-85D2-9C938902F447}"/>
              </a:ext>
            </a:extLst>
          </p:cNvPr>
          <p:cNvSpPr/>
          <p:nvPr/>
        </p:nvSpPr>
        <p:spPr>
          <a:xfrm>
            <a:off x="10311056" y="3579395"/>
            <a:ext cx="1479884" cy="21656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ction Button: Blank 4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DF53943-E5DC-4063-9F81-EECF54F574D5}"/>
              </a:ext>
            </a:extLst>
          </p:cNvPr>
          <p:cNvSpPr/>
          <p:nvPr/>
        </p:nvSpPr>
        <p:spPr>
          <a:xfrm>
            <a:off x="479260" y="1600200"/>
            <a:ext cx="1095540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1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49" name="Action Button: Blank 4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A9C6DA3-EB66-4A8E-94B4-6A873AF04BDF}"/>
              </a:ext>
            </a:extLst>
          </p:cNvPr>
          <p:cNvSpPr/>
          <p:nvPr/>
        </p:nvSpPr>
        <p:spPr>
          <a:xfrm>
            <a:off x="2183398" y="1600200"/>
            <a:ext cx="1095540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2</a:t>
            </a:r>
            <a:endParaRPr lang="en-GB" sz="6600" b="1" dirty="0">
              <a:solidFill>
                <a:schemeClr val="bg1"/>
              </a:solidFill>
            </a:endParaRPr>
          </a:p>
        </p:txBody>
      </p:sp>
      <p:sp>
        <p:nvSpPr>
          <p:cNvPr id="50" name="Action Button: Blank 4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1EC3D7CD-DDE2-4502-98AF-CA8308B0FE34}"/>
              </a:ext>
            </a:extLst>
          </p:cNvPr>
          <p:cNvSpPr/>
          <p:nvPr/>
        </p:nvSpPr>
        <p:spPr>
          <a:xfrm>
            <a:off x="3831724" y="1615908"/>
            <a:ext cx="1095540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3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51" name="Action Button: Blank 5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C4BA629-1F4D-4583-B0B6-9BC0331FE380}"/>
              </a:ext>
            </a:extLst>
          </p:cNvPr>
          <p:cNvSpPr/>
          <p:nvPr/>
        </p:nvSpPr>
        <p:spPr>
          <a:xfrm>
            <a:off x="5548230" y="1635460"/>
            <a:ext cx="1095540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4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52" name="Action Button: Blank 5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0ED24C35-156E-42D4-8396-5E8D5F1C0C22}"/>
              </a:ext>
            </a:extLst>
          </p:cNvPr>
          <p:cNvSpPr/>
          <p:nvPr/>
        </p:nvSpPr>
        <p:spPr>
          <a:xfrm>
            <a:off x="7128376" y="1635460"/>
            <a:ext cx="1095540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5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53" name="Action Button: Blank 5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38E45951-9C4C-4E79-A33B-93B7FD0977DB}"/>
              </a:ext>
            </a:extLst>
          </p:cNvPr>
          <p:cNvSpPr/>
          <p:nvPr/>
        </p:nvSpPr>
        <p:spPr>
          <a:xfrm>
            <a:off x="8776702" y="1635460"/>
            <a:ext cx="1095540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6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54" name="Action Button: Blank 5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1D5DFA1D-FA2E-486F-B89D-2746ADB2A9E4}"/>
              </a:ext>
            </a:extLst>
          </p:cNvPr>
          <p:cNvSpPr/>
          <p:nvPr/>
        </p:nvSpPr>
        <p:spPr>
          <a:xfrm>
            <a:off x="10425028" y="1635460"/>
            <a:ext cx="1095540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7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55" name="Action Button: Blank 54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56E14510-BB2B-480C-9C0C-5CE713BBA505}"/>
              </a:ext>
            </a:extLst>
          </p:cNvPr>
          <p:cNvSpPr/>
          <p:nvPr/>
        </p:nvSpPr>
        <p:spPr>
          <a:xfrm>
            <a:off x="557464" y="3931987"/>
            <a:ext cx="1095540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8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56" name="Action Button: Blank 55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8AA33998-C8E5-4EFE-9F31-FA4131BE8707}"/>
              </a:ext>
            </a:extLst>
          </p:cNvPr>
          <p:cNvSpPr/>
          <p:nvPr/>
        </p:nvSpPr>
        <p:spPr>
          <a:xfrm>
            <a:off x="2183398" y="3931987"/>
            <a:ext cx="1095540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9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57" name="Action Button: Blank 56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E3BF526B-56BA-4AB2-AAD1-781459C479EA}"/>
              </a:ext>
            </a:extLst>
          </p:cNvPr>
          <p:cNvSpPr/>
          <p:nvPr/>
        </p:nvSpPr>
        <p:spPr>
          <a:xfrm>
            <a:off x="3831724" y="3931987"/>
            <a:ext cx="1095540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10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58" name="Action Button: Blank 5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B56391F8-AA1A-4F2A-9041-B83665954EFC}"/>
              </a:ext>
            </a:extLst>
          </p:cNvPr>
          <p:cNvSpPr/>
          <p:nvPr/>
        </p:nvSpPr>
        <p:spPr>
          <a:xfrm>
            <a:off x="5548230" y="3931987"/>
            <a:ext cx="1095540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11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59" name="Action Button: Blank 58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C7C1DDB1-E9D8-4261-8450-C4995B9DE5D2}"/>
              </a:ext>
            </a:extLst>
          </p:cNvPr>
          <p:cNvSpPr/>
          <p:nvPr/>
        </p:nvSpPr>
        <p:spPr>
          <a:xfrm>
            <a:off x="7136734" y="3931987"/>
            <a:ext cx="1095540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12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60" name="Action Button: Blank 59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F2A52EB1-7325-42CF-993F-1DE3D408381D}"/>
              </a:ext>
            </a:extLst>
          </p:cNvPr>
          <p:cNvSpPr/>
          <p:nvPr/>
        </p:nvSpPr>
        <p:spPr>
          <a:xfrm>
            <a:off x="8812795" y="3931987"/>
            <a:ext cx="1095540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13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61" name="Action Button: Blank 60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9F58AF05-333C-465E-A100-707A0D3F7C0E}"/>
              </a:ext>
            </a:extLst>
          </p:cNvPr>
          <p:cNvSpPr/>
          <p:nvPr/>
        </p:nvSpPr>
        <p:spPr>
          <a:xfrm>
            <a:off x="10503228" y="3931987"/>
            <a:ext cx="1095540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14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2" name="Action Button: Go Forward or Next 1">
            <a:hlinkClick r:id="rId16" action="ppaction://hlinksldjump" highlightClick="1">
              <a:snd r:embed="rId17" name="breeze.wav"/>
            </a:hlinkClick>
            <a:extLst>
              <a:ext uri="{FF2B5EF4-FFF2-40B4-BE49-F238E27FC236}">
                <a16:creationId xmlns:a16="http://schemas.microsoft.com/office/drawing/2014/main" id="{46AF11D7-35D2-4E55-A82B-D0968DEC6AAF}"/>
              </a:ext>
            </a:extLst>
          </p:cNvPr>
          <p:cNvSpPr/>
          <p:nvPr/>
        </p:nvSpPr>
        <p:spPr>
          <a:xfrm>
            <a:off x="10830697" y="6252519"/>
            <a:ext cx="689871" cy="389238"/>
          </a:xfrm>
          <a:prstGeom prst="actionButtonForwardNex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16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HANNAH </a:t>
            </a:r>
            <a:r>
              <a:rPr lang="en-GB" dirty="0"/>
              <a:t>  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215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Beloved wife of Elkanah.-1 Sa 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She was a woman hard pressed in spirit.-1 Sa 1:15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Out of the abundance of her </a:t>
            </a:r>
          </a:p>
          <a:p>
            <a:r>
              <a:rPr lang="en-US" b="1" dirty="0">
                <a:solidFill>
                  <a:schemeClr val="tx1"/>
                </a:solidFill>
              </a:rPr>
              <a:t>vexation she spoke.-1 Sa 1:16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She took her son to Shiloh as soon </a:t>
            </a:r>
          </a:p>
          <a:p>
            <a:r>
              <a:rPr lang="en-US" b="1" dirty="0">
                <a:solidFill>
                  <a:schemeClr val="tx1"/>
                </a:solidFill>
              </a:rPr>
              <a:t>as he was weaned.-1 Sa 1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Mother of Samuel the prophet.- 1 </a:t>
            </a:r>
          </a:p>
          <a:p>
            <a:r>
              <a:rPr lang="en-US" b="1" dirty="0">
                <a:solidFill>
                  <a:schemeClr val="tx1"/>
                </a:solidFill>
              </a:rPr>
              <a:t>Sa 1:20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She said Jehovah is a killer and a </a:t>
            </a:r>
          </a:p>
          <a:p>
            <a:r>
              <a:rPr lang="en-US" b="1" dirty="0">
                <a:solidFill>
                  <a:schemeClr val="tx1"/>
                </a:solidFill>
              </a:rPr>
              <a:t>preserver of life.-1 Sa 2:6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A90DA943-972A-4E2F-9B34-9473301EF421}"/>
              </a:ext>
            </a:extLst>
          </p:cNvPr>
          <p:cNvSpPr/>
          <p:nvPr/>
        </p:nvSpPr>
        <p:spPr>
          <a:xfrm>
            <a:off x="365982" y="378449"/>
            <a:ext cx="839965" cy="725081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16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E52916-308C-4236-82EC-624F67FDE2BD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49425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HEZEKIAH </a:t>
            </a:r>
            <a:r>
              <a:rPr lang="en-GB" dirty="0"/>
              <a:t>  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215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Son of Ahaz the king of Judah.-2 </a:t>
            </a:r>
          </a:p>
          <a:p>
            <a:r>
              <a:rPr lang="en-US" b="1" dirty="0">
                <a:solidFill>
                  <a:schemeClr val="tx1"/>
                </a:solidFill>
              </a:rPr>
              <a:t>Ki 18:1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As a king, he kept "sticking to </a:t>
            </a:r>
          </a:p>
          <a:p>
            <a:r>
              <a:rPr lang="en-US" b="1" dirty="0">
                <a:solidFill>
                  <a:schemeClr val="tx1"/>
                </a:solidFill>
              </a:rPr>
              <a:t>Jehovah.”-2 Ki 18:6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said we have Jehovah to fight </a:t>
            </a:r>
          </a:p>
          <a:p>
            <a:r>
              <a:rPr lang="en-US" b="1" dirty="0">
                <a:solidFill>
                  <a:schemeClr val="tx1"/>
                </a:solidFill>
              </a:rPr>
              <a:t>our battles.-2 Ch 32:8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Jehovah added fifteen years to his life.-Isa 38:5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He prayed for deliverance from </a:t>
            </a:r>
          </a:p>
          <a:p>
            <a:r>
              <a:rPr lang="en-US" b="1" dirty="0">
                <a:solidFill>
                  <a:schemeClr val="tx1"/>
                </a:solidFill>
              </a:rPr>
              <a:t>Sennacherib.-2 Ki 19:20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cut off the doors of Jehovah’s </a:t>
            </a:r>
          </a:p>
          <a:p>
            <a:r>
              <a:rPr lang="en-US" b="1" dirty="0">
                <a:solidFill>
                  <a:schemeClr val="tx1"/>
                </a:solidFill>
              </a:rPr>
              <a:t>temple.-2 Ki 18:16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E16C9E8E-E125-4CE4-B3A6-00FC0E7E9ED0}"/>
              </a:ext>
            </a:extLst>
          </p:cNvPr>
          <p:cNvSpPr/>
          <p:nvPr/>
        </p:nvSpPr>
        <p:spPr>
          <a:xfrm>
            <a:off x="365982" y="378449"/>
            <a:ext cx="839965" cy="725081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17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6DACE0-BE1B-42AC-B5A8-759A4841A432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36560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HAGGAI </a:t>
            </a:r>
            <a:r>
              <a:rPr lang="en-GB" dirty="0"/>
              <a:t>  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215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wrote God would annihilate </a:t>
            </a:r>
          </a:p>
          <a:p>
            <a:r>
              <a:rPr lang="en-US" b="1" dirty="0">
                <a:solidFill>
                  <a:schemeClr val="tx1"/>
                </a:solidFill>
              </a:rPr>
              <a:t>strength of kingdoms.-Hag 2:22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wrote Zerubbabel would be </a:t>
            </a:r>
          </a:p>
          <a:p>
            <a:r>
              <a:rPr lang="en-US" b="1" dirty="0">
                <a:solidFill>
                  <a:schemeClr val="tx1"/>
                </a:solidFill>
              </a:rPr>
              <a:t>set as a seal ring.-Hag 2:23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prophesied in the second year </a:t>
            </a:r>
          </a:p>
          <a:p>
            <a:r>
              <a:rPr lang="en-US" b="1" dirty="0">
                <a:solidFill>
                  <a:schemeClr val="tx1"/>
                </a:solidFill>
              </a:rPr>
              <a:t>of Darius.-Hag 1:1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wrote about the greater glory </a:t>
            </a:r>
          </a:p>
          <a:p>
            <a:r>
              <a:rPr lang="en-US" b="1" dirty="0">
                <a:solidFill>
                  <a:schemeClr val="tx1"/>
                </a:solidFill>
              </a:rPr>
              <a:t>of the later house.-Hag 2:9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wrote Jehovah would rock </a:t>
            </a:r>
          </a:p>
          <a:p>
            <a:r>
              <a:rPr lang="en-US" b="1" dirty="0">
                <a:solidFill>
                  <a:schemeClr val="tx1"/>
                </a:solidFill>
              </a:rPr>
              <a:t>heavens, earth.-Hag 2:7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wrote: “the desirable things” </a:t>
            </a:r>
          </a:p>
          <a:p>
            <a:r>
              <a:rPr lang="en-US" b="1" dirty="0">
                <a:solidFill>
                  <a:schemeClr val="tx1"/>
                </a:solidFill>
              </a:rPr>
              <a:t>must come in.-Hag 2:7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1499" y="1701210"/>
            <a:ext cx="2146891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F6D13FCD-7FF4-4B23-AA2C-A9078C988AE7}"/>
              </a:ext>
            </a:extLst>
          </p:cNvPr>
          <p:cNvSpPr/>
          <p:nvPr/>
        </p:nvSpPr>
        <p:spPr>
          <a:xfrm>
            <a:off x="365982" y="378449"/>
            <a:ext cx="839965" cy="725081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18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305D98-6238-40C7-B8E6-E2B9525A8E68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20058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GABRIEL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215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stood at the right side of the </a:t>
            </a:r>
          </a:p>
          <a:p>
            <a:r>
              <a:rPr lang="en-US" b="1" dirty="0">
                <a:solidFill>
                  <a:schemeClr val="tx1"/>
                </a:solidFill>
              </a:rPr>
              <a:t>incense altar.-Lu 1:11, 19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was sent to give Daniel insight </a:t>
            </a:r>
          </a:p>
          <a:p>
            <a:r>
              <a:rPr lang="en-US" b="1" dirty="0">
                <a:solidFill>
                  <a:schemeClr val="tx1"/>
                </a:solidFill>
              </a:rPr>
              <a:t>and understanding.-Da 9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said Daniel was someone very </a:t>
            </a:r>
          </a:p>
          <a:p>
            <a:r>
              <a:rPr lang="en-US" b="1" dirty="0">
                <a:solidFill>
                  <a:schemeClr val="tx1"/>
                </a:solidFill>
              </a:rPr>
              <a:t>desirable.-Da 9:23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announced the coming birth of John the Baptist.-Lu 1:13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told Mary she would give birth </a:t>
            </a:r>
          </a:p>
          <a:p>
            <a:r>
              <a:rPr lang="en-US" b="1" dirty="0">
                <a:solidFill>
                  <a:schemeClr val="tx1"/>
                </a:solidFill>
              </a:rPr>
              <a:t>to Jesus.-Lu 1:26- 31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The only materialized angel to give his name.-Da 10:13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F3B1E12F-7C34-4B2F-928D-92142E06858E}"/>
              </a:ext>
            </a:extLst>
          </p:cNvPr>
          <p:cNvSpPr/>
          <p:nvPr/>
        </p:nvSpPr>
        <p:spPr>
          <a:xfrm>
            <a:off x="365982" y="378449"/>
            <a:ext cx="839965" cy="725081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19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A524FC-E33E-4391-A00D-B521147A7E2B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06442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GABRIEL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215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stood at the right side of the </a:t>
            </a:r>
          </a:p>
          <a:p>
            <a:r>
              <a:rPr lang="en-US" b="1" dirty="0">
                <a:solidFill>
                  <a:schemeClr val="tx1"/>
                </a:solidFill>
              </a:rPr>
              <a:t>incense altar.-Lu 1:11, 19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was sent to give Daniel insight </a:t>
            </a:r>
          </a:p>
          <a:p>
            <a:r>
              <a:rPr lang="en-US" b="1" dirty="0">
                <a:solidFill>
                  <a:schemeClr val="tx1"/>
                </a:solidFill>
              </a:rPr>
              <a:t>and understanding.-Da 9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said Daniel was someone very </a:t>
            </a:r>
          </a:p>
          <a:p>
            <a:r>
              <a:rPr lang="en-US" b="1" dirty="0">
                <a:solidFill>
                  <a:schemeClr val="tx1"/>
                </a:solidFill>
              </a:rPr>
              <a:t>desirable.-Da 9:23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announced the coming birth of John the Baptist.-Lu 1:13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told Mary she would give birth </a:t>
            </a:r>
          </a:p>
          <a:p>
            <a:r>
              <a:rPr lang="en-US" b="1" dirty="0">
                <a:solidFill>
                  <a:schemeClr val="tx1"/>
                </a:solidFill>
              </a:rPr>
              <a:t>to Jesus.-Lu 1:26- 31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The only materialized angel to give his name.-Da 10:13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2D18B0CE-FABE-403E-9175-BFB30E97722E}"/>
              </a:ext>
            </a:extLst>
          </p:cNvPr>
          <p:cNvSpPr/>
          <p:nvPr/>
        </p:nvSpPr>
        <p:spPr>
          <a:xfrm>
            <a:off x="365982" y="378449"/>
            <a:ext cx="906764" cy="743067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20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DD281B-81BE-4A15-BB6A-7DD085944CB5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06756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HOSEA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215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Jesus quoted him: ‘I want mercy </a:t>
            </a:r>
          </a:p>
          <a:p>
            <a:r>
              <a:rPr lang="en-US" b="1" dirty="0">
                <a:solidFill>
                  <a:schemeClr val="tx1"/>
                </a:solidFill>
              </a:rPr>
              <a:t>not sacrifice.’-Ho 6:6; Mt 12:7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Paul quoted him: ‘Where are your </a:t>
            </a:r>
          </a:p>
          <a:p>
            <a:r>
              <a:rPr lang="en-US" b="1" dirty="0">
                <a:solidFill>
                  <a:schemeClr val="tx1"/>
                </a:solidFill>
              </a:rPr>
              <a:t>stings, O Death?’-Ho 13:14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wrote about sowing wind and </a:t>
            </a:r>
          </a:p>
          <a:p>
            <a:r>
              <a:rPr lang="en-US" b="1" dirty="0">
                <a:solidFill>
                  <a:schemeClr val="tx1"/>
                </a:solidFill>
              </a:rPr>
              <a:t>reaping a </a:t>
            </a:r>
            <a:r>
              <a:rPr lang="en-US" b="1" dirty="0" err="1">
                <a:solidFill>
                  <a:schemeClr val="tx1"/>
                </a:solidFill>
              </a:rPr>
              <a:t>stormwind</a:t>
            </a:r>
            <a:r>
              <a:rPr lang="en-US" b="1" dirty="0">
                <a:solidFill>
                  <a:schemeClr val="tx1"/>
                </a:solidFill>
              </a:rPr>
              <a:t>.-Ho 8:7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wrote about people asking </a:t>
            </a:r>
          </a:p>
          <a:p>
            <a:r>
              <a:rPr lang="en-US" b="1" dirty="0">
                <a:solidFill>
                  <a:schemeClr val="tx1"/>
                </a:solidFill>
              </a:rPr>
              <a:t>mountains to cover them.-Ho 10:8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wrote about people rejecting </a:t>
            </a:r>
          </a:p>
          <a:p>
            <a:r>
              <a:rPr lang="en-US" b="1" dirty="0">
                <a:solidFill>
                  <a:schemeClr val="tx1"/>
                </a:solidFill>
              </a:rPr>
              <a:t>knowledge.-Ho 4:6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wrote: “Out of Egypt I called </a:t>
            </a:r>
          </a:p>
          <a:p>
            <a:r>
              <a:rPr lang="en-US" b="1" dirty="0">
                <a:solidFill>
                  <a:schemeClr val="tx1"/>
                </a:solidFill>
              </a:rPr>
              <a:t>My Book of Bible Stories son.”-</a:t>
            </a:r>
          </a:p>
          <a:p>
            <a:r>
              <a:rPr lang="en-US" b="1" dirty="0">
                <a:solidFill>
                  <a:schemeClr val="tx1"/>
                </a:solidFill>
              </a:rPr>
              <a:t>Ho 11:1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28D855A9-3DE2-4EB5-80E9-5AA6CF968120}"/>
              </a:ext>
            </a:extLst>
          </p:cNvPr>
          <p:cNvSpPr/>
          <p:nvPr/>
        </p:nvSpPr>
        <p:spPr>
          <a:xfrm>
            <a:off x="365982" y="378449"/>
            <a:ext cx="839965" cy="725081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21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250D4C-6B0D-4210-AA87-1BA3938CED79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75019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JAMES (Son of Joseph and Mary)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215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Paul gave him a detailed account </a:t>
            </a:r>
          </a:p>
          <a:p>
            <a:r>
              <a:rPr lang="en-US" b="1" dirty="0">
                <a:solidFill>
                  <a:schemeClr val="tx1"/>
                </a:solidFill>
              </a:rPr>
              <a:t>of him ministry.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First named among the sons of </a:t>
            </a:r>
          </a:p>
          <a:p>
            <a:r>
              <a:rPr lang="en-US" b="1" dirty="0">
                <a:solidFill>
                  <a:schemeClr val="tx1"/>
                </a:solidFill>
              </a:rPr>
              <a:t>Joseph and Mary.-Mt 13:55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Jesus appeared to him, then to all </a:t>
            </a:r>
          </a:p>
          <a:p>
            <a:r>
              <a:rPr lang="en-US" b="1" dirty="0">
                <a:solidFill>
                  <a:schemeClr val="tx1"/>
                </a:solidFill>
              </a:rPr>
              <a:t>the apostles.-1 Co 15:7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said that desire, when fertile, </a:t>
            </a:r>
          </a:p>
          <a:p>
            <a:r>
              <a:rPr lang="en-US" b="1" dirty="0">
                <a:solidFill>
                  <a:schemeClr val="tx1"/>
                </a:solidFill>
              </a:rPr>
              <a:t>gives birth to sin.-Jas 1:15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said friendship with the world </a:t>
            </a:r>
          </a:p>
          <a:p>
            <a:r>
              <a:rPr lang="en-US" b="1" dirty="0">
                <a:solidFill>
                  <a:schemeClr val="tx1"/>
                </a:solidFill>
              </a:rPr>
              <a:t>is enmity with God.-Jas 4:4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wrote: “Out of Egypt I called </a:t>
            </a:r>
          </a:p>
          <a:p>
            <a:r>
              <a:rPr lang="en-US" b="1" dirty="0">
                <a:solidFill>
                  <a:schemeClr val="tx1"/>
                </a:solidFill>
              </a:rPr>
              <a:t>My Book of Bible Stories son.”-</a:t>
            </a:r>
          </a:p>
          <a:p>
            <a:r>
              <a:rPr lang="en-US" b="1" dirty="0">
                <a:solidFill>
                  <a:schemeClr val="tx1"/>
                </a:solidFill>
              </a:rPr>
              <a:t>Ho 11:1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1D94D9DE-AD2F-4A7C-8721-89C4E3B49BD5}"/>
              </a:ext>
            </a:extLst>
          </p:cNvPr>
          <p:cNvSpPr/>
          <p:nvPr/>
        </p:nvSpPr>
        <p:spPr>
          <a:xfrm>
            <a:off x="365982" y="378449"/>
            <a:ext cx="857337" cy="727481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23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73E44-563B-4C62-A10A-A34A0E74B9F8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00388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JEHOVAH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215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He is first mentioned by name at </a:t>
            </a:r>
          </a:p>
          <a:p>
            <a:r>
              <a:rPr lang="en-US" b="1" dirty="0">
                <a:solidFill>
                  <a:schemeClr val="tx1"/>
                </a:solidFill>
              </a:rPr>
              <a:t>Genesis 2:4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Eve said: ‘I have produced a man </a:t>
            </a:r>
          </a:p>
          <a:p>
            <a:r>
              <a:rPr lang="en-US" b="1" dirty="0">
                <a:solidFill>
                  <a:schemeClr val="tx1"/>
                </a:solidFill>
              </a:rPr>
              <a:t>with his aid.’-Ge 4:1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Paul called him the "the King of </a:t>
            </a:r>
          </a:p>
          <a:p>
            <a:r>
              <a:rPr lang="en-US" b="1" dirty="0">
                <a:solidFill>
                  <a:schemeClr val="tx1"/>
                </a:solidFill>
              </a:rPr>
              <a:t>eternity.”-1 </a:t>
            </a:r>
            <a:r>
              <a:rPr lang="en-US" b="1" dirty="0" err="1">
                <a:solidFill>
                  <a:schemeClr val="tx1"/>
                </a:solidFill>
              </a:rPr>
              <a:t>Ti</a:t>
            </a:r>
            <a:r>
              <a:rPr lang="en-US" b="1" dirty="0">
                <a:solidFill>
                  <a:schemeClr val="tx1"/>
                </a:solidFill>
              </a:rPr>
              <a:t> 1:17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 thousand years are to him as </a:t>
            </a:r>
          </a:p>
          <a:p>
            <a:r>
              <a:rPr lang="en-US" b="1" dirty="0">
                <a:solidFill>
                  <a:schemeClr val="tx1"/>
                </a:solidFill>
              </a:rPr>
              <a:t>yesterday.-Ps 90:4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The Maker of heaven and earth.-Ps 124:8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purposes to have his name </a:t>
            </a:r>
          </a:p>
          <a:p>
            <a:r>
              <a:rPr lang="en-US" b="1" dirty="0">
                <a:solidFill>
                  <a:schemeClr val="tx1"/>
                </a:solidFill>
              </a:rPr>
              <a:t>declared in all the earth.- Ex 9:16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93675" y="1701210"/>
            <a:ext cx="2146891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944CF310-88D2-4279-B672-76EEFD533B0C}"/>
              </a:ext>
            </a:extLst>
          </p:cNvPr>
          <p:cNvSpPr/>
          <p:nvPr/>
        </p:nvSpPr>
        <p:spPr>
          <a:xfrm>
            <a:off x="365982" y="378449"/>
            <a:ext cx="857337" cy="727481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24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1E8919-9A0B-4C13-8E4F-8B749B494386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13446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LOT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215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His sons were Moab and Ben-</a:t>
            </a:r>
          </a:p>
          <a:p>
            <a:r>
              <a:rPr lang="en-US" b="1" dirty="0">
                <a:solidFill>
                  <a:schemeClr val="tx1"/>
                </a:solidFill>
              </a:rPr>
              <a:t>Ammi.-Ge 19:37, 38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escaped with his daughters to 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Zoar</a:t>
            </a:r>
            <a:r>
              <a:rPr lang="en-US" b="1" dirty="0">
                <a:solidFill>
                  <a:schemeClr val="tx1"/>
                </a:solidFill>
              </a:rPr>
              <a:t>.-Ge 19:22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o his sons-in-law he seemed like </a:t>
            </a:r>
          </a:p>
          <a:p>
            <a:r>
              <a:rPr lang="en-US" b="1" dirty="0">
                <a:solidFill>
                  <a:schemeClr val="tx1"/>
                </a:solidFill>
              </a:rPr>
              <a:t>a man who was joking.-Ge 19:14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His herdsmen quarreled with </a:t>
            </a:r>
          </a:p>
          <a:p>
            <a:r>
              <a:rPr lang="en-US" b="1" dirty="0">
                <a:solidFill>
                  <a:schemeClr val="tx1"/>
                </a:solidFill>
              </a:rPr>
              <a:t>Abraham’s herdsmen.-Ge 13:7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Jesus told Christians to remember this man’s wife.-Lu 17:32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was greatly distressed by the </a:t>
            </a:r>
          </a:p>
          <a:p>
            <a:r>
              <a:rPr lang="en-US" b="1" dirty="0">
                <a:solidFill>
                  <a:schemeClr val="tx1"/>
                </a:solidFill>
              </a:rPr>
              <a:t>indulgence of law-defying people.-2 Pet 2:7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71607544-691D-474E-AE85-E017BEABEF63}"/>
              </a:ext>
            </a:extLst>
          </p:cNvPr>
          <p:cNvSpPr/>
          <p:nvPr/>
        </p:nvSpPr>
        <p:spPr>
          <a:xfrm>
            <a:off x="365982" y="378449"/>
            <a:ext cx="857337" cy="727481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25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2B957C-F74F-44AA-ADD9-6ED6D2C41371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63269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048626" y="1701210"/>
            <a:ext cx="2479765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JONATHAN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215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and his father were swifter than eagle.-2 Sa 1: 23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People redeemed him from death.- 1 Sa 14: 45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His bow did turn back- 2 Sa 1: 22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David loved him more than </a:t>
            </a:r>
          </a:p>
          <a:p>
            <a:r>
              <a:rPr lang="en-US" b="1" dirty="0">
                <a:solidFill>
                  <a:schemeClr val="tx1"/>
                </a:solidFill>
              </a:rPr>
              <a:t>women.-2 Sa 1: 26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and Saul are lamented in "The </a:t>
            </a:r>
          </a:p>
          <a:p>
            <a:r>
              <a:rPr lang="en-US" b="1" dirty="0">
                <a:solidFill>
                  <a:schemeClr val="tx1"/>
                </a:solidFill>
              </a:rPr>
              <a:t>Bow.”-2 Sa 1: 17, 18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said: "You will be king over </a:t>
            </a:r>
          </a:p>
          <a:p>
            <a:r>
              <a:rPr lang="en-US" b="1" dirty="0">
                <a:solidFill>
                  <a:schemeClr val="tx1"/>
                </a:solidFill>
              </a:rPr>
              <a:t>Israel and I shall become second to you.”-1 Sa 23: 17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048626" y="1701210"/>
            <a:ext cx="2490479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8BB8AC78-2277-4715-86A0-37158E17EF96}"/>
              </a:ext>
            </a:extLst>
          </p:cNvPr>
          <p:cNvSpPr/>
          <p:nvPr/>
        </p:nvSpPr>
        <p:spPr>
          <a:xfrm>
            <a:off x="365982" y="378449"/>
            <a:ext cx="875872" cy="743067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26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981514-C152-4733-BFD5-CA12F7940A36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70582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13211-479C-4314-9ED6-02CE5E84B3E3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Select a Card to Play </a:t>
            </a:r>
            <a:endParaRPr lang="en-GB" sz="3600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B44617A-2C53-4716-BDD8-6CBBE9357615}"/>
              </a:ext>
            </a:extLst>
          </p:cNvPr>
          <p:cNvSpPr/>
          <p:nvPr/>
        </p:nvSpPr>
        <p:spPr>
          <a:xfrm>
            <a:off x="342900" y="1263316"/>
            <a:ext cx="1479884" cy="216568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1BC9534-E161-445C-9255-527906826D77}"/>
              </a:ext>
            </a:extLst>
          </p:cNvPr>
          <p:cNvSpPr/>
          <p:nvPr/>
        </p:nvSpPr>
        <p:spPr>
          <a:xfrm>
            <a:off x="1991226" y="1263316"/>
            <a:ext cx="1479884" cy="21656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7E7399D-073F-4648-A337-7B68408358BC}"/>
              </a:ext>
            </a:extLst>
          </p:cNvPr>
          <p:cNvSpPr/>
          <p:nvPr/>
        </p:nvSpPr>
        <p:spPr>
          <a:xfrm>
            <a:off x="3639552" y="1263316"/>
            <a:ext cx="1479884" cy="21656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7960F2B-D45E-4FD0-B21C-CDD2A725D7B7}"/>
              </a:ext>
            </a:extLst>
          </p:cNvPr>
          <p:cNvSpPr/>
          <p:nvPr/>
        </p:nvSpPr>
        <p:spPr>
          <a:xfrm>
            <a:off x="5287878" y="1263316"/>
            <a:ext cx="1479884" cy="21656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947E30D-FF9D-44B1-AFBB-F970246700C9}"/>
              </a:ext>
            </a:extLst>
          </p:cNvPr>
          <p:cNvSpPr/>
          <p:nvPr/>
        </p:nvSpPr>
        <p:spPr>
          <a:xfrm>
            <a:off x="6936204" y="1263316"/>
            <a:ext cx="1479884" cy="21656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7E845C9-BCA6-4912-9D91-992B92ED2F9A}"/>
              </a:ext>
            </a:extLst>
          </p:cNvPr>
          <p:cNvSpPr/>
          <p:nvPr/>
        </p:nvSpPr>
        <p:spPr>
          <a:xfrm>
            <a:off x="8584530" y="1263316"/>
            <a:ext cx="1479884" cy="21656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F7901E2-DEB5-42C1-8268-698FC9EF5A95}"/>
              </a:ext>
            </a:extLst>
          </p:cNvPr>
          <p:cNvSpPr/>
          <p:nvPr/>
        </p:nvSpPr>
        <p:spPr>
          <a:xfrm>
            <a:off x="10232856" y="1263316"/>
            <a:ext cx="1479884" cy="216568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E202F4-215B-4252-AA9A-4332E801C40D}"/>
              </a:ext>
            </a:extLst>
          </p:cNvPr>
          <p:cNvSpPr/>
          <p:nvPr/>
        </p:nvSpPr>
        <p:spPr>
          <a:xfrm>
            <a:off x="342900" y="3579395"/>
            <a:ext cx="1479884" cy="21656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D81FB63-BC3D-4729-BF0C-EFDAD382B32A}"/>
              </a:ext>
            </a:extLst>
          </p:cNvPr>
          <p:cNvSpPr/>
          <p:nvPr/>
        </p:nvSpPr>
        <p:spPr>
          <a:xfrm>
            <a:off x="1991226" y="3579395"/>
            <a:ext cx="1479884" cy="21656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5BCF0F0-43F4-41FB-8504-D300087FDAA9}"/>
              </a:ext>
            </a:extLst>
          </p:cNvPr>
          <p:cNvSpPr/>
          <p:nvPr/>
        </p:nvSpPr>
        <p:spPr>
          <a:xfrm>
            <a:off x="3639552" y="3579395"/>
            <a:ext cx="1479884" cy="21656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F537A5F-4C5B-40EF-B79E-9ADBDB2000F0}"/>
              </a:ext>
            </a:extLst>
          </p:cNvPr>
          <p:cNvSpPr/>
          <p:nvPr/>
        </p:nvSpPr>
        <p:spPr>
          <a:xfrm>
            <a:off x="5356058" y="3579395"/>
            <a:ext cx="1479884" cy="216568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CC87274-FD72-45E0-970D-E3CD966AB87B}"/>
              </a:ext>
            </a:extLst>
          </p:cNvPr>
          <p:cNvSpPr/>
          <p:nvPr/>
        </p:nvSpPr>
        <p:spPr>
          <a:xfrm>
            <a:off x="6936204" y="3579395"/>
            <a:ext cx="1479884" cy="216568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38F7DE0-CA84-4474-87D3-2B446A1DFB58}"/>
              </a:ext>
            </a:extLst>
          </p:cNvPr>
          <p:cNvSpPr/>
          <p:nvPr/>
        </p:nvSpPr>
        <p:spPr>
          <a:xfrm>
            <a:off x="8620623" y="3579395"/>
            <a:ext cx="1479884" cy="21656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217B89A-C19E-4E39-9A80-79397C901576}"/>
              </a:ext>
            </a:extLst>
          </p:cNvPr>
          <p:cNvSpPr/>
          <p:nvPr/>
        </p:nvSpPr>
        <p:spPr>
          <a:xfrm>
            <a:off x="10311056" y="3579395"/>
            <a:ext cx="1479884" cy="216568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3CD9F00-6757-49CA-A4FA-958A7AF4270C}"/>
              </a:ext>
            </a:extLst>
          </p:cNvPr>
          <p:cNvSpPr/>
          <p:nvPr/>
        </p:nvSpPr>
        <p:spPr>
          <a:xfrm>
            <a:off x="479260" y="1679117"/>
            <a:ext cx="1095540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15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21" name="Action Button: Blank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079942E-84EA-4740-A27D-E01B949665A9}"/>
              </a:ext>
            </a:extLst>
          </p:cNvPr>
          <p:cNvSpPr/>
          <p:nvPr/>
        </p:nvSpPr>
        <p:spPr>
          <a:xfrm>
            <a:off x="2127586" y="1679117"/>
            <a:ext cx="1095540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16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22" name="Action Button: Blank 21">
            <a:hlinkClick r:id="rId4" action="ppaction://hlinksldjump" highlightClick="1">
              <a:snd r:embed="rId5" name="applause.wav"/>
            </a:hlinkClick>
            <a:extLst>
              <a:ext uri="{FF2B5EF4-FFF2-40B4-BE49-F238E27FC236}">
                <a16:creationId xmlns:a16="http://schemas.microsoft.com/office/drawing/2014/main" id="{46EBEF84-44D3-45B9-98C4-90BBB0D8E9D4}"/>
              </a:ext>
            </a:extLst>
          </p:cNvPr>
          <p:cNvSpPr/>
          <p:nvPr/>
        </p:nvSpPr>
        <p:spPr>
          <a:xfrm>
            <a:off x="3910003" y="1679117"/>
            <a:ext cx="1095540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17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23" name="Action Button: Blank 22">
            <a:hlinkClick r:id="rId6" action="ppaction://hlinksldjump" highlightClick="1">
              <a:snd r:embed="rId5" name="applause.wav"/>
            </a:hlinkClick>
            <a:extLst>
              <a:ext uri="{FF2B5EF4-FFF2-40B4-BE49-F238E27FC236}">
                <a16:creationId xmlns:a16="http://schemas.microsoft.com/office/drawing/2014/main" id="{6EC00437-E012-442C-ABF1-25D84FFA3E9E}"/>
              </a:ext>
            </a:extLst>
          </p:cNvPr>
          <p:cNvSpPr/>
          <p:nvPr/>
        </p:nvSpPr>
        <p:spPr>
          <a:xfrm>
            <a:off x="5548230" y="1679117"/>
            <a:ext cx="1095540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18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24" name="Action Button: Blank 23">
            <a:hlinkClick r:id="rId7" action="ppaction://hlinksldjump" highlightClick="1">
              <a:snd r:embed="rId5" name="applause.wav"/>
            </a:hlinkClick>
            <a:extLst>
              <a:ext uri="{FF2B5EF4-FFF2-40B4-BE49-F238E27FC236}">
                <a16:creationId xmlns:a16="http://schemas.microsoft.com/office/drawing/2014/main" id="{3B678D55-9224-47A0-8AEB-96BBCAB66411}"/>
              </a:ext>
            </a:extLst>
          </p:cNvPr>
          <p:cNvSpPr/>
          <p:nvPr/>
        </p:nvSpPr>
        <p:spPr>
          <a:xfrm>
            <a:off x="7178248" y="1615908"/>
            <a:ext cx="1095540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19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25" name="Action Button: Blank 24">
            <a:hlinkClick r:id="rId8" action="ppaction://hlinksldjump" highlightClick="1">
              <a:snd r:embed="rId5" name="applause.wav"/>
            </a:hlinkClick>
            <a:extLst>
              <a:ext uri="{FF2B5EF4-FFF2-40B4-BE49-F238E27FC236}">
                <a16:creationId xmlns:a16="http://schemas.microsoft.com/office/drawing/2014/main" id="{1771BFE6-7495-4CFA-9AC2-FA1C99FC105C}"/>
              </a:ext>
            </a:extLst>
          </p:cNvPr>
          <p:cNvSpPr/>
          <p:nvPr/>
        </p:nvSpPr>
        <p:spPr>
          <a:xfrm>
            <a:off x="8812795" y="1615908"/>
            <a:ext cx="1166092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20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26" name="Action Button: Blank 25">
            <a:hlinkClick r:id="rId9" action="ppaction://hlinksldjump" highlightClick="1">
              <a:snd r:embed="rId5" name="applause.wav"/>
            </a:hlinkClick>
            <a:extLst>
              <a:ext uri="{FF2B5EF4-FFF2-40B4-BE49-F238E27FC236}">
                <a16:creationId xmlns:a16="http://schemas.microsoft.com/office/drawing/2014/main" id="{44881B66-C50F-4679-A94B-233CE30E1337}"/>
              </a:ext>
            </a:extLst>
          </p:cNvPr>
          <p:cNvSpPr/>
          <p:nvPr/>
        </p:nvSpPr>
        <p:spPr>
          <a:xfrm>
            <a:off x="10467952" y="1615908"/>
            <a:ext cx="1166092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21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27" name="Action Button: Blank 26">
            <a:hlinkClick r:id="rId10" action="ppaction://hlinksldjump" highlightClick="1">
              <a:snd r:embed="rId5" name="applause.wav"/>
            </a:hlinkClick>
            <a:extLst>
              <a:ext uri="{FF2B5EF4-FFF2-40B4-BE49-F238E27FC236}">
                <a16:creationId xmlns:a16="http://schemas.microsoft.com/office/drawing/2014/main" id="{96CEBD61-0192-4580-8485-D5A90D7652AF}"/>
              </a:ext>
            </a:extLst>
          </p:cNvPr>
          <p:cNvSpPr/>
          <p:nvPr/>
        </p:nvSpPr>
        <p:spPr>
          <a:xfrm>
            <a:off x="417417" y="3931987"/>
            <a:ext cx="1219226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22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28" name="Action Button: Blank 27">
            <a:hlinkClick r:id="rId10" action="ppaction://hlinksldjump" highlightClick="1">
              <a:snd r:embed="rId5" name="applause.wav"/>
            </a:hlinkClick>
            <a:extLst>
              <a:ext uri="{FF2B5EF4-FFF2-40B4-BE49-F238E27FC236}">
                <a16:creationId xmlns:a16="http://schemas.microsoft.com/office/drawing/2014/main" id="{0F434681-5DA5-4E0A-AE7A-41375796CAAE}"/>
              </a:ext>
            </a:extLst>
          </p:cNvPr>
          <p:cNvSpPr/>
          <p:nvPr/>
        </p:nvSpPr>
        <p:spPr>
          <a:xfrm>
            <a:off x="2059406" y="3931987"/>
            <a:ext cx="1219226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23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30" name="Action Button: Blank 29">
            <a:hlinkClick r:id="rId11" action="ppaction://hlinksldjump" highlightClick="1">
              <a:snd r:embed="rId5" name="applause.wav"/>
            </a:hlinkClick>
            <a:extLst>
              <a:ext uri="{FF2B5EF4-FFF2-40B4-BE49-F238E27FC236}">
                <a16:creationId xmlns:a16="http://schemas.microsoft.com/office/drawing/2014/main" id="{7FAF548B-E35E-47C7-9613-9A20FBBC8398}"/>
              </a:ext>
            </a:extLst>
          </p:cNvPr>
          <p:cNvSpPr/>
          <p:nvPr/>
        </p:nvSpPr>
        <p:spPr>
          <a:xfrm>
            <a:off x="3769881" y="3931987"/>
            <a:ext cx="1219226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24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31" name="Action Button: Blank 30">
            <a:hlinkClick r:id="rId12" action="ppaction://hlinksldjump" highlightClick="1">
              <a:snd r:embed="rId5" name="applause.wav"/>
            </a:hlinkClick>
            <a:extLst>
              <a:ext uri="{FF2B5EF4-FFF2-40B4-BE49-F238E27FC236}">
                <a16:creationId xmlns:a16="http://schemas.microsoft.com/office/drawing/2014/main" id="{8216F173-AEAE-43F8-9A7A-B6A4F5685D26}"/>
              </a:ext>
            </a:extLst>
          </p:cNvPr>
          <p:cNvSpPr/>
          <p:nvPr/>
        </p:nvSpPr>
        <p:spPr>
          <a:xfrm>
            <a:off x="5525971" y="3931987"/>
            <a:ext cx="1219226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25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38" name="Action Button: Blank 37">
            <a:hlinkClick r:id="rId13" action="ppaction://hlinksldjump" highlightClick="1">
              <a:snd r:embed="rId5" name="applause.wav"/>
            </a:hlinkClick>
            <a:extLst>
              <a:ext uri="{FF2B5EF4-FFF2-40B4-BE49-F238E27FC236}">
                <a16:creationId xmlns:a16="http://schemas.microsoft.com/office/drawing/2014/main" id="{93B0DDA4-A1C9-4DE6-A23A-790514FBBA58}"/>
              </a:ext>
            </a:extLst>
          </p:cNvPr>
          <p:cNvSpPr/>
          <p:nvPr/>
        </p:nvSpPr>
        <p:spPr>
          <a:xfrm>
            <a:off x="7072564" y="3931987"/>
            <a:ext cx="1219226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26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46" name="Action Button: Blank 45">
            <a:hlinkClick r:id="rId14" action="ppaction://hlinksldjump" highlightClick="1">
              <a:snd r:embed="rId5" name="applause.wav"/>
            </a:hlinkClick>
            <a:extLst>
              <a:ext uri="{FF2B5EF4-FFF2-40B4-BE49-F238E27FC236}">
                <a16:creationId xmlns:a16="http://schemas.microsoft.com/office/drawing/2014/main" id="{C3B21614-681E-452E-B62E-125243B2F10C}"/>
              </a:ext>
            </a:extLst>
          </p:cNvPr>
          <p:cNvSpPr/>
          <p:nvPr/>
        </p:nvSpPr>
        <p:spPr>
          <a:xfrm>
            <a:off x="8827865" y="3931987"/>
            <a:ext cx="1219226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27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47" name="Action Button: Blank 46">
            <a:hlinkClick r:id="rId15" action="ppaction://hlinksldjump" highlightClick="1">
              <a:snd r:embed="rId5" name="applause.wav"/>
            </a:hlinkClick>
            <a:extLst>
              <a:ext uri="{FF2B5EF4-FFF2-40B4-BE49-F238E27FC236}">
                <a16:creationId xmlns:a16="http://schemas.microsoft.com/office/drawing/2014/main" id="{6C381C89-2509-4A4B-99F4-2A7DE1D4145A}"/>
              </a:ext>
            </a:extLst>
          </p:cNvPr>
          <p:cNvSpPr/>
          <p:nvPr/>
        </p:nvSpPr>
        <p:spPr>
          <a:xfrm>
            <a:off x="10467952" y="3931987"/>
            <a:ext cx="1219226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28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48" name="Action Button: Go Forward or Next 47">
            <a:hlinkClick r:id="rId16" action="ppaction://hlinksldjump" highlightClick="1">
              <a:snd r:embed="rId17" name="breeze.wav"/>
            </a:hlinkClick>
            <a:extLst>
              <a:ext uri="{FF2B5EF4-FFF2-40B4-BE49-F238E27FC236}">
                <a16:creationId xmlns:a16="http://schemas.microsoft.com/office/drawing/2014/main" id="{01CF4373-EB4E-4AF5-B403-D2ADB33BCB51}"/>
              </a:ext>
            </a:extLst>
          </p:cNvPr>
          <p:cNvSpPr/>
          <p:nvPr/>
        </p:nvSpPr>
        <p:spPr>
          <a:xfrm>
            <a:off x="10830697" y="6252519"/>
            <a:ext cx="689871" cy="389238"/>
          </a:xfrm>
          <a:prstGeom prst="actionButtonForwardNex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ction Button: Go Forward or Next 48">
            <a:hlinkClick r:id="rId18" action="ppaction://hlinksldjump" highlightClick="1">
              <a:snd r:embed="rId17" name="breeze.wav"/>
            </a:hlinkClick>
            <a:extLst>
              <a:ext uri="{FF2B5EF4-FFF2-40B4-BE49-F238E27FC236}">
                <a16:creationId xmlns:a16="http://schemas.microsoft.com/office/drawing/2014/main" id="{B863D34E-2B0D-40C8-8AA6-660475D7EA60}"/>
              </a:ext>
            </a:extLst>
          </p:cNvPr>
          <p:cNvSpPr/>
          <p:nvPr/>
        </p:nvSpPr>
        <p:spPr>
          <a:xfrm flipH="1">
            <a:off x="9887920" y="6252519"/>
            <a:ext cx="689871" cy="389238"/>
          </a:xfrm>
          <a:prstGeom prst="actionButtonForwardNex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247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048626" y="1701210"/>
            <a:ext cx="2479765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JOSEPH (Son of Jacob)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215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said: "Do not interpretations </a:t>
            </a:r>
          </a:p>
          <a:p>
            <a:r>
              <a:rPr lang="en-US" b="1" dirty="0">
                <a:solidFill>
                  <a:schemeClr val="tx1"/>
                </a:solidFill>
              </a:rPr>
              <a:t>belong to God?”-Ge 40:8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was sold to the Ishmaelites for </a:t>
            </a:r>
          </a:p>
          <a:p>
            <a:r>
              <a:rPr lang="en-US" b="1" dirty="0">
                <a:solidFill>
                  <a:schemeClr val="tx1"/>
                </a:solidFill>
              </a:rPr>
              <a:t>20 silver pieces.-Ge 37:28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His two sons were Manasseh and </a:t>
            </a:r>
          </a:p>
          <a:p>
            <a:r>
              <a:rPr lang="en-US" b="1" dirty="0">
                <a:solidFill>
                  <a:schemeClr val="tx1"/>
                </a:solidFill>
              </a:rPr>
              <a:t>Ephraim.-Ge 41:51, 52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Jacob’s first son by Rachel.- Ge </a:t>
            </a:r>
          </a:p>
          <a:p>
            <a:r>
              <a:rPr lang="en-US" b="1" dirty="0">
                <a:solidFill>
                  <a:schemeClr val="tx1"/>
                </a:solidFill>
              </a:rPr>
              <a:t>30:22- 24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He kissed his brothers and wept </a:t>
            </a:r>
          </a:p>
          <a:p>
            <a:r>
              <a:rPr lang="en-US" b="1" dirty="0">
                <a:solidFill>
                  <a:schemeClr val="tx1"/>
                </a:solidFill>
              </a:rPr>
              <a:t>over them.-Ge 45:14, 15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said: "You will be king over </a:t>
            </a:r>
          </a:p>
          <a:p>
            <a:r>
              <a:rPr lang="en-US" b="1" dirty="0">
                <a:solidFill>
                  <a:schemeClr val="tx1"/>
                </a:solidFill>
              </a:rPr>
              <a:t>Israel and I shall become second to you.”-1 Sa 23: 17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048626" y="1701210"/>
            <a:ext cx="2490479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8BB8AC78-2277-4715-86A0-37158E17EF96}"/>
              </a:ext>
            </a:extLst>
          </p:cNvPr>
          <p:cNvSpPr/>
          <p:nvPr/>
        </p:nvSpPr>
        <p:spPr>
          <a:xfrm>
            <a:off x="365982" y="378449"/>
            <a:ext cx="875872" cy="743067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27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AA6019-90B0-4820-9D5F-DB088C47BEC3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4326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470322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MARY (Magdalene)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215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She continued sitting before Jesus’ grave with Mary.-Mt 27:61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She said: "</a:t>
            </a:r>
            <a:r>
              <a:rPr lang="en-US" b="1" dirty="0" err="1">
                <a:solidFill>
                  <a:schemeClr val="tx1"/>
                </a:solidFill>
              </a:rPr>
              <a:t>Rabboni</a:t>
            </a:r>
            <a:r>
              <a:rPr lang="en-US" b="1" dirty="0">
                <a:solidFill>
                  <a:schemeClr val="tx1"/>
                </a:solidFill>
              </a:rPr>
              <a:t>! (which means Teacher!)”-Joh 20:16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She said: "I have seen the Lord.-Joh 20:18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Seven demons possessed her.- Lu 8:2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Jesus told her he had not yet </a:t>
            </a:r>
          </a:p>
          <a:p>
            <a:r>
              <a:rPr lang="en-US" b="1" dirty="0">
                <a:solidFill>
                  <a:schemeClr val="tx1"/>
                </a:solidFill>
              </a:rPr>
              <a:t>ascended to his Father.-Joh 20:17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She came with Mary early after the Sabbath to view Jesus’ grave.-Mt 28:1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1500" y="1701210"/>
            <a:ext cx="2470322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71607544-691D-474E-AE85-E017BEABEF63}"/>
              </a:ext>
            </a:extLst>
          </p:cNvPr>
          <p:cNvSpPr/>
          <p:nvPr/>
        </p:nvSpPr>
        <p:spPr>
          <a:xfrm>
            <a:off x="365982" y="378449"/>
            <a:ext cx="857337" cy="727481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28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84AFF-E909-4127-8D06-9B3B0FEB09F8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14861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048626" y="1701210"/>
            <a:ext cx="2479765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LEAH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083908"/>
            <a:ext cx="3789090" cy="801124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She said: "Jehovah has looked </a:t>
            </a:r>
          </a:p>
          <a:p>
            <a:r>
              <a:rPr lang="en-US" b="1" dirty="0">
                <a:solidFill>
                  <a:schemeClr val="tx1"/>
                </a:solidFill>
              </a:rPr>
              <a:t>upon my wretchedness.”-Ge 29:32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Her eyes had no luster.-Ge 29:17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Oldest daughter of Laban.- Ge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She bore six sons to Jacob.- Ge </a:t>
            </a:r>
          </a:p>
          <a:p>
            <a:r>
              <a:rPr lang="en-US" b="1" dirty="0">
                <a:solidFill>
                  <a:schemeClr val="tx1"/>
                </a:solidFill>
              </a:rPr>
              <a:t>29:32- 35; 30:16- 21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Two of her sons were Levi and </a:t>
            </a:r>
          </a:p>
          <a:p>
            <a:r>
              <a:rPr lang="en-US" b="1" dirty="0">
                <a:solidFill>
                  <a:schemeClr val="tx1"/>
                </a:solidFill>
              </a:rPr>
              <a:t>Judah.-Ge 29:34, 35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The wife Jacob loved less.-Ge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037912" y="1701210"/>
            <a:ext cx="2490479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8BB8AC78-2277-4715-86A0-37158E17EF96}"/>
              </a:ext>
            </a:extLst>
          </p:cNvPr>
          <p:cNvSpPr/>
          <p:nvPr/>
        </p:nvSpPr>
        <p:spPr>
          <a:xfrm>
            <a:off x="365982" y="378449"/>
            <a:ext cx="875872" cy="743067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28</a:t>
            </a:r>
            <a:endParaRPr lang="en-GB" sz="4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F65436-8881-4700-8BCB-B51DF923762A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6902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470322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MARY (Sister of Martha)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215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When he saw her weeping, Jesus </a:t>
            </a:r>
          </a:p>
          <a:p>
            <a:r>
              <a:rPr lang="en-US" b="1" dirty="0">
                <a:solidFill>
                  <a:schemeClr val="tx1"/>
                </a:solidFill>
              </a:rPr>
              <a:t>groaned in the spirit.-Joh 11:33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Jesus said: "Let her . . . keep this </a:t>
            </a:r>
          </a:p>
          <a:p>
            <a:r>
              <a:rPr lang="en-US" b="1" dirty="0">
                <a:solidFill>
                  <a:schemeClr val="tx1"/>
                </a:solidFill>
              </a:rPr>
              <a:t>observance.”-Joh 12:7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Jews consoled her in her house after Lazarus’ death.-Joh 11:31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She sat down at the feet of the </a:t>
            </a:r>
          </a:p>
          <a:p>
            <a:r>
              <a:rPr lang="en-US" b="1" dirty="0">
                <a:solidFill>
                  <a:schemeClr val="tx1"/>
                </a:solidFill>
              </a:rPr>
              <a:t>Lord.-Lu 10:39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Jesus said she chose the good </a:t>
            </a:r>
          </a:p>
          <a:p>
            <a:r>
              <a:rPr lang="en-US" b="1" dirty="0">
                <a:solidFill>
                  <a:schemeClr val="tx1"/>
                </a:solidFill>
              </a:rPr>
              <a:t>portion.-Lu 10:42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The sister of Lazarus and Martha.-Joh 11:19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1500" y="1701210"/>
            <a:ext cx="2470322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71607544-691D-474E-AE85-E017BEABEF63}"/>
              </a:ext>
            </a:extLst>
          </p:cNvPr>
          <p:cNvSpPr/>
          <p:nvPr/>
        </p:nvSpPr>
        <p:spPr>
          <a:xfrm>
            <a:off x="365982" y="378449"/>
            <a:ext cx="894407" cy="743067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29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DE93B-4967-4894-8CFD-6060BE5F1942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57045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470322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MELCHIZEDEK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13211-479C-4314-9ED6-02CE5E84B3E3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083908"/>
            <a:ext cx="3789090" cy="801124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Paul called him "King of Righteousness” and "King of Peace.”-Heb 7:2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1994825"/>
            <a:ext cx="3789090" cy="80112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King of Salem.-Ge 14: 18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Abraham gave him a tenth of </a:t>
            </a:r>
          </a:p>
          <a:p>
            <a:r>
              <a:rPr lang="en-US" b="1" dirty="0">
                <a:solidFill>
                  <a:schemeClr val="tx1"/>
                </a:solidFill>
              </a:rPr>
              <a:t>everything.-Ge 14: 20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Ancient priest of the Most High </a:t>
            </a:r>
          </a:p>
          <a:p>
            <a:r>
              <a:rPr lang="en-US" b="1" dirty="0">
                <a:solidFill>
                  <a:schemeClr val="tx1"/>
                </a:solidFill>
              </a:rPr>
              <a:t>God.-Ge 14: 18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is mentioned in a sworn oath to David.-Ps 110:4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9412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was fatherless, motherless, </a:t>
            </a:r>
          </a:p>
          <a:p>
            <a:r>
              <a:rPr lang="en-US" b="1" dirty="0">
                <a:solidFill>
                  <a:schemeClr val="tx1"/>
                </a:solidFill>
              </a:rPr>
              <a:t>without genealogy.-Heb 7: 2, 3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1500" y="1701210"/>
            <a:ext cx="2470322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71607544-691D-474E-AE85-E017BEABEF63}"/>
              </a:ext>
            </a:extLst>
          </p:cNvPr>
          <p:cNvSpPr/>
          <p:nvPr/>
        </p:nvSpPr>
        <p:spPr>
          <a:xfrm>
            <a:off x="365982" y="378449"/>
            <a:ext cx="894407" cy="743067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30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13259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3554DFD-69B6-4AD1-93DA-1AA1AFF9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601659" y="1054010"/>
            <a:ext cx="1341887" cy="111510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578015" y="1701210"/>
            <a:ext cx="1950376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THE END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0456" y="7628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943546" y="895723"/>
            <a:ext cx="3128210" cy="46321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13211-479C-4314-9ED6-02CE5E84B3E3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Let Play</a:t>
            </a:r>
            <a:endParaRPr lang="en-GB" sz="3600" b="1" dirty="0"/>
          </a:p>
        </p:txBody>
      </p:sp>
      <p:sp>
        <p:nvSpPr>
          <p:cNvPr id="10" name="Action Button: Blank 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31BE4E6-7438-43EA-A845-A01D5CC61392}"/>
              </a:ext>
            </a:extLst>
          </p:cNvPr>
          <p:cNvSpPr/>
          <p:nvPr/>
        </p:nvSpPr>
        <p:spPr>
          <a:xfrm>
            <a:off x="365982" y="378449"/>
            <a:ext cx="839965" cy="725081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H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216851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13211-479C-4314-9ED6-02CE5E84B3E3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Select a Card to Play </a:t>
            </a:r>
            <a:endParaRPr lang="en-GB" sz="3600" b="1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7960F2B-D45E-4FD0-B21C-CDD2A725D7B7}"/>
              </a:ext>
            </a:extLst>
          </p:cNvPr>
          <p:cNvSpPr/>
          <p:nvPr/>
        </p:nvSpPr>
        <p:spPr>
          <a:xfrm>
            <a:off x="4491085" y="2129914"/>
            <a:ext cx="1479884" cy="216568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Blank 5">
            <a:hlinkClick r:id="rId2" action="ppaction://hlinksldjump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EEB589E5-19FA-47F0-919D-8CF1107B9450}"/>
              </a:ext>
            </a:extLst>
          </p:cNvPr>
          <p:cNvSpPr/>
          <p:nvPr/>
        </p:nvSpPr>
        <p:spPr>
          <a:xfrm>
            <a:off x="4627137" y="2482506"/>
            <a:ext cx="1149219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29</a:t>
            </a:r>
            <a:endParaRPr lang="en-GB" sz="6600" b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12AE70-0D8A-43BE-A256-561861DF968D}"/>
              </a:ext>
            </a:extLst>
          </p:cNvPr>
          <p:cNvSpPr/>
          <p:nvPr/>
        </p:nvSpPr>
        <p:spPr>
          <a:xfrm>
            <a:off x="6224300" y="2129914"/>
            <a:ext cx="1479884" cy="216568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ction Button: Blank 7">
            <a:hlinkClick r:id="rId4" action="ppaction://hlinksldjump" highlightClick="1">
              <a:snd r:embed="rId3" name="applause.wav"/>
            </a:hlinkClick>
            <a:extLst>
              <a:ext uri="{FF2B5EF4-FFF2-40B4-BE49-F238E27FC236}">
                <a16:creationId xmlns:a16="http://schemas.microsoft.com/office/drawing/2014/main" id="{510CC52F-D5FB-4663-9714-2120A09BE380}"/>
              </a:ext>
            </a:extLst>
          </p:cNvPr>
          <p:cNvSpPr/>
          <p:nvPr/>
        </p:nvSpPr>
        <p:spPr>
          <a:xfrm>
            <a:off x="6477631" y="2482506"/>
            <a:ext cx="1149219" cy="1460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30</a:t>
            </a:r>
            <a:endParaRPr lang="en-GB" sz="6600" b="1" dirty="0">
              <a:solidFill>
                <a:schemeClr val="bg1"/>
              </a:solidFill>
            </a:endParaRPr>
          </a:p>
        </p:txBody>
      </p:sp>
      <p:sp>
        <p:nvSpPr>
          <p:cNvPr id="9" name="Action Button: Go Forward or Next 8">
            <a:hlinkClick r:id="rId5" action="ppaction://hlinksldjump" highlightClick="1">
              <a:snd r:embed="rId6" name="explode.wav"/>
            </a:hlinkClick>
            <a:extLst>
              <a:ext uri="{FF2B5EF4-FFF2-40B4-BE49-F238E27FC236}">
                <a16:creationId xmlns:a16="http://schemas.microsoft.com/office/drawing/2014/main" id="{F717ACED-0DAA-400A-8CF4-E9177CDC8ACE}"/>
              </a:ext>
            </a:extLst>
          </p:cNvPr>
          <p:cNvSpPr/>
          <p:nvPr/>
        </p:nvSpPr>
        <p:spPr>
          <a:xfrm>
            <a:off x="10830697" y="6252519"/>
            <a:ext cx="689871" cy="389238"/>
          </a:xfrm>
          <a:prstGeom prst="actionButtonForwardNex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ction Button: Go Forward or Next 9">
            <a:hlinkClick r:id="" action="ppaction://hlinkshowjump?jump=previousslide" highlightClick="1">
              <a:snd r:embed="rId7" name="breeze.wav"/>
            </a:hlinkClick>
            <a:extLst>
              <a:ext uri="{FF2B5EF4-FFF2-40B4-BE49-F238E27FC236}">
                <a16:creationId xmlns:a16="http://schemas.microsoft.com/office/drawing/2014/main" id="{3B8103D7-0D37-456A-9669-02E6176D9DF9}"/>
              </a:ext>
            </a:extLst>
          </p:cNvPr>
          <p:cNvSpPr/>
          <p:nvPr/>
        </p:nvSpPr>
        <p:spPr>
          <a:xfrm flipH="1">
            <a:off x="9887920" y="6252519"/>
            <a:ext cx="689871" cy="389238"/>
          </a:xfrm>
          <a:prstGeom prst="actionButtonForwardNex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88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578015" y="1701210"/>
            <a:ext cx="1950376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AARON</a:t>
            </a:r>
            <a:r>
              <a:rPr lang="en-GB" dirty="0"/>
              <a:t>  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93708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Born in 1597 B.C.E. to Amram and  Jochebed.-Ex 6:20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2032435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His sons, Eleazar succeed him as </a:t>
            </a:r>
            <a:r>
              <a:rPr lang="sv-SE" b="1" dirty="0">
                <a:solidFill>
                  <a:schemeClr val="tx1"/>
                </a:solidFill>
              </a:rPr>
              <a:t>priest in Israel.-Nu 20:28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criticized Moses for marrying </a:t>
            </a:r>
          </a:p>
          <a:p>
            <a:r>
              <a:rPr lang="en-US" b="1" dirty="0">
                <a:solidFill>
                  <a:schemeClr val="tx1"/>
                </a:solidFill>
              </a:rPr>
              <a:t>Cushite woman.-Nu 12:1, 2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His sons, Nadab and Abihu, were </a:t>
            </a:r>
          </a:p>
          <a:p>
            <a:r>
              <a:rPr lang="en-US" b="1" dirty="0">
                <a:solidFill>
                  <a:schemeClr val="tx1"/>
                </a:solidFill>
              </a:rPr>
              <a:t>killed by Jehovah.-Le 10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His rod became a big snake.-Ex </a:t>
            </a:r>
          </a:p>
          <a:p>
            <a:r>
              <a:rPr lang="en-US" b="1" dirty="0">
                <a:solidFill>
                  <a:schemeClr val="tx1"/>
                </a:solidFill>
              </a:rPr>
              <a:t>7:9-12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The Nile River turned to blood when struck with his rod.-Ex 7:19- 21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590715" y="1713910"/>
            <a:ext cx="1950376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D85E0F2E-FDFC-4915-9529-F03D290D502C}"/>
              </a:ext>
            </a:extLst>
          </p:cNvPr>
          <p:cNvSpPr/>
          <p:nvPr/>
        </p:nvSpPr>
        <p:spPr>
          <a:xfrm>
            <a:off x="365983" y="378450"/>
            <a:ext cx="784012" cy="667122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1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8C62C-F358-4E2B-A0FF-7E501FC31030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1476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279900" y="1701210"/>
            <a:ext cx="224849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ABRAHAM</a:t>
            </a:r>
            <a:r>
              <a:rPr lang="en-GB" dirty="0"/>
              <a:t> 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93708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The first person called a Hebrew.-Ge  14:13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2032435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built an altar to Jehovah at </a:t>
            </a:r>
          </a:p>
          <a:p>
            <a:r>
              <a:rPr lang="en-US" b="1" dirty="0">
                <a:solidFill>
                  <a:schemeClr val="tx1"/>
                </a:solidFill>
              </a:rPr>
              <a:t>Bethel.-Ge 12:8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His wife, Keturah, bore him six </a:t>
            </a:r>
          </a:p>
          <a:p>
            <a:r>
              <a:rPr lang="en-US" b="1" dirty="0">
                <a:solidFill>
                  <a:schemeClr val="tx1"/>
                </a:solidFill>
              </a:rPr>
              <a:t>sons.-Ge 25:1, 2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sent his servant to find a wife for  his son.-Ge 24:4, 10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Was father of a son at 100 years of </a:t>
            </a:r>
          </a:p>
          <a:p>
            <a:r>
              <a:rPr lang="en-US" b="1" dirty="0">
                <a:solidFill>
                  <a:schemeClr val="tx1"/>
                </a:solidFill>
              </a:rPr>
              <a:t>age.-Ge 21:5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He came to be called Jehovah’s </a:t>
            </a:r>
          </a:p>
          <a:p>
            <a:r>
              <a:rPr lang="en-US" b="1" dirty="0">
                <a:solidFill>
                  <a:schemeClr val="tx1"/>
                </a:solidFill>
              </a:rPr>
              <a:t>friend.”-Jas 2:23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279900" y="1666872"/>
            <a:ext cx="2248491" cy="305552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8130F782-A43D-4349-ABEE-22645F47BAD2}"/>
              </a:ext>
            </a:extLst>
          </p:cNvPr>
          <p:cNvSpPr/>
          <p:nvPr/>
        </p:nvSpPr>
        <p:spPr>
          <a:xfrm>
            <a:off x="365983" y="378450"/>
            <a:ext cx="784012" cy="667122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2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EBFA7E-1ACB-45E0-AF2E-9FF87603482A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9575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578015" y="1701210"/>
            <a:ext cx="1950376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ADAM</a:t>
            </a:r>
            <a:r>
              <a:rPr lang="en-GB" dirty="0"/>
              <a:t>  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93708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was not deceived.-1 </a:t>
            </a:r>
            <a:r>
              <a:rPr lang="en-US" b="1" dirty="0" err="1">
                <a:solidFill>
                  <a:schemeClr val="tx1"/>
                </a:solidFill>
              </a:rPr>
              <a:t>Ti</a:t>
            </a:r>
            <a:r>
              <a:rPr lang="en-US" b="1" dirty="0">
                <a:solidFill>
                  <a:schemeClr val="tx1"/>
                </a:solidFill>
              </a:rPr>
              <a:t> 2:14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2032435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Enoch was seventh in line from </a:t>
            </a:r>
          </a:p>
          <a:p>
            <a:r>
              <a:rPr lang="en-US" b="1" dirty="0">
                <a:solidFill>
                  <a:schemeClr val="tx1"/>
                </a:solidFill>
              </a:rPr>
              <a:t>him.-Jude 14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Death ruled as king from him </a:t>
            </a:r>
          </a:p>
          <a:p>
            <a:r>
              <a:rPr lang="en-US" b="1" dirty="0">
                <a:solidFill>
                  <a:schemeClr val="tx1"/>
                </a:solidFill>
              </a:rPr>
              <a:t>down to Moses.-Ro 5:14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In him all are dying.-1 Co 15:22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went into hiding from the face </a:t>
            </a:r>
          </a:p>
          <a:p>
            <a:r>
              <a:rPr lang="en-US" b="1" dirty="0">
                <a:solidFill>
                  <a:schemeClr val="tx1"/>
                </a:solidFill>
              </a:rPr>
              <a:t>of Jehovah.-Ge 3:8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said: "This is at last bone of my </a:t>
            </a:r>
          </a:p>
          <a:p>
            <a:r>
              <a:rPr lang="en-US" b="1" dirty="0">
                <a:solidFill>
                  <a:schemeClr val="tx1"/>
                </a:solidFill>
              </a:rPr>
              <a:t>bones and flesh of my flesh.”-Ge </a:t>
            </a:r>
          </a:p>
          <a:p>
            <a:r>
              <a:rPr lang="en-US" b="1" dirty="0">
                <a:solidFill>
                  <a:schemeClr val="tx1"/>
                </a:solidFill>
              </a:rPr>
              <a:t>2:23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578015" y="1666873"/>
            <a:ext cx="1950376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7ED54FE5-4890-494C-9606-B156B0CC9301}"/>
              </a:ext>
            </a:extLst>
          </p:cNvPr>
          <p:cNvSpPr/>
          <p:nvPr/>
        </p:nvSpPr>
        <p:spPr>
          <a:xfrm>
            <a:off x="365983" y="378450"/>
            <a:ext cx="784012" cy="667122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3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8A2CE-5A98-48A5-9987-97EACB1C29C7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75985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APOLLOS</a:t>
            </a:r>
            <a:r>
              <a:rPr lang="en-GB" dirty="0"/>
              <a:t>  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93708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Paul entreated him to visit the </a:t>
            </a:r>
          </a:p>
          <a:p>
            <a:r>
              <a:rPr lang="en-US" b="1" dirty="0">
                <a:solidFill>
                  <a:schemeClr val="tx1"/>
                </a:solidFill>
              </a:rPr>
              <a:t>Corinthian Christians.-1 Co 16: 12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2032435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Was a </a:t>
            </a:r>
            <a:r>
              <a:rPr lang="en-US" b="1" dirty="0" err="1">
                <a:solidFill>
                  <a:schemeClr val="tx1"/>
                </a:solidFill>
              </a:rPr>
              <a:t>aquainted</a:t>
            </a:r>
            <a:r>
              <a:rPr lang="en-US" b="1" dirty="0">
                <a:solidFill>
                  <a:schemeClr val="tx1"/>
                </a:solidFill>
              </a:rPr>
              <a:t> with only the </a:t>
            </a:r>
          </a:p>
          <a:p>
            <a:r>
              <a:rPr lang="en-US" b="1" dirty="0">
                <a:solidFill>
                  <a:schemeClr val="tx1"/>
                </a:solidFill>
              </a:rPr>
              <a:t>baptism of John.-Ac 18: 25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thoroughly proved the Jews to </a:t>
            </a:r>
          </a:p>
          <a:p>
            <a:r>
              <a:rPr lang="en-US" b="1" dirty="0">
                <a:solidFill>
                  <a:schemeClr val="tx1"/>
                </a:solidFill>
              </a:rPr>
              <a:t>be wrong publicly.-Ac 18: 28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The way of God was more correctly expounded to him.-Ac 18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Was well versed in the Scriptures.- Ac 18: 24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An eloquent man from  Alexandria.-Ac 18: 24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tion Button: Blank 1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FC14A4AA-274C-4E96-9B24-ECF49E47AA94}"/>
              </a:ext>
            </a:extLst>
          </p:cNvPr>
          <p:cNvSpPr/>
          <p:nvPr/>
        </p:nvSpPr>
        <p:spPr>
          <a:xfrm>
            <a:off x="365983" y="378450"/>
            <a:ext cx="784012" cy="667122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4</a:t>
            </a:r>
            <a:endParaRPr lang="en-GB" sz="4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B6E48C-995C-419A-A56D-77F9CFA83ED6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1216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EAC10E3-C6E9-4F82-8D15-4047B133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380976" cy="8174736"/>
          </a:xfrm>
          <a:prstGeom prst="rect">
            <a:avLst/>
          </a:prstGeom>
        </p:spPr>
      </p:pic>
      <p:sp>
        <p:nvSpPr>
          <p:cNvPr id="95" name="Title 94" hidden="1">
            <a:extLst>
              <a:ext uri="{FF2B5EF4-FFF2-40B4-BE49-F238E27FC236}">
                <a16:creationId xmlns:a16="http://schemas.microsoft.com/office/drawing/2014/main" id="{E14BD98F-A307-4325-A997-3F101663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Bookmarks Birds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942BF-991B-4F9E-BB89-1472FAB4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7160" y="551765"/>
            <a:ext cx="1341887" cy="1115108"/>
          </a:xfrm>
          <a:prstGeom prst="rect">
            <a:avLst/>
          </a:prstGeom>
        </p:spPr>
      </p:pic>
      <p:sp>
        <p:nvSpPr>
          <p:cNvPr id="6" name="CharacterName">
            <a:extLst>
              <a:ext uri="{FF2B5EF4-FFF2-40B4-BE49-F238E27FC236}">
                <a16:creationId xmlns:a16="http://schemas.microsoft.com/office/drawing/2014/main" id="{19CEFA9D-60B9-431F-8DF0-23155618D32C}"/>
              </a:ext>
            </a:extLst>
          </p:cNvPr>
          <p:cNvSpPr/>
          <p:nvPr/>
        </p:nvSpPr>
        <p:spPr>
          <a:xfrm>
            <a:off x="4381500" y="1701210"/>
            <a:ext cx="2146891" cy="30211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2"/>
                </a:solidFill>
              </a:rPr>
              <a:t>BALAAM</a:t>
            </a:r>
            <a:r>
              <a:rPr lang="en-GB" dirty="0"/>
              <a:t>  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2D033-687B-4FF7-8B0F-2E9908C33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56" y="712011"/>
            <a:ext cx="2734260" cy="217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F47D1B-D6BC-4AE6-9B6C-CCDE2F3BFEA3}"/>
              </a:ext>
            </a:extLst>
          </p:cNvPr>
          <p:cNvSpPr/>
          <p:nvPr/>
        </p:nvSpPr>
        <p:spPr>
          <a:xfrm>
            <a:off x="7470648" y="895722"/>
            <a:ext cx="4085684" cy="56422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77C0E-84D6-45C9-A8CC-5C08F5F3911C}"/>
              </a:ext>
            </a:extLst>
          </p:cNvPr>
          <p:cNvSpPr/>
          <p:nvPr/>
        </p:nvSpPr>
        <p:spPr>
          <a:xfrm>
            <a:off x="7618091" y="1193708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said: "God is not a man that he </a:t>
            </a:r>
          </a:p>
          <a:p>
            <a:r>
              <a:rPr lang="en-US" b="1" dirty="0">
                <a:solidFill>
                  <a:schemeClr val="tx1"/>
                </a:solidFill>
              </a:rPr>
              <a:t>should tell lies.”-Nu 23: 19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9657B0-2F08-42CB-8A5C-D7D5D2ACBB2D}"/>
              </a:ext>
            </a:extLst>
          </p:cNvPr>
          <p:cNvSpPr/>
          <p:nvPr/>
        </p:nvSpPr>
        <p:spPr>
          <a:xfrm>
            <a:off x="7618091" y="2032435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offered up seven bulls and seven  rams on seven altars.- Nu 23: 1, 2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3B629F-B5C9-424C-8531-D082EC778A91}"/>
              </a:ext>
            </a:extLst>
          </p:cNvPr>
          <p:cNvSpPr/>
          <p:nvPr/>
        </p:nvSpPr>
        <p:spPr>
          <a:xfrm>
            <a:off x="7618091" y="2871162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He "loved the reward of wrong </a:t>
            </a:r>
          </a:p>
          <a:p>
            <a:r>
              <a:rPr lang="en-US" b="1" dirty="0">
                <a:solidFill>
                  <a:schemeClr val="tx1"/>
                </a:solidFill>
              </a:rPr>
              <a:t>doing.”-2 Pe 2: 15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352832-DE36-4740-B2B7-5B58EE249A9D}"/>
              </a:ext>
            </a:extLst>
          </p:cNvPr>
          <p:cNvSpPr/>
          <p:nvPr/>
        </p:nvSpPr>
        <p:spPr>
          <a:xfrm>
            <a:off x="7618091" y="3709889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Jude called his course erroneous.- Jude 11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0BB211-F2D3-48BC-BDD6-E58EDE0AB3A6}"/>
              </a:ext>
            </a:extLst>
          </p:cNvPr>
          <p:cNvSpPr/>
          <p:nvPr/>
        </p:nvSpPr>
        <p:spPr>
          <a:xfrm>
            <a:off x="7618091" y="4548616"/>
            <a:ext cx="3789090" cy="76351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Son of </a:t>
            </a:r>
            <a:r>
              <a:rPr lang="en-US" b="1" dirty="0" err="1">
                <a:solidFill>
                  <a:schemeClr val="tx1"/>
                </a:solidFill>
              </a:rPr>
              <a:t>Beor</a:t>
            </a:r>
            <a:r>
              <a:rPr lang="en-US" b="1" dirty="0">
                <a:solidFill>
                  <a:schemeClr val="tx1"/>
                </a:solidFill>
              </a:rPr>
              <a:t> at </a:t>
            </a:r>
            <a:r>
              <a:rPr lang="en-US" b="1" dirty="0" err="1">
                <a:solidFill>
                  <a:schemeClr val="tx1"/>
                </a:solidFill>
              </a:rPr>
              <a:t>Pethor</a:t>
            </a:r>
            <a:r>
              <a:rPr lang="en-US" b="1" dirty="0">
                <a:solidFill>
                  <a:schemeClr val="tx1"/>
                </a:solidFill>
              </a:rPr>
              <a:t>.-Nu 22:5 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8037E1-7A82-4429-80EA-15EDDE0877E7}"/>
              </a:ext>
            </a:extLst>
          </p:cNvPr>
          <p:cNvSpPr/>
          <p:nvPr/>
        </p:nvSpPr>
        <p:spPr>
          <a:xfrm>
            <a:off x="7618091" y="5387343"/>
            <a:ext cx="3789090" cy="886457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An angel said to him: "Your way has  been headlong against my will.”-Nu  22: 32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C7FDEF-DF82-434F-BBD7-37083EAE3E7E}"/>
              </a:ext>
            </a:extLst>
          </p:cNvPr>
          <p:cNvSpPr/>
          <p:nvPr/>
        </p:nvSpPr>
        <p:spPr>
          <a:xfrm>
            <a:off x="4381500" y="1699397"/>
            <a:ext cx="2146891" cy="302118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Action Button: Blank 16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3E6361A-599E-4146-9FAF-2BDB417A70CF}"/>
              </a:ext>
            </a:extLst>
          </p:cNvPr>
          <p:cNvSpPr/>
          <p:nvPr/>
        </p:nvSpPr>
        <p:spPr>
          <a:xfrm>
            <a:off x="365983" y="378450"/>
            <a:ext cx="784012" cy="667122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5</a:t>
            </a:r>
            <a:endParaRPr lang="en-GB" sz="4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242E3-F619-4F59-BCC6-85A0209BC894}"/>
              </a:ext>
            </a:extLst>
          </p:cNvPr>
          <p:cNvSpPr txBox="1"/>
          <p:nvPr/>
        </p:nvSpPr>
        <p:spPr>
          <a:xfrm>
            <a:off x="757989" y="228600"/>
            <a:ext cx="1079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Who Am I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66374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66">
      <a:dk1>
        <a:sysClr val="windowText" lastClr="000000"/>
      </a:dk1>
      <a:lt1>
        <a:sysClr val="window" lastClr="FFFFFF"/>
      </a:lt1>
      <a:dk2>
        <a:srgbClr val="C00000"/>
      </a:dk2>
      <a:lt2>
        <a:srgbClr val="E7E6E6"/>
      </a:lt2>
      <a:accent1>
        <a:srgbClr val="4472C4"/>
      </a:accent1>
      <a:accent2>
        <a:srgbClr val="ED7D31"/>
      </a:accent2>
      <a:accent3>
        <a:srgbClr val="FF0066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C00000"/>
      </a:folHlink>
    </a:clrScheme>
    <a:fontScheme name="Custom 78">
      <a:majorFont>
        <a:latin typeface="Sagona ExtraLight"/>
        <a:ea typeface=""/>
        <a:cs typeface=""/>
      </a:majorFont>
      <a:minorFont>
        <a:latin typeface="Sagona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Bookmarks_02_Win32_SL_v2" id="{EBEB02C7-1BC9-4CF1-A44B-0A2977B98A2B}" vid="{1815B4CE-8014-446E-B2F7-2412EBA5CE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9C32DE1A9DB44C85FECEE07779AA99" ma:contentTypeVersion="12" ma:contentTypeDescription="Create a new document." ma:contentTypeScope="" ma:versionID="8edf7417d6acd529806f39363855c84b">
  <xsd:schema xmlns:xsd="http://www.w3.org/2001/XMLSchema" xmlns:xs="http://www.w3.org/2001/XMLSchema" xmlns:p="http://schemas.microsoft.com/office/2006/metadata/properties" xmlns:ns3="6f841513-5154-4866-80e1-93da9256bd9e" xmlns:ns4="d56c3aad-439d-4235-a17f-a19448dff5c5" targetNamespace="http://schemas.microsoft.com/office/2006/metadata/properties" ma:root="true" ma:fieldsID="434bb37f8d27616e24f16493f9ac69f5" ns3:_="" ns4:_="">
    <xsd:import namespace="6f841513-5154-4866-80e1-93da9256bd9e"/>
    <xsd:import namespace="d56c3aad-439d-4235-a17f-a19448dff5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41513-5154-4866-80e1-93da9256bd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6c3aad-439d-4235-a17f-a19448dff5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f841513-5154-4866-80e1-93da9256bd9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92CF01-07D5-4562-8595-DE27DF3F08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841513-5154-4866-80e1-93da9256bd9e"/>
    <ds:schemaRef ds:uri="d56c3aad-439d-4235-a17f-a19448dff5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D4E263-78C5-428B-895B-2188DC549269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6f841513-5154-4866-80e1-93da9256bd9e"/>
    <ds:schemaRef ds:uri="http://www.w3.org/XML/1998/namespace"/>
    <ds:schemaRef ds:uri="http://purl.org/dc/terms/"/>
    <ds:schemaRef ds:uri="d56c3aad-439d-4235-a17f-a19448dff5c5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20BA6B6-8F1C-4232-9AD1-1D92B73FD7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Inspirational bookmarks</Template>
  <TotalTime>0</TotalTime>
  <Words>2651</Words>
  <Application>Microsoft Office PowerPoint</Application>
  <PresentationFormat>Widescreen</PresentationFormat>
  <Paragraphs>529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Sagona ExtraLight</vt:lpstr>
      <vt:lpstr>Office Theme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  <vt:lpstr>Bookmarks Birds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2021-04-16T18:00:44Z</dcterms:created>
  <dcterms:modified xsi:type="dcterms:W3CDTF">2021-05-07T16:23:57Z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0x0101002D9C32DE1A9DB44C85FECEE07779AA99</vt:lpwstr>
  </property>
</Properties>
</file>