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73" r:id="rId6"/>
    <p:sldId id="265" r:id="rId7"/>
    <p:sldId id="257" r:id="rId8"/>
    <p:sldId id="258" r:id="rId9"/>
    <p:sldId id="275" r:id="rId10"/>
    <p:sldId id="276" r:id="rId11"/>
    <p:sldId id="274" r:id="rId12"/>
    <p:sldId id="277" r:id="rId13"/>
    <p:sldId id="269" r:id="rId14"/>
    <p:sldId id="266" r:id="rId15"/>
    <p:sldId id="267" r:id="rId16"/>
    <p:sldId id="268" r:id="rId17"/>
    <p:sldId id="270" r:id="rId18"/>
    <p:sldId id="272" r:id="rId19"/>
    <p:sldId id="261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5927"/>
  </p:normalViewPr>
  <p:slideViewPr>
    <p:cSldViewPr snapToGrid="0" snapToObjects="1" showGuides="1">
      <p:cViewPr varScale="1">
        <p:scale>
          <a:sx n="119" d="100"/>
          <a:sy n="119" d="100"/>
        </p:scale>
        <p:origin x="336" y="176"/>
      </p:cViewPr>
      <p:guideLst>
        <p:guide orient="horz" pos="395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7A5BC-C18F-9343-813F-E8D2318AE6A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659A-DF3C-B840-823F-32B3C81E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X Using proteomics to calibrate </a:t>
            </a:r>
            <a:r>
              <a:rPr lang="en-US" dirty="0" err="1"/>
              <a:t>ecModel</a:t>
            </a:r>
            <a:r>
              <a:rPr lang="en-US" dirty="0"/>
              <a:t>. (a) An illustration of calibration approach. (b) Simulated specific growth rate at various conditions. (cd) Parity plots of updated (c) mean and (d) standard variance of </a:t>
            </a:r>
            <a:r>
              <a:rPr lang="en-US" dirty="0" err="1"/>
              <a:t>kcat</a:t>
            </a:r>
            <a:r>
              <a:rPr lang="en-US" dirty="0"/>
              <a:t>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5659A-DF3C-B840-823F-32B3C81E77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9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2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9715" y="6335682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3" y="45436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0.04.01.019620v1.full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30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63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4A5A7E4-84DB-454C-B0E0-2D6BEBD08555}"/>
              </a:ext>
            </a:extLst>
          </p:cNvPr>
          <p:cNvSpPr/>
          <p:nvPr/>
        </p:nvSpPr>
        <p:spPr>
          <a:xfrm>
            <a:off x="268941" y="903642"/>
            <a:ext cx="6303981" cy="54590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513AD-FDB2-104D-BFF2-CCA8CDA6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2" y="1130300"/>
            <a:ext cx="2870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0A1EA-CCE7-E042-A6A3-7EEE5B247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2" y="3429000"/>
            <a:ext cx="2946400" cy="293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17204-3F77-EE42-9205-694F67069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236" y="1130300"/>
            <a:ext cx="2870200" cy="229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2FAAF-C779-8D42-8528-45C6383D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036" y="3429000"/>
            <a:ext cx="2946400" cy="293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E7FF47-1525-C344-9209-79918689E9D2}"/>
              </a:ext>
            </a:extLst>
          </p:cNvPr>
          <p:cNvSpPr txBox="1"/>
          <p:nvPr/>
        </p:nvSpPr>
        <p:spPr>
          <a:xfrm>
            <a:off x="516363" y="105425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DECFA-6E7A-4E48-879D-0CE319721CA9}"/>
              </a:ext>
            </a:extLst>
          </p:cNvPr>
          <p:cNvSpPr txBox="1"/>
          <p:nvPr/>
        </p:nvSpPr>
        <p:spPr>
          <a:xfrm>
            <a:off x="3537412" y="10542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EBF7F-92F2-7943-8C11-009A3C529B31}"/>
              </a:ext>
            </a:extLst>
          </p:cNvPr>
          <p:cNvSpPr txBox="1"/>
          <p:nvPr/>
        </p:nvSpPr>
        <p:spPr>
          <a:xfrm>
            <a:off x="522792" y="319727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BA5CD-EDAB-3F49-A7CB-872828BEADF8}"/>
              </a:ext>
            </a:extLst>
          </p:cNvPr>
          <p:cNvSpPr txBox="1"/>
          <p:nvPr/>
        </p:nvSpPr>
        <p:spPr>
          <a:xfrm>
            <a:off x="3537412" y="327511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2402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4A5A7E4-84DB-454C-B0E0-2D6BEBD08555}"/>
              </a:ext>
            </a:extLst>
          </p:cNvPr>
          <p:cNvSpPr/>
          <p:nvPr/>
        </p:nvSpPr>
        <p:spPr>
          <a:xfrm>
            <a:off x="355002" y="86060"/>
            <a:ext cx="6626711" cy="56730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513AD-FDB2-104D-BFF2-CCA8CDA6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7" y="312719"/>
            <a:ext cx="28702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17204-3F77-EE42-9205-694F67069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65" y="312719"/>
            <a:ext cx="2870200" cy="2298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E7FF47-1525-C344-9209-79918689E9D2}"/>
              </a:ext>
            </a:extLst>
          </p:cNvPr>
          <p:cNvSpPr txBox="1"/>
          <p:nvPr/>
        </p:nvSpPr>
        <p:spPr>
          <a:xfrm>
            <a:off x="677728" y="2366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DECFA-6E7A-4E48-879D-0CE319721CA9}"/>
              </a:ext>
            </a:extLst>
          </p:cNvPr>
          <p:cNvSpPr txBox="1"/>
          <p:nvPr/>
        </p:nvSpPr>
        <p:spPr>
          <a:xfrm>
            <a:off x="3806357" y="23666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EE2A6A-B8EF-5F4F-9760-E820F0EB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6" y="2571376"/>
            <a:ext cx="5994400" cy="3187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987929-A7DA-EB4F-BBF2-C452F43441A3}"/>
              </a:ext>
            </a:extLst>
          </p:cNvPr>
          <p:cNvSpPr txBox="1"/>
          <p:nvPr/>
        </p:nvSpPr>
        <p:spPr>
          <a:xfrm>
            <a:off x="677728" y="239119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743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0E9E56-0784-3341-B15E-A456FF35CFCF}"/>
              </a:ext>
            </a:extLst>
          </p:cNvPr>
          <p:cNvSpPr txBox="1"/>
          <p:nvPr/>
        </p:nvSpPr>
        <p:spPr>
          <a:xfrm>
            <a:off x="0" y="129092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8D459-215F-5445-BE65-16B8C3AAA695}"/>
              </a:ext>
            </a:extLst>
          </p:cNvPr>
          <p:cNvSpPr txBox="1"/>
          <p:nvPr/>
        </p:nvSpPr>
        <p:spPr>
          <a:xfrm>
            <a:off x="84122" y="66405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constrain total enzyme amount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872DBC-4C60-2549-BCC0-0787AB6A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19" y="1115878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5E33EE2-3B2F-3248-8B23-86079AE7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18" y="1115878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4C55F04-4FC7-EF49-93F5-AF63A056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19" y="3662594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C9DFCE0-A71D-D94D-9AA6-422A10B2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18" y="3662594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5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B069D1-4909-924A-8A43-5C5C1F044249}"/>
              </a:ext>
            </a:extLst>
          </p:cNvPr>
          <p:cNvSpPr txBox="1"/>
          <p:nvPr/>
        </p:nvSpPr>
        <p:spPr>
          <a:xfrm>
            <a:off x="0" y="58091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0C454-7AD4-1D4F-97C1-1B6559C2C6DE}"/>
              </a:ext>
            </a:extLst>
          </p:cNvPr>
          <p:cNvSpPr txBox="1"/>
          <p:nvPr/>
        </p:nvSpPr>
        <p:spPr>
          <a:xfrm>
            <a:off x="215153" y="1129553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constrain enzyme pools according go-slim groups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304C0-8C96-564B-9791-BF867252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3" y="1498885"/>
            <a:ext cx="4871502" cy="47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5389B-F428-AB42-B798-B2D1BEE4A608}"/>
              </a:ext>
            </a:extLst>
          </p:cNvPr>
          <p:cNvSpPr txBox="1"/>
          <p:nvPr/>
        </p:nvSpPr>
        <p:spPr>
          <a:xfrm>
            <a:off x="3566310" y="3322226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fraction of genes belonging to each go-slim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F0F28-63DD-7542-AC74-9B0A741E67F3}"/>
              </a:ext>
            </a:extLst>
          </p:cNvPr>
          <p:cNvSpPr txBox="1"/>
          <p:nvPr/>
        </p:nvSpPr>
        <p:spPr>
          <a:xfrm>
            <a:off x="4775487" y="3744477"/>
            <a:ext cx="4015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Inset number: Pearson's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79937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7E4BF8-C430-4A4B-A465-7AA830EA6B0E}"/>
              </a:ext>
            </a:extLst>
          </p:cNvPr>
          <p:cNvSpPr txBox="1"/>
          <p:nvPr/>
        </p:nvSpPr>
        <p:spPr>
          <a:xfrm>
            <a:off x="0" y="58091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516E7-E25A-5D42-90FD-1F16D3E387B9}"/>
              </a:ext>
            </a:extLst>
          </p:cNvPr>
          <p:cNvSpPr txBox="1"/>
          <p:nvPr/>
        </p:nvSpPr>
        <p:spPr>
          <a:xfrm>
            <a:off x="215153" y="1129553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constrain enzyme pools according go-slim groups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89DCD6-56B8-2344-B520-3561865D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8682"/>
            <a:ext cx="35560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26DB58-1609-0E4C-8ABC-6A0211A8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29" y="2278682"/>
            <a:ext cx="3632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07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072EA-E02C-0D45-BEE9-7FF3F685BDF5}"/>
              </a:ext>
            </a:extLst>
          </p:cNvPr>
          <p:cNvSpPr txBox="1"/>
          <p:nvPr/>
        </p:nvSpPr>
        <p:spPr>
          <a:xfrm>
            <a:off x="0" y="0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F0896-1E0E-6D46-ADEC-BD1E221BF517}"/>
              </a:ext>
            </a:extLst>
          </p:cNvPr>
          <p:cNvSpPr txBox="1"/>
          <p:nvPr/>
        </p:nvSpPr>
        <p:spPr>
          <a:xfrm>
            <a:off x="215153" y="548640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constrain enzyme pools according go-slim groups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0A4066-1128-B942-A616-D20EEFEE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972664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B984534-1320-A346-9C26-05BF422DF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2664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1A2E86A-8197-374E-9428-3133D808B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3690179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E5DAE19-903C-7F42-8552-100BAA0E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32200"/>
            <a:ext cx="3098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3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EDF29-20B5-3E4C-AADF-66F49A521966}"/>
              </a:ext>
            </a:extLst>
          </p:cNvPr>
          <p:cNvSpPr txBox="1"/>
          <p:nvPr/>
        </p:nvSpPr>
        <p:spPr>
          <a:xfrm>
            <a:off x="0" y="58091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EA4B7-C28D-154F-9504-C3150C819DF5}"/>
              </a:ext>
            </a:extLst>
          </p:cNvPr>
          <p:cNvSpPr txBox="1"/>
          <p:nvPr/>
        </p:nvSpPr>
        <p:spPr>
          <a:xfrm>
            <a:off x="215153" y="112955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  <a:r>
              <a:rPr lang="en-US" altLang="zh-CN" dirty="0"/>
              <a:t>3</a:t>
            </a:r>
            <a:r>
              <a:rPr lang="en-US" dirty="0"/>
              <a:t>: constrain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en-US" dirty="0"/>
              <a:t> enzyme abundances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6B991A-8624-5F4A-8997-322799BC2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6139"/>
            <a:ext cx="35560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E5E713F-5B98-1540-A164-B23E25A7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59" y="2666139"/>
            <a:ext cx="3632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9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0D85BF-1418-764C-B9EF-7900756F1BD2}"/>
              </a:ext>
            </a:extLst>
          </p:cNvPr>
          <p:cNvSpPr txBox="1"/>
          <p:nvPr/>
        </p:nvSpPr>
        <p:spPr>
          <a:xfrm>
            <a:off x="0" y="58091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94D1C-97D2-D446-9F1B-DAC9D0029A4C}"/>
              </a:ext>
            </a:extLst>
          </p:cNvPr>
          <p:cNvSpPr txBox="1"/>
          <p:nvPr/>
        </p:nvSpPr>
        <p:spPr>
          <a:xfrm>
            <a:off x="215153" y="112955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  <a:r>
              <a:rPr lang="en-US" altLang="zh-CN" dirty="0"/>
              <a:t>3</a:t>
            </a:r>
            <a:r>
              <a:rPr lang="en-US" dirty="0"/>
              <a:t>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630E9F-C084-C748-8E0A-83498920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2186"/>
            <a:ext cx="35560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306E945-438A-DE49-BB8D-70FEED22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37" y="2232186"/>
            <a:ext cx="3632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4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AE67337-977C-4741-BDD5-B8816CFF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" y="284063"/>
            <a:ext cx="3421718" cy="210873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8E7992-460E-3640-9237-8D427EAE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40" y="189566"/>
            <a:ext cx="2230584" cy="25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57EAE7-5250-F743-9E84-8EF2FD67DCA8}"/>
              </a:ext>
            </a:extLst>
          </p:cNvPr>
          <p:cNvGrpSpPr/>
          <p:nvPr/>
        </p:nvGrpSpPr>
        <p:grpSpPr>
          <a:xfrm>
            <a:off x="0" y="2861417"/>
            <a:ext cx="4292600" cy="1777889"/>
            <a:chOff x="134434" y="3281469"/>
            <a:chExt cx="6377975" cy="264160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48FECF1-80D4-9B40-BCF7-3404B1907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34" y="3281469"/>
              <a:ext cx="3098800" cy="264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0D3A48-6BCD-C548-8409-98EE1F0ED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609" y="3281469"/>
              <a:ext cx="3098800" cy="264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E0DF-C699-8449-B2D2-6E4584F31C3F}"/>
              </a:ext>
            </a:extLst>
          </p:cNvPr>
          <p:cNvSpPr/>
          <p:nvPr/>
        </p:nvSpPr>
        <p:spPr>
          <a:xfrm>
            <a:off x="21683" y="4657487"/>
            <a:ext cx="6032809" cy="1416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simulations for </a:t>
            </a:r>
            <a:r>
              <a:rPr lang="en-US" dirty="0" err="1"/>
              <a:t>ecModel</a:t>
            </a:r>
            <a:r>
              <a:rPr lang="en-US" dirty="0"/>
              <a:t> validation/application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7F509F-8D3A-0F44-A22C-523C0290C65E}"/>
              </a:ext>
            </a:extLst>
          </p:cNvPr>
          <p:cNvSpPr/>
          <p:nvPr/>
        </p:nvSpPr>
        <p:spPr>
          <a:xfrm>
            <a:off x="4413998" y="2943923"/>
            <a:ext cx="1640494" cy="1416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model parameter 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CFC97-C69C-4849-ACCB-1110A6449A2A}"/>
              </a:ext>
            </a:extLst>
          </p:cNvPr>
          <p:cNvSpPr txBox="1"/>
          <p:nvPr/>
        </p:nvSpPr>
        <p:spPr>
          <a:xfrm>
            <a:off x="66906" y="4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E71237-F880-F041-BEC9-3E8F96A6311C}"/>
              </a:ext>
            </a:extLst>
          </p:cNvPr>
          <p:cNvSpPr txBox="1"/>
          <p:nvPr/>
        </p:nvSpPr>
        <p:spPr>
          <a:xfrm>
            <a:off x="3696299" y="4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9E84D-236A-1E48-BE63-DB2A1B3F437C}"/>
              </a:ext>
            </a:extLst>
          </p:cNvPr>
          <p:cNvSpPr txBox="1"/>
          <p:nvPr/>
        </p:nvSpPr>
        <p:spPr>
          <a:xfrm>
            <a:off x="0" y="268577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D767F3-ACD5-0A49-AD93-B04F36D78D76}"/>
              </a:ext>
            </a:extLst>
          </p:cNvPr>
          <p:cNvSpPr txBox="1"/>
          <p:nvPr/>
        </p:nvSpPr>
        <p:spPr>
          <a:xfrm>
            <a:off x="2085601" y="2685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544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BF1F2828-C003-A147-A32A-706288CCE3F1}"/>
              </a:ext>
            </a:extLst>
          </p:cNvPr>
          <p:cNvSpPr txBox="1"/>
          <p:nvPr/>
        </p:nvSpPr>
        <p:spPr>
          <a:xfrm>
            <a:off x="0" y="58091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Reconstruction of Halo-GEM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559A4282-D6B1-F042-B2DA-59DEACF4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"/>
          <a:stretch/>
        </p:blipFill>
        <p:spPr>
          <a:xfrm>
            <a:off x="-71399" y="1313535"/>
            <a:ext cx="9215399" cy="49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E097-6644-1241-8AC8-17323864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A55B-624C-6244-BC30-D2119264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0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DD196BC-B706-8146-A5F9-6699D3F89146}"/>
              </a:ext>
            </a:extLst>
          </p:cNvPr>
          <p:cNvGrpSpPr/>
          <p:nvPr/>
        </p:nvGrpSpPr>
        <p:grpSpPr>
          <a:xfrm>
            <a:off x="231414" y="408791"/>
            <a:ext cx="3297822" cy="2161915"/>
            <a:chOff x="-134358" y="232279"/>
            <a:chExt cx="5532118" cy="319672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1133CB-CA03-434C-8142-60F96D1FED00}"/>
                </a:ext>
              </a:extLst>
            </p:cNvPr>
            <p:cNvSpPr/>
            <p:nvPr/>
          </p:nvSpPr>
          <p:spPr>
            <a:xfrm>
              <a:off x="1945900" y="232279"/>
              <a:ext cx="1154430" cy="5372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F9F6E3F-A3AA-374B-A373-A3333EA3BB1C}"/>
                </a:ext>
              </a:extLst>
            </p:cNvPr>
            <p:cNvSpPr/>
            <p:nvPr/>
          </p:nvSpPr>
          <p:spPr>
            <a:xfrm>
              <a:off x="1945900" y="1424809"/>
              <a:ext cx="1154430" cy="5372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ecGEM</a:t>
              </a:r>
              <a:endParaRPr lang="en-US" sz="1100" dirty="0"/>
            </a:p>
          </p:txBody>
        </p:sp>
        <p:sp>
          <p:nvSpPr>
            <p:cNvPr id="7" name="Graphic 6" descr="Cloud">
              <a:extLst>
                <a:ext uri="{FF2B5EF4-FFF2-40B4-BE49-F238E27FC236}">
                  <a16:creationId xmlns:a16="http://schemas.microsoft.com/office/drawing/2014/main" id="{89125D6D-B6FA-314D-8E40-5DF248A3025B}"/>
                </a:ext>
              </a:extLst>
            </p:cNvPr>
            <p:cNvSpPr/>
            <p:nvPr/>
          </p:nvSpPr>
          <p:spPr>
            <a:xfrm>
              <a:off x="-134358" y="1792748"/>
              <a:ext cx="1689734" cy="885552"/>
            </a:xfrm>
            <a:custGeom>
              <a:avLst/>
              <a:gdLst>
                <a:gd name="connsiteX0" fmla="*/ 1335766 w 1555376"/>
                <a:gd name="connsiteY0" fmla="*/ 440794 h 885551"/>
                <a:gd name="connsiteX1" fmla="*/ 1317311 w 1555376"/>
                <a:gd name="connsiteY1" fmla="*/ 440794 h 885551"/>
                <a:gd name="connsiteX2" fmla="*/ 1317311 w 1555376"/>
                <a:gd name="connsiteY2" fmla="*/ 440794 h 885551"/>
                <a:gd name="connsiteX3" fmla="*/ 1201047 w 1555376"/>
                <a:gd name="connsiteY3" fmla="*/ 215647 h 885551"/>
                <a:gd name="connsiteX4" fmla="*/ 948217 w 1555376"/>
                <a:gd name="connsiteY4" fmla="*/ 180583 h 885551"/>
                <a:gd name="connsiteX5" fmla="*/ 575433 w 1555376"/>
                <a:gd name="connsiteY5" fmla="*/ 8954 h 885551"/>
                <a:gd name="connsiteX6" fmla="*/ 320758 w 1555376"/>
                <a:gd name="connsiteY6" fmla="*/ 330066 h 885551"/>
                <a:gd name="connsiteX7" fmla="*/ 320758 w 1555376"/>
                <a:gd name="connsiteY7" fmla="*/ 333757 h 885551"/>
                <a:gd name="connsiteX8" fmla="*/ 55010 w 1555376"/>
                <a:gd name="connsiteY8" fmla="*/ 440794 h 885551"/>
                <a:gd name="connsiteX9" fmla="*/ 25483 w 1555376"/>
                <a:gd name="connsiteY9" fmla="*/ 724996 h 885551"/>
                <a:gd name="connsiteX10" fmla="*/ 263548 w 1555376"/>
                <a:gd name="connsiteY10" fmla="*/ 883706 h 885551"/>
                <a:gd name="connsiteX11" fmla="*/ 263548 w 1555376"/>
                <a:gd name="connsiteY11" fmla="*/ 885552 h 885551"/>
                <a:gd name="connsiteX12" fmla="*/ 1333920 w 1555376"/>
                <a:gd name="connsiteY12" fmla="*/ 885552 h 885551"/>
                <a:gd name="connsiteX13" fmla="*/ 1555377 w 1555376"/>
                <a:gd name="connsiteY13" fmla="*/ 664096 h 885551"/>
                <a:gd name="connsiteX14" fmla="*/ 1335766 w 1555376"/>
                <a:gd name="connsiteY14" fmla="*/ 440794 h 88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55376" h="885551">
                  <a:moveTo>
                    <a:pt x="1335766" y="440794"/>
                  </a:moveTo>
                  <a:cubicBezTo>
                    <a:pt x="1330229" y="440794"/>
                    <a:pt x="1322848" y="440794"/>
                    <a:pt x="1317311" y="440794"/>
                  </a:cubicBezTo>
                  <a:cubicBezTo>
                    <a:pt x="1317311" y="440794"/>
                    <a:pt x="1317311" y="440794"/>
                    <a:pt x="1317311" y="440794"/>
                  </a:cubicBezTo>
                  <a:cubicBezTo>
                    <a:pt x="1317311" y="350366"/>
                    <a:pt x="1273020" y="267320"/>
                    <a:pt x="1201047" y="215647"/>
                  </a:cubicBezTo>
                  <a:cubicBezTo>
                    <a:pt x="1127228" y="163974"/>
                    <a:pt x="1033109" y="151055"/>
                    <a:pt x="948217" y="180583"/>
                  </a:cubicBezTo>
                  <a:cubicBezTo>
                    <a:pt x="878090" y="44018"/>
                    <a:pt x="723070" y="-26110"/>
                    <a:pt x="575433" y="8954"/>
                  </a:cubicBezTo>
                  <a:cubicBezTo>
                    <a:pt x="427795" y="44018"/>
                    <a:pt x="320758" y="176892"/>
                    <a:pt x="320758" y="330066"/>
                  </a:cubicBezTo>
                  <a:cubicBezTo>
                    <a:pt x="320758" y="330066"/>
                    <a:pt x="320758" y="331911"/>
                    <a:pt x="320758" y="333757"/>
                  </a:cubicBezTo>
                  <a:cubicBezTo>
                    <a:pt x="219257" y="317148"/>
                    <a:pt x="117756" y="359593"/>
                    <a:pt x="55010" y="440794"/>
                  </a:cubicBezTo>
                  <a:cubicBezTo>
                    <a:pt x="-5890" y="523840"/>
                    <a:pt x="-16963" y="632723"/>
                    <a:pt x="25483" y="724996"/>
                  </a:cubicBezTo>
                  <a:cubicBezTo>
                    <a:pt x="69774" y="817270"/>
                    <a:pt x="162048" y="878170"/>
                    <a:pt x="263548" y="883706"/>
                  </a:cubicBezTo>
                  <a:lnTo>
                    <a:pt x="263548" y="885552"/>
                  </a:lnTo>
                  <a:lnTo>
                    <a:pt x="1333920" y="885552"/>
                  </a:lnTo>
                  <a:cubicBezTo>
                    <a:pt x="1455721" y="885552"/>
                    <a:pt x="1555377" y="785897"/>
                    <a:pt x="1555377" y="664096"/>
                  </a:cubicBezTo>
                  <a:cubicBezTo>
                    <a:pt x="1555377" y="542295"/>
                    <a:pt x="1457567" y="440794"/>
                    <a:pt x="1335766" y="4407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84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100" dirty="0"/>
                <a:t>   </a:t>
              </a:r>
            </a:p>
            <a:p>
              <a:pPr algn="ctr"/>
              <a:r>
                <a:rPr lang="en-US" sz="1100" dirty="0"/>
                <a:t>Phenome</a:t>
              </a:r>
            </a:p>
            <a:p>
              <a:pPr algn="ctr"/>
              <a:r>
                <a:rPr lang="en-US" sz="1100" dirty="0"/>
                <a:t>Proteomics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391C0DE-2FB3-3B44-9A1B-CE7F92BA764B}"/>
                </a:ext>
              </a:extLst>
            </p:cNvPr>
            <p:cNvSpPr/>
            <p:nvPr/>
          </p:nvSpPr>
          <p:spPr>
            <a:xfrm>
              <a:off x="1397260" y="2891790"/>
              <a:ext cx="2251710" cy="537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Calibrate: </a:t>
              </a:r>
              <a:r>
                <a:rPr lang="en-US" sz="1100" i="1" dirty="0" err="1"/>
                <a:t>k</a:t>
              </a:r>
              <a:r>
                <a:rPr lang="en-US" sz="1100" baseline="-25000" dirty="0" err="1"/>
                <a:t>cat</a:t>
              </a:r>
              <a:r>
                <a:rPr lang="en-US" sz="1100" dirty="0"/>
                <a:t> </a:t>
              </a:r>
              <a:r>
                <a:rPr lang="en-US" altLang="zh-CN" sz="1100" dirty="0"/>
                <a:t>Bayesian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Approach</a:t>
              </a:r>
              <a:endParaRPr lang="en-US" sz="11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81527A-ED18-0F4A-A745-958BA7FBEA03}"/>
                </a:ext>
              </a:extLst>
            </p:cNvPr>
            <p:cNvCxnSpPr/>
            <p:nvPr/>
          </p:nvCxnSpPr>
          <p:spPr>
            <a:xfrm>
              <a:off x="2357380" y="2051959"/>
              <a:ext cx="0" cy="76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3D3F4A-4901-CD4D-8E23-C5521E7BE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70" y="2039541"/>
              <a:ext cx="0" cy="76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23DE5A-3980-ED4A-AF7E-6757120BE6CC}"/>
                </a:ext>
              </a:extLst>
            </p:cNvPr>
            <p:cNvCxnSpPr/>
            <p:nvPr/>
          </p:nvCxnSpPr>
          <p:spPr>
            <a:xfrm>
              <a:off x="1705870" y="2433709"/>
              <a:ext cx="651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539F8B-C4B5-2F4E-A26D-0EAD8683A62F}"/>
                </a:ext>
              </a:extLst>
            </p:cNvPr>
            <p:cNvCxnSpPr/>
            <p:nvPr/>
          </p:nvCxnSpPr>
          <p:spPr>
            <a:xfrm>
              <a:off x="3207010" y="1681234"/>
              <a:ext cx="651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ABD45E3-E75D-5C41-B415-AA0BE7F43425}"/>
                </a:ext>
              </a:extLst>
            </p:cNvPr>
            <p:cNvSpPr/>
            <p:nvPr/>
          </p:nvSpPr>
          <p:spPr>
            <a:xfrm>
              <a:off x="3965200" y="1426714"/>
              <a:ext cx="1432560" cy="5372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Calibrated</a:t>
              </a:r>
            </a:p>
            <a:p>
              <a:pPr algn="ctr"/>
              <a:r>
                <a:rPr lang="en-US" sz="1100" dirty="0" err="1"/>
                <a:t>ecGEM</a:t>
              </a:r>
              <a:endParaRPr lang="en-US" sz="11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AFAC8F-21D5-8046-AC5C-EDDD73B3BFFF}"/>
                </a:ext>
              </a:extLst>
            </p:cNvPr>
            <p:cNvCxnSpPr/>
            <p:nvPr/>
          </p:nvCxnSpPr>
          <p:spPr>
            <a:xfrm>
              <a:off x="2517400" y="909209"/>
              <a:ext cx="0" cy="42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E0F7C27F-B1FB-8B4B-A220-DB7FAB32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33" y="435600"/>
            <a:ext cx="2743200" cy="22860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B257F50-0F59-F945-A128-016535FE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3" y="2691809"/>
            <a:ext cx="5994400" cy="31877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90F9770-9E7C-0F43-B0D8-DC6917426965}"/>
              </a:ext>
            </a:extLst>
          </p:cNvPr>
          <p:cNvSpPr txBox="1"/>
          <p:nvPr/>
        </p:nvSpPr>
        <p:spPr>
          <a:xfrm>
            <a:off x="150607" y="258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29DC48-B641-FB47-AA58-5CA5783E20C5}"/>
              </a:ext>
            </a:extLst>
          </p:cNvPr>
          <p:cNvSpPr txBox="1"/>
          <p:nvPr/>
        </p:nvSpPr>
        <p:spPr>
          <a:xfrm>
            <a:off x="3561033" y="258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8F5E67-354E-DC4F-8023-755A106B329B}"/>
              </a:ext>
            </a:extLst>
          </p:cNvPr>
          <p:cNvSpPr txBox="1"/>
          <p:nvPr/>
        </p:nvSpPr>
        <p:spPr>
          <a:xfrm>
            <a:off x="150607" y="2426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9911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5647A-25C0-A243-9895-D7D91014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92" y="181375"/>
            <a:ext cx="2743200" cy="228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65D9F-C12C-6E48-8700-E1E6BAFAC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31" y="181375"/>
            <a:ext cx="27432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05EDF-23A4-EA48-8D0C-553C193F1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2" y="2467375"/>
            <a:ext cx="27432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B1719-B7F5-5648-8376-114D09F0E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373" y="2467375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A2B-3A09-BA4C-A5AE-343ADB1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2920-D668-3E40-B132-15EE5FE1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CC8FED-2DD2-2140-A009-0990BDB76724}"/>
              </a:ext>
            </a:extLst>
          </p:cNvPr>
          <p:cNvSpPr txBox="1"/>
          <p:nvPr/>
        </p:nvSpPr>
        <p:spPr>
          <a:xfrm>
            <a:off x="0" y="580913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Reconstruction of Halo-</a:t>
            </a:r>
            <a:r>
              <a:rPr lang="en-US" dirty="0" err="1"/>
              <a:t>ecGEM</a:t>
            </a:r>
            <a:endParaRPr lang="en-US" dirty="0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5BF98A6-23CD-B844-9581-6A83BE25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607"/>
            <a:ext cx="9161963" cy="36647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4E9DF9-B010-6E4F-8B35-E35CD9D2F859}"/>
              </a:ext>
            </a:extLst>
          </p:cNvPr>
          <p:cNvSpPr/>
          <p:nvPr/>
        </p:nvSpPr>
        <p:spPr>
          <a:xfrm>
            <a:off x="328107" y="6361394"/>
            <a:ext cx="65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dirty="0"/>
              <a:t>Sánchez, B. J., et al. (2017). </a:t>
            </a:r>
            <a:r>
              <a:rPr lang="en-GB" i="1" dirty="0"/>
              <a:t>Molecular Systems Biology</a:t>
            </a:r>
            <a:r>
              <a:rPr lang="en-GB" dirty="0"/>
              <a:t>, </a:t>
            </a:r>
            <a:r>
              <a:rPr lang="en-GB" i="1" dirty="0"/>
              <a:t>13</a:t>
            </a:r>
            <a:r>
              <a:rPr lang="en-GB" dirty="0"/>
              <a:t>(8), 935.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04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6A9A4D-5310-784F-841C-50E42FD14B52}"/>
              </a:ext>
            </a:extLst>
          </p:cNvPr>
          <p:cNvSpPr txBox="1"/>
          <p:nvPr/>
        </p:nvSpPr>
        <p:spPr>
          <a:xfrm>
            <a:off x="0" y="580913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Reconstruction of Halo-</a:t>
            </a:r>
            <a:r>
              <a:rPr lang="en-US" dirty="0" err="1"/>
              <a:t>ecGEM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CC6D-2D36-2D4C-AD10-158462AF65D2}"/>
              </a:ext>
            </a:extLst>
          </p:cNvPr>
          <p:cNvSpPr txBox="1"/>
          <p:nvPr/>
        </p:nvSpPr>
        <p:spPr>
          <a:xfrm>
            <a:off x="204395" y="994440"/>
            <a:ext cx="5307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Search </a:t>
            </a:r>
            <a:r>
              <a:rPr lang="en-US" sz="1400" dirty="0" err="1"/>
              <a:t>kcat</a:t>
            </a:r>
            <a:r>
              <a:rPr lang="en-US" sz="1400" dirty="0"/>
              <a:t> from BRENDA, only records for bacteria were considered.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78AB8-9145-F347-974A-1A0B161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401" y="1495337"/>
            <a:ext cx="2804213" cy="208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08B398-0F6E-FB46-A126-9C7D40C5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01" y="3919636"/>
            <a:ext cx="2804213" cy="2083130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4374ECE-6329-5248-8AEB-9EDD97CB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66043"/>
              </p:ext>
            </p:extLst>
          </p:nvPr>
        </p:nvGraphicFramePr>
        <p:xfrm>
          <a:off x="314281" y="1495337"/>
          <a:ext cx="4999998" cy="4507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66">
                  <a:extLst>
                    <a:ext uri="{9D8B030D-6E8A-4147-A177-3AD203B41FA5}">
                      <a16:colId xmlns:a16="http://schemas.microsoft.com/office/drawing/2014/main" val="3626189618"/>
                    </a:ext>
                  </a:extLst>
                </a:gridCol>
                <a:gridCol w="1666666">
                  <a:extLst>
                    <a:ext uri="{9D8B030D-6E8A-4147-A177-3AD203B41FA5}">
                      <a16:colId xmlns:a16="http://schemas.microsoft.com/office/drawing/2014/main" val="384062000"/>
                    </a:ext>
                  </a:extLst>
                </a:gridCol>
                <a:gridCol w="1666666">
                  <a:extLst>
                    <a:ext uri="{9D8B030D-6E8A-4147-A177-3AD203B41FA5}">
                      <a16:colId xmlns:a16="http://schemas.microsoft.com/office/drawing/2014/main" val="1953839676"/>
                    </a:ext>
                  </a:extLst>
                </a:gridCol>
              </a:tblGrid>
              <a:tr h="713407">
                <a:tc>
                  <a:txBody>
                    <a:bodyPr/>
                    <a:lstStyle/>
                    <a:p>
                      <a:r>
                        <a:rPr lang="en-US" dirty="0"/>
                        <a:t>Matched digits in EC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Substrate?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89130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4 (e.g. EC1.1.1.1)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71179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4 (e.g. EC1.1.1.1)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23341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3 (e.g. EC1.1.1.X)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4556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3 (e.g. EC1.1.1.X)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70095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2 (e.g. EC1.1.X.X)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64703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2 (e.g. EC1.1.X.X)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89330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1 (e.g. EC1.X.X.X)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96594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0 (e.g. ECX.X.X.X)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17379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r>
                        <a:rPr lang="en-US" dirty="0"/>
                        <a:t>0 (e.g. ECX.X.X.X)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6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85B127-7FD6-B843-B247-5923F58E6168}"/>
              </a:ext>
            </a:extLst>
          </p:cNvPr>
          <p:cNvSpPr/>
          <p:nvPr/>
        </p:nvSpPr>
        <p:spPr>
          <a:xfrm>
            <a:off x="645458" y="1850318"/>
            <a:ext cx="7465808" cy="2700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2BF9AB-6B8F-544B-8416-D77AC24E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935783"/>
            <a:ext cx="3657600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CCCD45-B4AE-0743-B938-A94CC5DC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0" y="1935783"/>
            <a:ext cx="36576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B176C-2ECA-C542-A455-034015ADA961}"/>
              </a:ext>
            </a:extLst>
          </p:cNvPr>
          <p:cNvSpPr txBox="1"/>
          <p:nvPr/>
        </p:nvSpPr>
        <p:spPr>
          <a:xfrm>
            <a:off x="720759" y="185031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ABFC7-6E8F-E94D-BA68-F0F3CD577459}"/>
              </a:ext>
            </a:extLst>
          </p:cNvPr>
          <p:cNvSpPr txBox="1"/>
          <p:nvPr/>
        </p:nvSpPr>
        <p:spPr>
          <a:xfrm>
            <a:off x="4299435" y="185034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463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5E811F-A77F-6C44-B76E-C6C78E079EDA}"/>
              </a:ext>
            </a:extLst>
          </p:cNvPr>
          <p:cNvSpPr txBox="1"/>
          <p:nvPr/>
        </p:nvSpPr>
        <p:spPr>
          <a:xfrm>
            <a:off x="0" y="58091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6AC6B-FA16-5C49-9AA7-521CE71C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4" y="1641587"/>
            <a:ext cx="8267328" cy="330693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60F3D41-979A-E547-8B86-96552DA82DCE}"/>
              </a:ext>
            </a:extLst>
          </p:cNvPr>
          <p:cNvSpPr/>
          <p:nvPr/>
        </p:nvSpPr>
        <p:spPr>
          <a:xfrm>
            <a:off x="0" y="6277087"/>
            <a:ext cx="7900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dirty="0"/>
              <a:t>Li G., </a:t>
            </a:r>
            <a:r>
              <a:rPr lang="en-GB" i="1" dirty="0"/>
              <a:t>et. al</a:t>
            </a:r>
            <a:r>
              <a:rPr lang="en-GB" dirty="0"/>
              <a:t>. (2020). </a:t>
            </a:r>
            <a:r>
              <a:rPr lang="en-GB" i="1" dirty="0" err="1"/>
              <a:t>bioRxiv</a:t>
            </a:r>
            <a:r>
              <a:rPr lang="en-GB" i="1" dirty="0"/>
              <a:t>. (Under Revision, Nature Communications)</a:t>
            </a:r>
          </a:p>
          <a:p>
            <a:pPr marL="304800" indent="-304800"/>
            <a:r>
              <a:rPr lang="en-GB" dirty="0">
                <a:hlinkClick r:id="rId3"/>
              </a:rPr>
              <a:t>https://www.biorxiv.org/content/10.1101/2020.04.01.019620v1.full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912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DAD44F-73A0-C04C-BB1C-604866989436}"/>
              </a:ext>
            </a:extLst>
          </p:cNvPr>
          <p:cNvSpPr/>
          <p:nvPr/>
        </p:nvSpPr>
        <p:spPr>
          <a:xfrm>
            <a:off x="3313356" y="1753626"/>
            <a:ext cx="1154430" cy="5372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1949B2-221B-2747-9E22-375703C8BF4C}"/>
              </a:ext>
            </a:extLst>
          </p:cNvPr>
          <p:cNvSpPr/>
          <p:nvPr/>
        </p:nvSpPr>
        <p:spPr>
          <a:xfrm>
            <a:off x="3313356" y="2946156"/>
            <a:ext cx="1154430" cy="5372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ecGEM</a:t>
            </a:r>
            <a:endParaRPr lang="en-US" dirty="0"/>
          </a:p>
        </p:txBody>
      </p:sp>
      <p:sp>
        <p:nvSpPr>
          <p:cNvPr id="8" name="Graphic 6" descr="Cloud">
            <a:extLst>
              <a:ext uri="{FF2B5EF4-FFF2-40B4-BE49-F238E27FC236}">
                <a16:creationId xmlns:a16="http://schemas.microsoft.com/office/drawing/2014/main" id="{E36210A7-683F-1049-9A2A-A356820AA1AA}"/>
              </a:ext>
            </a:extLst>
          </p:cNvPr>
          <p:cNvSpPr/>
          <p:nvPr/>
        </p:nvSpPr>
        <p:spPr>
          <a:xfrm>
            <a:off x="1367456" y="3314095"/>
            <a:ext cx="1555376" cy="885551"/>
          </a:xfrm>
          <a:custGeom>
            <a:avLst/>
            <a:gdLst>
              <a:gd name="connsiteX0" fmla="*/ 1335766 w 1555376"/>
              <a:gd name="connsiteY0" fmla="*/ 440794 h 885551"/>
              <a:gd name="connsiteX1" fmla="*/ 1317311 w 1555376"/>
              <a:gd name="connsiteY1" fmla="*/ 440794 h 885551"/>
              <a:gd name="connsiteX2" fmla="*/ 1317311 w 1555376"/>
              <a:gd name="connsiteY2" fmla="*/ 440794 h 885551"/>
              <a:gd name="connsiteX3" fmla="*/ 1201047 w 1555376"/>
              <a:gd name="connsiteY3" fmla="*/ 215647 h 885551"/>
              <a:gd name="connsiteX4" fmla="*/ 948217 w 1555376"/>
              <a:gd name="connsiteY4" fmla="*/ 180583 h 885551"/>
              <a:gd name="connsiteX5" fmla="*/ 575433 w 1555376"/>
              <a:gd name="connsiteY5" fmla="*/ 8954 h 885551"/>
              <a:gd name="connsiteX6" fmla="*/ 320758 w 1555376"/>
              <a:gd name="connsiteY6" fmla="*/ 330066 h 885551"/>
              <a:gd name="connsiteX7" fmla="*/ 320758 w 1555376"/>
              <a:gd name="connsiteY7" fmla="*/ 333757 h 885551"/>
              <a:gd name="connsiteX8" fmla="*/ 55010 w 1555376"/>
              <a:gd name="connsiteY8" fmla="*/ 440794 h 885551"/>
              <a:gd name="connsiteX9" fmla="*/ 25483 w 1555376"/>
              <a:gd name="connsiteY9" fmla="*/ 724996 h 885551"/>
              <a:gd name="connsiteX10" fmla="*/ 263548 w 1555376"/>
              <a:gd name="connsiteY10" fmla="*/ 883706 h 885551"/>
              <a:gd name="connsiteX11" fmla="*/ 263548 w 1555376"/>
              <a:gd name="connsiteY11" fmla="*/ 885552 h 885551"/>
              <a:gd name="connsiteX12" fmla="*/ 1333920 w 1555376"/>
              <a:gd name="connsiteY12" fmla="*/ 885552 h 885551"/>
              <a:gd name="connsiteX13" fmla="*/ 1555377 w 1555376"/>
              <a:gd name="connsiteY13" fmla="*/ 664096 h 885551"/>
              <a:gd name="connsiteX14" fmla="*/ 1335766 w 1555376"/>
              <a:gd name="connsiteY14" fmla="*/ 440794 h 88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376" h="885551">
                <a:moveTo>
                  <a:pt x="1335766" y="440794"/>
                </a:moveTo>
                <a:cubicBezTo>
                  <a:pt x="1330229" y="440794"/>
                  <a:pt x="1322848" y="440794"/>
                  <a:pt x="1317311" y="440794"/>
                </a:cubicBezTo>
                <a:cubicBezTo>
                  <a:pt x="1317311" y="440794"/>
                  <a:pt x="1317311" y="440794"/>
                  <a:pt x="1317311" y="440794"/>
                </a:cubicBezTo>
                <a:cubicBezTo>
                  <a:pt x="1317311" y="350366"/>
                  <a:pt x="1273020" y="267320"/>
                  <a:pt x="1201047" y="215647"/>
                </a:cubicBezTo>
                <a:cubicBezTo>
                  <a:pt x="1127228" y="163974"/>
                  <a:pt x="1033109" y="151055"/>
                  <a:pt x="948217" y="180583"/>
                </a:cubicBezTo>
                <a:cubicBezTo>
                  <a:pt x="878090" y="44018"/>
                  <a:pt x="723070" y="-26110"/>
                  <a:pt x="575433" y="8954"/>
                </a:cubicBezTo>
                <a:cubicBezTo>
                  <a:pt x="427795" y="44018"/>
                  <a:pt x="320758" y="176892"/>
                  <a:pt x="320758" y="330066"/>
                </a:cubicBezTo>
                <a:cubicBezTo>
                  <a:pt x="320758" y="330066"/>
                  <a:pt x="320758" y="331911"/>
                  <a:pt x="320758" y="333757"/>
                </a:cubicBezTo>
                <a:cubicBezTo>
                  <a:pt x="219257" y="317148"/>
                  <a:pt x="117756" y="359593"/>
                  <a:pt x="55010" y="440794"/>
                </a:cubicBezTo>
                <a:cubicBezTo>
                  <a:pt x="-5890" y="523840"/>
                  <a:pt x="-16963" y="632723"/>
                  <a:pt x="25483" y="724996"/>
                </a:cubicBezTo>
                <a:cubicBezTo>
                  <a:pt x="69774" y="817270"/>
                  <a:pt x="162048" y="878170"/>
                  <a:pt x="263548" y="883706"/>
                </a:cubicBezTo>
                <a:lnTo>
                  <a:pt x="263548" y="885552"/>
                </a:lnTo>
                <a:lnTo>
                  <a:pt x="1333920" y="885552"/>
                </a:lnTo>
                <a:cubicBezTo>
                  <a:pt x="1455721" y="885552"/>
                  <a:pt x="1555377" y="785897"/>
                  <a:pt x="1555377" y="664096"/>
                </a:cubicBezTo>
                <a:cubicBezTo>
                  <a:pt x="1555377" y="542295"/>
                  <a:pt x="1457567" y="440794"/>
                  <a:pt x="1335766" y="44079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845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  </a:t>
            </a:r>
          </a:p>
          <a:p>
            <a:r>
              <a:rPr lang="en-US" dirty="0"/>
              <a:t>   Proteomics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DDF4E3-7F3E-F444-8F13-8BD05EF8FDB0}"/>
              </a:ext>
            </a:extLst>
          </p:cNvPr>
          <p:cNvSpPr/>
          <p:nvPr/>
        </p:nvSpPr>
        <p:spPr>
          <a:xfrm>
            <a:off x="2764716" y="4413137"/>
            <a:ext cx="2251710" cy="537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Calibrate: </a:t>
            </a:r>
            <a:r>
              <a:rPr lang="en-US" i="1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algn="ctr"/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95FEF7-D96C-314B-84D9-4CF91D68A109}"/>
              </a:ext>
            </a:extLst>
          </p:cNvPr>
          <p:cNvCxnSpPr/>
          <p:nvPr/>
        </p:nvCxnSpPr>
        <p:spPr>
          <a:xfrm>
            <a:off x="3724836" y="3573306"/>
            <a:ext cx="0" cy="76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9A9738-C88D-4E48-ABE4-5799DDCE7E48}"/>
              </a:ext>
            </a:extLst>
          </p:cNvPr>
          <p:cNvCxnSpPr>
            <a:cxnSpLocks/>
          </p:cNvCxnSpPr>
          <p:nvPr/>
        </p:nvCxnSpPr>
        <p:spPr>
          <a:xfrm flipV="1">
            <a:off x="4025826" y="3560888"/>
            <a:ext cx="0" cy="76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4337A9-EAF7-3A4C-82CF-0AF1D350D2E1}"/>
              </a:ext>
            </a:extLst>
          </p:cNvPr>
          <p:cNvCxnSpPr/>
          <p:nvPr/>
        </p:nvCxnSpPr>
        <p:spPr>
          <a:xfrm>
            <a:off x="3073326" y="3955056"/>
            <a:ext cx="651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648C8C-1004-AC4C-820D-991558E0E44F}"/>
              </a:ext>
            </a:extLst>
          </p:cNvPr>
          <p:cNvCxnSpPr/>
          <p:nvPr/>
        </p:nvCxnSpPr>
        <p:spPr>
          <a:xfrm>
            <a:off x="4574466" y="3202581"/>
            <a:ext cx="651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9082BEF-23CC-C248-9EAE-7B87DC079DC1}"/>
              </a:ext>
            </a:extLst>
          </p:cNvPr>
          <p:cNvSpPr/>
          <p:nvPr/>
        </p:nvSpPr>
        <p:spPr>
          <a:xfrm>
            <a:off x="5332656" y="2948061"/>
            <a:ext cx="1432560" cy="5372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96698-DAF4-4543-A7DB-D982268E4CD9}"/>
              </a:ext>
            </a:extLst>
          </p:cNvPr>
          <p:cNvSpPr txBox="1"/>
          <p:nvPr/>
        </p:nvSpPr>
        <p:spPr>
          <a:xfrm>
            <a:off x="6871896" y="2622582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dFBA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Fed-batch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DEB7FF-EC2C-B54C-89D8-56070450D1F4}"/>
              </a:ext>
            </a:extLst>
          </p:cNvPr>
          <p:cNvCxnSpPr/>
          <p:nvPr/>
        </p:nvCxnSpPr>
        <p:spPr>
          <a:xfrm>
            <a:off x="3884856" y="2430556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5E811F-A77F-6C44-B76E-C6C78E079EDA}"/>
              </a:ext>
            </a:extLst>
          </p:cNvPr>
          <p:cNvSpPr txBox="1"/>
          <p:nvPr/>
        </p:nvSpPr>
        <p:spPr>
          <a:xfrm>
            <a:off x="0" y="58091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38267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0E9E56-0784-3341-B15E-A456FF35CFCF}"/>
              </a:ext>
            </a:extLst>
          </p:cNvPr>
          <p:cNvSpPr txBox="1"/>
          <p:nvPr/>
        </p:nvSpPr>
        <p:spPr>
          <a:xfrm>
            <a:off x="0" y="58091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Halo-</a:t>
            </a:r>
            <a:r>
              <a:rPr lang="en-US" dirty="0" err="1"/>
              <a:t>ecGEM</a:t>
            </a:r>
            <a:r>
              <a:rPr lang="en-US" dirty="0"/>
              <a:t> with Bayesian statistical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855D66-DF40-4A47-9846-DB5581FF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" y="2335022"/>
            <a:ext cx="35560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D73412-164C-D049-9551-F1DA6458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40" y="2335022"/>
            <a:ext cx="3632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18D459-215F-5445-BE65-16B8C3AAA695}"/>
              </a:ext>
            </a:extLst>
          </p:cNvPr>
          <p:cNvSpPr txBox="1"/>
          <p:nvPr/>
        </p:nvSpPr>
        <p:spPr>
          <a:xfrm>
            <a:off x="84122" y="1115878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constrain total enzyme amount</a:t>
            </a:r>
          </a:p>
        </p:txBody>
      </p:sp>
    </p:spTree>
    <p:extLst>
      <p:ext uri="{BB962C8B-B14F-4D97-AF65-F5344CB8AC3E}">
        <p14:creationId xmlns:p14="http://schemas.microsoft.com/office/powerpoint/2010/main" val="280807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226688"/>
      </p:ext>
    </p:extLst>
  </p:cSld>
  <p:clrMapOvr>
    <a:masterClrMapping/>
  </p:clrMapOvr>
</p:sld>
</file>

<file path=ppt/theme/theme1.xml><?xml version="1.0" encoding="utf-8"?>
<a:theme xmlns:a="http://schemas.openxmlformats.org/drawingml/2006/main" name="sysb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ysbio" id="{F111037E-51CD-5948-B617-3D3E16448722}" vid="{BCB5399D-4936-8E43-A712-BBEA1C2172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423</Words>
  <Application>Microsoft Macintosh PowerPoint</Application>
  <PresentationFormat>On-screen Show (4:3)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Akzidenz for Chalmers</vt:lpstr>
      <vt:lpstr>AvantGarde Medium</vt:lpstr>
      <vt:lpstr>Arial</vt:lpstr>
      <vt:lpstr>Calibri</vt:lpstr>
      <vt:lpstr>Times New Roman</vt:lpstr>
      <vt:lpstr>sysbio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 Li</dc:creator>
  <cp:lastModifiedBy>Gang Li</cp:lastModifiedBy>
  <cp:revision>67</cp:revision>
  <dcterms:created xsi:type="dcterms:W3CDTF">2020-09-08T10:50:11Z</dcterms:created>
  <dcterms:modified xsi:type="dcterms:W3CDTF">2020-11-16T20:19:11Z</dcterms:modified>
</cp:coreProperties>
</file>