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34" r:id="rId2"/>
    <p:sldId id="287" r:id="rId3"/>
    <p:sldId id="288" r:id="rId4"/>
    <p:sldId id="310" r:id="rId5"/>
    <p:sldId id="316" r:id="rId6"/>
    <p:sldId id="291" r:id="rId7"/>
    <p:sldId id="311" r:id="rId8"/>
    <p:sldId id="317" r:id="rId9"/>
    <p:sldId id="318" r:id="rId10"/>
    <p:sldId id="312" r:id="rId11"/>
    <p:sldId id="313" r:id="rId12"/>
    <p:sldId id="319" r:id="rId13"/>
    <p:sldId id="314" r:id="rId14"/>
    <p:sldId id="322" r:id="rId15"/>
    <p:sldId id="321" r:id="rId16"/>
    <p:sldId id="339" r:id="rId17"/>
    <p:sldId id="320" r:id="rId18"/>
    <p:sldId id="325" r:id="rId19"/>
    <p:sldId id="340" r:id="rId20"/>
    <p:sldId id="341" r:id="rId21"/>
    <p:sldId id="324" r:id="rId22"/>
    <p:sldId id="327" r:id="rId23"/>
    <p:sldId id="326" r:id="rId24"/>
    <p:sldId id="329" r:id="rId25"/>
    <p:sldId id="342" r:id="rId26"/>
    <p:sldId id="337" r:id="rId27"/>
    <p:sldId id="331" r:id="rId28"/>
    <p:sldId id="333" r:id="rId29"/>
    <p:sldId id="303" r:id="rId30"/>
    <p:sldId id="295" r:id="rId31"/>
    <p:sldId id="305" r:id="rId32"/>
    <p:sldId id="338" r:id="rId33"/>
    <p:sldId id="297" r:id="rId34"/>
    <p:sldId id="336" r:id="rId35"/>
    <p:sldId id="309" r:id="rId36"/>
    <p:sldId id="335" r:id="rId37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6AB2"/>
    <a:srgbClr val="3F8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56F64C-A361-4236-91CA-86A976FDAB55}" v="4" dt="2021-09-08T08:15:52.3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0" autoAdjust="0"/>
    <p:restoredTop sz="94659" autoAdjust="0"/>
  </p:normalViewPr>
  <p:slideViewPr>
    <p:cSldViewPr snapToGrid="0" snapToObjects="1">
      <p:cViewPr varScale="1">
        <p:scale>
          <a:sx n="105" d="100"/>
          <a:sy n="105" d="100"/>
        </p:scale>
        <p:origin x="177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ewin Kittikunapong" userId="S::cheewin@chalmers.se::1ac00852-852f-4f55-bdd3-e5222f34a6fa" providerId="AD" clId="Web-{8556F64C-A361-4236-91CA-86A976FDAB55}"/>
    <pc:docChg chg="modSld">
      <pc:chgData name="Cheewin Kittikunapong" userId="S::cheewin@chalmers.se::1ac00852-852f-4f55-bdd3-e5222f34a6fa" providerId="AD" clId="Web-{8556F64C-A361-4236-91CA-86A976FDAB55}" dt="2021-09-08T08:15:52.376" v="2" actId="20577"/>
      <pc:docMkLst>
        <pc:docMk/>
      </pc:docMkLst>
      <pc:sldChg chg="modSp">
        <pc:chgData name="Cheewin Kittikunapong" userId="S::cheewin@chalmers.se::1ac00852-852f-4f55-bdd3-e5222f34a6fa" providerId="AD" clId="Web-{8556F64C-A361-4236-91CA-86A976FDAB55}" dt="2021-09-08T08:15:52.376" v="2" actId="20577"/>
        <pc:sldMkLst>
          <pc:docMk/>
          <pc:sldMk cId="1415583108" sldId="310"/>
        </pc:sldMkLst>
        <pc:spChg chg="mod">
          <ac:chgData name="Cheewin Kittikunapong" userId="S::cheewin@chalmers.se::1ac00852-852f-4f55-bdd3-e5222f34a6fa" providerId="AD" clId="Web-{8556F64C-A361-4236-91CA-86A976FDAB55}" dt="2021-09-08T08:15:52.376" v="2" actId="20577"/>
          <ac:spMkLst>
            <pc:docMk/>
            <pc:sldMk cId="1415583108" sldId="310"/>
            <ac:spMk id="2" creationId="{0194B721-7149-4E0E-AD81-6ACBE16B2711}"/>
          </ac:spMkLst>
        </pc:spChg>
      </pc:sldChg>
      <pc:sldChg chg="modSp">
        <pc:chgData name="Cheewin Kittikunapong" userId="S::cheewin@chalmers.se::1ac00852-852f-4f55-bdd3-e5222f34a6fa" providerId="AD" clId="Web-{8556F64C-A361-4236-91CA-86A976FDAB55}" dt="2021-09-08T08:15:45.860" v="1" actId="20577"/>
        <pc:sldMkLst>
          <pc:docMk/>
          <pc:sldMk cId="1838047506" sldId="316"/>
        </pc:sldMkLst>
        <pc:spChg chg="mod">
          <ac:chgData name="Cheewin Kittikunapong" userId="S::cheewin@chalmers.se::1ac00852-852f-4f55-bdd3-e5222f34a6fa" providerId="AD" clId="Web-{8556F64C-A361-4236-91CA-86A976FDAB55}" dt="2021-09-08T08:15:45.860" v="1" actId="20577"/>
          <ac:spMkLst>
            <pc:docMk/>
            <pc:sldMk cId="1838047506" sldId="316"/>
            <ac:spMk id="2" creationId="{0194B721-7149-4E0E-AD81-6ACBE16B271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9A6FD-419D-4346-9B23-BC2123A1EBB1}" type="datetimeFigureOut">
              <a:rPr lang="en-US" smtClean="0"/>
              <a:t>9/2/22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F2842-B5D5-394E-921E-FA6BF6751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14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FBA02-EB12-411B-B756-79609287DB66}" type="datetimeFigureOut">
              <a:rPr lang="sv-SE" smtClean="0"/>
              <a:t>2022-09-02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9F6D3-8DEA-4E46-A8AA-F67FB60BF2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32459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9F6D3-8DEA-4E46-A8AA-F67FB60BF202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766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A3576-CD3C-7A4F-91FA-4A3AA094D1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15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A3576-CD3C-7A4F-91FA-4A3AA094D1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01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9F6D3-8DEA-4E46-A8AA-F67FB60BF202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9524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9F6D3-8DEA-4E46-A8AA-F67FB60BF202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1257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hr-HR" dirty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kzidenz for Chalmers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dirty="0"/>
              <a:t>Subtitle</a:t>
            </a:r>
          </a:p>
          <a:p>
            <a:r>
              <a:rPr lang="hr-HR" dirty="0"/>
              <a:t>Name, affiliation, contact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929609" y="11017"/>
            <a:ext cx="2203374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268" y="168801"/>
            <a:ext cx="2804244" cy="140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1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440" y="299245"/>
            <a:ext cx="6841120" cy="812033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A6AB2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</a:t>
            </a:r>
            <a:r>
              <a:rPr lang="sv-SE" dirty="0" err="1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text </a:t>
            </a:r>
            <a:r>
              <a:rPr lang="sv-SE" dirty="0" err="1"/>
              <a:t>styles</a:t>
            </a:r>
            <a:endParaRPr lang="sv-SE" dirty="0"/>
          </a:p>
          <a:p>
            <a:pPr lvl="1"/>
            <a:r>
              <a:rPr lang="sv-SE" dirty="0"/>
              <a:t>Second </a:t>
            </a:r>
            <a:r>
              <a:rPr lang="sv-SE" dirty="0" err="1"/>
              <a:t>level</a:t>
            </a:r>
            <a:endParaRPr lang="sv-SE" dirty="0"/>
          </a:p>
          <a:p>
            <a:pPr lvl="2"/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3"/>
            <a:r>
              <a:rPr lang="sv-SE" dirty="0" err="1"/>
              <a:t>Fourth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440" y="299246"/>
            <a:ext cx="6841120" cy="1118392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A6AB2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</a:t>
            </a:r>
            <a:r>
              <a:rPr lang="sv-SE" dirty="0" err="1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5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440" y="299246"/>
            <a:ext cx="6841120" cy="1118392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A6AB2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</a:t>
            </a:r>
            <a:r>
              <a:rPr lang="sv-SE" dirty="0" err="1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text </a:t>
            </a:r>
            <a:r>
              <a:rPr lang="sv-SE" dirty="0" err="1"/>
              <a:t>styles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text </a:t>
            </a:r>
            <a:r>
              <a:rPr lang="sv-SE" dirty="0" err="1"/>
              <a:t>styles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4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440" y="299246"/>
            <a:ext cx="6841120" cy="1118392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A6AB2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</a:t>
            </a:r>
            <a:r>
              <a:rPr lang="sv-SE" dirty="0" err="1"/>
              <a:t>title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51440" y="299246"/>
            <a:ext cx="6841120" cy="1118392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A6AB2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</a:t>
            </a:r>
            <a:r>
              <a:rPr lang="sv-SE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3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929609" y="11017"/>
            <a:ext cx="2203374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268" y="168801"/>
            <a:ext cx="2804244" cy="140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91884"/>
            <a:ext cx="9144000" cy="574346"/>
          </a:xfrm>
          <a:prstGeom prst="rect">
            <a:avLst/>
          </a:prstGeom>
          <a:solidFill>
            <a:srgbClr val="2A6AB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369715" y="6335678"/>
            <a:ext cx="420906" cy="4810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8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AvantGarde Medium"/>
          <a:ea typeface="+mj-ea"/>
          <a:cs typeface="AvantGarde Medium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gakZw6K1QQ" TargetMode="External"/><Relationship Id="rId2" Type="http://schemas.openxmlformats.org/officeDocument/2006/relationships/hyperlink" Target="https://www.youtube.com/watch?v=TTUrtCY2k-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K8LQSvtjcE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ysBioChalmers/KMG060-Systems-Biology-cours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59373" y="2292804"/>
            <a:ext cx="7772400" cy="2065523"/>
          </a:xfrm>
        </p:spPr>
        <p:txBody>
          <a:bodyPr/>
          <a:lstStyle/>
          <a:p>
            <a:r>
              <a:rPr lang="sv-SE" sz="3600" dirty="0"/>
              <a:t>KMG060 – </a:t>
            </a:r>
            <a:r>
              <a:rPr lang="sv-SE" sz="3600" dirty="0" err="1"/>
              <a:t>Exercise</a:t>
            </a:r>
            <a:r>
              <a:rPr lang="sv-SE" sz="3600" dirty="0"/>
              <a:t> 1</a:t>
            </a:r>
            <a:br>
              <a:rPr lang="sv-SE" sz="3600" dirty="0"/>
            </a:br>
            <a:r>
              <a:rPr lang="sv-SE" sz="3600" dirty="0" err="1"/>
              <a:t>Omics</a:t>
            </a:r>
            <a:r>
              <a:rPr lang="sv-SE" sz="3600" dirty="0"/>
              <a:t> Data </a:t>
            </a:r>
            <a:r>
              <a:rPr lang="sv-SE" sz="3600" dirty="0" err="1"/>
              <a:t>Analysis</a:t>
            </a:r>
            <a:r>
              <a:rPr lang="sv-SE" sz="3600" dirty="0"/>
              <a:t>: RNA-</a:t>
            </a:r>
            <a:r>
              <a:rPr lang="sv-SE" sz="3600" dirty="0" err="1"/>
              <a:t>seq</a:t>
            </a:r>
            <a:br>
              <a:rPr lang="sv-SE" sz="3600" dirty="0"/>
            </a:br>
            <a:r>
              <a:rPr lang="sv-SE" sz="3600" dirty="0" err="1"/>
              <a:t>Yeast</a:t>
            </a:r>
            <a:r>
              <a:rPr lang="sv-SE" sz="3600" dirty="0"/>
              <a:t> Stress </a:t>
            </a:r>
            <a:r>
              <a:rPr lang="sv-SE" sz="3600" dirty="0" err="1"/>
              <a:t>Responses</a:t>
            </a:r>
            <a:endParaRPr lang="en-US" sz="3600" dirty="0"/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FFBD349B-AF97-41E3-AC13-8A5404CEF25B}"/>
              </a:ext>
            </a:extLst>
          </p:cNvPr>
          <p:cNvSpPr txBox="1">
            <a:spLocks/>
          </p:cNvSpPr>
          <p:nvPr/>
        </p:nvSpPr>
        <p:spPr>
          <a:xfrm>
            <a:off x="457200" y="4912546"/>
            <a:ext cx="8229600" cy="1347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 hangingPunct="1">
              <a:buNone/>
            </a:pPr>
            <a:r>
              <a:rPr lang="sv-SE" sz="2400" dirty="0">
                <a:latin typeface="Akzidenz for Chalmers" pitchFamily="2" charset="0"/>
              </a:rPr>
              <a:t>Cheewin Kittikunapong and Le </a:t>
            </a:r>
            <a:r>
              <a:rPr lang="sv-SE" sz="2400" dirty="0" err="1">
                <a:latin typeface="Akzidenz for Chalmers" pitchFamily="2" charset="0"/>
              </a:rPr>
              <a:t>Yuan</a:t>
            </a:r>
            <a:endParaRPr lang="sv-SE" sz="2400" dirty="0">
              <a:latin typeface="Akzidenz for Chalmers" pitchFamily="2" charset="0"/>
            </a:endParaRPr>
          </a:p>
          <a:p>
            <a:pPr marL="0" indent="0" algn="ctr" hangingPunct="1">
              <a:buNone/>
            </a:pPr>
            <a:r>
              <a:rPr lang="sv-SE" sz="2400" dirty="0">
                <a:latin typeface="Akzidenz for Chalmers" pitchFamily="2" charset="0"/>
              </a:rPr>
              <a:t>Fall 2022</a:t>
            </a:r>
          </a:p>
        </p:txBody>
      </p:sp>
      <p:pic>
        <p:nvPicPr>
          <p:cNvPr id="11" name="Picture 2" descr="Image result for chalmers logo">
            <a:extLst>
              <a:ext uri="{FF2B5EF4-FFF2-40B4-BE49-F238E27FC236}">
                <a16:creationId xmlns:a16="http://schemas.microsoft.com/office/drawing/2014/main" id="{F4686C87-0C0E-458A-8121-A9475BA1A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92" y="227281"/>
            <a:ext cx="1800000" cy="206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315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41FC-9649-4AF8-AADB-9DD79C99F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Challenges with Normalization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CE038-0E3A-4D85-B411-840D5C626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097" y="1558158"/>
            <a:ext cx="8229600" cy="4525963"/>
          </a:xfrm>
        </p:spPr>
        <p:txBody>
          <a:bodyPr/>
          <a:lstStyle/>
          <a:p>
            <a:pPr lvl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kzidenz for Chalmers" pitchFamily="2" charset="0"/>
              </a:rPr>
              <a:t>A few highly expressed and highly variable genes often make up a large part of the total transcriptome</a:t>
            </a:r>
          </a:p>
          <a:p>
            <a:pPr lvl="2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kzidenz for Chalmers" pitchFamily="2" charset="0"/>
              </a:rPr>
              <a:t>This may skew the normalization</a:t>
            </a:r>
          </a:p>
          <a:p>
            <a:pPr marL="914400" lvl="2" indent="0">
              <a:lnSpc>
                <a:spcPct val="114000"/>
              </a:lnSpc>
              <a:buNone/>
            </a:pPr>
            <a:endParaRPr lang="en-US" sz="2000" dirty="0">
              <a:latin typeface="Akzidenz for Chalmers" pitchFamily="2" charset="0"/>
            </a:endParaRPr>
          </a:p>
          <a:p>
            <a:pPr lvl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kzidenz for Chalmers" pitchFamily="2" charset="0"/>
              </a:rPr>
              <a:t>The mRNA molecules are fragmented before sequencing</a:t>
            </a:r>
          </a:p>
          <a:p>
            <a:pPr lvl="2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kzidenz for Chalmers" pitchFamily="2" charset="0"/>
              </a:rPr>
              <a:t>longer genes give more fragments and thereby more counts</a:t>
            </a:r>
          </a:p>
          <a:p>
            <a:pPr lvl="2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kzidenz for Chalmers" pitchFamily="2" charset="0"/>
              </a:rPr>
              <a:t>This can be handled by dividing counts by transcript length</a:t>
            </a:r>
          </a:p>
          <a:p>
            <a:pPr lvl="1">
              <a:lnSpc>
                <a:spcPct val="114000"/>
              </a:lnSpc>
            </a:pPr>
            <a:endParaRPr lang="en-US" sz="2400" dirty="0">
              <a:latin typeface="Akzidenz for Chalmer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868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4BD15-329D-471A-9E61-3EFE992F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12B10-11AE-449E-A8D9-B6F01496C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42" y="1111277"/>
            <a:ext cx="8949558" cy="5268501"/>
          </a:xfrm>
        </p:spPr>
        <p:txBody>
          <a:bodyPr/>
          <a:lstStyle/>
          <a:p>
            <a:r>
              <a:rPr lang="en-US" sz="2000" dirty="0">
                <a:latin typeface="Akzidenz for Chalmers" pitchFamily="2" charset="0"/>
              </a:rPr>
              <a:t>Library size normalization (CPM, TPM, FPKM)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kzidenz for Chalmers" pitchFamily="2" charset="0"/>
              </a:rPr>
              <a:t>Linearly scales all samples to the same total counts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kzidenz for Chalmers" pitchFamily="2" charset="0"/>
              </a:rPr>
              <a:t>Easy to incorporate division by transcript length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kzidenz for Chalmers" pitchFamily="2" charset="0"/>
              </a:rPr>
              <a:t>Affected by a few highly expressed genes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kzidenz for Chalmers" pitchFamily="2" charset="0"/>
              </a:rPr>
              <a:t>Good when a good representation of the transcriptome for a given condition is desired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kzidenz for Chalmers" pitchFamily="2" charset="0"/>
              </a:rPr>
              <a:t>Not recommended for differential expression analyses</a:t>
            </a:r>
          </a:p>
        </p:txBody>
      </p:sp>
    </p:spTree>
    <p:extLst>
      <p:ext uri="{BB962C8B-B14F-4D97-AF65-F5344CB8AC3E}">
        <p14:creationId xmlns:p14="http://schemas.microsoft.com/office/powerpoint/2010/main" val="113769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4BD15-329D-471A-9E61-3EFE992F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12B10-11AE-449E-A8D9-B6F01496C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42" y="1111277"/>
            <a:ext cx="8949558" cy="526850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kzidenz for Chalmers" pitchFamily="2" charset="0"/>
              </a:rPr>
              <a:t>Library size normalization (CPM, TPM, FPKM)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kzidenz for Chalmers" pitchFamily="2" charset="0"/>
              </a:rPr>
              <a:t>Linearly scales all samples to the same total counts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kzidenz for Chalmers" pitchFamily="2" charset="0"/>
              </a:rPr>
              <a:t>Easy to incorporate division by transcript length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kzidenz for Chalmers" pitchFamily="2" charset="0"/>
              </a:rPr>
              <a:t>Affected by a few highly expressed genes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kzidenz for Chalmers" pitchFamily="2" charset="0"/>
              </a:rPr>
              <a:t>Good when a good representation of the transcriptome for a given condition is desired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kzidenz for Chalmers" pitchFamily="2" charset="0"/>
              </a:rPr>
              <a:t>Not recommended for differential expression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>
              <a:latin typeface="Akzidenz for Chalmers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kzidenz for Chalmers" pitchFamily="2" charset="0"/>
              </a:rPr>
              <a:t>TMM (</a:t>
            </a:r>
            <a:r>
              <a:rPr lang="en-US" sz="2000" dirty="0" err="1">
                <a:latin typeface="Akzidenz for Chalmers" pitchFamily="2" charset="0"/>
              </a:rPr>
              <a:t>EdgeR</a:t>
            </a:r>
            <a:r>
              <a:rPr lang="en-US" sz="2000" dirty="0">
                <a:latin typeface="Akzidenz for Chalmers" pitchFamily="2" charset="0"/>
              </a:rPr>
              <a:t>), RLE (</a:t>
            </a:r>
            <a:r>
              <a:rPr lang="en-US" sz="2000" dirty="0" err="1">
                <a:latin typeface="Akzidenz for Chalmers" pitchFamily="2" charset="0"/>
              </a:rPr>
              <a:t>DeSeq</a:t>
            </a:r>
            <a:r>
              <a:rPr lang="en-US" sz="2000" dirty="0">
                <a:latin typeface="Akzidenz for Chalmers" pitchFamily="2" charset="0"/>
              </a:rPr>
              <a:t>), MRN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kzidenz for Chalmers" pitchFamily="2" charset="0"/>
              </a:rPr>
              <a:t>Assumption: Most genes are not 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kzidenz for Chalmers" pitchFamily="2" charset="0"/>
              </a:rPr>
              <a:t>Effectively handles variation in a few highly expressed genes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kzidenz for Chalmers" pitchFamily="2" charset="0"/>
              </a:rPr>
              <a:t>Works on counts, difficult for some methods to divide by transcript length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kzidenz for Chalmers" pitchFamily="2" charset="0"/>
              </a:rPr>
              <a:t>Good for differential expression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kzidenz for Chalmers" pitchFamily="2" charset="0"/>
              </a:rPr>
              <a:t>MRN is used in the lab exercise!</a:t>
            </a:r>
          </a:p>
        </p:txBody>
      </p:sp>
    </p:spTree>
    <p:extLst>
      <p:ext uri="{BB962C8B-B14F-4D97-AF65-F5344CB8AC3E}">
        <p14:creationId xmlns:p14="http://schemas.microsoft.com/office/powerpoint/2010/main" val="79319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6FB9-F269-4EA9-A211-1687EF6E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440" y="133267"/>
            <a:ext cx="6841120" cy="812033"/>
          </a:xfrm>
        </p:spPr>
        <p:txBody>
          <a:bodyPr/>
          <a:lstStyle/>
          <a:p>
            <a:r>
              <a:rPr lang="en-US" dirty="0"/>
              <a:t>MRN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8F1A2-0B6E-4ADF-9F84-33643C25E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8764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Akzidenz for Chalmers" pitchFamily="2" charset="0"/>
              </a:rPr>
              <a:t>Median of Ratios Normalization:</a:t>
            </a:r>
          </a:p>
          <a:p>
            <a:pPr marL="0" indent="0">
              <a:buNone/>
            </a:pPr>
            <a:endParaRPr lang="en-US" sz="1800" b="1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For simplicity, only use genes without zeros for normalization</a:t>
            </a:r>
            <a:endParaRPr lang="en-US" sz="2800" dirty="0">
              <a:latin typeface="Akzidenz for Chalmer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736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EFC14B-5C93-8348-A37F-8FC6C254E165}"/>
              </a:ext>
            </a:extLst>
          </p:cNvPr>
          <p:cNvSpPr txBox="1">
            <a:spLocks/>
          </p:cNvSpPr>
          <p:nvPr/>
        </p:nvSpPr>
        <p:spPr>
          <a:xfrm>
            <a:off x="1151440" y="133267"/>
            <a:ext cx="6841120" cy="81203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rgbClr val="2A6AB2"/>
                </a:solidFill>
                <a:latin typeface="Akzidenz for Chalmers" pitchFamily="2" charset="0"/>
                <a:ea typeface="+mj-ea"/>
                <a:cs typeface="Arial"/>
              </a:defRPr>
            </a:lvl1pPr>
          </a:lstStyle>
          <a:p>
            <a:r>
              <a:rPr lang="en-US"/>
              <a:t>MRN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CF0C265-3311-4C46-ABE6-95B1455C0BD6}"/>
              </a:ext>
            </a:extLst>
          </p:cNvPr>
          <p:cNvGraphicFramePr>
            <a:graphicFrameLocks noGrp="1"/>
          </p:cNvGraphicFramePr>
          <p:nvPr/>
        </p:nvGraphicFramePr>
        <p:xfrm>
          <a:off x="931918" y="2368688"/>
          <a:ext cx="2235200" cy="1625600"/>
        </p:xfrm>
        <a:graphic>
          <a:graphicData uri="http://schemas.openxmlformats.org/drawingml/2006/table">
            <a:tbl>
              <a:tblPr/>
              <a:tblGrid>
                <a:gridCol w="826327">
                  <a:extLst>
                    <a:ext uri="{9D8B030D-6E8A-4147-A177-3AD203B41FA5}">
                      <a16:colId xmlns:a16="http://schemas.microsoft.com/office/drawing/2014/main" val="3493443781"/>
                    </a:ext>
                  </a:extLst>
                </a:gridCol>
                <a:gridCol w="455905">
                  <a:extLst>
                    <a:ext uri="{9D8B030D-6E8A-4147-A177-3AD203B41FA5}">
                      <a16:colId xmlns:a16="http://schemas.microsoft.com/office/drawing/2014/main" val="2358811857"/>
                    </a:ext>
                  </a:extLst>
                </a:gridCol>
                <a:gridCol w="484399">
                  <a:extLst>
                    <a:ext uri="{9D8B030D-6E8A-4147-A177-3AD203B41FA5}">
                      <a16:colId xmlns:a16="http://schemas.microsoft.com/office/drawing/2014/main" val="3358076603"/>
                    </a:ext>
                  </a:extLst>
                </a:gridCol>
                <a:gridCol w="468569">
                  <a:extLst>
                    <a:ext uri="{9D8B030D-6E8A-4147-A177-3AD203B41FA5}">
                      <a16:colId xmlns:a16="http://schemas.microsoft.com/office/drawing/2014/main" val="361111818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4691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5877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4094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4000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3365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7374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2479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274442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53EA75-3122-3C4B-A71B-5341B05A3450}"/>
              </a:ext>
            </a:extLst>
          </p:cNvPr>
          <p:cNvCxnSpPr/>
          <p:nvPr/>
        </p:nvCxnSpPr>
        <p:spPr>
          <a:xfrm>
            <a:off x="3699641" y="3181488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A679D59-7E51-D147-8633-511B8CB9DB8A}"/>
              </a:ext>
            </a:extLst>
          </p:cNvPr>
          <p:cNvSpPr/>
          <p:nvPr/>
        </p:nvSpPr>
        <p:spPr>
          <a:xfrm>
            <a:off x="819807" y="3181488"/>
            <a:ext cx="2448910" cy="413051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A26B418-99D0-7348-8367-4941F67FEA55}"/>
              </a:ext>
            </a:extLst>
          </p:cNvPr>
          <p:cNvGraphicFramePr>
            <a:graphicFrameLocks noGrp="1"/>
          </p:cNvGraphicFramePr>
          <p:nvPr/>
        </p:nvGraphicFramePr>
        <p:xfrm>
          <a:off x="5349765" y="2571888"/>
          <a:ext cx="2527301" cy="1219200"/>
        </p:xfrm>
        <a:graphic>
          <a:graphicData uri="http://schemas.openxmlformats.org/drawingml/2006/table">
            <a:tbl>
              <a:tblPr/>
              <a:tblGrid>
                <a:gridCol w="825564">
                  <a:extLst>
                    <a:ext uri="{9D8B030D-6E8A-4147-A177-3AD203B41FA5}">
                      <a16:colId xmlns:a16="http://schemas.microsoft.com/office/drawing/2014/main" val="402821362"/>
                    </a:ext>
                  </a:extLst>
                </a:gridCol>
                <a:gridCol w="506093">
                  <a:extLst>
                    <a:ext uri="{9D8B030D-6E8A-4147-A177-3AD203B41FA5}">
                      <a16:colId xmlns:a16="http://schemas.microsoft.com/office/drawing/2014/main" val="2543735828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92777492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289073349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7391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1019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7553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5483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6027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4855336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31D139C-204D-3048-806A-A261B137B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5363" y="3611486"/>
            <a:ext cx="2607197" cy="1625601"/>
          </a:xfrm>
        </p:spPr>
        <p:txBody>
          <a:bodyPr/>
          <a:lstStyle/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Presence of zeros generates genes with a geometric mean of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35717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6FB9-F269-4EA9-A211-1687EF6E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440" y="133267"/>
            <a:ext cx="6841120" cy="812033"/>
          </a:xfrm>
        </p:spPr>
        <p:txBody>
          <a:bodyPr/>
          <a:lstStyle/>
          <a:p>
            <a:r>
              <a:rPr lang="en-US" dirty="0"/>
              <a:t>MRN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8F1A2-0B6E-4ADF-9F84-33643C25E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8764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Akzidenz for Chalmers" pitchFamily="2" charset="0"/>
              </a:rPr>
              <a:t>Median of Ratios Normalization:</a:t>
            </a:r>
          </a:p>
          <a:p>
            <a:pPr marL="0" indent="0">
              <a:buNone/>
            </a:pPr>
            <a:endParaRPr lang="en-US" sz="1800" b="1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For simplicity, only use genes without zeros for normalization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Calculate a reference value for each gene as the geometrical mean across all samples</a:t>
            </a:r>
            <a:endParaRPr lang="en-US" sz="2800" dirty="0">
              <a:latin typeface="Akzidenz for Chalmer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556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EFC14B-5C93-8348-A37F-8FC6C254E165}"/>
              </a:ext>
            </a:extLst>
          </p:cNvPr>
          <p:cNvSpPr txBox="1">
            <a:spLocks/>
          </p:cNvSpPr>
          <p:nvPr/>
        </p:nvSpPr>
        <p:spPr>
          <a:xfrm>
            <a:off x="1151440" y="133267"/>
            <a:ext cx="6841120" cy="81203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rgbClr val="2A6AB2"/>
                </a:solidFill>
                <a:latin typeface="Akzidenz for Chalmers" pitchFamily="2" charset="0"/>
                <a:ea typeface="+mj-ea"/>
                <a:cs typeface="Arial"/>
              </a:defRPr>
            </a:lvl1pPr>
          </a:lstStyle>
          <a:p>
            <a:r>
              <a:rPr lang="en-US"/>
              <a:t>MRN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864F777-48A1-3142-B6E2-F971880E9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240806"/>
              </p:ext>
            </p:extLst>
          </p:nvPr>
        </p:nvGraphicFramePr>
        <p:xfrm>
          <a:off x="1023778" y="2571888"/>
          <a:ext cx="2527301" cy="1219200"/>
        </p:xfrm>
        <a:graphic>
          <a:graphicData uri="http://schemas.openxmlformats.org/drawingml/2006/table">
            <a:tbl>
              <a:tblPr/>
              <a:tblGrid>
                <a:gridCol w="825564">
                  <a:extLst>
                    <a:ext uri="{9D8B030D-6E8A-4147-A177-3AD203B41FA5}">
                      <a16:colId xmlns:a16="http://schemas.microsoft.com/office/drawing/2014/main" val="3638866824"/>
                    </a:ext>
                  </a:extLst>
                </a:gridCol>
                <a:gridCol w="506093">
                  <a:extLst>
                    <a:ext uri="{9D8B030D-6E8A-4147-A177-3AD203B41FA5}">
                      <a16:colId xmlns:a16="http://schemas.microsoft.com/office/drawing/2014/main" val="4149883973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2285102050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241333699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117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0702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2349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953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5334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99522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9BFB62-FCFA-D24C-9170-1D9757A62DDE}"/>
              </a:ext>
            </a:extLst>
          </p:cNvPr>
          <p:cNvCxnSpPr/>
          <p:nvPr/>
        </p:nvCxnSpPr>
        <p:spPr>
          <a:xfrm>
            <a:off x="3699641" y="3181488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2B4C652-FAB5-4E47-926E-11A15EB4F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113117"/>
              </p:ext>
            </p:extLst>
          </p:nvPr>
        </p:nvGraphicFramePr>
        <p:xfrm>
          <a:off x="5215964" y="2571888"/>
          <a:ext cx="2692399" cy="1219200"/>
        </p:xfrm>
        <a:graphic>
          <a:graphicData uri="http://schemas.openxmlformats.org/drawingml/2006/table">
            <a:tbl>
              <a:tblPr/>
              <a:tblGrid>
                <a:gridCol w="826725">
                  <a:extLst>
                    <a:ext uri="{9D8B030D-6E8A-4147-A177-3AD203B41FA5}">
                      <a16:colId xmlns:a16="http://schemas.microsoft.com/office/drawing/2014/main" val="1857315865"/>
                    </a:ext>
                  </a:extLst>
                </a:gridCol>
                <a:gridCol w="456124">
                  <a:extLst>
                    <a:ext uri="{9D8B030D-6E8A-4147-A177-3AD203B41FA5}">
                      <a16:colId xmlns:a16="http://schemas.microsoft.com/office/drawing/2014/main" val="3812504274"/>
                    </a:ext>
                  </a:extLst>
                </a:gridCol>
                <a:gridCol w="484632">
                  <a:extLst>
                    <a:ext uri="{9D8B030D-6E8A-4147-A177-3AD203B41FA5}">
                      <a16:colId xmlns:a16="http://schemas.microsoft.com/office/drawing/2014/main" val="3008380616"/>
                    </a:ext>
                  </a:extLst>
                </a:gridCol>
                <a:gridCol w="468794">
                  <a:extLst>
                    <a:ext uri="{9D8B030D-6E8A-4147-A177-3AD203B41FA5}">
                      <a16:colId xmlns:a16="http://schemas.microsoft.com/office/drawing/2014/main" val="3379538614"/>
                    </a:ext>
                  </a:extLst>
                </a:gridCol>
                <a:gridCol w="456124">
                  <a:extLst>
                    <a:ext uri="{9D8B030D-6E8A-4147-A177-3AD203B41FA5}">
                      <a16:colId xmlns:a16="http://schemas.microsoft.com/office/drawing/2014/main" val="13474592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4498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8935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0299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4044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1299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40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974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6FB9-F269-4EA9-A211-1687EF6E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440" y="133267"/>
            <a:ext cx="6841120" cy="812033"/>
          </a:xfrm>
        </p:spPr>
        <p:txBody>
          <a:bodyPr/>
          <a:lstStyle/>
          <a:p>
            <a:r>
              <a:rPr lang="en-US" dirty="0"/>
              <a:t>MRN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8F1A2-0B6E-4ADF-9F84-33643C25E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8764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Akzidenz for Chalmers" pitchFamily="2" charset="0"/>
              </a:rPr>
              <a:t>Median of Ratios Normalization:</a:t>
            </a:r>
          </a:p>
          <a:p>
            <a:pPr marL="0" indent="0">
              <a:buNone/>
            </a:pPr>
            <a:endParaRPr lang="en-US" sz="1800" b="1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For simplicity, only use genes without zeros for normalization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Calculate a reference value for each gene as the geometrical mean across all samples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For each sample, generate ratios for each gene against the reference value</a:t>
            </a:r>
            <a:endParaRPr lang="en-US" sz="2800" dirty="0">
              <a:latin typeface="Akzidenz for Chalmer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79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EFC14B-5C93-8348-A37F-8FC6C254E165}"/>
              </a:ext>
            </a:extLst>
          </p:cNvPr>
          <p:cNvSpPr txBox="1">
            <a:spLocks/>
          </p:cNvSpPr>
          <p:nvPr/>
        </p:nvSpPr>
        <p:spPr>
          <a:xfrm>
            <a:off x="1151440" y="143777"/>
            <a:ext cx="6841120" cy="81203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rgbClr val="2A6AB2"/>
                </a:solidFill>
                <a:latin typeface="Akzidenz for Chalmers" pitchFamily="2" charset="0"/>
                <a:ea typeface="+mj-ea"/>
                <a:cs typeface="Arial"/>
              </a:defRPr>
            </a:lvl1pPr>
          </a:lstStyle>
          <a:p>
            <a:r>
              <a:rPr lang="en-US"/>
              <a:t>MRN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5FB8D65-4D5A-AD4B-8CA0-86868A93569E}"/>
              </a:ext>
            </a:extLst>
          </p:cNvPr>
          <p:cNvGraphicFramePr>
            <a:graphicFrameLocks noGrp="1"/>
          </p:cNvGraphicFramePr>
          <p:nvPr/>
        </p:nvGraphicFramePr>
        <p:xfrm>
          <a:off x="83857" y="2529847"/>
          <a:ext cx="2527301" cy="1219200"/>
        </p:xfrm>
        <a:graphic>
          <a:graphicData uri="http://schemas.openxmlformats.org/drawingml/2006/table">
            <a:tbl>
              <a:tblPr/>
              <a:tblGrid>
                <a:gridCol w="825564">
                  <a:extLst>
                    <a:ext uri="{9D8B030D-6E8A-4147-A177-3AD203B41FA5}">
                      <a16:colId xmlns:a16="http://schemas.microsoft.com/office/drawing/2014/main" val="3638866824"/>
                    </a:ext>
                  </a:extLst>
                </a:gridCol>
                <a:gridCol w="506093">
                  <a:extLst>
                    <a:ext uri="{9D8B030D-6E8A-4147-A177-3AD203B41FA5}">
                      <a16:colId xmlns:a16="http://schemas.microsoft.com/office/drawing/2014/main" val="4149883973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2285102050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241333699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117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0702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2349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953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5334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995224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69116DC-FBFD-734A-8C56-F9C195F38C43}"/>
              </a:ext>
            </a:extLst>
          </p:cNvPr>
          <p:cNvSpPr txBox="1">
            <a:spLocks/>
          </p:cNvSpPr>
          <p:nvPr/>
        </p:nvSpPr>
        <p:spPr>
          <a:xfrm>
            <a:off x="1151440" y="1454246"/>
            <a:ext cx="7415906" cy="12819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/>
              <a:t>What is the level of expression for a given gene in a given sample in comparison to its mean expression level?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640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EFC14B-5C93-8348-A37F-8FC6C254E165}"/>
              </a:ext>
            </a:extLst>
          </p:cNvPr>
          <p:cNvSpPr txBox="1">
            <a:spLocks/>
          </p:cNvSpPr>
          <p:nvPr/>
        </p:nvSpPr>
        <p:spPr>
          <a:xfrm>
            <a:off x="1151440" y="143777"/>
            <a:ext cx="6841120" cy="81203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rgbClr val="2A6AB2"/>
                </a:solidFill>
                <a:latin typeface="Akzidenz for Chalmers" pitchFamily="2" charset="0"/>
                <a:ea typeface="+mj-ea"/>
                <a:cs typeface="Arial"/>
              </a:defRPr>
            </a:lvl1pPr>
          </a:lstStyle>
          <a:p>
            <a:r>
              <a:rPr lang="en-US"/>
              <a:t>MRN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9BFB62-FCFA-D24C-9170-1D9757A62DDE}"/>
              </a:ext>
            </a:extLst>
          </p:cNvPr>
          <p:cNvCxnSpPr>
            <a:cxnSpLocks/>
          </p:cNvCxnSpPr>
          <p:nvPr/>
        </p:nvCxnSpPr>
        <p:spPr>
          <a:xfrm>
            <a:off x="2719230" y="3223529"/>
            <a:ext cx="4023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B5A698-8D35-E445-93F4-B1FEB84F7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692311"/>
              </p:ext>
            </p:extLst>
          </p:nvPr>
        </p:nvGraphicFramePr>
        <p:xfrm>
          <a:off x="3161202" y="2529847"/>
          <a:ext cx="2692399" cy="1219200"/>
        </p:xfrm>
        <a:graphic>
          <a:graphicData uri="http://schemas.openxmlformats.org/drawingml/2006/table">
            <a:tbl>
              <a:tblPr/>
              <a:tblGrid>
                <a:gridCol w="826725">
                  <a:extLst>
                    <a:ext uri="{9D8B030D-6E8A-4147-A177-3AD203B41FA5}">
                      <a16:colId xmlns:a16="http://schemas.microsoft.com/office/drawing/2014/main" val="1857315865"/>
                    </a:ext>
                  </a:extLst>
                </a:gridCol>
                <a:gridCol w="456124">
                  <a:extLst>
                    <a:ext uri="{9D8B030D-6E8A-4147-A177-3AD203B41FA5}">
                      <a16:colId xmlns:a16="http://schemas.microsoft.com/office/drawing/2014/main" val="3812504274"/>
                    </a:ext>
                  </a:extLst>
                </a:gridCol>
                <a:gridCol w="484632">
                  <a:extLst>
                    <a:ext uri="{9D8B030D-6E8A-4147-A177-3AD203B41FA5}">
                      <a16:colId xmlns:a16="http://schemas.microsoft.com/office/drawing/2014/main" val="3008380616"/>
                    </a:ext>
                  </a:extLst>
                </a:gridCol>
                <a:gridCol w="468794">
                  <a:extLst>
                    <a:ext uri="{9D8B030D-6E8A-4147-A177-3AD203B41FA5}">
                      <a16:colId xmlns:a16="http://schemas.microsoft.com/office/drawing/2014/main" val="3379538614"/>
                    </a:ext>
                  </a:extLst>
                </a:gridCol>
                <a:gridCol w="456124">
                  <a:extLst>
                    <a:ext uri="{9D8B030D-6E8A-4147-A177-3AD203B41FA5}">
                      <a16:colId xmlns:a16="http://schemas.microsoft.com/office/drawing/2014/main" val="13474592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4498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8935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0299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4044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1299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4060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5FB8D65-4D5A-AD4B-8CA0-86868A93569E}"/>
              </a:ext>
            </a:extLst>
          </p:cNvPr>
          <p:cNvGraphicFramePr>
            <a:graphicFrameLocks noGrp="1"/>
          </p:cNvGraphicFramePr>
          <p:nvPr/>
        </p:nvGraphicFramePr>
        <p:xfrm>
          <a:off x="83857" y="2529847"/>
          <a:ext cx="2527301" cy="1219200"/>
        </p:xfrm>
        <a:graphic>
          <a:graphicData uri="http://schemas.openxmlformats.org/drawingml/2006/table">
            <a:tbl>
              <a:tblPr/>
              <a:tblGrid>
                <a:gridCol w="825564">
                  <a:extLst>
                    <a:ext uri="{9D8B030D-6E8A-4147-A177-3AD203B41FA5}">
                      <a16:colId xmlns:a16="http://schemas.microsoft.com/office/drawing/2014/main" val="3638866824"/>
                    </a:ext>
                  </a:extLst>
                </a:gridCol>
                <a:gridCol w="506093">
                  <a:extLst>
                    <a:ext uri="{9D8B030D-6E8A-4147-A177-3AD203B41FA5}">
                      <a16:colId xmlns:a16="http://schemas.microsoft.com/office/drawing/2014/main" val="4149883973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2285102050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241333699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117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0702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2349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953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5334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995224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69116DC-FBFD-734A-8C56-F9C195F38C43}"/>
              </a:ext>
            </a:extLst>
          </p:cNvPr>
          <p:cNvSpPr txBox="1">
            <a:spLocks/>
          </p:cNvSpPr>
          <p:nvPr/>
        </p:nvSpPr>
        <p:spPr>
          <a:xfrm>
            <a:off x="1151440" y="1454246"/>
            <a:ext cx="7415906" cy="12819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/>
              <a:t>What is the level of expression for a given gene in a given sample in comparison to its mean expression level?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108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2F53-A49F-4345-BC33-A1043137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9FB69-0BA8-463D-A887-77250A529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13828"/>
          </a:xfrm>
        </p:spPr>
        <p:txBody>
          <a:bodyPr/>
          <a:lstStyle/>
          <a:p>
            <a:r>
              <a:rPr lang="en-US" sz="2000" dirty="0">
                <a:latin typeface="Akzidenz for Chalmers" pitchFamily="2" charset="0"/>
              </a:rPr>
              <a:t>By the end of this exercise, you should be able to: </a:t>
            </a:r>
          </a:p>
          <a:p>
            <a:endParaRPr lang="en-US" sz="2400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Understand the effects of normalization on an RNA-seq dataset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Perform and interpret a “standard” differential gene expression analysis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Understand how fold-changes and p-values are used to select genes for further study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Map DE analysis results to biological processes (via GO terms)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Discern some of the pitfalls/caveats associated with RNA-seq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D258C-8A5D-44E1-B3A4-2863C32DD1F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329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EFC14B-5C93-8348-A37F-8FC6C254E165}"/>
              </a:ext>
            </a:extLst>
          </p:cNvPr>
          <p:cNvSpPr txBox="1">
            <a:spLocks/>
          </p:cNvSpPr>
          <p:nvPr/>
        </p:nvSpPr>
        <p:spPr>
          <a:xfrm>
            <a:off x="1151440" y="143777"/>
            <a:ext cx="6841120" cy="81203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rgbClr val="2A6AB2"/>
                </a:solidFill>
                <a:latin typeface="Akzidenz for Chalmers" pitchFamily="2" charset="0"/>
                <a:ea typeface="+mj-ea"/>
                <a:cs typeface="Arial"/>
              </a:defRPr>
            </a:lvl1pPr>
          </a:lstStyle>
          <a:p>
            <a:r>
              <a:rPr lang="en-US"/>
              <a:t>MRN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9BFB62-FCFA-D24C-9170-1D9757A62DDE}"/>
              </a:ext>
            </a:extLst>
          </p:cNvPr>
          <p:cNvCxnSpPr>
            <a:cxnSpLocks/>
          </p:cNvCxnSpPr>
          <p:nvPr/>
        </p:nvCxnSpPr>
        <p:spPr>
          <a:xfrm>
            <a:off x="2719230" y="3223529"/>
            <a:ext cx="4023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539FEE-4BC5-4A49-8D37-296766F827A0}"/>
              </a:ext>
            </a:extLst>
          </p:cNvPr>
          <p:cNvCxnSpPr>
            <a:cxnSpLocks/>
          </p:cNvCxnSpPr>
          <p:nvPr/>
        </p:nvCxnSpPr>
        <p:spPr>
          <a:xfrm>
            <a:off x="5961673" y="3139447"/>
            <a:ext cx="4023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B5A698-8D35-E445-93F4-B1FEB84F7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53822"/>
              </p:ext>
            </p:extLst>
          </p:nvPr>
        </p:nvGraphicFramePr>
        <p:xfrm>
          <a:off x="3161202" y="2529847"/>
          <a:ext cx="2692399" cy="1219200"/>
        </p:xfrm>
        <a:graphic>
          <a:graphicData uri="http://schemas.openxmlformats.org/drawingml/2006/table">
            <a:tbl>
              <a:tblPr/>
              <a:tblGrid>
                <a:gridCol w="826725">
                  <a:extLst>
                    <a:ext uri="{9D8B030D-6E8A-4147-A177-3AD203B41FA5}">
                      <a16:colId xmlns:a16="http://schemas.microsoft.com/office/drawing/2014/main" val="1857315865"/>
                    </a:ext>
                  </a:extLst>
                </a:gridCol>
                <a:gridCol w="456124">
                  <a:extLst>
                    <a:ext uri="{9D8B030D-6E8A-4147-A177-3AD203B41FA5}">
                      <a16:colId xmlns:a16="http://schemas.microsoft.com/office/drawing/2014/main" val="3812504274"/>
                    </a:ext>
                  </a:extLst>
                </a:gridCol>
                <a:gridCol w="484632">
                  <a:extLst>
                    <a:ext uri="{9D8B030D-6E8A-4147-A177-3AD203B41FA5}">
                      <a16:colId xmlns:a16="http://schemas.microsoft.com/office/drawing/2014/main" val="3008380616"/>
                    </a:ext>
                  </a:extLst>
                </a:gridCol>
                <a:gridCol w="468794">
                  <a:extLst>
                    <a:ext uri="{9D8B030D-6E8A-4147-A177-3AD203B41FA5}">
                      <a16:colId xmlns:a16="http://schemas.microsoft.com/office/drawing/2014/main" val="3379538614"/>
                    </a:ext>
                  </a:extLst>
                </a:gridCol>
                <a:gridCol w="456124">
                  <a:extLst>
                    <a:ext uri="{9D8B030D-6E8A-4147-A177-3AD203B41FA5}">
                      <a16:colId xmlns:a16="http://schemas.microsoft.com/office/drawing/2014/main" val="13474592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4498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8935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0299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4044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1299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4060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5FB8D65-4D5A-AD4B-8CA0-86868A93569E}"/>
              </a:ext>
            </a:extLst>
          </p:cNvPr>
          <p:cNvGraphicFramePr>
            <a:graphicFrameLocks noGrp="1"/>
          </p:cNvGraphicFramePr>
          <p:nvPr/>
        </p:nvGraphicFramePr>
        <p:xfrm>
          <a:off x="83857" y="2529847"/>
          <a:ext cx="2527301" cy="1219200"/>
        </p:xfrm>
        <a:graphic>
          <a:graphicData uri="http://schemas.openxmlformats.org/drawingml/2006/table">
            <a:tbl>
              <a:tblPr/>
              <a:tblGrid>
                <a:gridCol w="825564">
                  <a:extLst>
                    <a:ext uri="{9D8B030D-6E8A-4147-A177-3AD203B41FA5}">
                      <a16:colId xmlns:a16="http://schemas.microsoft.com/office/drawing/2014/main" val="3638866824"/>
                    </a:ext>
                  </a:extLst>
                </a:gridCol>
                <a:gridCol w="506093">
                  <a:extLst>
                    <a:ext uri="{9D8B030D-6E8A-4147-A177-3AD203B41FA5}">
                      <a16:colId xmlns:a16="http://schemas.microsoft.com/office/drawing/2014/main" val="4149883973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2285102050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241333699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117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0702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2349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953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5334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99522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5A911AA-98CA-894E-B63F-F2DAFB2A5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787382"/>
              </p:ext>
            </p:extLst>
          </p:nvPr>
        </p:nvGraphicFramePr>
        <p:xfrm>
          <a:off x="6472086" y="2530729"/>
          <a:ext cx="2527301" cy="1219200"/>
        </p:xfrm>
        <a:graphic>
          <a:graphicData uri="http://schemas.openxmlformats.org/drawingml/2006/table">
            <a:tbl>
              <a:tblPr/>
              <a:tblGrid>
                <a:gridCol w="825564">
                  <a:extLst>
                    <a:ext uri="{9D8B030D-6E8A-4147-A177-3AD203B41FA5}">
                      <a16:colId xmlns:a16="http://schemas.microsoft.com/office/drawing/2014/main" val="4223199990"/>
                    </a:ext>
                  </a:extLst>
                </a:gridCol>
                <a:gridCol w="506093">
                  <a:extLst>
                    <a:ext uri="{9D8B030D-6E8A-4147-A177-3AD203B41FA5}">
                      <a16:colId xmlns:a16="http://schemas.microsoft.com/office/drawing/2014/main" val="2161209369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1655846717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136734205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4278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8879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6582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3257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76493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242952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9027C89-4CB9-AA48-9915-6DABDEA8D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014" y="3862540"/>
            <a:ext cx="1972235" cy="43155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Rescaled values</a:t>
            </a:r>
            <a:endParaRPr lang="en-US" sz="28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69116DC-FBFD-734A-8C56-F9C195F38C43}"/>
              </a:ext>
            </a:extLst>
          </p:cNvPr>
          <p:cNvSpPr txBox="1">
            <a:spLocks/>
          </p:cNvSpPr>
          <p:nvPr/>
        </p:nvSpPr>
        <p:spPr>
          <a:xfrm>
            <a:off x="1151440" y="1454246"/>
            <a:ext cx="7415906" cy="12819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/>
              <a:t>What is the level of expression for a given gene in a given sample in comparison to its mean expression level?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9290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6FB9-F269-4EA9-A211-1687EF6E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440" y="133267"/>
            <a:ext cx="6841120" cy="812033"/>
          </a:xfrm>
        </p:spPr>
        <p:txBody>
          <a:bodyPr/>
          <a:lstStyle/>
          <a:p>
            <a:r>
              <a:rPr lang="en-US" dirty="0"/>
              <a:t>MRN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8F1A2-0B6E-4ADF-9F84-33643C25E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8764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Akzidenz for Chalmers" pitchFamily="2" charset="0"/>
              </a:rPr>
              <a:t>Median of Ratios Normalization:</a:t>
            </a:r>
          </a:p>
          <a:p>
            <a:pPr marL="0" indent="0">
              <a:buNone/>
            </a:pPr>
            <a:endParaRPr lang="en-US" sz="1800" b="1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For simplicity, only use genes without zeros for normalization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Calculate a reference value for each gene as the geometrical mean across all samples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For each sample, generate ratios for each gene against the reference value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Calculate a size factor as the median of the ratios for each sample – this gives a measure of how much higher the genes are expressed in the sample compared to the reference</a:t>
            </a:r>
            <a:endParaRPr lang="en-US" sz="2800" dirty="0">
              <a:latin typeface="Akzidenz for Chalmer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104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EFC14B-5C93-8348-A37F-8FC6C254E165}"/>
              </a:ext>
            </a:extLst>
          </p:cNvPr>
          <p:cNvSpPr txBox="1">
            <a:spLocks/>
          </p:cNvSpPr>
          <p:nvPr/>
        </p:nvSpPr>
        <p:spPr>
          <a:xfrm>
            <a:off x="1151440" y="133267"/>
            <a:ext cx="6841120" cy="81203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rgbClr val="2A6AB2"/>
                </a:solidFill>
                <a:latin typeface="Akzidenz for Chalmers" pitchFamily="2" charset="0"/>
                <a:ea typeface="+mj-ea"/>
                <a:cs typeface="Arial"/>
              </a:defRPr>
            </a:lvl1pPr>
          </a:lstStyle>
          <a:p>
            <a:r>
              <a:rPr lang="en-US" dirty="0"/>
              <a:t>MRN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539FEE-4BC5-4A49-8D37-296766F827A0}"/>
              </a:ext>
            </a:extLst>
          </p:cNvPr>
          <p:cNvCxnSpPr>
            <a:cxnSpLocks/>
          </p:cNvCxnSpPr>
          <p:nvPr/>
        </p:nvCxnSpPr>
        <p:spPr>
          <a:xfrm>
            <a:off x="3964707" y="3139447"/>
            <a:ext cx="7018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50D59AE-130F-9F4F-A26A-967DA032C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337465"/>
              </p:ext>
            </p:extLst>
          </p:nvPr>
        </p:nvGraphicFramePr>
        <p:xfrm>
          <a:off x="1018625" y="2529847"/>
          <a:ext cx="2527301" cy="1219200"/>
        </p:xfrm>
        <a:graphic>
          <a:graphicData uri="http://schemas.openxmlformats.org/drawingml/2006/table">
            <a:tbl>
              <a:tblPr/>
              <a:tblGrid>
                <a:gridCol w="825564">
                  <a:extLst>
                    <a:ext uri="{9D8B030D-6E8A-4147-A177-3AD203B41FA5}">
                      <a16:colId xmlns:a16="http://schemas.microsoft.com/office/drawing/2014/main" val="4223199990"/>
                    </a:ext>
                  </a:extLst>
                </a:gridCol>
                <a:gridCol w="506093">
                  <a:extLst>
                    <a:ext uri="{9D8B030D-6E8A-4147-A177-3AD203B41FA5}">
                      <a16:colId xmlns:a16="http://schemas.microsoft.com/office/drawing/2014/main" val="2161209369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1655846717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136734205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4278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8879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6582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3257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76493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242952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E46842C-EE3A-164A-892E-4B3F6CC03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744179"/>
              </p:ext>
            </p:extLst>
          </p:nvPr>
        </p:nvGraphicFramePr>
        <p:xfrm>
          <a:off x="5202518" y="2428247"/>
          <a:ext cx="2235200" cy="1422400"/>
        </p:xfrm>
        <a:graphic>
          <a:graphicData uri="http://schemas.openxmlformats.org/drawingml/2006/table">
            <a:tbl>
              <a:tblPr/>
              <a:tblGrid>
                <a:gridCol w="826327">
                  <a:extLst>
                    <a:ext uri="{9D8B030D-6E8A-4147-A177-3AD203B41FA5}">
                      <a16:colId xmlns:a16="http://schemas.microsoft.com/office/drawing/2014/main" val="3693991710"/>
                    </a:ext>
                  </a:extLst>
                </a:gridCol>
                <a:gridCol w="455905">
                  <a:extLst>
                    <a:ext uri="{9D8B030D-6E8A-4147-A177-3AD203B41FA5}">
                      <a16:colId xmlns:a16="http://schemas.microsoft.com/office/drawing/2014/main" val="3220569030"/>
                    </a:ext>
                  </a:extLst>
                </a:gridCol>
                <a:gridCol w="484399">
                  <a:extLst>
                    <a:ext uri="{9D8B030D-6E8A-4147-A177-3AD203B41FA5}">
                      <a16:colId xmlns:a16="http://schemas.microsoft.com/office/drawing/2014/main" val="1020310926"/>
                    </a:ext>
                  </a:extLst>
                </a:gridCol>
                <a:gridCol w="468569">
                  <a:extLst>
                    <a:ext uri="{9D8B030D-6E8A-4147-A177-3AD203B41FA5}">
                      <a16:colId xmlns:a16="http://schemas.microsoft.com/office/drawing/2014/main" val="299022796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9950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2556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83038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5523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928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6489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 factor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00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818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6FB9-F269-4EA9-A211-1687EF6E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440" y="133267"/>
            <a:ext cx="6841120" cy="812033"/>
          </a:xfrm>
        </p:spPr>
        <p:txBody>
          <a:bodyPr/>
          <a:lstStyle/>
          <a:p>
            <a:r>
              <a:rPr lang="en-US" dirty="0"/>
              <a:t>MRN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8F1A2-0B6E-4ADF-9F84-33643C25E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8764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Akzidenz for Chalmers" pitchFamily="2" charset="0"/>
              </a:rPr>
              <a:t>Median of Ratios Normalization:</a:t>
            </a:r>
          </a:p>
          <a:p>
            <a:pPr marL="0" indent="0">
              <a:buNone/>
            </a:pPr>
            <a:endParaRPr lang="en-US" sz="1800" b="1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For simplicity, only use genes without zeros for normalization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Calculate a reference value for each gene as the geometrical mean across all samples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For each sample, generate ratios for each gene against the reference value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Calculate a size factor as the median of the ratios for each sample – this gives a measure of how much higher the genes are expressed in the sample compared to the reference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Divide all counts with the sample’s size factor – this will give a median fold change of 1 across genes for all samples, meaning that they are comparable.</a:t>
            </a:r>
            <a:endParaRPr lang="en-US" sz="2800" dirty="0">
              <a:latin typeface="Akzidenz for Chalmers" pitchFamily="2" charset="0"/>
            </a:endParaRPr>
          </a:p>
          <a:p>
            <a:endParaRPr lang="en-US" sz="2800" dirty="0">
              <a:latin typeface="Akzidenz for Chalmer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134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EFC14B-5C93-8348-A37F-8FC6C254E165}"/>
              </a:ext>
            </a:extLst>
          </p:cNvPr>
          <p:cNvSpPr txBox="1">
            <a:spLocks/>
          </p:cNvSpPr>
          <p:nvPr/>
        </p:nvSpPr>
        <p:spPr>
          <a:xfrm>
            <a:off x="1151440" y="133267"/>
            <a:ext cx="6841120" cy="81203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rgbClr val="2A6AB2"/>
                </a:solidFill>
                <a:latin typeface="Akzidenz for Chalmers" pitchFamily="2" charset="0"/>
                <a:ea typeface="+mj-ea"/>
                <a:cs typeface="Arial"/>
              </a:defRPr>
            </a:lvl1pPr>
          </a:lstStyle>
          <a:p>
            <a:r>
              <a:rPr lang="en-US" dirty="0"/>
              <a:t>MRN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9F270B6-07B2-AC4F-979B-DFA9A26E8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577552"/>
              </p:ext>
            </p:extLst>
          </p:nvPr>
        </p:nvGraphicFramePr>
        <p:xfrm>
          <a:off x="1343034" y="2529847"/>
          <a:ext cx="2235200" cy="1422400"/>
        </p:xfrm>
        <a:graphic>
          <a:graphicData uri="http://schemas.openxmlformats.org/drawingml/2006/table">
            <a:tbl>
              <a:tblPr/>
              <a:tblGrid>
                <a:gridCol w="826327">
                  <a:extLst>
                    <a:ext uri="{9D8B030D-6E8A-4147-A177-3AD203B41FA5}">
                      <a16:colId xmlns:a16="http://schemas.microsoft.com/office/drawing/2014/main" val="3693991710"/>
                    </a:ext>
                  </a:extLst>
                </a:gridCol>
                <a:gridCol w="455905">
                  <a:extLst>
                    <a:ext uri="{9D8B030D-6E8A-4147-A177-3AD203B41FA5}">
                      <a16:colId xmlns:a16="http://schemas.microsoft.com/office/drawing/2014/main" val="3220569030"/>
                    </a:ext>
                  </a:extLst>
                </a:gridCol>
                <a:gridCol w="484399">
                  <a:extLst>
                    <a:ext uri="{9D8B030D-6E8A-4147-A177-3AD203B41FA5}">
                      <a16:colId xmlns:a16="http://schemas.microsoft.com/office/drawing/2014/main" val="1020310926"/>
                    </a:ext>
                  </a:extLst>
                </a:gridCol>
                <a:gridCol w="468569">
                  <a:extLst>
                    <a:ext uri="{9D8B030D-6E8A-4147-A177-3AD203B41FA5}">
                      <a16:colId xmlns:a16="http://schemas.microsoft.com/office/drawing/2014/main" val="299022796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9950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2556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83038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5523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928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6489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 factor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004275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7953543-C4E3-914B-AE87-F80D6B9027C8}"/>
              </a:ext>
            </a:extLst>
          </p:cNvPr>
          <p:cNvSpPr txBox="1">
            <a:spLocks/>
          </p:cNvSpPr>
          <p:nvPr/>
        </p:nvSpPr>
        <p:spPr>
          <a:xfrm>
            <a:off x="1151440" y="1454246"/>
            <a:ext cx="7415906" cy="12819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/>
              <a:t>What is the level of expression for a given gene in comparison to the rest of genes within the same sample?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887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EFC14B-5C93-8348-A37F-8FC6C254E165}"/>
              </a:ext>
            </a:extLst>
          </p:cNvPr>
          <p:cNvSpPr txBox="1">
            <a:spLocks/>
          </p:cNvSpPr>
          <p:nvPr/>
        </p:nvSpPr>
        <p:spPr>
          <a:xfrm>
            <a:off x="1151440" y="133267"/>
            <a:ext cx="6841120" cy="81203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rgbClr val="2A6AB2"/>
                </a:solidFill>
                <a:latin typeface="Akzidenz for Chalmers" pitchFamily="2" charset="0"/>
                <a:ea typeface="+mj-ea"/>
                <a:cs typeface="Arial"/>
              </a:defRPr>
            </a:lvl1pPr>
          </a:lstStyle>
          <a:p>
            <a:r>
              <a:rPr lang="en-US" dirty="0"/>
              <a:t>MRN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DDE8BC-81A9-824D-B62A-85E2C619A205}"/>
              </a:ext>
            </a:extLst>
          </p:cNvPr>
          <p:cNvCxnSpPr>
            <a:cxnSpLocks/>
          </p:cNvCxnSpPr>
          <p:nvPr/>
        </p:nvCxnSpPr>
        <p:spPr>
          <a:xfrm>
            <a:off x="3964707" y="3139447"/>
            <a:ext cx="7018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9F270B6-07B2-AC4F-979B-DFA9A26E8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036959"/>
              </p:ext>
            </p:extLst>
          </p:nvPr>
        </p:nvGraphicFramePr>
        <p:xfrm>
          <a:off x="1343034" y="2529847"/>
          <a:ext cx="2235200" cy="1422400"/>
        </p:xfrm>
        <a:graphic>
          <a:graphicData uri="http://schemas.openxmlformats.org/drawingml/2006/table">
            <a:tbl>
              <a:tblPr/>
              <a:tblGrid>
                <a:gridCol w="826327">
                  <a:extLst>
                    <a:ext uri="{9D8B030D-6E8A-4147-A177-3AD203B41FA5}">
                      <a16:colId xmlns:a16="http://schemas.microsoft.com/office/drawing/2014/main" val="3693991710"/>
                    </a:ext>
                  </a:extLst>
                </a:gridCol>
                <a:gridCol w="455905">
                  <a:extLst>
                    <a:ext uri="{9D8B030D-6E8A-4147-A177-3AD203B41FA5}">
                      <a16:colId xmlns:a16="http://schemas.microsoft.com/office/drawing/2014/main" val="3220569030"/>
                    </a:ext>
                  </a:extLst>
                </a:gridCol>
                <a:gridCol w="484399">
                  <a:extLst>
                    <a:ext uri="{9D8B030D-6E8A-4147-A177-3AD203B41FA5}">
                      <a16:colId xmlns:a16="http://schemas.microsoft.com/office/drawing/2014/main" val="1020310926"/>
                    </a:ext>
                  </a:extLst>
                </a:gridCol>
                <a:gridCol w="468569">
                  <a:extLst>
                    <a:ext uri="{9D8B030D-6E8A-4147-A177-3AD203B41FA5}">
                      <a16:colId xmlns:a16="http://schemas.microsoft.com/office/drawing/2014/main" val="299022796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9950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2556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83038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5523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928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6489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 factor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00427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F187633-EECA-F541-A05A-03811A9CA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303098"/>
              </p:ext>
            </p:extLst>
          </p:nvPr>
        </p:nvGraphicFramePr>
        <p:xfrm>
          <a:off x="5053066" y="2631447"/>
          <a:ext cx="2527301" cy="1219200"/>
        </p:xfrm>
        <a:graphic>
          <a:graphicData uri="http://schemas.openxmlformats.org/drawingml/2006/table">
            <a:tbl>
              <a:tblPr/>
              <a:tblGrid>
                <a:gridCol w="825564">
                  <a:extLst>
                    <a:ext uri="{9D8B030D-6E8A-4147-A177-3AD203B41FA5}">
                      <a16:colId xmlns:a16="http://schemas.microsoft.com/office/drawing/2014/main" val="1824022957"/>
                    </a:ext>
                  </a:extLst>
                </a:gridCol>
                <a:gridCol w="506093">
                  <a:extLst>
                    <a:ext uri="{9D8B030D-6E8A-4147-A177-3AD203B41FA5}">
                      <a16:colId xmlns:a16="http://schemas.microsoft.com/office/drawing/2014/main" val="2984001840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728709946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273196339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7096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3900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8741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6486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084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219644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7953543-C4E3-914B-AE87-F80D6B9027C8}"/>
              </a:ext>
            </a:extLst>
          </p:cNvPr>
          <p:cNvSpPr txBox="1">
            <a:spLocks/>
          </p:cNvSpPr>
          <p:nvPr/>
        </p:nvSpPr>
        <p:spPr>
          <a:xfrm>
            <a:off x="1151440" y="1454246"/>
            <a:ext cx="7415906" cy="12819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/>
              <a:t>What is the level of expression for a given gene in comparison to the rest of genes within the same sample?</a:t>
            </a:r>
            <a:endParaRPr lang="en-US" sz="2800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2521C98-3038-B940-A5FC-4A5DEB52EB5D}"/>
              </a:ext>
            </a:extLst>
          </p:cNvPr>
          <p:cNvSpPr/>
          <p:nvPr/>
        </p:nvSpPr>
        <p:spPr>
          <a:xfrm>
            <a:off x="4859393" y="2248183"/>
            <a:ext cx="2841812" cy="1873623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CAC2D69-4769-F949-95AE-7E6BB1D15BB5}"/>
              </a:ext>
            </a:extLst>
          </p:cNvPr>
          <p:cNvSpPr txBox="1">
            <a:spLocks/>
          </p:cNvSpPr>
          <p:nvPr/>
        </p:nvSpPr>
        <p:spPr>
          <a:xfrm>
            <a:off x="5199116" y="4251839"/>
            <a:ext cx="2235200" cy="39621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/>
              <a:t>Normalized values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4604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47BC-8C67-438D-B3EA-4949ED06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sz="3000" dirty="0"/>
              <a:t>rincipal</a:t>
            </a:r>
            <a:r>
              <a:rPr lang="en-US" dirty="0"/>
              <a:t> C</a:t>
            </a:r>
            <a:r>
              <a:rPr lang="en-US" sz="3000" dirty="0"/>
              <a:t>omponent</a:t>
            </a:r>
            <a:r>
              <a:rPr lang="en-US" dirty="0"/>
              <a:t> A</a:t>
            </a:r>
            <a:r>
              <a:rPr lang="en-US" sz="3000" dirty="0"/>
              <a:t>nalysis</a:t>
            </a:r>
          </a:p>
        </p:txBody>
      </p:sp>
      <p:pic>
        <p:nvPicPr>
          <p:cNvPr id="2050" name="Picture 2" descr="Image result for principal components analysis">
            <a:extLst>
              <a:ext uri="{FF2B5EF4-FFF2-40B4-BE49-F238E27FC236}">
                <a16:creationId xmlns:a16="http://schemas.microsoft.com/office/drawing/2014/main" id="{D2729B23-1A4C-4394-B45B-5730417EF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78" y="1010520"/>
            <a:ext cx="5486400" cy="217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rincipal components analysis">
            <a:extLst>
              <a:ext uri="{FF2B5EF4-FFF2-40B4-BE49-F238E27FC236}">
                <a16:creationId xmlns:a16="http://schemas.microsoft.com/office/drawing/2014/main" id="{5C5CBBA2-DE45-490D-92A9-BEEEC0DFE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704" y="1136706"/>
            <a:ext cx="2560320" cy="192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4054E-1D68-4153-B416-FA7FEB15530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26</a:t>
            </a:fld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367CCC-D415-4AD9-9AB2-0DF71B2D6417}"/>
              </a:ext>
            </a:extLst>
          </p:cNvPr>
          <p:cNvCxnSpPr>
            <a:cxnSpLocks/>
          </p:cNvCxnSpPr>
          <p:nvPr/>
        </p:nvCxnSpPr>
        <p:spPr>
          <a:xfrm flipH="1" flipV="1">
            <a:off x="1859797" y="2262763"/>
            <a:ext cx="581189" cy="79803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64C86D-9206-4C10-93EC-2B69052E8F0F}"/>
              </a:ext>
            </a:extLst>
          </p:cNvPr>
          <p:cNvSpPr txBox="1"/>
          <p:nvPr/>
        </p:nvSpPr>
        <p:spPr>
          <a:xfrm>
            <a:off x="2134888" y="2973364"/>
            <a:ext cx="2061274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Each point is a sample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14FCCB-EB45-4FA0-9821-0D9C8D2F4966}"/>
              </a:ext>
            </a:extLst>
          </p:cNvPr>
          <p:cNvCxnSpPr>
            <a:cxnSpLocks/>
          </p:cNvCxnSpPr>
          <p:nvPr/>
        </p:nvCxnSpPr>
        <p:spPr>
          <a:xfrm flipV="1">
            <a:off x="3440624" y="2304093"/>
            <a:ext cx="922152" cy="70735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737674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47BC-8C67-438D-B3EA-4949ED06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sz="3000" dirty="0"/>
              <a:t>rincipal</a:t>
            </a:r>
            <a:r>
              <a:rPr lang="en-US" dirty="0"/>
              <a:t> C</a:t>
            </a:r>
            <a:r>
              <a:rPr lang="en-US" sz="3000" dirty="0"/>
              <a:t>omponent</a:t>
            </a:r>
            <a:r>
              <a:rPr lang="en-US" dirty="0"/>
              <a:t> A</a:t>
            </a:r>
            <a:r>
              <a:rPr lang="en-US" sz="3000" dirty="0"/>
              <a:t>nalysis</a:t>
            </a:r>
          </a:p>
        </p:txBody>
      </p:sp>
      <p:pic>
        <p:nvPicPr>
          <p:cNvPr id="2050" name="Picture 2" descr="Image result for principal components analysis">
            <a:extLst>
              <a:ext uri="{FF2B5EF4-FFF2-40B4-BE49-F238E27FC236}">
                <a16:creationId xmlns:a16="http://schemas.microsoft.com/office/drawing/2014/main" id="{D2729B23-1A4C-4394-B45B-5730417EF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78" y="1010520"/>
            <a:ext cx="5486400" cy="217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rincipal components analysis">
            <a:extLst>
              <a:ext uri="{FF2B5EF4-FFF2-40B4-BE49-F238E27FC236}">
                <a16:creationId xmlns:a16="http://schemas.microsoft.com/office/drawing/2014/main" id="{5C5CBBA2-DE45-490D-92A9-BEEEC0DFE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704" y="1136706"/>
            <a:ext cx="2560320" cy="192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4054E-1D68-4153-B416-FA7FEB15530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27</a:t>
            </a:fld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367CCC-D415-4AD9-9AB2-0DF71B2D6417}"/>
              </a:ext>
            </a:extLst>
          </p:cNvPr>
          <p:cNvCxnSpPr>
            <a:cxnSpLocks/>
          </p:cNvCxnSpPr>
          <p:nvPr/>
        </p:nvCxnSpPr>
        <p:spPr>
          <a:xfrm flipH="1" flipV="1">
            <a:off x="1859797" y="2262763"/>
            <a:ext cx="581189" cy="79803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64C86D-9206-4C10-93EC-2B69052E8F0F}"/>
              </a:ext>
            </a:extLst>
          </p:cNvPr>
          <p:cNvSpPr txBox="1"/>
          <p:nvPr/>
        </p:nvSpPr>
        <p:spPr>
          <a:xfrm>
            <a:off x="2134888" y="2973364"/>
            <a:ext cx="2061274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Each point is a sample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14FCCB-EB45-4FA0-9821-0D9C8D2F4966}"/>
              </a:ext>
            </a:extLst>
          </p:cNvPr>
          <p:cNvCxnSpPr>
            <a:cxnSpLocks/>
          </p:cNvCxnSpPr>
          <p:nvPr/>
        </p:nvCxnSpPr>
        <p:spPr>
          <a:xfrm flipV="1">
            <a:off x="3440624" y="2304093"/>
            <a:ext cx="922152" cy="70735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BE3856-937E-4F18-82A7-142416FEC8AF}"/>
              </a:ext>
            </a:extLst>
          </p:cNvPr>
          <p:cNvCxnSpPr>
            <a:cxnSpLocks/>
          </p:cNvCxnSpPr>
          <p:nvPr/>
        </p:nvCxnSpPr>
        <p:spPr>
          <a:xfrm flipH="1" flipV="1">
            <a:off x="7625166" y="2402237"/>
            <a:ext cx="617025" cy="65855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6F01B25-CE75-456C-8619-EC77D67BEB63}"/>
              </a:ext>
            </a:extLst>
          </p:cNvPr>
          <p:cNvSpPr txBox="1"/>
          <p:nvPr/>
        </p:nvSpPr>
        <p:spPr>
          <a:xfrm>
            <a:off x="7009109" y="3060795"/>
            <a:ext cx="2120363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Each PC captures a decreasing amount of variance in the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3C1B63-8137-A94B-A644-AE26AC096A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205"/>
          <a:stretch/>
        </p:blipFill>
        <p:spPr>
          <a:xfrm>
            <a:off x="3016233" y="3614451"/>
            <a:ext cx="3131937" cy="24122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DD18BD-09F9-BB49-8C6B-C080CC72469F}"/>
              </a:ext>
            </a:extLst>
          </p:cNvPr>
          <p:cNvSpPr txBox="1"/>
          <p:nvPr/>
        </p:nvSpPr>
        <p:spPr>
          <a:xfrm>
            <a:off x="4063469" y="5988501"/>
            <a:ext cx="10374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Dimensions/PCs</a:t>
            </a:r>
          </a:p>
        </p:txBody>
      </p:sp>
    </p:spTree>
    <p:extLst>
      <p:ext uri="{BB962C8B-B14F-4D97-AF65-F5344CB8AC3E}">
        <p14:creationId xmlns:p14="http://schemas.microsoft.com/office/powerpoint/2010/main" val="2112367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47BC-8C67-438D-B3EA-4949ED06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sz="3000" dirty="0"/>
              <a:t>rincipal</a:t>
            </a:r>
            <a:r>
              <a:rPr lang="en-US" dirty="0"/>
              <a:t> C</a:t>
            </a:r>
            <a:r>
              <a:rPr lang="en-US" sz="3000" dirty="0"/>
              <a:t>omponent</a:t>
            </a:r>
            <a:r>
              <a:rPr lang="en-US" dirty="0"/>
              <a:t> A</a:t>
            </a:r>
            <a:r>
              <a:rPr lang="en-US" sz="3000" dirty="0"/>
              <a:t>nalysis</a:t>
            </a:r>
          </a:p>
        </p:txBody>
      </p:sp>
      <p:pic>
        <p:nvPicPr>
          <p:cNvPr id="2050" name="Picture 2" descr="Image result for principal components analysis">
            <a:extLst>
              <a:ext uri="{FF2B5EF4-FFF2-40B4-BE49-F238E27FC236}">
                <a16:creationId xmlns:a16="http://schemas.microsoft.com/office/drawing/2014/main" id="{D2729B23-1A4C-4394-B45B-5730417EF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78" y="1010520"/>
            <a:ext cx="5486400" cy="217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rincipal components analysis">
            <a:extLst>
              <a:ext uri="{FF2B5EF4-FFF2-40B4-BE49-F238E27FC236}">
                <a16:creationId xmlns:a16="http://schemas.microsoft.com/office/drawing/2014/main" id="{5C5CBBA2-DE45-490D-92A9-BEEEC0DFE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704" y="1136706"/>
            <a:ext cx="2560320" cy="192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IG. 1.â">
            <a:extLst>
              <a:ext uri="{FF2B5EF4-FFF2-40B4-BE49-F238E27FC236}">
                <a16:creationId xmlns:a16="http://schemas.microsoft.com/office/drawing/2014/main" id="{0C0BA32C-14AC-4F5E-A43B-78D099C8D1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30"/>
          <a:stretch/>
        </p:blipFill>
        <p:spPr bwMode="auto">
          <a:xfrm>
            <a:off x="4169047" y="3451058"/>
            <a:ext cx="3029919" cy="255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052E71-10AA-4C1D-96B8-F2F811D22062}"/>
              </a:ext>
            </a:extLst>
          </p:cNvPr>
          <p:cNvSpPr/>
          <p:nvPr/>
        </p:nvSpPr>
        <p:spPr>
          <a:xfrm>
            <a:off x="5807034" y="6033846"/>
            <a:ext cx="333696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https://www.liebertpub.com/doi/full/10.1089/cmb.2015.0085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4054E-1D68-4153-B416-FA7FEB15530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684E5F-0135-4D96-B1AF-A9AFE777896D}"/>
              </a:ext>
            </a:extLst>
          </p:cNvPr>
          <p:cNvSpPr txBox="1"/>
          <p:nvPr/>
        </p:nvSpPr>
        <p:spPr>
          <a:xfrm>
            <a:off x="883407" y="4266256"/>
            <a:ext cx="3115159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What does this look like using RNA-</a:t>
            </a:r>
            <a:r>
              <a:rPr kumimoji="0" lang="en-US" sz="2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seq</a:t>
            </a: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 data?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367CCC-D415-4AD9-9AB2-0DF71B2D6417}"/>
              </a:ext>
            </a:extLst>
          </p:cNvPr>
          <p:cNvCxnSpPr>
            <a:cxnSpLocks/>
          </p:cNvCxnSpPr>
          <p:nvPr/>
        </p:nvCxnSpPr>
        <p:spPr>
          <a:xfrm flipH="1" flipV="1">
            <a:off x="1859797" y="2262763"/>
            <a:ext cx="581189" cy="79803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64C86D-9206-4C10-93EC-2B69052E8F0F}"/>
              </a:ext>
            </a:extLst>
          </p:cNvPr>
          <p:cNvSpPr txBox="1"/>
          <p:nvPr/>
        </p:nvSpPr>
        <p:spPr>
          <a:xfrm>
            <a:off x="2134888" y="2973364"/>
            <a:ext cx="2061274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Each point is a sample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14FCCB-EB45-4FA0-9821-0D9C8D2F4966}"/>
              </a:ext>
            </a:extLst>
          </p:cNvPr>
          <p:cNvCxnSpPr>
            <a:cxnSpLocks/>
          </p:cNvCxnSpPr>
          <p:nvPr/>
        </p:nvCxnSpPr>
        <p:spPr>
          <a:xfrm flipV="1">
            <a:off x="3440624" y="2304093"/>
            <a:ext cx="922152" cy="70735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BE3856-937E-4F18-82A7-142416FEC8AF}"/>
              </a:ext>
            </a:extLst>
          </p:cNvPr>
          <p:cNvCxnSpPr>
            <a:cxnSpLocks/>
          </p:cNvCxnSpPr>
          <p:nvPr/>
        </p:nvCxnSpPr>
        <p:spPr>
          <a:xfrm flipH="1" flipV="1">
            <a:off x="7625166" y="2402237"/>
            <a:ext cx="617025" cy="65855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6F01B25-CE75-456C-8619-EC77D67BEB63}"/>
              </a:ext>
            </a:extLst>
          </p:cNvPr>
          <p:cNvSpPr txBox="1"/>
          <p:nvPr/>
        </p:nvSpPr>
        <p:spPr>
          <a:xfrm>
            <a:off x="7009109" y="3060795"/>
            <a:ext cx="2120363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Each PC captures a decreasing amount of variance in the data</a:t>
            </a:r>
          </a:p>
        </p:txBody>
      </p:sp>
    </p:spTree>
    <p:extLst>
      <p:ext uri="{BB962C8B-B14F-4D97-AF65-F5344CB8AC3E}">
        <p14:creationId xmlns:p14="http://schemas.microsoft.com/office/powerpoint/2010/main" val="2016607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EA1F5-40E1-4201-BCFE-8795237C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Boxplots</a:t>
            </a:r>
          </a:p>
        </p:txBody>
      </p:sp>
      <p:pic>
        <p:nvPicPr>
          <p:cNvPr id="3074" name="Picture 2" descr="https://upload.wikimedia.org/wikipedia/commons/thumb/1/1a/Boxplot_vs_PDF.svg/598px-Boxplot_vs_PDF.svg.png">
            <a:extLst>
              <a:ext uri="{FF2B5EF4-FFF2-40B4-BE49-F238E27FC236}">
                <a16:creationId xmlns:a16="http://schemas.microsoft.com/office/drawing/2014/main" id="{C8346988-484E-4D81-93C5-1F058CAA3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14" y="1129769"/>
            <a:ext cx="4389120" cy="478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gepia.cancer-pku.cn/assets/pic/help/6.png">
            <a:extLst>
              <a:ext uri="{FF2B5EF4-FFF2-40B4-BE49-F238E27FC236}">
                <a16:creationId xmlns:a16="http://schemas.microsoft.com/office/drawing/2014/main" id="{3D9C0D46-05E4-4F25-890D-A8325050EB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93" r="51102"/>
          <a:stretch/>
        </p:blipFill>
        <p:spPr bwMode="auto">
          <a:xfrm>
            <a:off x="6374970" y="1616091"/>
            <a:ext cx="1673817" cy="415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gepia.cancer-pku.cn/assets/pic/help/6.png">
            <a:extLst>
              <a:ext uri="{FF2B5EF4-FFF2-40B4-BE49-F238E27FC236}">
                <a16:creationId xmlns:a16="http://schemas.microsoft.com/office/drawing/2014/main" id="{5D381ACA-0ACF-4631-8018-556D60389E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814"/>
          <a:stretch/>
        </p:blipFill>
        <p:spPr bwMode="auto">
          <a:xfrm>
            <a:off x="5814783" y="1616090"/>
            <a:ext cx="565689" cy="415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DCD85D-373D-4961-8C6F-7272FCA40827}"/>
              </a:ext>
            </a:extLst>
          </p:cNvPr>
          <p:cNvSpPr txBox="1"/>
          <p:nvPr/>
        </p:nvSpPr>
        <p:spPr>
          <a:xfrm rot="16200000">
            <a:off x="4765873" y="3391696"/>
            <a:ext cx="1836213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Log</a:t>
            </a:r>
            <a:r>
              <a:rPr kumimoji="0" lang="en-US" sz="11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2</a:t>
            </a: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(gene expression)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BB1D90-91F6-4FBB-B6E4-BDD00BE6B5B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29</a:t>
            </a:fld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3546E0-49B7-47E3-9586-F40E658342C5}"/>
              </a:ext>
            </a:extLst>
          </p:cNvPr>
          <p:cNvCxnSpPr>
            <a:cxnSpLocks/>
          </p:cNvCxnSpPr>
          <p:nvPr/>
        </p:nvCxnSpPr>
        <p:spPr>
          <a:xfrm>
            <a:off x="6963400" y="1448690"/>
            <a:ext cx="248478" cy="64779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2FCD198-FB01-4B1E-8112-8821743AC687}"/>
              </a:ext>
            </a:extLst>
          </p:cNvPr>
          <p:cNvSpPr txBox="1"/>
          <p:nvPr/>
        </p:nvSpPr>
        <p:spPr>
          <a:xfrm>
            <a:off x="5048011" y="1088249"/>
            <a:ext cx="238011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Statistically significant</a:t>
            </a:r>
          </a:p>
        </p:txBody>
      </p:sp>
    </p:spTree>
    <p:extLst>
      <p:ext uri="{BB962C8B-B14F-4D97-AF65-F5344CB8AC3E}">
        <p14:creationId xmlns:p14="http://schemas.microsoft.com/office/powerpoint/2010/main" val="71258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09A50-850C-45C4-B0F3-17FBB38F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Exercise 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B73E4-0E2D-4827-BDF2-D7363DD61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524" y="1254694"/>
            <a:ext cx="8333420" cy="5044607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000" dirty="0">
                <a:latin typeface="Akzidenz for Chalmers" pitchFamily="2" charset="0"/>
              </a:rPr>
              <a:t>Normalize and visualize gene counts data</a:t>
            </a:r>
          </a:p>
          <a:p>
            <a:pPr marL="457200" indent="-457200">
              <a:buAutoNum type="arabicPeriod"/>
            </a:pPr>
            <a:endParaRPr lang="en-US" sz="2000" dirty="0">
              <a:latin typeface="Akzidenz for Chalmers" pitchFamily="2" charset="0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Akzidenz for Chalmers" pitchFamily="2" charset="0"/>
              </a:rPr>
              <a:t>Perform unsupervised clustering analysis (PCA)</a:t>
            </a:r>
          </a:p>
          <a:p>
            <a:pPr marL="457200" indent="-457200">
              <a:buAutoNum type="arabicPeriod"/>
            </a:pPr>
            <a:endParaRPr lang="en-US" sz="2000" dirty="0">
              <a:latin typeface="Akzidenz for Chalmers" pitchFamily="2" charset="0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Akzidenz for Chalmers" pitchFamily="2" charset="0"/>
              </a:rPr>
              <a:t>Perform differential expression analysis of stress vs. control condition (using a negative binomial model)</a:t>
            </a:r>
          </a:p>
          <a:p>
            <a:pPr marL="457200" indent="-457200">
              <a:buAutoNum type="arabicPeriod"/>
            </a:pPr>
            <a:endParaRPr lang="en-US" sz="2000" dirty="0">
              <a:latin typeface="Akzidenz for Chalmers" pitchFamily="2" charset="0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Akzidenz for Chalmers" pitchFamily="2" charset="0"/>
              </a:rPr>
              <a:t>Visualize and interpret results (using multiple methods)</a:t>
            </a:r>
          </a:p>
          <a:p>
            <a:pPr marL="457200" indent="-457200">
              <a:buAutoNum type="arabicPeriod"/>
            </a:pPr>
            <a:endParaRPr lang="en-US" sz="2000" dirty="0">
              <a:latin typeface="Akzidenz for Chalmers" pitchFamily="2" charset="0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Akzidenz for Chalmers" pitchFamily="2" charset="0"/>
              </a:rPr>
              <a:t>Perform Gene Ontology Term (GO-Term) Enrichment Analysis to find biological processes associated with the stress condition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08FFF-7645-4B63-B42D-777C7D98058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2576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AFD0-1CD2-441A-ACA4-2873AD04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0" y="107552"/>
            <a:ext cx="9166762" cy="685494"/>
          </a:xfrm>
        </p:spPr>
        <p:txBody>
          <a:bodyPr/>
          <a:lstStyle/>
          <a:p>
            <a:r>
              <a:rPr lang="en-US" dirty="0"/>
              <a:t>Expression and significance</a:t>
            </a:r>
            <a:br>
              <a:rPr lang="en-US" dirty="0"/>
            </a:br>
            <a:r>
              <a:rPr lang="en-US" sz="2800" dirty="0"/>
              <a:t>(Boxplots)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CABBBA-EB17-49FA-8DD3-1F12ACAFD810}"/>
              </a:ext>
            </a:extLst>
          </p:cNvPr>
          <p:cNvSpPr txBox="1"/>
          <p:nvPr/>
        </p:nvSpPr>
        <p:spPr>
          <a:xfrm>
            <a:off x="898902" y="1205063"/>
            <a:ext cx="3719594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High significance, </a:t>
            </a:r>
            <a:b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</a:b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low differential expression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BFD61B-638A-4024-B094-FB89CBF4F4FE}"/>
              </a:ext>
            </a:extLst>
          </p:cNvPr>
          <p:cNvSpPr txBox="1"/>
          <p:nvPr/>
        </p:nvSpPr>
        <p:spPr>
          <a:xfrm>
            <a:off x="5358545" y="1235480"/>
            <a:ext cx="384874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High significance, </a:t>
            </a:r>
            <a:b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</a:b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high differential expression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181C35-8BAB-405C-8077-C91F40FCD09C}"/>
              </a:ext>
            </a:extLst>
          </p:cNvPr>
          <p:cNvSpPr txBox="1"/>
          <p:nvPr/>
        </p:nvSpPr>
        <p:spPr>
          <a:xfrm>
            <a:off x="898902" y="5561601"/>
            <a:ext cx="384874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Low significance, </a:t>
            </a:r>
            <a:b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</a:b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low differential expression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FCBE59-2248-48DB-AEE0-50D4984B562F}"/>
              </a:ext>
            </a:extLst>
          </p:cNvPr>
          <p:cNvSpPr txBox="1"/>
          <p:nvPr/>
        </p:nvSpPr>
        <p:spPr>
          <a:xfrm>
            <a:off x="5238426" y="5561600"/>
            <a:ext cx="384874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Low significance, </a:t>
            </a:r>
            <a:b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</a:b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high differential expression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AFF73-0F1C-4E44-A510-410A28F85AC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30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07C143-1EA1-4937-B8DE-2AA7FF4DD62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618496" y="1528228"/>
            <a:ext cx="1" cy="4547968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095482-7206-40C0-8DD6-D85D76FC2533}"/>
              </a:ext>
            </a:extLst>
          </p:cNvPr>
          <p:cNvCxnSpPr/>
          <p:nvPr/>
        </p:nvCxnSpPr>
        <p:spPr>
          <a:xfrm>
            <a:off x="162732" y="3587858"/>
            <a:ext cx="8663553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75CF5F3-D25E-4334-A902-2168133F2F2B}"/>
              </a:ext>
            </a:extLst>
          </p:cNvPr>
          <p:cNvGrpSpPr/>
          <p:nvPr/>
        </p:nvGrpSpPr>
        <p:grpSpPr>
          <a:xfrm>
            <a:off x="1139125" y="1921790"/>
            <a:ext cx="2022529" cy="1270861"/>
            <a:chOff x="1139125" y="1921790"/>
            <a:chExt cx="2022529" cy="127086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E345B2-5205-4D25-BBB2-69DE53FA34B7}"/>
                </a:ext>
              </a:extLst>
            </p:cNvPr>
            <p:cNvCxnSpPr/>
            <p:nvPr/>
          </p:nvCxnSpPr>
          <p:spPr>
            <a:xfrm>
              <a:off x="1146875" y="1921790"/>
              <a:ext cx="0" cy="1263112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1C964B-ED0C-4EF9-B788-AFA064E34AAD}"/>
                </a:ext>
              </a:extLst>
            </p:cNvPr>
            <p:cNvCxnSpPr/>
            <p:nvPr/>
          </p:nvCxnSpPr>
          <p:spPr>
            <a:xfrm>
              <a:off x="1139125" y="3192651"/>
              <a:ext cx="2022529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7E970CC-6DE1-4F7D-866F-25408453AD64}"/>
              </a:ext>
            </a:extLst>
          </p:cNvPr>
          <p:cNvGrpSpPr/>
          <p:nvPr/>
        </p:nvGrpSpPr>
        <p:grpSpPr>
          <a:xfrm>
            <a:off x="1423845" y="2538692"/>
            <a:ext cx="565688" cy="212238"/>
            <a:chOff x="1423845" y="2073862"/>
            <a:chExt cx="565688" cy="58710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7769242-0884-425B-A0DE-EED6605E3269}"/>
                </a:ext>
              </a:extLst>
            </p:cNvPr>
            <p:cNvGrpSpPr/>
            <p:nvPr/>
          </p:nvGrpSpPr>
          <p:grpSpPr>
            <a:xfrm>
              <a:off x="1631555" y="2501089"/>
              <a:ext cx="156870" cy="159881"/>
              <a:chOff x="1631555" y="2501089"/>
              <a:chExt cx="156870" cy="159881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6706E8D-1F13-4543-AF60-77CF290391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2BDE6B3-95B0-48A0-8551-EC0C81DE0DE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09990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867CF24-0AFC-4DB0-BCF1-8E0D9139D6A6}"/>
                </a:ext>
              </a:extLst>
            </p:cNvPr>
            <p:cNvGrpSpPr/>
            <p:nvPr/>
          </p:nvGrpSpPr>
          <p:grpSpPr>
            <a:xfrm rot="10800000">
              <a:off x="1622532" y="2073862"/>
              <a:ext cx="156870" cy="159881"/>
              <a:chOff x="1634730" y="2501089"/>
              <a:chExt cx="156870" cy="159881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20EA039-79BE-401A-957D-A794CC34B9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BA0C28A-F632-4C26-98BE-BF4E9A9291C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A838D5E-F265-4D92-99B2-00F31F20FE5C}"/>
                </a:ext>
              </a:extLst>
            </p:cNvPr>
            <p:cNvSpPr/>
            <p:nvPr/>
          </p:nvSpPr>
          <p:spPr>
            <a:xfrm>
              <a:off x="1423845" y="2237617"/>
              <a:ext cx="565688" cy="263471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BFEACF3-F398-43F4-B776-172D11B79598}"/>
                </a:ext>
              </a:extLst>
            </p:cNvPr>
            <p:cNvCxnSpPr>
              <a:cxnSpLocks/>
              <a:stCxn id="19" idx="1"/>
              <a:endCxn id="19" idx="3"/>
            </p:cNvCxnSpPr>
            <p:nvPr/>
          </p:nvCxnSpPr>
          <p:spPr>
            <a:xfrm>
              <a:off x="1423845" y="2369354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0EABC2F-8C16-4064-904D-451B48D0B549}"/>
              </a:ext>
            </a:extLst>
          </p:cNvPr>
          <p:cNvGrpSpPr/>
          <p:nvPr/>
        </p:nvGrpSpPr>
        <p:grpSpPr>
          <a:xfrm>
            <a:off x="2266502" y="2657959"/>
            <a:ext cx="565688" cy="229928"/>
            <a:chOff x="2266502" y="2300779"/>
            <a:chExt cx="565688" cy="58710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27B54E8-C01C-49D0-9E34-FC2EA3392D80}"/>
                </a:ext>
              </a:extLst>
            </p:cNvPr>
            <p:cNvGrpSpPr/>
            <p:nvPr/>
          </p:nvGrpSpPr>
          <p:grpSpPr>
            <a:xfrm>
              <a:off x="2477387" y="2728006"/>
              <a:ext cx="156870" cy="159881"/>
              <a:chOff x="1634730" y="2501089"/>
              <a:chExt cx="156870" cy="159881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F9982D5-94D8-4B44-9761-60E9090DBA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CF689C1-E000-4494-8B99-353C2999695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C5FE312-DD15-4AC3-87B1-3E0DF04564FF}"/>
                </a:ext>
              </a:extLst>
            </p:cNvPr>
            <p:cNvGrpSpPr/>
            <p:nvPr/>
          </p:nvGrpSpPr>
          <p:grpSpPr>
            <a:xfrm rot="10800000">
              <a:off x="2465189" y="2300779"/>
              <a:ext cx="156870" cy="159881"/>
              <a:chOff x="1634730" y="2501089"/>
              <a:chExt cx="156870" cy="159881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52CAE9C-0CCD-4EEE-8DF3-699DC241AB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61A9EEC-E06F-4374-9847-15644FAA453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F440AF3-559A-4565-B0D4-C58D58197E3B}"/>
                </a:ext>
              </a:extLst>
            </p:cNvPr>
            <p:cNvSpPr/>
            <p:nvPr/>
          </p:nvSpPr>
          <p:spPr>
            <a:xfrm>
              <a:off x="2266502" y="2451664"/>
              <a:ext cx="565688" cy="263472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00FF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2818F9B-88F5-4028-8BE6-0C8C765F3476}"/>
                </a:ext>
              </a:extLst>
            </p:cNvPr>
            <p:cNvCxnSpPr>
              <a:cxnSpLocks/>
              <a:stCxn id="21" idx="1"/>
              <a:endCxn id="21" idx="3"/>
            </p:cNvCxnSpPr>
            <p:nvPr/>
          </p:nvCxnSpPr>
          <p:spPr>
            <a:xfrm>
              <a:off x="2266502" y="2583400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BE7FDF6-057A-41C0-83D4-359DC8E88DA2}"/>
              </a:ext>
            </a:extLst>
          </p:cNvPr>
          <p:cNvSpPr txBox="1"/>
          <p:nvPr/>
        </p:nvSpPr>
        <p:spPr>
          <a:xfrm>
            <a:off x="1250411" y="3185959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Stress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B3963E-E55E-4DDF-AC6E-B98B62E7CC74}"/>
              </a:ext>
            </a:extLst>
          </p:cNvPr>
          <p:cNvSpPr txBox="1"/>
          <p:nvPr/>
        </p:nvSpPr>
        <p:spPr>
          <a:xfrm>
            <a:off x="2093068" y="3185959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Control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821A65A-E78E-4BA7-B71A-AB02A9A1675B}"/>
              </a:ext>
            </a:extLst>
          </p:cNvPr>
          <p:cNvGrpSpPr/>
          <p:nvPr/>
        </p:nvGrpSpPr>
        <p:grpSpPr>
          <a:xfrm>
            <a:off x="5671284" y="1921790"/>
            <a:ext cx="2022529" cy="1270861"/>
            <a:chOff x="1139125" y="1921790"/>
            <a:chExt cx="2022529" cy="1270861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AC5F11C-2C61-4C59-9DFB-654D6A60279A}"/>
                </a:ext>
              </a:extLst>
            </p:cNvPr>
            <p:cNvCxnSpPr/>
            <p:nvPr/>
          </p:nvCxnSpPr>
          <p:spPr>
            <a:xfrm>
              <a:off x="1146875" y="1921790"/>
              <a:ext cx="0" cy="1263112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2007E77-00A1-4FD1-B795-B6B79466671C}"/>
                </a:ext>
              </a:extLst>
            </p:cNvPr>
            <p:cNvCxnSpPr/>
            <p:nvPr/>
          </p:nvCxnSpPr>
          <p:spPr>
            <a:xfrm>
              <a:off x="1139125" y="3192651"/>
              <a:ext cx="2022529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459DA6C-2629-4E6B-BACE-E33343B87FAD}"/>
              </a:ext>
            </a:extLst>
          </p:cNvPr>
          <p:cNvGrpSpPr/>
          <p:nvPr/>
        </p:nvGrpSpPr>
        <p:grpSpPr>
          <a:xfrm>
            <a:off x="5956004" y="1965256"/>
            <a:ext cx="565688" cy="212238"/>
            <a:chOff x="1423845" y="2073862"/>
            <a:chExt cx="565688" cy="587108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6F76C21-8621-4EC9-A872-C5E24BB8126F}"/>
                </a:ext>
              </a:extLst>
            </p:cNvPr>
            <p:cNvGrpSpPr/>
            <p:nvPr/>
          </p:nvGrpSpPr>
          <p:grpSpPr>
            <a:xfrm>
              <a:off x="1631555" y="2501089"/>
              <a:ext cx="156870" cy="159881"/>
              <a:chOff x="1631555" y="2501089"/>
              <a:chExt cx="156870" cy="159881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837C6233-C887-4340-AECD-71CCFCB1A4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8FFF854-C5E8-40EA-8AB1-CCA8103E26A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09990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507E7AD-A216-4CD3-8B40-8E386DB4DE51}"/>
                </a:ext>
              </a:extLst>
            </p:cNvPr>
            <p:cNvGrpSpPr/>
            <p:nvPr/>
          </p:nvGrpSpPr>
          <p:grpSpPr>
            <a:xfrm rot="10800000">
              <a:off x="1622532" y="2073862"/>
              <a:ext cx="156870" cy="159881"/>
              <a:chOff x="1634730" y="2501089"/>
              <a:chExt cx="156870" cy="159881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BB5A1B8-BA0E-4671-BEC8-E512AAE076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F3A4DB34-19DB-4F4E-9D9B-17799E515C7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853D6F3-1E4F-4A1E-BEB9-1522C688A1FF}"/>
                </a:ext>
              </a:extLst>
            </p:cNvPr>
            <p:cNvSpPr/>
            <p:nvPr/>
          </p:nvSpPr>
          <p:spPr>
            <a:xfrm>
              <a:off x="1423845" y="2237617"/>
              <a:ext cx="565688" cy="263471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BDB788B-0D5B-4865-A96C-FB7286BF305D}"/>
                </a:ext>
              </a:extLst>
            </p:cNvPr>
            <p:cNvCxnSpPr>
              <a:cxnSpLocks/>
              <a:stCxn id="53" idx="1"/>
              <a:endCxn id="53" idx="3"/>
            </p:cNvCxnSpPr>
            <p:nvPr/>
          </p:nvCxnSpPr>
          <p:spPr>
            <a:xfrm>
              <a:off x="1423845" y="2369354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B04D300-69B0-49EE-90C3-95F6F0B75242}"/>
              </a:ext>
            </a:extLst>
          </p:cNvPr>
          <p:cNvGrpSpPr/>
          <p:nvPr/>
        </p:nvGrpSpPr>
        <p:grpSpPr>
          <a:xfrm>
            <a:off x="6798661" y="2766445"/>
            <a:ext cx="565688" cy="229928"/>
            <a:chOff x="2266502" y="2300779"/>
            <a:chExt cx="565688" cy="587108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C72740C-BD4B-4129-931A-F08F966B8A8C}"/>
                </a:ext>
              </a:extLst>
            </p:cNvPr>
            <p:cNvGrpSpPr/>
            <p:nvPr/>
          </p:nvGrpSpPr>
          <p:grpSpPr>
            <a:xfrm>
              <a:off x="2477387" y="2728006"/>
              <a:ext cx="156870" cy="159881"/>
              <a:chOff x="1634730" y="2501089"/>
              <a:chExt cx="156870" cy="159881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14C88CB-880D-4FE3-8D0F-FA00DD371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9DC469A9-2759-40D4-B1DE-C5BD1E8B4A5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F6E29A6-A6E1-43E4-99A2-D41733E61888}"/>
                </a:ext>
              </a:extLst>
            </p:cNvPr>
            <p:cNvGrpSpPr/>
            <p:nvPr/>
          </p:nvGrpSpPr>
          <p:grpSpPr>
            <a:xfrm rot="10800000">
              <a:off x="2465189" y="2300779"/>
              <a:ext cx="156870" cy="159881"/>
              <a:chOff x="1634730" y="2501089"/>
              <a:chExt cx="156870" cy="159881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8F5AB4FD-B65F-4025-A235-F79E496DE7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A09C9ADF-0EF8-4F40-867A-596D0ECA668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1579588-5BE5-4A9A-9F04-ECFE4F601439}"/>
                </a:ext>
              </a:extLst>
            </p:cNvPr>
            <p:cNvSpPr/>
            <p:nvPr/>
          </p:nvSpPr>
          <p:spPr>
            <a:xfrm>
              <a:off x="2266502" y="2451664"/>
              <a:ext cx="565688" cy="263472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00FF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DC05DB5-9B5B-438E-91F5-0B42039CB2FE}"/>
                </a:ext>
              </a:extLst>
            </p:cNvPr>
            <p:cNvCxnSpPr>
              <a:cxnSpLocks/>
              <a:stCxn id="62" idx="1"/>
              <a:endCxn id="62" idx="3"/>
            </p:cNvCxnSpPr>
            <p:nvPr/>
          </p:nvCxnSpPr>
          <p:spPr>
            <a:xfrm>
              <a:off x="2266502" y="2583400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F5F487C-878D-41FB-885D-AD599CF4993C}"/>
              </a:ext>
            </a:extLst>
          </p:cNvPr>
          <p:cNvGrpSpPr/>
          <p:nvPr/>
        </p:nvGrpSpPr>
        <p:grpSpPr>
          <a:xfrm>
            <a:off x="1139125" y="3990714"/>
            <a:ext cx="2022529" cy="1270861"/>
            <a:chOff x="1139125" y="1921790"/>
            <a:chExt cx="2022529" cy="1270861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36CFAB8-10D4-40A2-90E0-3E30EB9B91DB}"/>
                </a:ext>
              </a:extLst>
            </p:cNvPr>
            <p:cNvCxnSpPr/>
            <p:nvPr/>
          </p:nvCxnSpPr>
          <p:spPr>
            <a:xfrm>
              <a:off x="1146875" y="1921790"/>
              <a:ext cx="0" cy="1263112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9B91B90-60E5-40B5-AE6A-D569F48D8B38}"/>
                </a:ext>
              </a:extLst>
            </p:cNvPr>
            <p:cNvCxnSpPr/>
            <p:nvPr/>
          </p:nvCxnSpPr>
          <p:spPr>
            <a:xfrm>
              <a:off x="1139125" y="3192651"/>
              <a:ext cx="2022529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654A360-5E52-45DA-A4A1-2FF1BEBCE175}"/>
              </a:ext>
            </a:extLst>
          </p:cNvPr>
          <p:cNvGrpSpPr/>
          <p:nvPr/>
        </p:nvGrpSpPr>
        <p:grpSpPr>
          <a:xfrm>
            <a:off x="1423845" y="4171397"/>
            <a:ext cx="565688" cy="876984"/>
            <a:chOff x="1423845" y="2073862"/>
            <a:chExt cx="565688" cy="587108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A0B3E5E4-0F16-4807-8271-CA5F8BDCFD91}"/>
                </a:ext>
              </a:extLst>
            </p:cNvPr>
            <p:cNvGrpSpPr/>
            <p:nvPr/>
          </p:nvGrpSpPr>
          <p:grpSpPr>
            <a:xfrm>
              <a:off x="1631555" y="2501089"/>
              <a:ext cx="156870" cy="159881"/>
              <a:chOff x="1631555" y="2501089"/>
              <a:chExt cx="156870" cy="159881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AC77A12-4D9D-4729-977D-BFFB17B4A6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881AB3A2-2E57-4FAB-B6EC-632765FCFDE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09990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D2B337C-CC5C-4F32-9619-E60538A09BC3}"/>
                </a:ext>
              </a:extLst>
            </p:cNvPr>
            <p:cNvGrpSpPr/>
            <p:nvPr/>
          </p:nvGrpSpPr>
          <p:grpSpPr>
            <a:xfrm rot="10800000">
              <a:off x="1622532" y="2073862"/>
              <a:ext cx="156870" cy="159881"/>
              <a:chOff x="1634730" y="2501089"/>
              <a:chExt cx="156870" cy="159881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201DC0A-A0E0-43C0-AE71-CDA3D91784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5C33761E-C473-40A3-9A81-0F289138A76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D5D0063-73EE-41F1-BF8F-9548C3E98563}"/>
                </a:ext>
              </a:extLst>
            </p:cNvPr>
            <p:cNvSpPr/>
            <p:nvPr/>
          </p:nvSpPr>
          <p:spPr>
            <a:xfrm>
              <a:off x="1423845" y="2237618"/>
              <a:ext cx="565688" cy="263471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BD83EE6-135A-467A-8ACC-F24EEB95D7A3}"/>
                </a:ext>
              </a:extLst>
            </p:cNvPr>
            <p:cNvCxnSpPr>
              <a:cxnSpLocks/>
              <a:stCxn id="76" idx="1"/>
              <a:endCxn id="76" idx="3"/>
            </p:cNvCxnSpPr>
            <p:nvPr/>
          </p:nvCxnSpPr>
          <p:spPr>
            <a:xfrm>
              <a:off x="1423845" y="2369354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1B1FE31-6201-48A1-AEE2-CC952F26E7F5}"/>
              </a:ext>
            </a:extLst>
          </p:cNvPr>
          <p:cNvGrpSpPr/>
          <p:nvPr/>
        </p:nvGrpSpPr>
        <p:grpSpPr>
          <a:xfrm>
            <a:off x="2266502" y="4254304"/>
            <a:ext cx="565688" cy="950081"/>
            <a:chOff x="2266502" y="2300779"/>
            <a:chExt cx="565688" cy="587108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41D852F3-F93C-4D66-BD9C-D552BB450E2B}"/>
                </a:ext>
              </a:extLst>
            </p:cNvPr>
            <p:cNvGrpSpPr/>
            <p:nvPr/>
          </p:nvGrpSpPr>
          <p:grpSpPr>
            <a:xfrm>
              <a:off x="2477387" y="2728006"/>
              <a:ext cx="156870" cy="159881"/>
              <a:chOff x="1634730" y="2501089"/>
              <a:chExt cx="156870" cy="159881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D117ECE-BA9C-42AE-B14B-B717662256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6527E60-A4C6-466C-82DC-F672133FA7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FE4D2B2-BE32-4646-8B71-6B66FF87F151}"/>
                </a:ext>
              </a:extLst>
            </p:cNvPr>
            <p:cNvGrpSpPr/>
            <p:nvPr/>
          </p:nvGrpSpPr>
          <p:grpSpPr>
            <a:xfrm rot="10800000">
              <a:off x="2465189" y="2300779"/>
              <a:ext cx="156870" cy="159881"/>
              <a:chOff x="1634730" y="2501089"/>
              <a:chExt cx="156870" cy="159881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8AA89B76-A16B-4B2A-B32E-77AE3EFBF4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F302A97D-0299-4095-B66A-66C8B93ACF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10A9935-37F9-4972-B85B-A6EB16DD67AF}"/>
                </a:ext>
              </a:extLst>
            </p:cNvPr>
            <p:cNvSpPr/>
            <p:nvPr/>
          </p:nvSpPr>
          <p:spPr>
            <a:xfrm>
              <a:off x="2266502" y="2451664"/>
              <a:ext cx="565688" cy="26347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00FF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602E4E3-5724-47F8-8B41-25B5270B9FEA}"/>
                </a:ext>
              </a:extLst>
            </p:cNvPr>
            <p:cNvCxnSpPr>
              <a:cxnSpLocks/>
              <a:stCxn id="85" idx="1"/>
              <a:endCxn id="85" idx="3"/>
            </p:cNvCxnSpPr>
            <p:nvPr/>
          </p:nvCxnSpPr>
          <p:spPr>
            <a:xfrm>
              <a:off x="2266502" y="2583400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97D40CE-359D-4C52-8E7A-BAD3AB45CB2F}"/>
              </a:ext>
            </a:extLst>
          </p:cNvPr>
          <p:cNvGrpSpPr/>
          <p:nvPr/>
        </p:nvGrpSpPr>
        <p:grpSpPr>
          <a:xfrm>
            <a:off x="5679034" y="3989637"/>
            <a:ext cx="2022529" cy="1270861"/>
            <a:chOff x="1139125" y="1921790"/>
            <a:chExt cx="2022529" cy="1270861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A8F7A0A-5E57-4E64-8875-CEEDF4A5A7F6}"/>
                </a:ext>
              </a:extLst>
            </p:cNvPr>
            <p:cNvCxnSpPr/>
            <p:nvPr/>
          </p:nvCxnSpPr>
          <p:spPr>
            <a:xfrm>
              <a:off x="1146875" y="1921790"/>
              <a:ext cx="0" cy="1263112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F194743-0460-4C69-A5FE-91653DD2A3EE}"/>
                </a:ext>
              </a:extLst>
            </p:cNvPr>
            <p:cNvCxnSpPr/>
            <p:nvPr/>
          </p:nvCxnSpPr>
          <p:spPr>
            <a:xfrm>
              <a:off x="1139125" y="3192651"/>
              <a:ext cx="2022529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6968038-D7EE-48DF-A46B-1EAFDF7B750F}"/>
              </a:ext>
            </a:extLst>
          </p:cNvPr>
          <p:cNvGrpSpPr/>
          <p:nvPr/>
        </p:nvGrpSpPr>
        <p:grpSpPr>
          <a:xfrm>
            <a:off x="5963754" y="3945888"/>
            <a:ext cx="565688" cy="679163"/>
            <a:chOff x="1423845" y="2073862"/>
            <a:chExt cx="565688" cy="587108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7FEE159-4709-4792-B8A7-B5BD14111013}"/>
                </a:ext>
              </a:extLst>
            </p:cNvPr>
            <p:cNvGrpSpPr/>
            <p:nvPr/>
          </p:nvGrpSpPr>
          <p:grpSpPr>
            <a:xfrm>
              <a:off x="1631555" y="2501089"/>
              <a:ext cx="156870" cy="159881"/>
              <a:chOff x="1631555" y="2501089"/>
              <a:chExt cx="156870" cy="159881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CDF39530-9AA1-4C31-A9A0-1EF35D6C9F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F8CEF75F-AB6C-4307-BF0A-C0AF84E6D6D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09990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377A8CE3-4A25-495A-AE53-A2B482CD3231}"/>
                </a:ext>
              </a:extLst>
            </p:cNvPr>
            <p:cNvGrpSpPr/>
            <p:nvPr/>
          </p:nvGrpSpPr>
          <p:grpSpPr>
            <a:xfrm rot="10800000">
              <a:off x="1622532" y="2073862"/>
              <a:ext cx="156870" cy="159881"/>
              <a:chOff x="1634730" y="2501089"/>
              <a:chExt cx="156870" cy="159881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0D28C1E8-AAC3-42F1-A2EF-560B4FEEB1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E4D2549E-8A38-42AE-BFDB-E89EA2F3890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67A631C-3106-476D-A19F-08B32EBDB57C}"/>
                </a:ext>
              </a:extLst>
            </p:cNvPr>
            <p:cNvSpPr/>
            <p:nvPr/>
          </p:nvSpPr>
          <p:spPr>
            <a:xfrm>
              <a:off x="1423845" y="2237618"/>
              <a:ext cx="565688" cy="263471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70F97B1-A5E3-4401-827D-24B83079BE12}"/>
                </a:ext>
              </a:extLst>
            </p:cNvPr>
            <p:cNvCxnSpPr>
              <a:cxnSpLocks/>
              <a:stCxn id="99" idx="1"/>
              <a:endCxn id="99" idx="3"/>
            </p:cNvCxnSpPr>
            <p:nvPr/>
          </p:nvCxnSpPr>
          <p:spPr>
            <a:xfrm>
              <a:off x="1423845" y="2369354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52817AE-665E-4467-BB9D-FFEF6E346DE2}"/>
              </a:ext>
            </a:extLst>
          </p:cNvPr>
          <p:cNvGrpSpPr/>
          <p:nvPr/>
        </p:nvGrpSpPr>
        <p:grpSpPr>
          <a:xfrm>
            <a:off x="6806411" y="4345179"/>
            <a:ext cx="565688" cy="835278"/>
            <a:chOff x="2266502" y="2300779"/>
            <a:chExt cx="565688" cy="587108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F291944E-6AB4-4400-AB98-34655E8AA392}"/>
                </a:ext>
              </a:extLst>
            </p:cNvPr>
            <p:cNvGrpSpPr/>
            <p:nvPr/>
          </p:nvGrpSpPr>
          <p:grpSpPr>
            <a:xfrm>
              <a:off x="2477387" y="2728006"/>
              <a:ext cx="156870" cy="159881"/>
              <a:chOff x="1634730" y="2501089"/>
              <a:chExt cx="156870" cy="159881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3CB9487E-656E-4DB5-B3CA-9DC534D88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285DF83B-3AD4-4DD0-8440-44AD15A937E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51A398B2-97D8-435B-BC3B-037868798D7F}"/>
                </a:ext>
              </a:extLst>
            </p:cNvPr>
            <p:cNvGrpSpPr/>
            <p:nvPr/>
          </p:nvGrpSpPr>
          <p:grpSpPr>
            <a:xfrm rot="10800000">
              <a:off x="2465189" y="2300779"/>
              <a:ext cx="156870" cy="159881"/>
              <a:chOff x="1634730" y="2501089"/>
              <a:chExt cx="156870" cy="159881"/>
            </a:xfrm>
          </p:grpSpPr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4D2AA73C-C0F4-47B4-A5EE-DC58DF032F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07547252-13AD-417E-BB19-8080DEC3FD7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D06CDB9-9FCA-4A54-B7DB-1B2E8B3EF1D1}"/>
                </a:ext>
              </a:extLst>
            </p:cNvPr>
            <p:cNvSpPr/>
            <p:nvPr/>
          </p:nvSpPr>
          <p:spPr>
            <a:xfrm>
              <a:off x="2266502" y="2451664"/>
              <a:ext cx="565688" cy="26347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00FF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1823A3E9-9FB4-4BC7-85C3-C3A0EF36F5EB}"/>
                </a:ext>
              </a:extLst>
            </p:cNvPr>
            <p:cNvCxnSpPr>
              <a:cxnSpLocks/>
              <a:stCxn id="108" idx="1"/>
              <a:endCxn id="108" idx="3"/>
            </p:cNvCxnSpPr>
            <p:nvPr/>
          </p:nvCxnSpPr>
          <p:spPr>
            <a:xfrm>
              <a:off x="2266502" y="2583400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F266F77F-132C-4381-AF57-7BC1CB8794BF}"/>
              </a:ext>
            </a:extLst>
          </p:cNvPr>
          <p:cNvSpPr txBox="1"/>
          <p:nvPr/>
        </p:nvSpPr>
        <p:spPr>
          <a:xfrm>
            <a:off x="5790321" y="3216881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Stress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FCF1C0F-7280-4892-9995-9C6D9E1064CB}"/>
              </a:ext>
            </a:extLst>
          </p:cNvPr>
          <p:cNvSpPr txBox="1"/>
          <p:nvPr/>
        </p:nvSpPr>
        <p:spPr>
          <a:xfrm>
            <a:off x="6632978" y="3216881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Control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C5DD2F5-8182-4D98-AD85-AD4314ECCADD}"/>
              </a:ext>
            </a:extLst>
          </p:cNvPr>
          <p:cNvSpPr txBox="1"/>
          <p:nvPr/>
        </p:nvSpPr>
        <p:spPr>
          <a:xfrm>
            <a:off x="1249658" y="5298199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Stress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5369A71-4173-4014-9A2B-8DA145C5D8B5}"/>
              </a:ext>
            </a:extLst>
          </p:cNvPr>
          <p:cNvSpPr txBox="1"/>
          <p:nvPr/>
        </p:nvSpPr>
        <p:spPr>
          <a:xfrm>
            <a:off x="2092315" y="5298199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Control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9D1A60A-94FE-4846-B0C8-202E84A89014}"/>
              </a:ext>
            </a:extLst>
          </p:cNvPr>
          <p:cNvSpPr txBox="1"/>
          <p:nvPr/>
        </p:nvSpPr>
        <p:spPr>
          <a:xfrm>
            <a:off x="5789567" y="5280416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Stress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371ED3F-142E-4A45-AD50-9CAC699EEAA1}"/>
              </a:ext>
            </a:extLst>
          </p:cNvPr>
          <p:cNvSpPr txBox="1"/>
          <p:nvPr/>
        </p:nvSpPr>
        <p:spPr>
          <a:xfrm>
            <a:off x="6632224" y="5280416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595717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Image result for volcano plot">
            <a:extLst>
              <a:ext uri="{FF2B5EF4-FFF2-40B4-BE49-F238E27FC236}">
                <a16:creationId xmlns:a16="http://schemas.microsoft.com/office/drawing/2014/main" id="{FE56FD22-CECB-4E39-8015-64F00C0B9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928" y="1321254"/>
            <a:ext cx="4986775" cy="466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E7AFD0-1CD2-441A-ACA4-2873AD04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52" y="138598"/>
            <a:ext cx="9166762" cy="685494"/>
          </a:xfrm>
        </p:spPr>
        <p:txBody>
          <a:bodyPr/>
          <a:lstStyle/>
          <a:p>
            <a:r>
              <a:rPr lang="en-US" dirty="0"/>
              <a:t>Expression and significance</a:t>
            </a:r>
            <a:br>
              <a:rPr lang="en-US" dirty="0"/>
            </a:br>
            <a:r>
              <a:rPr lang="en-US" sz="2800" dirty="0"/>
              <a:t>(Volcano plot)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2C1C1F6-4A7E-4CC4-9DCF-565E1D9252C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C1EE11-58D3-4373-8D3E-5A4177756F1C}"/>
              </a:ext>
            </a:extLst>
          </p:cNvPr>
          <p:cNvGrpSpPr/>
          <p:nvPr/>
        </p:nvGrpSpPr>
        <p:grpSpPr>
          <a:xfrm>
            <a:off x="6920002" y="2185808"/>
            <a:ext cx="2022529" cy="1270861"/>
            <a:chOff x="1139125" y="1921790"/>
            <a:chExt cx="2022529" cy="1270861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F2AFAC-C536-49F3-94BE-15E33EB10FE2}"/>
                </a:ext>
              </a:extLst>
            </p:cNvPr>
            <p:cNvCxnSpPr/>
            <p:nvPr/>
          </p:nvCxnSpPr>
          <p:spPr>
            <a:xfrm>
              <a:off x="1146875" y="1921790"/>
              <a:ext cx="0" cy="1263112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1D015FE-ABED-46CD-A2B7-B40E844DE2FE}"/>
                </a:ext>
              </a:extLst>
            </p:cNvPr>
            <p:cNvCxnSpPr/>
            <p:nvPr/>
          </p:nvCxnSpPr>
          <p:spPr>
            <a:xfrm>
              <a:off x="1139125" y="3192651"/>
              <a:ext cx="2022529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43DF572-C584-44D7-9C6C-E741D3438322}"/>
              </a:ext>
            </a:extLst>
          </p:cNvPr>
          <p:cNvGrpSpPr/>
          <p:nvPr/>
        </p:nvGrpSpPr>
        <p:grpSpPr>
          <a:xfrm>
            <a:off x="7204722" y="2229274"/>
            <a:ext cx="565688" cy="212238"/>
            <a:chOff x="1423845" y="2073862"/>
            <a:chExt cx="565688" cy="58710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EE20FDB-8B0D-497F-BE5A-733AF58DB761}"/>
                </a:ext>
              </a:extLst>
            </p:cNvPr>
            <p:cNvGrpSpPr/>
            <p:nvPr/>
          </p:nvGrpSpPr>
          <p:grpSpPr>
            <a:xfrm>
              <a:off x="1631555" y="2501089"/>
              <a:ext cx="156870" cy="159881"/>
              <a:chOff x="1631555" y="2501089"/>
              <a:chExt cx="156870" cy="159881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AF0AAF5-0128-44BE-A8B5-A6A27DEF8E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830A6E2A-4542-4463-A9F3-3DC5EBC04B7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09990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4F5DD12-D7A7-408D-950C-C2D7E4D2B702}"/>
                </a:ext>
              </a:extLst>
            </p:cNvPr>
            <p:cNvGrpSpPr/>
            <p:nvPr/>
          </p:nvGrpSpPr>
          <p:grpSpPr>
            <a:xfrm rot="10800000">
              <a:off x="1622532" y="2073862"/>
              <a:ext cx="156870" cy="159881"/>
              <a:chOff x="1634730" y="2501089"/>
              <a:chExt cx="156870" cy="159881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02FF9F4-0709-41F7-94AC-747B730393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6DDDE22-DA06-4156-B05B-896F2E43A24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F5ADCC2-69A5-4BEA-92F3-F1DE54A443AB}"/>
                </a:ext>
              </a:extLst>
            </p:cNvPr>
            <p:cNvSpPr/>
            <p:nvPr/>
          </p:nvSpPr>
          <p:spPr>
            <a:xfrm>
              <a:off x="1423845" y="2237618"/>
              <a:ext cx="565688" cy="263471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99E2AB-444B-4955-93FB-DEDBAE2CF4D9}"/>
                </a:ext>
              </a:extLst>
            </p:cNvPr>
            <p:cNvCxnSpPr>
              <a:cxnSpLocks/>
              <a:stCxn id="23" idx="1"/>
              <a:endCxn id="23" idx="3"/>
            </p:cNvCxnSpPr>
            <p:nvPr/>
          </p:nvCxnSpPr>
          <p:spPr>
            <a:xfrm>
              <a:off x="1423845" y="2369354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20CC228-CB97-46DA-83D4-646DF7174723}"/>
              </a:ext>
            </a:extLst>
          </p:cNvPr>
          <p:cNvGrpSpPr/>
          <p:nvPr/>
        </p:nvGrpSpPr>
        <p:grpSpPr>
          <a:xfrm>
            <a:off x="8047379" y="3030463"/>
            <a:ext cx="565688" cy="229928"/>
            <a:chOff x="2266502" y="2300779"/>
            <a:chExt cx="565688" cy="58710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698C86B-ED75-457D-8D59-E79B0D1B083D}"/>
                </a:ext>
              </a:extLst>
            </p:cNvPr>
            <p:cNvGrpSpPr/>
            <p:nvPr/>
          </p:nvGrpSpPr>
          <p:grpSpPr>
            <a:xfrm>
              <a:off x="2477387" y="2728006"/>
              <a:ext cx="156870" cy="159881"/>
              <a:chOff x="1634730" y="2501089"/>
              <a:chExt cx="156870" cy="159881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D2F42B0-6B17-4EA6-B291-5FB1CEB71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99908D1-27FE-4559-BFF2-8D8413A7FD3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9B9D010-4A48-4AB9-8347-171C34B49A2D}"/>
                </a:ext>
              </a:extLst>
            </p:cNvPr>
            <p:cNvGrpSpPr/>
            <p:nvPr/>
          </p:nvGrpSpPr>
          <p:grpSpPr>
            <a:xfrm rot="10800000">
              <a:off x="2465189" y="2300779"/>
              <a:ext cx="156870" cy="159881"/>
              <a:chOff x="1634730" y="2501089"/>
              <a:chExt cx="156870" cy="159881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A2B62BB-0451-4DF7-8BA5-5AC708E426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DB5BB523-050D-41B6-8CED-791E618C8C5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2E1B4E2-A4A2-4B61-98E7-3B39C824869E}"/>
                </a:ext>
              </a:extLst>
            </p:cNvPr>
            <p:cNvSpPr/>
            <p:nvPr/>
          </p:nvSpPr>
          <p:spPr>
            <a:xfrm>
              <a:off x="2266502" y="2451664"/>
              <a:ext cx="565688" cy="26347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00FF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32155A1-BC2B-4ED6-9F06-BE16BC2DBE09}"/>
                </a:ext>
              </a:extLst>
            </p:cNvPr>
            <p:cNvCxnSpPr>
              <a:cxnSpLocks/>
              <a:stCxn id="32" idx="1"/>
              <a:endCxn id="32" idx="3"/>
            </p:cNvCxnSpPr>
            <p:nvPr/>
          </p:nvCxnSpPr>
          <p:spPr>
            <a:xfrm>
              <a:off x="2266502" y="2583400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280D2C8-6E5B-4104-B0CC-30B38383B951}"/>
              </a:ext>
            </a:extLst>
          </p:cNvPr>
          <p:cNvSpPr txBox="1"/>
          <p:nvPr/>
        </p:nvSpPr>
        <p:spPr>
          <a:xfrm>
            <a:off x="7031288" y="3449977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Stress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C5D699-F67E-4F42-8C39-51D4677A54DE}"/>
              </a:ext>
            </a:extLst>
          </p:cNvPr>
          <p:cNvSpPr txBox="1"/>
          <p:nvPr/>
        </p:nvSpPr>
        <p:spPr>
          <a:xfrm>
            <a:off x="7873945" y="3449977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3411955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Image result for volcano plot">
            <a:extLst>
              <a:ext uri="{FF2B5EF4-FFF2-40B4-BE49-F238E27FC236}">
                <a16:creationId xmlns:a16="http://schemas.microsoft.com/office/drawing/2014/main" id="{FE56FD22-CECB-4E39-8015-64F00C0B9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928" y="1321254"/>
            <a:ext cx="4986775" cy="466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E7AFD0-1CD2-441A-ACA4-2873AD04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52" y="138598"/>
            <a:ext cx="9166762" cy="685494"/>
          </a:xfrm>
        </p:spPr>
        <p:txBody>
          <a:bodyPr/>
          <a:lstStyle/>
          <a:p>
            <a:r>
              <a:rPr lang="en-US" dirty="0"/>
              <a:t>Expression and significance</a:t>
            </a:r>
            <a:br>
              <a:rPr lang="en-US" dirty="0"/>
            </a:br>
            <a:r>
              <a:rPr lang="en-US" sz="2800" dirty="0"/>
              <a:t>(Volcano plot)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7549C1-A14A-4506-823D-8BEA1D6B83A6}"/>
              </a:ext>
            </a:extLst>
          </p:cNvPr>
          <p:cNvSpPr txBox="1"/>
          <p:nvPr/>
        </p:nvSpPr>
        <p:spPr>
          <a:xfrm>
            <a:off x="515577" y="4236500"/>
            <a:ext cx="3848747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Low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significance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AEF2AA-C4E9-43F8-A363-D851679629D9}"/>
              </a:ext>
            </a:extLst>
          </p:cNvPr>
          <p:cNvSpPr txBox="1"/>
          <p:nvPr/>
        </p:nvSpPr>
        <p:spPr>
          <a:xfrm>
            <a:off x="2815860" y="5737872"/>
            <a:ext cx="384874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Low 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4693A7-54C5-4A8F-BBDA-D9813FA784E7}"/>
              </a:ext>
            </a:extLst>
          </p:cNvPr>
          <p:cNvSpPr/>
          <p:nvPr/>
        </p:nvSpPr>
        <p:spPr>
          <a:xfrm>
            <a:off x="472698" y="4130300"/>
            <a:ext cx="6803756" cy="1005840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86A047-2BF7-4A97-B655-38E556F30774}"/>
              </a:ext>
            </a:extLst>
          </p:cNvPr>
          <p:cNvSpPr/>
          <p:nvPr/>
        </p:nvSpPr>
        <p:spPr>
          <a:xfrm>
            <a:off x="4146126" y="1938055"/>
            <a:ext cx="1223715" cy="4201645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1FF76C-59EC-4259-B922-2B4F4D430760}"/>
              </a:ext>
            </a:extLst>
          </p:cNvPr>
          <p:cNvCxnSpPr/>
          <p:nvPr/>
        </p:nvCxnSpPr>
        <p:spPr>
          <a:xfrm flipH="1">
            <a:off x="6005593" y="1852047"/>
            <a:ext cx="1030638" cy="96089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DE45E0-D5B4-4D36-BC73-A0805FE8DCE6}"/>
              </a:ext>
            </a:extLst>
          </p:cNvPr>
          <p:cNvCxnSpPr/>
          <p:nvPr/>
        </p:nvCxnSpPr>
        <p:spPr>
          <a:xfrm flipH="1">
            <a:off x="3564610" y="1596325"/>
            <a:ext cx="3135497" cy="118562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9E57AD-CAEE-4A89-8021-FA182AF75B9E}"/>
              </a:ext>
            </a:extLst>
          </p:cNvPr>
          <p:cNvSpPr txBox="1"/>
          <p:nvPr/>
        </p:nvSpPr>
        <p:spPr>
          <a:xfrm>
            <a:off x="6850251" y="1105596"/>
            <a:ext cx="2061274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What we are interested in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2C1C1F6-4A7E-4CC4-9DCF-565E1D9252C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C1EE11-58D3-4373-8D3E-5A4177756F1C}"/>
              </a:ext>
            </a:extLst>
          </p:cNvPr>
          <p:cNvGrpSpPr/>
          <p:nvPr/>
        </p:nvGrpSpPr>
        <p:grpSpPr>
          <a:xfrm>
            <a:off x="6920002" y="2185808"/>
            <a:ext cx="2022529" cy="1270861"/>
            <a:chOff x="1139125" y="1921790"/>
            <a:chExt cx="2022529" cy="1270861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F2AFAC-C536-49F3-94BE-15E33EB10FE2}"/>
                </a:ext>
              </a:extLst>
            </p:cNvPr>
            <p:cNvCxnSpPr/>
            <p:nvPr/>
          </p:nvCxnSpPr>
          <p:spPr>
            <a:xfrm>
              <a:off x="1146875" y="1921790"/>
              <a:ext cx="0" cy="1263112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1D015FE-ABED-46CD-A2B7-B40E844DE2FE}"/>
                </a:ext>
              </a:extLst>
            </p:cNvPr>
            <p:cNvCxnSpPr/>
            <p:nvPr/>
          </p:nvCxnSpPr>
          <p:spPr>
            <a:xfrm>
              <a:off x="1139125" y="3192651"/>
              <a:ext cx="2022529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43DF572-C584-44D7-9C6C-E741D3438322}"/>
              </a:ext>
            </a:extLst>
          </p:cNvPr>
          <p:cNvGrpSpPr/>
          <p:nvPr/>
        </p:nvGrpSpPr>
        <p:grpSpPr>
          <a:xfrm>
            <a:off x="7204722" y="2229274"/>
            <a:ext cx="565688" cy="212238"/>
            <a:chOff x="1423845" y="2073862"/>
            <a:chExt cx="565688" cy="58710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EE20FDB-8B0D-497F-BE5A-733AF58DB761}"/>
                </a:ext>
              </a:extLst>
            </p:cNvPr>
            <p:cNvGrpSpPr/>
            <p:nvPr/>
          </p:nvGrpSpPr>
          <p:grpSpPr>
            <a:xfrm>
              <a:off x="1631555" y="2501089"/>
              <a:ext cx="156870" cy="159881"/>
              <a:chOff x="1631555" y="2501089"/>
              <a:chExt cx="156870" cy="159881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AF0AAF5-0128-44BE-A8B5-A6A27DEF8E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830A6E2A-4542-4463-A9F3-3DC5EBC04B7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09990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4F5DD12-D7A7-408D-950C-C2D7E4D2B702}"/>
                </a:ext>
              </a:extLst>
            </p:cNvPr>
            <p:cNvGrpSpPr/>
            <p:nvPr/>
          </p:nvGrpSpPr>
          <p:grpSpPr>
            <a:xfrm rot="10800000">
              <a:off x="1622532" y="2073862"/>
              <a:ext cx="156870" cy="159881"/>
              <a:chOff x="1634730" y="2501089"/>
              <a:chExt cx="156870" cy="159881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02FF9F4-0709-41F7-94AC-747B730393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6DDDE22-DA06-4156-B05B-896F2E43A24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F5ADCC2-69A5-4BEA-92F3-F1DE54A443AB}"/>
                </a:ext>
              </a:extLst>
            </p:cNvPr>
            <p:cNvSpPr/>
            <p:nvPr/>
          </p:nvSpPr>
          <p:spPr>
            <a:xfrm>
              <a:off x="1423845" y="2237618"/>
              <a:ext cx="565688" cy="263471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99E2AB-444B-4955-93FB-DEDBAE2CF4D9}"/>
                </a:ext>
              </a:extLst>
            </p:cNvPr>
            <p:cNvCxnSpPr>
              <a:cxnSpLocks/>
              <a:stCxn id="23" idx="1"/>
              <a:endCxn id="23" idx="3"/>
            </p:cNvCxnSpPr>
            <p:nvPr/>
          </p:nvCxnSpPr>
          <p:spPr>
            <a:xfrm>
              <a:off x="1423845" y="2369354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20CC228-CB97-46DA-83D4-646DF7174723}"/>
              </a:ext>
            </a:extLst>
          </p:cNvPr>
          <p:cNvGrpSpPr/>
          <p:nvPr/>
        </p:nvGrpSpPr>
        <p:grpSpPr>
          <a:xfrm>
            <a:off x="8047379" y="3030463"/>
            <a:ext cx="565688" cy="229928"/>
            <a:chOff x="2266502" y="2300779"/>
            <a:chExt cx="565688" cy="58710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698C86B-ED75-457D-8D59-E79B0D1B083D}"/>
                </a:ext>
              </a:extLst>
            </p:cNvPr>
            <p:cNvGrpSpPr/>
            <p:nvPr/>
          </p:nvGrpSpPr>
          <p:grpSpPr>
            <a:xfrm>
              <a:off x="2477387" y="2728006"/>
              <a:ext cx="156870" cy="159881"/>
              <a:chOff x="1634730" y="2501089"/>
              <a:chExt cx="156870" cy="159881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D2F42B0-6B17-4EA6-B291-5FB1CEB71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99908D1-27FE-4559-BFF2-8D8413A7FD3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9B9D010-4A48-4AB9-8347-171C34B49A2D}"/>
                </a:ext>
              </a:extLst>
            </p:cNvPr>
            <p:cNvGrpSpPr/>
            <p:nvPr/>
          </p:nvGrpSpPr>
          <p:grpSpPr>
            <a:xfrm rot="10800000">
              <a:off x="2465189" y="2300779"/>
              <a:ext cx="156870" cy="159881"/>
              <a:chOff x="1634730" y="2501089"/>
              <a:chExt cx="156870" cy="159881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A2B62BB-0451-4DF7-8BA5-5AC708E426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DB5BB523-050D-41B6-8CED-791E618C8C5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2E1B4E2-A4A2-4B61-98E7-3B39C824869E}"/>
                </a:ext>
              </a:extLst>
            </p:cNvPr>
            <p:cNvSpPr/>
            <p:nvPr/>
          </p:nvSpPr>
          <p:spPr>
            <a:xfrm>
              <a:off x="2266502" y="2451664"/>
              <a:ext cx="565688" cy="26347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00FF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32155A1-BC2B-4ED6-9F06-BE16BC2DBE09}"/>
                </a:ext>
              </a:extLst>
            </p:cNvPr>
            <p:cNvCxnSpPr>
              <a:cxnSpLocks/>
              <a:stCxn id="32" idx="1"/>
              <a:endCxn id="32" idx="3"/>
            </p:cNvCxnSpPr>
            <p:nvPr/>
          </p:nvCxnSpPr>
          <p:spPr>
            <a:xfrm>
              <a:off x="2266502" y="2583400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280D2C8-6E5B-4104-B0CC-30B38383B951}"/>
              </a:ext>
            </a:extLst>
          </p:cNvPr>
          <p:cNvSpPr txBox="1"/>
          <p:nvPr/>
        </p:nvSpPr>
        <p:spPr>
          <a:xfrm>
            <a:off x="7031288" y="3449977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Stress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C5D699-F67E-4F42-8C39-51D4677A54DE}"/>
              </a:ext>
            </a:extLst>
          </p:cNvPr>
          <p:cNvSpPr txBox="1"/>
          <p:nvPr/>
        </p:nvSpPr>
        <p:spPr>
          <a:xfrm>
            <a:off x="7873945" y="3449977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Control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4945D52-7988-472F-99B6-862375D8101E}"/>
              </a:ext>
            </a:extLst>
          </p:cNvPr>
          <p:cNvCxnSpPr>
            <a:cxnSpLocks/>
          </p:cNvCxnSpPr>
          <p:nvPr/>
        </p:nvCxnSpPr>
        <p:spPr>
          <a:xfrm>
            <a:off x="1183132" y="3281130"/>
            <a:ext cx="741747" cy="72518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E1EC250-E390-4C78-81C7-EF49D3BBC72B}"/>
              </a:ext>
            </a:extLst>
          </p:cNvPr>
          <p:cNvSpPr txBox="1"/>
          <p:nvPr/>
        </p:nvSpPr>
        <p:spPr>
          <a:xfrm>
            <a:off x="181941" y="2602690"/>
            <a:ext cx="206127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Note the negative</a:t>
            </a:r>
          </a:p>
        </p:txBody>
      </p:sp>
    </p:spTree>
    <p:extLst>
      <p:ext uri="{BB962C8B-B14F-4D97-AF65-F5344CB8AC3E}">
        <p14:creationId xmlns:p14="http://schemas.microsoft.com/office/powerpoint/2010/main" val="1477024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69284-6E44-4938-A96A-15FE7002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64" y="255285"/>
            <a:ext cx="9166762" cy="685494"/>
          </a:xfrm>
        </p:spPr>
        <p:txBody>
          <a:bodyPr/>
          <a:lstStyle/>
          <a:p>
            <a:r>
              <a:rPr lang="en-US" dirty="0"/>
              <a:t>Gene Ontology Terms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7E5EB-FABB-43AC-AB85-181D009CA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42509"/>
            <a:ext cx="8229600" cy="2650210"/>
          </a:xfrm>
        </p:spPr>
        <p:txBody>
          <a:bodyPr/>
          <a:lstStyle/>
          <a:p>
            <a:r>
              <a:rPr lang="en-US" sz="2400" dirty="0">
                <a:latin typeface="Akzidenz for Chalmers" pitchFamily="2" charset="0"/>
              </a:rPr>
              <a:t>Go Terms</a:t>
            </a:r>
          </a:p>
          <a:p>
            <a:endParaRPr lang="en-US" sz="2400" dirty="0">
              <a:latin typeface="Akzidenz for Chalmers" pitchFamily="2" charset="0"/>
            </a:endParaRPr>
          </a:p>
          <a:p>
            <a:r>
              <a:rPr lang="en-US" sz="2400" dirty="0">
                <a:latin typeface="Akzidenz for Chalmers" pitchFamily="2" charset="0"/>
              </a:rPr>
              <a:t>Group genes together based on common characteristics</a:t>
            </a:r>
          </a:p>
          <a:p>
            <a:endParaRPr lang="en-US" sz="2400" dirty="0">
              <a:latin typeface="Akzidenz for Chalmers" pitchFamily="2" charset="0"/>
            </a:endParaRPr>
          </a:p>
          <a:p>
            <a:r>
              <a:rPr lang="en-US" sz="2400" dirty="0">
                <a:latin typeface="Akzidenz for Chalmers" pitchFamily="2" charset="0"/>
              </a:rPr>
              <a:t>3 different 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kzidenz for Chalmers" pitchFamily="2" charset="0"/>
              </a:rPr>
              <a:t>Process (e.g. Glycolysis)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kzidenz for Chalmers" pitchFamily="2" charset="0"/>
              </a:rPr>
              <a:t>Molecular function (e.g. Kinase)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kzidenz for Chalmers" pitchFamily="2" charset="0"/>
              </a:rPr>
              <a:t>Cellular components (e.g. Mitochondria)</a:t>
            </a:r>
          </a:p>
          <a:p>
            <a:pPr lvl="1"/>
            <a:endParaRPr lang="en-US" sz="2000" dirty="0">
              <a:latin typeface="Akzidenz for Chalmers" pitchFamily="2" charset="0"/>
            </a:endParaRPr>
          </a:p>
          <a:p>
            <a:pPr lvl="1"/>
            <a:endParaRPr lang="en-US" sz="2000" dirty="0">
              <a:latin typeface="Akzidenz for Chalmers" pitchFamily="2" charset="0"/>
            </a:endParaRPr>
          </a:p>
          <a:p>
            <a:endParaRPr lang="en-US" sz="2400" dirty="0">
              <a:latin typeface="Akzidenz for Chalmers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3C8E0-818F-43CC-8BC7-E638A1D92A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621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69284-6E44-4938-A96A-15FE7002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64" y="255285"/>
            <a:ext cx="9166762" cy="685494"/>
          </a:xfrm>
        </p:spPr>
        <p:txBody>
          <a:bodyPr/>
          <a:lstStyle/>
          <a:p>
            <a:r>
              <a:rPr lang="en-US" dirty="0"/>
              <a:t>Gene Ontology Terms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7E5EB-FABB-43AC-AB85-181D009CA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42509"/>
            <a:ext cx="8229600" cy="2650210"/>
          </a:xfrm>
        </p:spPr>
        <p:txBody>
          <a:bodyPr/>
          <a:lstStyle/>
          <a:p>
            <a:r>
              <a:rPr lang="en-US" sz="2400" dirty="0">
                <a:latin typeface="Akzidenz for Chalmers" pitchFamily="2" charset="0"/>
              </a:rPr>
              <a:t>Go Terms</a:t>
            </a:r>
          </a:p>
          <a:p>
            <a:endParaRPr lang="en-US" sz="2400" dirty="0">
              <a:latin typeface="Akzidenz for Chalmers" pitchFamily="2" charset="0"/>
            </a:endParaRPr>
          </a:p>
          <a:p>
            <a:r>
              <a:rPr lang="en-US" sz="2400" dirty="0">
                <a:latin typeface="Akzidenz for Chalmers" pitchFamily="2" charset="0"/>
              </a:rPr>
              <a:t>Group genes together based on common characteristics</a:t>
            </a:r>
          </a:p>
          <a:p>
            <a:endParaRPr lang="en-US" sz="2400" dirty="0">
              <a:latin typeface="Akzidenz for Chalmers" pitchFamily="2" charset="0"/>
            </a:endParaRPr>
          </a:p>
          <a:p>
            <a:r>
              <a:rPr lang="en-US" sz="2400" dirty="0">
                <a:latin typeface="Akzidenz for Chalmers" pitchFamily="2" charset="0"/>
              </a:rPr>
              <a:t>3 different 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Akzidenz for Chalmers" pitchFamily="2" charset="0"/>
              </a:rPr>
              <a:t>Process (e.g. Glycolysis)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kzidenz for Chalmers" pitchFamily="2" charset="0"/>
              </a:rPr>
              <a:t>Molecular function (e.g. Kinase)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kzidenz for Chalmers" pitchFamily="2" charset="0"/>
              </a:rPr>
              <a:t>Cellular components (e.g. Mitochondria)</a:t>
            </a:r>
          </a:p>
          <a:p>
            <a:pPr lvl="1"/>
            <a:endParaRPr lang="en-US" sz="2000" dirty="0">
              <a:latin typeface="Akzidenz for Chalmers" pitchFamily="2" charset="0"/>
            </a:endParaRPr>
          </a:p>
          <a:p>
            <a:pPr lvl="1"/>
            <a:endParaRPr lang="en-US" sz="2000" dirty="0">
              <a:latin typeface="Akzidenz for Chalmers" pitchFamily="2" charset="0"/>
            </a:endParaRPr>
          </a:p>
          <a:p>
            <a:endParaRPr lang="en-US" sz="2400" dirty="0">
              <a:latin typeface="Akzidenz for Chalmers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3C8E0-818F-43CC-8BC7-E638A1D92A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254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69284-6E44-4938-A96A-15FE7002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64" y="255285"/>
            <a:ext cx="9166762" cy="685494"/>
          </a:xfrm>
        </p:spPr>
        <p:txBody>
          <a:bodyPr/>
          <a:lstStyle/>
          <a:p>
            <a:r>
              <a:rPr lang="en-US" dirty="0"/>
              <a:t>Go Term enrichment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7E5EB-FABB-43AC-AB85-181D009CA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86619"/>
            <a:ext cx="8229600" cy="2650210"/>
          </a:xfrm>
        </p:spPr>
        <p:txBody>
          <a:bodyPr/>
          <a:lstStyle/>
          <a:p>
            <a:r>
              <a:rPr lang="en-US" sz="2000" dirty="0">
                <a:latin typeface="Akzidenz for Chalmers" pitchFamily="2" charset="0"/>
              </a:rPr>
              <a:t>Calculate the enrichment that represents the amount to which the </a:t>
            </a:r>
            <a:r>
              <a:rPr lang="en-US" sz="2000" b="1" dirty="0">
                <a:latin typeface="Akzidenz for Chalmers" pitchFamily="2" charset="0"/>
              </a:rPr>
              <a:t>genes in the set are over-represented</a:t>
            </a:r>
            <a:r>
              <a:rPr lang="en-US" sz="2000" dirty="0">
                <a:latin typeface="Akzidenz for Chalmers" pitchFamily="2" charset="0"/>
              </a:rPr>
              <a:t>.</a:t>
            </a:r>
          </a:p>
          <a:p>
            <a:endParaRPr lang="en-US" sz="2000" dirty="0">
              <a:latin typeface="Akzidenz for Chalmers" pitchFamily="2" charset="0"/>
            </a:endParaRPr>
          </a:p>
          <a:p>
            <a:r>
              <a:rPr lang="en-US" sz="2000" dirty="0">
                <a:latin typeface="Akzidenz for Chalmers" pitchFamily="2" charset="0"/>
              </a:rPr>
              <a:t>Estimate the </a:t>
            </a:r>
            <a:r>
              <a:rPr lang="en-US" sz="2000" b="1" dirty="0">
                <a:latin typeface="Akzidenz for Chalmers" pitchFamily="2" charset="0"/>
              </a:rPr>
              <a:t>statistical significance </a:t>
            </a:r>
            <a:r>
              <a:rPr lang="en-US" sz="2000" dirty="0">
                <a:latin typeface="Akzidenz for Chalmers" pitchFamily="2" charset="0"/>
              </a:rPr>
              <a:t>of the enrichment using a hypergeometric test</a:t>
            </a:r>
          </a:p>
          <a:p>
            <a:endParaRPr lang="en-US" sz="2000" dirty="0">
              <a:latin typeface="Akzidenz for Chalmers" pitchFamily="2" charset="0"/>
            </a:endParaRPr>
          </a:p>
          <a:p>
            <a:r>
              <a:rPr lang="en-US" sz="2000" b="1" dirty="0">
                <a:latin typeface="Akzidenz for Chalmers" pitchFamily="2" charset="0"/>
              </a:rPr>
              <a:t>Adjust for multiple hypothesis testing </a:t>
            </a:r>
            <a:r>
              <a:rPr lang="en-US" sz="2000" dirty="0">
                <a:latin typeface="Akzidenz for Chalmers" pitchFamily="2" charset="0"/>
              </a:rPr>
              <a:t>for when a large number of gene sets are being analyzed at one time (e.g. </a:t>
            </a:r>
            <a:r>
              <a:rPr lang="en-US" sz="2000" dirty="0" err="1">
                <a:latin typeface="Akzidenz for Chalmers" pitchFamily="2" charset="0"/>
              </a:rPr>
              <a:t>Benjamini</a:t>
            </a:r>
            <a:r>
              <a:rPr lang="en-US" sz="2000" dirty="0">
                <a:latin typeface="Akzidenz for Chalmers" pitchFamily="2" charset="0"/>
              </a:rPr>
              <a:t>-Hochberg)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3C8E0-818F-43CC-8BC7-E638A1D92A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1089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69284-6E44-4938-A96A-15FE7002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64" y="255285"/>
            <a:ext cx="9166762" cy="685494"/>
          </a:xfrm>
        </p:spPr>
        <p:txBody>
          <a:bodyPr/>
          <a:lstStyle/>
          <a:p>
            <a:r>
              <a:rPr lang="en-US" dirty="0"/>
              <a:t>Additional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7E5EB-FABB-43AC-AB85-181D009CA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86619"/>
            <a:ext cx="8229600" cy="1746785"/>
          </a:xfrm>
        </p:spPr>
        <p:txBody>
          <a:bodyPr/>
          <a:lstStyle/>
          <a:p>
            <a:pPr lvl="1"/>
            <a:r>
              <a:rPr lang="en-US" sz="2000" dirty="0">
                <a:latin typeface="Akzidenz for Chalmers" pitchFamily="2" charset="0"/>
              </a:rPr>
              <a:t>Consultation session: 16 September (15:15 – 17:00; MT0)</a:t>
            </a:r>
          </a:p>
          <a:p>
            <a:pPr lvl="1"/>
            <a:r>
              <a:rPr lang="en-US" sz="2000" dirty="0">
                <a:latin typeface="Akzidenz for Chalmers" pitchFamily="2" charset="0"/>
              </a:rPr>
              <a:t>Hand-in deadline: 18 September at 23:59</a:t>
            </a:r>
          </a:p>
          <a:p>
            <a:pPr lvl="1"/>
            <a:r>
              <a:rPr lang="en-US" sz="2000" dirty="0">
                <a:latin typeface="Akzidenz for Chalmers" pitchFamily="2" charset="0"/>
              </a:rPr>
              <a:t>Upload your report a as .</a:t>
            </a:r>
            <a:r>
              <a:rPr lang="en-US" sz="2000" i="1" dirty="0">
                <a:latin typeface="Akzidenz for Chalmers" pitchFamily="2" charset="0"/>
              </a:rPr>
              <a:t>docx</a:t>
            </a:r>
            <a:r>
              <a:rPr lang="en-US" sz="2000" dirty="0">
                <a:latin typeface="Akzidenz for Chalmers" pitchFamily="2" charset="0"/>
              </a:rPr>
              <a:t> file</a:t>
            </a:r>
          </a:p>
          <a:p>
            <a:pPr lvl="1"/>
            <a:r>
              <a:rPr lang="en-US" sz="2000" dirty="0">
                <a:latin typeface="Akzidenz for Chalmers" pitchFamily="2" charset="0"/>
              </a:rPr>
              <a:t>Please don’t forget to upload your code (</a:t>
            </a:r>
            <a:r>
              <a:rPr lang="en-US" sz="2000" i="1" dirty="0">
                <a:latin typeface="Akzidenz for Chalmers" pitchFamily="2" charset="0"/>
              </a:rPr>
              <a:t>.mlx </a:t>
            </a:r>
            <a:r>
              <a:rPr lang="en-US" sz="2000" dirty="0">
                <a:latin typeface="Akzidenz for Chalmers" pitchFamily="2" charset="0"/>
              </a:rPr>
              <a:t>file)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3C8E0-818F-43CC-8BC7-E638A1D92A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A42ECA-71A9-BE46-98F1-89F7145B9A55}"/>
              </a:ext>
            </a:extLst>
          </p:cNvPr>
          <p:cNvSpPr txBox="1"/>
          <p:nvPr/>
        </p:nvSpPr>
        <p:spPr>
          <a:xfrm>
            <a:off x="1084795" y="4532717"/>
            <a:ext cx="73654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>
                <a:latin typeface="+mj-lt"/>
              </a:rPr>
              <a:t>Optional material</a:t>
            </a:r>
            <a:r>
              <a:rPr lang="en-US" dirty="0">
                <a:latin typeface="+mj-lt"/>
              </a:rPr>
              <a:t> (courtesy of </a:t>
            </a:r>
            <a:r>
              <a:rPr lang="en-US" i="1" dirty="0" err="1">
                <a:latin typeface="+mj-lt"/>
              </a:rPr>
              <a:t>StatQuest</a:t>
            </a:r>
            <a:r>
              <a:rPr lang="en-US" dirty="0">
                <a:latin typeface="+mj-lt"/>
              </a:rPr>
              <a:t>):</a:t>
            </a:r>
          </a:p>
          <a:p>
            <a:r>
              <a:rPr lang="en-US" dirty="0">
                <a:latin typeface="+mj-lt"/>
                <a:hlinkClick r:id="rId2"/>
              </a:rPr>
              <a:t>https://www.youtube.com/watch?v=TTUrtCY2k-w</a:t>
            </a:r>
            <a:r>
              <a:rPr lang="en-US" dirty="0">
                <a:latin typeface="+mj-lt"/>
              </a:rPr>
              <a:t> (Normalization)</a:t>
            </a:r>
            <a:endParaRPr lang="en-SE" dirty="0">
              <a:latin typeface="+mj-lt"/>
            </a:endParaRPr>
          </a:p>
          <a:p>
            <a:r>
              <a:rPr lang="en-GB" dirty="0">
                <a:latin typeface="+mj-lt"/>
                <a:hlinkClick r:id="rId3"/>
              </a:rPr>
              <a:t>https://www.youtube.com/watch?v=FgakZw6K1QQ</a:t>
            </a:r>
            <a:r>
              <a:rPr lang="en-GB" dirty="0">
                <a:latin typeface="+mj-lt"/>
              </a:rPr>
              <a:t> (PCA, Step-by-step)</a:t>
            </a:r>
          </a:p>
          <a:p>
            <a:r>
              <a:rPr lang="en-GB" dirty="0">
                <a:latin typeface="+mj-lt"/>
                <a:hlinkClick r:id="rId4"/>
              </a:rPr>
              <a:t>https://www.youtube.com/watch?v=K8LQSvtjcEo</a:t>
            </a:r>
            <a:r>
              <a:rPr lang="en-GB" dirty="0">
                <a:latin typeface="+mj-lt"/>
              </a:rPr>
              <a:t> (False detection rates)</a:t>
            </a:r>
          </a:p>
          <a:p>
            <a:endParaRPr lang="en-SE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83820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B721-7149-4E0E-AD81-6ACBE16B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sv-SE" sz="3600">
                <a:latin typeface="Akzidenz for Chalmers"/>
              </a:rPr>
              <a:t>Response</a:t>
            </a:r>
            <a:r>
              <a:rPr lang="sv-SE" sz="3600" dirty="0">
                <a:latin typeface="Akzidenz for Chalmers"/>
              </a:rPr>
              <a:t> of </a:t>
            </a:r>
            <a:r>
              <a:rPr lang="sv-SE" sz="3600" i="1" dirty="0">
                <a:latin typeface="Akzidenz for Chalmers"/>
              </a:rPr>
              <a:t>S. </a:t>
            </a:r>
            <a:r>
              <a:rPr lang="sv-SE" sz="3600" i="1" dirty="0" err="1">
                <a:latin typeface="Akzidenz for Chalmers"/>
              </a:rPr>
              <a:t>cerevisae</a:t>
            </a:r>
            <a:r>
              <a:rPr lang="sv-SE" sz="3600" dirty="0">
                <a:latin typeface="Akzidenz for Chalmers"/>
              </a:rPr>
              <a:t> to </a:t>
            </a:r>
            <a:r>
              <a:rPr lang="sv-SE" sz="3600" dirty="0" err="1">
                <a:latin typeface="Akzidenz for Chalmers"/>
              </a:rPr>
              <a:t>various</a:t>
            </a:r>
            <a:r>
              <a:rPr lang="sv-SE" sz="3600" dirty="0">
                <a:latin typeface="Akzidenz for Chalmers"/>
              </a:rPr>
              <a:t> stress </a:t>
            </a:r>
            <a:r>
              <a:rPr lang="sv-SE" sz="3600" dirty="0" err="1">
                <a:latin typeface="Akzidenz for Chalmers"/>
              </a:rPr>
              <a:t>conditions</a:t>
            </a:r>
            <a:endParaRPr lang="sv-SE" sz="3600" dirty="0">
              <a:latin typeface="Akzidenz for Chalmer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A1707C-E3EA-2346-BD8D-0ACD330E0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37" y="1445610"/>
            <a:ext cx="2806700" cy="2159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7FDC4F-5B3F-C546-BE3F-6854D5C19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989" y="2052993"/>
            <a:ext cx="5538952" cy="1376007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EB41356-8660-A748-ACC0-CA1E0A5D60EA}"/>
              </a:ext>
            </a:extLst>
          </p:cNvPr>
          <p:cNvSpPr txBox="1">
            <a:spLocks/>
          </p:cNvSpPr>
          <p:nvPr/>
        </p:nvSpPr>
        <p:spPr>
          <a:xfrm>
            <a:off x="0" y="6503238"/>
            <a:ext cx="5917325" cy="35476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rgbClr val="2A6AB2"/>
                </a:solidFill>
                <a:latin typeface="Akzidenz for Chalmers" pitchFamily="2" charset="0"/>
                <a:ea typeface="+mj-ea"/>
                <a:cs typeface="Arial"/>
              </a:defRPr>
            </a:lvl1pPr>
          </a:lstStyle>
          <a:p>
            <a:pPr algn="l"/>
            <a:r>
              <a:rPr lang="en-US" sz="1400" dirty="0">
                <a:solidFill>
                  <a:schemeClr val="bg1"/>
                </a:solidFill>
              </a:rPr>
              <a:t>https://</a:t>
            </a:r>
            <a:r>
              <a:rPr lang="en-US" sz="1400" dirty="0" err="1">
                <a:solidFill>
                  <a:schemeClr val="bg1"/>
                </a:solidFill>
              </a:rPr>
              <a:t>www.nature.com</a:t>
            </a:r>
            <a:r>
              <a:rPr lang="en-US" sz="1400" dirty="0">
                <a:solidFill>
                  <a:schemeClr val="bg1"/>
                </a:solidFill>
              </a:rPr>
              <a:t>/articles/s41467-020-16073-3</a:t>
            </a:r>
            <a:endParaRPr lang="sv-SE" sz="1400" dirty="0">
              <a:solidFill>
                <a:schemeClr val="bg1"/>
              </a:solidFill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5A06EC-2002-EB42-B50F-BFE301F8D9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7266" y="3773064"/>
            <a:ext cx="5686097" cy="226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83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B721-7149-4E0E-AD81-6ACBE16B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sv-SE" sz="3600" dirty="0" err="1">
                <a:latin typeface="Akzidenz for Chalmers"/>
              </a:rPr>
              <a:t>Response</a:t>
            </a:r>
            <a:r>
              <a:rPr lang="sv-SE" sz="3600" dirty="0">
                <a:latin typeface="Akzidenz for Chalmers"/>
              </a:rPr>
              <a:t> </a:t>
            </a:r>
            <a:r>
              <a:rPr lang="sv-SE" sz="3600" dirty="0" err="1">
                <a:latin typeface="Akzidenz for Chalmers"/>
              </a:rPr>
              <a:t>of</a:t>
            </a:r>
            <a:r>
              <a:rPr lang="sv-SE" sz="3600" dirty="0">
                <a:latin typeface="Akzidenz for Chalmers"/>
              </a:rPr>
              <a:t> </a:t>
            </a:r>
            <a:r>
              <a:rPr lang="sv-SE" sz="3600" i="1" dirty="0">
                <a:latin typeface="Akzidenz for Chalmers"/>
              </a:rPr>
              <a:t>S. </a:t>
            </a:r>
            <a:r>
              <a:rPr lang="sv-SE" sz="3600" i="1" dirty="0" err="1">
                <a:latin typeface="Akzidenz for Chalmers"/>
              </a:rPr>
              <a:t>cerevisae</a:t>
            </a:r>
            <a:r>
              <a:rPr lang="sv-SE" sz="3600" dirty="0">
                <a:latin typeface="Akzidenz for Chalmers"/>
              </a:rPr>
              <a:t> to </a:t>
            </a:r>
            <a:r>
              <a:rPr lang="sv-SE" sz="3600" dirty="0" err="1">
                <a:latin typeface="Akzidenz for Chalmers"/>
              </a:rPr>
              <a:t>various</a:t>
            </a:r>
            <a:r>
              <a:rPr lang="sv-SE" sz="3600" dirty="0">
                <a:latin typeface="Akzidenz for Chalmers"/>
              </a:rPr>
              <a:t> stress </a:t>
            </a:r>
            <a:r>
              <a:rPr lang="sv-SE" sz="3600" dirty="0" err="1">
                <a:latin typeface="Akzidenz for Chalmers"/>
              </a:rPr>
              <a:t>conditions</a:t>
            </a:r>
            <a:endParaRPr lang="sv-SE" sz="3600" dirty="0">
              <a:latin typeface="Akzidenz for Chalmer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A1707C-E3EA-2346-BD8D-0ACD330E0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37" y="1445610"/>
            <a:ext cx="2806700" cy="2159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7FDC4F-5B3F-C546-BE3F-6854D5C19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989" y="2052993"/>
            <a:ext cx="5538952" cy="1376007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5A06EC-2002-EB42-B50F-BFE301F8D9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7266" y="3773064"/>
            <a:ext cx="5686097" cy="22642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88D571-2150-CA49-B1A2-7F781E6866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387" y="3604610"/>
            <a:ext cx="2533149" cy="253314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E44669A-BF29-D345-B7D7-A702222FF59B}"/>
              </a:ext>
            </a:extLst>
          </p:cNvPr>
          <p:cNvSpPr txBox="1">
            <a:spLocks/>
          </p:cNvSpPr>
          <p:nvPr/>
        </p:nvSpPr>
        <p:spPr>
          <a:xfrm>
            <a:off x="0" y="6503238"/>
            <a:ext cx="5917325" cy="35476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rgbClr val="2A6AB2"/>
                </a:solidFill>
                <a:latin typeface="Akzidenz for Chalmers" pitchFamily="2" charset="0"/>
                <a:ea typeface="+mj-ea"/>
                <a:cs typeface="Arial"/>
              </a:defRPr>
            </a:lvl1pPr>
          </a:lstStyle>
          <a:p>
            <a:pPr algn="l"/>
            <a:r>
              <a:rPr lang="en-US" sz="1400" dirty="0">
                <a:solidFill>
                  <a:schemeClr val="bg1"/>
                </a:solidFill>
              </a:rPr>
              <a:t>https://</a:t>
            </a:r>
            <a:r>
              <a:rPr lang="en-US" sz="1400" dirty="0" err="1">
                <a:solidFill>
                  <a:schemeClr val="bg1"/>
                </a:solidFill>
              </a:rPr>
              <a:t>www.nature.com</a:t>
            </a:r>
            <a:r>
              <a:rPr lang="en-US" sz="1400" dirty="0">
                <a:solidFill>
                  <a:schemeClr val="bg1"/>
                </a:solidFill>
              </a:rPr>
              <a:t>/articles/s41467-020-16073-3</a:t>
            </a:r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04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F2E80-6C48-4601-A017-B2913668A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Instructions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4240E-E9C6-4CE9-99F6-54ABB1BF8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92469"/>
            <a:ext cx="8229600" cy="4882088"/>
          </a:xfrm>
        </p:spPr>
        <p:txBody>
          <a:bodyPr/>
          <a:lstStyle/>
          <a:p>
            <a:r>
              <a:rPr lang="en-US" sz="1800" b="1" dirty="0">
                <a:latin typeface="Akzidenz for Chalmers" pitchFamily="2" charset="0"/>
              </a:rPr>
              <a:t>Perform </a:t>
            </a:r>
            <a:r>
              <a:rPr lang="en-US" sz="1800" dirty="0">
                <a:latin typeface="Akzidenz for Chalmers" pitchFamily="2" charset="0"/>
              </a:rPr>
              <a:t>a differential gene expression analysis for an RNA-seq dataset with multiple conditions and samples</a:t>
            </a:r>
          </a:p>
          <a:p>
            <a:endParaRPr lang="en-US" sz="1800" dirty="0">
              <a:latin typeface="Akzidenz for Chalmers" pitchFamily="2" charset="0"/>
            </a:endParaRPr>
          </a:p>
          <a:p>
            <a:r>
              <a:rPr lang="en-US" sz="1800" b="1" dirty="0">
                <a:latin typeface="Akzidenz for Chalmers" pitchFamily="2" charset="0"/>
              </a:rPr>
              <a:t>Report </a:t>
            </a:r>
            <a:r>
              <a:rPr lang="en-US" sz="1800" dirty="0">
                <a:latin typeface="Akzidenz for Chalmers" pitchFamily="2" charset="0"/>
              </a:rPr>
              <a:t>which stress condition you chose, how different is the stress to the control condition (in terms of gene expression profile), and which and how many genes are differentially expressed</a:t>
            </a:r>
          </a:p>
          <a:p>
            <a:endParaRPr lang="en-US" sz="1800" dirty="0">
              <a:latin typeface="Akzidenz for Chalmers" pitchFamily="2" charset="0"/>
            </a:endParaRPr>
          </a:p>
          <a:p>
            <a:r>
              <a:rPr lang="en-US" sz="1800" dirty="0">
                <a:latin typeface="Akzidenz for Chalmers" pitchFamily="2" charset="0"/>
              </a:rPr>
              <a:t>The </a:t>
            </a:r>
            <a:r>
              <a:rPr lang="en-US" sz="1800" b="1" dirty="0">
                <a:latin typeface="Akzidenz for Chalmers" pitchFamily="2" charset="0"/>
              </a:rPr>
              <a:t>report template </a:t>
            </a:r>
            <a:r>
              <a:rPr lang="en-US" sz="1800" dirty="0">
                <a:latin typeface="Akzidenz for Chalmers" pitchFamily="2" charset="0"/>
              </a:rPr>
              <a:t>(</a:t>
            </a:r>
            <a:r>
              <a:rPr lang="en-US" sz="1800" i="1" dirty="0">
                <a:latin typeface="Akzidenz for Chalmers" pitchFamily="2" charset="0"/>
              </a:rPr>
              <a:t>Exercise1_Report_template.docx</a:t>
            </a:r>
            <a:r>
              <a:rPr lang="en-US" sz="1800" dirty="0">
                <a:latin typeface="Akzidenz for Chalmers" pitchFamily="2" charset="0"/>
              </a:rPr>
              <a:t>) is available on the course Canvas website in Exercise 1. </a:t>
            </a:r>
            <a:r>
              <a:rPr lang="en-US" sz="1800" u="sng" dirty="0">
                <a:latin typeface="Akzidenz for Chalmers" pitchFamily="2" charset="0"/>
              </a:rPr>
              <a:t>Use this format.</a:t>
            </a:r>
          </a:p>
          <a:p>
            <a:endParaRPr lang="en-US" sz="1800" i="1" dirty="0">
              <a:latin typeface="Akzidenz for Chalmers" pitchFamily="2" charset="0"/>
            </a:endParaRPr>
          </a:p>
          <a:p>
            <a:r>
              <a:rPr lang="en-US" sz="1800" dirty="0">
                <a:latin typeface="Akzidenz for Chalmers" pitchFamily="2" charset="0"/>
              </a:rPr>
              <a:t>All the necessary MATLAB scripts and data for the exercise are available at: </a:t>
            </a:r>
            <a:r>
              <a:rPr lang="en-US" sz="1800" dirty="0">
                <a:latin typeface="Akzidenz for Chalmers" pitchFamily="2" charset="0"/>
                <a:hlinkClick r:id="rId2"/>
              </a:rPr>
              <a:t>https://github.com/SysBioChalmers/KMG060-Systems-Biology-course</a:t>
            </a:r>
            <a:endParaRPr lang="en-US" sz="1800" dirty="0">
              <a:latin typeface="Akzidenz for Chalmers" pitchFamily="2" charset="0"/>
            </a:endParaRPr>
          </a:p>
          <a:p>
            <a:endParaRPr lang="en-US" sz="1800" dirty="0">
              <a:latin typeface="Akzidenz for Chalmers" pitchFamily="2" charset="0"/>
            </a:endParaRPr>
          </a:p>
          <a:p>
            <a:r>
              <a:rPr lang="en-US" sz="1800" dirty="0">
                <a:latin typeface="Akzidenz for Chalmers" pitchFamily="2" charset="0"/>
              </a:rPr>
              <a:t>Download or clone the repository to your preferred working directory.</a:t>
            </a:r>
          </a:p>
          <a:p>
            <a:pPr marL="0" indent="0">
              <a:buNone/>
            </a:pPr>
            <a:endParaRPr lang="en-US" sz="1800" dirty="0">
              <a:latin typeface="Akzidenz for Chalmers" pitchFamily="2" charset="0"/>
            </a:endParaRPr>
          </a:p>
          <a:p>
            <a:pPr marL="0" indent="0">
              <a:buNone/>
            </a:pPr>
            <a:endParaRPr lang="en-US" sz="1800" dirty="0">
              <a:latin typeface="Akzidenz for Chalmers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64499-9C0B-4079-A12B-5F5F183AFC2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133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D11E-BACC-4088-897F-011D635D0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822" y="103391"/>
            <a:ext cx="6841120" cy="812033"/>
          </a:xfrm>
        </p:spPr>
        <p:txBody>
          <a:bodyPr/>
          <a:lstStyle/>
          <a:p>
            <a:r>
              <a:rPr lang="en-US" sz="3600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0D07-F79A-49DD-A5FF-E34A82B4A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3546"/>
            <a:ext cx="6359236" cy="577733"/>
          </a:xfrm>
        </p:spPr>
        <p:txBody>
          <a:bodyPr/>
          <a:lstStyle/>
          <a:p>
            <a:r>
              <a:rPr lang="en-US" sz="2400" dirty="0">
                <a:latin typeface="Akzidenz for Chalmers" pitchFamily="2" charset="0"/>
              </a:rPr>
              <a:t>Are these samples different?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C6CD23-A51F-4ADC-9478-EF7FDB74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05" y="1461279"/>
            <a:ext cx="6701140" cy="244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9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D11E-BACC-4088-897F-011D635D0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822" y="103391"/>
            <a:ext cx="6841120" cy="812033"/>
          </a:xfrm>
        </p:spPr>
        <p:txBody>
          <a:bodyPr/>
          <a:lstStyle/>
          <a:p>
            <a:r>
              <a:rPr lang="en-US" sz="3600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0D07-F79A-49DD-A5FF-E34A82B4A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3546"/>
            <a:ext cx="6359236" cy="577733"/>
          </a:xfrm>
        </p:spPr>
        <p:txBody>
          <a:bodyPr/>
          <a:lstStyle/>
          <a:p>
            <a:r>
              <a:rPr lang="en-US" sz="2400" dirty="0">
                <a:latin typeface="Akzidenz for Chalmers" pitchFamily="2" charset="0"/>
              </a:rPr>
              <a:t>Are these samples different?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C6CD23-A51F-4ADC-9478-EF7FDB74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05" y="1461279"/>
            <a:ext cx="6701140" cy="244479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E79EE0A-4AAD-8F45-8DC9-F7CF43A4BB96}"/>
              </a:ext>
            </a:extLst>
          </p:cNvPr>
          <p:cNvSpPr txBox="1">
            <a:spLocks/>
          </p:cNvSpPr>
          <p:nvPr/>
        </p:nvSpPr>
        <p:spPr>
          <a:xfrm>
            <a:off x="457200" y="4247148"/>
            <a:ext cx="7966364" cy="81203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kzidenz for Chalmers" pitchFamily="2" charset="0"/>
              </a:rPr>
              <a:t>No. While the number of reads does differ, the same proportion is retained in expression between genes.</a:t>
            </a:r>
          </a:p>
        </p:txBody>
      </p:sp>
    </p:spTree>
    <p:extLst>
      <p:ext uri="{BB962C8B-B14F-4D97-AF65-F5344CB8AC3E}">
        <p14:creationId xmlns:p14="http://schemas.microsoft.com/office/powerpoint/2010/main" val="3438093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D11E-BACC-4088-897F-011D635D0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822" y="103391"/>
            <a:ext cx="6841120" cy="812033"/>
          </a:xfrm>
        </p:spPr>
        <p:txBody>
          <a:bodyPr/>
          <a:lstStyle/>
          <a:p>
            <a:r>
              <a:rPr lang="en-US" sz="3600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0D07-F79A-49DD-A5FF-E34A82B4A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3546"/>
            <a:ext cx="6359236" cy="577733"/>
          </a:xfrm>
        </p:spPr>
        <p:txBody>
          <a:bodyPr/>
          <a:lstStyle/>
          <a:p>
            <a:r>
              <a:rPr lang="en-US" sz="2400" dirty="0">
                <a:latin typeface="Akzidenz for Chalmers" pitchFamily="2" charset="0"/>
              </a:rPr>
              <a:t>Are these samples different?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C6CD23-A51F-4ADC-9478-EF7FDB74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05" y="1461279"/>
            <a:ext cx="6701140" cy="244479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D33881-00AD-43C1-AA58-C4D95EC5AB84}"/>
              </a:ext>
            </a:extLst>
          </p:cNvPr>
          <p:cNvSpPr txBox="1">
            <a:spLocks/>
          </p:cNvSpPr>
          <p:nvPr/>
        </p:nvSpPr>
        <p:spPr>
          <a:xfrm>
            <a:off x="457200" y="4247148"/>
            <a:ext cx="7966364" cy="81203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kzidenz for Chalmers" pitchFamily="2" charset="0"/>
              </a:rPr>
              <a:t>No. While the number of reads does differ, the same proportion is retained in expression between genes.</a:t>
            </a:r>
          </a:p>
          <a:p>
            <a:pPr marL="0" indent="0">
              <a:buNone/>
            </a:pPr>
            <a:endParaRPr lang="en-US" sz="1800" dirty="0">
              <a:latin typeface="Akzidenz for Chalmers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Akzidenz for Chalmers" pitchFamily="2" charset="0"/>
              </a:rPr>
              <a:t>This is handled with normalization – the total amount of reads in a sample has no biological meaning.</a:t>
            </a:r>
          </a:p>
          <a:p>
            <a:pPr marL="0" indent="0">
              <a:buNone/>
            </a:pPr>
            <a:endParaRPr lang="en-US" sz="2400" dirty="0">
              <a:latin typeface="Akzidenz for Chalmer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286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kzidenz for Chalmers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3053</TotalTime>
  <Words>1894</Words>
  <Application>Microsoft Macintosh PowerPoint</Application>
  <PresentationFormat>On-screen Show (4:3)</PresentationFormat>
  <Paragraphs>624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AvantGarde Medium</vt:lpstr>
      <vt:lpstr>Akzidenz for Chalmers</vt:lpstr>
      <vt:lpstr>Arial</vt:lpstr>
      <vt:lpstr>Calibri</vt:lpstr>
      <vt:lpstr>Times New Roman</vt:lpstr>
      <vt:lpstr>Office Theme</vt:lpstr>
      <vt:lpstr>KMG060 – Exercise 1 Omics Data Analysis: RNA-seq Yeast Stress Responses</vt:lpstr>
      <vt:lpstr>Learning objectives</vt:lpstr>
      <vt:lpstr>Exercise Outline</vt:lpstr>
      <vt:lpstr>Response of S. cerevisae to various stress conditions</vt:lpstr>
      <vt:lpstr>Response of S. cerevisae to various stress conditions</vt:lpstr>
      <vt:lpstr>Instructions</vt:lpstr>
      <vt:lpstr>Normalization</vt:lpstr>
      <vt:lpstr>Normalization</vt:lpstr>
      <vt:lpstr>Normalization</vt:lpstr>
      <vt:lpstr>Challenges with Normalization </vt:lpstr>
      <vt:lpstr>Normalization Methods</vt:lpstr>
      <vt:lpstr>Normalization Methods</vt:lpstr>
      <vt:lpstr>MRN</vt:lpstr>
      <vt:lpstr>PowerPoint Presentation</vt:lpstr>
      <vt:lpstr>MRN</vt:lpstr>
      <vt:lpstr>PowerPoint Presentation</vt:lpstr>
      <vt:lpstr>MRN</vt:lpstr>
      <vt:lpstr>PowerPoint Presentation</vt:lpstr>
      <vt:lpstr>PowerPoint Presentation</vt:lpstr>
      <vt:lpstr>PowerPoint Presentation</vt:lpstr>
      <vt:lpstr>MRN</vt:lpstr>
      <vt:lpstr>PowerPoint Presentation</vt:lpstr>
      <vt:lpstr>MRN</vt:lpstr>
      <vt:lpstr>PowerPoint Presentation</vt:lpstr>
      <vt:lpstr>PowerPoint Presentation</vt:lpstr>
      <vt:lpstr>Principal Component Analysis</vt:lpstr>
      <vt:lpstr>Principal Component Analysis</vt:lpstr>
      <vt:lpstr>Principal Component Analysis</vt:lpstr>
      <vt:lpstr>Boxplots</vt:lpstr>
      <vt:lpstr>Expression and significance (Boxplots)</vt:lpstr>
      <vt:lpstr>Expression and significance (Volcano plot)</vt:lpstr>
      <vt:lpstr>Expression and significance (Volcano plot)</vt:lpstr>
      <vt:lpstr>Gene Ontology Terms</vt:lpstr>
      <vt:lpstr>Gene Ontology Terms</vt:lpstr>
      <vt:lpstr>Go Term enrichment analysis</vt:lpstr>
      <vt:lpstr>Additional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Hannah Willen</dc:creator>
  <cp:lastModifiedBy>Cheewin Kittikunapong</cp:lastModifiedBy>
  <cp:revision>151</cp:revision>
  <dcterms:created xsi:type="dcterms:W3CDTF">2012-04-17T12:02:37Z</dcterms:created>
  <dcterms:modified xsi:type="dcterms:W3CDTF">2022-09-02T09:47:37Z</dcterms:modified>
</cp:coreProperties>
</file>