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56" r:id="rId5"/>
    <p:sldId id="257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076-075A-4CBA-87EE-CF54B5B44D0B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090D-E69C-428C-AC6E-76CFA20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7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076-075A-4CBA-87EE-CF54B5B44D0B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090D-E69C-428C-AC6E-76CFA20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4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076-075A-4CBA-87EE-CF54B5B44D0B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090D-E69C-428C-AC6E-76CFA20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0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076-075A-4CBA-87EE-CF54B5B44D0B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090D-E69C-428C-AC6E-76CFA20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9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076-075A-4CBA-87EE-CF54B5B44D0B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090D-E69C-428C-AC6E-76CFA20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8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076-075A-4CBA-87EE-CF54B5B44D0B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090D-E69C-428C-AC6E-76CFA20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3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076-075A-4CBA-87EE-CF54B5B44D0B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090D-E69C-428C-AC6E-76CFA20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4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076-075A-4CBA-87EE-CF54B5B44D0B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090D-E69C-428C-AC6E-76CFA20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6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076-075A-4CBA-87EE-CF54B5B44D0B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090D-E69C-428C-AC6E-76CFA20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4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076-075A-4CBA-87EE-CF54B5B44D0B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090D-E69C-428C-AC6E-76CFA20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076-075A-4CBA-87EE-CF54B5B44D0B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090D-E69C-428C-AC6E-76CFA20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1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7D076-075A-4CBA-87EE-CF54B5B44D0B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6090D-E69C-428C-AC6E-76CFA20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8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omet-toolbox.org/index.php?page=downtools-rave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STIG-met</a:t>
            </a:r>
            <a:br>
              <a:rPr lang="en-US" dirty="0" smtClean="0"/>
            </a:br>
            <a:r>
              <a:rPr lang="en-US" sz="1200" dirty="0" smtClean="0"/>
              <a:t>Simulation Toolbox </a:t>
            </a:r>
            <a:br>
              <a:rPr lang="en-US" sz="1200" dirty="0" smtClean="0"/>
            </a:br>
            <a:r>
              <a:rPr lang="en-US" sz="1200" dirty="0" smtClean="0"/>
              <a:t>for Infant Growth </a:t>
            </a:r>
            <a:br>
              <a:rPr lang="en-US" sz="1200" dirty="0" smtClean="0"/>
            </a:br>
            <a:r>
              <a:rPr lang="en-US" sz="1200" dirty="0" smtClean="0"/>
              <a:t>with focus on </a:t>
            </a:r>
            <a:br>
              <a:rPr lang="en-US" sz="1200" dirty="0" smtClean="0"/>
            </a:br>
            <a:r>
              <a:rPr lang="en-US" sz="1200" dirty="0" smtClean="0"/>
              <a:t>Metabolism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86" y="280135"/>
            <a:ext cx="1389496" cy="75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0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00386"/>
          </a:xfrm>
        </p:spPr>
        <p:txBody>
          <a:bodyPr/>
          <a:lstStyle/>
          <a:p>
            <a:r>
              <a:rPr lang="en-US" dirty="0" smtClean="0"/>
              <a:t>MATLAB</a:t>
            </a:r>
          </a:p>
          <a:p>
            <a:r>
              <a:rPr lang="en-US" dirty="0" smtClean="0"/>
              <a:t>Install the RAVEN toolbox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biomet-toolbox.org/index.php?page=downtools-raven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200" dirty="0" err="1"/>
              <a:t>Agren</a:t>
            </a:r>
            <a:r>
              <a:rPr lang="en-US" sz="1200" dirty="0"/>
              <a:t>, Rasmus and Liu, Liming and Shoaie, Saeed and </a:t>
            </a:r>
            <a:r>
              <a:rPr lang="en-US" sz="1200" dirty="0" err="1"/>
              <a:t>Vongsangnak</a:t>
            </a:r>
            <a:r>
              <a:rPr lang="en-US" sz="1200" dirty="0"/>
              <a:t>, </a:t>
            </a:r>
            <a:r>
              <a:rPr lang="en-US" sz="1200" dirty="0" err="1"/>
              <a:t>Wanwipa</a:t>
            </a:r>
            <a:r>
              <a:rPr lang="en-US" sz="1200" dirty="0"/>
              <a:t> and </a:t>
            </a:r>
            <a:r>
              <a:rPr lang="en-US" sz="1200" dirty="0" err="1"/>
              <a:t>Nookaew</a:t>
            </a:r>
            <a:r>
              <a:rPr lang="en-US" sz="1200" dirty="0"/>
              <a:t>, </a:t>
            </a:r>
            <a:r>
              <a:rPr lang="en-US" sz="1200" dirty="0" err="1"/>
              <a:t>Intawat</a:t>
            </a:r>
            <a:r>
              <a:rPr lang="en-US" sz="1200" dirty="0"/>
              <a:t> and Nielsen, Jens, "The RAVEN Toolbox and Its Use for Generating a Genome-scale Metabolic Model for </a:t>
            </a:r>
            <a:r>
              <a:rPr lang="en-US" sz="1200" dirty="0" err="1"/>
              <a:t>Penicillium</a:t>
            </a:r>
            <a:r>
              <a:rPr lang="en-US" sz="1200" dirty="0"/>
              <a:t> </a:t>
            </a:r>
            <a:r>
              <a:rPr lang="en-US" sz="1200" dirty="0" err="1"/>
              <a:t>chrysogenum</a:t>
            </a:r>
            <a:r>
              <a:rPr lang="en-US" sz="1200" dirty="0"/>
              <a:t>", </a:t>
            </a:r>
            <a:r>
              <a:rPr lang="en-US" sz="1200" i="1" dirty="0" err="1"/>
              <a:t>PLoS</a:t>
            </a:r>
            <a:r>
              <a:rPr lang="en-US" sz="1200" i="1" dirty="0"/>
              <a:t> </a:t>
            </a:r>
            <a:r>
              <a:rPr lang="en-US" sz="1200" i="1" dirty="0" err="1"/>
              <a:t>Comput</a:t>
            </a:r>
            <a:r>
              <a:rPr lang="en-US" sz="1200" i="1" dirty="0"/>
              <a:t>. Biol.</a:t>
            </a:r>
            <a:r>
              <a:rPr lang="en-US" sz="1200" dirty="0"/>
              <a:t> 9, 3 (2013), pp. e1002980.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886" y="280135"/>
            <a:ext cx="1389496" cy="75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4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reproduce figures from article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9503"/>
            <a:ext cx="2942968" cy="3311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Figure 1</a:t>
            </a:r>
          </a:p>
          <a:p>
            <a:pPr marL="0" indent="0">
              <a:buNone/>
            </a:pPr>
            <a:r>
              <a:rPr lang="en-US" sz="1600" dirty="0" err="1" smtClean="0"/>
              <a:t>main.m</a:t>
            </a:r>
            <a:endParaRPr lang="en-US" sz="1600" dirty="0" smtClean="0"/>
          </a:p>
          <a:p>
            <a:pPr marL="0" indent="0">
              <a:buNone/>
            </a:pPr>
            <a:r>
              <a:rPr lang="en-US" sz="2400" dirty="0" smtClean="0"/>
              <a:t>Figure 2</a:t>
            </a:r>
          </a:p>
          <a:p>
            <a:pPr marL="0" indent="0">
              <a:buNone/>
            </a:pPr>
            <a:r>
              <a:rPr lang="en-US" sz="1600" dirty="0" err="1" smtClean="0"/>
              <a:t>mainOptimalMass.m</a:t>
            </a:r>
            <a:endParaRPr lang="en-US" sz="1600" dirty="0"/>
          </a:p>
          <a:p>
            <a:pPr marL="0" indent="0">
              <a:buNone/>
            </a:pPr>
            <a:r>
              <a:rPr lang="en-US" sz="2400" dirty="0"/>
              <a:t>Figure </a:t>
            </a:r>
            <a:r>
              <a:rPr lang="en-US" sz="2400" dirty="0" smtClean="0"/>
              <a:t>3</a:t>
            </a:r>
            <a:endParaRPr lang="en-US" sz="2400" dirty="0"/>
          </a:p>
          <a:p>
            <a:pPr marL="0" indent="0">
              <a:buNone/>
            </a:pPr>
            <a:r>
              <a:rPr lang="en-US" sz="1600" dirty="0" err="1" smtClean="0"/>
              <a:t>mainDisease.m</a:t>
            </a:r>
            <a:endParaRPr lang="en-US" sz="1600" dirty="0" smtClean="0"/>
          </a:p>
          <a:p>
            <a:pPr marL="0" indent="0">
              <a:buNone/>
            </a:pPr>
            <a:r>
              <a:rPr lang="en-US" sz="2400" dirty="0"/>
              <a:t>Figure </a:t>
            </a:r>
            <a:r>
              <a:rPr lang="en-US" sz="2400" dirty="0" smtClean="0"/>
              <a:t>4</a:t>
            </a:r>
            <a:endParaRPr lang="en-US" sz="2400" dirty="0"/>
          </a:p>
          <a:p>
            <a:pPr marL="0" indent="0">
              <a:buNone/>
            </a:pPr>
            <a:r>
              <a:rPr lang="en-US" sz="1600" dirty="0" err="1" smtClean="0"/>
              <a:t>mainCofactors.m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745040"/>
            <a:ext cx="1518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Main figures</a:t>
            </a:r>
            <a:endParaRPr lang="en-US" sz="20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39287" y="2199503"/>
            <a:ext cx="2446638" cy="4473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</a:t>
            </a:r>
            <a:r>
              <a:rPr lang="en-US" sz="1600" dirty="0" smtClean="0"/>
              <a:t>1</a:t>
            </a:r>
          </a:p>
          <a:p>
            <a:pPr marL="0" indent="0">
              <a:buNone/>
            </a:pPr>
            <a:r>
              <a:rPr lang="en-US" sz="1100" dirty="0" smtClean="0"/>
              <a:t>A, B) </a:t>
            </a:r>
            <a:r>
              <a:rPr lang="en-US" sz="1100" dirty="0" err="1" smtClean="0"/>
              <a:t>subModels</a:t>
            </a:r>
            <a:r>
              <a:rPr lang="en-US" sz="1100" dirty="0" smtClean="0"/>
              <a:t>\</a:t>
            </a:r>
            <a:r>
              <a:rPr lang="en-US" sz="1100" dirty="0" err="1" smtClean="0"/>
              <a:t>fatModel</a:t>
            </a:r>
            <a:r>
              <a:rPr lang="en-US" sz="1100" dirty="0" smtClean="0"/>
              <a:t>\</a:t>
            </a:r>
            <a:r>
              <a:rPr lang="en-US" sz="1100" dirty="0" err="1" smtClean="0"/>
              <a:t>main.m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C) </a:t>
            </a:r>
            <a:r>
              <a:rPr lang="en-US" sz="1100" dirty="0" err="1" smtClean="0"/>
              <a:t>subModels</a:t>
            </a:r>
            <a:r>
              <a:rPr lang="en-US" sz="1100" dirty="0" smtClean="0"/>
              <a:t>\</a:t>
            </a:r>
            <a:r>
              <a:rPr lang="en-US" sz="1100" dirty="0" err="1" smtClean="0"/>
              <a:t>milkModel</a:t>
            </a:r>
            <a:r>
              <a:rPr lang="en-US" sz="1100" dirty="0" smtClean="0"/>
              <a:t>\</a:t>
            </a:r>
            <a:r>
              <a:rPr lang="en-US" sz="1100" dirty="0" err="1" smtClean="0"/>
              <a:t>main.m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/>
              <a:t>D) </a:t>
            </a:r>
            <a:r>
              <a:rPr lang="en-US" sz="1100" dirty="0" err="1" smtClean="0"/>
              <a:t>subModels</a:t>
            </a:r>
            <a:r>
              <a:rPr lang="en-US" sz="1100" dirty="0" smtClean="0"/>
              <a:t>\</a:t>
            </a:r>
            <a:r>
              <a:rPr lang="en-US" sz="1100" dirty="0" err="1" smtClean="0"/>
              <a:t>leanVsLength</a:t>
            </a:r>
            <a:r>
              <a:rPr lang="en-US" sz="1100" dirty="0" smtClean="0"/>
              <a:t>\</a:t>
            </a:r>
            <a:r>
              <a:rPr lang="en-US" sz="1100" dirty="0" err="1" smtClean="0"/>
              <a:t>main.m</a:t>
            </a:r>
            <a:endParaRPr lang="en-US" sz="1100" dirty="0" smtClean="0"/>
          </a:p>
          <a:p>
            <a:pPr marL="0" indent="0">
              <a:buNone/>
            </a:pPr>
            <a:r>
              <a:rPr lang="en-US" sz="1600" dirty="0" smtClean="0"/>
              <a:t>S2</a:t>
            </a:r>
          </a:p>
          <a:p>
            <a:pPr marL="0" indent="0">
              <a:buNone/>
            </a:pPr>
            <a:r>
              <a:rPr lang="en-US" sz="1100" dirty="0" smtClean="0"/>
              <a:t>A) </a:t>
            </a:r>
            <a:r>
              <a:rPr lang="en-US" sz="1100" dirty="0" err="1" smtClean="0"/>
              <a:t>subModels</a:t>
            </a:r>
            <a:r>
              <a:rPr lang="en-US" sz="1100" dirty="0" smtClean="0"/>
              <a:t>\</a:t>
            </a:r>
            <a:r>
              <a:rPr lang="en-US" sz="1100" dirty="0" err="1" smtClean="0"/>
              <a:t>headModel</a:t>
            </a:r>
            <a:r>
              <a:rPr lang="en-US" sz="1100" dirty="0" smtClean="0"/>
              <a:t>\</a:t>
            </a:r>
            <a:r>
              <a:rPr lang="en-US" sz="1100" dirty="0" err="1" smtClean="0"/>
              <a:t>main.m</a:t>
            </a:r>
            <a:endParaRPr lang="en-US" sz="1100" dirty="0"/>
          </a:p>
          <a:p>
            <a:pPr marL="0" indent="0">
              <a:buNone/>
            </a:pPr>
            <a:r>
              <a:rPr lang="en-US" sz="1100" dirty="0" smtClean="0"/>
              <a:t>B, C) </a:t>
            </a:r>
            <a:r>
              <a:rPr lang="en-US" sz="1100" dirty="0" err="1" smtClean="0"/>
              <a:t>subModels</a:t>
            </a:r>
            <a:r>
              <a:rPr lang="en-US" sz="1100" dirty="0" smtClean="0"/>
              <a:t>\</a:t>
            </a:r>
            <a:r>
              <a:rPr lang="en-US" sz="1100" dirty="0" err="1" smtClean="0"/>
              <a:t>energyModel</a:t>
            </a:r>
            <a:r>
              <a:rPr lang="en-US" sz="1100" dirty="0" smtClean="0"/>
              <a:t>\</a:t>
            </a:r>
            <a:r>
              <a:rPr lang="en-US" sz="1100" dirty="0" err="1" smtClean="0"/>
              <a:t>main.m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D) </a:t>
            </a:r>
            <a:r>
              <a:rPr lang="en-US" sz="1100" dirty="0" err="1" smtClean="0"/>
              <a:t>subModels</a:t>
            </a:r>
            <a:r>
              <a:rPr lang="en-US" sz="1100" dirty="0" smtClean="0"/>
              <a:t>\</a:t>
            </a:r>
            <a:r>
              <a:rPr lang="en-US" sz="1100" dirty="0"/>
              <a:t> </a:t>
            </a:r>
            <a:r>
              <a:rPr lang="en-US" sz="1100" dirty="0" err="1"/>
              <a:t>activityModel</a:t>
            </a:r>
            <a:r>
              <a:rPr lang="en-US" sz="1100" dirty="0"/>
              <a:t> </a:t>
            </a:r>
            <a:r>
              <a:rPr lang="en-US" sz="1100" dirty="0" smtClean="0"/>
              <a:t>\</a:t>
            </a:r>
            <a:r>
              <a:rPr lang="en-US" sz="1100" dirty="0" err="1" smtClean="0"/>
              <a:t>main.m</a:t>
            </a:r>
            <a:endParaRPr lang="en-US" sz="1100" dirty="0"/>
          </a:p>
          <a:p>
            <a:pPr marL="0" indent="0">
              <a:buNone/>
            </a:pPr>
            <a:r>
              <a:rPr lang="en-US" sz="1600" dirty="0" smtClean="0"/>
              <a:t>S3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err="1" smtClean="0"/>
              <a:t>mainFemale.m</a:t>
            </a:r>
            <a:endParaRPr lang="en-US" sz="1100" dirty="0" smtClean="0"/>
          </a:p>
          <a:p>
            <a:pPr marL="0" indent="0">
              <a:buNone/>
            </a:pPr>
            <a:r>
              <a:rPr lang="en-US" sz="1600" dirty="0" smtClean="0"/>
              <a:t>S4</a:t>
            </a:r>
          </a:p>
          <a:p>
            <a:pPr marL="0" indent="0">
              <a:buNone/>
            </a:pPr>
            <a:r>
              <a:rPr lang="en-US" sz="1100" dirty="0" err="1" smtClean="0"/>
              <a:t>mainProjection.m</a:t>
            </a:r>
            <a:endParaRPr lang="en-US" sz="1100" dirty="0" smtClean="0"/>
          </a:p>
          <a:p>
            <a:pPr marL="0" indent="0">
              <a:buNone/>
            </a:pPr>
            <a:r>
              <a:rPr lang="en-US" sz="1600" dirty="0" smtClean="0"/>
              <a:t>S5</a:t>
            </a:r>
            <a:endParaRPr lang="en-US" sz="1600" dirty="0"/>
          </a:p>
          <a:p>
            <a:pPr marL="0" indent="0">
              <a:buNone/>
            </a:pPr>
            <a:r>
              <a:rPr lang="en-US" sz="1100" dirty="0" smtClean="0"/>
              <a:t>Set </a:t>
            </a:r>
            <a:r>
              <a:rPr lang="en-US" sz="1100" dirty="0" err="1"/>
              <a:t>plotCommand</a:t>
            </a:r>
            <a:r>
              <a:rPr lang="en-US" sz="1100" dirty="0"/>
              <a:t> to “nitrogen” in </a:t>
            </a:r>
            <a:r>
              <a:rPr lang="en-US" sz="1100" dirty="0" err="1"/>
              <a:t>main.m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4590535" y="1745040"/>
            <a:ext cx="259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Supplementary figures</a:t>
            </a:r>
            <a:endParaRPr lang="en-US" sz="20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80195" y="2199503"/>
            <a:ext cx="2255108" cy="4473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S6</a:t>
            </a:r>
          </a:p>
          <a:p>
            <a:pPr marL="0" indent="0">
              <a:buNone/>
            </a:pPr>
            <a:r>
              <a:rPr lang="en-US" sz="1100" dirty="0" smtClean="0"/>
              <a:t>A,B) Set </a:t>
            </a:r>
            <a:r>
              <a:rPr lang="en-US" sz="1100" dirty="0" err="1" smtClean="0"/>
              <a:t>plotCommand</a:t>
            </a:r>
            <a:r>
              <a:rPr lang="en-US" sz="1100" dirty="0" smtClean="0"/>
              <a:t> to “gas” in main</a:t>
            </a:r>
          </a:p>
          <a:p>
            <a:pPr marL="0" indent="0">
              <a:buNone/>
            </a:pPr>
            <a:r>
              <a:rPr lang="en-US" sz="1100" dirty="0" smtClean="0"/>
              <a:t>C) Set parsimonious to true in main, and </a:t>
            </a:r>
            <a:r>
              <a:rPr lang="en-US" sz="1100" dirty="0" err="1" smtClean="0"/>
              <a:t>plotCommand</a:t>
            </a:r>
            <a:r>
              <a:rPr lang="en-US" sz="1100" dirty="0" smtClean="0"/>
              <a:t> to “subsystems”</a:t>
            </a:r>
            <a:endParaRPr lang="en-US" sz="1100" dirty="0"/>
          </a:p>
          <a:p>
            <a:pPr marL="0" indent="0">
              <a:buNone/>
            </a:pPr>
            <a:r>
              <a:rPr lang="en-US" sz="1600" dirty="0" smtClean="0"/>
              <a:t>S7</a:t>
            </a:r>
          </a:p>
          <a:p>
            <a:pPr marL="0" indent="0">
              <a:buNone/>
            </a:pPr>
            <a:r>
              <a:rPr lang="en-US" sz="1100" dirty="0" err="1"/>
              <a:t>subAnalysis</a:t>
            </a:r>
            <a:r>
              <a:rPr lang="en-US" sz="1100" dirty="0"/>
              <a:t>\</a:t>
            </a:r>
            <a:r>
              <a:rPr lang="en-US" sz="1100" dirty="0" err="1"/>
              <a:t>specificGrowthRate.m</a:t>
            </a:r>
            <a:endParaRPr lang="en-US" sz="1100" dirty="0"/>
          </a:p>
          <a:p>
            <a:pPr marL="0" indent="0">
              <a:buNone/>
            </a:pPr>
            <a:r>
              <a:rPr lang="en-US" sz="1100" dirty="0" err="1" smtClean="0"/>
              <a:t>subAnalysis</a:t>
            </a:r>
            <a:r>
              <a:rPr lang="en-US" sz="1100" dirty="0" smtClean="0"/>
              <a:t>\</a:t>
            </a:r>
            <a:r>
              <a:rPr lang="en-US" sz="1100" dirty="0" err="1" smtClean="0"/>
              <a:t>milkPerLean.m</a:t>
            </a:r>
            <a:endParaRPr lang="en-US" sz="1100" dirty="0"/>
          </a:p>
          <a:p>
            <a:pPr marL="0" indent="0">
              <a:buNone/>
            </a:pPr>
            <a:r>
              <a:rPr lang="en-US" sz="1600" dirty="0" smtClean="0"/>
              <a:t>S8</a:t>
            </a:r>
          </a:p>
          <a:p>
            <a:pPr marL="0" indent="0">
              <a:buNone/>
            </a:pPr>
            <a:r>
              <a:rPr lang="en-US" sz="1100" dirty="0" err="1"/>
              <a:t>mainUnderOverBirth.m</a:t>
            </a:r>
            <a:endParaRPr lang="en-US" sz="1100" dirty="0" smtClean="0"/>
          </a:p>
          <a:p>
            <a:pPr marL="0" indent="0">
              <a:buNone/>
            </a:pPr>
            <a:r>
              <a:rPr lang="en-US" sz="1600" dirty="0" smtClean="0"/>
              <a:t>Table S1</a:t>
            </a:r>
            <a:endParaRPr lang="en-US" sz="1600" dirty="0"/>
          </a:p>
          <a:p>
            <a:pPr marL="0" indent="0">
              <a:buNone/>
            </a:pPr>
            <a:r>
              <a:rPr lang="en-US" sz="1100" dirty="0" err="1" smtClean="0"/>
              <a:t>mainPerturbationMilk.m</a:t>
            </a:r>
            <a:endParaRPr lang="en-US" sz="1100" dirty="0" smtClean="0"/>
          </a:p>
          <a:p>
            <a:pPr marL="0" indent="0">
              <a:buNone/>
            </a:pPr>
            <a:r>
              <a:rPr lang="en-US" sz="1600" dirty="0" smtClean="0"/>
              <a:t>Table S2</a:t>
            </a:r>
          </a:p>
          <a:p>
            <a:pPr marL="0" indent="0">
              <a:buNone/>
            </a:pPr>
            <a:r>
              <a:rPr lang="en-US" sz="1100" dirty="0" err="1"/>
              <a:t>parameterTesting.m</a:t>
            </a:r>
            <a:endParaRPr lang="en-US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86" y="280135"/>
            <a:ext cx="1389496" cy="75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2947" y="2755029"/>
            <a:ext cx="780176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Main</a:t>
            </a:r>
          </a:p>
          <a:p>
            <a:pPr algn="ctr"/>
            <a:r>
              <a:rPr lang="en-US" sz="1100" dirty="0" smtClean="0"/>
              <a:t>(versions)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1222172" y="1091259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makeReferenceObject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1212209" y="1729029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makeFatModel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1212209" y="2218135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makeActivityModel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2031884" y="3333547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configureSimulation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1979850" y="4802904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configureFood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5002920" y="5234587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plotResults</a:t>
            </a:r>
            <a:endParaRPr lang="en-US" sz="1100" dirty="0"/>
          </a:p>
        </p:txBody>
      </p:sp>
      <p:cxnSp>
        <p:nvCxnSpPr>
          <p:cNvPr id="26" name="Straight Connector 25"/>
          <p:cNvCxnSpPr>
            <a:stCxn id="6" idx="0"/>
            <a:endCxn id="10" idx="1"/>
          </p:cNvCxnSpPr>
          <p:nvPr/>
        </p:nvCxnSpPr>
        <p:spPr>
          <a:xfrm flipV="1">
            <a:off x="583035" y="1951337"/>
            <a:ext cx="629174" cy="803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0"/>
            <a:endCxn id="11" idx="1"/>
          </p:cNvCxnSpPr>
          <p:nvPr/>
        </p:nvCxnSpPr>
        <p:spPr>
          <a:xfrm flipV="1">
            <a:off x="583035" y="2440443"/>
            <a:ext cx="629174" cy="314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3"/>
            <a:endCxn id="12" idx="1"/>
          </p:cNvCxnSpPr>
          <p:nvPr/>
        </p:nvCxnSpPr>
        <p:spPr>
          <a:xfrm flipV="1">
            <a:off x="973123" y="2977281"/>
            <a:ext cx="1058761" cy="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2"/>
            <a:endCxn id="15" idx="1"/>
          </p:cNvCxnSpPr>
          <p:nvPr/>
        </p:nvCxnSpPr>
        <p:spPr>
          <a:xfrm>
            <a:off x="583035" y="3199645"/>
            <a:ext cx="1448849" cy="356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6" idx="2"/>
            <a:endCxn id="18" idx="1"/>
          </p:cNvCxnSpPr>
          <p:nvPr/>
        </p:nvCxnSpPr>
        <p:spPr>
          <a:xfrm>
            <a:off x="583035" y="3199645"/>
            <a:ext cx="1396815" cy="1825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" idx="2"/>
            <a:endCxn id="20" idx="1"/>
          </p:cNvCxnSpPr>
          <p:nvPr/>
        </p:nvCxnSpPr>
        <p:spPr>
          <a:xfrm>
            <a:off x="583035" y="3199645"/>
            <a:ext cx="4419885" cy="2257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" idx="2"/>
            <a:endCxn id="19" idx="1"/>
          </p:cNvCxnSpPr>
          <p:nvPr/>
        </p:nvCxnSpPr>
        <p:spPr>
          <a:xfrm>
            <a:off x="583035" y="3199645"/>
            <a:ext cx="3286953" cy="1349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0" idx="3"/>
            <a:endCxn id="12" idx="0"/>
          </p:cNvCxnSpPr>
          <p:nvPr/>
        </p:nvCxnSpPr>
        <p:spPr>
          <a:xfrm>
            <a:off x="2360103" y="1951337"/>
            <a:ext cx="245728" cy="8036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1" idx="3"/>
            <a:endCxn id="12" idx="0"/>
          </p:cNvCxnSpPr>
          <p:nvPr/>
        </p:nvCxnSpPr>
        <p:spPr>
          <a:xfrm>
            <a:off x="2360103" y="2440443"/>
            <a:ext cx="245728" cy="3145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>
          <a:xfrm flipV="1">
            <a:off x="3127744" y="4326888"/>
            <a:ext cx="1316191" cy="69832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2" idx="3"/>
            <a:endCxn id="19" idx="0"/>
          </p:cNvCxnSpPr>
          <p:nvPr/>
        </p:nvCxnSpPr>
        <p:spPr>
          <a:xfrm>
            <a:off x="3179778" y="2977281"/>
            <a:ext cx="1264157" cy="13496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5" idx="3"/>
            <a:endCxn id="19" idx="0"/>
          </p:cNvCxnSpPr>
          <p:nvPr/>
        </p:nvCxnSpPr>
        <p:spPr>
          <a:xfrm>
            <a:off x="3179778" y="3555855"/>
            <a:ext cx="1264157" cy="7710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9" idx="3"/>
            <a:endCxn id="20" idx="0"/>
          </p:cNvCxnSpPr>
          <p:nvPr/>
        </p:nvCxnSpPr>
        <p:spPr>
          <a:xfrm>
            <a:off x="5017882" y="4549196"/>
            <a:ext cx="558985" cy="6853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09538" y="234599"/>
            <a:ext cx="153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Execution tree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4776119" y="2538927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estimateGrowthMaintenance</a:t>
            </a:r>
            <a:endParaRPr lang="en-US" sz="1100" dirty="0"/>
          </a:p>
        </p:txBody>
      </p:sp>
      <p:sp>
        <p:nvSpPr>
          <p:cNvPr id="77" name="Rectangle 76"/>
          <p:cNvSpPr/>
          <p:nvPr/>
        </p:nvSpPr>
        <p:spPr>
          <a:xfrm>
            <a:off x="4776119" y="3141536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estimateFatRatio</a:t>
            </a:r>
            <a:endParaRPr lang="en-US" sz="1100" dirty="0"/>
          </a:p>
        </p:txBody>
      </p:sp>
      <p:sp>
        <p:nvSpPr>
          <p:cNvPr id="78" name="Rectangle 77"/>
          <p:cNvSpPr/>
          <p:nvPr/>
        </p:nvSpPr>
        <p:spPr>
          <a:xfrm>
            <a:off x="4776119" y="3704297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estimateMaintenance</a:t>
            </a:r>
            <a:endParaRPr lang="en-US" sz="1100" dirty="0"/>
          </a:p>
        </p:txBody>
      </p:sp>
      <p:cxnSp>
        <p:nvCxnSpPr>
          <p:cNvPr id="82" name="Straight Connector 81"/>
          <p:cNvCxnSpPr>
            <a:stCxn id="19" idx="0"/>
            <a:endCxn id="76" idx="1"/>
          </p:cNvCxnSpPr>
          <p:nvPr/>
        </p:nvCxnSpPr>
        <p:spPr>
          <a:xfrm flipV="1">
            <a:off x="4443935" y="2761235"/>
            <a:ext cx="332184" cy="1565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9" idx="0"/>
            <a:endCxn id="77" idx="1"/>
          </p:cNvCxnSpPr>
          <p:nvPr/>
        </p:nvCxnSpPr>
        <p:spPr>
          <a:xfrm flipV="1">
            <a:off x="4443935" y="3363844"/>
            <a:ext cx="332184" cy="963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9" idx="0"/>
            <a:endCxn id="78" idx="1"/>
          </p:cNvCxnSpPr>
          <p:nvPr/>
        </p:nvCxnSpPr>
        <p:spPr>
          <a:xfrm flipV="1">
            <a:off x="4443935" y="3926605"/>
            <a:ext cx="332184" cy="400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5799077" y="4248625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normalizeAndFBA</a:t>
            </a:r>
            <a:endParaRPr lang="en-US" sz="1100" dirty="0"/>
          </a:p>
        </p:txBody>
      </p:sp>
      <p:cxnSp>
        <p:nvCxnSpPr>
          <p:cNvPr id="89" name="Straight Connector 88"/>
          <p:cNvCxnSpPr>
            <a:stCxn id="19" idx="3"/>
            <a:endCxn id="87" idx="1"/>
          </p:cNvCxnSpPr>
          <p:nvPr/>
        </p:nvCxnSpPr>
        <p:spPr>
          <a:xfrm flipV="1">
            <a:off x="5017882" y="4470933"/>
            <a:ext cx="781195" cy="78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8" idx="3"/>
            <a:endCxn id="87" idx="0"/>
          </p:cNvCxnSpPr>
          <p:nvPr/>
        </p:nvCxnSpPr>
        <p:spPr>
          <a:xfrm>
            <a:off x="5924013" y="3926605"/>
            <a:ext cx="449011" cy="3220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7" idx="0"/>
            <a:endCxn id="77" idx="3"/>
          </p:cNvCxnSpPr>
          <p:nvPr/>
        </p:nvCxnSpPr>
        <p:spPr>
          <a:xfrm flipH="1" flipV="1">
            <a:off x="5924013" y="3363844"/>
            <a:ext cx="449011" cy="88478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7" idx="0"/>
            <a:endCxn id="76" idx="3"/>
          </p:cNvCxnSpPr>
          <p:nvPr/>
        </p:nvCxnSpPr>
        <p:spPr>
          <a:xfrm flipH="1" flipV="1">
            <a:off x="5924013" y="2761235"/>
            <a:ext cx="449011" cy="14873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7294117" y="2805583"/>
            <a:ext cx="85211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smtClean="0">
                <a:effectLst/>
              </a:rPr>
              <a:t>FBA</a:t>
            </a:r>
            <a:endParaRPr lang="en-US" sz="1100" dirty="0"/>
          </a:p>
        </p:txBody>
      </p:sp>
      <p:cxnSp>
        <p:nvCxnSpPr>
          <p:cNvPr id="100" name="Straight Connector 99"/>
          <p:cNvCxnSpPr>
            <a:stCxn id="87" idx="3"/>
            <a:endCxn id="98" idx="1"/>
          </p:cNvCxnSpPr>
          <p:nvPr/>
        </p:nvCxnSpPr>
        <p:spPr>
          <a:xfrm flipV="1">
            <a:off x="6946971" y="3027891"/>
            <a:ext cx="347146" cy="1443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7767622" y="2126888"/>
            <a:ext cx="85211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configureBiomassEquation</a:t>
            </a:r>
            <a:endParaRPr lang="en-US" sz="1100" dirty="0"/>
          </a:p>
        </p:txBody>
      </p:sp>
      <p:sp>
        <p:nvSpPr>
          <p:cNvPr id="103" name="Rectangle 102"/>
          <p:cNvSpPr/>
          <p:nvPr/>
        </p:nvSpPr>
        <p:spPr>
          <a:xfrm>
            <a:off x="8442011" y="2812325"/>
            <a:ext cx="85211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solveWrapper</a:t>
            </a:r>
            <a:endParaRPr lang="en-US" sz="1100" dirty="0"/>
          </a:p>
        </p:txBody>
      </p:sp>
      <p:cxnSp>
        <p:nvCxnSpPr>
          <p:cNvPr id="105" name="Straight Connector 104"/>
          <p:cNvCxnSpPr>
            <a:stCxn id="98" idx="0"/>
            <a:endCxn id="102" idx="1"/>
          </p:cNvCxnSpPr>
          <p:nvPr/>
        </p:nvCxnSpPr>
        <p:spPr>
          <a:xfrm flipV="1">
            <a:off x="7720174" y="2349196"/>
            <a:ext cx="47448" cy="456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98" idx="3"/>
            <a:endCxn id="103" idx="1"/>
          </p:cNvCxnSpPr>
          <p:nvPr/>
        </p:nvCxnSpPr>
        <p:spPr>
          <a:xfrm>
            <a:off x="8146231" y="3027891"/>
            <a:ext cx="295780" cy="6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3" idx="0"/>
            <a:endCxn id="102" idx="3"/>
          </p:cNvCxnSpPr>
          <p:nvPr/>
        </p:nvCxnSpPr>
        <p:spPr>
          <a:xfrm flipH="1" flipV="1">
            <a:off x="8619736" y="2349196"/>
            <a:ext cx="248332" cy="4631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9" idx="1"/>
            <a:endCxn id="6" idx="0"/>
          </p:cNvCxnSpPr>
          <p:nvPr/>
        </p:nvCxnSpPr>
        <p:spPr>
          <a:xfrm flipH="1">
            <a:off x="583035" y="1313567"/>
            <a:ext cx="639137" cy="1441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9" idx="3"/>
            <a:endCxn id="19" idx="0"/>
          </p:cNvCxnSpPr>
          <p:nvPr/>
        </p:nvCxnSpPr>
        <p:spPr>
          <a:xfrm>
            <a:off x="2370066" y="1313567"/>
            <a:ext cx="2073869" cy="301332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31884" y="2754973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createIndividual</a:t>
            </a:r>
            <a:endParaRPr lang="en-US" sz="1100" dirty="0"/>
          </a:p>
        </p:txBody>
      </p:sp>
      <p:sp>
        <p:nvSpPr>
          <p:cNvPr id="176" name="Rectangle 175"/>
          <p:cNvSpPr/>
          <p:nvPr/>
        </p:nvSpPr>
        <p:spPr>
          <a:xfrm>
            <a:off x="8317845" y="1441451"/>
            <a:ext cx="976280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configureSMatrix</a:t>
            </a:r>
            <a:endParaRPr lang="en-US" sz="1100" dirty="0"/>
          </a:p>
        </p:txBody>
      </p:sp>
      <p:cxnSp>
        <p:nvCxnSpPr>
          <p:cNvPr id="178" name="Straight Connector 177"/>
          <p:cNvCxnSpPr>
            <a:stCxn id="102" idx="0"/>
          </p:cNvCxnSpPr>
          <p:nvPr/>
        </p:nvCxnSpPr>
        <p:spPr>
          <a:xfrm flipV="1">
            <a:off x="8193679" y="1663759"/>
            <a:ext cx="124166" cy="463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8" idx="2"/>
            <a:endCxn id="183" idx="0"/>
          </p:cNvCxnSpPr>
          <p:nvPr/>
        </p:nvCxnSpPr>
        <p:spPr>
          <a:xfrm flipH="1">
            <a:off x="1932945" y="5247520"/>
            <a:ext cx="620852" cy="489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1358998" y="5737227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getBounds</a:t>
            </a:r>
            <a:endParaRPr lang="en-US" sz="1100" dirty="0"/>
          </a:p>
        </p:txBody>
      </p:sp>
      <p:sp>
        <p:nvSpPr>
          <p:cNvPr id="187" name="Rectangle 186"/>
          <p:cNvSpPr/>
          <p:nvPr/>
        </p:nvSpPr>
        <p:spPr>
          <a:xfrm>
            <a:off x="5120366" y="6010218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getZscores</a:t>
            </a:r>
            <a:endParaRPr lang="en-US" sz="1100" dirty="0"/>
          </a:p>
        </p:txBody>
      </p:sp>
      <p:cxnSp>
        <p:nvCxnSpPr>
          <p:cNvPr id="189" name="Straight Connector 188"/>
          <p:cNvCxnSpPr>
            <a:stCxn id="187" idx="0"/>
            <a:endCxn id="20" idx="2"/>
          </p:cNvCxnSpPr>
          <p:nvPr/>
        </p:nvCxnSpPr>
        <p:spPr>
          <a:xfrm flipH="1" flipV="1">
            <a:off x="5576867" y="5679203"/>
            <a:ext cx="117446" cy="331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6" idx="2"/>
            <a:endCxn id="193" idx="0"/>
          </p:cNvCxnSpPr>
          <p:nvPr/>
        </p:nvCxnSpPr>
        <p:spPr>
          <a:xfrm>
            <a:off x="583035" y="3199645"/>
            <a:ext cx="314587" cy="1142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323675" y="4342588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makeFluxconstrainObject</a:t>
            </a:r>
            <a:endParaRPr lang="en-US" sz="1100" dirty="0"/>
          </a:p>
        </p:txBody>
      </p:sp>
      <p:cxnSp>
        <p:nvCxnSpPr>
          <p:cNvPr id="196" name="Straight Connector 195"/>
          <p:cNvCxnSpPr>
            <a:stCxn id="193" idx="3"/>
            <a:endCxn id="19" idx="0"/>
          </p:cNvCxnSpPr>
          <p:nvPr/>
        </p:nvCxnSpPr>
        <p:spPr>
          <a:xfrm flipV="1">
            <a:off x="1471569" y="4326888"/>
            <a:ext cx="2972366" cy="2380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2566516" y="5739239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makeMilkModel</a:t>
            </a:r>
            <a:endParaRPr lang="en-US" sz="1100" dirty="0"/>
          </a:p>
        </p:txBody>
      </p:sp>
      <p:cxnSp>
        <p:nvCxnSpPr>
          <p:cNvPr id="201" name="Straight Connector 200"/>
          <p:cNvCxnSpPr>
            <a:stCxn id="18" idx="2"/>
            <a:endCxn id="199" idx="0"/>
          </p:cNvCxnSpPr>
          <p:nvPr/>
        </p:nvCxnSpPr>
        <p:spPr>
          <a:xfrm>
            <a:off x="2553797" y="5247520"/>
            <a:ext cx="586666" cy="491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583035" y="771787"/>
            <a:ext cx="7109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8806692" y="4693185"/>
            <a:ext cx="1058761" cy="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8806691" y="4915330"/>
            <a:ext cx="1058761" cy="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9873842" y="4387442"/>
            <a:ext cx="137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call</a:t>
            </a:r>
            <a:endParaRPr lang="en-US" dirty="0"/>
          </a:p>
        </p:txBody>
      </p:sp>
      <p:sp>
        <p:nvSpPr>
          <p:cNvPr id="207" name="TextBox 206"/>
          <p:cNvSpPr txBox="1"/>
          <p:nvPr/>
        </p:nvSpPr>
        <p:spPr>
          <a:xfrm>
            <a:off x="9873842" y="4805528"/>
            <a:ext cx="141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 flow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69988" y="4326888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smtClean="0">
                <a:effectLst/>
              </a:rPr>
              <a:t>Simulation</a:t>
            </a:r>
            <a:endParaRPr lang="en-US" sz="1100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86" y="280135"/>
            <a:ext cx="1389496" cy="75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2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60490" y="2066084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addFatExchange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2097879" y="3002155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none" strike="noStrike" dirty="0" smtClean="0">
                <a:effectLst/>
              </a:rPr>
              <a:t>Modify model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511425" y="3014388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setupModel</a:t>
            </a:r>
            <a:endParaRPr lang="en-US" sz="11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245773" y="3236696"/>
            <a:ext cx="265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0"/>
            <a:endCxn id="5" idx="1"/>
          </p:cNvCxnSpPr>
          <p:nvPr/>
        </p:nvCxnSpPr>
        <p:spPr>
          <a:xfrm flipV="1">
            <a:off x="4085372" y="2288392"/>
            <a:ext cx="875118" cy="725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967614" y="3014388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createConsistentReactionDirection</a:t>
            </a:r>
            <a:endParaRPr lang="en-US" sz="1100" dirty="0"/>
          </a:p>
        </p:txBody>
      </p:sp>
      <p:cxnSp>
        <p:nvCxnSpPr>
          <p:cNvPr id="11" name="Straight Connector 10"/>
          <p:cNvCxnSpPr>
            <a:stCxn id="7" idx="3"/>
            <a:endCxn id="10" idx="1"/>
          </p:cNvCxnSpPr>
          <p:nvPr/>
        </p:nvCxnSpPr>
        <p:spPr>
          <a:xfrm>
            <a:off x="4659319" y="3236696"/>
            <a:ext cx="308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2"/>
            <a:endCxn id="13" idx="1"/>
          </p:cNvCxnSpPr>
          <p:nvPr/>
        </p:nvCxnSpPr>
        <p:spPr>
          <a:xfrm>
            <a:off x="4085372" y="3459004"/>
            <a:ext cx="882242" cy="650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67614" y="3887541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removeDuplicateReactions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796954" y="411061"/>
            <a:ext cx="620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Functions to modify the GEM to fit automated infant simulations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86" y="280135"/>
            <a:ext cx="1389496" cy="75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2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2947" y="2755029"/>
            <a:ext cx="780176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Main</a:t>
            </a:r>
          </a:p>
          <a:p>
            <a:pPr algn="ctr"/>
            <a:r>
              <a:rPr lang="en-US" sz="1100" dirty="0" smtClean="0"/>
              <a:t>(versions)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1213989" y="1007065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makeReferenceObject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1212209" y="1729029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makeFatModel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1212209" y="2218135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makeActivityModel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2031884" y="3333547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configureSimulation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1979850" y="4802904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configureFood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5002920" y="5234587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plotResults</a:t>
            </a:r>
            <a:endParaRPr lang="en-US" sz="1100" dirty="0"/>
          </a:p>
        </p:txBody>
      </p:sp>
      <p:cxnSp>
        <p:nvCxnSpPr>
          <p:cNvPr id="26" name="Straight Connector 25"/>
          <p:cNvCxnSpPr>
            <a:stCxn id="6" idx="0"/>
            <a:endCxn id="10" idx="1"/>
          </p:cNvCxnSpPr>
          <p:nvPr/>
        </p:nvCxnSpPr>
        <p:spPr>
          <a:xfrm flipV="1">
            <a:off x="583035" y="1951337"/>
            <a:ext cx="629174" cy="803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0"/>
            <a:endCxn id="11" idx="1"/>
          </p:cNvCxnSpPr>
          <p:nvPr/>
        </p:nvCxnSpPr>
        <p:spPr>
          <a:xfrm flipV="1">
            <a:off x="583035" y="2440443"/>
            <a:ext cx="629174" cy="314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3"/>
            <a:endCxn id="12" idx="1"/>
          </p:cNvCxnSpPr>
          <p:nvPr/>
        </p:nvCxnSpPr>
        <p:spPr>
          <a:xfrm flipV="1">
            <a:off x="973123" y="2977281"/>
            <a:ext cx="1058761" cy="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2"/>
            <a:endCxn id="15" idx="1"/>
          </p:cNvCxnSpPr>
          <p:nvPr/>
        </p:nvCxnSpPr>
        <p:spPr>
          <a:xfrm>
            <a:off x="583035" y="3199645"/>
            <a:ext cx="1448849" cy="356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6" idx="2"/>
            <a:endCxn id="18" idx="1"/>
          </p:cNvCxnSpPr>
          <p:nvPr/>
        </p:nvCxnSpPr>
        <p:spPr>
          <a:xfrm>
            <a:off x="583035" y="3199645"/>
            <a:ext cx="1396815" cy="1825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" idx="2"/>
            <a:endCxn id="20" idx="1"/>
          </p:cNvCxnSpPr>
          <p:nvPr/>
        </p:nvCxnSpPr>
        <p:spPr>
          <a:xfrm>
            <a:off x="583035" y="3199645"/>
            <a:ext cx="4419885" cy="2257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" idx="2"/>
            <a:endCxn id="19" idx="1"/>
          </p:cNvCxnSpPr>
          <p:nvPr/>
        </p:nvCxnSpPr>
        <p:spPr>
          <a:xfrm>
            <a:off x="583035" y="3199645"/>
            <a:ext cx="3286953" cy="1349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0" idx="3"/>
            <a:endCxn id="12" idx="0"/>
          </p:cNvCxnSpPr>
          <p:nvPr/>
        </p:nvCxnSpPr>
        <p:spPr>
          <a:xfrm>
            <a:off x="2360103" y="1951337"/>
            <a:ext cx="245728" cy="8036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1" idx="3"/>
            <a:endCxn id="12" idx="0"/>
          </p:cNvCxnSpPr>
          <p:nvPr/>
        </p:nvCxnSpPr>
        <p:spPr>
          <a:xfrm>
            <a:off x="2360103" y="2440443"/>
            <a:ext cx="245728" cy="3145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>
          <a:xfrm flipV="1">
            <a:off x="3127744" y="4326888"/>
            <a:ext cx="1316191" cy="69832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2" idx="3"/>
            <a:endCxn id="19" idx="0"/>
          </p:cNvCxnSpPr>
          <p:nvPr/>
        </p:nvCxnSpPr>
        <p:spPr>
          <a:xfrm>
            <a:off x="3179778" y="2977281"/>
            <a:ext cx="1264157" cy="13496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5" idx="3"/>
            <a:endCxn id="19" idx="0"/>
          </p:cNvCxnSpPr>
          <p:nvPr/>
        </p:nvCxnSpPr>
        <p:spPr>
          <a:xfrm>
            <a:off x="3179778" y="3555855"/>
            <a:ext cx="1264157" cy="7710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9" idx="3"/>
            <a:endCxn id="20" idx="0"/>
          </p:cNvCxnSpPr>
          <p:nvPr/>
        </p:nvCxnSpPr>
        <p:spPr>
          <a:xfrm>
            <a:off x="5017882" y="4549196"/>
            <a:ext cx="558985" cy="6853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776119" y="2538927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estimateGrowthMaintenance</a:t>
            </a:r>
            <a:endParaRPr lang="en-US" sz="1100" dirty="0"/>
          </a:p>
        </p:txBody>
      </p:sp>
      <p:sp>
        <p:nvSpPr>
          <p:cNvPr id="77" name="Rectangle 76"/>
          <p:cNvSpPr/>
          <p:nvPr/>
        </p:nvSpPr>
        <p:spPr>
          <a:xfrm>
            <a:off x="4776119" y="3141536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estimateFatRatio</a:t>
            </a:r>
            <a:endParaRPr lang="en-US" sz="1100" dirty="0"/>
          </a:p>
        </p:txBody>
      </p:sp>
      <p:sp>
        <p:nvSpPr>
          <p:cNvPr id="78" name="Rectangle 77"/>
          <p:cNvSpPr/>
          <p:nvPr/>
        </p:nvSpPr>
        <p:spPr>
          <a:xfrm>
            <a:off x="4776119" y="3704297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estimateMaintenance</a:t>
            </a:r>
            <a:endParaRPr lang="en-US" sz="1100" dirty="0"/>
          </a:p>
        </p:txBody>
      </p:sp>
      <p:cxnSp>
        <p:nvCxnSpPr>
          <p:cNvPr id="82" name="Straight Connector 81"/>
          <p:cNvCxnSpPr>
            <a:stCxn id="19" idx="0"/>
            <a:endCxn id="76" idx="1"/>
          </p:cNvCxnSpPr>
          <p:nvPr/>
        </p:nvCxnSpPr>
        <p:spPr>
          <a:xfrm flipV="1">
            <a:off x="4443935" y="2761235"/>
            <a:ext cx="332184" cy="1565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9" idx="0"/>
            <a:endCxn id="77" idx="1"/>
          </p:cNvCxnSpPr>
          <p:nvPr/>
        </p:nvCxnSpPr>
        <p:spPr>
          <a:xfrm flipV="1">
            <a:off x="4443935" y="3363844"/>
            <a:ext cx="332184" cy="963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9" idx="0"/>
            <a:endCxn id="78" idx="1"/>
          </p:cNvCxnSpPr>
          <p:nvPr/>
        </p:nvCxnSpPr>
        <p:spPr>
          <a:xfrm flipV="1">
            <a:off x="4443935" y="3926605"/>
            <a:ext cx="332184" cy="400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5799077" y="4248625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normalizeAndFBA</a:t>
            </a:r>
            <a:endParaRPr lang="en-US" sz="1100" dirty="0"/>
          </a:p>
        </p:txBody>
      </p:sp>
      <p:cxnSp>
        <p:nvCxnSpPr>
          <p:cNvPr id="89" name="Straight Connector 88"/>
          <p:cNvCxnSpPr>
            <a:stCxn id="19" idx="3"/>
            <a:endCxn id="87" idx="1"/>
          </p:cNvCxnSpPr>
          <p:nvPr/>
        </p:nvCxnSpPr>
        <p:spPr>
          <a:xfrm flipV="1">
            <a:off x="5017882" y="4470933"/>
            <a:ext cx="781195" cy="78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8" idx="3"/>
            <a:endCxn id="87" idx="0"/>
          </p:cNvCxnSpPr>
          <p:nvPr/>
        </p:nvCxnSpPr>
        <p:spPr>
          <a:xfrm>
            <a:off x="5924013" y="3926605"/>
            <a:ext cx="449011" cy="3220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7" idx="0"/>
            <a:endCxn id="77" idx="3"/>
          </p:cNvCxnSpPr>
          <p:nvPr/>
        </p:nvCxnSpPr>
        <p:spPr>
          <a:xfrm flipH="1" flipV="1">
            <a:off x="5924013" y="3363844"/>
            <a:ext cx="449011" cy="88478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7" idx="0"/>
            <a:endCxn id="76" idx="3"/>
          </p:cNvCxnSpPr>
          <p:nvPr/>
        </p:nvCxnSpPr>
        <p:spPr>
          <a:xfrm flipH="1" flipV="1">
            <a:off x="5924013" y="2761235"/>
            <a:ext cx="449011" cy="14873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7294117" y="2805583"/>
            <a:ext cx="85211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smtClean="0">
                <a:effectLst/>
              </a:rPr>
              <a:t>FBA</a:t>
            </a:r>
            <a:endParaRPr lang="en-US" sz="1100" dirty="0"/>
          </a:p>
        </p:txBody>
      </p:sp>
      <p:cxnSp>
        <p:nvCxnSpPr>
          <p:cNvPr id="100" name="Straight Connector 99"/>
          <p:cNvCxnSpPr>
            <a:stCxn id="87" idx="3"/>
            <a:endCxn id="98" idx="1"/>
          </p:cNvCxnSpPr>
          <p:nvPr/>
        </p:nvCxnSpPr>
        <p:spPr>
          <a:xfrm flipV="1">
            <a:off x="6946971" y="3027891"/>
            <a:ext cx="347146" cy="1443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7767622" y="2126888"/>
            <a:ext cx="85211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configureBiomassEquation</a:t>
            </a:r>
            <a:endParaRPr lang="en-US" sz="1100" dirty="0"/>
          </a:p>
        </p:txBody>
      </p:sp>
      <p:sp>
        <p:nvSpPr>
          <p:cNvPr id="103" name="Rectangle 102"/>
          <p:cNvSpPr/>
          <p:nvPr/>
        </p:nvSpPr>
        <p:spPr>
          <a:xfrm>
            <a:off x="8442011" y="2812325"/>
            <a:ext cx="85211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solveWrapper</a:t>
            </a:r>
            <a:endParaRPr lang="en-US" sz="1100" dirty="0"/>
          </a:p>
        </p:txBody>
      </p:sp>
      <p:cxnSp>
        <p:nvCxnSpPr>
          <p:cNvPr id="105" name="Straight Connector 104"/>
          <p:cNvCxnSpPr>
            <a:stCxn id="98" idx="0"/>
            <a:endCxn id="102" idx="1"/>
          </p:cNvCxnSpPr>
          <p:nvPr/>
        </p:nvCxnSpPr>
        <p:spPr>
          <a:xfrm flipV="1">
            <a:off x="7720174" y="2349196"/>
            <a:ext cx="47448" cy="456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98" idx="3"/>
            <a:endCxn id="103" idx="1"/>
          </p:cNvCxnSpPr>
          <p:nvPr/>
        </p:nvCxnSpPr>
        <p:spPr>
          <a:xfrm>
            <a:off x="8146231" y="3027891"/>
            <a:ext cx="295780" cy="6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3" idx="0"/>
            <a:endCxn id="102" idx="3"/>
          </p:cNvCxnSpPr>
          <p:nvPr/>
        </p:nvCxnSpPr>
        <p:spPr>
          <a:xfrm flipH="1" flipV="1">
            <a:off x="8619736" y="2349196"/>
            <a:ext cx="248332" cy="4631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9" idx="1"/>
            <a:endCxn id="6" idx="0"/>
          </p:cNvCxnSpPr>
          <p:nvPr/>
        </p:nvCxnSpPr>
        <p:spPr>
          <a:xfrm flipH="1">
            <a:off x="583035" y="1229373"/>
            <a:ext cx="630954" cy="152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9" idx="3"/>
            <a:endCxn id="19" idx="0"/>
          </p:cNvCxnSpPr>
          <p:nvPr/>
        </p:nvCxnSpPr>
        <p:spPr>
          <a:xfrm>
            <a:off x="2361883" y="1229373"/>
            <a:ext cx="2082052" cy="30975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31884" y="2754973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createIndividual</a:t>
            </a:r>
            <a:endParaRPr lang="en-US" sz="1100" dirty="0"/>
          </a:p>
        </p:txBody>
      </p:sp>
      <p:sp>
        <p:nvSpPr>
          <p:cNvPr id="176" name="Rectangle 175"/>
          <p:cNvSpPr/>
          <p:nvPr/>
        </p:nvSpPr>
        <p:spPr>
          <a:xfrm>
            <a:off x="8317845" y="1441451"/>
            <a:ext cx="976280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configureSMatrix</a:t>
            </a:r>
            <a:endParaRPr lang="en-US" sz="1100" dirty="0"/>
          </a:p>
        </p:txBody>
      </p:sp>
      <p:cxnSp>
        <p:nvCxnSpPr>
          <p:cNvPr id="178" name="Straight Connector 177"/>
          <p:cNvCxnSpPr>
            <a:stCxn id="102" idx="0"/>
          </p:cNvCxnSpPr>
          <p:nvPr/>
        </p:nvCxnSpPr>
        <p:spPr>
          <a:xfrm flipV="1">
            <a:off x="8193679" y="1663759"/>
            <a:ext cx="124166" cy="463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8" idx="2"/>
            <a:endCxn id="183" idx="0"/>
          </p:cNvCxnSpPr>
          <p:nvPr/>
        </p:nvCxnSpPr>
        <p:spPr>
          <a:xfrm flipH="1">
            <a:off x="1932945" y="5247520"/>
            <a:ext cx="620852" cy="489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1358998" y="5737227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getBounds</a:t>
            </a:r>
            <a:endParaRPr lang="en-US" sz="1100" dirty="0"/>
          </a:p>
        </p:txBody>
      </p:sp>
      <p:sp>
        <p:nvSpPr>
          <p:cNvPr id="187" name="Rectangle 186"/>
          <p:cNvSpPr/>
          <p:nvPr/>
        </p:nvSpPr>
        <p:spPr>
          <a:xfrm>
            <a:off x="5120366" y="6010218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getZscores</a:t>
            </a:r>
            <a:endParaRPr lang="en-US" sz="1100" dirty="0"/>
          </a:p>
        </p:txBody>
      </p:sp>
      <p:cxnSp>
        <p:nvCxnSpPr>
          <p:cNvPr id="189" name="Straight Connector 188"/>
          <p:cNvCxnSpPr>
            <a:stCxn id="187" idx="0"/>
            <a:endCxn id="20" idx="2"/>
          </p:cNvCxnSpPr>
          <p:nvPr/>
        </p:nvCxnSpPr>
        <p:spPr>
          <a:xfrm flipH="1" flipV="1">
            <a:off x="5576867" y="5679203"/>
            <a:ext cx="117446" cy="331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6" idx="2"/>
            <a:endCxn id="193" idx="0"/>
          </p:cNvCxnSpPr>
          <p:nvPr/>
        </p:nvCxnSpPr>
        <p:spPr>
          <a:xfrm>
            <a:off x="583035" y="3199645"/>
            <a:ext cx="314587" cy="1142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323675" y="4342588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makeFluxconstrainObject</a:t>
            </a:r>
            <a:endParaRPr lang="en-US" sz="1100" dirty="0"/>
          </a:p>
        </p:txBody>
      </p:sp>
      <p:cxnSp>
        <p:nvCxnSpPr>
          <p:cNvPr id="196" name="Straight Connector 195"/>
          <p:cNvCxnSpPr>
            <a:stCxn id="193" idx="3"/>
            <a:endCxn id="19" idx="0"/>
          </p:cNvCxnSpPr>
          <p:nvPr/>
        </p:nvCxnSpPr>
        <p:spPr>
          <a:xfrm flipV="1">
            <a:off x="1471569" y="4326888"/>
            <a:ext cx="2972366" cy="2380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2566516" y="5739239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makeMilkModel</a:t>
            </a:r>
            <a:endParaRPr lang="en-US" sz="1100" dirty="0"/>
          </a:p>
        </p:txBody>
      </p:sp>
      <p:cxnSp>
        <p:nvCxnSpPr>
          <p:cNvPr id="201" name="Straight Connector 200"/>
          <p:cNvCxnSpPr>
            <a:stCxn id="18" idx="2"/>
            <a:endCxn id="199" idx="0"/>
          </p:cNvCxnSpPr>
          <p:nvPr/>
        </p:nvCxnSpPr>
        <p:spPr>
          <a:xfrm>
            <a:off x="2553797" y="5247520"/>
            <a:ext cx="586666" cy="491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631274" y="603931"/>
            <a:ext cx="7109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8806692" y="4693185"/>
            <a:ext cx="1058761" cy="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8806691" y="4915330"/>
            <a:ext cx="1058761" cy="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9873842" y="4387442"/>
            <a:ext cx="137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call</a:t>
            </a:r>
            <a:endParaRPr lang="en-US" dirty="0"/>
          </a:p>
        </p:txBody>
      </p:sp>
      <p:sp>
        <p:nvSpPr>
          <p:cNvPr id="207" name="TextBox 206"/>
          <p:cNvSpPr txBox="1"/>
          <p:nvPr/>
        </p:nvSpPr>
        <p:spPr>
          <a:xfrm>
            <a:off x="9873842" y="4805528"/>
            <a:ext cx="141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 flow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69988" y="4326888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smtClean="0">
                <a:effectLst/>
              </a:rPr>
              <a:t>Simulation</a:t>
            </a:r>
            <a:endParaRPr 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1212209" y="794486"/>
            <a:ext cx="1124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Load reference data</a:t>
            </a:r>
            <a:endParaRPr lang="en-US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1210429" y="150613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Load input data</a:t>
            </a:r>
            <a:endParaRPr lang="en-US" sz="900" dirty="0"/>
          </a:p>
        </p:txBody>
      </p:sp>
      <p:sp>
        <p:nvSpPr>
          <p:cNvPr id="65" name="TextBox 64"/>
          <p:cNvSpPr txBox="1"/>
          <p:nvPr/>
        </p:nvSpPr>
        <p:spPr>
          <a:xfrm>
            <a:off x="2334372" y="2540759"/>
            <a:ext cx="9428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Store input data</a:t>
            </a:r>
            <a:endParaRPr lang="en-US" sz="900" dirty="0"/>
          </a:p>
        </p:txBody>
      </p:sp>
      <p:sp>
        <p:nvSpPr>
          <p:cNvPr id="66" name="TextBox 65"/>
          <p:cNvSpPr txBox="1"/>
          <p:nvPr/>
        </p:nvSpPr>
        <p:spPr>
          <a:xfrm>
            <a:off x="809538" y="234599"/>
            <a:ext cx="481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Execution tree (with some additional description)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206356" y="3780499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Settings for simulation</a:t>
            </a:r>
            <a:endParaRPr lang="en-US" sz="900" dirty="0"/>
          </a:p>
        </p:txBody>
      </p:sp>
      <p:sp>
        <p:nvSpPr>
          <p:cNvPr id="68" name="TextBox 67"/>
          <p:cNvSpPr txBox="1"/>
          <p:nvPr/>
        </p:nvSpPr>
        <p:spPr>
          <a:xfrm>
            <a:off x="211316" y="4765298"/>
            <a:ext cx="1499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For the cofactor simulations</a:t>
            </a:r>
            <a:endParaRPr lang="en-US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1958330" y="4572044"/>
            <a:ext cx="12650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Setup exchange fluxes</a:t>
            </a:r>
            <a:endParaRPr 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1303415" y="6188664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Connect metabolites</a:t>
            </a:r>
          </a:p>
          <a:p>
            <a:r>
              <a:rPr lang="en-US" sz="900" dirty="0" smtClean="0"/>
              <a:t>To exchange reactions</a:t>
            </a:r>
            <a:endParaRPr 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2608508" y="6212133"/>
            <a:ext cx="11865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Load milk intake data</a:t>
            </a:r>
            <a:endParaRPr 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3897896" y="4756306"/>
            <a:ext cx="11134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 for loop that s the iterative FBA simulations</a:t>
            </a:r>
            <a:endParaRPr 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4712918" y="1965973"/>
            <a:ext cx="15614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Scale the energy parameters to the conditions in the current iteration</a:t>
            </a:r>
            <a:endParaRPr 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6178831" y="5375750"/>
            <a:ext cx="1561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Outputs the results in graphs</a:t>
            </a:r>
            <a:endParaRPr 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5745164" y="4676050"/>
            <a:ext cx="156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Normalize the FBA problem per kg dry weight</a:t>
            </a:r>
            <a:endParaRPr lang="en-US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7244536" y="3270650"/>
            <a:ext cx="1561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Solve the FBA problem</a:t>
            </a:r>
            <a:endParaRPr lang="en-US" sz="900" dirty="0"/>
          </a:p>
        </p:txBody>
      </p:sp>
      <p:sp>
        <p:nvSpPr>
          <p:cNvPr id="81" name="TextBox 80"/>
          <p:cNvSpPr txBox="1"/>
          <p:nvPr/>
        </p:nvSpPr>
        <p:spPr>
          <a:xfrm>
            <a:off x="7661286" y="938057"/>
            <a:ext cx="15614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Set the current energy expenditure and biomass equation in the S matrix</a:t>
            </a:r>
            <a:endParaRPr 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8513400" y="3283759"/>
            <a:ext cx="156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Solve with </a:t>
            </a:r>
            <a:r>
              <a:rPr lang="en-US" sz="900" dirty="0" err="1" smtClean="0"/>
              <a:t>pFBA</a:t>
            </a:r>
            <a:r>
              <a:rPr lang="en-US" sz="900" dirty="0" smtClean="0"/>
              <a:t> or normal FBA</a:t>
            </a:r>
            <a:endParaRPr lang="en-US" sz="900" dirty="0"/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86" y="280135"/>
            <a:ext cx="1389496" cy="75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5978" y="1680519"/>
            <a:ext cx="1869990" cy="1869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83443" y="1680519"/>
            <a:ext cx="416011" cy="1869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96929" y="238073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85968" y="23807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11707" y="3888259"/>
            <a:ext cx="5601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biomass</a:t>
            </a:r>
            <a:r>
              <a:rPr lang="en-US" dirty="0" smtClean="0"/>
              <a:t>=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ratio</a:t>
            </a:r>
            <a:r>
              <a:rPr lang="en-US" dirty="0" err="1" smtClean="0">
                <a:solidFill>
                  <a:srgbClr val="FF0000"/>
                </a:solidFill>
              </a:rPr>
              <a:t>Fat</a:t>
            </a:r>
            <a:r>
              <a:rPr lang="en-US" dirty="0" smtClean="0"/>
              <a:t> + (1-F</a:t>
            </a:r>
            <a:r>
              <a:rPr lang="en-US" baseline="-25000" dirty="0" smtClean="0"/>
              <a:t>ratio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FF0000"/>
                </a:solidFill>
              </a:rPr>
              <a:t>Lean</a:t>
            </a:r>
            <a:r>
              <a:rPr lang="en-US" dirty="0" smtClean="0"/>
              <a:t> + (</a:t>
            </a:r>
            <a:r>
              <a:rPr lang="en-US" dirty="0" err="1" smtClean="0"/>
              <a:t>F</a:t>
            </a:r>
            <a:r>
              <a:rPr lang="en-US" baseline="-25000" dirty="0" err="1" smtClean="0"/>
              <a:t>ratio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Fat</a:t>
            </a:r>
            <a:r>
              <a:rPr lang="en-US" baseline="-25000" dirty="0" smtClean="0"/>
              <a:t> </a:t>
            </a:r>
            <a:r>
              <a:rPr lang="en-US" dirty="0" smtClean="0"/>
              <a:t>+ (1-F</a:t>
            </a:r>
            <a:r>
              <a:rPr lang="en-US" baseline="-25000" dirty="0" smtClean="0"/>
              <a:t>ratio</a:t>
            </a:r>
            <a:r>
              <a:rPr lang="en-US" dirty="0" smtClean="0"/>
              <a:t> )</a:t>
            </a:r>
            <a:r>
              <a:rPr lang="en-US" dirty="0" err="1" smtClean="0"/>
              <a:t>E</a:t>
            </a:r>
            <a:r>
              <a:rPr lang="en-US" baseline="-25000" dirty="0" err="1" smtClean="0"/>
              <a:t>Lean</a:t>
            </a:r>
            <a:r>
              <a:rPr lang="en-US" dirty="0"/>
              <a:t> </a:t>
            </a:r>
            <a:r>
              <a:rPr lang="en-US" dirty="0" smtClean="0"/>
              <a:t>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90750" y="4328983"/>
            <a:ext cx="5389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/>
              <a:t>maintenance</a:t>
            </a:r>
            <a:r>
              <a:rPr lang="en-US" dirty="0" smtClean="0"/>
              <a:t>=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sv-SE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</a:t>
            </a:r>
            <a:r>
              <a:rPr lang="en-US" dirty="0" smtClean="0"/>
              <a:t>FM +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sv-SE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lean</a:t>
            </a:r>
            <a:r>
              <a:rPr lang="sv-SE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FFM + (</a:t>
            </a:r>
            <a:r>
              <a:rPr lang="en-US" dirty="0"/>
              <a:t>FM + </a:t>
            </a:r>
            <a:r>
              <a:rPr lang="en-US" dirty="0" smtClean="0"/>
              <a:t>FFM)</a:t>
            </a:r>
            <a:r>
              <a:rPr lang="sv-S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sv-SE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(age)</a:t>
            </a:r>
            <a:r>
              <a:rPr lang="sv-SE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0750" y="5205626"/>
            <a:ext cx="14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exchange</a:t>
            </a:r>
            <a:r>
              <a:rPr lang="en-US" dirty="0" smtClean="0"/>
              <a:t>= free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7493" y="4764902"/>
            <a:ext cx="510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uptake</a:t>
            </a:r>
            <a:r>
              <a:rPr lang="en-US" baseline="-25000" dirty="0" smtClean="0"/>
              <a:t> </a:t>
            </a:r>
            <a:r>
              <a:rPr lang="en-US" dirty="0" smtClean="0"/>
              <a:t>= -(Breastmilk Intake(age) * Composition(age))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18867" y="3926014"/>
            <a:ext cx="10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maximize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1506" y="1902941"/>
            <a:ext cx="2958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</a:t>
            </a:r>
            <a:r>
              <a:rPr lang="en-US" baseline="-25000" dirty="0" err="1" smtClean="0"/>
              <a:t>ratio</a:t>
            </a:r>
            <a:r>
              <a:rPr lang="en-US" dirty="0" smtClean="0"/>
              <a:t>=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lang="en-US" dirty="0" smtClean="0"/>
              <a:t>FM/(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lang="en-US" dirty="0" smtClean="0"/>
              <a:t>FM+(1-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lang="en-US" dirty="0" smtClean="0"/>
              <a:t>FM)/w)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6111506" y="2272273"/>
            <a:ext cx="566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5, corresponding to 80% water in lean mass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18867" y="480265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8867" y="520562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18867" y="434545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11506" y="1533609"/>
            <a:ext cx="2261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Convert to dry weight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99070" y="337751"/>
            <a:ext cx="366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constraints on the generic GEM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86" y="280135"/>
            <a:ext cx="1389496" cy="75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0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9070" y="337751"/>
            <a:ext cx="116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input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24101" y="1272491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smtClean="0">
                <a:effectLst/>
              </a:rPr>
              <a:t>Amount</a:t>
            </a:r>
            <a:br>
              <a:rPr lang="en-US" sz="800" u="none" strike="noStrike" dirty="0" smtClean="0">
                <a:effectLst/>
              </a:rPr>
            </a:br>
            <a:r>
              <a:rPr lang="en-US" sz="800" u="none" strike="noStrike" dirty="0" smtClean="0">
                <a:effectLst/>
              </a:rPr>
              <a:t>l=f(day)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1624101" y="1798859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smtClean="0">
                <a:effectLst/>
              </a:rPr>
              <a:t>Protein composition </a:t>
            </a:r>
            <a:r>
              <a:rPr lang="en-US" sz="800" u="none" strike="noStrike" dirty="0" err="1" smtClean="0">
                <a:effectLst/>
              </a:rPr>
              <a:t>mmol</a:t>
            </a:r>
            <a:r>
              <a:rPr lang="en-US" sz="800" u="none" strike="noStrike" dirty="0" smtClean="0">
                <a:effectLst/>
              </a:rPr>
              <a:t>/l=f(day)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1624101" y="2325227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smtClean="0">
                <a:effectLst/>
              </a:rPr>
              <a:t>Fat</a:t>
            </a:r>
            <a:br>
              <a:rPr lang="en-US" sz="800" u="none" strike="noStrike" dirty="0" smtClean="0">
                <a:effectLst/>
              </a:rPr>
            </a:br>
            <a:r>
              <a:rPr lang="en-US" sz="800" u="none" strike="noStrike" dirty="0" err="1" smtClean="0">
                <a:effectLst/>
              </a:rPr>
              <a:t>mmol</a:t>
            </a:r>
            <a:r>
              <a:rPr lang="en-US" sz="800" u="none" strike="noStrike" dirty="0" smtClean="0">
                <a:effectLst/>
              </a:rPr>
              <a:t>/l=f(day)</a:t>
            </a:r>
            <a:endParaRPr lang="en-US" sz="1100" dirty="0"/>
          </a:p>
        </p:txBody>
      </p:sp>
      <p:sp>
        <p:nvSpPr>
          <p:cNvPr id="64" name="Rectangle 63"/>
          <p:cNvSpPr/>
          <p:nvPr/>
        </p:nvSpPr>
        <p:spPr>
          <a:xfrm>
            <a:off x="3621777" y="2021167"/>
            <a:ext cx="1147894" cy="4446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smtClean="0">
                <a:effectLst/>
              </a:rPr>
              <a:t>Milk model</a:t>
            </a:r>
            <a:br>
              <a:rPr lang="en-US" sz="800" u="none" strike="noStrike" dirty="0" smtClean="0">
                <a:effectLst/>
              </a:rPr>
            </a:br>
            <a:r>
              <a:rPr lang="en-US" sz="800" u="none" strike="noStrike" dirty="0" err="1" smtClean="0">
                <a:effectLst/>
              </a:rPr>
              <a:t>mmol</a:t>
            </a:r>
            <a:r>
              <a:rPr lang="en-US" sz="800" dirty="0" smtClean="0"/>
              <a:t>=f(day)</a:t>
            </a:r>
            <a:endParaRPr lang="en-US" sz="1100" dirty="0"/>
          </a:p>
        </p:txBody>
      </p:sp>
      <p:sp>
        <p:nvSpPr>
          <p:cNvPr id="65" name="Rectangle 64"/>
          <p:cNvSpPr/>
          <p:nvPr/>
        </p:nvSpPr>
        <p:spPr>
          <a:xfrm>
            <a:off x="1624101" y="2851595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smtClean="0">
                <a:effectLst/>
              </a:rPr>
              <a:t>Carbohydrates</a:t>
            </a:r>
            <a:br>
              <a:rPr lang="en-US" sz="800" u="none" strike="noStrike" dirty="0" smtClean="0">
                <a:effectLst/>
              </a:rPr>
            </a:br>
            <a:r>
              <a:rPr lang="en-US" sz="800" u="none" strike="noStrike" dirty="0" err="1" smtClean="0">
                <a:effectLst/>
              </a:rPr>
              <a:t>mmol</a:t>
            </a:r>
            <a:r>
              <a:rPr lang="en-US" sz="800" u="none" strike="noStrike" dirty="0" smtClean="0">
                <a:effectLst/>
              </a:rPr>
              <a:t>/l=f(day)</a:t>
            </a:r>
            <a:endParaRPr lang="en-US" sz="1100" dirty="0"/>
          </a:p>
        </p:txBody>
      </p:sp>
      <p:cxnSp>
        <p:nvCxnSpPr>
          <p:cNvPr id="67" name="Straight Connector 66"/>
          <p:cNvCxnSpPr>
            <a:stCxn id="6" idx="3"/>
            <a:endCxn id="64" idx="1"/>
          </p:cNvCxnSpPr>
          <p:nvPr/>
        </p:nvCxnSpPr>
        <p:spPr>
          <a:xfrm>
            <a:off x="2771995" y="1494799"/>
            <a:ext cx="849782" cy="748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5" idx="3"/>
            <a:endCxn id="64" idx="1"/>
          </p:cNvCxnSpPr>
          <p:nvPr/>
        </p:nvCxnSpPr>
        <p:spPr>
          <a:xfrm flipV="1">
            <a:off x="2771995" y="2243475"/>
            <a:ext cx="849782" cy="830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8" idx="3"/>
            <a:endCxn id="64" idx="1"/>
          </p:cNvCxnSpPr>
          <p:nvPr/>
        </p:nvCxnSpPr>
        <p:spPr>
          <a:xfrm flipV="1">
            <a:off x="2771995" y="2243475"/>
            <a:ext cx="849782" cy="30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" idx="3"/>
            <a:endCxn id="64" idx="1"/>
          </p:cNvCxnSpPr>
          <p:nvPr/>
        </p:nvCxnSpPr>
        <p:spPr>
          <a:xfrm>
            <a:off x="2771995" y="2021167"/>
            <a:ext cx="849782" cy="222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624101" y="4616298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smtClean="0">
                <a:effectLst/>
              </a:rPr>
              <a:t>Fat content</a:t>
            </a:r>
          </a:p>
          <a:p>
            <a:pPr algn="ctr"/>
            <a:r>
              <a:rPr lang="en-US" sz="800" dirty="0" smtClean="0"/>
              <a:t>g</a:t>
            </a:r>
            <a:r>
              <a:rPr lang="en-US" sz="800" u="none" strike="noStrike" dirty="0" smtClean="0">
                <a:effectLst/>
              </a:rPr>
              <a:t>ram/gram=f(day)</a:t>
            </a:r>
            <a:endParaRPr lang="en-US" sz="1100" dirty="0"/>
          </a:p>
        </p:txBody>
      </p:sp>
      <p:sp>
        <p:nvSpPr>
          <p:cNvPr id="77" name="Rectangle 76"/>
          <p:cNvSpPr/>
          <p:nvPr/>
        </p:nvSpPr>
        <p:spPr>
          <a:xfrm>
            <a:off x="3621777" y="4878965"/>
            <a:ext cx="1147894" cy="4446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Fat model</a:t>
            </a:r>
          </a:p>
          <a:p>
            <a:pPr algn="ctr"/>
            <a:r>
              <a:rPr lang="en-US" sz="800" dirty="0" smtClean="0"/>
              <a:t>g/[g biomass]=f(day)</a:t>
            </a:r>
            <a:endParaRPr lang="en-US" sz="1100" dirty="0"/>
          </a:p>
        </p:txBody>
      </p:sp>
      <p:cxnSp>
        <p:nvCxnSpPr>
          <p:cNvPr id="79" name="Straight Connector 78"/>
          <p:cNvCxnSpPr>
            <a:stCxn id="74" idx="3"/>
            <a:endCxn id="77" idx="1"/>
          </p:cNvCxnSpPr>
          <p:nvPr/>
        </p:nvCxnSpPr>
        <p:spPr>
          <a:xfrm>
            <a:off x="2771995" y="4838606"/>
            <a:ext cx="849782" cy="262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16200000">
            <a:off x="864973" y="2395505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interpolation</a:t>
            </a:r>
            <a:endParaRPr lang="en-US" sz="1100" dirty="0"/>
          </a:p>
        </p:txBody>
      </p:sp>
      <p:sp>
        <p:nvSpPr>
          <p:cNvPr id="86" name="TextBox 85"/>
          <p:cNvSpPr txBox="1"/>
          <p:nvPr/>
        </p:nvSpPr>
        <p:spPr>
          <a:xfrm rot="16200000">
            <a:off x="861980" y="1118384"/>
            <a:ext cx="9300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pchip</a:t>
            </a:r>
            <a:endParaRPr lang="en-US" sz="1100" dirty="0" smtClean="0"/>
          </a:p>
          <a:p>
            <a:r>
              <a:rPr lang="en-US" sz="1100" dirty="0" smtClean="0"/>
              <a:t>interpolation</a:t>
            </a:r>
            <a:endParaRPr lang="en-US" sz="1100" dirty="0"/>
          </a:p>
        </p:txBody>
      </p:sp>
      <p:sp>
        <p:nvSpPr>
          <p:cNvPr id="88" name="Rectangle 87"/>
          <p:cNvSpPr/>
          <p:nvPr/>
        </p:nvSpPr>
        <p:spPr>
          <a:xfrm>
            <a:off x="1624101" y="5184474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smtClean="0">
                <a:effectLst/>
              </a:rPr>
              <a:t>WHO weight</a:t>
            </a:r>
            <a:br>
              <a:rPr lang="en-US" sz="800" u="none" strike="noStrike" dirty="0" smtClean="0">
                <a:effectLst/>
              </a:rPr>
            </a:br>
            <a:r>
              <a:rPr lang="en-US" sz="800" u="none" strike="noStrike" dirty="0" smtClean="0">
                <a:effectLst/>
              </a:rPr>
              <a:t>gram=f(day)</a:t>
            </a:r>
            <a:endParaRPr lang="en-US" sz="1100" dirty="0"/>
          </a:p>
        </p:txBody>
      </p:sp>
      <p:cxnSp>
        <p:nvCxnSpPr>
          <p:cNvPr id="94" name="Straight Connector 93"/>
          <p:cNvCxnSpPr>
            <a:stCxn id="77" idx="1"/>
          </p:cNvCxnSpPr>
          <p:nvPr/>
        </p:nvCxnSpPr>
        <p:spPr>
          <a:xfrm flipH="1">
            <a:off x="2771996" y="5101273"/>
            <a:ext cx="849781" cy="347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007395" y="1910013"/>
            <a:ext cx="1147894" cy="4446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smtClean="0">
                <a:effectLst/>
              </a:rPr>
              <a:t>Energy expenditure of</a:t>
            </a:r>
          </a:p>
          <a:p>
            <a:pPr algn="ctr"/>
            <a:r>
              <a:rPr lang="en-US" sz="800" u="none" strike="noStrike" dirty="0" smtClean="0">
                <a:effectLst/>
              </a:rPr>
              <a:t>Lean mass constant</a:t>
            </a:r>
          </a:p>
          <a:p>
            <a:pPr algn="ctr"/>
            <a:r>
              <a:rPr lang="en-US" sz="800" dirty="0" smtClean="0"/>
              <a:t>Kcal/kg lean</a:t>
            </a:r>
            <a:endParaRPr lang="en-US" sz="1100" dirty="0"/>
          </a:p>
        </p:txBody>
      </p:sp>
      <p:sp>
        <p:nvSpPr>
          <p:cNvPr id="98" name="Rectangle 97"/>
          <p:cNvSpPr/>
          <p:nvPr/>
        </p:nvSpPr>
        <p:spPr>
          <a:xfrm>
            <a:off x="10294425" y="946876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smtClean="0">
                <a:effectLst/>
              </a:rPr>
              <a:t>WHO head circumference data</a:t>
            </a:r>
            <a:endParaRPr lang="en-US" sz="1100" dirty="0"/>
          </a:p>
        </p:txBody>
      </p:sp>
      <p:sp>
        <p:nvSpPr>
          <p:cNvPr id="99" name="Rectangle 98"/>
          <p:cNvSpPr/>
          <p:nvPr/>
        </p:nvSpPr>
        <p:spPr>
          <a:xfrm>
            <a:off x="8729236" y="946876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Brain weight model</a:t>
            </a:r>
          </a:p>
          <a:p>
            <a:pPr algn="ctr"/>
            <a:r>
              <a:rPr lang="en-US" sz="800" dirty="0" smtClean="0"/>
              <a:t>g=f(day)</a:t>
            </a:r>
            <a:endParaRPr lang="en-US" sz="1100" dirty="0"/>
          </a:p>
        </p:txBody>
      </p:sp>
      <p:cxnSp>
        <p:nvCxnSpPr>
          <p:cNvPr id="101" name="Straight Connector 100"/>
          <p:cNvCxnSpPr>
            <a:stCxn id="98" idx="1"/>
            <a:endCxn id="99" idx="3"/>
          </p:cNvCxnSpPr>
          <p:nvPr/>
        </p:nvCxnSpPr>
        <p:spPr>
          <a:xfrm flipH="1">
            <a:off x="9877130" y="1169184"/>
            <a:ext cx="417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8729236" y="1910013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Organ weights</a:t>
            </a:r>
          </a:p>
          <a:p>
            <a:pPr algn="ctr"/>
            <a:r>
              <a:rPr lang="en-US" sz="800" dirty="0" smtClean="0"/>
              <a:t>g=f(day)</a:t>
            </a:r>
            <a:endParaRPr lang="en-US" sz="1100" dirty="0"/>
          </a:p>
        </p:txBody>
      </p:sp>
      <p:cxnSp>
        <p:nvCxnSpPr>
          <p:cNvPr id="104" name="Straight Connector 103"/>
          <p:cNvCxnSpPr>
            <a:stCxn id="99" idx="1"/>
            <a:endCxn id="97" idx="3"/>
          </p:cNvCxnSpPr>
          <p:nvPr/>
        </p:nvCxnSpPr>
        <p:spPr>
          <a:xfrm flipH="1">
            <a:off x="8155289" y="1169184"/>
            <a:ext cx="573947" cy="963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2" idx="1"/>
          </p:cNvCxnSpPr>
          <p:nvPr/>
        </p:nvCxnSpPr>
        <p:spPr>
          <a:xfrm flipH="1">
            <a:off x="8155289" y="2132321"/>
            <a:ext cx="573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 flipV="1">
            <a:off x="8155290" y="2132321"/>
            <a:ext cx="573946" cy="637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8729236" y="2526310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Specific energy expenditure of organs</a:t>
            </a:r>
            <a:endParaRPr lang="en-US" sz="1100" dirty="0"/>
          </a:p>
        </p:txBody>
      </p:sp>
      <p:sp>
        <p:nvSpPr>
          <p:cNvPr id="116" name="Rectangle 115"/>
          <p:cNvSpPr/>
          <p:nvPr/>
        </p:nvSpPr>
        <p:spPr>
          <a:xfrm>
            <a:off x="6841375" y="3994724"/>
            <a:ext cx="1147894" cy="4446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Activity model</a:t>
            </a:r>
          </a:p>
          <a:p>
            <a:pPr algn="ctr"/>
            <a:r>
              <a:rPr lang="en-US" sz="800" dirty="0" smtClean="0"/>
              <a:t>Kcal/kg=f(day)</a:t>
            </a:r>
            <a:endParaRPr lang="en-US" sz="1100" dirty="0"/>
          </a:p>
        </p:txBody>
      </p:sp>
      <p:sp>
        <p:nvSpPr>
          <p:cNvPr id="117" name="Rectangle 116"/>
          <p:cNvSpPr/>
          <p:nvPr/>
        </p:nvSpPr>
        <p:spPr>
          <a:xfrm>
            <a:off x="8674294" y="3994724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Point estimates </a:t>
            </a:r>
            <a:endParaRPr lang="en-US" sz="1100" dirty="0"/>
          </a:p>
        </p:txBody>
      </p:sp>
      <p:cxnSp>
        <p:nvCxnSpPr>
          <p:cNvPr id="119" name="Straight Connector 118"/>
          <p:cNvCxnSpPr>
            <a:stCxn id="117" idx="1"/>
            <a:endCxn id="116" idx="3"/>
          </p:cNvCxnSpPr>
          <p:nvPr/>
        </p:nvCxnSpPr>
        <p:spPr>
          <a:xfrm flipH="1">
            <a:off x="7989269" y="4217032"/>
            <a:ext cx="685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 rot="16200000">
            <a:off x="9568745" y="4026284"/>
            <a:ext cx="11897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Polynomial fitting</a:t>
            </a:r>
            <a:endParaRPr lang="en-US" sz="1100" dirty="0"/>
          </a:p>
        </p:txBody>
      </p:sp>
      <p:sp>
        <p:nvSpPr>
          <p:cNvPr id="122" name="TextBox 121"/>
          <p:cNvSpPr txBox="1"/>
          <p:nvPr/>
        </p:nvSpPr>
        <p:spPr>
          <a:xfrm rot="16200000">
            <a:off x="824365" y="4458794"/>
            <a:ext cx="11897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Polynomial fitting</a:t>
            </a:r>
            <a:endParaRPr lang="en-US" sz="1100" dirty="0"/>
          </a:p>
        </p:txBody>
      </p:sp>
      <p:sp>
        <p:nvSpPr>
          <p:cNvPr id="123" name="Rectangle 122"/>
          <p:cNvSpPr/>
          <p:nvPr/>
        </p:nvSpPr>
        <p:spPr>
          <a:xfrm>
            <a:off x="6841375" y="5629090"/>
            <a:ext cx="1147894" cy="4446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Biomass composition</a:t>
            </a:r>
            <a:endParaRPr lang="en-US" sz="1100" dirty="0"/>
          </a:p>
        </p:txBody>
      </p:sp>
      <p:sp>
        <p:nvSpPr>
          <p:cNvPr id="124" name="Rectangle 123"/>
          <p:cNvSpPr/>
          <p:nvPr/>
        </p:nvSpPr>
        <p:spPr>
          <a:xfrm>
            <a:off x="8674294" y="5323581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Fat composition</a:t>
            </a:r>
            <a:endParaRPr lang="en-US" sz="1100" dirty="0"/>
          </a:p>
        </p:txBody>
      </p:sp>
      <p:cxnSp>
        <p:nvCxnSpPr>
          <p:cNvPr id="125" name="Straight Connector 124"/>
          <p:cNvCxnSpPr>
            <a:stCxn id="124" idx="1"/>
            <a:endCxn id="123" idx="3"/>
          </p:cNvCxnSpPr>
          <p:nvPr/>
        </p:nvCxnSpPr>
        <p:spPr>
          <a:xfrm flipH="1">
            <a:off x="7989269" y="5545889"/>
            <a:ext cx="685025" cy="305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8674294" y="6073706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Lean composition</a:t>
            </a:r>
            <a:endParaRPr lang="en-US" sz="1100" dirty="0"/>
          </a:p>
        </p:txBody>
      </p:sp>
      <p:cxnSp>
        <p:nvCxnSpPr>
          <p:cNvPr id="130" name="Straight Connector 129"/>
          <p:cNvCxnSpPr>
            <a:stCxn id="123" idx="3"/>
            <a:endCxn id="128" idx="1"/>
          </p:cNvCxnSpPr>
          <p:nvPr/>
        </p:nvCxnSpPr>
        <p:spPr>
          <a:xfrm>
            <a:off x="7989269" y="5851398"/>
            <a:ext cx="685025" cy="4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83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494</Words>
  <Application>Microsoft Office PowerPoint</Application>
  <PresentationFormat>Widescreen</PresentationFormat>
  <Paragraphs>163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STIG-met Simulation Toolbox  for Infant Growth  with focus on  Metabolism</vt:lpstr>
      <vt:lpstr>Prerequisites</vt:lpstr>
      <vt:lpstr>How to reproduce figures from article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Chalmers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Avlant Nilsson</dc:creator>
  <cp:lastModifiedBy>Avlant Nilsson</cp:lastModifiedBy>
  <cp:revision>81</cp:revision>
  <dcterms:created xsi:type="dcterms:W3CDTF">2016-05-16T17:13:22Z</dcterms:created>
  <dcterms:modified xsi:type="dcterms:W3CDTF">2017-01-31T08:15:45Z</dcterms:modified>
</cp:coreProperties>
</file>