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6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3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D076-075A-4CBA-87EE-CF54B5B44D0B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090D-E69C-428C-AC6E-76CFA2087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omet-toolbox.org/index.php?page=downtools-rav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STIG-met</a:t>
            </a:r>
            <a:br>
              <a:rPr lang="en-US" dirty="0" smtClean="0"/>
            </a:br>
            <a:r>
              <a:rPr lang="en-US" sz="1200" dirty="0" smtClean="0"/>
              <a:t>Simulation Toolbox </a:t>
            </a:r>
            <a:br>
              <a:rPr lang="en-US" sz="1200" dirty="0" smtClean="0"/>
            </a:br>
            <a:r>
              <a:rPr lang="en-US" sz="1200" dirty="0" smtClean="0"/>
              <a:t>for Infant Growth </a:t>
            </a:r>
            <a:br>
              <a:rPr lang="en-US" sz="1200" dirty="0" smtClean="0"/>
            </a:br>
            <a:r>
              <a:rPr lang="en-US" sz="1200" dirty="0" smtClean="0"/>
              <a:t>with focus on </a:t>
            </a:r>
            <a:br>
              <a:rPr lang="en-US" sz="1200" dirty="0" smtClean="0"/>
            </a:br>
            <a:r>
              <a:rPr lang="en-US" sz="1200" dirty="0" smtClean="0"/>
              <a:t>Metabolism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0386"/>
          </a:xfrm>
        </p:spPr>
        <p:txBody>
          <a:bodyPr/>
          <a:lstStyle/>
          <a:p>
            <a:r>
              <a:rPr lang="en-US" dirty="0" smtClean="0"/>
              <a:t>MATLAB</a:t>
            </a:r>
          </a:p>
          <a:p>
            <a:r>
              <a:rPr lang="en-US" dirty="0" smtClean="0"/>
              <a:t>Install the RAVEN toolbox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biomet-toolbox.org/index.php?page=downtools-raven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200" dirty="0" err="1"/>
              <a:t>Agren</a:t>
            </a:r>
            <a:r>
              <a:rPr lang="en-US" sz="1200" dirty="0"/>
              <a:t>, Rasmus and Liu, Liming and Shoaie, Saeed and </a:t>
            </a:r>
            <a:r>
              <a:rPr lang="en-US" sz="1200" dirty="0" err="1"/>
              <a:t>Vongsangnak</a:t>
            </a:r>
            <a:r>
              <a:rPr lang="en-US" sz="1200" dirty="0"/>
              <a:t>, </a:t>
            </a:r>
            <a:r>
              <a:rPr lang="en-US" sz="1200" dirty="0" err="1"/>
              <a:t>Wanwipa</a:t>
            </a:r>
            <a:r>
              <a:rPr lang="en-US" sz="1200" dirty="0"/>
              <a:t> and </a:t>
            </a:r>
            <a:r>
              <a:rPr lang="en-US" sz="1200" dirty="0" err="1"/>
              <a:t>Nookaew</a:t>
            </a:r>
            <a:r>
              <a:rPr lang="en-US" sz="1200" dirty="0"/>
              <a:t>, </a:t>
            </a:r>
            <a:r>
              <a:rPr lang="en-US" sz="1200" dirty="0" err="1"/>
              <a:t>Intawat</a:t>
            </a:r>
            <a:r>
              <a:rPr lang="en-US" sz="1200" dirty="0"/>
              <a:t> and Nielsen, Jens, "The RAVEN Toolbox and Its Use for Generating a Genome-scale Metabolic Model for </a:t>
            </a:r>
            <a:r>
              <a:rPr lang="en-US" sz="1200" dirty="0" err="1"/>
              <a:t>Penicillium</a:t>
            </a:r>
            <a:r>
              <a:rPr lang="en-US" sz="1200" dirty="0"/>
              <a:t> </a:t>
            </a:r>
            <a:r>
              <a:rPr lang="en-US" sz="1200" dirty="0" err="1"/>
              <a:t>chrysogenum</a:t>
            </a:r>
            <a:r>
              <a:rPr lang="en-US" sz="1200" dirty="0"/>
              <a:t>", </a:t>
            </a:r>
            <a:r>
              <a:rPr lang="en-US" sz="1200" i="1" dirty="0" err="1"/>
              <a:t>PLoS</a:t>
            </a:r>
            <a:r>
              <a:rPr lang="en-US" sz="1200" i="1" dirty="0"/>
              <a:t> </a:t>
            </a:r>
            <a:r>
              <a:rPr lang="en-US" sz="1200" i="1" dirty="0" err="1"/>
              <a:t>Comput</a:t>
            </a:r>
            <a:r>
              <a:rPr lang="en-US" sz="1200" i="1" dirty="0"/>
              <a:t>. Biol.</a:t>
            </a:r>
            <a:r>
              <a:rPr lang="en-US" sz="1200" dirty="0"/>
              <a:t> 9, 3 (2013), pp. e1002980.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reproduce figures from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9503"/>
            <a:ext cx="2942968" cy="3311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Figure 1</a:t>
            </a:r>
          </a:p>
          <a:p>
            <a:pPr marL="0" indent="0">
              <a:buNone/>
            </a:pPr>
            <a:r>
              <a:rPr lang="en-US" sz="1600" dirty="0" err="1" smtClean="0"/>
              <a:t>main.m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Figure 2</a:t>
            </a:r>
          </a:p>
          <a:p>
            <a:pPr marL="0" indent="0">
              <a:buNone/>
            </a:pPr>
            <a:r>
              <a:rPr lang="en-US" sz="1600" dirty="0" err="1" smtClean="0"/>
              <a:t>mainOptimalMass.m</a:t>
            </a:r>
            <a:endParaRPr lang="en-US" sz="1600" dirty="0"/>
          </a:p>
          <a:p>
            <a:pPr marL="0" indent="0">
              <a:buNone/>
            </a:pPr>
            <a:r>
              <a:rPr lang="en-US" sz="2400" dirty="0"/>
              <a:t>Figure </a:t>
            </a:r>
            <a:r>
              <a:rPr lang="en-US" sz="2400" dirty="0" smtClean="0"/>
              <a:t>3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mainDisease.m</a:t>
            </a:r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Figure </a:t>
            </a:r>
            <a:r>
              <a:rPr lang="en-US" sz="2400" dirty="0" smtClean="0"/>
              <a:t>4</a:t>
            </a:r>
            <a:endParaRPr lang="en-US" sz="2400" dirty="0"/>
          </a:p>
          <a:p>
            <a:pPr marL="0" indent="0">
              <a:buNone/>
            </a:pPr>
            <a:r>
              <a:rPr lang="en-US" sz="1600" dirty="0" err="1" smtClean="0"/>
              <a:t>mainCofactors.m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45040"/>
            <a:ext cx="151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figures</a:t>
            </a:r>
            <a:endParaRPr lang="en-US" sz="2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39287" y="2199503"/>
            <a:ext cx="2446638" cy="447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1</a:t>
            </a:r>
          </a:p>
          <a:p>
            <a:pPr marL="0" indent="0">
              <a:buNone/>
            </a:pPr>
            <a:r>
              <a:rPr lang="en-US" sz="1100" dirty="0" smtClean="0"/>
              <a:t>A, B)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fatModel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C)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milkModel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D)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leanVsLength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S2</a:t>
            </a:r>
          </a:p>
          <a:p>
            <a:pPr marL="0" indent="0">
              <a:buNone/>
            </a:pPr>
            <a:r>
              <a:rPr lang="en-US" sz="1100" dirty="0" smtClean="0"/>
              <a:t>A)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headModel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B, C) </a:t>
            </a: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 err="1" smtClean="0"/>
              <a:t>energyModel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err="1" smtClean="0"/>
              <a:t>subModels</a:t>
            </a:r>
            <a:r>
              <a:rPr lang="en-US" sz="1100" dirty="0" smtClean="0"/>
              <a:t>\</a:t>
            </a:r>
            <a:r>
              <a:rPr lang="en-US" sz="1100" dirty="0"/>
              <a:t> </a:t>
            </a:r>
            <a:r>
              <a:rPr lang="en-US" sz="1100" dirty="0" err="1"/>
              <a:t>activityModel</a:t>
            </a:r>
            <a:r>
              <a:rPr lang="en-US" sz="1100" dirty="0"/>
              <a:t> </a:t>
            </a:r>
            <a:r>
              <a:rPr lang="en-US" sz="1100" dirty="0" smtClean="0"/>
              <a:t>\</a:t>
            </a:r>
            <a:r>
              <a:rPr lang="en-US" sz="1100" dirty="0" err="1" smtClean="0"/>
              <a:t>main.m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S3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 smtClean="0"/>
              <a:t>mainFemale.m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S4</a:t>
            </a:r>
          </a:p>
          <a:p>
            <a:pPr marL="0" indent="0">
              <a:buNone/>
            </a:pPr>
            <a:r>
              <a:rPr lang="en-US" sz="1100" dirty="0" err="1" smtClean="0"/>
              <a:t>mainProjection.m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S5</a:t>
            </a:r>
            <a:endParaRPr lang="en-US" sz="1600" dirty="0"/>
          </a:p>
          <a:p>
            <a:pPr marL="0" indent="0">
              <a:buNone/>
            </a:pPr>
            <a:r>
              <a:rPr lang="en-US" sz="1100" dirty="0" smtClean="0"/>
              <a:t>Set </a:t>
            </a:r>
            <a:r>
              <a:rPr lang="en-US" sz="1100" dirty="0" err="1"/>
              <a:t>plotCommand</a:t>
            </a:r>
            <a:r>
              <a:rPr lang="en-US" sz="1100" dirty="0"/>
              <a:t> to “nitrogen” in </a:t>
            </a:r>
            <a:r>
              <a:rPr lang="en-US" sz="1100" dirty="0" err="1"/>
              <a:t>main.m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90535" y="1745040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Supplementary figures</a:t>
            </a:r>
            <a:endParaRPr lang="en-US" sz="20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80195" y="2199503"/>
            <a:ext cx="2255108" cy="4473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S6</a:t>
            </a:r>
          </a:p>
          <a:p>
            <a:pPr marL="0" indent="0">
              <a:buNone/>
            </a:pPr>
            <a:r>
              <a:rPr lang="en-US" sz="1100" dirty="0" smtClean="0"/>
              <a:t>A,B) Set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“gas” in main</a:t>
            </a:r>
          </a:p>
          <a:p>
            <a:pPr marL="0" indent="0">
              <a:buNone/>
            </a:pPr>
            <a:r>
              <a:rPr lang="en-US" sz="1100" dirty="0" smtClean="0"/>
              <a:t>C) Set </a:t>
            </a:r>
            <a:r>
              <a:rPr lang="en-US" sz="1100" dirty="0" smtClean="0"/>
              <a:t>parsimonious to true in main, and </a:t>
            </a:r>
            <a:r>
              <a:rPr lang="en-US" sz="1100" dirty="0" err="1" smtClean="0"/>
              <a:t>plotCommand</a:t>
            </a:r>
            <a:r>
              <a:rPr lang="en-US" sz="1100" dirty="0" smtClean="0"/>
              <a:t> to “subsystems”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S7</a:t>
            </a:r>
          </a:p>
          <a:p>
            <a:pPr marL="0" indent="0">
              <a:buNone/>
            </a:pPr>
            <a:r>
              <a:rPr lang="en-US" sz="1100" dirty="0" err="1"/>
              <a:t>subAnalysis</a:t>
            </a:r>
            <a:r>
              <a:rPr lang="en-US" sz="1100" dirty="0"/>
              <a:t>\</a:t>
            </a:r>
            <a:r>
              <a:rPr lang="en-US" sz="1100" dirty="0" err="1"/>
              <a:t>specificGrowthRate.m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 smtClean="0"/>
              <a:t>subAnalysis</a:t>
            </a:r>
            <a:r>
              <a:rPr lang="en-US" sz="1100" dirty="0" smtClean="0"/>
              <a:t>\</a:t>
            </a:r>
            <a:r>
              <a:rPr lang="en-US" sz="1100" dirty="0" err="1" smtClean="0"/>
              <a:t>milkPerLean.m</a:t>
            </a:r>
            <a:endParaRPr lang="en-US" sz="1100" dirty="0"/>
          </a:p>
          <a:p>
            <a:pPr marL="0" indent="0">
              <a:buNone/>
            </a:pPr>
            <a:r>
              <a:rPr lang="en-US" sz="1600" dirty="0" smtClean="0"/>
              <a:t>S8</a:t>
            </a:r>
          </a:p>
          <a:p>
            <a:pPr marL="0" indent="0">
              <a:buNone/>
            </a:pPr>
            <a:r>
              <a:rPr lang="en-US" sz="1100" dirty="0" err="1"/>
              <a:t>mainUnderOverBirth.m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Table </a:t>
            </a:r>
            <a:r>
              <a:rPr lang="en-US" sz="1600" dirty="0" smtClean="0"/>
              <a:t>S1</a:t>
            </a:r>
            <a:endParaRPr lang="en-US" sz="1600" dirty="0"/>
          </a:p>
          <a:p>
            <a:pPr marL="0" indent="0">
              <a:buNone/>
            </a:pPr>
            <a:r>
              <a:rPr lang="en-US" sz="1100" dirty="0" err="1" smtClean="0"/>
              <a:t>mainPerturbationMilk.m</a:t>
            </a:r>
            <a:endParaRPr lang="en-US" sz="1100" dirty="0" smtClean="0"/>
          </a:p>
          <a:p>
            <a:pPr marL="0" indent="0">
              <a:buNone/>
            </a:pPr>
            <a:r>
              <a:rPr lang="en-US" sz="1600" dirty="0" smtClean="0"/>
              <a:t>Table S2</a:t>
            </a:r>
          </a:p>
          <a:p>
            <a:pPr marL="0" indent="0">
              <a:buNone/>
            </a:pPr>
            <a:r>
              <a:rPr lang="en-US" sz="1100" dirty="0" err="1"/>
              <a:t>parameterTesting.m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947" y="2755029"/>
            <a:ext cx="78017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</a:t>
            </a:r>
          </a:p>
          <a:p>
            <a:pPr algn="ctr"/>
            <a:r>
              <a:rPr lang="en-US" sz="1100" dirty="0" smtClean="0"/>
              <a:t>(versions)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22172" y="109125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makeReferenceObject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212209" y="172902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makeFatModel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212209" y="221813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makeActivityModel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031884" y="333354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configureSimulation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79850" y="480290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configureFood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002920" y="523458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plotResults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6" idx="0"/>
            <a:endCxn id="10" idx="1"/>
          </p:cNvCxnSpPr>
          <p:nvPr/>
        </p:nvCxnSpPr>
        <p:spPr>
          <a:xfrm flipV="1">
            <a:off x="583035" y="1951337"/>
            <a:ext cx="629174" cy="80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1" idx="1"/>
          </p:cNvCxnSpPr>
          <p:nvPr/>
        </p:nvCxnSpPr>
        <p:spPr>
          <a:xfrm flipV="1">
            <a:off x="583035" y="2440443"/>
            <a:ext cx="629174" cy="3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2" idx="1"/>
          </p:cNvCxnSpPr>
          <p:nvPr/>
        </p:nvCxnSpPr>
        <p:spPr>
          <a:xfrm flipV="1">
            <a:off x="973123" y="2977281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1"/>
          </p:cNvCxnSpPr>
          <p:nvPr/>
        </p:nvCxnSpPr>
        <p:spPr>
          <a:xfrm>
            <a:off x="583035" y="3199645"/>
            <a:ext cx="1448849" cy="3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1"/>
          </p:cNvCxnSpPr>
          <p:nvPr/>
        </p:nvCxnSpPr>
        <p:spPr>
          <a:xfrm>
            <a:off x="583035" y="3199645"/>
            <a:ext cx="1396815" cy="18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0" idx="1"/>
          </p:cNvCxnSpPr>
          <p:nvPr/>
        </p:nvCxnSpPr>
        <p:spPr>
          <a:xfrm>
            <a:off x="583035" y="3199645"/>
            <a:ext cx="4419885" cy="22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9" idx="1"/>
          </p:cNvCxnSpPr>
          <p:nvPr/>
        </p:nvCxnSpPr>
        <p:spPr>
          <a:xfrm>
            <a:off x="583035" y="3199645"/>
            <a:ext cx="3286953" cy="13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12" idx="0"/>
          </p:cNvCxnSpPr>
          <p:nvPr/>
        </p:nvCxnSpPr>
        <p:spPr>
          <a:xfrm>
            <a:off x="2360103" y="1951337"/>
            <a:ext cx="245728" cy="803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2" idx="0"/>
          </p:cNvCxnSpPr>
          <p:nvPr/>
        </p:nvCxnSpPr>
        <p:spPr>
          <a:xfrm>
            <a:off x="2360103" y="2440443"/>
            <a:ext cx="245728" cy="314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>
          <a:xfrm flipV="1">
            <a:off x="3127744" y="4326888"/>
            <a:ext cx="1316191" cy="698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3"/>
            <a:endCxn id="19" idx="0"/>
          </p:cNvCxnSpPr>
          <p:nvPr/>
        </p:nvCxnSpPr>
        <p:spPr>
          <a:xfrm>
            <a:off x="3179778" y="2977281"/>
            <a:ext cx="1264157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3"/>
            <a:endCxn id="19" idx="0"/>
          </p:cNvCxnSpPr>
          <p:nvPr/>
        </p:nvCxnSpPr>
        <p:spPr>
          <a:xfrm>
            <a:off x="3179778" y="3555855"/>
            <a:ext cx="1264157" cy="771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  <a:endCxn id="20" idx="0"/>
          </p:cNvCxnSpPr>
          <p:nvPr/>
        </p:nvCxnSpPr>
        <p:spPr>
          <a:xfrm>
            <a:off x="5017882" y="4549196"/>
            <a:ext cx="558985" cy="6853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9538" y="234599"/>
            <a:ext cx="153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tree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776119" y="25389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estimateGrowthMaintenance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4776119" y="314153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estimateFatRatio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4776119" y="370429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estimateMaintenance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19" idx="0"/>
            <a:endCxn id="76" idx="1"/>
          </p:cNvCxnSpPr>
          <p:nvPr/>
        </p:nvCxnSpPr>
        <p:spPr>
          <a:xfrm flipV="1">
            <a:off x="4443935" y="2761235"/>
            <a:ext cx="332184" cy="15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0"/>
            <a:endCxn id="77" idx="1"/>
          </p:cNvCxnSpPr>
          <p:nvPr/>
        </p:nvCxnSpPr>
        <p:spPr>
          <a:xfrm flipV="1">
            <a:off x="4443935" y="3363844"/>
            <a:ext cx="332184" cy="9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0"/>
            <a:endCxn id="78" idx="1"/>
          </p:cNvCxnSpPr>
          <p:nvPr/>
        </p:nvCxnSpPr>
        <p:spPr>
          <a:xfrm flipV="1">
            <a:off x="4443935" y="3926605"/>
            <a:ext cx="332184" cy="4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99077" y="424862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normalizeAndFBA</a:t>
            </a:r>
            <a:endParaRPr lang="en-US" sz="1100" dirty="0"/>
          </a:p>
        </p:txBody>
      </p:sp>
      <p:cxnSp>
        <p:nvCxnSpPr>
          <p:cNvPr id="89" name="Straight Connector 88"/>
          <p:cNvCxnSpPr>
            <a:stCxn id="19" idx="3"/>
            <a:endCxn id="87" idx="1"/>
          </p:cNvCxnSpPr>
          <p:nvPr/>
        </p:nvCxnSpPr>
        <p:spPr>
          <a:xfrm flipV="1">
            <a:off x="5017882" y="4470933"/>
            <a:ext cx="781195" cy="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3"/>
            <a:endCxn id="87" idx="0"/>
          </p:cNvCxnSpPr>
          <p:nvPr/>
        </p:nvCxnSpPr>
        <p:spPr>
          <a:xfrm>
            <a:off x="5924013" y="3926605"/>
            <a:ext cx="449011" cy="322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0"/>
            <a:endCxn id="77" idx="3"/>
          </p:cNvCxnSpPr>
          <p:nvPr/>
        </p:nvCxnSpPr>
        <p:spPr>
          <a:xfrm flipH="1" flipV="1">
            <a:off x="5924013" y="3363844"/>
            <a:ext cx="449011" cy="884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76" idx="3"/>
          </p:cNvCxnSpPr>
          <p:nvPr/>
        </p:nvCxnSpPr>
        <p:spPr>
          <a:xfrm flipH="1" flipV="1">
            <a:off x="5924013" y="2761235"/>
            <a:ext cx="449011" cy="148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94117" y="2805583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FBA</a:t>
            </a:r>
            <a:endParaRPr lang="en-US" sz="1100" dirty="0"/>
          </a:p>
        </p:txBody>
      </p:sp>
      <p:cxnSp>
        <p:nvCxnSpPr>
          <p:cNvPr id="100" name="Straight Connector 99"/>
          <p:cNvCxnSpPr>
            <a:stCxn id="87" idx="3"/>
            <a:endCxn id="98" idx="1"/>
          </p:cNvCxnSpPr>
          <p:nvPr/>
        </p:nvCxnSpPr>
        <p:spPr>
          <a:xfrm flipV="1">
            <a:off x="6946971" y="3027891"/>
            <a:ext cx="347146" cy="1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7622" y="2126888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configureBiomassEquation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8442011" y="2812325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solveWrapper</a:t>
            </a:r>
            <a:endParaRPr lang="en-US" sz="1100" dirty="0"/>
          </a:p>
        </p:txBody>
      </p:sp>
      <p:cxnSp>
        <p:nvCxnSpPr>
          <p:cNvPr id="105" name="Straight Connector 104"/>
          <p:cNvCxnSpPr>
            <a:stCxn id="98" idx="0"/>
            <a:endCxn id="102" idx="1"/>
          </p:cNvCxnSpPr>
          <p:nvPr/>
        </p:nvCxnSpPr>
        <p:spPr>
          <a:xfrm flipV="1">
            <a:off x="7720174" y="2349196"/>
            <a:ext cx="47448" cy="45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3"/>
            <a:endCxn id="103" idx="1"/>
          </p:cNvCxnSpPr>
          <p:nvPr/>
        </p:nvCxnSpPr>
        <p:spPr>
          <a:xfrm>
            <a:off x="8146231" y="3027891"/>
            <a:ext cx="295780" cy="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102" idx="3"/>
          </p:cNvCxnSpPr>
          <p:nvPr/>
        </p:nvCxnSpPr>
        <p:spPr>
          <a:xfrm flipH="1" flipV="1">
            <a:off x="8619736" y="2349196"/>
            <a:ext cx="248332" cy="463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1"/>
            <a:endCxn id="6" idx="0"/>
          </p:cNvCxnSpPr>
          <p:nvPr/>
        </p:nvCxnSpPr>
        <p:spPr>
          <a:xfrm flipH="1">
            <a:off x="583035" y="1313567"/>
            <a:ext cx="639137" cy="144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" idx="3"/>
            <a:endCxn id="19" idx="0"/>
          </p:cNvCxnSpPr>
          <p:nvPr/>
        </p:nvCxnSpPr>
        <p:spPr>
          <a:xfrm>
            <a:off x="2370066" y="1313567"/>
            <a:ext cx="2073869" cy="3013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31884" y="275497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createIndividual</a:t>
            </a:r>
            <a:endParaRPr lang="en-US" sz="1100" dirty="0"/>
          </a:p>
        </p:txBody>
      </p:sp>
      <p:sp>
        <p:nvSpPr>
          <p:cNvPr id="176" name="Rectangle 175"/>
          <p:cNvSpPr/>
          <p:nvPr/>
        </p:nvSpPr>
        <p:spPr>
          <a:xfrm>
            <a:off x="8317845" y="1441451"/>
            <a:ext cx="976280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configureSMatrix</a:t>
            </a:r>
            <a:endParaRPr lang="en-US" sz="1100" dirty="0"/>
          </a:p>
        </p:txBody>
      </p:sp>
      <p:cxnSp>
        <p:nvCxnSpPr>
          <p:cNvPr id="178" name="Straight Connector 177"/>
          <p:cNvCxnSpPr>
            <a:stCxn id="102" idx="0"/>
          </p:cNvCxnSpPr>
          <p:nvPr/>
        </p:nvCxnSpPr>
        <p:spPr>
          <a:xfrm flipV="1">
            <a:off x="8193679" y="1663759"/>
            <a:ext cx="124166" cy="4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" idx="2"/>
            <a:endCxn id="183" idx="0"/>
          </p:cNvCxnSpPr>
          <p:nvPr/>
        </p:nvCxnSpPr>
        <p:spPr>
          <a:xfrm flipH="1">
            <a:off x="1932945" y="5247520"/>
            <a:ext cx="620852" cy="4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58998" y="5737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getBounds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120366" y="601021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getZscores</a:t>
            </a:r>
            <a:endParaRPr lang="en-US" sz="1100" dirty="0"/>
          </a:p>
        </p:txBody>
      </p:sp>
      <p:cxnSp>
        <p:nvCxnSpPr>
          <p:cNvPr id="189" name="Straight Connector 188"/>
          <p:cNvCxnSpPr>
            <a:stCxn id="187" idx="0"/>
            <a:endCxn id="20" idx="2"/>
          </p:cNvCxnSpPr>
          <p:nvPr/>
        </p:nvCxnSpPr>
        <p:spPr>
          <a:xfrm flipH="1" flipV="1">
            <a:off x="5576867" y="5679203"/>
            <a:ext cx="117446" cy="33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" idx="2"/>
            <a:endCxn id="193" idx="0"/>
          </p:cNvCxnSpPr>
          <p:nvPr/>
        </p:nvCxnSpPr>
        <p:spPr>
          <a:xfrm>
            <a:off x="583035" y="3199645"/>
            <a:ext cx="314587" cy="114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3675" y="43425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makeFluxconstrainObject</a:t>
            </a:r>
            <a:endParaRPr lang="en-US" sz="1100" dirty="0"/>
          </a:p>
        </p:txBody>
      </p:sp>
      <p:cxnSp>
        <p:nvCxnSpPr>
          <p:cNvPr id="196" name="Straight Connector 195"/>
          <p:cNvCxnSpPr>
            <a:stCxn id="193" idx="3"/>
            <a:endCxn id="19" idx="0"/>
          </p:cNvCxnSpPr>
          <p:nvPr/>
        </p:nvCxnSpPr>
        <p:spPr>
          <a:xfrm flipV="1">
            <a:off x="1471569" y="4326888"/>
            <a:ext cx="2972366" cy="238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6516" y="573923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makeMilkModel</a:t>
            </a:r>
            <a:endParaRPr lang="en-US" sz="1100" dirty="0"/>
          </a:p>
        </p:txBody>
      </p:sp>
      <p:cxnSp>
        <p:nvCxnSpPr>
          <p:cNvPr id="201" name="Straight Connector 200"/>
          <p:cNvCxnSpPr>
            <a:stCxn id="18" idx="2"/>
            <a:endCxn id="199" idx="0"/>
          </p:cNvCxnSpPr>
          <p:nvPr/>
        </p:nvCxnSpPr>
        <p:spPr>
          <a:xfrm>
            <a:off x="2553797" y="5247520"/>
            <a:ext cx="586666" cy="4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583035" y="771787"/>
            <a:ext cx="71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806692" y="4693185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06691" y="4915330"/>
            <a:ext cx="1058761" cy="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873842" y="438744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873842" y="48055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69988" y="43268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Simulation</a:t>
            </a:r>
            <a:endParaRPr lang="en-US" sz="11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0490" y="206608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addFatExchange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097879" y="300215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none" strike="noStrike" dirty="0" smtClean="0">
                <a:effectLst/>
              </a:rPr>
              <a:t>Modify model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511425" y="30143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setupModel</a:t>
            </a:r>
            <a:endParaRPr lang="en-US" sz="11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45773" y="3236696"/>
            <a:ext cx="265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0"/>
            <a:endCxn id="5" idx="1"/>
          </p:cNvCxnSpPr>
          <p:nvPr/>
        </p:nvCxnSpPr>
        <p:spPr>
          <a:xfrm flipV="1">
            <a:off x="4085372" y="2288392"/>
            <a:ext cx="875118" cy="72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7614" y="30143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createConsistentReactionDirection</a:t>
            </a:r>
            <a:endParaRPr lang="en-US" sz="1100" dirty="0"/>
          </a:p>
        </p:txBody>
      </p:sp>
      <p:cxnSp>
        <p:nvCxnSpPr>
          <p:cNvPr id="11" name="Straight Connector 10"/>
          <p:cNvCxnSpPr>
            <a:stCxn id="7" idx="3"/>
            <a:endCxn id="10" idx="1"/>
          </p:cNvCxnSpPr>
          <p:nvPr/>
        </p:nvCxnSpPr>
        <p:spPr>
          <a:xfrm>
            <a:off x="4659319" y="3236696"/>
            <a:ext cx="308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13" idx="1"/>
          </p:cNvCxnSpPr>
          <p:nvPr/>
        </p:nvCxnSpPr>
        <p:spPr>
          <a:xfrm>
            <a:off x="4085372" y="3459004"/>
            <a:ext cx="882242" cy="650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67614" y="388754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removeDuplicateReactions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96954" y="411061"/>
            <a:ext cx="620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Functions to modify the GEM to fit automated infant simulations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947" y="2755029"/>
            <a:ext cx="78017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Main</a:t>
            </a:r>
          </a:p>
          <a:p>
            <a:pPr algn="ctr"/>
            <a:r>
              <a:rPr lang="en-US" sz="1100" dirty="0" smtClean="0"/>
              <a:t>(versions)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213989" y="100706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makeReferenceObject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212209" y="172902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makeFatModel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212209" y="221813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makeActivityModel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031884" y="333354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configureSimulation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979850" y="480290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configureFood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002920" y="523458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plotResults</a:t>
            </a:r>
            <a:endParaRPr lang="en-US" sz="1100" dirty="0"/>
          </a:p>
        </p:txBody>
      </p:sp>
      <p:cxnSp>
        <p:nvCxnSpPr>
          <p:cNvPr id="26" name="Straight Connector 25"/>
          <p:cNvCxnSpPr>
            <a:stCxn id="6" idx="0"/>
            <a:endCxn id="10" idx="1"/>
          </p:cNvCxnSpPr>
          <p:nvPr/>
        </p:nvCxnSpPr>
        <p:spPr>
          <a:xfrm flipV="1">
            <a:off x="583035" y="1951337"/>
            <a:ext cx="629174" cy="80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11" idx="1"/>
          </p:cNvCxnSpPr>
          <p:nvPr/>
        </p:nvCxnSpPr>
        <p:spPr>
          <a:xfrm flipV="1">
            <a:off x="583035" y="2440443"/>
            <a:ext cx="629174" cy="3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2" idx="1"/>
          </p:cNvCxnSpPr>
          <p:nvPr/>
        </p:nvCxnSpPr>
        <p:spPr>
          <a:xfrm flipV="1">
            <a:off x="973123" y="2977281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5" idx="1"/>
          </p:cNvCxnSpPr>
          <p:nvPr/>
        </p:nvCxnSpPr>
        <p:spPr>
          <a:xfrm>
            <a:off x="583035" y="3199645"/>
            <a:ext cx="1448849" cy="356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1"/>
          </p:cNvCxnSpPr>
          <p:nvPr/>
        </p:nvCxnSpPr>
        <p:spPr>
          <a:xfrm>
            <a:off x="583035" y="3199645"/>
            <a:ext cx="1396815" cy="182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20" idx="1"/>
          </p:cNvCxnSpPr>
          <p:nvPr/>
        </p:nvCxnSpPr>
        <p:spPr>
          <a:xfrm>
            <a:off x="583035" y="3199645"/>
            <a:ext cx="4419885" cy="22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9" idx="1"/>
          </p:cNvCxnSpPr>
          <p:nvPr/>
        </p:nvCxnSpPr>
        <p:spPr>
          <a:xfrm>
            <a:off x="583035" y="3199645"/>
            <a:ext cx="3286953" cy="134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12" idx="0"/>
          </p:cNvCxnSpPr>
          <p:nvPr/>
        </p:nvCxnSpPr>
        <p:spPr>
          <a:xfrm>
            <a:off x="2360103" y="1951337"/>
            <a:ext cx="245728" cy="8036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  <a:endCxn id="12" idx="0"/>
          </p:cNvCxnSpPr>
          <p:nvPr/>
        </p:nvCxnSpPr>
        <p:spPr>
          <a:xfrm>
            <a:off x="2360103" y="2440443"/>
            <a:ext cx="245728" cy="314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>
          <a:xfrm flipV="1">
            <a:off x="3127744" y="4326888"/>
            <a:ext cx="1316191" cy="6983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2" idx="3"/>
            <a:endCxn id="19" idx="0"/>
          </p:cNvCxnSpPr>
          <p:nvPr/>
        </p:nvCxnSpPr>
        <p:spPr>
          <a:xfrm>
            <a:off x="3179778" y="2977281"/>
            <a:ext cx="1264157" cy="1349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5" idx="3"/>
            <a:endCxn id="19" idx="0"/>
          </p:cNvCxnSpPr>
          <p:nvPr/>
        </p:nvCxnSpPr>
        <p:spPr>
          <a:xfrm>
            <a:off x="3179778" y="3555855"/>
            <a:ext cx="1264157" cy="771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  <a:endCxn id="20" idx="0"/>
          </p:cNvCxnSpPr>
          <p:nvPr/>
        </p:nvCxnSpPr>
        <p:spPr>
          <a:xfrm>
            <a:off x="5017882" y="4549196"/>
            <a:ext cx="558985" cy="6853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776119" y="25389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estimateGrowthMaintenance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4776119" y="314153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estimateFatRatio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4776119" y="370429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estimateMaintenance</a:t>
            </a:r>
            <a:endParaRPr lang="en-US" sz="1100" dirty="0"/>
          </a:p>
        </p:txBody>
      </p:sp>
      <p:cxnSp>
        <p:nvCxnSpPr>
          <p:cNvPr id="82" name="Straight Connector 81"/>
          <p:cNvCxnSpPr>
            <a:stCxn id="19" idx="0"/>
            <a:endCxn id="76" idx="1"/>
          </p:cNvCxnSpPr>
          <p:nvPr/>
        </p:nvCxnSpPr>
        <p:spPr>
          <a:xfrm flipV="1">
            <a:off x="4443935" y="2761235"/>
            <a:ext cx="332184" cy="15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9" idx="0"/>
            <a:endCxn id="77" idx="1"/>
          </p:cNvCxnSpPr>
          <p:nvPr/>
        </p:nvCxnSpPr>
        <p:spPr>
          <a:xfrm flipV="1">
            <a:off x="4443935" y="3363844"/>
            <a:ext cx="332184" cy="9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0"/>
            <a:endCxn id="78" idx="1"/>
          </p:cNvCxnSpPr>
          <p:nvPr/>
        </p:nvCxnSpPr>
        <p:spPr>
          <a:xfrm flipV="1">
            <a:off x="4443935" y="3926605"/>
            <a:ext cx="332184" cy="40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99077" y="424862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normalizeAndFBA</a:t>
            </a:r>
            <a:endParaRPr lang="en-US" sz="1100" dirty="0"/>
          </a:p>
        </p:txBody>
      </p:sp>
      <p:cxnSp>
        <p:nvCxnSpPr>
          <p:cNvPr id="89" name="Straight Connector 88"/>
          <p:cNvCxnSpPr>
            <a:stCxn id="19" idx="3"/>
            <a:endCxn id="87" idx="1"/>
          </p:cNvCxnSpPr>
          <p:nvPr/>
        </p:nvCxnSpPr>
        <p:spPr>
          <a:xfrm flipV="1">
            <a:off x="5017882" y="4470933"/>
            <a:ext cx="781195" cy="7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8" idx="3"/>
            <a:endCxn id="87" idx="0"/>
          </p:cNvCxnSpPr>
          <p:nvPr/>
        </p:nvCxnSpPr>
        <p:spPr>
          <a:xfrm>
            <a:off x="5924013" y="3926605"/>
            <a:ext cx="449011" cy="322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7" idx="0"/>
            <a:endCxn id="77" idx="3"/>
          </p:cNvCxnSpPr>
          <p:nvPr/>
        </p:nvCxnSpPr>
        <p:spPr>
          <a:xfrm flipH="1" flipV="1">
            <a:off x="5924013" y="3363844"/>
            <a:ext cx="449011" cy="8847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7" idx="0"/>
            <a:endCxn id="76" idx="3"/>
          </p:cNvCxnSpPr>
          <p:nvPr/>
        </p:nvCxnSpPr>
        <p:spPr>
          <a:xfrm flipH="1" flipV="1">
            <a:off x="5924013" y="2761235"/>
            <a:ext cx="449011" cy="14873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294117" y="2805583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FBA</a:t>
            </a:r>
            <a:endParaRPr lang="en-US" sz="1100" dirty="0"/>
          </a:p>
        </p:txBody>
      </p:sp>
      <p:cxnSp>
        <p:nvCxnSpPr>
          <p:cNvPr id="100" name="Straight Connector 99"/>
          <p:cNvCxnSpPr>
            <a:stCxn id="87" idx="3"/>
            <a:endCxn id="98" idx="1"/>
          </p:cNvCxnSpPr>
          <p:nvPr/>
        </p:nvCxnSpPr>
        <p:spPr>
          <a:xfrm flipV="1">
            <a:off x="6946971" y="3027891"/>
            <a:ext cx="347146" cy="144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767622" y="2126888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configureBiomassEquation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>
            <a:off x="8442011" y="2812325"/>
            <a:ext cx="85211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solveWrapper</a:t>
            </a:r>
            <a:endParaRPr lang="en-US" sz="1100" dirty="0"/>
          </a:p>
        </p:txBody>
      </p:sp>
      <p:cxnSp>
        <p:nvCxnSpPr>
          <p:cNvPr id="105" name="Straight Connector 104"/>
          <p:cNvCxnSpPr>
            <a:stCxn id="98" idx="0"/>
            <a:endCxn id="102" idx="1"/>
          </p:cNvCxnSpPr>
          <p:nvPr/>
        </p:nvCxnSpPr>
        <p:spPr>
          <a:xfrm flipV="1">
            <a:off x="7720174" y="2349196"/>
            <a:ext cx="47448" cy="45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8" idx="3"/>
            <a:endCxn id="103" idx="1"/>
          </p:cNvCxnSpPr>
          <p:nvPr/>
        </p:nvCxnSpPr>
        <p:spPr>
          <a:xfrm>
            <a:off x="8146231" y="3027891"/>
            <a:ext cx="295780" cy="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102" idx="3"/>
          </p:cNvCxnSpPr>
          <p:nvPr/>
        </p:nvCxnSpPr>
        <p:spPr>
          <a:xfrm flipH="1" flipV="1">
            <a:off x="8619736" y="2349196"/>
            <a:ext cx="248332" cy="463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1"/>
            <a:endCxn id="6" idx="0"/>
          </p:cNvCxnSpPr>
          <p:nvPr/>
        </p:nvCxnSpPr>
        <p:spPr>
          <a:xfrm flipH="1">
            <a:off x="583035" y="1229373"/>
            <a:ext cx="630954" cy="1525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" idx="3"/>
            <a:endCxn id="19" idx="0"/>
          </p:cNvCxnSpPr>
          <p:nvPr/>
        </p:nvCxnSpPr>
        <p:spPr>
          <a:xfrm>
            <a:off x="2361883" y="1229373"/>
            <a:ext cx="2082052" cy="30975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31884" y="275497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createIndividual</a:t>
            </a:r>
            <a:endParaRPr lang="en-US" sz="1100" dirty="0"/>
          </a:p>
        </p:txBody>
      </p:sp>
      <p:sp>
        <p:nvSpPr>
          <p:cNvPr id="176" name="Rectangle 175"/>
          <p:cNvSpPr/>
          <p:nvPr/>
        </p:nvSpPr>
        <p:spPr>
          <a:xfrm>
            <a:off x="8317845" y="1441451"/>
            <a:ext cx="976280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configureSMatrix</a:t>
            </a:r>
            <a:endParaRPr lang="en-US" sz="1100" dirty="0"/>
          </a:p>
        </p:txBody>
      </p:sp>
      <p:cxnSp>
        <p:nvCxnSpPr>
          <p:cNvPr id="178" name="Straight Connector 177"/>
          <p:cNvCxnSpPr>
            <a:stCxn id="102" idx="0"/>
          </p:cNvCxnSpPr>
          <p:nvPr/>
        </p:nvCxnSpPr>
        <p:spPr>
          <a:xfrm flipV="1">
            <a:off x="8193679" y="1663759"/>
            <a:ext cx="124166" cy="463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" idx="2"/>
            <a:endCxn id="183" idx="0"/>
          </p:cNvCxnSpPr>
          <p:nvPr/>
        </p:nvCxnSpPr>
        <p:spPr>
          <a:xfrm flipH="1">
            <a:off x="1932945" y="5247520"/>
            <a:ext cx="620852" cy="48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58998" y="5737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getBounds</a:t>
            </a:r>
            <a:endParaRPr lang="en-US" sz="1100" dirty="0"/>
          </a:p>
        </p:txBody>
      </p:sp>
      <p:sp>
        <p:nvSpPr>
          <p:cNvPr id="187" name="Rectangle 186"/>
          <p:cNvSpPr/>
          <p:nvPr/>
        </p:nvSpPr>
        <p:spPr>
          <a:xfrm>
            <a:off x="5120366" y="601021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getZscores</a:t>
            </a:r>
            <a:endParaRPr lang="en-US" sz="1100" dirty="0"/>
          </a:p>
        </p:txBody>
      </p:sp>
      <p:cxnSp>
        <p:nvCxnSpPr>
          <p:cNvPr id="189" name="Straight Connector 188"/>
          <p:cNvCxnSpPr>
            <a:stCxn id="187" idx="0"/>
            <a:endCxn id="20" idx="2"/>
          </p:cNvCxnSpPr>
          <p:nvPr/>
        </p:nvCxnSpPr>
        <p:spPr>
          <a:xfrm flipH="1" flipV="1">
            <a:off x="5576867" y="5679203"/>
            <a:ext cx="117446" cy="33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6" idx="2"/>
            <a:endCxn id="193" idx="0"/>
          </p:cNvCxnSpPr>
          <p:nvPr/>
        </p:nvCxnSpPr>
        <p:spPr>
          <a:xfrm>
            <a:off x="583035" y="3199645"/>
            <a:ext cx="314587" cy="114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323675" y="43425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makeFluxconstrainObject</a:t>
            </a:r>
            <a:endParaRPr lang="en-US" sz="1100" dirty="0"/>
          </a:p>
        </p:txBody>
      </p:sp>
      <p:cxnSp>
        <p:nvCxnSpPr>
          <p:cNvPr id="196" name="Straight Connector 195"/>
          <p:cNvCxnSpPr>
            <a:stCxn id="193" idx="3"/>
            <a:endCxn id="19" idx="0"/>
          </p:cNvCxnSpPr>
          <p:nvPr/>
        </p:nvCxnSpPr>
        <p:spPr>
          <a:xfrm flipV="1">
            <a:off x="1471569" y="4326888"/>
            <a:ext cx="2972366" cy="238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6516" y="573923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err="1" smtClean="0">
                <a:effectLst/>
              </a:rPr>
              <a:t>makeMilkModel</a:t>
            </a:r>
            <a:endParaRPr lang="en-US" sz="1100" dirty="0"/>
          </a:p>
        </p:txBody>
      </p:sp>
      <p:cxnSp>
        <p:nvCxnSpPr>
          <p:cNvPr id="201" name="Straight Connector 200"/>
          <p:cNvCxnSpPr>
            <a:stCxn id="18" idx="2"/>
            <a:endCxn id="199" idx="0"/>
          </p:cNvCxnSpPr>
          <p:nvPr/>
        </p:nvCxnSpPr>
        <p:spPr>
          <a:xfrm>
            <a:off x="2553797" y="5247520"/>
            <a:ext cx="586666" cy="4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631274" y="603931"/>
            <a:ext cx="7109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806692" y="4693185"/>
            <a:ext cx="1058761" cy="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8806691" y="4915330"/>
            <a:ext cx="1058761" cy="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9873842" y="4387442"/>
            <a:ext cx="137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9873842" y="480552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flow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69988" y="432688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Simulation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212209" y="794486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reference data</a:t>
            </a:r>
            <a:endParaRPr 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0429" y="150613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input data</a:t>
            </a:r>
            <a:endParaRPr 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4372" y="2540759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Store input data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809538" y="234599"/>
            <a:ext cx="481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Execution tree (with some additional description)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206356" y="3780499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Settings for simulation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211316" y="4765298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For the cofactor simulations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958330" y="4572044"/>
            <a:ext cx="12650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Setup exchange fluxes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1303415" y="618866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Connect metabolites</a:t>
            </a:r>
          </a:p>
          <a:p>
            <a:r>
              <a:rPr lang="en-US" sz="900" dirty="0" smtClean="0"/>
              <a:t>To exchange reactions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608508" y="6212133"/>
            <a:ext cx="11865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Load milk intake data</a:t>
            </a:r>
            <a:endParaRPr 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3897896" y="4756306"/>
            <a:ext cx="11134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for loop that s the iterative FBA simulations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4712918" y="1965973"/>
            <a:ext cx="1561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Scale the energy parameters to the conditions in the current iteration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178831" y="5375750"/>
            <a:ext cx="1561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Outputs the results in graphs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5745164" y="4676050"/>
            <a:ext cx="15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Normalize the FBA problem per kg dry weight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7244536" y="3270650"/>
            <a:ext cx="1561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Solve the FBA problem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1286" y="938057"/>
            <a:ext cx="15614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Set the current energy expenditure and biomass equation in the S matrix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8513400" y="3283759"/>
            <a:ext cx="15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Solve with </a:t>
            </a:r>
            <a:r>
              <a:rPr lang="en-US" sz="900" dirty="0" err="1" smtClean="0"/>
              <a:t>pFBA</a:t>
            </a:r>
            <a:r>
              <a:rPr lang="en-US" sz="900" dirty="0" smtClean="0"/>
              <a:t> or normal FBA</a:t>
            </a:r>
            <a:endParaRPr lang="en-US" sz="9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5978" y="1680519"/>
            <a:ext cx="1869990" cy="186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443" y="1680519"/>
            <a:ext cx="416011" cy="186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6929" y="2380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5968" y="23807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1707" y="3888259"/>
            <a:ext cx="560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biomass</a:t>
            </a:r>
            <a:r>
              <a:rPr lang="en-US" dirty="0" smtClean="0"/>
              <a:t>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err="1" smtClean="0">
                <a:solidFill>
                  <a:srgbClr val="FF0000"/>
                </a:solidFill>
              </a:rPr>
              <a:t>Fat</a:t>
            </a:r>
            <a:r>
              <a:rPr lang="en-US" dirty="0" smtClean="0"/>
              <a:t> + (1-F</a:t>
            </a:r>
            <a:r>
              <a:rPr lang="en-US" baseline="-25000" dirty="0" smtClean="0"/>
              <a:t>ratio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Lean</a:t>
            </a:r>
            <a:r>
              <a:rPr lang="en-US" dirty="0" smtClean="0"/>
              <a:t> +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Fat</a:t>
            </a:r>
            <a:r>
              <a:rPr lang="en-US" baseline="-25000" dirty="0" smtClean="0"/>
              <a:t> </a:t>
            </a:r>
            <a:r>
              <a:rPr lang="en-US" dirty="0" smtClean="0"/>
              <a:t>+ (1-F</a:t>
            </a:r>
            <a:r>
              <a:rPr lang="en-US" baseline="-25000" dirty="0" smtClean="0"/>
              <a:t>ratio</a:t>
            </a:r>
            <a:r>
              <a:rPr lang="en-US" dirty="0" smtClean="0"/>
              <a:t> )</a:t>
            </a:r>
            <a:r>
              <a:rPr lang="en-US" dirty="0" err="1" smtClean="0"/>
              <a:t>E</a:t>
            </a:r>
            <a:r>
              <a:rPr lang="en-US" baseline="-25000" dirty="0" err="1" smtClean="0"/>
              <a:t>Lean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0750" y="4328983"/>
            <a:ext cx="538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/>
              <a:t>maintenance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</a:t>
            </a:r>
            <a:r>
              <a:rPr lang="en-US" dirty="0" smtClean="0"/>
              <a:t>FM +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sv-S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FFM + (</a:t>
            </a:r>
            <a:r>
              <a:rPr lang="en-US" dirty="0"/>
              <a:t>FM + </a:t>
            </a:r>
            <a:r>
              <a:rPr lang="en-US" dirty="0" smtClean="0"/>
              <a:t>FFM)</a:t>
            </a:r>
            <a:r>
              <a:rPr lang="sv-S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(age)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750" y="5205626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exchange</a:t>
            </a:r>
            <a:r>
              <a:rPr lang="en-US" dirty="0" smtClean="0"/>
              <a:t>= free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493" y="4764902"/>
            <a:ext cx="510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uptake</a:t>
            </a:r>
            <a:r>
              <a:rPr lang="en-US" baseline="-25000" dirty="0" smtClean="0"/>
              <a:t> </a:t>
            </a:r>
            <a:r>
              <a:rPr lang="en-US" dirty="0" smtClean="0"/>
              <a:t>= -(Breastmilk Intake(age) * Composition(age))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8867" y="392601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1506" y="1902941"/>
            <a:ext cx="29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ratio</a:t>
            </a:r>
            <a:r>
              <a:rPr lang="en-US" dirty="0" smtClean="0"/>
              <a:t>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FM/(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FM+(1-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dirty="0" smtClean="0"/>
              <a:t>FM)/w)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506" y="2272273"/>
            <a:ext cx="566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5, corresponding to 80% water in lean mass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8867" y="48026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8867" y="5205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18867" y="43454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11506" y="1533609"/>
            <a:ext cx="226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Convert to dry weight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070" y="337751"/>
            <a:ext cx="366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constraints on the generic GEM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86" y="280135"/>
            <a:ext cx="1389496" cy="7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070" y="337751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4101" y="127249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Amount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smtClean="0">
                <a:effectLst/>
              </a:rPr>
              <a:t>l=f(day)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1624101" y="1798859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Protein composition </a:t>
            </a: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u="none" strike="noStrike" dirty="0" smtClean="0">
                <a:effectLst/>
              </a:rPr>
              <a:t>/l=f(day)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624101" y="2325227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Fat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u="none" strike="noStrike" dirty="0" smtClean="0">
                <a:effectLst/>
              </a:rPr>
              <a:t>/l=f(day)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3621777" y="2021167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Milk model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dirty="0" smtClean="0"/>
              <a:t>=f(day)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1624101" y="2851595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Carbohydrates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err="1" smtClean="0">
                <a:effectLst/>
              </a:rPr>
              <a:t>mmol</a:t>
            </a:r>
            <a:r>
              <a:rPr lang="en-US" sz="800" u="none" strike="noStrike" dirty="0" smtClean="0">
                <a:effectLst/>
              </a:rPr>
              <a:t>/l=f(day)</a:t>
            </a:r>
            <a:endParaRPr lang="en-US" sz="1100" dirty="0"/>
          </a:p>
        </p:txBody>
      </p:sp>
      <p:cxnSp>
        <p:nvCxnSpPr>
          <p:cNvPr id="67" name="Straight Connector 66"/>
          <p:cNvCxnSpPr>
            <a:stCxn id="6" idx="3"/>
            <a:endCxn id="64" idx="1"/>
          </p:cNvCxnSpPr>
          <p:nvPr/>
        </p:nvCxnSpPr>
        <p:spPr>
          <a:xfrm>
            <a:off x="2771995" y="1494799"/>
            <a:ext cx="849782" cy="74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3"/>
            <a:endCxn id="64" idx="1"/>
          </p:cNvCxnSpPr>
          <p:nvPr/>
        </p:nvCxnSpPr>
        <p:spPr>
          <a:xfrm flipV="1">
            <a:off x="2771995" y="2243475"/>
            <a:ext cx="849782" cy="83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" idx="3"/>
            <a:endCxn id="64" idx="1"/>
          </p:cNvCxnSpPr>
          <p:nvPr/>
        </p:nvCxnSpPr>
        <p:spPr>
          <a:xfrm flipV="1">
            <a:off x="2771995" y="2243475"/>
            <a:ext cx="849782" cy="3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" idx="3"/>
            <a:endCxn id="64" idx="1"/>
          </p:cNvCxnSpPr>
          <p:nvPr/>
        </p:nvCxnSpPr>
        <p:spPr>
          <a:xfrm>
            <a:off x="2771995" y="2021167"/>
            <a:ext cx="849782" cy="22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624101" y="4616298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Fat content</a:t>
            </a:r>
          </a:p>
          <a:p>
            <a:pPr algn="ctr"/>
            <a:r>
              <a:rPr lang="en-US" sz="800" dirty="0" smtClean="0"/>
              <a:t>g</a:t>
            </a:r>
            <a:r>
              <a:rPr lang="en-US" sz="800" u="none" strike="noStrike" dirty="0" smtClean="0">
                <a:effectLst/>
              </a:rPr>
              <a:t>ram/gram=f(day)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3621777" y="4878965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Fat model</a:t>
            </a:r>
          </a:p>
          <a:p>
            <a:pPr algn="ctr"/>
            <a:r>
              <a:rPr lang="en-US" sz="800" dirty="0" smtClean="0"/>
              <a:t>g/[</a:t>
            </a:r>
            <a:r>
              <a:rPr lang="en-US" sz="800" dirty="0" smtClean="0"/>
              <a:t>g </a:t>
            </a:r>
            <a:r>
              <a:rPr lang="en-US" sz="800" dirty="0" smtClean="0"/>
              <a:t>biomass]=f(day)</a:t>
            </a:r>
            <a:endParaRPr lang="en-US" sz="1100" dirty="0"/>
          </a:p>
        </p:txBody>
      </p:sp>
      <p:cxnSp>
        <p:nvCxnSpPr>
          <p:cNvPr id="79" name="Straight Connector 78"/>
          <p:cNvCxnSpPr>
            <a:stCxn id="74" idx="3"/>
            <a:endCxn id="77" idx="1"/>
          </p:cNvCxnSpPr>
          <p:nvPr/>
        </p:nvCxnSpPr>
        <p:spPr>
          <a:xfrm>
            <a:off x="2771995" y="4838606"/>
            <a:ext cx="849782" cy="26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16200000">
            <a:off x="864973" y="2395505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interpolation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861980" y="1118384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pchip</a:t>
            </a:r>
            <a:endParaRPr lang="en-US" sz="1100" dirty="0" smtClean="0"/>
          </a:p>
          <a:p>
            <a:r>
              <a:rPr lang="en-US" sz="1100" dirty="0" smtClean="0"/>
              <a:t>interpolation</a:t>
            </a:r>
            <a:endParaRPr lang="en-US" sz="1100" dirty="0"/>
          </a:p>
        </p:txBody>
      </p:sp>
      <p:sp>
        <p:nvSpPr>
          <p:cNvPr id="88" name="Rectangle 87"/>
          <p:cNvSpPr/>
          <p:nvPr/>
        </p:nvSpPr>
        <p:spPr>
          <a:xfrm>
            <a:off x="1624101" y="518447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WHO weight</a:t>
            </a:r>
            <a:br>
              <a:rPr lang="en-US" sz="800" u="none" strike="noStrike" dirty="0" smtClean="0">
                <a:effectLst/>
              </a:rPr>
            </a:br>
            <a:r>
              <a:rPr lang="en-US" sz="800" u="none" strike="noStrike" dirty="0" smtClean="0">
                <a:effectLst/>
              </a:rPr>
              <a:t>gram=f(day)</a:t>
            </a:r>
            <a:endParaRPr lang="en-US" sz="1100" dirty="0"/>
          </a:p>
        </p:txBody>
      </p:sp>
      <p:cxnSp>
        <p:nvCxnSpPr>
          <p:cNvPr id="94" name="Straight Connector 93"/>
          <p:cNvCxnSpPr>
            <a:stCxn id="77" idx="1"/>
          </p:cNvCxnSpPr>
          <p:nvPr/>
        </p:nvCxnSpPr>
        <p:spPr>
          <a:xfrm flipH="1">
            <a:off x="2771996" y="5101273"/>
            <a:ext cx="849781" cy="34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007395" y="1910013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Energy expenditure of</a:t>
            </a:r>
          </a:p>
          <a:p>
            <a:pPr algn="ctr"/>
            <a:r>
              <a:rPr lang="en-US" sz="800" u="none" strike="noStrike" dirty="0" smtClean="0">
                <a:effectLst/>
              </a:rPr>
              <a:t>Lean mass constant</a:t>
            </a:r>
          </a:p>
          <a:p>
            <a:pPr algn="ctr"/>
            <a:r>
              <a:rPr lang="en-US" sz="800" dirty="0" smtClean="0"/>
              <a:t>Kcal/kg lean</a:t>
            </a:r>
            <a:endParaRPr lang="en-US" sz="1100" dirty="0"/>
          </a:p>
        </p:txBody>
      </p:sp>
      <p:sp>
        <p:nvSpPr>
          <p:cNvPr id="98" name="Rectangle 97"/>
          <p:cNvSpPr/>
          <p:nvPr/>
        </p:nvSpPr>
        <p:spPr>
          <a:xfrm>
            <a:off x="10294425" y="94687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none" strike="noStrike" dirty="0" smtClean="0">
                <a:effectLst/>
              </a:rPr>
              <a:t>WHO head circumference data</a:t>
            </a:r>
            <a:endParaRPr lang="en-US" sz="1100" dirty="0"/>
          </a:p>
        </p:txBody>
      </p:sp>
      <p:sp>
        <p:nvSpPr>
          <p:cNvPr id="99" name="Rectangle 98"/>
          <p:cNvSpPr/>
          <p:nvPr/>
        </p:nvSpPr>
        <p:spPr>
          <a:xfrm>
            <a:off x="8729236" y="94687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Brain weight model</a:t>
            </a:r>
          </a:p>
          <a:p>
            <a:pPr algn="ctr"/>
            <a:r>
              <a:rPr lang="en-US" sz="800" dirty="0" smtClean="0"/>
              <a:t>g=f(day)</a:t>
            </a:r>
            <a:endParaRPr lang="en-US" sz="1100" dirty="0"/>
          </a:p>
        </p:txBody>
      </p:sp>
      <p:cxnSp>
        <p:nvCxnSpPr>
          <p:cNvPr id="101" name="Straight Connector 100"/>
          <p:cNvCxnSpPr>
            <a:stCxn id="98" idx="1"/>
            <a:endCxn id="99" idx="3"/>
          </p:cNvCxnSpPr>
          <p:nvPr/>
        </p:nvCxnSpPr>
        <p:spPr>
          <a:xfrm flipH="1">
            <a:off x="9877130" y="1169184"/>
            <a:ext cx="417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729236" y="1910013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Organ weights</a:t>
            </a:r>
          </a:p>
          <a:p>
            <a:pPr algn="ctr"/>
            <a:r>
              <a:rPr lang="en-US" sz="800" dirty="0" smtClean="0"/>
              <a:t>g=f(day)</a:t>
            </a:r>
            <a:endParaRPr lang="en-US" sz="1100" dirty="0"/>
          </a:p>
        </p:txBody>
      </p:sp>
      <p:cxnSp>
        <p:nvCxnSpPr>
          <p:cNvPr id="104" name="Straight Connector 103"/>
          <p:cNvCxnSpPr>
            <a:stCxn id="99" idx="1"/>
            <a:endCxn id="97" idx="3"/>
          </p:cNvCxnSpPr>
          <p:nvPr/>
        </p:nvCxnSpPr>
        <p:spPr>
          <a:xfrm flipH="1">
            <a:off x="8155289" y="1169184"/>
            <a:ext cx="573947" cy="96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2" idx="1"/>
          </p:cNvCxnSpPr>
          <p:nvPr/>
        </p:nvCxnSpPr>
        <p:spPr>
          <a:xfrm flipH="1">
            <a:off x="8155289" y="2132321"/>
            <a:ext cx="573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8155290" y="2132321"/>
            <a:ext cx="573946" cy="637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729236" y="2526310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Specific energy expenditure of organs</a:t>
            </a:r>
            <a:endParaRPr lang="en-US" sz="1100" dirty="0"/>
          </a:p>
        </p:txBody>
      </p:sp>
      <p:sp>
        <p:nvSpPr>
          <p:cNvPr id="116" name="Rectangle 115"/>
          <p:cNvSpPr/>
          <p:nvPr/>
        </p:nvSpPr>
        <p:spPr>
          <a:xfrm>
            <a:off x="6841375" y="3994724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Activity model</a:t>
            </a:r>
          </a:p>
          <a:p>
            <a:pPr algn="ctr"/>
            <a:r>
              <a:rPr lang="en-US" sz="800" dirty="0" smtClean="0"/>
              <a:t>Kcal/kg=f(day)</a:t>
            </a:r>
            <a:endParaRPr lang="en-US" sz="1100" dirty="0"/>
          </a:p>
        </p:txBody>
      </p:sp>
      <p:sp>
        <p:nvSpPr>
          <p:cNvPr id="117" name="Rectangle 116"/>
          <p:cNvSpPr/>
          <p:nvPr/>
        </p:nvSpPr>
        <p:spPr>
          <a:xfrm>
            <a:off x="8674294" y="3994724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Point estimates </a:t>
            </a:r>
            <a:endParaRPr lang="en-US" sz="1100" dirty="0"/>
          </a:p>
        </p:txBody>
      </p:sp>
      <p:cxnSp>
        <p:nvCxnSpPr>
          <p:cNvPr id="119" name="Straight Connector 118"/>
          <p:cNvCxnSpPr>
            <a:stCxn id="117" idx="1"/>
            <a:endCxn id="116" idx="3"/>
          </p:cNvCxnSpPr>
          <p:nvPr/>
        </p:nvCxnSpPr>
        <p:spPr>
          <a:xfrm flipH="1">
            <a:off x="7989269" y="4217032"/>
            <a:ext cx="685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6200000">
            <a:off x="9568745" y="4026284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Polynomial fitting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824365" y="4458794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Polynomial fitting</a:t>
            </a:r>
            <a:endParaRPr lang="en-US" sz="1100" dirty="0"/>
          </a:p>
        </p:txBody>
      </p:sp>
      <p:sp>
        <p:nvSpPr>
          <p:cNvPr id="123" name="Rectangle 122"/>
          <p:cNvSpPr/>
          <p:nvPr/>
        </p:nvSpPr>
        <p:spPr>
          <a:xfrm>
            <a:off x="6841375" y="5629090"/>
            <a:ext cx="1147894" cy="444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Biomass composition</a:t>
            </a:r>
            <a:endParaRPr lang="en-US" sz="1100" dirty="0"/>
          </a:p>
        </p:txBody>
      </p:sp>
      <p:sp>
        <p:nvSpPr>
          <p:cNvPr id="124" name="Rectangle 123"/>
          <p:cNvSpPr/>
          <p:nvPr/>
        </p:nvSpPr>
        <p:spPr>
          <a:xfrm>
            <a:off x="8674294" y="5323581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Fat composition</a:t>
            </a:r>
            <a:endParaRPr lang="en-US" sz="1100" dirty="0"/>
          </a:p>
        </p:txBody>
      </p:sp>
      <p:cxnSp>
        <p:nvCxnSpPr>
          <p:cNvPr id="125" name="Straight Connector 124"/>
          <p:cNvCxnSpPr>
            <a:stCxn id="124" idx="1"/>
            <a:endCxn id="123" idx="3"/>
          </p:cNvCxnSpPr>
          <p:nvPr/>
        </p:nvCxnSpPr>
        <p:spPr>
          <a:xfrm flipH="1">
            <a:off x="7989269" y="5545889"/>
            <a:ext cx="685025" cy="305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8674294" y="6073706"/>
            <a:ext cx="1147894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Lean composition</a:t>
            </a:r>
            <a:endParaRPr lang="en-US" sz="1100" dirty="0"/>
          </a:p>
        </p:txBody>
      </p:sp>
      <p:cxnSp>
        <p:nvCxnSpPr>
          <p:cNvPr id="130" name="Straight Connector 129"/>
          <p:cNvCxnSpPr>
            <a:stCxn id="123" idx="3"/>
            <a:endCxn id="128" idx="1"/>
          </p:cNvCxnSpPr>
          <p:nvPr/>
        </p:nvCxnSpPr>
        <p:spPr>
          <a:xfrm>
            <a:off x="7989269" y="5851398"/>
            <a:ext cx="685025" cy="4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492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STIG-met Simulation Toolbox  for Infant Growth  with focus on  Metabolism</vt:lpstr>
      <vt:lpstr>Prerequisites</vt:lpstr>
      <vt:lpstr>How to reproduce figures from article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Chalmers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Avlant Nilsson</dc:creator>
  <cp:lastModifiedBy>Avlant Nilsson</cp:lastModifiedBy>
  <cp:revision>79</cp:revision>
  <dcterms:created xsi:type="dcterms:W3CDTF">2016-05-16T17:13:22Z</dcterms:created>
  <dcterms:modified xsi:type="dcterms:W3CDTF">2016-12-14T08:26:29Z</dcterms:modified>
</cp:coreProperties>
</file>