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tiff" ContentType="image/tif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9" r:id="rId1"/>
  </p:sldMasterIdLst>
  <p:notesMasterIdLst>
    <p:notesMasterId r:id="rId113"/>
  </p:notesMasterIdLst>
  <p:sldIdLst>
    <p:sldId id="318" r:id="rId2"/>
    <p:sldId id="317" r:id="rId3"/>
    <p:sldId id="319" r:id="rId4"/>
    <p:sldId id="320" r:id="rId5"/>
    <p:sldId id="321" r:id="rId6"/>
    <p:sldId id="322" r:id="rId7"/>
    <p:sldId id="323" r:id="rId8"/>
    <p:sldId id="324" r:id="rId9"/>
    <p:sldId id="325" r:id="rId10"/>
    <p:sldId id="326" r:id="rId11"/>
    <p:sldId id="327" r:id="rId12"/>
    <p:sldId id="328" r:id="rId13"/>
    <p:sldId id="329" r:id="rId14"/>
    <p:sldId id="331" r:id="rId15"/>
    <p:sldId id="332" r:id="rId16"/>
    <p:sldId id="330"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3" r:id="rId36"/>
    <p:sldId id="354" r:id="rId37"/>
    <p:sldId id="355" r:id="rId38"/>
    <p:sldId id="351" r:id="rId39"/>
    <p:sldId id="352" r:id="rId40"/>
    <p:sldId id="356" r:id="rId41"/>
    <p:sldId id="357" r:id="rId42"/>
    <p:sldId id="358" r:id="rId43"/>
    <p:sldId id="359" r:id="rId44"/>
    <p:sldId id="360" r:id="rId45"/>
    <p:sldId id="361" r:id="rId46"/>
    <p:sldId id="363" r:id="rId47"/>
    <p:sldId id="362" r:id="rId48"/>
    <p:sldId id="364" r:id="rId49"/>
    <p:sldId id="365" r:id="rId50"/>
    <p:sldId id="366" r:id="rId51"/>
    <p:sldId id="367" r:id="rId52"/>
    <p:sldId id="368" r:id="rId53"/>
    <p:sldId id="369" r:id="rId54"/>
    <p:sldId id="370" r:id="rId55"/>
    <p:sldId id="371" r:id="rId56"/>
    <p:sldId id="372" r:id="rId57"/>
    <p:sldId id="376" r:id="rId58"/>
    <p:sldId id="373" r:id="rId59"/>
    <p:sldId id="374" r:id="rId60"/>
    <p:sldId id="375" r:id="rId61"/>
    <p:sldId id="377" r:id="rId62"/>
    <p:sldId id="378" r:id="rId63"/>
    <p:sldId id="379" r:id="rId64"/>
    <p:sldId id="380" r:id="rId65"/>
    <p:sldId id="381" r:id="rId66"/>
    <p:sldId id="382" r:id="rId67"/>
    <p:sldId id="383" r:id="rId68"/>
    <p:sldId id="384" r:id="rId69"/>
    <p:sldId id="385" r:id="rId70"/>
    <p:sldId id="386" r:id="rId71"/>
    <p:sldId id="388" r:id="rId72"/>
    <p:sldId id="389" r:id="rId73"/>
    <p:sldId id="390" r:id="rId74"/>
    <p:sldId id="391" r:id="rId75"/>
    <p:sldId id="392" r:id="rId76"/>
    <p:sldId id="394" r:id="rId77"/>
    <p:sldId id="395" r:id="rId78"/>
    <p:sldId id="396" r:id="rId79"/>
    <p:sldId id="397" r:id="rId80"/>
    <p:sldId id="398" r:id="rId81"/>
    <p:sldId id="399" r:id="rId82"/>
    <p:sldId id="400"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414" r:id="rId97"/>
    <p:sldId id="415" r:id="rId98"/>
    <p:sldId id="416" r:id="rId99"/>
    <p:sldId id="417" r:id="rId100"/>
    <p:sldId id="418" r:id="rId101"/>
    <p:sldId id="419" r:id="rId102"/>
    <p:sldId id="420" r:id="rId103"/>
    <p:sldId id="421" r:id="rId104"/>
    <p:sldId id="422" r:id="rId105"/>
    <p:sldId id="423" r:id="rId106"/>
    <p:sldId id="424" r:id="rId107"/>
    <p:sldId id="425" r:id="rId108"/>
    <p:sldId id="426" r:id="rId109"/>
    <p:sldId id="427" r:id="rId110"/>
    <p:sldId id="428" r:id="rId111"/>
    <p:sldId id="315" r:id="rId1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标题" id="{34F312A8-62BC-844C-B310-C85C5DCB0338}">
          <p14:sldIdLst>
            <p14:sldId id="256"/>
            <p14:sldId id="316"/>
            <p14:sldId id="318"/>
            <p14:sldId id="317"/>
            <p14:sldId id="319"/>
            <p14:sldId id="320"/>
            <p14:sldId id="321"/>
            <p14:sldId id="322"/>
            <p14:sldId id="323"/>
            <p14:sldId id="324"/>
            <p14:sldId id="325"/>
            <p14:sldId id="326"/>
            <p14:sldId id="327"/>
            <p14:sldId id="328"/>
            <p14:sldId id="329"/>
            <p14:sldId id="331"/>
            <p14:sldId id="332"/>
            <p14:sldId id="330"/>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3"/>
            <p14:sldId id="354"/>
            <p14:sldId id="355"/>
            <p14:sldId id="351"/>
            <p14:sldId id="352"/>
            <p14:sldId id="356"/>
            <p14:sldId id="357"/>
            <p14:sldId id="358"/>
            <p14:sldId id="359"/>
            <p14:sldId id="360"/>
            <p14:sldId id="361"/>
            <p14:sldId id="363"/>
            <p14:sldId id="362"/>
            <p14:sldId id="364"/>
            <p14:sldId id="365"/>
            <p14:sldId id="366"/>
            <p14:sldId id="367"/>
            <p14:sldId id="368"/>
            <p14:sldId id="369"/>
            <p14:sldId id="370"/>
            <p14:sldId id="371"/>
            <p14:sldId id="372"/>
            <p14:sldId id="376"/>
            <p14:sldId id="373"/>
            <p14:sldId id="374"/>
            <p14:sldId id="375"/>
            <p14:sldId id="377"/>
            <p14:sldId id="378"/>
            <p14:sldId id="379"/>
            <p14:sldId id="380"/>
            <p14:sldId id="381"/>
            <p14:sldId id="382"/>
            <p14:sldId id="383"/>
            <p14:sldId id="384"/>
            <p14:sldId id="385"/>
            <p14:sldId id="386"/>
            <p14:sldId id="388"/>
            <p14:sldId id="389"/>
            <p14:sldId id="390"/>
            <p14:sldId id="391"/>
            <p14:sldId id="392"/>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31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6"/>
    <p:restoredTop sz="91947"/>
  </p:normalViewPr>
  <p:slideViewPr>
    <p:cSldViewPr snapToGrid="0" snapToObjects="1">
      <p:cViewPr>
        <p:scale>
          <a:sx n="101" d="100"/>
          <a:sy n="101" d="100"/>
        </p:scale>
        <p:origin x="41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BE64B-2FCE-7A46-8286-2C100DF1B188}" type="datetimeFigureOut">
              <a:rPr kumimoji="1" lang="zh-CN" altLang="en-US" smtClean="0"/>
              <a:pPr/>
              <a:t>2018-1-7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8C313-0CBD-014A-8DF1-D2FA79627308}" type="slidenum">
              <a:rPr kumimoji="1" lang="zh-CN" altLang="en-US" smtClean="0"/>
              <a:pPr/>
              <a:t>‹#›</a:t>
            </a:fld>
            <a:endParaRPr kumimoji="1" lang="zh-CN" altLang="en-US"/>
          </a:p>
        </p:txBody>
      </p:sp>
    </p:spTree>
    <p:extLst>
      <p:ext uri="{BB962C8B-B14F-4D97-AF65-F5344CB8AC3E}">
        <p14:creationId xmlns:p14="http://schemas.microsoft.com/office/powerpoint/2010/main" xmlns="" val="151057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A88C313-0CBD-014A-8DF1-D2FA79627308}" type="slidenum">
              <a:rPr kumimoji="1" lang="zh-CN" altLang="en-US" smtClean="0"/>
              <a:pPr/>
              <a:t>9</a:t>
            </a:fld>
            <a:endParaRPr kumimoji="1" lang="zh-CN" altLang="en-US"/>
          </a:p>
        </p:txBody>
      </p:sp>
    </p:spTree>
    <p:extLst>
      <p:ext uri="{BB962C8B-B14F-4D97-AF65-F5344CB8AC3E}">
        <p14:creationId xmlns:p14="http://schemas.microsoft.com/office/powerpoint/2010/main" xmlns="" val="91811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A88C313-0CBD-014A-8DF1-D2FA79627308}" type="slidenum">
              <a:rPr kumimoji="1" lang="zh-CN" altLang="en-US" smtClean="0"/>
              <a:pPr/>
              <a:t>82</a:t>
            </a:fld>
            <a:endParaRPr kumimoji="1" lang="zh-CN" altLang="en-US"/>
          </a:p>
        </p:txBody>
      </p:sp>
    </p:spTree>
    <p:extLst>
      <p:ext uri="{BB962C8B-B14F-4D97-AF65-F5344CB8AC3E}">
        <p14:creationId xmlns:p14="http://schemas.microsoft.com/office/powerpoint/2010/main" xmlns="" val="164939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3" name="Freeform 6"/>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40ACF648-8FCB-9942-BA25-DD00259BE8C5}" type="datetime1">
              <a:rPr lang="zh-CN" altLang="en-US" smtClean="0"/>
              <a:pPr/>
              <a:t>2018-1-7</a:t>
            </a:fld>
            <a:endParaRPr lang="en-US" dirty="0"/>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r>
              <a:rPr lang="zh-CN" altLang="en-US" smtClean="0"/>
              <a:t>山东省</a:t>
            </a:r>
            <a:r>
              <a:rPr lang="en-US" altLang="zh-CN" smtClean="0"/>
              <a:t>2015</a:t>
            </a:r>
            <a:r>
              <a:rPr lang="zh-CN" altLang="en-US" smtClean="0"/>
              <a:t>年信息学夏令营</a:t>
            </a:r>
            <a:endParaRPr lang="en-US" dirty="0"/>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FAEF9944-A4F6-4C59-AEBD-678D6480B8EA}" type="slidenum">
              <a:rPr lang="en-US" smtClean="0"/>
              <a:pPr/>
              <a:t>‹#›</a:t>
            </a:fld>
            <a:endParaRPr lang="en-US" dirty="0"/>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4707020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extLst mod="1">
    <p:ext uri="{DCECCB84-F9BA-43D5-87BE-67443E8EF086}">
      <p15:sldGuideLst xmlns:p15="http://schemas.microsoft.com/office/powerpoint/2012/main" xmlns="">
        <p15:guide id="1" orient="horz" pos="792">
          <p15:clr>
            <a:srgbClr val="FBAE40"/>
          </p15:clr>
        </p15:guide>
        <p15:guide id="2" orient="horz" pos="40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6938646-A3D9-EF4B-BD1D-874ECE45E839}" type="datetime1">
              <a:rPr lang="zh-CN" altLang="en-US" smtClean="0"/>
              <a:pPr/>
              <a:t>2018-1-7</a:t>
            </a:fld>
            <a:endParaRPr lang="en-US" dirty="0"/>
          </a:p>
        </p:txBody>
      </p:sp>
      <p:sp>
        <p:nvSpPr>
          <p:cNvPr id="5" name="Footer Placeholder 4"/>
          <p:cNvSpPr>
            <a:spLocks noGrp="1"/>
          </p:cNvSpPr>
          <p:nvPr>
            <p:ph type="ftr" sz="quarter" idx="11"/>
          </p:nvPr>
        </p:nvSpPr>
        <p:spPr/>
        <p:txBody>
          <a:bodyPr/>
          <a:lstStyle/>
          <a:p>
            <a:r>
              <a:rPr lang="zh-CN" altLang="en-US" smtClean="0"/>
              <a:t>山东省</a:t>
            </a:r>
            <a:r>
              <a:rPr lang="en-US" altLang="zh-CN" smtClean="0"/>
              <a:t>2015</a:t>
            </a:r>
            <a:r>
              <a:rPr lang="zh-CN" altLang="en-US" smtClean="0"/>
              <a:t>年信息学夏令营</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1152458141"/>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11" name="Freeform 6"/>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062D0864-5E09-FC4C-8432-9AF1BB71160D}" type="datetime1">
              <a:rPr lang="zh-CN" altLang="en-US" smtClean="0"/>
              <a:pPr/>
              <a:t>2018-1-7</a:t>
            </a:fld>
            <a:endParaRPr lang="en-US" dirty="0"/>
          </a:p>
        </p:txBody>
      </p:sp>
      <p:sp>
        <p:nvSpPr>
          <p:cNvPr id="5" name="Footer Placeholder 4"/>
          <p:cNvSpPr>
            <a:spLocks noGrp="1"/>
          </p:cNvSpPr>
          <p:nvPr>
            <p:ph type="ftr" sz="quarter" idx="11"/>
          </p:nvPr>
        </p:nvSpPr>
        <p:spPr>
          <a:xfrm>
            <a:off x="4902140" y="6315950"/>
            <a:ext cx="2861142" cy="365125"/>
          </a:xfrm>
        </p:spPr>
        <p:txBody>
          <a:bodyPr/>
          <a:lstStyle/>
          <a:p>
            <a:r>
              <a:rPr lang="zh-CN" altLang="en-US" smtClean="0"/>
              <a:t>山东省</a:t>
            </a:r>
            <a:r>
              <a:rPr lang="en-US" altLang="zh-CN" smtClean="0"/>
              <a:t>2015</a:t>
            </a:r>
            <a:r>
              <a:rPr lang="zh-CN" altLang="en-US" smtClean="0"/>
              <a:t>年信息学夏令营</a:t>
            </a:r>
            <a:endParaRPr lang="en-US" dirty="0"/>
          </a:p>
        </p:txBody>
      </p:sp>
      <p:sp>
        <p:nvSpPr>
          <p:cNvPr id="6" name="Slide Number Placeholder 5"/>
          <p:cNvSpPr>
            <a:spLocks noGrp="1"/>
          </p:cNvSpPr>
          <p:nvPr>
            <p:ph type="sldNum" sz="quarter" idx="12"/>
          </p:nvPr>
        </p:nvSpPr>
        <p:spPr>
          <a:xfrm>
            <a:off x="8736012" y="5607593"/>
            <a:ext cx="407987" cy="365125"/>
          </a:xfrm>
        </p:spPr>
        <p:txBody>
          <a:bodyPr/>
          <a:lstStyle/>
          <a:p>
            <a:fld id="{FAEF9944-A4F6-4C59-AEBD-678D6480B8EA}" type="slidenum">
              <a:rPr lang="en-US" smtClean="0"/>
              <a:pPr/>
              <a:t>‹#›</a:t>
            </a:fld>
            <a:endParaRPr lang="en-US" dirty="0"/>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08963494"/>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xmlns="">
        <p15:guide id="1" pos="6456">
          <p15:clr>
            <a:srgbClr val="FBAE40"/>
          </p15:clr>
        </p15:guide>
        <p15:guide id="0"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15D3DE7-CF40-D942-9991-DBD5F65BE4D8}" type="datetime1">
              <a:rPr lang="zh-CN" altLang="en-US" smtClean="0"/>
              <a:pPr/>
              <a:t>2018-1-7</a:t>
            </a:fld>
            <a:endParaRPr lang="en-US" dirty="0"/>
          </a:p>
        </p:txBody>
      </p:sp>
      <p:sp>
        <p:nvSpPr>
          <p:cNvPr id="5" name="Footer Placeholder 4"/>
          <p:cNvSpPr>
            <a:spLocks noGrp="1"/>
          </p:cNvSpPr>
          <p:nvPr>
            <p:ph type="ftr" sz="quarter" idx="11"/>
          </p:nvPr>
        </p:nvSpPr>
        <p:spPr/>
        <p:txBody>
          <a:bodyPr/>
          <a:lstStyle/>
          <a:p>
            <a:r>
              <a:rPr lang="zh-CN" altLang="en-US" smtClean="0"/>
              <a:t>山东省</a:t>
            </a:r>
            <a:r>
              <a:rPr lang="en-US" altLang="zh-CN" smtClean="0"/>
              <a:t>2015</a:t>
            </a:r>
            <a:r>
              <a:rPr lang="zh-CN" altLang="en-US" smtClean="0"/>
              <a:t>年信息学夏令营</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848286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2" name="Freeform 11"/>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85385DA7-D055-D341-9CAA-8DCEB1BC0AFD}" type="datetime1">
              <a:rPr lang="zh-CN" altLang="en-US" smtClean="0"/>
              <a:pPr/>
              <a:t>2018-1-7</a:t>
            </a:fld>
            <a:endParaRPr lang="en-US" dirty="0"/>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r>
              <a:rPr lang="zh-CN" altLang="en-US" smtClean="0"/>
              <a:t>山东省</a:t>
            </a:r>
            <a:r>
              <a:rPr lang="en-US" altLang="zh-CN" smtClean="0"/>
              <a:t>2015</a:t>
            </a:r>
            <a:r>
              <a:rPr lang="zh-CN" altLang="en-US" smtClean="0"/>
              <a:t>年信息学夏令营</a:t>
            </a:r>
            <a:endParaRPr lang="en-US" dirty="0"/>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FAEF9944-A4F6-4C59-AEBD-678D6480B8EA}" type="slidenum">
              <a:rPr lang="en-US" smtClean="0"/>
              <a:pPr/>
              <a:t>‹#›</a:t>
            </a:fld>
            <a:endParaRPr lang="en-US" dirty="0"/>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256326"/>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xmlns="">
        <p15:guide id="1" pos="6456">
          <p15:clr>
            <a:srgbClr val="FBAE40"/>
          </p15:clr>
        </p15:guide>
        <p15:guide id="0"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849463D-32DC-3742-85F5-A73F14F485D5}" type="datetime1">
              <a:rPr lang="zh-CN" altLang="en-US" smtClean="0"/>
              <a:pPr/>
              <a:t>2018-1-7</a:t>
            </a:fld>
            <a:endParaRPr lang="en-US" dirty="0"/>
          </a:p>
        </p:txBody>
      </p:sp>
      <p:sp>
        <p:nvSpPr>
          <p:cNvPr id="6" name="Footer Placeholder 5"/>
          <p:cNvSpPr>
            <a:spLocks noGrp="1"/>
          </p:cNvSpPr>
          <p:nvPr>
            <p:ph type="ftr" sz="quarter" idx="11"/>
          </p:nvPr>
        </p:nvSpPr>
        <p:spPr/>
        <p:txBody>
          <a:bodyPr/>
          <a:lstStyle/>
          <a:p>
            <a:r>
              <a:rPr lang="zh-CN" altLang="en-US" smtClean="0"/>
              <a:t>山东省</a:t>
            </a:r>
            <a:r>
              <a:rPr lang="en-US" altLang="zh-CN" smtClean="0"/>
              <a:t>2015</a:t>
            </a:r>
            <a:r>
              <a:rPr lang="zh-CN" altLang="en-US" smtClean="0"/>
              <a:t>年信息学夏令营</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206510146"/>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3886200" y="1526122"/>
            <a:ext cx="4690872" cy="175153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3886200" y="4669432"/>
            <a:ext cx="4690872" cy="17521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78B5A0-CCB3-6246-B55B-D0B685A90BB4}" type="datetime1">
              <a:rPr lang="zh-CN" altLang="en-US" smtClean="0"/>
              <a:pPr/>
              <a:t>2018-1-7</a:t>
            </a:fld>
            <a:endParaRPr lang="en-US" dirty="0"/>
          </a:p>
        </p:txBody>
      </p:sp>
      <p:sp>
        <p:nvSpPr>
          <p:cNvPr id="8" name="Footer Placeholder 7"/>
          <p:cNvSpPr>
            <a:spLocks noGrp="1"/>
          </p:cNvSpPr>
          <p:nvPr>
            <p:ph type="ftr" sz="quarter" idx="11"/>
          </p:nvPr>
        </p:nvSpPr>
        <p:spPr/>
        <p:txBody>
          <a:bodyPr/>
          <a:lstStyle/>
          <a:p>
            <a:r>
              <a:rPr lang="zh-CN" altLang="en-US" smtClean="0"/>
              <a:t>山东省</a:t>
            </a:r>
            <a:r>
              <a:rPr lang="en-US" altLang="zh-CN" smtClean="0"/>
              <a:t>2015</a:t>
            </a:r>
            <a:r>
              <a:rPr lang="zh-CN" altLang="en-US" smtClean="0"/>
              <a:t>年信息学夏令营</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482450270"/>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0BE79AB-86C2-FE43-901E-4424C58A025B}" type="datetime1">
              <a:rPr lang="zh-CN" altLang="en-US" smtClean="0"/>
              <a:pPr/>
              <a:t>2018-1-7</a:t>
            </a:fld>
            <a:endParaRPr lang="en-US" dirty="0"/>
          </a:p>
        </p:txBody>
      </p:sp>
      <p:sp>
        <p:nvSpPr>
          <p:cNvPr id="4" name="Footer Placeholder 3"/>
          <p:cNvSpPr>
            <a:spLocks noGrp="1"/>
          </p:cNvSpPr>
          <p:nvPr>
            <p:ph type="ftr" sz="quarter" idx="11"/>
          </p:nvPr>
        </p:nvSpPr>
        <p:spPr/>
        <p:txBody>
          <a:bodyPr/>
          <a:lstStyle/>
          <a:p>
            <a:r>
              <a:rPr lang="zh-CN" altLang="en-US" smtClean="0"/>
              <a:t>山东省</a:t>
            </a:r>
            <a:r>
              <a:rPr lang="en-US" altLang="zh-CN" smtClean="0"/>
              <a:t>2015</a:t>
            </a:r>
            <a:r>
              <a:rPr lang="zh-CN" altLang="en-US" smtClean="0"/>
              <a:t>年信息学夏令营</a:t>
            </a:r>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1790920465"/>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AFA09-A0CB-864C-A044-3538CF0CCBFA}" type="datetime1">
              <a:rPr lang="zh-CN" altLang="en-US" smtClean="0"/>
              <a:pPr/>
              <a:t>2018-1-7</a:t>
            </a:fld>
            <a:endParaRPr lang="en-US" dirty="0"/>
          </a:p>
        </p:txBody>
      </p:sp>
      <p:sp>
        <p:nvSpPr>
          <p:cNvPr id="3" name="Footer Placeholder 2"/>
          <p:cNvSpPr>
            <a:spLocks noGrp="1"/>
          </p:cNvSpPr>
          <p:nvPr>
            <p:ph type="ftr" sz="quarter" idx="11"/>
          </p:nvPr>
        </p:nvSpPr>
        <p:spPr/>
        <p:txBody>
          <a:bodyPr/>
          <a:lstStyle/>
          <a:p>
            <a:r>
              <a:rPr lang="zh-CN" altLang="en-US" smtClean="0"/>
              <a:t>山东省</a:t>
            </a:r>
            <a:r>
              <a:rPr lang="en-US" altLang="zh-CN" smtClean="0"/>
              <a:t>2015</a:t>
            </a:r>
            <a:r>
              <a:rPr lang="zh-CN" altLang="en-US" smtClean="0"/>
              <a:t>年信息学夏令营</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869458903"/>
      </p:ext>
    </p:extLst>
  </p:cSld>
  <p:clrMapOvr>
    <a:masterClrMapping/>
  </p:clrMapOvr>
  <p:transition spd="slow">
    <p:push dir="u"/>
  </p:transition>
  <p:timing>
    <p:tnLst>
      <p:par>
        <p:cTn id="1" dur="indefinite" restart="never" nodeType="tmRoot"/>
      </p:par>
    </p:tnLst>
  </p:timing>
  <p:extLst>
    <p:ext uri="{DCECCB84-F9BA-43D5-87BE-67443E8EF086}">
      <p15:sldGuideLst xmlns:p15="http://schemas.microsoft.com/office/powerpoint/2012/main" xmlns="">
        <p15:guide id="1" pos="405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B676A1E-C9A7-F142-B2D0-7C8873E2D656}" type="datetime1">
              <a:rPr lang="zh-CN" altLang="en-US" smtClean="0"/>
              <a:pPr/>
              <a:t>2018-1-7</a:t>
            </a:fld>
            <a:endParaRPr lang="en-US" dirty="0"/>
          </a:p>
        </p:txBody>
      </p:sp>
      <p:sp>
        <p:nvSpPr>
          <p:cNvPr id="6" name="Footer Placeholder 5"/>
          <p:cNvSpPr>
            <a:spLocks noGrp="1"/>
          </p:cNvSpPr>
          <p:nvPr>
            <p:ph type="ftr" sz="quarter" idx="11"/>
          </p:nvPr>
        </p:nvSpPr>
        <p:spPr/>
        <p:txBody>
          <a:bodyPr/>
          <a:lstStyle/>
          <a:p>
            <a:r>
              <a:rPr lang="zh-CN" altLang="en-US" smtClean="0"/>
              <a:t>山东省</a:t>
            </a:r>
            <a:r>
              <a:rPr lang="en-US" altLang="zh-CN" smtClean="0"/>
              <a:t>2015</a:t>
            </a:r>
            <a:r>
              <a:rPr lang="zh-CN" altLang="en-US" smtClean="0"/>
              <a:t>年信息学夏令营</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1517048533"/>
      </p:ext>
    </p:extLst>
  </p:cSld>
  <p:clrMapOvr>
    <a:masterClrMapping/>
  </p:clrMapOvr>
  <p:transition spd="slow">
    <p:push dir="u"/>
  </p:transition>
  <p:timing>
    <p:tnLst>
      <p:par>
        <p:cTn id="1" dur="indefinite" restart="never" nodeType="tmRoot"/>
      </p:par>
    </p:tnLst>
  </p:timing>
  <p:extLst>
    <p:ext uri="{DCECCB84-F9BA-43D5-87BE-67443E8EF086}">
      <p15:sldGuideLst xmlns:p15="http://schemas.microsoft.com/office/powerpoint/2012/main" xmlns="">
        <p15:guide id="1" pos="40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8AA332-9107-E147-A5DF-02980048A0C7}" type="datetime1">
              <a:rPr lang="zh-CN" altLang="en-US" smtClean="0"/>
              <a:pPr/>
              <a:t>2018-1-7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2108836947"/>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26FA750A-5249-AF4F-84B2-33A52A792E2F}" type="datetime1">
              <a:rPr lang="zh-CN" altLang="en-US" smtClean="0"/>
              <a:pPr/>
              <a:t>2018-1-7</a:t>
            </a:fld>
            <a:endParaRPr lang="en-US" dirty="0"/>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r>
              <a:rPr lang="zh-CN" altLang="en-US" smtClean="0"/>
              <a:t>山东省</a:t>
            </a:r>
            <a:r>
              <a:rPr lang="en-US" altLang="zh-CN" smtClean="0"/>
              <a:t>2015</a:t>
            </a:r>
            <a:r>
              <a:rPr lang="zh-CN" altLang="en-US" smtClean="0"/>
              <a:t>年信息学夏令营</a:t>
            </a:r>
            <a:endParaRPr lang="en-US" dirty="0"/>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FAEF9944-A4F6-4C59-AEBD-678D6480B8EA}" type="slidenum">
              <a:rPr lang="en-US" smtClean="0"/>
              <a:pPr/>
              <a:t>‹#›</a:t>
            </a:fld>
            <a:endParaRPr lang="en-US" dirty="0"/>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928501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ransition spd="slow">
    <p:push dir="u"/>
  </p:transition>
  <p:timing>
    <p:tnLst>
      <p:par>
        <p:cTn id="1" dur="indefinite" restart="never" nodeType="tmRoot"/>
      </p:par>
    </p:tnLst>
  </p:timing>
  <p:hf sldNum="0"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3200" kern="1200" baseline="0">
          <a:solidFill>
            <a:schemeClr val="tx1">
              <a:lumMod val="85000"/>
              <a:lumOff val="15000"/>
            </a:schemeClr>
          </a:solidFill>
          <a:latin typeface="KaiTi" charset="-122"/>
          <a:ea typeface="KaiTi" charset="-122"/>
          <a:cs typeface="KaiTi" charset="-122"/>
        </a:defRPr>
      </a:lvl1pPr>
      <a:lvl2pPr marL="283464" indent="-283464" algn="l" defTabSz="685800" rtl="0" eaLnBrk="1" latinLnBrk="0" hangingPunct="1">
        <a:lnSpc>
          <a:spcPct val="112000"/>
        </a:lnSpc>
        <a:spcBef>
          <a:spcPts val="900"/>
        </a:spcBef>
        <a:buFont typeface="Corbel" panose="020B0503020204020204" pitchFamily="34" charset="0"/>
        <a:buChar char="–"/>
        <a:defRPr sz="2800" kern="1200" baseline="0">
          <a:solidFill>
            <a:schemeClr val="tx1">
              <a:lumMod val="85000"/>
              <a:lumOff val="15000"/>
            </a:schemeClr>
          </a:solidFill>
          <a:latin typeface="KaiTi" charset="-122"/>
          <a:ea typeface="KaiTi" charset="-122"/>
          <a:cs typeface="KaiTi" charset="-122"/>
        </a:defRPr>
      </a:lvl2pPr>
      <a:lvl3pPr marL="283464" indent="-283464" algn="l" defTabSz="6858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KaiTi" charset="-122"/>
          <a:ea typeface="KaiTi" charset="-122"/>
          <a:cs typeface="KaiTi" charset="-122"/>
        </a:defRPr>
      </a:lvl3pPr>
      <a:lvl4pPr marL="283464" indent="-283464" algn="l" defTabSz="6858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KaiTi" charset="-122"/>
          <a:ea typeface="KaiTi" charset="-122"/>
          <a:cs typeface="KaiTi" charset="-122"/>
        </a:defRPr>
      </a:lvl4pPr>
      <a:lvl5pPr marL="283464" indent="-283464" algn="l" defTabSz="685800" rtl="0" eaLnBrk="1" latinLnBrk="0" hangingPunct="1">
        <a:lnSpc>
          <a:spcPct val="112000"/>
        </a:lnSpc>
        <a:spcBef>
          <a:spcPts val="900"/>
        </a:spcBef>
        <a:buFont typeface="Arial" panose="020B0604020202020204" pitchFamily="34" charset="0"/>
        <a:buChar char="•"/>
        <a:defRPr sz="2000" i="1" kern="1200" baseline="0">
          <a:solidFill>
            <a:schemeClr val="tx1">
              <a:lumMod val="85000"/>
              <a:lumOff val="15000"/>
            </a:schemeClr>
          </a:solidFill>
          <a:latin typeface="KaiTi" charset="-122"/>
          <a:ea typeface="KaiTi" charset="-122"/>
          <a:cs typeface="KaiTi" charset="-122"/>
        </a:defRPr>
      </a:lvl5pPr>
      <a:lvl6pPr marL="283464"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2">
          <p15:clr>
            <a:srgbClr val="F26B43"/>
          </p15:clr>
        </p15:guide>
        <p15:guide id="2" pos="480">
          <p15:clr>
            <a:srgbClr val="F26B43"/>
          </p15:clr>
        </p15:guide>
        <p15:guide id="3" pos="7200">
          <p15:clr>
            <a:srgbClr val="F26B43"/>
          </p15:clr>
        </p15:guide>
        <p15:guide id="4" pos="3264">
          <p15:clr>
            <a:srgbClr val="F26B43"/>
          </p15:clr>
        </p15:guide>
        <p15:guide id="0" pos="212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guide id="9" pos="1386" userDrawn="1">
          <p15:clr>
            <a:srgbClr val="F26B43"/>
          </p15:clr>
        </p15:guide>
        <p15:guide id="10" orient="horz" pos="3960" userDrawn="1">
          <p15:clr>
            <a:srgbClr val="F26B43"/>
          </p15:clr>
        </p15:guide>
        <p15:guide id="11" orient="horz" pos="1536" userDrawn="1">
          <p15:clr>
            <a:srgbClr val="F26B43"/>
          </p15:clr>
        </p15:guide>
        <p15:guide id="12" orient="horz" pos="3840" userDrawn="1">
          <p15:clr>
            <a:srgbClr val="F26B43"/>
          </p15:clr>
        </p15:guide>
        <p15:guide id="13" pos="3312" userDrawn="1">
          <p15:clr>
            <a:srgbClr val="F26B43"/>
          </p15:clr>
        </p15:guide>
        <p15:guide id="14" pos="3600" userDrawn="1">
          <p15:clr>
            <a:srgbClr val="F26B43"/>
          </p15:clr>
        </p15:guide>
        <p15:guide id="15" orient="horz" pos="360" userDrawn="1">
          <p15:clr>
            <a:srgbClr val="F26B43"/>
          </p15:clr>
        </p15:guide>
        <p15:guide id="16" pos="5526" userDrawn="1">
          <p15:clr>
            <a:srgbClr val="F26B43"/>
          </p15:clr>
        </p15:guide>
        <p15:guide id="17" pos="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lydsy.com/JudgeOnline/problem.php?id=2733"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www.lydsy.com/JudgeOnline/problem.php?id=2816"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www.lydsy.com/JudgeOnline/problem.php?id=2809"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poj.com/problems/ORDERSE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lydsy.com/JudgeOnline/problem.php?id=3224"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lydsy.com/JudgeOnline/problem.php?id=1014"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lydsy.com/JudgeOnline/problem.php?id=1058"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www.lydsy.com/JudgeOnline/problem.php?id=1500" TargetMode="External"/><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lydsy.com/JudgeOnline/problem.php?id=3196"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www.lydsy.com/JudgeOnline/problem.php?id=2300"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smtClean="0"/>
              <a:t>平衡树简介</a:t>
            </a:r>
            <a:endParaRPr kumimoji="1" lang="zh-CN" altLang="en-US" dirty="0"/>
          </a:p>
        </p:txBody>
      </p:sp>
      <p:sp>
        <p:nvSpPr>
          <p:cNvPr id="5" name="文本占位符 4"/>
          <p:cNvSpPr>
            <a:spLocks noGrp="1"/>
          </p:cNvSpPr>
          <p:nvPr>
            <p:ph type="body" idx="1"/>
          </p:nvPr>
        </p:nvSpPr>
        <p:spPr/>
        <p:txBody>
          <a:bodyPr/>
          <a:lstStyle/>
          <a:p>
            <a:r>
              <a:rPr kumimoji="1" lang="zh-CN" altLang="en-US" dirty="0" smtClean="0"/>
              <a:t>二叉查找树，平衡树种类</a:t>
            </a:r>
            <a:endParaRPr kumimoji="1" lang="zh-CN" altLang="en-US" dirty="0"/>
          </a:p>
        </p:txBody>
      </p:sp>
    </p:spTree>
    <p:extLst>
      <p:ext uri="{BB962C8B-B14F-4D97-AF65-F5344CB8AC3E}">
        <p14:creationId xmlns:p14="http://schemas.microsoft.com/office/powerpoint/2010/main" xmlns="" val="66332485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17861" cy="4952492"/>
          </a:xfrm>
        </p:spPr>
        <p:txBody>
          <a:bodyPr/>
          <a:lstStyle/>
          <a:p>
            <a:r>
              <a:rPr kumimoji="1" lang="en-US" altLang="zh-CN" dirty="0" err="1" smtClean="0"/>
              <a:t>Treap</a:t>
            </a:r>
            <a:r>
              <a:rPr kumimoji="1" lang="zh-CN" altLang="en-US" dirty="0" smtClean="0"/>
              <a:t>的存储</a:t>
            </a:r>
            <a:endParaRPr kumimoji="1" lang="zh-CN" altLang="en-US" dirty="0"/>
          </a:p>
        </p:txBody>
      </p:sp>
      <p:sp>
        <p:nvSpPr>
          <p:cNvPr id="3" name="内容占位符 2"/>
          <p:cNvSpPr>
            <a:spLocks noGrp="1"/>
          </p:cNvSpPr>
          <p:nvPr>
            <p:ph idx="1"/>
          </p:nvPr>
        </p:nvSpPr>
        <p:spPr>
          <a:xfrm>
            <a:off x="3886200" y="569066"/>
            <a:ext cx="4916606" cy="5655156"/>
          </a:xfrm>
        </p:spPr>
        <p:txBody>
          <a:bodyPr/>
          <a:lstStyle/>
          <a:p>
            <a:r>
              <a:rPr kumimoji="1" lang="zh-CN" altLang="en-US" dirty="0" smtClean="0"/>
              <a:t>因为平衡树是一个动态的结构，所以节点需要动态的开。</a:t>
            </a:r>
            <a:endParaRPr kumimoji="1" lang="en-US" altLang="zh-CN" dirty="0" smtClean="0"/>
          </a:p>
          <a:p>
            <a:r>
              <a:rPr kumimoji="1" lang="zh-CN" altLang="en-US" dirty="0" smtClean="0"/>
              <a:t>在</a:t>
            </a:r>
            <a:r>
              <a:rPr kumimoji="1" lang="en-US" altLang="zh-CN" dirty="0" smtClean="0"/>
              <a:t>C++</a:t>
            </a:r>
            <a:r>
              <a:rPr kumimoji="1" lang="zh-CN" altLang="en-US" dirty="0" smtClean="0"/>
              <a:t>里面，</a:t>
            </a:r>
            <a:r>
              <a:rPr kumimoji="1" lang="en-US" altLang="zh-CN" dirty="0" smtClean="0"/>
              <a:t>new</a:t>
            </a:r>
            <a:r>
              <a:rPr kumimoji="1" lang="zh-CN" altLang="en-US" dirty="0" smtClean="0"/>
              <a:t>操作符是比较慢的。所以建议大家不要使用。</a:t>
            </a:r>
            <a:endParaRPr kumimoji="1" lang="en-US" altLang="zh-CN" dirty="0" smtClean="0"/>
          </a:p>
          <a:p>
            <a:r>
              <a:rPr kumimoji="1" lang="zh-CN" altLang="en-US" dirty="0" smtClean="0"/>
              <a:t>建议用</a:t>
            </a:r>
            <a:r>
              <a:rPr kumimoji="1" lang="en-US" altLang="zh-CN" dirty="0" smtClean="0"/>
              <a:t>『</a:t>
            </a:r>
            <a:r>
              <a:rPr kumimoji="1" lang="zh-CN" altLang="en-US" dirty="0" smtClean="0"/>
              <a:t>内存池</a:t>
            </a:r>
            <a:r>
              <a:rPr kumimoji="1" lang="en-US" altLang="zh-CN" dirty="0" smtClean="0"/>
              <a:t>』</a:t>
            </a:r>
            <a:r>
              <a:rPr kumimoji="1" lang="zh-CN" altLang="en-US" dirty="0" smtClean="0"/>
              <a:t>写法。</a:t>
            </a:r>
            <a:endParaRPr kumimoji="1" lang="en-US" altLang="zh-CN" dirty="0" smtClean="0"/>
          </a:p>
          <a:p>
            <a:endParaRPr kumimoji="1" lang="zh-CN" altLang="en-US" dirty="0"/>
          </a:p>
        </p:txBody>
      </p:sp>
    </p:spTree>
    <p:extLst>
      <p:ext uri="{BB962C8B-B14F-4D97-AF65-F5344CB8AC3E}">
        <p14:creationId xmlns:p14="http://schemas.microsoft.com/office/powerpoint/2010/main" xmlns="" val="1104347780"/>
      </p:ext>
    </p:extLst>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例：防线修建</a:t>
            </a:r>
            <a:endParaRPr kumimoji="1" lang="zh-CN" altLang="en-US" dirty="0"/>
          </a:p>
        </p:txBody>
      </p:sp>
      <p:sp>
        <p:nvSpPr>
          <p:cNvPr id="3" name="内容占位符 2"/>
          <p:cNvSpPr>
            <a:spLocks noGrp="1"/>
          </p:cNvSpPr>
          <p:nvPr>
            <p:ph idx="1"/>
          </p:nvPr>
        </p:nvSpPr>
        <p:spPr/>
        <p:txBody>
          <a:bodyPr/>
          <a:lstStyle/>
          <a:p>
            <a:r>
              <a:rPr kumimoji="1" lang="zh-CN" altLang="en-US" dirty="0" smtClean="0"/>
              <a:t>如果给定</a:t>
            </a:r>
            <a:r>
              <a:rPr kumimoji="1" lang="en-US" altLang="zh-CN" dirty="0" smtClean="0"/>
              <a:t>n</a:t>
            </a:r>
            <a:r>
              <a:rPr kumimoji="1" lang="zh-CN" altLang="en-US" dirty="0" smtClean="0"/>
              <a:t>个点，我们要求最小防线的话，实际上是计算凸包</a:t>
            </a:r>
            <a:endParaRPr kumimoji="1" lang="en-US" altLang="zh-CN" dirty="0" smtClean="0"/>
          </a:p>
          <a:p>
            <a:r>
              <a:rPr kumimoji="1" lang="zh-CN" altLang="en-US" dirty="0" smtClean="0"/>
              <a:t>要求支持删除点，动态查询最小防线？</a:t>
            </a:r>
            <a:endParaRPr kumimoji="1" lang="en-US" altLang="zh-CN" dirty="0" smtClean="0"/>
          </a:p>
          <a:p>
            <a:pPr lvl="1"/>
            <a:r>
              <a:rPr kumimoji="1" lang="zh-CN" altLang="en-US" dirty="0" smtClean="0"/>
              <a:t>动态凸包</a:t>
            </a:r>
            <a:endParaRPr kumimoji="1" lang="zh-CN" altLang="en-US" dirty="0"/>
          </a:p>
        </p:txBody>
      </p:sp>
    </p:spTree>
    <p:extLst>
      <p:ext uri="{BB962C8B-B14F-4D97-AF65-F5344CB8AC3E}">
        <p14:creationId xmlns:p14="http://schemas.microsoft.com/office/powerpoint/2010/main" xmlns="" val="1072479883"/>
      </p:ext>
    </p:extLst>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例：防线修建</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大家先想一想，如果要求支持动态插入，动态查询凸包应该怎么做？</a:t>
            </a:r>
            <a:endParaRPr kumimoji="1" lang="en-US" altLang="zh-CN" dirty="0" smtClean="0"/>
          </a:p>
          <a:p>
            <a:r>
              <a:rPr kumimoji="1" lang="zh-CN" altLang="en-US" dirty="0" smtClean="0"/>
              <a:t>用</a:t>
            </a:r>
            <a:r>
              <a:rPr kumimoji="1" lang="en-US" altLang="zh-CN" dirty="0" smtClean="0"/>
              <a:t>splay</a:t>
            </a:r>
            <a:r>
              <a:rPr kumimoji="1" lang="zh-CN" altLang="en-US" dirty="0" smtClean="0"/>
              <a:t>维护所有的点（按照横坐标排序）</a:t>
            </a:r>
            <a:endParaRPr kumimoji="1" lang="en-US" altLang="zh-CN" dirty="0" smtClean="0"/>
          </a:p>
          <a:p>
            <a:r>
              <a:rPr kumimoji="1" lang="zh-CN" altLang="en-US" dirty="0" smtClean="0"/>
              <a:t>当新插入点的时候，我们在</a:t>
            </a:r>
            <a:r>
              <a:rPr kumimoji="1" lang="en-US" altLang="zh-CN" dirty="0" smtClean="0"/>
              <a:t>splay</a:t>
            </a:r>
            <a:r>
              <a:rPr kumimoji="1" lang="zh-CN" altLang="en-US" dirty="0" smtClean="0"/>
              <a:t>中找到这个点应该在的位置</a:t>
            </a:r>
            <a:endParaRPr kumimoji="1" lang="en-US" altLang="zh-CN" dirty="0"/>
          </a:p>
          <a:p>
            <a:r>
              <a:rPr kumimoji="1" lang="zh-CN" altLang="en-US" dirty="0" smtClean="0"/>
              <a:t>先判断这个点能不能成为凸包的一部分</a:t>
            </a:r>
            <a:endParaRPr kumimoji="1" lang="en-US" altLang="zh-CN" dirty="0" smtClean="0"/>
          </a:p>
        </p:txBody>
      </p:sp>
    </p:spTree>
    <p:extLst>
      <p:ext uri="{BB962C8B-B14F-4D97-AF65-F5344CB8AC3E}">
        <p14:creationId xmlns:p14="http://schemas.microsoft.com/office/powerpoint/2010/main" xmlns="" val="426859776"/>
      </p:ext>
    </p:extLst>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例：防线修建</a:t>
            </a:r>
            <a:endParaRPr kumimoji="1" lang="zh-CN" altLang="en-US"/>
          </a:p>
        </p:txBody>
      </p:sp>
      <p:sp>
        <p:nvSpPr>
          <p:cNvPr id="3" name="内容占位符 2"/>
          <p:cNvSpPr>
            <a:spLocks noGrp="1"/>
          </p:cNvSpPr>
          <p:nvPr>
            <p:ph idx="1"/>
          </p:nvPr>
        </p:nvSpPr>
        <p:spPr>
          <a:xfrm>
            <a:off x="3886200" y="569066"/>
            <a:ext cx="4686299" cy="6288934"/>
          </a:xfrm>
        </p:spPr>
        <p:txBody>
          <a:bodyPr>
            <a:normAutofit fontScale="85000" lnSpcReduction="20000"/>
          </a:bodyPr>
          <a:lstStyle/>
          <a:p>
            <a:r>
              <a:rPr kumimoji="1" lang="zh-CN" altLang="en-US" dirty="0" smtClean="0"/>
              <a:t>呈凹陷状态，不是凸包的一部分，直接抛弃这个点。</a:t>
            </a:r>
            <a:endParaRPr kumimoji="1" lang="en-US" altLang="zh-CN" dirty="0" smtClean="0"/>
          </a:p>
          <a:p>
            <a:r>
              <a:rPr kumimoji="1" lang="zh-CN" altLang="en-US" dirty="0" smtClean="0"/>
              <a:t>如果该点可以成为凸包的一部分，我们要检查一下周围有的点是不是不再在凸包里面了。</a:t>
            </a:r>
            <a:endParaRPr kumimoji="1" lang="en-US" altLang="zh-CN" dirty="0" smtClean="0"/>
          </a:p>
          <a:p>
            <a:r>
              <a:rPr kumimoji="1" lang="zh-CN" altLang="en-US" dirty="0" smtClean="0"/>
              <a:t>获取该点的前驱和前驱的前驱，检查叉积，如果不合法就删除前驱，以此类推直到合法。</a:t>
            </a:r>
            <a:endParaRPr kumimoji="1" lang="en-US" altLang="zh-CN" dirty="0" smtClean="0"/>
          </a:p>
          <a:p>
            <a:r>
              <a:rPr kumimoji="1" lang="zh-CN" altLang="en-US" dirty="0" smtClean="0"/>
              <a:t>对于后继来说也是一样的。</a:t>
            </a:r>
            <a:endParaRPr kumimoji="1" lang="en-US" altLang="zh-CN" dirty="0" smtClean="0"/>
          </a:p>
          <a:p>
            <a:r>
              <a:rPr kumimoji="1" lang="zh-CN" altLang="en-US" dirty="0" smtClean="0"/>
              <a:t>在这个过程中不停的更新答案，删除掉旧防线的长度，加上新防线的长度。</a:t>
            </a:r>
            <a:endParaRPr kumimoji="1" lang="zh-CN" altLang="en-US" dirty="0"/>
          </a:p>
        </p:txBody>
      </p:sp>
      <p:sp>
        <p:nvSpPr>
          <p:cNvPr id="4" name="椭圆 3"/>
          <p:cNvSpPr/>
          <p:nvPr/>
        </p:nvSpPr>
        <p:spPr>
          <a:xfrm>
            <a:off x="374650" y="3352800"/>
            <a:ext cx="393700" cy="393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3446930" y="3124200"/>
            <a:ext cx="393700" cy="393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2519830" y="2513994"/>
            <a:ext cx="393700" cy="393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768350" y="2927350"/>
            <a:ext cx="393700" cy="393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897530" y="3321050"/>
            <a:ext cx="393700" cy="3937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p:cNvCxnSpPr>
            <a:stCxn id="7" idx="6"/>
            <a:endCxn id="8" idx="2"/>
          </p:cNvCxnSpPr>
          <p:nvPr/>
        </p:nvCxnSpPr>
        <p:spPr>
          <a:xfrm>
            <a:off x="1162050" y="3124200"/>
            <a:ext cx="735480" cy="3937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6" idx="3"/>
          </p:cNvCxnSpPr>
          <p:nvPr/>
        </p:nvCxnSpPr>
        <p:spPr>
          <a:xfrm flipV="1">
            <a:off x="2291230" y="2850038"/>
            <a:ext cx="286256" cy="59105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8371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例：永无乡</a:t>
            </a:r>
            <a:endParaRPr kumimoji="1" lang="zh-CN" altLang="en-US" dirty="0"/>
          </a:p>
        </p:txBody>
      </p:sp>
      <p:sp>
        <p:nvSpPr>
          <p:cNvPr id="3" name="内容占位符 2"/>
          <p:cNvSpPr>
            <a:spLocks noGrp="1"/>
          </p:cNvSpPr>
          <p:nvPr>
            <p:ph idx="1"/>
          </p:nvPr>
        </p:nvSpPr>
        <p:spPr>
          <a:xfrm>
            <a:off x="330200" y="1130940"/>
            <a:ext cx="8813800" cy="5399935"/>
          </a:xfrm>
        </p:spPr>
        <p:txBody>
          <a:bodyPr>
            <a:noAutofit/>
          </a:bodyPr>
          <a:lstStyle/>
          <a:p>
            <a:r>
              <a:rPr lang="zh-CN" altLang="en-US" sz="2400" dirty="0"/>
              <a:t>永无乡包含 </a:t>
            </a:r>
            <a:r>
              <a:rPr lang="en-US" altLang="zh-CN" sz="2400" dirty="0"/>
              <a:t>n </a:t>
            </a:r>
            <a:r>
              <a:rPr lang="zh-CN" altLang="en-US" sz="2400" dirty="0"/>
              <a:t>座岛，编号从 </a:t>
            </a:r>
            <a:r>
              <a:rPr lang="en-US" altLang="zh-CN" sz="2400" dirty="0"/>
              <a:t>1 </a:t>
            </a:r>
            <a:r>
              <a:rPr lang="zh-CN" altLang="en-US" sz="2400" dirty="0"/>
              <a:t>到 </a:t>
            </a:r>
            <a:r>
              <a:rPr lang="en-US" altLang="zh-CN" sz="2400" dirty="0"/>
              <a:t>n</a:t>
            </a:r>
            <a:r>
              <a:rPr lang="zh-CN" altLang="en-US" sz="2400" dirty="0"/>
              <a:t>，每座岛都有自己的独一无二的重要度，按照重要度</a:t>
            </a:r>
            <a:r>
              <a:rPr lang="zh-CN" altLang="en-US" sz="2400" dirty="0" smtClean="0"/>
              <a:t>可以</a:t>
            </a:r>
            <a:r>
              <a:rPr lang="zh-CN" altLang="en-US" sz="2400" dirty="0"/>
              <a:t>将这 </a:t>
            </a:r>
            <a:r>
              <a:rPr lang="en-US" altLang="zh-CN" sz="2400" dirty="0"/>
              <a:t>n </a:t>
            </a:r>
            <a:r>
              <a:rPr lang="zh-CN" altLang="en-US" sz="2400" dirty="0"/>
              <a:t>座岛排名，名次用 </a:t>
            </a:r>
            <a:r>
              <a:rPr lang="en-US" altLang="zh-CN" sz="2400" dirty="0"/>
              <a:t>1 </a:t>
            </a:r>
            <a:r>
              <a:rPr lang="zh-CN" altLang="en-US" sz="2400" dirty="0"/>
              <a:t>到 </a:t>
            </a:r>
            <a:r>
              <a:rPr lang="en-US" altLang="zh-CN" sz="2400" dirty="0"/>
              <a:t>n </a:t>
            </a:r>
            <a:r>
              <a:rPr lang="zh-CN" altLang="en-US" sz="2400" dirty="0"/>
              <a:t>来表示。某些岛之间由巨大的桥连接，通过桥可以从一个</a:t>
            </a:r>
            <a:r>
              <a:rPr lang="zh-CN" altLang="en-US" sz="2400" dirty="0" smtClean="0"/>
              <a:t>岛到达</a:t>
            </a:r>
            <a:r>
              <a:rPr lang="zh-CN" altLang="en-US" sz="2400" dirty="0"/>
              <a:t>另一个岛。如果从岛 </a:t>
            </a:r>
            <a:r>
              <a:rPr lang="en-US" altLang="zh-CN" sz="2400" dirty="0"/>
              <a:t>a </a:t>
            </a:r>
            <a:r>
              <a:rPr lang="zh-CN" altLang="en-US" sz="2400" dirty="0"/>
              <a:t>出发经过若干座（含 </a:t>
            </a:r>
            <a:r>
              <a:rPr lang="en-US" altLang="zh-CN" sz="2400" dirty="0"/>
              <a:t>0 </a:t>
            </a:r>
            <a:r>
              <a:rPr lang="zh-CN" altLang="en-US" sz="2400" dirty="0"/>
              <a:t>座）桥可以到达岛 </a:t>
            </a:r>
            <a:r>
              <a:rPr lang="en-US" altLang="zh-CN" sz="2400" dirty="0"/>
              <a:t>b</a:t>
            </a:r>
            <a:r>
              <a:rPr lang="zh-CN" altLang="en-US" sz="2400" dirty="0"/>
              <a:t>，则称岛 </a:t>
            </a:r>
            <a:r>
              <a:rPr lang="en-US" altLang="zh-CN" sz="2400" dirty="0"/>
              <a:t>a </a:t>
            </a:r>
            <a:r>
              <a:rPr lang="zh-CN" altLang="en-US" sz="2400" dirty="0"/>
              <a:t>和岛 </a:t>
            </a:r>
            <a:r>
              <a:rPr lang="en-US" altLang="zh-CN" sz="2400" dirty="0"/>
              <a:t>b </a:t>
            </a:r>
            <a:r>
              <a:rPr lang="zh-CN" altLang="en-US" sz="2400" dirty="0"/>
              <a:t>是</a:t>
            </a:r>
            <a:r>
              <a:rPr lang="zh-CN" altLang="en-US" sz="2400" dirty="0" smtClean="0"/>
              <a:t>连通</a:t>
            </a:r>
            <a:r>
              <a:rPr lang="zh-CN" altLang="en-US" sz="2400" dirty="0"/>
              <a:t>的。现在有两种操作</a:t>
            </a:r>
            <a:r>
              <a:rPr lang="zh-CN" altLang="en-US" sz="2400" dirty="0" smtClean="0"/>
              <a:t>：</a:t>
            </a:r>
            <a:endParaRPr lang="en-US" altLang="zh-CN" sz="2400" dirty="0" smtClean="0"/>
          </a:p>
          <a:p>
            <a:r>
              <a:rPr lang="en-US" altLang="zh-CN" sz="2400" dirty="0" smtClean="0"/>
              <a:t>B </a:t>
            </a:r>
            <a:r>
              <a:rPr lang="en-US" altLang="zh-CN" sz="2400" dirty="0"/>
              <a:t>x y </a:t>
            </a:r>
            <a:r>
              <a:rPr lang="zh-CN" altLang="en-US" sz="2400" dirty="0"/>
              <a:t>表示在岛 </a:t>
            </a:r>
            <a:r>
              <a:rPr lang="en-US" altLang="zh-CN" sz="2400" dirty="0"/>
              <a:t>x </a:t>
            </a:r>
            <a:r>
              <a:rPr lang="zh-CN" altLang="en-US" sz="2400" dirty="0"/>
              <a:t>与岛 </a:t>
            </a:r>
            <a:r>
              <a:rPr lang="en-US" altLang="zh-CN" sz="2400" dirty="0"/>
              <a:t>y </a:t>
            </a:r>
            <a:r>
              <a:rPr lang="zh-CN" altLang="en-US" sz="2400" dirty="0"/>
              <a:t>之间修建一座新桥</a:t>
            </a:r>
            <a:r>
              <a:rPr lang="zh-CN" altLang="en-US" sz="2400" dirty="0" smtClean="0"/>
              <a:t>。</a:t>
            </a:r>
            <a:endParaRPr lang="en-US" altLang="zh-CN" sz="2400" dirty="0" smtClean="0"/>
          </a:p>
          <a:p>
            <a:r>
              <a:rPr lang="en-US" altLang="zh-CN" sz="2400" dirty="0" smtClean="0"/>
              <a:t>Q </a:t>
            </a:r>
            <a:r>
              <a:rPr lang="en-US" altLang="zh-CN" sz="2400" dirty="0"/>
              <a:t>x k </a:t>
            </a:r>
            <a:r>
              <a:rPr lang="zh-CN" altLang="en-US" sz="2400" dirty="0"/>
              <a:t>表示询问当前与岛 </a:t>
            </a:r>
            <a:r>
              <a:rPr lang="en-US" altLang="zh-CN" sz="2400" dirty="0"/>
              <a:t>x</a:t>
            </a:r>
            <a:r>
              <a:rPr lang="zh-CN" altLang="en-US" sz="2400" dirty="0"/>
              <a:t>连通的所有岛中第 </a:t>
            </a:r>
            <a:r>
              <a:rPr lang="en-US" altLang="zh-CN" sz="2400" dirty="0"/>
              <a:t>k </a:t>
            </a:r>
            <a:r>
              <a:rPr lang="zh-CN" altLang="en-US" sz="2400" dirty="0"/>
              <a:t>重要的是哪座岛，即所有与岛 </a:t>
            </a:r>
            <a:r>
              <a:rPr lang="en-US" altLang="zh-CN" sz="2400" dirty="0"/>
              <a:t>x </a:t>
            </a:r>
            <a:r>
              <a:rPr lang="zh-CN" altLang="en-US" sz="2400" dirty="0"/>
              <a:t>连通的岛中重要度排名第 </a:t>
            </a:r>
            <a:r>
              <a:rPr lang="en-US" altLang="zh-CN" sz="2400" dirty="0"/>
              <a:t>k </a:t>
            </a:r>
            <a:r>
              <a:rPr lang="zh-CN" altLang="en-US" sz="2400" dirty="0"/>
              <a:t>小的岛是哪 座，请你输出那个岛的编号。 </a:t>
            </a:r>
            <a:endParaRPr kumimoji="1" lang="en-US" altLang="zh-CN" sz="2400" dirty="0" smtClean="0"/>
          </a:p>
          <a:p>
            <a:r>
              <a:rPr lang="pt-BR" altLang="zh-CN" sz="2400" dirty="0"/>
              <a:t>n≤</a:t>
            </a:r>
            <a:r>
              <a:rPr lang="pt-BR" altLang="zh-CN" sz="2400" dirty="0" smtClean="0"/>
              <a:t>100000,m</a:t>
            </a:r>
            <a:r>
              <a:rPr lang="pt-BR" altLang="zh-CN" sz="2400" dirty="0"/>
              <a:t>≤n</a:t>
            </a:r>
            <a:r>
              <a:rPr lang="zh-CN" altLang="pt-BR" sz="2400" dirty="0"/>
              <a:t>，</a:t>
            </a:r>
            <a:r>
              <a:rPr lang="pt-BR" altLang="zh-CN" sz="2400" dirty="0"/>
              <a:t>q≤300000 </a:t>
            </a:r>
            <a:endParaRPr kumimoji="1" lang="zh-CN" altLang="en-US" sz="2400" dirty="0"/>
          </a:p>
        </p:txBody>
      </p:sp>
      <p:sp>
        <p:nvSpPr>
          <p:cNvPr id="4" name="文本框 3"/>
          <p:cNvSpPr txBox="1"/>
          <p:nvPr/>
        </p:nvSpPr>
        <p:spPr>
          <a:xfrm>
            <a:off x="444817" y="6346209"/>
            <a:ext cx="7064306" cy="369332"/>
          </a:xfrm>
          <a:prstGeom prst="rect">
            <a:avLst/>
          </a:prstGeom>
          <a:noFill/>
        </p:spPr>
        <p:txBody>
          <a:bodyPr wrap="none" rtlCol="0">
            <a:spAutoFit/>
          </a:bodyPr>
          <a:lstStyle/>
          <a:p>
            <a:r>
              <a:rPr lang="en-US" altLang="zh-CN" dirty="0" smtClean="0"/>
              <a:t>BZOJ2733</a:t>
            </a:r>
            <a:r>
              <a:rPr lang="zh-CN" altLang="zh-CN" dirty="0" smtClean="0"/>
              <a:t>（</a:t>
            </a:r>
            <a:r>
              <a:rPr lang="en-US" altLang="zh-CN" dirty="0">
                <a:hlinkClick r:id="rId2"/>
              </a:rPr>
              <a:t>http://</a:t>
            </a:r>
            <a:r>
              <a:rPr lang="en-US" altLang="zh-CN" dirty="0" smtClean="0">
                <a:hlinkClick r:id="rId2"/>
              </a:rPr>
              <a:t>www.lydsy.com/JudgeOnline/problem.php?id=2733</a:t>
            </a:r>
            <a:r>
              <a:rPr lang="zh-CN" altLang="zh-CN" dirty="0" smtClean="0"/>
              <a:t>）</a:t>
            </a:r>
            <a:endParaRPr kumimoji="1" lang="zh-CN" altLang="en-US" dirty="0"/>
          </a:p>
        </p:txBody>
      </p:sp>
    </p:spTree>
    <p:extLst>
      <p:ext uri="{BB962C8B-B14F-4D97-AF65-F5344CB8AC3E}">
        <p14:creationId xmlns:p14="http://schemas.microsoft.com/office/powerpoint/2010/main" xmlns="" val="1670480706"/>
      </p:ext>
    </p:extLst>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例：永无乡</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dirty="0" smtClean="0"/>
              <a:t>维护连通性？</a:t>
            </a:r>
            <a:endParaRPr kumimoji="1" lang="en-US" altLang="zh-CN" dirty="0" smtClean="0"/>
          </a:p>
          <a:p>
            <a:pPr lvl="1"/>
            <a:r>
              <a:rPr kumimoji="1" lang="zh-CN" altLang="en-US" dirty="0" smtClean="0"/>
              <a:t>并查集</a:t>
            </a:r>
            <a:endParaRPr kumimoji="1" lang="en-US" altLang="zh-CN" dirty="0" smtClean="0"/>
          </a:p>
          <a:p>
            <a:r>
              <a:rPr kumimoji="1" lang="zh-CN" altLang="en-US" dirty="0" smtClean="0"/>
              <a:t>动态维护</a:t>
            </a:r>
            <a:r>
              <a:rPr kumimoji="1" lang="en-US" altLang="zh-CN" dirty="0" smtClean="0"/>
              <a:t>k</a:t>
            </a:r>
            <a:r>
              <a:rPr kumimoji="1" lang="zh-CN" altLang="en-US" dirty="0" smtClean="0"/>
              <a:t>大？</a:t>
            </a:r>
            <a:endParaRPr kumimoji="1" lang="en-US" altLang="zh-CN" dirty="0" smtClean="0"/>
          </a:p>
          <a:p>
            <a:pPr lvl="1"/>
            <a:r>
              <a:rPr kumimoji="1" lang="en-US" altLang="zh-CN" dirty="0" smtClean="0"/>
              <a:t>splay</a:t>
            </a:r>
          </a:p>
          <a:p>
            <a:r>
              <a:rPr kumimoji="1" lang="zh-CN" altLang="en-US" dirty="0" smtClean="0"/>
              <a:t>结合？</a:t>
            </a:r>
            <a:endParaRPr kumimoji="1" lang="en-US" altLang="zh-CN" dirty="0" smtClean="0"/>
          </a:p>
          <a:p>
            <a:pPr lvl="1"/>
            <a:r>
              <a:rPr kumimoji="1" lang="zh-CN" altLang="en-US" dirty="0" smtClean="0"/>
              <a:t>每个并查集都维护一棵</a:t>
            </a:r>
            <a:r>
              <a:rPr kumimoji="1" lang="en-US" altLang="zh-CN" dirty="0" smtClean="0"/>
              <a:t>splay</a:t>
            </a:r>
          </a:p>
          <a:p>
            <a:pPr lvl="1"/>
            <a:r>
              <a:rPr kumimoji="1" lang="zh-CN" altLang="en-US" dirty="0" smtClean="0"/>
              <a:t>当两个并查集要合并的时候，我们把</a:t>
            </a:r>
            <a:r>
              <a:rPr kumimoji="1" lang="en-US" altLang="zh-CN" dirty="0" smtClean="0"/>
              <a:t>splay</a:t>
            </a:r>
            <a:r>
              <a:rPr kumimoji="1" lang="zh-CN" altLang="en-US" dirty="0" smtClean="0"/>
              <a:t>里面元素个数少的那个，一个个插入另一棵</a:t>
            </a:r>
            <a:r>
              <a:rPr kumimoji="1" lang="en-US" altLang="zh-CN" dirty="0" smtClean="0"/>
              <a:t>splay</a:t>
            </a:r>
            <a:r>
              <a:rPr kumimoji="1" lang="zh-CN" altLang="en-US" dirty="0" smtClean="0"/>
              <a:t>（启发式合并）</a:t>
            </a:r>
            <a:endParaRPr kumimoji="1" lang="zh-CN" altLang="en-US" dirty="0"/>
          </a:p>
        </p:txBody>
      </p:sp>
    </p:spTree>
    <p:extLst>
      <p:ext uri="{BB962C8B-B14F-4D97-AF65-F5344CB8AC3E}">
        <p14:creationId xmlns:p14="http://schemas.microsoft.com/office/powerpoint/2010/main" xmlns="" val="1773182938"/>
      </p:ext>
    </p:extLst>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例：永无乡</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复杂度？</a:t>
            </a:r>
            <a:endParaRPr kumimoji="1" lang="en-US" altLang="zh-CN" dirty="0" smtClean="0"/>
          </a:p>
          <a:p>
            <a:pPr lvl="1"/>
            <a:r>
              <a:rPr kumimoji="1" lang="zh-CN" altLang="en-US" dirty="0" smtClean="0"/>
              <a:t>因为每一个元素所在的</a:t>
            </a:r>
            <a:r>
              <a:rPr kumimoji="1" lang="en-US" altLang="zh-CN" dirty="0" smtClean="0"/>
              <a:t>splay</a:t>
            </a:r>
            <a:r>
              <a:rPr kumimoji="1" lang="zh-CN" altLang="en-US" dirty="0" smtClean="0"/>
              <a:t>，每次大小都会变成原来的至少两倍。所以每一个元素至多会被转移</a:t>
            </a:r>
            <a:r>
              <a:rPr kumimoji="1" lang="en-US" altLang="zh-CN" dirty="0" err="1" smtClean="0"/>
              <a:t>logn</a:t>
            </a:r>
            <a:r>
              <a:rPr kumimoji="1" lang="zh-CN" altLang="en-US" dirty="0" smtClean="0"/>
              <a:t>次</a:t>
            </a:r>
            <a:endParaRPr kumimoji="1" lang="zh-CN" altLang="en-US" dirty="0"/>
          </a:p>
        </p:txBody>
      </p:sp>
    </p:spTree>
    <p:extLst>
      <p:ext uri="{BB962C8B-B14F-4D97-AF65-F5344CB8AC3E}">
        <p14:creationId xmlns:p14="http://schemas.microsoft.com/office/powerpoint/2010/main" xmlns="" val="268952751"/>
      </p:ext>
    </p:extLst>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例：网络</a:t>
            </a:r>
            <a:endParaRPr kumimoji="1" lang="zh-CN" altLang="en-US" dirty="0"/>
          </a:p>
        </p:txBody>
      </p:sp>
      <p:sp>
        <p:nvSpPr>
          <p:cNvPr id="3" name="内容占位符 2"/>
          <p:cNvSpPr>
            <a:spLocks noGrp="1"/>
          </p:cNvSpPr>
          <p:nvPr>
            <p:ph idx="1"/>
          </p:nvPr>
        </p:nvSpPr>
        <p:spPr/>
        <p:txBody>
          <a:bodyPr>
            <a:normAutofit lnSpcReduction="10000"/>
          </a:bodyPr>
          <a:lstStyle/>
          <a:p>
            <a:r>
              <a:rPr lang="zh-CN" altLang="en-US" dirty="0"/>
              <a:t>一个无向图</a:t>
            </a:r>
            <a:r>
              <a:rPr lang="en-US" altLang="zh-CN" dirty="0"/>
              <a:t>, </a:t>
            </a:r>
            <a:r>
              <a:rPr lang="zh-CN" altLang="en-US" dirty="0"/>
              <a:t>每条边有颜色</a:t>
            </a:r>
            <a:r>
              <a:rPr lang="en-US" altLang="zh-CN" dirty="0"/>
              <a:t>, </a:t>
            </a:r>
            <a:r>
              <a:rPr lang="zh-CN" altLang="en-US" dirty="0"/>
              <a:t>颜色不超过</a:t>
            </a:r>
            <a:r>
              <a:rPr lang="en-US" altLang="zh-CN" dirty="0"/>
              <a:t>10</a:t>
            </a:r>
            <a:r>
              <a:rPr lang="zh-CN" altLang="en-US" dirty="0"/>
              <a:t>种</a:t>
            </a:r>
            <a:r>
              <a:rPr lang="en-US" altLang="zh-CN" dirty="0"/>
              <a:t>. </a:t>
            </a:r>
            <a:r>
              <a:rPr lang="zh-CN" altLang="en-US" dirty="0"/>
              <a:t>从一个点出发的同色边不超过</a:t>
            </a:r>
            <a:r>
              <a:rPr lang="en-US" altLang="zh-CN" dirty="0"/>
              <a:t>2</a:t>
            </a:r>
            <a:r>
              <a:rPr lang="zh-CN" altLang="en-US" dirty="0"/>
              <a:t>条</a:t>
            </a:r>
            <a:r>
              <a:rPr lang="en-US" altLang="zh-CN" dirty="0"/>
              <a:t>, </a:t>
            </a:r>
            <a:r>
              <a:rPr lang="zh-CN" altLang="en-US" dirty="0"/>
              <a:t>且不存在同色环</a:t>
            </a:r>
            <a:r>
              <a:rPr lang="en-US" altLang="zh-CN" dirty="0"/>
              <a:t>. </a:t>
            </a:r>
            <a:r>
              <a:rPr lang="zh-CN" altLang="en-US" dirty="0"/>
              <a:t>操作有修改一个点的权值</a:t>
            </a:r>
            <a:r>
              <a:rPr lang="en-US" altLang="zh-CN" dirty="0"/>
              <a:t>, </a:t>
            </a:r>
            <a:r>
              <a:rPr lang="zh-CN" altLang="en-US" dirty="0"/>
              <a:t>修改某条边的颜色</a:t>
            </a:r>
            <a:r>
              <a:rPr lang="en-US" altLang="zh-CN" dirty="0"/>
              <a:t>, </a:t>
            </a:r>
            <a:r>
              <a:rPr lang="zh-CN" altLang="en-US" dirty="0"/>
              <a:t>询问两点之间由某种颜色构成的简单路径上权值最大值</a:t>
            </a:r>
            <a:r>
              <a:rPr lang="en-US" altLang="zh-CN" dirty="0" smtClean="0"/>
              <a:t>.</a:t>
            </a:r>
          </a:p>
          <a:p>
            <a:r>
              <a:rPr lang="en-US" altLang="zh-CN" dirty="0" smtClean="0"/>
              <a:t>n&lt;=</a:t>
            </a:r>
            <a:r>
              <a:rPr lang="is-IS" altLang="zh-CN" dirty="0" smtClean="0"/>
              <a:t>10000</a:t>
            </a:r>
            <a:r>
              <a:rPr lang="is-IS" altLang="zh-CN" dirty="0"/>
              <a:t>, </a:t>
            </a:r>
            <a:r>
              <a:rPr lang="en-US" altLang="zh-CN" dirty="0" smtClean="0"/>
              <a:t>m&lt;</a:t>
            </a:r>
            <a:r>
              <a:rPr lang="is-IS" altLang="zh-CN" dirty="0" smtClean="0"/>
              <a:t>=200000</a:t>
            </a:r>
          </a:p>
        </p:txBody>
      </p:sp>
      <p:sp>
        <p:nvSpPr>
          <p:cNvPr id="4" name="文本框 3"/>
          <p:cNvSpPr txBox="1"/>
          <p:nvPr/>
        </p:nvSpPr>
        <p:spPr>
          <a:xfrm>
            <a:off x="444817" y="6346209"/>
            <a:ext cx="7146765" cy="369332"/>
          </a:xfrm>
          <a:prstGeom prst="rect">
            <a:avLst/>
          </a:prstGeom>
          <a:noFill/>
        </p:spPr>
        <p:txBody>
          <a:bodyPr wrap="none" rtlCol="0">
            <a:spAutoFit/>
          </a:bodyPr>
          <a:lstStyle/>
          <a:p>
            <a:r>
              <a:rPr lang="en-US" altLang="zh-CN" dirty="0" smtClean="0"/>
              <a:t>BZOJ2816</a:t>
            </a:r>
            <a:r>
              <a:rPr lang="zh-CN" altLang="zh-CN" dirty="0" smtClean="0"/>
              <a:t>（</a:t>
            </a:r>
            <a:r>
              <a:rPr lang="en-US" altLang="zh-CN" dirty="0">
                <a:hlinkClick r:id="rId2"/>
              </a:rPr>
              <a:t>http://</a:t>
            </a:r>
            <a:r>
              <a:rPr lang="en-US" altLang="zh-CN" dirty="0" smtClean="0">
                <a:hlinkClick r:id="rId2"/>
              </a:rPr>
              <a:t>www.lydsy.com/JudgeOnline/problem.php?id=2816</a:t>
            </a:r>
            <a:r>
              <a:rPr lang="zh-CN" altLang="zh-CN" dirty="0" smtClean="0"/>
              <a:t>）</a:t>
            </a:r>
            <a:endParaRPr kumimoji="1" lang="zh-CN" altLang="en-US" dirty="0"/>
          </a:p>
        </p:txBody>
      </p:sp>
    </p:spTree>
    <p:extLst>
      <p:ext uri="{BB962C8B-B14F-4D97-AF65-F5344CB8AC3E}">
        <p14:creationId xmlns:p14="http://schemas.microsoft.com/office/powerpoint/2010/main" xmlns="" val="106720974"/>
      </p:ext>
    </p:extLst>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例：网络</a:t>
            </a:r>
            <a:endParaRPr kumimoji="1" lang="zh-CN" altLang="en-US" dirty="0"/>
          </a:p>
        </p:txBody>
      </p:sp>
      <p:sp>
        <p:nvSpPr>
          <p:cNvPr id="3" name="内容占位符 2"/>
          <p:cNvSpPr>
            <a:spLocks noGrp="1"/>
          </p:cNvSpPr>
          <p:nvPr>
            <p:ph idx="1"/>
          </p:nvPr>
        </p:nvSpPr>
        <p:spPr>
          <a:xfrm>
            <a:off x="3886200" y="569066"/>
            <a:ext cx="4686299" cy="5933334"/>
          </a:xfrm>
        </p:spPr>
        <p:txBody>
          <a:bodyPr>
            <a:normAutofit fontScale="77500" lnSpcReduction="20000"/>
          </a:bodyPr>
          <a:lstStyle/>
          <a:p>
            <a:r>
              <a:rPr lang="zh-CN" altLang="en-US" dirty="0" smtClean="0"/>
              <a:t>首先我们可以对每种颜色分开考虑。</a:t>
            </a:r>
            <a:endParaRPr lang="en-US" altLang="zh-CN" dirty="0" smtClean="0"/>
          </a:p>
          <a:p>
            <a:r>
              <a:rPr lang="zh-CN" altLang="en-US" dirty="0" smtClean="0"/>
              <a:t>注意</a:t>
            </a:r>
            <a:r>
              <a:rPr lang="zh-CN" altLang="en-US" dirty="0"/>
              <a:t>题目中的描述：每个点同种颜色的边最多只会有两个。这就意味着同种颜色的边构成的是一些链。然后我们要支持合并链，断开链，链上求最大的操作，经典的</a:t>
            </a:r>
            <a:r>
              <a:rPr lang="en-US" altLang="zh-CN" dirty="0"/>
              <a:t>splay</a:t>
            </a:r>
            <a:r>
              <a:rPr lang="zh-CN" altLang="en-US" dirty="0"/>
              <a:t>嘛。</a:t>
            </a:r>
          </a:p>
          <a:p>
            <a:r>
              <a:rPr lang="zh-CN" altLang="en-US" dirty="0"/>
              <a:t>有两个需要</a:t>
            </a:r>
            <a:r>
              <a:rPr lang="zh-CN" altLang="en-US" b="1" dirty="0"/>
              <a:t>注意</a:t>
            </a:r>
            <a:r>
              <a:rPr lang="zh-CN" altLang="en-US" dirty="0"/>
              <a:t>的地方：①合并的时候，两个链的方向可能不同，所以需要把它们转成方向</a:t>
            </a:r>
            <a:r>
              <a:rPr lang="zh-CN" altLang="en-US" dirty="0" smtClean="0"/>
              <a:t>合适的状态，</a:t>
            </a:r>
            <a:r>
              <a:rPr lang="zh-CN" altLang="en-US" dirty="0"/>
              <a:t>维护一个</a:t>
            </a:r>
            <a:r>
              <a:rPr lang="en-US" altLang="zh-CN" dirty="0" smtClean="0"/>
              <a:t>rev</a:t>
            </a:r>
            <a:r>
              <a:rPr lang="zh-CN" altLang="en-US" dirty="0" smtClean="0"/>
              <a:t>标记</a:t>
            </a:r>
            <a:r>
              <a:rPr lang="zh-CN" altLang="en-US" dirty="0"/>
              <a:t>。②询问的时候可能有</a:t>
            </a:r>
            <a:r>
              <a:rPr lang="en-US" altLang="zh-CN" dirty="0" smtClean="0"/>
              <a:t>u=v</a:t>
            </a:r>
            <a:r>
              <a:rPr lang="zh-CN" altLang="en-US" dirty="0" smtClean="0"/>
              <a:t>的</a:t>
            </a:r>
            <a:r>
              <a:rPr lang="zh-CN" altLang="en-US" dirty="0"/>
              <a:t>情况。需要特判一下。</a:t>
            </a:r>
          </a:p>
          <a:p>
            <a:endParaRPr kumimoji="1" lang="zh-CN" altLang="en-US" dirty="0"/>
          </a:p>
        </p:txBody>
      </p:sp>
    </p:spTree>
    <p:extLst>
      <p:ext uri="{BB962C8B-B14F-4D97-AF65-F5344CB8AC3E}">
        <p14:creationId xmlns:p14="http://schemas.microsoft.com/office/powerpoint/2010/main" xmlns="" val="1001393152"/>
      </p:ext>
    </p:extLst>
  </p:cSld>
  <p:clrMapOvr>
    <a:masterClrMapping/>
  </p:clrMapOvr>
  <p:transition spd="slow">
    <p:push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22600" cy="4952492"/>
          </a:xfrm>
        </p:spPr>
        <p:txBody>
          <a:bodyPr/>
          <a:lstStyle/>
          <a:p>
            <a:r>
              <a:rPr kumimoji="1" lang="zh-CN" altLang="en-US" dirty="0" smtClean="0"/>
              <a:t>例：</a:t>
            </a:r>
            <a:r>
              <a:rPr kumimoji="1" lang="en-US" altLang="zh-CN" dirty="0" smtClean="0"/>
              <a:t>Dispatching</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在一个忍者的帮派里，一些忍者们被选中派遣给顾客，然后依据自己的工作获取报偿。在这个帮派里，有一名忍者被称之为 </a:t>
            </a:r>
            <a:r>
              <a:rPr lang="en-US" altLang="zh-CN" dirty="0"/>
              <a:t>Master</a:t>
            </a:r>
            <a:r>
              <a:rPr lang="zh-CN" altLang="en-US" dirty="0"/>
              <a:t>。除了 </a:t>
            </a:r>
            <a:r>
              <a:rPr lang="en-US" altLang="zh-CN" dirty="0"/>
              <a:t>Master</a:t>
            </a:r>
            <a:r>
              <a:rPr lang="zh-CN" altLang="en-US" dirty="0"/>
              <a:t>以外，每名忍者都有且仅有一个上级。为保密，同时增强忍者们的领导力，所有与他们工作相关的指令总是由上级发送给他的直接下属，而不允许通过其他的方式发送。现在你要招募一批忍者，并把它们派遣给顾客。你需要为每个被派遣的忍者 支付一定的薪水，同时使得支付的薪水总额不超过你的预算。另外，为了发送指令，你需要选择一名忍者作为管理者，要求这个管理者可以向所有被派遣的忍者 发送指令，在发送指令时，任何忍者（不管是否被派遣）都可以作为消息的传递 人</a:t>
            </a:r>
            <a:r>
              <a:rPr lang="zh-CN" altLang="en-US" dirty="0" smtClean="0"/>
              <a:t>。</a:t>
            </a:r>
            <a:endParaRPr kumimoji="1" lang="zh-CN" altLang="en-US" dirty="0"/>
          </a:p>
        </p:txBody>
      </p:sp>
      <p:sp>
        <p:nvSpPr>
          <p:cNvPr id="4" name="文本框 3"/>
          <p:cNvSpPr txBox="1"/>
          <p:nvPr/>
        </p:nvSpPr>
        <p:spPr>
          <a:xfrm>
            <a:off x="444817" y="6346209"/>
            <a:ext cx="7175619" cy="369332"/>
          </a:xfrm>
          <a:prstGeom prst="rect">
            <a:avLst/>
          </a:prstGeom>
          <a:noFill/>
        </p:spPr>
        <p:txBody>
          <a:bodyPr wrap="none" rtlCol="0">
            <a:spAutoFit/>
          </a:bodyPr>
          <a:lstStyle/>
          <a:p>
            <a:r>
              <a:rPr lang="en-US" altLang="zh-CN" dirty="0" smtClean="0"/>
              <a:t>BZOJ2809</a:t>
            </a:r>
            <a:r>
              <a:rPr lang="zh-CN" altLang="zh-CN" dirty="0" smtClean="0"/>
              <a:t>（</a:t>
            </a:r>
            <a:r>
              <a:rPr lang="en-US" altLang="zh-CN" dirty="0">
                <a:hlinkClick r:id="rId2"/>
              </a:rPr>
              <a:t>http://</a:t>
            </a:r>
            <a:r>
              <a:rPr lang="en-US" altLang="zh-CN" dirty="0" smtClean="0">
                <a:hlinkClick r:id="rId2"/>
              </a:rPr>
              <a:t>www.lydsy.com/JudgeOnline/problem.php?id=2809</a:t>
            </a:r>
            <a:r>
              <a:rPr lang="zh-CN" altLang="zh-CN" dirty="0" smtClean="0"/>
              <a:t>）</a:t>
            </a:r>
            <a:endParaRPr kumimoji="1" lang="zh-CN" altLang="en-US" dirty="0"/>
          </a:p>
        </p:txBody>
      </p:sp>
    </p:spTree>
    <p:extLst>
      <p:ext uri="{BB962C8B-B14F-4D97-AF65-F5344CB8AC3E}">
        <p14:creationId xmlns:p14="http://schemas.microsoft.com/office/powerpoint/2010/main" xmlns="" val="428264389"/>
      </p:ext>
    </p:extLst>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97200" cy="4952492"/>
          </a:xfrm>
        </p:spPr>
        <p:txBody>
          <a:bodyPr/>
          <a:lstStyle/>
          <a:p>
            <a:r>
              <a:rPr kumimoji="1" lang="zh-CN" altLang="en-US" dirty="0" smtClean="0"/>
              <a:t>例：</a:t>
            </a:r>
            <a:r>
              <a:rPr kumimoji="1" lang="en-US" altLang="zh-CN" dirty="0" smtClean="0"/>
              <a:t>Dispatching</a:t>
            </a:r>
            <a:endParaRPr kumimoji="1" lang="zh-CN" altLang="en-US" dirty="0"/>
          </a:p>
        </p:txBody>
      </p:sp>
      <p:sp>
        <p:nvSpPr>
          <p:cNvPr id="3" name="内容占位符 2"/>
          <p:cNvSpPr>
            <a:spLocks noGrp="1"/>
          </p:cNvSpPr>
          <p:nvPr>
            <p:ph idx="1"/>
          </p:nvPr>
        </p:nvSpPr>
        <p:spPr>
          <a:xfrm>
            <a:off x="215900" y="1991466"/>
            <a:ext cx="8623300" cy="4091834"/>
          </a:xfrm>
        </p:spPr>
        <p:txBody>
          <a:bodyPr>
            <a:normAutofit fontScale="77500" lnSpcReduction="20000"/>
          </a:bodyPr>
          <a:lstStyle/>
          <a:p>
            <a:r>
              <a:rPr lang="zh-CN" altLang="en-US" dirty="0"/>
              <a:t>管理者自己可以被派遣，也可以不被派遣。当然，如果管理者没有被排遣，就不需要支付管理者的薪水。你的目标是在预算内使顾客的满意度最大。这里定义顾客的满意度为派遣的忍者总数乘以管理者的领导力水平，其中每个忍者的领导力水平也是一定的。写一个程序，给定每一个忍者</a:t>
            </a:r>
            <a:r>
              <a:rPr lang="zh-CN" altLang="en-US" i="1" dirty="0"/>
              <a:t> </a:t>
            </a:r>
            <a:r>
              <a:rPr lang="en-US" altLang="zh-CN" i="1" dirty="0" err="1"/>
              <a:t>i</a:t>
            </a:r>
            <a:r>
              <a:rPr lang="zh-CN" altLang="en-US" dirty="0"/>
              <a:t>的上级</a:t>
            </a:r>
            <a:r>
              <a:rPr lang="zh-CN" altLang="en-US" i="1" dirty="0"/>
              <a:t> </a:t>
            </a:r>
            <a:r>
              <a:rPr lang="en-US" altLang="zh-CN" i="1" dirty="0"/>
              <a:t>Bi</a:t>
            </a:r>
            <a:r>
              <a:rPr lang="zh-CN" altLang="en-US" i="1" dirty="0"/>
              <a:t>，薪水</a:t>
            </a:r>
            <a:r>
              <a:rPr lang="en-US" altLang="zh-CN" i="1" dirty="0"/>
              <a:t>Ci</a:t>
            </a:r>
            <a:r>
              <a:rPr lang="zh-CN" altLang="en-US" i="1" dirty="0"/>
              <a:t>，领导力</a:t>
            </a:r>
            <a:r>
              <a:rPr lang="en-US" altLang="zh-CN" i="1" dirty="0"/>
              <a:t>L </a:t>
            </a:r>
            <a:r>
              <a:rPr lang="en-US" altLang="zh-CN" i="1" dirty="0" err="1"/>
              <a:t>i</a:t>
            </a:r>
            <a:r>
              <a:rPr lang="zh-CN" altLang="en-US" i="1" dirty="0"/>
              <a:t>，以及支付给</a:t>
            </a:r>
            <a:r>
              <a:rPr lang="zh-CN" altLang="en-US" dirty="0"/>
              <a:t>忍者们的薪水总预算</a:t>
            </a:r>
            <a:r>
              <a:rPr lang="zh-CN" altLang="en-US" i="1" dirty="0"/>
              <a:t> </a:t>
            </a:r>
            <a:r>
              <a:rPr lang="en-US" altLang="zh-CN" i="1" dirty="0"/>
              <a:t>M</a:t>
            </a:r>
            <a:r>
              <a:rPr lang="zh-CN" altLang="en-US" dirty="0"/>
              <a:t>，输出在预算内满足上述要求时顾客满意度的最大值</a:t>
            </a:r>
            <a:r>
              <a:rPr lang="zh-CN" altLang="en-US" dirty="0" smtClean="0"/>
              <a:t>。</a:t>
            </a:r>
            <a:endParaRPr lang="en-US" altLang="zh-CN" dirty="0" smtClean="0"/>
          </a:p>
          <a:p>
            <a:r>
              <a:rPr lang="is-IS" altLang="zh-CN" dirty="0"/>
              <a:t>1  ≤</a:t>
            </a:r>
            <a:r>
              <a:rPr lang="is-IS" altLang="zh-CN" i="1" dirty="0"/>
              <a:t>N</a:t>
            </a:r>
            <a:r>
              <a:rPr lang="is-IS" altLang="zh-CN" dirty="0"/>
              <a:t> ≤ 100,000 </a:t>
            </a:r>
            <a:r>
              <a:rPr lang="zh-CN" altLang="is-IS" dirty="0"/>
              <a:t>忍者的个数；</a:t>
            </a:r>
            <a:endParaRPr lang="is-IS" altLang="zh-CN" dirty="0"/>
          </a:p>
          <a:p>
            <a:r>
              <a:rPr lang="en-US" altLang="zh-CN" dirty="0"/>
              <a:t>1  ≤</a:t>
            </a:r>
            <a:r>
              <a:rPr lang="en-US" altLang="zh-CN" i="1" dirty="0"/>
              <a:t>M</a:t>
            </a:r>
            <a:r>
              <a:rPr lang="en-US" altLang="zh-CN" dirty="0"/>
              <a:t> ≤ 1,000,000,000 </a:t>
            </a:r>
            <a:r>
              <a:rPr lang="zh-CN" altLang="en-US" dirty="0"/>
              <a:t>薪水总预算； </a:t>
            </a:r>
            <a:endParaRPr lang="sk-SK" altLang="zh-CN" dirty="0"/>
          </a:p>
          <a:p>
            <a:endParaRPr lang="en-US" altLang="zh-CN" dirty="0" smtClean="0"/>
          </a:p>
          <a:p>
            <a:endParaRPr lang="zh-CN" altLang="en-US" dirty="0"/>
          </a:p>
          <a:p>
            <a:endParaRPr kumimoji="1" lang="zh-CN" altLang="en-US" dirty="0"/>
          </a:p>
        </p:txBody>
      </p:sp>
    </p:spTree>
    <p:extLst>
      <p:ext uri="{BB962C8B-B14F-4D97-AF65-F5344CB8AC3E}">
        <p14:creationId xmlns:p14="http://schemas.microsoft.com/office/powerpoint/2010/main" xmlns="" val="164524998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17861" cy="4952492"/>
          </a:xfrm>
        </p:spPr>
        <p:txBody>
          <a:bodyPr/>
          <a:lstStyle/>
          <a:p>
            <a:r>
              <a:rPr kumimoji="1" lang="en-US" altLang="zh-CN" dirty="0" err="1" smtClean="0"/>
              <a:t>Treap</a:t>
            </a:r>
            <a:r>
              <a:rPr kumimoji="1" lang="zh-CN" altLang="en-US" dirty="0" smtClean="0"/>
              <a:t>的存储</a:t>
            </a:r>
            <a:endParaRPr kumimoji="1" lang="zh-CN" altLang="en-US" dirty="0"/>
          </a:p>
        </p:txBody>
      </p:sp>
      <p:sp>
        <p:nvSpPr>
          <p:cNvPr id="3" name="内容占位符 2"/>
          <p:cNvSpPr>
            <a:spLocks noGrp="1"/>
          </p:cNvSpPr>
          <p:nvPr>
            <p:ph idx="1"/>
          </p:nvPr>
        </p:nvSpPr>
        <p:spPr>
          <a:xfrm>
            <a:off x="571498" y="1524410"/>
            <a:ext cx="8476967" cy="5655156"/>
          </a:xfrm>
        </p:spPr>
        <p:txBody>
          <a:bodyPr/>
          <a:lstStyle/>
          <a:p>
            <a:r>
              <a:rPr kumimoji="1" lang="zh-CN" altLang="en-US" dirty="0" smtClean="0"/>
              <a:t>先估计一下，大约需要用到多少个</a:t>
            </a:r>
            <a:r>
              <a:rPr kumimoji="1" lang="en-US" altLang="zh-CN" dirty="0" err="1" smtClean="0"/>
              <a:t>Treap</a:t>
            </a:r>
            <a:r>
              <a:rPr kumimoji="1" lang="zh-CN" altLang="en-US" dirty="0" smtClean="0"/>
              <a:t>节点。</a:t>
            </a:r>
            <a:endParaRPr kumimoji="1" lang="en-US" altLang="zh-CN" dirty="0" smtClean="0"/>
          </a:p>
          <a:p>
            <a:r>
              <a:rPr kumimoji="1" lang="en-US" altLang="zh-CN" dirty="0" err="1" smtClean="0"/>
              <a:t>treap_node</a:t>
            </a:r>
            <a:r>
              <a:rPr kumimoji="1" lang="en-US" altLang="zh-CN" dirty="0" smtClean="0"/>
              <a:t> pool[</a:t>
            </a:r>
            <a:r>
              <a:rPr kumimoji="1" lang="en-US" altLang="zh-CN" dirty="0" err="1" smtClean="0"/>
              <a:t>max_node</a:t>
            </a:r>
            <a:r>
              <a:rPr kumimoji="1" lang="en-US" altLang="zh-CN" dirty="0" smtClean="0"/>
              <a:t>];</a:t>
            </a:r>
          </a:p>
          <a:p>
            <a:r>
              <a:rPr kumimoji="1" lang="en-US" altLang="zh-CN" dirty="0" err="1" smtClean="0"/>
              <a:t>int</a:t>
            </a:r>
            <a:r>
              <a:rPr kumimoji="1" lang="zh-CN" altLang="en-US" dirty="0" smtClean="0"/>
              <a:t> </a:t>
            </a:r>
            <a:r>
              <a:rPr kumimoji="1" lang="en-US" altLang="zh-CN" dirty="0" smtClean="0"/>
              <a:t>tot</a:t>
            </a:r>
            <a:r>
              <a:rPr kumimoji="1" lang="zh-CN" altLang="en-US" dirty="0" smtClean="0"/>
              <a:t> </a:t>
            </a:r>
            <a:r>
              <a:rPr kumimoji="1" lang="en-US" altLang="zh-CN" dirty="0" smtClean="0"/>
              <a:t>=</a:t>
            </a:r>
            <a:r>
              <a:rPr kumimoji="1" lang="zh-CN" altLang="en-US" dirty="0" smtClean="0"/>
              <a:t> </a:t>
            </a:r>
            <a:r>
              <a:rPr kumimoji="1" lang="en-US" altLang="zh-CN" dirty="0" smtClean="0"/>
              <a:t>0;</a:t>
            </a:r>
            <a:r>
              <a:rPr kumimoji="1" lang="zh-CN" altLang="en-US" dirty="0" smtClean="0"/>
              <a:t> </a:t>
            </a:r>
            <a:r>
              <a:rPr kumimoji="1" lang="en-US" altLang="zh-CN" dirty="0" smtClean="0"/>
              <a:t>//</a:t>
            </a:r>
            <a:r>
              <a:rPr kumimoji="1" lang="zh-CN" altLang="en-US" dirty="0" smtClean="0"/>
              <a:t>记录当前内存池中哪些节点已经使用</a:t>
            </a:r>
            <a:endParaRPr kumimoji="1" lang="en-US" altLang="zh-CN" dirty="0" smtClean="0"/>
          </a:p>
        </p:txBody>
      </p:sp>
    </p:spTree>
    <p:extLst>
      <p:ext uri="{BB962C8B-B14F-4D97-AF65-F5344CB8AC3E}">
        <p14:creationId xmlns:p14="http://schemas.microsoft.com/office/powerpoint/2010/main" xmlns="" val="1885724960"/>
      </p:ext>
    </p:extLst>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73400" cy="4952492"/>
          </a:xfrm>
        </p:spPr>
        <p:txBody>
          <a:bodyPr/>
          <a:lstStyle/>
          <a:p>
            <a:r>
              <a:rPr kumimoji="1" lang="zh-CN" altLang="en-US" dirty="0" smtClean="0"/>
              <a:t>例：</a:t>
            </a:r>
            <a:r>
              <a:rPr kumimoji="1" lang="en-US" altLang="zh-CN" dirty="0" smtClean="0"/>
              <a:t>Dispatching</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如果确定了管理者，剩下的事情就是在它的孩子里面薪水从小往大选，能选多少选多少。</a:t>
            </a:r>
            <a:endParaRPr kumimoji="1" lang="en-US" altLang="zh-CN" dirty="0" smtClean="0"/>
          </a:p>
          <a:p>
            <a:r>
              <a:rPr kumimoji="1" lang="zh-CN" altLang="en-US" dirty="0" smtClean="0"/>
              <a:t>我们从叶子节点开始，对于每一个节点维护一棵</a:t>
            </a:r>
            <a:r>
              <a:rPr kumimoji="1" lang="en-US" altLang="zh-CN" dirty="0" smtClean="0"/>
              <a:t>splay</a:t>
            </a:r>
            <a:r>
              <a:rPr kumimoji="1" lang="zh-CN" altLang="en-US" dirty="0" smtClean="0"/>
              <a:t>，把所有孩子都塞进去。</a:t>
            </a:r>
            <a:endParaRPr kumimoji="1" lang="en-US" altLang="zh-CN" dirty="0" smtClean="0"/>
          </a:p>
          <a:p>
            <a:r>
              <a:rPr kumimoji="1" lang="zh-CN" altLang="en-US" dirty="0" smtClean="0"/>
              <a:t>往上走的过程中，我们启发式合并</a:t>
            </a:r>
            <a:r>
              <a:rPr kumimoji="1" lang="en-US" altLang="zh-CN" dirty="0" smtClean="0"/>
              <a:t>splay</a:t>
            </a:r>
            <a:r>
              <a:rPr kumimoji="1" lang="zh-CN" altLang="en-US" dirty="0" smtClean="0"/>
              <a:t>。</a:t>
            </a:r>
            <a:endParaRPr kumimoji="1" lang="zh-CN" altLang="en-US" dirty="0"/>
          </a:p>
        </p:txBody>
      </p:sp>
    </p:spTree>
    <p:extLst>
      <p:ext uri="{BB962C8B-B14F-4D97-AF65-F5344CB8AC3E}">
        <p14:creationId xmlns:p14="http://schemas.microsoft.com/office/powerpoint/2010/main" xmlns="" val="93323339"/>
      </p:ext>
    </p:extLst>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a:spLocks/>
          </p:cNvSpPr>
          <p:nvPr/>
        </p:nvSpPr>
        <p:spPr>
          <a:xfrm>
            <a:off x="119063" y="5086350"/>
            <a:ext cx="5545137" cy="1560513"/>
          </a:xfrm>
          <a:prstGeom prst="rect">
            <a:avLst/>
          </a:prstGeom>
        </p:spPr>
        <p:txBody>
          <a:bodyPr vert="horz" lIns="91440" tIns="45720" rIns="91440" bIns="45720" rtlCol="0" anchor="t">
            <a:no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r>
              <a:rPr kumimoji="1" lang="en-US" altLang="zh-CN" sz="6000" smtClean="0">
                <a:latin typeface="Tw Cen MT Condensed" charset="0"/>
                <a:ea typeface="Tw Cen MT Condensed" charset="0"/>
                <a:cs typeface="Tw Cen MT Condensed" charset="0"/>
              </a:rPr>
              <a:t>THANKS</a:t>
            </a:r>
            <a:r>
              <a:rPr kumimoji="1" lang="zh-CN" altLang="en-US" sz="6000" smtClean="0">
                <a:latin typeface="Tw Cen MT Condensed" charset="0"/>
                <a:ea typeface="Tw Cen MT Condensed" charset="0"/>
                <a:cs typeface="Tw Cen MT Condensed" charset="0"/>
              </a:rPr>
              <a:t> </a:t>
            </a:r>
            <a:r>
              <a:rPr kumimoji="1" lang="en-US" altLang="zh-CN" sz="6000" smtClean="0">
                <a:latin typeface="Tw Cen MT Condensed" charset="0"/>
                <a:ea typeface="Tw Cen MT Condensed" charset="0"/>
                <a:cs typeface="Tw Cen MT Condensed" charset="0"/>
              </a:rPr>
              <a:t>FOR</a:t>
            </a:r>
            <a:r>
              <a:rPr kumimoji="1" lang="zh-CN" altLang="en-US" sz="6000" smtClean="0">
                <a:latin typeface="Tw Cen MT Condensed" charset="0"/>
                <a:ea typeface="Tw Cen MT Condensed" charset="0"/>
                <a:cs typeface="Tw Cen MT Condensed" charset="0"/>
              </a:rPr>
              <a:t> </a:t>
            </a:r>
            <a:r>
              <a:rPr kumimoji="1" lang="en-US" altLang="zh-CN" sz="6000" smtClean="0">
                <a:latin typeface="Tw Cen MT Condensed" charset="0"/>
                <a:ea typeface="Tw Cen MT Condensed" charset="0"/>
                <a:cs typeface="Tw Cen MT Condensed" charset="0"/>
              </a:rPr>
              <a:t>LISTENING</a:t>
            </a:r>
            <a:endParaRPr kumimoji="1" lang="zh-CN" altLang="en-US" sz="6000" dirty="0">
              <a:latin typeface="Tw Cen MT Condensed" charset="0"/>
              <a:ea typeface="Tw Cen MT Condensed" charset="0"/>
              <a:cs typeface="Tw Cen MT Condensed" charset="0"/>
            </a:endParaRPr>
          </a:p>
        </p:txBody>
      </p:sp>
    </p:spTree>
    <p:extLst>
      <p:ext uri="{BB962C8B-B14F-4D97-AF65-F5344CB8AC3E}">
        <p14:creationId xmlns:p14="http://schemas.microsoft.com/office/powerpoint/2010/main" xmlns="" val="100827197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17861" cy="4952492"/>
          </a:xfrm>
        </p:spPr>
        <p:txBody>
          <a:bodyPr/>
          <a:lstStyle/>
          <a:p>
            <a:r>
              <a:rPr kumimoji="1" lang="en-US" altLang="zh-CN" dirty="0" err="1" smtClean="0"/>
              <a:t>Treap</a:t>
            </a:r>
            <a:r>
              <a:rPr kumimoji="1" lang="zh-CN" altLang="en-US" dirty="0" smtClean="0"/>
              <a:t>的存储</a:t>
            </a:r>
            <a:endParaRPr kumimoji="1" lang="zh-CN" altLang="en-US" dirty="0"/>
          </a:p>
        </p:txBody>
      </p:sp>
      <p:sp>
        <p:nvSpPr>
          <p:cNvPr id="3" name="内容占位符 2"/>
          <p:cNvSpPr>
            <a:spLocks noGrp="1"/>
          </p:cNvSpPr>
          <p:nvPr>
            <p:ph idx="1"/>
          </p:nvPr>
        </p:nvSpPr>
        <p:spPr>
          <a:xfrm>
            <a:off x="667033" y="1202844"/>
            <a:ext cx="8476967" cy="5655156"/>
          </a:xfrm>
        </p:spPr>
        <p:txBody>
          <a:bodyPr/>
          <a:lstStyle/>
          <a:p>
            <a:r>
              <a:rPr kumimoji="1" lang="zh-CN" altLang="en-US" dirty="0" smtClean="0"/>
              <a:t>获取一个新节点：</a:t>
            </a:r>
            <a:endParaRPr kumimoji="1" lang="en-US" altLang="zh-CN" dirty="0" smtClean="0"/>
          </a:p>
          <a:p>
            <a:r>
              <a:rPr kumimoji="1" lang="en-US" altLang="zh-CN" dirty="0"/>
              <a:t>inline </a:t>
            </a:r>
            <a:r>
              <a:rPr kumimoji="1" lang="en-US" altLang="zh-CN" dirty="0" err="1"/>
              <a:t>treap_node</a:t>
            </a:r>
            <a:r>
              <a:rPr kumimoji="1" lang="en-US" altLang="zh-CN" dirty="0"/>
              <a:t> *</a:t>
            </a:r>
            <a:r>
              <a:rPr kumimoji="1" lang="en-US" altLang="zh-CN" dirty="0" err="1"/>
              <a:t>get_new</a:t>
            </a:r>
            <a:r>
              <a:rPr kumimoji="1" lang="en-US" altLang="zh-CN" dirty="0"/>
              <a:t>(</a:t>
            </a:r>
            <a:r>
              <a:rPr kumimoji="1" lang="en-US" altLang="zh-CN" dirty="0" err="1"/>
              <a:t>int</a:t>
            </a:r>
            <a:r>
              <a:rPr kumimoji="1" lang="en-US" altLang="zh-CN" dirty="0"/>
              <a:t> value</a:t>
            </a:r>
            <a:r>
              <a:rPr kumimoji="1" lang="en-US" altLang="zh-CN" dirty="0" smtClean="0"/>
              <a:t>){</a:t>
            </a:r>
          </a:p>
          <a:p>
            <a:pPr lvl="1"/>
            <a:r>
              <a:rPr kumimoji="1" lang="en-US" altLang="zh-CN" dirty="0" err="1" smtClean="0"/>
              <a:t>treap_node</a:t>
            </a:r>
            <a:r>
              <a:rPr kumimoji="1" lang="en-US" altLang="zh-CN" dirty="0" smtClean="0"/>
              <a:t> </a:t>
            </a:r>
            <a:r>
              <a:rPr kumimoji="1" lang="en-US" altLang="zh-CN" dirty="0"/>
              <a:t>*now = pool + ++</a:t>
            </a:r>
            <a:r>
              <a:rPr kumimoji="1" lang="en-US" altLang="zh-CN" dirty="0" smtClean="0"/>
              <a:t>top;</a:t>
            </a:r>
          </a:p>
          <a:p>
            <a:pPr lvl="1"/>
            <a:r>
              <a:rPr kumimoji="1" lang="en-US" altLang="zh-CN" dirty="0" smtClean="0"/>
              <a:t>now-</a:t>
            </a:r>
            <a:r>
              <a:rPr kumimoji="1" lang="en-US" altLang="zh-CN" dirty="0"/>
              <a:t>&gt;value = </a:t>
            </a:r>
            <a:r>
              <a:rPr kumimoji="1" lang="en-US" altLang="zh-CN" dirty="0" smtClean="0"/>
              <a:t>value;</a:t>
            </a:r>
          </a:p>
          <a:p>
            <a:pPr lvl="1"/>
            <a:r>
              <a:rPr kumimoji="1" lang="en-US" altLang="zh-CN" dirty="0" smtClean="0"/>
              <a:t>now-</a:t>
            </a:r>
            <a:r>
              <a:rPr kumimoji="1" lang="en-US" altLang="zh-CN" dirty="0"/>
              <a:t>&gt;size = </a:t>
            </a:r>
            <a:r>
              <a:rPr kumimoji="1" lang="en-US" altLang="zh-CN" dirty="0" smtClean="0"/>
              <a:t>1;</a:t>
            </a:r>
          </a:p>
          <a:p>
            <a:pPr lvl="1"/>
            <a:r>
              <a:rPr kumimoji="1" lang="en-US" altLang="zh-CN" dirty="0" smtClean="0"/>
              <a:t>now-</a:t>
            </a:r>
            <a:r>
              <a:rPr kumimoji="1" lang="en-US" altLang="zh-CN" dirty="0"/>
              <a:t>&gt;key = rand</a:t>
            </a:r>
            <a:r>
              <a:rPr kumimoji="1" lang="en-US" altLang="zh-CN" dirty="0" smtClean="0"/>
              <a:t>();</a:t>
            </a:r>
          </a:p>
          <a:p>
            <a:pPr lvl="1"/>
            <a:r>
              <a:rPr kumimoji="1" lang="en-US" altLang="zh-CN" dirty="0" smtClean="0"/>
              <a:t>now-</a:t>
            </a:r>
            <a:r>
              <a:rPr kumimoji="1" lang="en-US" altLang="zh-CN" dirty="0"/>
              <a:t>&gt;</a:t>
            </a:r>
            <a:r>
              <a:rPr kumimoji="1" lang="en-US" altLang="zh-CN" dirty="0" err="1"/>
              <a:t>ch</a:t>
            </a:r>
            <a:r>
              <a:rPr kumimoji="1" lang="en-US" altLang="zh-CN" dirty="0"/>
              <a:t>[0] = now-&gt;</a:t>
            </a:r>
            <a:r>
              <a:rPr kumimoji="1" lang="en-US" altLang="zh-CN" dirty="0" err="1"/>
              <a:t>ch</a:t>
            </a:r>
            <a:r>
              <a:rPr kumimoji="1" lang="en-US" altLang="zh-CN" dirty="0"/>
              <a:t>[1] = null;	</a:t>
            </a:r>
            <a:endParaRPr kumimoji="1" lang="en-US" altLang="zh-CN" dirty="0" smtClean="0"/>
          </a:p>
          <a:p>
            <a:pPr lvl="1"/>
            <a:r>
              <a:rPr kumimoji="1" lang="en-US" altLang="zh-CN" dirty="0" smtClean="0"/>
              <a:t>return </a:t>
            </a:r>
            <a:r>
              <a:rPr kumimoji="1" lang="en-US" altLang="zh-CN" dirty="0"/>
              <a:t>now</a:t>
            </a:r>
            <a:r>
              <a:rPr kumimoji="1" lang="en-US" altLang="zh-CN" dirty="0" smtClean="0"/>
              <a:t>;</a:t>
            </a:r>
          </a:p>
          <a:p>
            <a:r>
              <a:rPr kumimoji="1" lang="en-US" altLang="zh-CN" dirty="0" smtClean="0"/>
              <a:t>}</a:t>
            </a:r>
          </a:p>
        </p:txBody>
      </p:sp>
    </p:spTree>
    <p:extLst>
      <p:ext uri="{BB962C8B-B14F-4D97-AF65-F5344CB8AC3E}">
        <p14:creationId xmlns:p14="http://schemas.microsoft.com/office/powerpoint/2010/main" xmlns="" val="66612294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72452" cy="4952492"/>
          </a:xfrm>
        </p:spPr>
        <p:txBody>
          <a:bodyPr/>
          <a:lstStyle/>
          <a:p>
            <a:r>
              <a:rPr kumimoji="1" lang="en-US" altLang="zh-CN" dirty="0" err="1" smtClean="0"/>
              <a:t>Treap</a:t>
            </a:r>
            <a:r>
              <a:rPr kumimoji="1" lang="zh-CN" altLang="en-US" dirty="0" smtClean="0"/>
              <a:t>的存储</a:t>
            </a:r>
            <a:r>
              <a:rPr kumimoji="1" lang="en-US" altLang="zh-CN" dirty="0"/>
              <a:t/>
            </a:r>
            <a:br>
              <a:rPr kumimoji="1" lang="en-US" altLang="zh-CN" dirty="0"/>
            </a:br>
            <a:endParaRPr kumimoji="1" lang="zh-CN" altLang="en-US" u="sng" dirty="0"/>
          </a:p>
        </p:txBody>
      </p:sp>
      <p:sp>
        <p:nvSpPr>
          <p:cNvPr id="3" name="内容占位符 2"/>
          <p:cNvSpPr>
            <a:spLocks noGrp="1"/>
          </p:cNvSpPr>
          <p:nvPr>
            <p:ph idx="1"/>
          </p:nvPr>
        </p:nvSpPr>
        <p:spPr>
          <a:xfrm>
            <a:off x="3817961" y="159632"/>
            <a:ext cx="4766481" cy="6459531"/>
          </a:xfrm>
        </p:spPr>
        <p:txBody>
          <a:bodyPr>
            <a:normAutofit fontScale="92500" lnSpcReduction="10000"/>
          </a:bodyPr>
          <a:lstStyle/>
          <a:p>
            <a:r>
              <a:rPr kumimoji="1" lang="zh-CN" altLang="en-US" dirty="0" smtClean="0"/>
              <a:t>上面的代码里面出现了一个</a:t>
            </a:r>
            <a:r>
              <a:rPr kumimoji="1" lang="en-US" altLang="zh-CN" dirty="0" smtClean="0"/>
              <a:t>null</a:t>
            </a:r>
            <a:r>
              <a:rPr kumimoji="1" lang="zh-CN" altLang="en-US" dirty="0" smtClean="0"/>
              <a:t>，注意和空指针</a:t>
            </a:r>
            <a:r>
              <a:rPr kumimoji="1" lang="en-US" altLang="zh-CN" dirty="0" smtClean="0"/>
              <a:t>NULL</a:t>
            </a:r>
            <a:r>
              <a:rPr kumimoji="1" lang="zh-CN" altLang="en-US" dirty="0" smtClean="0"/>
              <a:t>区分。</a:t>
            </a:r>
            <a:endParaRPr kumimoji="1" lang="en-US" altLang="zh-CN" dirty="0" smtClean="0"/>
          </a:p>
          <a:p>
            <a:r>
              <a:rPr kumimoji="1" lang="zh-CN" altLang="en-US" dirty="0" smtClean="0"/>
              <a:t>因为访问空指针会引起</a:t>
            </a:r>
            <a:r>
              <a:rPr kumimoji="1" lang="en-US" altLang="zh-CN" dirty="0" smtClean="0"/>
              <a:t>RE</a:t>
            </a:r>
            <a:r>
              <a:rPr kumimoji="1" lang="zh-CN" altLang="en-US" dirty="0" smtClean="0"/>
              <a:t>，为了避免麻烦，我们自己造一个假的空指针</a:t>
            </a:r>
            <a:r>
              <a:rPr kumimoji="1" lang="en-US" altLang="zh-CN" dirty="0" smtClean="0"/>
              <a:t>,</a:t>
            </a:r>
            <a:r>
              <a:rPr kumimoji="1" lang="zh-CN" altLang="en-US" dirty="0" smtClean="0"/>
              <a:t>这个指针</a:t>
            </a:r>
            <a:r>
              <a:rPr kumimoji="1" lang="en-US" altLang="zh-CN" dirty="0" smtClean="0"/>
              <a:t>null</a:t>
            </a:r>
            <a:r>
              <a:rPr kumimoji="1" lang="zh-CN" altLang="en-US" dirty="0" smtClean="0"/>
              <a:t>指向一个没有用的结构体。</a:t>
            </a:r>
            <a:endParaRPr kumimoji="1" lang="en-US" altLang="zh-CN" dirty="0" smtClean="0"/>
          </a:p>
          <a:p>
            <a:r>
              <a:rPr kumimoji="1" lang="en-US" altLang="zh-CN" dirty="0" smtClean="0"/>
              <a:t>null</a:t>
            </a:r>
            <a:r>
              <a:rPr kumimoji="1" lang="zh-CN" altLang="en-US" dirty="0" smtClean="0"/>
              <a:t>的</a:t>
            </a:r>
            <a:r>
              <a:rPr kumimoji="1" lang="en-US" altLang="zh-CN" dirty="0" smtClean="0"/>
              <a:t>size=0</a:t>
            </a:r>
            <a:r>
              <a:rPr kumimoji="1" lang="zh-CN" altLang="en-US" dirty="0" smtClean="0"/>
              <a:t>，</a:t>
            </a:r>
            <a:r>
              <a:rPr kumimoji="1" lang="en-US" altLang="zh-CN" dirty="0" smtClean="0"/>
              <a:t>key=INF</a:t>
            </a:r>
            <a:r>
              <a:rPr kumimoji="1" lang="zh-CN" altLang="en-US" dirty="0" smtClean="0"/>
              <a:t>，这样根据堆的性质能保证它待在最底下而不会跑上来</a:t>
            </a:r>
            <a:endParaRPr kumimoji="1" lang="en-US" altLang="zh-CN" dirty="0" smtClean="0"/>
          </a:p>
        </p:txBody>
      </p:sp>
    </p:spTree>
    <p:extLst>
      <p:ext uri="{BB962C8B-B14F-4D97-AF65-F5344CB8AC3E}">
        <p14:creationId xmlns:p14="http://schemas.microsoft.com/office/powerpoint/2010/main" xmlns="" val="39444469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90566" cy="4952492"/>
          </a:xfrm>
        </p:spPr>
        <p:txBody>
          <a:bodyPr/>
          <a:lstStyle/>
          <a:p>
            <a:r>
              <a:rPr kumimoji="1" lang="en-US" altLang="zh-CN" dirty="0" err="1" smtClean="0"/>
              <a:t>Treap</a:t>
            </a:r>
            <a:r>
              <a:rPr kumimoji="1" lang="zh-CN" altLang="en-US" dirty="0" smtClean="0"/>
              <a:t>的旋转</a:t>
            </a:r>
            <a:endParaRPr kumimoji="1" lang="zh-CN" altLang="en-US" dirty="0"/>
          </a:p>
        </p:txBody>
      </p:sp>
      <p:sp>
        <p:nvSpPr>
          <p:cNvPr id="3" name="内容占位符 2"/>
          <p:cNvSpPr>
            <a:spLocks noGrp="1"/>
          </p:cNvSpPr>
          <p:nvPr>
            <p:ph idx="1"/>
          </p:nvPr>
        </p:nvSpPr>
        <p:spPr>
          <a:xfrm>
            <a:off x="3886200" y="569066"/>
            <a:ext cx="4686299" cy="6063746"/>
          </a:xfrm>
        </p:spPr>
        <p:txBody>
          <a:bodyPr>
            <a:normAutofit/>
          </a:bodyPr>
          <a:lstStyle/>
          <a:p>
            <a:r>
              <a:rPr kumimoji="1" lang="zh-CN" altLang="en-US" dirty="0" smtClean="0"/>
              <a:t>堆里面为了将内部元素调整成满足性质的，有下放和上放两个操作。分别是和儿子</a:t>
            </a:r>
            <a:r>
              <a:rPr kumimoji="1" lang="en-US" altLang="zh-CN" dirty="0" smtClean="0"/>
              <a:t>/</a:t>
            </a:r>
            <a:r>
              <a:rPr kumimoji="1" lang="zh-CN" altLang="en-US" dirty="0" smtClean="0"/>
              <a:t>父亲进行比较，如果不满足大小关系的限制就交换。</a:t>
            </a:r>
            <a:endParaRPr kumimoji="1" lang="en-US" altLang="zh-CN" dirty="0" smtClean="0"/>
          </a:p>
          <a:p>
            <a:r>
              <a:rPr kumimoji="1" lang="zh-CN" altLang="en-US" dirty="0" smtClean="0"/>
              <a:t>但是我们在平衡树中不能直接交换，直接交换就不满足二叉搜索树左儿子小右儿子大的性质。</a:t>
            </a:r>
            <a:endParaRPr kumimoji="1" lang="en-US" altLang="zh-CN" dirty="0" smtClean="0"/>
          </a:p>
        </p:txBody>
      </p:sp>
    </p:spTree>
    <p:extLst>
      <p:ext uri="{BB962C8B-B14F-4D97-AF65-F5344CB8AC3E}">
        <p14:creationId xmlns:p14="http://schemas.microsoft.com/office/powerpoint/2010/main" xmlns="" val="158571809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31509" cy="4952492"/>
          </a:xfrm>
        </p:spPr>
        <p:txBody>
          <a:bodyPr/>
          <a:lstStyle/>
          <a:p>
            <a:r>
              <a:rPr kumimoji="1" lang="en-US" altLang="zh-CN" dirty="0" err="1" smtClean="0"/>
              <a:t>Treap</a:t>
            </a:r>
            <a:r>
              <a:rPr kumimoji="1" lang="zh-CN" altLang="en-US" dirty="0" smtClean="0"/>
              <a:t>的旋转</a:t>
            </a:r>
            <a:endParaRPr kumimoji="1" lang="zh-CN" altLang="en-US" dirty="0"/>
          </a:p>
        </p:txBody>
      </p:sp>
      <p:sp>
        <p:nvSpPr>
          <p:cNvPr id="3" name="内容占位符 2"/>
          <p:cNvSpPr>
            <a:spLocks noGrp="1"/>
          </p:cNvSpPr>
          <p:nvPr>
            <p:ph idx="1"/>
          </p:nvPr>
        </p:nvSpPr>
        <p:spPr/>
        <p:txBody>
          <a:bodyPr/>
          <a:lstStyle/>
          <a:p>
            <a:r>
              <a:rPr kumimoji="1" lang="zh-CN" altLang="en-US" dirty="0" smtClean="0"/>
              <a:t>我们如何既能实现树形态的改变（以满足堆的性质），又不影响其二叉搜索树的本质？</a:t>
            </a:r>
            <a:endParaRPr kumimoji="1" lang="en-US" altLang="zh-CN" dirty="0" smtClean="0"/>
          </a:p>
          <a:p>
            <a:r>
              <a:rPr kumimoji="1" lang="zh-CN" altLang="en-US" dirty="0" smtClean="0"/>
              <a:t>旋转旋转！</a:t>
            </a:r>
            <a:endParaRPr kumimoji="1" lang="zh-CN" altLang="en-US" dirty="0"/>
          </a:p>
        </p:txBody>
      </p:sp>
    </p:spTree>
    <p:extLst>
      <p:ext uri="{BB962C8B-B14F-4D97-AF65-F5344CB8AC3E}">
        <p14:creationId xmlns:p14="http://schemas.microsoft.com/office/powerpoint/2010/main" xmlns="" val="20665515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90566" cy="873337"/>
          </a:xfrm>
        </p:spPr>
        <p:txBody>
          <a:bodyPr/>
          <a:lstStyle/>
          <a:p>
            <a:r>
              <a:rPr kumimoji="1" lang="en-US" altLang="zh-CN" dirty="0" err="1" smtClean="0"/>
              <a:t>Treap</a:t>
            </a:r>
            <a:r>
              <a:rPr kumimoji="1" lang="zh-CN" altLang="en-US" dirty="0" smtClean="0"/>
              <a:t>的旋转</a:t>
            </a:r>
            <a:endParaRPr kumimoji="1" lang="zh-CN" altLang="en-US" dirty="0"/>
          </a:p>
        </p:txBody>
      </p:sp>
      <p:sp>
        <p:nvSpPr>
          <p:cNvPr id="9" name="椭圆 8"/>
          <p:cNvSpPr/>
          <p:nvPr/>
        </p:nvSpPr>
        <p:spPr>
          <a:xfrm>
            <a:off x="1287438" y="4703928"/>
            <a:ext cx="1009934"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2</a:t>
            </a:r>
            <a:endParaRPr kumimoji="1" lang="zh-CN" altLang="en-US" sz="4400" dirty="0"/>
          </a:p>
        </p:txBody>
      </p:sp>
      <p:sp>
        <p:nvSpPr>
          <p:cNvPr id="10" name="椭圆 9"/>
          <p:cNvSpPr/>
          <p:nvPr/>
        </p:nvSpPr>
        <p:spPr>
          <a:xfrm>
            <a:off x="3057099" y="3191301"/>
            <a:ext cx="1009934"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4</a:t>
            </a:r>
            <a:endParaRPr kumimoji="1" lang="zh-CN" altLang="en-US" sz="4400" dirty="0"/>
          </a:p>
        </p:txBody>
      </p:sp>
      <p:sp>
        <p:nvSpPr>
          <p:cNvPr id="11" name="椭圆 10"/>
          <p:cNvSpPr/>
          <p:nvPr/>
        </p:nvSpPr>
        <p:spPr>
          <a:xfrm>
            <a:off x="181970" y="3314132"/>
            <a:ext cx="1009934"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1</a:t>
            </a:r>
            <a:endParaRPr kumimoji="1" lang="zh-CN" altLang="en-US" sz="4400" dirty="0"/>
          </a:p>
        </p:txBody>
      </p:sp>
      <p:sp>
        <p:nvSpPr>
          <p:cNvPr id="12" name="椭圆 11"/>
          <p:cNvSpPr/>
          <p:nvPr/>
        </p:nvSpPr>
        <p:spPr>
          <a:xfrm>
            <a:off x="1833349" y="1812877"/>
            <a:ext cx="1009934"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3</a:t>
            </a:r>
            <a:endParaRPr kumimoji="1" lang="zh-CN" altLang="en-US" sz="4400" dirty="0"/>
          </a:p>
        </p:txBody>
      </p:sp>
      <p:cxnSp>
        <p:nvCxnSpPr>
          <p:cNvPr id="14" name="直线连接符 13"/>
          <p:cNvCxnSpPr>
            <a:stCxn id="11" idx="7"/>
            <a:endCxn id="12" idx="3"/>
          </p:cNvCxnSpPr>
          <p:nvPr/>
        </p:nvCxnSpPr>
        <p:spPr>
          <a:xfrm flipV="1">
            <a:off x="1044003" y="2674910"/>
            <a:ext cx="937247" cy="7871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2761397" y="2632829"/>
            <a:ext cx="623096" cy="50046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1009783" y="4160394"/>
            <a:ext cx="502843" cy="6766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flipV="1">
            <a:off x="2154925" y="3819099"/>
            <a:ext cx="902174" cy="10179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a:off x="1512626" y="2183642"/>
            <a:ext cx="1544473" cy="94965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049672" y="1624084"/>
            <a:ext cx="184731" cy="369332"/>
          </a:xfrm>
          <a:prstGeom prst="rect">
            <a:avLst/>
          </a:prstGeom>
          <a:noFill/>
        </p:spPr>
        <p:txBody>
          <a:bodyPr wrap="none" rtlCol="0">
            <a:spAutoFit/>
          </a:bodyPr>
          <a:lstStyle/>
          <a:p>
            <a:endParaRPr kumimoji="1" lang="zh-CN" altLang="en-US" dirty="0"/>
          </a:p>
        </p:txBody>
      </p:sp>
      <p:sp>
        <p:nvSpPr>
          <p:cNvPr id="4" name="文本框 3"/>
          <p:cNvSpPr txBox="1"/>
          <p:nvPr/>
        </p:nvSpPr>
        <p:spPr>
          <a:xfrm>
            <a:off x="4067033" y="258864"/>
            <a:ext cx="5070997" cy="48320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kumimoji="1" lang="zh-CN" altLang="en-US" sz="2800" dirty="0" smtClean="0">
                <a:latin typeface="Courier New" charset="0"/>
                <a:ea typeface="Courier New" charset="0"/>
                <a:cs typeface="Courier New" charset="0"/>
              </a:rPr>
              <a:t>取</a:t>
            </a:r>
            <a:r>
              <a:rPr kumimoji="1" lang="en-US" altLang="zh-CN" sz="2800" dirty="0" smtClean="0">
                <a:latin typeface="Courier New" charset="0"/>
                <a:ea typeface="Courier New" charset="0"/>
                <a:cs typeface="Courier New" charset="0"/>
              </a:rPr>
              <a:t>now</a:t>
            </a:r>
            <a:r>
              <a:rPr kumimoji="1" lang="zh-CN" altLang="en-US" sz="2800" dirty="0" smtClean="0">
                <a:latin typeface="Courier New" charset="0"/>
                <a:ea typeface="Courier New" charset="0"/>
                <a:cs typeface="Courier New" charset="0"/>
              </a:rPr>
              <a:t>是权值为</a:t>
            </a:r>
            <a:r>
              <a:rPr kumimoji="1" lang="en-US" altLang="zh-CN" sz="2800" dirty="0" smtClean="0">
                <a:latin typeface="Courier New" charset="0"/>
                <a:ea typeface="Courier New" charset="0"/>
                <a:cs typeface="Courier New" charset="0"/>
              </a:rPr>
              <a:t>3</a:t>
            </a:r>
            <a:r>
              <a:rPr kumimoji="1" lang="zh-CN" altLang="en-US" sz="2800" dirty="0" smtClean="0">
                <a:latin typeface="Courier New" charset="0"/>
                <a:ea typeface="Courier New" charset="0"/>
                <a:cs typeface="Courier New" charset="0"/>
              </a:rPr>
              <a:t>的节点</a:t>
            </a:r>
            <a:endParaRPr kumimoji="1" lang="en-US" altLang="zh-CN" sz="2800" dirty="0" smtClean="0">
              <a:latin typeface="Courier New" charset="0"/>
              <a:ea typeface="Courier New" charset="0"/>
              <a:cs typeface="Courier New" charset="0"/>
            </a:endParaRPr>
          </a:p>
          <a:p>
            <a:r>
              <a:rPr kumimoji="1" lang="en-US" altLang="zh-CN" sz="2800" dirty="0" err="1" smtClean="0">
                <a:latin typeface="Courier New" charset="0"/>
                <a:ea typeface="Courier New" charset="0"/>
                <a:cs typeface="Courier New" charset="0"/>
              </a:rPr>
              <a:t>wh</a:t>
            </a:r>
            <a:r>
              <a:rPr kumimoji="1" lang="zh-CN" altLang="en-US" sz="2800" dirty="0" smtClean="0">
                <a:latin typeface="Courier New" charset="0"/>
                <a:ea typeface="Courier New" charset="0"/>
                <a:cs typeface="Courier New" charset="0"/>
              </a:rPr>
              <a:t>为</a:t>
            </a:r>
            <a:r>
              <a:rPr kumimoji="1" lang="en-US" altLang="zh-CN" sz="2800" dirty="0" smtClean="0">
                <a:latin typeface="Courier New" charset="0"/>
                <a:ea typeface="Courier New" charset="0"/>
                <a:cs typeface="Courier New" charset="0"/>
              </a:rPr>
              <a:t>0</a:t>
            </a:r>
          </a:p>
          <a:p>
            <a:r>
              <a:rPr kumimoji="1" lang="zh-CN" altLang="en-US" sz="2800" dirty="0" smtClean="0">
                <a:latin typeface="Courier New" charset="0"/>
                <a:ea typeface="Courier New" charset="0"/>
                <a:cs typeface="Courier New" charset="0"/>
              </a:rPr>
              <a:t>（即左儿子旋转到</a:t>
            </a:r>
            <a:r>
              <a:rPr kumimoji="1" lang="en-US" altLang="zh-CN" sz="2800" dirty="0" smtClean="0">
                <a:latin typeface="Courier New" charset="0"/>
                <a:ea typeface="Courier New" charset="0"/>
                <a:cs typeface="Courier New" charset="0"/>
              </a:rPr>
              <a:t>now</a:t>
            </a:r>
            <a:r>
              <a:rPr kumimoji="1" lang="zh-CN" altLang="en-US" sz="2800" dirty="0" smtClean="0">
                <a:latin typeface="Courier New" charset="0"/>
                <a:ea typeface="Courier New" charset="0"/>
                <a:cs typeface="Courier New" charset="0"/>
              </a:rPr>
              <a:t>的位置）</a:t>
            </a:r>
            <a:endParaRPr kumimoji="1" lang="en-US" altLang="zh-CN" sz="2800" dirty="0" smtClean="0">
              <a:latin typeface="Courier New" charset="0"/>
              <a:ea typeface="Courier New" charset="0"/>
              <a:cs typeface="Courier New" charset="0"/>
            </a:endParaRPr>
          </a:p>
          <a:p>
            <a:r>
              <a:rPr kumimoji="1" lang="en-US" altLang="zh-CN" sz="2800" dirty="0" err="1" smtClean="0">
                <a:latin typeface="Courier New" charset="0"/>
                <a:ea typeface="Courier New" charset="0"/>
                <a:cs typeface="Courier New" charset="0"/>
              </a:rPr>
              <a:t>treap_node</a:t>
            </a:r>
            <a:r>
              <a:rPr kumimoji="1" lang="en-US" altLang="zh-CN" sz="2800" dirty="0" smtClean="0">
                <a:latin typeface="Courier New" charset="0"/>
                <a:ea typeface="Courier New" charset="0"/>
                <a:cs typeface="Courier New" charset="0"/>
              </a:rPr>
              <a:t> *child = </a:t>
            </a:r>
          </a:p>
          <a:p>
            <a:r>
              <a:rPr kumimoji="1" lang="en-US" altLang="zh-CN" sz="2800" dirty="0">
                <a:latin typeface="Courier New" charset="0"/>
                <a:ea typeface="Courier New" charset="0"/>
                <a:cs typeface="Courier New" charset="0"/>
              </a:rPr>
              <a:t>	</a:t>
            </a:r>
            <a:r>
              <a:rPr kumimoji="1" lang="en-US" altLang="zh-CN" sz="2800" dirty="0" smtClean="0">
                <a:latin typeface="Courier New" charset="0"/>
                <a:ea typeface="Courier New" charset="0"/>
                <a:cs typeface="Courier New" charset="0"/>
              </a:rPr>
              <a:t>now-</a:t>
            </a:r>
            <a:r>
              <a:rPr kumimoji="1" lang="en-US" altLang="zh-CN" sz="2800" dirty="0">
                <a:latin typeface="Courier New" charset="0"/>
                <a:ea typeface="Courier New" charset="0"/>
                <a:cs typeface="Courier New" charset="0"/>
              </a:rPr>
              <a:t>&gt;</a:t>
            </a:r>
            <a:r>
              <a:rPr kumimoji="1" lang="en-US" altLang="zh-CN" sz="2800" dirty="0" err="1">
                <a:latin typeface="Courier New" charset="0"/>
                <a:ea typeface="Courier New" charset="0"/>
                <a:cs typeface="Courier New" charset="0"/>
              </a:rPr>
              <a:t>ch</a:t>
            </a:r>
            <a:r>
              <a:rPr kumimoji="1" lang="en-US" altLang="zh-CN" sz="2800" dirty="0">
                <a:latin typeface="Courier New" charset="0"/>
                <a:ea typeface="Courier New" charset="0"/>
                <a:cs typeface="Courier New" charset="0"/>
              </a:rPr>
              <a:t>[</a:t>
            </a:r>
            <a:r>
              <a:rPr kumimoji="1" lang="en-US" altLang="zh-CN" sz="2800" dirty="0" err="1">
                <a:latin typeface="Courier New" charset="0"/>
                <a:ea typeface="Courier New" charset="0"/>
                <a:cs typeface="Courier New" charset="0"/>
              </a:rPr>
              <a:t>wh</a:t>
            </a:r>
            <a:r>
              <a:rPr kumimoji="1" lang="en-US" altLang="zh-CN" sz="2800" dirty="0" smtClean="0">
                <a:latin typeface="Courier New" charset="0"/>
                <a:ea typeface="Courier New" charset="0"/>
                <a:cs typeface="Courier New" charset="0"/>
              </a:rPr>
              <a:t>];</a:t>
            </a:r>
          </a:p>
          <a:p>
            <a:r>
              <a:rPr kumimoji="1" lang="en-US" altLang="zh-CN" sz="2800" dirty="0" smtClean="0">
                <a:latin typeface="Courier New" charset="0"/>
                <a:ea typeface="Courier New" charset="0"/>
                <a:cs typeface="Courier New" charset="0"/>
              </a:rPr>
              <a:t>now-</a:t>
            </a:r>
            <a:r>
              <a:rPr kumimoji="1" lang="en-US" altLang="zh-CN" sz="2800" dirty="0">
                <a:latin typeface="Courier New" charset="0"/>
                <a:ea typeface="Courier New" charset="0"/>
                <a:cs typeface="Courier New" charset="0"/>
              </a:rPr>
              <a:t>&gt;</a:t>
            </a:r>
            <a:r>
              <a:rPr kumimoji="1" lang="en-US" altLang="zh-CN" sz="2800" dirty="0" err="1">
                <a:latin typeface="Courier New" charset="0"/>
                <a:ea typeface="Courier New" charset="0"/>
                <a:cs typeface="Courier New" charset="0"/>
              </a:rPr>
              <a:t>ch</a:t>
            </a:r>
            <a:r>
              <a:rPr kumimoji="1" lang="en-US" altLang="zh-CN" sz="2800" dirty="0">
                <a:latin typeface="Courier New" charset="0"/>
                <a:ea typeface="Courier New" charset="0"/>
                <a:cs typeface="Courier New" charset="0"/>
              </a:rPr>
              <a:t>[</a:t>
            </a:r>
            <a:r>
              <a:rPr kumimoji="1" lang="en-US" altLang="zh-CN" sz="2800" dirty="0" err="1">
                <a:latin typeface="Courier New" charset="0"/>
                <a:ea typeface="Courier New" charset="0"/>
                <a:cs typeface="Courier New" charset="0"/>
              </a:rPr>
              <a:t>wh</a:t>
            </a:r>
            <a:r>
              <a:rPr kumimoji="1" lang="en-US" altLang="zh-CN" sz="2800" dirty="0">
                <a:latin typeface="Courier New" charset="0"/>
                <a:ea typeface="Courier New" charset="0"/>
                <a:cs typeface="Courier New" charset="0"/>
              </a:rPr>
              <a:t>] = </a:t>
            </a:r>
            <a:endParaRPr kumimoji="1" lang="en-US" altLang="zh-CN" sz="2800" dirty="0" smtClean="0">
              <a:latin typeface="Courier New" charset="0"/>
              <a:ea typeface="Courier New" charset="0"/>
              <a:cs typeface="Courier New" charset="0"/>
            </a:endParaRPr>
          </a:p>
          <a:p>
            <a:r>
              <a:rPr kumimoji="1" lang="en-US" altLang="zh-CN" sz="2800" dirty="0">
                <a:latin typeface="Courier New" charset="0"/>
                <a:ea typeface="Courier New" charset="0"/>
                <a:cs typeface="Courier New" charset="0"/>
              </a:rPr>
              <a:t>	</a:t>
            </a:r>
            <a:r>
              <a:rPr kumimoji="1" lang="en-US" altLang="zh-CN" sz="2800" dirty="0" smtClean="0">
                <a:latin typeface="Courier New" charset="0"/>
                <a:ea typeface="Courier New" charset="0"/>
                <a:cs typeface="Courier New" charset="0"/>
              </a:rPr>
              <a:t>child-</a:t>
            </a:r>
            <a:r>
              <a:rPr kumimoji="1" lang="en-US" altLang="zh-CN" sz="2800" dirty="0">
                <a:latin typeface="Courier New" charset="0"/>
                <a:ea typeface="Courier New" charset="0"/>
                <a:cs typeface="Courier New" charset="0"/>
              </a:rPr>
              <a:t>&gt;</a:t>
            </a:r>
            <a:r>
              <a:rPr kumimoji="1" lang="en-US" altLang="zh-CN" sz="2800" dirty="0" err="1">
                <a:latin typeface="Courier New" charset="0"/>
                <a:ea typeface="Courier New" charset="0"/>
                <a:cs typeface="Courier New" charset="0"/>
              </a:rPr>
              <a:t>ch</a:t>
            </a:r>
            <a:r>
              <a:rPr kumimoji="1" lang="en-US" altLang="zh-CN" sz="2800" dirty="0">
                <a:latin typeface="Courier New" charset="0"/>
                <a:ea typeface="Courier New" charset="0"/>
                <a:cs typeface="Courier New" charset="0"/>
              </a:rPr>
              <a:t>[</a:t>
            </a:r>
            <a:r>
              <a:rPr kumimoji="1" lang="en-US" altLang="zh-CN" sz="2800" dirty="0" err="1">
                <a:latin typeface="Courier New" charset="0"/>
                <a:ea typeface="Courier New" charset="0"/>
                <a:cs typeface="Courier New" charset="0"/>
              </a:rPr>
              <a:t>wh</a:t>
            </a:r>
            <a:r>
              <a:rPr kumimoji="1" lang="en-US" altLang="zh-CN" sz="2800" dirty="0">
                <a:latin typeface="Courier New" charset="0"/>
                <a:ea typeface="Courier New" charset="0"/>
                <a:cs typeface="Courier New" charset="0"/>
              </a:rPr>
              <a:t> ^ 1</a:t>
            </a:r>
            <a:r>
              <a:rPr kumimoji="1" lang="en-US" altLang="zh-CN" sz="2800" dirty="0" smtClean="0">
                <a:latin typeface="Courier New" charset="0"/>
                <a:ea typeface="Courier New" charset="0"/>
                <a:cs typeface="Courier New" charset="0"/>
              </a:rPr>
              <a:t>];</a:t>
            </a:r>
          </a:p>
          <a:p>
            <a:r>
              <a:rPr kumimoji="1" lang="en-US" altLang="zh-CN" sz="2800" dirty="0" smtClean="0">
                <a:latin typeface="Courier New" charset="0"/>
                <a:ea typeface="Courier New" charset="0"/>
                <a:cs typeface="Courier New" charset="0"/>
              </a:rPr>
              <a:t>child-</a:t>
            </a:r>
            <a:r>
              <a:rPr kumimoji="1" lang="en-US" altLang="zh-CN" sz="2800" dirty="0">
                <a:latin typeface="Courier New" charset="0"/>
                <a:ea typeface="Courier New" charset="0"/>
                <a:cs typeface="Courier New" charset="0"/>
              </a:rPr>
              <a:t>&gt;</a:t>
            </a:r>
            <a:r>
              <a:rPr kumimoji="1" lang="en-US" altLang="zh-CN" sz="2800" dirty="0" err="1">
                <a:latin typeface="Courier New" charset="0"/>
                <a:ea typeface="Courier New" charset="0"/>
                <a:cs typeface="Courier New" charset="0"/>
              </a:rPr>
              <a:t>ch</a:t>
            </a:r>
            <a:r>
              <a:rPr kumimoji="1" lang="en-US" altLang="zh-CN" sz="2800" dirty="0">
                <a:latin typeface="Courier New" charset="0"/>
                <a:ea typeface="Courier New" charset="0"/>
                <a:cs typeface="Courier New" charset="0"/>
              </a:rPr>
              <a:t>[</a:t>
            </a:r>
            <a:r>
              <a:rPr kumimoji="1" lang="en-US" altLang="zh-CN" sz="2800" dirty="0" err="1">
                <a:latin typeface="Courier New" charset="0"/>
                <a:ea typeface="Courier New" charset="0"/>
                <a:cs typeface="Courier New" charset="0"/>
              </a:rPr>
              <a:t>wh</a:t>
            </a:r>
            <a:r>
              <a:rPr kumimoji="1" lang="en-US" altLang="zh-CN" sz="2800" dirty="0">
                <a:latin typeface="Courier New" charset="0"/>
                <a:ea typeface="Courier New" charset="0"/>
                <a:cs typeface="Courier New" charset="0"/>
              </a:rPr>
              <a:t> ^ 1] = </a:t>
            </a:r>
            <a:endParaRPr kumimoji="1" lang="en-US" altLang="zh-CN" sz="2800" dirty="0" smtClean="0">
              <a:latin typeface="Courier New" charset="0"/>
              <a:ea typeface="Courier New" charset="0"/>
              <a:cs typeface="Courier New" charset="0"/>
            </a:endParaRPr>
          </a:p>
          <a:p>
            <a:r>
              <a:rPr kumimoji="1" lang="en-US" altLang="zh-CN" sz="2800" dirty="0">
                <a:latin typeface="Courier New" charset="0"/>
                <a:ea typeface="Courier New" charset="0"/>
                <a:cs typeface="Courier New" charset="0"/>
              </a:rPr>
              <a:t>	</a:t>
            </a:r>
            <a:r>
              <a:rPr kumimoji="1" lang="en-US" altLang="zh-CN" sz="2800" dirty="0" smtClean="0">
                <a:latin typeface="Courier New" charset="0"/>
                <a:ea typeface="Courier New" charset="0"/>
                <a:cs typeface="Courier New" charset="0"/>
              </a:rPr>
              <a:t>now;</a:t>
            </a:r>
          </a:p>
          <a:p>
            <a:r>
              <a:rPr kumimoji="1" lang="en-US" altLang="zh-CN" sz="2800" dirty="0" smtClean="0">
                <a:latin typeface="Courier New" charset="0"/>
                <a:ea typeface="Courier New" charset="0"/>
                <a:cs typeface="Courier New" charset="0"/>
              </a:rPr>
              <a:t>now-</a:t>
            </a:r>
            <a:r>
              <a:rPr kumimoji="1" lang="en-US" altLang="zh-CN" sz="2800" dirty="0">
                <a:latin typeface="Courier New" charset="0"/>
                <a:ea typeface="Courier New" charset="0"/>
                <a:cs typeface="Courier New" charset="0"/>
              </a:rPr>
              <a:t>&gt;update</a:t>
            </a:r>
            <a:r>
              <a:rPr kumimoji="1" lang="en-US" altLang="zh-CN" sz="2800" dirty="0" smtClean="0">
                <a:latin typeface="Courier New" charset="0"/>
                <a:ea typeface="Courier New" charset="0"/>
                <a:cs typeface="Courier New" charset="0"/>
              </a:rPr>
              <a:t>();</a:t>
            </a:r>
          </a:p>
          <a:p>
            <a:r>
              <a:rPr kumimoji="1" lang="en-US" altLang="zh-CN" sz="2800" dirty="0" smtClean="0">
                <a:latin typeface="Courier New" charset="0"/>
                <a:ea typeface="Courier New" charset="0"/>
                <a:cs typeface="Courier New" charset="0"/>
              </a:rPr>
              <a:t>child-</a:t>
            </a:r>
            <a:r>
              <a:rPr kumimoji="1" lang="en-US" altLang="zh-CN" sz="2800" dirty="0">
                <a:latin typeface="Courier New" charset="0"/>
                <a:ea typeface="Courier New" charset="0"/>
                <a:cs typeface="Courier New" charset="0"/>
              </a:rPr>
              <a:t>&gt;update</a:t>
            </a:r>
            <a:r>
              <a:rPr kumimoji="1" lang="en-US" altLang="zh-CN" sz="2800" dirty="0" smtClean="0">
                <a:latin typeface="Courier New" charset="0"/>
                <a:ea typeface="Courier New" charset="0"/>
                <a:cs typeface="Courier New" charset="0"/>
              </a:rPr>
              <a:t>();</a:t>
            </a:r>
          </a:p>
        </p:txBody>
      </p:sp>
    </p:spTree>
    <p:extLst>
      <p:ext uri="{BB962C8B-B14F-4D97-AF65-F5344CB8AC3E}">
        <p14:creationId xmlns:p14="http://schemas.microsoft.com/office/powerpoint/2010/main" xmlns="" val="6793049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0 0 L 0.12014 0.17893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 0 L 0.12014 0.17893 " pathEditMode="relative" ptsTypes="AA">
                                      <p:cBhvr>
                                        <p:cTn id="18" dur="2000" fill="hold"/>
                                        <p:tgtEl>
                                          <p:spTgt spid="15"/>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12014 0.17893 " pathEditMode="relative" ptsTypes="AA">
                                      <p:cBhvr>
                                        <p:cTn id="20" dur="2000" fill="hold"/>
                                        <p:tgtEl>
                                          <p:spTgt spid="10"/>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checkerboard(across)">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3.61111E-6 -0.01805 L 0.03907 -0.27638 " pathEditMode="relative" rAng="0" ptsTypes="AA">
                                      <p:cBhvr>
                                        <p:cTn id="29" dur="2000" fill="hold"/>
                                        <p:tgtEl>
                                          <p:spTgt spid="11"/>
                                        </p:tgtEl>
                                        <p:attrNameLst>
                                          <p:attrName>ppt_x</p:attrName>
                                          <p:attrName>ppt_y</p:attrName>
                                        </p:attrNameLst>
                                      </p:cBhvr>
                                      <p:rCtr x="1944" y="-12917"/>
                                    </p:animMotion>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checkerboard(across)">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90566" cy="4952492"/>
          </a:xfrm>
        </p:spPr>
        <p:txBody>
          <a:bodyPr/>
          <a:lstStyle/>
          <a:p>
            <a:r>
              <a:rPr kumimoji="1" lang="en-US" altLang="zh-CN" dirty="0" err="1" smtClean="0"/>
              <a:t>Treap</a:t>
            </a:r>
            <a:r>
              <a:rPr kumimoji="1" lang="zh-CN" altLang="en-US" dirty="0" smtClean="0"/>
              <a:t>的旋转</a:t>
            </a:r>
            <a:endParaRPr kumimoji="1" lang="zh-CN" altLang="en-US" dirty="0"/>
          </a:p>
        </p:txBody>
      </p:sp>
      <p:sp>
        <p:nvSpPr>
          <p:cNvPr id="3" name="内容占位符 2"/>
          <p:cNvSpPr>
            <a:spLocks noGrp="1"/>
          </p:cNvSpPr>
          <p:nvPr>
            <p:ph idx="1"/>
          </p:nvPr>
        </p:nvSpPr>
        <p:spPr>
          <a:xfrm>
            <a:off x="474260" y="1202844"/>
            <a:ext cx="8765274" cy="5655156"/>
          </a:xfrm>
        </p:spPr>
        <p:txBody>
          <a:bodyPr>
            <a:normAutofit/>
          </a:bodyPr>
          <a:lstStyle/>
          <a:p>
            <a:r>
              <a:rPr kumimoji="1" lang="en-US" altLang="zh-CN" dirty="0" smtClean="0"/>
              <a:t>update</a:t>
            </a:r>
            <a:r>
              <a:rPr kumimoji="1" lang="zh-CN" altLang="en-US" dirty="0" smtClean="0"/>
              <a:t>操作是什么？</a:t>
            </a:r>
            <a:endParaRPr kumimoji="1" lang="en-US" altLang="zh-CN" dirty="0" smtClean="0"/>
          </a:p>
          <a:p>
            <a:r>
              <a:rPr kumimoji="1" lang="zh-CN" altLang="en-US" dirty="0" smtClean="0"/>
              <a:t>我们的</a:t>
            </a:r>
            <a:r>
              <a:rPr kumimoji="1" lang="en-US" altLang="zh-CN" dirty="0" err="1" smtClean="0"/>
              <a:t>Treap</a:t>
            </a:r>
            <a:r>
              <a:rPr kumimoji="1" lang="zh-CN" altLang="en-US" dirty="0" smtClean="0"/>
              <a:t>节点会维护一些和子树有关的信息，比如</a:t>
            </a:r>
            <a:r>
              <a:rPr kumimoji="1" lang="en-US" altLang="zh-CN" dirty="0" smtClean="0"/>
              <a:t>size</a:t>
            </a:r>
            <a:r>
              <a:rPr kumimoji="1" lang="zh-CN" altLang="en-US" dirty="0" smtClean="0"/>
              <a:t>（子树里面节点的个数）。当子树发生变化的时候，就需要更新这些信息：</a:t>
            </a:r>
            <a:endParaRPr kumimoji="1" lang="en-US" altLang="zh-CN" dirty="0" smtClean="0"/>
          </a:p>
          <a:p>
            <a:r>
              <a:rPr kumimoji="1" lang="en-US" altLang="zh-CN" dirty="0" smtClean="0"/>
              <a:t>void</a:t>
            </a:r>
            <a:r>
              <a:rPr kumimoji="1" lang="zh-CN" altLang="en-US" dirty="0"/>
              <a:t> </a:t>
            </a:r>
            <a:r>
              <a:rPr kumimoji="1" lang="en-US" altLang="zh-CN" dirty="0" err="1" smtClean="0"/>
              <a:t>treap_node</a:t>
            </a:r>
            <a:r>
              <a:rPr kumimoji="1" lang="en-US" altLang="zh-CN" dirty="0" smtClean="0"/>
              <a:t>::update()</a:t>
            </a:r>
          </a:p>
          <a:p>
            <a:r>
              <a:rPr kumimoji="1" lang="en-US" altLang="zh-CN" dirty="0" smtClean="0"/>
              <a:t>{</a:t>
            </a:r>
          </a:p>
          <a:p>
            <a:pPr lvl="1"/>
            <a:r>
              <a:rPr kumimoji="1" lang="en-US" altLang="zh-CN" dirty="0" smtClean="0"/>
              <a:t>size=1+ch[0]-&gt;</a:t>
            </a:r>
            <a:r>
              <a:rPr kumimoji="1" lang="en-US" altLang="zh-CN" dirty="0" err="1" smtClean="0"/>
              <a:t>size+ch</a:t>
            </a:r>
            <a:r>
              <a:rPr kumimoji="1" lang="en-US" altLang="zh-CN" dirty="0" smtClean="0"/>
              <a:t>[1]-&gt;size;</a:t>
            </a:r>
          </a:p>
          <a:p>
            <a:r>
              <a:rPr kumimoji="1" lang="en-US" altLang="zh-CN" dirty="0"/>
              <a:t>}</a:t>
            </a:r>
            <a:endParaRPr kumimoji="1" lang="zh-CN" altLang="en-US" dirty="0"/>
          </a:p>
        </p:txBody>
      </p:sp>
    </p:spTree>
    <p:extLst>
      <p:ext uri="{BB962C8B-B14F-4D97-AF65-F5344CB8AC3E}">
        <p14:creationId xmlns:p14="http://schemas.microsoft.com/office/powerpoint/2010/main" xmlns="" val="94820039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86100" cy="4952492"/>
          </a:xfrm>
        </p:spPr>
        <p:txBody>
          <a:bodyPr/>
          <a:lstStyle/>
          <a:p>
            <a:r>
              <a:rPr kumimoji="1" lang="en-US" altLang="zh-CN" dirty="0" err="1" smtClean="0"/>
              <a:t>Treap</a:t>
            </a:r>
            <a:r>
              <a:rPr kumimoji="1" lang="zh-CN" altLang="en-US" dirty="0" smtClean="0"/>
              <a:t>的旋转</a:t>
            </a:r>
            <a:endParaRPr kumimoji="1" lang="zh-CN" altLang="en-US" dirty="0"/>
          </a:p>
        </p:txBody>
      </p:sp>
      <p:sp>
        <p:nvSpPr>
          <p:cNvPr id="3" name="内容占位符 2"/>
          <p:cNvSpPr>
            <a:spLocks noGrp="1"/>
          </p:cNvSpPr>
          <p:nvPr>
            <p:ph idx="1"/>
          </p:nvPr>
        </p:nvSpPr>
        <p:spPr/>
        <p:txBody>
          <a:bodyPr/>
          <a:lstStyle/>
          <a:p>
            <a:r>
              <a:rPr kumimoji="1" lang="zh-CN" altLang="en-US" dirty="0" smtClean="0"/>
              <a:t>在实际应用中，</a:t>
            </a:r>
            <a:r>
              <a:rPr kumimoji="1" lang="en-US" altLang="zh-CN" dirty="0" smtClean="0"/>
              <a:t>update</a:t>
            </a:r>
            <a:r>
              <a:rPr kumimoji="1" lang="zh-CN" altLang="en-US" dirty="0" smtClean="0"/>
              <a:t>函数还有可能维护一些别的信息，比如子树里面节点权值的最大者，节点权值和等等。</a:t>
            </a:r>
            <a:endParaRPr kumimoji="1" lang="zh-CN" altLang="en-US" dirty="0"/>
          </a:p>
        </p:txBody>
      </p:sp>
    </p:spTree>
    <p:extLst>
      <p:ext uri="{BB962C8B-B14F-4D97-AF65-F5344CB8AC3E}">
        <p14:creationId xmlns:p14="http://schemas.microsoft.com/office/powerpoint/2010/main" xmlns="" val="99317509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76918" cy="4952492"/>
          </a:xfrm>
        </p:spPr>
        <p:txBody>
          <a:bodyPr/>
          <a:lstStyle/>
          <a:p>
            <a:r>
              <a:rPr kumimoji="1" lang="en-US" altLang="zh-CN" dirty="0" err="1" smtClean="0"/>
              <a:t>Treap</a:t>
            </a:r>
            <a:r>
              <a:rPr kumimoji="1" lang="zh-CN" altLang="en-US" dirty="0" smtClean="0"/>
              <a:t>的插入</a:t>
            </a:r>
            <a:endParaRPr kumimoji="1" lang="zh-CN" altLang="en-US" dirty="0"/>
          </a:p>
        </p:txBody>
      </p:sp>
      <p:sp>
        <p:nvSpPr>
          <p:cNvPr id="3" name="内容占位符 2"/>
          <p:cNvSpPr>
            <a:spLocks noGrp="1"/>
          </p:cNvSpPr>
          <p:nvPr>
            <p:ph idx="1"/>
          </p:nvPr>
        </p:nvSpPr>
        <p:spPr/>
        <p:txBody>
          <a:bodyPr/>
          <a:lstStyle/>
          <a:p>
            <a:r>
              <a:rPr kumimoji="1" lang="zh-CN" altLang="en-US" dirty="0" smtClean="0"/>
              <a:t>插入新节点的步骤：</a:t>
            </a:r>
            <a:endParaRPr kumimoji="1" lang="en-US" altLang="zh-CN" dirty="0" smtClean="0"/>
          </a:p>
          <a:p>
            <a:pPr lvl="1"/>
            <a:r>
              <a:rPr kumimoji="1" lang="zh-CN" altLang="en-US" dirty="0" smtClean="0"/>
              <a:t>先获取一个新节点</a:t>
            </a:r>
            <a:endParaRPr kumimoji="1" lang="en-US" altLang="zh-CN" dirty="0" smtClean="0"/>
          </a:p>
          <a:p>
            <a:pPr lvl="1"/>
            <a:r>
              <a:rPr kumimoji="1" lang="zh-CN" altLang="en-US" dirty="0" smtClean="0"/>
              <a:t>找到该新节点应该插入的位置。</a:t>
            </a:r>
            <a:endParaRPr kumimoji="1" lang="en-US" altLang="zh-CN" dirty="0" smtClean="0"/>
          </a:p>
          <a:p>
            <a:pPr lvl="1"/>
            <a:r>
              <a:rPr kumimoji="1" lang="zh-CN" altLang="en-US" dirty="0" smtClean="0"/>
              <a:t>根据随机附加域进行调整，直到满足堆的性质（旋转）。</a:t>
            </a:r>
            <a:endParaRPr kumimoji="1" lang="en-US" altLang="zh-CN" dirty="0" smtClean="0"/>
          </a:p>
        </p:txBody>
      </p:sp>
    </p:spTree>
    <p:extLst>
      <p:ext uri="{BB962C8B-B14F-4D97-AF65-F5344CB8AC3E}">
        <p14:creationId xmlns:p14="http://schemas.microsoft.com/office/powerpoint/2010/main" xmlns="" val="156624700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二叉查找树</a:t>
            </a:r>
            <a:endParaRPr kumimoji="1" lang="zh-CN" altLang="en-US" dirty="0"/>
          </a:p>
        </p:txBody>
      </p:sp>
      <p:sp>
        <p:nvSpPr>
          <p:cNvPr id="3" name="内容占位符 2"/>
          <p:cNvSpPr>
            <a:spLocks noGrp="1"/>
          </p:cNvSpPr>
          <p:nvPr>
            <p:ph idx="1"/>
          </p:nvPr>
        </p:nvSpPr>
        <p:spPr>
          <a:xfrm>
            <a:off x="3886200" y="569065"/>
            <a:ext cx="4686299" cy="6118337"/>
          </a:xfrm>
        </p:spPr>
        <p:txBody>
          <a:bodyPr>
            <a:normAutofit lnSpcReduction="10000"/>
          </a:bodyPr>
          <a:lstStyle/>
          <a:p>
            <a:r>
              <a:rPr kumimoji="1" lang="zh-CN" altLang="en-US" dirty="0" smtClean="0"/>
              <a:t>我们在</a:t>
            </a:r>
            <a:r>
              <a:rPr kumimoji="1" lang="en-US" altLang="zh-CN" dirty="0" smtClean="0"/>
              <a:t>OI</a:t>
            </a:r>
            <a:r>
              <a:rPr kumimoji="1" lang="zh-CN" altLang="en-US" dirty="0" smtClean="0"/>
              <a:t>中经常需要这样一种数据结构：</a:t>
            </a:r>
            <a:endParaRPr kumimoji="1" lang="en-US" altLang="zh-CN" dirty="0" smtClean="0"/>
          </a:p>
          <a:p>
            <a:pPr lvl="1"/>
            <a:r>
              <a:rPr kumimoji="1" lang="zh-CN" altLang="en-US" dirty="0" smtClean="0"/>
              <a:t>一个集合支持快速插入、删除一个数字。</a:t>
            </a:r>
            <a:endParaRPr kumimoji="1" lang="en-US" altLang="zh-CN" dirty="0" smtClean="0"/>
          </a:p>
          <a:p>
            <a:pPr lvl="1"/>
            <a:r>
              <a:rPr kumimoji="1" lang="zh-CN" altLang="en-US" dirty="0" smtClean="0"/>
              <a:t>支持快速查找一个数字在所有已插入数字中的排名。</a:t>
            </a:r>
            <a:endParaRPr kumimoji="1" lang="en-US" altLang="zh-CN" dirty="0"/>
          </a:p>
          <a:p>
            <a:pPr lvl="1"/>
            <a:r>
              <a:rPr kumimoji="1" lang="zh-CN" altLang="en-US" dirty="0" smtClean="0"/>
              <a:t>支持删除大小在某一个区间内的数字。</a:t>
            </a:r>
            <a:endParaRPr kumimoji="1" lang="en-US" altLang="zh-CN" dirty="0" smtClean="0"/>
          </a:p>
          <a:p>
            <a:pPr lvl="1"/>
            <a:r>
              <a:rPr kumimoji="1" lang="zh-CN" altLang="en-US" dirty="0" smtClean="0"/>
              <a:t>动态维护一个数列。可以在数列的任何位置插入删除，求区间和，</a:t>
            </a:r>
            <a:r>
              <a:rPr kumimoji="1" lang="en-US" altLang="zh-CN" dirty="0" smtClean="0"/>
              <a:t>Min</a:t>
            </a:r>
            <a:r>
              <a:rPr kumimoji="1" lang="zh-CN" altLang="en-US" dirty="0" smtClean="0"/>
              <a:t>，</a:t>
            </a:r>
            <a:r>
              <a:rPr kumimoji="1" lang="en-US" altLang="zh-CN" dirty="0" smtClean="0"/>
              <a:t>Max</a:t>
            </a:r>
            <a:r>
              <a:rPr kumimoji="1" lang="zh-CN" altLang="en-US" dirty="0" smtClean="0"/>
              <a:t>，进行区间翻转。</a:t>
            </a:r>
            <a:endParaRPr kumimoji="1" lang="en-US" altLang="zh-CN" dirty="0" smtClean="0"/>
          </a:p>
        </p:txBody>
      </p:sp>
    </p:spTree>
    <p:extLst>
      <p:ext uri="{BB962C8B-B14F-4D97-AF65-F5344CB8AC3E}">
        <p14:creationId xmlns:p14="http://schemas.microsoft.com/office/powerpoint/2010/main" xmlns="" val="158805049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76918" cy="4952492"/>
          </a:xfrm>
        </p:spPr>
        <p:txBody>
          <a:bodyPr/>
          <a:lstStyle/>
          <a:p>
            <a:r>
              <a:rPr kumimoji="1" lang="en-US" altLang="zh-CN" dirty="0" err="1" smtClean="0"/>
              <a:t>Treap</a:t>
            </a:r>
            <a:r>
              <a:rPr kumimoji="1" lang="zh-CN" altLang="en-US" dirty="0" smtClean="0"/>
              <a:t>的插入</a:t>
            </a:r>
            <a:endParaRPr kumimoji="1" lang="zh-CN" altLang="en-US" dirty="0"/>
          </a:p>
        </p:txBody>
      </p:sp>
      <p:sp>
        <p:nvSpPr>
          <p:cNvPr id="18" name="椭圆 17"/>
          <p:cNvSpPr/>
          <p:nvPr/>
        </p:nvSpPr>
        <p:spPr>
          <a:xfrm>
            <a:off x="6657834" y="375312"/>
            <a:ext cx="1910687" cy="9280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4800" dirty="0" smtClean="0"/>
              <a:t>4,4</a:t>
            </a:r>
            <a:endParaRPr kumimoji="1" lang="zh-CN" altLang="en-US" sz="4800" dirty="0"/>
          </a:p>
        </p:txBody>
      </p:sp>
      <p:sp>
        <p:nvSpPr>
          <p:cNvPr id="19" name="椭圆 18"/>
          <p:cNvSpPr/>
          <p:nvPr/>
        </p:nvSpPr>
        <p:spPr>
          <a:xfrm>
            <a:off x="4548338" y="3977031"/>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smtClean="0"/>
              <a:t>3,9</a:t>
            </a:r>
            <a:endParaRPr kumimoji="1" lang="zh-CN" altLang="en-US" sz="4800" dirty="0"/>
          </a:p>
        </p:txBody>
      </p:sp>
      <p:sp>
        <p:nvSpPr>
          <p:cNvPr id="20" name="椭圆 19"/>
          <p:cNvSpPr/>
          <p:nvPr/>
        </p:nvSpPr>
        <p:spPr>
          <a:xfrm>
            <a:off x="6892170" y="2547180"/>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smtClean="0"/>
              <a:t>5,7</a:t>
            </a:r>
            <a:endParaRPr kumimoji="1" lang="zh-CN" altLang="en-US" sz="4800" dirty="0"/>
          </a:p>
        </p:txBody>
      </p:sp>
      <p:sp>
        <p:nvSpPr>
          <p:cNvPr id="21" name="椭圆 20"/>
          <p:cNvSpPr/>
          <p:nvPr/>
        </p:nvSpPr>
        <p:spPr>
          <a:xfrm>
            <a:off x="571500" y="2473267"/>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1,</a:t>
            </a:r>
            <a:r>
              <a:rPr kumimoji="1" lang="en-US" altLang="zh-CN" sz="4800" dirty="0"/>
              <a:t>2</a:t>
            </a:r>
            <a:endParaRPr kumimoji="1" lang="zh-CN" altLang="en-US" sz="4800" dirty="0"/>
          </a:p>
        </p:txBody>
      </p:sp>
      <p:sp>
        <p:nvSpPr>
          <p:cNvPr id="22" name="椭圆 21"/>
          <p:cNvSpPr/>
          <p:nvPr/>
        </p:nvSpPr>
        <p:spPr>
          <a:xfrm>
            <a:off x="3345973" y="1303360"/>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2,1</a:t>
            </a:r>
            <a:endParaRPr kumimoji="1" lang="zh-CN" altLang="en-US" sz="4800" dirty="0"/>
          </a:p>
        </p:txBody>
      </p:sp>
      <p:cxnSp>
        <p:nvCxnSpPr>
          <p:cNvPr id="24" name="直线连接符 23"/>
          <p:cNvCxnSpPr>
            <a:stCxn id="21" idx="7"/>
          </p:cNvCxnSpPr>
          <p:nvPr/>
        </p:nvCxnSpPr>
        <p:spPr>
          <a:xfrm flipV="1">
            <a:off x="2202373" y="2006222"/>
            <a:ext cx="1244823" cy="60295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直线连接符 25"/>
          <p:cNvCxnSpPr>
            <a:endCxn id="20" idx="1"/>
          </p:cNvCxnSpPr>
          <p:nvPr/>
        </p:nvCxnSpPr>
        <p:spPr>
          <a:xfrm>
            <a:off x="5188472" y="2018071"/>
            <a:ext cx="1983512" cy="66501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V="1">
            <a:off x="5894127" y="3298656"/>
            <a:ext cx="1386118" cy="6788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5919164" y="4745571"/>
            <a:ext cx="995584" cy="68738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6468067" y="5300287"/>
            <a:ext cx="1910687" cy="9280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4800" dirty="0" smtClean="0"/>
              <a:t>4,4</a:t>
            </a:r>
            <a:endParaRPr kumimoji="1" lang="zh-CN" altLang="en-US" sz="4800" dirty="0"/>
          </a:p>
        </p:txBody>
      </p:sp>
      <p:sp>
        <p:nvSpPr>
          <p:cNvPr id="34" name="椭圆 33"/>
          <p:cNvSpPr/>
          <p:nvPr/>
        </p:nvSpPr>
        <p:spPr>
          <a:xfrm>
            <a:off x="2202373" y="5089264"/>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3,9</a:t>
            </a:r>
            <a:endParaRPr kumimoji="1" lang="zh-CN" altLang="en-US" sz="4800" dirty="0"/>
          </a:p>
        </p:txBody>
      </p:sp>
      <p:cxnSp>
        <p:nvCxnSpPr>
          <p:cNvPr id="35" name="直线连接符 34"/>
          <p:cNvCxnSpPr/>
          <p:nvPr/>
        </p:nvCxnSpPr>
        <p:spPr>
          <a:xfrm flipV="1">
            <a:off x="3781223" y="4819909"/>
            <a:ext cx="1120616" cy="48037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4320704" y="3966090"/>
            <a:ext cx="1910687" cy="9280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4800" dirty="0" smtClean="0"/>
              <a:t>4,4</a:t>
            </a:r>
            <a:endParaRPr kumimoji="1" lang="zh-CN" altLang="en-US" sz="4800" dirty="0"/>
          </a:p>
        </p:txBody>
      </p:sp>
      <p:sp>
        <p:nvSpPr>
          <p:cNvPr id="43" name="椭圆 42"/>
          <p:cNvSpPr/>
          <p:nvPr/>
        </p:nvSpPr>
        <p:spPr>
          <a:xfrm>
            <a:off x="7319483" y="3978886"/>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5,7</a:t>
            </a:r>
            <a:endParaRPr kumimoji="1" lang="zh-CN" altLang="en-US" sz="4800" dirty="0"/>
          </a:p>
        </p:txBody>
      </p:sp>
      <p:cxnSp>
        <p:nvCxnSpPr>
          <p:cNvPr id="44" name="直线连接符 43"/>
          <p:cNvCxnSpPr>
            <a:stCxn id="43" idx="0"/>
          </p:cNvCxnSpPr>
          <p:nvPr/>
        </p:nvCxnSpPr>
        <p:spPr>
          <a:xfrm flipH="1" flipV="1">
            <a:off x="7966163" y="3181206"/>
            <a:ext cx="308664" cy="7976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070078" y="3231688"/>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3,9</a:t>
            </a:r>
            <a:endParaRPr kumimoji="1" lang="zh-CN" altLang="en-US" sz="4800" dirty="0"/>
          </a:p>
        </p:txBody>
      </p:sp>
      <p:cxnSp>
        <p:nvCxnSpPr>
          <p:cNvPr id="46" name="直线连接符 45"/>
          <p:cNvCxnSpPr/>
          <p:nvPr/>
        </p:nvCxnSpPr>
        <p:spPr>
          <a:xfrm flipV="1">
            <a:off x="5845627" y="3022145"/>
            <a:ext cx="1120616" cy="48037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6853500" y="2265325"/>
            <a:ext cx="1910687" cy="9280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4800" dirty="0" smtClean="0"/>
              <a:t>4,4</a:t>
            </a:r>
            <a:endParaRPr kumimoji="1" lang="zh-CN" altLang="en-US" sz="4800" dirty="0"/>
          </a:p>
        </p:txBody>
      </p:sp>
    </p:spTree>
    <p:extLst>
      <p:ext uri="{BB962C8B-B14F-4D97-AF65-F5344CB8AC3E}">
        <p14:creationId xmlns:p14="http://schemas.microsoft.com/office/powerpoint/2010/main" xmlns="" val="1321408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grpId="0" nodeType="clickEffect">
                                  <p:stCondLst>
                                    <p:cond delay="0"/>
                                  </p:stCondLst>
                                  <p:childTnLst>
                                    <p:animRot by="21600000">
                                      <p:cBhvr>
                                        <p:cTn id="11" dur="2000" fill="hold"/>
                                        <p:tgtEl>
                                          <p:spTgt spid="22"/>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0" nodeType="clickEffect">
                                  <p:stCondLst>
                                    <p:cond delay="0"/>
                                  </p:stCondLst>
                                  <p:childTnLst>
                                    <p:animRot by="21600000">
                                      <p:cBhvr>
                                        <p:cTn id="15" dur="2000" fill="hold"/>
                                        <p:tgtEl>
                                          <p:spTgt spid="20"/>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0" nodeType="clickEffect">
                                  <p:stCondLst>
                                    <p:cond delay="0"/>
                                  </p:stCondLst>
                                  <p:childTnLst>
                                    <p:animRot by="21600000">
                                      <p:cBhvr>
                                        <p:cTn id="19" dur="2000" fill="hold"/>
                                        <p:tgtEl>
                                          <p:spTgt spid="19"/>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checkerboard(across)">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grpId="1" nodeType="clickEffect">
                                  <p:stCondLst>
                                    <p:cond delay="0"/>
                                  </p:stCondLst>
                                  <p:childTnLst>
                                    <p:anim calcmode="lin" valueType="num">
                                      <p:cBhvr additive="base">
                                        <p:cTn id="28" dur="500"/>
                                        <p:tgtEl>
                                          <p:spTgt spid="18"/>
                                        </p:tgtEl>
                                        <p:attrNameLst>
                                          <p:attrName>ppt_y</p:attrName>
                                        </p:attrNameLst>
                                      </p:cBhvr>
                                      <p:tavLst>
                                        <p:tav tm="0">
                                          <p:val>
                                            <p:strVal val="#ppt_y"/>
                                          </p:val>
                                        </p:tav>
                                        <p:tav tm="100000">
                                          <p:val>
                                            <p:strVal val="#ppt_y+#ppt_h*1.125000"/>
                                          </p:val>
                                        </p:tav>
                                      </p:tavLst>
                                    </p:anim>
                                    <p:animEffect transition="out" filter="wipe(down)">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heckerboard(across)">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1" nodeType="clickEffect">
                                  <p:stCondLst>
                                    <p:cond delay="0"/>
                                  </p:stCondLst>
                                  <p:childTnLst>
                                    <p:animClr clrSpc="rgb" dir="cw">
                                      <p:cBhvr override="childStyle">
                                        <p:cTn id="39" dur="250" autoRev="1" fill="remove"/>
                                        <p:tgtEl>
                                          <p:spTgt spid="19"/>
                                        </p:tgtEl>
                                        <p:attrNameLst>
                                          <p:attrName>style.color</p:attrName>
                                        </p:attrNameLst>
                                      </p:cBhvr>
                                      <p:to>
                                        <a:schemeClr val="bg1"/>
                                      </p:to>
                                    </p:animClr>
                                    <p:animClr clrSpc="rgb" dir="cw">
                                      <p:cBhvr>
                                        <p:cTn id="40" dur="250" autoRev="1" fill="remove"/>
                                        <p:tgtEl>
                                          <p:spTgt spid="19"/>
                                        </p:tgtEl>
                                        <p:attrNameLst>
                                          <p:attrName>fillcolor</p:attrName>
                                        </p:attrNameLst>
                                      </p:cBhvr>
                                      <p:to>
                                        <a:schemeClr val="bg1"/>
                                      </p:to>
                                    </p:animClr>
                                    <p:set>
                                      <p:cBhvr>
                                        <p:cTn id="41" dur="250" autoRev="1" fill="remove"/>
                                        <p:tgtEl>
                                          <p:spTgt spid="19"/>
                                        </p:tgtEl>
                                        <p:attrNameLst>
                                          <p:attrName>fill.type</p:attrName>
                                        </p:attrNameLst>
                                      </p:cBhvr>
                                      <p:to>
                                        <p:strVal val="solid"/>
                                      </p:to>
                                    </p:set>
                                    <p:set>
                                      <p:cBhvr>
                                        <p:cTn id="42" dur="250" autoRev="1" fill="remove"/>
                                        <p:tgtEl>
                                          <p:spTgt spid="1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2" nodeType="clickEffect">
                                  <p:stCondLst>
                                    <p:cond delay="0"/>
                                  </p:stCondLst>
                                  <p:childTnLst>
                                    <p:animEffect transition="out" filter="checkerboard(across)">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par>
                                <p:cTn id="48" presetID="5" presetClass="exit" presetSubtype="10" fill="hold" nodeType="withEffect">
                                  <p:stCondLst>
                                    <p:cond delay="0"/>
                                  </p:stCondLst>
                                  <p:childTnLst>
                                    <p:animEffect transition="out" filter="checkerboard(across)">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33"/>
                                        </p:tgtEl>
                                      </p:cBhvr>
                                    </p:animEffect>
                                    <p:set>
                                      <p:cBhvr>
                                        <p:cTn id="53" dur="1" fill="hold">
                                          <p:stCondLst>
                                            <p:cond delay="499"/>
                                          </p:stCondLst>
                                        </p:cTn>
                                        <p:tgtEl>
                                          <p:spTgt spid="3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checkerboard(across)">
                                      <p:cBhvr>
                                        <p:cTn id="58" dur="500"/>
                                        <p:tgtEl>
                                          <p:spTgt spid="36"/>
                                        </p:tgtEl>
                                      </p:cBhvr>
                                    </p:animEffect>
                                  </p:childTnLst>
                                </p:cTn>
                              </p:par>
                              <p:par>
                                <p:cTn id="59" presetID="5" presetClass="entr" presetSubtype="1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checkerboard(across)">
                                      <p:cBhvr>
                                        <p:cTn id="61" dur="500"/>
                                        <p:tgtEl>
                                          <p:spTgt spid="35"/>
                                        </p:tgtEl>
                                      </p:cBhvr>
                                    </p:animEffect>
                                  </p:childTnLst>
                                </p:cTn>
                              </p:par>
                              <p:par>
                                <p:cTn id="62" presetID="5" presetClass="entr" presetSubtype="1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checkerboard(across)">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27" presetClass="emph" presetSubtype="0" fill="remove" grpId="1" nodeType="clickEffect">
                                  <p:stCondLst>
                                    <p:cond delay="0"/>
                                  </p:stCondLst>
                                  <p:childTnLst>
                                    <p:animClr clrSpc="rgb" dir="cw">
                                      <p:cBhvr override="childStyle">
                                        <p:cTn id="68" dur="250" autoRev="1" fill="remove"/>
                                        <p:tgtEl>
                                          <p:spTgt spid="20"/>
                                        </p:tgtEl>
                                        <p:attrNameLst>
                                          <p:attrName>style.color</p:attrName>
                                        </p:attrNameLst>
                                      </p:cBhvr>
                                      <p:to>
                                        <a:schemeClr val="bg1"/>
                                      </p:to>
                                    </p:animClr>
                                    <p:animClr clrSpc="rgb" dir="cw">
                                      <p:cBhvr>
                                        <p:cTn id="69" dur="250" autoRev="1" fill="remove"/>
                                        <p:tgtEl>
                                          <p:spTgt spid="20"/>
                                        </p:tgtEl>
                                        <p:attrNameLst>
                                          <p:attrName>fillcolor</p:attrName>
                                        </p:attrNameLst>
                                      </p:cBhvr>
                                      <p:to>
                                        <a:schemeClr val="bg1"/>
                                      </p:to>
                                    </p:animClr>
                                    <p:set>
                                      <p:cBhvr>
                                        <p:cTn id="70" dur="250" autoRev="1" fill="remove"/>
                                        <p:tgtEl>
                                          <p:spTgt spid="20"/>
                                        </p:tgtEl>
                                        <p:attrNameLst>
                                          <p:attrName>fill.type</p:attrName>
                                        </p:attrNameLst>
                                      </p:cBhvr>
                                      <p:to>
                                        <p:strVal val="solid"/>
                                      </p:to>
                                    </p:set>
                                    <p:set>
                                      <p:cBhvr>
                                        <p:cTn id="71" dur="250" autoRev="1" fill="remove"/>
                                        <p:tgtEl>
                                          <p:spTgt spid="20"/>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2" nodeType="clickEffect">
                                  <p:stCondLst>
                                    <p:cond delay="0"/>
                                  </p:stCondLst>
                                  <p:childTnLst>
                                    <p:animEffect transition="out" filter="blinds(horizontal)">
                                      <p:cBhvr>
                                        <p:cTn id="75" dur="500"/>
                                        <p:tgtEl>
                                          <p:spTgt spid="20"/>
                                        </p:tgtEl>
                                      </p:cBhvr>
                                    </p:animEffect>
                                    <p:set>
                                      <p:cBhvr>
                                        <p:cTn id="76" dur="1" fill="hold">
                                          <p:stCondLst>
                                            <p:cond delay="499"/>
                                          </p:stCondLst>
                                        </p:cTn>
                                        <p:tgtEl>
                                          <p:spTgt spid="20"/>
                                        </p:tgtEl>
                                        <p:attrNameLst>
                                          <p:attrName>style.visibility</p:attrName>
                                        </p:attrNameLst>
                                      </p:cBhvr>
                                      <p:to>
                                        <p:strVal val="hidden"/>
                                      </p:to>
                                    </p:set>
                                  </p:childTnLst>
                                </p:cTn>
                              </p:par>
                              <p:par>
                                <p:cTn id="77" presetID="3" presetClass="exit" presetSubtype="10" fill="hold" nodeType="withEffect">
                                  <p:stCondLst>
                                    <p:cond delay="0"/>
                                  </p:stCondLst>
                                  <p:childTnLst>
                                    <p:animEffect transition="out" filter="blinds(horizontal)">
                                      <p:cBhvr>
                                        <p:cTn id="78" dur="500"/>
                                        <p:tgtEl>
                                          <p:spTgt spid="28"/>
                                        </p:tgtEl>
                                      </p:cBhvr>
                                    </p:animEffect>
                                    <p:set>
                                      <p:cBhvr>
                                        <p:cTn id="79" dur="1" fill="hold">
                                          <p:stCondLst>
                                            <p:cond delay="499"/>
                                          </p:stCondLst>
                                        </p:cTn>
                                        <p:tgtEl>
                                          <p:spTgt spid="28"/>
                                        </p:tgtEl>
                                        <p:attrNameLst>
                                          <p:attrName>style.visibility</p:attrName>
                                        </p:attrNameLst>
                                      </p:cBhvr>
                                      <p:to>
                                        <p:strVal val="hidden"/>
                                      </p:to>
                                    </p:set>
                                  </p:childTnLst>
                                </p:cTn>
                              </p:par>
                              <p:par>
                                <p:cTn id="80" presetID="3" presetClass="exit" presetSubtype="10" fill="hold" grpId="1" nodeType="withEffect">
                                  <p:stCondLst>
                                    <p:cond delay="0"/>
                                  </p:stCondLst>
                                  <p:childTnLst>
                                    <p:animEffect transition="out" filter="blinds(horizontal)">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3" presetClass="exit" presetSubtype="10" fill="hold" nodeType="withEffect">
                                  <p:stCondLst>
                                    <p:cond delay="0"/>
                                  </p:stCondLst>
                                  <p:childTnLst>
                                    <p:animEffect transition="out" filter="blinds(horizontal)">
                                      <p:cBhvr>
                                        <p:cTn id="84" dur="500"/>
                                        <p:tgtEl>
                                          <p:spTgt spid="35"/>
                                        </p:tgtEl>
                                      </p:cBhvr>
                                    </p:animEffect>
                                    <p:set>
                                      <p:cBhvr>
                                        <p:cTn id="85" dur="1" fill="hold">
                                          <p:stCondLst>
                                            <p:cond delay="499"/>
                                          </p:stCondLst>
                                        </p:cTn>
                                        <p:tgtEl>
                                          <p:spTgt spid="35"/>
                                        </p:tgtEl>
                                        <p:attrNameLst>
                                          <p:attrName>style.visibility</p:attrName>
                                        </p:attrNameLst>
                                      </p:cBhvr>
                                      <p:to>
                                        <p:strVal val="hidden"/>
                                      </p:to>
                                    </p:set>
                                  </p:childTnLst>
                                </p:cTn>
                              </p:par>
                              <p:par>
                                <p:cTn id="86" presetID="3" presetClass="exit" presetSubtype="10" fill="hold" grpId="2" nodeType="withEffect">
                                  <p:stCondLst>
                                    <p:cond delay="0"/>
                                  </p:stCondLst>
                                  <p:childTnLst>
                                    <p:animEffect transition="out" filter="blinds(horizontal)">
                                      <p:cBhvr>
                                        <p:cTn id="87" dur="500"/>
                                        <p:tgtEl>
                                          <p:spTgt spid="34"/>
                                        </p:tgtEl>
                                      </p:cBhvr>
                                    </p:animEffect>
                                    <p:set>
                                      <p:cBhvr>
                                        <p:cTn id="88" dur="1" fill="hold">
                                          <p:stCondLst>
                                            <p:cond delay="499"/>
                                          </p:stCondLst>
                                        </p:cTn>
                                        <p:tgtEl>
                                          <p:spTgt spid="3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nodeType="click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checkerboard(across)">
                                      <p:cBhvr>
                                        <p:cTn id="93" dur="500"/>
                                        <p:tgtEl>
                                          <p:spTgt spid="46"/>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checkerboard(across)">
                                      <p:cBhvr>
                                        <p:cTn id="96" dur="500"/>
                                        <p:tgtEl>
                                          <p:spTgt spid="45"/>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checkerboard(across)">
                                      <p:cBhvr>
                                        <p:cTn id="99" dur="500"/>
                                        <p:tgtEl>
                                          <p:spTgt spid="47"/>
                                        </p:tgtEl>
                                      </p:cBhvr>
                                    </p:animEffect>
                                  </p:childTnLst>
                                </p:cTn>
                              </p:par>
                              <p:par>
                                <p:cTn id="100" presetID="5" presetClass="entr" presetSubtype="10" fill="hold"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checkerboard(across)">
                                      <p:cBhvr>
                                        <p:cTn id="102" dur="500"/>
                                        <p:tgtEl>
                                          <p:spTgt spid="44"/>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checkerboard(across)">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27" presetClass="emph" presetSubtype="0" fill="remove" grpId="1" nodeType="clickEffect">
                                  <p:stCondLst>
                                    <p:cond delay="0"/>
                                  </p:stCondLst>
                                  <p:childTnLst>
                                    <p:animClr clrSpc="rgb" dir="cw">
                                      <p:cBhvr override="childStyle">
                                        <p:cTn id="109" dur="250" autoRev="1" fill="remove"/>
                                        <p:tgtEl>
                                          <p:spTgt spid="22"/>
                                        </p:tgtEl>
                                        <p:attrNameLst>
                                          <p:attrName>style.color</p:attrName>
                                        </p:attrNameLst>
                                      </p:cBhvr>
                                      <p:to>
                                        <a:schemeClr val="bg1"/>
                                      </p:to>
                                    </p:animClr>
                                    <p:animClr clrSpc="rgb" dir="cw">
                                      <p:cBhvr>
                                        <p:cTn id="110" dur="250" autoRev="1" fill="remove"/>
                                        <p:tgtEl>
                                          <p:spTgt spid="22"/>
                                        </p:tgtEl>
                                        <p:attrNameLst>
                                          <p:attrName>fillcolor</p:attrName>
                                        </p:attrNameLst>
                                      </p:cBhvr>
                                      <p:to>
                                        <a:schemeClr val="bg1"/>
                                      </p:to>
                                    </p:animClr>
                                    <p:set>
                                      <p:cBhvr>
                                        <p:cTn id="111" dur="250" autoRev="1" fill="remove"/>
                                        <p:tgtEl>
                                          <p:spTgt spid="22"/>
                                        </p:tgtEl>
                                        <p:attrNameLst>
                                          <p:attrName>fill.type</p:attrName>
                                        </p:attrNameLst>
                                      </p:cBhvr>
                                      <p:to>
                                        <p:strVal val="solid"/>
                                      </p:to>
                                    </p:set>
                                    <p:set>
                                      <p:cBhvr>
                                        <p:cTn id="112" dur="25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9" grpId="2" animBg="1"/>
      <p:bldP spid="20" grpId="0" animBg="1"/>
      <p:bldP spid="20" grpId="1" animBg="1"/>
      <p:bldP spid="20" grpId="2" animBg="1"/>
      <p:bldP spid="22" grpId="0" animBg="1"/>
      <p:bldP spid="22" grpId="1" animBg="1"/>
      <p:bldP spid="33" grpId="0" animBg="1"/>
      <p:bldP spid="33" grpId="1" animBg="1"/>
      <p:bldP spid="34" grpId="1" animBg="1"/>
      <p:bldP spid="34" grpId="2" animBg="1"/>
      <p:bldP spid="36" grpId="0" animBg="1"/>
      <p:bldP spid="36" grpId="1" animBg="1"/>
      <p:bldP spid="43" grpId="0" animBg="1"/>
      <p:bldP spid="45"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58804" cy="4952492"/>
          </a:xfrm>
        </p:spPr>
        <p:txBody>
          <a:bodyPr/>
          <a:lstStyle/>
          <a:p>
            <a:r>
              <a:rPr kumimoji="1" lang="en-US" altLang="zh-CN" dirty="0" err="1" smtClean="0"/>
              <a:t>Treap</a:t>
            </a:r>
            <a:r>
              <a:rPr kumimoji="1" lang="zh-CN" altLang="en-US" dirty="0" smtClean="0"/>
              <a:t>的插入</a:t>
            </a:r>
            <a:endParaRPr kumimoji="1" lang="zh-CN" altLang="en-US" dirty="0"/>
          </a:p>
        </p:txBody>
      </p:sp>
      <p:sp>
        <p:nvSpPr>
          <p:cNvPr id="3" name="内容占位符 2"/>
          <p:cNvSpPr>
            <a:spLocks noGrp="1"/>
          </p:cNvSpPr>
          <p:nvPr>
            <p:ph idx="1"/>
          </p:nvPr>
        </p:nvSpPr>
        <p:spPr/>
        <p:txBody>
          <a:bodyPr/>
          <a:lstStyle/>
          <a:p>
            <a:r>
              <a:rPr kumimoji="1" lang="zh-CN" altLang="en-US" dirty="0" smtClean="0"/>
              <a:t>如何找插入位置？</a:t>
            </a:r>
            <a:endParaRPr kumimoji="1" lang="en-US" altLang="zh-CN" dirty="0" smtClean="0"/>
          </a:p>
          <a:p>
            <a:pPr lvl="1"/>
            <a:r>
              <a:rPr kumimoji="1" lang="zh-CN" altLang="en-US" dirty="0" smtClean="0"/>
              <a:t>从根节点开始找，如果新节点权值小于当前节点权值，去左子树；反之，去右子树。（我们这里先假设所有元素权值不相等）</a:t>
            </a:r>
            <a:endParaRPr kumimoji="1" lang="en-US" altLang="zh-CN" dirty="0" smtClean="0"/>
          </a:p>
          <a:p>
            <a:pPr lvl="1"/>
            <a:r>
              <a:rPr kumimoji="1" lang="zh-CN" altLang="en-US" dirty="0" smtClean="0"/>
              <a:t>当我们到达一个叶子节点的时候，如果新点权值比叶子节点小，把新节点放左边；反之，放右边。</a:t>
            </a:r>
            <a:endParaRPr kumimoji="1" lang="en-US" altLang="zh-CN" dirty="0" smtClean="0"/>
          </a:p>
          <a:p>
            <a:pPr lvl="1"/>
            <a:endParaRPr kumimoji="1" lang="zh-CN" altLang="en-US" dirty="0"/>
          </a:p>
        </p:txBody>
      </p:sp>
    </p:spTree>
    <p:extLst>
      <p:ext uri="{BB962C8B-B14F-4D97-AF65-F5344CB8AC3E}">
        <p14:creationId xmlns:p14="http://schemas.microsoft.com/office/powerpoint/2010/main" xmlns="" val="6305463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58804" cy="4952492"/>
          </a:xfrm>
        </p:spPr>
        <p:txBody>
          <a:bodyPr/>
          <a:lstStyle/>
          <a:p>
            <a:r>
              <a:rPr kumimoji="1" lang="en-US" altLang="zh-CN" dirty="0" err="1" smtClean="0"/>
              <a:t>Treap</a:t>
            </a:r>
            <a:r>
              <a:rPr kumimoji="1" lang="zh-CN" altLang="en-US" dirty="0" smtClean="0"/>
              <a:t>的插入</a:t>
            </a:r>
            <a:endParaRPr kumimoji="1" lang="zh-CN" altLang="en-US" dirty="0"/>
          </a:p>
        </p:txBody>
      </p:sp>
      <p:sp>
        <p:nvSpPr>
          <p:cNvPr id="3" name="内容占位符 2"/>
          <p:cNvSpPr>
            <a:spLocks noGrp="1"/>
          </p:cNvSpPr>
          <p:nvPr>
            <p:ph idx="1"/>
          </p:nvPr>
        </p:nvSpPr>
        <p:spPr/>
        <p:txBody>
          <a:bodyPr/>
          <a:lstStyle/>
          <a:p>
            <a:r>
              <a:rPr kumimoji="1" lang="zh-CN" altLang="en-US" dirty="0" smtClean="0"/>
              <a:t>如何调整使其满足堆的性质？</a:t>
            </a:r>
            <a:endParaRPr kumimoji="1" lang="en-US" altLang="zh-CN" dirty="0" smtClean="0"/>
          </a:p>
          <a:p>
            <a:pPr lvl="1"/>
            <a:r>
              <a:rPr kumimoji="1" lang="zh-CN" altLang="en-US" dirty="0" smtClean="0"/>
              <a:t>如果当前新节点的随机附加域的大小小于自己的父亲，我们就向上旋转。</a:t>
            </a:r>
            <a:endParaRPr kumimoji="1" lang="en-US" altLang="zh-CN" dirty="0" smtClean="0"/>
          </a:p>
        </p:txBody>
      </p:sp>
    </p:spTree>
    <p:extLst>
      <p:ext uri="{BB962C8B-B14F-4D97-AF65-F5344CB8AC3E}">
        <p14:creationId xmlns:p14="http://schemas.microsoft.com/office/powerpoint/2010/main" xmlns="" val="153098490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49622" cy="4952492"/>
          </a:xfrm>
        </p:spPr>
        <p:txBody>
          <a:bodyPr/>
          <a:lstStyle/>
          <a:p>
            <a:r>
              <a:rPr kumimoji="1" lang="en-US" altLang="zh-CN" dirty="0" err="1" smtClean="0"/>
              <a:t>Treap</a:t>
            </a:r>
            <a:r>
              <a:rPr kumimoji="1" lang="zh-CN" altLang="en-US" dirty="0" smtClean="0"/>
              <a:t>的插入</a:t>
            </a:r>
            <a:endParaRPr kumimoji="1"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3065" y="1110302"/>
            <a:ext cx="8849399" cy="5747698"/>
          </a:xfrm>
        </p:spPr>
      </p:pic>
    </p:spTree>
    <p:extLst>
      <p:ext uri="{BB962C8B-B14F-4D97-AF65-F5344CB8AC3E}">
        <p14:creationId xmlns:p14="http://schemas.microsoft.com/office/powerpoint/2010/main" xmlns="" val="5142128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99748" cy="4952492"/>
          </a:xfrm>
        </p:spPr>
        <p:txBody>
          <a:bodyPr/>
          <a:lstStyle/>
          <a:p>
            <a:r>
              <a:rPr kumimoji="1" lang="en-US" altLang="zh-CN" dirty="0" err="1" smtClean="0"/>
              <a:t>Treap</a:t>
            </a:r>
            <a:r>
              <a:rPr kumimoji="1" lang="zh-CN" altLang="en-US" dirty="0" smtClean="0"/>
              <a:t>的删除</a:t>
            </a:r>
            <a:endParaRPr kumimoji="1" lang="zh-CN" altLang="en-US" dirty="0"/>
          </a:p>
        </p:txBody>
      </p:sp>
      <p:sp>
        <p:nvSpPr>
          <p:cNvPr id="3" name="内容占位符 2"/>
          <p:cNvSpPr>
            <a:spLocks noGrp="1"/>
          </p:cNvSpPr>
          <p:nvPr>
            <p:ph idx="1"/>
          </p:nvPr>
        </p:nvSpPr>
        <p:spPr/>
        <p:txBody>
          <a:bodyPr/>
          <a:lstStyle/>
          <a:p>
            <a:r>
              <a:rPr kumimoji="1" lang="zh-CN" altLang="en-US" dirty="0" smtClean="0"/>
              <a:t>如果一个节点是叶子节点，我们能够很方便的删除。</a:t>
            </a:r>
            <a:endParaRPr kumimoji="1" lang="en-US" altLang="zh-CN" dirty="0" smtClean="0"/>
          </a:p>
          <a:p>
            <a:r>
              <a:rPr kumimoji="1" lang="zh-CN" altLang="en-US" dirty="0" smtClean="0"/>
              <a:t>所以我们的思路是，把要删除的点挪到叶子节点的位置。</a:t>
            </a:r>
            <a:endParaRPr kumimoji="1" lang="en-US" altLang="zh-CN" dirty="0" smtClean="0"/>
          </a:p>
          <a:p>
            <a:r>
              <a:rPr kumimoji="1" lang="zh-CN" altLang="en-US" dirty="0" smtClean="0"/>
              <a:t>一路旋转，注意还要维护堆的性质。</a:t>
            </a:r>
            <a:endParaRPr kumimoji="1" lang="en-US" altLang="zh-CN" dirty="0" smtClean="0"/>
          </a:p>
        </p:txBody>
      </p:sp>
    </p:spTree>
    <p:extLst>
      <p:ext uri="{BB962C8B-B14F-4D97-AF65-F5344CB8AC3E}">
        <p14:creationId xmlns:p14="http://schemas.microsoft.com/office/powerpoint/2010/main" xmlns="" val="144007638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197740" cy="4952492"/>
          </a:xfrm>
        </p:spPr>
        <p:txBody>
          <a:bodyPr/>
          <a:lstStyle/>
          <a:p>
            <a:r>
              <a:rPr kumimoji="1" lang="en-US" altLang="zh-CN" dirty="0" err="1" smtClean="0"/>
              <a:t>Treap</a:t>
            </a:r>
            <a:r>
              <a:rPr kumimoji="1" lang="zh-CN" altLang="en-US" dirty="0" smtClean="0"/>
              <a:t>的删除</a:t>
            </a:r>
            <a:endParaRPr kumimoji="1" lang="zh-CN" altLang="en-US" dirty="0"/>
          </a:p>
        </p:txBody>
      </p:sp>
      <p:sp>
        <p:nvSpPr>
          <p:cNvPr id="4" name="椭圆 3"/>
          <p:cNvSpPr/>
          <p:nvPr/>
        </p:nvSpPr>
        <p:spPr>
          <a:xfrm>
            <a:off x="3923081" y="4045727"/>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4</a:t>
            </a:r>
            <a:r>
              <a:rPr kumimoji="1" lang="en-US" altLang="zh-CN" sz="4800" dirty="0" smtClean="0"/>
              <a:t>,1</a:t>
            </a:r>
            <a:endParaRPr kumimoji="1" lang="zh-CN" altLang="en-US" sz="4800" dirty="0"/>
          </a:p>
        </p:txBody>
      </p:sp>
      <p:sp>
        <p:nvSpPr>
          <p:cNvPr id="5" name="椭圆 4"/>
          <p:cNvSpPr/>
          <p:nvPr/>
        </p:nvSpPr>
        <p:spPr>
          <a:xfrm>
            <a:off x="6428281" y="2588569"/>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5,4</a:t>
            </a:r>
            <a:endParaRPr kumimoji="1" lang="zh-CN" altLang="en-US" sz="4800" dirty="0"/>
          </a:p>
        </p:txBody>
      </p:sp>
      <p:sp>
        <p:nvSpPr>
          <p:cNvPr id="6" name="椭圆 5"/>
          <p:cNvSpPr/>
          <p:nvPr/>
        </p:nvSpPr>
        <p:spPr>
          <a:xfrm>
            <a:off x="571500" y="2724478"/>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1,</a:t>
            </a:r>
            <a:r>
              <a:rPr kumimoji="1" lang="en-US" altLang="zh-CN" sz="4800" dirty="0"/>
              <a:t>8</a:t>
            </a:r>
            <a:endParaRPr kumimoji="1" lang="zh-CN" altLang="en-US" sz="4800" dirty="0"/>
          </a:p>
        </p:txBody>
      </p:sp>
      <p:sp>
        <p:nvSpPr>
          <p:cNvPr id="7" name="椭圆 6"/>
          <p:cNvSpPr/>
          <p:nvPr/>
        </p:nvSpPr>
        <p:spPr>
          <a:xfrm>
            <a:off x="2813896" y="1371598"/>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3</a:t>
            </a:r>
            <a:r>
              <a:rPr kumimoji="1" lang="en-US" altLang="zh-CN" sz="4800" dirty="0" smtClean="0"/>
              <a:t>,9</a:t>
            </a:r>
            <a:endParaRPr kumimoji="1" lang="zh-CN" altLang="en-US" sz="4800" dirty="0"/>
          </a:p>
        </p:txBody>
      </p:sp>
      <p:cxnSp>
        <p:nvCxnSpPr>
          <p:cNvPr id="8" name="直线连接符 7"/>
          <p:cNvCxnSpPr/>
          <p:nvPr/>
        </p:nvCxnSpPr>
        <p:spPr>
          <a:xfrm flipV="1">
            <a:off x="1805370" y="2074460"/>
            <a:ext cx="1109749" cy="65001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4724583" y="2059460"/>
            <a:ext cx="1983512" cy="66501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5362050" y="3366894"/>
            <a:ext cx="1386118" cy="67883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787406" y="4047124"/>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6</a:t>
            </a:r>
            <a:r>
              <a:rPr kumimoji="1" lang="en-US" altLang="zh-CN" sz="4800" dirty="0" smtClean="0"/>
              <a:t>,3</a:t>
            </a:r>
            <a:endParaRPr kumimoji="1" lang="zh-CN" altLang="en-US" sz="4800" dirty="0"/>
          </a:p>
        </p:txBody>
      </p:sp>
      <p:cxnSp>
        <p:nvCxnSpPr>
          <p:cNvPr id="12" name="直线连接符 11"/>
          <p:cNvCxnSpPr/>
          <p:nvPr/>
        </p:nvCxnSpPr>
        <p:spPr>
          <a:xfrm flipH="1" flipV="1">
            <a:off x="7434086" y="3249444"/>
            <a:ext cx="308664" cy="7976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557818" y="635487"/>
            <a:ext cx="2071281"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zh-CN" altLang="en-US" sz="2800" dirty="0" smtClean="0">
                <a:latin typeface="KaiTi" charset="-122"/>
                <a:ea typeface="KaiTi" charset="-122"/>
                <a:cs typeface="KaiTi" charset="-122"/>
              </a:rPr>
              <a:t>删除根节点</a:t>
            </a:r>
            <a:endParaRPr kumimoji="1" lang="zh-CN" altLang="en-US" sz="2000" dirty="0">
              <a:latin typeface="KaiTi" charset="-122"/>
              <a:ea typeface="KaiTi" charset="-122"/>
              <a:cs typeface="KaiTi" charset="-122"/>
            </a:endParaRPr>
          </a:p>
        </p:txBody>
      </p:sp>
      <p:sp>
        <p:nvSpPr>
          <p:cNvPr id="15" name="椭圆 14"/>
          <p:cNvSpPr/>
          <p:nvPr/>
        </p:nvSpPr>
        <p:spPr>
          <a:xfrm>
            <a:off x="1797499" y="4239260"/>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altLang="zh-CN" sz="4800" dirty="0" smtClean="0"/>
              <a:t>2,2</a:t>
            </a:r>
            <a:endParaRPr kumimoji="1" lang="zh-CN" altLang="en-US" sz="4800" dirty="0"/>
          </a:p>
        </p:txBody>
      </p:sp>
      <p:cxnSp>
        <p:nvCxnSpPr>
          <p:cNvPr id="16" name="直线连接符 15"/>
          <p:cNvCxnSpPr/>
          <p:nvPr/>
        </p:nvCxnSpPr>
        <p:spPr>
          <a:xfrm>
            <a:off x="2281906" y="3586935"/>
            <a:ext cx="266563" cy="6682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45954" y="1115778"/>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1,</a:t>
            </a:r>
            <a:r>
              <a:rPr kumimoji="1" lang="en-US" altLang="zh-CN" sz="4800" dirty="0"/>
              <a:t>8</a:t>
            </a:r>
            <a:endParaRPr kumimoji="1" lang="zh-CN" altLang="en-US" sz="4800" dirty="0"/>
          </a:p>
        </p:txBody>
      </p:sp>
      <p:sp>
        <p:nvSpPr>
          <p:cNvPr id="19" name="椭圆 18"/>
          <p:cNvSpPr/>
          <p:nvPr/>
        </p:nvSpPr>
        <p:spPr>
          <a:xfrm>
            <a:off x="3538862" y="1810244"/>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3</a:t>
            </a:r>
            <a:r>
              <a:rPr kumimoji="1" lang="en-US" altLang="zh-CN" sz="4800" dirty="0" smtClean="0"/>
              <a:t>,9</a:t>
            </a:r>
            <a:endParaRPr kumimoji="1" lang="zh-CN" altLang="en-US" sz="4800" dirty="0"/>
          </a:p>
        </p:txBody>
      </p:sp>
      <p:cxnSp>
        <p:nvCxnSpPr>
          <p:cNvPr id="20" name="直线连接符 19"/>
          <p:cNvCxnSpPr>
            <a:endCxn id="19" idx="1"/>
          </p:cNvCxnSpPr>
          <p:nvPr/>
        </p:nvCxnSpPr>
        <p:spPr>
          <a:xfrm>
            <a:off x="2532344" y="1725079"/>
            <a:ext cx="1286332" cy="22107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084613" y="3350404"/>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altLang="zh-CN" sz="4800" dirty="0" smtClean="0"/>
              <a:t>2,2</a:t>
            </a:r>
            <a:endParaRPr kumimoji="1" lang="zh-CN" altLang="en-US" sz="4800" dirty="0"/>
          </a:p>
        </p:txBody>
      </p:sp>
      <p:cxnSp>
        <p:nvCxnSpPr>
          <p:cNvPr id="22" name="直线连接符 21"/>
          <p:cNvCxnSpPr>
            <a:endCxn id="21" idx="7"/>
          </p:cNvCxnSpPr>
          <p:nvPr/>
        </p:nvCxnSpPr>
        <p:spPr>
          <a:xfrm flipH="1">
            <a:off x="2715486" y="2738292"/>
            <a:ext cx="1391684" cy="74802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5284373" y="2576793"/>
            <a:ext cx="1319316" cy="24562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643111" y="1833387"/>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smtClean="0"/>
              <a:t>5,4</a:t>
            </a:r>
            <a:endParaRPr kumimoji="1" lang="zh-CN" altLang="en-US" sz="4800" dirty="0"/>
          </a:p>
        </p:txBody>
      </p:sp>
      <p:sp>
        <p:nvSpPr>
          <p:cNvPr id="29" name="椭圆 28"/>
          <p:cNvSpPr/>
          <p:nvPr/>
        </p:nvSpPr>
        <p:spPr>
          <a:xfrm>
            <a:off x="931932" y="2328208"/>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3</a:t>
            </a:r>
            <a:r>
              <a:rPr kumimoji="1" lang="en-US" altLang="zh-CN" sz="4800" dirty="0" smtClean="0"/>
              <a:t>,9</a:t>
            </a:r>
            <a:endParaRPr kumimoji="1" lang="zh-CN" altLang="en-US" sz="4800" dirty="0"/>
          </a:p>
        </p:txBody>
      </p:sp>
      <p:sp>
        <p:nvSpPr>
          <p:cNvPr id="30" name="椭圆 29"/>
          <p:cNvSpPr/>
          <p:nvPr/>
        </p:nvSpPr>
        <p:spPr>
          <a:xfrm>
            <a:off x="477228" y="4747246"/>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altLang="zh-CN" sz="4800" dirty="0" smtClean="0"/>
              <a:t>2,2</a:t>
            </a:r>
            <a:endParaRPr kumimoji="1" lang="zh-CN" altLang="en-US" sz="4800" dirty="0"/>
          </a:p>
        </p:txBody>
      </p:sp>
      <p:cxnSp>
        <p:nvCxnSpPr>
          <p:cNvPr id="31" name="直线连接符 30"/>
          <p:cNvCxnSpPr/>
          <p:nvPr/>
        </p:nvCxnSpPr>
        <p:spPr>
          <a:xfrm flipH="1">
            <a:off x="1337419" y="3256256"/>
            <a:ext cx="261365" cy="144702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 name="直线连接符 31"/>
          <p:cNvCxnSpPr>
            <a:endCxn id="28" idx="2"/>
          </p:cNvCxnSpPr>
          <p:nvPr/>
        </p:nvCxnSpPr>
        <p:spPr>
          <a:xfrm flipV="1">
            <a:off x="2658531" y="2297411"/>
            <a:ext cx="984580" cy="25691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nvCxnSpPr>
        <p:spPr>
          <a:xfrm flipH="1" flipV="1">
            <a:off x="2923134" y="3139598"/>
            <a:ext cx="2526416" cy="100178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11" idx="0"/>
          </p:cNvCxnSpPr>
          <p:nvPr/>
        </p:nvCxnSpPr>
        <p:spPr>
          <a:xfrm flipH="1" flipV="1">
            <a:off x="5488787" y="2425868"/>
            <a:ext cx="2253963" cy="16212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075197" y="3532763"/>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3</a:t>
            </a:r>
            <a:r>
              <a:rPr kumimoji="1" lang="en-US" altLang="zh-CN" sz="4800" dirty="0" smtClean="0"/>
              <a:t>,9</a:t>
            </a:r>
            <a:endParaRPr kumimoji="1" lang="zh-CN" altLang="en-US" sz="4800" dirty="0"/>
          </a:p>
        </p:txBody>
      </p:sp>
      <p:sp>
        <p:nvSpPr>
          <p:cNvPr id="49" name="椭圆 48"/>
          <p:cNvSpPr/>
          <p:nvPr/>
        </p:nvSpPr>
        <p:spPr>
          <a:xfrm>
            <a:off x="1094957" y="2440096"/>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altLang="zh-CN" sz="4800" dirty="0" smtClean="0"/>
              <a:t>2,2</a:t>
            </a:r>
            <a:endParaRPr kumimoji="1" lang="zh-CN" altLang="en-US" sz="4800" dirty="0"/>
          </a:p>
        </p:txBody>
      </p:sp>
      <p:sp>
        <p:nvSpPr>
          <p:cNvPr id="50" name="椭圆 49"/>
          <p:cNvSpPr/>
          <p:nvPr/>
        </p:nvSpPr>
        <p:spPr>
          <a:xfrm>
            <a:off x="5099765" y="5314285"/>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4</a:t>
            </a:r>
            <a:r>
              <a:rPr kumimoji="1" lang="en-US" altLang="zh-CN" sz="4800" dirty="0" smtClean="0"/>
              <a:t>,1</a:t>
            </a:r>
            <a:endParaRPr kumimoji="1" lang="zh-CN" altLang="en-US" sz="4800" dirty="0"/>
          </a:p>
        </p:txBody>
      </p:sp>
      <p:cxnSp>
        <p:nvCxnSpPr>
          <p:cNvPr id="52" name="直线连接符 51"/>
          <p:cNvCxnSpPr/>
          <p:nvPr/>
        </p:nvCxnSpPr>
        <p:spPr>
          <a:xfrm>
            <a:off x="2995300" y="3256256"/>
            <a:ext cx="926340" cy="6130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4" name="直线连接符 53"/>
          <p:cNvCxnSpPr>
            <a:endCxn id="50" idx="1"/>
          </p:cNvCxnSpPr>
          <p:nvPr/>
        </p:nvCxnSpPr>
        <p:spPr>
          <a:xfrm>
            <a:off x="4878424" y="4278452"/>
            <a:ext cx="501155" cy="117174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010953" y="5449064"/>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3</a:t>
            </a:r>
            <a:r>
              <a:rPr kumimoji="1" lang="en-US" altLang="zh-CN" sz="4800" dirty="0" smtClean="0"/>
              <a:t>,9</a:t>
            </a:r>
            <a:endParaRPr kumimoji="1" lang="zh-CN" altLang="en-US" sz="4800" dirty="0"/>
          </a:p>
        </p:txBody>
      </p:sp>
      <p:sp>
        <p:nvSpPr>
          <p:cNvPr id="56" name="椭圆 55"/>
          <p:cNvSpPr/>
          <p:nvPr/>
        </p:nvSpPr>
        <p:spPr>
          <a:xfrm>
            <a:off x="3682037" y="3869263"/>
            <a:ext cx="1910687" cy="928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t>4</a:t>
            </a:r>
            <a:r>
              <a:rPr kumimoji="1" lang="en-US" altLang="zh-CN" sz="4800" dirty="0" smtClean="0"/>
              <a:t>,1</a:t>
            </a:r>
            <a:endParaRPr kumimoji="1" lang="zh-CN" altLang="en-US" sz="4800" dirty="0"/>
          </a:p>
        </p:txBody>
      </p:sp>
      <p:cxnSp>
        <p:nvCxnSpPr>
          <p:cNvPr id="58" name="直线连接符 57"/>
          <p:cNvCxnSpPr/>
          <p:nvPr/>
        </p:nvCxnSpPr>
        <p:spPr>
          <a:xfrm flipH="1">
            <a:off x="3434058" y="4643748"/>
            <a:ext cx="705725" cy="82059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22529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7"/>
                                        </p:tgtEl>
                                        <p:attrNameLst>
                                          <p:attrName>r</p:attrName>
                                        </p:attrNameLst>
                                      </p:cBhvr>
                                    </p:animRot>
                                    <p:animRot by="-240000">
                                      <p:cBhvr>
                                        <p:cTn id="12" dur="200" fill="hold">
                                          <p:stCondLst>
                                            <p:cond delay="200"/>
                                          </p:stCondLst>
                                        </p:cTn>
                                        <p:tgtEl>
                                          <p:spTgt spid="7"/>
                                        </p:tgtEl>
                                        <p:attrNameLst>
                                          <p:attrName>r</p:attrName>
                                        </p:attrNameLst>
                                      </p:cBhvr>
                                    </p:animRot>
                                    <p:animRot by="240000">
                                      <p:cBhvr>
                                        <p:cTn id="13" dur="200" fill="hold">
                                          <p:stCondLst>
                                            <p:cond delay="400"/>
                                          </p:stCondLst>
                                        </p:cTn>
                                        <p:tgtEl>
                                          <p:spTgt spid="7"/>
                                        </p:tgtEl>
                                        <p:attrNameLst>
                                          <p:attrName>r</p:attrName>
                                        </p:attrNameLst>
                                      </p:cBhvr>
                                    </p:animRot>
                                    <p:animRot by="-240000">
                                      <p:cBhvr>
                                        <p:cTn id="14" dur="200" fill="hold">
                                          <p:stCondLst>
                                            <p:cond delay="600"/>
                                          </p:stCondLst>
                                        </p:cTn>
                                        <p:tgtEl>
                                          <p:spTgt spid="7"/>
                                        </p:tgtEl>
                                        <p:attrNameLst>
                                          <p:attrName>r</p:attrName>
                                        </p:attrNameLst>
                                      </p:cBhvr>
                                    </p:animRot>
                                    <p:animRot by="120000">
                                      <p:cBhvr>
                                        <p:cTn id="15" dur="200" fill="hold">
                                          <p:stCondLst>
                                            <p:cond delay="800"/>
                                          </p:stCondLst>
                                        </p:cTn>
                                        <p:tgtEl>
                                          <p:spTgt spid="7"/>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7" presetClass="emph" presetSubtype="0" fill="remove" grpId="0" nodeType="clickEffect">
                                  <p:stCondLst>
                                    <p:cond delay="0"/>
                                  </p:stCondLst>
                                  <p:iterate type="lt">
                                    <p:tmPct val="0"/>
                                  </p:iterate>
                                  <p:childTnLst>
                                    <p:animClr clrSpc="rgb" dir="cw">
                                      <p:cBhvr override="childStyle">
                                        <p:cTn id="19" dur="250" autoRev="1" fill="remove"/>
                                        <p:tgtEl>
                                          <p:spTgt spid="6"/>
                                        </p:tgtEl>
                                        <p:attrNameLst>
                                          <p:attrName>style.color</p:attrName>
                                        </p:attrNameLst>
                                      </p:cBhvr>
                                      <p:to>
                                        <a:schemeClr val="bg1"/>
                                      </p:to>
                                    </p:animClr>
                                    <p:animClr clrSpc="rgb" dir="cw">
                                      <p:cBhvr>
                                        <p:cTn id="20" dur="250" autoRev="1" fill="remove"/>
                                        <p:tgtEl>
                                          <p:spTgt spid="6"/>
                                        </p:tgtEl>
                                        <p:attrNameLst>
                                          <p:attrName>fillcolor</p:attrName>
                                        </p:attrNameLst>
                                      </p:cBhvr>
                                      <p:to>
                                        <a:schemeClr val="bg1"/>
                                      </p:to>
                                    </p:animClr>
                                    <p:set>
                                      <p:cBhvr>
                                        <p:cTn id="21" dur="250" autoRev="1" fill="remove"/>
                                        <p:tgtEl>
                                          <p:spTgt spid="6"/>
                                        </p:tgtEl>
                                        <p:attrNameLst>
                                          <p:attrName>fill.type</p:attrName>
                                        </p:attrNameLst>
                                      </p:cBhvr>
                                      <p:to>
                                        <p:strVal val="solid"/>
                                      </p:to>
                                    </p:set>
                                    <p:set>
                                      <p:cBhvr>
                                        <p:cTn id="22" dur="250" autoRev="1" fill="remove"/>
                                        <p:tgtEl>
                                          <p:spTgt spid="6"/>
                                        </p:tgtEl>
                                        <p:attrNameLst>
                                          <p:attrName>fill.on</p:attrName>
                                        </p:attrNameLst>
                                      </p:cBhvr>
                                      <p:to>
                                        <p:strVal val="true"/>
                                      </p:to>
                                    </p:set>
                                  </p:childTnLst>
                                </p:cTn>
                              </p:par>
                              <p:par>
                                <p:cTn id="23" presetID="27" presetClass="emph" presetSubtype="0" fill="remove" grpId="0" nodeType="withEffect">
                                  <p:stCondLst>
                                    <p:cond delay="0"/>
                                  </p:stCondLst>
                                  <p:iterate type="lt">
                                    <p:tmPct val="0"/>
                                  </p:iterate>
                                  <p:childTnLst>
                                    <p:animClr clrSpc="rgb" dir="cw">
                                      <p:cBhvr override="childStyle">
                                        <p:cTn id="24" dur="250" autoRev="1" fill="remove"/>
                                        <p:tgtEl>
                                          <p:spTgt spid="5"/>
                                        </p:tgtEl>
                                        <p:attrNameLst>
                                          <p:attrName>style.color</p:attrName>
                                        </p:attrNameLst>
                                      </p:cBhvr>
                                      <p:to>
                                        <a:schemeClr val="bg1"/>
                                      </p:to>
                                    </p:animClr>
                                    <p:animClr clrSpc="rgb" dir="cw">
                                      <p:cBhvr>
                                        <p:cTn id="25" dur="250" autoRev="1" fill="remove"/>
                                        <p:tgtEl>
                                          <p:spTgt spid="5"/>
                                        </p:tgtEl>
                                        <p:attrNameLst>
                                          <p:attrName>fillcolor</p:attrName>
                                        </p:attrNameLst>
                                      </p:cBhvr>
                                      <p:to>
                                        <a:schemeClr val="bg1"/>
                                      </p:to>
                                    </p:animClr>
                                    <p:set>
                                      <p:cBhvr>
                                        <p:cTn id="26" dur="250" autoRev="1" fill="remove"/>
                                        <p:tgtEl>
                                          <p:spTgt spid="5"/>
                                        </p:tgtEl>
                                        <p:attrNameLst>
                                          <p:attrName>fill.type</p:attrName>
                                        </p:attrNameLst>
                                      </p:cBhvr>
                                      <p:to>
                                        <p:strVal val="solid"/>
                                      </p:to>
                                    </p:set>
                                    <p:set>
                                      <p:cBhvr>
                                        <p:cTn id="27" dur="250" autoRev="1" fill="remove"/>
                                        <p:tgtEl>
                                          <p:spTgt spid="5"/>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34" presetClass="emph" presetSubtype="0" fill="hold" grpId="3" nodeType="clickEffect">
                                  <p:stCondLst>
                                    <p:cond delay="0"/>
                                  </p:stCondLst>
                                  <p:iterate type="lt">
                                    <p:tmPct val="10000"/>
                                  </p:iterate>
                                  <p:childTnLst>
                                    <p:animMotion origin="layout" path="M 0.0 0.0 L 0.0 -0.07213" pathEditMode="relative" ptsTypes="">
                                      <p:cBhvr>
                                        <p:cTn id="31" dur="250" accel="50000" decel="50000" autoRev="1" fill="hold">
                                          <p:stCondLst>
                                            <p:cond delay="0"/>
                                          </p:stCondLst>
                                        </p:cTn>
                                        <p:tgtEl>
                                          <p:spTgt spid="6"/>
                                        </p:tgtEl>
                                        <p:attrNameLst>
                                          <p:attrName>ppt_x</p:attrName>
                                          <p:attrName>ppt_y</p:attrName>
                                        </p:attrNameLst>
                                      </p:cBhvr>
                                    </p:animMotion>
                                    <p:animRot by="1500000">
                                      <p:cBhvr>
                                        <p:cTn id="32" dur="125" fill="hold">
                                          <p:stCondLst>
                                            <p:cond delay="0"/>
                                          </p:stCondLst>
                                        </p:cTn>
                                        <p:tgtEl>
                                          <p:spTgt spid="6"/>
                                        </p:tgtEl>
                                        <p:attrNameLst>
                                          <p:attrName>r</p:attrName>
                                        </p:attrNameLst>
                                      </p:cBhvr>
                                    </p:animRot>
                                    <p:animRot by="-1500000">
                                      <p:cBhvr>
                                        <p:cTn id="33" dur="125" fill="hold">
                                          <p:stCondLst>
                                            <p:cond delay="125"/>
                                          </p:stCondLst>
                                        </p:cTn>
                                        <p:tgtEl>
                                          <p:spTgt spid="6"/>
                                        </p:tgtEl>
                                        <p:attrNameLst>
                                          <p:attrName>r</p:attrName>
                                        </p:attrNameLst>
                                      </p:cBhvr>
                                    </p:animRot>
                                    <p:animRot by="-1500000">
                                      <p:cBhvr>
                                        <p:cTn id="34" dur="125" fill="hold">
                                          <p:stCondLst>
                                            <p:cond delay="250"/>
                                          </p:stCondLst>
                                        </p:cTn>
                                        <p:tgtEl>
                                          <p:spTgt spid="6"/>
                                        </p:tgtEl>
                                        <p:attrNameLst>
                                          <p:attrName>r</p:attrName>
                                        </p:attrNameLst>
                                      </p:cBhvr>
                                    </p:animRot>
                                    <p:animRot by="1500000">
                                      <p:cBhvr>
                                        <p:cTn id="35" dur="125" fill="hold">
                                          <p:stCondLst>
                                            <p:cond delay="375"/>
                                          </p:stCondLst>
                                        </p:cTn>
                                        <p:tgtEl>
                                          <p:spTgt spid="6"/>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 presetClass="exit" presetSubtype="10" fill="hold" grpId="0" nodeType="clickEffect">
                                  <p:stCondLst>
                                    <p:cond delay="0"/>
                                  </p:stCondLst>
                                  <p:childTnLst>
                                    <p:animEffect transition="out" filter="checkerboard(across)">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5" presetClass="exit" presetSubtype="10" fill="hold" nodeType="withEffect">
                                  <p:stCondLst>
                                    <p:cond delay="0"/>
                                  </p:stCondLst>
                                  <p:childTnLst>
                                    <p:animEffect transition="out" filter="checkerboard(across)">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par>
                                <p:cTn id="44" presetID="5" presetClass="exit" presetSubtype="10" fill="hold" grpId="2" nodeType="withEffect">
                                  <p:stCondLst>
                                    <p:cond delay="0"/>
                                  </p:stCondLst>
                                  <p:iterate type="lt">
                                    <p:tmPct val="0"/>
                                  </p:iterate>
                                  <p:childTnLst>
                                    <p:animEffect transition="out" filter="checkerboard(across)">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5" presetClass="exit" presetSubtype="10" fill="hold" nodeType="withEffect">
                                  <p:stCondLst>
                                    <p:cond delay="0"/>
                                  </p:stCondLst>
                                  <p:childTnLst>
                                    <p:animEffect transition="out" filter="checkerboard(across)">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3" presetClass="exit" presetSubtype="10" fill="hold" nodeType="withEffect">
                                  <p:stCondLst>
                                    <p:cond delay="0"/>
                                  </p:stCondLst>
                                  <p:childTnLst>
                                    <p:animEffect transition="out" filter="blinds(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5" presetClass="exit" presetSubtype="10" fill="hold" grpId="1" nodeType="withEffect">
                                  <p:stCondLst>
                                    <p:cond delay="0"/>
                                  </p:stCondLst>
                                  <p:childTnLst>
                                    <p:animEffect transition="out" filter="checkerboard(across)">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32" presetClass="emph" presetSubtype="0" fill="hold" grpId="1" nodeType="clickEffect">
                                  <p:stCondLst>
                                    <p:cond delay="0"/>
                                  </p:stCondLst>
                                  <p:childTnLst>
                                    <p:animRot by="120000">
                                      <p:cBhvr>
                                        <p:cTn id="79" dur="100" fill="hold">
                                          <p:stCondLst>
                                            <p:cond delay="0"/>
                                          </p:stCondLst>
                                        </p:cTn>
                                        <p:tgtEl>
                                          <p:spTgt spid="19"/>
                                        </p:tgtEl>
                                        <p:attrNameLst>
                                          <p:attrName>r</p:attrName>
                                        </p:attrNameLst>
                                      </p:cBhvr>
                                    </p:animRot>
                                    <p:animRot by="-240000">
                                      <p:cBhvr>
                                        <p:cTn id="80" dur="200" fill="hold">
                                          <p:stCondLst>
                                            <p:cond delay="200"/>
                                          </p:stCondLst>
                                        </p:cTn>
                                        <p:tgtEl>
                                          <p:spTgt spid="19"/>
                                        </p:tgtEl>
                                        <p:attrNameLst>
                                          <p:attrName>r</p:attrName>
                                        </p:attrNameLst>
                                      </p:cBhvr>
                                    </p:animRot>
                                    <p:animRot by="240000">
                                      <p:cBhvr>
                                        <p:cTn id="81" dur="200" fill="hold">
                                          <p:stCondLst>
                                            <p:cond delay="400"/>
                                          </p:stCondLst>
                                        </p:cTn>
                                        <p:tgtEl>
                                          <p:spTgt spid="19"/>
                                        </p:tgtEl>
                                        <p:attrNameLst>
                                          <p:attrName>r</p:attrName>
                                        </p:attrNameLst>
                                      </p:cBhvr>
                                    </p:animRot>
                                    <p:animRot by="-240000">
                                      <p:cBhvr>
                                        <p:cTn id="82" dur="200" fill="hold">
                                          <p:stCondLst>
                                            <p:cond delay="600"/>
                                          </p:stCondLst>
                                        </p:cTn>
                                        <p:tgtEl>
                                          <p:spTgt spid="19"/>
                                        </p:tgtEl>
                                        <p:attrNameLst>
                                          <p:attrName>r</p:attrName>
                                        </p:attrNameLst>
                                      </p:cBhvr>
                                    </p:animRot>
                                    <p:animRot by="120000">
                                      <p:cBhvr>
                                        <p:cTn id="83" dur="200" fill="hold">
                                          <p:stCondLst>
                                            <p:cond delay="800"/>
                                          </p:stCondLst>
                                        </p:cTn>
                                        <p:tgtEl>
                                          <p:spTgt spid="19"/>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27" presetClass="emph" presetSubtype="0" fill="remove" grpId="1" nodeType="clickEffect">
                                  <p:stCondLst>
                                    <p:cond delay="0"/>
                                  </p:stCondLst>
                                  <p:childTnLst>
                                    <p:animClr clrSpc="rgb" dir="cw">
                                      <p:cBhvr override="childStyle">
                                        <p:cTn id="87" dur="250" autoRev="1" fill="remove"/>
                                        <p:tgtEl>
                                          <p:spTgt spid="21"/>
                                        </p:tgtEl>
                                        <p:attrNameLst>
                                          <p:attrName>style.color</p:attrName>
                                        </p:attrNameLst>
                                      </p:cBhvr>
                                      <p:to>
                                        <a:schemeClr val="bg1"/>
                                      </p:to>
                                    </p:animClr>
                                    <p:animClr clrSpc="rgb" dir="cw">
                                      <p:cBhvr>
                                        <p:cTn id="88" dur="250" autoRev="1" fill="remove"/>
                                        <p:tgtEl>
                                          <p:spTgt spid="21"/>
                                        </p:tgtEl>
                                        <p:attrNameLst>
                                          <p:attrName>fillcolor</p:attrName>
                                        </p:attrNameLst>
                                      </p:cBhvr>
                                      <p:to>
                                        <a:schemeClr val="bg1"/>
                                      </p:to>
                                    </p:animClr>
                                    <p:set>
                                      <p:cBhvr>
                                        <p:cTn id="89" dur="250" autoRev="1" fill="remove"/>
                                        <p:tgtEl>
                                          <p:spTgt spid="21"/>
                                        </p:tgtEl>
                                        <p:attrNameLst>
                                          <p:attrName>fill.type</p:attrName>
                                        </p:attrNameLst>
                                      </p:cBhvr>
                                      <p:to>
                                        <p:strVal val="solid"/>
                                      </p:to>
                                    </p:set>
                                    <p:set>
                                      <p:cBhvr>
                                        <p:cTn id="90" dur="250" autoRev="1" fill="remove"/>
                                        <p:tgtEl>
                                          <p:spTgt spid="21"/>
                                        </p:tgtEl>
                                        <p:attrNameLst>
                                          <p:attrName>fill.on</p:attrName>
                                        </p:attrNameLst>
                                      </p:cBhvr>
                                      <p:to>
                                        <p:strVal val="true"/>
                                      </p:to>
                                    </p:set>
                                  </p:childTnLst>
                                </p:cTn>
                              </p:par>
                              <p:par>
                                <p:cTn id="91" presetID="27" presetClass="emph" presetSubtype="0" fill="remove" grpId="1" nodeType="withEffect">
                                  <p:stCondLst>
                                    <p:cond delay="0"/>
                                  </p:stCondLst>
                                  <p:iterate type="lt">
                                    <p:tmPct val="0"/>
                                  </p:iterate>
                                  <p:childTnLst>
                                    <p:animClr clrSpc="rgb" dir="cw">
                                      <p:cBhvr override="childStyle">
                                        <p:cTn id="92" dur="250" autoRev="1" fill="remove"/>
                                        <p:tgtEl>
                                          <p:spTgt spid="5"/>
                                        </p:tgtEl>
                                        <p:attrNameLst>
                                          <p:attrName>style.color</p:attrName>
                                        </p:attrNameLst>
                                      </p:cBhvr>
                                      <p:to>
                                        <a:schemeClr val="bg1"/>
                                      </p:to>
                                    </p:animClr>
                                    <p:animClr clrSpc="rgb" dir="cw">
                                      <p:cBhvr>
                                        <p:cTn id="93" dur="250" autoRev="1" fill="remove"/>
                                        <p:tgtEl>
                                          <p:spTgt spid="5"/>
                                        </p:tgtEl>
                                        <p:attrNameLst>
                                          <p:attrName>fillcolor</p:attrName>
                                        </p:attrNameLst>
                                      </p:cBhvr>
                                      <p:to>
                                        <a:schemeClr val="bg1"/>
                                      </p:to>
                                    </p:animClr>
                                    <p:set>
                                      <p:cBhvr>
                                        <p:cTn id="94" dur="250" autoRev="1" fill="remove"/>
                                        <p:tgtEl>
                                          <p:spTgt spid="5"/>
                                        </p:tgtEl>
                                        <p:attrNameLst>
                                          <p:attrName>fill.type</p:attrName>
                                        </p:attrNameLst>
                                      </p:cBhvr>
                                      <p:to>
                                        <p:strVal val="solid"/>
                                      </p:to>
                                    </p:set>
                                    <p:set>
                                      <p:cBhvr>
                                        <p:cTn id="95" dur="250" autoRev="1" fill="remove"/>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34" presetClass="emph" presetSubtype="0" fill="hold" grpId="2" nodeType="clickEffect">
                                  <p:stCondLst>
                                    <p:cond delay="0"/>
                                  </p:stCondLst>
                                  <p:iterate type="lt">
                                    <p:tmPct val="10000"/>
                                  </p:iterate>
                                  <p:childTnLst>
                                    <p:animMotion origin="layout" path="M 0.0 0.0 L 0.0 -0.07213" pathEditMode="relative" ptsTypes="">
                                      <p:cBhvr>
                                        <p:cTn id="99" dur="250" accel="50000" decel="50000" autoRev="1" fill="hold">
                                          <p:stCondLst>
                                            <p:cond delay="0"/>
                                          </p:stCondLst>
                                        </p:cTn>
                                        <p:tgtEl>
                                          <p:spTgt spid="5"/>
                                        </p:tgtEl>
                                        <p:attrNameLst>
                                          <p:attrName>ppt_x</p:attrName>
                                          <p:attrName>ppt_y</p:attrName>
                                        </p:attrNameLst>
                                      </p:cBhvr>
                                    </p:animMotion>
                                    <p:animRot by="1500000">
                                      <p:cBhvr>
                                        <p:cTn id="100" dur="125" fill="hold">
                                          <p:stCondLst>
                                            <p:cond delay="0"/>
                                          </p:stCondLst>
                                        </p:cTn>
                                        <p:tgtEl>
                                          <p:spTgt spid="5"/>
                                        </p:tgtEl>
                                        <p:attrNameLst>
                                          <p:attrName>r</p:attrName>
                                        </p:attrNameLst>
                                      </p:cBhvr>
                                    </p:animRot>
                                    <p:animRot by="-1500000">
                                      <p:cBhvr>
                                        <p:cTn id="101" dur="125" fill="hold">
                                          <p:stCondLst>
                                            <p:cond delay="125"/>
                                          </p:stCondLst>
                                        </p:cTn>
                                        <p:tgtEl>
                                          <p:spTgt spid="5"/>
                                        </p:tgtEl>
                                        <p:attrNameLst>
                                          <p:attrName>r</p:attrName>
                                        </p:attrNameLst>
                                      </p:cBhvr>
                                    </p:animRot>
                                    <p:animRot by="-1500000">
                                      <p:cBhvr>
                                        <p:cTn id="102" dur="125" fill="hold">
                                          <p:stCondLst>
                                            <p:cond delay="250"/>
                                          </p:stCondLst>
                                        </p:cTn>
                                        <p:tgtEl>
                                          <p:spTgt spid="5"/>
                                        </p:tgtEl>
                                        <p:attrNameLst>
                                          <p:attrName>r</p:attrName>
                                        </p:attrNameLst>
                                      </p:cBhvr>
                                    </p:animRot>
                                    <p:animRot by="1500000">
                                      <p:cBhvr>
                                        <p:cTn id="103" dur="125" fill="hold">
                                          <p:stCondLst>
                                            <p:cond delay="375"/>
                                          </p:stCondLst>
                                        </p:cTn>
                                        <p:tgtEl>
                                          <p:spTgt spid="5"/>
                                        </p:tgtEl>
                                        <p:attrNameLst>
                                          <p:attrName>r</p:attrName>
                                        </p:attrNameLst>
                                      </p:cBhvr>
                                    </p:animRo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3" nodeType="clickEffect">
                                  <p:stCondLst>
                                    <p:cond delay="0"/>
                                  </p:stCondLst>
                                  <p:iterate type="lt">
                                    <p:tmPct val="0"/>
                                  </p:iterate>
                                  <p:childTnLst>
                                    <p:animEffect transition="out" filter="checkerboard(across)">
                                      <p:cBhvr>
                                        <p:cTn id="107" dur="500"/>
                                        <p:tgtEl>
                                          <p:spTgt spid="5"/>
                                        </p:tgtEl>
                                      </p:cBhvr>
                                    </p:animEffect>
                                    <p:set>
                                      <p:cBhvr>
                                        <p:cTn id="108" dur="1" fill="hold">
                                          <p:stCondLst>
                                            <p:cond delay="499"/>
                                          </p:stCondLst>
                                        </p:cTn>
                                        <p:tgtEl>
                                          <p:spTgt spid="5"/>
                                        </p:tgtEl>
                                        <p:attrNameLst>
                                          <p:attrName>style.visibility</p:attrName>
                                        </p:attrNameLst>
                                      </p:cBhvr>
                                      <p:to>
                                        <p:strVal val="hidden"/>
                                      </p:to>
                                    </p:set>
                                  </p:childTnLst>
                                </p:cTn>
                              </p:par>
                              <p:par>
                                <p:cTn id="109" presetID="5" presetClass="exit" presetSubtype="10" fill="hold" nodeType="withEffect">
                                  <p:stCondLst>
                                    <p:cond delay="0"/>
                                  </p:stCondLst>
                                  <p:childTnLst>
                                    <p:animEffect transition="out" filter="checkerboard(across)">
                                      <p:cBhvr>
                                        <p:cTn id="110" dur="500"/>
                                        <p:tgtEl>
                                          <p:spTgt spid="25"/>
                                        </p:tgtEl>
                                      </p:cBhvr>
                                    </p:animEffect>
                                    <p:set>
                                      <p:cBhvr>
                                        <p:cTn id="111" dur="1" fill="hold">
                                          <p:stCondLst>
                                            <p:cond delay="499"/>
                                          </p:stCondLst>
                                        </p:cTn>
                                        <p:tgtEl>
                                          <p:spTgt spid="25"/>
                                        </p:tgtEl>
                                        <p:attrNameLst>
                                          <p:attrName>style.visibility</p:attrName>
                                        </p:attrNameLst>
                                      </p:cBhvr>
                                      <p:to>
                                        <p:strVal val="hidden"/>
                                      </p:to>
                                    </p:set>
                                  </p:childTnLst>
                                </p:cTn>
                              </p:par>
                              <p:par>
                                <p:cTn id="112" presetID="5" presetClass="exit" presetSubtype="10" fill="hold" grpId="2" nodeType="withEffect">
                                  <p:stCondLst>
                                    <p:cond delay="0"/>
                                  </p:stCondLst>
                                  <p:childTnLst>
                                    <p:animEffect transition="out" filter="checkerboard(across)">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5" presetClass="exit" presetSubtype="10" fill="hold" nodeType="withEffect">
                                  <p:stCondLst>
                                    <p:cond delay="0"/>
                                  </p:stCondLst>
                                  <p:childTnLst>
                                    <p:animEffect transition="out" filter="checkerboard(across)">
                                      <p:cBhvr>
                                        <p:cTn id="116" dur="500"/>
                                        <p:tgtEl>
                                          <p:spTgt spid="22"/>
                                        </p:tgtEl>
                                      </p:cBhvr>
                                    </p:animEffect>
                                    <p:set>
                                      <p:cBhvr>
                                        <p:cTn id="117" dur="1" fill="hold">
                                          <p:stCondLst>
                                            <p:cond delay="499"/>
                                          </p:stCondLst>
                                        </p:cTn>
                                        <p:tgtEl>
                                          <p:spTgt spid="22"/>
                                        </p:tgtEl>
                                        <p:attrNameLst>
                                          <p:attrName>style.visibility</p:attrName>
                                        </p:attrNameLst>
                                      </p:cBhvr>
                                      <p:to>
                                        <p:strVal val="hidden"/>
                                      </p:to>
                                    </p:set>
                                  </p:childTnLst>
                                </p:cTn>
                              </p:par>
                              <p:par>
                                <p:cTn id="118" presetID="5" presetClass="exit" presetSubtype="10" fill="hold" grpId="2" nodeType="withEffect">
                                  <p:stCondLst>
                                    <p:cond delay="0"/>
                                  </p:stCondLst>
                                  <p:childTnLst>
                                    <p:animEffect transition="out" filter="checkerboard(across)">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nodeType="clickEffect">
                                  <p:stCondLst>
                                    <p:cond delay="0"/>
                                  </p:stCondLst>
                                  <p:childTnLst>
                                    <p:animEffect transition="out" filter="randombar(horizontal)">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par>
                                <p:cTn id="126" presetID="14" presetClass="exit" presetSubtype="10" fill="hold" nodeType="withEffect">
                                  <p:stCondLst>
                                    <p:cond delay="0"/>
                                  </p:stCondLst>
                                  <p:childTnLst>
                                    <p:animEffect transition="out" filter="randombar(horizontal)">
                                      <p:cBhvr>
                                        <p:cTn id="127" dur="500"/>
                                        <p:tgtEl>
                                          <p:spTgt spid="12"/>
                                        </p:tgtEl>
                                      </p:cBhvr>
                                    </p:animEffect>
                                    <p:set>
                                      <p:cBhvr>
                                        <p:cTn id="128" dur="1" fill="hold">
                                          <p:stCondLst>
                                            <p:cond delay="499"/>
                                          </p:stCondLst>
                                        </p:cTn>
                                        <p:tgtEl>
                                          <p:spTgt spid="1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5" presetClass="entr" presetSubtype="10" fill="hold" grpId="0" nodeType="click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checkerboard(across)">
                                      <p:cBhvr>
                                        <p:cTn id="133" dur="500"/>
                                        <p:tgtEl>
                                          <p:spTgt spid="30"/>
                                        </p:tgtEl>
                                      </p:cBhvr>
                                    </p:animEffect>
                                  </p:childTnLst>
                                </p:cTn>
                              </p:par>
                              <p:par>
                                <p:cTn id="134" presetID="5" presetClass="entr" presetSubtype="10" fill="hold" nodeType="with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checkerboard(across)">
                                      <p:cBhvr>
                                        <p:cTn id="136" dur="500"/>
                                        <p:tgtEl>
                                          <p:spTgt spid="31"/>
                                        </p:tgtEl>
                                      </p:cBhvr>
                                    </p:animEffect>
                                  </p:childTnLst>
                                </p:cTn>
                              </p:par>
                              <p:par>
                                <p:cTn id="137" presetID="5" presetClass="entr" presetSubtype="10" fill="hold" grpId="0" nodeType="with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checkerboard(across)">
                                      <p:cBhvr>
                                        <p:cTn id="139" dur="500"/>
                                        <p:tgtEl>
                                          <p:spTgt spid="29"/>
                                        </p:tgtEl>
                                      </p:cBhvr>
                                    </p:animEffect>
                                  </p:childTnLst>
                                </p:cTn>
                              </p:par>
                              <p:par>
                                <p:cTn id="140" presetID="5" presetClass="entr" presetSubtype="10" fill="hold"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checkerboard(across)">
                                      <p:cBhvr>
                                        <p:cTn id="142" dur="500"/>
                                        <p:tgtEl>
                                          <p:spTgt spid="32"/>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animEffect transition="in" filter="checkerboard(across)">
                                      <p:cBhvr>
                                        <p:cTn id="145" dur="500"/>
                                        <p:tgtEl>
                                          <p:spTgt spid="28"/>
                                        </p:tgtEl>
                                      </p:cBhvr>
                                    </p:animEffect>
                                  </p:childTnLst>
                                </p:cTn>
                              </p:par>
                              <p:par>
                                <p:cTn id="146" presetID="5" presetClass="entr" presetSubtype="10" fill="hold" nodeType="with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checkerboard(across)">
                                      <p:cBhvr>
                                        <p:cTn id="148" dur="500"/>
                                        <p:tgtEl>
                                          <p:spTgt spid="41"/>
                                        </p:tgtEl>
                                      </p:cBhvr>
                                    </p:animEffect>
                                  </p:childTnLst>
                                </p:cTn>
                              </p:par>
                              <p:par>
                                <p:cTn id="149" presetID="5" presetClass="entr" presetSubtype="10" fill="hold" nodeType="withEffect">
                                  <p:stCondLst>
                                    <p:cond delay="0"/>
                                  </p:stCondLst>
                                  <p:childTnLst>
                                    <p:set>
                                      <p:cBhvr>
                                        <p:cTn id="150" dur="1" fill="hold">
                                          <p:stCondLst>
                                            <p:cond delay="0"/>
                                          </p:stCondLst>
                                        </p:cTn>
                                        <p:tgtEl>
                                          <p:spTgt spid="43"/>
                                        </p:tgtEl>
                                        <p:attrNameLst>
                                          <p:attrName>style.visibility</p:attrName>
                                        </p:attrNameLst>
                                      </p:cBhvr>
                                      <p:to>
                                        <p:strVal val="visible"/>
                                      </p:to>
                                    </p:set>
                                    <p:animEffect transition="in" filter="checkerboard(across)">
                                      <p:cBhvr>
                                        <p:cTn id="151" dur="500"/>
                                        <p:tgtEl>
                                          <p:spTgt spid="43"/>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xit" presetSubtype="10" fill="hold" grpId="1" nodeType="clickEffect">
                                  <p:stCondLst>
                                    <p:cond delay="0"/>
                                  </p:stCondLst>
                                  <p:childTnLst>
                                    <p:animEffect transition="out" filter="randombar(horizontal)">
                                      <p:cBhvr>
                                        <p:cTn id="155" dur="500"/>
                                        <p:tgtEl>
                                          <p:spTgt spid="29"/>
                                        </p:tgtEl>
                                      </p:cBhvr>
                                    </p:animEffect>
                                    <p:set>
                                      <p:cBhvr>
                                        <p:cTn id="156" dur="1" fill="hold">
                                          <p:stCondLst>
                                            <p:cond delay="499"/>
                                          </p:stCondLst>
                                        </p:cTn>
                                        <p:tgtEl>
                                          <p:spTgt spid="29"/>
                                        </p:tgtEl>
                                        <p:attrNameLst>
                                          <p:attrName>style.visibility</p:attrName>
                                        </p:attrNameLst>
                                      </p:cBhvr>
                                      <p:to>
                                        <p:strVal val="hidden"/>
                                      </p:to>
                                    </p:set>
                                  </p:childTnLst>
                                </p:cTn>
                              </p:par>
                              <p:par>
                                <p:cTn id="157" presetID="14" presetClass="exit" presetSubtype="10" fill="hold" nodeType="withEffect">
                                  <p:stCondLst>
                                    <p:cond delay="0"/>
                                  </p:stCondLst>
                                  <p:childTnLst>
                                    <p:animEffect transition="out" filter="randombar(horizontal)">
                                      <p:cBhvr>
                                        <p:cTn id="158" dur="500"/>
                                        <p:tgtEl>
                                          <p:spTgt spid="31"/>
                                        </p:tgtEl>
                                      </p:cBhvr>
                                    </p:animEffect>
                                    <p:set>
                                      <p:cBhvr>
                                        <p:cTn id="159" dur="1" fill="hold">
                                          <p:stCondLst>
                                            <p:cond delay="499"/>
                                          </p:stCondLst>
                                        </p:cTn>
                                        <p:tgtEl>
                                          <p:spTgt spid="31"/>
                                        </p:tgtEl>
                                        <p:attrNameLst>
                                          <p:attrName>style.visibility</p:attrName>
                                        </p:attrNameLst>
                                      </p:cBhvr>
                                      <p:to>
                                        <p:strVal val="hidden"/>
                                      </p:to>
                                    </p:set>
                                  </p:childTnLst>
                                </p:cTn>
                              </p:par>
                              <p:par>
                                <p:cTn id="160" presetID="14" presetClass="exit" presetSubtype="10" fill="hold" grpId="1" nodeType="withEffect">
                                  <p:stCondLst>
                                    <p:cond delay="0"/>
                                  </p:stCondLst>
                                  <p:childTnLst>
                                    <p:animEffect transition="out" filter="randombar(horizontal)">
                                      <p:cBhvr>
                                        <p:cTn id="161" dur="500"/>
                                        <p:tgtEl>
                                          <p:spTgt spid="30"/>
                                        </p:tgtEl>
                                      </p:cBhvr>
                                    </p:animEffect>
                                    <p:set>
                                      <p:cBhvr>
                                        <p:cTn id="162" dur="1" fill="hold">
                                          <p:stCondLst>
                                            <p:cond delay="499"/>
                                          </p:stCondLst>
                                        </p:cTn>
                                        <p:tgtEl>
                                          <p:spTgt spid="30"/>
                                        </p:tgtEl>
                                        <p:attrNameLst>
                                          <p:attrName>style.visibility</p:attrName>
                                        </p:attrNameLst>
                                      </p:cBhvr>
                                      <p:to>
                                        <p:strVal val="hidden"/>
                                      </p:to>
                                    </p:set>
                                  </p:childTnLst>
                                </p:cTn>
                              </p:par>
                              <p:par>
                                <p:cTn id="163" presetID="3" presetClass="exit" presetSubtype="10" fill="hold" nodeType="withEffect">
                                  <p:stCondLst>
                                    <p:cond delay="0"/>
                                  </p:stCondLst>
                                  <p:childTnLst>
                                    <p:animEffect transition="out" filter="blinds(horizontal)">
                                      <p:cBhvr>
                                        <p:cTn id="164" dur="500"/>
                                        <p:tgtEl>
                                          <p:spTgt spid="41"/>
                                        </p:tgtEl>
                                      </p:cBhvr>
                                    </p:animEffect>
                                    <p:set>
                                      <p:cBhvr>
                                        <p:cTn id="165" dur="1" fill="hold">
                                          <p:stCondLst>
                                            <p:cond delay="499"/>
                                          </p:stCondLst>
                                        </p:cTn>
                                        <p:tgtEl>
                                          <p:spTgt spid="41"/>
                                        </p:tgtEl>
                                        <p:attrNameLst>
                                          <p:attrName>style.visibility</p:attrName>
                                        </p:attrNameLst>
                                      </p:cBhvr>
                                      <p:to>
                                        <p:strVal val="hidden"/>
                                      </p:to>
                                    </p:set>
                                  </p:childTnLst>
                                </p:cTn>
                              </p:par>
                              <p:par>
                                <p:cTn id="166" presetID="3" presetClass="exit" presetSubtype="10" fill="hold" grpId="0" nodeType="withEffect">
                                  <p:stCondLst>
                                    <p:cond delay="0"/>
                                  </p:stCondLst>
                                  <p:childTnLst>
                                    <p:animEffect transition="out" filter="blinds(horizontal)">
                                      <p:cBhvr>
                                        <p:cTn id="167" dur="500"/>
                                        <p:tgtEl>
                                          <p:spTgt spid="4"/>
                                        </p:tgtEl>
                                      </p:cBhvr>
                                    </p:animEffect>
                                    <p:set>
                                      <p:cBhvr>
                                        <p:cTn id="168" dur="1" fill="hold">
                                          <p:stCondLst>
                                            <p:cond delay="499"/>
                                          </p:stCondLst>
                                        </p:cTn>
                                        <p:tgtEl>
                                          <p:spTgt spid="4"/>
                                        </p:tgtEl>
                                        <p:attrNameLst>
                                          <p:attrName>style.visibility</p:attrName>
                                        </p:attrNameLst>
                                      </p:cBhvr>
                                      <p:to>
                                        <p:strVal val="hidden"/>
                                      </p:to>
                                    </p:set>
                                  </p:childTnLst>
                                </p:cTn>
                              </p:par>
                              <p:par>
                                <p:cTn id="169" presetID="14" presetClass="exit" presetSubtype="10" fill="hold" nodeType="withEffect">
                                  <p:stCondLst>
                                    <p:cond delay="0"/>
                                  </p:stCondLst>
                                  <p:childTnLst>
                                    <p:animEffect transition="out" filter="randombar(horizontal)">
                                      <p:cBhvr>
                                        <p:cTn id="170" dur="500"/>
                                        <p:tgtEl>
                                          <p:spTgt spid="41"/>
                                        </p:tgtEl>
                                      </p:cBhvr>
                                    </p:animEffect>
                                    <p:set>
                                      <p:cBhvr>
                                        <p:cTn id="171" dur="1" fill="hold">
                                          <p:stCondLst>
                                            <p:cond delay="499"/>
                                          </p:stCondLst>
                                        </p:cTn>
                                        <p:tgtEl>
                                          <p:spTgt spid="41"/>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5" presetClass="entr" presetSubtype="10" fill="hold" grpId="0" nodeType="clickEffect">
                                  <p:stCondLst>
                                    <p:cond delay="0"/>
                                  </p:stCondLst>
                                  <p:childTnLst>
                                    <p:set>
                                      <p:cBhvr>
                                        <p:cTn id="175" dur="1" fill="hold">
                                          <p:stCondLst>
                                            <p:cond delay="0"/>
                                          </p:stCondLst>
                                        </p:cTn>
                                        <p:tgtEl>
                                          <p:spTgt spid="48"/>
                                        </p:tgtEl>
                                        <p:attrNameLst>
                                          <p:attrName>style.visibility</p:attrName>
                                        </p:attrNameLst>
                                      </p:cBhvr>
                                      <p:to>
                                        <p:strVal val="visible"/>
                                      </p:to>
                                    </p:set>
                                    <p:animEffect transition="in" filter="checkerboard(across)">
                                      <p:cBhvr>
                                        <p:cTn id="176" dur="500"/>
                                        <p:tgtEl>
                                          <p:spTgt spid="48"/>
                                        </p:tgtEl>
                                      </p:cBhvr>
                                    </p:animEffect>
                                  </p:childTnLst>
                                </p:cTn>
                              </p:par>
                              <p:par>
                                <p:cTn id="177" presetID="5" presetClass="entr" presetSubtype="10" fill="hold" grpId="0" nodeType="withEffect">
                                  <p:stCondLst>
                                    <p:cond delay="0"/>
                                  </p:stCondLst>
                                  <p:childTnLst>
                                    <p:set>
                                      <p:cBhvr>
                                        <p:cTn id="178" dur="1" fill="hold">
                                          <p:stCondLst>
                                            <p:cond delay="0"/>
                                          </p:stCondLst>
                                        </p:cTn>
                                        <p:tgtEl>
                                          <p:spTgt spid="49"/>
                                        </p:tgtEl>
                                        <p:attrNameLst>
                                          <p:attrName>style.visibility</p:attrName>
                                        </p:attrNameLst>
                                      </p:cBhvr>
                                      <p:to>
                                        <p:strVal val="visible"/>
                                      </p:to>
                                    </p:set>
                                    <p:animEffect transition="in" filter="checkerboard(across)">
                                      <p:cBhvr>
                                        <p:cTn id="179" dur="500"/>
                                        <p:tgtEl>
                                          <p:spTgt spid="49"/>
                                        </p:tgtEl>
                                      </p:cBhvr>
                                    </p:animEffect>
                                  </p:childTnLst>
                                </p:cTn>
                              </p:par>
                              <p:par>
                                <p:cTn id="180" presetID="5" presetClass="entr" presetSubtype="10" fill="hold" grpId="0" nodeType="withEffect">
                                  <p:stCondLst>
                                    <p:cond delay="0"/>
                                  </p:stCondLst>
                                  <p:childTnLst>
                                    <p:set>
                                      <p:cBhvr>
                                        <p:cTn id="181" dur="1" fill="hold">
                                          <p:stCondLst>
                                            <p:cond delay="0"/>
                                          </p:stCondLst>
                                        </p:cTn>
                                        <p:tgtEl>
                                          <p:spTgt spid="50"/>
                                        </p:tgtEl>
                                        <p:attrNameLst>
                                          <p:attrName>style.visibility</p:attrName>
                                        </p:attrNameLst>
                                      </p:cBhvr>
                                      <p:to>
                                        <p:strVal val="visible"/>
                                      </p:to>
                                    </p:set>
                                    <p:animEffect transition="in" filter="checkerboard(across)">
                                      <p:cBhvr>
                                        <p:cTn id="182" dur="500"/>
                                        <p:tgtEl>
                                          <p:spTgt spid="50"/>
                                        </p:tgtEl>
                                      </p:cBhvr>
                                    </p:animEffect>
                                  </p:childTnLst>
                                </p:cTn>
                              </p:par>
                              <p:par>
                                <p:cTn id="183" presetID="5" presetClass="entr" presetSubtype="10" fill="hold" nodeType="withEffect">
                                  <p:stCondLst>
                                    <p:cond delay="0"/>
                                  </p:stCondLst>
                                  <p:childTnLst>
                                    <p:set>
                                      <p:cBhvr>
                                        <p:cTn id="184" dur="1" fill="hold">
                                          <p:stCondLst>
                                            <p:cond delay="0"/>
                                          </p:stCondLst>
                                        </p:cTn>
                                        <p:tgtEl>
                                          <p:spTgt spid="54"/>
                                        </p:tgtEl>
                                        <p:attrNameLst>
                                          <p:attrName>style.visibility</p:attrName>
                                        </p:attrNameLst>
                                      </p:cBhvr>
                                      <p:to>
                                        <p:strVal val="visible"/>
                                      </p:to>
                                    </p:set>
                                    <p:animEffect transition="in" filter="checkerboard(across)">
                                      <p:cBhvr>
                                        <p:cTn id="185" dur="500"/>
                                        <p:tgtEl>
                                          <p:spTgt spid="54"/>
                                        </p:tgtEl>
                                      </p:cBhvr>
                                    </p:animEffect>
                                  </p:childTnLst>
                                </p:cTn>
                              </p:par>
                              <p:par>
                                <p:cTn id="186" presetID="5" presetClass="entr" presetSubtype="10" fill="hold" nodeType="withEffect">
                                  <p:stCondLst>
                                    <p:cond delay="0"/>
                                  </p:stCondLst>
                                  <p:childTnLst>
                                    <p:set>
                                      <p:cBhvr>
                                        <p:cTn id="187" dur="1" fill="hold">
                                          <p:stCondLst>
                                            <p:cond delay="0"/>
                                          </p:stCondLst>
                                        </p:cTn>
                                        <p:tgtEl>
                                          <p:spTgt spid="52"/>
                                        </p:tgtEl>
                                        <p:attrNameLst>
                                          <p:attrName>style.visibility</p:attrName>
                                        </p:attrNameLst>
                                      </p:cBhvr>
                                      <p:to>
                                        <p:strVal val="visible"/>
                                      </p:to>
                                    </p:set>
                                    <p:animEffect transition="in" filter="checkerboard(across)">
                                      <p:cBhvr>
                                        <p:cTn id="188" dur="500"/>
                                        <p:tgtEl>
                                          <p:spTgt spid="52"/>
                                        </p:tgtEl>
                                      </p:cBhvr>
                                    </p:animEffect>
                                  </p:childTnLst>
                                </p:cTn>
                              </p:par>
                            </p:childTnLst>
                          </p:cTn>
                        </p:par>
                      </p:childTnLst>
                    </p:cTn>
                  </p:par>
                  <p:par>
                    <p:cTn id="189" fill="hold">
                      <p:stCondLst>
                        <p:cond delay="indefinite"/>
                      </p:stCondLst>
                      <p:childTnLst>
                        <p:par>
                          <p:cTn id="190" fill="hold">
                            <p:stCondLst>
                              <p:cond delay="0"/>
                            </p:stCondLst>
                            <p:childTnLst>
                              <p:par>
                                <p:cTn id="191" presetID="5" presetClass="exit" presetSubtype="10" fill="hold" grpId="1" nodeType="clickEffect">
                                  <p:stCondLst>
                                    <p:cond delay="0"/>
                                  </p:stCondLst>
                                  <p:childTnLst>
                                    <p:animEffect transition="out" filter="checkerboard(across)">
                                      <p:cBhvr>
                                        <p:cTn id="192" dur="500"/>
                                        <p:tgtEl>
                                          <p:spTgt spid="50"/>
                                        </p:tgtEl>
                                      </p:cBhvr>
                                    </p:animEffect>
                                    <p:set>
                                      <p:cBhvr>
                                        <p:cTn id="193" dur="1" fill="hold">
                                          <p:stCondLst>
                                            <p:cond delay="499"/>
                                          </p:stCondLst>
                                        </p:cTn>
                                        <p:tgtEl>
                                          <p:spTgt spid="50"/>
                                        </p:tgtEl>
                                        <p:attrNameLst>
                                          <p:attrName>style.visibility</p:attrName>
                                        </p:attrNameLst>
                                      </p:cBhvr>
                                      <p:to>
                                        <p:strVal val="hidden"/>
                                      </p:to>
                                    </p:set>
                                  </p:childTnLst>
                                </p:cTn>
                              </p:par>
                              <p:par>
                                <p:cTn id="194" presetID="5" presetClass="exit" presetSubtype="10" fill="hold" grpId="1" nodeType="withEffect">
                                  <p:stCondLst>
                                    <p:cond delay="0"/>
                                  </p:stCondLst>
                                  <p:childTnLst>
                                    <p:animEffect transition="out" filter="checkerboard(across)">
                                      <p:cBhvr>
                                        <p:cTn id="195" dur="500"/>
                                        <p:tgtEl>
                                          <p:spTgt spid="48"/>
                                        </p:tgtEl>
                                      </p:cBhvr>
                                    </p:animEffect>
                                    <p:set>
                                      <p:cBhvr>
                                        <p:cTn id="196" dur="1" fill="hold">
                                          <p:stCondLst>
                                            <p:cond delay="499"/>
                                          </p:stCondLst>
                                        </p:cTn>
                                        <p:tgtEl>
                                          <p:spTgt spid="48"/>
                                        </p:tgtEl>
                                        <p:attrNameLst>
                                          <p:attrName>style.visibility</p:attrName>
                                        </p:attrNameLst>
                                      </p:cBhvr>
                                      <p:to>
                                        <p:strVal val="hidden"/>
                                      </p:to>
                                    </p:set>
                                  </p:childTnLst>
                                </p:cTn>
                              </p:par>
                              <p:par>
                                <p:cTn id="197" presetID="5" presetClass="exit" presetSubtype="10" fill="hold" nodeType="withEffect">
                                  <p:stCondLst>
                                    <p:cond delay="0"/>
                                  </p:stCondLst>
                                  <p:childTnLst>
                                    <p:animEffect transition="out" filter="checkerboard(across)">
                                      <p:cBhvr>
                                        <p:cTn id="198" dur="500"/>
                                        <p:tgtEl>
                                          <p:spTgt spid="54"/>
                                        </p:tgtEl>
                                      </p:cBhvr>
                                    </p:animEffect>
                                    <p:set>
                                      <p:cBhvr>
                                        <p:cTn id="199" dur="1" fill="hold">
                                          <p:stCondLst>
                                            <p:cond delay="499"/>
                                          </p:stCondLst>
                                        </p:cTn>
                                        <p:tgtEl>
                                          <p:spTgt spid="54"/>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3" presetClass="entr" presetSubtype="10" fill="hold" nodeType="clickEffect">
                                  <p:stCondLst>
                                    <p:cond delay="0"/>
                                  </p:stCondLst>
                                  <p:childTnLst>
                                    <p:set>
                                      <p:cBhvr>
                                        <p:cTn id="203" dur="1" fill="hold">
                                          <p:stCondLst>
                                            <p:cond delay="0"/>
                                          </p:stCondLst>
                                        </p:cTn>
                                        <p:tgtEl>
                                          <p:spTgt spid="58"/>
                                        </p:tgtEl>
                                        <p:attrNameLst>
                                          <p:attrName>style.visibility</p:attrName>
                                        </p:attrNameLst>
                                      </p:cBhvr>
                                      <p:to>
                                        <p:strVal val="visible"/>
                                      </p:to>
                                    </p:set>
                                    <p:animEffect transition="in" filter="blinds(horizontal)">
                                      <p:cBhvr>
                                        <p:cTn id="204" dur="500"/>
                                        <p:tgtEl>
                                          <p:spTgt spid="58"/>
                                        </p:tgtEl>
                                      </p:cBhvr>
                                    </p:animEffect>
                                  </p:childTnLst>
                                </p:cTn>
                              </p:par>
                              <p:par>
                                <p:cTn id="205" presetID="3" presetClass="entr" presetSubtype="10" fill="hold" grpId="0" nodeType="withEffect">
                                  <p:stCondLst>
                                    <p:cond delay="0"/>
                                  </p:stCondLst>
                                  <p:childTnLst>
                                    <p:set>
                                      <p:cBhvr>
                                        <p:cTn id="206" dur="1" fill="hold">
                                          <p:stCondLst>
                                            <p:cond delay="0"/>
                                          </p:stCondLst>
                                        </p:cTn>
                                        <p:tgtEl>
                                          <p:spTgt spid="55"/>
                                        </p:tgtEl>
                                        <p:attrNameLst>
                                          <p:attrName>style.visibility</p:attrName>
                                        </p:attrNameLst>
                                      </p:cBhvr>
                                      <p:to>
                                        <p:strVal val="visible"/>
                                      </p:to>
                                    </p:set>
                                    <p:animEffect transition="in" filter="blinds(horizontal)">
                                      <p:cBhvr>
                                        <p:cTn id="207" dur="500"/>
                                        <p:tgtEl>
                                          <p:spTgt spid="55"/>
                                        </p:tgtEl>
                                      </p:cBhvr>
                                    </p:animEffect>
                                  </p:childTnLst>
                                </p:cTn>
                              </p:par>
                              <p:par>
                                <p:cTn id="208" presetID="3" presetClass="entr" presetSubtype="10" fill="hold" grpId="0" nodeType="withEffect">
                                  <p:stCondLst>
                                    <p:cond delay="0"/>
                                  </p:stCondLst>
                                  <p:childTnLst>
                                    <p:set>
                                      <p:cBhvr>
                                        <p:cTn id="209" dur="1" fill="hold">
                                          <p:stCondLst>
                                            <p:cond delay="0"/>
                                          </p:stCondLst>
                                        </p:cTn>
                                        <p:tgtEl>
                                          <p:spTgt spid="56"/>
                                        </p:tgtEl>
                                        <p:attrNameLst>
                                          <p:attrName>style.visibility</p:attrName>
                                        </p:attrNameLst>
                                      </p:cBhvr>
                                      <p:to>
                                        <p:strVal val="visible"/>
                                      </p:to>
                                    </p:set>
                                    <p:animEffect transition="in" filter="blinds(horizontal)">
                                      <p:cBhvr>
                                        <p:cTn id="210" dur="500"/>
                                        <p:tgtEl>
                                          <p:spTgt spid="56"/>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55"/>
                                        </p:tgtEl>
                                        <p:attrNameLst>
                                          <p:attrName>fillcolor</p:attrName>
                                        </p:attrNameLst>
                                      </p:cBhvr>
                                      <p:to>
                                        <a:schemeClr val="accent2"/>
                                      </p:to>
                                    </p:animClr>
                                    <p:set>
                                      <p:cBhvr>
                                        <p:cTn id="215" dur="2000" fill="hold"/>
                                        <p:tgtEl>
                                          <p:spTgt spid="55"/>
                                        </p:tgtEl>
                                        <p:attrNameLst>
                                          <p:attrName>fill.type</p:attrName>
                                        </p:attrNameLst>
                                      </p:cBhvr>
                                      <p:to>
                                        <p:strVal val="solid"/>
                                      </p:to>
                                    </p:set>
                                    <p:set>
                                      <p:cBhvr>
                                        <p:cTn id="216" dur="2000" fill="hold"/>
                                        <p:tgtEl>
                                          <p:spTgt spid="55"/>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3" presetClass="exit" presetSubtype="10" fill="hold" grpId="1" nodeType="clickEffect">
                                  <p:stCondLst>
                                    <p:cond delay="0"/>
                                  </p:stCondLst>
                                  <p:childTnLst>
                                    <p:animEffect transition="out" filter="blinds(horizontal)">
                                      <p:cBhvr>
                                        <p:cTn id="220" dur="500"/>
                                        <p:tgtEl>
                                          <p:spTgt spid="55"/>
                                        </p:tgtEl>
                                      </p:cBhvr>
                                    </p:animEffect>
                                    <p:set>
                                      <p:cBhvr>
                                        <p:cTn id="221" dur="1" fill="hold">
                                          <p:stCondLst>
                                            <p:cond delay="499"/>
                                          </p:stCondLst>
                                        </p:cTn>
                                        <p:tgtEl>
                                          <p:spTgt spid="55"/>
                                        </p:tgtEl>
                                        <p:attrNameLst>
                                          <p:attrName>style.visibility</p:attrName>
                                        </p:attrNameLst>
                                      </p:cBhvr>
                                      <p:to>
                                        <p:strVal val="hidden"/>
                                      </p:to>
                                    </p:set>
                                  </p:childTnLst>
                                </p:cTn>
                              </p:par>
                              <p:par>
                                <p:cTn id="222" presetID="3" presetClass="exit" presetSubtype="10" fill="hold" nodeType="withEffect">
                                  <p:stCondLst>
                                    <p:cond delay="0"/>
                                  </p:stCondLst>
                                  <p:childTnLst>
                                    <p:animEffect transition="out" filter="blinds(horizontal)">
                                      <p:cBhvr>
                                        <p:cTn id="223" dur="500"/>
                                        <p:tgtEl>
                                          <p:spTgt spid="58"/>
                                        </p:tgtEl>
                                      </p:cBhvr>
                                    </p:animEffect>
                                    <p:set>
                                      <p:cBhvr>
                                        <p:cTn id="224"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6" grpId="0" animBg="1"/>
      <p:bldP spid="6" grpId="2" animBg="1"/>
      <p:bldP spid="6" grpId="3" animBg="1"/>
      <p:bldP spid="7" grpId="0" animBg="1"/>
      <p:bldP spid="7" grpId="1" animBg="1"/>
      <p:bldP spid="14" grpId="0" animBg="1"/>
      <p:bldP spid="15" grpId="0" animBg="1"/>
      <p:bldP spid="18" grpId="0" animBg="1"/>
      <p:bldP spid="19" grpId="0" animBg="1"/>
      <p:bldP spid="19" grpId="1" animBg="1"/>
      <p:bldP spid="19" grpId="2" animBg="1"/>
      <p:bldP spid="21" grpId="0" animBg="1"/>
      <p:bldP spid="21" grpId="1" animBg="1"/>
      <p:bldP spid="21" grpId="2" animBg="1"/>
      <p:bldP spid="28" grpId="0" animBg="1"/>
      <p:bldP spid="29" grpId="0" animBg="1"/>
      <p:bldP spid="29" grpId="1" animBg="1"/>
      <p:bldP spid="30" grpId="0" animBg="1"/>
      <p:bldP spid="30" grpId="1" animBg="1"/>
      <p:bldP spid="48" grpId="0" animBg="1"/>
      <p:bldP spid="48" grpId="1" animBg="1"/>
      <p:bldP spid="49" grpId="0" animBg="1"/>
      <p:bldP spid="50" grpId="0" animBg="1"/>
      <p:bldP spid="50" grpId="1" animBg="1"/>
      <p:bldP spid="55" grpId="0" animBg="1"/>
      <p:bldP spid="55" grpId="1" animBg="1"/>
      <p:bldP spid="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45157" cy="4952492"/>
          </a:xfrm>
        </p:spPr>
        <p:txBody>
          <a:bodyPr/>
          <a:lstStyle/>
          <a:p>
            <a:r>
              <a:rPr kumimoji="1" lang="en-US" altLang="zh-CN" dirty="0" err="1" smtClean="0"/>
              <a:t>Treap</a:t>
            </a:r>
            <a:r>
              <a:rPr kumimoji="1" lang="zh-CN" altLang="en-US" dirty="0" smtClean="0"/>
              <a:t>的删除</a:t>
            </a:r>
            <a:endParaRPr kumimoji="1" lang="zh-CN" altLang="en-US" dirty="0"/>
          </a:p>
        </p:txBody>
      </p:sp>
      <p:sp>
        <p:nvSpPr>
          <p:cNvPr id="3" name="内容占位符 2"/>
          <p:cNvSpPr>
            <a:spLocks noGrp="1"/>
          </p:cNvSpPr>
          <p:nvPr>
            <p:ph idx="1"/>
          </p:nvPr>
        </p:nvSpPr>
        <p:spPr/>
        <p:txBody>
          <a:bodyPr/>
          <a:lstStyle/>
          <a:p>
            <a:r>
              <a:rPr kumimoji="1" lang="zh-CN" altLang="en-US" dirty="0" smtClean="0"/>
              <a:t>找两个儿子中</a:t>
            </a:r>
            <a:r>
              <a:rPr kumimoji="1" lang="en-US" altLang="zh-CN" dirty="0" smtClean="0"/>
              <a:t>key</a:t>
            </a:r>
            <a:r>
              <a:rPr kumimoji="1" lang="zh-CN" altLang="en-US" dirty="0" smtClean="0"/>
              <a:t>值较大的那个，和它进行旋转操作，直到自己变成叶子节点。</a:t>
            </a:r>
            <a:endParaRPr kumimoji="1" lang="zh-CN" altLang="en-US" dirty="0"/>
          </a:p>
        </p:txBody>
      </p:sp>
    </p:spTree>
    <p:extLst>
      <p:ext uri="{BB962C8B-B14F-4D97-AF65-F5344CB8AC3E}">
        <p14:creationId xmlns:p14="http://schemas.microsoft.com/office/powerpoint/2010/main" xmlns="" val="94742705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45157" cy="4952492"/>
          </a:xfrm>
        </p:spPr>
        <p:txBody>
          <a:bodyPr/>
          <a:lstStyle/>
          <a:p>
            <a:r>
              <a:rPr kumimoji="1" lang="en-US" altLang="zh-CN" dirty="0" err="1" smtClean="0"/>
              <a:t>Treap</a:t>
            </a:r>
            <a:r>
              <a:rPr kumimoji="1" lang="zh-CN" altLang="en-US" dirty="0" smtClean="0"/>
              <a:t>的删除</a:t>
            </a:r>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0"/>
            <a:ext cx="9075145" cy="6858000"/>
          </a:xfrm>
          <a:prstGeom prst="rect">
            <a:avLst/>
          </a:prstGeom>
        </p:spPr>
      </p:pic>
    </p:spTree>
    <p:extLst>
      <p:ext uri="{BB962C8B-B14F-4D97-AF65-F5344CB8AC3E}">
        <p14:creationId xmlns:p14="http://schemas.microsoft.com/office/powerpoint/2010/main" xmlns="" val="1645339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90566" cy="4952492"/>
          </a:xfrm>
        </p:spPr>
        <p:txBody>
          <a:bodyPr/>
          <a:lstStyle/>
          <a:p>
            <a:r>
              <a:rPr kumimoji="1" lang="en-US" altLang="zh-CN" dirty="0" err="1" smtClean="0"/>
              <a:t>Treap</a:t>
            </a:r>
            <a:r>
              <a:rPr kumimoji="1" lang="zh-CN" altLang="en-US" dirty="0" smtClean="0"/>
              <a:t>的查找</a:t>
            </a:r>
            <a:endParaRPr kumimoji="1" lang="zh-CN" altLang="en-US" dirty="0"/>
          </a:p>
        </p:txBody>
      </p:sp>
      <p:sp>
        <p:nvSpPr>
          <p:cNvPr id="3" name="内容占位符 2"/>
          <p:cNvSpPr>
            <a:spLocks noGrp="1"/>
          </p:cNvSpPr>
          <p:nvPr>
            <p:ph idx="1"/>
          </p:nvPr>
        </p:nvSpPr>
        <p:spPr/>
        <p:txBody>
          <a:bodyPr/>
          <a:lstStyle/>
          <a:p>
            <a:r>
              <a:rPr kumimoji="1" lang="zh-CN" altLang="en-US" dirty="0" smtClean="0"/>
              <a:t>和</a:t>
            </a:r>
            <a:r>
              <a:rPr kumimoji="1" lang="en-US" altLang="zh-CN" dirty="0" err="1" smtClean="0"/>
              <a:t>insert,del</a:t>
            </a:r>
            <a:r>
              <a:rPr kumimoji="1" lang="zh-CN" altLang="en-US" dirty="0" smtClean="0"/>
              <a:t>函数中的查找方式一样。值小向左走，值大向右走。</a:t>
            </a:r>
            <a:endParaRPr kumimoji="1" lang="zh-CN" altLang="en-US" dirty="0"/>
          </a:p>
        </p:txBody>
      </p:sp>
    </p:spTree>
    <p:extLst>
      <p:ext uri="{BB962C8B-B14F-4D97-AF65-F5344CB8AC3E}">
        <p14:creationId xmlns:p14="http://schemas.microsoft.com/office/powerpoint/2010/main" xmlns="" val="194898347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76918" cy="4952492"/>
          </a:xfrm>
        </p:spPr>
        <p:txBody>
          <a:bodyPr/>
          <a:lstStyle/>
          <a:p>
            <a:r>
              <a:rPr kumimoji="1" lang="en-US" altLang="zh-CN" dirty="0" err="1" smtClean="0"/>
              <a:t>Treap</a:t>
            </a:r>
            <a:r>
              <a:rPr kumimoji="1" lang="zh-CN" altLang="en-US" dirty="0" smtClean="0"/>
              <a:t>计算</a:t>
            </a:r>
            <a:r>
              <a:rPr kumimoji="1" lang="en-US" altLang="zh-CN" dirty="0"/>
              <a:t>R</a:t>
            </a:r>
            <a:r>
              <a:rPr kumimoji="1" lang="en-US" altLang="zh-CN" dirty="0" smtClean="0"/>
              <a:t>ank</a:t>
            </a:r>
            <a:endParaRPr kumimoji="1" lang="zh-CN" altLang="en-US" dirty="0"/>
          </a:p>
        </p:txBody>
      </p:sp>
      <p:sp>
        <p:nvSpPr>
          <p:cNvPr id="3" name="内容占位符 2"/>
          <p:cNvSpPr>
            <a:spLocks noGrp="1"/>
          </p:cNvSpPr>
          <p:nvPr>
            <p:ph idx="1"/>
          </p:nvPr>
        </p:nvSpPr>
        <p:spPr/>
        <p:txBody>
          <a:bodyPr/>
          <a:lstStyle/>
          <a:p>
            <a:r>
              <a:rPr kumimoji="1" lang="zh-CN" altLang="en-US" dirty="0" smtClean="0"/>
              <a:t>计算一个数字当前是第几小（大）的</a:t>
            </a:r>
            <a:endParaRPr kumimoji="1" lang="en-US" altLang="zh-CN" dirty="0" smtClean="0"/>
          </a:p>
          <a:p>
            <a:r>
              <a:rPr kumimoji="1" lang="zh-CN" altLang="en-US" dirty="0" smtClean="0"/>
              <a:t>首先不停的查找这个数字。如果当前要向左走，答案不变；如果当前要向右走，答案要</a:t>
            </a:r>
            <a:r>
              <a:rPr kumimoji="1" lang="en-US" altLang="zh-CN" dirty="0" smtClean="0"/>
              <a:t>+</a:t>
            </a:r>
            <a:r>
              <a:rPr kumimoji="1" lang="zh-CN" altLang="en-US" dirty="0" smtClean="0"/>
              <a:t>左子树的大小</a:t>
            </a:r>
            <a:r>
              <a:rPr kumimoji="1" lang="en-US" altLang="zh-CN" dirty="0" smtClean="0"/>
              <a:t>+1</a:t>
            </a:r>
            <a:r>
              <a:rPr kumimoji="1" lang="zh-CN" altLang="en-US" dirty="0" smtClean="0"/>
              <a:t>。</a:t>
            </a:r>
            <a:endParaRPr kumimoji="1" lang="en-US" altLang="zh-CN" dirty="0" smtClean="0"/>
          </a:p>
        </p:txBody>
      </p:sp>
    </p:spTree>
    <p:extLst>
      <p:ext uri="{BB962C8B-B14F-4D97-AF65-F5344CB8AC3E}">
        <p14:creationId xmlns:p14="http://schemas.microsoft.com/office/powerpoint/2010/main" xmlns="" val="20325783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二叉查找树</a:t>
            </a:r>
            <a:endParaRPr kumimoji="1" lang="zh-CN" altLang="en-US" dirty="0"/>
          </a:p>
        </p:txBody>
      </p:sp>
      <p:sp>
        <p:nvSpPr>
          <p:cNvPr id="3" name="内容占位符 2"/>
          <p:cNvSpPr>
            <a:spLocks noGrp="1"/>
          </p:cNvSpPr>
          <p:nvPr>
            <p:ph idx="1"/>
          </p:nvPr>
        </p:nvSpPr>
        <p:spPr/>
        <p:txBody>
          <a:bodyPr/>
          <a:lstStyle/>
          <a:p>
            <a:r>
              <a:rPr kumimoji="1" lang="zh-CN" altLang="en-US" dirty="0" smtClean="0"/>
              <a:t>这就需要用到二叉查找树（</a:t>
            </a:r>
            <a:r>
              <a:rPr lang="en-US" altLang="zh-CN" dirty="0"/>
              <a:t> Binary Search </a:t>
            </a:r>
            <a:r>
              <a:rPr lang="en-US" altLang="zh-CN" dirty="0" smtClean="0"/>
              <a:t>Tree</a:t>
            </a:r>
            <a:r>
              <a:rPr lang="zh-CN" altLang="en-US" dirty="0" smtClean="0"/>
              <a:t>）。</a:t>
            </a:r>
            <a:endParaRPr lang="en-US" altLang="zh-CN" dirty="0" smtClean="0"/>
          </a:p>
          <a:p>
            <a:r>
              <a:rPr kumimoji="1" lang="zh-CN" altLang="en-US" dirty="0" smtClean="0"/>
              <a:t>性质：</a:t>
            </a:r>
            <a:endParaRPr kumimoji="1" lang="en-US" altLang="zh-CN" dirty="0" smtClean="0"/>
          </a:p>
          <a:p>
            <a:pPr lvl="1"/>
            <a:r>
              <a:rPr kumimoji="1" lang="zh-CN" altLang="en-US" dirty="0" smtClean="0"/>
              <a:t>这是一棵二叉树。</a:t>
            </a:r>
            <a:endParaRPr kumimoji="1" lang="en-US" altLang="zh-CN" dirty="0" smtClean="0"/>
          </a:p>
          <a:p>
            <a:pPr lvl="1"/>
            <a:r>
              <a:rPr kumimoji="1" lang="zh-CN" altLang="en-US" dirty="0" smtClean="0"/>
              <a:t>对于任意一个节点，左子树的所有节点权值小于该节点权值，右子树所有节点权值大于该节点权值。</a:t>
            </a:r>
            <a:endParaRPr kumimoji="1" lang="zh-CN" altLang="en-US" dirty="0"/>
          </a:p>
        </p:txBody>
      </p:sp>
    </p:spTree>
    <p:extLst>
      <p:ext uri="{BB962C8B-B14F-4D97-AF65-F5344CB8AC3E}">
        <p14:creationId xmlns:p14="http://schemas.microsoft.com/office/powerpoint/2010/main" xmlns="" val="4737760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Treap</a:t>
            </a:r>
            <a:r>
              <a:rPr kumimoji="1" lang="zh-CN" altLang="en-US" dirty="0" smtClean="0"/>
              <a:t>计算</a:t>
            </a:r>
            <a:r>
              <a:rPr kumimoji="1" lang="en-US" altLang="zh-CN" dirty="0" smtClean="0"/>
              <a:t>Rank</a:t>
            </a:r>
            <a:endParaRPr kumimoji="1" lang="zh-CN" altLang="en-US" dirty="0"/>
          </a:p>
        </p:txBody>
      </p:sp>
      <p:sp>
        <p:nvSpPr>
          <p:cNvPr id="7" name="椭圆 6"/>
          <p:cNvSpPr/>
          <p:nvPr/>
        </p:nvSpPr>
        <p:spPr>
          <a:xfrm>
            <a:off x="6632810" y="550797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6</a:t>
            </a:r>
            <a:endParaRPr kumimoji="1" lang="zh-CN" altLang="en-US" dirty="0"/>
          </a:p>
        </p:txBody>
      </p:sp>
      <p:sp>
        <p:nvSpPr>
          <p:cNvPr id="9" name="椭圆 8"/>
          <p:cNvSpPr/>
          <p:nvPr/>
        </p:nvSpPr>
        <p:spPr>
          <a:xfrm>
            <a:off x="5786649" y="4151193"/>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5</a:t>
            </a:r>
            <a:endParaRPr kumimoji="1" lang="zh-CN" altLang="en-US" dirty="0"/>
          </a:p>
        </p:txBody>
      </p:sp>
      <p:sp>
        <p:nvSpPr>
          <p:cNvPr id="10" name="椭圆 9"/>
          <p:cNvSpPr/>
          <p:nvPr/>
        </p:nvSpPr>
        <p:spPr>
          <a:xfrm>
            <a:off x="3846828" y="416676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3</a:t>
            </a:r>
            <a:endParaRPr kumimoji="1" lang="zh-CN" altLang="en-US" dirty="0"/>
          </a:p>
        </p:txBody>
      </p:sp>
      <p:sp>
        <p:nvSpPr>
          <p:cNvPr id="11" name="椭圆 10"/>
          <p:cNvSpPr/>
          <p:nvPr/>
        </p:nvSpPr>
        <p:spPr>
          <a:xfrm>
            <a:off x="1326107" y="4151194"/>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1</a:t>
            </a:r>
            <a:endParaRPr kumimoji="1" lang="zh-CN" altLang="en-US" dirty="0"/>
          </a:p>
        </p:txBody>
      </p:sp>
      <p:sp>
        <p:nvSpPr>
          <p:cNvPr id="12" name="椭圆 11"/>
          <p:cNvSpPr/>
          <p:nvPr/>
        </p:nvSpPr>
        <p:spPr>
          <a:xfrm>
            <a:off x="6548650" y="2608294"/>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7</a:t>
            </a:r>
            <a:endParaRPr kumimoji="1" lang="zh-CN" altLang="en-US" dirty="0"/>
          </a:p>
        </p:txBody>
      </p:sp>
      <p:sp>
        <p:nvSpPr>
          <p:cNvPr id="13" name="椭圆 12"/>
          <p:cNvSpPr/>
          <p:nvPr/>
        </p:nvSpPr>
        <p:spPr>
          <a:xfrm>
            <a:off x="2886501" y="2612843"/>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2</a:t>
            </a:r>
            <a:endParaRPr kumimoji="1" lang="zh-CN" altLang="en-US" dirty="0"/>
          </a:p>
        </p:txBody>
      </p:sp>
      <p:sp>
        <p:nvSpPr>
          <p:cNvPr id="14" name="椭圆 13"/>
          <p:cNvSpPr/>
          <p:nvPr/>
        </p:nvSpPr>
        <p:spPr>
          <a:xfrm>
            <a:off x="4608827" y="1469409"/>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4</a:t>
            </a:r>
            <a:endParaRPr kumimoji="1" lang="zh-CN" altLang="en-US" dirty="0"/>
          </a:p>
        </p:txBody>
      </p:sp>
      <p:cxnSp>
        <p:nvCxnSpPr>
          <p:cNvPr id="16" name="直线连接符 15"/>
          <p:cNvCxnSpPr>
            <a:endCxn id="13" idx="7"/>
          </p:cNvCxnSpPr>
          <p:nvPr/>
        </p:nvCxnSpPr>
        <p:spPr>
          <a:xfrm flipH="1">
            <a:off x="3608745" y="2074460"/>
            <a:ext cx="1084244" cy="6623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13" idx="3"/>
          </p:cNvCxnSpPr>
          <p:nvPr/>
        </p:nvCxnSpPr>
        <p:spPr>
          <a:xfrm flipH="1">
            <a:off x="2009215" y="3335087"/>
            <a:ext cx="1001203" cy="8316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H="1" flipV="1">
            <a:off x="3538215" y="3406457"/>
            <a:ext cx="663322" cy="8128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14" idx="5"/>
          </p:cNvCxnSpPr>
          <p:nvPr/>
        </p:nvCxnSpPr>
        <p:spPr>
          <a:xfrm>
            <a:off x="5331071" y="2191653"/>
            <a:ext cx="1454140" cy="545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flipH="1">
            <a:off x="6395489" y="3454455"/>
            <a:ext cx="389722" cy="7477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flipH="1" flipV="1">
            <a:off x="6429609" y="4952296"/>
            <a:ext cx="508002" cy="74179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909478" y="370646"/>
            <a:ext cx="2723823" cy="646331"/>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zh-CN" altLang="en-US" sz="3600" dirty="0" smtClean="0">
                <a:latin typeface="KaiTi" charset="-122"/>
                <a:ea typeface="KaiTi" charset="-122"/>
                <a:cs typeface="KaiTi" charset="-122"/>
              </a:rPr>
              <a:t>计算</a:t>
            </a:r>
            <a:r>
              <a:rPr kumimoji="1" lang="en-US" altLang="zh-CN" sz="3600" dirty="0" smtClean="0">
                <a:latin typeface="KaiTi" charset="-122"/>
                <a:ea typeface="KaiTi" charset="-122"/>
                <a:cs typeface="KaiTi" charset="-122"/>
              </a:rPr>
              <a:t>6</a:t>
            </a:r>
            <a:r>
              <a:rPr kumimoji="1" lang="zh-CN" altLang="en-US" sz="3600" dirty="0" smtClean="0">
                <a:latin typeface="KaiTi" charset="-122"/>
                <a:ea typeface="KaiTi" charset="-122"/>
                <a:cs typeface="KaiTi" charset="-122"/>
              </a:rPr>
              <a:t>的</a:t>
            </a:r>
            <a:r>
              <a:rPr kumimoji="1" lang="en-US" altLang="zh-CN" sz="3600" dirty="0" smtClean="0">
                <a:latin typeface="KaiTi" charset="-122"/>
                <a:ea typeface="KaiTi" charset="-122"/>
                <a:cs typeface="KaiTi" charset="-122"/>
              </a:rPr>
              <a:t>rank</a:t>
            </a:r>
            <a:endParaRPr kumimoji="1" lang="zh-CN" altLang="en-US" dirty="0">
              <a:latin typeface="KaiTi" charset="-122"/>
              <a:ea typeface="KaiTi" charset="-122"/>
              <a:cs typeface="KaiTi" charset="-122"/>
            </a:endParaRPr>
          </a:p>
        </p:txBody>
      </p:sp>
      <p:sp>
        <p:nvSpPr>
          <p:cNvPr id="31" name="文本框 30"/>
          <p:cNvSpPr txBox="1"/>
          <p:nvPr/>
        </p:nvSpPr>
        <p:spPr>
          <a:xfrm>
            <a:off x="5909478" y="1668433"/>
            <a:ext cx="1085132"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800" dirty="0" smtClean="0"/>
              <a:t>+3+1</a:t>
            </a:r>
            <a:endParaRPr kumimoji="1" lang="zh-CN" altLang="en-US" sz="2800" dirty="0"/>
          </a:p>
        </p:txBody>
      </p:sp>
      <p:sp>
        <p:nvSpPr>
          <p:cNvPr id="32" name="文本框 31"/>
          <p:cNvSpPr txBox="1"/>
          <p:nvPr/>
        </p:nvSpPr>
        <p:spPr>
          <a:xfrm>
            <a:off x="6767013" y="3762111"/>
            <a:ext cx="700223"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800" dirty="0" smtClean="0"/>
              <a:t>+0</a:t>
            </a:r>
            <a:endParaRPr kumimoji="1" lang="zh-CN" altLang="en-US" sz="2800" dirty="0"/>
          </a:p>
        </p:txBody>
      </p:sp>
      <p:sp>
        <p:nvSpPr>
          <p:cNvPr id="33" name="文本框 32"/>
          <p:cNvSpPr txBox="1"/>
          <p:nvPr/>
        </p:nvSpPr>
        <p:spPr>
          <a:xfrm>
            <a:off x="6926238" y="4886057"/>
            <a:ext cx="1136341"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800" dirty="0" smtClean="0"/>
              <a:t>+0+1</a:t>
            </a:r>
            <a:endParaRPr kumimoji="1" lang="zh-CN" altLang="en-US" sz="2800" dirty="0"/>
          </a:p>
        </p:txBody>
      </p:sp>
      <p:sp>
        <p:nvSpPr>
          <p:cNvPr id="34" name="文本框 33"/>
          <p:cNvSpPr txBox="1"/>
          <p:nvPr/>
        </p:nvSpPr>
        <p:spPr>
          <a:xfrm>
            <a:off x="7570966" y="5973084"/>
            <a:ext cx="669796"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800" dirty="0" smtClean="0"/>
              <a:t>+1</a:t>
            </a:r>
            <a:endParaRPr kumimoji="1" lang="zh-CN" altLang="en-US" sz="2800" dirty="0"/>
          </a:p>
        </p:txBody>
      </p:sp>
      <p:sp>
        <p:nvSpPr>
          <p:cNvPr id="35" name="文本框 34"/>
          <p:cNvSpPr txBox="1"/>
          <p:nvPr/>
        </p:nvSpPr>
        <p:spPr>
          <a:xfrm>
            <a:off x="2110342" y="5585408"/>
            <a:ext cx="2159566" cy="523220"/>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zh-CN" altLang="en-US" sz="2800" dirty="0" smtClean="0">
                <a:latin typeface="KaiTi" charset="-122"/>
                <a:ea typeface="KaiTi" charset="-122"/>
                <a:cs typeface="KaiTi" charset="-122"/>
              </a:rPr>
              <a:t>最后答案：</a:t>
            </a:r>
            <a:r>
              <a:rPr kumimoji="1" lang="en-US" altLang="zh-CN" sz="2800" dirty="0" smtClean="0">
                <a:latin typeface="KaiTi" charset="-122"/>
                <a:ea typeface="KaiTi" charset="-122"/>
                <a:cs typeface="KaiTi" charset="-122"/>
              </a:rPr>
              <a:t>6</a:t>
            </a:r>
            <a:endParaRPr kumimoji="1" lang="zh-CN" altLang="en-US" sz="2800" dirty="0">
              <a:latin typeface="KaiTi" charset="-122"/>
              <a:ea typeface="KaiTi" charset="-122"/>
              <a:cs typeface="KaiTi" charset="-122"/>
            </a:endParaRPr>
          </a:p>
        </p:txBody>
      </p:sp>
    </p:spTree>
    <p:extLst>
      <p:ext uri="{BB962C8B-B14F-4D97-AF65-F5344CB8AC3E}">
        <p14:creationId xmlns:p14="http://schemas.microsoft.com/office/powerpoint/2010/main" xmlns="" val="489297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14"/>
                                        </p:tgtEl>
                                        <p:attrNameLst>
                                          <p:attrName>fillcolor</p:attrName>
                                        </p:attrNameLst>
                                      </p:cBhvr>
                                      <p:to>
                                        <a:schemeClr val="accent2"/>
                                      </p:to>
                                    </p:animClr>
                                    <p:set>
                                      <p:cBhvr>
                                        <p:cTn id="12" dur="2000" fill="hold"/>
                                        <p:tgtEl>
                                          <p:spTgt spid="14"/>
                                        </p:tgtEl>
                                        <p:attrNameLst>
                                          <p:attrName>fill.type</p:attrName>
                                        </p:attrNameLst>
                                      </p:cBhvr>
                                      <p:to>
                                        <p:strVal val="solid"/>
                                      </p:to>
                                    </p:set>
                                    <p:set>
                                      <p:cBhvr>
                                        <p:cTn id="13" dur="2000" fill="hold"/>
                                        <p:tgtEl>
                                          <p:spTgt spid="1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2"/>
                                        </p:tgtEl>
                                        <p:attrNameLst>
                                          <p:attrName>fillcolor</p:attrName>
                                        </p:attrNameLst>
                                      </p:cBhvr>
                                      <p:to>
                                        <a:schemeClr val="accent2"/>
                                      </p:to>
                                    </p:animClr>
                                    <p:set>
                                      <p:cBhvr>
                                        <p:cTn id="18" dur="2000" fill="hold"/>
                                        <p:tgtEl>
                                          <p:spTgt spid="12"/>
                                        </p:tgtEl>
                                        <p:attrNameLst>
                                          <p:attrName>fill.type</p:attrName>
                                        </p:attrNameLst>
                                      </p:cBhvr>
                                      <p:to>
                                        <p:strVal val="solid"/>
                                      </p:to>
                                    </p:set>
                                    <p:set>
                                      <p:cBhvr>
                                        <p:cTn id="19" dur="2000" fill="hold"/>
                                        <p:tgtEl>
                                          <p:spTgt spid="12"/>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checkerboard(across)">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9"/>
                                        </p:tgtEl>
                                        <p:attrNameLst>
                                          <p:attrName>fillcolor</p:attrName>
                                        </p:attrNameLst>
                                      </p:cBhvr>
                                      <p:to>
                                        <a:schemeClr val="accent2"/>
                                      </p:to>
                                    </p:animClr>
                                    <p:set>
                                      <p:cBhvr>
                                        <p:cTn id="29" dur="2000" fill="hold"/>
                                        <p:tgtEl>
                                          <p:spTgt spid="9"/>
                                        </p:tgtEl>
                                        <p:attrNameLst>
                                          <p:attrName>fill.type</p:attrName>
                                        </p:attrNameLst>
                                      </p:cBhvr>
                                      <p:to>
                                        <p:strVal val="solid"/>
                                      </p:to>
                                    </p:set>
                                    <p:set>
                                      <p:cBhvr>
                                        <p:cTn id="30" dur="2000" fill="hold"/>
                                        <p:tgtEl>
                                          <p:spTgt spid="9"/>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checkerboard(across)">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7"/>
                                        </p:tgtEl>
                                        <p:attrNameLst>
                                          <p:attrName>fillcolor</p:attrName>
                                        </p:attrNameLst>
                                      </p:cBhvr>
                                      <p:to>
                                        <a:schemeClr val="accent2"/>
                                      </p:to>
                                    </p:animClr>
                                    <p:set>
                                      <p:cBhvr>
                                        <p:cTn id="40" dur="2000" fill="hold"/>
                                        <p:tgtEl>
                                          <p:spTgt spid="7"/>
                                        </p:tgtEl>
                                        <p:attrNameLst>
                                          <p:attrName>fill.type</p:attrName>
                                        </p:attrNameLst>
                                      </p:cBhvr>
                                      <p:to>
                                        <p:strVal val="solid"/>
                                      </p:to>
                                    </p:set>
                                    <p:set>
                                      <p:cBhvr>
                                        <p:cTn id="41" dur="2000" fill="hold"/>
                                        <p:tgtEl>
                                          <p:spTgt spid="7"/>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heckerboard(across)">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checkerboard(across)">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checkerboard(across)">
                                      <p:cBhvr>
                                        <p:cTn id="5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Treap</a:t>
            </a:r>
            <a:r>
              <a:rPr kumimoji="1" lang="zh-CN" altLang="en-US" dirty="0" smtClean="0"/>
              <a:t>计算</a:t>
            </a:r>
            <a:r>
              <a:rPr kumimoji="1" lang="en-US" altLang="zh-CN" dirty="0" smtClean="0"/>
              <a:t>Rank</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770610"/>
            <a:ext cx="9144000" cy="4327585"/>
          </a:xfrm>
          <a:prstGeom prst="rect">
            <a:avLst/>
          </a:prstGeom>
        </p:spPr>
      </p:pic>
    </p:spTree>
    <p:extLst>
      <p:ext uri="{BB962C8B-B14F-4D97-AF65-F5344CB8AC3E}">
        <p14:creationId xmlns:p14="http://schemas.microsoft.com/office/powerpoint/2010/main" xmlns="" val="98681314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314700" cy="4952492"/>
          </a:xfrm>
        </p:spPr>
        <p:txBody>
          <a:bodyPr/>
          <a:lstStyle/>
          <a:p>
            <a:r>
              <a:rPr kumimoji="1" lang="en-US" altLang="zh-CN" dirty="0" err="1" smtClean="0"/>
              <a:t>Treap</a:t>
            </a:r>
            <a:r>
              <a:rPr kumimoji="1" lang="zh-CN" altLang="en-US" dirty="0" smtClean="0"/>
              <a:t>找第</a:t>
            </a:r>
            <a:r>
              <a:rPr kumimoji="1" lang="en-US" altLang="zh-CN" dirty="0" smtClean="0"/>
              <a:t>k</a:t>
            </a:r>
            <a:r>
              <a:rPr kumimoji="1" lang="zh-CN" altLang="en-US" dirty="0" smtClean="0"/>
              <a:t>大</a:t>
            </a:r>
            <a:endParaRPr kumimoji="1" lang="zh-CN" altLang="en-US" dirty="0"/>
          </a:p>
        </p:txBody>
      </p:sp>
      <p:sp>
        <p:nvSpPr>
          <p:cNvPr id="3" name="内容占位符 2"/>
          <p:cNvSpPr>
            <a:spLocks noGrp="1"/>
          </p:cNvSpPr>
          <p:nvPr>
            <p:ph idx="1"/>
          </p:nvPr>
        </p:nvSpPr>
        <p:spPr>
          <a:xfrm>
            <a:off x="3886200" y="569066"/>
            <a:ext cx="5134970" cy="5655156"/>
          </a:xfrm>
        </p:spPr>
        <p:txBody>
          <a:bodyPr>
            <a:normAutofit/>
          </a:bodyPr>
          <a:lstStyle/>
          <a:p>
            <a:r>
              <a:rPr kumimoji="1" lang="zh-CN" altLang="en-US" dirty="0" smtClean="0"/>
              <a:t>这个过程和计算</a:t>
            </a:r>
            <a:r>
              <a:rPr kumimoji="1" lang="en-US" altLang="zh-CN" dirty="0" smtClean="0"/>
              <a:t>Rank</a:t>
            </a:r>
            <a:r>
              <a:rPr kumimoji="1" lang="zh-CN" altLang="en-US" dirty="0" smtClean="0"/>
              <a:t>正好相反。</a:t>
            </a:r>
            <a:endParaRPr kumimoji="1" lang="en-US" altLang="zh-CN" dirty="0" smtClean="0"/>
          </a:p>
          <a:p>
            <a:r>
              <a:rPr kumimoji="1" lang="zh-CN" altLang="en-US" dirty="0" smtClean="0"/>
              <a:t>看一下</a:t>
            </a:r>
            <a:r>
              <a:rPr kumimoji="1" lang="en-US" altLang="zh-CN" dirty="0" smtClean="0"/>
              <a:t>k</a:t>
            </a:r>
            <a:r>
              <a:rPr kumimoji="1" lang="zh-CN" altLang="en-US" dirty="0" smtClean="0"/>
              <a:t>和当前左子树大小的关系：</a:t>
            </a:r>
            <a:endParaRPr kumimoji="1" lang="en-US" altLang="zh-CN" dirty="0" smtClean="0"/>
          </a:p>
          <a:p>
            <a:pPr lvl="1"/>
            <a:r>
              <a:rPr kumimoji="1" lang="zh-CN" altLang="en-US" dirty="0" smtClean="0"/>
              <a:t>如果</a:t>
            </a:r>
            <a:r>
              <a:rPr kumimoji="1" lang="en-US" altLang="zh-CN" dirty="0" smtClean="0"/>
              <a:t>k&lt;=</a:t>
            </a:r>
            <a:r>
              <a:rPr kumimoji="1" lang="en-US" altLang="zh-CN" dirty="0" err="1" smtClean="0"/>
              <a:t>ch</a:t>
            </a:r>
            <a:r>
              <a:rPr kumimoji="1" lang="en-US" altLang="zh-CN" dirty="0" smtClean="0"/>
              <a:t>[0]-&gt;size</a:t>
            </a:r>
            <a:r>
              <a:rPr kumimoji="1" lang="zh-CN" altLang="en-US" dirty="0" smtClean="0"/>
              <a:t>，往左走。</a:t>
            </a:r>
            <a:endParaRPr kumimoji="1" lang="en-US" altLang="zh-CN" dirty="0" smtClean="0"/>
          </a:p>
          <a:p>
            <a:pPr lvl="1"/>
            <a:r>
              <a:rPr kumimoji="1" lang="zh-CN" altLang="en-US" dirty="0" smtClean="0"/>
              <a:t>如果</a:t>
            </a:r>
            <a:r>
              <a:rPr kumimoji="1" lang="en-US" altLang="zh-CN" dirty="0" err="1" smtClean="0"/>
              <a:t>ch</a:t>
            </a:r>
            <a:r>
              <a:rPr kumimoji="1" lang="en-US" altLang="zh-CN" dirty="0" smtClean="0"/>
              <a:t>[0]-&gt;size+1==k</a:t>
            </a:r>
            <a:r>
              <a:rPr kumimoji="1" lang="zh-CN" altLang="en-US" dirty="0" smtClean="0"/>
              <a:t>，</a:t>
            </a:r>
            <a:r>
              <a:rPr kumimoji="1" lang="en-US" altLang="zh-CN" dirty="0" smtClean="0"/>
              <a:t>bingo</a:t>
            </a:r>
          </a:p>
          <a:p>
            <a:pPr lvl="1"/>
            <a:r>
              <a:rPr kumimoji="1" lang="zh-CN" altLang="en-US" dirty="0" smtClean="0"/>
              <a:t>如果</a:t>
            </a:r>
            <a:r>
              <a:rPr kumimoji="1" lang="en-US" altLang="zh-CN" dirty="0" err="1" smtClean="0"/>
              <a:t>ch</a:t>
            </a:r>
            <a:r>
              <a:rPr kumimoji="1" lang="en-US" altLang="zh-CN" dirty="0" smtClean="0"/>
              <a:t>[0]-&gt;size+1&lt;k</a:t>
            </a:r>
            <a:r>
              <a:rPr kumimoji="1" lang="zh-CN" altLang="en-US" dirty="0" smtClean="0"/>
              <a:t>，往右子树走，</a:t>
            </a:r>
            <a:r>
              <a:rPr kumimoji="1" lang="en-US" altLang="zh-CN" dirty="0" smtClean="0"/>
              <a:t>k-=</a:t>
            </a:r>
            <a:r>
              <a:rPr kumimoji="1" lang="en-US" altLang="zh-CN" dirty="0" err="1" smtClean="0"/>
              <a:t>ch</a:t>
            </a:r>
            <a:r>
              <a:rPr kumimoji="1" lang="en-US" altLang="zh-CN" dirty="0" smtClean="0"/>
              <a:t>[0]-&gt;size+1</a:t>
            </a:r>
            <a:endParaRPr kumimoji="1" lang="zh-CN" altLang="en-US" dirty="0"/>
          </a:p>
        </p:txBody>
      </p:sp>
    </p:spTree>
    <p:extLst>
      <p:ext uri="{BB962C8B-B14F-4D97-AF65-F5344CB8AC3E}">
        <p14:creationId xmlns:p14="http://schemas.microsoft.com/office/powerpoint/2010/main" xmlns="" val="130089693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32263"/>
            <a:ext cx="3399246" cy="4979907"/>
          </a:xfrm>
        </p:spPr>
        <p:txBody>
          <a:bodyPr/>
          <a:lstStyle/>
          <a:p>
            <a:r>
              <a:rPr kumimoji="1" lang="en-US" altLang="zh-CN" dirty="0" err="1" smtClean="0"/>
              <a:t>Treap</a:t>
            </a:r>
            <a:r>
              <a:rPr kumimoji="1" lang="zh-CN" altLang="en-US" dirty="0" smtClean="0"/>
              <a:t>找第</a:t>
            </a:r>
            <a:r>
              <a:rPr kumimoji="1" lang="en-US" altLang="zh-CN" dirty="0" smtClean="0"/>
              <a:t>k</a:t>
            </a:r>
            <a:r>
              <a:rPr kumimoji="1" lang="zh-CN" altLang="en-US" dirty="0" smtClean="0"/>
              <a:t>大</a:t>
            </a:r>
            <a:endParaRPr kumimoji="1" lang="zh-CN" altLang="en-US" dirty="0"/>
          </a:p>
        </p:txBody>
      </p:sp>
      <p:sp>
        <p:nvSpPr>
          <p:cNvPr id="4" name="椭圆 3"/>
          <p:cNvSpPr/>
          <p:nvPr/>
        </p:nvSpPr>
        <p:spPr>
          <a:xfrm>
            <a:off x="6496332" y="5275960"/>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6</a:t>
            </a:r>
            <a:endParaRPr kumimoji="1" lang="zh-CN" altLang="en-US" dirty="0"/>
          </a:p>
        </p:txBody>
      </p:sp>
      <p:sp>
        <p:nvSpPr>
          <p:cNvPr id="5" name="椭圆 4"/>
          <p:cNvSpPr/>
          <p:nvPr/>
        </p:nvSpPr>
        <p:spPr>
          <a:xfrm>
            <a:off x="5650171" y="3919181"/>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5</a:t>
            </a:r>
            <a:endParaRPr kumimoji="1" lang="zh-CN" altLang="en-US" dirty="0"/>
          </a:p>
        </p:txBody>
      </p:sp>
      <p:sp>
        <p:nvSpPr>
          <p:cNvPr id="6" name="椭圆 5"/>
          <p:cNvSpPr/>
          <p:nvPr/>
        </p:nvSpPr>
        <p:spPr>
          <a:xfrm>
            <a:off x="3710350" y="3934753"/>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3</a:t>
            </a:r>
            <a:endParaRPr kumimoji="1" lang="zh-CN" altLang="en-US" dirty="0"/>
          </a:p>
        </p:txBody>
      </p:sp>
      <p:sp>
        <p:nvSpPr>
          <p:cNvPr id="7" name="椭圆 6"/>
          <p:cNvSpPr/>
          <p:nvPr/>
        </p:nvSpPr>
        <p:spPr>
          <a:xfrm>
            <a:off x="1189629" y="391918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1</a:t>
            </a:r>
            <a:endParaRPr kumimoji="1" lang="zh-CN" altLang="en-US" dirty="0"/>
          </a:p>
        </p:txBody>
      </p:sp>
      <p:sp>
        <p:nvSpPr>
          <p:cNvPr id="8" name="椭圆 7"/>
          <p:cNvSpPr/>
          <p:nvPr/>
        </p:nvSpPr>
        <p:spPr>
          <a:xfrm>
            <a:off x="6412172" y="237628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7</a:t>
            </a:r>
            <a:endParaRPr kumimoji="1" lang="zh-CN" altLang="en-US" dirty="0"/>
          </a:p>
        </p:txBody>
      </p:sp>
      <p:sp>
        <p:nvSpPr>
          <p:cNvPr id="9" name="椭圆 8"/>
          <p:cNvSpPr/>
          <p:nvPr/>
        </p:nvSpPr>
        <p:spPr>
          <a:xfrm>
            <a:off x="2750023" y="2380831"/>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2</a:t>
            </a:r>
            <a:endParaRPr kumimoji="1" lang="zh-CN" altLang="en-US" dirty="0"/>
          </a:p>
        </p:txBody>
      </p:sp>
      <p:sp>
        <p:nvSpPr>
          <p:cNvPr id="10" name="椭圆 9"/>
          <p:cNvSpPr/>
          <p:nvPr/>
        </p:nvSpPr>
        <p:spPr>
          <a:xfrm>
            <a:off x="4472349" y="1237397"/>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4</a:t>
            </a:r>
            <a:endParaRPr kumimoji="1" lang="zh-CN" altLang="en-US" dirty="0"/>
          </a:p>
        </p:txBody>
      </p:sp>
      <p:cxnSp>
        <p:nvCxnSpPr>
          <p:cNvPr id="11" name="直线连接符 10"/>
          <p:cNvCxnSpPr>
            <a:endCxn id="15" idx="7"/>
          </p:cNvCxnSpPr>
          <p:nvPr/>
        </p:nvCxnSpPr>
        <p:spPr>
          <a:xfrm flipH="1">
            <a:off x="3472267" y="1842448"/>
            <a:ext cx="1084244" cy="6623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15" idx="3"/>
          </p:cNvCxnSpPr>
          <p:nvPr/>
        </p:nvCxnSpPr>
        <p:spPr>
          <a:xfrm flipH="1">
            <a:off x="1872737" y="3103075"/>
            <a:ext cx="1001203" cy="8316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3401737" y="3174445"/>
            <a:ext cx="663322" cy="8128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6" idx="5"/>
          </p:cNvCxnSpPr>
          <p:nvPr/>
        </p:nvCxnSpPr>
        <p:spPr>
          <a:xfrm>
            <a:off x="5194593" y="1959641"/>
            <a:ext cx="1454140" cy="545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a:off x="6259011" y="3222443"/>
            <a:ext cx="389722" cy="7477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6293131" y="4720284"/>
            <a:ext cx="508002" cy="74179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909478" y="370646"/>
            <a:ext cx="1800493" cy="646331"/>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zh-CN" altLang="en-US" sz="3600" dirty="0" smtClean="0">
                <a:latin typeface="KaiTi" charset="-122"/>
                <a:ea typeface="KaiTi" charset="-122"/>
                <a:cs typeface="KaiTi" charset="-122"/>
              </a:rPr>
              <a:t>找第</a:t>
            </a:r>
            <a:r>
              <a:rPr kumimoji="1" lang="en-US" altLang="zh-CN" sz="3600" dirty="0" smtClean="0">
                <a:latin typeface="KaiTi" charset="-122"/>
                <a:ea typeface="KaiTi" charset="-122"/>
                <a:cs typeface="KaiTi" charset="-122"/>
              </a:rPr>
              <a:t>6</a:t>
            </a:r>
            <a:r>
              <a:rPr kumimoji="1" lang="zh-CN" altLang="en-US" sz="3600" dirty="0" smtClean="0">
                <a:latin typeface="KaiTi" charset="-122"/>
                <a:ea typeface="KaiTi" charset="-122"/>
                <a:cs typeface="KaiTi" charset="-122"/>
              </a:rPr>
              <a:t>大</a:t>
            </a:r>
            <a:endParaRPr kumimoji="1" lang="zh-CN" altLang="en-US" dirty="0">
              <a:latin typeface="KaiTi" charset="-122"/>
              <a:ea typeface="KaiTi" charset="-122"/>
              <a:cs typeface="KaiTi" charset="-122"/>
            </a:endParaRPr>
          </a:p>
        </p:txBody>
      </p:sp>
      <p:sp>
        <p:nvSpPr>
          <p:cNvPr id="18" name="文本框 17"/>
          <p:cNvSpPr txBox="1"/>
          <p:nvPr/>
        </p:nvSpPr>
        <p:spPr>
          <a:xfrm>
            <a:off x="6387651" y="1247804"/>
            <a:ext cx="877163" cy="646331"/>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3600" smtClean="0">
                <a:latin typeface="KaiTi" charset="-122"/>
                <a:ea typeface="KaiTi" charset="-122"/>
                <a:cs typeface="KaiTi" charset="-122"/>
              </a:rPr>
              <a:t>k=6</a:t>
            </a:r>
            <a:endParaRPr kumimoji="1" lang="zh-CN" altLang="en-US" dirty="0">
              <a:latin typeface="KaiTi" charset="-122"/>
              <a:ea typeface="KaiTi" charset="-122"/>
              <a:cs typeface="KaiTi" charset="-122"/>
            </a:endParaRPr>
          </a:p>
        </p:txBody>
      </p:sp>
      <p:sp>
        <p:nvSpPr>
          <p:cNvPr id="19" name="文本框 18"/>
          <p:cNvSpPr txBox="1"/>
          <p:nvPr/>
        </p:nvSpPr>
        <p:spPr>
          <a:xfrm>
            <a:off x="7598749" y="2053116"/>
            <a:ext cx="877163" cy="646331"/>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3600" dirty="0" smtClean="0">
                <a:latin typeface="KaiTi" charset="-122"/>
                <a:ea typeface="KaiTi" charset="-122"/>
                <a:cs typeface="KaiTi" charset="-122"/>
              </a:rPr>
              <a:t>k=2</a:t>
            </a:r>
            <a:endParaRPr kumimoji="1" lang="zh-CN" altLang="en-US" dirty="0">
              <a:latin typeface="KaiTi" charset="-122"/>
              <a:ea typeface="KaiTi" charset="-122"/>
              <a:cs typeface="KaiTi" charset="-122"/>
            </a:endParaRPr>
          </a:p>
        </p:txBody>
      </p:sp>
      <p:sp>
        <p:nvSpPr>
          <p:cNvPr id="20" name="文本框 19"/>
          <p:cNvSpPr txBox="1"/>
          <p:nvPr/>
        </p:nvSpPr>
        <p:spPr>
          <a:xfrm>
            <a:off x="6835252" y="3704590"/>
            <a:ext cx="877163" cy="646331"/>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3600" dirty="0" smtClean="0">
                <a:latin typeface="KaiTi" charset="-122"/>
                <a:ea typeface="KaiTi" charset="-122"/>
                <a:cs typeface="KaiTi" charset="-122"/>
              </a:rPr>
              <a:t>k=2</a:t>
            </a:r>
            <a:endParaRPr kumimoji="1" lang="zh-CN" altLang="en-US" dirty="0">
              <a:latin typeface="KaiTi" charset="-122"/>
              <a:ea typeface="KaiTi" charset="-122"/>
              <a:cs typeface="KaiTi" charset="-122"/>
            </a:endParaRPr>
          </a:p>
        </p:txBody>
      </p:sp>
      <p:sp>
        <p:nvSpPr>
          <p:cNvPr id="21" name="文本框 20"/>
          <p:cNvSpPr txBox="1"/>
          <p:nvPr/>
        </p:nvSpPr>
        <p:spPr>
          <a:xfrm>
            <a:off x="7443079" y="5289769"/>
            <a:ext cx="877163" cy="646331"/>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3600" dirty="0" smtClean="0">
                <a:latin typeface="KaiTi" charset="-122"/>
                <a:ea typeface="KaiTi" charset="-122"/>
                <a:cs typeface="KaiTi" charset="-122"/>
              </a:rPr>
              <a:t>k=1</a:t>
            </a:r>
            <a:endParaRPr kumimoji="1" lang="zh-CN" altLang="en-US" dirty="0">
              <a:latin typeface="KaiTi" charset="-122"/>
              <a:ea typeface="KaiTi" charset="-122"/>
              <a:cs typeface="KaiTi" charset="-122"/>
            </a:endParaRPr>
          </a:p>
        </p:txBody>
      </p:sp>
    </p:spTree>
    <p:extLst>
      <p:ext uri="{BB962C8B-B14F-4D97-AF65-F5344CB8AC3E}">
        <p14:creationId xmlns:p14="http://schemas.microsoft.com/office/powerpoint/2010/main" xmlns="" val="725138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8"/>
                                        </p:tgtEl>
                                        <p:attrNameLst>
                                          <p:attrName>fillcolor</p:attrName>
                                        </p:attrNameLst>
                                      </p:cBhvr>
                                      <p:to>
                                        <a:schemeClr val="accent2"/>
                                      </p:to>
                                    </p:animClr>
                                    <p:set>
                                      <p:cBhvr>
                                        <p:cTn id="17" dur="2000" fill="hold"/>
                                        <p:tgtEl>
                                          <p:spTgt spid="8"/>
                                        </p:tgtEl>
                                        <p:attrNameLst>
                                          <p:attrName>fill.type</p:attrName>
                                        </p:attrNameLst>
                                      </p:cBhvr>
                                      <p:to>
                                        <p:strVal val="solid"/>
                                      </p:to>
                                    </p:set>
                                    <p:set>
                                      <p:cBhvr>
                                        <p:cTn id="18" dur="2000" fill="hold"/>
                                        <p:tgtEl>
                                          <p:spTgt spid="8"/>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5"/>
                                        </p:tgtEl>
                                        <p:attrNameLst>
                                          <p:attrName>fillcolor</p:attrName>
                                        </p:attrNameLst>
                                      </p:cBhvr>
                                      <p:to>
                                        <a:schemeClr val="accent2"/>
                                      </p:to>
                                    </p:animClr>
                                    <p:set>
                                      <p:cBhvr>
                                        <p:cTn id="28" dur="2000" fill="hold"/>
                                        <p:tgtEl>
                                          <p:spTgt spid="5"/>
                                        </p:tgtEl>
                                        <p:attrNameLst>
                                          <p:attrName>fill.type</p:attrName>
                                        </p:attrNameLst>
                                      </p:cBhvr>
                                      <p:to>
                                        <p:strVal val="solid"/>
                                      </p:to>
                                    </p:set>
                                    <p:set>
                                      <p:cBhvr>
                                        <p:cTn id="29" dur="2000" fill="hold"/>
                                        <p:tgtEl>
                                          <p:spTgt spid="5"/>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4"/>
                                        </p:tgtEl>
                                        <p:attrNameLst>
                                          <p:attrName>fillcolor</p:attrName>
                                        </p:attrNameLst>
                                      </p:cBhvr>
                                      <p:to>
                                        <a:schemeClr val="accent2"/>
                                      </p:to>
                                    </p:animClr>
                                    <p:set>
                                      <p:cBhvr>
                                        <p:cTn id="39" dur="2000" fill="hold"/>
                                        <p:tgtEl>
                                          <p:spTgt spid="4"/>
                                        </p:tgtEl>
                                        <p:attrNameLst>
                                          <p:attrName>fill.type</p:attrName>
                                        </p:attrNameLst>
                                      </p:cBhvr>
                                      <p:to>
                                        <p:strVal val="solid"/>
                                      </p:to>
                                    </p:set>
                                    <p:set>
                                      <p:cBhvr>
                                        <p:cTn id="40" dur="2000" fill="hold"/>
                                        <p:tgtEl>
                                          <p:spTgt spid="4"/>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mph" presetSubtype="0" fill="hold" grpId="0" nodeType="clickEffect">
                                  <p:stCondLst>
                                    <p:cond delay="0"/>
                                  </p:stCondLst>
                                  <p:childTnLst>
                                    <p:animScale>
                                      <p:cBhvr>
                                        <p:cTn id="49"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314701" cy="4952492"/>
          </a:xfrm>
        </p:spPr>
        <p:txBody>
          <a:bodyPr/>
          <a:lstStyle/>
          <a:p>
            <a:r>
              <a:rPr kumimoji="1" lang="en-US" altLang="zh-CN" dirty="0" err="1" smtClean="0"/>
              <a:t>Treap</a:t>
            </a:r>
            <a:r>
              <a:rPr kumimoji="1" lang="zh-CN" altLang="en-US" dirty="0" smtClean="0"/>
              <a:t>找第</a:t>
            </a:r>
            <a:r>
              <a:rPr kumimoji="1" lang="en-US" altLang="zh-CN" dirty="0" smtClean="0"/>
              <a:t>k</a:t>
            </a:r>
            <a:r>
              <a:rPr kumimoji="1" lang="zh-CN" altLang="en-US" dirty="0" smtClean="0"/>
              <a:t>大</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24" y="1170522"/>
            <a:ext cx="9079376" cy="4341648"/>
          </a:xfrm>
        </p:spPr>
      </p:pic>
    </p:spTree>
    <p:extLst>
      <p:ext uri="{BB962C8B-B14F-4D97-AF65-F5344CB8AC3E}">
        <p14:creationId xmlns:p14="http://schemas.microsoft.com/office/powerpoint/2010/main" xmlns="" val="1093636586"/>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a:t>
            </a:r>
            <a:r>
              <a:rPr kumimoji="1" lang="en-US" altLang="zh-CN" dirty="0" smtClean="0"/>
              <a:t>Order</a:t>
            </a:r>
            <a:br>
              <a:rPr kumimoji="1" lang="en-US" altLang="zh-CN" dirty="0" smtClean="0"/>
            </a:br>
            <a:r>
              <a:rPr kumimoji="1" lang="en-US" altLang="zh-CN" dirty="0" smtClean="0"/>
              <a:t>Statistic</a:t>
            </a:r>
            <a:br>
              <a:rPr kumimoji="1" lang="en-US" altLang="zh-CN" dirty="0" smtClean="0"/>
            </a:br>
            <a:r>
              <a:rPr kumimoji="1" lang="en-US" altLang="zh-CN" dirty="0" smtClean="0"/>
              <a:t>Set</a:t>
            </a:r>
            <a:endParaRPr kumimoji="1" lang="zh-CN" altLang="en-US" dirty="0"/>
          </a:p>
        </p:txBody>
      </p:sp>
      <p:sp>
        <p:nvSpPr>
          <p:cNvPr id="3" name="内容占位符 2"/>
          <p:cNvSpPr>
            <a:spLocks noGrp="1"/>
          </p:cNvSpPr>
          <p:nvPr>
            <p:ph idx="1"/>
          </p:nvPr>
        </p:nvSpPr>
        <p:spPr>
          <a:xfrm>
            <a:off x="3626893" y="446236"/>
            <a:ext cx="4686299" cy="5655156"/>
          </a:xfrm>
        </p:spPr>
        <p:txBody>
          <a:bodyPr>
            <a:normAutofit fontScale="85000" lnSpcReduction="20000"/>
          </a:bodyPr>
          <a:lstStyle/>
          <a:p>
            <a:r>
              <a:rPr lang="zh-CN" altLang="zh-CN" b="1" i="1" u="sng" dirty="0" smtClean="0"/>
              <a:t>题目</a:t>
            </a:r>
            <a:r>
              <a:rPr lang="zh-CN" altLang="zh-CN" b="1" i="1" u="sng" dirty="0"/>
              <a:t>大意：</a:t>
            </a:r>
            <a:endParaRPr lang="zh-CN" altLang="zh-CN" dirty="0"/>
          </a:p>
          <a:p>
            <a:r>
              <a:rPr lang="zh-CN" altLang="zh-CN" dirty="0"/>
              <a:t>你要实现一个动态</a:t>
            </a:r>
            <a:r>
              <a:rPr lang="zh-CN" altLang="zh-CN" b="1" dirty="0"/>
              <a:t>集合</a:t>
            </a:r>
            <a:r>
              <a:rPr lang="zh-CN" altLang="zh-CN" dirty="0"/>
              <a:t>，支持以下两种操作：</a:t>
            </a:r>
          </a:p>
          <a:p>
            <a:r>
              <a:rPr lang="en-US" altLang="zh-CN" dirty="0"/>
              <a:t>1.Insert(</a:t>
            </a:r>
            <a:r>
              <a:rPr lang="en-US" altLang="zh-CN" dirty="0" err="1"/>
              <a:t>S,x</a:t>
            </a:r>
            <a:r>
              <a:rPr lang="en-US" altLang="zh-CN" dirty="0"/>
              <a:t>)</a:t>
            </a:r>
            <a:r>
              <a:rPr lang="zh-CN" altLang="zh-CN" dirty="0"/>
              <a:t>：如果</a:t>
            </a:r>
            <a:r>
              <a:rPr lang="en-US" altLang="zh-CN" dirty="0"/>
              <a:t>x</a:t>
            </a:r>
            <a:r>
              <a:rPr lang="zh-CN" altLang="zh-CN" dirty="0"/>
              <a:t>不在集合</a:t>
            </a:r>
            <a:r>
              <a:rPr lang="en-US" altLang="zh-CN" dirty="0"/>
              <a:t>S</a:t>
            </a:r>
            <a:r>
              <a:rPr lang="zh-CN" altLang="zh-CN" dirty="0"/>
              <a:t>中，插入</a:t>
            </a:r>
            <a:r>
              <a:rPr lang="en-US" altLang="zh-CN" dirty="0"/>
              <a:t>x</a:t>
            </a:r>
            <a:r>
              <a:rPr lang="zh-CN" altLang="zh-CN" dirty="0"/>
              <a:t>。</a:t>
            </a:r>
          </a:p>
          <a:p>
            <a:r>
              <a:rPr lang="en-US" altLang="zh-CN" dirty="0"/>
              <a:t>2.Delete(</a:t>
            </a:r>
            <a:r>
              <a:rPr lang="en-US" altLang="zh-CN" dirty="0" err="1"/>
              <a:t>S,x</a:t>
            </a:r>
            <a:r>
              <a:rPr lang="en-US" altLang="zh-CN" dirty="0"/>
              <a:t>)</a:t>
            </a:r>
            <a:r>
              <a:rPr lang="zh-CN" altLang="zh-CN" dirty="0"/>
              <a:t>：如果</a:t>
            </a:r>
            <a:r>
              <a:rPr lang="en-US" altLang="zh-CN" dirty="0"/>
              <a:t>x</a:t>
            </a:r>
            <a:r>
              <a:rPr lang="zh-CN" altLang="zh-CN" dirty="0"/>
              <a:t>在集合</a:t>
            </a:r>
            <a:r>
              <a:rPr lang="en-US" altLang="zh-CN" dirty="0"/>
              <a:t>S</a:t>
            </a:r>
            <a:r>
              <a:rPr lang="zh-CN" altLang="zh-CN" dirty="0"/>
              <a:t>中，删除</a:t>
            </a:r>
            <a:r>
              <a:rPr lang="en-US" altLang="zh-CN" dirty="0"/>
              <a:t>x</a:t>
            </a:r>
            <a:r>
              <a:rPr lang="zh-CN" altLang="zh-CN" dirty="0"/>
              <a:t>。</a:t>
            </a:r>
          </a:p>
          <a:p>
            <a:r>
              <a:rPr lang="zh-CN" altLang="zh-CN" dirty="0"/>
              <a:t>并且支持以下两种查询操作：</a:t>
            </a:r>
          </a:p>
          <a:p>
            <a:r>
              <a:rPr lang="en-US" altLang="zh-CN" dirty="0"/>
              <a:t>1.K-th(k)</a:t>
            </a:r>
            <a:r>
              <a:rPr lang="zh-CN" altLang="zh-CN" dirty="0"/>
              <a:t>：返回集合</a:t>
            </a:r>
            <a:r>
              <a:rPr lang="en-US" altLang="zh-CN" dirty="0"/>
              <a:t>S</a:t>
            </a:r>
            <a:r>
              <a:rPr lang="zh-CN" altLang="zh-CN" dirty="0"/>
              <a:t>中第</a:t>
            </a:r>
            <a:r>
              <a:rPr lang="en-US" altLang="zh-CN" dirty="0"/>
              <a:t>k</a:t>
            </a:r>
            <a:r>
              <a:rPr lang="zh-CN" altLang="zh-CN" dirty="0"/>
              <a:t>小的元素。</a:t>
            </a:r>
          </a:p>
          <a:p>
            <a:r>
              <a:rPr lang="en-US" altLang="zh-CN" dirty="0"/>
              <a:t>2.Count(</a:t>
            </a:r>
            <a:r>
              <a:rPr lang="en-US" altLang="zh-CN" dirty="0" err="1"/>
              <a:t>S,x</a:t>
            </a:r>
            <a:r>
              <a:rPr lang="en-US" altLang="zh-CN" dirty="0"/>
              <a:t>)</a:t>
            </a:r>
            <a:r>
              <a:rPr lang="zh-CN" altLang="zh-CN" dirty="0"/>
              <a:t>：返回集合</a:t>
            </a:r>
            <a:r>
              <a:rPr lang="en-US" altLang="zh-CN" dirty="0"/>
              <a:t>S</a:t>
            </a:r>
            <a:r>
              <a:rPr lang="zh-CN" altLang="zh-CN" dirty="0"/>
              <a:t>中比</a:t>
            </a:r>
            <a:r>
              <a:rPr lang="en-US" altLang="zh-CN" dirty="0"/>
              <a:t>x</a:t>
            </a:r>
            <a:r>
              <a:rPr lang="zh-CN" altLang="zh-CN" dirty="0"/>
              <a:t>小的元素的个数。</a:t>
            </a:r>
          </a:p>
          <a:p>
            <a:endParaRPr kumimoji="1" lang="zh-CN" altLang="en-US" dirty="0"/>
          </a:p>
        </p:txBody>
      </p:sp>
      <p:sp>
        <p:nvSpPr>
          <p:cNvPr id="4" name="文本框 3"/>
          <p:cNvSpPr txBox="1"/>
          <p:nvPr/>
        </p:nvSpPr>
        <p:spPr>
          <a:xfrm>
            <a:off x="444817" y="6346209"/>
            <a:ext cx="5784532" cy="369332"/>
          </a:xfrm>
          <a:prstGeom prst="rect">
            <a:avLst/>
          </a:prstGeom>
          <a:noFill/>
        </p:spPr>
        <p:txBody>
          <a:bodyPr wrap="none" rtlCol="0">
            <a:spAutoFit/>
          </a:bodyPr>
          <a:lstStyle/>
          <a:p>
            <a:r>
              <a:rPr lang="en-US" altLang="zh-CN" dirty="0"/>
              <a:t>SPOJ3273</a:t>
            </a:r>
            <a:r>
              <a:rPr lang="zh-CN" altLang="zh-CN" dirty="0"/>
              <a:t>（</a:t>
            </a:r>
            <a:r>
              <a:rPr lang="en-US" altLang="zh-CN" u="sng" dirty="0">
                <a:hlinkClick r:id="rId2"/>
              </a:rPr>
              <a:t>http://www.spoj.com/problems/ORDERSET/</a:t>
            </a:r>
            <a:r>
              <a:rPr lang="zh-CN" altLang="zh-CN" dirty="0"/>
              <a:t>）</a:t>
            </a:r>
            <a:endParaRPr kumimoji="1" lang="zh-CN" altLang="en-US" dirty="0"/>
          </a:p>
        </p:txBody>
      </p:sp>
    </p:spTree>
    <p:extLst>
      <p:ext uri="{BB962C8B-B14F-4D97-AF65-F5344CB8AC3E}">
        <p14:creationId xmlns:p14="http://schemas.microsoft.com/office/powerpoint/2010/main" xmlns="" val="122353698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例：</a:t>
            </a:r>
            <a:r>
              <a:rPr kumimoji="1" lang="en-US" altLang="zh-CN" dirty="0"/>
              <a:t>Order</a:t>
            </a:r>
            <a:br>
              <a:rPr kumimoji="1" lang="en-US" altLang="zh-CN" dirty="0"/>
            </a:br>
            <a:r>
              <a:rPr kumimoji="1" lang="en-US" altLang="zh-CN" dirty="0"/>
              <a:t>Statistic</a:t>
            </a:r>
            <a:br>
              <a:rPr kumimoji="1" lang="en-US" altLang="zh-CN" dirty="0"/>
            </a:br>
            <a:r>
              <a:rPr kumimoji="1" lang="en-US" altLang="zh-CN" dirty="0"/>
              <a:t>Set</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zh-CN" b="1" i="1" u="sng" dirty="0"/>
              <a:t>输入：</a:t>
            </a:r>
            <a:endParaRPr lang="zh-CN" altLang="zh-CN" dirty="0"/>
          </a:p>
          <a:p>
            <a:r>
              <a:rPr lang="zh-CN" altLang="zh-CN" dirty="0" smtClean="0"/>
              <a:t>第一</a:t>
            </a:r>
            <a:r>
              <a:rPr lang="zh-CN" altLang="zh-CN" dirty="0"/>
              <a:t>行一个整数</a:t>
            </a:r>
            <a:r>
              <a:rPr lang="en-US" altLang="zh-CN" dirty="0"/>
              <a:t>Q(Q&lt;=200000)</a:t>
            </a:r>
            <a:r>
              <a:rPr lang="zh-CN" altLang="zh-CN" dirty="0"/>
              <a:t>表示操作和查询的个数。</a:t>
            </a:r>
          </a:p>
          <a:p>
            <a:r>
              <a:rPr lang="zh-CN" altLang="zh-CN" dirty="0" smtClean="0"/>
              <a:t>接</a:t>
            </a:r>
            <a:r>
              <a:rPr lang="zh-CN" altLang="zh-CN" dirty="0"/>
              <a:t>下来每行，由一个大写字母和一个数字构成。</a:t>
            </a:r>
            <a:r>
              <a:rPr lang="en-US" altLang="zh-CN" dirty="0"/>
              <a:t>I</a:t>
            </a:r>
            <a:r>
              <a:rPr lang="zh-CN" altLang="zh-CN" dirty="0"/>
              <a:t>表示</a:t>
            </a:r>
            <a:r>
              <a:rPr lang="en-US" altLang="zh-CN" dirty="0"/>
              <a:t>Insert</a:t>
            </a:r>
            <a:r>
              <a:rPr lang="zh-CN" altLang="zh-CN" dirty="0"/>
              <a:t>，</a:t>
            </a:r>
            <a:r>
              <a:rPr lang="en-US" altLang="zh-CN" dirty="0"/>
              <a:t>D</a:t>
            </a:r>
            <a:r>
              <a:rPr lang="zh-CN" altLang="zh-CN" dirty="0"/>
              <a:t>表示</a:t>
            </a:r>
            <a:r>
              <a:rPr lang="en-US" altLang="zh-CN" dirty="0"/>
              <a:t>Delete</a:t>
            </a:r>
            <a:r>
              <a:rPr lang="zh-CN" altLang="zh-CN" dirty="0"/>
              <a:t>，</a:t>
            </a:r>
            <a:r>
              <a:rPr lang="en-US" altLang="zh-CN" dirty="0"/>
              <a:t>K</a:t>
            </a:r>
            <a:r>
              <a:rPr lang="zh-CN" altLang="zh-CN" dirty="0"/>
              <a:t>表示</a:t>
            </a:r>
            <a:r>
              <a:rPr lang="en-US" altLang="zh-CN" dirty="0"/>
              <a:t>K-</a:t>
            </a:r>
            <a:r>
              <a:rPr lang="en-US" altLang="zh-CN" dirty="0" err="1"/>
              <a:t>th</a:t>
            </a:r>
            <a:r>
              <a:rPr lang="zh-CN" altLang="zh-CN" dirty="0"/>
              <a:t>，</a:t>
            </a:r>
            <a:r>
              <a:rPr lang="en-US" altLang="zh-CN" dirty="0"/>
              <a:t>C</a:t>
            </a:r>
            <a:r>
              <a:rPr lang="zh-CN" altLang="zh-CN" dirty="0"/>
              <a:t>表示</a:t>
            </a:r>
            <a:r>
              <a:rPr lang="en-US" altLang="zh-CN" dirty="0"/>
              <a:t>Count</a:t>
            </a:r>
            <a:r>
              <a:rPr lang="zh-CN" altLang="zh-CN" dirty="0"/>
              <a:t>。后面的数字即为操作中的</a:t>
            </a:r>
            <a:r>
              <a:rPr lang="en-US" altLang="zh-CN" dirty="0"/>
              <a:t>x</a:t>
            </a:r>
            <a:r>
              <a:rPr lang="zh-CN" altLang="zh-CN" dirty="0"/>
              <a:t>或者</a:t>
            </a:r>
            <a:r>
              <a:rPr lang="en-US" altLang="zh-CN" dirty="0"/>
              <a:t>k</a:t>
            </a:r>
            <a:r>
              <a:rPr lang="zh-CN" altLang="zh-CN" dirty="0"/>
              <a:t>。其中</a:t>
            </a:r>
            <a:r>
              <a:rPr lang="en-US" altLang="zh-CN" dirty="0"/>
              <a:t>x</a:t>
            </a:r>
            <a:r>
              <a:rPr lang="zh-CN" altLang="zh-CN" dirty="0"/>
              <a:t>绝对值小于</a:t>
            </a:r>
            <a:r>
              <a:rPr lang="en-US" altLang="zh-CN" dirty="0"/>
              <a:t>1000000000</a:t>
            </a:r>
            <a:r>
              <a:rPr lang="zh-CN" altLang="zh-CN" dirty="0"/>
              <a:t>，</a:t>
            </a:r>
            <a:r>
              <a:rPr lang="en-US" altLang="zh-CN" dirty="0"/>
              <a:t>k</a:t>
            </a:r>
            <a:r>
              <a:rPr lang="zh-CN" altLang="zh-CN" dirty="0"/>
              <a:t>为</a:t>
            </a:r>
            <a:r>
              <a:rPr lang="en-US" altLang="zh-CN" dirty="0"/>
              <a:t>1</a:t>
            </a:r>
            <a:r>
              <a:rPr lang="zh-CN" altLang="zh-CN" dirty="0"/>
              <a:t>到</a:t>
            </a:r>
            <a:r>
              <a:rPr lang="en-US" altLang="zh-CN" dirty="0"/>
              <a:t>1000000000</a:t>
            </a:r>
            <a:r>
              <a:rPr lang="zh-CN" altLang="zh-CN" dirty="0"/>
              <a:t>之间的整数。</a:t>
            </a:r>
          </a:p>
          <a:p>
            <a:r>
              <a:rPr lang="zh-CN" altLang="zh-CN" b="1" i="1" u="sng" dirty="0"/>
              <a:t>输出：</a:t>
            </a:r>
            <a:endParaRPr lang="zh-CN" altLang="zh-CN" dirty="0"/>
          </a:p>
          <a:p>
            <a:r>
              <a:rPr lang="zh-CN" altLang="zh-CN" dirty="0" smtClean="0"/>
              <a:t>对于</a:t>
            </a:r>
            <a:r>
              <a:rPr lang="zh-CN" altLang="zh-CN" dirty="0"/>
              <a:t>每一个</a:t>
            </a:r>
            <a:r>
              <a:rPr lang="en-US" altLang="zh-CN" dirty="0"/>
              <a:t>K-</a:t>
            </a:r>
            <a:r>
              <a:rPr lang="en-US" altLang="zh-CN" dirty="0" err="1"/>
              <a:t>th</a:t>
            </a:r>
            <a:r>
              <a:rPr lang="zh-CN" altLang="zh-CN" dirty="0"/>
              <a:t>操作，输出一行整数表示结果。若集合中元素不足</a:t>
            </a:r>
            <a:r>
              <a:rPr lang="en-US" altLang="zh-CN" dirty="0"/>
              <a:t>k</a:t>
            </a:r>
            <a:r>
              <a:rPr lang="zh-CN" altLang="zh-CN" dirty="0"/>
              <a:t>个，输出</a:t>
            </a:r>
            <a:r>
              <a:rPr lang="en-US" altLang="zh-CN" dirty="0"/>
              <a:t>invalid</a:t>
            </a:r>
            <a:r>
              <a:rPr lang="zh-CN" altLang="zh-CN" dirty="0"/>
              <a:t>。对于每一个</a:t>
            </a:r>
            <a:r>
              <a:rPr lang="en-US" altLang="zh-CN" dirty="0"/>
              <a:t>Count</a:t>
            </a:r>
            <a:r>
              <a:rPr lang="zh-CN" altLang="zh-CN" dirty="0"/>
              <a:t>操作，输出一行整数表示结果。</a:t>
            </a:r>
            <a:endParaRPr kumimoji="1" lang="zh-CN" altLang="en-US" dirty="0"/>
          </a:p>
        </p:txBody>
      </p:sp>
    </p:spTree>
    <p:extLst>
      <p:ext uri="{BB962C8B-B14F-4D97-AF65-F5344CB8AC3E}">
        <p14:creationId xmlns:p14="http://schemas.microsoft.com/office/powerpoint/2010/main" xmlns="" val="92091087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例：</a:t>
            </a:r>
            <a:r>
              <a:rPr kumimoji="1" lang="en-US" altLang="zh-CN" dirty="0"/>
              <a:t>Order</a:t>
            </a:r>
            <a:br>
              <a:rPr kumimoji="1" lang="en-US" altLang="zh-CN" dirty="0"/>
            </a:br>
            <a:r>
              <a:rPr kumimoji="1" lang="en-US" altLang="zh-CN" dirty="0"/>
              <a:t>Statistic</a:t>
            </a:r>
            <a:br>
              <a:rPr kumimoji="1" lang="en-US" altLang="zh-CN" dirty="0"/>
            </a:br>
            <a:r>
              <a:rPr kumimoji="1" lang="en-US" altLang="zh-CN" dirty="0"/>
              <a:t>Set</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裸题，实现见代码。</a:t>
            </a:r>
            <a:endParaRPr kumimoji="1" lang="zh-CN" altLang="en-US" dirty="0"/>
          </a:p>
        </p:txBody>
      </p:sp>
    </p:spTree>
    <p:extLst>
      <p:ext uri="{BB962C8B-B14F-4D97-AF65-F5344CB8AC3E}">
        <p14:creationId xmlns:p14="http://schemas.microsoft.com/office/powerpoint/2010/main" xmlns="" val="628607126"/>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Treap</a:t>
            </a:r>
            <a:r>
              <a:rPr kumimoji="1" lang="zh-CN" altLang="en-US" dirty="0" smtClean="0"/>
              <a:t>总结</a:t>
            </a:r>
            <a:endParaRPr kumimoji="1" lang="zh-CN" altLang="en-US" dirty="0"/>
          </a:p>
        </p:txBody>
      </p:sp>
      <p:sp>
        <p:nvSpPr>
          <p:cNvPr id="3" name="内容占位符 2"/>
          <p:cNvSpPr>
            <a:spLocks noGrp="1"/>
          </p:cNvSpPr>
          <p:nvPr>
            <p:ph idx="1"/>
          </p:nvPr>
        </p:nvSpPr>
        <p:spPr/>
        <p:txBody>
          <a:bodyPr/>
          <a:lstStyle/>
          <a:p>
            <a:r>
              <a:rPr kumimoji="1" lang="en-US" altLang="zh-CN" dirty="0" err="1" smtClean="0"/>
              <a:t>Treap</a:t>
            </a:r>
            <a:r>
              <a:rPr kumimoji="1" lang="zh-CN" altLang="en-US" dirty="0" smtClean="0"/>
              <a:t>相对于其它平衡树的优点是实现方便，且常数比较优良。</a:t>
            </a:r>
            <a:endParaRPr kumimoji="1" lang="en-US" altLang="zh-CN" dirty="0" smtClean="0"/>
          </a:p>
          <a:p>
            <a:r>
              <a:rPr kumimoji="1" lang="zh-CN" altLang="en-US" dirty="0" smtClean="0"/>
              <a:t>缺点是功能不够强大。所以我们竞赛中通常采用</a:t>
            </a:r>
            <a:r>
              <a:rPr kumimoji="1" lang="en-US" altLang="zh-CN" dirty="0" smtClean="0"/>
              <a:t>splay</a:t>
            </a:r>
            <a:r>
              <a:rPr kumimoji="1" lang="zh-CN" altLang="en-US" dirty="0" smtClean="0"/>
              <a:t>而非</a:t>
            </a:r>
            <a:r>
              <a:rPr kumimoji="1" lang="en-US" altLang="zh-CN" dirty="0" err="1" smtClean="0"/>
              <a:t>treap</a:t>
            </a:r>
            <a:r>
              <a:rPr kumimoji="1" lang="zh-CN" altLang="en-US" dirty="0" smtClean="0"/>
              <a:t>。</a:t>
            </a:r>
            <a:endParaRPr kumimoji="1" lang="zh-CN" altLang="en-US" dirty="0"/>
          </a:p>
        </p:txBody>
      </p:sp>
    </p:spTree>
    <p:extLst>
      <p:ext uri="{BB962C8B-B14F-4D97-AF65-F5344CB8AC3E}">
        <p14:creationId xmlns:p14="http://schemas.microsoft.com/office/powerpoint/2010/main" xmlns="" val="1962415220"/>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SPLAY</a:t>
            </a:r>
            <a:endParaRPr kumimoji="1" lang="zh-CN" altLang="en-US" dirty="0"/>
          </a:p>
        </p:txBody>
      </p:sp>
      <p:sp>
        <p:nvSpPr>
          <p:cNvPr id="5" name="文本占位符 4"/>
          <p:cNvSpPr>
            <a:spLocks noGrp="1"/>
          </p:cNvSpPr>
          <p:nvPr>
            <p:ph type="body" idx="1"/>
          </p:nvPr>
        </p:nvSpPr>
        <p:spPr/>
        <p:txBody>
          <a:bodyPr/>
          <a:lstStyle/>
          <a:p>
            <a:r>
              <a:rPr kumimoji="1" lang="en-US" altLang="zh-CN" dirty="0" smtClean="0"/>
              <a:t>Splay</a:t>
            </a:r>
            <a:r>
              <a:rPr kumimoji="1" lang="zh-CN" altLang="en-US" dirty="0" smtClean="0"/>
              <a:t>简介，实现，应用</a:t>
            </a:r>
            <a:endParaRPr kumimoji="1" lang="zh-CN" altLang="en-US" dirty="0"/>
          </a:p>
        </p:txBody>
      </p:sp>
    </p:spTree>
    <p:extLst>
      <p:ext uri="{BB962C8B-B14F-4D97-AF65-F5344CB8AC3E}">
        <p14:creationId xmlns:p14="http://schemas.microsoft.com/office/powerpoint/2010/main" xmlns="" val="152510437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二叉查找树</a:t>
            </a:r>
            <a:endParaRPr kumimoji="1" lang="zh-CN" altLang="en-US" dirty="0"/>
          </a:p>
        </p:txBody>
      </p:sp>
      <p:sp>
        <p:nvSpPr>
          <p:cNvPr id="9" name="椭圆 8"/>
          <p:cNvSpPr/>
          <p:nvPr/>
        </p:nvSpPr>
        <p:spPr>
          <a:xfrm>
            <a:off x="6086901" y="5283959"/>
            <a:ext cx="764274" cy="764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6</a:t>
            </a:r>
            <a:endParaRPr kumimoji="1" lang="zh-CN" altLang="en-US" sz="3200" dirty="0"/>
          </a:p>
        </p:txBody>
      </p:sp>
      <p:sp>
        <p:nvSpPr>
          <p:cNvPr id="10" name="椭圆 9"/>
          <p:cNvSpPr/>
          <p:nvPr/>
        </p:nvSpPr>
        <p:spPr>
          <a:xfrm>
            <a:off x="6682855" y="4067034"/>
            <a:ext cx="764274" cy="764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7</a:t>
            </a:r>
            <a:endParaRPr kumimoji="1" lang="zh-CN" altLang="en-US" sz="3200" dirty="0"/>
          </a:p>
        </p:txBody>
      </p:sp>
      <p:sp>
        <p:nvSpPr>
          <p:cNvPr id="12" name="椭圆 11"/>
          <p:cNvSpPr/>
          <p:nvPr/>
        </p:nvSpPr>
        <p:spPr>
          <a:xfrm>
            <a:off x="3366884" y="4092055"/>
            <a:ext cx="764274" cy="764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3</a:t>
            </a:r>
            <a:endParaRPr kumimoji="1" lang="zh-CN" altLang="en-US" sz="3200" dirty="0"/>
          </a:p>
        </p:txBody>
      </p:sp>
      <p:sp>
        <p:nvSpPr>
          <p:cNvPr id="13" name="椭圆 12"/>
          <p:cNvSpPr/>
          <p:nvPr/>
        </p:nvSpPr>
        <p:spPr>
          <a:xfrm>
            <a:off x="1671852" y="4092055"/>
            <a:ext cx="764274" cy="764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1</a:t>
            </a:r>
            <a:endParaRPr kumimoji="1" lang="zh-CN" altLang="en-US" sz="3200" dirty="0"/>
          </a:p>
        </p:txBody>
      </p:sp>
      <p:sp>
        <p:nvSpPr>
          <p:cNvPr id="14" name="椭圆 13"/>
          <p:cNvSpPr/>
          <p:nvPr/>
        </p:nvSpPr>
        <p:spPr>
          <a:xfrm>
            <a:off x="5322627" y="2653787"/>
            <a:ext cx="764274" cy="764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5</a:t>
            </a:r>
            <a:endParaRPr kumimoji="1" lang="zh-CN" altLang="en-US" sz="3200" dirty="0"/>
          </a:p>
        </p:txBody>
      </p:sp>
      <p:sp>
        <p:nvSpPr>
          <p:cNvPr id="15" name="椭圆 14"/>
          <p:cNvSpPr/>
          <p:nvPr/>
        </p:nvSpPr>
        <p:spPr>
          <a:xfrm>
            <a:off x="2780249" y="2653787"/>
            <a:ext cx="764274" cy="764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2</a:t>
            </a:r>
            <a:endParaRPr kumimoji="1" lang="zh-CN" altLang="en-US" sz="3200" dirty="0"/>
          </a:p>
        </p:txBody>
      </p:sp>
      <p:sp>
        <p:nvSpPr>
          <p:cNvPr id="16" name="椭圆 15"/>
          <p:cNvSpPr/>
          <p:nvPr/>
        </p:nvSpPr>
        <p:spPr>
          <a:xfrm>
            <a:off x="3826359" y="1519450"/>
            <a:ext cx="764274" cy="764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t>4</a:t>
            </a:r>
            <a:endParaRPr kumimoji="1" lang="zh-CN" altLang="en-US" sz="3200" dirty="0"/>
          </a:p>
        </p:txBody>
      </p:sp>
      <p:cxnSp>
        <p:nvCxnSpPr>
          <p:cNvPr id="19" name="直线连接符 18"/>
          <p:cNvCxnSpPr>
            <a:endCxn id="10" idx="4"/>
          </p:cNvCxnSpPr>
          <p:nvPr/>
        </p:nvCxnSpPr>
        <p:spPr>
          <a:xfrm flipV="1">
            <a:off x="6682855" y="4831308"/>
            <a:ext cx="382137" cy="55234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6086901" y="3306604"/>
            <a:ext cx="825691" cy="7604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3414216" y="3363470"/>
            <a:ext cx="334805" cy="7035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4" idx="1"/>
          </p:cNvCxnSpPr>
          <p:nvPr/>
        </p:nvCxnSpPr>
        <p:spPr>
          <a:xfrm>
            <a:off x="4590633" y="2035792"/>
            <a:ext cx="843919" cy="7299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V="1">
            <a:off x="3489713" y="2283724"/>
            <a:ext cx="641445" cy="4837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flipV="1">
            <a:off x="2138804" y="3035924"/>
            <a:ext cx="1023582" cy="1215354"/>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66487360"/>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Splay</a:t>
            </a:r>
            <a:r>
              <a:rPr kumimoji="1" lang="zh-CN" altLang="en-US" dirty="0" smtClean="0"/>
              <a:t>简介</a:t>
            </a:r>
            <a:endParaRPr kumimoji="1" lang="zh-CN" altLang="en-US" dirty="0"/>
          </a:p>
        </p:txBody>
      </p:sp>
      <p:sp>
        <p:nvSpPr>
          <p:cNvPr id="5" name="内容占位符 4"/>
          <p:cNvSpPr>
            <a:spLocks noGrp="1"/>
          </p:cNvSpPr>
          <p:nvPr>
            <p:ph idx="1"/>
          </p:nvPr>
        </p:nvSpPr>
        <p:spPr/>
        <p:txBody>
          <a:bodyPr/>
          <a:lstStyle/>
          <a:p>
            <a:r>
              <a:rPr lang="zh-CN" altLang="en-US" dirty="0"/>
              <a:t>伸展树</a:t>
            </a:r>
            <a:r>
              <a:rPr lang="en-US" altLang="zh-CN" dirty="0"/>
              <a:t>(Splay Tree),</a:t>
            </a:r>
            <a:r>
              <a:rPr lang="zh-CN" altLang="en-US" dirty="0"/>
              <a:t>是一种</a:t>
            </a:r>
            <a:r>
              <a:rPr lang="zh-CN" altLang="en-US" dirty="0" smtClean="0"/>
              <a:t>二叉搜索树</a:t>
            </a:r>
            <a:r>
              <a:rPr lang="en-US" altLang="zh-CN" dirty="0"/>
              <a:t>,</a:t>
            </a:r>
            <a:r>
              <a:rPr lang="zh-CN" altLang="en-US" dirty="0"/>
              <a:t>它能在 </a:t>
            </a:r>
            <a:r>
              <a:rPr lang="en-US" altLang="zh-CN" dirty="0"/>
              <a:t>O(log n)</a:t>
            </a:r>
            <a:r>
              <a:rPr lang="zh-CN" altLang="en-US" dirty="0"/>
              <a:t>内完成插入、查找和删除操 作。它由丹尼尔</a:t>
            </a:r>
            <a:r>
              <a:rPr lang="en-US" altLang="zh-CN" dirty="0"/>
              <a:t>·</a:t>
            </a:r>
            <a:r>
              <a:rPr lang="zh-CN" altLang="en-US" dirty="0"/>
              <a:t>斯立特和罗伯特</a:t>
            </a:r>
            <a:r>
              <a:rPr lang="en-US" altLang="zh-CN" dirty="0"/>
              <a:t>·</a:t>
            </a:r>
            <a:r>
              <a:rPr lang="zh-CN" altLang="en-US" dirty="0"/>
              <a:t>恩卓</a:t>
            </a:r>
            <a:r>
              <a:rPr lang="en-US" altLang="zh-CN" dirty="0"/>
              <a:t>·</a:t>
            </a:r>
            <a:r>
              <a:rPr lang="zh-CN" altLang="en-US" dirty="0"/>
              <a:t>塔扬在 </a:t>
            </a:r>
            <a:r>
              <a:rPr lang="en-US" altLang="zh-CN" dirty="0"/>
              <a:t>1985 </a:t>
            </a:r>
            <a:r>
              <a:rPr lang="zh-CN" altLang="en-US" dirty="0"/>
              <a:t>年发明的</a:t>
            </a:r>
            <a:r>
              <a:rPr lang="en-US" altLang="zh-CN" dirty="0"/>
              <a:t>(</a:t>
            </a:r>
            <a:r>
              <a:rPr lang="zh-CN" altLang="en-US" dirty="0"/>
              <a:t>好年轻的数据结构</a:t>
            </a:r>
            <a:r>
              <a:rPr lang="zh-CN" altLang="en-US" dirty="0" smtClean="0"/>
              <a:t>啊</a:t>
            </a:r>
            <a:r>
              <a:rPr lang="en-US" altLang="zh-CN" dirty="0" smtClean="0"/>
              <a:t>^_^)</a:t>
            </a:r>
            <a:r>
              <a:rPr lang="zh-CN" altLang="en-US" dirty="0"/>
              <a:t>。 </a:t>
            </a:r>
          </a:p>
          <a:p>
            <a:endParaRPr kumimoji="1" lang="zh-CN" altLang="en-US" dirty="0"/>
          </a:p>
        </p:txBody>
      </p:sp>
    </p:spTree>
    <p:extLst>
      <p:ext uri="{BB962C8B-B14F-4D97-AF65-F5344CB8AC3E}">
        <p14:creationId xmlns:p14="http://schemas.microsoft.com/office/powerpoint/2010/main" xmlns="" val="1885088729"/>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Splay</a:t>
            </a:r>
            <a:r>
              <a:rPr kumimoji="1" lang="zh-CN" altLang="en-US" dirty="0" smtClean="0"/>
              <a:t>特性</a:t>
            </a:r>
            <a:endParaRPr kumimoji="1" lang="zh-CN" altLang="en-US" dirty="0"/>
          </a:p>
        </p:txBody>
      </p:sp>
      <p:sp>
        <p:nvSpPr>
          <p:cNvPr id="3" name="内容占位符 2"/>
          <p:cNvSpPr>
            <a:spLocks noGrp="1"/>
          </p:cNvSpPr>
          <p:nvPr>
            <p:ph idx="1"/>
          </p:nvPr>
        </p:nvSpPr>
        <p:spPr>
          <a:xfrm>
            <a:off x="3886200" y="382137"/>
            <a:ext cx="4686299" cy="5842085"/>
          </a:xfrm>
        </p:spPr>
        <p:txBody>
          <a:bodyPr>
            <a:normAutofit fontScale="77500" lnSpcReduction="20000"/>
          </a:bodyPr>
          <a:lstStyle/>
          <a:p>
            <a:r>
              <a:rPr lang="zh-CN" altLang="en-US" dirty="0"/>
              <a:t>在伸展树上的一般操作都基于伸展操作</a:t>
            </a:r>
            <a:r>
              <a:rPr lang="en-US" altLang="zh-CN" dirty="0"/>
              <a:t>:</a:t>
            </a:r>
            <a:r>
              <a:rPr lang="zh-CN" altLang="en-US" dirty="0"/>
              <a:t>假设想要对一个二叉查找树执行一系列的查找 操作</a:t>
            </a:r>
            <a:r>
              <a:rPr lang="en-US" altLang="zh-CN" dirty="0"/>
              <a:t>,</a:t>
            </a:r>
            <a:r>
              <a:rPr lang="zh-CN" altLang="en-US" dirty="0"/>
              <a:t>为了使整个查找时间更小</a:t>
            </a:r>
            <a:r>
              <a:rPr lang="en-US" altLang="zh-CN" dirty="0"/>
              <a:t>,</a:t>
            </a:r>
            <a:r>
              <a:rPr lang="zh-CN" altLang="en-US" dirty="0"/>
              <a:t>被查频率高的那些条目就应当经常处于靠近树根的位置。 于是想到设计一个简单方法</a:t>
            </a:r>
            <a:r>
              <a:rPr lang="en-US" altLang="zh-CN" dirty="0"/>
              <a:t>, </a:t>
            </a:r>
            <a:r>
              <a:rPr lang="zh-CN" altLang="en-US" dirty="0"/>
              <a:t>在每次查找之后对树进行重构</a:t>
            </a:r>
            <a:r>
              <a:rPr lang="en-US" altLang="zh-CN" dirty="0"/>
              <a:t>,</a:t>
            </a:r>
            <a:r>
              <a:rPr lang="zh-CN" altLang="en-US" dirty="0"/>
              <a:t>把被查找的条目搬移到</a:t>
            </a:r>
            <a:r>
              <a:rPr lang="zh-CN" altLang="en-US" dirty="0" smtClean="0"/>
              <a:t>离树</a:t>
            </a:r>
            <a:r>
              <a:rPr lang="zh-CN" altLang="en-US" dirty="0"/>
              <a:t>根近一些的地方。伸展树应运而生。伸展树是一种自调整形式的二叉查找树</a:t>
            </a:r>
            <a:r>
              <a:rPr lang="en-US" altLang="zh-CN" dirty="0"/>
              <a:t>,</a:t>
            </a:r>
            <a:r>
              <a:rPr lang="zh-CN" altLang="en-US" dirty="0"/>
              <a:t>它会</a:t>
            </a:r>
            <a:r>
              <a:rPr lang="zh-CN" altLang="en-US" dirty="0" smtClean="0"/>
              <a:t>沿着从</a:t>
            </a:r>
            <a:r>
              <a:rPr lang="zh-CN" altLang="en-US" dirty="0"/>
              <a:t>某个节点到树根之间的路径</a:t>
            </a:r>
            <a:r>
              <a:rPr lang="en-US" altLang="zh-CN" dirty="0"/>
              <a:t>,</a:t>
            </a:r>
            <a:r>
              <a:rPr lang="zh-CN" altLang="en-US" dirty="0"/>
              <a:t>通过一系列的旋转把这个节点搬移到树根去。 </a:t>
            </a:r>
            <a:endParaRPr lang="zh-CN" altLang="en-US" dirty="0">
              <a:effectLst/>
            </a:endParaRPr>
          </a:p>
        </p:txBody>
      </p:sp>
    </p:spTree>
    <p:extLst>
      <p:ext uri="{BB962C8B-B14F-4D97-AF65-F5344CB8AC3E}">
        <p14:creationId xmlns:p14="http://schemas.microsoft.com/office/powerpoint/2010/main" xmlns="" val="2014030123"/>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Splay</a:t>
            </a:r>
            <a:r>
              <a:rPr kumimoji="1" lang="zh-CN" altLang="en-US" dirty="0" smtClean="0"/>
              <a:t>时间复杂度分析</a:t>
            </a:r>
            <a:endParaRPr kumimoji="1" lang="zh-CN" altLang="en-US" dirty="0"/>
          </a:p>
        </p:txBody>
      </p:sp>
      <p:sp>
        <p:nvSpPr>
          <p:cNvPr id="3" name="内容占位符 2"/>
          <p:cNvSpPr>
            <a:spLocks noGrp="1"/>
          </p:cNvSpPr>
          <p:nvPr>
            <p:ph idx="1"/>
          </p:nvPr>
        </p:nvSpPr>
        <p:spPr/>
        <p:txBody>
          <a:bodyPr/>
          <a:lstStyle/>
          <a:p>
            <a:r>
              <a:rPr kumimoji="1" lang="zh-CN" altLang="en-US" dirty="0" smtClean="0"/>
              <a:t>不会</a:t>
            </a:r>
            <a:r>
              <a:rPr kumimoji="1" lang="en-US" altLang="zh-CN" dirty="0" smtClean="0"/>
              <a:t>……</a:t>
            </a:r>
            <a:endParaRPr kumimoji="1" lang="en-US" altLang="zh-CN" dirty="0"/>
          </a:p>
          <a:p>
            <a:r>
              <a:rPr kumimoji="1" lang="zh-CN" altLang="en-US" dirty="0" smtClean="0"/>
              <a:t>大家只需要记住，每次进行插入</a:t>
            </a:r>
            <a:r>
              <a:rPr kumimoji="1" lang="en-US" altLang="zh-CN" dirty="0" smtClean="0"/>
              <a:t>/</a:t>
            </a:r>
            <a:r>
              <a:rPr kumimoji="1" lang="zh-CN" altLang="en-US" dirty="0" smtClean="0"/>
              <a:t>查询的时候，都要把插入</a:t>
            </a:r>
            <a:r>
              <a:rPr kumimoji="1" lang="en-US" altLang="zh-CN" dirty="0" smtClean="0"/>
              <a:t>/</a:t>
            </a:r>
            <a:r>
              <a:rPr kumimoji="1" lang="zh-CN" altLang="en-US" dirty="0" smtClean="0"/>
              <a:t>查询的元素通过旋转变到根的位置，</a:t>
            </a:r>
            <a:r>
              <a:rPr kumimoji="1" lang="en-US" altLang="zh-CN" dirty="0" smtClean="0"/>
              <a:t>splay</a:t>
            </a:r>
            <a:r>
              <a:rPr kumimoji="1" lang="zh-CN" altLang="en-US" dirty="0" smtClean="0"/>
              <a:t>的单次操作均摊复杂度就是</a:t>
            </a:r>
            <a:r>
              <a:rPr kumimoji="1" lang="en-US" altLang="zh-CN" dirty="0" smtClean="0"/>
              <a:t>O(</a:t>
            </a:r>
            <a:r>
              <a:rPr kumimoji="1" lang="en-US" altLang="zh-CN" dirty="0" err="1" smtClean="0"/>
              <a:t>logn</a:t>
            </a:r>
            <a:r>
              <a:rPr kumimoji="1" lang="en-US" altLang="zh-CN" dirty="0" smtClean="0"/>
              <a:t>)</a:t>
            </a:r>
            <a:r>
              <a:rPr kumimoji="1" lang="zh-CN" altLang="en-US" dirty="0" smtClean="0"/>
              <a:t>的。</a:t>
            </a:r>
            <a:endParaRPr kumimoji="1" lang="zh-CN" altLang="en-US" dirty="0"/>
          </a:p>
        </p:txBody>
      </p:sp>
    </p:spTree>
    <p:extLst>
      <p:ext uri="{BB962C8B-B14F-4D97-AF65-F5344CB8AC3E}">
        <p14:creationId xmlns:p14="http://schemas.microsoft.com/office/powerpoint/2010/main" xmlns="" val="4442012"/>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04213" cy="4952492"/>
          </a:xfrm>
        </p:spPr>
        <p:txBody>
          <a:bodyPr/>
          <a:lstStyle/>
          <a:p>
            <a:r>
              <a:rPr kumimoji="1" lang="en-US" altLang="zh-CN" dirty="0" smtClean="0"/>
              <a:t>Splay</a:t>
            </a:r>
            <a:r>
              <a:rPr kumimoji="1" lang="zh-CN" altLang="en-US" dirty="0" smtClean="0"/>
              <a:t>的存储</a:t>
            </a:r>
            <a:endParaRPr kumimoji="1" lang="zh-CN" altLang="en-US" dirty="0"/>
          </a:p>
        </p:txBody>
      </p:sp>
      <p:sp>
        <p:nvSpPr>
          <p:cNvPr id="3" name="内容占位符 2"/>
          <p:cNvSpPr>
            <a:spLocks noGrp="1"/>
          </p:cNvSpPr>
          <p:nvPr>
            <p:ph idx="1"/>
          </p:nvPr>
        </p:nvSpPr>
        <p:spPr>
          <a:xfrm>
            <a:off x="3886200" y="569065"/>
            <a:ext cx="4686299" cy="6091041"/>
          </a:xfrm>
        </p:spPr>
        <p:txBody>
          <a:bodyPr>
            <a:normAutofit/>
          </a:bodyPr>
          <a:lstStyle/>
          <a:p>
            <a:r>
              <a:rPr kumimoji="1" lang="zh-CN" altLang="en-US" dirty="0" smtClean="0"/>
              <a:t>和</a:t>
            </a:r>
            <a:r>
              <a:rPr kumimoji="1" lang="en-US" altLang="zh-CN" dirty="0" err="1" smtClean="0"/>
              <a:t>Treap</a:t>
            </a:r>
            <a:r>
              <a:rPr kumimoji="1" lang="zh-CN" altLang="en-US" dirty="0" smtClean="0"/>
              <a:t>类似。</a:t>
            </a:r>
            <a:endParaRPr kumimoji="1" lang="en-US" altLang="zh-CN" dirty="0" smtClean="0"/>
          </a:p>
          <a:p>
            <a:r>
              <a:rPr kumimoji="1" lang="zh-CN" altLang="en-US" dirty="0" smtClean="0"/>
              <a:t>不同的地方时，</a:t>
            </a:r>
            <a:r>
              <a:rPr kumimoji="1" lang="en-US" altLang="zh-CN" dirty="0" smtClean="0"/>
              <a:t>Splay</a:t>
            </a:r>
            <a:r>
              <a:rPr kumimoji="1" lang="zh-CN" altLang="en-US" dirty="0" smtClean="0"/>
              <a:t>里面不需要</a:t>
            </a:r>
            <a:r>
              <a:rPr kumimoji="1" lang="en-US" altLang="zh-CN" dirty="0" smtClean="0"/>
              <a:t>key</a:t>
            </a:r>
            <a:r>
              <a:rPr kumimoji="1" lang="zh-CN" altLang="en-US" dirty="0" smtClean="0"/>
              <a:t>（随机附加域）这个东西，而需要额外记录该节点的父亲。</a:t>
            </a:r>
            <a:endParaRPr kumimoji="1" lang="en-US" altLang="zh-CN" dirty="0" smtClean="0"/>
          </a:p>
          <a:p>
            <a:r>
              <a:rPr kumimoji="1" lang="en-US" altLang="zh-CN" dirty="0" err="1" smtClean="0"/>
              <a:t>struct</a:t>
            </a:r>
            <a:r>
              <a:rPr kumimoji="1" lang="zh-CN" altLang="en-US" dirty="0" smtClean="0"/>
              <a:t> </a:t>
            </a:r>
            <a:r>
              <a:rPr kumimoji="1" lang="en-US" altLang="zh-CN" dirty="0" err="1" smtClean="0"/>
              <a:t>splay_node</a:t>
            </a:r>
            <a:r>
              <a:rPr kumimoji="1" lang="en-US" altLang="zh-CN" dirty="0" smtClean="0"/>
              <a:t>{</a:t>
            </a:r>
          </a:p>
          <a:p>
            <a:pPr lvl="1"/>
            <a:r>
              <a:rPr kumimoji="1" lang="en-US" altLang="zh-CN" dirty="0" err="1" smtClean="0"/>
              <a:t>int</a:t>
            </a:r>
            <a:r>
              <a:rPr kumimoji="1" lang="zh-CN" altLang="en-US" dirty="0" smtClean="0"/>
              <a:t> </a:t>
            </a:r>
            <a:r>
              <a:rPr kumimoji="1" lang="en-US" altLang="zh-CN" dirty="0" smtClean="0"/>
              <a:t>value,</a:t>
            </a:r>
            <a:r>
              <a:rPr kumimoji="1" lang="zh-CN" altLang="en-US" dirty="0" smtClean="0"/>
              <a:t> </a:t>
            </a:r>
            <a:r>
              <a:rPr kumimoji="1" lang="en-US" altLang="zh-CN" dirty="0" smtClean="0"/>
              <a:t>size;</a:t>
            </a:r>
          </a:p>
          <a:p>
            <a:pPr lvl="1"/>
            <a:r>
              <a:rPr kumimoji="1" lang="en-US" altLang="zh-CN" dirty="0" err="1" smtClean="0"/>
              <a:t>splay_node</a:t>
            </a:r>
            <a:r>
              <a:rPr kumimoji="1" lang="zh-CN" altLang="en-US" dirty="0" smtClean="0"/>
              <a:t> *</a:t>
            </a:r>
            <a:r>
              <a:rPr kumimoji="1" lang="en-US" altLang="zh-CN" dirty="0" smtClean="0"/>
              <a:t>pre,</a:t>
            </a:r>
            <a:r>
              <a:rPr kumimoji="1" lang="zh-CN" altLang="en-US" dirty="0" smtClean="0"/>
              <a:t> *</a:t>
            </a:r>
            <a:r>
              <a:rPr kumimoji="1" lang="en-US" altLang="zh-CN" dirty="0" err="1" smtClean="0"/>
              <a:t>ch</a:t>
            </a:r>
            <a:r>
              <a:rPr kumimoji="1" lang="en-US" altLang="zh-CN" dirty="0" smtClean="0"/>
              <a:t>[2];</a:t>
            </a:r>
          </a:p>
          <a:p>
            <a:r>
              <a:rPr kumimoji="1" lang="en-US" altLang="zh-CN" dirty="0" smtClean="0"/>
              <a:t>}</a:t>
            </a:r>
            <a:endParaRPr kumimoji="1" lang="zh-CN" altLang="en-US" dirty="0"/>
          </a:p>
        </p:txBody>
      </p:sp>
    </p:spTree>
    <p:extLst>
      <p:ext uri="{BB962C8B-B14F-4D97-AF65-F5344CB8AC3E}">
        <p14:creationId xmlns:p14="http://schemas.microsoft.com/office/powerpoint/2010/main" xmlns="" val="564951529"/>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04213" cy="4952492"/>
          </a:xfrm>
        </p:spPr>
        <p:txBody>
          <a:bodyPr/>
          <a:lstStyle/>
          <a:p>
            <a:r>
              <a:rPr kumimoji="1" lang="en-US" altLang="zh-CN" dirty="0" smtClean="0"/>
              <a:t>Splay</a:t>
            </a:r>
            <a:r>
              <a:rPr kumimoji="1" lang="zh-CN" altLang="en-US" dirty="0" smtClean="0"/>
              <a:t>的存储</a:t>
            </a:r>
            <a:endParaRPr kumimoji="1" lang="zh-CN" altLang="en-US" dirty="0"/>
          </a:p>
        </p:txBody>
      </p:sp>
      <p:sp>
        <p:nvSpPr>
          <p:cNvPr id="3" name="内容占位符 2"/>
          <p:cNvSpPr>
            <a:spLocks noGrp="1"/>
          </p:cNvSpPr>
          <p:nvPr>
            <p:ph idx="1"/>
          </p:nvPr>
        </p:nvSpPr>
        <p:spPr>
          <a:xfrm>
            <a:off x="3886200" y="569065"/>
            <a:ext cx="4686299" cy="6091041"/>
          </a:xfrm>
        </p:spPr>
        <p:txBody>
          <a:bodyPr>
            <a:normAutofit/>
          </a:bodyPr>
          <a:lstStyle/>
          <a:p>
            <a:r>
              <a:rPr kumimoji="1" lang="zh-CN" altLang="en-US" dirty="0" smtClean="0"/>
              <a:t>同样，我们也建议通过开内存池的方式实现动态分配节点，以及自己声明一个假空指针</a:t>
            </a:r>
            <a:r>
              <a:rPr kumimoji="1" lang="en-US" altLang="zh-CN" dirty="0" smtClean="0"/>
              <a:t>null</a:t>
            </a:r>
            <a:r>
              <a:rPr kumimoji="1" lang="zh-CN" altLang="en-US" dirty="0" smtClean="0"/>
              <a:t>代替系统的</a:t>
            </a:r>
            <a:r>
              <a:rPr kumimoji="1" lang="en-US" altLang="zh-CN" dirty="0" smtClean="0"/>
              <a:t>NULL</a:t>
            </a:r>
            <a:r>
              <a:rPr kumimoji="1" lang="zh-CN" altLang="en-US" dirty="0" smtClean="0"/>
              <a:t>。</a:t>
            </a:r>
            <a:endParaRPr kumimoji="1" lang="zh-CN" altLang="en-US" dirty="0"/>
          </a:p>
        </p:txBody>
      </p:sp>
    </p:spTree>
    <p:extLst>
      <p:ext uri="{BB962C8B-B14F-4D97-AF65-F5344CB8AC3E}">
        <p14:creationId xmlns:p14="http://schemas.microsoft.com/office/powerpoint/2010/main" xmlns="" val="2140584709"/>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90566" cy="4952492"/>
          </a:xfrm>
        </p:spPr>
        <p:txBody>
          <a:bodyPr/>
          <a:lstStyle/>
          <a:p>
            <a:r>
              <a:rPr kumimoji="1" lang="en-US" altLang="zh-CN" dirty="0" smtClean="0"/>
              <a:t>Splay</a:t>
            </a:r>
            <a:r>
              <a:rPr kumimoji="1" lang="zh-CN" altLang="en-US" dirty="0" smtClean="0"/>
              <a:t>的旋转</a:t>
            </a:r>
            <a:endParaRPr kumimoji="1" lang="zh-CN" altLang="en-US" dirty="0"/>
          </a:p>
        </p:txBody>
      </p:sp>
      <p:sp>
        <p:nvSpPr>
          <p:cNvPr id="3" name="内容占位符 2"/>
          <p:cNvSpPr>
            <a:spLocks noGrp="1"/>
          </p:cNvSpPr>
          <p:nvPr>
            <p:ph idx="1"/>
          </p:nvPr>
        </p:nvSpPr>
        <p:spPr/>
        <p:txBody>
          <a:bodyPr/>
          <a:lstStyle/>
          <a:p>
            <a:r>
              <a:rPr kumimoji="1" lang="zh-CN" altLang="en-US" dirty="0" smtClean="0"/>
              <a:t>和</a:t>
            </a:r>
            <a:r>
              <a:rPr kumimoji="1" lang="en-US" altLang="zh-CN" dirty="0" err="1" smtClean="0"/>
              <a:t>Treap</a:t>
            </a:r>
            <a:r>
              <a:rPr kumimoji="1" lang="zh-CN" altLang="en-US" dirty="0" smtClean="0"/>
              <a:t>的旋转类似。</a:t>
            </a:r>
            <a:endParaRPr kumimoji="1" lang="en-US" altLang="zh-CN" dirty="0" smtClean="0"/>
          </a:p>
          <a:p>
            <a:r>
              <a:rPr kumimoji="1" lang="zh-CN" altLang="en-US" dirty="0" smtClean="0"/>
              <a:t>因为</a:t>
            </a:r>
            <a:r>
              <a:rPr kumimoji="1" lang="en-US" altLang="zh-CN" dirty="0" smtClean="0"/>
              <a:t>Splay</a:t>
            </a:r>
            <a:r>
              <a:rPr kumimoji="1" lang="zh-CN" altLang="en-US" dirty="0" smtClean="0"/>
              <a:t>里面我们记录的</a:t>
            </a:r>
            <a:r>
              <a:rPr kumimoji="1" lang="en-US" altLang="zh-CN" dirty="0" smtClean="0"/>
              <a:t>pre</a:t>
            </a:r>
            <a:r>
              <a:rPr kumimoji="1" lang="zh-CN" altLang="en-US" dirty="0" smtClean="0"/>
              <a:t>（父亲结点），所以过程稍有不同。</a:t>
            </a:r>
            <a:endParaRPr kumimoji="1" lang="zh-CN" altLang="en-US" dirty="0"/>
          </a:p>
        </p:txBody>
      </p:sp>
    </p:spTree>
    <p:extLst>
      <p:ext uri="{BB962C8B-B14F-4D97-AF65-F5344CB8AC3E}">
        <p14:creationId xmlns:p14="http://schemas.microsoft.com/office/powerpoint/2010/main" xmlns="" val="925084502"/>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31509" cy="4952492"/>
          </a:xfrm>
        </p:spPr>
        <p:txBody>
          <a:bodyPr/>
          <a:lstStyle/>
          <a:p>
            <a:r>
              <a:rPr kumimoji="1" lang="en-US" altLang="zh-CN" dirty="0" smtClean="0"/>
              <a:t>Splay</a:t>
            </a:r>
            <a:r>
              <a:rPr kumimoji="1" lang="zh-CN" altLang="en-US" dirty="0" smtClean="0"/>
              <a:t>的旋转</a:t>
            </a:r>
            <a:endParaRPr kumimoji="1" lang="zh-CN" altLang="en-US" dirty="0"/>
          </a:p>
        </p:txBody>
      </p:sp>
      <p:sp>
        <p:nvSpPr>
          <p:cNvPr id="3" name="内容占位符 2"/>
          <p:cNvSpPr>
            <a:spLocks noGrp="1"/>
          </p:cNvSpPr>
          <p:nvPr>
            <p:ph idx="1"/>
          </p:nvPr>
        </p:nvSpPr>
        <p:spPr>
          <a:xfrm>
            <a:off x="571498" y="1216612"/>
            <a:ext cx="8340489" cy="5655156"/>
          </a:xfrm>
        </p:spPr>
        <p:txBody>
          <a:bodyPr>
            <a:normAutofit lnSpcReduction="10000"/>
          </a:bodyPr>
          <a:lstStyle/>
          <a:p>
            <a:r>
              <a:rPr kumimoji="1" lang="en-US" altLang="zh-CN" dirty="0" smtClean="0"/>
              <a:t>update</a:t>
            </a:r>
            <a:r>
              <a:rPr kumimoji="1" lang="zh-CN" altLang="en-US" dirty="0" smtClean="0"/>
              <a:t>函数</a:t>
            </a:r>
            <a:endParaRPr kumimoji="1" lang="en-US" altLang="zh-CN" dirty="0" smtClean="0"/>
          </a:p>
          <a:p>
            <a:pPr lvl="1"/>
            <a:r>
              <a:rPr kumimoji="1" lang="zh-CN" altLang="en-US" dirty="0" smtClean="0"/>
              <a:t>和</a:t>
            </a:r>
            <a:r>
              <a:rPr kumimoji="1" lang="en-US" altLang="zh-CN" dirty="0" err="1" smtClean="0"/>
              <a:t>Treap</a:t>
            </a:r>
            <a:r>
              <a:rPr kumimoji="1" lang="zh-CN" altLang="en-US" dirty="0" smtClean="0"/>
              <a:t>一样</a:t>
            </a:r>
            <a:endParaRPr kumimoji="1" lang="en-US" altLang="zh-CN" dirty="0" smtClean="0"/>
          </a:p>
          <a:p>
            <a:r>
              <a:rPr kumimoji="1" lang="en-US" altLang="zh-CN" dirty="0" err="1" smtClean="0"/>
              <a:t>set_ch</a:t>
            </a:r>
            <a:r>
              <a:rPr kumimoji="1" lang="zh-CN" altLang="en-US" dirty="0" smtClean="0"/>
              <a:t>函数</a:t>
            </a:r>
            <a:endParaRPr kumimoji="1" lang="en-US" altLang="zh-CN" dirty="0" smtClean="0"/>
          </a:p>
          <a:p>
            <a:pPr lvl="1"/>
            <a:r>
              <a:rPr kumimoji="1" lang="zh-CN" altLang="en-US" dirty="0" smtClean="0"/>
              <a:t>为了方便更改儿子</a:t>
            </a:r>
            <a:endParaRPr kumimoji="1" lang="en-US" altLang="zh-CN" dirty="0" smtClean="0"/>
          </a:p>
          <a:p>
            <a:pPr lvl="1"/>
            <a:r>
              <a:rPr kumimoji="1" lang="en-US" altLang="zh-CN" dirty="0" smtClean="0"/>
              <a:t>void</a:t>
            </a:r>
            <a:r>
              <a:rPr kumimoji="1" lang="zh-CN" altLang="en-US" dirty="0" smtClean="0"/>
              <a:t> </a:t>
            </a:r>
            <a:r>
              <a:rPr kumimoji="1" lang="en-US" altLang="zh-CN" dirty="0" err="1" smtClean="0"/>
              <a:t>splay_node</a:t>
            </a:r>
            <a:r>
              <a:rPr kumimoji="1" lang="en-US" altLang="zh-CN" dirty="0"/>
              <a:t>::</a:t>
            </a:r>
            <a:r>
              <a:rPr kumimoji="1" lang="en-US" altLang="zh-CN" dirty="0" err="1"/>
              <a:t>set_ch</a:t>
            </a:r>
            <a:r>
              <a:rPr kumimoji="1" lang="en-US" altLang="zh-CN" dirty="0"/>
              <a:t>(</a:t>
            </a:r>
            <a:r>
              <a:rPr kumimoji="1" lang="en-US" altLang="zh-CN" dirty="0" err="1"/>
              <a:t>int</a:t>
            </a:r>
            <a:r>
              <a:rPr kumimoji="1" lang="en-US" altLang="zh-CN" dirty="0"/>
              <a:t> </a:t>
            </a:r>
            <a:r>
              <a:rPr kumimoji="1" lang="en-US" altLang="zh-CN" dirty="0" err="1"/>
              <a:t>wh</a:t>
            </a:r>
            <a:r>
              <a:rPr kumimoji="1" lang="en-US" altLang="zh-CN" dirty="0"/>
              <a:t>, </a:t>
            </a:r>
            <a:r>
              <a:rPr kumimoji="1" lang="en-US" altLang="zh-CN" dirty="0" err="1"/>
              <a:t>splay_node</a:t>
            </a:r>
            <a:r>
              <a:rPr kumimoji="1" lang="en-US" altLang="zh-CN" dirty="0"/>
              <a:t> *child){	</a:t>
            </a:r>
            <a:endParaRPr kumimoji="1" lang="en-US" altLang="zh-CN" dirty="0" smtClean="0"/>
          </a:p>
          <a:p>
            <a:pPr lvl="2"/>
            <a:r>
              <a:rPr kumimoji="1" lang="en-US" altLang="zh-CN" dirty="0" err="1" smtClean="0"/>
              <a:t>ch</a:t>
            </a:r>
            <a:r>
              <a:rPr kumimoji="1" lang="en-US" altLang="zh-CN" dirty="0" smtClean="0"/>
              <a:t>[</a:t>
            </a:r>
            <a:r>
              <a:rPr kumimoji="1" lang="en-US" altLang="zh-CN" dirty="0" err="1" smtClean="0"/>
              <a:t>wh</a:t>
            </a:r>
            <a:r>
              <a:rPr kumimoji="1" lang="en-US" altLang="zh-CN" dirty="0"/>
              <a:t>] = child;	</a:t>
            </a:r>
            <a:endParaRPr kumimoji="1" lang="en-US" altLang="zh-CN" dirty="0" smtClean="0"/>
          </a:p>
          <a:p>
            <a:pPr lvl="2"/>
            <a:r>
              <a:rPr kumimoji="1" lang="en-US" altLang="zh-CN" dirty="0" smtClean="0"/>
              <a:t>if </a:t>
            </a:r>
            <a:r>
              <a:rPr kumimoji="1" lang="en-US" altLang="zh-CN" dirty="0"/>
              <a:t>(child != null) child-&gt;pre = this;	</a:t>
            </a:r>
            <a:endParaRPr kumimoji="1" lang="en-US" altLang="zh-CN" dirty="0" smtClean="0"/>
          </a:p>
          <a:p>
            <a:pPr lvl="2"/>
            <a:r>
              <a:rPr kumimoji="1" lang="en-US" altLang="zh-CN" dirty="0" smtClean="0"/>
              <a:t>update();</a:t>
            </a:r>
          </a:p>
          <a:p>
            <a:pPr lvl="1"/>
            <a:r>
              <a:rPr kumimoji="1" lang="en-US" altLang="zh-CN" dirty="0" smtClean="0"/>
              <a:t>}</a:t>
            </a:r>
            <a:endParaRPr kumimoji="1" lang="en-US" altLang="zh-CN" dirty="0"/>
          </a:p>
        </p:txBody>
      </p:sp>
    </p:spTree>
    <p:extLst>
      <p:ext uri="{BB962C8B-B14F-4D97-AF65-F5344CB8AC3E}">
        <p14:creationId xmlns:p14="http://schemas.microsoft.com/office/powerpoint/2010/main" xmlns="" val="1902906108"/>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76918" cy="4952492"/>
          </a:xfrm>
        </p:spPr>
        <p:txBody>
          <a:bodyPr/>
          <a:lstStyle/>
          <a:p>
            <a:r>
              <a:rPr kumimoji="1" lang="en-US" altLang="zh-CN" dirty="0" smtClean="0"/>
              <a:t>Splay</a:t>
            </a:r>
            <a:r>
              <a:rPr kumimoji="1" lang="zh-CN" altLang="en-US" dirty="0" smtClean="0"/>
              <a:t>的旋转</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231717"/>
            <a:ext cx="9144000" cy="5059901"/>
          </a:xfrm>
        </p:spPr>
      </p:pic>
    </p:spTree>
    <p:extLst>
      <p:ext uri="{BB962C8B-B14F-4D97-AF65-F5344CB8AC3E}">
        <p14:creationId xmlns:p14="http://schemas.microsoft.com/office/powerpoint/2010/main" xmlns="" val="246111340"/>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63270" cy="4952492"/>
          </a:xfrm>
        </p:spPr>
        <p:txBody>
          <a:bodyPr/>
          <a:lstStyle/>
          <a:p>
            <a:r>
              <a:rPr kumimoji="1" lang="en-US" altLang="zh-CN" dirty="0" smtClean="0"/>
              <a:t>Splay</a:t>
            </a:r>
            <a:r>
              <a:rPr kumimoji="1" lang="zh-CN" altLang="en-US" dirty="0" smtClean="0"/>
              <a:t>的伸展</a:t>
            </a:r>
            <a:endParaRPr kumimoji="1" lang="zh-CN" altLang="en-US" dirty="0"/>
          </a:p>
        </p:txBody>
      </p:sp>
      <p:sp>
        <p:nvSpPr>
          <p:cNvPr id="3" name="内容占位符 2"/>
          <p:cNvSpPr>
            <a:spLocks noGrp="1"/>
          </p:cNvSpPr>
          <p:nvPr>
            <p:ph idx="1"/>
          </p:nvPr>
        </p:nvSpPr>
        <p:spPr/>
        <p:txBody>
          <a:bodyPr/>
          <a:lstStyle/>
          <a:p>
            <a:r>
              <a:rPr kumimoji="1" lang="en-US" altLang="zh-CN" dirty="0" smtClean="0"/>
              <a:t>Splay</a:t>
            </a:r>
            <a:r>
              <a:rPr kumimoji="1" lang="zh-CN" altLang="en-US" dirty="0" smtClean="0"/>
              <a:t>的大招：伸展（</a:t>
            </a:r>
            <a:r>
              <a:rPr kumimoji="1" lang="en-US" altLang="zh-CN" dirty="0" smtClean="0"/>
              <a:t>splay</a:t>
            </a:r>
            <a:r>
              <a:rPr kumimoji="1" lang="zh-CN" altLang="en-US" dirty="0" smtClean="0"/>
              <a:t>）</a:t>
            </a:r>
            <a:r>
              <a:rPr kumimoji="1" lang="en-US" altLang="zh-CN" dirty="0" smtClean="0"/>
              <a:t>——Splay</a:t>
            </a:r>
            <a:r>
              <a:rPr kumimoji="1" lang="zh-CN" altLang="en-US" dirty="0" smtClean="0"/>
              <a:t>之所以是</a:t>
            </a:r>
            <a:r>
              <a:rPr kumimoji="1" lang="en-US" altLang="zh-CN" dirty="0" smtClean="0"/>
              <a:t>Splay</a:t>
            </a:r>
            <a:r>
              <a:rPr kumimoji="1" lang="zh-CN" altLang="en-US" dirty="0" smtClean="0"/>
              <a:t>的原因。</a:t>
            </a:r>
            <a:endParaRPr kumimoji="1" lang="en-US" altLang="zh-CN" dirty="0" smtClean="0"/>
          </a:p>
          <a:p>
            <a:r>
              <a:rPr kumimoji="1" lang="zh-CN" altLang="en-US" dirty="0" smtClean="0"/>
              <a:t>所谓伸展，就是将某个点不停的向上旋转，直到旋转到某一个规定的位置（通常是根）。</a:t>
            </a:r>
            <a:endParaRPr kumimoji="1" lang="en-US" altLang="zh-CN" dirty="0" smtClean="0"/>
          </a:p>
        </p:txBody>
      </p:sp>
    </p:spTree>
    <p:extLst>
      <p:ext uri="{BB962C8B-B14F-4D97-AF65-F5344CB8AC3E}">
        <p14:creationId xmlns:p14="http://schemas.microsoft.com/office/powerpoint/2010/main" xmlns="" val="102807436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17861" cy="4952492"/>
          </a:xfrm>
        </p:spPr>
        <p:txBody>
          <a:bodyPr/>
          <a:lstStyle/>
          <a:p>
            <a:r>
              <a:rPr kumimoji="1" lang="en-US" altLang="zh-CN" dirty="0" smtClean="0"/>
              <a:t>Splay</a:t>
            </a:r>
            <a:r>
              <a:rPr kumimoji="1" lang="zh-CN" altLang="en-US" dirty="0" smtClean="0"/>
              <a:t>的伸展</a:t>
            </a:r>
            <a:endParaRPr kumimoji="1" lang="zh-CN" altLang="en-US" dirty="0"/>
          </a:p>
        </p:txBody>
      </p:sp>
      <p:sp>
        <p:nvSpPr>
          <p:cNvPr id="3" name="内容占位符 2"/>
          <p:cNvSpPr>
            <a:spLocks noGrp="1"/>
          </p:cNvSpPr>
          <p:nvPr>
            <p:ph idx="1"/>
          </p:nvPr>
        </p:nvSpPr>
        <p:spPr>
          <a:xfrm>
            <a:off x="257600" y="1528549"/>
            <a:ext cx="4686299" cy="3740329"/>
          </a:xfrm>
        </p:spPr>
        <p:txBody>
          <a:bodyPr/>
          <a:lstStyle/>
          <a:p>
            <a:r>
              <a:rPr kumimoji="1" lang="zh-CN" altLang="en-US" dirty="0" smtClean="0"/>
              <a:t>如果当前点，父亲，爷爷呈一条直线，</a:t>
            </a:r>
            <a:r>
              <a:rPr kumimoji="1" lang="zh-CN" altLang="en-US" smtClean="0"/>
              <a:t>我们先转父亲再转自己</a:t>
            </a:r>
            <a:endParaRPr kumimoji="1" lang="zh-CN" altLang="en-US"/>
          </a:p>
        </p:txBody>
      </p:sp>
      <p:sp>
        <p:nvSpPr>
          <p:cNvPr id="4" name="椭圆 3"/>
          <p:cNvSpPr/>
          <p:nvPr/>
        </p:nvSpPr>
        <p:spPr>
          <a:xfrm>
            <a:off x="305367" y="5116292"/>
            <a:ext cx="532263" cy="532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862934" y="4247820"/>
            <a:ext cx="532263" cy="5322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6" name="椭圆 5"/>
          <p:cNvSpPr/>
          <p:nvPr/>
        </p:nvSpPr>
        <p:spPr>
          <a:xfrm>
            <a:off x="1548166" y="3434686"/>
            <a:ext cx="532263" cy="532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0" name="椭圆 9"/>
          <p:cNvSpPr/>
          <p:nvPr/>
        </p:nvSpPr>
        <p:spPr>
          <a:xfrm>
            <a:off x="7203742" y="3573936"/>
            <a:ext cx="532263" cy="532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7745171" y="4517318"/>
            <a:ext cx="532263" cy="5322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2" name="椭圆 11"/>
          <p:cNvSpPr/>
          <p:nvPr/>
        </p:nvSpPr>
        <p:spPr>
          <a:xfrm>
            <a:off x="8011302" y="5618223"/>
            <a:ext cx="532263" cy="532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3" name="椭圆 12"/>
          <p:cNvSpPr/>
          <p:nvPr/>
        </p:nvSpPr>
        <p:spPr>
          <a:xfrm>
            <a:off x="3320455" y="4208058"/>
            <a:ext cx="532263" cy="532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4116076" y="3367960"/>
            <a:ext cx="532263" cy="5322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5" name="椭圆 14"/>
          <p:cNvSpPr/>
          <p:nvPr/>
        </p:nvSpPr>
        <p:spPr>
          <a:xfrm>
            <a:off x="5091751" y="4208059"/>
            <a:ext cx="532263" cy="532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22" name="右箭头 21"/>
          <p:cNvSpPr/>
          <p:nvPr/>
        </p:nvSpPr>
        <p:spPr>
          <a:xfrm>
            <a:off x="2333767" y="4513951"/>
            <a:ext cx="723332" cy="535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右箭头 22"/>
          <p:cNvSpPr/>
          <p:nvPr/>
        </p:nvSpPr>
        <p:spPr>
          <a:xfrm>
            <a:off x="6136942" y="4557186"/>
            <a:ext cx="723332" cy="535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连接符 24"/>
          <p:cNvCxnSpPr>
            <a:stCxn id="6" idx="3"/>
            <a:endCxn id="5" idx="7"/>
          </p:cNvCxnSpPr>
          <p:nvPr/>
        </p:nvCxnSpPr>
        <p:spPr>
          <a:xfrm flipH="1">
            <a:off x="1317249" y="3889001"/>
            <a:ext cx="308865" cy="4367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flipH="1">
            <a:off x="717384" y="4700313"/>
            <a:ext cx="308865" cy="4367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14" idx="3"/>
          </p:cNvCxnSpPr>
          <p:nvPr/>
        </p:nvCxnSpPr>
        <p:spPr>
          <a:xfrm flipH="1">
            <a:off x="3748827" y="3822275"/>
            <a:ext cx="445197" cy="4880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直线连接符 28"/>
          <p:cNvCxnSpPr>
            <a:endCxn id="15" idx="1"/>
          </p:cNvCxnSpPr>
          <p:nvPr/>
        </p:nvCxnSpPr>
        <p:spPr>
          <a:xfrm>
            <a:off x="4522359" y="3847925"/>
            <a:ext cx="647340" cy="4380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直线连接符 30"/>
          <p:cNvCxnSpPr>
            <a:endCxn id="11" idx="0"/>
          </p:cNvCxnSpPr>
          <p:nvPr/>
        </p:nvCxnSpPr>
        <p:spPr>
          <a:xfrm>
            <a:off x="7624306" y="4095918"/>
            <a:ext cx="386997" cy="4214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直线连接符 32"/>
          <p:cNvCxnSpPr>
            <a:endCxn id="12" idx="0"/>
          </p:cNvCxnSpPr>
          <p:nvPr/>
        </p:nvCxnSpPr>
        <p:spPr>
          <a:xfrm>
            <a:off x="8054455" y="5071221"/>
            <a:ext cx="222979" cy="547002"/>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878183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二叉查找树的种类</a:t>
            </a:r>
            <a:endParaRPr kumimoji="1" lang="zh-CN" altLang="en-US" dirty="0"/>
          </a:p>
        </p:txBody>
      </p:sp>
      <p:sp>
        <p:nvSpPr>
          <p:cNvPr id="3" name="内容占位符 2"/>
          <p:cNvSpPr>
            <a:spLocks noGrp="1"/>
          </p:cNvSpPr>
          <p:nvPr>
            <p:ph idx="1"/>
          </p:nvPr>
        </p:nvSpPr>
        <p:spPr/>
        <p:txBody>
          <a:bodyPr/>
          <a:lstStyle/>
          <a:p>
            <a:r>
              <a:rPr kumimoji="1" lang="zh-CN" altLang="en-US" dirty="0" smtClean="0"/>
              <a:t>常见的二叉查找树有</a:t>
            </a:r>
            <a:r>
              <a:rPr kumimoji="1" lang="en-US" altLang="zh-CN" dirty="0" err="1" smtClean="0"/>
              <a:t>Treap</a:t>
            </a:r>
            <a:r>
              <a:rPr kumimoji="1" lang="zh-CN" altLang="en-US" dirty="0" smtClean="0"/>
              <a:t>，</a:t>
            </a:r>
            <a:r>
              <a:rPr kumimoji="1" lang="en-US" altLang="zh-CN" dirty="0" smtClean="0"/>
              <a:t>Splay</a:t>
            </a:r>
            <a:r>
              <a:rPr kumimoji="1" lang="zh-CN" altLang="en-US" dirty="0" smtClean="0"/>
              <a:t>，红黑树等。</a:t>
            </a:r>
            <a:endParaRPr kumimoji="1" lang="en-US" altLang="zh-CN" dirty="0" smtClean="0"/>
          </a:p>
          <a:p>
            <a:r>
              <a:rPr kumimoji="1" lang="zh-CN" altLang="en-US" dirty="0" smtClean="0"/>
              <a:t>我们今天介绍</a:t>
            </a:r>
            <a:r>
              <a:rPr kumimoji="1" lang="en-US" altLang="zh-CN" dirty="0" err="1" smtClean="0"/>
              <a:t>Treap</a:t>
            </a:r>
            <a:r>
              <a:rPr kumimoji="1" lang="zh-CN" altLang="en-US" dirty="0" smtClean="0"/>
              <a:t>和</a:t>
            </a:r>
            <a:r>
              <a:rPr kumimoji="1" lang="en-US" altLang="zh-CN" dirty="0" smtClean="0"/>
              <a:t>Splay</a:t>
            </a:r>
            <a:r>
              <a:rPr kumimoji="1" lang="zh-CN" altLang="en-US" dirty="0" smtClean="0"/>
              <a:t>这两种二叉查找树。</a:t>
            </a:r>
            <a:endParaRPr kumimoji="1" lang="zh-CN" altLang="en-US" dirty="0"/>
          </a:p>
        </p:txBody>
      </p:sp>
    </p:spTree>
    <p:extLst>
      <p:ext uri="{BB962C8B-B14F-4D97-AF65-F5344CB8AC3E}">
        <p14:creationId xmlns:p14="http://schemas.microsoft.com/office/powerpoint/2010/main" xmlns="" val="469736454"/>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86100" cy="4952492"/>
          </a:xfrm>
        </p:spPr>
        <p:txBody>
          <a:bodyPr/>
          <a:lstStyle/>
          <a:p>
            <a:r>
              <a:rPr kumimoji="1" lang="en-US" altLang="zh-CN" dirty="0" smtClean="0"/>
              <a:t>Splay</a:t>
            </a:r>
            <a:r>
              <a:rPr kumimoji="1" lang="zh-CN" altLang="en-US" dirty="0" smtClean="0"/>
              <a:t>的伸展</a:t>
            </a:r>
            <a:endParaRPr kumimoji="1" lang="zh-CN" altLang="en-US" dirty="0"/>
          </a:p>
        </p:txBody>
      </p:sp>
      <p:sp>
        <p:nvSpPr>
          <p:cNvPr id="4" name="椭圆 3"/>
          <p:cNvSpPr/>
          <p:nvPr/>
        </p:nvSpPr>
        <p:spPr>
          <a:xfrm rot="15696065">
            <a:off x="7749652" y="3558353"/>
            <a:ext cx="532263" cy="532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6893258" y="4656936"/>
            <a:ext cx="532263" cy="5322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6" name="椭圆 5"/>
          <p:cNvSpPr/>
          <p:nvPr/>
        </p:nvSpPr>
        <p:spPr>
          <a:xfrm>
            <a:off x="8445689" y="4656937"/>
            <a:ext cx="532263" cy="532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7" name="椭圆 6"/>
          <p:cNvSpPr/>
          <p:nvPr/>
        </p:nvSpPr>
        <p:spPr>
          <a:xfrm>
            <a:off x="4302455" y="4390806"/>
            <a:ext cx="532263" cy="532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618365" y="5245755"/>
            <a:ext cx="532263" cy="5322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9" name="椭圆 8"/>
          <p:cNvSpPr/>
          <p:nvPr/>
        </p:nvSpPr>
        <p:spPr>
          <a:xfrm>
            <a:off x="5257799" y="3336595"/>
            <a:ext cx="532263" cy="532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0" name="椭圆 9"/>
          <p:cNvSpPr/>
          <p:nvPr/>
        </p:nvSpPr>
        <p:spPr>
          <a:xfrm>
            <a:off x="1103762" y="5246038"/>
            <a:ext cx="532263" cy="532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44603" y="4157328"/>
            <a:ext cx="532263" cy="5322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2" name="椭圆 11"/>
          <p:cNvSpPr/>
          <p:nvPr/>
        </p:nvSpPr>
        <p:spPr>
          <a:xfrm>
            <a:off x="1848418" y="3398713"/>
            <a:ext cx="532263" cy="532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13" name="内容占位符 2"/>
          <p:cNvSpPr txBox="1">
            <a:spLocks/>
          </p:cNvSpPr>
          <p:nvPr/>
        </p:nvSpPr>
        <p:spPr>
          <a:xfrm>
            <a:off x="257600" y="1528549"/>
            <a:ext cx="4686299" cy="3740329"/>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3200" kern="1200" baseline="0">
                <a:solidFill>
                  <a:schemeClr val="tx1">
                    <a:lumMod val="85000"/>
                    <a:lumOff val="15000"/>
                  </a:schemeClr>
                </a:solidFill>
                <a:latin typeface="KaiTi" charset="-122"/>
                <a:ea typeface="KaiTi" charset="-122"/>
                <a:cs typeface="KaiTi" charset="-122"/>
              </a:defRPr>
            </a:lvl1pPr>
            <a:lvl2pPr marL="283464" indent="-283464" algn="l" defTabSz="685800" rtl="0" eaLnBrk="1" latinLnBrk="0" hangingPunct="1">
              <a:lnSpc>
                <a:spcPct val="112000"/>
              </a:lnSpc>
              <a:spcBef>
                <a:spcPts val="900"/>
              </a:spcBef>
              <a:buFont typeface="Corbel" panose="020B0503020204020204" pitchFamily="34" charset="0"/>
              <a:buChar char="–"/>
              <a:defRPr sz="2800" kern="1200" baseline="0">
                <a:solidFill>
                  <a:schemeClr val="tx1">
                    <a:lumMod val="85000"/>
                    <a:lumOff val="15000"/>
                  </a:schemeClr>
                </a:solidFill>
                <a:latin typeface="KaiTi" charset="-122"/>
                <a:ea typeface="KaiTi" charset="-122"/>
                <a:cs typeface="KaiTi" charset="-122"/>
              </a:defRPr>
            </a:lvl2pPr>
            <a:lvl3pPr marL="283464" indent="-283464" algn="l" defTabSz="6858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KaiTi" charset="-122"/>
                <a:ea typeface="KaiTi" charset="-122"/>
                <a:cs typeface="KaiTi" charset="-122"/>
              </a:defRPr>
            </a:lvl3pPr>
            <a:lvl4pPr marL="283464" indent="-283464" algn="l" defTabSz="6858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KaiTi" charset="-122"/>
                <a:ea typeface="KaiTi" charset="-122"/>
                <a:cs typeface="KaiTi" charset="-122"/>
              </a:defRPr>
            </a:lvl4pPr>
            <a:lvl5pPr marL="283464" indent="-283464" algn="l" defTabSz="685800" rtl="0" eaLnBrk="1" latinLnBrk="0" hangingPunct="1">
              <a:lnSpc>
                <a:spcPct val="112000"/>
              </a:lnSpc>
              <a:spcBef>
                <a:spcPts val="900"/>
              </a:spcBef>
              <a:buFont typeface="Arial" panose="020B0604020202020204" pitchFamily="34" charset="0"/>
              <a:buChar char="•"/>
              <a:defRPr sz="2000" i="1" kern="1200" baseline="0">
                <a:solidFill>
                  <a:schemeClr val="tx1">
                    <a:lumMod val="85000"/>
                    <a:lumOff val="15000"/>
                  </a:schemeClr>
                </a:solidFill>
                <a:latin typeface="KaiTi" charset="-122"/>
                <a:ea typeface="KaiTi" charset="-122"/>
                <a:cs typeface="KaiTi" charset="-122"/>
              </a:defRPr>
            </a:lvl5pPr>
            <a:lvl6pPr marL="283464"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kumimoji="1" lang="zh-CN" altLang="en-US" dirty="0" smtClean="0"/>
              <a:t>如果当前点，父亲，爷爷扭曲，我们连续转两次自己。</a:t>
            </a:r>
            <a:endParaRPr kumimoji="1" lang="zh-CN" altLang="en-US" dirty="0"/>
          </a:p>
        </p:txBody>
      </p:sp>
      <p:sp>
        <p:nvSpPr>
          <p:cNvPr id="14" name="右箭头 13"/>
          <p:cNvSpPr/>
          <p:nvPr/>
        </p:nvSpPr>
        <p:spPr>
          <a:xfrm>
            <a:off x="2895030" y="4289371"/>
            <a:ext cx="723332" cy="535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右箭头 14"/>
          <p:cNvSpPr/>
          <p:nvPr/>
        </p:nvSpPr>
        <p:spPr>
          <a:xfrm>
            <a:off x="5886162" y="4289371"/>
            <a:ext cx="723332" cy="535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连接符 15"/>
          <p:cNvCxnSpPr>
            <a:stCxn id="12" idx="2"/>
            <a:endCxn id="11" idx="7"/>
          </p:cNvCxnSpPr>
          <p:nvPr/>
        </p:nvCxnSpPr>
        <p:spPr>
          <a:xfrm flipH="1">
            <a:off x="798918" y="3664845"/>
            <a:ext cx="1049500" cy="57043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10" idx="1"/>
          </p:cNvCxnSpPr>
          <p:nvPr/>
        </p:nvCxnSpPr>
        <p:spPr>
          <a:xfrm>
            <a:off x="704133" y="4605832"/>
            <a:ext cx="477577" cy="71815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9" idx="3"/>
          </p:cNvCxnSpPr>
          <p:nvPr/>
        </p:nvCxnSpPr>
        <p:spPr>
          <a:xfrm flipH="1">
            <a:off x="4650520" y="3790910"/>
            <a:ext cx="685227" cy="63254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flipH="1">
            <a:off x="4049967" y="4720494"/>
            <a:ext cx="213250" cy="52526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4" idx="1"/>
          </p:cNvCxnSpPr>
          <p:nvPr/>
        </p:nvCxnSpPr>
        <p:spPr>
          <a:xfrm flipH="1">
            <a:off x="7283986" y="4038137"/>
            <a:ext cx="573119" cy="64923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8197689" y="4017197"/>
            <a:ext cx="514131" cy="54434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26036818"/>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58804" cy="4952492"/>
          </a:xfrm>
        </p:spPr>
        <p:txBody>
          <a:bodyPr/>
          <a:lstStyle/>
          <a:p>
            <a:r>
              <a:rPr kumimoji="1" lang="en-US" altLang="zh-CN" smtClean="0"/>
              <a:t>Splay</a:t>
            </a:r>
            <a:r>
              <a:rPr kumimoji="1" lang="zh-CN" altLang="en-US" dirty="0" smtClean="0"/>
              <a:t>的伸展</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5770" y="1141870"/>
            <a:ext cx="8933808" cy="3184470"/>
          </a:xfrm>
        </p:spPr>
      </p:pic>
      <p:sp>
        <p:nvSpPr>
          <p:cNvPr id="5" name="文本框 4"/>
          <p:cNvSpPr txBox="1"/>
          <p:nvPr/>
        </p:nvSpPr>
        <p:spPr>
          <a:xfrm>
            <a:off x="571500" y="4648040"/>
            <a:ext cx="8026590" cy="1200329"/>
          </a:xfrm>
          <a:prstGeom prst="rect">
            <a:avLst/>
          </a:prstGeom>
          <a:noFill/>
        </p:spPr>
        <p:txBody>
          <a:bodyPr wrap="square" rtlCol="0">
            <a:spAutoFit/>
          </a:bodyPr>
          <a:lstStyle/>
          <a:p>
            <a:r>
              <a:rPr kumimoji="1" lang="zh-CN" altLang="en-US" sz="2400" dirty="0" smtClean="0">
                <a:latin typeface="KaiTi" charset="-122"/>
                <a:ea typeface="KaiTi" charset="-122"/>
                <a:cs typeface="KaiTi" charset="-122"/>
              </a:rPr>
              <a:t>其中</a:t>
            </a:r>
            <a:r>
              <a:rPr kumimoji="1" lang="en-US" altLang="zh-CN" sz="2400" dirty="0" smtClean="0">
                <a:latin typeface="KaiTi" charset="-122"/>
                <a:ea typeface="KaiTi" charset="-122"/>
                <a:cs typeface="KaiTi" charset="-122"/>
              </a:rPr>
              <a:t>now</a:t>
            </a:r>
            <a:r>
              <a:rPr kumimoji="1" lang="zh-CN" altLang="en-US" sz="2400" dirty="0" smtClean="0">
                <a:latin typeface="KaiTi" charset="-122"/>
                <a:ea typeface="KaiTi" charset="-122"/>
                <a:cs typeface="KaiTi" charset="-122"/>
              </a:rPr>
              <a:t>是我们要伸展的点，</a:t>
            </a:r>
            <a:r>
              <a:rPr kumimoji="1" lang="en-US" altLang="zh-CN" sz="2400" dirty="0" smtClean="0">
                <a:latin typeface="KaiTi" charset="-122"/>
                <a:ea typeface="KaiTi" charset="-122"/>
                <a:cs typeface="KaiTi" charset="-122"/>
              </a:rPr>
              <a:t>tar</a:t>
            </a:r>
            <a:r>
              <a:rPr kumimoji="1" lang="zh-CN" altLang="en-US" sz="2400" dirty="0" smtClean="0">
                <a:latin typeface="KaiTi" charset="-122"/>
                <a:ea typeface="KaiTi" charset="-122"/>
                <a:cs typeface="KaiTi" charset="-122"/>
              </a:rPr>
              <a:t>是我们的目标：当我们伸展到</a:t>
            </a:r>
            <a:r>
              <a:rPr kumimoji="1" lang="en-US" altLang="zh-CN" sz="2400" dirty="0" smtClean="0">
                <a:latin typeface="KaiTi" charset="-122"/>
                <a:ea typeface="KaiTi" charset="-122"/>
                <a:cs typeface="KaiTi" charset="-122"/>
              </a:rPr>
              <a:t>now</a:t>
            </a:r>
            <a:r>
              <a:rPr kumimoji="1" lang="zh-CN" altLang="en-US" sz="2400" dirty="0" smtClean="0">
                <a:latin typeface="KaiTi" charset="-122"/>
                <a:ea typeface="KaiTi" charset="-122"/>
                <a:cs typeface="KaiTi" charset="-122"/>
              </a:rPr>
              <a:t>的父亲为</a:t>
            </a:r>
            <a:r>
              <a:rPr kumimoji="1" lang="en-US" altLang="zh-CN" sz="2400" dirty="0" smtClean="0">
                <a:latin typeface="KaiTi" charset="-122"/>
                <a:ea typeface="KaiTi" charset="-122"/>
                <a:cs typeface="KaiTi" charset="-122"/>
              </a:rPr>
              <a:t>tar</a:t>
            </a:r>
            <a:r>
              <a:rPr kumimoji="1" lang="zh-CN" altLang="en-US" sz="2400" dirty="0" smtClean="0">
                <a:latin typeface="KaiTi" charset="-122"/>
                <a:ea typeface="KaiTi" charset="-122"/>
                <a:cs typeface="KaiTi" charset="-122"/>
              </a:rPr>
              <a:t>的时候，就不再伸展了。如果我们想让</a:t>
            </a:r>
            <a:r>
              <a:rPr kumimoji="1" lang="en-US" altLang="zh-CN" sz="2400" dirty="0" smtClean="0">
                <a:latin typeface="KaiTi" charset="-122"/>
                <a:ea typeface="KaiTi" charset="-122"/>
                <a:cs typeface="KaiTi" charset="-122"/>
              </a:rPr>
              <a:t>now</a:t>
            </a:r>
            <a:r>
              <a:rPr kumimoji="1" lang="zh-CN" altLang="en-US" sz="2400" dirty="0" smtClean="0">
                <a:latin typeface="KaiTi" charset="-122"/>
                <a:ea typeface="KaiTi" charset="-122"/>
                <a:cs typeface="KaiTi" charset="-122"/>
              </a:rPr>
              <a:t>伸展到根，就把</a:t>
            </a:r>
            <a:r>
              <a:rPr kumimoji="1" lang="en-US" altLang="zh-CN" sz="2400" dirty="0" smtClean="0">
                <a:latin typeface="KaiTi" charset="-122"/>
                <a:ea typeface="KaiTi" charset="-122"/>
                <a:cs typeface="KaiTi" charset="-122"/>
              </a:rPr>
              <a:t>tar</a:t>
            </a:r>
            <a:r>
              <a:rPr kumimoji="1" lang="zh-CN" altLang="en-US" sz="2400" dirty="0" smtClean="0">
                <a:latin typeface="KaiTi" charset="-122"/>
                <a:ea typeface="KaiTi" charset="-122"/>
                <a:cs typeface="KaiTi" charset="-122"/>
              </a:rPr>
              <a:t>设置为</a:t>
            </a:r>
            <a:r>
              <a:rPr kumimoji="1" lang="en-US" altLang="zh-CN" sz="2400" dirty="0" smtClean="0">
                <a:latin typeface="KaiTi" charset="-122"/>
                <a:ea typeface="KaiTi" charset="-122"/>
                <a:cs typeface="KaiTi" charset="-122"/>
              </a:rPr>
              <a:t>null</a:t>
            </a:r>
            <a:r>
              <a:rPr kumimoji="1" lang="zh-CN" altLang="en-US" sz="2400" dirty="0" smtClean="0">
                <a:latin typeface="KaiTi" charset="-122"/>
                <a:ea typeface="KaiTi" charset="-122"/>
                <a:cs typeface="KaiTi" charset="-122"/>
              </a:rPr>
              <a:t>。</a:t>
            </a:r>
            <a:endParaRPr kumimoji="1" lang="zh-CN" altLang="en-US" sz="2400" dirty="0">
              <a:latin typeface="KaiTi" charset="-122"/>
              <a:ea typeface="KaiTi" charset="-122"/>
              <a:cs typeface="KaiTi" charset="-122"/>
            </a:endParaRPr>
          </a:p>
        </p:txBody>
      </p:sp>
    </p:spTree>
    <p:extLst>
      <p:ext uri="{BB962C8B-B14F-4D97-AF65-F5344CB8AC3E}">
        <p14:creationId xmlns:p14="http://schemas.microsoft.com/office/powerpoint/2010/main" xmlns="" val="453244105"/>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113396" cy="4952492"/>
          </a:xfrm>
        </p:spPr>
        <p:txBody>
          <a:bodyPr/>
          <a:lstStyle/>
          <a:p>
            <a:r>
              <a:rPr kumimoji="1" lang="en-US" altLang="zh-CN" dirty="0" smtClean="0"/>
              <a:t>Splay</a:t>
            </a:r>
            <a:r>
              <a:rPr kumimoji="1" lang="zh-CN" altLang="en-US" dirty="0" smtClean="0"/>
              <a:t>的插入</a:t>
            </a:r>
            <a:endParaRPr kumimoji="1" lang="zh-CN" altLang="en-US" dirty="0"/>
          </a:p>
        </p:txBody>
      </p:sp>
      <p:sp>
        <p:nvSpPr>
          <p:cNvPr id="3" name="内容占位符 2"/>
          <p:cNvSpPr>
            <a:spLocks noGrp="1"/>
          </p:cNvSpPr>
          <p:nvPr>
            <p:ph idx="1"/>
          </p:nvPr>
        </p:nvSpPr>
        <p:spPr/>
        <p:txBody>
          <a:bodyPr/>
          <a:lstStyle/>
          <a:p>
            <a:r>
              <a:rPr kumimoji="1" lang="zh-CN" altLang="en-US" dirty="0" smtClean="0"/>
              <a:t>和</a:t>
            </a:r>
            <a:r>
              <a:rPr kumimoji="1" lang="en-US" altLang="zh-CN" dirty="0" err="1" smtClean="0"/>
              <a:t>Treap</a:t>
            </a:r>
            <a:r>
              <a:rPr kumimoji="1" lang="zh-CN" altLang="en-US" dirty="0" smtClean="0"/>
              <a:t>类似。只不过插入了以后，不再需要维护堆的性质进行调整，而是直接把新节点伸展到根。</a:t>
            </a:r>
            <a:endParaRPr kumimoji="1" lang="zh-CN" altLang="en-US" dirty="0"/>
          </a:p>
        </p:txBody>
      </p:sp>
    </p:spTree>
    <p:extLst>
      <p:ext uri="{BB962C8B-B14F-4D97-AF65-F5344CB8AC3E}">
        <p14:creationId xmlns:p14="http://schemas.microsoft.com/office/powerpoint/2010/main" xmlns="" val="1227410118"/>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45157" cy="4952492"/>
          </a:xfrm>
        </p:spPr>
        <p:txBody>
          <a:bodyPr/>
          <a:lstStyle/>
          <a:p>
            <a:r>
              <a:rPr kumimoji="1" lang="en-US" altLang="zh-CN" dirty="0" smtClean="0"/>
              <a:t>Splay</a:t>
            </a:r>
            <a:r>
              <a:rPr kumimoji="1" lang="zh-CN" altLang="en-US" dirty="0" smtClean="0"/>
              <a:t>的插入</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42750" y="0"/>
            <a:ext cx="7316126" cy="6858000"/>
          </a:xfrm>
        </p:spPr>
      </p:pic>
    </p:spTree>
    <p:extLst>
      <p:ext uri="{BB962C8B-B14F-4D97-AF65-F5344CB8AC3E}">
        <p14:creationId xmlns:p14="http://schemas.microsoft.com/office/powerpoint/2010/main" xmlns="" val="1191231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49622" cy="4952492"/>
          </a:xfrm>
        </p:spPr>
        <p:txBody>
          <a:bodyPr/>
          <a:lstStyle/>
          <a:p>
            <a:r>
              <a:rPr kumimoji="1" lang="en-US" altLang="zh-CN" dirty="0" smtClean="0"/>
              <a:t>Splay</a:t>
            </a:r>
            <a:r>
              <a:rPr kumimoji="1" lang="zh-CN" altLang="en-US" dirty="0" smtClean="0"/>
              <a:t>的插入</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140710"/>
            <a:ext cx="9089610" cy="5573989"/>
          </a:xfrm>
        </p:spPr>
      </p:pic>
    </p:spTree>
    <p:extLst>
      <p:ext uri="{BB962C8B-B14F-4D97-AF65-F5344CB8AC3E}">
        <p14:creationId xmlns:p14="http://schemas.microsoft.com/office/powerpoint/2010/main" xmlns="" val="1639453902"/>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04213" cy="4952492"/>
          </a:xfrm>
        </p:spPr>
        <p:txBody>
          <a:bodyPr/>
          <a:lstStyle/>
          <a:p>
            <a:r>
              <a:rPr kumimoji="1" lang="en-US" altLang="zh-CN" dirty="0" smtClean="0"/>
              <a:t>Splay</a:t>
            </a:r>
            <a:r>
              <a:rPr kumimoji="1" lang="zh-CN" altLang="en-US" dirty="0" smtClean="0"/>
              <a:t>的删除</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en-US" altLang="zh-CN" dirty="0" smtClean="0"/>
              <a:t>Splay</a:t>
            </a:r>
            <a:r>
              <a:rPr kumimoji="1" lang="zh-CN" altLang="en-US" dirty="0" smtClean="0"/>
              <a:t>的删除方式和</a:t>
            </a:r>
            <a:r>
              <a:rPr kumimoji="1" lang="en-US" altLang="zh-CN" dirty="0" err="1" smtClean="0"/>
              <a:t>Treap</a:t>
            </a:r>
            <a:r>
              <a:rPr kumimoji="1" lang="zh-CN" altLang="en-US" dirty="0" smtClean="0"/>
              <a:t>不太相同。</a:t>
            </a:r>
            <a:endParaRPr kumimoji="1" lang="en-US" altLang="zh-CN" dirty="0" smtClean="0"/>
          </a:p>
          <a:p>
            <a:r>
              <a:rPr lang="zh-CN" altLang="en-US" dirty="0"/>
              <a:t>首先找到要删除的节点</a:t>
            </a:r>
            <a:r>
              <a:rPr lang="en-US" altLang="zh-CN" dirty="0"/>
              <a:t>,</a:t>
            </a:r>
            <a:r>
              <a:rPr lang="zh-CN" altLang="en-US" dirty="0"/>
              <a:t>然后把它伸展</a:t>
            </a:r>
            <a:r>
              <a:rPr lang="en-US" altLang="zh-CN" dirty="0"/>
              <a:t>(splay)</a:t>
            </a:r>
            <a:r>
              <a:rPr lang="zh-CN" altLang="en-US" dirty="0"/>
              <a:t>到根的位置。再分三种情况</a:t>
            </a:r>
            <a:r>
              <a:rPr lang="en-US" altLang="zh-CN" dirty="0"/>
              <a:t>:</a:t>
            </a:r>
            <a:br>
              <a:rPr lang="en-US" altLang="zh-CN" dirty="0"/>
            </a:br>
            <a:r>
              <a:rPr lang="en-US" altLang="zh-CN" dirty="0"/>
              <a:t>1. </a:t>
            </a:r>
            <a:r>
              <a:rPr lang="zh-CN" altLang="en-US" dirty="0"/>
              <a:t>无左右儿子</a:t>
            </a:r>
            <a:r>
              <a:rPr lang="en-US" altLang="zh-CN" dirty="0"/>
              <a:t>,</a:t>
            </a:r>
            <a:r>
              <a:rPr lang="zh-CN" altLang="en-US" dirty="0"/>
              <a:t>直接删除节点。</a:t>
            </a:r>
            <a:br>
              <a:rPr lang="zh-CN" altLang="en-US" dirty="0"/>
            </a:br>
            <a:r>
              <a:rPr lang="en-US" altLang="zh-CN" dirty="0"/>
              <a:t>2. </a:t>
            </a:r>
            <a:r>
              <a:rPr lang="zh-CN" altLang="en-US" dirty="0"/>
              <a:t>只有一个儿子</a:t>
            </a:r>
            <a:r>
              <a:rPr lang="en-US" altLang="zh-CN" dirty="0"/>
              <a:t>,</a:t>
            </a:r>
            <a:r>
              <a:rPr lang="zh-CN" altLang="en-US" dirty="0"/>
              <a:t>令独生子变成根</a:t>
            </a:r>
            <a:r>
              <a:rPr lang="en-US" altLang="zh-CN" dirty="0"/>
              <a:t>,</a:t>
            </a:r>
            <a:r>
              <a:rPr lang="zh-CN" altLang="en-US" dirty="0"/>
              <a:t>删去该点。</a:t>
            </a:r>
            <a:br>
              <a:rPr lang="zh-CN" altLang="en-US" dirty="0"/>
            </a:br>
            <a:r>
              <a:rPr lang="en-US" altLang="zh-CN" dirty="0"/>
              <a:t>3. </a:t>
            </a:r>
            <a:r>
              <a:rPr lang="zh-CN" altLang="en-US" dirty="0"/>
              <a:t>左右儿子都有。找到左子树中权值最大的点</a:t>
            </a:r>
            <a:r>
              <a:rPr lang="en-US" altLang="zh-CN" dirty="0"/>
              <a:t>,</a:t>
            </a:r>
            <a:r>
              <a:rPr lang="zh-CN" altLang="en-US" dirty="0"/>
              <a:t>将其 </a:t>
            </a:r>
            <a:r>
              <a:rPr lang="en-US" altLang="zh-CN" dirty="0"/>
              <a:t>splay </a:t>
            </a:r>
            <a:r>
              <a:rPr lang="zh-CN" altLang="en-US" dirty="0"/>
              <a:t>到左儿子的位置。然后将 </a:t>
            </a:r>
            <a:r>
              <a:rPr lang="zh-CN" altLang="en-US" dirty="0" smtClean="0"/>
              <a:t>整棵</a:t>
            </a:r>
            <a:r>
              <a:rPr lang="zh-CN" altLang="en-US" dirty="0"/>
              <a:t>右子树挂在左儿子的右边。删除节点。 </a:t>
            </a:r>
          </a:p>
          <a:p>
            <a:endParaRPr kumimoji="1" lang="zh-CN" altLang="en-US" dirty="0"/>
          </a:p>
        </p:txBody>
      </p:sp>
    </p:spTree>
    <p:extLst>
      <p:ext uri="{BB962C8B-B14F-4D97-AF65-F5344CB8AC3E}">
        <p14:creationId xmlns:p14="http://schemas.microsoft.com/office/powerpoint/2010/main" xmlns="" val="1814045187"/>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113396" cy="4952492"/>
          </a:xfrm>
        </p:spPr>
        <p:txBody>
          <a:bodyPr/>
          <a:lstStyle/>
          <a:p>
            <a:r>
              <a:rPr kumimoji="1" lang="en-US" altLang="zh-CN" dirty="0" smtClean="0"/>
              <a:t>Splay</a:t>
            </a:r>
            <a:r>
              <a:rPr kumimoji="1" lang="zh-CN" altLang="en-US" dirty="0" smtClean="0"/>
              <a:t>的删除</a:t>
            </a:r>
            <a:endParaRPr kumimoji="1" lang="zh-CN" altLang="en-US" dirty="0"/>
          </a:p>
        </p:txBody>
      </p:sp>
      <p:sp>
        <p:nvSpPr>
          <p:cNvPr id="7" name="椭圆 6"/>
          <p:cNvSpPr/>
          <p:nvPr/>
        </p:nvSpPr>
        <p:spPr>
          <a:xfrm>
            <a:off x="3710350" y="3934753"/>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3</a:t>
            </a:r>
            <a:endParaRPr kumimoji="1" lang="zh-CN" altLang="en-US" dirty="0"/>
          </a:p>
        </p:txBody>
      </p:sp>
      <p:sp>
        <p:nvSpPr>
          <p:cNvPr id="8" name="椭圆 7"/>
          <p:cNvSpPr/>
          <p:nvPr/>
        </p:nvSpPr>
        <p:spPr>
          <a:xfrm>
            <a:off x="1189629" y="391918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1</a:t>
            </a:r>
            <a:endParaRPr kumimoji="1" lang="zh-CN" altLang="en-US" dirty="0"/>
          </a:p>
        </p:txBody>
      </p:sp>
      <p:sp>
        <p:nvSpPr>
          <p:cNvPr id="9" name="椭圆 8"/>
          <p:cNvSpPr/>
          <p:nvPr/>
        </p:nvSpPr>
        <p:spPr>
          <a:xfrm>
            <a:off x="6412172" y="237628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7</a:t>
            </a:r>
            <a:endParaRPr kumimoji="1" lang="zh-CN" altLang="en-US" dirty="0"/>
          </a:p>
        </p:txBody>
      </p:sp>
      <p:sp>
        <p:nvSpPr>
          <p:cNvPr id="10" name="椭圆 9"/>
          <p:cNvSpPr/>
          <p:nvPr/>
        </p:nvSpPr>
        <p:spPr>
          <a:xfrm>
            <a:off x="2750023" y="2380831"/>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2</a:t>
            </a:r>
            <a:endParaRPr kumimoji="1" lang="zh-CN" altLang="en-US" dirty="0"/>
          </a:p>
        </p:txBody>
      </p:sp>
      <p:sp>
        <p:nvSpPr>
          <p:cNvPr id="11" name="椭圆 10"/>
          <p:cNvSpPr/>
          <p:nvPr/>
        </p:nvSpPr>
        <p:spPr>
          <a:xfrm>
            <a:off x="4472349" y="1237397"/>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4</a:t>
            </a:r>
            <a:endParaRPr kumimoji="1" lang="zh-CN" altLang="en-US" dirty="0"/>
          </a:p>
        </p:txBody>
      </p:sp>
      <p:cxnSp>
        <p:nvCxnSpPr>
          <p:cNvPr id="12" name="直线连接符 11"/>
          <p:cNvCxnSpPr/>
          <p:nvPr/>
        </p:nvCxnSpPr>
        <p:spPr>
          <a:xfrm flipH="1">
            <a:off x="3663703" y="1959641"/>
            <a:ext cx="1084244" cy="6623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a:off x="1872737" y="3103075"/>
            <a:ext cx="1001203" cy="8316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H="1" flipV="1">
            <a:off x="3401737" y="3174445"/>
            <a:ext cx="663322" cy="8128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5194593" y="1959641"/>
            <a:ext cx="1454140" cy="54510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48733" y="700649"/>
            <a:ext cx="1082348" cy="523220"/>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kumimoji="1" lang="zh-CN" altLang="en-US" sz="2800" dirty="0" smtClean="0">
                <a:latin typeface="KaiTi" charset="-122"/>
                <a:ea typeface="KaiTi" charset="-122"/>
                <a:cs typeface="KaiTi" charset="-122"/>
              </a:rPr>
              <a:t>删除</a:t>
            </a:r>
            <a:r>
              <a:rPr kumimoji="1" lang="en-US" altLang="zh-CN" sz="2800" dirty="0" smtClean="0">
                <a:latin typeface="KaiTi" charset="-122"/>
                <a:ea typeface="KaiTi" charset="-122"/>
                <a:cs typeface="KaiTi" charset="-122"/>
              </a:rPr>
              <a:t>4</a:t>
            </a:r>
            <a:endParaRPr kumimoji="1" lang="zh-CN" altLang="en-US" sz="2800" dirty="0">
              <a:latin typeface="KaiTi" charset="-122"/>
              <a:ea typeface="KaiTi" charset="-122"/>
              <a:cs typeface="KaiTi" charset="-122"/>
            </a:endParaRPr>
          </a:p>
        </p:txBody>
      </p:sp>
      <p:sp>
        <p:nvSpPr>
          <p:cNvPr id="24" name="椭圆 23"/>
          <p:cNvSpPr/>
          <p:nvPr/>
        </p:nvSpPr>
        <p:spPr>
          <a:xfrm>
            <a:off x="3078589" y="245756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3</a:t>
            </a:r>
            <a:endParaRPr kumimoji="1" lang="zh-CN" altLang="en-US" dirty="0"/>
          </a:p>
        </p:txBody>
      </p:sp>
      <p:sp>
        <p:nvSpPr>
          <p:cNvPr id="25" name="椭圆 24"/>
          <p:cNvSpPr/>
          <p:nvPr/>
        </p:nvSpPr>
        <p:spPr>
          <a:xfrm>
            <a:off x="468587" y="4752200"/>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smtClean="0"/>
              <a:t>1</a:t>
            </a:r>
            <a:endParaRPr kumimoji="1" lang="zh-CN" altLang="en-US" dirty="0"/>
          </a:p>
        </p:txBody>
      </p:sp>
      <p:sp>
        <p:nvSpPr>
          <p:cNvPr id="26" name="椭圆 25"/>
          <p:cNvSpPr/>
          <p:nvPr/>
        </p:nvSpPr>
        <p:spPr>
          <a:xfrm>
            <a:off x="1411564" y="3474698"/>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dirty="0"/>
              <a:t>2</a:t>
            </a:r>
            <a:endParaRPr kumimoji="1" lang="zh-CN" altLang="en-US" dirty="0"/>
          </a:p>
        </p:txBody>
      </p:sp>
      <p:cxnSp>
        <p:nvCxnSpPr>
          <p:cNvPr id="27" name="直线连接符 26"/>
          <p:cNvCxnSpPr/>
          <p:nvPr/>
        </p:nvCxnSpPr>
        <p:spPr>
          <a:xfrm flipH="1">
            <a:off x="1029241" y="4113449"/>
            <a:ext cx="571015" cy="84616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H="1">
            <a:off x="2206974" y="2952873"/>
            <a:ext cx="1001203" cy="83167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04414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11"/>
                                        </p:tgtEl>
                                        <p:attrNameLst>
                                          <p:attrName>fillcolor</p:attrName>
                                        </p:attrNameLst>
                                      </p:cBhvr>
                                      <p:to>
                                        <a:schemeClr val="accent2"/>
                                      </p:to>
                                    </p:animClr>
                                    <p:set>
                                      <p:cBhvr>
                                        <p:cTn id="12" dur="2000" fill="hold"/>
                                        <p:tgtEl>
                                          <p:spTgt spid="11"/>
                                        </p:tgtEl>
                                        <p:attrNameLst>
                                          <p:attrName>fill.type</p:attrName>
                                        </p:attrNameLst>
                                      </p:cBhvr>
                                      <p:to>
                                        <p:strVal val="solid"/>
                                      </p:to>
                                    </p:set>
                                    <p:set>
                                      <p:cBhvr>
                                        <p:cTn id="13" dur="2000" fill="hold"/>
                                        <p:tgtEl>
                                          <p:spTgt spid="11"/>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0" nodeType="clickEffect">
                                  <p:stCondLst>
                                    <p:cond delay="0"/>
                                  </p:stCondLst>
                                  <p:childTnLst>
                                    <p:animEffect transition="out" filter="blinds(horizontal)">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par>
                                <p:cTn id="45" presetID="3" presetClass="entr" presetSubtype="1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par>
                                <p:cTn id="51" presetID="3" presetClass="entr" presetSubtype="1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 0 L -0.13299 0.14491 " pathEditMode="relative" ptsTypes="AA">
                                      <p:cBhvr>
                                        <p:cTn id="57" dur="2000" fill="hold"/>
                                        <p:tgtEl>
                                          <p:spTgt spid="15"/>
                                        </p:tgtEl>
                                        <p:attrNameLst>
                                          <p:attrName>ppt_x</p:attrName>
                                          <p:attrName>ppt_y</p:attrName>
                                        </p:attrNameLst>
                                      </p:cBhvr>
                                    </p:animMotion>
                                  </p:childTnLst>
                                </p:cTn>
                              </p:par>
                              <p:par>
                                <p:cTn id="58" presetID="0" presetClass="path" presetSubtype="0" accel="50000" decel="50000" fill="hold" grpId="0" nodeType="withEffect">
                                  <p:stCondLst>
                                    <p:cond delay="0"/>
                                  </p:stCondLst>
                                  <p:childTnLst>
                                    <p:animMotion origin="layout" path="M 0 0 L -0.13299 0.14491 " pathEditMode="relative" ptsTypes="AA">
                                      <p:cBhvr>
                                        <p:cTn id="59" dur="2000" fill="hold"/>
                                        <p:tgtEl>
                                          <p:spTgt spid="9"/>
                                        </p:tgtEl>
                                        <p:attrNameLst>
                                          <p:attrName>ppt_x</p:attrName>
                                          <p:attrName>ppt_y</p:attrName>
                                        </p:attrNameLst>
                                      </p:cBhvr>
                                    </p:animMotion>
                                  </p:childTnLst>
                                </p:cTn>
                              </p:par>
                            </p:childTnLst>
                          </p:cTn>
                        </p:par>
                      </p:childTnLst>
                    </p:cTn>
                  </p:par>
                  <p:par>
                    <p:cTn id="60" fill="hold">
                      <p:stCondLst>
                        <p:cond delay="indefinite"/>
                      </p:stCondLst>
                      <p:childTnLst>
                        <p:par>
                          <p:cTn id="61" fill="hold">
                            <p:stCondLst>
                              <p:cond delay="0"/>
                            </p:stCondLst>
                            <p:childTnLst>
                              <p:par>
                                <p:cTn id="62" presetID="12" presetClass="exit" presetSubtype="4" fill="hold" nodeType="clickEffect">
                                  <p:stCondLst>
                                    <p:cond delay="0"/>
                                  </p:stCondLst>
                                  <p:childTnLst>
                                    <p:anim calcmode="lin" valueType="num">
                                      <p:cBhvr additive="base">
                                        <p:cTn id="63" dur="500"/>
                                        <p:tgtEl>
                                          <p:spTgt spid="12"/>
                                        </p:tgtEl>
                                        <p:attrNameLst>
                                          <p:attrName>ppt_y</p:attrName>
                                        </p:attrNameLst>
                                      </p:cBhvr>
                                      <p:tavLst>
                                        <p:tav tm="0">
                                          <p:val>
                                            <p:strVal val="#ppt_y"/>
                                          </p:val>
                                        </p:tav>
                                        <p:tav tm="100000">
                                          <p:val>
                                            <p:strVal val="#ppt_y+#ppt_h*1.125000"/>
                                          </p:val>
                                        </p:tav>
                                      </p:tavLst>
                                    </p:anim>
                                    <p:animEffect transition="out" filter="wipe(down)">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par>
                                <p:cTn id="66" presetID="12" presetClass="exit" presetSubtype="4" fill="hold" grpId="0" nodeType="withEffect">
                                  <p:stCondLst>
                                    <p:cond delay="0"/>
                                  </p:stCondLst>
                                  <p:childTnLst>
                                    <p:anim calcmode="lin" valueType="num">
                                      <p:cBhvr additive="base">
                                        <p:cTn id="67" dur="500"/>
                                        <p:tgtEl>
                                          <p:spTgt spid="11"/>
                                        </p:tgtEl>
                                        <p:attrNameLst>
                                          <p:attrName>ppt_y</p:attrName>
                                        </p:attrNameLst>
                                      </p:cBhvr>
                                      <p:tavLst>
                                        <p:tav tm="0">
                                          <p:val>
                                            <p:strVal val="#ppt_y"/>
                                          </p:val>
                                        </p:tav>
                                        <p:tav tm="100000">
                                          <p:val>
                                            <p:strVal val="#ppt_y+#ppt_h*1.125000"/>
                                          </p:val>
                                        </p:tav>
                                      </p:tavLst>
                                    </p:anim>
                                    <p:animEffect transition="out" filter="wipe(down)">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23" grpId="0" animBg="1"/>
      <p:bldP spid="24"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63270" cy="4952492"/>
          </a:xfrm>
        </p:spPr>
        <p:txBody>
          <a:bodyPr/>
          <a:lstStyle/>
          <a:p>
            <a:r>
              <a:rPr kumimoji="1" lang="en-US" altLang="zh-CN" dirty="0" smtClean="0"/>
              <a:t>Splay</a:t>
            </a:r>
            <a:r>
              <a:rPr kumimoji="1" lang="zh-CN" altLang="en-US" dirty="0" smtClean="0"/>
              <a:t>的删除</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1970" y="0"/>
            <a:ext cx="8642062" cy="6858000"/>
          </a:xfrm>
          <a:prstGeom prst="rect">
            <a:avLst/>
          </a:prstGeom>
        </p:spPr>
      </p:pic>
      <p:sp>
        <p:nvSpPr>
          <p:cNvPr id="5" name="椭圆 4"/>
          <p:cNvSpPr/>
          <p:nvPr/>
        </p:nvSpPr>
        <p:spPr>
          <a:xfrm>
            <a:off x="4121624" y="4899546"/>
            <a:ext cx="4189863" cy="107817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xmlns="" val="36996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04213" cy="4952492"/>
          </a:xfrm>
        </p:spPr>
        <p:txBody>
          <a:bodyPr/>
          <a:lstStyle/>
          <a:p>
            <a:r>
              <a:rPr kumimoji="1" lang="en-US" altLang="zh-CN" dirty="0" smtClean="0"/>
              <a:t>Splay</a:t>
            </a:r>
            <a:r>
              <a:rPr kumimoji="1" lang="zh-CN" altLang="en-US" dirty="0" smtClean="0"/>
              <a:t>的删除</a:t>
            </a:r>
            <a:endParaRPr kumimoji="1"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500" y="1232270"/>
            <a:ext cx="8957670" cy="5014510"/>
          </a:xfrm>
          <a:prstGeom prst="rect">
            <a:avLst/>
          </a:prstGeom>
        </p:spPr>
      </p:pic>
      <p:sp>
        <p:nvSpPr>
          <p:cNvPr id="12" name="文本框 11"/>
          <p:cNvSpPr txBox="1"/>
          <p:nvPr/>
        </p:nvSpPr>
        <p:spPr>
          <a:xfrm>
            <a:off x="4763069" y="434309"/>
            <a:ext cx="3766781" cy="46166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400" dirty="0" smtClean="0">
                <a:latin typeface="KaiTi" charset="-122"/>
                <a:ea typeface="KaiTi" charset="-122"/>
                <a:cs typeface="KaiTi" charset="-122"/>
              </a:rPr>
              <a:t>find</a:t>
            </a:r>
            <a:r>
              <a:rPr kumimoji="1" lang="zh-CN" altLang="en-US" sz="2400" dirty="0" smtClean="0">
                <a:latin typeface="KaiTi" charset="-122"/>
                <a:ea typeface="KaiTi" charset="-122"/>
                <a:cs typeface="KaiTi" charset="-122"/>
              </a:rPr>
              <a:t>函数里面有</a:t>
            </a:r>
            <a:r>
              <a:rPr kumimoji="1" lang="en-US" altLang="zh-CN" sz="2400" dirty="0" smtClean="0">
                <a:latin typeface="KaiTi" charset="-122"/>
                <a:ea typeface="KaiTi" charset="-122"/>
                <a:cs typeface="KaiTi" charset="-122"/>
              </a:rPr>
              <a:t>splay</a:t>
            </a:r>
            <a:r>
              <a:rPr kumimoji="1" lang="zh-CN" altLang="en-US" sz="2400" dirty="0" smtClean="0">
                <a:latin typeface="KaiTi" charset="-122"/>
                <a:ea typeface="KaiTi" charset="-122"/>
                <a:cs typeface="KaiTi" charset="-122"/>
              </a:rPr>
              <a:t>操作</a:t>
            </a:r>
            <a:endParaRPr kumimoji="1" lang="en-US" altLang="zh-CN" sz="2400" dirty="0" smtClean="0">
              <a:latin typeface="KaiTi" charset="-122"/>
              <a:ea typeface="KaiTi" charset="-122"/>
              <a:cs typeface="KaiTi" charset="-122"/>
            </a:endParaRPr>
          </a:p>
        </p:txBody>
      </p:sp>
    </p:spTree>
    <p:extLst>
      <p:ext uri="{BB962C8B-B14F-4D97-AF65-F5344CB8AC3E}">
        <p14:creationId xmlns:p14="http://schemas.microsoft.com/office/powerpoint/2010/main" xmlns="" val="382123074"/>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127043" cy="4952492"/>
          </a:xfrm>
        </p:spPr>
        <p:txBody>
          <a:bodyPr/>
          <a:lstStyle/>
          <a:p>
            <a:r>
              <a:rPr kumimoji="1" lang="en-US" altLang="zh-CN" dirty="0" smtClean="0"/>
              <a:t>Splay</a:t>
            </a:r>
            <a:r>
              <a:rPr kumimoji="1" lang="zh-CN" altLang="en-US" dirty="0" smtClean="0"/>
              <a:t>的删除</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209531"/>
            <a:ext cx="8963443" cy="5287645"/>
          </a:xfrm>
          <a:prstGeom prst="rect">
            <a:avLst/>
          </a:prstGeom>
        </p:spPr>
      </p:pic>
    </p:spTree>
    <p:extLst>
      <p:ext uri="{BB962C8B-B14F-4D97-AF65-F5344CB8AC3E}">
        <p14:creationId xmlns:p14="http://schemas.microsoft.com/office/powerpoint/2010/main" xmlns="" val="37715532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err="1" smtClean="0"/>
              <a:t>Treap</a:t>
            </a:r>
            <a:endParaRPr kumimoji="1" lang="zh-CN" altLang="en-US" dirty="0"/>
          </a:p>
        </p:txBody>
      </p:sp>
      <p:sp>
        <p:nvSpPr>
          <p:cNvPr id="5" name="文本占位符 4"/>
          <p:cNvSpPr>
            <a:spLocks noGrp="1"/>
          </p:cNvSpPr>
          <p:nvPr>
            <p:ph type="body" idx="1"/>
          </p:nvPr>
        </p:nvSpPr>
        <p:spPr/>
        <p:txBody>
          <a:bodyPr/>
          <a:lstStyle/>
          <a:p>
            <a:r>
              <a:rPr kumimoji="1" lang="en-US" altLang="zh-CN" dirty="0" err="1" smtClean="0"/>
              <a:t>Treap</a:t>
            </a:r>
            <a:r>
              <a:rPr kumimoji="1" lang="zh-CN" altLang="en-US" dirty="0" smtClean="0"/>
              <a:t>简介，实现，应用</a:t>
            </a:r>
            <a:endParaRPr kumimoji="1" lang="zh-CN" altLang="en-US" dirty="0"/>
          </a:p>
        </p:txBody>
      </p:sp>
    </p:spTree>
    <p:extLst>
      <p:ext uri="{BB962C8B-B14F-4D97-AF65-F5344CB8AC3E}">
        <p14:creationId xmlns:p14="http://schemas.microsoft.com/office/powerpoint/2010/main" xmlns="" val="1424298968"/>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99748" cy="4952492"/>
          </a:xfrm>
        </p:spPr>
        <p:txBody>
          <a:bodyPr/>
          <a:lstStyle/>
          <a:p>
            <a:r>
              <a:rPr kumimoji="1" lang="en-US" altLang="zh-CN" dirty="0" smtClean="0"/>
              <a:t>Splay</a:t>
            </a:r>
            <a:r>
              <a:rPr kumimoji="1" lang="zh-CN" altLang="en-US" dirty="0" smtClean="0"/>
              <a:t>的删除</a:t>
            </a:r>
            <a:endParaRPr kumimoji="1" lang="zh-CN" altLang="en-US" dirty="0"/>
          </a:p>
        </p:txBody>
      </p:sp>
      <p:pic>
        <p:nvPicPr>
          <p:cNvPr id="4" name="内容占位符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158287"/>
            <a:ext cx="9115437" cy="4353883"/>
          </a:xfrm>
          <a:prstGeom prst="rect">
            <a:avLst/>
          </a:prstGeom>
        </p:spPr>
      </p:pic>
    </p:spTree>
    <p:extLst>
      <p:ext uri="{BB962C8B-B14F-4D97-AF65-F5344CB8AC3E}">
        <p14:creationId xmlns:p14="http://schemas.microsoft.com/office/powerpoint/2010/main" xmlns="" val="1243882808"/>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63270" cy="4952492"/>
          </a:xfrm>
        </p:spPr>
        <p:txBody>
          <a:bodyPr/>
          <a:lstStyle/>
          <a:p>
            <a:r>
              <a:rPr kumimoji="1" lang="en-US" altLang="zh-CN" dirty="0" smtClean="0"/>
              <a:t>Splay</a:t>
            </a:r>
            <a:r>
              <a:rPr kumimoji="1" lang="zh-CN" altLang="en-US" dirty="0" smtClean="0"/>
              <a:t>的区间操作</a:t>
            </a:r>
            <a:endParaRPr kumimoji="1" lang="zh-CN" altLang="en-US" dirty="0"/>
          </a:p>
        </p:txBody>
      </p:sp>
      <p:sp>
        <p:nvSpPr>
          <p:cNvPr id="3" name="内容占位符 2"/>
          <p:cNvSpPr>
            <a:spLocks noGrp="1"/>
          </p:cNvSpPr>
          <p:nvPr>
            <p:ph idx="1"/>
          </p:nvPr>
        </p:nvSpPr>
        <p:spPr/>
        <p:txBody>
          <a:bodyPr/>
          <a:lstStyle/>
          <a:p>
            <a:r>
              <a:rPr kumimoji="1" lang="en-US" altLang="zh-CN" dirty="0" smtClean="0"/>
              <a:t>Splay</a:t>
            </a:r>
            <a:r>
              <a:rPr kumimoji="1" lang="zh-CN" altLang="en-US" dirty="0" smtClean="0"/>
              <a:t>相比</a:t>
            </a:r>
            <a:r>
              <a:rPr kumimoji="1" lang="en-US" altLang="zh-CN" dirty="0" err="1" smtClean="0"/>
              <a:t>Treap</a:t>
            </a:r>
            <a:r>
              <a:rPr kumimoji="1" lang="zh-CN" altLang="en-US" dirty="0" smtClean="0"/>
              <a:t>的优势是能够更好的实现区间操作。</a:t>
            </a:r>
            <a:endParaRPr kumimoji="1" lang="en-US" altLang="zh-CN" dirty="0" smtClean="0"/>
          </a:p>
          <a:p>
            <a:r>
              <a:rPr kumimoji="1" lang="zh-CN" altLang="en-US" dirty="0" smtClean="0"/>
              <a:t>在进行区间操作之前我们通常要把我们要进行操作的区间弄到一棵子树上。</a:t>
            </a:r>
            <a:endParaRPr kumimoji="1" lang="zh-CN" altLang="en-US" dirty="0"/>
          </a:p>
        </p:txBody>
      </p:sp>
    </p:spTree>
    <p:extLst>
      <p:ext uri="{BB962C8B-B14F-4D97-AF65-F5344CB8AC3E}">
        <p14:creationId xmlns:p14="http://schemas.microsoft.com/office/powerpoint/2010/main" xmlns="" val="95739901"/>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86200" y="569066"/>
            <a:ext cx="4686299" cy="6077394"/>
          </a:xfrm>
        </p:spPr>
        <p:txBody>
          <a:bodyPr>
            <a:normAutofit fontScale="85000" lnSpcReduction="10000"/>
          </a:bodyPr>
          <a:lstStyle/>
          <a:p>
            <a:r>
              <a:rPr kumimoji="1" lang="zh-CN" altLang="en-US" dirty="0" smtClean="0"/>
              <a:t>假如我们用</a:t>
            </a:r>
            <a:r>
              <a:rPr kumimoji="1" lang="en-US" altLang="zh-CN" dirty="0" smtClean="0"/>
              <a:t>Splay</a:t>
            </a:r>
            <a:r>
              <a:rPr kumimoji="1" lang="zh-CN" altLang="en-US" dirty="0" smtClean="0"/>
              <a:t>维护一个序列（也就是我们所谓的节点权值实际上是数列的下表，而数列里面数字本身的权值再开一个附加变量存储。</a:t>
            </a:r>
            <a:endParaRPr kumimoji="1" lang="en-US" altLang="zh-CN" dirty="0" smtClean="0"/>
          </a:p>
          <a:p>
            <a:r>
              <a:rPr kumimoji="1" lang="zh-CN" altLang="en-US" dirty="0" smtClean="0"/>
              <a:t>我们要对区间</a:t>
            </a:r>
            <a:r>
              <a:rPr kumimoji="1" lang="en-US" altLang="zh-CN" dirty="0" smtClean="0"/>
              <a:t>[L,R]</a:t>
            </a:r>
            <a:r>
              <a:rPr kumimoji="1" lang="zh-CN" altLang="en-US" dirty="0" smtClean="0"/>
              <a:t>进行操作，我们首先获得</a:t>
            </a:r>
            <a:r>
              <a:rPr kumimoji="1" lang="en-US" altLang="zh-CN" dirty="0" smtClean="0"/>
              <a:t>L-1</a:t>
            </a:r>
            <a:r>
              <a:rPr kumimoji="1" lang="zh-CN" altLang="en-US" dirty="0" smtClean="0"/>
              <a:t>节点和</a:t>
            </a:r>
            <a:r>
              <a:rPr kumimoji="1" lang="en-US" altLang="zh-CN" dirty="0" smtClean="0"/>
              <a:t>R+1</a:t>
            </a:r>
            <a:r>
              <a:rPr kumimoji="1" lang="zh-CN" altLang="en-US" dirty="0" smtClean="0"/>
              <a:t>节点。我们把</a:t>
            </a:r>
            <a:r>
              <a:rPr kumimoji="1" lang="en-US" altLang="zh-CN" dirty="0" smtClean="0"/>
              <a:t>L-1</a:t>
            </a:r>
            <a:r>
              <a:rPr kumimoji="1" lang="zh-CN" altLang="en-US" dirty="0" smtClean="0"/>
              <a:t>节点</a:t>
            </a:r>
            <a:r>
              <a:rPr kumimoji="1" lang="en-US" altLang="zh-CN" dirty="0" smtClean="0"/>
              <a:t>splay</a:t>
            </a:r>
            <a:r>
              <a:rPr kumimoji="1" lang="zh-CN" altLang="en-US" dirty="0" smtClean="0"/>
              <a:t>到根，再把</a:t>
            </a:r>
            <a:r>
              <a:rPr kumimoji="1" lang="en-US" altLang="zh-CN" dirty="0" smtClean="0"/>
              <a:t>R+1</a:t>
            </a:r>
            <a:r>
              <a:rPr kumimoji="1" lang="zh-CN" altLang="en-US" dirty="0" smtClean="0"/>
              <a:t>节点</a:t>
            </a:r>
            <a:r>
              <a:rPr kumimoji="1" lang="en-US" altLang="zh-CN" dirty="0" smtClean="0"/>
              <a:t>splay</a:t>
            </a:r>
            <a:r>
              <a:rPr kumimoji="1" lang="zh-CN" altLang="en-US" dirty="0" smtClean="0"/>
              <a:t>到根的右儿子位置。那么现在根的右儿子的左儿子这整棵子树就是我们要的区间。</a:t>
            </a:r>
            <a:endParaRPr kumimoji="1" lang="zh-CN" altLang="en-US" dirty="0"/>
          </a:p>
        </p:txBody>
      </p:sp>
      <p:sp>
        <p:nvSpPr>
          <p:cNvPr id="4" name="标题 1"/>
          <p:cNvSpPr txBox="1">
            <a:spLocks/>
          </p:cNvSpPr>
          <p:nvPr/>
        </p:nvSpPr>
        <p:spPr>
          <a:xfrm>
            <a:off x="571500" y="559678"/>
            <a:ext cx="2963270" cy="4952492"/>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r>
              <a:rPr kumimoji="1" lang="en-US" altLang="zh-CN" smtClean="0"/>
              <a:t>Splay</a:t>
            </a:r>
            <a:r>
              <a:rPr kumimoji="1" lang="zh-CN" altLang="en-US" smtClean="0"/>
              <a:t>的区间操作</a:t>
            </a:r>
            <a:endParaRPr kumimoji="1" lang="zh-CN" altLang="en-US" dirty="0"/>
          </a:p>
        </p:txBody>
      </p:sp>
    </p:spTree>
    <p:extLst>
      <p:ext uri="{BB962C8B-B14F-4D97-AF65-F5344CB8AC3E}">
        <p14:creationId xmlns:p14="http://schemas.microsoft.com/office/powerpoint/2010/main" xmlns="" val="1434449489"/>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990566" cy="4952492"/>
          </a:xfrm>
        </p:spPr>
        <p:txBody>
          <a:bodyPr/>
          <a:lstStyle/>
          <a:p>
            <a:r>
              <a:rPr kumimoji="1" lang="en-US" altLang="zh-CN" dirty="0" smtClean="0"/>
              <a:t>Splay</a:t>
            </a:r>
            <a:r>
              <a:rPr kumimoji="1" lang="zh-CN" altLang="en-US" dirty="0" smtClean="0"/>
              <a:t>的区间操作</a:t>
            </a:r>
            <a:endParaRPr kumimoji="1" lang="zh-CN" altLang="en-US" dirty="0"/>
          </a:p>
        </p:txBody>
      </p:sp>
      <p:sp>
        <p:nvSpPr>
          <p:cNvPr id="3" name="内容占位符 2"/>
          <p:cNvSpPr>
            <a:spLocks noGrp="1"/>
          </p:cNvSpPr>
          <p:nvPr>
            <p:ph idx="1"/>
          </p:nvPr>
        </p:nvSpPr>
        <p:spPr/>
        <p:txBody>
          <a:bodyPr/>
          <a:lstStyle/>
          <a:p>
            <a:r>
              <a:rPr kumimoji="1" lang="zh-CN" altLang="en-US" dirty="0" smtClean="0"/>
              <a:t>因为我们在</a:t>
            </a:r>
            <a:r>
              <a:rPr kumimoji="1" lang="en-US" altLang="zh-CN" dirty="0" smtClean="0"/>
              <a:t>splay</a:t>
            </a:r>
            <a:r>
              <a:rPr kumimoji="1" lang="zh-CN" altLang="en-US" dirty="0" smtClean="0"/>
              <a:t>的过程中，一直会进行</a:t>
            </a:r>
            <a:r>
              <a:rPr kumimoji="1" lang="en-US" altLang="zh-CN" dirty="0" smtClean="0"/>
              <a:t>update</a:t>
            </a:r>
            <a:r>
              <a:rPr kumimoji="1" lang="zh-CN" altLang="en-US" dirty="0" smtClean="0"/>
              <a:t>，所以每个节点维护的附加信息（比如</a:t>
            </a:r>
            <a:r>
              <a:rPr kumimoji="1" lang="en-US" altLang="zh-CN" dirty="0" smtClean="0"/>
              <a:t>size</a:t>
            </a:r>
            <a:r>
              <a:rPr kumimoji="1" lang="zh-CN" altLang="en-US" dirty="0" smtClean="0"/>
              <a:t>，我们还可以加入</a:t>
            </a:r>
            <a:r>
              <a:rPr kumimoji="1" lang="en-US" altLang="zh-CN" dirty="0" smtClean="0"/>
              <a:t>sum</a:t>
            </a:r>
            <a:r>
              <a:rPr kumimoji="1" lang="zh-CN" altLang="en-US" dirty="0" smtClean="0"/>
              <a:t>，</a:t>
            </a:r>
            <a:r>
              <a:rPr kumimoji="1" lang="en-US" altLang="zh-CN" dirty="0" smtClean="0"/>
              <a:t>min</a:t>
            </a:r>
            <a:r>
              <a:rPr kumimoji="1" lang="zh-CN" altLang="en-US" dirty="0" smtClean="0"/>
              <a:t>，</a:t>
            </a:r>
            <a:r>
              <a:rPr kumimoji="1" lang="en-US" altLang="zh-CN" dirty="0" smtClean="0"/>
              <a:t>max</a:t>
            </a:r>
            <a:r>
              <a:rPr kumimoji="1" lang="zh-CN" altLang="en-US" dirty="0" smtClean="0"/>
              <a:t>等等）都一直是正确的。访问根节点右儿子的左儿子的信息，就可以直接获得区间信息。</a:t>
            </a:r>
            <a:endParaRPr kumimoji="1" lang="zh-CN" altLang="en-US" dirty="0"/>
          </a:p>
        </p:txBody>
      </p:sp>
    </p:spTree>
    <p:extLst>
      <p:ext uri="{BB962C8B-B14F-4D97-AF65-F5344CB8AC3E}">
        <p14:creationId xmlns:p14="http://schemas.microsoft.com/office/powerpoint/2010/main" xmlns="" val="928717779"/>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8920" y="569066"/>
            <a:ext cx="2540190" cy="4952492"/>
          </a:xfrm>
        </p:spPr>
        <p:txBody>
          <a:bodyPr/>
          <a:lstStyle/>
          <a:p>
            <a:r>
              <a:rPr kumimoji="1" lang="zh-CN" altLang="en-US" smtClean="0"/>
              <a:t>例：普通平衡树</a:t>
            </a:r>
            <a:endParaRPr kumimoji="1" lang="zh-CN" altLang="en-US"/>
          </a:p>
        </p:txBody>
      </p:sp>
      <p:sp>
        <p:nvSpPr>
          <p:cNvPr id="3" name="内容占位符 2"/>
          <p:cNvSpPr>
            <a:spLocks noGrp="1"/>
          </p:cNvSpPr>
          <p:nvPr>
            <p:ph idx="1"/>
          </p:nvPr>
        </p:nvSpPr>
        <p:spPr>
          <a:xfrm>
            <a:off x="3886200" y="569065"/>
            <a:ext cx="4686299" cy="5777143"/>
          </a:xfrm>
        </p:spPr>
        <p:txBody>
          <a:bodyPr>
            <a:normAutofit fontScale="70000" lnSpcReduction="20000"/>
          </a:bodyPr>
          <a:lstStyle/>
          <a:p>
            <a:r>
              <a:rPr lang="zh-CN" altLang="zh-CN" b="1" i="1" u="sng" dirty="0" smtClean="0"/>
              <a:t>题目</a:t>
            </a:r>
            <a:r>
              <a:rPr lang="zh-CN" altLang="zh-CN" b="1" i="1" u="sng" dirty="0"/>
              <a:t>描述：</a:t>
            </a:r>
            <a:endParaRPr lang="zh-CN" altLang="zh-CN" dirty="0"/>
          </a:p>
          <a:p>
            <a:r>
              <a:rPr lang="zh-CN" altLang="zh-CN" dirty="0"/>
              <a:t>您需要写一种数据结构（可参考题目标题），来维护一些数，其中需要提供以下操作：</a:t>
            </a:r>
          </a:p>
          <a:p>
            <a:r>
              <a:rPr lang="en-US" altLang="zh-CN" dirty="0"/>
              <a:t>1. </a:t>
            </a:r>
            <a:r>
              <a:rPr lang="zh-CN" altLang="zh-CN" dirty="0"/>
              <a:t>插入</a:t>
            </a:r>
            <a:r>
              <a:rPr lang="en-US" altLang="zh-CN" dirty="0"/>
              <a:t>x</a:t>
            </a:r>
            <a:r>
              <a:rPr lang="zh-CN" altLang="zh-CN" dirty="0"/>
              <a:t>数</a:t>
            </a:r>
          </a:p>
          <a:p>
            <a:r>
              <a:rPr lang="en-US" altLang="zh-CN" dirty="0"/>
              <a:t>2. </a:t>
            </a:r>
            <a:r>
              <a:rPr lang="zh-CN" altLang="zh-CN" dirty="0"/>
              <a:t>删除</a:t>
            </a:r>
            <a:r>
              <a:rPr lang="en-US" altLang="zh-CN" dirty="0"/>
              <a:t>x</a:t>
            </a:r>
            <a:r>
              <a:rPr lang="zh-CN" altLang="zh-CN" dirty="0"/>
              <a:t>数</a:t>
            </a:r>
            <a:r>
              <a:rPr lang="en-US" altLang="zh-CN" dirty="0"/>
              <a:t>(</a:t>
            </a:r>
            <a:r>
              <a:rPr lang="zh-CN" altLang="zh-CN" dirty="0"/>
              <a:t>若有多个相同的数</a:t>
            </a:r>
            <a:r>
              <a:rPr lang="zh-CN" altLang="zh-CN" dirty="0" smtClean="0"/>
              <a:t>，只</a:t>
            </a:r>
            <a:r>
              <a:rPr lang="zh-CN" altLang="zh-CN" dirty="0"/>
              <a:t>删除一个</a:t>
            </a:r>
            <a:r>
              <a:rPr lang="en-US" altLang="zh-CN" dirty="0"/>
              <a:t>)</a:t>
            </a:r>
            <a:endParaRPr lang="zh-CN" altLang="zh-CN" dirty="0"/>
          </a:p>
          <a:p>
            <a:r>
              <a:rPr lang="en-US" altLang="zh-CN" dirty="0"/>
              <a:t>3. </a:t>
            </a:r>
            <a:r>
              <a:rPr lang="zh-CN" altLang="zh-CN" dirty="0"/>
              <a:t>查询</a:t>
            </a:r>
            <a:r>
              <a:rPr lang="en-US" altLang="zh-CN" dirty="0"/>
              <a:t>x</a:t>
            </a:r>
            <a:r>
              <a:rPr lang="zh-CN" altLang="zh-CN" dirty="0"/>
              <a:t>数的排名</a:t>
            </a:r>
            <a:r>
              <a:rPr lang="en-US" altLang="zh-CN" dirty="0"/>
              <a:t>(</a:t>
            </a:r>
            <a:r>
              <a:rPr lang="zh-CN" altLang="zh-CN" dirty="0"/>
              <a:t>若有多个相同的数</a:t>
            </a:r>
            <a:r>
              <a:rPr lang="zh-CN" altLang="zh-CN" dirty="0" smtClean="0"/>
              <a:t>，输出</a:t>
            </a:r>
            <a:r>
              <a:rPr lang="zh-CN" altLang="zh-CN" dirty="0"/>
              <a:t>最小的排名</a:t>
            </a:r>
            <a:r>
              <a:rPr lang="en-US" altLang="zh-CN" dirty="0"/>
              <a:t>)</a:t>
            </a:r>
            <a:endParaRPr lang="zh-CN" altLang="zh-CN" dirty="0"/>
          </a:p>
          <a:p>
            <a:r>
              <a:rPr lang="en-US" altLang="zh-CN" dirty="0"/>
              <a:t>4. </a:t>
            </a:r>
            <a:r>
              <a:rPr lang="zh-CN" altLang="zh-CN" dirty="0"/>
              <a:t>查询排名为</a:t>
            </a:r>
            <a:r>
              <a:rPr lang="en-US" altLang="zh-CN" dirty="0"/>
              <a:t>x</a:t>
            </a:r>
            <a:r>
              <a:rPr lang="zh-CN" altLang="zh-CN" dirty="0"/>
              <a:t>的数</a:t>
            </a:r>
          </a:p>
          <a:p>
            <a:r>
              <a:rPr lang="en-US" altLang="zh-CN" dirty="0"/>
              <a:t>5. </a:t>
            </a:r>
            <a:r>
              <a:rPr lang="zh-CN" altLang="zh-CN" dirty="0"/>
              <a:t>求</a:t>
            </a:r>
            <a:r>
              <a:rPr lang="en-US" altLang="zh-CN" dirty="0"/>
              <a:t>x</a:t>
            </a:r>
            <a:r>
              <a:rPr lang="zh-CN" altLang="zh-CN" dirty="0"/>
              <a:t>的前驱</a:t>
            </a:r>
            <a:r>
              <a:rPr lang="en-US" altLang="zh-CN" dirty="0"/>
              <a:t>(</a:t>
            </a:r>
            <a:r>
              <a:rPr lang="zh-CN" altLang="zh-CN" dirty="0"/>
              <a:t>前驱定义为小于</a:t>
            </a:r>
            <a:r>
              <a:rPr lang="en-US" altLang="zh-CN" dirty="0"/>
              <a:t>x</a:t>
            </a:r>
            <a:r>
              <a:rPr lang="zh-CN" altLang="zh-CN" dirty="0"/>
              <a:t>，且最大的数</a:t>
            </a:r>
            <a:r>
              <a:rPr lang="en-US" altLang="zh-CN" dirty="0"/>
              <a:t>)</a:t>
            </a:r>
            <a:endParaRPr lang="zh-CN" altLang="zh-CN" dirty="0"/>
          </a:p>
          <a:p>
            <a:r>
              <a:rPr lang="en-US" altLang="zh-CN" dirty="0"/>
              <a:t>6. </a:t>
            </a:r>
            <a:r>
              <a:rPr lang="zh-CN" altLang="zh-CN" dirty="0"/>
              <a:t>求</a:t>
            </a:r>
            <a:r>
              <a:rPr lang="en-US" altLang="zh-CN" dirty="0"/>
              <a:t>x</a:t>
            </a:r>
            <a:r>
              <a:rPr lang="zh-CN" altLang="zh-CN" dirty="0"/>
              <a:t>的后继</a:t>
            </a:r>
            <a:r>
              <a:rPr lang="en-US" altLang="zh-CN" dirty="0"/>
              <a:t>(</a:t>
            </a:r>
            <a:r>
              <a:rPr lang="zh-CN" altLang="zh-CN" dirty="0"/>
              <a:t>后继定义为大于</a:t>
            </a:r>
            <a:r>
              <a:rPr lang="en-US" altLang="zh-CN" dirty="0"/>
              <a:t>x</a:t>
            </a:r>
            <a:r>
              <a:rPr lang="zh-CN" altLang="zh-CN" dirty="0"/>
              <a:t>，且最小的数</a:t>
            </a:r>
            <a:r>
              <a:rPr lang="en-US" altLang="zh-CN" dirty="0" smtClean="0"/>
              <a:t>)</a:t>
            </a:r>
            <a:endParaRPr lang="zh-CN" altLang="zh-CN" dirty="0"/>
          </a:p>
        </p:txBody>
      </p:sp>
      <p:sp>
        <p:nvSpPr>
          <p:cNvPr id="4" name="文本框 3"/>
          <p:cNvSpPr txBox="1"/>
          <p:nvPr/>
        </p:nvSpPr>
        <p:spPr>
          <a:xfrm>
            <a:off x="444817" y="6346209"/>
            <a:ext cx="7120475" cy="369332"/>
          </a:xfrm>
          <a:prstGeom prst="rect">
            <a:avLst/>
          </a:prstGeom>
          <a:noFill/>
        </p:spPr>
        <p:txBody>
          <a:bodyPr wrap="none" rtlCol="0">
            <a:spAutoFit/>
          </a:bodyPr>
          <a:lstStyle/>
          <a:p>
            <a:r>
              <a:rPr lang="en-US" altLang="zh-CN" dirty="0"/>
              <a:t>BZOJ3224</a:t>
            </a:r>
            <a:r>
              <a:rPr lang="zh-CN" altLang="zh-CN" dirty="0"/>
              <a:t>（</a:t>
            </a:r>
            <a:r>
              <a:rPr lang="en-US" altLang="zh-CN" dirty="0">
                <a:hlinkClick r:id="rId2"/>
              </a:rPr>
              <a:t>http://www.lydsy.com/JudgeOnline/problem.php?id=3224</a:t>
            </a:r>
            <a:r>
              <a:rPr lang="zh-CN" altLang="zh-CN" dirty="0" smtClean="0"/>
              <a:t>）</a:t>
            </a:r>
            <a:endParaRPr lang="zh-CN" altLang="zh-CN" dirty="0"/>
          </a:p>
        </p:txBody>
      </p:sp>
    </p:spTree>
    <p:extLst>
      <p:ext uri="{BB962C8B-B14F-4D97-AF65-F5344CB8AC3E}">
        <p14:creationId xmlns:p14="http://schemas.microsoft.com/office/powerpoint/2010/main" xmlns="" val="258714465"/>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前</a:t>
            </a:r>
            <a:r>
              <a:rPr lang="en-US" altLang="zh-CN" dirty="0" smtClean="0"/>
              <a:t>4</a:t>
            </a:r>
            <a:r>
              <a:rPr lang="zh-CN" altLang="en-US" dirty="0" smtClean="0"/>
              <a:t>个操作都非常简单，我们已经讲过了。</a:t>
            </a:r>
            <a:endParaRPr lang="en-US" altLang="zh-CN" dirty="0" smtClean="0"/>
          </a:p>
          <a:p>
            <a:r>
              <a:rPr lang="zh-CN" altLang="en-US" dirty="0" smtClean="0"/>
              <a:t>第</a:t>
            </a:r>
            <a:r>
              <a:rPr lang="en-US" altLang="zh-CN" dirty="0" smtClean="0"/>
              <a:t>5</a:t>
            </a:r>
            <a:r>
              <a:rPr lang="zh-CN" altLang="en-US" dirty="0" smtClean="0"/>
              <a:t>和第</a:t>
            </a:r>
            <a:r>
              <a:rPr lang="en-US" altLang="zh-CN" dirty="0" smtClean="0"/>
              <a:t>6</a:t>
            </a:r>
            <a:r>
              <a:rPr lang="zh-CN" altLang="en-US" dirty="0" smtClean="0"/>
              <a:t>操作只要在</a:t>
            </a:r>
            <a:r>
              <a:rPr lang="en-US" altLang="zh-CN" dirty="0" smtClean="0"/>
              <a:t>find</a:t>
            </a:r>
            <a:r>
              <a:rPr lang="zh-CN" altLang="en-US" dirty="0" smtClean="0"/>
              <a:t>的基础上稍加修改就可以了。</a:t>
            </a:r>
            <a:endParaRPr lang="en-US" altLang="zh-CN" dirty="0" smtClean="0"/>
          </a:p>
          <a:p>
            <a:endParaRPr lang="zh-CN" altLang="zh-CN" dirty="0"/>
          </a:p>
        </p:txBody>
      </p:sp>
      <p:sp>
        <p:nvSpPr>
          <p:cNvPr id="4" name="标题 1"/>
          <p:cNvSpPr>
            <a:spLocks noGrp="1"/>
          </p:cNvSpPr>
          <p:nvPr>
            <p:ph type="title"/>
          </p:nvPr>
        </p:nvSpPr>
        <p:spPr>
          <a:xfrm>
            <a:off x="803512" y="569066"/>
            <a:ext cx="2540190" cy="4952492"/>
          </a:xfrm>
        </p:spPr>
        <p:txBody>
          <a:bodyPr/>
          <a:lstStyle/>
          <a:p>
            <a:r>
              <a:rPr kumimoji="1" lang="zh-CN" altLang="en-US" smtClean="0"/>
              <a:t>例：普通平衡树</a:t>
            </a:r>
            <a:endParaRPr kumimoji="1" lang="zh-CN" altLang="en-US"/>
          </a:p>
        </p:txBody>
      </p:sp>
    </p:spTree>
    <p:extLst>
      <p:ext uri="{BB962C8B-B14F-4D97-AF65-F5344CB8AC3E}">
        <p14:creationId xmlns:p14="http://schemas.microsoft.com/office/powerpoint/2010/main" xmlns="" val="110259443"/>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274" y="569066"/>
            <a:ext cx="2526542" cy="4952492"/>
          </a:xfrm>
        </p:spPr>
        <p:txBody>
          <a:bodyPr/>
          <a:lstStyle/>
          <a:p>
            <a:r>
              <a:rPr kumimoji="1" lang="zh-CN" altLang="en-US" smtClean="0"/>
              <a:t>例：普通平衡树</a:t>
            </a:r>
            <a:endParaRPr kumimoji="1"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6758" y="0"/>
            <a:ext cx="8288931" cy="6858000"/>
          </a:xfrm>
          <a:prstGeom prst="rect">
            <a:avLst/>
          </a:prstGeom>
        </p:spPr>
      </p:pic>
    </p:spTree>
    <p:extLst>
      <p:ext uri="{BB962C8B-B14F-4D97-AF65-F5344CB8AC3E}">
        <p14:creationId xmlns:p14="http://schemas.microsoft.com/office/powerpoint/2010/main" xmlns="" val="2039025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127043" cy="4952492"/>
          </a:xfrm>
        </p:spPr>
        <p:txBody>
          <a:bodyPr/>
          <a:lstStyle/>
          <a:p>
            <a:r>
              <a:rPr kumimoji="1" lang="zh-CN" altLang="en-US" dirty="0" smtClean="0"/>
              <a:t>例题：火星人</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火星人最近研究了一种操作：求一个字串两个后缀的公共前缀。比方说，有这样一个字符串：</a:t>
            </a:r>
            <a:r>
              <a:rPr lang="en-US" altLang="zh-CN" dirty="0" err="1"/>
              <a:t>madamimadam</a:t>
            </a:r>
            <a:r>
              <a:rPr lang="zh-CN" altLang="en-US" dirty="0"/>
              <a:t>，</a:t>
            </a:r>
          </a:p>
          <a:p>
            <a:r>
              <a:rPr lang="zh-CN" altLang="en-US" dirty="0"/>
              <a:t>我们将这个字符串的各个字符予以标号</a:t>
            </a:r>
            <a:r>
              <a:rPr lang="zh-CN" altLang="en-US" dirty="0" smtClean="0"/>
              <a:t>：</a:t>
            </a:r>
            <a:endParaRPr lang="en-US" altLang="zh-CN" dirty="0" smtClean="0"/>
          </a:p>
          <a:p>
            <a:r>
              <a:rPr lang="zh-CN" altLang="en-US" dirty="0" smtClean="0"/>
              <a:t>序号</a:t>
            </a:r>
            <a:r>
              <a:rPr lang="zh-CN" altLang="en-US" dirty="0"/>
              <a:t>： </a:t>
            </a:r>
            <a:r>
              <a:rPr lang="en-US" altLang="zh-CN" dirty="0"/>
              <a:t>1 2 3 4 5 6 7 8 9 10 11 </a:t>
            </a:r>
            <a:endParaRPr lang="en-US" altLang="zh-CN" dirty="0" smtClean="0"/>
          </a:p>
          <a:p>
            <a:r>
              <a:rPr lang="zh-CN" altLang="en-US" dirty="0" smtClean="0"/>
              <a:t>字符： </a:t>
            </a:r>
            <a:r>
              <a:rPr lang="en-US" altLang="zh-CN" dirty="0"/>
              <a:t>m a d a m </a:t>
            </a:r>
            <a:r>
              <a:rPr lang="en-US" altLang="zh-CN" dirty="0" err="1"/>
              <a:t>i</a:t>
            </a:r>
            <a:r>
              <a:rPr lang="en-US" altLang="zh-CN" dirty="0"/>
              <a:t> m a d </a:t>
            </a:r>
            <a:r>
              <a:rPr lang="zh-CN" altLang="en-US" dirty="0" smtClean="0"/>
              <a:t> </a:t>
            </a:r>
            <a:r>
              <a:rPr lang="en-US" altLang="zh-CN" dirty="0" smtClean="0"/>
              <a:t>a </a:t>
            </a:r>
            <a:r>
              <a:rPr lang="zh-CN" altLang="en-US" dirty="0" smtClean="0"/>
              <a:t> </a:t>
            </a:r>
            <a:r>
              <a:rPr lang="en-US" altLang="zh-CN" dirty="0" smtClean="0"/>
              <a:t>m </a:t>
            </a:r>
          </a:p>
          <a:p>
            <a:r>
              <a:rPr lang="zh-CN" altLang="en-US" dirty="0" smtClean="0"/>
              <a:t>现在，火星</a:t>
            </a:r>
            <a:r>
              <a:rPr lang="zh-CN" altLang="en-US" dirty="0"/>
              <a:t>人定义了一个函数</a:t>
            </a:r>
            <a:r>
              <a:rPr lang="en-US" altLang="zh-CN" dirty="0"/>
              <a:t>LCQ(x, y)</a:t>
            </a:r>
            <a:r>
              <a:rPr lang="zh-CN" altLang="en-US" dirty="0"/>
              <a:t>，表示：该字符串中第</a:t>
            </a:r>
            <a:r>
              <a:rPr lang="en-US" altLang="zh-CN" dirty="0"/>
              <a:t>x</a:t>
            </a:r>
            <a:r>
              <a:rPr lang="zh-CN" altLang="en-US" dirty="0"/>
              <a:t>个字符开始的字串，与该字符串中第</a:t>
            </a:r>
            <a:r>
              <a:rPr lang="en-US" altLang="zh-CN" dirty="0"/>
              <a:t>y</a:t>
            </a:r>
            <a:r>
              <a:rPr lang="zh-CN" altLang="en-US" dirty="0"/>
              <a:t>个字符开始的</a:t>
            </a:r>
            <a:r>
              <a:rPr lang="zh-CN" altLang="en-US" dirty="0" smtClean="0"/>
              <a:t>字串</a:t>
            </a:r>
            <a:r>
              <a:rPr lang="zh-CN" altLang="is-IS" dirty="0" smtClean="0"/>
              <a:t>，</a:t>
            </a:r>
            <a:r>
              <a:rPr lang="zh-CN" altLang="is-IS" dirty="0"/>
              <a:t>两个字串的公共前缀的长度。比方说，</a:t>
            </a:r>
            <a:r>
              <a:rPr lang="is-IS" altLang="zh-CN" dirty="0"/>
              <a:t>LCQ(1, 7) = 5, LCQ(2, 10) = 1, LCQ(4, 7) = </a:t>
            </a:r>
            <a:r>
              <a:rPr lang="is-IS" altLang="zh-CN" dirty="0" smtClean="0"/>
              <a:t>0</a:t>
            </a:r>
            <a:endParaRPr kumimoji="1" lang="zh-CN" altLang="en-US" dirty="0"/>
          </a:p>
        </p:txBody>
      </p:sp>
      <p:sp>
        <p:nvSpPr>
          <p:cNvPr id="4" name="文本框 3"/>
          <p:cNvSpPr txBox="1"/>
          <p:nvPr/>
        </p:nvSpPr>
        <p:spPr>
          <a:xfrm>
            <a:off x="444817" y="6346209"/>
            <a:ext cx="7111499" cy="369332"/>
          </a:xfrm>
          <a:prstGeom prst="rect">
            <a:avLst/>
          </a:prstGeom>
          <a:noFill/>
        </p:spPr>
        <p:txBody>
          <a:bodyPr wrap="none" rtlCol="0">
            <a:spAutoFit/>
          </a:bodyPr>
          <a:lstStyle/>
          <a:p>
            <a:r>
              <a:rPr lang="en-US" altLang="zh-CN" dirty="0" smtClean="0"/>
              <a:t>BZOJ1014</a:t>
            </a:r>
            <a:r>
              <a:rPr lang="zh-CN" altLang="zh-CN" dirty="0" smtClean="0"/>
              <a:t>（</a:t>
            </a:r>
            <a:r>
              <a:rPr lang="en-US" altLang="zh-CN" dirty="0">
                <a:hlinkClick r:id="rId2"/>
              </a:rPr>
              <a:t>http://</a:t>
            </a:r>
            <a:r>
              <a:rPr lang="en-US" altLang="zh-CN" dirty="0" smtClean="0">
                <a:hlinkClick r:id="rId2"/>
              </a:rPr>
              <a:t>www.lydsy.com/JudgeOnline/problem.php?id=1014</a:t>
            </a:r>
            <a:r>
              <a:rPr lang="zh-CN" altLang="zh-CN" dirty="0" smtClean="0"/>
              <a:t>）</a:t>
            </a:r>
            <a:endParaRPr kumimoji="1" lang="zh-CN" altLang="en-US" dirty="0"/>
          </a:p>
        </p:txBody>
      </p:sp>
    </p:spTree>
    <p:extLst>
      <p:ext uri="{BB962C8B-B14F-4D97-AF65-F5344CB8AC3E}">
        <p14:creationId xmlns:p14="http://schemas.microsoft.com/office/powerpoint/2010/main" xmlns="" val="599402008"/>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010" y="450496"/>
            <a:ext cx="3127043" cy="4952492"/>
          </a:xfrm>
        </p:spPr>
        <p:txBody>
          <a:bodyPr/>
          <a:lstStyle/>
          <a:p>
            <a:r>
              <a:rPr kumimoji="1" lang="zh-CN" altLang="en-US" dirty="0" smtClean="0"/>
              <a:t>例题：火星人</a:t>
            </a:r>
            <a:endParaRPr kumimoji="1" lang="zh-CN" altLang="en-US" dirty="0"/>
          </a:p>
        </p:txBody>
      </p:sp>
      <p:sp>
        <p:nvSpPr>
          <p:cNvPr id="3" name="内容占位符 2"/>
          <p:cNvSpPr>
            <a:spLocks noGrp="1"/>
          </p:cNvSpPr>
          <p:nvPr>
            <p:ph idx="1"/>
          </p:nvPr>
        </p:nvSpPr>
        <p:spPr>
          <a:xfrm>
            <a:off x="3463119" y="208346"/>
            <a:ext cx="5353334" cy="5655156"/>
          </a:xfrm>
        </p:spPr>
        <p:txBody>
          <a:bodyPr>
            <a:noAutofit/>
          </a:bodyPr>
          <a:lstStyle/>
          <a:p>
            <a:r>
              <a:rPr lang="zh-CN" altLang="en-US" sz="2400" dirty="0" smtClean="0"/>
              <a:t>火星人发现了这样的一个关联：如果把该字符串的所有后缀排好序，就可以很快地求出</a:t>
            </a:r>
            <a:r>
              <a:rPr lang="en-US" altLang="zh-CN" sz="2400" dirty="0" smtClean="0"/>
              <a:t>LCQ</a:t>
            </a:r>
            <a:r>
              <a:rPr lang="zh-CN" altLang="en-US" sz="2400" dirty="0" smtClean="0"/>
              <a:t>函数的值；同样，如果求出了</a:t>
            </a:r>
            <a:r>
              <a:rPr lang="en-US" altLang="zh-CN" sz="2400" dirty="0" smtClean="0"/>
              <a:t>LCQ</a:t>
            </a:r>
            <a:r>
              <a:rPr lang="zh-CN" altLang="en-US" sz="2400" dirty="0" smtClean="0"/>
              <a:t>函数的值，也可以很快地将该字符串的后缀排好序。 尽管火星人聪明地找到了求取</a:t>
            </a:r>
            <a:r>
              <a:rPr lang="en-US" altLang="zh-CN" sz="2400" dirty="0" smtClean="0"/>
              <a:t>LCQ</a:t>
            </a:r>
            <a:r>
              <a:rPr lang="zh-CN" altLang="en-US" sz="2400" dirty="0" smtClean="0"/>
              <a:t>函数的快速算法，但不甘心认输的地球人又给火星人出了个难题：在求取</a:t>
            </a:r>
            <a:r>
              <a:rPr lang="en-US" altLang="zh-CN" sz="2400" dirty="0" smtClean="0"/>
              <a:t>LCQ</a:t>
            </a:r>
            <a:r>
              <a:rPr lang="zh-CN" altLang="en-US" sz="2400" dirty="0" smtClean="0"/>
              <a:t>函数的同时，还可以改变字符串本身。具体地说，可以更改字符串中某一个字符的值，也可以在字符串中的某一个位置插入一个字符。地球人想考验一下，在如此复杂的问题中，火星人是否还能够做到很快地求取</a:t>
            </a:r>
            <a:r>
              <a:rPr lang="en-US" altLang="zh-CN" sz="2400" dirty="0" smtClean="0"/>
              <a:t>LCQ</a:t>
            </a:r>
            <a:r>
              <a:rPr lang="zh-CN" altLang="en-US" sz="2400" dirty="0" smtClean="0"/>
              <a:t>函数的值。</a:t>
            </a:r>
            <a:endParaRPr kumimoji="1" lang="zh-CN" altLang="en-US" sz="2400" dirty="0"/>
          </a:p>
        </p:txBody>
      </p:sp>
    </p:spTree>
    <p:extLst>
      <p:ext uri="{BB962C8B-B14F-4D97-AF65-F5344CB8AC3E}">
        <p14:creationId xmlns:p14="http://schemas.microsoft.com/office/powerpoint/2010/main" xmlns="" val="239007788"/>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6076" y="450496"/>
            <a:ext cx="3127043" cy="4952492"/>
          </a:xfrm>
        </p:spPr>
        <p:txBody>
          <a:bodyPr/>
          <a:lstStyle/>
          <a:p>
            <a:r>
              <a:rPr kumimoji="1" lang="zh-CN" altLang="en-US" dirty="0" smtClean="0"/>
              <a:t>例题：火星人</a:t>
            </a:r>
            <a:endParaRPr kumimoji="1" lang="zh-CN" altLang="en-US" dirty="0"/>
          </a:p>
        </p:txBody>
      </p:sp>
      <p:sp>
        <p:nvSpPr>
          <p:cNvPr id="3" name="内容占位符 2"/>
          <p:cNvSpPr>
            <a:spLocks noGrp="1"/>
          </p:cNvSpPr>
          <p:nvPr>
            <p:ph idx="1"/>
          </p:nvPr>
        </p:nvSpPr>
        <p:spPr>
          <a:xfrm>
            <a:off x="3463119" y="208345"/>
            <a:ext cx="5353334" cy="6506353"/>
          </a:xfrm>
        </p:spPr>
        <p:txBody>
          <a:bodyPr>
            <a:noAutofit/>
          </a:bodyPr>
          <a:lstStyle/>
          <a:p>
            <a:r>
              <a:rPr lang="zh-CN" altLang="en-US" sz="2400" dirty="0"/>
              <a:t>第一行给出初始的字符串。第二行是一个非负整数</a:t>
            </a:r>
            <a:r>
              <a:rPr lang="en-US" altLang="zh-CN" sz="2400" dirty="0"/>
              <a:t>M</a:t>
            </a:r>
            <a:r>
              <a:rPr lang="zh-CN" altLang="en-US" sz="2400" dirty="0"/>
              <a:t>，表示操作的个数。接下来的</a:t>
            </a:r>
            <a:r>
              <a:rPr lang="en-US" altLang="zh-CN" sz="2400" dirty="0"/>
              <a:t>M</a:t>
            </a:r>
            <a:r>
              <a:rPr lang="zh-CN" altLang="en-US" sz="2400" dirty="0"/>
              <a:t>行，每行描述一个操作</a:t>
            </a:r>
            <a:r>
              <a:rPr lang="zh-CN" altLang="en-US" sz="2400" dirty="0" smtClean="0"/>
              <a:t>。</a:t>
            </a:r>
            <a:endParaRPr lang="zh-CN" altLang="en-US" sz="2400" dirty="0"/>
          </a:p>
          <a:p>
            <a:r>
              <a:rPr lang="en-US" altLang="zh-CN" sz="2400" dirty="0"/>
              <a:t>1</a:t>
            </a:r>
            <a:r>
              <a:rPr lang="zh-CN" altLang="en-US" sz="2400" dirty="0"/>
              <a:t>、询问</a:t>
            </a:r>
            <a:r>
              <a:rPr lang="zh-CN" altLang="en-US" sz="2400" dirty="0" smtClean="0"/>
              <a:t>。计算</a:t>
            </a:r>
            <a:r>
              <a:rPr lang="en-US" altLang="zh-CN" sz="2400" dirty="0"/>
              <a:t>LCQ(</a:t>
            </a:r>
            <a:r>
              <a:rPr lang="en-US" altLang="zh-CN" sz="2400" dirty="0" err="1"/>
              <a:t>x,y</a:t>
            </a:r>
            <a:r>
              <a:rPr lang="en-US" altLang="zh-CN" sz="2400" dirty="0" smtClean="0"/>
              <a:t>)</a:t>
            </a:r>
            <a:endParaRPr lang="zh-CN" altLang="en-US" sz="2400" dirty="0"/>
          </a:p>
          <a:p>
            <a:r>
              <a:rPr lang="en-US" altLang="zh-CN" sz="2400" dirty="0"/>
              <a:t>2</a:t>
            </a:r>
            <a:r>
              <a:rPr lang="zh-CN" altLang="en-US" sz="2400" dirty="0"/>
              <a:t>、修改</a:t>
            </a:r>
            <a:r>
              <a:rPr lang="zh-CN" altLang="en-US" sz="2400" dirty="0" smtClean="0"/>
              <a:t>。将</a:t>
            </a:r>
            <a:r>
              <a:rPr lang="zh-CN" altLang="en-US" sz="2400" dirty="0"/>
              <a:t>字符串中第</a:t>
            </a:r>
            <a:r>
              <a:rPr lang="en-US" altLang="zh-CN" sz="2400" dirty="0" smtClean="0"/>
              <a:t>x</a:t>
            </a:r>
            <a:r>
              <a:rPr lang="zh-CN" altLang="en-US" sz="2400" dirty="0" smtClean="0"/>
              <a:t>位置修改</a:t>
            </a:r>
            <a:r>
              <a:rPr lang="zh-CN" altLang="en-US" sz="2400" dirty="0"/>
              <a:t>为字符</a:t>
            </a:r>
            <a:r>
              <a:rPr lang="en-US" altLang="zh-CN" sz="2400" dirty="0"/>
              <a:t>d</a:t>
            </a:r>
            <a:r>
              <a:rPr lang="zh-CN" altLang="en-US" sz="2400" dirty="0" smtClean="0"/>
              <a:t>。</a:t>
            </a:r>
            <a:endParaRPr lang="en-US" altLang="zh-CN" sz="2400" dirty="0" smtClean="0"/>
          </a:p>
          <a:p>
            <a:r>
              <a:rPr lang="en-US" altLang="zh-CN" sz="2400" dirty="0" smtClean="0"/>
              <a:t>3</a:t>
            </a:r>
            <a:r>
              <a:rPr lang="zh-CN" altLang="en-US" sz="2400" dirty="0"/>
              <a:t>、</a:t>
            </a:r>
            <a:r>
              <a:rPr lang="zh-CN" altLang="en-US" sz="2400" dirty="0" smtClean="0"/>
              <a:t>插入。在</a:t>
            </a:r>
            <a:r>
              <a:rPr lang="zh-CN" altLang="en-US" sz="2400" dirty="0"/>
              <a:t>字符串第</a:t>
            </a:r>
            <a:r>
              <a:rPr lang="en-US" altLang="zh-CN" sz="2400" dirty="0"/>
              <a:t>x</a:t>
            </a:r>
            <a:r>
              <a:rPr lang="zh-CN" altLang="en-US" sz="2400" dirty="0"/>
              <a:t>个字符之后插入字符</a:t>
            </a:r>
            <a:r>
              <a:rPr lang="en-US" altLang="zh-CN" sz="2400" dirty="0"/>
              <a:t>d</a:t>
            </a:r>
            <a:r>
              <a:rPr lang="zh-CN" altLang="en-US" sz="2400" dirty="0"/>
              <a:t>，如果</a:t>
            </a:r>
            <a:r>
              <a:rPr lang="en-US" altLang="zh-CN" sz="2400" dirty="0"/>
              <a:t>x=0</a:t>
            </a:r>
            <a:r>
              <a:rPr lang="zh-CN" altLang="en-US" sz="2400" dirty="0"/>
              <a:t>，则在</a:t>
            </a:r>
            <a:r>
              <a:rPr lang="zh-CN" altLang="en-US" sz="2400" dirty="0" smtClean="0"/>
              <a:t>字符串</a:t>
            </a:r>
            <a:r>
              <a:rPr lang="zh-CN" altLang="en-US" sz="2400" dirty="0"/>
              <a:t>开头插入</a:t>
            </a:r>
            <a:r>
              <a:rPr lang="zh-CN" altLang="en-US" sz="2400" dirty="0" smtClean="0"/>
              <a:t>。</a:t>
            </a:r>
            <a:endParaRPr lang="en-US" altLang="zh-CN" sz="2400" dirty="0" smtClean="0"/>
          </a:p>
          <a:p>
            <a:r>
              <a:rPr lang="en-US" altLang="zh-CN" sz="2400" dirty="0"/>
              <a:t>M&lt;=150,000</a:t>
            </a:r>
          </a:p>
          <a:p>
            <a:r>
              <a:rPr lang="zh-CN" altLang="en-US" sz="2400" dirty="0" smtClean="0"/>
              <a:t>字</a:t>
            </a:r>
            <a:r>
              <a:rPr lang="zh-CN" altLang="en-US" sz="2400" dirty="0"/>
              <a:t>符串长度</a:t>
            </a:r>
            <a:r>
              <a:rPr lang="en-US" altLang="zh-CN" sz="2400" dirty="0"/>
              <a:t>L</a:t>
            </a:r>
            <a:r>
              <a:rPr lang="zh-CN" altLang="en-US" sz="2400" dirty="0"/>
              <a:t>自始至终都满足</a:t>
            </a:r>
            <a:r>
              <a:rPr lang="en-US" altLang="zh-CN" sz="2400" dirty="0"/>
              <a:t>L&lt;=</a:t>
            </a:r>
            <a:r>
              <a:rPr lang="en-US" altLang="zh-CN" sz="2400" dirty="0" smtClean="0"/>
              <a:t>100,000</a:t>
            </a:r>
          </a:p>
          <a:p>
            <a:r>
              <a:rPr lang="zh-CN" altLang="en-US" sz="2400" dirty="0"/>
              <a:t>询问操作的个数不超过</a:t>
            </a:r>
            <a:r>
              <a:rPr lang="en-US" altLang="zh-CN" sz="2400" dirty="0"/>
              <a:t>10,000</a:t>
            </a:r>
            <a:r>
              <a:rPr lang="zh-CN" altLang="en-US" sz="2400" dirty="0"/>
              <a:t>个。</a:t>
            </a:r>
            <a:endParaRPr kumimoji="1" lang="zh-CN" altLang="en-US" sz="2400" dirty="0"/>
          </a:p>
        </p:txBody>
      </p:sp>
    </p:spTree>
    <p:extLst>
      <p:ext uri="{BB962C8B-B14F-4D97-AF65-F5344CB8AC3E}">
        <p14:creationId xmlns:p14="http://schemas.microsoft.com/office/powerpoint/2010/main" xmlns="" val="98341533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err="1" smtClean="0"/>
              <a:t>Treap</a:t>
            </a:r>
            <a:r>
              <a:rPr kumimoji="1" lang="zh-CN" altLang="en-US" dirty="0" smtClean="0"/>
              <a:t>简介</a:t>
            </a:r>
            <a:endParaRPr kumimoji="1" lang="zh-CN" altLang="en-US" dirty="0"/>
          </a:p>
        </p:txBody>
      </p:sp>
      <p:sp>
        <p:nvSpPr>
          <p:cNvPr id="5" name="内容占位符 4"/>
          <p:cNvSpPr>
            <a:spLocks noGrp="1"/>
          </p:cNvSpPr>
          <p:nvPr>
            <p:ph idx="1"/>
          </p:nvPr>
        </p:nvSpPr>
        <p:spPr/>
        <p:txBody>
          <a:bodyPr>
            <a:normAutofit lnSpcReduction="10000"/>
          </a:bodyPr>
          <a:lstStyle/>
          <a:p>
            <a:r>
              <a:rPr lang="en-US" altLang="zh-CN" dirty="0" err="1"/>
              <a:t>Treap</a:t>
            </a:r>
            <a:r>
              <a:rPr lang="en-US" altLang="zh-CN" dirty="0"/>
              <a:t> </a:t>
            </a:r>
            <a:r>
              <a:rPr lang="zh-CN" altLang="en-US" dirty="0"/>
              <a:t>是指有一个随机</a:t>
            </a:r>
            <a:r>
              <a:rPr lang="zh-CN" altLang="en-US" dirty="0" smtClean="0"/>
              <a:t>附加域</a:t>
            </a:r>
            <a:r>
              <a:rPr lang="zh-CN" altLang="en-US" dirty="0"/>
              <a:t>、</a:t>
            </a:r>
            <a:r>
              <a:rPr lang="zh-CN" altLang="en-US" dirty="0" smtClean="0"/>
              <a:t>满足堆</a:t>
            </a:r>
            <a:r>
              <a:rPr lang="zh-CN" altLang="en-US" dirty="0"/>
              <a:t>的性质的二叉搜索</a:t>
            </a:r>
            <a:r>
              <a:rPr lang="zh-CN" altLang="en-US" dirty="0" smtClean="0"/>
              <a:t>树</a:t>
            </a:r>
            <a:r>
              <a:rPr lang="zh-CN" altLang="en-US" dirty="0"/>
              <a:t>。</a:t>
            </a:r>
            <a:r>
              <a:rPr lang="zh-CN" altLang="en-US" dirty="0" smtClean="0"/>
              <a:t>其</a:t>
            </a:r>
            <a:r>
              <a:rPr lang="zh-CN" altLang="en-US" dirty="0"/>
              <a:t>结构相当于以随机</a:t>
            </a:r>
            <a:r>
              <a:rPr lang="zh-CN" altLang="en-US" dirty="0" smtClean="0"/>
              <a:t>数据插入</a:t>
            </a:r>
            <a:r>
              <a:rPr lang="zh-CN" altLang="en-US" dirty="0"/>
              <a:t>的二叉搜索树。其基本操作的期望时间复杂度为 </a:t>
            </a:r>
            <a:r>
              <a:rPr lang="en-US" altLang="zh-CN" dirty="0"/>
              <a:t>O(</a:t>
            </a:r>
            <a:r>
              <a:rPr lang="en-US" altLang="zh-CN" dirty="0" err="1"/>
              <a:t>logn</a:t>
            </a:r>
            <a:r>
              <a:rPr lang="en-US" altLang="zh-CN" dirty="0"/>
              <a:t>)</a:t>
            </a:r>
            <a:r>
              <a:rPr lang="zh-CN" altLang="en-US" dirty="0"/>
              <a:t>。相对于其他</a:t>
            </a:r>
            <a:r>
              <a:rPr lang="zh-CN" altLang="en-US" dirty="0" smtClean="0"/>
              <a:t>的二</a:t>
            </a:r>
            <a:r>
              <a:rPr lang="zh-CN" altLang="en-US" dirty="0"/>
              <a:t>叉</a:t>
            </a:r>
            <a:r>
              <a:rPr lang="zh-CN" altLang="en-US" dirty="0" smtClean="0"/>
              <a:t>搜索</a:t>
            </a:r>
            <a:r>
              <a:rPr lang="zh-CN" altLang="en-US" dirty="0"/>
              <a:t>树</a:t>
            </a:r>
            <a:r>
              <a:rPr lang="en-US" altLang="zh-CN" dirty="0"/>
              <a:t>,</a:t>
            </a:r>
            <a:r>
              <a:rPr lang="en-US" altLang="zh-CN" dirty="0" err="1"/>
              <a:t>Treap</a:t>
            </a:r>
            <a:r>
              <a:rPr lang="en-US" altLang="zh-CN" dirty="0"/>
              <a:t> </a:t>
            </a:r>
            <a:r>
              <a:rPr lang="zh-CN" altLang="en-US" dirty="0"/>
              <a:t>的特点是实现简单</a:t>
            </a:r>
            <a:r>
              <a:rPr lang="en-US" altLang="zh-CN" dirty="0"/>
              <a:t>,</a:t>
            </a:r>
            <a:r>
              <a:rPr lang="zh-CN" altLang="en-US" dirty="0"/>
              <a:t>且能基本实现随机平衡的结构</a:t>
            </a:r>
            <a:r>
              <a:rPr lang="zh-CN" altLang="en-US" dirty="0" smtClean="0"/>
              <a:t>。</a:t>
            </a:r>
            <a:endParaRPr lang="zh-CN" altLang="en-US" dirty="0"/>
          </a:p>
        </p:txBody>
      </p:sp>
    </p:spTree>
    <p:extLst>
      <p:ext uri="{BB962C8B-B14F-4D97-AF65-F5344CB8AC3E}">
        <p14:creationId xmlns:p14="http://schemas.microsoft.com/office/powerpoint/2010/main" xmlns="" val="25455927"/>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181634" cy="4952492"/>
          </a:xfrm>
        </p:spPr>
        <p:txBody>
          <a:bodyPr/>
          <a:lstStyle/>
          <a:p>
            <a:r>
              <a:rPr kumimoji="1" lang="zh-CN" altLang="en-US" smtClean="0"/>
              <a:t>例题：火星人</a:t>
            </a:r>
            <a:endParaRPr kumimoji="1" lang="zh-CN" altLang="en-US"/>
          </a:p>
        </p:txBody>
      </p:sp>
      <p:sp>
        <p:nvSpPr>
          <p:cNvPr id="3" name="内容占位符 2"/>
          <p:cNvSpPr>
            <a:spLocks noGrp="1"/>
          </p:cNvSpPr>
          <p:nvPr>
            <p:ph idx="1"/>
          </p:nvPr>
        </p:nvSpPr>
        <p:spPr/>
        <p:txBody>
          <a:bodyPr/>
          <a:lstStyle/>
          <a:p>
            <a:r>
              <a:rPr kumimoji="1" lang="zh-CN" altLang="en-US" dirty="0" smtClean="0"/>
              <a:t>动态维护字符串？支持插入，修改？可以用</a:t>
            </a:r>
            <a:r>
              <a:rPr kumimoji="1" lang="en-US" altLang="zh-CN" dirty="0" smtClean="0"/>
              <a:t>splay</a:t>
            </a:r>
            <a:r>
              <a:rPr kumimoji="1" lang="zh-CN" altLang="en-US" dirty="0" smtClean="0"/>
              <a:t>（以字符串下标为关键字）</a:t>
            </a:r>
            <a:endParaRPr kumimoji="1" lang="en-US" altLang="zh-CN" dirty="0" smtClean="0"/>
          </a:p>
          <a:p>
            <a:r>
              <a:rPr kumimoji="1" lang="zh-CN" altLang="en-US" dirty="0" smtClean="0"/>
              <a:t>现在的问题是：如何求</a:t>
            </a:r>
            <a:r>
              <a:rPr kumimoji="1" lang="en-US" altLang="zh-CN" dirty="0" smtClean="0"/>
              <a:t>LCQ</a:t>
            </a:r>
            <a:r>
              <a:rPr kumimoji="1" lang="zh-CN" altLang="en-US" dirty="0" smtClean="0"/>
              <a:t>？</a:t>
            </a:r>
            <a:endParaRPr kumimoji="1" lang="en-US" altLang="zh-CN" dirty="0" smtClean="0"/>
          </a:p>
        </p:txBody>
      </p:sp>
    </p:spTree>
    <p:extLst>
      <p:ext uri="{BB962C8B-B14F-4D97-AF65-F5344CB8AC3E}">
        <p14:creationId xmlns:p14="http://schemas.microsoft.com/office/powerpoint/2010/main" xmlns="" val="1564253730"/>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181634" cy="4952492"/>
          </a:xfrm>
        </p:spPr>
        <p:txBody>
          <a:bodyPr/>
          <a:lstStyle/>
          <a:p>
            <a:r>
              <a:rPr kumimoji="1" lang="zh-CN" altLang="en-US" smtClean="0"/>
              <a:t>例题：火星人</a:t>
            </a:r>
            <a:endParaRPr kumimoji="1" lang="zh-CN" altLang="en-US"/>
          </a:p>
        </p:txBody>
      </p:sp>
      <p:sp>
        <p:nvSpPr>
          <p:cNvPr id="3" name="内容占位符 2"/>
          <p:cNvSpPr>
            <a:spLocks noGrp="1"/>
          </p:cNvSpPr>
          <p:nvPr>
            <p:ph idx="1"/>
          </p:nvPr>
        </p:nvSpPr>
        <p:spPr/>
        <p:txBody>
          <a:bodyPr/>
          <a:lstStyle/>
          <a:p>
            <a:r>
              <a:rPr kumimoji="1" lang="zh-CN" altLang="en-US" dirty="0" smtClean="0"/>
              <a:t>判断两个字符串是否相等？</a:t>
            </a:r>
            <a:endParaRPr kumimoji="1" lang="en-US" altLang="zh-CN" dirty="0" smtClean="0"/>
          </a:p>
          <a:p>
            <a:pPr lvl="1"/>
            <a:r>
              <a:rPr kumimoji="1" lang="zh-CN" altLang="en-US" dirty="0" smtClean="0"/>
              <a:t>直接扫一遍判断</a:t>
            </a:r>
            <a:endParaRPr kumimoji="1" lang="en-US" altLang="zh-CN" dirty="0" smtClean="0"/>
          </a:p>
          <a:p>
            <a:pPr lvl="1"/>
            <a:r>
              <a:rPr kumimoji="1" lang="en-US" altLang="zh-CN" dirty="0" smtClean="0"/>
              <a:t>HASH</a:t>
            </a:r>
            <a:r>
              <a:rPr kumimoji="1" lang="zh-CN" altLang="en-US" dirty="0" smtClean="0"/>
              <a:t>判断√</a:t>
            </a:r>
            <a:endParaRPr kumimoji="1" lang="en-US" altLang="zh-CN" dirty="0" smtClean="0"/>
          </a:p>
          <a:p>
            <a:r>
              <a:rPr kumimoji="1" lang="zh-CN" altLang="en-US" dirty="0" smtClean="0"/>
              <a:t>最简单的字符串</a:t>
            </a:r>
            <a:r>
              <a:rPr kumimoji="1" lang="en-US" altLang="zh-CN" dirty="0" smtClean="0"/>
              <a:t>HASH</a:t>
            </a:r>
            <a:r>
              <a:rPr kumimoji="1" lang="zh-CN" altLang="en-US" dirty="0" smtClean="0"/>
              <a:t>？</a:t>
            </a:r>
            <a:endParaRPr kumimoji="1" lang="en-US" altLang="zh-CN" dirty="0" smtClean="0"/>
          </a:p>
          <a:p>
            <a:pPr lvl="1"/>
            <a:r>
              <a:rPr kumimoji="1" lang="zh-CN" altLang="en-US" dirty="0" smtClean="0"/>
              <a:t>看成一个</a:t>
            </a:r>
            <a:r>
              <a:rPr kumimoji="1" lang="en-US" altLang="zh-CN" dirty="0" smtClean="0"/>
              <a:t>26</a:t>
            </a:r>
            <a:r>
              <a:rPr kumimoji="1" lang="zh-CN" altLang="en-US" dirty="0" smtClean="0"/>
              <a:t>进制数，然后再模一个大质数。</a:t>
            </a:r>
            <a:endParaRPr kumimoji="1" lang="en-US" altLang="zh-CN" dirty="0" smtClean="0"/>
          </a:p>
          <a:p>
            <a:pPr lvl="1"/>
            <a:r>
              <a:rPr kumimoji="1" lang="zh-CN" altLang="en-US" dirty="0" smtClean="0"/>
              <a:t>怕不保险，可以用双</a:t>
            </a:r>
            <a:r>
              <a:rPr kumimoji="1" lang="en-US" altLang="zh-CN" dirty="0" smtClean="0"/>
              <a:t>HASH</a:t>
            </a:r>
            <a:r>
              <a:rPr kumimoji="1" lang="zh-CN" altLang="en-US" dirty="0" smtClean="0"/>
              <a:t>（取两个不同的模数）</a:t>
            </a:r>
            <a:endParaRPr kumimoji="1" lang="en-US" altLang="zh-CN" dirty="0" smtClean="0"/>
          </a:p>
        </p:txBody>
      </p:sp>
    </p:spTree>
    <p:extLst>
      <p:ext uri="{BB962C8B-B14F-4D97-AF65-F5344CB8AC3E}">
        <p14:creationId xmlns:p14="http://schemas.microsoft.com/office/powerpoint/2010/main" xmlns="" val="74144880"/>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181634" cy="4952492"/>
          </a:xfrm>
        </p:spPr>
        <p:txBody>
          <a:bodyPr/>
          <a:lstStyle/>
          <a:p>
            <a:r>
              <a:rPr kumimoji="1" lang="zh-CN" altLang="en-US" smtClean="0"/>
              <a:t>例题：火星人</a:t>
            </a:r>
            <a:endParaRPr kumimoji="1" lang="zh-CN" altLang="en-US"/>
          </a:p>
        </p:txBody>
      </p:sp>
      <p:sp>
        <p:nvSpPr>
          <p:cNvPr id="3" name="内容占位符 2"/>
          <p:cNvSpPr>
            <a:spLocks noGrp="1"/>
          </p:cNvSpPr>
          <p:nvPr>
            <p:ph idx="1"/>
          </p:nvPr>
        </p:nvSpPr>
        <p:spPr>
          <a:xfrm>
            <a:off x="446964" y="1333341"/>
            <a:ext cx="8301251" cy="5655156"/>
          </a:xfrm>
        </p:spPr>
        <p:txBody>
          <a:bodyPr>
            <a:normAutofit/>
          </a:bodyPr>
          <a:lstStyle/>
          <a:p>
            <a:r>
              <a:rPr kumimoji="1" lang="zh-CN" altLang="en-US" dirty="0" smtClean="0"/>
              <a:t>为什么选用</a:t>
            </a:r>
            <a:r>
              <a:rPr kumimoji="1" lang="en-US" altLang="zh-CN" dirty="0" smtClean="0"/>
              <a:t>HASH</a:t>
            </a:r>
            <a:r>
              <a:rPr kumimoji="1" lang="zh-CN" altLang="en-US" dirty="0" smtClean="0"/>
              <a:t>？</a:t>
            </a:r>
            <a:endParaRPr kumimoji="1" lang="en-US" altLang="zh-CN" dirty="0" smtClean="0"/>
          </a:p>
          <a:p>
            <a:pPr lvl="1"/>
            <a:r>
              <a:rPr kumimoji="1" lang="zh-CN" altLang="en-US" dirty="0" smtClean="0"/>
              <a:t>因为我们的</a:t>
            </a:r>
            <a:r>
              <a:rPr kumimoji="1" lang="en-US" altLang="zh-CN" dirty="0" smtClean="0"/>
              <a:t>splay</a:t>
            </a:r>
            <a:r>
              <a:rPr kumimoji="1" lang="zh-CN" altLang="en-US" dirty="0" smtClean="0"/>
              <a:t>里面可以动态维护</a:t>
            </a:r>
            <a:r>
              <a:rPr kumimoji="1" lang="en-US" altLang="zh-CN" dirty="0" smtClean="0"/>
              <a:t>splay</a:t>
            </a:r>
          </a:p>
          <a:p>
            <a:pPr lvl="1"/>
            <a:r>
              <a:rPr kumimoji="1" lang="zh-CN" altLang="en-US" dirty="0" smtClean="0"/>
              <a:t>为每一个</a:t>
            </a:r>
            <a:r>
              <a:rPr kumimoji="1" lang="en-US" altLang="zh-CN" dirty="0" smtClean="0"/>
              <a:t>splay</a:t>
            </a:r>
            <a:r>
              <a:rPr kumimoji="1" lang="zh-CN" altLang="en-US" dirty="0" smtClean="0"/>
              <a:t>节点开一个附加值</a:t>
            </a:r>
            <a:r>
              <a:rPr kumimoji="1" lang="en-US" altLang="zh-CN" dirty="0" err="1" smtClean="0"/>
              <a:t>hash_key</a:t>
            </a:r>
            <a:r>
              <a:rPr kumimoji="1" lang="zh-CN" altLang="en-US" dirty="0" smtClean="0"/>
              <a:t>，表示该节点所代表的整棵子树代表的字符串的</a:t>
            </a:r>
            <a:r>
              <a:rPr kumimoji="1" lang="en-US" altLang="zh-CN" dirty="0" smtClean="0"/>
              <a:t>Hash</a:t>
            </a:r>
            <a:r>
              <a:rPr kumimoji="1" lang="zh-CN" altLang="en-US" dirty="0" smtClean="0"/>
              <a:t>值。</a:t>
            </a:r>
            <a:endParaRPr kumimoji="1" lang="en-US" altLang="zh-CN" dirty="0" smtClean="0"/>
          </a:p>
          <a:p>
            <a:pPr lvl="1"/>
            <a:r>
              <a:rPr kumimoji="1" lang="zh-CN" altLang="en-US" dirty="0" smtClean="0"/>
              <a:t>每次发生插入</a:t>
            </a:r>
            <a:r>
              <a:rPr kumimoji="1" lang="en-US" altLang="zh-CN" dirty="0" smtClean="0"/>
              <a:t>/</a:t>
            </a:r>
            <a:r>
              <a:rPr kumimoji="1" lang="zh-CN" altLang="en-US" dirty="0" smtClean="0"/>
              <a:t>旋转时，只需要即使</a:t>
            </a:r>
            <a:r>
              <a:rPr kumimoji="1" lang="en-US" altLang="zh-CN" dirty="0" smtClean="0"/>
              <a:t>update</a:t>
            </a:r>
            <a:r>
              <a:rPr kumimoji="1" lang="zh-CN" altLang="en-US" dirty="0" smtClean="0"/>
              <a:t>就可以维护正确的</a:t>
            </a:r>
            <a:r>
              <a:rPr kumimoji="1" lang="en-US" altLang="zh-CN" dirty="0" smtClean="0"/>
              <a:t>Hash</a:t>
            </a:r>
            <a:r>
              <a:rPr kumimoji="1" lang="zh-CN" altLang="en-US" dirty="0" smtClean="0"/>
              <a:t>值：</a:t>
            </a:r>
            <a:endParaRPr kumimoji="1" lang="en-US" altLang="zh-CN" dirty="0"/>
          </a:p>
          <a:p>
            <a:pPr lvl="2"/>
            <a:r>
              <a:rPr kumimoji="1" lang="en-US" altLang="zh-CN" dirty="0" err="1" smtClean="0"/>
              <a:t>hash_key</a:t>
            </a:r>
            <a:r>
              <a:rPr kumimoji="1" lang="en-US" altLang="zh-CN" dirty="0" smtClean="0"/>
              <a:t>=</a:t>
            </a:r>
            <a:r>
              <a:rPr kumimoji="1" lang="en-US" altLang="zh-CN" dirty="0" err="1" smtClean="0"/>
              <a:t>ch</a:t>
            </a:r>
            <a:r>
              <a:rPr kumimoji="1" lang="en-US" altLang="zh-CN" dirty="0" smtClean="0"/>
              <a:t>[0]-&gt;</a:t>
            </a:r>
            <a:r>
              <a:rPr kumimoji="1" lang="en-US" altLang="zh-CN" dirty="0" err="1" smtClean="0"/>
              <a:t>hash_key</a:t>
            </a:r>
            <a:r>
              <a:rPr kumimoji="1" lang="en-US" altLang="zh-CN" dirty="0" smtClean="0"/>
              <a:t>*(26^(</a:t>
            </a:r>
            <a:r>
              <a:rPr kumimoji="1" lang="en-US" altLang="zh-CN" dirty="0" err="1" smtClean="0"/>
              <a:t>ch</a:t>
            </a:r>
            <a:r>
              <a:rPr kumimoji="1" lang="en-US" altLang="zh-CN" dirty="0" smtClean="0"/>
              <a:t>[1]-&gt;size+1))+(cha-’a’)*(26^ch[1]-&gt;size)+</a:t>
            </a:r>
            <a:r>
              <a:rPr kumimoji="1" lang="en-US" altLang="zh-CN" dirty="0" err="1" smtClean="0"/>
              <a:t>ch</a:t>
            </a:r>
            <a:r>
              <a:rPr kumimoji="1" lang="en-US" altLang="zh-CN" dirty="0" smtClean="0"/>
              <a:t>[1]-&gt;</a:t>
            </a:r>
            <a:r>
              <a:rPr kumimoji="1" lang="en-US" altLang="zh-CN" dirty="0" err="1" smtClean="0"/>
              <a:t>hash_key</a:t>
            </a:r>
            <a:endParaRPr kumimoji="1" lang="en-US" altLang="zh-CN" dirty="0"/>
          </a:p>
          <a:p>
            <a:pPr lvl="2"/>
            <a:r>
              <a:rPr kumimoji="1" lang="zh-CN" altLang="en-US" dirty="0" smtClean="0"/>
              <a:t>建议预处理</a:t>
            </a:r>
            <a:r>
              <a:rPr kumimoji="1" lang="en-US" altLang="zh-CN" dirty="0" smtClean="0"/>
              <a:t>26</a:t>
            </a:r>
            <a:r>
              <a:rPr kumimoji="1" lang="zh-CN" altLang="en-US" dirty="0" smtClean="0"/>
              <a:t>的多少次方</a:t>
            </a:r>
            <a:endParaRPr kumimoji="1" lang="en-US" altLang="zh-CN" dirty="0" smtClean="0"/>
          </a:p>
        </p:txBody>
      </p:sp>
    </p:spTree>
    <p:extLst>
      <p:ext uri="{BB962C8B-B14F-4D97-AF65-F5344CB8AC3E}">
        <p14:creationId xmlns:p14="http://schemas.microsoft.com/office/powerpoint/2010/main" xmlns="" val="1997467669"/>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3086100" cy="4952492"/>
          </a:xfrm>
        </p:spPr>
        <p:txBody>
          <a:bodyPr/>
          <a:lstStyle/>
          <a:p>
            <a:r>
              <a:rPr kumimoji="1" lang="zh-CN" altLang="en-US" smtClean="0"/>
              <a:t>例题：火星人</a:t>
            </a:r>
            <a:endParaRPr kumimoji="1" lang="zh-CN" altLang="en-US"/>
          </a:p>
        </p:txBody>
      </p:sp>
      <p:sp>
        <p:nvSpPr>
          <p:cNvPr id="3" name="内容占位符 2"/>
          <p:cNvSpPr>
            <a:spLocks noGrp="1"/>
          </p:cNvSpPr>
          <p:nvPr>
            <p:ph idx="1"/>
          </p:nvPr>
        </p:nvSpPr>
        <p:spPr>
          <a:xfrm>
            <a:off x="3886200" y="569065"/>
            <a:ext cx="4686299" cy="6131985"/>
          </a:xfrm>
        </p:spPr>
        <p:txBody>
          <a:bodyPr>
            <a:normAutofit lnSpcReduction="10000"/>
          </a:bodyPr>
          <a:lstStyle/>
          <a:p>
            <a:r>
              <a:rPr kumimoji="1" lang="zh-CN" altLang="en-US" dirty="0" smtClean="0"/>
              <a:t>现在如果拉出来</a:t>
            </a:r>
            <a:r>
              <a:rPr kumimoji="1" lang="en-US" altLang="zh-CN" dirty="0" smtClean="0"/>
              <a:t>splay</a:t>
            </a:r>
            <a:r>
              <a:rPr kumimoji="1" lang="zh-CN" altLang="en-US" dirty="0" smtClean="0"/>
              <a:t>中的两个字符串，我们可以</a:t>
            </a:r>
            <a:r>
              <a:rPr kumimoji="1" lang="en-US" altLang="zh-CN" dirty="0" smtClean="0"/>
              <a:t>O</a:t>
            </a:r>
            <a:r>
              <a:rPr kumimoji="1" lang="zh-CN" altLang="en-US" dirty="0" smtClean="0"/>
              <a:t>（</a:t>
            </a:r>
            <a:r>
              <a:rPr kumimoji="1" lang="en-US" altLang="zh-CN" dirty="0" smtClean="0"/>
              <a:t>1</a:t>
            </a:r>
            <a:r>
              <a:rPr kumimoji="1" lang="zh-CN" altLang="en-US" dirty="0" smtClean="0"/>
              <a:t>）比较是否相等了。但还是没法求</a:t>
            </a:r>
            <a:r>
              <a:rPr kumimoji="1" lang="en-US" altLang="zh-CN" dirty="0" smtClean="0"/>
              <a:t>LCQ</a:t>
            </a:r>
            <a:r>
              <a:rPr kumimoji="1" lang="zh-CN" altLang="en-US" dirty="0" smtClean="0"/>
              <a:t>啊？</a:t>
            </a:r>
            <a:endParaRPr kumimoji="1" lang="en-US" altLang="zh-CN" dirty="0" smtClean="0"/>
          </a:p>
          <a:p>
            <a:r>
              <a:rPr kumimoji="1" lang="zh-CN" altLang="en-US" dirty="0" smtClean="0"/>
              <a:t>二分答案。</a:t>
            </a:r>
            <a:endParaRPr kumimoji="1" lang="en-US" altLang="zh-CN" dirty="0" smtClean="0"/>
          </a:p>
          <a:p>
            <a:r>
              <a:rPr kumimoji="1" lang="zh-CN" altLang="en-US" dirty="0" smtClean="0"/>
              <a:t>总结：</a:t>
            </a:r>
            <a:endParaRPr kumimoji="1" lang="en-US" altLang="zh-CN" dirty="0" smtClean="0"/>
          </a:p>
          <a:p>
            <a:pPr lvl="1"/>
            <a:r>
              <a:rPr kumimoji="1" lang="zh-CN" altLang="en-US" dirty="0" smtClean="0"/>
              <a:t>通过</a:t>
            </a:r>
            <a:r>
              <a:rPr kumimoji="1" lang="en-US" altLang="zh-CN" dirty="0" smtClean="0"/>
              <a:t>splay</a:t>
            </a:r>
            <a:r>
              <a:rPr kumimoji="1" lang="zh-CN" altLang="en-US" dirty="0" smtClean="0"/>
              <a:t>动态维护字符串，</a:t>
            </a:r>
            <a:r>
              <a:rPr kumimoji="1" lang="en-US" altLang="zh-CN" dirty="0" smtClean="0"/>
              <a:t>update</a:t>
            </a:r>
            <a:r>
              <a:rPr kumimoji="1" lang="zh-CN" altLang="en-US" dirty="0" smtClean="0"/>
              <a:t>时候更新</a:t>
            </a:r>
            <a:r>
              <a:rPr kumimoji="1" lang="en-US" altLang="zh-CN" dirty="0" smtClean="0"/>
              <a:t>hash</a:t>
            </a:r>
            <a:r>
              <a:rPr kumimoji="1" lang="zh-CN" altLang="en-US" dirty="0" smtClean="0"/>
              <a:t>值。</a:t>
            </a:r>
            <a:endParaRPr kumimoji="1" lang="en-US" altLang="zh-CN" dirty="0" smtClean="0"/>
          </a:p>
          <a:p>
            <a:pPr lvl="1"/>
            <a:r>
              <a:rPr kumimoji="1" lang="zh-CN" altLang="en-US" dirty="0" smtClean="0"/>
              <a:t>查询的时候二分答案，每次用</a:t>
            </a:r>
            <a:r>
              <a:rPr kumimoji="1" lang="en-US" altLang="zh-CN" dirty="0" smtClean="0"/>
              <a:t>Hash</a:t>
            </a:r>
            <a:r>
              <a:rPr kumimoji="1" lang="zh-CN" altLang="en-US" dirty="0" smtClean="0"/>
              <a:t>检查是否相等。</a:t>
            </a:r>
            <a:endParaRPr kumimoji="1" lang="en-US" altLang="zh-CN" dirty="0" smtClean="0"/>
          </a:p>
          <a:p>
            <a:endParaRPr kumimoji="1" lang="zh-CN" altLang="en-US" dirty="0"/>
          </a:p>
        </p:txBody>
      </p:sp>
    </p:spTree>
    <p:extLst>
      <p:ext uri="{BB962C8B-B14F-4D97-AF65-F5344CB8AC3E}">
        <p14:creationId xmlns:p14="http://schemas.microsoft.com/office/powerpoint/2010/main" xmlns="" val="1837484178"/>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例题：报表统计</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小</a:t>
            </a:r>
            <a:r>
              <a:rPr lang="en-US" altLang="zh-CN" dirty="0"/>
              <a:t>Q</a:t>
            </a:r>
            <a:r>
              <a:rPr lang="zh-CN" altLang="en-US" dirty="0"/>
              <a:t>的妈妈是一个出纳，经常需要做一些统计报表的工作。今天是妈妈的生日，小</a:t>
            </a:r>
            <a:r>
              <a:rPr lang="en-US" altLang="zh-CN" dirty="0"/>
              <a:t>Q</a:t>
            </a:r>
            <a:r>
              <a:rPr lang="zh-CN" altLang="en-US" dirty="0"/>
              <a:t>希望可以帮妈妈分担一些</a:t>
            </a:r>
            <a:r>
              <a:rPr lang="zh-CN" altLang="en-US" dirty="0" smtClean="0"/>
              <a:t>工作</a:t>
            </a:r>
            <a:r>
              <a:rPr lang="zh-CN" altLang="en-US" dirty="0"/>
              <a:t>，作为她的生日礼物之一。经过仔细观察，小</a:t>
            </a:r>
            <a:r>
              <a:rPr lang="en-US" altLang="zh-CN" dirty="0"/>
              <a:t>Q</a:t>
            </a:r>
            <a:r>
              <a:rPr lang="zh-CN" altLang="en-US" dirty="0"/>
              <a:t>发现统计一张报表实际上是维护一个可能为负数的整数数列，</a:t>
            </a:r>
            <a:r>
              <a:rPr lang="zh-CN" altLang="en-US" dirty="0" smtClean="0"/>
              <a:t>并且</a:t>
            </a:r>
            <a:r>
              <a:rPr lang="zh-CN" altLang="en-US" dirty="0"/>
              <a:t>进行一些查询操作</a:t>
            </a:r>
            <a:r>
              <a:rPr lang="zh-CN" altLang="en-US" dirty="0" smtClean="0"/>
              <a:t>。</a:t>
            </a:r>
            <a:endParaRPr lang="en-US" altLang="zh-CN" dirty="0" smtClean="0"/>
          </a:p>
          <a:p>
            <a:r>
              <a:rPr lang="zh-CN" altLang="en-US" dirty="0" smtClean="0"/>
              <a:t>在</a:t>
            </a:r>
            <a:r>
              <a:rPr lang="zh-CN" altLang="en-US" dirty="0"/>
              <a:t>最开始的时候，有一个长度为</a:t>
            </a:r>
            <a:r>
              <a:rPr lang="en-US" altLang="zh-CN" dirty="0"/>
              <a:t>N</a:t>
            </a:r>
            <a:r>
              <a:rPr lang="zh-CN" altLang="en-US" dirty="0"/>
              <a:t>的整数序列，并且有以下三种操作： </a:t>
            </a:r>
            <a:endParaRPr lang="en-US" altLang="zh-CN" dirty="0" smtClean="0"/>
          </a:p>
          <a:p>
            <a:r>
              <a:rPr lang="en-US" altLang="zh-CN" dirty="0" smtClean="0"/>
              <a:t>INSERT </a:t>
            </a:r>
            <a:r>
              <a:rPr lang="en-US" altLang="zh-CN" dirty="0" err="1"/>
              <a:t>i</a:t>
            </a:r>
            <a:r>
              <a:rPr lang="en-US" altLang="zh-CN" dirty="0"/>
              <a:t> k </a:t>
            </a:r>
            <a:r>
              <a:rPr lang="zh-CN" altLang="en-US" dirty="0"/>
              <a:t>在</a:t>
            </a:r>
            <a:r>
              <a:rPr lang="zh-CN" altLang="en-US" dirty="0" smtClean="0"/>
              <a:t>原数列</a:t>
            </a:r>
            <a:r>
              <a:rPr lang="zh-CN" altLang="en-US" dirty="0"/>
              <a:t>的第</a:t>
            </a:r>
            <a:r>
              <a:rPr lang="en-US" altLang="zh-CN" dirty="0" err="1"/>
              <a:t>i</a:t>
            </a:r>
            <a:r>
              <a:rPr lang="zh-CN" altLang="en-US" dirty="0"/>
              <a:t>个元素后面添加一个新元素</a:t>
            </a:r>
            <a:r>
              <a:rPr lang="en-US" altLang="zh-CN" dirty="0"/>
              <a:t>k</a:t>
            </a:r>
            <a:r>
              <a:rPr lang="zh-CN" altLang="en-US" dirty="0"/>
              <a:t>； 如果原数列的第</a:t>
            </a:r>
            <a:r>
              <a:rPr lang="en-US" altLang="zh-CN" dirty="0" err="1"/>
              <a:t>i</a:t>
            </a:r>
            <a:r>
              <a:rPr lang="zh-CN" altLang="en-US" dirty="0"/>
              <a:t>个元素已经添加了若干元素，则添加在这些元素的</a:t>
            </a:r>
            <a:r>
              <a:rPr lang="zh-CN" altLang="en-US" dirty="0" smtClean="0"/>
              <a:t>最后</a:t>
            </a:r>
            <a:endParaRPr lang="zh-CN" altLang="en-US" dirty="0"/>
          </a:p>
          <a:p>
            <a:r>
              <a:rPr lang="en-US" altLang="zh-CN" dirty="0" smtClean="0"/>
              <a:t>MIN_GAP </a:t>
            </a:r>
            <a:r>
              <a:rPr lang="zh-CN" altLang="en-US" dirty="0"/>
              <a:t>查询相邻两个元素的之间差值（绝对值）的最小值 </a:t>
            </a:r>
            <a:endParaRPr lang="en-US" altLang="zh-CN" dirty="0" smtClean="0"/>
          </a:p>
          <a:p>
            <a:r>
              <a:rPr lang="en-US" altLang="zh-CN" dirty="0" smtClean="0"/>
              <a:t>MIN_SORT_GAP </a:t>
            </a:r>
            <a:r>
              <a:rPr lang="zh-CN" altLang="en-US" dirty="0"/>
              <a:t>查询所有元素中最</a:t>
            </a:r>
            <a:r>
              <a:rPr lang="zh-CN" altLang="en-US" dirty="0" smtClean="0"/>
              <a:t>接近</a:t>
            </a:r>
            <a:r>
              <a:rPr lang="zh-CN" altLang="en-US" dirty="0"/>
              <a:t>的两个元素的差值（绝对值） </a:t>
            </a:r>
            <a:endParaRPr lang="en-US" altLang="zh-CN" dirty="0" smtClean="0"/>
          </a:p>
        </p:txBody>
      </p:sp>
      <p:sp>
        <p:nvSpPr>
          <p:cNvPr id="4" name="文本框 3"/>
          <p:cNvSpPr txBox="1"/>
          <p:nvPr/>
        </p:nvSpPr>
        <p:spPr>
          <a:xfrm>
            <a:off x="444817" y="6346209"/>
            <a:ext cx="7124323" cy="369332"/>
          </a:xfrm>
          <a:prstGeom prst="rect">
            <a:avLst/>
          </a:prstGeom>
          <a:noFill/>
        </p:spPr>
        <p:txBody>
          <a:bodyPr wrap="none" rtlCol="0">
            <a:spAutoFit/>
          </a:bodyPr>
          <a:lstStyle/>
          <a:p>
            <a:r>
              <a:rPr lang="en-US" altLang="zh-CN" dirty="0" smtClean="0"/>
              <a:t>BZOJ1058</a:t>
            </a:r>
            <a:r>
              <a:rPr lang="zh-CN" altLang="zh-CN" dirty="0" smtClean="0"/>
              <a:t>（</a:t>
            </a:r>
            <a:r>
              <a:rPr lang="en-US" altLang="zh-CN" dirty="0">
                <a:hlinkClick r:id="rId2"/>
              </a:rPr>
              <a:t>http://</a:t>
            </a:r>
            <a:r>
              <a:rPr lang="en-US" altLang="zh-CN" dirty="0" smtClean="0">
                <a:hlinkClick r:id="rId2"/>
              </a:rPr>
              <a:t>www.lydsy.com/JudgeOnline/problem.php?id=1058</a:t>
            </a:r>
            <a:r>
              <a:rPr lang="zh-CN" altLang="zh-CN" dirty="0" smtClean="0"/>
              <a:t>）</a:t>
            </a:r>
            <a:endParaRPr kumimoji="1" lang="zh-CN" altLang="en-US" dirty="0"/>
          </a:p>
        </p:txBody>
      </p:sp>
    </p:spTree>
    <p:extLst>
      <p:ext uri="{BB962C8B-B14F-4D97-AF65-F5344CB8AC3E}">
        <p14:creationId xmlns:p14="http://schemas.microsoft.com/office/powerpoint/2010/main" xmlns="" val="1612532656"/>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例题：报表统计</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例如</a:t>
            </a:r>
            <a:r>
              <a:rPr lang="zh-CN" altLang="en-US" dirty="0"/>
              <a:t>一开始的序列为 </a:t>
            </a:r>
            <a:r>
              <a:rPr lang="en-US" altLang="zh-CN" dirty="0"/>
              <a:t>5 3 1 </a:t>
            </a:r>
            <a:r>
              <a:rPr lang="zh-CN" altLang="en-US" dirty="0"/>
              <a:t>执行操作</a:t>
            </a:r>
            <a:r>
              <a:rPr lang="en-US" altLang="zh-CN" dirty="0"/>
              <a:t>INSERT 2 9</a:t>
            </a:r>
            <a:r>
              <a:rPr lang="zh-CN" altLang="en-US" dirty="0"/>
              <a:t>将得到： </a:t>
            </a:r>
            <a:r>
              <a:rPr lang="en-US" altLang="zh-CN" dirty="0"/>
              <a:t>5 3 9 1 </a:t>
            </a:r>
            <a:r>
              <a:rPr lang="zh-CN" altLang="en-US" dirty="0"/>
              <a:t>此时</a:t>
            </a:r>
            <a:r>
              <a:rPr lang="en-US" altLang="zh-CN" dirty="0" smtClean="0"/>
              <a:t>MIN_GAP</a:t>
            </a:r>
            <a:r>
              <a:rPr lang="zh-CN" altLang="en-US" dirty="0" smtClean="0"/>
              <a:t>为</a:t>
            </a:r>
            <a:r>
              <a:rPr lang="en-US" altLang="zh-CN" dirty="0"/>
              <a:t>2</a:t>
            </a:r>
            <a:r>
              <a:rPr lang="zh-CN" altLang="en-US" dirty="0"/>
              <a:t>，</a:t>
            </a:r>
            <a:r>
              <a:rPr lang="en-US" altLang="zh-CN" dirty="0"/>
              <a:t>MIN_SORT_GAP</a:t>
            </a:r>
            <a:r>
              <a:rPr lang="zh-CN" altLang="en-US" dirty="0"/>
              <a:t>为</a:t>
            </a:r>
            <a:r>
              <a:rPr lang="en-US" altLang="zh-CN" dirty="0"/>
              <a:t>2</a:t>
            </a:r>
            <a:r>
              <a:rPr lang="zh-CN" altLang="en-US" dirty="0"/>
              <a:t>。 再执行操作</a:t>
            </a:r>
            <a:r>
              <a:rPr lang="en-US" altLang="zh-CN" dirty="0"/>
              <a:t>INSERT 2 6</a:t>
            </a:r>
            <a:r>
              <a:rPr lang="zh-CN" altLang="en-US" dirty="0"/>
              <a:t>将得到： </a:t>
            </a:r>
            <a:r>
              <a:rPr lang="en-US" altLang="zh-CN" dirty="0"/>
              <a:t>5 3 9 6 1 </a:t>
            </a:r>
            <a:r>
              <a:rPr lang="zh-CN" altLang="en-US" dirty="0"/>
              <a:t>注意这个时候原序列的第</a:t>
            </a:r>
            <a:r>
              <a:rPr lang="en-US" altLang="zh-CN" dirty="0"/>
              <a:t>2</a:t>
            </a:r>
            <a:r>
              <a:rPr lang="zh-CN" altLang="en-US" dirty="0"/>
              <a:t>个元素后面</a:t>
            </a:r>
            <a:r>
              <a:rPr lang="zh-CN" altLang="en-US" dirty="0" smtClean="0"/>
              <a:t>已经添加</a:t>
            </a:r>
            <a:r>
              <a:rPr lang="zh-CN" altLang="en-US" dirty="0"/>
              <a:t>了一个</a:t>
            </a:r>
            <a:r>
              <a:rPr lang="en-US" altLang="zh-CN" dirty="0"/>
              <a:t>9</a:t>
            </a:r>
            <a:r>
              <a:rPr lang="zh-CN" altLang="en-US" dirty="0"/>
              <a:t>，此时添加的</a:t>
            </a:r>
            <a:r>
              <a:rPr lang="en-US" altLang="zh-CN" dirty="0"/>
              <a:t>6</a:t>
            </a:r>
            <a:r>
              <a:rPr lang="zh-CN" altLang="en-US" dirty="0"/>
              <a:t>应加在</a:t>
            </a:r>
            <a:r>
              <a:rPr lang="en-US" altLang="zh-CN" dirty="0"/>
              <a:t>9</a:t>
            </a:r>
            <a:r>
              <a:rPr lang="zh-CN" altLang="en-US" dirty="0"/>
              <a:t>的后面。这个时候</a:t>
            </a:r>
            <a:r>
              <a:rPr lang="en-US" altLang="zh-CN" dirty="0"/>
              <a:t>MIN_GAP</a:t>
            </a:r>
            <a:r>
              <a:rPr lang="zh-CN" altLang="en-US" dirty="0"/>
              <a:t>为</a:t>
            </a:r>
            <a:r>
              <a:rPr lang="en-US" altLang="zh-CN" dirty="0"/>
              <a:t>2</a:t>
            </a:r>
            <a:r>
              <a:rPr lang="zh-CN" altLang="en-US" dirty="0"/>
              <a:t>，</a:t>
            </a:r>
            <a:r>
              <a:rPr lang="en-US" altLang="zh-CN" dirty="0"/>
              <a:t>MIN_SORT_GAP</a:t>
            </a:r>
            <a:r>
              <a:rPr lang="zh-CN" altLang="en-US" dirty="0"/>
              <a:t>为</a:t>
            </a:r>
            <a:r>
              <a:rPr lang="en-US" altLang="zh-CN" dirty="0"/>
              <a:t>1</a:t>
            </a:r>
            <a:r>
              <a:rPr lang="zh-CN" altLang="en-US" dirty="0"/>
              <a:t>。于是小</a:t>
            </a:r>
            <a:r>
              <a:rPr lang="en-US" altLang="zh-CN" dirty="0"/>
              <a:t>Q</a:t>
            </a:r>
            <a:r>
              <a:rPr lang="zh-CN" altLang="en-US" dirty="0"/>
              <a:t>写了一个程序，</a:t>
            </a:r>
            <a:r>
              <a:rPr lang="zh-CN" altLang="en-US" dirty="0" smtClean="0"/>
              <a:t>使得</a:t>
            </a:r>
            <a:r>
              <a:rPr lang="zh-CN" altLang="en-US" dirty="0"/>
              <a:t>程序可以自动完成这些操作，但是他发现对于一些大的报表他的程序运行得很慢，你能帮助他改进程序么？</a:t>
            </a:r>
          </a:p>
          <a:p>
            <a:endParaRPr kumimoji="1" lang="zh-CN" altLang="en-US" dirty="0"/>
          </a:p>
        </p:txBody>
      </p:sp>
    </p:spTree>
    <p:extLst>
      <p:ext uri="{BB962C8B-B14F-4D97-AF65-F5344CB8AC3E}">
        <p14:creationId xmlns:p14="http://schemas.microsoft.com/office/powerpoint/2010/main" xmlns="" val="2037339281"/>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例题：报表统计</a:t>
            </a:r>
            <a:endParaRPr kumimoji="1" lang="zh-CN" altLang="en-US" dirty="0"/>
          </a:p>
        </p:txBody>
      </p:sp>
      <p:sp>
        <p:nvSpPr>
          <p:cNvPr id="3" name="内容占位符 2"/>
          <p:cNvSpPr>
            <a:spLocks noGrp="1"/>
          </p:cNvSpPr>
          <p:nvPr>
            <p:ph idx="1"/>
          </p:nvPr>
        </p:nvSpPr>
        <p:spPr>
          <a:xfrm>
            <a:off x="3886200" y="569065"/>
            <a:ext cx="5134970" cy="5981859"/>
          </a:xfrm>
        </p:spPr>
        <p:txBody>
          <a:bodyPr>
            <a:normAutofit fontScale="92500" lnSpcReduction="10000"/>
          </a:bodyPr>
          <a:lstStyle/>
          <a:p>
            <a:r>
              <a:rPr kumimoji="1" lang="zh-CN" altLang="en-US" dirty="0" smtClean="0"/>
              <a:t>如果我们把每个原序列中的数字和它后面插入的那些数字看成一组的话。我们会发现，组内</a:t>
            </a:r>
            <a:r>
              <a:rPr kumimoji="1" lang="en-US" altLang="zh-CN" dirty="0" smtClean="0"/>
              <a:t>MIN_GAP</a:t>
            </a:r>
            <a:r>
              <a:rPr kumimoji="1" lang="zh-CN" altLang="en-US" dirty="0" smtClean="0"/>
              <a:t>是越来越小的，而且是不可逆的。唯一会发生变化的是（有可能由小变大，也可能由大变小）两组之间的</a:t>
            </a:r>
            <a:r>
              <a:rPr kumimoji="1" lang="en-US" altLang="zh-CN" dirty="0" smtClean="0"/>
              <a:t>GAP</a:t>
            </a:r>
            <a:r>
              <a:rPr kumimoji="1" lang="zh-CN" altLang="en-US" dirty="0" smtClean="0"/>
              <a:t>值。所以我们需要动态维护每两组之间的</a:t>
            </a:r>
            <a:r>
              <a:rPr kumimoji="1" lang="en-US" altLang="zh-CN" dirty="0" smtClean="0"/>
              <a:t>GAP</a:t>
            </a:r>
            <a:r>
              <a:rPr kumimoji="1" lang="zh-CN" altLang="en-US" dirty="0" smtClean="0"/>
              <a:t>值（点修改），并且要能随时查询最小值。可以用线段树来维护。</a:t>
            </a:r>
            <a:endParaRPr kumimoji="1" lang="en-US" altLang="zh-CN" dirty="0" smtClean="0"/>
          </a:p>
        </p:txBody>
      </p:sp>
    </p:spTree>
    <p:extLst>
      <p:ext uri="{BB962C8B-B14F-4D97-AF65-F5344CB8AC3E}">
        <p14:creationId xmlns:p14="http://schemas.microsoft.com/office/powerpoint/2010/main" xmlns="" val="220540964"/>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例题：报表统计</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zh-CN" altLang="en-US" dirty="0" smtClean="0"/>
              <a:t>至于</a:t>
            </a:r>
            <a:r>
              <a:rPr kumimoji="1" lang="en-US" altLang="zh-CN" dirty="0" err="1" smtClean="0"/>
              <a:t>min_sort_gap</a:t>
            </a:r>
            <a:r>
              <a:rPr kumimoji="1" lang="zh-CN" altLang="en-US" dirty="0" smtClean="0"/>
              <a:t>，这个更是会越来越小（不可逆），我们只要用一个变量记录一下答案就可以。</a:t>
            </a:r>
            <a:endParaRPr kumimoji="1" lang="en-US" altLang="zh-CN" dirty="0" smtClean="0"/>
          </a:p>
          <a:p>
            <a:r>
              <a:rPr kumimoji="1" lang="zh-CN" altLang="en-US" dirty="0" smtClean="0"/>
              <a:t>关键是每新插入一个数字，如何找与它在数值上相邻的数字（二分？），而且还支持插入</a:t>
            </a:r>
            <a:endParaRPr kumimoji="1" lang="en-US" altLang="zh-CN" dirty="0" smtClean="0"/>
          </a:p>
          <a:p>
            <a:pPr lvl="1"/>
            <a:r>
              <a:rPr kumimoji="1" lang="en-US" altLang="zh-CN" dirty="0" smtClean="0"/>
              <a:t>splay</a:t>
            </a:r>
            <a:endParaRPr kumimoji="1" lang="en-US" altLang="zh-CN" dirty="0"/>
          </a:p>
          <a:p>
            <a:pPr lvl="1"/>
            <a:r>
              <a:rPr kumimoji="1" lang="zh-CN" altLang="en-US" dirty="0" smtClean="0"/>
              <a:t>我们顺着</a:t>
            </a:r>
            <a:r>
              <a:rPr kumimoji="1" lang="en-US" altLang="zh-CN" dirty="0" smtClean="0"/>
              <a:t>splay</a:t>
            </a:r>
            <a:r>
              <a:rPr kumimoji="1" lang="zh-CN" altLang="en-US" dirty="0" smtClean="0"/>
              <a:t>插入的时候，一定会途径那个和它最相近的节点</a:t>
            </a:r>
            <a:endParaRPr kumimoji="1" lang="en-US" altLang="zh-CN" dirty="0" smtClean="0"/>
          </a:p>
          <a:p>
            <a:pPr lvl="1"/>
            <a:r>
              <a:rPr kumimoji="1" lang="zh-CN" altLang="en-US" dirty="0" smtClean="0"/>
              <a:t>反证法</a:t>
            </a:r>
            <a:endParaRPr kumimoji="1" lang="zh-CN" altLang="en-US" dirty="0"/>
          </a:p>
        </p:txBody>
      </p:sp>
    </p:spTree>
    <p:extLst>
      <p:ext uri="{BB962C8B-B14F-4D97-AF65-F5344CB8AC3E}">
        <p14:creationId xmlns:p14="http://schemas.microsoft.com/office/powerpoint/2010/main" xmlns="" val="470049509"/>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0" y="1095602"/>
            <a:ext cx="8871513" cy="5128620"/>
          </a:xfrm>
          <a:prstGeom prst="rect">
            <a:avLst/>
          </a:prstGeom>
        </p:spPr>
      </p:pic>
      <p:sp>
        <p:nvSpPr>
          <p:cNvPr id="5" name="文本框 4"/>
          <p:cNvSpPr txBox="1"/>
          <p:nvPr/>
        </p:nvSpPr>
        <p:spPr>
          <a:xfrm>
            <a:off x="444817" y="6346209"/>
            <a:ext cx="7115602" cy="369332"/>
          </a:xfrm>
          <a:prstGeom prst="rect">
            <a:avLst/>
          </a:prstGeom>
          <a:noFill/>
        </p:spPr>
        <p:txBody>
          <a:bodyPr wrap="none" rtlCol="0">
            <a:spAutoFit/>
          </a:bodyPr>
          <a:lstStyle/>
          <a:p>
            <a:r>
              <a:rPr lang="en-US" altLang="zh-CN" dirty="0" smtClean="0"/>
              <a:t>BZOJ1500</a:t>
            </a:r>
            <a:r>
              <a:rPr lang="zh-CN" altLang="zh-CN" dirty="0" smtClean="0"/>
              <a:t>（</a:t>
            </a:r>
            <a:r>
              <a:rPr lang="en-US" altLang="zh-CN" dirty="0">
                <a:hlinkClick r:id="rId3"/>
              </a:rPr>
              <a:t>http://</a:t>
            </a:r>
            <a:r>
              <a:rPr lang="en-US" altLang="zh-CN" dirty="0" smtClean="0">
                <a:hlinkClick r:id="rId3"/>
              </a:rPr>
              <a:t>www.lydsy.com/JudgeOnline/problem.php?id=1500</a:t>
            </a:r>
            <a:r>
              <a:rPr lang="zh-CN" altLang="zh-CN" dirty="0" smtClean="0"/>
              <a:t>）</a:t>
            </a:r>
            <a:endParaRPr kumimoji="1" lang="zh-CN" altLang="en-US" dirty="0"/>
          </a:p>
        </p:txBody>
      </p:sp>
    </p:spTree>
    <p:extLst>
      <p:ext uri="{BB962C8B-B14F-4D97-AF65-F5344CB8AC3E}">
        <p14:creationId xmlns:p14="http://schemas.microsoft.com/office/powerpoint/2010/main" xmlns="" val="1076600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a:xfrm>
            <a:off x="3886200" y="569066"/>
            <a:ext cx="4686299" cy="5859030"/>
          </a:xfrm>
        </p:spPr>
        <p:txBody>
          <a:bodyPr>
            <a:normAutofit fontScale="77500" lnSpcReduction="20000"/>
          </a:bodyPr>
          <a:lstStyle/>
          <a:p>
            <a:r>
              <a:rPr lang="zh-CN" altLang="en-US" dirty="0"/>
              <a:t>输入的第</a:t>
            </a:r>
            <a:r>
              <a:rPr lang="en-US" altLang="zh-CN" dirty="0"/>
              <a:t>1 </a:t>
            </a:r>
            <a:r>
              <a:rPr lang="zh-CN" altLang="en-US" dirty="0"/>
              <a:t>行包含两个数</a:t>
            </a:r>
            <a:r>
              <a:rPr lang="en-US" altLang="zh-CN" dirty="0"/>
              <a:t>N </a:t>
            </a:r>
            <a:r>
              <a:rPr lang="zh-CN" altLang="en-US" dirty="0"/>
              <a:t>和</a:t>
            </a:r>
            <a:r>
              <a:rPr lang="en-US" altLang="zh-CN" dirty="0"/>
              <a:t>M(M ≤20 000)</a:t>
            </a:r>
            <a:r>
              <a:rPr lang="zh-CN" altLang="en-US" dirty="0"/>
              <a:t>，</a:t>
            </a:r>
            <a:r>
              <a:rPr lang="en-US" altLang="zh-CN" dirty="0"/>
              <a:t>N </a:t>
            </a:r>
            <a:r>
              <a:rPr lang="zh-CN" altLang="en-US" dirty="0"/>
              <a:t>表示初始时数列中数的个数，</a:t>
            </a:r>
            <a:r>
              <a:rPr lang="en-US" altLang="zh-CN" dirty="0"/>
              <a:t>M</a:t>
            </a:r>
            <a:r>
              <a:rPr lang="zh-CN" altLang="en-US" dirty="0"/>
              <a:t>表示要进行的操作数目。</a:t>
            </a:r>
          </a:p>
          <a:p>
            <a:r>
              <a:rPr lang="zh-CN" altLang="en-US" dirty="0"/>
              <a:t>第</a:t>
            </a:r>
            <a:r>
              <a:rPr lang="en-US" altLang="zh-CN" dirty="0"/>
              <a:t>2</a:t>
            </a:r>
            <a:r>
              <a:rPr lang="zh-CN" altLang="en-US" dirty="0"/>
              <a:t>行包含</a:t>
            </a:r>
            <a:r>
              <a:rPr lang="en-US" altLang="zh-CN" dirty="0"/>
              <a:t>N</a:t>
            </a:r>
            <a:r>
              <a:rPr lang="zh-CN" altLang="en-US" dirty="0"/>
              <a:t>个数字，描述初始时的数列。</a:t>
            </a:r>
          </a:p>
          <a:p>
            <a:r>
              <a:rPr lang="zh-CN" altLang="en-US" dirty="0"/>
              <a:t>以下</a:t>
            </a:r>
            <a:r>
              <a:rPr lang="en-US" altLang="zh-CN" dirty="0"/>
              <a:t>M</a:t>
            </a:r>
            <a:r>
              <a:rPr lang="zh-CN" altLang="en-US" dirty="0"/>
              <a:t>行，每行一条命令，格式参见问题描述中的表格。</a:t>
            </a:r>
          </a:p>
          <a:p>
            <a:r>
              <a:rPr lang="zh-CN" altLang="en-US" dirty="0"/>
              <a:t>任何时刻数列中最多含有</a:t>
            </a:r>
            <a:r>
              <a:rPr lang="en-US" altLang="zh-CN" dirty="0"/>
              <a:t>500 000</a:t>
            </a:r>
            <a:r>
              <a:rPr lang="zh-CN" altLang="en-US" dirty="0"/>
              <a:t>个数，数列中任何一个数字均在</a:t>
            </a:r>
            <a:r>
              <a:rPr lang="en-US" altLang="zh-CN" dirty="0"/>
              <a:t>[-</a:t>
            </a:r>
            <a:r>
              <a:rPr lang="en-US" altLang="zh-CN" dirty="0" smtClean="0"/>
              <a:t>1000</a:t>
            </a:r>
            <a:r>
              <a:rPr lang="en-US" altLang="zh-CN" dirty="0"/>
              <a:t>, 1 000]</a:t>
            </a:r>
            <a:r>
              <a:rPr lang="zh-CN" altLang="en-US" dirty="0"/>
              <a:t>内。</a:t>
            </a:r>
          </a:p>
          <a:p>
            <a:r>
              <a:rPr lang="zh-CN" altLang="en-US" dirty="0"/>
              <a:t>插入的数字总数不超过</a:t>
            </a:r>
            <a:r>
              <a:rPr lang="en-US" altLang="zh-CN" dirty="0"/>
              <a:t>4 000 000</a:t>
            </a:r>
            <a:r>
              <a:rPr lang="zh-CN" altLang="en-US" dirty="0"/>
              <a:t>个，输入文件大小不超过</a:t>
            </a:r>
            <a:r>
              <a:rPr lang="en-US" altLang="zh-CN" dirty="0"/>
              <a:t>20MBytes</a:t>
            </a:r>
            <a:r>
              <a:rPr lang="zh-CN" altLang="en-US" dirty="0"/>
              <a:t>。</a:t>
            </a:r>
            <a:endParaRPr kumimoji="1" lang="zh-CN" altLang="en-US" dirty="0"/>
          </a:p>
        </p:txBody>
      </p:sp>
    </p:spTree>
    <p:extLst>
      <p:ext uri="{BB962C8B-B14F-4D97-AF65-F5344CB8AC3E}">
        <p14:creationId xmlns:p14="http://schemas.microsoft.com/office/powerpoint/2010/main" xmlns="" val="2858259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Treap</a:t>
            </a:r>
            <a:r>
              <a:rPr kumimoji="1" lang="zh-CN" altLang="en-US" dirty="0" smtClean="0"/>
              <a:t>特性</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Treap</a:t>
            </a:r>
            <a:r>
              <a:rPr lang="en-US" altLang="zh-CN" dirty="0"/>
              <a:t> </a:t>
            </a:r>
            <a:r>
              <a:rPr lang="zh-CN" altLang="en-US" dirty="0"/>
              <a:t>在基本的二叉搜索树基础上增加了一个</a:t>
            </a:r>
            <a:r>
              <a:rPr lang="en-US" altLang="zh-CN" dirty="0"/>
              <a:t>『</a:t>
            </a:r>
            <a:r>
              <a:rPr lang="zh-CN" altLang="en-US" dirty="0"/>
              <a:t>随机附加域</a:t>
            </a:r>
            <a:r>
              <a:rPr lang="en-US" altLang="zh-CN" dirty="0"/>
              <a:t>』,</a:t>
            </a:r>
            <a:r>
              <a:rPr lang="zh-CN" altLang="en-US" dirty="0"/>
              <a:t>整棵树不仅要满足二叉</a:t>
            </a:r>
            <a:r>
              <a:rPr lang="zh-CN" altLang="en-US" dirty="0" smtClean="0"/>
              <a:t>搜索</a:t>
            </a:r>
            <a:r>
              <a:rPr lang="zh-CN" altLang="en-US" dirty="0"/>
              <a:t>树左儿子小右儿子大的性质</a:t>
            </a:r>
            <a:r>
              <a:rPr lang="en-US" altLang="zh-CN" dirty="0"/>
              <a:t>,</a:t>
            </a:r>
            <a:r>
              <a:rPr lang="zh-CN" altLang="en-US" dirty="0"/>
              <a:t>同时也要满足按照</a:t>
            </a:r>
            <a:r>
              <a:rPr lang="en-US" altLang="zh-CN" dirty="0"/>
              <a:t>『</a:t>
            </a:r>
            <a:r>
              <a:rPr lang="zh-CN" altLang="en-US" dirty="0"/>
              <a:t>随机附加域</a:t>
            </a:r>
            <a:r>
              <a:rPr lang="en-US" altLang="zh-CN" dirty="0"/>
              <a:t>』</a:t>
            </a:r>
            <a:r>
              <a:rPr lang="zh-CN" altLang="en-US" dirty="0"/>
              <a:t>成一个堆。正因为</a:t>
            </a:r>
            <a:r>
              <a:rPr lang="zh-CN" altLang="en-US" dirty="0" smtClean="0"/>
              <a:t>附加域</a:t>
            </a:r>
            <a:r>
              <a:rPr lang="zh-CN" altLang="en-US" dirty="0"/>
              <a:t>的随机性</a:t>
            </a:r>
            <a:r>
              <a:rPr lang="en-US" altLang="zh-CN" dirty="0"/>
              <a:t>,</a:t>
            </a:r>
            <a:r>
              <a:rPr lang="zh-CN" altLang="en-US" dirty="0"/>
              <a:t>使得 </a:t>
            </a:r>
            <a:r>
              <a:rPr lang="en-US" altLang="zh-CN" dirty="0" err="1"/>
              <a:t>Treap</a:t>
            </a:r>
            <a:r>
              <a:rPr lang="en-US" altLang="zh-CN" dirty="0"/>
              <a:t> </a:t>
            </a:r>
            <a:r>
              <a:rPr lang="zh-CN" altLang="en-US" dirty="0"/>
              <a:t>可以保持一个较为随机的结构</a:t>
            </a:r>
            <a:r>
              <a:rPr lang="en-US" altLang="zh-CN" dirty="0"/>
              <a:t>,</a:t>
            </a:r>
            <a:r>
              <a:rPr lang="zh-CN" altLang="en-US" dirty="0"/>
              <a:t>其平均树高为 </a:t>
            </a:r>
            <a:r>
              <a:rPr lang="en-US" altLang="zh-CN" dirty="0"/>
              <a:t>O(</a:t>
            </a:r>
            <a:r>
              <a:rPr lang="en-US" altLang="zh-CN" dirty="0" err="1"/>
              <a:t>logn</a:t>
            </a:r>
            <a:r>
              <a:rPr lang="en-US" altLang="zh-CN" dirty="0"/>
              <a:t>)</a:t>
            </a:r>
            <a:r>
              <a:rPr lang="zh-CN" altLang="en-US" dirty="0"/>
              <a:t>级别</a:t>
            </a:r>
            <a:r>
              <a:rPr lang="en-US" altLang="zh-CN" dirty="0"/>
              <a:t>,</a:t>
            </a:r>
            <a:r>
              <a:rPr lang="zh-CN" altLang="en-US" dirty="0"/>
              <a:t>这 也是它能够实现基本操作时间复杂度 </a:t>
            </a:r>
            <a:r>
              <a:rPr lang="en-US" altLang="zh-CN" dirty="0"/>
              <a:t>O(</a:t>
            </a:r>
            <a:r>
              <a:rPr lang="en-US" altLang="zh-CN" dirty="0" err="1"/>
              <a:t>logn</a:t>
            </a:r>
            <a:r>
              <a:rPr lang="en-US" altLang="zh-CN" dirty="0"/>
              <a:t>)</a:t>
            </a:r>
            <a:r>
              <a:rPr lang="zh-CN" altLang="en-US" dirty="0"/>
              <a:t>的原因。 </a:t>
            </a:r>
          </a:p>
          <a:p>
            <a:endParaRPr kumimoji="1" lang="zh-CN" altLang="en-US" dirty="0"/>
          </a:p>
        </p:txBody>
      </p:sp>
    </p:spTree>
    <p:extLst>
      <p:ext uri="{BB962C8B-B14F-4D97-AF65-F5344CB8AC3E}">
        <p14:creationId xmlns:p14="http://schemas.microsoft.com/office/powerpoint/2010/main" xmlns="" val="297965265"/>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p:txBody>
          <a:bodyPr/>
          <a:lstStyle/>
          <a:p>
            <a:r>
              <a:rPr kumimoji="1" lang="zh-CN" altLang="en-US" dirty="0" smtClean="0"/>
              <a:t>首先，如果涉及到区间操作，我们需要把区间里面的所有点都弄到一棵子树里面去。</a:t>
            </a:r>
            <a:endParaRPr kumimoji="1" lang="en-US" altLang="zh-CN" dirty="0" smtClean="0"/>
          </a:p>
          <a:p>
            <a:r>
              <a:rPr kumimoji="1" lang="zh-CN" altLang="en-US" dirty="0" smtClean="0"/>
              <a:t>把区间左面的点</a:t>
            </a:r>
            <a:r>
              <a:rPr kumimoji="1" lang="en-US" altLang="zh-CN" dirty="0" smtClean="0"/>
              <a:t>splay</a:t>
            </a:r>
            <a:r>
              <a:rPr kumimoji="1" lang="zh-CN" altLang="en-US" dirty="0" smtClean="0"/>
              <a:t>到根，把区间右面的点</a:t>
            </a:r>
            <a:r>
              <a:rPr kumimoji="1" lang="en-US" altLang="zh-CN" dirty="0" smtClean="0"/>
              <a:t>splay</a:t>
            </a:r>
            <a:r>
              <a:rPr kumimoji="1" lang="zh-CN" altLang="en-US" dirty="0" smtClean="0"/>
              <a:t>到根的右儿子，则根的右儿子的左儿子为区间所在子树的根节点。</a:t>
            </a:r>
            <a:endParaRPr kumimoji="1" lang="zh-CN" altLang="en-US" dirty="0"/>
          </a:p>
        </p:txBody>
      </p:sp>
    </p:spTree>
    <p:extLst>
      <p:ext uri="{BB962C8B-B14F-4D97-AF65-F5344CB8AC3E}">
        <p14:creationId xmlns:p14="http://schemas.microsoft.com/office/powerpoint/2010/main" xmlns="" val="1241592729"/>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区间插入</a:t>
            </a:r>
            <a:endParaRPr kumimoji="1" lang="en-US" altLang="zh-CN" dirty="0" smtClean="0"/>
          </a:p>
          <a:p>
            <a:pPr lvl="1"/>
            <a:r>
              <a:rPr kumimoji="1" lang="zh-CN" altLang="en-US" dirty="0" smtClean="0"/>
              <a:t>方法一：如果要插入</a:t>
            </a:r>
            <a:r>
              <a:rPr kumimoji="1" lang="en-US" altLang="zh-CN" dirty="0" smtClean="0"/>
              <a:t>tot</a:t>
            </a:r>
            <a:r>
              <a:rPr kumimoji="1" lang="zh-CN" altLang="en-US" dirty="0" smtClean="0"/>
              <a:t>个元素，我可以把它拆分成</a:t>
            </a:r>
            <a:r>
              <a:rPr kumimoji="1" lang="en-US" altLang="zh-CN" dirty="0" smtClean="0"/>
              <a:t>tot</a:t>
            </a:r>
            <a:r>
              <a:rPr kumimoji="1" lang="zh-CN" altLang="en-US" dirty="0" smtClean="0"/>
              <a:t>次单个元素的插入。</a:t>
            </a:r>
            <a:endParaRPr kumimoji="1" lang="en-US" altLang="zh-CN" dirty="0" smtClean="0"/>
          </a:p>
          <a:p>
            <a:pPr lvl="1"/>
            <a:r>
              <a:rPr kumimoji="1" lang="zh-CN" altLang="en-US" dirty="0" smtClean="0"/>
              <a:t>复杂度</a:t>
            </a:r>
            <a:r>
              <a:rPr kumimoji="1" lang="en-US" altLang="zh-CN" dirty="0" smtClean="0"/>
              <a:t>O(</a:t>
            </a:r>
            <a:r>
              <a:rPr kumimoji="1" lang="en-US" altLang="zh-CN" dirty="0" err="1" smtClean="0"/>
              <a:t>totlogn</a:t>
            </a:r>
            <a:r>
              <a:rPr kumimoji="1" lang="en-US" altLang="zh-CN" dirty="0" smtClean="0"/>
              <a:t>)</a:t>
            </a:r>
            <a:r>
              <a:rPr kumimoji="1" lang="zh-CN" altLang="en-US" dirty="0" smtClean="0"/>
              <a:t>，但常数较大。</a:t>
            </a:r>
            <a:endParaRPr kumimoji="1" lang="en-US" altLang="zh-CN" dirty="0" smtClean="0"/>
          </a:p>
          <a:p>
            <a:r>
              <a:rPr kumimoji="1" lang="zh-CN" altLang="en-US" dirty="0" smtClean="0"/>
              <a:t>方法二：我先把要插入的</a:t>
            </a:r>
            <a:r>
              <a:rPr kumimoji="1" lang="en-US" altLang="zh-CN" dirty="0" smtClean="0"/>
              <a:t>tot</a:t>
            </a:r>
            <a:r>
              <a:rPr kumimoji="1" lang="zh-CN" altLang="en-US" dirty="0" smtClean="0"/>
              <a:t>个元素构造成一个小</a:t>
            </a:r>
            <a:r>
              <a:rPr kumimoji="1" lang="en-US" altLang="zh-CN" dirty="0" smtClean="0"/>
              <a:t>splay</a:t>
            </a:r>
            <a:r>
              <a:rPr kumimoji="1" lang="zh-CN" altLang="en-US" dirty="0" smtClean="0"/>
              <a:t>。然后再把这个小</a:t>
            </a:r>
            <a:r>
              <a:rPr kumimoji="1" lang="en-US" altLang="zh-CN" dirty="0" smtClean="0"/>
              <a:t>splay</a:t>
            </a:r>
            <a:r>
              <a:rPr kumimoji="1" lang="zh-CN" altLang="en-US" dirty="0" smtClean="0"/>
              <a:t>插入到合适的位置</a:t>
            </a:r>
            <a:endParaRPr kumimoji="1" lang="zh-CN" altLang="en-US" dirty="0"/>
          </a:p>
        </p:txBody>
      </p:sp>
    </p:spTree>
    <p:extLst>
      <p:ext uri="{BB962C8B-B14F-4D97-AF65-F5344CB8AC3E}">
        <p14:creationId xmlns:p14="http://schemas.microsoft.com/office/powerpoint/2010/main" xmlns="" val="1824294056"/>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11" name="椭圆 10"/>
          <p:cNvSpPr/>
          <p:nvPr/>
        </p:nvSpPr>
        <p:spPr>
          <a:xfrm>
            <a:off x="3062367" y="3556410"/>
            <a:ext cx="1009934"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椭圆 11"/>
          <p:cNvSpPr/>
          <p:nvPr/>
        </p:nvSpPr>
        <p:spPr>
          <a:xfrm>
            <a:off x="4367131" y="2569341"/>
            <a:ext cx="1009934"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椭圆 12"/>
          <p:cNvSpPr/>
          <p:nvPr/>
        </p:nvSpPr>
        <p:spPr>
          <a:xfrm>
            <a:off x="518765" y="2760529"/>
            <a:ext cx="1009934"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椭圆 13"/>
          <p:cNvSpPr/>
          <p:nvPr/>
        </p:nvSpPr>
        <p:spPr>
          <a:xfrm>
            <a:off x="2114149" y="1750595"/>
            <a:ext cx="1009934" cy="1009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a:p>
        </p:txBody>
      </p:sp>
      <p:cxnSp>
        <p:nvCxnSpPr>
          <p:cNvPr id="16" name="直线连接符 15"/>
          <p:cNvCxnSpPr/>
          <p:nvPr/>
        </p:nvCxnSpPr>
        <p:spPr>
          <a:xfrm>
            <a:off x="3124083" y="2421491"/>
            <a:ext cx="1243048" cy="4640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V="1">
            <a:off x="1408535" y="2569341"/>
            <a:ext cx="786327" cy="3161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12" idx="4"/>
          </p:cNvCxnSpPr>
          <p:nvPr/>
        </p:nvCxnSpPr>
        <p:spPr>
          <a:xfrm flipV="1">
            <a:off x="4036590" y="3579275"/>
            <a:ext cx="835508" cy="37857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7215116" y="206003"/>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6373504" y="1155779"/>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8447964" y="1155779"/>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5707606" y="2064493"/>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7135504" y="2056531"/>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连接符 33"/>
          <p:cNvCxnSpPr>
            <a:endCxn id="29" idx="3"/>
          </p:cNvCxnSpPr>
          <p:nvPr/>
        </p:nvCxnSpPr>
        <p:spPr>
          <a:xfrm flipV="1">
            <a:off x="6904354" y="800107"/>
            <a:ext cx="412694" cy="5272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线连接符 35"/>
          <p:cNvCxnSpPr>
            <a:endCxn id="31" idx="1"/>
          </p:cNvCxnSpPr>
          <p:nvPr/>
        </p:nvCxnSpPr>
        <p:spPr>
          <a:xfrm>
            <a:off x="7911152" y="766699"/>
            <a:ext cx="638744" cy="4910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直线连接符 37"/>
          <p:cNvCxnSpPr>
            <a:endCxn id="30" idx="3"/>
          </p:cNvCxnSpPr>
          <p:nvPr/>
        </p:nvCxnSpPr>
        <p:spPr>
          <a:xfrm flipV="1">
            <a:off x="6256102" y="1749883"/>
            <a:ext cx="219334" cy="3837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直线连接符 39"/>
          <p:cNvCxnSpPr/>
          <p:nvPr/>
        </p:nvCxnSpPr>
        <p:spPr>
          <a:xfrm>
            <a:off x="7031700" y="1729642"/>
            <a:ext cx="309976" cy="38371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1885095" y="4297400"/>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1043483" y="5247176"/>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3117943" y="5247176"/>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370687" y="5939009"/>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1805483" y="5943212"/>
            <a:ext cx="696036" cy="696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连接符 47"/>
          <p:cNvCxnSpPr/>
          <p:nvPr/>
        </p:nvCxnSpPr>
        <p:spPr>
          <a:xfrm flipV="1">
            <a:off x="1574333" y="4891504"/>
            <a:ext cx="412694" cy="5272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直线连接符 48"/>
          <p:cNvCxnSpPr/>
          <p:nvPr/>
        </p:nvCxnSpPr>
        <p:spPr>
          <a:xfrm>
            <a:off x="2581131" y="4858096"/>
            <a:ext cx="638744" cy="4910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flipV="1">
            <a:off x="902800" y="5841280"/>
            <a:ext cx="242615" cy="17161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直线连接符 50"/>
          <p:cNvCxnSpPr/>
          <p:nvPr/>
        </p:nvCxnSpPr>
        <p:spPr>
          <a:xfrm>
            <a:off x="1701679" y="5821039"/>
            <a:ext cx="307536" cy="1179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43" idx="7"/>
          </p:cNvCxnSpPr>
          <p:nvPr/>
        </p:nvCxnSpPr>
        <p:spPr>
          <a:xfrm flipV="1">
            <a:off x="2479199" y="4214377"/>
            <a:ext cx="583168" cy="184955"/>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22636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1"/>
                                        </p:tgtEl>
                                        <p:attrNameLst>
                                          <p:attrName>fillcolor</p:attrName>
                                        </p:attrNameLst>
                                      </p:cBhvr>
                                      <p:to>
                                        <a:schemeClr val="accent2"/>
                                      </p:to>
                                    </p:animClr>
                                    <p:set>
                                      <p:cBhvr>
                                        <p:cTn id="7" dur="2000" fill="hold"/>
                                        <p:tgtEl>
                                          <p:spTgt spid="11"/>
                                        </p:tgtEl>
                                        <p:attrNameLst>
                                          <p:attrName>fill.type</p:attrName>
                                        </p:attrNameLst>
                                      </p:cBhvr>
                                      <p:to>
                                        <p:strVal val="solid"/>
                                      </p:to>
                                    </p:set>
                                    <p:set>
                                      <p:cBhvr>
                                        <p:cTn id="8" dur="2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checkerboard(across)">
                                      <p:cBhvr>
                                        <p:cTn id="13" dur="500"/>
                                        <p:tgtEl>
                                          <p:spTgt spid="2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checkerboard(across)">
                                      <p:cBhvr>
                                        <p:cTn id="16" dur="500"/>
                                        <p:tgtEl>
                                          <p:spTgt spid="3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heckerboard(across)">
                                      <p:cBhvr>
                                        <p:cTn id="19" dur="500"/>
                                        <p:tgtEl>
                                          <p:spTgt spid="3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checkerboard(across)">
                                      <p:cBhvr>
                                        <p:cTn id="25" dur="500"/>
                                        <p:tgtEl>
                                          <p:spTgt spid="33"/>
                                        </p:tgtEl>
                                      </p:cBhvr>
                                    </p:animEffect>
                                  </p:childTnLst>
                                </p:cTn>
                              </p:par>
                              <p:par>
                                <p:cTn id="26" presetID="5" presetClass="entr" presetSubtype="1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checkerboard(across)">
                                      <p:cBhvr>
                                        <p:cTn id="28" dur="500"/>
                                        <p:tgtEl>
                                          <p:spTgt spid="34"/>
                                        </p:tgtEl>
                                      </p:cBhvr>
                                    </p:animEffect>
                                  </p:childTnLst>
                                </p:cTn>
                              </p:par>
                              <p:par>
                                <p:cTn id="29" presetID="5" presetClass="entr" presetSubtype="1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heckerboard(across)">
                                      <p:cBhvr>
                                        <p:cTn id="31" dur="500"/>
                                        <p:tgtEl>
                                          <p:spTgt spid="36"/>
                                        </p:tgtEl>
                                      </p:cBhvr>
                                    </p:animEffect>
                                  </p:childTnLst>
                                </p:cTn>
                              </p:par>
                              <p:par>
                                <p:cTn id="32" presetID="5" presetClass="entr" presetSubtype="1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checkerboard(across)">
                                      <p:cBhvr>
                                        <p:cTn id="34" dur="500"/>
                                        <p:tgtEl>
                                          <p:spTgt spid="38"/>
                                        </p:tgtEl>
                                      </p:cBhvr>
                                    </p:animEffect>
                                  </p:childTnLst>
                                </p:cTn>
                              </p:par>
                              <p:par>
                                <p:cTn id="35" presetID="5" presetClass="entr" presetSubtype="1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checkerboard(across)">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30"/>
                                        </p:tgtEl>
                                      </p:cBhvr>
                                    </p:animEffect>
                                    <p:set>
                                      <p:cBhvr>
                                        <p:cTn id="45" dur="1" fill="hold">
                                          <p:stCondLst>
                                            <p:cond delay="499"/>
                                          </p:stCondLst>
                                        </p:cTn>
                                        <p:tgtEl>
                                          <p:spTgt spid="30"/>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32"/>
                                        </p:tgtEl>
                                      </p:cBhvr>
                                    </p:animEffect>
                                    <p:set>
                                      <p:cBhvr>
                                        <p:cTn id="51" dur="1" fill="hold">
                                          <p:stCondLst>
                                            <p:cond delay="499"/>
                                          </p:stCondLst>
                                        </p:cTn>
                                        <p:tgtEl>
                                          <p:spTgt spid="32"/>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33"/>
                                        </p:tgtEl>
                                      </p:cBhvr>
                                    </p:animEffect>
                                    <p:set>
                                      <p:cBhvr>
                                        <p:cTn id="54" dur="1" fill="hold">
                                          <p:stCondLst>
                                            <p:cond delay="499"/>
                                          </p:stCondLst>
                                        </p:cTn>
                                        <p:tgtEl>
                                          <p:spTgt spid="33"/>
                                        </p:tgtEl>
                                        <p:attrNameLst>
                                          <p:attrName>style.visibility</p:attrName>
                                        </p:attrNameLst>
                                      </p:cBhvr>
                                      <p:to>
                                        <p:strVal val="hidden"/>
                                      </p:to>
                                    </p:set>
                                  </p:childTnLst>
                                </p:cTn>
                              </p:par>
                              <p:par>
                                <p:cTn id="55" presetID="3" presetClass="exit" presetSubtype="10" fill="hold" nodeType="withEffect">
                                  <p:stCondLst>
                                    <p:cond delay="0"/>
                                  </p:stCondLst>
                                  <p:childTnLst>
                                    <p:animEffect transition="out" filter="blinds(horizontal)">
                                      <p:cBhvr>
                                        <p:cTn id="56" dur="500"/>
                                        <p:tgtEl>
                                          <p:spTgt spid="34"/>
                                        </p:tgtEl>
                                      </p:cBhvr>
                                    </p:animEffect>
                                    <p:set>
                                      <p:cBhvr>
                                        <p:cTn id="57" dur="1" fill="hold">
                                          <p:stCondLst>
                                            <p:cond delay="499"/>
                                          </p:stCondLst>
                                        </p:cTn>
                                        <p:tgtEl>
                                          <p:spTgt spid="34"/>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36"/>
                                        </p:tgtEl>
                                      </p:cBhvr>
                                    </p:animEffect>
                                    <p:set>
                                      <p:cBhvr>
                                        <p:cTn id="60" dur="1" fill="hold">
                                          <p:stCondLst>
                                            <p:cond delay="499"/>
                                          </p:stCondLst>
                                        </p:cTn>
                                        <p:tgtEl>
                                          <p:spTgt spid="36"/>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38"/>
                                        </p:tgtEl>
                                      </p:cBhvr>
                                    </p:animEffect>
                                    <p:set>
                                      <p:cBhvr>
                                        <p:cTn id="63" dur="1" fill="hold">
                                          <p:stCondLst>
                                            <p:cond delay="499"/>
                                          </p:stCondLst>
                                        </p:cTn>
                                        <p:tgtEl>
                                          <p:spTgt spid="38"/>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40"/>
                                        </p:tgtEl>
                                      </p:cBhvr>
                                    </p:animEffect>
                                    <p:set>
                                      <p:cBhvr>
                                        <p:cTn id="66" dur="1" fill="hold">
                                          <p:stCondLst>
                                            <p:cond delay="499"/>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checkerboard(across)">
                                      <p:cBhvr>
                                        <p:cTn id="71" dur="500"/>
                                        <p:tgtEl>
                                          <p:spTgt spid="43"/>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checkerboard(across)">
                                      <p:cBhvr>
                                        <p:cTn id="74" dur="500"/>
                                        <p:tgtEl>
                                          <p:spTgt spid="44"/>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checkerboard(across)">
                                      <p:cBhvr>
                                        <p:cTn id="77" dur="500"/>
                                        <p:tgtEl>
                                          <p:spTgt spid="45"/>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checkerboard(across)">
                                      <p:cBhvr>
                                        <p:cTn id="80" dur="500"/>
                                        <p:tgtEl>
                                          <p:spTgt spid="46"/>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checkerboard(across)">
                                      <p:cBhvr>
                                        <p:cTn id="83" dur="500"/>
                                        <p:tgtEl>
                                          <p:spTgt spid="47"/>
                                        </p:tgtEl>
                                      </p:cBhvr>
                                    </p:animEffect>
                                  </p:childTnLst>
                                </p:cTn>
                              </p:par>
                              <p:par>
                                <p:cTn id="84" presetID="5" presetClass="entr" presetSubtype="1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checkerboard(across)">
                                      <p:cBhvr>
                                        <p:cTn id="86" dur="500"/>
                                        <p:tgtEl>
                                          <p:spTgt spid="48"/>
                                        </p:tgtEl>
                                      </p:cBhvr>
                                    </p:animEffect>
                                  </p:childTnLst>
                                </p:cTn>
                              </p:par>
                              <p:par>
                                <p:cTn id="87" presetID="5" presetClass="entr" presetSubtype="1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checkerboard(across)">
                                      <p:cBhvr>
                                        <p:cTn id="89" dur="500"/>
                                        <p:tgtEl>
                                          <p:spTgt spid="49"/>
                                        </p:tgtEl>
                                      </p:cBhvr>
                                    </p:animEffect>
                                  </p:childTnLst>
                                </p:cTn>
                              </p:par>
                              <p:par>
                                <p:cTn id="90" presetID="5" presetClass="entr" presetSubtype="1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checkerboard(across)">
                                      <p:cBhvr>
                                        <p:cTn id="92" dur="500"/>
                                        <p:tgtEl>
                                          <p:spTgt spid="50"/>
                                        </p:tgtEl>
                                      </p:cBhvr>
                                    </p:animEffect>
                                  </p:childTnLst>
                                </p:cTn>
                              </p:par>
                              <p:par>
                                <p:cTn id="93" presetID="5" presetClass="entr" presetSubtype="1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checkerboard(across)">
                                      <p:cBhvr>
                                        <p:cTn id="95" dur="500"/>
                                        <p:tgtEl>
                                          <p:spTgt spid="51"/>
                                        </p:tgtEl>
                                      </p:cBhvr>
                                    </p:animEffect>
                                  </p:childTnLst>
                                </p:cTn>
                              </p:par>
                              <p:par>
                                <p:cTn id="96" presetID="5" presetClass="entr" presetSubtype="10" fill="hold"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checkerboard(across)">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43" grpId="0" animBg="1"/>
      <p:bldP spid="44" grpId="0" animBg="1"/>
      <p:bldP spid="45" grpId="0" animBg="1"/>
      <p:bldP spid="46" grpId="0" animBg="1"/>
      <p:bldP spid="4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a:xfrm>
            <a:off x="571500" y="1725317"/>
            <a:ext cx="8012942" cy="4416176"/>
          </a:xfrm>
        </p:spPr>
        <p:txBody>
          <a:bodyPr>
            <a:normAutofit fontScale="85000" lnSpcReduction="20000"/>
          </a:bodyPr>
          <a:lstStyle/>
          <a:p>
            <a:r>
              <a:rPr kumimoji="1" lang="zh-CN" altLang="en-US" dirty="0" smtClean="0"/>
              <a:t>递归构造即可：</a:t>
            </a:r>
            <a:endParaRPr kumimoji="1" lang="en-US" altLang="zh-CN" dirty="0" smtClean="0"/>
          </a:p>
          <a:p>
            <a:pPr lvl="1"/>
            <a:r>
              <a:rPr kumimoji="1" lang="en-US" altLang="zh-CN" dirty="0" smtClean="0"/>
              <a:t>build(L,R)</a:t>
            </a:r>
          </a:p>
          <a:p>
            <a:pPr lvl="1"/>
            <a:r>
              <a:rPr kumimoji="1" lang="en-US" altLang="zh-CN" dirty="0" smtClean="0"/>
              <a:t>{</a:t>
            </a:r>
          </a:p>
          <a:p>
            <a:pPr lvl="2"/>
            <a:r>
              <a:rPr kumimoji="1" lang="en-US" altLang="zh-CN" dirty="0" smtClean="0"/>
              <a:t>if</a:t>
            </a:r>
            <a:r>
              <a:rPr kumimoji="1" lang="zh-CN" altLang="en-US" dirty="0" smtClean="0"/>
              <a:t> </a:t>
            </a:r>
            <a:r>
              <a:rPr kumimoji="1" lang="en-US" altLang="zh-CN" dirty="0" smtClean="0"/>
              <a:t>(L</a:t>
            </a:r>
            <a:r>
              <a:rPr kumimoji="1" lang="zh-CN" altLang="en-US" dirty="0" smtClean="0"/>
              <a:t> </a:t>
            </a:r>
            <a:r>
              <a:rPr kumimoji="1" lang="en-US" altLang="zh-CN" dirty="0" smtClean="0"/>
              <a:t>&gt;</a:t>
            </a:r>
            <a:r>
              <a:rPr kumimoji="1" lang="zh-CN" altLang="en-US" dirty="0" smtClean="0"/>
              <a:t> </a:t>
            </a:r>
            <a:r>
              <a:rPr kumimoji="1" lang="en-US" altLang="zh-CN" dirty="0" smtClean="0"/>
              <a:t>R)</a:t>
            </a:r>
            <a:r>
              <a:rPr kumimoji="1" lang="zh-CN" altLang="en-US" dirty="0" smtClean="0"/>
              <a:t> </a:t>
            </a:r>
            <a:r>
              <a:rPr kumimoji="1" lang="en-US" altLang="zh-CN" dirty="0" smtClean="0"/>
              <a:t>return null;</a:t>
            </a:r>
          </a:p>
          <a:p>
            <a:pPr lvl="2"/>
            <a:r>
              <a:rPr kumimoji="1" lang="en-US" altLang="zh-CN" dirty="0" err="1" smtClean="0"/>
              <a:t>int</a:t>
            </a:r>
            <a:r>
              <a:rPr kumimoji="1" lang="zh-CN" altLang="en-US" dirty="0" smtClean="0"/>
              <a:t> </a:t>
            </a:r>
            <a:r>
              <a:rPr kumimoji="1" lang="en-US" altLang="zh-CN" dirty="0" smtClean="0"/>
              <a:t>mid</a:t>
            </a:r>
            <a:r>
              <a:rPr kumimoji="1" lang="zh-CN" altLang="en-US" dirty="0" smtClean="0"/>
              <a:t> </a:t>
            </a:r>
            <a:r>
              <a:rPr kumimoji="1" lang="en-US" altLang="zh-CN" dirty="0" smtClean="0"/>
              <a:t>=</a:t>
            </a:r>
            <a:r>
              <a:rPr kumimoji="1" lang="zh-CN" altLang="en-US" dirty="0" smtClean="0"/>
              <a:t> </a:t>
            </a:r>
            <a:r>
              <a:rPr kumimoji="1" lang="en-US" altLang="zh-CN" dirty="0" smtClean="0"/>
              <a:t>(L</a:t>
            </a:r>
            <a:r>
              <a:rPr kumimoji="1" lang="zh-CN" altLang="en-US" dirty="0" smtClean="0"/>
              <a:t> </a:t>
            </a:r>
            <a:r>
              <a:rPr kumimoji="1" lang="en-US" altLang="zh-CN" dirty="0" smtClean="0"/>
              <a:t>+</a:t>
            </a:r>
            <a:r>
              <a:rPr kumimoji="1" lang="zh-CN" altLang="en-US" dirty="0" smtClean="0"/>
              <a:t> </a:t>
            </a:r>
            <a:r>
              <a:rPr kumimoji="1" lang="en-US" altLang="zh-CN" dirty="0" smtClean="0"/>
              <a:t>R)</a:t>
            </a:r>
            <a:r>
              <a:rPr kumimoji="1" lang="zh-CN" altLang="en-US" dirty="0" smtClean="0"/>
              <a:t> </a:t>
            </a:r>
            <a:r>
              <a:rPr kumimoji="1" lang="en-US" altLang="zh-CN" dirty="0" smtClean="0"/>
              <a:t>/</a:t>
            </a:r>
            <a:r>
              <a:rPr kumimoji="1" lang="zh-CN" altLang="en-US" dirty="0" smtClean="0"/>
              <a:t> </a:t>
            </a:r>
            <a:r>
              <a:rPr kumimoji="1" lang="en-US" altLang="zh-CN" dirty="0" smtClean="0"/>
              <a:t>2;</a:t>
            </a:r>
          </a:p>
          <a:p>
            <a:pPr lvl="2"/>
            <a:r>
              <a:rPr kumimoji="1" lang="en-US" altLang="zh-CN" dirty="0" err="1" smtClean="0"/>
              <a:t>splay_node</a:t>
            </a:r>
            <a:r>
              <a:rPr kumimoji="1" lang="en-US" altLang="zh-CN" dirty="0" smtClean="0"/>
              <a:t> *now = </a:t>
            </a:r>
            <a:r>
              <a:rPr kumimoji="1" lang="en-US" altLang="zh-CN" dirty="0" err="1" smtClean="0"/>
              <a:t>get_new</a:t>
            </a:r>
            <a:r>
              <a:rPr kumimoji="1" lang="en-US" altLang="zh-CN" dirty="0" smtClean="0"/>
              <a:t>(</a:t>
            </a:r>
            <a:r>
              <a:rPr kumimoji="1" lang="en-US" altLang="zh-CN" dirty="0" err="1" smtClean="0"/>
              <a:t>tmp</a:t>
            </a:r>
            <a:r>
              <a:rPr kumimoji="1" lang="en-US" altLang="zh-CN" dirty="0" smtClean="0"/>
              <a:t>[mid]);</a:t>
            </a:r>
          </a:p>
          <a:p>
            <a:pPr lvl="2"/>
            <a:r>
              <a:rPr kumimoji="1" lang="en-US" altLang="zh-CN" dirty="0" smtClean="0"/>
              <a:t>now-&gt;</a:t>
            </a:r>
            <a:r>
              <a:rPr kumimoji="1" lang="en-US" altLang="zh-CN" dirty="0" err="1" smtClean="0"/>
              <a:t>set_ch</a:t>
            </a:r>
            <a:r>
              <a:rPr kumimoji="1" lang="en-US" altLang="zh-CN" dirty="0" smtClean="0"/>
              <a:t>(0, build(L, mid-1));</a:t>
            </a:r>
          </a:p>
          <a:p>
            <a:pPr lvl="2"/>
            <a:r>
              <a:rPr kumimoji="1" lang="en-US" altLang="zh-CN" dirty="0" smtClean="0"/>
              <a:t>now-&gt;</a:t>
            </a:r>
            <a:r>
              <a:rPr kumimoji="1" lang="en-US" altLang="zh-CN" dirty="0" err="1" smtClean="0"/>
              <a:t>set_ch</a:t>
            </a:r>
            <a:r>
              <a:rPr kumimoji="1" lang="en-US" altLang="zh-CN" dirty="0" smtClean="0"/>
              <a:t>(1, build(mid+1, R));</a:t>
            </a:r>
          </a:p>
          <a:p>
            <a:pPr lvl="2"/>
            <a:r>
              <a:rPr kumimoji="1" lang="en-US" altLang="zh-CN" dirty="0" smtClean="0"/>
              <a:t>return now;</a:t>
            </a:r>
          </a:p>
          <a:p>
            <a:pPr lvl="1"/>
            <a:r>
              <a:rPr kumimoji="1" lang="en-US" altLang="zh-CN" dirty="0"/>
              <a:t>}</a:t>
            </a:r>
            <a:endParaRPr kumimoji="1" lang="zh-CN" altLang="en-US" dirty="0"/>
          </a:p>
        </p:txBody>
      </p:sp>
    </p:spTree>
    <p:extLst>
      <p:ext uri="{BB962C8B-B14F-4D97-AF65-F5344CB8AC3E}">
        <p14:creationId xmlns:p14="http://schemas.microsoft.com/office/powerpoint/2010/main" xmlns="" val="753167679"/>
      </p:ext>
    </p:extLst>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p:txBody>
          <a:bodyPr/>
          <a:lstStyle/>
          <a:p>
            <a:r>
              <a:rPr kumimoji="1" lang="zh-CN" altLang="en-US" dirty="0" smtClean="0"/>
              <a:t>区间删除：</a:t>
            </a:r>
            <a:endParaRPr kumimoji="1" lang="en-US" altLang="zh-CN" dirty="0" smtClean="0"/>
          </a:p>
          <a:p>
            <a:pPr lvl="1"/>
            <a:r>
              <a:rPr kumimoji="1" lang="zh-CN" altLang="en-US" dirty="0" smtClean="0"/>
              <a:t>先把要删除的区间分离出来，然后直接删就可以了。</a:t>
            </a:r>
            <a:endParaRPr kumimoji="1" lang="zh-CN" altLang="en-US" dirty="0"/>
          </a:p>
        </p:txBody>
      </p:sp>
    </p:spTree>
    <p:extLst>
      <p:ext uri="{BB962C8B-B14F-4D97-AF65-F5344CB8AC3E}">
        <p14:creationId xmlns:p14="http://schemas.microsoft.com/office/powerpoint/2010/main" xmlns="" val="318598503"/>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p:txBody>
          <a:bodyPr/>
          <a:lstStyle/>
          <a:p>
            <a:r>
              <a:rPr kumimoji="1" lang="zh-CN" altLang="en-US" dirty="0" smtClean="0"/>
              <a:t>区间求和：</a:t>
            </a:r>
            <a:endParaRPr kumimoji="1" lang="en-US" altLang="zh-CN" dirty="0" smtClean="0"/>
          </a:p>
          <a:p>
            <a:pPr lvl="1"/>
            <a:r>
              <a:rPr kumimoji="1" lang="zh-CN" altLang="en-US" dirty="0" smtClean="0"/>
              <a:t>在</a:t>
            </a:r>
            <a:r>
              <a:rPr kumimoji="1" lang="en-US" altLang="zh-CN" dirty="0" smtClean="0"/>
              <a:t>splay</a:t>
            </a:r>
            <a:r>
              <a:rPr kumimoji="1" lang="zh-CN" altLang="en-US" dirty="0" smtClean="0"/>
              <a:t>节点里面维护一个</a:t>
            </a:r>
            <a:r>
              <a:rPr kumimoji="1" lang="en-US" altLang="zh-CN" dirty="0" smtClean="0"/>
              <a:t>sum</a:t>
            </a:r>
            <a:r>
              <a:rPr kumimoji="1" lang="zh-CN" altLang="en-US" dirty="0" smtClean="0"/>
              <a:t>就可以了，记得</a:t>
            </a:r>
            <a:r>
              <a:rPr kumimoji="1" lang="en-US" altLang="zh-CN" dirty="0" smtClean="0"/>
              <a:t>update</a:t>
            </a:r>
            <a:r>
              <a:rPr kumimoji="1" lang="zh-CN" altLang="en-US" dirty="0" smtClean="0"/>
              <a:t>里面要更新：</a:t>
            </a:r>
            <a:endParaRPr kumimoji="1" lang="en-US" altLang="zh-CN" dirty="0" smtClean="0"/>
          </a:p>
          <a:p>
            <a:pPr lvl="2"/>
            <a:r>
              <a:rPr kumimoji="1" lang="en-US" altLang="zh-CN" dirty="0" smtClean="0"/>
              <a:t>sum=</a:t>
            </a:r>
            <a:r>
              <a:rPr kumimoji="1" lang="en-US" altLang="zh-CN" dirty="0" err="1" smtClean="0"/>
              <a:t>ch</a:t>
            </a:r>
            <a:r>
              <a:rPr kumimoji="1" lang="en-US" altLang="zh-CN" dirty="0" smtClean="0"/>
              <a:t>[0]-&gt;</a:t>
            </a:r>
            <a:r>
              <a:rPr kumimoji="1" lang="en-US" altLang="zh-CN" dirty="0" err="1" smtClean="0"/>
              <a:t>sum+ch</a:t>
            </a:r>
            <a:r>
              <a:rPr kumimoji="1" lang="en-US" altLang="zh-CN" dirty="0" smtClean="0"/>
              <a:t>[1]-&gt;</a:t>
            </a:r>
            <a:r>
              <a:rPr kumimoji="1" lang="en-US" altLang="zh-CN" dirty="0" err="1" smtClean="0"/>
              <a:t>sum+w</a:t>
            </a:r>
            <a:endParaRPr kumimoji="1" lang="zh-CN" altLang="en-US" dirty="0"/>
          </a:p>
        </p:txBody>
      </p:sp>
    </p:spTree>
    <p:extLst>
      <p:ext uri="{BB962C8B-B14F-4D97-AF65-F5344CB8AC3E}">
        <p14:creationId xmlns:p14="http://schemas.microsoft.com/office/powerpoint/2010/main" xmlns="" val="667611084"/>
      </p:ext>
    </p:extLst>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p:txBody>
          <a:bodyPr/>
          <a:lstStyle/>
          <a:p>
            <a:r>
              <a:rPr kumimoji="1" lang="zh-CN" altLang="en-US" dirty="0" smtClean="0"/>
              <a:t>求和最大的子列</a:t>
            </a:r>
            <a:endParaRPr kumimoji="1" lang="en-US" altLang="zh-CN" dirty="0" smtClean="0"/>
          </a:p>
          <a:p>
            <a:pPr lvl="1"/>
            <a:r>
              <a:rPr kumimoji="1" lang="zh-CN" altLang="en-US" dirty="0" smtClean="0"/>
              <a:t>这是一个线段树当中的经典问题。</a:t>
            </a:r>
            <a:endParaRPr kumimoji="1" lang="en-US" altLang="zh-CN" dirty="0" smtClean="0"/>
          </a:p>
          <a:p>
            <a:pPr lvl="1"/>
            <a:r>
              <a:rPr kumimoji="1" lang="zh-CN" altLang="en-US" dirty="0" smtClean="0"/>
              <a:t>我们考虑如何从左右子序列更新父亲序列的答案。</a:t>
            </a:r>
            <a:endParaRPr kumimoji="1" lang="en-US" altLang="zh-CN" dirty="0" smtClean="0"/>
          </a:p>
          <a:p>
            <a:pPr lvl="2"/>
            <a:r>
              <a:rPr kumimoji="1" lang="zh-CN" altLang="en-US" dirty="0" smtClean="0"/>
              <a:t>答案出在左区间里面</a:t>
            </a:r>
            <a:endParaRPr kumimoji="1" lang="en-US" altLang="zh-CN" dirty="0" smtClean="0"/>
          </a:p>
          <a:p>
            <a:pPr lvl="2"/>
            <a:r>
              <a:rPr kumimoji="1" lang="zh-CN" altLang="en-US" dirty="0" smtClean="0"/>
              <a:t>答案出在右区间里面</a:t>
            </a:r>
            <a:endParaRPr kumimoji="1" lang="en-US" altLang="zh-CN" dirty="0" smtClean="0"/>
          </a:p>
          <a:p>
            <a:pPr lvl="2"/>
            <a:r>
              <a:rPr kumimoji="1" lang="zh-CN" altLang="en-US" dirty="0" smtClean="0"/>
              <a:t>答案是跨区间的，由三部分组成：左区间里面靠右端的最大子列</a:t>
            </a:r>
            <a:r>
              <a:rPr kumimoji="1" lang="en-US" altLang="zh-CN" dirty="0" smtClean="0"/>
              <a:t>+</a:t>
            </a:r>
            <a:r>
              <a:rPr kumimoji="1" lang="zh-CN" altLang="en-US" dirty="0" smtClean="0"/>
              <a:t>中间节点</a:t>
            </a:r>
            <a:r>
              <a:rPr kumimoji="1" lang="en-US" altLang="zh-CN" dirty="0" smtClean="0"/>
              <a:t>+</a:t>
            </a:r>
            <a:r>
              <a:rPr kumimoji="1" lang="zh-CN" altLang="en-US" dirty="0" smtClean="0"/>
              <a:t>右区间里面靠左端的最大子列。</a:t>
            </a:r>
            <a:endParaRPr kumimoji="1" lang="zh-CN" altLang="en-US" dirty="0"/>
          </a:p>
        </p:txBody>
      </p:sp>
    </p:spTree>
    <p:extLst>
      <p:ext uri="{BB962C8B-B14F-4D97-AF65-F5344CB8AC3E}">
        <p14:creationId xmlns:p14="http://schemas.microsoft.com/office/powerpoint/2010/main" xmlns="" val="1386504928"/>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4" name="矩形 3"/>
          <p:cNvSpPr/>
          <p:nvPr/>
        </p:nvSpPr>
        <p:spPr>
          <a:xfrm>
            <a:off x="425450" y="2578724"/>
            <a:ext cx="3111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3756585" y="2578724"/>
            <a:ext cx="721285"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4827120" y="2578724"/>
            <a:ext cx="3111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203325" y="3385546"/>
            <a:ext cx="1611780" cy="646331"/>
          </a:xfrm>
          <a:prstGeom prst="rect">
            <a:avLst/>
          </a:prstGeom>
          <a:noFill/>
        </p:spPr>
        <p:txBody>
          <a:bodyPr wrap="square" rtlCol="0">
            <a:spAutoFit/>
          </a:bodyPr>
          <a:lstStyle/>
          <a:p>
            <a:r>
              <a:rPr kumimoji="1" lang="zh-CN" altLang="en-US" sz="3600" dirty="0" smtClean="0">
                <a:latin typeface="KaiTi" charset="-122"/>
                <a:ea typeface="KaiTi" charset="-122"/>
                <a:cs typeface="KaiTi" charset="-122"/>
              </a:rPr>
              <a:t>左儿子</a:t>
            </a:r>
            <a:endParaRPr kumimoji="1" lang="zh-CN" altLang="en-US" sz="3600" dirty="0">
              <a:latin typeface="KaiTi" charset="-122"/>
              <a:ea typeface="KaiTi" charset="-122"/>
              <a:cs typeface="KaiTi" charset="-122"/>
            </a:endParaRPr>
          </a:p>
        </p:txBody>
      </p:sp>
      <p:sp>
        <p:nvSpPr>
          <p:cNvPr id="8" name="文本框 7"/>
          <p:cNvSpPr txBox="1"/>
          <p:nvPr/>
        </p:nvSpPr>
        <p:spPr>
          <a:xfrm>
            <a:off x="3446930" y="3385546"/>
            <a:ext cx="1141505" cy="646331"/>
          </a:xfrm>
          <a:prstGeom prst="rect">
            <a:avLst/>
          </a:prstGeom>
          <a:noFill/>
        </p:spPr>
        <p:txBody>
          <a:bodyPr wrap="square" rtlCol="0">
            <a:spAutoFit/>
          </a:bodyPr>
          <a:lstStyle/>
          <a:p>
            <a:r>
              <a:rPr kumimoji="1" lang="zh-CN" altLang="en-US" sz="3600" smtClean="0">
                <a:latin typeface="KaiTi" charset="-122"/>
                <a:ea typeface="KaiTi" charset="-122"/>
                <a:cs typeface="KaiTi" charset="-122"/>
              </a:rPr>
              <a:t>本体</a:t>
            </a:r>
            <a:endParaRPr kumimoji="1" lang="zh-CN" altLang="en-US" sz="3600" dirty="0">
              <a:latin typeface="KaiTi" charset="-122"/>
              <a:ea typeface="KaiTi" charset="-122"/>
              <a:cs typeface="KaiTi" charset="-122"/>
            </a:endParaRPr>
          </a:p>
        </p:txBody>
      </p:sp>
      <p:sp>
        <p:nvSpPr>
          <p:cNvPr id="9" name="文本框 8"/>
          <p:cNvSpPr txBox="1"/>
          <p:nvPr/>
        </p:nvSpPr>
        <p:spPr>
          <a:xfrm>
            <a:off x="5475940" y="3385546"/>
            <a:ext cx="1611780" cy="646331"/>
          </a:xfrm>
          <a:prstGeom prst="rect">
            <a:avLst/>
          </a:prstGeom>
          <a:noFill/>
        </p:spPr>
        <p:txBody>
          <a:bodyPr wrap="square" rtlCol="0">
            <a:spAutoFit/>
          </a:bodyPr>
          <a:lstStyle/>
          <a:p>
            <a:r>
              <a:rPr kumimoji="1" lang="zh-CN" altLang="en-US" sz="3600" smtClean="0">
                <a:latin typeface="KaiTi" charset="-122"/>
                <a:ea typeface="KaiTi" charset="-122"/>
                <a:cs typeface="KaiTi" charset="-122"/>
              </a:rPr>
              <a:t>右儿子</a:t>
            </a:r>
            <a:endParaRPr kumimoji="1" lang="zh-CN" altLang="en-US" sz="3600" dirty="0">
              <a:latin typeface="KaiTi" charset="-122"/>
              <a:ea typeface="KaiTi" charset="-122"/>
              <a:cs typeface="KaiTi" charset="-122"/>
            </a:endParaRPr>
          </a:p>
        </p:txBody>
      </p:sp>
      <p:sp>
        <p:nvSpPr>
          <p:cNvPr id="10" name="矩形 9"/>
          <p:cNvSpPr/>
          <p:nvPr/>
        </p:nvSpPr>
        <p:spPr>
          <a:xfrm>
            <a:off x="2273300" y="2596406"/>
            <a:ext cx="1263650" cy="508000"/>
          </a:xfrm>
          <a:prstGeom prst="rect">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4827120" y="2596036"/>
            <a:ext cx="1878480" cy="508000"/>
          </a:xfrm>
          <a:prstGeom prst="rect">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3756585" y="2596036"/>
            <a:ext cx="721285" cy="508000"/>
          </a:xfrm>
          <a:prstGeom prst="rect">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27660" y="2578724"/>
            <a:ext cx="1510740" cy="508000"/>
          </a:xfrm>
          <a:prstGeom prst="rect">
            <a:avLst/>
          </a:prstGeom>
          <a:solidFill>
            <a:srgbClr val="92D05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571500" y="4330699"/>
            <a:ext cx="2965450" cy="646331"/>
          </a:xfrm>
          <a:prstGeom prst="rect">
            <a:avLst/>
          </a:prstGeom>
          <a:noFill/>
        </p:spPr>
        <p:txBody>
          <a:bodyPr wrap="square" rtlCol="0">
            <a:spAutoFit/>
          </a:bodyPr>
          <a:lstStyle/>
          <a:p>
            <a:r>
              <a:rPr kumimoji="1" lang="zh-CN" altLang="en-US" sz="3600" dirty="0" smtClean="0">
                <a:latin typeface="KaiTi" charset="-122"/>
                <a:ea typeface="KaiTi" charset="-122"/>
                <a:cs typeface="KaiTi" charset="-122"/>
              </a:rPr>
              <a:t>答案出在左边</a:t>
            </a:r>
            <a:endParaRPr kumimoji="1" lang="zh-CN" altLang="en-US" sz="3600" dirty="0">
              <a:latin typeface="KaiTi" charset="-122"/>
              <a:ea typeface="KaiTi" charset="-122"/>
              <a:cs typeface="KaiTi" charset="-122"/>
            </a:endParaRPr>
          </a:p>
        </p:txBody>
      </p:sp>
      <p:sp>
        <p:nvSpPr>
          <p:cNvPr id="15" name="文本框 14"/>
          <p:cNvSpPr txBox="1"/>
          <p:nvPr/>
        </p:nvSpPr>
        <p:spPr>
          <a:xfrm>
            <a:off x="636308" y="5105770"/>
            <a:ext cx="2965450" cy="646331"/>
          </a:xfrm>
          <a:prstGeom prst="rect">
            <a:avLst/>
          </a:prstGeom>
          <a:noFill/>
        </p:spPr>
        <p:txBody>
          <a:bodyPr wrap="square" rtlCol="0">
            <a:spAutoFit/>
          </a:bodyPr>
          <a:lstStyle/>
          <a:p>
            <a:r>
              <a:rPr kumimoji="1" lang="zh-CN" altLang="en-US" sz="3600" dirty="0" smtClean="0">
                <a:latin typeface="KaiTi" charset="-122"/>
                <a:ea typeface="KaiTi" charset="-122"/>
                <a:cs typeface="KaiTi" charset="-122"/>
              </a:rPr>
              <a:t>答案跨区间</a:t>
            </a:r>
            <a:endParaRPr kumimoji="1" lang="zh-CN" altLang="en-US" sz="3600" dirty="0">
              <a:latin typeface="KaiTi" charset="-122"/>
              <a:ea typeface="KaiTi" charset="-122"/>
              <a:cs typeface="KaiTi" charset="-122"/>
            </a:endParaRPr>
          </a:p>
        </p:txBody>
      </p:sp>
      <p:sp>
        <p:nvSpPr>
          <p:cNvPr id="16" name="文本框 15"/>
          <p:cNvSpPr txBox="1"/>
          <p:nvPr/>
        </p:nvSpPr>
        <p:spPr>
          <a:xfrm>
            <a:off x="4140200" y="4330699"/>
            <a:ext cx="2965450" cy="646331"/>
          </a:xfrm>
          <a:prstGeom prst="rect">
            <a:avLst/>
          </a:prstGeom>
          <a:noFill/>
        </p:spPr>
        <p:txBody>
          <a:bodyPr wrap="square" rtlCol="0">
            <a:spAutoFit/>
          </a:bodyPr>
          <a:lstStyle/>
          <a:p>
            <a:r>
              <a:rPr kumimoji="1" lang="zh-CN" altLang="en-US" sz="3600" dirty="0" smtClean="0">
                <a:latin typeface="KaiTi" charset="-122"/>
                <a:ea typeface="KaiTi" charset="-122"/>
                <a:cs typeface="KaiTi" charset="-122"/>
              </a:rPr>
              <a:t>答案出在右边</a:t>
            </a:r>
            <a:endParaRPr kumimoji="1" lang="zh-CN" altLang="en-US" sz="3600" dirty="0">
              <a:latin typeface="KaiTi" charset="-122"/>
              <a:ea typeface="KaiTi" charset="-122"/>
              <a:cs typeface="KaiTi" charset="-122"/>
            </a:endParaRPr>
          </a:p>
        </p:txBody>
      </p:sp>
      <p:sp>
        <p:nvSpPr>
          <p:cNvPr id="17" name="矩形 16"/>
          <p:cNvSpPr/>
          <p:nvPr/>
        </p:nvSpPr>
        <p:spPr>
          <a:xfrm>
            <a:off x="5403850" y="2578724"/>
            <a:ext cx="1898650" cy="508000"/>
          </a:xfrm>
          <a:prstGeom prst="rect">
            <a:avLst/>
          </a:prstGeom>
          <a:solidFill>
            <a:schemeClr val="accent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1731204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heckerboard(across)">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grpId="0" nodeType="clickEffect">
                                  <p:stCondLst>
                                    <p:cond delay="0"/>
                                  </p:stCondLst>
                                  <p:childTnLst>
                                    <p:anim calcmode="lin" valueType="num">
                                      <p:cBhvr additive="base">
                                        <p:cTn id="36" dur="500"/>
                                        <p:tgtEl>
                                          <p:spTgt spid="17"/>
                                        </p:tgtEl>
                                        <p:attrNameLst>
                                          <p:attrName>ppt_y</p:attrName>
                                        </p:attrNameLst>
                                      </p:cBhvr>
                                      <p:tavLst>
                                        <p:tav tm="0">
                                          <p:val>
                                            <p:strVal val="#ppt_y"/>
                                          </p:val>
                                        </p:tav>
                                        <p:tav tm="100000">
                                          <p:val>
                                            <p:strVal val="#ppt_y+#ppt_h*1.125000"/>
                                          </p:val>
                                        </p:tav>
                                      </p:tavLst>
                                    </p:anim>
                                    <p:animEffect transition="out" filter="wipe(down)">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checkerboard(across)">
                                      <p:cBhvr>
                                        <p:cTn id="53" dur="500"/>
                                        <p:tgtEl>
                                          <p:spTgt spid="10"/>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checkerboard(across)">
                                      <p:cBhvr>
                                        <p:cTn id="56" dur="500"/>
                                        <p:tgtEl>
                                          <p:spTgt spid="11"/>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checkerboard(across)">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3" grpId="1" animBg="1"/>
      <p:bldP spid="14" grpId="0"/>
      <p:bldP spid="14" grpId="1"/>
      <p:bldP spid="15" grpId="0"/>
      <p:bldP spid="16" grpId="0"/>
      <p:bldP spid="16" grpId="1"/>
      <p:bldP spid="17" grpId="0" animBg="1"/>
      <p:bldP spid="17"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例题：维修数列</a:t>
            </a:r>
            <a:endParaRPr kumimoji="1" lang="zh-CN" altLang="en-US" dirty="0"/>
          </a:p>
        </p:txBody>
      </p:sp>
      <p:sp>
        <p:nvSpPr>
          <p:cNvPr id="3" name="内容占位符 2"/>
          <p:cNvSpPr>
            <a:spLocks noGrp="1"/>
          </p:cNvSpPr>
          <p:nvPr>
            <p:ph idx="1"/>
          </p:nvPr>
        </p:nvSpPr>
        <p:spPr>
          <a:xfrm>
            <a:off x="330200" y="1676400"/>
            <a:ext cx="8674100" cy="4597400"/>
          </a:xfrm>
        </p:spPr>
        <p:txBody>
          <a:bodyPr>
            <a:normAutofit lnSpcReduction="10000"/>
          </a:bodyPr>
          <a:lstStyle/>
          <a:p>
            <a:r>
              <a:rPr kumimoji="1" lang="zh-CN" altLang="en-US" dirty="0" smtClean="0"/>
              <a:t>所以，对于每一个节点，我们都需要记录和最大子序列</a:t>
            </a:r>
            <a:r>
              <a:rPr kumimoji="1" lang="en-US" altLang="zh-CN" dirty="0" err="1" smtClean="0"/>
              <a:t>max_seq</a:t>
            </a:r>
            <a:r>
              <a:rPr kumimoji="1" lang="zh-CN" altLang="en-US" dirty="0" smtClean="0"/>
              <a:t>，靠左的和最大子序列</a:t>
            </a:r>
            <a:r>
              <a:rPr kumimoji="1" lang="en-US" altLang="zh-CN" dirty="0" err="1" smtClean="0"/>
              <a:t>left_max_seq</a:t>
            </a:r>
            <a:r>
              <a:rPr kumimoji="1" lang="zh-CN" altLang="en-US" dirty="0" smtClean="0"/>
              <a:t>，靠右的和最大子序列</a:t>
            </a:r>
            <a:r>
              <a:rPr kumimoji="1" lang="en-US" altLang="zh-CN" dirty="0" err="1" smtClean="0"/>
              <a:t>right_max_seq</a:t>
            </a:r>
            <a:endParaRPr kumimoji="1" lang="en-US" altLang="zh-CN" dirty="0" smtClean="0"/>
          </a:p>
          <a:p>
            <a:r>
              <a:rPr kumimoji="1" lang="en-US" altLang="zh-CN" dirty="0" err="1" smtClean="0"/>
              <a:t>max_seq</a:t>
            </a:r>
            <a:r>
              <a:rPr kumimoji="1" lang="en-US" altLang="zh-CN" dirty="0" smtClean="0"/>
              <a:t>=max(l-&gt;</a:t>
            </a:r>
            <a:r>
              <a:rPr kumimoji="1" lang="en-US" altLang="zh-CN" dirty="0" err="1" smtClean="0"/>
              <a:t>max_seq,r</a:t>
            </a:r>
            <a:r>
              <a:rPr kumimoji="1" lang="en-US" altLang="zh-CN" dirty="0" smtClean="0"/>
              <a:t>-&gt;</a:t>
            </a:r>
            <a:r>
              <a:rPr kumimoji="1" lang="en-US" altLang="zh-CN" dirty="0" err="1" smtClean="0"/>
              <a:t>max_seq,l</a:t>
            </a:r>
            <a:r>
              <a:rPr kumimoji="1" lang="en-US" altLang="zh-CN" dirty="0" smtClean="0"/>
              <a:t>-&gt;</a:t>
            </a:r>
            <a:r>
              <a:rPr kumimoji="1" lang="en-US" altLang="zh-CN" dirty="0" err="1" smtClean="0"/>
              <a:t>right_max_seq+r</a:t>
            </a:r>
            <a:r>
              <a:rPr kumimoji="1" lang="en-US" altLang="zh-CN" dirty="0" smtClean="0"/>
              <a:t>-&gt;</a:t>
            </a:r>
            <a:r>
              <a:rPr kumimoji="1" lang="en-US" altLang="zh-CN" dirty="0" err="1" smtClean="0"/>
              <a:t>left_max_seq+w</a:t>
            </a:r>
            <a:r>
              <a:rPr kumimoji="1" lang="en-US" altLang="zh-CN" dirty="0" smtClean="0"/>
              <a:t>)</a:t>
            </a:r>
          </a:p>
          <a:p>
            <a:r>
              <a:rPr kumimoji="1" lang="en-US" altLang="zh-CN" dirty="0" err="1" smtClean="0"/>
              <a:t>left_max_seq</a:t>
            </a:r>
            <a:r>
              <a:rPr kumimoji="1" lang="en-US" altLang="zh-CN" dirty="0" smtClean="0"/>
              <a:t>=max(l-&gt;</a:t>
            </a:r>
            <a:r>
              <a:rPr kumimoji="1" lang="en-US" altLang="zh-CN" dirty="0" err="1" smtClean="0"/>
              <a:t>max_seq,l</a:t>
            </a:r>
            <a:r>
              <a:rPr kumimoji="1" lang="en-US" altLang="zh-CN" dirty="0" smtClean="0"/>
              <a:t>-&gt;</a:t>
            </a:r>
            <a:r>
              <a:rPr kumimoji="1" lang="en-US" altLang="zh-CN" dirty="0" err="1" smtClean="0"/>
              <a:t>sum+w+r</a:t>
            </a:r>
            <a:r>
              <a:rPr kumimoji="1" lang="en-US" altLang="zh-CN" dirty="0" smtClean="0"/>
              <a:t>-&gt;</a:t>
            </a:r>
            <a:r>
              <a:rPr kumimoji="1" lang="en-US" altLang="zh-CN" dirty="0" err="1" smtClean="0"/>
              <a:t>left_max_seq</a:t>
            </a:r>
            <a:r>
              <a:rPr kumimoji="1" lang="en-US" altLang="zh-CN" dirty="0" smtClean="0"/>
              <a:t>)</a:t>
            </a:r>
            <a:endParaRPr kumimoji="1" lang="zh-CN" altLang="en-US" dirty="0"/>
          </a:p>
        </p:txBody>
      </p:sp>
    </p:spTree>
    <p:extLst>
      <p:ext uri="{BB962C8B-B14F-4D97-AF65-F5344CB8AC3E}">
        <p14:creationId xmlns:p14="http://schemas.microsoft.com/office/powerpoint/2010/main" xmlns="" val="26904523"/>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566632"/>
            <a:ext cx="2552700" cy="4952492"/>
          </a:xfrm>
        </p:spPr>
        <p:txBody>
          <a:bodyPr/>
          <a:lstStyle/>
          <a:p>
            <a:r>
              <a:rPr kumimoji="1" lang="zh-CN" altLang="en-US" dirty="0" smtClean="0"/>
              <a:t>例：维修数列</a:t>
            </a:r>
            <a:endParaRPr kumimoji="1" lang="zh-CN" altLang="en-US" dirty="0"/>
          </a:p>
        </p:txBody>
      </p:sp>
      <p:sp>
        <p:nvSpPr>
          <p:cNvPr id="3" name="内容占位符 2"/>
          <p:cNvSpPr>
            <a:spLocks noGrp="1"/>
          </p:cNvSpPr>
          <p:nvPr>
            <p:ph idx="1"/>
          </p:nvPr>
        </p:nvSpPr>
        <p:spPr>
          <a:xfrm>
            <a:off x="3886200" y="569066"/>
            <a:ext cx="4940300" cy="5655156"/>
          </a:xfrm>
        </p:spPr>
        <p:txBody>
          <a:bodyPr>
            <a:normAutofit/>
          </a:bodyPr>
          <a:lstStyle/>
          <a:p>
            <a:r>
              <a:rPr kumimoji="1" lang="zh-CN" altLang="en-US" dirty="0" smtClean="0"/>
              <a:t>区间赋值为相同值：</a:t>
            </a:r>
            <a:endParaRPr kumimoji="1" lang="en-US" altLang="zh-CN" dirty="0" smtClean="0"/>
          </a:p>
          <a:p>
            <a:pPr lvl="1"/>
            <a:r>
              <a:rPr kumimoji="1" lang="zh-CN" altLang="en-US" dirty="0" smtClean="0"/>
              <a:t>首先仍然是将区间分离出来。</a:t>
            </a:r>
            <a:endParaRPr kumimoji="1" lang="en-US" altLang="zh-CN" dirty="0" smtClean="0"/>
          </a:p>
          <a:p>
            <a:pPr lvl="1"/>
            <a:r>
              <a:rPr kumimoji="1" lang="zh-CN" altLang="en-US" dirty="0" smtClean="0"/>
              <a:t>类似线段树，设置一个标记</a:t>
            </a:r>
            <a:r>
              <a:rPr kumimoji="1" lang="en-US" altLang="zh-CN" dirty="0" err="1" smtClean="0"/>
              <a:t>sameFlag</a:t>
            </a:r>
            <a:r>
              <a:rPr kumimoji="1" lang="en-US" altLang="zh-CN" dirty="0" smtClean="0"/>
              <a:t>=true</a:t>
            </a:r>
            <a:r>
              <a:rPr kumimoji="1" lang="zh-CN" altLang="en-US" dirty="0" smtClean="0"/>
              <a:t>，并记录赋值的数字，表示这个区间被执行了赋值相同值的操作。</a:t>
            </a:r>
            <a:endParaRPr kumimoji="1" lang="en-US" altLang="zh-CN" dirty="0" smtClean="0"/>
          </a:p>
          <a:p>
            <a:pPr lvl="1"/>
            <a:r>
              <a:rPr kumimoji="1" lang="zh-CN" altLang="en-US" dirty="0" smtClean="0"/>
              <a:t>对应的我们要修改该节点的</a:t>
            </a:r>
            <a:r>
              <a:rPr kumimoji="1" lang="en-US" altLang="zh-CN" dirty="0" smtClean="0"/>
              <a:t>w</a:t>
            </a:r>
            <a:r>
              <a:rPr kumimoji="1" lang="zh-CN" altLang="en-US" dirty="0" smtClean="0"/>
              <a:t>值，</a:t>
            </a:r>
            <a:r>
              <a:rPr kumimoji="1" lang="en-US" altLang="zh-CN" dirty="0" smtClean="0"/>
              <a:t>sum</a:t>
            </a:r>
            <a:r>
              <a:rPr kumimoji="1" lang="zh-CN" altLang="en-US" dirty="0" smtClean="0"/>
              <a:t>值，</a:t>
            </a:r>
            <a:r>
              <a:rPr kumimoji="1" lang="en-US" altLang="zh-CN" dirty="0" err="1" smtClean="0"/>
              <a:t>max_seq,left_max_seq,right_max_seq</a:t>
            </a:r>
            <a:r>
              <a:rPr kumimoji="1" lang="zh-CN" altLang="en-US" dirty="0" smtClean="0"/>
              <a:t>。</a:t>
            </a:r>
            <a:endParaRPr kumimoji="1" lang="en-US" altLang="zh-CN" dirty="0" smtClean="0"/>
          </a:p>
          <a:p>
            <a:endParaRPr kumimoji="1" lang="zh-CN" altLang="en-US" dirty="0"/>
          </a:p>
        </p:txBody>
      </p:sp>
    </p:spTree>
    <p:extLst>
      <p:ext uri="{BB962C8B-B14F-4D97-AF65-F5344CB8AC3E}">
        <p14:creationId xmlns:p14="http://schemas.microsoft.com/office/powerpoint/2010/main" xmlns="" val="109184989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559678"/>
            <a:ext cx="3004213" cy="4952492"/>
          </a:xfrm>
        </p:spPr>
        <p:txBody>
          <a:bodyPr/>
          <a:lstStyle/>
          <a:p>
            <a:r>
              <a:rPr kumimoji="1" lang="en-US" altLang="zh-CN" dirty="0" err="1" smtClean="0"/>
              <a:t>Treap</a:t>
            </a:r>
            <a:r>
              <a:rPr kumimoji="1" lang="zh-CN" altLang="en-US" dirty="0" smtClean="0"/>
              <a:t>的存储</a:t>
            </a:r>
            <a:endParaRPr kumimoji="1" lang="zh-CN" altLang="en-US" dirty="0"/>
          </a:p>
        </p:txBody>
      </p:sp>
      <p:sp>
        <p:nvSpPr>
          <p:cNvPr id="3" name="内容占位符 2"/>
          <p:cNvSpPr>
            <a:spLocks noGrp="1"/>
          </p:cNvSpPr>
          <p:nvPr>
            <p:ph idx="1"/>
          </p:nvPr>
        </p:nvSpPr>
        <p:spPr>
          <a:xfrm>
            <a:off x="3886200" y="341194"/>
            <a:ext cx="4686299" cy="6516806"/>
          </a:xfrm>
        </p:spPr>
        <p:txBody>
          <a:bodyPr>
            <a:normAutofit fontScale="92500"/>
          </a:bodyPr>
          <a:lstStyle/>
          <a:p>
            <a:r>
              <a:rPr kumimoji="1" lang="zh-CN" altLang="en-US" dirty="0" smtClean="0"/>
              <a:t>通常来说我们用一个结构体来存储一个</a:t>
            </a:r>
            <a:r>
              <a:rPr kumimoji="1" lang="en-US" altLang="zh-CN" dirty="0" err="1" smtClean="0"/>
              <a:t>Treap</a:t>
            </a:r>
            <a:r>
              <a:rPr kumimoji="1" lang="zh-CN" altLang="en-US" dirty="0" smtClean="0"/>
              <a:t>节点：</a:t>
            </a:r>
            <a:endParaRPr kumimoji="1" lang="en-US" altLang="zh-CN" dirty="0" smtClean="0"/>
          </a:p>
          <a:p>
            <a:r>
              <a:rPr kumimoji="1" lang="en-US" altLang="zh-CN" dirty="0" err="1" smtClean="0"/>
              <a:t>struct</a:t>
            </a:r>
            <a:r>
              <a:rPr kumimoji="1" lang="zh-CN" altLang="en-US" dirty="0" smtClean="0"/>
              <a:t> </a:t>
            </a:r>
            <a:r>
              <a:rPr kumimoji="1" lang="en-US" altLang="zh-CN" dirty="0" err="1" smtClean="0"/>
              <a:t>treap_node</a:t>
            </a:r>
            <a:endParaRPr kumimoji="1" lang="en-US" altLang="zh-CN" dirty="0" smtClean="0"/>
          </a:p>
          <a:p>
            <a:r>
              <a:rPr kumimoji="1" lang="en-US" altLang="zh-CN" dirty="0" smtClean="0"/>
              <a:t>{</a:t>
            </a:r>
          </a:p>
          <a:p>
            <a:pPr lvl="1"/>
            <a:r>
              <a:rPr kumimoji="1" lang="en-US" altLang="zh-CN" dirty="0" err="1" smtClean="0"/>
              <a:t>int</a:t>
            </a:r>
            <a:r>
              <a:rPr kumimoji="1" lang="zh-CN" altLang="en-US" dirty="0" smtClean="0"/>
              <a:t> </a:t>
            </a:r>
            <a:r>
              <a:rPr kumimoji="1" lang="en-US" altLang="zh-CN" dirty="0" smtClean="0"/>
              <a:t>value,</a:t>
            </a:r>
            <a:r>
              <a:rPr kumimoji="1" lang="zh-CN" altLang="en-US" dirty="0" smtClean="0"/>
              <a:t> </a:t>
            </a:r>
            <a:r>
              <a:rPr kumimoji="1" lang="en-US" altLang="zh-CN" dirty="0" smtClean="0"/>
              <a:t>size,</a:t>
            </a:r>
            <a:r>
              <a:rPr kumimoji="1" lang="zh-CN" altLang="en-US" dirty="0" smtClean="0"/>
              <a:t> </a:t>
            </a:r>
            <a:r>
              <a:rPr kumimoji="1" lang="en-US" altLang="zh-CN" dirty="0" smtClean="0"/>
              <a:t>key;</a:t>
            </a:r>
          </a:p>
          <a:p>
            <a:pPr lvl="1"/>
            <a:r>
              <a:rPr kumimoji="1" lang="en-US" altLang="zh-CN" dirty="0" smtClean="0"/>
              <a:t>//value</a:t>
            </a:r>
            <a:r>
              <a:rPr kumimoji="1" lang="zh-CN" altLang="en-US" dirty="0" smtClean="0"/>
              <a:t>为点权值</a:t>
            </a:r>
            <a:endParaRPr kumimoji="1" lang="en-US" altLang="zh-CN" dirty="0" smtClean="0"/>
          </a:p>
          <a:p>
            <a:pPr lvl="1"/>
            <a:r>
              <a:rPr kumimoji="1" lang="en-US" altLang="zh-CN" dirty="0" smtClean="0"/>
              <a:t>//key</a:t>
            </a:r>
            <a:r>
              <a:rPr kumimoji="1" lang="zh-CN" altLang="en-US" dirty="0" smtClean="0"/>
              <a:t>为随机附加域</a:t>
            </a:r>
            <a:endParaRPr kumimoji="1" lang="en-US" altLang="zh-CN" dirty="0" smtClean="0"/>
          </a:p>
          <a:p>
            <a:pPr lvl="1"/>
            <a:r>
              <a:rPr kumimoji="1" lang="en-US" altLang="zh-CN" dirty="0" smtClean="0"/>
              <a:t>//size</a:t>
            </a:r>
            <a:r>
              <a:rPr kumimoji="1" lang="zh-CN" altLang="en-US" dirty="0" smtClean="0"/>
              <a:t>为子树的大小</a:t>
            </a:r>
            <a:endParaRPr kumimoji="1" lang="en-US" altLang="zh-CN" dirty="0" smtClean="0"/>
          </a:p>
          <a:p>
            <a:pPr lvl="1"/>
            <a:r>
              <a:rPr kumimoji="1" lang="en-US" altLang="zh-CN" dirty="0" err="1" smtClean="0"/>
              <a:t>treap_node</a:t>
            </a:r>
            <a:r>
              <a:rPr kumimoji="1" lang="en-US" altLang="zh-CN" dirty="0" smtClean="0"/>
              <a:t> *</a:t>
            </a:r>
            <a:r>
              <a:rPr kumimoji="1" lang="en-US" altLang="zh-CN" dirty="0" err="1" smtClean="0"/>
              <a:t>ch</a:t>
            </a:r>
            <a:r>
              <a:rPr kumimoji="1" lang="en-US" altLang="zh-CN" dirty="0" smtClean="0"/>
              <a:t>[2];</a:t>
            </a:r>
          </a:p>
          <a:p>
            <a:pPr lvl="1"/>
            <a:r>
              <a:rPr kumimoji="1" lang="en-US" altLang="zh-CN" dirty="0" smtClean="0"/>
              <a:t>//</a:t>
            </a:r>
            <a:r>
              <a:rPr kumimoji="1" lang="zh-CN" altLang="en-US" dirty="0" smtClean="0"/>
              <a:t>记录左右儿子的指针</a:t>
            </a:r>
            <a:endParaRPr kumimoji="1" lang="en-US" altLang="zh-CN" dirty="0" smtClean="0"/>
          </a:p>
          <a:p>
            <a:r>
              <a:rPr kumimoji="1" lang="en-US" altLang="zh-CN" dirty="0" smtClean="0"/>
              <a:t>}</a:t>
            </a:r>
            <a:endParaRPr kumimoji="1" lang="zh-CN" altLang="en-US" dirty="0"/>
          </a:p>
        </p:txBody>
      </p:sp>
    </p:spTree>
    <p:extLst>
      <p:ext uri="{BB962C8B-B14F-4D97-AF65-F5344CB8AC3E}">
        <p14:creationId xmlns:p14="http://schemas.microsoft.com/office/powerpoint/2010/main" xmlns="" val="1641130872"/>
      </p:ext>
    </p:extLst>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413000" cy="4952492"/>
          </a:xfrm>
        </p:spPr>
        <p:txBody>
          <a:bodyPr/>
          <a:lstStyle/>
          <a:p>
            <a:r>
              <a:rPr kumimoji="1" lang="zh-CN" altLang="en-US" smtClean="0"/>
              <a:t>例：维修数列</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dirty="0" smtClean="0"/>
              <a:t>标记下传：</a:t>
            </a:r>
            <a:endParaRPr kumimoji="1" lang="en-US" altLang="zh-CN" dirty="0" smtClean="0"/>
          </a:p>
          <a:p>
            <a:pPr lvl="1"/>
            <a:r>
              <a:rPr kumimoji="1" lang="zh-CN" altLang="en-US" dirty="0" smtClean="0"/>
              <a:t>什么情况下需要</a:t>
            </a:r>
            <a:r>
              <a:rPr kumimoji="1" lang="en-US" altLang="zh-CN" dirty="0" smtClean="0"/>
              <a:t>pushdown</a:t>
            </a:r>
            <a:r>
              <a:rPr kumimoji="1" lang="zh-CN" altLang="en-US" dirty="0" smtClean="0"/>
              <a:t>？</a:t>
            </a:r>
            <a:endParaRPr kumimoji="1" lang="en-US" altLang="zh-CN" dirty="0" smtClean="0"/>
          </a:p>
          <a:p>
            <a:pPr lvl="2"/>
            <a:r>
              <a:rPr kumimoji="1" lang="en-US" altLang="zh-CN" dirty="0" smtClean="0"/>
              <a:t>rotate</a:t>
            </a:r>
            <a:r>
              <a:rPr kumimoji="1" lang="zh-CN" altLang="en-US" dirty="0" smtClean="0"/>
              <a:t>的时候。</a:t>
            </a:r>
            <a:endParaRPr kumimoji="1" lang="en-US" altLang="zh-CN" dirty="0" smtClean="0"/>
          </a:p>
          <a:p>
            <a:pPr lvl="2"/>
            <a:r>
              <a:rPr kumimoji="1" lang="zh-CN" altLang="en-US" dirty="0" smtClean="0"/>
              <a:t>从根节点开始进行</a:t>
            </a:r>
            <a:r>
              <a:rPr kumimoji="1" lang="en-US" altLang="zh-CN" dirty="0" smtClean="0"/>
              <a:t>find</a:t>
            </a:r>
            <a:r>
              <a:rPr kumimoji="1" lang="zh-CN" altLang="en-US" dirty="0" smtClean="0"/>
              <a:t>操作的时候</a:t>
            </a:r>
            <a:endParaRPr kumimoji="1" lang="en-US" altLang="zh-CN" dirty="0" smtClean="0"/>
          </a:p>
          <a:p>
            <a:pPr lvl="1"/>
            <a:r>
              <a:rPr kumimoji="1" lang="zh-CN" altLang="en-US" dirty="0" smtClean="0"/>
              <a:t>所以我们每次</a:t>
            </a:r>
            <a:r>
              <a:rPr kumimoji="1" lang="en-US" altLang="zh-CN" dirty="0" smtClean="0"/>
              <a:t>rotate</a:t>
            </a:r>
            <a:r>
              <a:rPr kumimoji="1" lang="zh-CN" altLang="en-US" dirty="0" smtClean="0"/>
              <a:t>之前都要进行</a:t>
            </a:r>
            <a:r>
              <a:rPr kumimoji="1" lang="en-US" altLang="zh-CN" dirty="0" smtClean="0"/>
              <a:t>pushdown</a:t>
            </a:r>
            <a:r>
              <a:rPr kumimoji="1" lang="zh-CN" altLang="en-US" dirty="0" smtClean="0"/>
              <a:t>（标记下传）。先</a:t>
            </a:r>
            <a:r>
              <a:rPr kumimoji="1" lang="en-US" altLang="zh-CN" dirty="0" err="1" smtClean="0"/>
              <a:t>oldfather</a:t>
            </a:r>
            <a:r>
              <a:rPr kumimoji="1" lang="en-US" altLang="zh-CN" dirty="0" smtClean="0"/>
              <a:t>-&gt;pushdown()</a:t>
            </a:r>
            <a:r>
              <a:rPr kumimoji="1" lang="zh-CN" altLang="en-US" dirty="0" smtClean="0"/>
              <a:t>，再</a:t>
            </a:r>
            <a:r>
              <a:rPr kumimoji="1" lang="en-US" altLang="zh-CN" dirty="0" smtClean="0"/>
              <a:t>now-&gt;pushdown()</a:t>
            </a:r>
          </a:p>
          <a:p>
            <a:pPr lvl="1"/>
            <a:r>
              <a:rPr kumimoji="1" lang="en-US" altLang="zh-CN" dirty="0" smtClean="0"/>
              <a:t>find</a:t>
            </a:r>
            <a:r>
              <a:rPr kumimoji="1" lang="zh-CN" altLang="en-US" dirty="0" smtClean="0"/>
              <a:t>的时候也是。</a:t>
            </a:r>
            <a:endParaRPr kumimoji="1" lang="en-US" altLang="zh-CN" dirty="0" smtClean="0"/>
          </a:p>
        </p:txBody>
      </p:sp>
    </p:spTree>
    <p:extLst>
      <p:ext uri="{BB962C8B-B14F-4D97-AF65-F5344CB8AC3E}">
        <p14:creationId xmlns:p14="http://schemas.microsoft.com/office/powerpoint/2010/main" xmlns="" val="1842073379"/>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en-US" altLang="zh-CN" dirty="0" smtClean="0"/>
              <a:t>pushdown</a:t>
            </a:r>
            <a:r>
              <a:rPr kumimoji="1" lang="zh-CN" altLang="en-US" dirty="0" smtClean="0"/>
              <a:t>写法：</a:t>
            </a:r>
            <a:endParaRPr kumimoji="1" lang="en-US" altLang="zh-CN" dirty="0" smtClean="0"/>
          </a:p>
          <a:p>
            <a:pPr lvl="1"/>
            <a:r>
              <a:rPr kumimoji="1" lang="zh-CN" altLang="en-US" dirty="0" smtClean="0"/>
              <a:t>和线段树一样</a:t>
            </a:r>
            <a:endParaRPr kumimoji="1" lang="en-US" altLang="zh-CN" dirty="0" smtClean="0"/>
          </a:p>
          <a:p>
            <a:pPr lvl="1"/>
            <a:r>
              <a:rPr kumimoji="1" lang="zh-CN" altLang="en-US" dirty="0" smtClean="0"/>
              <a:t>如果有</a:t>
            </a:r>
            <a:r>
              <a:rPr kumimoji="1" lang="en-US" altLang="zh-CN" dirty="0" err="1" smtClean="0"/>
              <a:t>sameFlag</a:t>
            </a:r>
            <a:r>
              <a:rPr kumimoji="1" lang="zh-CN" altLang="en-US" dirty="0" smtClean="0"/>
              <a:t>标记，说明当前点这个修改已经做过了。我们修改左右儿子的</a:t>
            </a:r>
            <a:r>
              <a:rPr kumimoji="1" lang="en-US" altLang="zh-CN" dirty="0" err="1" smtClean="0"/>
              <a:t>w,sum,max_seq,left..,right</a:t>
            </a:r>
            <a:r>
              <a:rPr kumimoji="1" lang="is-IS" altLang="zh-CN" dirty="0" smtClean="0"/>
              <a:t>…</a:t>
            </a:r>
            <a:r>
              <a:rPr kumimoji="1" lang="zh-CN" altLang="en-US" dirty="0" smtClean="0"/>
              <a:t>，同时给左右儿子打</a:t>
            </a:r>
            <a:r>
              <a:rPr kumimoji="1" lang="en-US" altLang="zh-CN" dirty="0" err="1" smtClean="0"/>
              <a:t>sameFlag</a:t>
            </a:r>
            <a:r>
              <a:rPr kumimoji="1" lang="zh-CN" altLang="en-US" dirty="0" smtClean="0"/>
              <a:t>标记，清除自己的</a:t>
            </a:r>
            <a:r>
              <a:rPr kumimoji="1" lang="en-US" altLang="zh-CN" dirty="0" err="1" smtClean="0"/>
              <a:t>sameFlag</a:t>
            </a:r>
            <a:r>
              <a:rPr kumimoji="1" lang="zh-CN" altLang="en-US" dirty="0" smtClean="0"/>
              <a:t>标记。</a:t>
            </a:r>
            <a:endParaRPr kumimoji="1" lang="zh-CN" altLang="en-US" dirty="0"/>
          </a:p>
        </p:txBody>
      </p:sp>
      <p:sp>
        <p:nvSpPr>
          <p:cNvPr id="4" name="标题 1"/>
          <p:cNvSpPr>
            <a:spLocks noGrp="1"/>
          </p:cNvSpPr>
          <p:nvPr>
            <p:ph type="title"/>
          </p:nvPr>
        </p:nvSpPr>
        <p:spPr>
          <a:xfrm>
            <a:off x="571500" y="559678"/>
            <a:ext cx="2501900" cy="4952492"/>
          </a:xfrm>
        </p:spPr>
        <p:txBody>
          <a:bodyPr/>
          <a:lstStyle/>
          <a:p>
            <a:r>
              <a:rPr kumimoji="1" lang="zh-CN" altLang="en-US" smtClean="0"/>
              <a:t>例：维修数列</a:t>
            </a:r>
            <a:endParaRPr kumimoji="1" lang="zh-CN" altLang="en-US"/>
          </a:p>
        </p:txBody>
      </p:sp>
    </p:spTree>
    <p:extLst>
      <p:ext uri="{BB962C8B-B14F-4D97-AF65-F5344CB8AC3E}">
        <p14:creationId xmlns:p14="http://schemas.microsoft.com/office/powerpoint/2010/main" xmlns="" val="586818045"/>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59678"/>
            <a:ext cx="2501900" cy="4952492"/>
          </a:xfrm>
        </p:spPr>
        <p:txBody>
          <a:bodyPr/>
          <a:lstStyle/>
          <a:p>
            <a:r>
              <a:rPr kumimoji="1" lang="zh-CN" altLang="en-US" dirty="0" smtClean="0"/>
              <a:t>例：维修数列</a:t>
            </a:r>
            <a:endParaRPr kumimoji="1" lang="zh-CN" altLang="en-US" dirty="0"/>
          </a:p>
        </p:txBody>
      </p:sp>
      <p:sp>
        <p:nvSpPr>
          <p:cNvPr id="3" name="内容占位符 2"/>
          <p:cNvSpPr>
            <a:spLocks noGrp="1"/>
          </p:cNvSpPr>
          <p:nvPr>
            <p:ph idx="1"/>
          </p:nvPr>
        </p:nvSpPr>
        <p:spPr/>
        <p:txBody>
          <a:bodyPr/>
          <a:lstStyle/>
          <a:p>
            <a:r>
              <a:rPr kumimoji="1" lang="zh-CN" altLang="en-US" dirty="0" smtClean="0"/>
              <a:t>旋转操作？</a:t>
            </a:r>
            <a:endParaRPr kumimoji="1" lang="en-US" altLang="zh-CN" dirty="0" smtClean="0"/>
          </a:p>
          <a:p>
            <a:pPr lvl="1"/>
            <a:r>
              <a:rPr kumimoji="1" lang="zh-CN" altLang="en-US" dirty="0" smtClean="0"/>
              <a:t>首先分离区间</a:t>
            </a:r>
            <a:endParaRPr kumimoji="1" lang="en-US" altLang="zh-CN" dirty="0" smtClean="0"/>
          </a:p>
          <a:p>
            <a:pPr lvl="1"/>
            <a:r>
              <a:rPr kumimoji="1" lang="zh-CN" altLang="en-US" dirty="0" smtClean="0"/>
              <a:t>将左右儿子交换</a:t>
            </a:r>
            <a:endParaRPr kumimoji="1" lang="en-US" altLang="zh-CN" dirty="0" smtClean="0"/>
          </a:p>
          <a:p>
            <a:pPr lvl="1"/>
            <a:r>
              <a:rPr kumimoji="1" lang="zh-CN" altLang="en-US" dirty="0" smtClean="0"/>
              <a:t>交换</a:t>
            </a:r>
            <a:r>
              <a:rPr kumimoji="1" lang="en-US" altLang="zh-CN" dirty="0" err="1" smtClean="0"/>
              <a:t>left_max_seq,right_max_seq</a:t>
            </a:r>
            <a:endParaRPr kumimoji="1" lang="en-US" altLang="zh-CN" dirty="0"/>
          </a:p>
          <a:p>
            <a:pPr lvl="1"/>
            <a:r>
              <a:rPr kumimoji="1" lang="zh-CN" altLang="en-US" dirty="0" smtClean="0"/>
              <a:t>打上</a:t>
            </a:r>
            <a:r>
              <a:rPr kumimoji="1" lang="en-US" altLang="zh-CN" dirty="0" err="1" smtClean="0"/>
              <a:t>revFlag</a:t>
            </a:r>
            <a:r>
              <a:rPr kumimoji="1" lang="zh-CN" altLang="en-US" dirty="0" smtClean="0"/>
              <a:t>标记。</a:t>
            </a:r>
            <a:endParaRPr kumimoji="1" lang="en-US" altLang="zh-CN" dirty="0" smtClean="0"/>
          </a:p>
          <a:p>
            <a:r>
              <a:rPr kumimoji="1" lang="en-US" altLang="zh-CN" dirty="0" smtClean="0"/>
              <a:t>pushdown</a:t>
            </a:r>
            <a:r>
              <a:rPr kumimoji="1" lang="zh-CN" altLang="en-US" dirty="0" smtClean="0"/>
              <a:t>的时候下传标记</a:t>
            </a:r>
            <a:endParaRPr kumimoji="1" lang="zh-CN" altLang="en-US" dirty="0"/>
          </a:p>
        </p:txBody>
      </p:sp>
    </p:spTree>
    <p:extLst>
      <p:ext uri="{BB962C8B-B14F-4D97-AF65-F5344CB8AC3E}">
        <p14:creationId xmlns:p14="http://schemas.microsoft.com/office/powerpoint/2010/main" xmlns="" val="898742955"/>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例题：二逼平衡树</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你需要</a:t>
            </a:r>
            <a:r>
              <a:rPr lang="zh-CN" altLang="en-US" dirty="0"/>
              <a:t>写一种数据</a:t>
            </a:r>
            <a:r>
              <a:rPr lang="zh-CN" altLang="en-US" dirty="0" smtClean="0"/>
              <a:t>结构，</a:t>
            </a:r>
            <a:r>
              <a:rPr lang="zh-CN" altLang="en-US" dirty="0"/>
              <a:t>来维护一个有序数列，其中需要提供以下操作</a:t>
            </a:r>
            <a:r>
              <a:rPr lang="zh-CN" altLang="en-US" dirty="0" smtClean="0"/>
              <a:t>：</a:t>
            </a:r>
            <a:endParaRPr lang="zh-CN" altLang="en-US" dirty="0"/>
          </a:p>
          <a:p>
            <a:r>
              <a:rPr lang="en-US" altLang="zh-CN" dirty="0"/>
              <a:t>1.</a:t>
            </a:r>
            <a:r>
              <a:rPr lang="zh-CN" altLang="en-US" dirty="0"/>
              <a:t>查询</a:t>
            </a:r>
            <a:r>
              <a:rPr lang="en-US" altLang="zh-CN" dirty="0"/>
              <a:t>k</a:t>
            </a:r>
            <a:r>
              <a:rPr lang="zh-CN" altLang="en-US" dirty="0"/>
              <a:t>在区间内的</a:t>
            </a:r>
            <a:r>
              <a:rPr lang="zh-CN" altLang="en-US" dirty="0" smtClean="0"/>
              <a:t>排名</a:t>
            </a:r>
            <a:endParaRPr lang="en-US" altLang="zh-CN" dirty="0"/>
          </a:p>
          <a:p>
            <a:r>
              <a:rPr lang="en-US" altLang="zh-CN" dirty="0" smtClean="0"/>
              <a:t>2</a:t>
            </a:r>
            <a:r>
              <a:rPr lang="en-US" altLang="zh-CN" dirty="0"/>
              <a:t>.</a:t>
            </a:r>
            <a:r>
              <a:rPr lang="zh-CN" altLang="en-US" dirty="0"/>
              <a:t>查询区间内排名为</a:t>
            </a:r>
            <a:r>
              <a:rPr lang="en-US" altLang="zh-CN" dirty="0"/>
              <a:t>k</a:t>
            </a:r>
            <a:r>
              <a:rPr lang="zh-CN" altLang="en-US" dirty="0"/>
              <a:t>的</a:t>
            </a:r>
            <a:r>
              <a:rPr lang="zh-CN" altLang="en-US" dirty="0" smtClean="0"/>
              <a:t>值</a:t>
            </a:r>
            <a:endParaRPr lang="en-US" altLang="zh-CN" dirty="0" smtClean="0"/>
          </a:p>
          <a:p>
            <a:r>
              <a:rPr lang="en-US" altLang="zh-CN" dirty="0" smtClean="0"/>
              <a:t>3</a:t>
            </a:r>
            <a:r>
              <a:rPr lang="en-US" altLang="zh-CN" dirty="0"/>
              <a:t>.</a:t>
            </a:r>
            <a:r>
              <a:rPr lang="zh-CN" altLang="en-US" dirty="0"/>
              <a:t>修改某一位值上的</a:t>
            </a:r>
            <a:r>
              <a:rPr lang="zh-CN" altLang="en-US" dirty="0" smtClean="0"/>
              <a:t>数值</a:t>
            </a:r>
            <a:endParaRPr lang="en-US" altLang="zh-CN" dirty="0" smtClean="0"/>
          </a:p>
          <a:p>
            <a:r>
              <a:rPr lang="en-US" altLang="zh-CN" dirty="0" smtClean="0"/>
              <a:t>4</a:t>
            </a:r>
            <a:r>
              <a:rPr lang="en-US" altLang="zh-CN" dirty="0"/>
              <a:t>.</a:t>
            </a:r>
            <a:r>
              <a:rPr lang="zh-CN" altLang="en-US" dirty="0"/>
              <a:t>查询</a:t>
            </a:r>
            <a:r>
              <a:rPr lang="en-US" altLang="zh-CN" dirty="0"/>
              <a:t>k</a:t>
            </a:r>
            <a:r>
              <a:rPr lang="zh-CN" altLang="en-US" dirty="0"/>
              <a:t>在区间内的前驱</a:t>
            </a:r>
            <a:r>
              <a:rPr lang="en-US" altLang="zh-CN" dirty="0"/>
              <a:t>(</a:t>
            </a:r>
            <a:r>
              <a:rPr lang="zh-CN" altLang="en-US" dirty="0"/>
              <a:t>前驱定义为小于</a:t>
            </a:r>
            <a:r>
              <a:rPr lang="en-US" altLang="zh-CN" dirty="0"/>
              <a:t>x</a:t>
            </a:r>
            <a:r>
              <a:rPr lang="zh-CN" altLang="en-US" dirty="0"/>
              <a:t>，且最大的数</a:t>
            </a:r>
            <a:r>
              <a:rPr lang="en-US" altLang="zh-CN" dirty="0" smtClean="0"/>
              <a:t>)</a:t>
            </a:r>
          </a:p>
          <a:p>
            <a:r>
              <a:rPr lang="en-US" altLang="zh-CN" dirty="0" smtClean="0"/>
              <a:t>5</a:t>
            </a:r>
            <a:r>
              <a:rPr lang="en-US" altLang="zh-CN" dirty="0"/>
              <a:t>.</a:t>
            </a:r>
            <a:r>
              <a:rPr lang="zh-CN" altLang="en-US" dirty="0"/>
              <a:t>查询</a:t>
            </a:r>
            <a:r>
              <a:rPr lang="en-US" altLang="zh-CN" dirty="0"/>
              <a:t>k</a:t>
            </a:r>
            <a:r>
              <a:rPr lang="zh-CN" altLang="en-US" dirty="0"/>
              <a:t>在区间内的后继</a:t>
            </a:r>
            <a:r>
              <a:rPr lang="en-US" altLang="zh-CN" dirty="0"/>
              <a:t>(</a:t>
            </a:r>
            <a:r>
              <a:rPr lang="zh-CN" altLang="en-US" dirty="0"/>
              <a:t>后继定义为大于</a:t>
            </a:r>
            <a:r>
              <a:rPr lang="en-US" altLang="zh-CN" dirty="0"/>
              <a:t>x</a:t>
            </a:r>
            <a:r>
              <a:rPr lang="zh-CN" altLang="en-US" dirty="0"/>
              <a:t>，且最小的数</a:t>
            </a:r>
            <a:r>
              <a:rPr lang="en-US" altLang="zh-CN" dirty="0"/>
              <a:t>)</a:t>
            </a:r>
            <a:endParaRPr lang="zh-CN" altLang="en-US" dirty="0"/>
          </a:p>
          <a:p>
            <a:endParaRPr kumimoji="1" lang="zh-CN" altLang="en-US" dirty="0"/>
          </a:p>
        </p:txBody>
      </p:sp>
      <p:sp>
        <p:nvSpPr>
          <p:cNvPr id="4" name="文本框 3"/>
          <p:cNvSpPr txBox="1"/>
          <p:nvPr/>
        </p:nvSpPr>
        <p:spPr>
          <a:xfrm>
            <a:off x="444817" y="6346209"/>
            <a:ext cx="7124323" cy="369332"/>
          </a:xfrm>
          <a:prstGeom prst="rect">
            <a:avLst/>
          </a:prstGeom>
          <a:noFill/>
        </p:spPr>
        <p:txBody>
          <a:bodyPr wrap="none" rtlCol="0">
            <a:spAutoFit/>
          </a:bodyPr>
          <a:lstStyle/>
          <a:p>
            <a:r>
              <a:rPr lang="en-US" altLang="zh-CN" dirty="0" smtClean="0"/>
              <a:t>BZOJ3196</a:t>
            </a:r>
            <a:r>
              <a:rPr lang="zh-CN" altLang="zh-CN" dirty="0" smtClean="0"/>
              <a:t>（</a:t>
            </a:r>
            <a:r>
              <a:rPr lang="en-US" altLang="zh-CN" dirty="0">
                <a:hlinkClick r:id="rId2"/>
              </a:rPr>
              <a:t>http://</a:t>
            </a:r>
            <a:r>
              <a:rPr lang="en-US" altLang="zh-CN" dirty="0" smtClean="0">
                <a:hlinkClick r:id="rId2"/>
              </a:rPr>
              <a:t>www.lydsy.com/JudgeOnline/problem.php?id=3196</a:t>
            </a:r>
            <a:r>
              <a:rPr lang="zh-CN" altLang="zh-CN" dirty="0" smtClean="0"/>
              <a:t>）</a:t>
            </a:r>
            <a:endParaRPr kumimoji="1" lang="zh-CN" altLang="en-US" dirty="0"/>
          </a:p>
        </p:txBody>
      </p:sp>
    </p:spTree>
    <p:extLst>
      <p:ext uri="{BB962C8B-B14F-4D97-AF65-F5344CB8AC3E}">
        <p14:creationId xmlns:p14="http://schemas.microsoft.com/office/powerpoint/2010/main" xmlns="" val="1535507275"/>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例题：二逼平衡树</a:t>
            </a:r>
            <a:endParaRPr kumimoji="1" lang="zh-CN" altLang="en-US" dirty="0"/>
          </a:p>
        </p:txBody>
      </p:sp>
      <p:sp>
        <p:nvSpPr>
          <p:cNvPr id="3" name="内容占位符 2"/>
          <p:cNvSpPr>
            <a:spLocks noGrp="1"/>
          </p:cNvSpPr>
          <p:nvPr>
            <p:ph idx="1"/>
          </p:nvPr>
        </p:nvSpPr>
        <p:spPr>
          <a:xfrm>
            <a:off x="3886200" y="569066"/>
            <a:ext cx="4686299" cy="6288934"/>
          </a:xfrm>
        </p:spPr>
        <p:txBody>
          <a:bodyPr>
            <a:normAutofit fontScale="92500" lnSpcReduction="20000"/>
          </a:bodyPr>
          <a:lstStyle/>
          <a:p>
            <a:r>
              <a:rPr kumimoji="1" lang="zh-CN" altLang="en-US" dirty="0" smtClean="0"/>
              <a:t>线段树套平衡树</a:t>
            </a:r>
            <a:endParaRPr kumimoji="1" lang="en-US" altLang="zh-CN" dirty="0" smtClean="0"/>
          </a:p>
          <a:p>
            <a:r>
              <a:rPr kumimoji="1" lang="zh-CN" altLang="en-US" dirty="0" smtClean="0"/>
              <a:t>每个线段树节点里面开一棵平衡树，记录该节点里面所有的数字（按照数字大小，而不是按照位置）</a:t>
            </a:r>
            <a:endParaRPr kumimoji="1" lang="en-US" altLang="zh-CN" dirty="0" smtClean="0"/>
          </a:p>
          <a:p>
            <a:r>
              <a:rPr kumimoji="1" lang="zh-CN" altLang="en-US" dirty="0" smtClean="0"/>
              <a:t>查询某数字在区间内的排名？</a:t>
            </a:r>
            <a:endParaRPr kumimoji="1" lang="en-US" altLang="zh-CN" dirty="0" smtClean="0"/>
          </a:p>
          <a:p>
            <a:pPr lvl="1"/>
            <a:r>
              <a:rPr kumimoji="1" lang="zh-CN" altLang="en-US" dirty="0" smtClean="0"/>
              <a:t>一个区间在线段树上可以拆成若干个节点</a:t>
            </a:r>
            <a:endParaRPr kumimoji="1" lang="en-US" altLang="zh-CN" dirty="0" smtClean="0"/>
          </a:p>
          <a:p>
            <a:pPr lvl="1"/>
            <a:r>
              <a:rPr kumimoji="1" lang="zh-CN" altLang="en-US" dirty="0" smtClean="0"/>
              <a:t>对于每一个线段树节点，我们查一查比这个数字小的有多少个</a:t>
            </a:r>
            <a:endParaRPr kumimoji="1" lang="en-US" altLang="zh-CN" dirty="0" smtClean="0"/>
          </a:p>
          <a:p>
            <a:pPr lvl="1"/>
            <a:r>
              <a:rPr kumimoji="1" lang="zh-CN" altLang="en-US" dirty="0" smtClean="0"/>
              <a:t>最后答案加起来就行</a:t>
            </a:r>
            <a:endParaRPr kumimoji="1" lang="en-US" altLang="zh-CN" dirty="0" smtClean="0"/>
          </a:p>
          <a:p>
            <a:pPr lvl="1"/>
            <a:endParaRPr kumimoji="1" lang="zh-CN" altLang="en-US" dirty="0"/>
          </a:p>
        </p:txBody>
      </p:sp>
    </p:spTree>
    <p:extLst>
      <p:ext uri="{BB962C8B-B14F-4D97-AF65-F5344CB8AC3E}">
        <p14:creationId xmlns:p14="http://schemas.microsoft.com/office/powerpoint/2010/main" xmlns="" val="189361208"/>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例题：二逼平衡树</a:t>
            </a:r>
            <a:endParaRPr kumimoji="1" lang="zh-CN" altLang="en-US" dirty="0"/>
          </a:p>
        </p:txBody>
      </p:sp>
      <p:sp>
        <p:nvSpPr>
          <p:cNvPr id="3" name="内容占位符 2"/>
          <p:cNvSpPr>
            <a:spLocks noGrp="1"/>
          </p:cNvSpPr>
          <p:nvPr>
            <p:ph idx="1"/>
          </p:nvPr>
        </p:nvSpPr>
        <p:spPr>
          <a:xfrm>
            <a:off x="3886200" y="569066"/>
            <a:ext cx="4686299" cy="6288934"/>
          </a:xfrm>
        </p:spPr>
        <p:txBody>
          <a:bodyPr>
            <a:normAutofit/>
          </a:bodyPr>
          <a:lstStyle/>
          <a:p>
            <a:r>
              <a:rPr kumimoji="1" lang="zh-CN" altLang="en-US" dirty="0" smtClean="0"/>
              <a:t>查</a:t>
            </a:r>
            <a:r>
              <a:rPr kumimoji="1" lang="en-US" altLang="zh-CN" dirty="0" smtClean="0"/>
              <a:t>rank</a:t>
            </a:r>
            <a:r>
              <a:rPr kumimoji="1" lang="zh-CN" altLang="en-US" dirty="0" smtClean="0"/>
              <a:t>为</a:t>
            </a:r>
            <a:r>
              <a:rPr kumimoji="1" lang="en-US" altLang="zh-CN" dirty="0" smtClean="0"/>
              <a:t>x</a:t>
            </a:r>
            <a:r>
              <a:rPr kumimoji="1" lang="zh-CN" altLang="en-US" dirty="0" smtClean="0"/>
              <a:t>的数字是多少？</a:t>
            </a:r>
            <a:endParaRPr kumimoji="1" lang="en-US" altLang="zh-CN" dirty="0" smtClean="0"/>
          </a:p>
          <a:p>
            <a:pPr lvl="1"/>
            <a:r>
              <a:rPr kumimoji="1" lang="zh-CN" altLang="en-US" dirty="0" smtClean="0"/>
              <a:t>二分答案，如果当前二分的答案是</a:t>
            </a:r>
            <a:r>
              <a:rPr kumimoji="1" lang="en-US" altLang="zh-CN" dirty="0" smtClean="0"/>
              <a:t>mid</a:t>
            </a:r>
            <a:r>
              <a:rPr kumimoji="1" lang="zh-CN" altLang="en-US" dirty="0" smtClean="0"/>
              <a:t>，我们查一下</a:t>
            </a:r>
            <a:r>
              <a:rPr kumimoji="1" lang="en-US" altLang="zh-CN" dirty="0" smtClean="0"/>
              <a:t>mid</a:t>
            </a:r>
            <a:r>
              <a:rPr kumimoji="1" lang="zh-CN" altLang="en-US" dirty="0" smtClean="0"/>
              <a:t>的</a:t>
            </a:r>
            <a:r>
              <a:rPr kumimoji="1" lang="en-US" altLang="zh-CN" dirty="0" smtClean="0"/>
              <a:t>rank</a:t>
            </a:r>
            <a:r>
              <a:rPr kumimoji="1" lang="zh-CN" altLang="en-US" dirty="0" smtClean="0"/>
              <a:t>是多少</a:t>
            </a:r>
            <a:endParaRPr kumimoji="1" lang="en-US" altLang="zh-CN" dirty="0" smtClean="0"/>
          </a:p>
          <a:p>
            <a:pPr lvl="1"/>
            <a:r>
              <a:rPr kumimoji="1" lang="zh-CN" altLang="en-US" dirty="0" smtClean="0"/>
              <a:t>如果比</a:t>
            </a:r>
            <a:r>
              <a:rPr kumimoji="1" lang="en-US" altLang="zh-CN" dirty="0" smtClean="0"/>
              <a:t>x</a:t>
            </a:r>
            <a:r>
              <a:rPr kumimoji="1" lang="zh-CN" altLang="en-US" dirty="0" smtClean="0"/>
              <a:t>小，我们再在</a:t>
            </a:r>
            <a:r>
              <a:rPr kumimoji="1" lang="en-US" altLang="zh-CN" dirty="0" smtClean="0"/>
              <a:t>mid+1</a:t>
            </a:r>
            <a:r>
              <a:rPr kumimoji="1" lang="zh-CN" altLang="en-US" dirty="0" smtClean="0"/>
              <a:t>到</a:t>
            </a:r>
            <a:r>
              <a:rPr kumimoji="1" lang="en-US" altLang="zh-CN" dirty="0" smtClean="0"/>
              <a:t>right</a:t>
            </a:r>
            <a:r>
              <a:rPr kumimoji="1" lang="zh-CN" altLang="en-US" dirty="0" smtClean="0"/>
              <a:t>里面查，如果比</a:t>
            </a:r>
            <a:r>
              <a:rPr kumimoji="1" lang="en-US" altLang="zh-CN" dirty="0" smtClean="0"/>
              <a:t>x</a:t>
            </a:r>
            <a:r>
              <a:rPr kumimoji="1" lang="zh-CN" altLang="en-US" dirty="0" smtClean="0"/>
              <a:t>大，我们再在</a:t>
            </a:r>
            <a:r>
              <a:rPr kumimoji="1" lang="en-US" altLang="zh-CN" dirty="0" smtClean="0"/>
              <a:t>left</a:t>
            </a:r>
            <a:r>
              <a:rPr kumimoji="1" lang="zh-CN" altLang="en-US" dirty="0" smtClean="0"/>
              <a:t>到</a:t>
            </a:r>
            <a:r>
              <a:rPr kumimoji="1" lang="en-US" altLang="zh-CN" dirty="0" smtClean="0"/>
              <a:t>mid-1</a:t>
            </a:r>
            <a:r>
              <a:rPr kumimoji="1" lang="zh-CN" altLang="en-US" dirty="0" smtClean="0"/>
              <a:t>里面查。正好的话返回。</a:t>
            </a:r>
            <a:endParaRPr kumimoji="1" lang="en-US" altLang="zh-CN" dirty="0" smtClean="0"/>
          </a:p>
          <a:p>
            <a:pPr lvl="1"/>
            <a:endParaRPr kumimoji="1" lang="zh-CN" altLang="en-US" dirty="0"/>
          </a:p>
        </p:txBody>
      </p:sp>
    </p:spTree>
    <p:extLst>
      <p:ext uri="{BB962C8B-B14F-4D97-AF65-F5344CB8AC3E}">
        <p14:creationId xmlns:p14="http://schemas.microsoft.com/office/powerpoint/2010/main" xmlns="" val="877685357"/>
      </p:ext>
    </p:extLst>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例题：二逼平衡树</a:t>
            </a:r>
            <a:endParaRPr kumimoji="1" lang="zh-CN" altLang="en-US" dirty="0"/>
          </a:p>
        </p:txBody>
      </p:sp>
      <p:sp>
        <p:nvSpPr>
          <p:cNvPr id="3" name="内容占位符 2"/>
          <p:cNvSpPr>
            <a:spLocks noGrp="1"/>
          </p:cNvSpPr>
          <p:nvPr>
            <p:ph idx="1"/>
          </p:nvPr>
        </p:nvSpPr>
        <p:spPr>
          <a:xfrm>
            <a:off x="3886200" y="569066"/>
            <a:ext cx="4686299" cy="6288934"/>
          </a:xfrm>
        </p:spPr>
        <p:txBody>
          <a:bodyPr>
            <a:normAutofit/>
          </a:bodyPr>
          <a:lstStyle/>
          <a:p>
            <a:r>
              <a:rPr kumimoji="1" lang="zh-CN" altLang="en-US" dirty="0" smtClean="0"/>
              <a:t>查前驱后继</a:t>
            </a:r>
            <a:endParaRPr kumimoji="1" lang="en-US" altLang="zh-CN" dirty="0" smtClean="0"/>
          </a:p>
          <a:p>
            <a:pPr lvl="1"/>
            <a:r>
              <a:rPr kumimoji="1" lang="zh-CN" altLang="en-US" dirty="0" smtClean="0"/>
              <a:t>在每个线段树节点里面查，最后取一个</a:t>
            </a:r>
            <a:r>
              <a:rPr kumimoji="1" lang="en-US" altLang="zh-CN" dirty="0" smtClean="0"/>
              <a:t>max/min</a:t>
            </a:r>
            <a:r>
              <a:rPr kumimoji="1" lang="zh-CN" altLang="en-US" dirty="0" smtClean="0"/>
              <a:t>就可以了。</a:t>
            </a:r>
            <a:endParaRPr kumimoji="1" lang="en-US" altLang="zh-CN" dirty="0" smtClean="0"/>
          </a:p>
          <a:p>
            <a:r>
              <a:rPr kumimoji="1" lang="zh-CN" altLang="en-US" dirty="0" smtClean="0"/>
              <a:t>点修改</a:t>
            </a:r>
            <a:endParaRPr kumimoji="1" lang="en-US" altLang="zh-CN" dirty="0" smtClean="0"/>
          </a:p>
          <a:p>
            <a:pPr lvl="1"/>
            <a:r>
              <a:rPr kumimoji="1" lang="zh-CN" altLang="en-US" dirty="0" smtClean="0"/>
              <a:t>正常线段树修改，对一路上的每个线段树节点所存的平衡树，删除旧数字，加入新数字。</a:t>
            </a:r>
            <a:endParaRPr kumimoji="1" lang="zh-CN" altLang="en-US" dirty="0"/>
          </a:p>
        </p:txBody>
      </p:sp>
    </p:spTree>
    <p:extLst>
      <p:ext uri="{BB962C8B-B14F-4D97-AF65-F5344CB8AC3E}">
        <p14:creationId xmlns:p14="http://schemas.microsoft.com/office/powerpoint/2010/main" xmlns="" val="1639199873"/>
      </p:ext>
    </p:extLst>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例：防线修建</a:t>
            </a:r>
            <a:endParaRPr kumimoji="1" lang="zh-CN" altLang="en-US" dirty="0"/>
          </a:p>
        </p:txBody>
      </p:sp>
      <p:sp>
        <p:nvSpPr>
          <p:cNvPr id="3" name="内容占位符 2"/>
          <p:cNvSpPr>
            <a:spLocks noGrp="1"/>
          </p:cNvSpPr>
          <p:nvPr>
            <p:ph idx="1"/>
          </p:nvPr>
        </p:nvSpPr>
        <p:spPr/>
        <p:txBody>
          <a:bodyPr>
            <a:normAutofit fontScale="62500" lnSpcReduction="20000"/>
          </a:bodyPr>
          <a:lstStyle/>
          <a:p>
            <a:r>
              <a:rPr kumimoji="1" lang="zh-CN" altLang="en-US" dirty="0"/>
              <a:t>近来</a:t>
            </a:r>
            <a:r>
              <a:rPr kumimoji="1" lang="en-US" altLang="zh-CN" dirty="0"/>
              <a:t>A</a:t>
            </a:r>
            <a:r>
              <a:rPr kumimoji="1" lang="zh-CN" altLang="en-US" dirty="0"/>
              <a:t>国和</a:t>
            </a:r>
            <a:r>
              <a:rPr kumimoji="1" lang="en-US" altLang="zh-CN" dirty="0"/>
              <a:t>B</a:t>
            </a:r>
            <a:r>
              <a:rPr kumimoji="1" lang="zh-CN" altLang="en-US" dirty="0"/>
              <a:t>国的矛盾激化，为了预防不测，</a:t>
            </a:r>
            <a:r>
              <a:rPr kumimoji="1" lang="en-US" altLang="zh-CN" dirty="0"/>
              <a:t>A</a:t>
            </a:r>
            <a:r>
              <a:rPr kumimoji="1" lang="zh-CN" altLang="en-US" dirty="0"/>
              <a:t>国准备修建一条长长的防线，当然修建防线的话，肯定要把需要保护的城市修在防线内部了。可是</a:t>
            </a:r>
            <a:r>
              <a:rPr kumimoji="1" lang="en-US" altLang="zh-CN" dirty="0"/>
              <a:t>A</a:t>
            </a:r>
            <a:r>
              <a:rPr kumimoji="1" lang="zh-CN" altLang="en-US" dirty="0"/>
              <a:t>国上层现在还犹豫不决，到底该把哪些城市作为保护对象呢？又由于</a:t>
            </a:r>
            <a:r>
              <a:rPr kumimoji="1" lang="en-US" altLang="zh-CN" dirty="0"/>
              <a:t>A</a:t>
            </a:r>
            <a:r>
              <a:rPr kumimoji="1" lang="zh-CN" altLang="en-US" dirty="0"/>
              <a:t>国的经费有限，所以希望你能帮忙完成如下的一个任务</a:t>
            </a:r>
            <a:r>
              <a:rPr kumimoji="1" lang="zh-CN" altLang="en-US" dirty="0" smtClean="0"/>
              <a:t>：</a:t>
            </a:r>
            <a:endParaRPr kumimoji="1" lang="en-US" altLang="zh-CN" dirty="0" smtClean="0"/>
          </a:p>
          <a:p>
            <a:r>
              <a:rPr kumimoji="1" lang="en-US" altLang="zh-CN" dirty="0" smtClean="0"/>
              <a:t>1</a:t>
            </a:r>
            <a:r>
              <a:rPr kumimoji="1" lang="en-US" altLang="zh-CN" dirty="0"/>
              <a:t>.</a:t>
            </a:r>
            <a:r>
              <a:rPr kumimoji="1" lang="zh-CN" altLang="en-US" dirty="0"/>
              <a:t>给出你所有的</a:t>
            </a:r>
            <a:r>
              <a:rPr kumimoji="1" lang="en-US" altLang="zh-CN" dirty="0"/>
              <a:t>A</a:t>
            </a:r>
            <a:r>
              <a:rPr kumimoji="1" lang="zh-CN" altLang="en-US" dirty="0"/>
              <a:t>国城市</a:t>
            </a:r>
            <a:r>
              <a:rPr kumimoji="1" lang="zh-CN" altLang="en-US" dirty="0" smtClean="0"/>
              <a:t>坐标</a:t>
            </a:r>
            <a:endParaRPr kumimoji="1" lang="en-US" altLang="zh-CN" dirty="0" smtClean="0"/>
          </a:p>
          <a:p>
            <a:r>
              <a:rPr kumimoji="1" lang="en-US" altLang="zh-CN" dirty="0" smtClean="0"/>
              <a:t>2.A</a:t>
            </a:r>
            <a:r>
              <a:rPr kumimoji="1" lang="zh-CN" altLang="en-US" dirty="0"/>
              <a:t>国上层经过讨论，考虑到经济问题，决定取消对</a:t>
            </a:r>
            <a:r>
              <a:rPr kumimoji="1" lang="en-US" altLang="zh-CN" dirty="0" err="1"/>
              <a:t>i</a:t>
            </a:r>
            <a:r>
              <a:rPr kumimoji="1" lang="zh-CN" altLang="en-US" dirty="0"/>
              <a:t>城市的保护，也就是说</a:t>
            </a:r>
            <a:r>
              <a:rPr kumimoji="1" lang="en-US" altLang="zh-CN" dirty="0" err="1"/>
              <a:t>i</a:t>
            </a:r>
            <a:r>
              <a:rPr kumimoji="1" lang="zh-CN" altLang="en-US" dirty="0"/>
              <a:t>城市不需要在防线内</a:t>
            </a:r>
            <a:r>
              <a:rPr kumimoji="1" lang="zh-CN" altLang="en-US" dirty="0" smtClean="0"/>
              <a:t>了</a:t>
            </a:r>
            <a:endParaRPr kumimoji="1" lang="en-US" altLang="zh-CN" dirty="0" smtClean="0"/>
          </a:p>
          <a:p>
            <a:r>
              <a:rPr kumimoji="1" lang="en-US" altLang="zh-CN" dirty="0" smtClean="0"/>
              <a:t>3.A</a:t>
            </a:r>
            <a:r>
              <a:rPr kumimoji="1" lang="zh-CN" altLang="en-US" dirty="0"/>
              <a:t>国上层询问对于剩下要保护的城市，修建防线的总经费最少是多少</a:t>
            </a:r>
            <a:r>
              <a:rPr kumimoji="1" lang="en-US" altLang="zh-CN" dirty="0" smtClean="0"/>
              <a:t>.</a:t>
            </a:r>
          </a:p>
          <a:p>
            <a:r>
              <a:rPr kumimoji="1" lang="zh-CN" altLang="en-US" dirty="0" smtClean="0"/>
              <a:t>你</a:t>
            </a:r>
            <a:r>
              <a:rPr kumimoji="1" lang="zh-CN" altLang="en-US" dirty="0"/>
              <a:t>需要对每次询问作出回答。注意单位</a:t>
            </a:r>
            <a:r>
              <a:rPr kumimoji="1" lang="en-US" altLang="zh-CN" dirty="0"/>
              <a:t>1</a:t>
            </a:r>
            <a:r>
              <a:rPr kumimoji="1" lang="zh-CN" altLang="en-US" dirty="0"/>
              <a:t>长度的防线花费为</a:t>
            </a:r>
            <a:r>
              <a:rPr kumimoji="1" lang="en-US" altLang="zh-CN" dirty="0"/>
              <a:t>1</a:t>
            </a:r>
            <a:r>
              <a:rPr kumimoji="1" lang="zh-CN" altLang="en-US" dirty="0" smtClean="0"/>
              <a:t>。</a:t>
            </a:r>
            <a:endParaRPr kumimoji="1" lang="zh-CN" altLang="en-US" dirty="0"/>
          </a:p>
        </p:txBody>
      </p:sp>
      <p:sp>
        <p:nvSpPr>
          <p:cNvPr id="10" name="文本框 9"/>
          <p:cNvSpPr txBox="1"/>
          <p:nvPr/>
        </p:nvSpPr>
        <p:spPr>
          <a:xfrm>
            <a:off x="444817" y="6346209"/>
            <a:ext cx="7127016" cy="369332"/>
          </a:xfrm>
          <a:prstGeom prst="rect">
            <a:avLst/>
          </a:prstGeom>
          <a:noFill/>
        </p:spPr>
        <p:txBody>
          <a:bodyPr wrap="none" rtlCol="0">
            <a:spAutoFit/>
          </a:bodyPr>
          <a:lstStyle/>
          <a:p>
            <a:r>
              <a:rPr lang="en-US" altLang="zh-CN" dirty="0" smtClean="0"/>
              <a:t>BZOJ2300</a:t>
            </a:r>
            <a:r>
              <a:rPr lang="zh-CN" altLang="zh-CN" dirty="0" smtClean="0"/>
              <a:t>（</a:t>
            </a:r>
            <a:r>
              <a:rPr lang="en-US" altLang="zh-CN" dirty="0">
                <a:hlinkClick r:id="rId2"/>
              </a:rPr>
              <a:t>http://</a:t>
            </a:r>
            <a:r>
              <a:rPr lang="en-US" altLang="zh-CN" dirty="0" smtClean="0">
                <a:hlinkClick r:id="rId2"/>
              </a:rPr>
              <a:t>www.lydsy.com/JudgeOnline/problem.php?id=2300</a:t>
            </a:r>
            <a:r>
              <a:rPr lang="zh-CN" altLang="zh-CN" dirty="0" smtClean="0"/>
              <a:t>）</a:t>
            </a:r>
            <a:endParaRPr kumimoji="1" lang="zh-CN" altLang="en-US" dirty="0"/>
          </a:p>
        </p:txBody>
      </p:sp>
    </p:spTree>
    <p:extLst>
      <p:ext uri="{BB962C8B-B14F-4D97-AF65-F5344CB8AC3E}">
        <p14:creationId xmlns:p14="http://schemas.microsoft.com/office/powerpoint/2010/main" xmlns="" val="2080224880"/>
      </p:ext>
    </p:extLst>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例：防线修建</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a:t>A</a:t>
            </a:r>
            <a:r>
              <a:rPr kumimoji="1" lang="zh-CN" altLang="en-US" dirty="0"/>
              <a:t>国的地形是这样的，形如下图，</a:t>
            </a:r>
            <a:r>
              <a:rPr kumimoji="1" lang="en-US" altLang="zh-CN" dirty="0"/>
              <a:t>x</a:t>
            </a:r>
            <a:r>
              <a:rPr kumimoji="1" lang="zh-CN" altLang="en-US" dirty="0"/>
              <a:t>轴是一条河流，相当于一条天然防线，不需要你再修建</a:t>
            </a:r>
            <a:r>
              <a:rPr kumimoji="1" lang="en-US" altLang="zh-CN" dirty="0"/>
              <a:t>A</a:t>
            </a:r>
            <a:r>
              <a:rPr kumimoji="1" lang="zh-CN" altLang="en-US" dirty="0"/>
              <a:t>国总是有两个城市在河边，一个点是</a:t>
            </a:r>
            <a:r>
              <a:rPr kumimoji="1" lang="en-US" altLang="zh-CN" dirty="0"/>
              <a:t>(0,0)</a:t>
            </a:r>
            <a:r>
              <a:rPr kumimoji="1" lang="zh-CN" altLang="en-US" dirty="0"/>
              <a:t>，一个点是</a:t>
            </a:r>
            <a:r>
              <a:rPr kumimoji="1" lang="en-US" altLang="zh-CN" dirty="0"/>
              <a:t>(n,0)</a:t>
            </a:r>
            <a:r>
              <a:rPr kumimoji="1" lang="zh-CN" altLang="en-US" dirty="0"/>
              <a:t>，其余所有点的横坐标均大于</a:t>
            </a:r>
            <a:r>
              <a:rPr kumimoji="1" lang="en-US" altLang="zh-CN" dirty="0"/>
              <a:t>0</a:t>
            </a:r>
            <a:r>
              <a:rPr kumimoji="1" lang="zh-CN" altLang="en-US" dirty="0"/>
              <a:t>小于</a:t>
            </a:r>
            <a:r>
              <a:rPr kumimoji="1" lang="en-US" altLang="zh-CN" dirty="0"/>
              <a:t>n</a:t>
            </a:r>
            <a:r>
              <a:rPr kumimoji="1" lang="zh-CN" altLang="en-US" dirty="0"/>
              <a:t>，纵坐标均大于</a:t>
            </a:r>
            <a:r>
              <a:rPr kumimoji="1" lang="en-US" altLang="zh-CN" dirty="0"/>
              <a:t>0</a:t>
            </a:r>
            <a:r>
              <a:rPr kumimoji="1" lang="zh-CN" altLang="en-US" dirty="0"/>
              <a:t>。</a:t>
            </a:r>
            <a:r>
              <a:rPr kumimoji="1" lang="en-US" altLang="zh-CN" dirty="0"/>
              <a:t>A</a:t>
            </a:r>
            <a:r>
              <a:rPr kumimoji="1" lang="zh-CN" altLang="en-US" dirty="0"/>
              <a:t>国有一个不在</a:t>
            </a:r>
            <a:r>
              <a:rPr kumimoji="1" lang="en-US" altLang="zh-CN" dirty="0"/>
              <a:t>(0,0)</a:t>
            </a:r>
            <a:r>
              <a:rPr kumimoji="1" lang="zh-CN" altLang="en-US" dirty="0"/>
              <a:t>和</a:t>
            </a:r>
            <a:r>
              <a:rPr kumimoji="1" lang="en-US" altLang="zh-CN" dirty="0"/>
              <a:t>(n,0)</a:t>
            </a:r>
            <a:r>
              <a:rPr kumimoji="1" lang="zh-CN" altLang="en-US" dirty="0"/>
              <a:t>的首都。</a:t>
            </a:r>
            <a:r>
              <a:rPr kumimoji="1" lang="en-US" altLang="zh-CN" dirty="0"/>
              <a:t>(0,0),(n,0)</a:t>
            </a:r>
            <a:r>
              <a:rPr kumimoji="1" lang="zh-CN" altLang="en-US" dirty="0"/>
              <a:t>和首都这三个城市是一定需要保护的。上图中，</a:t>
            </a:r>
            <a:r>
              <a:rPr kumimoji="1" lang="en-US" altLang="zh-CN" dirty="0"/>
              <a:t>A,B,C,D,E</a:t>
            </a:r>
            <a:r>
              <a:rPr kumimoji="1" lang="zh-CN" altLang="en-US" dirty="0"/>
              <a:t>点为</a:t>
            </a:r>
            <a:r>
              <a:rPr kumimoji="1" lang="en-US" altLang="zh-CN" dirty="0"/>
              <a:t>A</a:t>
            </a:r>
            <a:r>
              <a:rPr kumimoji="1" lang="zh-CN" altLang="en-US" dirty="0"/>
              <a:t>国城市，且目前都要保护，那么修建的防线就会是</a:t>
            </a:r>
            <a:r>
              <a:rPr kumimoji="1" lang="en-US" altLang="zh-CN" dirty="0"/>
              <a:t>A-B-C-D</a:t>
            </a:r>
            <a:r>
              <a:rPr kumimoji="1" lang="zh-CN" altLang="en-US" dirty="0"/>
              <a:t>，花费也就是线段</a:t>
            </a:r>
            <a:r>
              <a:rPr kumimoji="1" lang="en-US" altLang="zh-CN" dirty="0"/>
              <a:t>AB</a:t>
            </a:r>
            <a:r>
              <a:rPr kumimoji="1" lang="zh-CN" altLang="en-US" dirty="0"/>
              <a:t>的长度</a:t>
            </a:r>
            <a:r>
              <a:rPr kumimoji="1" lang="en-US" altLang="zh-CN" dirty="0"/>
              <a:t>+</a:t>
            </a:r>
            <a:r>
              <a:rPr kumimoji="1" lang="zh-CN" altLang="en-US" dirty="0"/>
              <a:t>线段</a:t>
            </a:r>
            <a:r>
              <a:rPr kumimoji="1" lang="en-US" altLang="zh-CN" dirty="0"/>
              <a:t>BC</a:t>
            </a:r>
            <a:r>
              <a:rPr kumimoji="1" lang="zh-CN" altLang="en-US" dirty="0"/>
              <a:t>的长度</a:t>
            </a:r>
            <a:r>
              <a:rPr kumimoji="1" lang="en-US" altLang="zh-CN" dirty="0"/>
              <a:t>+</a:t>
            </a:r>
            <a:r>
              <a:rPr kumimoji="1" lang="zh-CN" altLang="en-US" dirty="0"/>
              <a:t>线段</a:t>
            </a:r>
            <a:r>
              <a:rPr kumimoji="1" lang="en-US" altLang="zh-CN" dirty="0"/>
              <a:t>CD</a:t>
            </a:r>
            <a:r>
              <a:rPr kumimoji="1" lang="zh-CN" altLang="en-US" dirty="0"/>
              <a:t>的长度。如果，这个时候撤销</a:t>
            </a:r>
            <a:r>
              <a:rPr kumimoji="1" lang="en-US" altLang="zh-CN" dirty="0"/>
              <a:t>B</a:t>
            </a:r>
            <a:r>
              <a:rPr kumimoji="1" lang="zh-CN" altLang="en-US" dirty="0"/>
              <a:t>点的保护，那么防线变成下图</a:t>
            </a:r>
          </a:p>
        </p:txBody>
      </p:sp>
      <p:sp>
        <p:nvSpPr>
          <p:cNvPr id="4" name="AutoShape 2" descr="/var/folders/qm/zh02yw116f1gfqnpyj7913mh0000gn/T/cn.wiz.wiznoteformac/WizNote/e2ba7703-9ee8-409c-bfcd-3c77046c761f/index_files/1b4e17e7355457ec86ed7283d41c2919.bm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var/folders/qm/zh02yw116f1gfqnpyj7913mh0000gn/T/cn.wiz.wiznoteformac/WizNote/e2ba7703-9ee8-409c-bfcd-3c77046c761f/index_files/1b4e17e7355457ec86ed7283d41c2919.bmp"/>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var/folders/qm/zh02yw116f1gfqnpyj7913mh0000gn/T/cn.wiz.wiznoteformac/WizNote/e2ba7703-9ee8-409c-bfcd-3c77046c761f/index_files/1b4e17e7355457ec86ed7283d41c2919.bmp"/>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0" descr="/var/folders/qm/zh02yw116f1gfqnpyj7913mh0000gn/T/cn.wiz.wiznoteformac/WizNote/e2ba7703-9ee8-409c-bfcd-3c77046c761f/index_files/1b4e17e7355457ec86ed7283d41c2919.bmp"/>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2044700"/>
            <a:ext cx="3898900" cy="3238500"/>
          </a:xfrm>
          <a:prstGeom prst="rect">
            <a:avLst/>
          </a:prstGeom>
        </p:spPr>
      </p:pic>
    </p:spTree>
    <p:extLst>
      <p:ext uri="{BB962C8B-B14F-4D97-AF65-F5344CB8AC3E}">
        <p14:creationId xmlns:p14="http://schemas.microsoft.com/office/powerpoint/2010/main" xmlns="" val="1289277785"/>
      </p:ext>
    </p:extLst>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例：防线修建</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8386" y="2336800"/>
            <a:ext cx="4231903" cy="3528756"/>
          </a:xfrm>
          <a:prstGeom prst="rect">
            <a:avLst/>
          </a:prstGeom>
        </p:spPr>
      </p:pic>
      <p:sp>
        <p:nvSpPr>
          <p:cNvPr id="6" name="内容占位符 5"/>
          <p:cNvSpPr>
            <a:spLocks noGrp="1"/>
          </p:cNvSpPr>
          <p:nvPr>
            <p:ph idx="1"/>
          </p:nvPr>
        </p:nvSpPr>
        <p:spPr>
          <a:xfrm>
            <a:off x="3788839" y="559678"/>
            <a:ext cx="4686299" cy="5655156"/>
          </a:xfrm>
        </p:spPr>
        <p:txBody>
          <a:bodyPr/>
          <a:lstStyle/>
          <a:p>
            <a:r>
              <a:rPr lang="fr-FR" altLang="zh-CN" dirty="0"/>
              <a:t>m&lt;=100000,q&lt;=</a:t>
            </a:r>
            <a:r>
              <a:rPr lang="fr-FR" altLang="zh-CN" dirty="0" smtClean="0"/>
              <a:t>200000,n&gt;1</a:t>
            </a:r>
            <a:r>
              <a:rPr lang="zh-CN" altLang="en-US" dirty="0" smtClean="0"/>
              <a:t>，所有坐标在</a:t>
            </a:r>
            <a:r>
              <a:rPr lang="is-IS" altLang="zh-CN" dirty="0" smtClean="0"/>
              <a:t>10000</a:t>
            </a:r>
            <a:r>
              <a:rPr lang="zh-CN" altLang="en-US" dirty="0" smtClean="0"/>
              <a:t>内，无重点</a:t>
            </a:r>
            <a:endParaRPr kumimoji="1" lang="zh-CN" altLang="en-US" dirty="0"/>
          </a:p>
        </p:txBody>
      </p:sp>
    </p:spTree>
    <p:extLst>
      <p:ext uri="{BB962C8B-B14F-4D97-AF65-F5344CB8AC3E}">
        <p14:creationId xmlns:p14="http://schemas.microsoft.com/office/powerpoint/2010/main" xmlns="" val="149890020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标题">
  <a:themeElements>
    <a:clrScheme name="标题">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标题">
      <a:majorFont>
        <a:latin typeface="Century Schoolbook"/>
        <a:ea typeface=""/>
        <a:cs typeface=""/>
      </a:majorFont>
      <a:minorFont>
        <a:latin typeface="Corbel"/>
        <a:ea typeface=""/>
        <a:cs typeface=""/>
      </a:minorFont>
    </a:fontScheme>
    <a:fmtScheme name="标题">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 id="{3841520A-25F2-4EB8-BE4C-611DB5ABEED9}" vid="{ECD25A4C-D97E-4C12-84B1-63580BFFAEE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7673</TotalTime>
  <Words>5942</Words>
  <Application>Microsoft Office PowerPoint</Application>
  <PresentationFormat>全屏显示(4:3)</PresentationFormat>
  <Paragraphs>513</Paragraphs>
  <Slides>111</Slides>
  <Notes>2</Notes>
  <HiddenSlides>0</HiddenSlides>
  <MMClips>0</MMClips>
  <ScaleCrop>false</ScaleCrop>
  <HeadingPairs>
    <vt:vector size="4" baseType="variant">
      <vt:variant>
        <vt:lpstr>主题</vt:lpstr>
      </vt:variant>
      <vt:variant>
        <vt:i4>1</vt:i4>
      </vt:variant>
      <vt:variant>
        <vt:lpstr>幻灯片标题</vt:lpstr>
      </vt:variant>
      <vt:variant>
        <vt:i4>111</vt:i4>
      </vt:variant>
    </vt:vector>
  </HeadingPairs>
  <TitlesOfParts>
    <vt:vector size="112" baseType="lpstr">
      <vt:lpstr>标题</vt:lpstr>
      <vt:lpstr>平衡树简介</vt:lpstr>
      <vt:lpstr>二叉查找树</vt:lpstr>
      <vt:lpstr>二叉查找树</vt:lpstr>
      <vt:lpstr>二叉查找树</vt:lpstr>
      <vt:lpstr>二叉查找树的种类</vt:lpstr>
      <vt:lpstr>Treap</vt:lpstr>
      <vt:lpstr>Treap简介</vt:lpstr>
      <vt:lpstr>Treap特性</vt:lpstr>
      <vt:lpstr>Treap的存储</vt:lpstr>
      <vt:lpstr>Treap的存储</vt:lpstr>
      <vt:lpstr>Treap的存储</vt:lpstr>
      <vt:lpstr>Treap的存储</vt:lpstr>
      <vt:lpstr>Treap的存储 </vt:lpstr>
      <vt:lpstr>Treap的旋转</vt:lpstr>
      <vt:lpstr>Treap的旋转</vt:lpstr>
      <vt:lpstr>Treap的旋转</vt:lpstr>
      <vt:lpstr>Treap的旋转</vt:lpstr>
      <vt:lpstr>Treap的旋转</vt:lpstr>
      <vt:lpstr>Treap的插入</vt:lpstr>
      <vt:lpstr>Treap的插入</vt:lpstr>
      <vt:lpstr>Treap的插入</vt:lpstr>
      <vt:lpstr>Treap的插入</vt:lpstr>
      <vt:lpstr>Treap的插入</vt:lpstr>
      <vt:lpstr>Treap的删除</vt:lpstr>
      <vt:lpstr>Treap的删除</vt:lpstr>
      <vt:lpstr>Treap的删除</vt:lpstr>
      <vt:lpstr>Treap的删除</vt:lpstr>
      <vt:lpstr>Treap的查找</vt:lpstr>
      <vt:lpstr>Treap计算Rank</vt:lpstr>
      <vt:lpstr>Treap计算Rank</vt:lpstr>
      <vt:lpstr>Treap计算Rank</vt:lpstr>
      <vt:lpstr>Treap找第k大</vt:lpstr>
      <vt:lpstr>Treap找第k大</vt:lpstr>
      <vt:lpstr>Treap找第k大</vt:lpstr>
      <vt:lpstr>例：Order Statistic Set</vt:lpstr>
      <vt:lpstr>例：Order Statistic Set</vt:lpstr>
      <vt:lpstr>例：Order Statistic Set</vt:lpstr>
      <vt:lpstr>Treap总结</vt:lpstr>
      <vt:lpstr>SPLAY</vt:lpstr>
      <vt:lpstr>Splay简介</vt:lpstr>
      <vt:lpstr>Splay特性</vt:lpstr>
      <vt:lpstr>Splay时间复杂度分析</vt:lpstr>
      <vt:lpstr>Splay的存储</vt:lpstr>
      <vt:lpstr>Splay的存储</vt:lpstr>
      <vt:lpstr>Splay的旋转</vt:lpstr>
      <vt:lpstr>Splay的旋转</vt:lpstr>
      <vt:lpstr>Splay的旋转</vt:lpstr>
      <vt:lpstr>Splay的伸展</vt:lpstr>
      <vt:lpstr>Splay的伸展</vt:lpstr>
      <vt:lpstr>Splay的伸展</vt:lpstr>
      <vt:lpstr>Splay的伸展</vt:lpstr>
      <vt:lpstr>Splay的插入</vt:lpstr>
      <vt:lpstr>Splay的插入</vt:lpstr>
      <vt:lpstr>Splay的插入</vt:lpstr>
      <vt:lpstr>Splay的删除</vt:lpstr>
      <vt:lpstr>Splay的删除</vt:lpstr>
      <vt:lpstr>Splay的删除</vt:lpstr>
      <vt:lpstr>Splay的删除</vt:lpstr>
      <vt:lpstr>Splay的删除</vt:lpstr>
      <vt:lpstr>Splay的删除</vt:lpstr>
      <vt:lpstr>Splay的区间操作</vt:lpstr>
      <vt:lpstr>幻灯片 62</vt:lpstr>
      <vt:lpstr>Splay的区间操作</vt:lpstr>
      <vt:lpstr>例：普通平衡树</vt:lpstr>
      <vt:lpstr>例：普通平衡树</vt:lpstr>
      <vt:lpstr>例：普通平衡树</vt:lpstr>
      <vt:lpstr>例题：火星人</vt:lpstr>
      <vt:lpstr>例题：火星人</vt:lpstr>
      <vt:lpstr>例题：火星人</vt:lpstr>
      <vt:lpstr>例题：火星人</vt:lpstr>
      <vt:lpstr>例题：火星人</vt:lpstr>
      <vt:lpstr>例题：火星人</vt:lpstr>
      <vt:lpstr>例题：火星人</vt:lpstr>
      <vt:lpstr>例题：报表统计</vt:lpstr>
      <vt:lpstr>例题：报表统计</vt:lpstr>
      <vt:lpstr>例题：报表统计</vt:lpstr>
      <vt:lpstr>例题：报表统计</vt:lpstr>
      <vt:lpstr>例题：维修数列</vt:lpstr>
      <vt:lpstr>例题：维修数列</vt:lpstr>
      <vt:lpstr>例题：维修数列</vt:lpstr>
      <vt:lpstr>例题：维修数列</vt:lpstr>
      <vt:lpstr>例题：维修数列</vt:lpstr>
      <vt:lpstr>例题：维修数列</vt:lpstr>
      <vt:lpstr>例题：维修数列</vt:lpstr>
      <vt:lpstr>例题：维修数列</vt:lpstr>
      <vt:lpstr>例题：维修数列</vt:lpstr>
      <vt:lpstr>例题：维修数列</vt:lpstr>
      <vt:lpstr>例题：维修数列</vt:lpstr>
      <vt:lpstr>例：维修数列</vt:lpstr>
      <vt:lpstr>例：维修数列</vt:lpstr>
      <vt:lpstr>例：维修数列</vt:lpstr>
      <vt:lpstr>例：维修数列</vt:lpstr>
      <vt:lpstr>例题：二逼平衡树</vt:lpstr>
      <vt:lpstr>例题：二逼平衡树</vt:lpstr>
      <vt:lpstr>例题：二逼平衡树</vt:lpstr>
      <vt:lpstr>例题：二逼平衡树</vt:lpstr>
      <vt:lpstr>例：防线修建</vt:lpstr>
      <vt:lpstr>例：防线修建</vt:lpstr>
      <vt:lpstr>例：防线修建</vt:lpstr>
      <vt:lpstr>例：防线修建</vt:lpstr>
      <vt:lpstr>例：防线修建</vt:lpstr>
      <vt:lpstr>例：防线修建</vt:lpstr>
      <vt:lpstr>例：永无乡</vt:lpstr>
      <vt:lpstr>例：永无乡</vt:lpstr>
      <vt:lpstr>例：永无乡</vt:lpstr>
      <vt:lpstr>例：网络</vt:lpstr>
      <vt:lpstr>例：网络</vt:lpstr>
      <vt:lpstr>例：Dispatching</vt:lpstr>
      <vt:lpstr>例：Dispatching</vt:lpstr>
      <vt:lpstr>例：Dispatching</vt:lpstr>
      <vt:lpstr>幻灯片 111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gaotianyu1350@126.com</dc:creator>
  <cp:lastModifiedBy>Administrator</cp:lastModifiedBy>
  <cp:revision>1107</cp:revision>
  <dcterms:created xsi:type="dcterms:W3CDTF">2015-07-14T10:12:38Z</dcterms:created>
  <dcterms:modified xsi:type="dcterms:W3CDTF">2018-01-07T08:09:36Z</dcterms:modified>
</cp:coreProperties>
</file>