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uoj.ac/problem/27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acm.hdu.edu.cn/showproblem.php?pid=625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622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uoj.ac/problem/14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://bailian.openjudge.cn/oitraining2016a/A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bailian.openjudge.cn/oitraining2016c/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uoj.ac/problem/5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uoj.ac/problem/16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构造题选讲</a:t>
            </a:r>
            <a:endParaRPr lang="zh-CN" altLang="en-US" sz="8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3933056"/>
            <a:ext cx="6670366" cy="1752600"/>
          </a:xfrm>
        </p:spPr>
        <p:txBody>
          <a:bodyPr/>
          <a:lstStyle/>
          <a:p>
            <a:pPr algn="r"/>
            <a:r>
              <a:rPr lang="zh-CN" altLang="en-US" dirty="0" smtClean="0"/>
              <a:t>金陵中学河西分校 侯锐泽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absi2011</a:t>
            </a:r>
          </a:p>
          <a:p>
            <a:pPr algn="r"/>
            <a:r>
              <a:rPr lang="zh-CN" altLang="en-US" dirty="0" smtClean="0"/>
              <a:t>北京大学</a:t>
            </a:r>
            <a:r>
              <a:rPr lang="en-US" altLang="zh-CN" dirty="0" smtClean="0"/>
              <a:t>Miracle</a:t>
            </a:r>
            <a:r>
              <a:rPr lang="zh-CN" altLang="en-US" dirty="0" smtClean="0"/>
              <a:t>队员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9511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</a:t>
            </a:r>
            <a:r>
              <a:rPr lang="en-US" altLang="zh-CN" dirty="0" smtClean="0"/>
              <a:t>(</a:t>
            </a:r>
            <a:r>
              <a:rPr lang="zh-CN" altLang="en-US" dirty="0" smtClean="0"/>
              <a:t>清华集训</a:t>
            </a:r>
            <a:r>
              <a:rPr lang="en-US" altLang="zh-CN" dirty="0" smtClean="0"/>
              <a:t>2016)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uoj.ac/problem/270</a:t>
            </a:r>
            <a:endParaRPr lang="en-US" altLang="zh-CN" dirty="0" smtClean="0"/>
          </a:p>
          <a:p>
            <a:r>
              <a:rPr lang="zh-CN" altLang="en-US" dirty="0"/>
              <a:t>（如果点不开链接这题就跳过？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7663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CCPC 2017 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如果上面的题讲不了就讲这些好啦</a:t>
            </a:r>
            <a:r>
              <a:rPr lang="en-US" altLang="zh-CN" dirty="0" smtClean="0"/>
              <a:t>)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acm.hdu.edu.cn/showproblem.php?pid=6250</a:t>
            </a:r>
            <a:endParaRPr lang="en-US" altLang="zh-CN" dirty="0" smtClean="0"/>
          </a:p>
          <a:p>
            <a:r>
              <a:rPr lang="en-US" altLang="zh-CN" dirty="0" smtClean="0"/>
              <a:t>T</a:t>
            </a:r>
            <a:r>
              <a:rPr lang="zh-CN" altLang="en-US" dirty="0" smtClean="0"/>
              <a:t>组数据</a:t>
            </a:r>
            <a:endParaRPr lang="en-US" altLang="zh-CN" dirty="0" smtClean="0"/>
          </a:p>
          <a:p>
            <a:r>
              <a:rPr lang="zh-CN" altLang="en-US" dirty="0" smtClean="0"/>
              <a:t>给你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维点</a:t>
            </a:r>
            <a:r>
              <a:rPr lang="zh-CN" altLang="en-US" dirty="0"/>
              <a:t>，</a:t>
            </a:r>
            <a:r>
              <a:rPr lang="zh-CN" altLang="en-US" dirty="0" smtClean="0"/>
              <a:t>求补全到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个点使得它两两距离都为</a:t>
            </a:r>
            <a:r>
              <a:rPr lang="en-US" altLang="zh-CN" dirty="0" smtClean="0"/>
              <a:t>1(</a:t>
            </a:r>
            <a:r>
              <a:rPr lang="zh-CN" altLang="en-US" dirty="0" smtClean="0"/>
              <a:t>保证数据合法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数据范围</a:t>
            </a:r>
            <a:r>
              <a:rPr lang="en-US" altLang="zh-CN" dirty="0" smtClean="0"/>
              <a:t>T&lt;=100 n&lt;=100 1&lt;=m&lt;=n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57192"/>
            <a:ext cx="25050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2" y="5145179"/>
            <a:ext cx="3187939" cy="146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04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911 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个数，其中前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位给定</a:t>
            </a:r>
            <a:endParaRPr lang="en-US" altLang="zh-CN" dirty="0" smtClean="0"/>
          </a:p>
          <a:p>
            <a:r>
              <a:rPr lang="zh-CN" altLang="en-US" dirty="0" smtClean="0"/>
              <a:t>求一个字典序最大的排列，使得这个东西可以通过一个栈得到</a:t>
            </a:r>
            <a:r>
              <a:rPr lang="en-US" altLang="zh-CN" dirty="0" smtClean="0"/>
              <a:t>1~n</a:t>
            </a:r>
            <a:r>
              <a:rPr lang="zh-CN" altLang="en-US" dirty="0" smtClean="0"/>
              <a:t>的排列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无解</a:t>
            </a:r>
            <a:r>
              <a:rPr lang="en-US" altLang="zh-CN" dirty="0" smtClean="0"/>
              <a:t>-1)</a:t>
            </a:r>
          </a:p>
          <a:p>
            <a:r>
              <a:rPr lang="pt-BR" altLang="zh-CN" dirty="0"/>
              <a:t>(2 ≤ </a:t>
            </a:r>
            <a:r>
              <a:rPr lang="pt-BR" altLang="zh-CN" i="1" dirty="0"/>
              <a:t>n</a:t>
            </a:r>
            <a:r>
              <a:rPr lang="pt-BR" altLang="zh-CN" dirty="0"/>
              <a:t> ≤ 200000, 1 ≤ </a:t>
            </a:r>
            <a:r>
              <a:rPr lang="pt-BR" altLang="zh-CN" i="1" dirty="0"/>
              <a:t>k</a:t>
            </a:r>
            <a:r>
              <a:rPr lang="pt-BR" altLang="zh-CN" dirty="0"/>
              <a:t> &lt; </a:t>
            </a:r>
            <a:r>
              <a:rPr lang="pt-BR" altLang="zh-CN" i="1" dirty="0"/>
              <a:t>n</a:t>
            </a:r>
            <a:r>
              <a:rPr lang="pt-BR" altLang="zh-CN" dirty="0"/>
              <a:t>) 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33799"/>
            <a:ext cx="157402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633799"/>
            <a:ext cx="1656184" cy="159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36864"/>
            <a:ext cx="1455717" cy="157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79" y="4633799"/>
            <a:ext cx="1861601" cy="157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8937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</a:t>
            </a:r>
            <a:r>
              <a:rPr lang="en-US" altLang="zh-CN" dirty="0" smtClean="0"/>
              <a:t>871 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这是个交互题</a:t>
            </a:r>
            <a:endParaRPr lang="en-US" altLang="zh-CN" dirty="0" smtClean="0"/>
          </a:p>
          <a:p>
            <a:r>
              <a:rPr lang="zh-CN" altLang="en-US" dirty="0" smtClean="0"/>
              <a:t>有一个</a:t>
            </a:r>
            <a:r>
              <a:rPr lang="en-US" altLang="zh-CN" dirty="0" smtClean="0"/>
              <a:t>p</a:t>
            </a:r>
            <a:r>
              <a:rPr lang="zh-CN" altLang="en-US" dirty="0" smtClean="0"/>
              <a:t>排列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有一个对应</a:t>
            </a:r>
            <a:r>
              <a:rPr lang="en-US" altLang="zh-CN" dirty="0" smtClean="0"/>
              <a:t>b</a:t>
            </a:r>
            <a:r>
              <a:rPr lang="zh-CN" altLang="en-US" dirty="0" smtClean="0"/>
              <a:t>排列使得</a:t>
            </a:r>
            <a:r>
              <a:rPr lang="en-US" altLang="zh-CN" dirty="0" smtClean="0"/>
              <a:t>p(bi)=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zh-CN" altLang="en-US" dirty="0" smtClean="0"/>
              <a:t>你有</a:t>
            </a:r>
            <a:r>
              <a:rPr lang="en-US" altLang="zh-CN" dirty="0" smtClean="0"/>
              <a:t>2n</a:t>
            </a:r>
            <a:r>
              <a:rPr lang="zh-CN" altLang="en-US" dirty="0" smtClean="0"/>
              <a:t>次操作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每次询问</a:t>
            </a:r>
            <a:r>
              <a:rPr lang="en-US" altLang="zh-CN" dirty="0" err="1" smtClean="0"/>
              <a:t>pi^bj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会返回一个值</a:t>
            </a:r>
            <a:endParaRPr lang="en-US" altLang="zh-CN" dirty="0" smtClean="0"/>
          </a:p>
          <a:p>
            <a:r>
              <a:rPr lang="zh-CN" altLang="en-US" dirty="0" smtClean="0"/>
              <a:t>求有多少种合法的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排列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以及求出一个</a:t>
            </a:r>
            <a:r>
              <a:rPr lang="en-US" altLang="zh-CN" dirty="0" smtClean="0"/>
              <a:t>b</a:t>
            </a:r>
            <a:r>
              <a:rPr lang="zh-CN" altLang="en-US" dirty="0" smtClean="0"/>
              <a:t>排列</a:t>
            </a:r>
            <a:r>
              <a:rPr lang="en-US" altLang="zh-CN" dirty="0" smtClean="0"/>
              <a:t>(</a:t>
            </a:r>
            <a:r>
              <a:rPr lang="zh-CN" altLang="en-US" dirty="0" smtClean="0"/>
              <a:t>均为</a:t>
            </a:r>
            <a:r>
              <a:rPr lang="en-US" altLang="zh-CN" dirty="0" smtClean="0"/>
              <a:t>0~n-1</a:t>
            </a:r>
            <a:r>
              <a:rPr lang="zh-CN" altLang="en-US" dirty="0" smtClean="0"/>
              <a:t>的排列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数据范围</a:t>
            </a:r>
            <a:r>
              <a:rPr lang="en-US" altLang="zh-CN" dirty="0" smtClean="0"/>
              <a:t>1&lt;=n&lt;=5000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4155395"/>
            <a:ext cx="10858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81690"/>
            <a:ext cx="11049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076927"/>
            <a:ext cx="942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741" y="4212679"/>
            <a:ext cx="12096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49549"/>
            <a:ext cx="322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06" y="5677127"/>
            <a:ext cx="3790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069" y="6024727"/>
            <a:ext cx="200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4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/>
              <a:t>深度、暴力搜索</a:t>
            </a:r>
            <a:endParaRPr lang="zh-CN" altLang="en-US" sz="8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3933056"/>
            <a:ext cx="6670366" cy="1752600"/>
          </a:xfrm>
        </p:spPr>
        <p:txBody>
          <a:bodyPr/>
          <a:lstStyle/>
          <a:p>
            <a:pPr algn="r"/>
            <a:r>
              <a:rPr lang="zh-CN" altLang="en-US" dirty="0" smtClean="0"/>
              <a:t>金陵中学河西分校 侯锐泽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absi2011</a:t>
            </a:r>
          </a:p>
          <a:p>
            <a:pPr algn="r"/>
            <a:r>
              <a:rPr lang="zh-CN" altLang="en-US" dirty="0" smtClean="0"/>
              <a:t>北京大学</a:t>
            </a:r>
            <a:r>
              <a:rPr lang="en-US" altLang="zh-CN" dirty="0" smtClean="0"/>
              <a:t>Miracle</a:t>
            </a:r>
            <a:r>
              <a:rPr lang="zh-CN" altLang="en-US" dirty="0" smtClean="0"/>
              <a:t>队员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371772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好难的题，不会做！怎么办！</a:t>
            </a:r>
            <a:endParaRPr lang="en-US" altLang="zh-CN" dirty="0" smtClean="0"/>
          </a:p>
          <a:p>
            <a:r>
              <a:rPr lang="zh-CN" altLang="en-US" dirty="0" smtClean="0"/>
              <a:t>不管了，搜搜搜</a:t>
            </a:r>
            <a:endParaRPr lang="en-US" altLang="zh-CN" dirty="0" smtClean="0"/>
          </a:p>
          <a:p>
            <a:r>
              <a:rPr lang="zh-CN" altLang="en-US" dirty="0" smtClean="0"/>
              <a:t>怎么搜索能得到更高的分数？</a:t>
            </a:r>
            <a:endParaRPr lang="en-US" altLang="zh-CN" dirty="0" smtClean="0"/>
          </a:p>
          <a:p>
            <a:r>
              <a:rPr lang="zh-CN" altLang="en-US" dirty="0" smtClean="0"/>
              <a:t>（以下题目如果有正解欢迎提出讨论）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022477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BCPC 2017 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zh-CN" altLang="en-US" dirty="0" smtClean="0"/>
              <a:t>如果一个数的任何一个子串都不是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的倍数，那么称它为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好的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[1,N]</a:t>
            </a:r>
            <a:r>
              <a:rPr lang="zh-CN" altLang="en-US" dirty="0" smtClean="0"/>
              <a:t>内有多少个好数</a:t>
            </a:r>
            <a:endParaRPr lang="en-US" altLang="zh-CN" dirty="0" smtClean="0"/>
          </a:p>
          <a:p>
            <a:r>
              <a:rPr lang="zh-CN" altLang="en-US" dirty="0" smtClean="0"/>
              <a:t>多测</a:t>
            </a:r>
            <a:r>
              <a:rPr lang="en-US" altLang="zh-CN" dirty="0" smtClean="0"/>
              <a:t>,T&lt;=1e5 1&lt;=N&lt;=1e18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197282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61048"/>
            <a:ext cx="2448272" cy="175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619864"/>
            <a:ext cx="811371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843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BCPC 2017 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个人坐成一圈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号开始报数</a:t>
            </a:r>
            <a:r>
              <a:rPr lang="en-US" altLang="zh-CN" dirty="0" smtClean="0"/>
              <a:t>,0,1,2,0,1,2…</a:t>
            </a:r>
            <a:r>
              <a:rPr lang="zh-CN" altLang="en-US" dirty="0" smtClean="0"/>
              <a:t>报到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的出局</a:t>
            </a:r>
            <a:endParaRPr lang="en-US" altLang="zh-CN" dirty="0" smtClean="0"/>
          </a:p>
          <a:p>
            <a:r>
              <a:rPr lang="zh-CN" altLang="en-US" dirty="0" smtClean="0"/>
              <a:t>最后会剩下一个人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如果编号为</a:t>
            </a:r>
            <a:r>
              <a:rPr lang="en-US" altLang="zh-CN" dirty="0" smtClean="0"/>
              <a:t>k</a:t>
            </a:r>
          </a:p>
          <a:p>
            <a:r>
              <a:rPr lang="zh-CN" altLang="en-US" dirty="0" smtClean="0"/>
              <a:t>那么所有大于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的人被淘汰</a:t>
            </a:r>
            <a:r>
              <a:rPr lang="en-US" altLang="zh-CN" dirty="0" smtClean="0"/>
              <a:t>,</a:t>
            </a:r>
            <a:r>
              <a:rPr lang="zh-CN" altLang="en-US" dirty="0" smtClean="0"/>
              <a:t>剩下的人接着报数</a:t>
            </a:r>
            <a:endParaRPr lang="en-US" altLang="zh-CN" dirty="0" smtClean="0"/>
          </a:p>
          <a:p>
            <a:r>
              <a:rPr lang="zh-CN" altLang="en-US" dirty="0" smtClean="0"/>
              <a:t>连续执行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</a:t>
            </a:r>
            <a:r>
              <a:rPr lang="en-US" altLang="zh-CN" dirty="0" smtClean="0"/>
              <a:t>,</a:t>
            </a:r>
            <a:r>
              <a:rPr lang="zh-CN" altLang="en-US" dirty="0" smtClean="0"/>
              <a:t>问最后剩几个人</a:t>
            </a:r>
            <a:endParaRPr lang="en-US" altLang="zh-CN" dirty="0" smtClean="0"/>
          </a:p>
          <a:p>
            <a:r>
              <a:rPr lang="zh-CN" altLang="en-US" dirty="0" smtClean="0"/>
              <a:t>多测</a:t>
            </a:r>
            <a:r>
              <a:rPr lang="en-US" altLang="zh-CN" dirty="0" smtClean="0"/>
              <a:t>(2e5</a:t>
            </a:r>
            <a:r>
              <a:rPr lang="zh-CN" altLang="en-US" dirty="0" smtClean="0"/>
              <a:t>组</a:t>
            </a:r>
            <a:r>
              <a:rPr lang="en-US" altLang="zh-CN" dirty="0" smtClean="0"/>
              <a:t>),</a:t>
            </a:r>
            <a:r>
              <a:rPr lang="zh-CN" altLang="en-US" dirty="0" smtClean="0"/>
              <a:t>给出 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(1&lt;=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&lt;=1e18)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29200"/>
            <a:ext cx="814228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8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BCPC 2017 E Sample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19250"/>
            <a:ext cx="4544275" cy="375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19250"/>
            <a:ext cx="3744416" cy="382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5229200"/>
            <a:ext cx="846613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2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 1026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windy</a:t>
            </a:r>
            <a:r>
              <a:rPr lang="zh-CN" altLang="en-US" dirty="0"/>
              <a:t>定义了一种</a:t>
            </a:r>
            <a:r>
              <a:rPr lang="en-US" altLang="zh-CN" dirty="0"/>
              <a:t>windy</a:t>
            </a:r>
            <a:r>
              <a:rPr lang="zh-CN" altLang="en-US" dirty="0"/>
              <a:t>数。不含前导零且相邻两个数字之差至少为</a:t>
            </a:r>
            <a:r>
              <a:rPr lang="en-US" altLang="zh-CN" dirty="0"/>
              <a:t>2</a:t>
            </a:r>
            <a:r>
              <a:rPr lang="zh-CN" altLang="en-US" dirty="0"/>
              <a:t>的正整数被称为</a:t>
            </a:r>
            <a:r>
              <a:rPr lang="en-US" altLang="zh-CN" dirty="0"/>
              <a:t>windy</a:t>
            </a:r>
            <a:r>
              <a:rPr lang="zh-CN" altLang="en-US" dirty="0"/>
              <a:t>数。 </a:t>
            </a:r>
            <a:endParaRPr lang="en-US" altLang="zh-CN" dirty="0" smtClean="0"/>
          </a:p>
          <a:p>
            <a:r>
              <a:rPr lang="en-US" altLang="zh-CN" dirty="0" smtClean="0"/>
              <a:t>windy</a:t>
            </a:r>
            <a:r>
              <a:rPr lang="zh-CN" altLang="en-US" dirty="0"/>
              <a:t>想知道</a:t>
            </a:r>
            <a:r>
              <a:rPr lang="zh-CN" altLang="en-US" dirty="0" smtClean="0"/>
              <a:t>，在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之间，包括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，总共有多少个</a:t>
            </a:r>
            <a:r>
              <a:rPr lang="en-US" altLang="zh-CN" dirty="0"/>
              <a:t>windy</a:t>
            </a:r>
            <a:r>
              <a:rPr lang="zh-CN" altLang="en-US" dirty="0"/>
              <a:t>数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/>
              <a:t>1 &lt;= A &lt;= B &lt;= 2000000000 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25144"/>
            <a:ext cx="21145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25144"/>
            <a:ext cx="22383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2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什么是构造题？</a:t>
            </a:r>
            <a:endParaRPr lang="en-US" altLang="zh-CN" dirty="0" smtClean="0"/>
          </a:p>
          <a:p>
            <a:r>
              <a:rPr lang="zh-CN" altLang="en-US" dirty="0" smtClean="0"/>
              <a:t>送分题还是送命题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/>
              <a:t>举</a:t>
            </a:r>
            <a:r>
              <a:rPr lang="zh-CN" altLang="en-US" dirty="0" smtClean="0"/>
              <a:t>个例子（送分题）</a:t>
            </a:r>
            <a:endParaRPr lang="en-US" altLang="zh-CN" dirty="0" smtClean="0"/>
          </a:p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Gym 101612 C</a:t>
            </a:r>
          </a:p>
          <a:p>
            <a:r>
              <a:rPr lang="zh-CN" altLang="en-US" dirty="0" smtClean="0"/>
              <a:t>啥你要一份送命题？那你去</a:t>
            </a:r>
            <a:r>
              <a:rPr lang="en-US" altLang="zh-CN" dirty="0" err="1" smtClean="0"/>
              <a:t>Codeforces</a:t>
            </a:r>
            <a:r>
              <a:rPr lang="zh-CN" altLang="en-US" dirty="0" smtClean="0"/>
              <a:t>随便找找，多的很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5657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JSTSC 2016 Day 2 T2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给你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r>
              <a:rPr lang="zh-CN" altLang="en-US" dirty="0" smtClean="0"/>
              <a:t>求最多能选出几个数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使两两的和不为质数</a:t>
            </a:r>
            <a:endParaRPr lang="en-US" altLang="zh-CN" dirty="0" smtClean="0"/>
          </a:p>
          <a:p>
            <a:r>
              <a:rPr lang="en-US" altLang="zh-CN" dirty="0"/>
              <a:t>10%</a:t>
            </a:r>
            <a:r>
              <a:rPr lang="zh-CN" altLang="en-US" dirty="0"/>
              <a:t>的数据 </a:t>
            </a:r>
            <a:r>
              <a:rPr lang="en-US" altLang="zh-CN" dirty="0"/>
              <a:t>n&lt;=10</a:t>
            </a:r>
          </a:p>
          <a:p>
            <a:r>
              <a:rPr lang="en-US" altLang="zh-CN" dirty="0"/>
              <a:t>40%</a:t>
            </a:r>
            <a:r>
              <a:rPr lang="zh-CN" altLang="en-US" dirty="0"/>
              <a:t>的数据 </a:t>
            </a:r>
            <a:r>
              <a:rPr lang="en-US" altLang="zh-CN" dirty="0"/>
              <a:t>n&lt;=150</a:t>
            </a:r>
          </a:p>
          <a:p>
            <a:r>
              <a:rPr lang="en-US" altLang="zh-CN" dirty="0"/>
              <a:t>80%</a:t>
            </a:r>
            <a:r>
              <a:rPr lang="zh-CN" altLang="en-US" dirty="0"/>
              <a:t>的数据 </a:t>
            </a:r>
            <a:r>
              <a:rPr lang="en-US" altLang="zh-CN" dirty="0"/>
              <a:t>n&lt;=1000</a:t>
            </a:r>
          </a:p>
          <a:p>
            <a:r>
              <a:rPr lang="en-US" altLang="zh-CN" dirty="0"/>
              <a:t>100%</a:t>
            </a:r>
            <a:r>
              <a:rPr lang="zh-CN" altLang="en-US" dirty="0"/>
              <a:t>的数据 </a:t>
            </a:r>
            <a:r>
              <a:rPr lang="en-US" altLang="zh-CN" dirty="0"/>
              <a:t>n&lt;=3000,A</a:t>
            </a:r>
            <a:r>
              <a:rPr lang="en-US" altLang="zh-CN" baseline="-25000" dirty="0"/>
              <a:t>i</a:t>
            </a:r>
            <a:r>
              <a:rPr lang="en-US" altLang="zh-CN" dirty="0"/>
              <a:t>&lt;=100000</a:t>
            </a:r>
          </a:p>
          <a:p>
            <a:r>
              <a:rPr lang="zh-CN" altLang="en-US" dirty="0" smtClean="0"/>
              <a:t>由于是回忆的题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所以没样例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67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沈阳赛区 </a:t>
            </a:r>
            <a:r>
              <a:rPr lang="en-US" altLang="zh-CN" dirty="0" smtClean="0"/>
              <a:t>2017 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acm.hdu.edu.cn/showproblem.php?pid=6221</a:t>
            </a:r>
            <a:endParaRPr lang="en-US" altLang="zh-CN" dirty="0" smtClean="0"/>
          </a:p>
          <a:p>
            <a:r>
              <a:rPr lang="zh-CN" altLang="en-US" dirty="0"/>
              <a:t>德州</a:t>
            </a:r>
            <a:r>
              <a:rPr lang="zh-CN" altLang="en-US" dirty="0" smtClean="0"/>
              <a:t>扑克规则</a:t>
            </a:r>
            <a:endParaRPr lang="en-US" altLang="zh-CN" dirty="0" smtClean="0"/>
          </a:p>
          <a:p>
            <a:r>
              <a:rPr lang="zh-CN" altLang="en-US" dirty="0" smtClean="0"/>
              <a:t>每人</a:t>
            </a:r>
            <a:r>
              <a:rPr lang="en-US" altLang="zh-CN" dirty="0" smtClean="0"/>
              <a:t>25</a:t>
            </a:r>
            <a:r>
              <a:rPr lang="zh-CN" altLang="en-US" dirty="0" smtClean="0"/>
              <a:t>张牌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每次选</a:t>
            </a:r>
            <a:r>
              <a:rPr lang="en-US" altLang="zh-CN" dirty="0" smtClean="0"/>
              <a:t>5</a:t>
            </a:r>
            <a:r>
              <a:rPr lang="zh-CN" altLang="en-US" dirty="0" smtClean="0"/>
              <a:t>张牌比牌型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赢得直接获胜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如果平局则再比一轮</a:t>
            </a:r>
            <a:r>
              <a:rPr lang="en-US" altLang="zh-CN" dirty="0" smtClean="0"/>
              <a:t>(</a:t>
            </a:r>
            <a:r>
              <a:rPr lang="zh-CN" altLang="en-US" dirty="0"/>
              <a:t>这</a:t>
            </a:r>
            <a:r>
              <a:rPr lang="en-US" altLang="zh-CN" dirty="0" smtClean="0"/>
              <a:t>5</a:t>
            </a:r>
            <a:r>
              <a:rPr lang="zh-CN" altLang="en-US" dirty="0" smtClean="0"/>
              <a:t>张丢掉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如果五轮下来都平局则平局</a:t>
            </a:r>
            <a:endParaRPr lang="en-US" altLang="zh-CN" dirty="0" smtClean="0"/>
          </a:p>
          <a:p>
            <a:r>
              <a:rPr lang="en-US" altLang="zh-CN" dirty="0" smtClean="0"/>
              <a:t>T&lt;=600 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50</a:t>
            </a:r>
            <a:r>
              <a:rPr lang="zh-CN" altLang="en-US" dirty="0" smtClean="0"/>
              <a:t>张牌不同</a:t>
            </a:r>
            <a:endParaRPr lang="en-US" altLang="zh-CN" dirty="0" smtClean="0"/>
          </a:p>
          <a:p>
            <a:r>
              <a:rPr lang="zh-CN" altLang="en-US" dirty="0"/>
              <a:t>样</a:t>
            </a:r>
            <a:r>
              <a:rPr lang="zh-CN" altLang="en-US" dirty="0" smtClean="0"/>
              <a:t>例见题目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这题我们只考虑一小部分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3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 2015 </a:t>
            </a:r>
            <a:r>
              <a:rPr lang="zh-CN" altLang="en-US" dirty="0" smtClean="0"/>
              <a:t>斗地主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uoj.ac/problem/147</a:t>
            </a:r>
            <a:endParaRPr lang="en-US" altLang="zh-CN" dirty="0" smtClean="0"/>
          </a:p>
          <a:p>
            <a:r>
              <a:rPr lang="zh-CN" altLang="en-US" dirty="0" smtClean="0"/>
              <a:t>规则</a:t>
            </a:r>
            <a:r>
              <a:rPr lang="en-US" altLang="zh-CN" dirty="0" smtClean="0"/>
              <a:t>:</a:t>
            </a:r>
          </a:p>
          <a:p>
            <a:r>
              <a:rPr lang="zh-CN" altLang="en-US" dirty="0"/>
              <a:t>单</a:t>
            </a:r>
            <a:r>
              <a:rPr lang="zh-CN" altLang="en-US" dirty="0" smtClean="0"/>
              <a:t>张</a:t>
            </a:r>
            <a:r>
              <a:rPr lang="en-US" altLang="zh-CN" dirty="0" smtClean="0"/>
              <a:t>,</a:t>
            </a:r>
            <a:r>
              <a:rPr lang="zh-CN" altLang="en-US" dirty="0" smtClean="0"/>
              <a:t>顺子</a:t>
            </a:r>
            <a:r>
              <a:rPr lang="en-US" altLang="zh-CN" dirty="0" smtClean="0"/>
              <a:t>(5+),</a:t>
            </a:r>
            <a:r>
              <a:rPr lang="zh-CN" altLang="en-US" dirty="0" smtClean="0"/>
              <a:t>对子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连对</a:t>
            </a:r>
            <a:r>
              <a:rPr lang="en-US" altLang="zh-CN" dirty="0" smtClean="0"/>
              <a:t>(3+),</a:t>
            </a:r>
            <a:r>
              <a:rPr lang="zh-CN" altLang="en-US" dirty="0" smtClean="0"/>
              <a:t>王炸</a:t>
            </a:r>
            <a:r>
              <a:rPr lang="en-US" altLang="zh-CN" dirty="0" smtClean="0"/>
              <a:t>,</a:t>
            </a:r>
            <a:r>
              <a:rPr lang="zh-CN" altLang="en-US" dirty="0" smtClean="0"/>
              <a:t>三张</a:t>
            </a:r>
            <a:r>
              <a:rPr lang="en-US" altLang="zh-CN" dirty="0" smtClean="0"/>
              <a:t>,</a:t>
            </a:r>
            <a:r>
              <a:rPr lang="zh-CN" altLang="en-US" dirty="0" smtClean="0"/>
              <a:t>三带</a:t>
            </a:r>
            <a:r>
              <a:rPr lang="en-US" altLang="zh-CN" dirty="0" smtClean="0"/>
              <a:t>1,</a:t>
            </a:r>
            <a:r>
              <a:rPr lang="zh-CN" altLang="en-US" dirty="0" smtClean="0"/>
              <a:t>三带</a:t>
            </a:r>
            <a:r>
              <a:rPr lang="en-US" altLang="zh-CN" dirty="0" smtClean="0"/>
              <a:t>2,</a:t>
            </a:r>
            <a:r>
              <a:rPr lang="zh-CN" altLang="en-US" dirty="0" smtClean="0"/>
              <a:t>飞机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没有翅膀</a:t>
            </a:r>
            <a:r>
              <a:rPr lang="en-US" altLang="zh-CN" dirty="0" smtClean="0"/>
              <a:t>),</a:t>
            </a:r>
            <a:r>
              <a:rPr lang="zh-CN" altLang="en-US" dirty="0" smtClean="0"/>
              <a:t>炸弹</a:t>
            </a:r>
            <a:r>
              <a:rPr lang="en-US" altLang="zh-CN" dirty="0" smtClean="0"/>
              <a:t>,</a:t>
            </a:r>
            <a:r>
              <a:rPr lang="zh-CN" altLang="en-US" dirty="0" smtClean="0"/>
              <a:t>四带二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两张和两对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最少几次能把牌扔完</a:t>
            </a:r>
            <a:endParaRPr lang="en-US" altLang="zh-CN" dirty="0" smtClean="0"/>
          </a:p>
          <a:p>
            <a:r>
              <a:rPr lang="zh-CN" altLang="en-US" dirty="0" smtClean="0"/>
              <a:t>最多</a:t>
            </a:r>
            <a:r>
              <a:rPr lang="en-US" altLang="zh-CN" dirty="0" smtClean="0"/>
              <a:t>10</a:t>
            </a:r>
            <a:r>
              <a:rPr lang="zh-CN" altLang="en-US" dirty="0" smtClean="0"/>
              <a:t>组数据</a:t>
            </a:r>
            <a:r>
              <a:rPr lang="en-US" altLang="zh-CN" dirty="0" smtClean="0"/>
              <a:t>23</a:t>
            </a:r>
            <a:r>
              <a:rPr lang="zh-CN" altLang="en-US" dirty="0" smtClean="0"/>
              <a:t>张牌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数据保证随机</a:t>
            </a:r>
            <a:endParaRPr lang="en-US" altLang="zh-CN" dirty="0" smtClean="0"/>
          </a:p>
          <a:p>
            <a:r>
              <a:rPr lang="zh-CN" altLang="en-US" dirty="0" smtClean="0"/>
              <a:t>关键在优化上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如何不</a:t>
            </a:r>
            <a:r>
              <a:rPr lang="en-US" altLang="zh-CN" dirty="0" smtClean="0"/>
              <a:t>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3700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PKUSC 2016 Day1 Morning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http://bailian.openjudge.cn/oitraining2016a/A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/>
              <a:t>给你一个</a:t>
            </a:r>
            <a:r>
              <a:rPr lang="en-US" altLang="zh-CN" dirty="0"/>
              <a:t>#</a:t>
            </a:r>
            <a:r>
              <a:rPr lang="zh-CN" altLang="en-US" dirty="0"/>
              <a:t>字形的东西</a:t>
            </a:r>
            <a:r>
              <a:rPr lang="en-US" altLang="zh-CN" dirty="0"/>
              <a:t>,</a:t>
            </a:r>
            <a:r>
              <a:rPr lang="zh-CN" altLang="en-US" dirty="0"/>
              <a:t>你要在尽量少的步数内</a:t>
            </a:r>
            <a:r>
              <a:rPr lang="en-US" altLang="zh-CN" dirty="0"/>
              <a:t>(</a:t>
            </a:r>
            <a:r>
              <a:rPr lang="zh-CN" altLang="en-US" dirty="0"/>
              <a:t>如果步数一样字典序最小</a:t>
            </a:r>
            <a:r>
              <a:rPr lang="en-US" altLang="zh-CN" dirty="0"/>
              <a:t>)</a:t>
            </a:r>
            <a:r>
              <a:rPr lang="zh-CN" altLang="en-US" dirty="0"/>
              <a:t>操作</a:t>
            </a:r>
            <a:r>
              <a:rPr lang="en-US" altLang="zh-CN" dirty="0"/>
              <a:t>,</a:t>
            </a:r>
            <a:r>
              <a:rPr lang="zh-CN" altLang="en-US" dirty="0"/>
              <a:t>每次操作如图所</a:t>
            </a:r>
            <a:r>
              <a:rPr lang="zh-CN" altLang="en-US" dirty="0" smtClean="0"/>
              <a:t>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具体输入顺序见样例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050" name="Picture 2" descr="http://media.openjudge.cn/images/2286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50292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05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PKUSC 2016 Day2 Morning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bailian.openjudge.cn/oitraining2016c/C/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zh-CN" altLang="en-US" dirty="0"/>
              <a:t>个珠子选</a:t>
            </a:r>
            <a:r>
              <a:rPr lang="en-US" altLang="zh-CN" dirty="0"/>
              <a:t>c</a:t>
            </a:r>
            <a:r>
              <a:rPr lang="zh-CN" altLang="en-US" dirty="0"/>
              <a:t>个颜色不计顺序的排成一个环</a:t>
            </a:r>
            <a:r>
              <a:rPr lang="en-US" altLang="zh-CN" dirty="0"/>
              <a:t>,</a:t>
            </a:r>
            <a:r>
              <a:rPr lang="zh-CN" altLang="en-US" dirty="0"/>
              <a:t>求有多少种排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r>
              <a:rPr lang="zh-CN" altLang="en-US" dirty="0" smtClean="0"/>
              <a:t>范围</a:t>
            </a:r>
            <a:r>
              <a:rPr lang="en-US" altLang="zh-CN" dirty="0" smtClean="0"/>
              <a:t>:s*c&lt;=32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661"/>
          <a:stretch/>
        </p:blipFill>
        <p:spPr bwMode="auto">
          <a:xfrm>
            <a:off x="797171" y="4425076"/>
            <a:ext cx="1456487" cy="238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367354"/>
            <a:ext cx="1584176" cy="230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77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10500" dirty="0" smtClean="0">
                <a:solidFill>
                  <a:srgbClr val="002060"/>
                </a:solidFill>
                <a:latin typeface="+mj-ea"/>
                <a:ea typeface="+mj-ea"/>
              </a:rPr>
              <a:t>Thank you!</a:t>
            </a:r>
            <a:endParaRPr lang="zh-CN" altLang="en-US" sz="105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66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送分题</a:t>
            </a:r>
            <a:r>
              <a:rPr lang="en-US" altLang="zh-CN" dirty="0" smtClean="0"/>
              <a:t>(?)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给你一个单词</a:t>
            </a:r>
            <a:endParaRPr lang="en-US" altLang="zh-CN" dirty="0" smtClean="0"/>
          </a:p>
          <a:p>
            <a:r>
              <a:rPr lang="zh-CN" altLang="en-US" dirty="0" smtClean="0"/>
              <a:t>你可以把里面所有的某种字母全部大写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>
                <a:solidFill>
                  <a:srgbClr val="FF0000"/>
                </a:solidFill>
              </a:rPr>
              <a:t>LEAVE </a:t>
            </a:r>
            <a:r>
              <a:rPr lang="en-US" altLang="zh-CN" dirty="0" err="1" smtClean="0">
                <a:solidFill>
                  <a:srgbClr val="FF0000"/>
                </a:solidFill>
              </a:rPr>
              <a:t>lEavE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LEaVE</a:t>
            </a:r>
            <a:r>
              <a:rPr lang="en-US" altLang="zh-CN" dirty="0" smtClean="0">
                <a:solidFill>
                  <a:srgbClr val="FF0000"/>
                </a:solidFill>
              </a:rPr>
              <a:t> Leave </a:t>
            </a:r>
            <a:r>
              <a:rPr lang="zh-CN" altLang="en-US" dirty="0" smtClean="0"/>
              <a:t>都是合法的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LeavE</a:t>
            </a:r>
            <a:r>
              <a:rPr lang="zh-CN" altLang="en-US" dirty="0" smtClean="0"/>
              <a:t>是不合法的，因为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有大写有小写</a:t>
            </a:r>
            <a:endParaRPr lang="en-US" altLang="zh-CN" dirty="0" smtClean="0"/>
          </a:p>
          <a:p>
            <a:r>
              <a:rPr lang="zh-CN" altLang="en-US" dirty="0" smtClean="0"/>
              <a:t>求一个构造，使得</a:t>
            </a:r>
            <a:r>
              <a:rPr lang="zh-CN" altLang="en-US" b="1" dirty="0" smtClean="0"/>
              <a:t>相邻辅音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大小写不相同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组数</a:t>
            </a:r>
            <a:r>
              <a:rPr lang="zh-CN" altLang="en-US" dirty="0" smtClean="0"/>
              <a:t>尽可能多</a:t>
            </a:r>
            <a:endParaRPr lang="en-US" altLang="zh-CN" dirty="0" smtClean="0"/>
          </a:p>
          <a:p>
            <a:r>
              <a:rPr lang="zh-CN" altLang="en-US" dirty="0" smtClean="0"/>
              <a:t>注意：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a,e,i,o,u,w,y</a:t>
            </a:r>
            <a:r>
              <a:rPr lang="zh-CN" altLang="en-US" dirty="0" smtClean="0"/>
              <a:t>算作元音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其余为辅音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04898"/>
            <a:ext cx="7797027" cy="152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52970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今天（包括下午）希望你们能脑洞大开</a:t>
            </a:r>
            <a:endParaRPr lang="en-US" altLang="zh-CN" dirty="0" smtClean="0"/>
          </a:p>
          <a:p>
            <a:r>
              <a:rPr lang="zh-CN" altLang="en-US" dirty="0" smtClean="0"/>
              <a:t>怎么想，不管有没有足够的合理性都可以举手发言</a:t>
            </a:r>
            <a:endParaRPr lang="en-US" altLang="zh-CN" dirty="0" smtClean="0"/>
          </a:p>
          <a:p>
            <a:r>
              <a:rPr lang="zh-CN" altLang="en-US" dirty="0"/>
              <a:t>祝</a:t>
            </a:r>
            <a:r>
              <a:rPr lang="zh-CN" altLang="en-US" dirty="0" smtClean="0"/>
              <a:t>各位今天玩的开心</a:t>
            </a:r>
            <a:endParaRPr lang="en-US" altLang="zh-CN" dirty="0" smtClean="0"/>
          </a:p>
          <a:p>
            <a:r>
              <a:rPr lang="zh-CN" altLang="en-US" dirty="0" smtClean="0"/>
              <a:t>今天的题目我会给样例，因为它很多时候对思考是用帮助的。</a:t>
            </a:r>
            <a:endParaRPr lang="en-US" altLang="zh-CN" dirty="0" smtClean="0"/>
          </a:p>
          <a:p>
            <a:r>
              <a:rPr lang="zh-CN" altLang="en-US" dirty="0" smtClean="0"/>
              <a:t>嗯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那让我们开始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1008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911 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给你一个树</a:t>
            </a:r>
            <a:endParaRPr lang="en-US" altLang="zh-CN" dirty="0" smtClean="0"/>
          </a:p>
          <a:p>
            <a:r>
              <a:rPr lang="zh-CN" altLang="en-US" dirty="0" smtClean="0"/>
              <a:t>每次选两个叶子，把它们之间删掉一个点，然后答案加上它们之间的长度</a:t>
            </a:r>
            <a:endParaRPr lang="en-US" altLang="zh-CN" dirty="0" smtClean="0"/>
          </a:p>
          <a:p>
            <a:r>
              <a:rPr lang="zh-CN" altLang="en-US" dirty="0" smtClean="0"/>
              <a:t>求答案的最大值及构造方案</a:t>
            </a:r>
            <a:endParaRPr lang="en-US" altLang="zh-CN" dirty="0" smtClean="0"/>
          </a:p>
          <a:p>
            <a:r>
              <a:rPr lang="zh-CN" altLang="en-US" dirty="0" smtClean="0"/>
              <a:t>数据范围</a:t>
            </a:r>
            <a:r>
              <a:rPr lang="en-US" altLang="zh-CN" dirty="0" smtClean="0"/>
              <a:t>:n&lt;=100000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46" y="4320660"/>
            <a:ext cx="1868302" cy="239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9" y="4459070"/>
            <a:ext cx="1831723" cy="193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256" y="4529758"/>
            <a:ext cx="1929688" cy="1782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372396"/>
            <a:ext cx="1656184" cy="236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085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BCPC 2017 A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给你三条</a:t>
            </a:r>
            <a:r>
              <a:rPr lang="zh-CN" altLang="en-US" dirty="0" smtClean="0"/>
              <a:t>直线</a:t>
            </a:r>
            <a:r>
              <a:rPr lang="en-US" altLang="zh-CN" dirty="0" smtClean="0"/>
              <a:t>y=a </a:t>
            </a:r>
            <a:r>
              <a:rPr lang="en-US" altLang="zh-CN" dirty="0"/>
              <a:t>y</a:t>
            </a:r>
            <a:r>
              <a:rPr lang="en-US" altLang="zh-CN" dirty="0" smtClean="0"/>
              <a:t>=b </a:t>
            </a:r>
            <a:r>
              <a:rPr lang="en-US" altLang="zh-CN" dirty="0"/>
              <a:t>y</a:t>
            </a:r>
            <a:r>
              <a:rPr lang="en-US" altLang="zh-CN" dirty="0" smtClean="0"/>
              <a:t>=c(a&lt;b&lt;c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求三</a:t>
            </a:r>
            <a:r>
              <a:rPr lang="zh-CN" altLang="en-US" dirty="0" smtClean="0"/>
              <a:t>个</a:t>
            </a:r>
            <a:r>
              <a:rPr lang="en-US" altLang="zh-CN" dirty="0"/>
              <a:t>x</a:t>
            </a:r>
            <a:r>
              <a:rPr lang="zh-CN" altLang="en-US" dirty="0" smtClean="0"/>
              <a:t>坐标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(x1,a) (x2,b) (x3,c)</a:t>
            </a:r>
            <a:r>
              <a:rPr lang="zh-CN" altLang="en-US" dirty="0" smtClean="0"/>
              <a:t>成为一个等边三角形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r>
              <a:rPr lang="en-US" altLang="zh-CN" dirty="0" smtClean="0"/>
              <a:t>|x1</a:t>
            </a:r>
            <a:r>
              <a:rPr lang="en-US" altLang="zh-CN" smtClean="0"/>
              <a:t>| </a:t>
            </a:r>
            <a:r>
              <a:rPr lang="en-US" altLang="zh-CN" smtClean="0"/>
              <a:t>|x2</a:t>
            </a:r>
            <a:r>
              <a:rPr lang="en-US" altLang="zh-CN" smtClean="0"/>
              <a:t>| </a:t>
            </a:r>
            <a:r>
              <a:rPr lang="en-US" altLang="zh-CN" smtClean="0"/>
              <a:t>|x3</a:t>
            </a:r>
            <a:r>
              <a:rPr lang="en-US" altLang="zh-CN" dirty="0" smtClean="0"/>
              <a:t>|&lt;=1e9 </a:t>
            </a:r>
            <a:r>
              <a:rPr lang="zh-CN" altLang="en-US" dirty="0"/>
              <a:t>两</a:t>
            </a:r>
            <a:r>
              <a:rPr lang="zh-CN" altLang="en-US" dirty="0" smtClean="0"/>
              <a:t>点间距离</a:t>
            </a:r>
            <a:r>
              <a:rPr lang="en-US" altLang="zh-CN" dirty="0" smtClean="0"/>
              <a:t>&lt;=1e-6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3" y="4077072"/>
            <a:ext cx="41624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s://buaacoding.cn/bcpc/resource/2017/1017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92" y="4077072"/>
            <a:ext cx="2554392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1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EC-Final 2017 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给你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01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次询问</a:t>
            </a:r>
            <a:r>
              <a:rPr lang="zh-CN" altLang="en-US" dirty="0"/>
              <a:t>，</a:t>
            </a:r>
            <a:r>
              <a:rPr lang="zh-CN" altLang="en-US" dirty="0" smtClean="0"/>
              <a:t>每次选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个，让你找出最多</a:t>
            </a:r>
            <a:r>
              <a:rPr lang="en-US" altLang="zh-CN" dirty="0" smtClean="0"/>
              <a:t>k</a:t>
            </a:r>
            <a:r>
              <a:rPr lang="zh-CN" altLang="en-US" dirty="0" smtClean="0"/>
              <a:t>位可以完全区分这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个字符串（这些串的这</a:t>
            </a:r>
            <a:r>
              <a:rPr lang="en-US" altLang="zh-CN" dirty="0" smtClean="0"/>
              <a:t>k</a:t>
            </a:r>
            <a:r>
              <a:rPr lang="zh-CN" altLang="en-US" dirty="0" smtClean="0"/>
              <a:t>位里面两不同）</a:t>
            </a:r>
            <a:endParaRPr lang="en-US" altLang="zh-CN" dirty="0" smtClean="0"/>
          </a:p>
          <a:p>
            <a:r>
              <a:rPr lang="zh-CN" altLang="en-US" dirty="0" smtClean="0"/>
              <a:t>范围</a:t>
            </a:r>
            <a:r>
              <a:rPr lang="en-US" altLang="zh-CN" dirty="0" smtClean="0"/>
              <a:t>:T&lt;=10</a:t>
            </a:r>
          </a:p>
          <a:p>
            <a:r>
              <a:rPr lang="en-US" altLang="zh-CN" dirty="0" smtClean="0"/>
              <a:t>n&lt;=3000 m&lt;=3000 q&lt;=200000</a:t>
            </a:r>
          </a:p>
          <a:p>
            <a:r>
              <a:rPr lang="en-US" altLang="zh-CN" dirty="0" smtClean="0"/>
              <a:t>Sigma k &lt;=200000</a:t>
            </a:r>
          </a:p>
          <a:p>
            <a:r>
              <a:rPr lang="zh-CN" altLang="en-US" dirty="0"/>
              <a:t>样</a:t>
            </a:r>
            <a:r>
              <a:rPr lang="zh-CN" altLang="en-US" dirty="0" smtClean="0"/>
              <a:t>例？这题是我回忆出来的样例记不得了。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841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非确定机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清华集训</a:t>
            </a:r>
            <a:r>
              <a:rPr lang="en-US" altLang="zh-CN" dirty="0" smtClean="0"/>
              <a:t>2014)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uoj.ac/problem/56</a:t>
            </a:r>
            <a:endParaRPr lang="en-US" altLang="zh-CN" dirty="0" smtClean="0"/>
          </a:p>
          <a:p>
            <a:r>
              <a:rPr lang="zh-CN" altLang="en-US" dirty="0"/>
              <a:t>（如果点不开链接这题就跳过？）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7108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新式计算机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清华集训</a:t>
            </a:r>
            <a:r>
              <a:rPr lang="en-US" altLang="zh-CN" dirty="0" smtClean="0"/>
              <a:t>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uoj.ac/problem/163</a:t>
            </a:r>
            <a:endParaRPr lang="en-US" altLang="zh-CN" dirty="0" smtClean="0"/>
          </a:p>
          <a:p>
            <a:r>
              <a:rPr lang="zh-CN" altLang="en-US" dirty="0" smtClean="0"/>
              <a:t>（如果点不开链接这题就跳过？）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8214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762</TotalTime>
  <Words>1126</Words>
  <Application>Microsoft Office PowerPoint</Application>
  <PresentationFormat>全屏显示(4:3)</PresentationFormat>
  <Paragraphs>121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龙腾四海</vt:lpstr>
      <vt:lpstr>构造题选讲</vt:lpstr>
      <vt:lpstr>引入</vt:lpstr>
      <vt:lpstr>送分题(?)</vt:lpstr>
      <vt:lpstr>前言</vt:lpstr>
      <vt:lpstr>Codeforces 911 F</vt:lpstr>
      <vt:lpstr>BCPC 2017 A题</vt:lpstr>
      <vt:lpstr>EC-Final 2017 G</vt:lpstr>
      <vt:lpstr>非确定机(清华集训2014)</vt:lpstr>
      <vt:lpstr>新式计算机(清华集训2015)</vt:lpstr>
      <vt:lpstr>工厂(清华集训2016)</vt:lpstr>
      <vt:lpstr>CCPC 2017 H</vt:lpstr>
      <vt:lpstr>Codeforces 911 E</vt:lpstr>
      <vt:lpstr>Codeforces 871 B</vt:lpstr>
      <vt:lpstr>深度、暴力搜索</vt:lpstr>
      <vt:lpstr>引入</vt:lpstr>
      <vt:lpstr>BCPC 2017 J</vt:lpstr>
      <vt:lpstr>BCPC 2017 E</vt:lpstr>
      <vt:lpstr>BCPC 2017 E Sample</vt:lpstr>
      <vt:lpstr>BZOJ 1026</vt:lpstr>
      <vt:lpstr>JSTSC 2016 Day 2 T2</vt:lpstr>
      <vt:lpstr>沈阳赛区 2017 E</vt:lpstr>
      <vt:lpstr>NOIP 2015 斗地主</vt:lpstr>
      <vt:lpstr>PKUSC 2016 Day1 Morning A</vt:lpstr>
      <vt:lpstr>PKUSC 2016 Day2 Morning C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构造题选讲</dc:title>
  <dc:creator>hourz</dc:creator>
  <cp:lastModifiedBy>hourz</cp:lastModifiedBy>
  <cp:revision>57</cp:revision>
  <dcterms:created xsi:type="dcterms:W3CDTF">2018-01-07T11:07:54Z</dcterms:created>
  <dcterms:modified xsi:type="dcterms:W3CDTF">2018-01-10T13:10:34Z</dcterms:modified>
</cp:coreProperties>
</file>