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7" r:id="rId4"/>
    <p:sldId id="265" r:id="rId5"/>
    <p:sldId id="266" r:id="rId6"/>
    <p:sldId id="268" r:id="rId7"/>
    <p:sldId id="267" r:id="rId8"/>
    <p:sldId id="262" r:id="rId9"/>
    <p:sldId id="258" r:id="rId10"/>
    <p:sldId id="259" r:id="rId11"/>
    <p:sldId id="260" r:id="rId12"/>
    <p:sldId id="261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5" autoAdjust="0"/>
    <p:restoredTop sz="96624" autoAdjust="0"/>
  </p:normalViewPr>
  <p:slideViewPr>
    <p:cSldViewPr snapToGrid="0">
      <p:cViewPr>
        <p:scale>
          <a:sx n="100" d="100"/>
          <a:sy n="100" d="100"/>
        </p:scale>
        <p:origin x="-1680" y="-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21F3-F98F-4C7C-A549-59AF29DC6988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0745-378E-4549-A518-C458B77B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2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21F3-F98F-4C7C-A549-59AF29DC6988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0745-378E-4549-A518-C458B77B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0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21F3-F98F-4C7C-A549-59AF29DC6988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0745-378E-4549-A518-C458B77B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21F3-F98F-4C7C-A549-59AF29DC6988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0745-378E-4549-A518-C458B77B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5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21F3-F98F-4C7C-A549-59AF29DC6988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0745-378E-4549-A518-C458B77B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4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21F3-F98F-4C7C-A549-59AF29DC6988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0745-378E-4549-A518-C458B77B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2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21F3-F98F-4C7C-A549-59AF29DC6988}" type="datetimeFigureOut">
              <a:rPr lang="en-US" smtClean="0"/>
              <a:t>7/10/14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0745-378E-4549-A518-C458B77B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2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21F3-F98F-4C7C-A549-59AF29DC6988}" type="datetimeFigureOut">
              <a:rPr lang="en-US" smtClean="0"/>
              <a:t>7/10/14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0745-378E-4549-A518-C458B77B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2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21F3-F98F-4C7C-A549-59AF29DC6988}" type="datetimeFigureOut">
              <a:rPr lang="en-US" smtClean="0"/>
              <a:t>7/10/14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0745-378E-4549-A518-C458B77B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1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21F3-F98F-4C7C-A549-59AF29DC6988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0745-378E-4549-A518-C458B77B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5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21F3-F98F-4C7C-A549-59AF29DC6988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0745-378E-4549-A518-C458B77B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0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21F3-F98F-4C7C-A549-59AF29DC6988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0745-378E-4549-A518-C458B77B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8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ion Power Distribution_Scenario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60"/>
          <a:stretch/>
        </p:blipFill>
        <p:spPr>
          <a:xfrm>
            <a:off x="1119909" y="518389"/>
            <a:ext cx="9709727" cy="584301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0829636" y="542636"/>
            <a:ext cx="0" cy="5715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33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647700"/>
            <a:ext cx="12153900" cy="5562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0717" y="5348378"/>
            <a:ext cx="10532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Replace the current limit of RPC 2 at default voltage 28V (in the power computation) with the </a:t>
            </a:r>
            <a:r>
              <a:rPr lang="en-US" dirty="0" smtClean="0">
                <a:solidFill>
                  <a:srgbClr val="FF0000"/>
                </a:solidFill>
              </a:rPr>
              <a:t>derived</a:t>
            </a:r>
            <a:r>
              <a:rPr lang="en-US" dirty="0" smtClean="0"/>
              <a:t> current, based on the resistance of the first load (default 15</a:t>
            </a:r>
            <a:r>
              <a:rPr lang="el-GR" dirty="0" smtClean="0"/>
              <a:t>Ω</a:t>
            </a:r>
            <a:r>
              <a:rPr lang="en-US" dirty="0" smtClean="0"/>
              <a:t>).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52154" y="2962791"/>
            <a:ext cx="1730478" cy="2278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7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647700"/>
            <a:ext cx="12153900" cy="556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717" y="5348378"/>
            <a:ext cx="10532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Replace the current limit of RPC </a:t>
            </a:r>
            <a:r>
              <a:rPr lang="en-US" dirty="0"/>
              <a:t>3</a:t>
            </a:r>
            <a:r>
              <a:rPr lang="en-US" dirty="0" smtClean="0"/>
              <a:t> at default voltage 28V (in the power computation) with the </a:t>
            </a:r>
            <a:r>
              <a:rPr lang="en-US" dirty="0" smtClean="0">
                <a:solidFill>
                  <a:srgbClr val="FF0000"/>
                </a:solidFill>
              </a:rPr>
              <a:t>derived</a:t>
            </a:r>
            <a:r>
              <a:rPr lang="en-US" dirty="0" smtClean="0"/>
              <a:t> current, based on the resistance of the first load (default 15</a:t>
            </a:r>
            <a:r>
              <a:rPr lang="el-GR" dirty="0" smtClean="0"/>
              <a:t>Ω</a:t>
            </a:r>
            <a:r>
              <a:rPr lang="en-US" dirty="0" smtClean="0"/>
              <a:t>).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63092" y="2884133"/>
            <a:ext cx="1730478" cy="2278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64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647700"/>
            <a:ext cx="12153900" cy="5562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0717" y="5348378"/>
            <a:ext cx="10532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Replace the current limit of RPC 4 at default voltage 28V (in the power computation) with the </a:t>
            </a:r>
            <a:r>
              <a:rPr lang="en-US" dirty="0" smtClean="0">
                <a:solidFill>
                  <a:srgbClr val="FF0000"/>
                </a:solidFill>
              </a:rPr>
              <a:t>derived</a:t>
            </a:r>
            <a:r>
              <a:rPr lang="en-US" dirty="0" smtClean="0"/>
              <a:t> current, based on the resistance of the first load (default 15</a:t>
            </a:r>
            <a:r>
              <a:rPr lang="el-GR" dirty="0" smtClean="0"/>
              <a:t>Ω</a:t>
            </a:r>
            <a:r>
              <a:rPr lang="en-US" dirty="0" smtClean="0"/>
              <a:t>).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21853" y="2962792"/>
            <a:ext cx="1730478" cy="2278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2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ion Power Distribution_Scenario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60"/>
          <a:stretch/>
        </p:blipFill>
        <p:spPr>
          <a:xfrm>
            <a:off x="1119909" y="518389"/>
            <a:ext cx="9709727" cy="584301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31846" y="1113692"/>
            <a:ext cx="4796692" cy="3344007"/>
          </a:xfrm>
          <a:prstGeom prst="rect">
            <a:avLst/>
          </a:prstGeom>
          <a:solidFill>
            <a:schemeClr val="bg1"/>
          </a:solidFill>
          <a:ln w="57150" cmpd="sng"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1846" y="1130822"/>
            <a:ext cx="4796692" cy="299768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 cmpd="sng">
            <a:solidFill>
              <a:srgbClr val="8497B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Info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66308" y="1543537"/>
            <a:ext cx="4357077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A new constraint has been added to the model.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It will take precedence over the previously violated constraint if the required attribute values are available to compute it.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580185" y="3541345"/>
            <a:ext cx="1191846" cy="4298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6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Later in the design process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ew loads have been added…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9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ion Power Distribution_Scenario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60"/>
          <a:stretch/>
        </p:blipFill>
        <p:spPr>
          <a:xfrm>
            <a:off x="1119909" y="518389"/>
            <a:ext cx="9709727" cy="584301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731846" y="1113693"/>
            <a:ext cx="4796692" cy="2500922"/>
            <a:chOff x="3731846" y="859694"/>
            <a:chExt cx="4796692" cy="2500922"/>
          </a:xfrm>
        </p:grpSpPr>
        <p:grpSp>
          <p:nvGrpSpPr>
            <p:cNvPr id="5" name="Group 4"/>
            <p:cNvGrpSpPr/>
            <p:nvPr/>
          </p:nvGrpSpPr>
          <p:grpSpPr>
            <a:xfrm>
              <a:off x="3731846" y="859694"/>
              <a:ext cx="4796692" cy="2500922"/>
              <a:chOff x="3712308" y="2051539"/>
              <a:chExt cx="4796692" cy="285261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712308" y="2051539"/>
                <a:ext cx="4796692" cy="2852615"/>
              </a:xfrm>
              <a:prstGeom prst="rect">
                <a:avLst/>
              </a:prstGeom>
              <a:solidFill>
                <a:schemeClr val="bg1"/>
              </a:solidFill>
              <a:ln w="57150" cmpd="sng">
                <a:solidFill>
                  <a:schemeClr val="tx2">
                    <a:lumMod val="60000"/>
                    <a:lumOff val="40000"/>
                  </a:schemeClr>
                </a:solidFill>
              </a:ln>
              <a:effectLst>
                <a:reflection blurRad="6350" stA="50000" endA="300" endPos="550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712308" y="2071077"/>
                <a:ext cx="4796692" cy="3419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7150" cmpd="sng">
                <a:solidFill>
                  <a:srgbClr val="8497B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Warning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3966308" y="1289538"/>
              <a:ext cx="435707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dirty="0" smtClean="0"/>
                <a:t>The </a:t>
              </a:r>
              <a:r>
                <a:rPr lang="en-US" dirty="0"/>
                <a:t>DC to DC Converter </a:t>
              </a:r>
              <a:r>
                <a:rPr lang="en-US" dirty="0" smtClean="0"/>
                <a:t>power, </a:t>
              </a:r>
              <a:r>
                <a:rPr lang="en-US" i="1" dirty="0" smtClean="0"/>
                <a:t>computed using </a:t>
              </a:r>
              <a:r>
                <a:rPr lang="en-US" i="1" dirty="0" err="1" smtClean="0"/>
                <a:t>Load.Resistance</a:t>
              </a:r>
              <a:r>
                <a:rPr lang="en-US" i="1" dirty="0" smtClean="0"/>
                <a:t>,</a:t>
              </a:r>
              <a:r>
                <a:rPr lang="en-US" dirty="0" smtClean="0"/>
                <a:t> </a:t>
              </a:r>
              <a:r>
                <a:rPr lang="en-US" dirty="0"/>
                <a:t>has inferred value of </a:t>
              </a:r>
              <a:r>
                <a:rPr lang="en-US" dirty="0" smtClean="0"/>
                <a:t>90 </a:t>
              </a:r>
              <a:r>
                <a:rPr lang="en-US" dirty="0"/>
                <a:t>Watts (as opposed to its default value of 55 Watts</a:t>
              </a:r>
              <a:r>
                <a:rPr lang="en-US" dirty="0" smtClean="0"/>
                <a:t>).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259385" y="2639646"/>
              <a:ext cx="1191846" cy="429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Fix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707554" y="2616199"/>
              <a:ext cx="1191846" cy="429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Override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3997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Constraint engine computes power as </a:t>
            </a:r>
            <a:br>
              <a:rPr lang="en-US" sz="4000" dirty="0" smtClean="0"/>
            </a:br>
            <a:r>
              <a:rPr lang="en-US" sz="4000" dirty="0" smtClean="0"/>
              <a:t>Σ</a:t>
            </a:r>
            <a:r>
              <a:rPr lang="en-US" sz="4000" baseline="-25000" dirty="0" smtClean="0"/>
              <a:t>RPC</a:t>
            </a:r>
            <a:r>
              <a:rPr lang="en-US" sz="4000" dirty="0" smtClean="0"/>
              <a:t> </a:t>
            </a:r>
            <a:r>
              <a:rPr lang="en-US" sz="3200" dirty="0" smtClean="0"/>
              <a:t>(current limit * voltage) = 168W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This violates the </a:t>
            </a:r>
            <a:r>
              <a:rPr lang="en-US" dirty="0" err="1" smtClean="0"/>
              <a:t>dc_to_dc_converter</a:t>
            </a:r>
            <a:r>
              <a:rPr lang="en-US" dirty="0" smtClean="0"/>
              <a:t> constraint of 55W. </a:t>
            </a:r>
          </a:p>
          <a:p>
            <a:r>
              <a:rPr lang="en-US" dirty="0" smtClean="0"/>
              <a:t>Violation is passed to the </a:t>
            </a:r>
            <a:r>
              <a:rPr lang="en-US" dirty="0" err="1" smtClean="0"/>
              <a:t>reasoner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3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774700"/>
            <a:ext cx="12153900" cy="5562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1053" y="5716369"/>
            <a:ext cx="10532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Violation 1 says, “Warning! The statement, “The DC to DC Converter power has inferred value of </a:t>
            </a:r>
            <a:r>
              <a:rPr lang="en-US" dirty="0" smtClean="0"/>
              <a:t>168 </a:t>
            </a:r>
            <a:r>
              <a:rPr lang="en-US" dirty="0" smtClean="0"/>
              <a:t>Watts (as opposed to its default value of 55 Watts) violates Constraint #1”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6900" y="203200"/>
            <a:ext cx="1101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Constraint Violation as expressed in the Ontology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1996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ion Power Distribution_Scenario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60"/>
          <a:stretch/>
        </p:blipFill>
        <p:spPr>
          <a:xfrm>
            <a:off x="1119909" y="518389"/>
            <a:ext cx="9709727" cy="5843011"/>
          </a:xfrm>
          <a:prstGeom prst="rect">
            <a:avLst/>
          </a:prstGeom>
        </p:spPr>
      </p:pic>
      <p:sp>
        <p:nvSpPr>
          <p:cNvPr id="11" name="Double Bracket 10"/>
          <p:cNvSpPr/>
          <p:nvPr/>
        </p:nvSpPr>
        <p:spPr>
          <a:xfrm>
            <a:off x="8147538" y="3712308"/>
            <a:ext cx="914400" cy="914400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731846" y="1113693"/>
            <a:ext cx="4796692" cy="2500922"/>
            <a:chOff x="3731846" y="859694"/>
            <a:chExt cx="4796692" cy="2500922"/>
          </a:xfrm>
        </p:grpSpPr>
        <p:grpSp>
          <p:nvGrpSpPr>
            <p:cNvPr id="9" name="Group 8"/>
            <p:cNvGrpSpPr/>
            <p:nvPr/>
          </p:nvGrpSpPr>
          <p:grpSpPr>
            <a:xfrm>
              <a:off x="3731846" y="859694"/>
              <a:ext cx="4796692" cy="2500922"/>
              <a:chOff x="3712308" y="2051539"/>
              <a:chExt cx="4796692" cy="285261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712308" y="2051539"/>
                <a:ext cx="4796692" cy="2852615"/>
              </a:xfrm>
              <a:prstGeom prst="rect">
                <a:avLst/>
              </a:prstGeom>
              <a:solidFill>
                <a:schemeClr val="bg1"/>
              </a:solidFill>
              <a:ln w="57150" cmpd="sng">
                <a:solidFill>
                  <a:schemeClr val="tx2">
                    <a:lumMod val="60000"/>
                    <a:lumOff val="40000"/>
                  </a:schemeClr>
                </a:solidFill>
              </a:ln>
              <a:effectLst>
                <a:reflection blurRad="6350" stA="50000" endA="300" endPos="550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12308" y="2071077"/>
                <a:ext cx="4796692" cy="3419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7150" cmpd="sng">
                <a:solidFill>
                  <a:srgbClr val="8497B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Warning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966308" y="1289538"/>
              <a:ext cx="435707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dirty="0" smtClean="0"/>
                <a:t>The </a:t>
              </a:r>
              <a:r>
                <a:rPr lang="en-US" dirty="0"/>
                <a:t>DC to DC Converter power has inferred value of 168 Watts (as opposed to its default value of 55 Watts</a:t>
              </a:r>
              <a:r>
                <a:rPr lang="en-US" dirty="0" smtClean="0"/>
                <a:t>).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59385" y="2588846"/>
              <a:ext cx="1191846" cy="429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Fix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707554" y="2565399"/>
              <a:ext cx="1191846" cy="4298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Override</a:t>
              </a:r>
              <a:endParaRPr lang="en-US" dirty="0"/>
            </a:p>
          </p:txBody>
        </p:sp>
      </p:grpSp>
      <p:sp>
        <p:nvSpPr>
          <p:cNvPr id="15" name="Oval 14"/>
          <p:cNvSpPr/>
          <p:nvPr/>
        </p:nvSpPr>
        <p:spPr>
          <a:xfrm>
            <a:off x="6418385" y="2657232"/>
            <a:ext cx="1748692" cy="771769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6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ion Power Distribution_Scenario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60"/>
          <a:stretch/>
        </p:blipFill>
        <p:spPr>
          <a:xfrm>
            <a:off x="1119909" y="498851"/>
            <a:ext cx="9709727" cy="5843011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3731846" y="1113693"/>
            <a:ext cx="4796692" cy="2500922"/>
            <a:chOff x="3731846" y="1113693"/>
            <a:chExt cx="4796692" cy="2500922"/>
          </a:xfrm>
        </p:grpSpPr>
        <p:grpSp>
          <p:nvGrpSpPr>
            <p:cNvPr id="4" name="Group 3"/>
            <p:cNvGrpSpPr/>
            <p:nvPr/>
          </p:nvGrpSpPr>
          <p:grpSpPr>
            <a:xfrm>
              <a:off x="3731846" y="1113693"/>
              <a:ext cx="4796692" cy="2500922"/>
              <a:chOff x="3731846" y="859694"/>
              <a:chExt cx="4796692" cy="250092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731846" y="859694"/>
                <a:ext cx="4796692" cy="2500922"/>
                <a:chOff x="3712308" y="2051539"/>
                <a:chExt cx="4796692" cy="2852615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3712308" y="2051539"/>
                  <a:ext cx="4796692" cy="2852615"/>
                </a:xfrm>
                <a:prstGeom prst="rect">
                  <a:avLst/>
                </a:prstGeom>
                <a:solidFill>
                  <a:schemeClr val="bg1"/>
                </a:solidFill>
                <a:ln w="57150" cmpd="sng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>
                  <a:reflection blurRad="6350" stA="50000" endA="300" endPos="55000" dir="5400000" sy="-100000" algn="bl" rotWithShape="0"/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712308" y="2071077"/>
                  <a:ext cx="4796692" cy="34192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7150" cmpd="sng">
                  <a:solidFill>
                    <a:srgbClr val="8497B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Enter Rationale</a:t>
                  </a:r>
                  <a:endParaRPr 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966308" y="1289538"/>
                <a:ext cx="435707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 smtClean="0"/>
                  <a:t>What is your rationale for overriding this constraint?</a:t>
                </a:r>
                <a:endParaRPr 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112847" y="2315308"/>
              <a:ext cx="3663465" cy="166077"/>
              <a:chOff x="4112847" y="2315308"/>
              <a:chExt cx="3663465" cy="166077"/>
            </a:xfrm>
          </p:grpSpPr>
          <p:sp>
            <p:nvSpPr>
              <p:cNvPr id="12" name="Diamond 11"/>
              <p:cNvSpPr/>
              <p:nvPr/>
            </p:nvSpPr>
            <p:spPr>
              <a:xfrm>
                <a:off x="4112847" y="2334846"/>
                <a:ext cx="146538" cy="136769"/>
              </a:xfrm>
              <a:prstGeom prst="diamon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259389" y="2315308"/>
                <a:ext cx="3516923" cy="166077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bg2">
                        <a:lumMod val="25000"/>
                      </a:schemeClr>
                    </a:solidFill>
                  </a:rPr>
                  <a:t>Actual values will be different</a:t>
                </a:r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108940" y="2897553"/>
              <a:ext cx="3663467" cy="166078"/>
              <a:chOff x="4118709" y="2604476"/>
              <a:chExt cx="3663467" cy="166078"/>
            </a:xfrm>
          </p:grpSpPr>
          <p:sp>
            <p:nvSpPr>
              <p:cNvPr id="13" name="Diamond 12"/>
              <p:cNvSpPr/>
              <p:nvPr/>
            </p:nvSpPr>
            <p:spPr>
              <a:xfrm>
                <a:off x="4118709" y="2633785"/>
                <a:ext cx="146538" cy="136769"/>
              </a:xfrm>
              <a:prstGeom prst="diamon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265253" y="2604476"/>
                <a:ext cx="3516923" cy="166077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bg2">
                        <a:lumMod val="25000"/>
                      </a:schemeClr>
                    </a:solidFill>
                  </a:rPr>
                  <a:t>Defer resolution to later</a:t>
                </a:r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099170" y="2619129"/>
              <a:ext cx="3669330" cy="179754"/>
              <a:chOff x="4108939" y="2941514"/>
              <a:chExt cx="3669330" cy="179754"/>
            </a:xfrm>
          </p:grpSpPr>
          <p:sp>
            <p:nvSpPr>
              <p:cNvPr id="14" name="Diamond 13"/>
              <p:cNvSpPr/>
              <p:nvPr/>
            </p:nvSpPr>
            <p:spPr>
              <a:xfrm>
                <a:off x="4108939" y="2984499"/>
                <a:ext cx="146538" cy="136769"/>
              </a:xfrm>
              <a:prstGeom prst="diamon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261346" y="2941514"/>
                <a:ext cx="3516923" cy="166077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bg2">
                        <a:lumMod val="25000"/>
                      </a:schemeClr>
                    </a:solidFill>
                  </a:rPr>
                  <a:t>Constraint not relevant to this case</a:t>
                </a:r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105035" y="3192580"/>
              <a:ext cx="3669330" cy="169985"/>
              <a:chOff x="4105035" y="3192580"/>
              <a:chExt cx="3669330" cy="169985"/>
            </a:xfrm>
          </p:grpSpPr>
          <p:sp>
            <p:nvSpPr>
              <p:cNvPr id="18" name="Diamond 17"/>
              <p:cNvSpPr/>
              <p:nvPr/>
            </p:nvSpPr>
            <p:spPr>
              <a:xfrm>
                <a:off x="4105035" y="3225796"/>
                <a:ext cx="146538" cy="136769"/>
              </a:xfrm>
              <a:prstGeom prst="diamon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257442" y="3192580"/>
                <a:ext cx="3516923" cy="166077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bg2">
                        <a:lumMod val="25000"/>
                      </a:schemeClr>
                    </a:solidFill>
                  </a:rPr>
                  <a:t>Other…</a:t>
                </a:r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3819770" y="2178538"/>
              <a:ext cx="2989384" cy="439617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2949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1054100"/>
            <a:ext cx="11420475" cy="5562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8000" y="2943468"/>
            <a:ext cx="3585308" cy="2643553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9102" y="5355213"/>
            <a:ext cx="10532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 chose to override the violation report because actual values will differ from reported defaults.  </a:t>
            </a: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6900" y="203200"/>
            <a:ext cx="1101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Constraint Violation as expressed in the Ontology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293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ion Power Distribution_Scenario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60"/>
          <a:stretch/>
        </p:blipFill>
        <p:spPr>
          <a:xfrm>
            <a:off x="1119909" y="498851"/>
            <a:ext cx="9709727" cy="584301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223846" y="293077"/>
            <a:ext cx="6428154" cy="5158153"/>
            <a:chOff x="3731846" y="859694"/>
            <a:chExt cx="4796692" cy="2500922"/>
          </a:xfrm>
        </p:grpSpPr>
        <p:grpSp>
          <p:nvGrpSpPr>
            <p:cNvPr id="4" name="Group 3"/>
            <p:cNvGrpSpPr/>
            <p:nvPr/>
          </p:nvGrpSpPr>
          <p:grpSpPr>
            <a:xfrm>
              <a:off x="3731846" y="859694"/>
              <a:ext cx="4796692" cy="2500922"/>
              <a:chOff x="3712308" y="2051539"/>
              <a:chExt cx="4796692" cy="285261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712308" y="2051539"/>
                <a:ext cx="4796692" cy="2852615"/>
              </a:xfrm>
              <a:prstGeom prst="rect">
                <a:avLst/>
              </a:prstGeom>
              <a:solidFill>
                <a:schemeClr val="bg1"/>
              </a:solidFill>
              <a:ln w="57150" cmpd="sng">
                <a:solidFill>
                  <a:schemeClr val="tx2">
                    <a:lumMod val="60000"/>
                    <a:lumOff val="40000"/>
                  </a:schemeClr>
                </a:solidFill>
              </a:ln>
              <a:effectLst>
                <a:reflection blurRad="6350" stA="50000" endA="300" endPos="550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712308" y="2071077"/>
                <a:ext cx="4796692" cy="3419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7150" cmpd="sng">
                <a:solidFill>
                  <a:srgbClr val="8497B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Define Alternative Computation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966308" y="1289538"/>
              <a:ext cx="4357077" cy="313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dirty="0" smtClean="0"/>
                <a:t>Please define the way in which the actual values will determine the power.</a:t>
              </a:r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526705" y="2022240"/>
            <a:ext cx="1592372" cy="28330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B3838"/>
                </a:solidFill>
              </a:rPr>
              <a:t>Replace this:</a:t>
            </a:r>
            <a:endParaRPr lang="en-US" dirty="0">
              <a:solidFill>
                <a:srgbClr val="3B383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54106" y="2018335"/>
            <a:ext cx="976923" cy="28330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B3838"/>
                </a:solidFill>
              </a:rPr>
              <a:t>With:</a:t>
            </a:r>
            <a:endParaRPr lang="en-US" dirty="0">
              <a:solidFill>
                <a:srgbClr val="3B3838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3597049" y="4724378"/>
            <a:ext cx="2401258" cy="179753"/>
            <a:chOff x="3597049" y="3874475"/>
            <a:chExt cx="2401258" cy="179753"/>
          </a:xfrm>
        </p:grpSpPr>
        <p:sp>
          <p:nvSpPr>
            <p:cNvPr id="46" name="Diamond 45"/>
            <p:cNvSpPr/>
            <p:nvPr/>
          </p:nvSpPr>
          <p:spPr>
            <a:xfrm>
              <a:off x="3597049" y="3909624"/>
              <a:ext cx="146538" cy="136769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45182" y="3874475"/>
              <a:ext cx="2153125" cy="179753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rgbClr val="3B3838"/>
                  </a:solidFill>
                </a:rPr>
                <a:t>+ Add another attribute set…</a:t>
              </a:r>
              <a:endParaRPr lang="en-US" sz="1200" dirty="0">
                <a:solidFill>
                  <a:srgbClr val="3B3838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610722" y="2520470"/>
            <a:ext cx="2553676" cy="803029"/>
            <a:chOff x="3610722" y="2520470"/>
            <a:chExt cx="2553676" cy="803029"/>
          </a:xfrm>
        </p:grpSpPr>
        <p:sp>
          <p:nvSpPr>
            <p:cNvPr id="23" name="Diamond 22"/>
            <p:cNvSpPr/>
            <p:nvPr/>
          </p:nvSpPr>
          <p:spPr>
            <a:xfrm>
              <a:off x="3610722" y="2555637"/>
              <a:ext cx="146538" cy="136769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849090" y="2520470"/>
              <a:ext cx="2315308" cy="803029"/>
              <a:chOff x="3849090" y="2862385"/>
              <a:chExt cx="2315308" cy="803029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3849090" y="2862385"/>
                <a:ext cx="2315308" cy="592014"/>
                <a:chOff x="4396154" y="2862385"/>
                <a:chExt cx="2315308" cy="592014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396154" y="2862385"/>
                  <a:ext cx="1621692" cy="18561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rgbClr val="3B3838"/>
                      </a:solidFill>
                    </a:rPr>
                    <a:t>A</a:t>
                  </a:r>
                  <a:r>
                    <a:rPr lang="en-US" sz="1200" dirty="0" smtClean="0">
                      <a:solidFill>
                        <a:srgbClr val="3B3838"/>
                      </a:solidFill>
                    </a:rPr>
                    <a:t>ttribute set</a:t>
                  </a:r>
                  <a:endParaRPr lang="en-US" sz="1200" dirty="0">
                    <a:solidFill>
                      <a:srgbClr val="3B3838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626708" y="3063632"/>
                  <a:ext cx="2084754" cy="17975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 err="1" smtClean="0">
                      <a:solidFill>
                        <a:srgbClr val="3B3838"/>
                      </a:solidFill>
                    </a:rPr>
                    <a:t>DC_to_DC_Converter.Voltage</a:t>
                  </a:r>
                  <a:endParaRPr lang="en-US" sz="1200" dirty="0">
                    <a:solidFill>
                      <a:srgbClr val="3B3838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622804" y="3274646"/>
                  <a:ext cx="2084754" cy="17975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 smtClean="0">
                      <a:solidFill>
                        <a:srgbClr val="3B3838"/>
                      </a:solidFill>
                    </a:rPr>
                    <a:t>RPC_1.Current_Limit</a:t>
                  </a:r>
                  <a:endParaRPr lang="en-US" sz="1200" dirty="0">
                    <a:solidFill>
                      <a:srgbClr val="3B3838"/>
                    </a:solidFill>
                  </a:endParaRPr>
                </a:p>
              </p:txBody>
            </p:sp>
          </p:grpSp>
          <p:sp>
            <p:nvSpPr>
              <p:cNvPr id="48" name="Rectangle 47"/>
              <p:cNvSpPr/>
              <p:nvPr/>
            </p:nvSpPr>
            <p:spPr>
              <a:xfrm>
                <a:off x="4071832" y="3485661"/>
                <a:ext cx="2084754" cy="179753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rgbClr val="3B3838"/>
                    </a:solidFill>
                  </a:rPr>
                  <a:t>+ Add another attribute …</a:t>
                </a:r>
                <a:endParaRPr lang="en-US" sz="1200" dirty="0">
                  <a:solidFill>
                    <a:srgbClr val="3B3838"/>
                  </a:solidFill>
                </a:endParaRP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7137400" y="2555639"/>
            <a:ext cx="2317277" cy="783491"/>
            <a:chOff x="7137400" y="2897554"/>
            <a:chExt cx="2317277" cy="783491"/>
          </a:xfrm>
        </p:grpSpPr>
        <p:grpSp>
          <p:nvGrpSpPr>
            <p:cNvPr id="42" name="Group 41"/>
            <p:cNvGrpSpPr/>
            <p:nvPr/>
          </p:nvGrpSpPr>
          <p:grpSpPr>
            <a:xfrm>
              <a:off x="7137400" y="2897554"/>
              <a:ext cx="2315308" cy="592014"/>
              <a:chOff x="4396154" y="2862385"/>
              <a:chExt cx="2315308" cy="592014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4396154" y="2862385"/>
                <a:ext cx="1621692" cy="1856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rgbClr val="3B3838"/>
                    </a:solidFill>
                  </a:rPr>
                  <a:t>A</a:t>
                </a:r>
                <a:r>
                  <a:rPr lang="en-US" sz="1200" dirty="0" smtClean="0">
                    <a:solidFill>
                      <a:srgbClr val="3B3838"/>
                    </a:solidFill>
                  </a:rPr>
                  <a:t>ttribute set…</a:t>
                </a:r>
                <a:endParaRPr lang="en-US" sz="1200" dirty="0">
                  <a:solidFill>
                    <a:srgbClr val="3B3838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626708" y="3063632"/>
                <a:ext cx="2084754" cy="179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err="1" smtClean="0">
                    <a:solidFill>
                      <a:srgbClr val="3B3838"/>
                    </a:solidFill>
                  </a:rPr>
                  <a:t>DC_to_DC_Converter.Voltage</a:t>
                </a:r>
                <a:endParaRPr lang="en-US" sz="1200" dirty="0">
                  <a:solidFill>
                    <a:srgbClr val="3B3838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622804" y="3274646"/>
                <a:ext cx="2084754" cy="179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rgbClr val="3B3838"/>
                    </a:solidFill>
                  </a:rPr>
                  <a:t>Load_1.Resistance</a:t>
                </a:r>
                <a:endParaRPr lang="en-US" sz="1200" dirty="0">
                  <a:solidFill>
                    <a:srgbClr val="3B3838"/>
                  </a:solidFill>
                </a:endParaRPr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7369923" y="3501292"/>
              <a:ext cx="2084754" cy="179753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rgbClr val="3B3838"/>
                  </a:solidFill>
                </a:rPr>
                <a:t>+ Add another attribute …</a:t>
              </a:r>
              <a:endParaRPr lang="en-US" sz="1200" dirty="0">
                <a:solidFill>
                  <a:srgbClr val="3B3838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606818" y="3620463"/>
            <a:ext cx="2553676" cy="803029"/>
            <a:chOff x="3610722" y="2520470"/>
            <a:chExt cx="2553676" cy="803029"/>
          </a:xfrm>
        </p:grpSpPr>
        <p:sp>
          <p:nvSpPr>
            <p:cNvPr id="55" name="Diamond 54"/>
            <p:cNvSpPr/>
            <p:nvPr/>
          </p:nvSpPr>
          <p:spPr>
            <a:xfrm>
              <a:off x="3610722" y="2555637"/>
              <a:ext cx="146538" cy="136769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3849090" y="2520470"/>
              <a:ext cx="2315308" cy="803029"/>
              <a:chOff x="3849090" y="2862385"/>
              <a:chExt cx="2315308" cy="803029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3849090" y="2862385"/>
                <a:ext cx="2315308" cy="592014"/>
                <a:chOff x="4396154" y="2862385"/>
                <a:chExt cx="2315308" cy="592014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4396154" y="2862385"/>
                  <a:ext cx="1621692" cy="18561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rgbClr val="3B3838"/>
                      </a:solidFill>
                    </a:rPr>
                    <a:t>A</a:t>
                  </a:r>
                  <a:r>
                    <a:rPr lang="en-US" sz="1200" dirty="0" smtClean="0">
                      <a:solidFill>
                        <a:srgbClr val="3B3838"/>
                      </a:solidFill>
                    </a:rPr>
                    <a:t>ttribute set</a:t>
                  </a:r>
                  <a:endParaRPr lang="en-US" sz="1200" dirty="0">
                    <a:solidFill>
                      <a:srgbClr val="3B3838"/>
                    </a:solidFill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4626708" y="3063632"/>
                  <a:ext cx="2084754" cy="17975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 err="1" smtClean="0">
                      <a:solidFill>
                        <a:srgbClr val="3B3838"/>
                      </a:solidFill>
                    </a:rPr>
                    <a:t>DC_to_DC_Converter.Voltage</a:t>
                  </a:r>
                  <a:endParaRPr lang="en-US" sz="1200" dirty="0">
                    <a:solidFill>
                      <a:srgbClr val="3B3838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622804" y="3274646"/>
                  <a:ext cx="2084754" cy="17975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 smtClean="0">
                      <a:solidFill>
                        <a:srgbClr val="3B3838"/>
                      </a:solidFill>
                    </a:rPr>
                    <a:t>RPC_2.Current_Limit</a:t>
                  </a:r>
                  <a:endParaRPr lang="en-US" sz="1200" dirty="0">
                    <a:solidFill>
                      <a:srgbClr val="3B3838"/>
                    </a:solidFill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>
              <a:xfrm>
                <a:off x="4071832" y="3485661"/>
                <a:ext cx="2084754" cy="179753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rgbClr val="3B3838"/>
                    </a:solidFill>
                  </a:rPr>
                  <a:t>+ Add another attribute …</a:t>
                </a:r>
                <a:endParaRPr lang="en-US" sz="1200" dirty="0">
                  <a:solidFill>
                    <a:srgbClr val="3B3838"/>
                  </a:solidFill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7113953" y="3645871"/>
            <a:ext cx="2317277" cy="783491"/>
            <a:chOff x="7137400" y="2897554"/>
            <a:chExt cx="2317277" cy="783491"/>
          </a:xfrm>
        </p:grpSpPr>
        <p:grpSp>
          <p:nvGrpSpPr>
            <p:cNvPr id="71" name="Group 70"/>
            <p:cNvGrpSpPr/>
            <p:nvPr/>
          </p:nvGrpSpPr>
          <p:grpSpPr>
            <a:xfrm>
              <a:off x="7137400" y="2897554"/>
              <a:ext cx="2315308" cy="592014"/>
              <a:chOff x="4396154" y="2862385"/>
              <a:chExt cx="2315308" cy="592014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396154" y="2862385"/>
                <a:ext cx="1621692" cy="1856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rgbClr val="3B3838"/>
                    </a:solidFill>
                  </a:rPr>
                  <a:t>A</a:t>
                </a:r>
                <a:r>
                  <a:rPr lang="en-US" sz="1200" dirty="0" smtClean="0">
                    <a:solidFill>
                      <a:srgbClr val="3B3838"/>
                    </a:solidFill>
                  </a:rPr>
                  <a:t>ttribute set…</a:t>
                </a:r>
                <a:endParaRPr lang="en-US" sz="1200" dirty="0">
                  <a:solidFill>
                    <a:srgbClr val="3B3838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626708" y="3063632"/>
                <a:ext cx="2084754" cy="179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err="1" smtClean="0">
                    <a:solidFill>
                      <a:srgbClr val="3B3838"/>
                    </a:solidFill>
                  </a:rPr>
                  <a:t>DC_to_DC_Converter.Voltage</a:t>
                </a:r>
                <a:endParaRPr lang="en-US" sz="1200" dirty="0">
                  <a:solidFill>
                    <a:srgbClr val="3B3838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622804" y="3274646"/>
                <a:ext cx="2084754" cy="179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rgbClr val="3B3838"/>
                    </a:solidFill>
                  </a:rPr>
                  <a:t>Load_2.Resistance</a:t>
                </a:r>
                <a:endParaRPr lang="en-US" sz="1200" dirty="0">
                  <a:solidFill>
                    <a:srgbClr val="3B3838"/>
                  </a:solidFill>
                </a:endParaRPr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7369923" y="3501292"/>
              <a:ext cx="2084754" cy="179753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rgbClr val="3B3838"/>
                  </a:solidFill>
                </a:rPr>
                <a:t>+ Add another attribute …</a:t>
              </a:r>
              <a:endParaRPr lang="en-US" sz="1200" dirty="0">
                <a:solidFill>
                  <a:srgbClr val="3B383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071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647700"/>
            <a:ext cx="11420475" cy="5562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0717" y="5348378"/>
            <a:ext cx="10532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chose to override the violation report because actual values will differ from reported defaults.  </a:t>
            </a:r>
            <a:r>
              <a:rPr lang="en-US" dirty="0" smtClean="0">
                <a:solidFill>
                  <a:srgbClr val="FF0000"/>
                </a:solidFill>
              </a:rPr>
              <a:t>In particular, the four replacements listed above will hold.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8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647700"/>
            <a:ext cx="12153900" cy="5562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0717" y="5348378"/>
            <a:ext cx="10532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Replace the current limit of RPC 1 at default voltage 28V (in the power computation) with the </a:t>
            </a:r>
            <a:r>
              <a:rPr lang="en-US" dirty="0" smtClean="0">
                <a:solidFill>
                  <a:srgbClr val="FF0000"/>
                </a:solidFill>
              </a:rPr>
              <a:t>derived</a:t>
            </a:r>
            <a:r>
              <a:rPr lang="en-US" dirty="0" smtClean="0"/>
              <a:t> current, based on the resistance of the first load (default 15</a:t>
            </a:r>
            <a:r>
              <a:rPr lang="el-GR" dirty="0" smtClean="0"/>
              <a:t>Ω</a:t>
            </a:r>
            <a:r>
              <a:rPr lang="en-US" dirty="0" smtClean="0"/>
              <a:t>).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84773" y="2884133"/>
            <a:ext cx="1730478" cy="2278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67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460</Words>
  <Application>Microsoft Macintosh PowerPoint</Application>
  <PresentationFormat>Custom</PresentationFormat>
  <Paragraphs>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Constraint engine computes power as  ΣRPC (current limit * voltage) = 168W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Later in the design process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 Allemang</dc:creator>
  <cp:lastModifiedBy>Sidney Bailin</cp:lastModifiedBy>
  <cp:revision>55</cp:revision>
  <dcterms:created xsi:type="dcterms:W3CDTF">2014-07-07T11:18:13Z</dcterms:created>
  <dcterms:modified xsi:type="dcterms:W3CDTF">2014-07-11T19:07:47Z</dcterms:modified>
</cp:coreProperties>
</file>