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466" r:id="rId2"/>
    <p:sldId id="471" r:id="rId3"/>
    <p:sldId id="454" r:id="rId4"/>
    <p:sldId id="459" r:id="rId5"/>
    <p:sldId id="460" r:id="rId6"/>
    <p:sldId id="472" r:id="rId7"/>
    <p:sldId id="461" r:id="rId8"/>
    <p:sldId id="473" r:id="rId9"/>
    <p:sldId id="474" r:id="rId10"/>
    <p:sldId id="475" r:id="rId11"/>
    <p:sldId id="467" r:id="rId12"/>
    <p:sldId id="469" r:id="rId13"/>
  </p:sldIdLst>
  <p:sldSz cx="9906000" cy="6858000" type="A4"/>
  <p:notesSz cx="7010400" cy="929640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89FF"/>
    <a:srgbClr val="FFBFFF"/>
    <a:srgbClr val="FFB7FF"/>
    <a:srgbClr val="FFA7FF"/>
    <a:srgbClr val="FFEFFF"/>
    <a:srgbClr val="009900"/>
    <a:srgbClr val="CC0066"/>
    <a:srgbClr val="0FC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572" autoAdjust="0"/>
  </p:normalViewPr>
  <p:slideViewPr>
    <p:cSldViewPr>
      <p:cViewPr>
        <p:scale>
          <a:sx n="64" d="100"/>
          <a:sy n="64" d="100"/>
        </p:scale>
        <p:origin x="-1410" y="-17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14" y="343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712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6425"/>
            <a:ext cx="5143500" cy="4184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757" tIns="45073" rIns="91757" bIns="450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notes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126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698500"/>
            <a:ext cx="5030788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500902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68263"/>
            <a:ext cx="9402763" cy="6713537"/>
            <a:chOff x="0" y="43"/>
            <a:chExt cx="5467" cy="4229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auto">
            <a:xfrm>
              <a:off x="692" y="494"/>
              <a:ext cx="4775" cy="9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43"/>
              <a:ext cx="624" cy="4229"/>
              <a:chOff x="0" y="43"/>
              <a:chExt cx="624" cy="4229"/>
            </a:xfrm>
          </p:grpSpPr>
          <p:sp>
            <p:nvSpPr>
              <p:cNvPr id="7" name="Line 5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" name="Line 6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Line 7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Line 8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9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10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1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7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8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9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20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21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2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23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28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29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30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31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32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33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34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35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36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37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38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39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40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41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42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43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44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45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46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47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48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49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50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Line 51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52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53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54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55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56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57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58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Line 59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Line 60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Line 61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Line 62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" name="Line 63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Line 64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Line 65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Line 66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Line 67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Line 68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Line 69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Line 70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Line 71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Line 72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Line 73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Line 74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Line 75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Line 76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Line 77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" name="Line 78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Line 79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" name="Line 80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Line 81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Line 82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" name="Line 83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Line 84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" name="Line 85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Line 86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Line 87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" name="Line 88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" name="Line 89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" name="Line 90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" name="Line 91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" name="Line 92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" name="Line 93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Line 94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Line 95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Line 96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" name="Line 97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" name="Line 98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" name="Line 99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" name="Line 100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Line 101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Line 102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5" name="Rectangle 108"/>
          <p:cNvSpPr>
            <a:spLocks noChangeArrowheads="1"/>
          </p:cNvSpPr>
          <p:nvPr/>
        </p:nvSpPr>
        <p:spPr bwMode="auto">
          <a:xfrm>
            <a:off x="3268663" y="2120900"/>
            <a:ext cx="6135687" cy="777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b="0"/>
          </a:p>
        </p:txBody>
      </p:sp>
      <p:sp>
        <p:nvSpPr>
          <p:cNvPr id="106" name="Rectangle 109"/>
          <p:cNvSpPr>
            <a:spLocks noChangeArrowheads="1"/>
          </p:cNvSpPr>
          <p:nvPr/>
        </p:nvSpPr>
        <p:spPr bwMode="auto">
          <a:xfrm>
            <a:off x="1190625" y="862013"/>
            <a:ext cx="6134100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b="0"/>
          </a:p>
        </p:txBody>
      </p:sp>
      <p:sp>
        <p:nvSpPr>
          <p:cNvPr id="516202" name="Rectangle 106"/>
          <p:cNvSpPr>
            <a:spLocks noGrp="1" noChangeArrowheads="1"/>
          </p:cNvSpPr>
          <p:nvPr>
            <p:ph type="ctrTitle"/>
          </p:nvPr>
        </p:nvSpPr>
        <p:spPr>
          <a:xfrm>
            <a:off x="1266825" y="1046163"/>
            <a:ext cx="7996238" cy="1012825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6203" name="Rectangle 107"/>
          <p:cNvSpPr>
            <a:spLocks noGrp="1" noChangeArrowheads="1"/>
          </p:cNvSpPr>
          <p:nvPr>
            <p:ph type="subTitle" idx="1"/>
          </p:nvPr>
        </p:nvSpPr>
        <p:spPr>
          <a:xfrm>
            <a:off x="1697038" y="2693988"/>
            <a:ext cx="7218362" cy="29940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7" name="Rectangle 103"/>
          <p:cNvSpPr>
            <a:spLocks noGrp="1" noChangeArrowheads="1"/>
          </p:cNvSpPr>
          <p:nvPr>
            <p:ph type="dt" sz="half" idx="10"/>
          </p:nvPr>
        </p:nvSpPr>
        <p:spPr>
          <a:xfrm>
            <a:off x="1503363" y="6357938"/>
            <a:ext cx="20637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" name="Rectangle 104"/>
          <p:cNvSpPr>
            <a:spLocks noGrp="1" noChangeArrowheads="1"/>
          </p:cNvSpPr>
          <p:nvPr>
            <p:ph type="ftr" sz="quarter" idx="11"/>
          </p:nvPr>
        </p:nvSpPr>
        <p:spPr>
          <a:xfrm>
            <a:off x="4032250" y="6357938"/>
            <a:ext cx="24622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9" name="Rectangle 10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2463" y="6361113"/>
            <a:ext cx="2065337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D53C8-B12C-46B7-90F3-03E4D7BCCD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437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 autoUpdateAnimBg="0"/>
      <p:bldP spid="106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B906C-103A-4FFD-AC46-96754152FB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133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51763" y="404813"/>
            <a:ext cx="2154237" cy="5616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85875" y="404813"/>
            <a:ext cx="6313488" cy="5616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1C971-1E65-4E92-B3F4-8C4503C174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6673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3988" y="404813"/>
            <a:ext cx="7993062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85875" y="1844675"/>
            <a:ext cx="4233863" cy="41767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72138" y="1844675"/>
            <a:ext cx="4233862" cy="41767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5662E-7276-4D9C-A852-FB1731991C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46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9F081-9E18-410C-A6D0-A4165038C5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59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FAB12-56EE-465E-80DC-074277241D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73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85875" y="1844675"/>
            <a:ext cx="4233863" cy="4176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72138" y="1844675"/>
            <a:ext cx="4233862" cy="4176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5D70C-5B5D-4315-ACBA-C8FEB8E5EE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85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A7507-1E31-4B48-AEA8-439C214F55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743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01E56-273F-42B7-AF57-C45D457DC1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128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EA203-A4D8-4DA6-B301-AF9A7587BC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82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206ED-C8E7-4DE4-9E6F-24CB61ED52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936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8E470-95CE-42C9-900E-540A80337F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872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-242888"/>
            <a:ext cx="9658350" cy="6713538"/>
            <a:chOff x="0" y="43"/>
            <a:chExt cx="5616" cy="4229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43"/>
              <a:ext cx="408" cy="4229"/>
              <a:chOff x="0" y="43"/>
              <a:chExt cx="5760" cy="4229"/>
            </a:xfrm>
          </p:grpSpPr>
          <p:sp>
            <p:nvSpPr>
              <p:cNvPr id="1038" name="Line 4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9" name="Line 5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0" name="Line 6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1" name="Line 7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2" name="Line 8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3" name="Line 9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" name="Line 10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" name="Line 11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6" name="Line 12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7" name="Line 13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" name="Line 14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9" name="Line 15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0" name="Line 16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1" name="Line 17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2" name="Line 18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3" name="Line 19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4" name="Line 20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" name="Line 21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6" name="Line 22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7" name="Line 23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8" name="Line 24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9" name="Line 25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0" name="Line 26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1" name="Line 27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2" name="Line 28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3" name="Line 29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4" name="Line 30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5" name="Line 31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6" name="Line 32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7" name="Line 33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8" name="Line 34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9" name="Line 35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0" name="Line 36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1" name="Line 37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2" name="Line 38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3" name="Line 39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4" name="Line 40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" name="Line 41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6" name="Line 42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7" name="Line 43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8" name="Line 44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9" name="Line 45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0" name="Line 46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1" name="Line 47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2" name="Line 48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3" name="Line 49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4" name="Line 50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5" name="Line 51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" name="Line 52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7" name="Line 53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8" name="Line 54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9" name="Line 55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0" name="Line 56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1" name="Line 57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2" name="Line 58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3" name="Line 59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4" name="Line 60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5" name="Line 61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6" name="Line 62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7" name="Line 63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8" name="Line 64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9" name="Line 65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0" name="Line 66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1" name="Line 67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2" name="Line 68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3" name="Line 69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4" name="Line 70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5" name="Line 71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" name="Line 72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7" name="Line 73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8" name="Line 74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9" name="Line 75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0" name="Line 76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1" name="Line 77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2" name="Line 78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3" name="Line 79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4" name="Line 80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5" name="Line 81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6" name="Line 82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7" name="Line 83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8" name="Line 84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9" name="Line 85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0" name="Line 86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1" name="Line 87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2" name="Line 88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3" name="Line 89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4" name="Line 90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5" name="Line 91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6" name="Line 92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" name="Line 93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" name="Line 94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" name="Line 95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" name="Line 96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" name="Line 97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" name="Line 98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" name="Line 99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4" name="Line 100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5" name="Line 101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33" name="Group 102"/>
            <p:cNvGrpSpPr>
              <a:grpSpLocks/>
            </p:cNvGrpSpPr>
            <p:nvPr userDrawn="1"/>
          </p:nvGrpSpPr>
          <p:grpSpPr bwMode="auto">
            <a:xfrm>
              <a:off x="400" y="205"/>
              <a:ext cx="5216" cy="1123"/>
              <a:chOff x="400" y="205"/>
              <a:chExt cx="5216" cy="1123"/>
            </a:xfrm>
          </p:grpSpPr>
          <p:sp>
            <p:nvSpPr>
              <p:cNvPr id="1034" name="Rectangle 103"/>
              <p:cNvSpPr>
                <a:spLocks noChangeArrowheads="1"/>
              </p:cNvSpPr>
              <p:nvPr userDrawn="1"/>
            </p:nvSpPr>
            <p:spPr bwMode="auto">
              <a:xfrm>
                <a:off x="557" y="205"/>
                <a:ext cx="313" cy="91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" name="Rectangle 104"/>
              <p:cNvSpPr>
                <a:spLocks noChangeArrowheads="1"/>
              </p:cNvSpPr>
              <p:nvPr userDrawn="1"/>
            </p:nvSpPr>
            <p:spPr bwMode="auto">
              <a:xfrm>
                <a:off x="400" y="288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6" name="Rectangle 105"/>
              <p:cNvSpPr>
                <a:spLocks noChangeArrowheads="1"/>
              </p:cNvSpPr>
              <p:nvPr userDrawn="1"/>
            </p:nvSpPr>
            <p:spPr bwMode="auto">
              <a:xfrm>
                <a:off x="4599" y="1115"/>
                <a:ext cx="930" cy="21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7" name="Rectangle 106"/>
              <p:cNvSpPr>
                <a:spLocks noChangeArrowheads="1"/>
              </p:cNvSpPr>
              <p:nvPr userDrawn="1"/>
            </p:nvSpPr>
            <p:spPr bwMode="auto">
              <a:xfrm>
                <a:off x="2049" y="1211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10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5875" y="1844675"/>
            <a:ext cx="8620125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5180" name="Rectangle 10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0750" y="616585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5181" name="Rectangle 10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2488" y="6376988"/>
            <a:ext cx="3343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5182" name="Rectangle 1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8988" y="6376988"/>
            <a:ext cx="2376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fld id="{DA27F366-1F0F-422D-A2F3-1389D91EB1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11"/>
          <p:cNvSpPr>
            <a:spLocks noGrp="1" noChangeArrowheads="1"/>
          </p:cNvSpPr>
          <p:nvPr>
            <p:ph type="title"/>
          </p:nvPr>
        </p:nvSpPr>
        <p:spPr bwMode="auto">
          <a:xfrm>
            <a:off x="1423988" y="404813"/>
            <a:ext cx="79930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  <a:ea typeface="华文新魏" pitchFamily="2" charset="-122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  <a:ea typeface="华文新魏" pitchFamily="2" charset="-122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  <a:ea typeface="华文新魏" pitchFamily="2" charset="-122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  <a:ea typeface="华文新魏" pitchFamily="2" charset="-122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  <a:ea typeface="华文新魏" pitchFamily="2" charset="-122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  <a:ea typeface="华文新魏" pitchFamily="2" charset="-122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  <a:ea typeface="华文新魏" pitchFamily="2" charset="-122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w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w"/>
        <a:defRPr kumimoji="1" sz="2000" b="1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 b="1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 b="1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 b="1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 b="1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编译</a:t>
            </a:r>
            <a:r>
              <a:rPr lang="zh-CN" altLang="en-US" dirty="0" smtClean="0"/>
              <a:t>原理</a:t>
            </a:r>
            <a:r>
              <a:rPr lang="zh-CN" altLang="en-US" dirty="0"/>
              <a:t>第二次答辩</a:t>
            </a:r>
            <a:endParaRPr lang="zh-CN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270946" y="2636912"/>
            <a:ext cx="194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魏帅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64134" y="3151888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邢亚北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49144" y="3745537"/>
            <a:ext cx="194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马仕青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9144" y="4355669"/>
            <a:ext cx="180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刘海波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46288" y="5201617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16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61011" y="2695849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成员：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5729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Type Check</a:t>
            </a:r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5241032" y="2097659"/>
            <a:ext cx="2775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Duplicate Methods: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624" y="1340768"/>
            <a:ext cx="2609850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24" y="3645024"/>
            <a:ext cx="27241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0784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Summary</a:t>
            </a:r>
            <a:endParaRPr lang="zh-CN" altLang="en-US" dirty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24608" y="2348880"/>
            <a:ext cx="7992888" cy="2592288"/>
          </a:xfrm>
        </p:spPr>
        <p:txBody>
          <a:bodyPr/>
          <a:lstStyle/>
          <a:p>
            <a:pPr lvl="1" eaLnBrk="1" hangingPunct="1"/>
            <a:r>
              <a:rPr lang="en-US" altLang="zh-CN" sz="3200" dirty="0" smtClean="0"/>
              <a:t>Symbol Table</a:t>
            </a:r>
            <a:endParaRPr lang="en-US" altLang="zh-CN" sz="3200" dirty="0" smtClean="0"/>
          </a:p>
          <a:p>
            <a:pPr lvl="1" eaLnBrk="1" hangingPunct="1"/>
            <a:r>
              <a:rPr lang="en-US" altLang="zh-CN" sz="3200" dirty="0" smtClean="0"/>
              <a:t>Type Check</a:t>
            </a:r>
            <a:endParaRPr lang="en-US" altLang="zh-CN" sz="3200" dirty="0" smtClean="0"/>
          </a:p>
          <a:p>
            <a:pPr lvl="1" eaLnBrk="1" hangingPunct="1"/>
            <a:r>
              <a:rPr lang="en-US" altLang="zh-CN" sz="3200" dirty="0" smtClean="0"/>
              <a:t>Friendly GUI</a:t>
            </a:r>
            <a:endParaRPr lang="en-US" altLang="zh-CN" sz="3200" dirty="0" smtClean="0"/>
          </a:p>
          <a:p>
            <a:pPr lvl="1" eaLnBrk="1" hangingPunct="1"/>
            <a:r>
              <a:rPr lang="en-US" altLang="zh-CN" sz="3200" dirty="0" smtClean="0"/>
              <a:t>Appropriate Error Messages </a:t>
            </a:r>
            <a:endParaRPr lang="en-US" altLang="zh-CN" sz="3200" dirty="0" smtClean="0"/>
          </a:p>
        </p:txBody>
      </p:sp>
      <p:pic>
        <p:nvPicPr>
          <p:cNvPr id="7169" name="Picture 1" descr="C:\Users\weishuai\AppData\Roaming\Tencent\Users\1158048493\QQ\WinTemp\RichOle\52I6`RG2EW9JNH)7Y%E6$9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24" y="2432357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" descr="C:\Users\weishuai\AppData\Roaming\Tencent\Users\1158048493\QQ\WinTemp\RichOle\52I6`RG2EW9JNH)7Y%E6$9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976" y="3021990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" descr="C:\Users\weishuai\AppData\Roaming\Tencent\Users\1158048493\QQ\WinTemp\RichOle\52I6`RG2EW9JNH)7Y%E6$9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448" y="3573016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C:\Users\weishuai\AppData\Roaming\Tencent\Users\1158048493\QQ\WinTemp\RichOle\52I6`RG2EW9JNH)7Y%E6$9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288" y="4221088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7783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6576" y="2780928"/>
            <a:ext cx="7993062" cy="1143000"/>
          </a:xfrm>
        </p:spPr>
        <p:txBody>
          <a:bodyPr/>
          <a:lstStyle/>
          <a:p>
            <a:r>
              <a:rPr lang="en-US" altLang="zh-CN" dirty="0" smtClean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778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Requirements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76536" y="2060848"/>
            <a:ext cx="87849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3200" dirty="0" smtClean="0"/>
              <a:t>1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Each </a:t>
            </a:r>
            <a:r>
              <a:rPr lang="en-US" altLang="zh-CN" sz="3200" dirty="0"/>
              <a:t>attendee/group has at most </a:t>
            </a:r>
            <a:r>
              <a:rPr lang="en-US" altLang="zh-CN" sz="3200" dirty="0">
                <a:solidFill>
                  <a:srgbClr val="FF0000"/>
                </a:solidFill>
              </a:rPr>
              <a:t>10</a:t>
            </a:r>
            <a:r>
              <a:rPr lang="en-US" altLang="zh-CN" sz="3200" dirty="0"/>
              <a:t> minutes</a:t>
            </a:r>
          </a:p>
          <a:p>
            <a:pPr lvl="1"/>
            <a:r>
              <a:rPr lang="en-US" altLang="zh-CN" sz="3200" dirty="0" smtClean="0"/>
              <a:t>2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Bring </a:t>
            </a:r>
            <a:r>
              <a:rPr lang="en-US" altLang="zh-CN" sz="3200" dirty="0"/>
              <a:t>with your PC</a:t>
            </a:r>
          </a:p>
          <a:p>
            <a:pPr lvl="1"/>
            <a:r>
              <a:rPr lang="en-US" altLang="zh-CN" sz="3200" dirty="0" smtClean="0"/>
              <a:t>3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Demonstrate </a:t>
            </a:r>
            <a:r>
              <a:rPr lang="en-US" altLang="zh-CN" sz="3200" dirty="0"/>
              <a:t>your </a:t>
            </a:r>
            <a:r>
              <a:rPr lang="en-US" altLang="zh-CN" sz="3200" dirty="0" smtClean="0"/>
              <a:t>tool</a:t>
            </a:r>
            <a:endParaRPr lang="en-US" altLang="zh-CN" sz="3200" dirty="0"/>
          </a:p>
          <a:p>
            <a:pPr lvl="1"/>
            <a:r>
              <a:rPr lang="en-US" altLang="zh-CN" sz="3200" dirty="0" smtClean="0"/>
              <a:t>4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Explain </a:t>
            </a:r>
            <a:r>
              <a:rPr lang="en-US" altLang="zh-CN" sz="3200" dirty="0"/>
              <a:t>the technique used and other important issues</a:t>
            </a:r>
          </a:p>
          <a:p>
            <a:pPr lvl="1"/>
            <a:r>
              <a:rPr lang="en-US" altLang="zh-CN" sz="3200" dirty="0" smtClean="0"/>
              <a:t>5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Explain </a:t>
            </a:r>
            <a:r>
              <a:rPr lang="en-US" altLang="zh-CN" sz="3200" dirty="0"/>
              <a:t>the responsibility of each member</a:t>
            </a:r>
          </a:p>
        </p:txBody>
      </p:sp>
    </p:spTree>
    <p:extLst>
      <p:ext uri="{BB962C8B-B14F-4D97-AF65-F5344CB8AC3E}">
        <p14:creationId xmlns:p14="http://schemas.microsoft.com/office/powerpoint/2010/main" val="422169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Tools </a:t>
            </a:r>
            <a:r>
              <a:rPr lang="en-US" altLang="zh-CN" dirty="0"/>
              <a:t>and </a:t>
            </a:r>
            <a:r>
              <a:rPr lang="en-US" altLang="zh-CN" dirty="0" smtClean="0"/>
              <a:t>Techniques</a:t>
            </a:r>
            <a:endParaRPr lang="zh-CN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80592" y="2420888"/>
            <a:ext cx="7128792" cy="2232248"/>
          </a:xfrm>
        </p:spPr>
        <p:txBody>
          <a:bodyPr/>
          <a:lstStyle/>
          <a:p>
            <a:pPr lvl="1" eaLnBrk="1" hangingPunct="1"/>
            <a:r>
              <a:rPr lang="en-US" altLang="zh-CN" sz="3200" dirty="0" smtClean="0"/>
              <a:t>Development Platform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Eclipse</a:t>
            </a:r>
          </a:p>
          <a:p>
            <a:pPr lvl="1" eaLnBrk="1" hangingPunct="1"/>
            <a:r>
              <a:rPr lang="en-US" altLang="zh-CN" sz="3200" dirty="0" smtClean="0"/>
              <a:t>Plugin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pPr lvl="2" eaLnBrk="1" hangingPunct="1"/>
            <a:r>
              <a:rPr lang="en-US" altLang="zh-CN" dirty="0" err="1" smtClean="0"/>
              <a:t>JavaCC</a:t>
            </a:r>
            <a:endParaRPr lang="en-US" altLang="zh-CN" dirty="0" smtClean="0"/>
          </a:p>
          <a:p>
            <a:pPr lvl="2" eaLnBrk="1" hangingPunct="1"/>
            <a:r>
              <a:rPr lang="en-US" altLang="zh-CN" dirty="0" err="1" smtClean="0"/>
              <a:t>WindowBulider</a:t>
            </a:r>
            <a:r>
              <a:rPr lang="en-US" altLang="zh-CN" dirty="0" smtClean="0"/>
              <a:t>(GUI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Responsibility </a:t>
            </a:r>
            <a:r>
              <a:rPr lang="en-US" altLang="zh-CN" dirty="0"/>
              <a:t>of each member</a:t>
            </a:r>
            <a:endParaRPr lang="zh-CN" alt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640632" y="2636912"/>
            <a:ext cx="74888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GUI Development: </a:t>
            </a:r>
            <a:r>
              <a:rPr lang="zh-CN" altLang="en-US" sz="2800" dirty="0" smtClean="0"/>
              <a:t>魏帅</a:t>
            </a:r>
            <a:endParaRPr lang="en-US" altLang="zh-CN" sz="2800" dirty="0" smtClean="0"/>
          </a:p>
          <a:p>
            <a:r>
              <a:rPr lang="en-US" altLang="zh-CN" sz="2800" dirty="0" smtClean="0"/>
              <a:t>Lexical </a:t>
            </a:r>
            <a:r>
              <a:rPr lang="en-US" altLang="zh-CN" sz="2800" dirty="0"/>
              <a:t>and Syntax </a:t>
            </a:r>
            <a:r>
              <a:rPr lang="en-US" altLang="zh-CN" sz="2800" dirty="0" smtClean="0"/>
              <a:t>Analyzer: </a:t>
            </a:r>
            <a:r>
              <a:rPr lang="zh-CN" altLang="en-US" sz="2800" dirty="0" smtClean="0"/>
              <a:t>马仕青</a:t>
            </a:r>
            <a:endParaRPr lang="en-US" altLang="zh-CN" sz="2800" dirty="0" smtClean="0"/>
          </a:p>
          <a:p>
            <a:r>
              <a:rPr lang="en-US" altLang="zh-CN" sz="2800" dirty="0" smtClean="0"/>
              <a:t>Symbol Table and Type Check: </a:t>
            </a:r>
            <a:r>
              <a:rPr lang="zh-CN" altLang="en-US" sz="2800" dirty="0" smtClean="0"/>
              <a:t>刘海波</a:t>
            </a:r>
            <a:endParaRPr lang="en-US" altLang="zh-CN" sz="2800" dirty="0" smtClean="0"/>
          </a:p>
          <a:p>
            <a:r>
              <a:rPr lang="en-US" altLang="zh-CN" sz="2800" dirty="0" smtClean="0"/>
              <a:t>Test Case: </a:t>
            </a:r>
            <a:r>
              <a:rPr lang="zh-CN" altLang="en-US" sz="2800" dirty="0" smtClean="0"/>
              <a:t>邢亚北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Symbol Table</a:t>
            </a:r>
            <a:endParaRPr lang="zh-CN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832" y="1844823"/>
            <a:ext cx="3960440" cy="4594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08584" y="2060848"/>
            <a:ext cx="1828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Overview: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Symbol Table</a:t>
            </a:r>
            <a:endParaRPr lang="zh-CN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8" y="2924944"/>
            <a:ext cx="4499937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637" y="3140968"/>
            <a:ext cx="358993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07171" y="1936492"/>
            <a:ext cx="4214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Detail</a:t>
            </a:r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(one class for example) 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74409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Type Check</a:t>
            </a:r>
            <a:endParaRPr lang="zh-CN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522" y="2060848"/>
            <a:ext cx="49911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460" y="5420460"/>
            <a:ext cx="67437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72680" y="2924944"/>
            <a:ext cx="6023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Return </a:t>
            </a:r>
            <a:r>
              <a:rPr lang="en-US" altLang="zh-CN" dirty="0" smtClean="0"/>
              <a:t>Instructions:</a:t>
            </a:r>
          </a:p>
          <a:p>
            <a:endParaRPr lang="en-US" altLang="zh-CN" dirty="0" smtClean="0"/>
          </a:p>
          <a:p>
            <a:r>
              <a:rPr lang="en-US" altLang="zh-CN" b="0" dirty="0"/>
              <a:t>– If the return type matches the expression?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6260" y="1867191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Test Example: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2183" y="4855336"/>
            <a:ext cx="2400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Error Message: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Type Check</a:t>
            </a:r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1496616" y="2749591"/>
            <a:ext cx="748807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Conditional </a:t>
            </a:r>
            <a:r>
              <a:rPr lang="en-US" altLang="zh-CN" dirty="0" smtClean="0"/>
              <a:t>Instructions:</a:t>
            </a:r>
          </a:p>
          <a:p>
            <a:endParaRPr lang="en-US" altLang="zh-CN" dirty="0"/>
          </a:p>
          <a:p>
            <a:r>
              <a:rPr lang="en-US" altLang="zh-CN" b="0" dirty="0"/>
              <a:t>– If the conditional expression producing a Boolean value?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768" y="2132856"/>
            <a:ext cx="498157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254" y="5497041"/>
            <a:ext cx="4876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6260" y="1902023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Test Example: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2183" y="4855336"/>
            <a:ext cx="2400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Error Message: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60903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Type Check</a:t>
            </a:r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1064568" y="2800947"/>
            <a:ext cx="871103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Method Invocations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r>
              <a:rPr lang="en-US" altLang="zh-CN" b="0" dirty="0" smtClean="0"/>
              <a:t>– If the types </a:t>
            </a:r>
            <a:r>
              <a:rPr lang="en-US" altLang="zh-CN" b="0" dirty="0"/>
              <a:t>of actual parameters match types of formal </a:t>
            </a:r>
            <a:r>
              <a:rPr lang="en-US" altLang="zh-CN" b="0" dirty="0" smtClean="0"/>
              <a:t>parameters?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5173" y="1830015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Test Example: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2183" y="4855336"/>
            <a:ext cx="2400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Error Message: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30" y="2005700"/>
            <a:ext cx="499110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285" y="5517232"/>
            <a:ext cx="65627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42914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Straight Edge">
  <a:themeElements>
    <a:clrScheme name="Straight Edge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Straight Edge">
      <a:majorFont>
        <a:latin typeface="Times New Roman"/>
        <a:ea typeface="华文新魏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traight Edg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Telephone Skill</Template>
  <TotalTime>5039</TotalTime>
  <Pages>44</Pages>
  <Words>194</Words>
  <Application>Microsoft Office PowerPoint</Application>
  <PresentationFormat>A4 纸张(210x297 毫米)</PresentationFormat>
  <Paragraphs>53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Straight Edge</vt:lpstr>
      <vt:lpstr>编译原理第二次答辩</vt:lpstr>
      <vt:lpstr>Requirements</vt:lpstr>
      <vt:lpstr>Tools and Techniques</vt:lpstr>
      <vt:lpstr>Responsibility of each member</vt:lpstr>
      <vt:lpstr>Symbol Table</vt:lpstr>
      <vt:lpstr>Symbol Table</vt:lpstr>
      <vt:lpstr>Type Check</vt:lpstr>
      <vt:lpstr>Type Check</vt:lpstr>
      <vt:lpstr>Type Check</vt:lpstr>
      <vt:lpstr>Type Check</vt:lpstr>
      <vt:lpstr>Summary</vt:lpstr>
      <vt:lpstr>Thank you!</vt:lpstr>
    </vt:vector>
  </TitlesOfParts>
  <Company>Nokia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内部客户服务</dc:title>
  <dc:creator>Wang Yi. Yvonne</dc:creator>
  <cp:lastModifiedBy>weishuai</cp:lastModifiedBy>
  <cp:revision>176</cp:revision>
  <cp:lastPrinted>2001-07-16T05:29:52Z</cp:lastPrinted>
  <dcterms:created xsi:type="dcterms:W3CDTF">1999-07-29T05:28:16Z</dcterms:created>
  <dcterms:modified xsi:type="dcterms:W3CDTF">2011-12-15T18:18:38Z</dcterms:modified>
</cp:coreProperties>
</file>