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5" r:id="rId4"/>
    <p:sldId id="260" r:id="rId5"/>
    <p:sldId id="264"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53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2C7D2-F428-46FF-8BB4-CD90C6CA21B9}" type="slidenum">
              <a:rPr lang="fr-FR" smtClean="0"/>
              <a:t>‹N°›</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420888"/>
            <a:ext cx="8229600" cy="1143000"/>
          </a:xfrm>
        </p:spPr>
        <p:style>
          <a:lnRef idx="0">
            <a:schemeClr val="accent1"/>
          </a:lnRef>
          <a:fillRef idx="3">
            <a:schemeClr val="accent1"/>
          </a:fillRef>
          <a:effectRef idx="3">
            <a:schemeClr val="accent1"/>
          </a:effectRef>
          <a:fontRef idx="minor">
            <a:schemeClr val="lt1"/>
          </a:fontRef>
        </p:style>
        <p:txBody>
          <a:bodyPr/>
          <a:lstStyle/>
          <a:p>
            <a:r>
              <a:rPr lang="fr-FR" dirty="0" smtClean="0"/>
              <a:t>La sécurité sur </a:t>
            </a:r>
            <a:r>
              <a:rPr lang="fr-FR" dirty="0" err="1" smtClean="0"/>
              <a:t>Android</a:t>
            </a:r>
            <a:endParaRPr lang="fr-FR" dirty="0"/>
          </a:p>
        </p:txBody>
      </p:sp>
      <p:sp>
        <p:nvSpPr>
          <p:cNvPr id="3" name="Espace réservé du contenu 2"/>
          <p:cNvSpPr>
            <a:spLocks noGrp="1"/>
          </p:cNvSpPr>
          <p:nvPr>
            <p:ph idx="1"/>
          </p:nvPr>
        </p:nvSpPr>
        <p:spPr>
          <a:xfrm>
            <a:off x="457200" y="5301208"/>
            <a:ext cx="8229600" cy="824955"/>
          </a:xfrm>
        </p:spPr>
        <p:txBody>
          <a:bodyPr/>
          <a:lstStyle/>
          <a:p>
            <a:pPr algn="ctr">
              <a:buNone/>
            </a:pPr>
            <a:r>
              <a:rPr lang="fr-FR" i="1" dirty="0" smtClean="0"/>
              <a:t>Florian Bouchot – Sylvain </a:t>
            </a:r>
            <a:r>
              <a:rPr lang="fr-FR" i="1" dirty="0" err="1" smtClean="0"/>
              <a:t>Stoesel</a:t>
            </a:r>
            <a:endParaRPr lang="fr-FR"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3" name="ZoneTexte 2"/>
          <p:cNvSpPr txBox="1"/>
          <p:nvPr/>
        </p:nvSpPr>
        <p:spPr>
          <a:xfrm>
            <a:off x="467544" y="1700808"/>
            <a:ext cx="6840760" cy="1569660"/>
          </a:xfrm>
          <a:prstGeom prst="rect">
            <a:avLst/>
          </a:prstGeom>
          <a:noFill/>
        </p:spPr>
        <p:txBody>
          <a:bodyPr wrap="square" rtlCol="0">
            <a:spAutoFit/>
          </a:bodyPr>
          <a:lstStyle/>
          <a:p>
            <a:r>
              <a:rPr lang="fr-FR" sz="3200" dirty="0" smtClean="0"/>
              <a:t>Permission </a:t>
            </a:r>
            <a:r>
              <a:rPr lang="fr-FR" sz="3200" dirty="0" smtClean="0">
                <a:sym typeface="Wingdings" pitchFamily="2" charset="2"/>
              </a:rPr>
              <a:t> </a:t>
            </a:r>
            <a:r>
              <a:rPr lang="fr-FR" sz="3200" b="1" dirty="0"/>
              <a:t>READ_SMS</a:t>
            </a:r>
            <a:endParaRPr lang="fr-FR" sz="3200" b="1" dirty="0" smtClean="0"/>
          </a:p>
          <a:p>
            <a:r>
              <a:rPr lang="fr-FR" sz="3200" b="1" dirty="0"/>
              <a:t>	</a:t>
            </a:r>
            <a:r>
              <a:rPr lang="fr-FR" sz="3200" b="1" dirty="0" smtClean="0"/>
              <a:t>	</a:t>
            </a:r>
            <a:endParaRPr lang="fr-FR" sz="3200" dirty="0" smtClean="0"/>
          </a:p>
          <a:p>
            <a:endParaRPr lang="fr-FR" sz="3200" dirty="0"/>
          </a:p>
        </p:txBody>
      </p:sp>
      <p:pic>
        <p:nvPicPr>
          <p:cNvPr id="29697" name="Picture 1"/>
          <p:cNvPicPr>
            <a:picLocks noChangeAspect="1" noChangeArrowheads="1"/>
          </p:cNvPicPr>
          <p:nvPr/>
        </p:nvPicPr>
        <p:blipFill>
          <a:blip r:embed="rId2" cstate="print"/>
          <a:srcRect/>
          <a:stretch>
            <a:fillRect/>
          </a:stretch>
        </p:blipFill>
        <p:spPr bwMode="auto">
          <a:xfrm>
            <a:off x="5148064" y="1628800"/>
            <a:ext cx="3528392" cy="1966840"/>
          </a:xfrm>
          <a:prstGeom prst="rect">
            <a:avLst/>
          </a:prstGeom>
          <a:noFill/>
          <a:ln w="9525">
            <a:noFill/>
            <a:miter lim="800000"/>
            <a:headEnd/>
            <a:tailEnd/>
          </a:ln>
        </p:spPr>
      </p:pic>
      <p:sp>
        <p:nvSpPr>
          <p:cNvPr id="6" name="ZoneTexte 5"/>
          <p:cNvSpPr txBox="1"/>
          <p:nvPr/>
        </p:nvSpPr>
        <p:spPr>
          <a:xfrm>
            <a:off x="611560" y="3789040"/>
            <a:ext cx="6120680" cy="2677656"/>
          </a:xfrm>
          <a:prstGeom prst="rect">
            <a:avLst/>
          </a:prstGeom>
          <a:noFill/>
        </p:spPr>
        <p:txBody>
          <a:bodyPr wrap="square" rtlCol="0">
            <a:spAutoFit/>
          </a:bodyPr>
          <a:lstStyle/>
          <a:p>
            <a:r>
              <a:rPr lang="fr-FR" sz="2400" b="1" dirty="0" smtClean="0"/>
              <a:t>Accès à :</a:t>
            </a:r>
          </a:p>
          <a:p>
            <a:endParaRPr lang="fr-FR" sz="2400" dirty="0"/>
          </a:p>
          <a:p>
            <a:pPr>
              <a:buFont typeface="Arial" pitchFamily="34" charset="0"/>
              <a:buChar char="•"/>
            </a:pPr>
            <a:r>
              <a:rPr lang="fr-FR" sz="2400" dirty="0" smtClean="0"/>
              <a:t>L’ensemble des SMS</a:t>
            </a:r>
          </a:p>
          <a:p>
            <a:pPr>
              <a:buFont typeface="Arial" pitchFamily="34" charset="0"/>
              <a:buChar char="•"/>
            </a:pPr>
            <a:r>
              <a:rPr lang="fr-FR" sz="2400" dirty="0" smtClean="0"/>
              <a:t>Du numéro de téléphone de la conversation</a:t>
            </a:r>
          </a:p>
          <a:p>
            <a:pPr>
              <a:buFont typeface="Arial" pitchFamily="34" charset="0"/>
              <a:buChar char="•"/>
            </a:pPr>
            <a:r>
              <a:rPr lang="fr-FR" sz="2400" dirty="0" smtClean="0"/>
              <a:t>Du nom Associé</a:t>
            </a:r>
          </a:p>
          <a:p>
            <a:pPr>
              <a:buFont typeface="Arial" pitchFamily="34" charset="0"/>
              <a:buChar char="•"/>
            </a:pPr>
            <a:r>
              <a:rPr lang="fr-FR" sz="2400" dirty="0" smtClean="0"/>
              <a:t>De la date</a:t>
            </a:r>
          </a:p>
          <a:p>
            <a:r>
              <a:rPr lang="fr-FR" sz="2400" dirty="0" smtClean="0"/>
              <a:t>….</a:t>
            </a:r>
            <a:endParaRPr lang="fr-FR"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697"/>
                                        </p:tgtEl>
                                        <p:attrNameLst>
                                          <p:attrName>style.visibility</p:attrName>
                                        </p:attrNameLst>
                                      </p:cBhvr>
                                      <p:to>
                                        <p:strVal val="visible"/>
                                      </p:to>
                                    </p:set>
                                    <p:anim calcmode="lin" valueType="num">
                                      <p:cBhvr additive="base">
                                        <p:cTn id="11" dur="500" fill="hold"/>
                                        <p:tgtEl>
                                          <p:spTgt spid="29697"/>
                                        </p:tgtEl>
                                        <p:attrNameLst>
                                          <p:attrName>ppt_x</p:attrName>
                                        </p:attrNameLst>
                                      </p:cBhvr>
                                      <p:tavLst>
                                        <p:tav tm="0">
                                          <p:val>
                                            <p:strVal val="1+#ppt_w/2"/>
                                          </p:val>
                                        </p:tav>
                                        <p:tav tm="100000">
                                          <p:val>
                                            <p:strVal val="#ppt_x"/>
                                          </p:val>
                                        </p:tav>
                                      </p:tavLst>
                                    </p:anim>
                                    <p:anim calcmode="lin" valueType="num">
                                      <p:cBhvr additive="base">
                                        <p:cTn id="12" dur="500" fill="hold"/>
                                        <p:tgtEl>
                                          <p:spTgt spid="2969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3" name="ZoneTexte 2"/>
          <p:cNvSpPr txBox="1"/>
          <p:nvPr/>
        </p:nvSpPr>
        <p:spPr>
          <a:xfrm>
            <a:off x="539552" y="1772816"/>
            <a:ext cx="7632848" cy="369332"/>
          </a:xfrm>
          <a:prstGeom prst="rect">
            <a:avLst/>
          </a:prstGeom>
          <a:noFill/>
        </p:spPr>
        <p:txBody>
          <a:bodyPr wrap="square" rtlCol="0">
            <a:spAutoFit/>
          </a:bodyPr>
          <a:lstStyle/>
          <a:p>
            <a:endParaRPr lang="fr-FR" dirty="0"/>
          </a:p>
        </p:txBody>
      </p:sp>
      <p:sp>
        <p:nvSpPr>
          <p:cNvPr id="4" name="ZoneTexte 3"/>
          <p:cNvSpPr txBox="1"/>
          <p:nvPr/>
        </p:nvSpPr>
        <p:spPr>
          <a:xfrm>
            <a:off x="539552" y="1700808"/>
            <a:ext cx="7992888" cy="1569660"/>
          </a:xfrm>
          <a:prstGeom prst="rect">
            <a:avLst/>
          </a:prstGeom>
          <a:noFill/>
        </p:spPr>
        <p:txBody>
          <a:bodyPr wrap="square" rtlCol="0">
            <a:spAutoFit/>
          </a:bodyPr>
          <a:lstStyle/>
          <a:p>
            <a:r>
              <a:rPr lang="fr-FR" sz="3200" dirty="0" smtClean="0"/>
              <a:t>Permission </a:t>
            </a:r>
            <a:r>
              <a:rPr lang="fr-FR" sz="3200" dirty="0" smtClean="0">
                <a:sym typeface="Wingdings" pitchFamily="2" charset="2"/>
              </a:rPr>
              <a:t> </a:t>
            </a:r>
            <a:r>
              <a:rPr lang="fr-FR" sz="3200" b="1" dirty="0"/>
              <a:t>READ_HISTORY_BOOKMARKS</a:t>
            </a:r>
            <a:endParaRPr lang="fr-FR" sz="3200" b="1" dirty="0" smtClean="0"/>
          </a:p>
          <a:p>
            <a:r>
              <a:rPr lang="fr-FR" sz="3200" b="1" dirty="0"/>
              <a:t>	</a:t>
            </a:r>
            <a:r>
              <a:rPr lang="fr-FR" sz="3200" b="1" dirty="0" smtClean="0"/>
              <a:t>	</a:t>
            </a:r>
            <a:endParaRPr lang="fr-FR" sz="3200" dirty="0" smtClean="0"/>
          </a:p>
          <a:p>
            <a:endParaRPr lang="fr-FR" sz="3200" dirty="0"/>
          </a:p>
        </p:txBody>
      </p:sp>
      <p:pic>
        <p:nvPicPr>
          <p:cNvPr id="28673" name="Picture 1"/>
          <p:cNvPicPr>
            <a:picLocks noChangeAspect="1" noChangeArrowheads="1"/>
          </p:cNvPicPr>
          <p:nvPr/>
        </p:nvPicPr>
        <p:blipFill>
          <a:blip r:embed="rId2" cstate="print"/>
          <a:srcRect/>
          <a:stretch>
            <a:fillRect/>
          </a:stretch>
        </p:blipFill>
        <p:spPr bwMode="auto">
          <a:xfrm>
            <a:off x="251520" y="2348880"/>
            <a:ext cx="8490932" cy="2530158"/>
          </a:xfrm>
          <a:prstGeom prst="rect">
            <a:avLst/>
          </a:prstGeom>
          <a:noFill/>
          <a:ln w="9525">
            <a:noFill/>
            <a:miter lim="800000"/>
            <a:headEnd/>
            <a:tailEnd/>
          </a:ln>
        </p:spPr>
      </p:pic>
      <p:sp>
        <p:nvSpPr>
          <p:cNvPr id="6" name="ZoneTexte 5"/>
          <p:cNvSpPr txBox="1"/>
          <p:nvPr/>
        </p:nvSpPr>
        <p:spPr>
          <a:xfrm>
            <a:off x="323528" y="4919008"/>
            <a:ext cx="6264696" cy="1938992"/>
          </a:xfrm>
          <a:prstGeom prst="rect">
            <a:avLst/>
          </a:prstGeom>
          <a:noFill/>
        </p:spPr>
        <p:txBody>
          <a:bodyPr wrap="square" rtlCol="0">
            <a:spAutoFit/>
          </a:bodyPr>
          <a:lstStyle/>
          <a:p>
            <a:r>
              <a:rPr lang="fr-FR" sz="2400" b="1" dirty="0" smtClean="0"/>
              <a:t>Accès à :</a:t>
            </a:r>
          </a:p>
          <a:p>
            <a:r>
              <a:rPr lang="fr-FR" sz="2400" dirty="0" smtClean="0"/>
              <a:t>Titre du Site</a:t>
            </a:r>
          </a:p>
          <a:p>
            <a:r>
              <a:rPr lang="fr-FR" sz="2400" dirty="0" smtClean="0"/>
              <a:t>URL</a:t>
            </a:r>
          </a:p>
          <a:p>
            <a:r>
              <a:rPr lang="fr-FR" sz="2400" dirty="0" smtClean="0"/>
              <a:t>Date</a:t>
            </a:r>
          </a:p>
          <a:p>
            <a:r>
              <a:rPr lang="fr-FR" sz="2400" dirty="0" smtClean="0"/>
              <a:t>…</a:t>
            </a:r>
            <a:endParaRPr lang="fr-FR"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Les risques</a:t>
            </a:r>
            <a:endParaRPr lang="fr-FR" dirty="0"/>
          </a:p>
        </p:txBody>
      </p:sp>
      <p:sp>
        <p:nvSpPr>
          <p:cNvPr id="3" name="ZoneTexte 2"/>
          <p:cNvSpPr txBox="1"/>
          <p:nvPr/>
        </p:nvSpPr>
        <p:spPr>
          <a:xfrm>
            <a:off x="467544" y="1844824"/>
            <a:ext cx="8280920" cy="369332"/>
          </a:xfrm>
          <a:prstGeom prst="rect">
            <a:avLst/>
          </a:prstGeom>
          <a:noFill/>
        </p:spPr>
        <p:txBody>
          <a:bodyPr wrap="square" rtlCol="0">
            <a:spAutoFit/>
          </a:bodyPr>
          <a:lstStyle/>
          <a:p>
            <a:r>
              <a:rPr lang="fr-FR" b="1" dirty="0" smtClean="0"/>
              <a:t>L’accès à des informations</a:t>
            </a:r>
            <a:endParaRPr lang="fr-FR" b="1"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Les risques</a:t>
            </a:r>
            <a:endParaRPr lang="fr-FR" dirty="0"/>
          </a:p>
        </p:txBody>
      </p:sp>
      <p:sp>
        <p:nvSpPr>
          <p:cNvPr id="3" name="ZoneTexte 2"/>
          <p:cNvSpPr txBox="1"/>
          <p:nvPr/>
        </p:nvSpPr>
        <p:spPr>
          <a:xfrm>
            <a:off x="467544" y="1844824"/>
            <a:ext cx="8280920" cy="369332"/>
          </a:xfrm>
          <a:prstGeom prst="rect">
            <a:avLst/>
          </a:prstGeom>
          <a:noFill/>
        </p:spPr>
        <p:txBody>
          <a:bodyPr wrap="square" rtlCol="0">
            <a:spAutoFit/>
          </a:bodyPr>
          <a:lstStyle/>
          <a:p>
            <a:r>
              <a:rPr lang="fr-FR" b="1" dirty="0" smtClean="0"/>
              <a:t>Création de fausses </a:t>
            </a:r>
            <a:r>
              <a:rPr lang="fr-FR" b="1" dirty="0" err="1" smtClean="0"/>
              <a:t>identitées</a:t>
            </a:r>
            <a:r>
              <a:rPr lang="fr-FR" b="1" dirty="0" smtClean="0"/>
              <a:t> </a:t>
            </a:r>
            <a:endParaRPr lang="fr-FR" b="1"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Les risques</a:t>
            </a:r>
            <a:endParaRPr lang="fr-FR" dirty="0"/>
          </a:p>
        </p:txBody>
      </p:sp>
      <p:sp>
        <p:nvSpPr>
          <p:cNvPr id="3" name="ZoneTexte 2"/>
          <p:cNvSpPr txBox="1"/>
          <p:nvPr/>
        </p:nvSpPr>
        <p:spPr>
          <a:xfrm>
            <a:off x="467544" y="1844824"/>
            <a:ext cx="8280920" cy="369332"/>
          </a:xfrm>
          <a:prstGeom prst="rect">
            <a:avLst/>
          </a:prstGeom>
          <a:noFill/>
        </p:spPr>
        <p:txBody>
          <a:bodyPr wrap="square" rtlCol="0">
            <a:spAutoFit/>
          </a:bodyPr>
          <a:lstStyle/>
          <a:p>
            <a:r>
              <a:rPr lang="fr-FR" b="1" dirty="0" smtClean="0"/>
              <a:t>Envoi de message de la part d’un tiers proche de l’utilisateur</a:t>
            </a:r>
            <a:endParaRPr lang="fr-FR" b="1"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Comparaison IOS et Windows Phone</a:t>
            </a:r>
            <a:endParaRPr lang="fr-FR"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Conclusion</a:t>
            </a:r>
            <a:endParaRPr lang="fr-FR" dirty="0"/>
          </a:p>
        </p:txBody>
      </p:sp>
      <p:sp>
        <p:nvSpPr>
          <p:cNvPr id="3" name="ZoneTexte 2"/>
          <p:cNvSpPr txBox="1"/>
          <p:nvPr/>
        </p:nvSpPr>
        <p:spPr>
          <a:xfrm>
            <a:off x="539552" y="1628800"/>
            <a:ext cx="7992888" cy="2308324"/>
          </a:xfrm>
          <a:prstGeom prst="rect">
            <a:avLst/>
          </a:prstGeom>
          <a:noFill/>
        </p:spPr>
        <p:txBody>
          <a:bodyPr wrap="square" rtlCol="0">
            <a:spAutoFit/>
          </a:bodyPr>
          <a:lstStyle/>
          <a:p>
            <a:pPr>
              <a:buFont typeface="Arial" pitchFamily="34" charset="0"/>
              <a:buChar char="•"/>
            </a:pPr>
            <a:r>
              <a:rPr lang="fr-FR" dirty="0" smtClean="0"/>
              <a:t>Bien lire les permissions sur </a:t>
            </a:r>
            <a:r>
              <a:rPr lang="fr-FR" dirty="0" err="1" smtClean="0"/>
              <a:t>android</a:t>
            </a:r>
            <a:endParaRPr lang="fr-FR" dirty="0" smtClean="0"/>
          </a:p>
          <a:p>
            <a:pPr>
              <a:buFont typeface="Arial" pitchFamily="34" charset="0"/>
              <a:buChar char="•"/>
            </a:pPr>
            <a:endParaRPr lang="fr-FR" dirty="0"/>
          </a:p>
          <a:p>
            <a:pPr>
              <a:buFont typeface="Arial" pitchFamily="34" charset="0"/>
              <a:buChar char="•"/>
            </a:pPr>
            <a:r>
              <a:rPr lang="fr-FR" dirty="0" err="1" smtClean="0"/>
              <a:t>Android</a:t>
            </a:r>
            <a:r>
              <a:rPr lang="fr-FR" dirty="0" smtClean="0"/>
              <a:t> est un système qui laisse de la liberté aux développeurs et aux utilisateurs</a:t>
            </a:r>
          </a:p>
          <a:p>
            <a:pPr>
              <a:buFont typeface="Arial" pitchFamily="34" charset="0"/>
              <a:buChar char="•"/>
            </a:pPr>
            <a:endParaRPr lang="fr-FR" dirty="0" smtClean="0"/>
          </a:p>
          <a:p>
            <a:pPr>
              <a:buFont typeface="Arial" pitchFamily="34" charset="0"/>
              <a:buChar char="•"/>
            </a:pPr>
            <a:r>
              <a:rPr lang="fr-FR" dirty="0" err="1" smtClean="0"/>
              <a:t>Android</a:t>
            </a:r>
            <a:r>
              <a:rPr lang="fr-FR" dirty="0" smtClean="0"/>
              <a:t> est basé sur la confiance</a:t>
            </a:r>
            <a:endParaRPr lang="fr-FR" dirty="0"/>
          </a:p>
          <a:p>
            <a:endParaRPr lang="fr-FR" dirty="0" smtClean="0"/>
          </a:p>
          <a:p>
            <a:endParaRPr lang="fr-FR" dirty="0"/>
          </a:p>
          <a:p>
            <a:endParaRPr lang="fr-FR" dirty="0"/>
          </a:p>
        </p:txBody>
      </p:sp>
      <p:sp>
        <p:nvSpPr>
          <p:cNvPr id="4" name="ZoneTexte 3"/>
          <p:cNvSpPr txBox="1"/>
          <p:nvPr/>
        </p:nvSpPr>
        <p:spPr>
          <a:xfrm>
            <a:off x="251520" y="3789040"/>
            <a:ext cx="6480720" cy="369332"/>
          </a:xfrm>
          <a:prstGeom prst="rect">
            <a:avLst/>
          </a:prstGeom>
          <a:noFill/>
        </p:spPr>
        <p:txBody>
          <a:bodyPr wrap="square" rtlCol="0">
            <a:spAutoFit/>
          </a:bodyPr>
          <a:lstStyle/>
          <a:p>
            <a:r>
              <a:rPr lang="fr-FR" u="sng" dirty="0" smtClean="0"/>
              <a:t>Applications pouvant servir :</a:t>
            </a:r>
            <a:endParaRPr lang="fr-FR" u="sng" dirty="0"/>
          </a:p>
        </p:txBody>
      </p:sp>
      <p:pic>
        <p:nvPicPr>
          <p:cNvPr id="34818" name="Picture 2"/>
          <p:cNvPicPr>
            <a:picLocks noChangeAspect="1" noChangeArrowheads="1"/>
          </p:cNvPicPr>
          <p:nvPr/>
        </p:nvPicPr>
        <p:blipFill>
          <a:blip r:embed="rId2" cstate="print"/>
          <a:srcRect/>
          <a:stretch>
            <a:fillRect/>
          </a:stretch>
        </p:blipFill>
        <p:spPr bwMode="auto">
          <a:xfrm>
            <a:off x="179513" y="4509120"/>
            <a:ext cx="4179290" cy="1400627"/>
          </a:xfrm>
          <a:prstGeom prst="rect">
            <a:avLst/>
          </a:prstGeom>
          <a:noFill/>
          <a:ln w="9525">
            <a:noFill/>
            <a:miter lim="800000"/>
            <a:headEnd/>
            <a:tailEnd/>
          </a:ln>
        </p:spPr>
      </p:pic>
      <p:sp>
        <p:nvSpPr>
          <p:cNvPr id="6" name="ZoneTexte 5"/>
          <p:cNvSpPr txBox="1"/>
          <p:nvPr/>
        </p:nvSpPr>
        <p:spPr>
          <a:xfrm>
            <a:off x="179512" y="5934670"/>
            <a:ext cx="4139952" cy="923330"/>
          </a:xfrm>
          <a:prstGeom prst="rect">
            <a:avLst/>
          </a:prstGeom>
          <a:noFill/>
        </p:spPr>
        <p:txBody>
          <a:bodyPr wrap="square" rtlCol="0">
            <a:spAutoFit/>
          </a:bodyPr>
          <a:lstStyle/>
          <a:p>
            <a:r>
              <a:rPr lang="fr-FR" dirty="0" smtClean="0"/>
              <a:t>Permet de bloquer l’accès aux informations quelque soit les permissions accordées à l’application</a:t>
            </a:r>
            <a:endParaRPr lang="fr-FR" dirty="0"/>
          </a:p>
        </p:txBody>
      </p:sp>
      <p:pic>
        <p:nvPicPr>
          <p:cNvPr id="34819" name="Picture 3"/>
          <p:cNvPicPr>
            <a:picLocks noChangeAspect="1" noChangeArrowheads="1"/>
          </p:cNvPicPr>
          <p:nvPr/>
        </p:nvPicPr>
        <p:blipFill>
          <a:blip r:embed="rId3" cstate="print"/>
          <a:srcRect/>
          <a:stretch>
            <a:fillRect/>
          </a:stretch>
        </p:blipFill>
        <p:spPr bwMode="auto">
          <a:xfrm>
            <a:off x="4499991" y="4509120"/>
            <a:ext cx="4345205" cy="1368152"/>
          </a:xfrm>
          <a:prstGeom prst="rect">
            <a:avLst/>
          </a:prstGeom>
          <a:noFill/>
          <a:ln w="9525">
            <a:noFill/>
            <a:miter lim="800000"/>
            <a:headEnd/>
            <a:tailEnd/>
          </a:ln>
        </p:spPr>
      </p:pic>
      <p:sp>
        <p:nvSpPr>
          <p:cNvPr id="8" name="ZoneTexte 7"/>
          <p:cNvSpPr txBox="1"/>
          <p:nvPr/>
        </p:nvSpPr>
        <p:spPr>
          <a:xfrm>
            <a:off x="4499992" y="6021288"/>
            <a:ext cx="4320480" cy="369332"/>
          </a:xfrm>
          <a:prstGeom prst="rect">
            <a:avLst/>
          </a:prstGeom>
          <a:noFill/>
        </p:spPr>
        <p:txBody>
          <a:bodyPr wrap="square" rtlCol="0">
            <a:spAutoFit/>
          </a:bodyPr>
          <a:lstStyle/>
          <a:p>
            <a:r>
              <a:rPr lang="fr-FR" dirty="0" smtClean="0"/>
              <a:t>Explication des différentes permissions</a:t>
            </a:r>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sp>
        <p:nvSpPr>
          <p:cNvPr id="4" name="Titre 1"/>
          <p:cNvSpPr txBox="1">
            <a:spLocks/>
          </p:cNvSpPr>
          <p:nvPr/>
        </p:nvSpPr>
        <p:spPr>
          <a:xfrm>
            <a:off x="539552" y="2996952"/>
            <a:ext cx="8867328" cy="1143000"/>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lt1"/>
                </a:solidFill>
                <a:effectLst/>
                <a:uLnTx/>
                <a:uFillTx/>
                <a:latin typeface="+mn-lt"/>
                <a:ea typeface="+mn-ea"/>
                <a:cs typeface="+mn-cs"/>
              </a:rPr>
              <a:t>Questions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   Plan	</a:t>
            </a:r>
            <a:endParaRPr lang="fr-FR" dirty="0"/>
          </a:p>
        </p:txBody>
      </p:sp>
      <p:sp>
        <p:nvSpPr>
          <p:cNvPr id="3" name="Espace réservé du contenu 2"/>
          <p:cNvSpPr>
            <a:spLocks noGrp="1"/>
          </p:cNvSpPr>
          <p:nvPr>
            <p:ph idx="1"/>
          </p:nvPr>
        </p:nvSpPr>
        <p:spPr/>
        <p:txBody>
          <a:bodyPr/>
          <a:lstStyle/>
          <a:p>
            <a:pPr>
              <a:buNone/>
            </a:pPr>
            <a:r>
              <a:rPr lang="fr-FR" dirty="0" smtClean="0">
                <a:latin typeface="Adobe Devanagari" pitchFamily="18" charset="0"/>
                <a:cs typeface="Adobe Devanagari" pitchFamily="18" charset="0"/>
              </a:rPr>
              <a:t>Introduction</a:t>
            </a:r>
          </a:p>
          <a:p>
            <a:pPr>
              <a:buNone/>
            </a:pPr>
            <a:r>
              <a:rPr lang="fr-FR" b="1" dirty="0" smtClean="0">
                <a:latin typeface="Adobe Devanagari" pitchFamily="18" charset="0"/>
                <a:cs typeface="Adobe Devanagari" pitchFamily="18" charset="0"/>
              </a:rPr>
              <a:t>I </a:t>
            </a:r>
            <a:r>
              <a:rPr lang="fr-FR" dirty="0" smtClean="0">
                <a:latin typeface="Adobe Devanagari" pitchFamily="18" charset="0"/>
                <a:cs typeface="Adobe Devanagari" pitchFamily="18" charset="0"/>
              </a:rPr>
              <a:t>  Etat des lieux d’</a:t>
            </a:r>
            <a:r>
              <a:rPr lang="fr-FR" dirty="0" err="1" smtClean="0">
                <a:latin typeface="Adobe Devanagari" pitchFamily="18" charset="0"/>
                <a:cs typeface="Adobe Devanagari" pitchFamily="18" charset="0"/>
              </a:rPr>
              <a:t>android</a:t>
            </a:r>
            <a:endParaRPr lang="fr-FR" dirty="0" smtClean="0">
              <a:latin typeface="Adobe Devanagari" pitchFamily="18" charset="0"/>
              <a:cs typeface="Adobe Devanagari" pitchFamily="18" charset="0"/>
            </a:endParaRPr>
          </a:p>
          <a:p>
            <a:pPr>
              <a:buNone/>
            </a:pPr>
            <a:r>
              <a:rPr lang="fr-FR" b="1" dirty="0" smtClean="0">
                <a:latin typeface="Adobe Devanagari" pitchFamily="18" charset="0"/>
                <a:cs typeface="Adobe Devanagari" pitchFamily="18" charset="0"/>
              </a:rPr>
              <a:t>II </a:t>
            </a:r>
            <a:r>
              <a:rPr lang="fr-FR" dirty="0" smtClean="0">
                <a:latin typeface="Adobe Devanagari" pitchFamily="18" charset="0"/>
                <a:cs typeface="Adobe Devanagari" pitchFamily="18" charset="0"/>
              </a:rPr>
              <a:t> Application de récupération d’informations</a:t>
            </a:r>
          </a:p>
          <a:p>
            <a:pPr>
              <a:buNone/>
            </a:pPr>
            <a:r>
              <a:rPr lang="fr-FR" b="1" dirty="0" smtClean="0">
                <a:latin typeface="Adobe Devanagari" pitchFamily="18" charset="0"/>
                <a:cs typeface="Adobe Devanagari" pitchFamily="18" charset="0"/>
              </a:rPr>
              <a:t>III </a:t>
            </a:r>
            <a:r>
              <a:rPr lang="fr-FR" dirty="0" smtClean="0">
                <a:latin typeface="Adobe Devanagari" pitchFamily="18" charset="0"/>
                <a:cs typeface="Adobe Devanagari" pitchFamily="18" charset="0"/>
              </a:rPr>
              <a:t> Les possibilités malicieuses d’</a:t>
            </a:r>
            <a:r>
              <a:rPr lang="fr-FR" dirty="0" err="1" smtClean="0">
                <a:latin typeface="Adobe Devanagari" pitchFamily="18" charset="0"/>
                <a:cs typeface="Adobe Devanagari" pitchFamily="18" charset="0"/>
              </a:rPr>
              <a:t>android</a:t>
            </a:r>
            <a:endParaRPr lang="fr-FR" dirty="0" smtClean="0">
              <a:latin typeface="Adobe Devanagari" pitchFamily="18" charset="0"/>
              <a:cs typeface="Adobe Devanagari" pitchFamily="18" charset="0"/>
            </a:endParaRPr>
          </a:p>
          <a:p>
            <a:pPr>
              <a:buNone/>
            </a:pPr>
            <a:r>
              <a:rPr lang="fr-FR" b="1" dirty="0" smtClean="0">
                <a:latin typeface="Adobe Devanagari" pitchFamily="18" charset="0"/>
                <a:cs typeface="Adobe Devanagari" pitchFamily="18" charset="0"/>
              </a:rPr>
              <a:t>IV</a:t>
            </a:r>
            <a:r>
              <a:rPr lang="fr-FR" dirty="0" smtClean="0">
                <a:latin typeface="Adobe Devanagari" pitchFamily="18" charset="0"/>
                <a:cs typeface="Adobe Devanagari" pitchFamily="18" charset="0"/>
              </a:rPr>
              <a:t>  Comparaison avec IOS et Windows Phone</a:t>
            </a:r>
          </a:p>
          <a:p>
            <a:pPr>
              <a:buNone/>
            </a:pPr>
            <a:r>
              <a:rPr lang="fr-FR" dirty="0" smtClean="0">
                <a:latin typeface="Adobe Devanagari" pitchFamily="18" charset="0"/>
                <a:cs typeface="Adobe Devanagari" pitchFamily="18" charset="0"/>
              </a:rPr>
              <a:t>Conclusion</a:t>
            </a:r>
            <a:endParaRPr lang="fr-FR" dirty="0">
              <a:latin typeface="Adobe Devanagari" pitchFamily="18" charset="0"/>
              <a:cs typeface="Adobe Devanagari"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Introduction</a:t>
            </a:r>
            <a:endParaRPr lang="fr-FR" dirty="0"/>
          </a:p>
        </p:txBody>
      </p:sp>
      <p:sp>
        <p:nvSpPr>
          <p:cNvPr id="13" name="ZoneTexte 12"/>
          <p:cNvSpPr txBox="1"/>
          <p:nvPr/>
        </p:nvSpPr>
        <p:spPr>
          <a:xfrm>
            <a:off x="683568" y="2996952"/>
            <a:ext cx="7560840" cy="1754326"/>
          </a:xfrm>
          <a:prstGeom prst="rect">
            <a:avLst/>
          </a:prstGeom>
          <a:noFill/>
        </p:spPr>
        <p:txBody>
          <a:bodyPr wrap="square" rtlCol="0">
            <a:spAutoFit/>
          </a:bodyPr>
          <a:lstStyle/>
          <a:p>
            <a:r>
              <a:rPr lang="en-US" i="1" dirty="0" smtClean="0"/>
              <a:t>“ </a:t>
            </a:r>
            <a:r>
              <a:rPr lang="en-US" i="1" dirty="0" smtClean="0"/>
              <a:t>over </a:t>
            </a:r>
            <a:r>
              <a:rPr lang="en-US" i="1" dirty="0"/>
              <a:t>the last year or so, we've been hearing several reports from security firms, saying that SMS is among the top ways for hackers to break into mobile devices and steal information. The hackers achieve that by fooling mobile users into clicking on malicious links in a fashion similar to phishing in email. Be wary of communications hacks</a:t>
            </a:r>
            <a:r>
              <a:rPr lang="en-US" i="1" dirty="0" smtClean="0"/>
              <a:t>. “</a:t>
            </a:r>
            <a:endParaRPr lang="en-US" dirty="0" smtClean="0"/>
          </a:p>
          <a:p>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err="1" smtClean="0"/>
              <a:t>Android</a:t>
            </a:r>
            <a:endParaRPr lang="fr-FR" dirty="0"/>
          </a:p>
        </p:txBody>
      </p:sp>
      <p:pic>
        <p:nvPicPr>
          <p:cNvPr id="18434" name="Picture 2" descr="http://www.greycardinals.com/wp-content/uploads/2012/09/Android-Mobile-Apps-Grey-Cardinal-Partners2.png"/>
          <p:cNvPicPr>
            <a:picLocks noChangeAspect="1" noChangeArrowheads="1"/>
          </p:cNvPicPr>
          <p:nvPr/>
        </p:nvPicPr>
        <p:blipFill>
          <a:blip r:embed="rId2" cstate="print"/>
          <a:srcRect/>
          <a:stretch>
            <a:fillRect/>
          </a:stretch>
        </p:blipFill>
        <p:spPr bwMode="auto">
          <a:xfrm>
            <a:off x="3491880" y="3645024"/>
            <a:ext cx="2016224" cy="2016225"/>
          </a:xfrm>
          <a:prstGeom prst="rect">
            <a:avLst/>
          </a:prstGeom>
          <a:noFill/>
        </p:spPr>
      </p:pic>
      <p:sp>
        <p:nvSpPr>
          <p:cNvPr id="6" name="Bulle ronde 5"/>
          <p:cNvSpPr/>
          <p:nvPr/>
        </p:nvSpPr>
        <p:spPr>
          <a:xfrm>
            <a:off x="6732240" y="2060848"/>
            <a:ext cx="1944216" cy="1440160"/>
          </a:xfrm>
          <a:prstGeom prst="wedgeEllipseCallout">
            <a:avLst>
              <a:gd name="adj1" fmla="val -127143"/>
              <a:gd name="adj2" fmla="val 7423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900 millions d’appareils</a:t>
            </a:r>
            <a:endParaRPr lang="fr-FR" dirty="0"/>
          </a:p>
        </p:txBody>
      </p:sp>
      <p:sp>
        <p:nvSpPr>
          <p:cNvPr id="7" name="Bulle ronde 6"/>
          <p:cNvSpPr/>
          <p:nvPr/>
        </p:nvSpPr>
        <p:spPr>
          <a:xfrm>
            <a:off x="683568" y="2132856"/>
            <a:ext cx="1944216" cy="1440160"/>
          </a:xfrm>
          <a:prstGeom prst="wedgeEllipseCallout">
            <a:avLst>
              <a:gd name="adj1" fmla="val 105404"/>
              <a:gd name="adj2" fmla="val 7070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OS mobile le plus utilisé</a:t>
            </a:r>
            <a:endParaRPr lang="fr-FR" dirty="0"/>
          </a:p>
        </p:txBody>
      </p:sp>
      <p:sp>
        <p:nvSpPr>
          <p:cNvPr id="8" name="Bulle ronde 7"/>
          <p:cNvSpPr/>
          <p:nvPr/>
        </p:nvSpPr>
        <p:spPr>
          <a:xfrm>
            <a:off x="3419872" y="1556792"/>
            <a:ext cx="2160240" cy="1440160"/>
          </a:xfrm>
          <a:prstGeom prst="wedgeEllipseCallout">
            <a:avLst>
              <a:gd name="adj1" fmla="val 365"/>
              <a:gd name="adj2" fmla="val 848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70% des </a:t>
            </a:r>
            <a:r>
              <a:rPr lang="fr-FR" dirty="0" err="1" smtClean="0"/>
              <a:t>smartphones</a:t>
            </a:r>
            <a:endParaRPr lang="fr-FR" dirty="0"/>
          </a:p>
        </p:txBody>
      </p:sp>
      <p:sp>
        <p:nvSpPr>
          <p:cNvPr id="9" name="Bulle ronde 8"/>
          <p:cNvSpPr/>
          <p:nvPr/>
        </p:nvSpPr>
        <p:spPr>
          <a:xfrm>
            <a:off x="395536" y="4437112"/>
            <a:ext cx="1944216" cy="1440160"/>
          </a:xfrm>
          <a:prstGeom prst="wedgeEllipseCallout">
            <a:avLst>
              <a:gd name="adj1" fmla="val 113243"/>
              <a:gd name="adj2" fmla="val -527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800 000 applications</a:t>
            </a:r>
            <a:endParaRPr lang="fr-FR" dirty="0"/>
          </a:p>
        </p:txBody>
      </p:sp>
      <p:sp>
        <p:nvSpPr>
          <p:cNvPr id="10" name="Bulle ronde 9"/>
          <p:cNvSpPr/>
          <p:nvPr/>
        </p:nvSpPr>
        <p:spPr>
          <a:xfrm>
            <a:off x="6588224" y="4221088"/>
            <a:ext cx="2304256" cy="1656184"/>
          </a:xfrm>
          <a:prstGeom prst="wedgeEllipseCallout">
            <a:avLst>
              <a:gd name="adj1" fmla="val -107546"/>
              <a:gd name="adj2" fmla="val -4393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1 300 000 activations de terminaux/jour</a:t>
            </a:r>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434"/>
                                        </p:tgtEl>
                                        <p:attrNameLst>
                                          <p:attrName>style.visibility</p:attrName>
                                        </p:attrNameLst>
                                      </p:cBhvr>
                                      <p:to>
                                        <p:strVal val="visible"/>
                                      </p:to>
                                    </p:set>
                                    <p:anim calcmode="lin" valueType="num">
                                      <p:cBhvr additive="base">
                                        <p:cTn id="11" dur="500" fill="hold"/>
                                        <p:tgtEl>
                                          <p:spTgt spid="18434"/>
                                        </p:tgtEl>
                                        <p:attrNameLst>
                                          <p:attrName>ppt_x</p:attrName>
                                        </p:attrNameLst>
                                      </p:cBhvr>
                                      <p:tavLst>
                                        <p:tav tm="0">
                                          <p:val>
                                            <p:strVal val="1+#ppt_w/2"/>
                                          </p:val>
                                        </p:tav>
                                        <p:tav tm="100000">
                                          <p:val>
                                            <p:strVal val="#ppt_x"/>
                                          </p:val>
                                        </p:tav>
                                      </p:tavLst>
                                    </p:anim>
                                    <p:anim calcmode="lin" valueType="num">
                                      <p:cBhvr additive="base">
                                        <p:cTn id="12" dur="500" fill="hold"/>
                                        <p:tgtEl>
                                          <p:spTgt spid="1843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8" fill="hold" grpId="2" nodeType="clickEffect">
                                  <p:stCondLst>
                                    <p:cond delay="0"/>
                                  </p:stCondLst>
                                  <p:childTnLst>
                                    <p:anim calcmode="lin" valueType="num">
                                      <p:cBhvr additive="base">
                                        <p:cTn id="28" dur="500"/>
                                        <p:tgtEl>
                                          <p:spTgt spid="7"/>
                                        </p:tgtEl>
                                        <p:attrNameLst>
                                          <p:attrName>ppt_x</p:attrName>
                                        </p:attrNameLst>
                                      </p:cBhvr>
                                      <p:tavLst>
                                        <p:tav tm="0">
                                          <p:val>
                                            <p:strVal val="ppt_x"/>
                                          </p:val>
                                        </p:tav>
                                        <p:tav tm="100000">
                                          <p:val>
                                            <p:strVal val="0-ppt_w/2"/>
                                          </p:val>
                                        </p:tav>
                                      </p:tavLst>
                                    </p:anim>
                                    <p:anim calcmode="lin" valueType="num">
                                      <p:cBhvr additive="base">
                                        <p:cTn id="29" dur="500"/>
                                        <p:tgtEl>
                                          <p:spTgt spid="7"/>
                                        </p:tgtEl>
                                        <p:attrNameLst>
                                          <p:attrName>ppt_y</p:attrName>
                                        </p:attrNameLst>
                                      </p:cBhvr>
                                      <p:tavLst>
                                        <p:tav tm="0">
                                          <p:val>
                                            <p:strVal val="ppt_y"/>
                                          </p:val>
                                        </p:tav>
                                        <p:tav tm="100000">
                                          <p:val>
                                            <p:strVal val="ppt_y"/>
                                          </p:val>
                                        </p:tav>
                                      </p:tavLst>
                                    </p:anim>
                                    <p:set>
                                      <p:cBhvr>
                                        <p:cTn id="30" dur="1" fill="hold">
                                          <p:stCondLst>
                                            <p:cond delay="499"/>
                                          </p:stCondLst>
                                        </p:cTn>
                                        <p:tgtEl>
                                          <p:spTgt spid="7"/>
                                        </p:tgtEl>
                                        <p:attrNameLst>
                                          <p:attrName>style.visibility</p:attrName>
                                        </p:attrNameLst>
                                      </p:cBhvr>
                                      <p:to>
                                        <p:strVal val="hidden"/>
                                      </p:to>
                                    </p:set>
                                  </p:childTnLst>
                                </p:cTn>
                              </p:par>
                              <p:par>
                                <p:cTn id="31" presetID="2" presetClass="exit" presetSubtype="8" fill="hold" grpId="2" nodeType="withEffect">
                                  <p:stCondLst>
                                    <p:cond delay="0"/>
                                  </p:stCondLst>
                                  <p:childTnLst>
                                    <p:anim calcmode="lin" valueType="num">
                                      <p:cBhvr additive="base">
                                        <p:cTn id="32" dur="500"/>
                                        <p:tgtEl>
                                          <p:spTgt spid="8"/>
                                        </p:tgtEl>
                                        <p:attrNameLst>
                                          <p:attrName>ppt_x</p:attrName>
                                        </p:attrNameLst>
                                      </p:cBhvr>
                                      <p:tavLst>
                                        <p:tav tm="0">
                                          <p:val>
                                            <p:strVal val="ppt_x"/>
                                          </p:val>
                                        </p:tav>
                                        <p:tav tm="100000">
                                          <p:val>
                                            <p:strVal val="0-ppt_w/2"/>
                                          </p:val>
                                        </p:tav>
                                      </p:tavLst>
                                    </p:anim>
                                    <p:anim calcmode="lin" valueType="num">
                                      <p:cBhvr additive="base">
                                        <p:cTn id="33" dur="500"/>
                                        <p:tgtEl>
                                          <p:spTgt spid="8"/>
                                        </p:tgtEl>
                                        <p:attrNameLst>
                                          <p:attrName>ppt_y</p:attrName>
                                        </p:attrNameLst>
                                      </p:cBhvr>
                                      <p:tavLst>
                                        <p:tav tm="0">
                                          <p:val>
                                            <p:strVal val="ppt_y"/>
                                          </p:val>
                                        </p:tav>
                                        <p:tav tm="100000">
                                          <p:val>
                                            <p:strVal val="ppt_y"/>
                                          </p:val>
                                        </p:tav>
                                      </p:tavLst>
                                    </p:anim>
                                    <p:set>
                                      <p:cBhvr>
                                        <p:cTn id="34" dur="1" fill="hold">
                                          <p:stCondLst>
                                            <p:cond delay="499"/>
                                          </p:stCondLst>
                                        </p:cTn>
                                        <p:tgtEl>
                                          <p:spTgt spid="8"/>
                                        </p:tgtEl>
                                        <p:attrNameLst>
                                          <p:attrName>style.visibility</p:attrName>
                                        </p:attrNameLst>
                                      </p:cBhvr>
                                      <p:to>
                                        <p:strVal val="hidden"/>
                                      </p:to>
                                    </p:set>
                                  </p:childTnLst>
                                </p:cTn>
                              </p:par>
                              <p:par>
                                <p:cTn id="35" presetID="2" presetClass="exit" presetSubtype="8" fill="hold" grpId="2" nodeType="withEffect">
                                  <p:stCondLst>
                                    <p:cond delay="0"/>
                                  </p:stCondLst>
                                  <p:childTnLst>
                                    <p:anim calcmode="lin" valueType="num">
                                      <p:cBhvr additive="base">
                                        <p:cTn id="36" dur="500"/>
                                        <p:tgtEl>
                                          <p:spTgt spid="9"/>
                                        </p:tgtEl>
                                        <p:attrNameLst>
                                          <p:attrName>ppt_x</p:attrName>
                                        </p:attrNameLst>
                                      </p:cBhvr>
                                      <p:tavLst>
                                        <p:tav tm="0">
                                          <p:val>
                                            <p:strVal val="ppt_x"/>
                                          </p:val>
                                        </p:tav>
                                        <p:tav tm="100000">
                                          <p:val>
                                            <p:strVal val="0-ppt_w/2"/>
                                          </p:val>
                                        </p:tav>
                                      </p:tavLst>
                                    </p:anim>
                                    <p:anim calcmode="lin" valueType="num">
                                      <p:cBhvr additive="base">
                                        <p:cTn id="37" dur="500"/>
                                        <p:tgtEl>
                                          <p:spTgt spid="9"/>
                                        </p:tgtEl>
                                        <p:attrNameLst>
                                          <p:attrName>ppt_y</p:attrName>
                                        </p:attrNameLst>
                                      </p:cBhvr>
                                      <p:tavLst>
                                        <p:tav tm="0">
                                          <p:val>
                                            <p:strVal val="ppt_y"/>
                                          </p:val>
                                        </p:tav>
                                        <p:tav tm="100000">
                                          <p:val>
                                            <p:strVal val="ppt_y"/>
                                          </p:val>
                                        </p:tav>
                                      </p:tavLst>
                                    </p:anim>
                                    <p:set>
                                      <p:cBhvr>
                                        <p:cTn id="38" dur="1" fill="hold">
                                          <p:stCondLst>
                                            <p:cond delay="499"/>
                                          </p:stCondLst>
                                        </p:cTn>
                                        <p:tgtEl>
                                          <p:spTgt spid="9"/>
                                        </p:tgtEl>
                                        <p:attrNameLst>
                                          <p:attrName>style.visibility</p:attrName>
                                        </p:attrNameLst>
                                      </p:cBhvr>
                                      <p:to>
                                        <p:strVal val="hidden"/>
                                      </p:to>
                                    </p:set>
                                  </p:childTnLst>
                                </p:cTn>
                              </p:par>
                              <p:par>
                                <p:cTn id="39" presetID="2" presetClass="exit" presetSubtype="8" fill="hold" grpId="2" nodeType="withEffect">
                                  <p:stCondLst>
                                    <p:cond delay="0"/>
                                  </p:stCondLst>
                                  <p:childTnLst>
                                    <p:anim calcmode="lin" valueType="num">
                                      <p:cBhvr additive="base">
                                        <p:cTn id="40" dur="500"/>
                                        <p:tgtEl>
                                          <p:spTgt spid="6"/>
                                        </p:tgtEl>
                                        <p:attrNameLst>
                                          <p:attrName>ppt_x</p:attrName>
                                        </p:attrNameLst>
                                      </p:cBhvr>
                                      <p:tavLst>
                                        <p:tav tm="0">
                                          <p:val>
                                            <p:strVal val="ppt_x"/>
                                          </p:val>
                                        </p:tav>
                                        <p:tav tm="100000">
                                          <p:val>
                                            <p:strVal val="0-ppt_w/2"/>
                                          </p:val>
                                        </p:tav>
                                      </p:tavLst>
                                    </p:anim>
                                    <p:anim calcmode="lin" valueType="num">
                                      <p:cBhvr additive="base">
                                        <p:cTn id="41" dur="500"/>
                                        <p:tgtEl>
                                          <p:spTgt spid="6"/>
                                        </p:tgtEl>
                                        <p:attrNameLst>
                                          <p:attrName>ppt_y</p:attrName>
                                        </p:attrNameLst>
                                      </p:cBhvr>
                                      <p:tavLst>
                                        <p:tav tm="0">
                                          <p:val>
                                            <p:strVal val="ppt_y"/>
                                          </p:val>
                                        </p:tav>
                                        <p:tav tm="100000">
                                          <p:val>
                                            <p:strVal val="ppt_y"/>
                                          </p:val>
                                        </p:tav>
                                      </p:tavLst>
                                    </p:anim>
                                    <p:set>
                                      <p:cBhvr>
                                        <p:cTn id="42" dur="1" fill="hold">
                                          <p:stCondLst>
                                            <p:cond delay="499"/>
                                          </p:stCondLst>
                                        </p:cTn>
                                        <p:tgtEl>
                                          <p:spTgt spid="6"/>
                                        </p:tgtEl>
                                        <p:attrNameLst>
                                          <p:attrName>style.visibility</p:attrName>
                                        </p:attrNameLst>
                                      </p:cBhvr>
                                      <p:to>
                                        <p:strVal val="hidden"/>
                                      </p:to>
                                    </p:set>
                                  </p:childTnLst>
                                </p:cTn>
                              </p:par>
                              <p:par>
                                <p:cTn id="43" presetID="2" presetClass="exit" presetSubtype="8" fill="hold" grpId="2" nodeType="withEffect">
                                  <p:stCondLst>
                                    <p:cond delay="0"/>
                                  </p:stCondLst>
                                  <p:childTnLst>
                                    <p:anim calcmode="lin" valueType="num">
                                      <p:cBhvr additive="base">
                                        <p:cTn id="44" dur="500"/>
                                        <p:tgtEl>
                                          <p:spTgt spid="10"/>
                                        </p:tgtEl>
                                        <p:attrNameLst>
                                          <p:attrName>ppt_x</p:attrName>
                                        </p:attrNameLst>
                                      </p:cBhvr>
                                      <p:tavLst>
                                        <p:tav tm="0">
                                          <p:val>
                                            <p:strVal val="ppt_x"/>
                                          </p:val>
                                        </p:tav>
                                        <p:tav tm="100000">
                                          <p:val>
                                            <p:strVal val="0-ppt_w/2"/>
                                          </p:val>
                                        </p:tav>
                                      </p:tavLst>
                                    </p:anim>
                                    <p:anim calcmode="lin" valueType="num">
                                      <p:cBhvr additive="base">
                                        <p:cTn id="45" dur="500"/>
                                        <p:tgtEl>
                                          <p:spTgt spid="10"/>
                                        </p:tgtEl>
                                        <p:attrNameLst>
                                          <p:attrName>ppt_y</p:attrName>
                                        </p:attrNameLst>
                                      </p:cBhvr>
                                      <p:tavLst>
                                        <p:tav tm="0">
                                          <p:val>
                                            <p:strVal val="ppt_y"/>
                                          </p:val>
                                        </p:tav>
                                        <p:tav tm="100000">
                                          <p:val>
                                            <p:strVal val="ppt_y"/>
                                          </p:val>
                                        </p:tav>
                                      </p:tavLst>
                                    </p:anim>
                                    <p:set>
                                      <p:cBhvr>
                                        <p:cTn id="46" dur="1" fill="hold">
                                          <p:stCondLst>
                                            <p:cond delay="499"/>
                                          </p:stCondLst>
                                        </p:cTn>
                                        <p:tgtEl>
                                          <p:spTgt spid="10"/>
                                        </p:tgtEl>
                                        <p:attrNameLst>
                                          <p:attrName>style.visibility</p:attrName>
                                        </p:attrNameLst>
                                      </p:cBhvr>
                                      <p:to>
                                        <p:strVal val="hidden"/>
                                      </p:to>
                                    </p:set>
                                  </p:childTnLst>
                                </p:cTn>
                              </p:par>
                              <p:par>
                                <p:cTn id="47" presetID="2" presetClass="exit" presetSubtype="8" fill="hold" nodeType="withEffect">
                                  <p:stCondLst>
                                    <p:cond delay="0"/>
                                  </p:stCondLst>
                                  <p:childTnLst>
                                    <p:anim calcmode="lin" valueType="num">
                                      <p:cBhvr additive="base">
                                        <p:cTn id="48" dur="500"/>
                                        <p:tgtEl>
                                          <p:spTgt spid="18434"/>
                                        </p:tgtEl>
                                        <p:attrNameLst>
                                          <p:attrName>ppt_x</p:attrName>
                                        </p:attrNameLst>
                                      </p:cBhvr>
                                      <p:tavLst>
                                        <p:tav tm="0">
                                          <p:val>
                                            <p:strVal val="ppt_x"/>
                                          </p:val>
                                        </p:tav>
                                        <p:tav tm="100000">
                                          <p:val>
                                            <p:strVal val="0-ppt_w/2"/>
                                          </p:val>
                                        </p:tav>
                                      </p:tavLst>
                                    </p:anim>
                                    <p:anim calcmode="lin" valueType="num">
                                      <p:cBhvr additive="base">
                                        <p:cTn id="49" dur="500"/>
                                        <p:tgtEl>
                                          <p:spTgt spid="18434"/>
                                        </p:tgtEl>
                                        <p:attrNameLst>
                                          <p:attrName>ppt_y</p:attrName>
                                        </p:attrNameLst>
                                      </p:cBhvr>
                                      <p:tavLst>
                                        <p:tav tm="0">
                                          <p:val>
                                            <p:strVal val="ppt_y"/>
                                          </p:val>
                                        </p:tav>
                                        <p:tav tm="100000">
                                          <p:val>
                                            <p:strVal val="ppt_y"/>
                                          </p:val>
                                        </p:tav>
                                      </p:tavLst>
                                    </p:anim>
                                    <p:set>
                                      <p:cBhvr>
                                        <p:cTn id="50" dur="1" fill="hold">
                                          <p:stCondLst>
                                            <p:cond delay="499"/>
                                          </p:stCondLst>
                                        </p:cTn>
                                        <p:tgtEl>
                                          <p:spTgt spid="184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6" grpId="2" animBg="1"/>
      <p:bldP spid="7" grpId="0" animBg="1"/>
      <p:bldP spid="7" grpId="2" animBg="1"/>
      <p:bldP spid="8" grpId="0" animBg="1"/>
      <p:bldP spid="8" grpId="2" animBg="1"/>
      <p:bldP spid="9" grpId="0" animBg="1"/>
      <p:bldP spid="9" grpId="2" animBg="1"/>
      <p:bldP spid="10" grpId="0" animBg="1"/>
      <p:bldP spid="10"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err="1" smtClean="0"/>
              <a:t>Android</a:t>
            </a:r>
            <a:endParaRPr lang="fr-FR" dirty="0"/>
          </a:p>
        </p:txBody>
      </p:sp>
      <p:pic>
        <p:nvPicPr>
          <p:cNvPr id="25602" name="Picture 2" descr="https://lh5.googleusercontent.com/Mb3bZjHnXAzeJydJgj1v8iBc1406QYm_txqKKs4PlcZOFB1UiyrnvZ3Bk-DWGpU9HDBsbRxtLizM3XcKtPixVJNBkjg33uWF4SRugSSJU-g0RGcwVzXFrXiE518MMA"/>
          <p:cNvPicPr>
            <a:picLocks noChangeAspect="1" noChangeArrowheads="1"/>
          </p:cNvPicPr>
          <p:nvPr/>
        </p:nvPicPr>
        <p:blipFill>
          <a:blip r:embed="rId2" cstate="print"/>
          <a:srcRect/>
          <a:stretch>
            <a:fillRect/>
          </a:stretch>
        </p:blipFill>
        <p:spPr bwMode="auto">
          <a:xfrm>
            <a:off x="2483768" y="1628800"/>
            <a:ext cx="4032448" cy="4974333"/>
          </a:xfrm>
          <a:prstGeom prst="rect">
            <a:avLst/>
          </a:prstGeom>
          <a:noFill/>
        </p:spPr>
      </p:pic>
      <p:sp>
        <p:nvSpPr>
          <p:cNvPr id="11" name="Espace réservé du contenu 2"/>
          <p:cNvSpPr>
            <a:spLocks noGrp="1"/>
          </p:cNvSpPr>
          <p:nvPr>
            <p:ph idx="1"/>
          </p:nvPr>
        </p:nvSpPr>
        <p:spPr>
          <a:xfrm>
            <a:off x="1691680" y="1600201"/>
            <a:ext cx="6995120" cy="892696"/>
          </a:xfrm>
        </p:spPr>
        <p:txBody>
          <a:bodyPr>
            <a:normAutofit fontScale="47500" lnSpcReduction="20000"/>
          </a:bodyPr>
          <a:lstStyle/>
          <a:p>
            <a:pPr>
              <a:buNone/>
            </a:pPr>
            <a:r>
              <a:rPr lang="en-US" dirty="0"/>
              <a:t>“When you download an app from the Android Google Play store, it will prompt you to accept the permissions it requests from your device. Most people do not pay attention and simply download the app. This is a bad idea. Left unchecked, app permissions can open your device to possible data theft, spam and malware.”</a:t>
            </a:r>
            <a:endParaRPr lang="fr-FR" dirty="0">
              <a:latin typeface="Adobe Devanagari" pitchFamily="18" charset="0"/>
              <a:cs typeface="Adobe Devanagari" pitchFamily="18" charset="0"/>
            </a:endParaRPr>
          </a:p>
        </p:txBody>
      </p:sp>
      <p:sp>
        <p:nvSpPr>
          <p:cNvPr id="12" name="ZoneTexte 11"/>
          <p:cNvSpPr txBox="1"/>
          <p:nvPr/>
        </p:nvSpPr>
        <p:spPr>
          <a:xfrm>
            <a:off x="179512" y="2276872"/>
            <a:ext cx="1440160" cy="369332"/>
          </a:xfrm>
          <a:prstGeom prst="rect">
            <a:avLst/>
          </a:prstGeom>
          <a:noFill/>
        </p:spPr>
        <p:txBody>
          <a:bodyPr wrap="square" rtlCol="0">
            <a:spAutoFit/>
          </a:bodyPr>
          <a:lstStyle/>
          <a:p>
            <a:r>
              <a:rPr lang="fr-FR" i="1" dirty="0"/>
              <a:t>Dan </a:t>
            </a:r>
            <a:r>
              <a:rPr lang="fr-FR" i="1" dirty="0" err="1"/>
              <a:t>Rowinski</a:t>
            </a:r>
            <a:r>
              <a:rPr lang="fr-FR" i="1" dirty="0"/>
              <a:t> </a:t>
            </a:r>
          </a:p>
        </p:txBody>
      </p:sp>
      <p:pic>
        <p:nvPicPr>
          <p:cNvPr id="13" name="Picture 2" descr="http://tabtimes.com/sites/default/files/Dan%20Rowinski%20headshot.jpg"/>
          <p:cNvPicPr>
            <a:picLocks noChangeAspect="1" noChangeArrowheads="1"/>
          </p:cNvPicPr>
          <p:nvPr/>
        </p:nvPicPr>
        <p:blipFill>
          <a:blip r:embed="rId3" cstate="print"/>
          <a:srcRect/>
          <a:stretch>
            <a:fillRect/>
          </a:stretch>
        </p:blipFill>
        <p:spPr bwMode="auto">
          <a:xfrm>
            <a:off x="539552" y="1556792"/>
            <a:ext cx="864096" cy="720080"/>
          </a:xfrm>
          <a:prstGeom prst="rect">
            <a:avLst/>
          </a:prstGeom>
          <a:noFill/>
        </p:spPr>
      </p:pic>
      <p:pic>
        <p:nvPicPr>
          <p:cNvPr id="14" name="Picture 4" descr="http://cdn0.tnwcdn.com/wp-content/blogs.dir/1/files/2013/04/Screenshot_2013-04-13-11-21-10.png"/>
          <p:cNvPicPr>
            <a:picLocks noChangeAspect="1" noChangeArrowheads="1"/>
          </p:cNvPicPr>
          <p:nvPr/>
        </p:nvPicPr>
        <p:blipFill>
          <a:blip r:embed="rId4" cstate="print"/>
          <a:srcRect/>
          <a:stretch>
            <a:fillRect/>
          </a:stretch>
        </p:blipFill>
        <p:spPr bwMode="auto">
          <a:xfrm>
            <a:off x="1475656" y="2780928"/>
            <a:ext cx="2160240" cy="3837790"/>
          </a:xfrm>
          <a:prstGeom prst="rect">
            <a:avLst/>
          </a:prstGeom>
          <a:noFill/>
        </p:spPr>
      </p:pic>
      <p:sp>
        <p:nvSpPr>
          <p:cNvPr id="15" name="Flèche droite 14"/>
          <p:cNvSpPr/>
          <p:nvPr/>
        </p:nvSpPr>
        <p:spPr>
          <a:xfrm>
            <a:off x="3923928" y="4221088"/>
            <a:ext cx="2232248" cy="64807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pic>
        <p:nvPicPr>
          <p:cNvPr id="25604" name="Picture 4" descr="http://www.frandroid.com/wp-content/uploads/2009/10/pirate.png"/>
          <p:cNvPicPr>
            <a:picLocks noChangeAspect="1" noChangeArrowheads="1"/>
          </p:cNvPicPr>
          <p:nvPr/>
        </p:nvPicPr>
        <p:blipFill>
          <a:blip r:embed="rId5" cstate="print"/>
          <a:srcRect/>
          <a:stretch>
            <a:fillRect/>
          </a:stretch>
        </p:blipFill>
        <p:spPr bwMode="auto">
          <a:xfrm>
            <a:off x="6372200" y="2852936"/>
            <a:ext cx="2413233" cy="3096344"/>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500" fill="hold"/>
                                        <p:tgtEl>
                                          <p:spTgt spid="25602"/>
                                        </p:tgtEl>
                                        <p:attrNameLst>
                                          <p:attrName>ppt_x</p:attrName>
                                        </p:attrNameLst>
                                      </p:cBhvr>
                                      <p:tavLst>
                                        <p:tav tm="0">
                                          <p:val>
                                            <p:strVal val="1+#ppt_w/2"/>
                                          </p:val>
                                        </p:tav>
                                        <p:tav tm="100000">
                                          <p:val>
                                            <p:strVal val="#ppt_x"/>
                                          </p:val>
                                        </p:tav>
                                      </p:tavLst>
                                    </p:anim>
                                    <p:anim calcmode="lin" valueType="num">
                                      <p:cBhvr additive="base">
                                        <p:cTn id="8" dur="500" fill="hold"/>
                                        <p:tgtEl>
                                          <p:spTgt spid="256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nodeType="clickEffect">
                                  <p:stCondLst>
                                    <p:cond delay="0"/>
                                  </p:stCondLst>
                                  <p:childTnLst>
                                    <p:anim calcmode="lin" valueType="num">
                                      <p:cBhvr additive="base">
                                        <p:cTn id="12" dur="500"/>
                                        <p:tgtEl>
                                          <p:spTgt spid="25602"/>
                                        </p:tgtEl>
                                        <p:attrNameLst>
                                          <p:attrName>ppt_x</p:attrName>
                                        </p:attrNameLst>
                                      </p:cBhvr>
                                      <p:tavLst>
                                        <p:tav tm="0">
                                          <p:val>
                                            <p:strVal val="ppt_x"/>
                                          </p:val>
                                        </p:tav>
                                        <p:tav tm="100000">
                                          <p:val>
                                            <p:strVal val="0-ppt_w/2"/>
                                          </p:val>
                                        </p:tav>
                                      </p:tavLst>
                                    </p:anim>
                                    <p:anim calcmode="lin" valueType="num">
                                      <p:cBhvr additive="base">
                                        <p:cTn id="13" dur="500"/>
                                        <p:tgtEl>
                                          <p:spTgt spid="25602"/>
                                        </p:tgtEl>
                                        <p:attrNameLst>
                                          <p:attrName>ppt_y</p:attrName>
                                        </p:attrNameLst>
                                      </p:cBhvr>
                                      <p:tavLst>
                                        <p:tav tm="0">
                                          <p:val>
                                            <p:strVal val="ppt_y"/>
                                          </p:val>
                                        </p:tav>
                                        <p:tav tm="100000">
                                          <p:val>
                                            <p:strVal val="ppt_y"/>
                                          </p:val>
                                        </p:tav>
                                      </p:tavLst>
                                    </p:anim>
                                    <p:set>
                                      <p:cBhvr>
                                        <p:cTn id="14" dur="1" fill="hold">
                                          <p:stCondLst>
                                            <p:cond delay="499"/>
                                          </p:stCondLst>
                                        </p:cTn>
                                        <p:tgtEl>
                                          <p:spTgt spid="25602"/>
                                        </p:tgtEl>
                                        <p:attrNameLst>
                                          <p:attrName>style.visibility</p:attrName>
                                        </p:attrNameLst>
                                      </p:cBhvr>
                                      <p:to>
                                        <p:strVal val="hidden"/>
                                      </p:to>
                                    </p:set>
                                  </p:childTnLst>
                                </p:cTn>
                              </p:par>
                              <p:par>
                                <p:cTn id="15" presetID="2" presetClass="entr" presetSubtype="2"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1+#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err="1" smtClean="0"/>
              <a:t>Android</a:t>
            </a:r>
            <a:endParaRPr lang="fr-FR" dirty="0"/>
          </a:p>
        </p:txBody>
      </p:sp>
      <p:sp>
        <p:nvSpPr>
          <p:cNvPr id="9" name="Espace réservé du contenu 8"/>
          <p:cNvSpPr>
            <a:spLocks noGrp="1"/>
          </p:cNvSpPr>
          <p:nvPr>
            <p:ph idx="1"/>
          </p:nvPr>
        </p:nvSpPr>
        <p:spPr>
          <a:xfrm>
            <a:off x="457200" y="1600200"/>
            <a:ext cx="8229600" cy="3052935"/>
          </a:xfrm>
        </p:spPr>
        <p:txBody>
          <a:bodyPr>
            <a:normAutofit fontScale="92500" lnSpcReduction="10000"/>
          </a:bodyPr>
          <a:lstStyle/>
          <a:p>
            <a:pPr>
              <a:buNone/>
            </a:pPr>
            <a:r>
              <a:rPr lang="fr-FR" u="sng" dirty="0" smtClean="0"/>
              <a:t>124 types de permissions :</a:t>
            </a:r>
          </a:p>
          <a:p>
            <a:r>
              <a:rPr lang="fr-FR" dirty="0" smtClean="0">
                <a:sym typeface="Wingdings" pitchFamily="2" charset="2"/>
              </a:rPr>
              <a:t>mettre en marche la caméra</a:t>
            </a:r>
          </a:p>
          <a:p>
            <a:r>
              <a:rPr lang="fr-FR" dirty="0" smtClean="0">
                <a:sym typeface="Wingdings" pitchFamily="2" charset="2"/>
              </a:rPr>
              <a:t>Accéder à la galerie</a:t>
            </a:r>
          </a:p>
          <a:p>
            <a:r>
              <a:rPr lang="fr-FR" dirty="0" smtClean="0">
                <a:sym typeface="Wingdings" pitchFamily="2" charset="2"/>
              </a:rPr>
              <a:t>Capturer des conversations</a:t>
            </a:r>
          </a:p>
          <a:p>
            <a:r>
              <a:rPr lang="fr-FR" dirty="0" smtClean="0">
                <a:sym typeface="Wingdings" pitchFamily="2" charset="2"/>
              </a:rPr>
              <a:t>Lire les SMS</a:t>
            </a:r>
          </a:p>
          <a:p>
            <a:pPr>
              <a:buNone/>
            </a:pPr>
            <a:r>
              <a:rPr lang="fr-FR" dirty="0" smtClean="0">
                <a:sym typeface="Wingdings" pitchFamily="2" charset="2"/>
              </a:rPr>
              <a:t>…</a:t>
            </a:r>
          </a:p>
          <a:p>
            <a:pPr>
              <a:buNone/>
            </a:pPr>
            <a:endParaRPr lang="fr-FR" dirty="0">
              <a:sym typeface="Wingdings" pitchFamily="2" charset="2"/>
            </a:endParaRPr>
          </a:p>
        </p:txBody>
      </p:sp>
      <p:sp>
        <p:nvSpPr>
          <p:cNvPr id="10" name="Rectangle à coins arrondis 9"/>
          <p:cNvSpPr/>
          <p:nvPr/>
        </p:nvSpPr>
        <p:spPr>
          <a:xfrm>
            <a:off x="323528" y="4725144"/>
            <a:ext cx="3744416" cy="1800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4800" b="1" dirty="0" smtClean="0"/>
              <a:t>83% </a:t>
            </a:r>
            <a:r>
              <a:rPr lang="fr-FR" dirty="0" smtClean="0"/>
              <a:t>des utilisateurs ne font pas attention aux permissions quand ils installent une application</a:t>
            </a:r>
            <a:endParaRPr lang="fr-FR" dirty="0"/>
          </a:p>
        </p:txBody>
      </p:sp>
      <p:sp>
        <p:nvSpPr>
          <p:cNvPr id="11" name="Rectangle à coins arrondis 10"/>
          <p:cNvSpPr/>
          <p:nvPr/>
        </p:nvSpPr>
        <p:spPr>
          <a:xfrm>
            <a:off x="4788024" y="4725144"/>
            <a:ext cx="3744416" cy="1800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4800" b="1" dirty="0" smtClean="0"/>
              <a:t>42% </a:t>
            </a:r>
            <a:r>
              <a:rPr lang="fr-FR" dirty="0" smtClean="0"/>
              <a:t>des utilisateurs ne savent pas ce qu’est une permission</a:t>
            </a:r>
            <a:endParaRPr lang="fr-FR" dirty="0"/>
          </a:p>
        </p:txBody>
      </p:sp>
      <p:sp>
        <p:nvSpPr>
          <p:cNvPr id="12" name="Rectangle à coins arrondis 11"/>
          <p:cNvSpPr/>
          <p:nvPr/>
        </p:nvSpPr>
        <p:spPr>
          <a:xfrm>
            <a:off x="4788024" y="4725144"/>
            <a:ext cx="3744416" cy="1800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4800" b="1" dirty="0" smtClean="0"/>
              <a:t>33% </a:t>
            </a:r>
            <a:r>
              <a:rPr lang="fr-FR" b="1" dirty="0" smtClean="0"/>
              <a:t>des applications demandent plus de permissions que nécessaire</a:t>
            </a:r>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 calcmode="lin" valueType="num">
                                      <p:cBhvr additive="base">
                                        <p:cTn id="27" dur="500" fill="hold"/>
                                        <p:tgtEl>
                                          <p:spTgt spid="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1+#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pic>
        <p:nvPicPr>
          <p:cNvPr id="16385" name="Picture 1"/>
          <p:cNvPicPr>
            <a:picLocks noChangeAspect="1" noChangeArrowheads="1"/>
          </p:cNvPicPr>
          <p:nvPr/>
        </p:nvPicPr>
        <p:blipFill>
          <a:blip r:embed="rId2" cstate="print"/>
          <a:srcRect/>
          <a:stretch>
            <a:fillRect/>
          </a:stretch>
        </p:blipFill>
        <p:spPr bwMode="auto">
          <a:xfrm>
            <a:off x="3131840" y="1556792"/>
            <a:ext cx="2910339" cy="4850565"/>
          </a:xfrm>
          <a:prstGeom prst="rect">
            <a:avLst/>
          </a:prstGeom>
          <a:noFill/>
          <a:ln w="9525">
            <a:noFill/>
            <a:miter lim="800000"/>
            <a:headEnd/>
            <a:tailEnd/>
          </a:ln>
          <a:effectLst/>
        </p:spPr>
      </p:pic>
      <p:pic>
        <p:nvPicPr>
          <p:cNvPr id="16386" name="Picture 2"/>
          <p:cNvPicPr>
            <a:picLocks noChangeAspect="1" noChangeArrowheads="1"/>
          </p:cNvPicPr>
          <p:nvPr/>
        </p:nvPicPr>
        <p:blipFill>
          <a:blip r:embed="rId3" cstate="print"/>
          <a:srcRect/>
          <a:stretch>
            <a:fillRect/>
          </a:stretch>
        </p:blipFill>
        <p:spPr bwMode="auto">
          <a:xfrm>
            <a:off x="971600" y="1628800"/>
            <a:ext cx="7064077" cy="499135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385"/>
                                        </p:tgtEl>
                                        <p:attrNameLst>
                                          <p:attrName>style.visibility</p:attrName>
                                        </p:attrNameLst>
                                      </p:cBhvr>
                                      <p:to>
                                        <p:strVal val="visible"/>
                                      </p:to>
                                    </p:set>
                                    <p:anim calcmode="lin" valueType="num">
                                      <p:cBhvr additive="base">
                                        <p:cTn id="11" dur="500" fill="hold"/>
                                        <p:tgtEl>
                                          <p:spTgt spid="16385"/>
                                        </p:tgtEl>
                                        <p:attrNameLst>
                                          <p:attrName>ppt_x</p:attrName>
                                        </p:attrNameLst>
                                      </p:cBhvr>
                                      <p:tavLst>
                                        <p:tav tm="0">
                                          <p:val>
                                            <p:strVal val="1+#ppt_w/2"/>
                                          </p:val>
                                        </p:tav>
                                        <p:tav tm="100000">
                                          <p:val>
                                            <p:strVal val="#ppt_x"/>
                                          </p:val>
                                        </p:tav>
                                      </p:tavLst>
                                    </p:anim>
                                    <p:anim calcmode="lin" valueType="num">
                                      <p:cBhvr additive="base">
                                        <p:cTn id="12" dur="500" fill="hold"/>
                                        <p:tgtEl>
                                          <p:spTgt spid="1638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500"/>
                                        <p:tgtEl>
                                          <p:spTgt spid="16385"/>
                                        </p:tgtEl>
                                        <p:attrNameLst>
                                          <p:attrName>ppt_x</p:attrName>
                                        </p:attrNameLst>
                                      </p:cBhvr>
                                      <p:tavLst>
                                        <p:tav tm="0">
                                          <p:val>
                                            <p:strVal val="ppt_x"/>
                                          </p:val>
                                        </p:tav>
                                        <p:tav tm="100000">
                                          <p:val>
                                            <p:strVal val="0-ppt_w/2"/>
                                          </p:val>
                                        </p:tav>
                                      </p:tavLst>
                                    </p:anim>
                                    <p:anim calcmode="lin" valueType="num">
                                      <p:cBhvr additive="base">
                                        <p:cTn id="17" dur="500"/>
                                        <p:tgtEl>
                                          <p:spTgt spid="16385"/>
                                        </p:tgtEl>
                                        <p:attrNameLst>
                                          <p:attrName>ppt_y</p:attrName>
                                        </p:attrNameLst>
                                      </p:cBhvr>
                                      <p:tavLst>
                                        <p:tav tm="0">
                                          <p:val>
                                            <p:strVal val="ppt_y"/>
                                          </p:val>
                                        </p:tav>
                                        <p:tav tm="100000">
                                          <p:val>
                                            <p:strVal val="ppt_y"/>
                                          </p:val>
                                        </p:tav>
                                      </p:tavLst>
                                    </p:anim>
                                    <p:set>
                                      <p:cBhvr>
                                        <p:cTn id="18" dur="1" fill="hold">
                                          <p:stCondLst>
                                            <p:cond delay="499"/>
                                          </p:stCondLst>
                                        </p:cTn>
                                        <p:tgtEl>
                                          <p:spTgt spid="16385"/>
                                        </p:tgtEl>
                                        <p:attrNameLst>
                                          <p:attrName>style.visibility</p:attrName>
                                        </p:attrNameLst>
                                      </p:cBhvr>
                                      <p:to>
                                        <p:strVal val="hidden"/>
                                      </p:to>
                                    </p:set>
                                  </p:childTnLst>
                                </p:cTn>
                              </p:par>
                              <p:par>
                                <p:cTn id="19" presetID="2" presetClass="entr" presetSubtype="2" fill="hold" nodeType="withEffect">
                                  <p:stCondLst>
                                    <p:cond delay="0"/>
                                  </p:stCondLst>
                                  <p:childTnLst>
                                    <p:set>
                                      <p:cBhvr>
                                        <p:cTn id="20" dur="1" fill="hold">
                                          <p:stCondLst>
                                            <p:cond delay="0"/>
                                          </p:stCondLst>
                                        </p:cTn>
                                        <p:tgtEl>
                                          <p:spTgt spid="16386"/>
                                        </p:tgtEl>
                                        <p:attrNameLst>
                                          <p:attrName>style.visibility</p:attrName>
                                        </p:attrNameLst>
                                      </p:cBhvr>
                                      <p:to>
                                        <p:strVal val="visible"/>
                                      </p:to>
                                    </p:set>
                                    <p:anim calcmode="lin" valueType="num">
                                      <p:cBhvr additive="base">
                                        <p:cTn id="21" dur="500" fill="hold"/>
                                        <p:tgtEl>
                                          <p:spTgt spid="16386"/>
                                        </p:tgtEl>
                                        <p:attrNameLst>
                                          <p:attrName>ppt_x</p:attrName>
                                        </p:attrNameLst>
                                      </p:cBhvr>
                                      <p:tavLst>
                                        <p:tav tm="0">
                                          <p:val>
                                            <p:strVal val="1+#ppt_w/2"/>
                                          </p:val>
                                        </p:tav>
                                        <p:tav tm="100000">
                                          <p:val>
                                            <p:strVal val="#ppt_x"/>
                                          </p:val>
                                        </p:tav>
                                      </p:tavLst>
                                    </p:anim>
                                    <p:anim calcmode="lin" valueType="num">
                                      <p:cBhvr additive="base">
                                        <p:cTn id="22" dur="500" fill="hold"/>
                                        <p:tgtEl>
                                          <p:spTgt spid="163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4" name="Espace réservé du contenu 3"/>
          <p:cNvSpPr>
            <a:spLocks noGrp="1"/>
          </p:cNvSpPr>
          <p:nvPr>
            <p:ph idx="1"/>
          </p:nvPr>
        </p:nvSpPr>
        <p:spPr/>
        <p:txBody>
          <a:bodyPr/>
          <a:lstStyle/>
          <a:p>
            <a:pPr>
              <a:buNone/>
            </a:pPr>
            <a:r>
              <a:rPr lang="fr-FR" dirty="0" smtClean="0"/>
              <a:t>Permission </a:t>
            </a:r>
            <a:r>
              <a:rPr lang="fr-FR" dirty="0" smtClean="0">
                <a:sym typeface="Wingdings" pitchFamily="2" charset="2"/>
              </a:rPr>
              <a:t> </a:t>
            </a:r>
            <a:r>
              <a:rPr lang="fr-FR" b="1" dirty="0" smtClean="0"/>
              <a:t>READ_CONTACTS </a:t>
            </a:r>
            <a:r>
              <a:rPr lang="fr-FR" dirty="0" smtClean="0"/>
              <a:t> </a:t>
            </a:r>
            <a:endParaRPr lang="fr-FR" dirty="0"/>
          </a:p>
        </p:txBody>
      </p:sp>
      <p:pic>
        <p:nvPicPr>
          <p:cNvPr id="15362" name="Picture 2"/>
          <p:cNvPicPr>
            <a:picLocks noChangeAspect="1" noChangeArrowheads="1"/>
          </p:cNvPicPr>
          <p:nvPr/>
        </p:nvPicPr>
        <p:blipFill>
          <a:blip r:embed="rId2" cstate="print"/>
          <a:srcRect/>
          <a:stretch>
            <a:fillRect/>
          </a:stretch>
        </p:blipFill>
        <p:spPr bwMode="auto">
          <a:xfrm>
            <a:off x="6012160" y="1556792"/>
            <a:ext cx="2884165" cy="1273386"/>
          </a:xfrm>
          <a:prstGeom prst="rect">
            <a:avLst/>
          </a:prstGeom>
          <a:noFill/>
          <a:ln w="9525">
            <a:noFill/>
            <a:miter lim="800000"/>
            <a:headEnd/>
            <a:tailEnd/>
          </a:ln>
        </p:spPr>
      </p:pic>
      <p:pic>
        <p:nvPicPr>
          <p:cNvPr id="15364" name="Picture 4" descr="https://lh6.googleusercontent.com/d8jGq2dCdjMzoJpOXHLTQW2guP5nTt7KOn6F4CnPnmR4Jdbmt2U9j1Qd-TFMsVWlT6Kfb34VpWQmRbQwoIHm1bGbkFeuHzYvRuKl6BdktHXE12ReS_WIeJfWhk_7yAsb0A"/>
          <p:cNvPicPr>
            <a:picLocks noChangeAspect="1" noChangeArrowheads="1"/>
          </p:cNvPicPr>
          <p:nvPr/>
        </p:nvPicPr>
        <p:blipFill>
          <a:blip r:embed="rId3" cstate="print"/>
          <a:srcRect/>
          <a:stretch>
            <a:fillRect/>
          </a:stretch>
        </p:blipFill>
        <p:spPr bwMode="auto">
          <a:xfrm>
            <a:off x="1187624" y="2060848"/>
            <a:ext cx="4788024" cy="3564018"/>
          </a:xfrm>
          <a:prstGeom prst="rect">
            <a:avLst/>
          </a:prstGeom>
          <a:noFill/>
        </p:spPr>
      </p:pic>
      <p:pic>
        <p:nvPicPr>
          <p:cNvPr id="15365" name="Picture 5"/>
          <p:cNvPicPr>
            <a:picLocks noChangeAspect="1" noChangeArrowheads="1"/>
          </p:cNvPicPr>
          <p:nvPr/>
        </p:nvPicPr>
        <p:blipFill>
          <a:blip r:embed="rId4" cstate="print"/>
          <a:srcRect/>
          <a:stretch>
            <a:fillRect/>
          </a:stretch>
        </p:blipFill>
        <p:spPr bwMode="auto">
          <a:xfrm>
            <a:off x="827584" y="5517644"/>
            <a:ext cx="7848872" cy="1340356"/>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1+#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5365"/>
                                        </p:tgtEl>
                                        <p:attrNameLst>
                                          <p:attrName>style.visibility</p:attrName>
                                        </p:attrNameLst>
                                      </p:cBhvr>
                                      <p:to>
                                        <p:strVal val="visible"/>
                                      </p:to>
                                    </p:set>
                                    <p:anim calcmode="lin" valueType="num">
                                      <p:cBhvr additive="base">
                                        <p:cTn id="13" dur="500" fill="hold"/>
                                        <p:tgtEl>
                                          <p:spTgt spid="15365"/>
                                        </p:tgtEl>
                                        <p:attrNameLst>
                                          <p:attrName>ppt_x</p:attrName>
                                        </p:attrNameLst>
                                      </p:cBhvr>
                                      <p:tavLst>
                                        <p:tav tm="0">
                                          <p:val>
                                            <p:strVal val="1+#ppt_w/2"/>
                                          </p:val>
                                        </p:tav>
                                        <p:tav tm="100000">
                                          <p:val>
                                            <p:strVal val="#ppt_x"/>
                                          </p:val>
                                        </p:tav>
                                      </p:tavLst>
                                    </p:anim>
                                    <p:anim calcmode="lin" valueType="num">
                                      <p:cBhvr additive="base">
                                        <p:cTn id="14"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8" name="ZoneTexte 7"/>
          <p:cNvSpPr txBox="1"/>
          <p:nvPr/>
        </p:nvSpPr>
        <p:spPr>
          <a:xfrm>
            <a:off x="467544" y="1700808"/>
            <a:ext cx="8676456" cy="1569660"/>
          </a:xfrm>
          <a:prstGeom prst="rect">
            <a:avLst/>
          </a:prstGeom>
          <a:noFill/>
        </p:spPr>
        <p:txBody>
          <a:bodyPr wrap="square" rtlCol="0">
            <a:spAutoFit/>
          </a:bodyPr>
          <a:lstStyle/>
          <a:p>
            <a:r>
              <a:rPr lang="fr-FR" sz="3200" dirty="0" smtClean="0"/>
              <a:t>Permission </a:t>
            </a:r>
            <a:r>
              <a:rPr lang="fr-FR" sz="3200" dirty="0" smtClean="0">
                <a:sym typeface="Wingdings" pitchFamily="2" charset="2"/>
              </a:rPr>
              <a:t> </a:t>
            </a:r>
            <a:r>
              <a:rPr lang="fr-FR" sz="3200" b="1" dirty="0" smtClean="0"/>
              <a:t>ACCESS_FINE_LOCATION</a:t>
            </a:r>
          </a:p>
          <a:p>
            <a:r>
              <a:rPr lang="fr-FR" sz="3200" b="1" dirty="0"/>
              <a:t>	</a:t>
            </a:r>
            <a:r>
              <a:rPr lang="fr-FR" sz="3200" b="1" dirty="0" smtClean="0"/>
              <a:t>	</a:t>
            </a:r>
            <a:r>
              <a:rPr lang="fr-FR" sz="3200" b="1" dirty="0" smtClean="0">
                <a:sym typeface="Wingdings" pitchFamily="2" charset="2"/>
              </a:rPr>
              <a:t> </a:t>
            </a:r>
            <a:r>
              <a:rPr lang="fr-FR" sz="3200" b="1" dirty="0"/>
              <a:t>ACCESS_COARSE_LOCATION</a:t>
            </a:r>
            <a:endParaRPr lang="fr-FR" sz="3200" dirty="0" smtClean="0"/>
          </a:p>
          <a:p>
            <a:endParaRPr lang="fr-FR" sz="3200" dirty="0"/>
          </a:p>
        </p:txBody>
      </p:sp>
      <p:pic>
        <p:nvPicPr>
          <p:cNvPr id="33794" name="Picture 2" descr="https://lh4.googleusercontent.com/hwXgqS2j-YED_Os7tVuqtT_xVnIpu4r9viBUiIEEQpFwodJWAl3pGLhXvgazWNgnntkkLUigcN2GWFoAiyDEEZfgbalb-TZOCkNCpC7YD5E1yJLo5EiJkXAPw_ulQH2zQw"/>
          <p:cNvPicPr>
            <a:picLocks noChangeAspect="1" noChangeArrowheads="1"/>
          </p:cNvPicPr>
          <p:nvPr/>
        </p:nvPicPr>
        <p:blipFill>
          <a:blip r:embed="rId2" cstate="print"/>
          <a:srcRect/>
          <a:stretch>
            <a:fillRect/>
          </a:stretch>
        </p:blipFill>
        <p:spPr bwMode="auto">
          <a:xfrm>
            <a:off x="395536" y="2681536"/>
            <a:ext cx="2520672" cy="4176464"/>
          </a:xfrm>
          <a:prstGeom prst="rect">
            <a:avLst/>
          </a:prstGeom>
          <a:noFill/>
        </p:spPr>
      </p:pic>
      <p:sp>
        <p:nvSpPr>
          <p:cNvPr id="11" name="ZoneTexte 10"/>
          <p:cNvSpPr txBox="1"/>
          <p:nvPr/>
        </p:nvSpPr>
        <p:spPr>
          <a:xfrm>
            <a:off x="3059832" y="3933056"/>
            <a:ext cx="576064" cy="923330"/>
          </a:xfrm>
          <a:prstGeom prst="rect">
            <a:avLst/>
          </a:prstGeom>
          <a:noFill/>
        </p:spPr>
        <p:txBody>
          <a:bodyPr wrap="square" rtlCol="0">
            <a:spAutoFit/>
          </a:bodyPr>
          <a:lstStyle/>
          <a:p>
            <a:r>
              <a:rPr lang="fr-FR" sz="5400" dirty="0" smtClean="0"/>
              <a:t>+</a:t>
            </a:r>
            <a:endParaRPr lang="fr-FR" sz="5400" dirty="0"/>
          </a:p>
        </p:txBody>
      </p:sp>
      <p:pic>
        <p:nvPicPr>
          <p:cNvPr id="33795" name="Picture 3"/>
          <p:cNvPicPr>
            <a:picLocks noChangeAspect="1" noChangeArrowheads="1"/>
          </p:cNvPicPr>
          <p:nvPr/>
        </p:nvPicPr>
        <p:blipFill>
          <a:blip r:embed="rId3" cstate="print"/>
          <a:srcRect/>
          <a:stretch>
            <a:fillRect/>
          </a:stretch>
        </p:blipFill>
        <p:spPr bwMode="auto">
          <a:xfrm>
            <a:off x="3563888" y="3645024"/>
            <a:ext cx="2228850" cy="1657350"/>
          </a:xfrm>
          <a:prstGeom prst="rect">
            <a:avLst/>
          </a:prstGeom>
          <a:noFill/>
          <a:ln w="9525">
            <a:noFill/>
            <a:miter lim="800000"/>
            <a:headEnd/>
            <a:tailEnd/>
          </a:ln>
        </p:spPr>
      </p:pic>
      <p:sp>
        <p:nvSpPr>
          <p:cNvPr id="13" name="ZoneTexte 12"/>
          <p:cNvSpPr txBox="1"/>
          <p:nvPr/>
        </p:nvSpPr>
        <p:spPr>
          <a:xfrm>
            <a:off x="5940152" y="3933056"/>
            <a:ext cx="1080120" cy="923330"/>
          </a:xfrm>
          <a:prstGeom prst="rect">
            <a:avLst/>
          </a:prstGeom>
          <a:noFill/>
        </p:spPr>
        <p:txBody>
          <a:bodyPr wrap="square" rtlCol="0">
            <a:spAutoFit/>
          </a:bodyPr>
          <a:lstStyle/>
          <a:p>
            <a:r>
              <a:rPr lang="fr-FR" sz="5400" dirty="0" smtClean="0"/>
              <a:t>=</a:t>
            </a:r>
            <a:endParaRPr lang="fr-FR" sz="5400" dirty="0"/>
          </a:p>
        </p:txBody>
      </p:sp>
      <p:pic>
        <p:nvPicPr>
          <p:cNvPr id="33796" name="Picture 4"/>
          <p:cNvPicPr>
            <a:picLocks noChangeAspect="1" noChangeArrowheads="1"/>
          </p:cNvPicPr>
          <p:nvPr/>
        </p:nvPicPr>
        <p:blipFill>
          <a:blip r:embed="rId4" cstate="print"/>
          <a:srcRect/>
          <a:stretch>
            <a:fillRect/>
          </a:stretch>
        </p:blipFill>
        <p:spPr bwMode="auto">
          <a:xfrm>
            <a:off x="6516216" y="3501008"/>
            <a:ext cx="2476516" cy="1628031"/>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7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391</TotalTime>
  <Words>376</Words>
  <Application>Microsoft Office PowerPoint</Application>
  <PresentationFormat>Affichage à l'écran (4:3)</PresentationFormat>
  <Paragraphs>75</Paragraphs>
  <Slides>18</Slides>
  <Notes>0</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Thème Office</vt:lpstr>
      <vt:lpstr>La sécurité sur Android</vt:lpstr>
      <vt:lpstr>   Plan </vt:lpstr>
      <vt:lpstr>Introduction</vt:lpstr>
      <vt:lpstr>Android</vt:lpstr>
      <vt:lpstr>Android</vt:lpstr>
      <vt:lpstr>Android</vt:lpstr>
      <vt:lpstr>Application</vt:lpstr>
      <vt:lpstr>Application</vt:lpstr>
      <vt:lpstr>Application</vt:lpstr>
      <vt:lpstr>Application</vt:lpstr>
      <vt:lpstr>Application</vt:lpstr>
      <vt:lpstr>Application</vt:lpstr>
      <vt:lpstr>Les risques</vt:lpstr>
      <vt:lpstr>Les risques</vt:lpstr>
      <vt:lpstr>Les risques</vt:lpstr>
      <vt:lpstr>Comparaison IOS et Windows Phone</vt:lpstr>
      <vt:lpstr>Conclusion</vt:lpstr>
      <vt:lpstr>Diapositive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florian</dc:creator>
  <cp:lastModifiedBy>florian</cp:lastModifiedBy>
  <cp:revision>41</cp:revision>
  <dcterms:created xsi:type="dcterms:W3CDTF">2014-04-07T19:55:05Z</dcterms:created>
  <dcterms:modified xsi:type="dcterms:W3CDTF">2014-04-08T02:27:05Z</dcterms:modified>
</cp:coreProperties>
</file>