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5" r:id="rId4"/>
    <p:sldId id="260" r:id="rId5"/>
    <p:sldId id="264" r:id="rId6"/>
    <p:sldId id="261" r:id="rId7"/>
    <p:sldId id="262" r:id="rId8"/>
    <p:sldId id="263" r:id="rId9"/>
    <p:sldId id="266" r:id="rId10"/>
    <p:sldId id="267" r:id="rId11"/>
    <p:sldId id="268" r:id="rId12"/>
    <p:sldId id="269" r:id="rId13"/>
    <p:sldId id="276" r:id="rId14"/>
    <p:sldId id="270" r:id="rId15"/>
    <p:sldId id="271" r:id="rId16"/>
    <p:sldId id="273" r:id="rId17"/>
    <p:sldId id="274"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227" autoAdjust="0"/>
    <p:restoredTop sz="94660"/>
  </p:normalViewPr>
  <p:slideViewPr>
    <p:cSldViewPr>
      <p:cViewPr varScale="1">
        <p:scale>
          <a:sx n="75" d="100"/>
          <a:sy n="75" d="100"/>
        </p:scale>
        <p:origin x="-6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lvl1pPr>
              <a:defRPr u="sng"/>
            </a:lvl1pPr>
          </a:lstStyle>
          <a:p>
            <a:r>
              <a:rPr lang="fr-FR" dirty="0" smtClean="0"/>
              <a:t>UQAC – Sécurité 8INF857</a:t>
            </a:r>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C7D2-F428-46FF-8BB4-CD90C6CA21B9}"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uqac.netii.net/show.php?uid=OyoEWQwR9j376X8xCDiuAMKBkmvl2V0s"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20888"/>
            <a:ext cx="8229600" cy="1143000"/>
          </a:xfrm>
        </p:spPr>
        <p:style>
          <a:lnRef idx="0">
            <a:schemeClr val="accent1"/>
          </a:lnRef>
          <a:fillRef idx="3">
            <a:schemeClr val="accent1"/>
          </a:fillRef>
          <a:effectRef idx="3">
            <a:schemeClr val="accent1"/>
          </a:effectRef>
          <a:fontRef idx="minor">
            <a:schemeClr val="lt1"/>
          </a:fontRef>
        </p:style>
        <p:txBody>
          <a:bodyPr/>
          <a:lstStyle/>
          <a:p>
            <a:r>
              <a:rPr lang="fr-FR" dirty="0" smtClean="0"/>
              <a:t>La sécurité sur </a:t>
            </a:r>
            <a:r>
              <a:rPr lang="fr-FR" dirty="0" err="1" smtClean="0"/>
              <a:t>Android</a:t>
            </a:r>
            <a:endParaRPr lang="fr-FR" dirty="0"/>
          </a:p>
        </p:txBody>
      </p:sp>
      <p:sp>
        <p:nvSpPr>
          <p:cNvPr id="3" name="Espace réservé du contenu 2"/>
          <p:cNvSpPr>
            <a:spLocks noGrp="1"/>
          </p:cNvSpPr>
          <p:nvPr>
            <p:ph idx="1"/>
          </p:nvPr>
        </p:nvSpPr>
        <p:spPr>
          <a:xfrm>
            <a:off x="457200" y="5301208"/>
            <a:ext cx="8229600" cy="824955"/>
          </a:xfrm>
        </p:spPr>
        <p:txBody>
          <a:bodyPr/>
          <a:lstStyle/>
          <a:p>
            <a:pPr algn="ctr">
              <a:buNone/>
            </a:pPr>
            <a:r>
              <a:rPr lang="fr-FR" i="1" dirty="0" smtClean="0"/>
              <a:t>Florian Bouchot – Sylvain </a:t>
            </a:r>
            <a:r>
              <a:rPr lang="fr-FR" i="1" dirty="0" err="1" smtClean="0"/>
              <a:t>Stoesel</a:t>
            </a:r>
            <a:endParaRPr lang="fr-FR"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467544" y="1700808"/>
            <a:ext cx="6840760"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READ_SMS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9697" name="Picture 1"/>
          <p:cNvPicPr>
            <a:picLocks noChangeAspect="1" noChangeArrowheads="1"/>
          </p:cNvPicPr>
          <p:nvPr/>
        </p:nvPicPr>
        <p:blipFill>
          <a:blip r:embed="rId2" cstate="print"/>
          <a:srcRect/>
          <a:stretch>
            <a:fillRect/>
          </a:stretch>
        </p:blipFill>
        <p:spPr bwMode="auto">
          <a:xfrm>
            <a:off x="5148064" y="1628800"/>
            <a:ext cx="3528392" cy="1966840"/>
          </a:xfrm>
          <a:prstGeom prst="rect">
            <a:avLst/>
          </a:prstGeom>
          <a:noFill/>
          <a:ln w="9525">
            <a:noFill/>
            <a:miter lim="800000"/>
            <a:headEnd/>
            <a:tailEnd/>
          </a:ln>
        </p:spPr>
      </p:pic>
      <p:sp>
        <p:nvSpPr>
          <p:cNvPr id="6" name="ZoneTexte 5"/>
          <p:cNvSpPr txBox="1"/>
          <p:nvPr/>
        </p:nvSpPr>
        <p:spPr>
          <a:xfrm>
            <a:off x="611560" y="3789040"/>
            <a:ext cx="6120680" cy="2677656"/>
          </a:xfrm>
          <a:prstGeom prst="rect">
            <a:avLst/>
          </a:prstGeom>
          <a:noFill/>
        </p:spPr>
        <p:txBody>
          <a:bodyPr wrap="square" rtlCol="0">
            <a:spAutoFit/>
          </a:bodyPr>
          <a:lstStyle/>
          <a:p>
            <a:r>
              <a:rPr lang="fr-FR" sz="2400" b="1" dirty="0" smtClean="0"/>
              <a:t>Accès à :</a:t>
            </a:r>
          </a:p>
          <a:p>
            <a:endParaRPr lang="fr-FR" sz="2400" dirty="0"/>
          </a:p>
          <a:p>
            <a:pPr>
              <a:buFont typeface="Arial" pitchFamily="34" charset="0"/>
              <a:buChar char="•"/>
            </a:pPr>
            <a:r>
              <a:rPr lang="fr-FR" sz="2400" dirty="0" smtClean="0"/>
              <a:t>L’ensemble des SMS</a:t>
            </a:r>
          </a:p>
          <a:p>
            <a:pPr>
              <a:buFont typeface="Arial" pitchFamily="34" charset="0"/>
              <a:buChar char="•"/>
            </a:pPr>
            <a:r>
              <a:rPr lang="fr-FR" sz="2400" dirty="0" smtClean="0"/>
              <a:t>Du numéro de téléphone de la conversation</a:t>
            </a:r>
          </a:p>
          <a:p>
            <a:pPr>
              <a:buFont typeface="Arial" pitchFamily="34" charset="0"/>
              <a:buChar char="•"/>
            </a:pPr>
            <a:r>
              <a:rPr lang="fr-FR" sz="2400" dirty="0" smtClean="0"/>
              <a:t>Du nom </a:t>
            </a:r>
            <a:r>
              <a:rPr lang="fr-FR" sz="2400" dirty="0" smtClean="0"/>
              <a:t>associé</a:t>
            </a:r>
            <a:endParaRPr lang="fr-FR" sz="2400" dirty="0" smtClean="0"/>
          </a:p>
          <a:p>
            <a:pPr>
              <a:buFont typeface="Arial" pitchFamily="34" charset="0"/>
              <a:buChar char="•"/>
            </a:pPr>
            <a:r>
              <a:rPr lang="fr-FR" sz="2400" dirty="0" smtClean="0"/>
              <a:t>De la date</a:t>
            </a:r>
          </a:p>
          <a:p>
            <a:r>
              <a:rPr lang="fr-FR" sz="2400" dirty="0" smtClean="0"/>
              <a:t>….</a:t>
            </a:r>
            <a:endParaRPr lang="fr-FR"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697"/>
                                        </p:tgtEl>
                                        <p:attrNameLst>
                                          <p:attrName>style.visibility</p:attrName>
                                        </p:attrNameLst>
                                      </p:cBhvr>
                                      <p:to>
                                        <p:strVal val="visible"/>
                                      </p:to>
                                    </p:set>
                                    <p:anim calcmode="lin" valueType="num">
                                      <p:cBhvr additive="base">
                                        <p:cTn id="11" dur="500" fill="hold"/>
                                        <p:tgtEl>
                                          <p:spTgt spid="29697"/>
                                        </p:tgtEl>
                                        <p:attrNameLst>
                                          <p:attrName>ppt_x</p:attrName>
                                        </p:attrNameLst>
                                      </p:cBhvr>
                                      <p:tavLst>
                                        <p:tav tm="0">
                                          <p:val>
                                            <p:strVal val="1+#ppt_w/2"/>
                                          </p:val>
                                        </p:tav>
                                        <p:tav tm="100000">
                                          <p:val>
                                            <p:strVal val="#ppt_x"/>
                                          </p:val>
                                        </p:tav>
                                      </p:tavLst>
                                    </p:anim>
                                    <p:anim calcmode="lin" valueType="num">
                                      <p:cBhvr additive="base">
                                        <p:cTn id="12" dur="500" fill="hold"/>
                                        <p:tgtEl>
                                          <p:spTgt spid="2969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539552" y="1772816"/>
            <a:ext cx="7632848" cy="369332"/>
          </a:xfrm>
          <a:prstGeom prst="rect">
            <a:avLst/>
          </a:prstGeom>
          <a:noFill/>
        </p:spPr>
        <p:txBody>
          <a:bodyPr wrap="square" rtlCol="0">
            <a:spAutoFit/>
          </a:bodyPr>
          <a:lstStyle/>
          <a:p>
            <a:endParaRPr lang="fr-FR" dirty="0"/>
          </a:p>
        </p:txBody>
      </p:sp>
      <p:sp>
        <p:nvSpPr>
          <p:cNvPr id="4" name="ZoneTexte 3"/>
          <p:cNvSpPr txBox="1"/>
          <p:nvPr/>
        </p:nvSpPr>
        <p:spPr>
          <a:xfrm>
            <a:off x="539552" y="1700808"/>
            <a:ext cx="7992888"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READ_HISTORY_BOOKMARKS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8673" name="Picture 1"/>
          <p:cNvPicPr>
            <a:picLocks noChangeAspect="1" noChangeArrowheads="1"/>
          </p:cNvPicPr>
          <p:nvPr/>
        </p:nvPicPr>
        <p:blipFill>
          <a:blip r:embed="rId2" cstate="print"/>
          <a:srcRect/>
          <a:stretch>
            <a:fillRect/>
          </a:stretch>
        </p:blipFill>
        <p:spPr bwMode="auto">
          <a:xfrm>
            <a:off x="251520" y="2348880"/>
            <a:ext cx="8490932" cy="2530158"/>
          </a:xfrm>
          <a:prstGeom prst="rect">
            <a:avLst/>
          </a:prstGeom>
          <a:noFill/>
          <a:ln w="9525">
            <a:noFill/>
            <a:miter lim="800000"/>
            <a:headEnd/>
            <a:tailEnd/>
          </a:ln>
        </p:spPr>
      </p:pic>
      <p:sp>
        <p:nvSpPr>
          <p:cNvPr id="6" name="ZoneTexte 5"/>
          <p:cNvSpPr txBox="1"/>
          <p:nvPr/>
        </p:nvSpPr>
        <p:spPr>
          <a:xfrm>
            <a:off x="323528" y="4919008"/>
            <a:ext cx="6264696" cy="1938992"/>
          </a:xfrm>
          <a:prstGeom prst="rect">
            <a:avLst/>
          </a:prstGeom>
          <a:noFill/>
        </p:spPr>
        <p:txBody>
          <a:bodyPr wrap="square" rtlCol="0">
            <a:spAutoFit/>
          </a:bodyPr>
          <a:lstStyle/>
          <a:p>
            <a:r>
              <a:rPr lang="fr-FR" sz="2400" b="1" dirty="0" smtClean="0"/>
              <a:t>Accès à :</a:t>
            </a:r>
          </a:p>
          <a:p>
            <a:r>
              <a:rPr lang="fr-FR" sz="2400" dirty="0" smtClean="0"/>
              <a:t>Titre du Site</a:t>
            </a:r>
          </a:p>
          <a:p>
            <a:r>
              <a:rPr lang="fr-FR" sz="2400" dirty="0" smtClean="0"/>
              <a:t>URL</a:t>
            </a:r>
          </a:p>
          <a:p>
            <a:r>
              <a:rPr lang="fr-FR" sz="2400" dirty="0" smtClean="0"/>
              <a:t>Date</a:t>
            </a:r>
          </a:p>
          <a:p>
            <a:r>
              <a:rPr lang="fr-FR" sz="2400" dirty="0" smtClean="0"/>
              <a:t>…</a:t>
            </a:r>
            <a:endParaRPr lang="fr-FR"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24321">
            <a:off x="654968" y="3015110"/>
            <a:ext cx="36576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1178">
            <a:off x="2460863" y="3763197"/>
            <a:ext cx="58674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866907" y="1703891"/>
            <a:ext cx="8277093" cy="1292662"/>
          </a:xfrm>
          <a:prstGeom prst="rect">
            <a:avLst/>
          </a:prstGeom>
          <a:noFill/>
        </p:spPr>
        <p:txBody>
          <a:bodyPr wrap="square" rtlCol="0">
            <a:spAutoFit/>
          </a:bodyPr>
          <a:lstStyle/>
          <a:p>
            <a:r>
              <a:rPr lang="fr-FR" sz="2400" b="1" u="sng" dirty="0" smtClean="0"/>
              <a:t>Côté client</a:t>
            </a:r>
            <a:r>
              <a:rPr lang="fr-FR" sz="2400" b="1" dirty="0" smtClean="0"/>
              <a:t> : application Android</a:t>
            </a:r>
          </a:p>
          <a:p>
            <a:endParaRPr lang="fr-FR" b="1" u="sng" dirty="0" smtClean="0"/>
          </a:p>
          <a:p>
            <a:pPr marL="285750" indent="-285750">
              <a:buFont typeface="Arial" panose="020B0604020202020204" pitchFamily="34" charset="0"/>
              <a:buChar char="•"/>
            </a:pPr>
            <a:r>
              <a:rPr lang="fr-FR" dirty="0" smtClean="0"/>
              <a:t>Récupération des SMS reçus et envoyés, des contacts, (numéros, adresses, noms), de l’historique de navigation, des informations du téléphone et de son propriétaire</a:t>
            </a:r>
            <a:endParaRPr lang="fr-FR"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453" y="2934147"/>
            <a:ext cx="36480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845381" y="4468480"/>
            <a:ext cx="7704856" cy="236988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Formatage des données en XML (téléphone moyen : plus de 400Ko de données en texte brut)</a:t>
            </a:r>
            <a:endParaRPr lang="fr-FR" dirty="0"/>
          </a:p>
          <a:p>
            <a:endParaRPr lang="fr-FR" sz="1400" b="1" dirty="0" smtClean="0">
              <a:latin typeface="Consolas" panose="020B0609020204030204" pitchFamily="49" charset="0"/>
              <a:cs typeface="Consolas" panose="020B0609020204030204" pitchFamily="49" charset="0"/>
            </a:endParaRPr>
          </a:p>
          <a:p>
            <a:r>
              <a:rPr lang="fr-FR" sz="1400" b="1" dirty="0" smtClean="0">
                <a:latin typeface="Consolas" panose="020B0609020204030204" pitchFamily="49" charset="0"/>
                <a:cs typeface="Consolas" panose="020B0609020204030204" pitchFamily="49" charset="0"/>
              </a:rPr>
              <a:t>&lt;</a:t>
            </a:r>
            <a:r>
              <a:rPr lang="fr-FR" sz="1400" b="1" dirty="0">
                <a:latin typeface="Consolas" panose="020B0609020204030204" pitchFamily="49" charset="0"/>
                <a:cs typeface="Consolas" panose="020B0609020204030204" pitchFamily="49" charset="0"/>
              </a:rPr>
              <a:t>ALL</a:t>
            </a:r>
            <a:r>
              <a:rPr lang="fr-FR" sz="1400" b="1" dirty="0" smtClean="0">
                <a:latin typeface="Consolas" panose="020B0609020204030204" pitchFamily="49" charset="0"/>
                <a:cs typeface="Consolas" panose="020B0609020204030204" pitchFamily="49" charset="0"/>
              </a:rPr>
              <a:t>&gt;</a:t>
            </a:r>
          </a:p>
          <a:p>
            <a:pPr lvl="1"/>
            <a:r>
              <a:rPr lang="fr-FR" sz="1400" b="1" dirty="0" smtClean="0">
                <a:latin typeface="Consolas" panose="020B0609020204030204" pitchFamily="49" charset="0"/>
                <a:cs typeface="Consolas" panose="020B0609020204030204" pitchFamily="49" charset="0"/>
              </a:rPr>
              <a:t>&lt;</a:t>
            </a:r>
            <a:r>
              <a:rPr lang="fr-FR" sz="1400" b="1" dirty="0">
                <a:latin typeface="Consolas" panose="020B0609020204030204" pitchFamily="49" charset="0"/>
                <a:cs typeface="Consolas" panose="020B0609020204030204" pitchFamily="49" charset="0"/>
              </a:rPr>
              <a:t>ALLHISTORY</a:t>
            </a:r>
            <a:r>
              <a:rPr lang="fr-FR" sz="1400" b="1" dirty="0" smtClean="0">
                <a:latin typeface="Consolas" panose="020B0609020204030204" pitchFamily="49" charset="0"/>
                <a:cs typeface="Consolas" panose="020B0609020204030204" pitchFamily="49" charset="0"/>
              </a:rPr>
              <a:t>&gt;</a:t>
            </a:r>
          </a:p>
          <a:p>
            <a:pPr lvl="2"/>
            <a:r>
              <a:rPr lang="fr-FR" sz="1400" b="1" dirty="0" smtClean="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browserPage</a:t>
            </a:r>
            <a:r>
              <a:rPr lang="fr-FR" sz="1400" b="1" dirty="0" smtClean="0">
                <a:latin typeface="Consolas" panose="020B0609020204030204" pitchFamily="49" charset="0"/>
                <a:cs typeface="Consolas" panose="020B0609020204030204" pitchFamily="49" charset="0"/>
              </a:rPr>
              <a:t>&gt;</a:t>
            </a:r>
          </a:p>
          <a:p>
            <a:pPr lvl="3"/>
            <a:r>
              <a:rPr lang="fr-FR" sz="1400" b="1" dirty="0" smtClean="0">
                <a:latin typeface="Consolas" panose="020B0609020204030204" pitchFamily="49" charset="0"/>
                <a:cs typeface="Consolas" panose="020B0609020204030204" pitchFamily="49" charset="0"/>
              </a:rPr>
              <a:t>&lt;</a:t>
            </a:r>
            <a:r>
              <a:rPr lang="fr-FR" sz="1400" b="1" dirty="0" err="1" smtClean="0">
                <a:latin typeface="Consolas" panose="020B0609020204030204" pitchFamily="49" charset="0"/>
                <a:cs typeface="Consolas" panose="020B0609020204030204" pitchFamily="49" charset="0"/>
              </a:rPr>
              <a:t>title</a:t>
            </a:r>
            <a:r>
              <a:rPr lang="fr-FR" sz="1400" b="1" dirty="0" smtClean="0">
                <a:latin typeface="Consolas" panose="020B0609020204030204" pitchFamily="49" charset="0"/>
                <a:cs typeface="Consolas" panose="020B0609020204030204" pitchFamily="49" charset="0"/>
              </a:rPr>
              <a:t>&gt;Université du Québec à Chicoutimi - UQAC</a:t>
            </a:r>
            <a:r>
              <a:rPr lang="fr-FR" sz="1400" b="1" dirty="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title</a:t>
            </a:r>
            <a:r>
              <a:rPr lang="fr-FR" sz="1400" b="1" dirty="0" smtClean="0">
                <a:latin typeface="Consolas" panose="020B0609020204030204" pitchFamily="49" charset="0"/>
                <a:cs typeface="Consolas" panose="020B0609020204030204" pitchFamily="49" charset="0"/>
              </a:rPr>
              <a:t>&gt;</a:t>
            </a:r>
          </a:p>
          <a:p>
            <a:pPr lvl="3"/>
            <a:r>
              <a:rPr lang="fr-FR" sz="1400" b="1" dirty="0" smtClean="0">
                <a:latin typeface="Consolas" panose="020B0609020204030204" pitchFamily="49" charset="0"/>
                <a:cs typeface="Consolas" panose="020B0609020204030204" pitchFamily="49" charset="0"/>
              </a:rPr>
              <a:t>&lt;</a:t>
            </a:r>
            <a:r>
              <a:rPr lang="fr-FR" sz="1400" b="1" dirty="0">
                <a:latin typeface="Consolas" panose="020B0609020204030204" pitchFamily="49" charset="0"/>
                <a:cs typeface="Consolas" panose="020B0609020204030204" pitchFamily="49" charset="0"/>
              </a:rPr>
              <a:t>url&gt;http://www.uqac.ca/&lt;/url</a:t>
            </a:r>
            <a:r>
              <a:rPr lang="fr-FR" sz="1400" b="1" dirty="0" smtClean="0">
                <a:latin typeface="Consolas" panose="020B0609020204030204" pitchFamily="49" charset="0"/>
                <a:cs typeface="Consolas" panose="020B0609020204030204" pitchFamily="49" charset="0"/>
              </a:rPr>
              <a:t>&gt;</a:t>
            </a:r>
          </a:p>
          <a:p>
            <a:pPr lvl="2"/>
            <a:r>
              <a:rPr lang="fr-FR" sz="1400" b="1" dirty="0" smtClean="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browserPage</a:t>
            </a:r>
            <a:r>
              <a:rPr lang="fr-FR" sz="1400" b="1" dirty="0" smtClean="0">
                <a:latin typeface="Consolas" panose="020B0609020204030204" pitchFamily="49" charset="0"/>
                <a:cs typeface="Consolas" panose="020B0609020204030204" pitchFamily="49" charset="0"/>
              </a:rPr>
              <a:t>&gt;</a:t>
            </a:r>
          </a:p>
          <a:p>
            <a:pPr lvl="2"/>
            <a:r>
              <a:rPr lang="fr-FR" sz="1400" b="1" dirty="0" smtClean="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browserPage</a:t>
            </a:r>
            <a:r>
              <a:rPr lang="fr-FR" sz="1400" b="1" dirty="0" smtClean="0">
                <a:latin typeface="Consolas" panose="020B0609020204030204" pitchFamily="49" charset="0"/>
                <a:cs typeface="Consolas" panose="020B0609020204030204" pitchFamily="49" charset="0"/>
              </a:rPr>
              <a:t>&gt;…</a:t>
            </a:r>
            <a:endParaRPr lang="fr-FR" sz="1400" b="1" dirty="0">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600"/>
                                        <p:tgtEl>
                                          <p:spTgt spid="1026"/>
                                        </p:tgtEl>
                                      </p:cBhvr>
                                    </p:animEffect>
                                  </p:childTnLst>
                                </p:cTn>
                              </p:par>
                            </p:childTnLst>
                          </p:cTn>
                        </p:par>
                        <p:par>
                          <p:cTn id="11" fill="hold">
                            <p:stCondLst>
                              <p:cond delay="600"/>
                            </p:stCondLst>
                            <p:childTnLst>
                              <p:par>
                                <p:cTn id="12" presetID="10"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childTnLst>
                          </p:cTn>
                        </p:par>
                        <p:par>
                          <p:cTn id="15" fill="hold">
                            <p:stCondLst>
                              <p:cond delay="1100"/>
                            </p:stCondLst>
                            <p:childTnLst>
                              <p:par>
                                <p:cTn id="16" presetID="10" presetClass="entr" presetSubtype="0" fill="hold" nodeType="after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866907" y="1703891"/>
            <a:ext cx="8277093" cy="1292662"/>
          </a:xfrm>
          <a:prstGeom prst="rect">
            <a:avLst/>
          </a:prstGeom>
          <a:noFill/>
        </p:spPr>
        <p:txBody>
          <a:bodyPr wrap="square" rtlCol="0">
            <a:spAutoFit/>
          </a:bodyPr>
          <a:lstStyle/>
          <a:p>
            <a:r>
              <a:rPr lang="fr-FR" sz="2400" b="1" u="sng" dirty="0" smtClean="0"/>
              <a:t>Côté serveur</a:t>
            </a:r>
            <a:r>
              <a:rPr lang="fr-FR" sz="2400" b="1" dirty="0" smtClean="0"/>
              <a:t> : programme PHP</a:t>
            </a:r>
          </a:p>
          <a:p>
            <a:endParaRPr lang="fr-FR" b="1" u="sng" dirty="0" smtClean="0"/>
          </a:p>
          <a:p>
            <a:pPr marL="285750" indent="-285750">
              <a:buFont typeface="Arial" panose="020B0604020202020204" pitchFamily="34" charset="0"/>
              <a:buChar char="•"/>
            </a:pPr>
            <a:r>
              <a:rPr lang="fr-FR" dirty="0" smtClean="0"/>
              <a:t>Le XML envoyé par l’application Android est </a:t>
            </a:r>
            <a:r>
              <a:rPr lang="fr-FR" i="1" dirty="0" err="1" smtClean="0"/>
              <a:t>parsé</a:t>
            </a:r>
            <a:r>
              <a:rPr lang="fr-FR" i="1" dirty="0" smtClean="0"/>
              <a:t> </a:t>
            </a:r>
            <a:r>
              <a:rPr lang="fr-FR" dirty="0" smtClean="0"/>
              <a:t>par le serveur, et la base de données est alors remplie par les informations contenues dans le XML</a:t>
            </a:r>
            <a:endParaRPr lang="fr-FR" dirty="0"/>
          </a:p>
        </p:txBody>
      </p:sp>
      <p:sp>
        <p:nvSpPr>
          <p:cNvPr id="4" name="ZoneTexte 3"/>
          <p:cNvSpPr txBox="1"/>
          <p:nvPr/>
        </p:nvSpPr>
        <p:spPr>
          <a:xfrm>
            <a:off x="845381" y="4468480"/>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Un identifiant aléatoire et unique est généré pour un utilisateur, ce qui permet d’obtenir un lien unique pour l’utilisateur, et accessible uniquement par lui-même</a:t>
            </a:r>
          </a:p>
          <a:p>
            <a:pPr marL="285750" indent="-285750">
              <a:buFont typeface="Arial" panose="020B0604020202020204" pitchFamily="34" charset="0"/>
              <a:buChar char="•"/>
            </a:pPr>
            <a:endParaRPr lang="fr-FR" sz="1400" b="1" dirty="0">
              <a:latin typeface="Consolas" panose="020B0609020204030204" pitchFamily="49" charset="0"/>
              <a:cs typeface="Consolas" panose="020B0609020204030204" pitchFamily="49" charset="0"/>
            </a:endParaRPr>
          </a:p>
          <a:p>
            <a:r>
              <a:rPr lang="fr-FR" dirty="0">
                <a:hlinkClick r:id="rId2"/>
              </a:rPr>
              <a:t>http://</a:t>
            </a:r>
            <a:r>
              <a:rPr lang="fr-FR" dirty="0" smtClean="0">
                <a:hlinkClick r:id="rId2"/>
              </a:rPr>
              <a:t>uqac.netii.net/show.php?uid=OyoEWQwR9j376X8xCDiuAMKBkmvl2V0s</a:t>
            </a:r>
            <a:endParaRPr lang="fr-FR" dirty="0" smtClean="0"/>
          </a:p>
          <a:p>
            <a:endParaRPr lang="fr-FR" dirty="0"/>
          </a:p>
          <a:p>
            <a:pPr marL="285750" indent="-285750">
              <a:buFont typeface="Arial" panose="020B0604020202020204" pitchFamily="34" charset="0"/>
              <a:buChar char="•"/>
            </a:pPr>
            <a:r>
              <a:rPr lang="fr-FR" dirty="0" smtClean="0"/>
              <a:t>Ce lien est renvoyé par le serveur au client ; ce dernier peut alors l’afficher graphiquement dans l’application Android</a:t>
            </a:r>
            <a:endParaRPr lang="fr-FR"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267744" y="2996553"/>
            <a:ext cx="3960440" cy="1236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168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772816"/>
            <a:ext cx="8280920" cy="5016758"/>
          </a:xfrm>
          <a:prstGeom prst="rect">
            <a:avLst/>
          </a:prstGeom>
          <a:noFill/>
        </p:spPr>
        <p:txBody>
          <a:bodyPr wrap="square" rtlCol="0">
            <a:spAutoFit/>
          </a:bodyPr>
          <a:lstStyle/>
          <a:p>
            <a:r>
              <a:rPr lang="fr-FR" sz="3200" b="1" u="sng" dirty="0" smtClean="0"/>
              <a:t>L’accès à des informations :</a:t>
            </a:r>
          </a:p>
          <a:p>
            <a:endParaRPr lang="fr-FR" sz="2400" b="1" dirty="0"/>
          </a:p>
          <a:p>
            <a:pPr>
              <a:buFont typeface="Arial" pitchFamily="34" charset="0"/>
              <a:buChar char="•"/>
            </a:pPr>
            <a:r>
              <a:rPr lang="fr-FR" sz="2400" b="1" dirty="0" smtClean="0"/>
              <a:t>Vol d’informations bancaires</a:t>
            </a:r>
          </a:p>
          <a:p>
            <a:pPr>
              <a:buFont typeface="Arial" pitchFamily="34" charset="0"/>
              <a:buChar char="•"/>
            </a:pPr>
            <a:endParaRPr lang="fr-FR" sz="2400" b="1" dirty="0"/>
          </a:p>
          <a:p>
            <a:pPr>
              <a:buFont typeface="Arial" pitchFamily="34" charset="0"/>
              <a:buChar char="•"/>
            </a:pPr>
            <a:r>
              <a:rPr lang="fr-FR" sz="2400" b="1" dirty="0" smtClean="0"/>
              <a:t>Informations privées et personnelles (SMS, Contact, fréquence d’appel…)</a:t>
            </a:r>
          </a:p>
          <a:p>
            <a:pPr>
              <a:buFont typeface="Arial" pitchFamily="34" charset="0"/>
              <a:buChar char="•"/>
            </a:pPr>
            <a:endParaRPr lang="fr-FR" sz="2400" b="1" dirty="0"/>
          </a:p>
          <a:p>
            <a:pPr>
              <a:buFont typeface="Arial" pitchFamily="34" charset="0"/>
              <a:buChar char="•"/>
            </a:pPr>
            <a:r>
              <a:rPr lang="fr-FR" sz="2400" b="1" dirty="0" smtClean="0"/>
              <a:t>Etude de l’utilisateur et de </a:t>
            </a:r>
            <a:r>
              <a:rPr lang="fr-FR" sz="2400" b="1" dirty="0"/>
              <a:t>s</a:t>
            </a:r>
            <a:r>
              <a:rPr lang="fr-FR" sz="2400" b="1" dirty="0" smtClean="0"/>
              <a:t>es habitudes (SMS, URL …)</a:t>
            </a:r>
          </a:p>
          <a:p>
            <a:pPr>
              <a:buFont typeface="Arial" pitchFamily="34" charset="0"/>
              <a:buChar char="•"/>
            </a:pPr>
            <a:endParaRPr lang="fr-FR" sz="2400" b="1" dirty="0"/>
          </a:p>
          <a:p>
            <a:pPr>
              <a:buFont typeface="Arial" pitchFamily="34" charset="0"/>
              <a:buChar char="•"/>
            </a:pPr>
            <a:r>
              <a:rPr lang="fr-FR" sz="2400" b="1" dirty="0" smtClean="0"/>
              <a:t>Ecoute et espionnage (mise en marche du téléphone, prise de photo…)</a:t>
            </a:r>
          </a:p>
          <a:p>
            <a:pPr>
              <a:buFont typeface="Arial" pitchFamily="34" charset="0"/>
              <a:buChar char="•"/>
            </a:pPr>
            <a:endParaRPr lang="fr-FR" sz="2400" b="1" dirty="0"/>
          </a:p>
          <a:p>
            <a:pPr>
              <a:buFont typeface="Arial" pitchFamily="34" charset="0"/>
              <a:buChar char="•"/>
            </a:pPr>
            <a:r>
              <a:rPr lang="fr-FR" sz="2400" b="1" dirty="0" smtClean="0"/>
              <a:t>Harcèlement </a:t>
            </a:r>
            <a:endParaRPr lang="fr-FR"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38169" y="1624900"/>
            <a:ext cx="8280920" cy="5324535"/>
          </a:xfrm>
          <a:prstGeom prst="rect">
            <a:avLst/>
          </a:prstGeom>
          <a:noFill/>
        </p:spPr>
        <p:txBody>
          <a:bodyPr wrap="square" rtlCol="0">
            <a:spAutoFit/>
          </a:bodyPr>
          <a:lstStyle/>
          <a:p>
            <a:r>
              <a:rPr lang="fr-FR" sz="2800" b="1" u="sng" dirty="0" smtClean="0"/>
              <a:t>Création de fausses </a:t>
            </a:r>
            <a:r>
              <a:rPr lang="fr-FR" sz="2800" b="1" u="sng" dirty="0" smtClean="0"/>
              <a:t>identités </a:t>
            </a:r>
            <a:r>
              <a:rPr lang="fr-FR" sz="2800" b="1" u="sng" dirty="0" smtClean="0"/>
              <a:t>:</a:t>
            </a:r>
          </a:p>
          <a:p>
            <a:pPr>
              <a:buFont typeface="Arial" pitchFamily="34" charset="0"/>
              <a:buChar char="•"/>
            </a:pPr>
            <a:endParaRPr lang="fr-FR" sz="2400" b="1" dirty="0"/>
          </a:p>
          <a:p>
            <a:pPr>
              <a:buFont typeface="Arial" pitchFamily="34" charset="0"/>
              <a:buChar char="•"/>
            </a:pPr>
            <a:r>
              <a:rPr lang="fr-FR" sz="2400" b="1" dirty="0" smtClean="0"/>
              <a:t>Avec certaines permissions, on peut créer un contact factice (nom, numéro, adresse…)</a:t>
            </a:r>
          </a:p>
          <a:p>
            <a:pPr>
              <a:buFont typeface="Arial" pitchFamily="34" charset="0"/>
              <a:buChar char="•"/>
            </a:pPr>
            <a:endParaRPr lang="fr-FR" sz="2400" b="1" dirty="0" smtClean="0">
              <a:sym typeface="Wingdings" pitchFamily="2" charset="2"/>
            </a:endParaRPr>
          </a:p>
          <a:p>
            <a:pPr>
              <a:buFont typeface="Arial" pitchFamily="34" charset="0"/>
              <a:buChar char="•"/>
            </a:pPr>
            <a:r>
              <a:rPr lang="fr-FR" sz="2400" b="1" dirty="0" smtClean="0">
                <a:sym typeface="Wingdings" pitchFamily="2" charset="2"/>
              </a:rPr>
              <a:t>Possibilités de créer des conversations avec ce contact sans jamais avoir reçu un SMS</a:t>
            </a:r>
            <a:r>
              <a:rPr lang="fr-FR" sz="2400" b="1" dirty="0" smtClean="0"/>
              <a:t> </a:t>
            </a:r>
          </a:p>
          <a:p>
            <a:pPr>
              <a:buFont typeface="Wingdings"/>
              <a:buChar char="à"/>
            </a:pPr>
            <a:endParaRPr lang="fr-FR" sz="2400" b="1" dirty="0"/>
          </a:p>
          <a:p>
            <a:pPr>
              <a:buFont typeface="Arial" pitchFamily="34" charset="0"/>
              <a:buChar char="•"/>
            </a:pPr>
            <a:r>
              <a:rPr lang="fr-FR" sz="2400" b="1" dirty="0" smtClean="0"/>
              <a:t>Intrusion dans la sphère privée de l’utilisateur</a:t>
            </a:r>
          </a:p>
          <a:p>
            <a:endParaRPr lang="fr-FR" sz="2400" b="1" dirty="0"/>
          </a:p>
          <a:p>
            <a:pPr>
              <a:buFont typeface="Arial" pitchFamily="34" charset="0"/>
              <a:buChar char="•"/>
            </a:pPr>
            <a:r>
              <a:rPr lang="fr-FR" sz="2400" b="1" dirty="0" smtClean="0"/>
              <a:t>Abus de confiance (envoi de liens </a:t>
            </a:r>
            <a:r>
              <a:rPr lang="fr-FR" sz="2400" b="1" dirty="0" smtClean="0"/>
              <a:t>publicitaires </a:t>
            </a:r>
            <a:r>
              <a:rPr lang="fr-FR" sz="2400" b="1" dirty="0" smtClean="0"/>
              <a:t>par SMS)</a:t>
            </a:r>
          </a:p>
          <a:p>
            <a:pPr>
              <a:buFont typeface="Wingdings"/>
              <a:buChar char="à"/>
            </a:pPr>
            <a:endParaRPr lang="fr-FR" sz="2400" b="1" dirty="0"/>
          </a:p>
          <a:p>
            <a:pPr>
              <a:buFont typeface="Arial" pitchFamily="34" charset="0"/>
              <a:buChar char="•"/>
            </a:pPr>
            <a:r>
              <a:rPr lang="fr-FR" sz="2400" b="1" dirty="0" smtClean="0"/>
              <a:t>Possibilité d’envoyer des emails de la part d’un des contacts à l’utilisateur</a:t>
            </a:r>
            <a:endParaRPr lang="fr-FR"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Comparaison IOS et Windows Phone</a:t>
            </a:r>
            <a:endParaRPr lang="fr-FR" dirty="0"/>
          </a:p>
        </p:txBody>
      </p:sp>
      <p:sp>
        <p:nvSpPr>
          <p:cNvPr id="4" name="ZoneTexte 3"/>
          <p:cNvSpPr txBox="1"/>
          <p:nvPr/>
        </p:nvSpPr>
        <p:spPr>
          <a:xfrm>
            <a:off x="827584" y="1772816"/>
            <a:ext cx="8316416" cy="2062103"/>
          </a:xfrm>
          <a:prstGeom prst="rect">
            <a:avLst/>
          </a:prstGeom>
          <a:noFill/>
        </p:spPr>
        <p:txBody>
          <a:bodyPr wrap="square" rtlCol="0">
            <a:spAutoFit/>
          </a:bodyPr>
          <a:lstStyle/>
          <a:p>
            <a:r>
              <a:rPr lang="fr-FR" sz="2800" b="1" u="sng" dirty="0" smtClean="0"/>
              <a:t>Points</a:t>
            </a:r>
            <a:r>
              <a:rPr lang="fr-FR" sz="2800" u="sng" dirty="0" smtClean="0"/>
              <a:t> </a:t>
            </a:r>
            <a:r>
              <a:rPr lang="fr-FR" sz="2800" b="1" u="sng" dirty="0" smtClean="0"/>
              <a:t>communs</a:t>
            </a:r>
            <a:r>
              <a:rPr lang="fr-FR" sz="2800" u="sng" dirty="0" smtClean="0"/>
              <a:t> :</a:t>
            </a:r>
          </a:p>
          <a:p>
            <a:endParaRPr lang="fr-FR" sz="2000" dirty="0"/>
          </a:p>
          <a:p>
            <a:pPr>
              <a:buFont typeface="Arial" pitchFamily="34" charset="0"/>
              <a:buChar char="•"/>
            </a:pPr>
            <a:r>
              <a:rPr lang="fr-FR" sz="2000" dirty="0" smtClean="0"/>
              <a:t>Même genre de permissions accordées aux </a:t>
            </a:r>
            <a:r>
              <a:rPr lang="fr-FR" sz="2000" dirty="0" smtClean="0"/>
              <a:t>applications</a:t>
            </a:r>
            <a:endParaRPr lang="fr-FR" sz="2000" dirty="0"/>
          </a:p>
          <a:p>
            <a:pPr>
              <a:buFont typeface="Arial" pitchFamily="34" charset="0"/>
              <a:buChar char="•"/>
            </a:pPr>
            <a:r>
              <a:rPr lang="fr-FR" sz="2000" dirty="0" smtClean="0"/>
              <a:t>Une fois l’application installée, le vol d’informations est possible sur les 3 </a:t>
            </a:r>
            <a:r>
              <a:rPr lang="fr-FR" sz="2000" dirty="0" smtClean="0"/>
              <a:t>plateformes</a:t>
            </a:r>
          </a:p>
          <a:p>
            <a:pPr>
              <a:buFont typeface="Arial" pitchFamily="34" charset="0"/>
              <a:buChar char="•"/>
            </a:pPr>
            <a:r>
              <a:rPr lang="fr-FR" sz="2000" dirty="0" smtClean="0"/>
              <a:t>Abus des permissions requises pour installer les applications</a:t>
            </a:r>
            <a:endParaRPr lang="fr-FR" sz="2000" dirty="0"/>
          </a:p>
        </p:txBody>
      </p:sp>
      <p:sp>
        <p:nvSpPr>
          <p:cNvPr id="5" name="ZoneTexte 4"/>
          <p:cNvSpPr txBox="1"/>
          <p:nvPr/>
        </p:nvSpPr>
        <p:spPr>
          <a:xfrm>
            <a:off x="814620" y="3988603"/>
            <a:ext cx="7848872" cy="2646878"/>
          </a:xfrm>
          <a:prstGeom prst="rect">
            <a:avLst/>
          </a:prstGeom>
          <a:noFill/>
        </p:spPr>
        <p:txBody>
          <a:bodyPr wrap="square" rtlCol="0">
            <a:spAutoFit/>
          </a:bodyPr>
          <a:lstStyle/>
          <a:p>
            <a:r>
              <a:rPr lang="fr-FR" sz="2800" b="1" u="sng" dirty="0" smtClean="0"/>
              <a:t>Différences</a:t>
            </a:r>
            <a:r>
              <a:rPr lang="fr-FR" sz="2800" u="sng" dirty="0" smtClean="0"/>
              <a:t> :</a:t>
            </a:r>
          </a:p>
          <a:p>
            <a:endParaRPr lang="fr-FR" dirty="0"/>
          </a:p>
          <a:p>
            <a:pPr>
              <a:buFont typeface="Arial" pitchFamily="34" charset="0"/>
              <a:buChar char="•"/>
            </a:pPr>
            <a:r>
              <a:rPr lang="fr-FR" sz="2000" dirty="0" smtClean="0"/>
              <a:t>Android permet à l’utilisateur de savoir les permissions accordées par l’application au </a:t>
            </a:r>
            <a:r>
              <a:rPr lang="fr-FR" sz="2000" dirty="0" smtClean="0"/>
              <a:t>téléchargement</a:t>
            </a:r>
            <a:endParaRPr lang="fr-FR" sz="2000" dirty="0"/>
          </a:p>
          <a:p>
            <a:pPr>
              <a:buFont typeface="Arial" pitchFamily="34" charset="0"/>
              <a:buChar char="•"/>
            </a:pPr>
            <a:r>
              <a:rPr lang="fr-FR" sz="2000" dirty="0" smtClean="0"/>
              <a:t>Les applications IOS et Windows </a:t>
            </a:r>
            <a:r>
              <a:rPr lang="fr-FR" sz="2000" dirty="0" smtClean="0"/>
              <a:t>Phone </a:t>
            </a:r>
            <a:r>
              <a:rPr lang="fr-FR" sz="2000" dirty="0" smtClean="0"/>
              <a:t>sont réellement testées et approuvées par des « testeurs » d’Apple ou Microsoft, avant sa mise sur le </a:t>
            </a:r>
            <a:r>
              <a:rPr lang="fr-FR" sz="2000" dirty="0" smtClean="0"/>
              <a:t>Store</a:t>
            </a:r>
            <a:endParaRPr lang="fr-FR" sz="2000" dirty="0"/>
          </a:p>
          <a:p>
            <a:pPr>
              <a:buFont typeface="Arial" pitchFamily="34" charset="0"/>
              <a:buChar char="•"/>
            </a:pPr>
            <a:r>
              <a:rPr lang="fr-FR" sz="2000" dirty="0" smtClean="0"/>
              <a:t>Android permet l’installation d’application n'émanant pas du Play </a:t>
            </a:r>
            <a:r>
              <a:rPr lang="fr-FR" sz="2000" dirty="0" smtClean="0"/>
              <a:t>Store</a:t>
            </a:r>
            <a:endParaRPr lang="fr-FR" sz="20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Conclusion</a:t>
            </a:r>
            <a:endParaRPr lang="fr-FR" dirty="0"/>
          </a:p>
        </p:txBody>
      </p:sp>
      <p:sp>
        <p:nvSpPr>
          <p:cNvPr id="3" name="ZoneTexte 2"/>
          <p:cNvSpPr txBox="1"/>
          <p:nvPr/>
        </p:nvSpPr>
        <p:spPr>
          <a:xfrm>
            <a:off x="539552" y="1628800"/>
            <a:ext cx="7992888" cy="2769989"/>
          </a:xfrm>
          <a:prstGeom prst="rect">
            <a:avLst/>
          </a:prstGeom>
          <a:noFill/>
        </p:spPr>
        <p:txBody>
          <a:bodyPr wrap="square" rtlCol="0">
            <a:spAutoFit/>
          </a:bodyPr>
          <a:lstStyle/>
          <a:p>
            <a:pPr>
              <a:buFont typeface="Arial" pitchFamily="34" charset="0"/>
              <a:buChar char="•"/>
            </a:pPr>
            <a:r>
              <a:rPr lang="fr-FR" sz="2000" b="1" dirty="0" smtClean="0"/>
              <a:t>Bien lire les permissions sur </a:t>
            </a:r>
            <a:r>
              <a:rPr lang="fr-FR" sz="2000" b="1" dirty="0" err="1" smtClean="0"/>
              <a:t>android</a:t>
            </a:r>
            <a:endParaRPr lang="fr-FR" sz="2000" b="1" dirty="0" smtClean="0"/>
          </a:p>
          <a:p>
            <a:pPr>
              <a:buFont typeface="Arial" pitchFamily="34" charset="0"/>
              <a:buChar char="•"/>
            </a:pPr>
            <a:endParaRPr lang="fr-FR" sz="2000" b="1" dirty="0"/>
          </a:p>
          <a:p>
            <a:pPr>
              <a:buFont typeface="Arial" pitchFamily="34" charset="0"/>
              <a:buChar char="•"/>
            </a:pPr>
            <a:r>
              <a:rPr lang="fr-FR" sz="2000" b="1" dirty="0" err="1" smtClean="0"/>
              <a:t>Android</a:t>
            </a:r>
            <a:r>
              <a:rPr lang="fr-FR" sz="2000" b="1" dirty="0" smtClean="0"/>
              <a:t> est un système qui laisse de la liberté aux développeurs et aux utilisateurs</a:t>
            </a:r>
          </a:p>
          <a:p>
            <a:pPr>
              <a:buFont typeface="Arial" pitchFamily="34" charset="0"/>
              <a:buChar char="•"/>
            </a:pPr>
            <a:endParaRPr lang="fr-FR" sz="2000" b="1" dirty="0" smtClean="0"/>
          </a:p>
          <a:p>
            <a:pPr>
              <a:buFont typeface="Arial" pitchFamily="34" charset="0"/>
              <a:buChar char="•"/>
            </a:pPr>
            <a:r>
              <a:rPr lang="fr-FR" sz="2000" b="1" dirty="0" err="1" smtClean="0"/>
              <a:t>Android</a:t>
            </a:r>
            <a:r>
              <a:rPr lang="fr-FR" sz="2000" b="1" dirty="0" smtClean="0"/>
              <a:t> est basé sur la confiance</a:t>
            </a:r>
            <a:endParaRPr lang="fr-FR" sz="2000" b="1" dirty="0"/>
          </a:p>
          <a:p>
            <a:endParaRPr lang="fr-FR" dirty="0" smtClean="0"/>
          </a:p>
          <a:p>
            <a:endParaRPr lang="fr-FR" dirty="0"/>
          </a:p>
          <a:p>
            <a:endParaRPr lang="fr-FR" dirty="0"/>
          </a:p>
        </p:txBody>
      </p:sp>
      <p:sp>
        <p:nvSpPr>
          <p:cNvPr id="4" name="ZoneTexte 3"/>
          <p:cNvSpPr txBox="1"/>
          <p:nvPr/>
        </p:nvSpPr>
        <p:spPr>
          <a:xfrm>
            <a:off x="1295636" y="4029457"/>
            <a:ext cx="6480720" cy="369332"/>
          </a:xfrm>
          <a:prstGeom prst="rect">
            <a:avLst/>
          </a:prstGeom>
          <a:noFill/>
        </p:spPr>
        <p:txBody>
          <a:bodyPr wrap="square" rtlCol="0">
            <a:spAutoFit/>
          </a:bodyPr>
          <a:lstStyle/>
          <a:p>
            <a:pPr algn="ctr"/>
            <a:r>
              <a:rPr lang="fr-FR" b="1" i="1" dirty="0" smtClean="0"/>
              <a:t>Applications pouvant servir :</a:t>
            </a:r>
            <a:endParaRPr lang="fr-FR" b="1" i="1" dirty="0"/>
          </a:p>
        </p:txBody>
      </p:sp>
      <p:pic>
        <p:nvPicPr>
          <p:cNvPr id="34818" name="Picture 2"/>
          <p:cNvPicPr>
            <a:picLocks noChangeAspect="1" noChangeArrowheads="1"/>
          </p:cNvPicPr>
          <p:nvPr/>
        </p:nvPicPr>
        <p:blipFill>
          <a:blip r:embed="rId2" cstate="print"/>
          <a:srcRect/>
          <a:stretch>
            <a:fillRect/>
          </a:stretch>
        </p:blipFill>
        <p:spPr bwMode="auto">
          <a:xfrm>
            <a:off x="179513" y="4509120"/>
            <a:ext cx="4179290" cy="1400627"/>
          </a:xfrm>
          <a:prstGeom prst="rect">
            <a:avLst/>
          </a:prstGeom>
          <a:noFill/>
          <a:ln w="9525">
            <a:noFill/>
            <a:miter lim="800000"/>
            <a:headEnd/>
            <a:tailEnd/>
          </a:ln>
        </p:spPr>
      </p:pic>
      <p:sp>
        <p:nvSpPr>
          <p:cNvPr id="6" name="ZoneTexte 5"/>
          <p:cNvSpPr txBox="1"/>
          <p:nvPr/>
        </p:nvSpPr>
        <p:spPr>
          <a:xfrm>
            <a:off x="179512" y="5934670"/>
            <a:ext cx="4139952" cy="923330"/>
          </a:xfrm>
          <a:prstGeom prst="rect">
            <a:avLst/>
          </a:prstGeom>
          <a:noFill/>
        </p:spPr>
        <p:txBody>
          <a:bodyPr wrap="square" rtlCol="0">
            <a:spAutoFit/>
          </a:bodyPr>
          <a:lstStyle/>
          <a:p>
            <a:r>
              <a:rPr lang="fr-FR" dirty="0" smtClean="0"/>
              <a:t>Permet de bloquer l’accès aux informations quelque soit les permissions accordées à l’application</a:t>
            </a:r>
            <a:endParaRPr lang="fr-FR" dirty="0"/>
          </a:p>
        </p:txBody>
      </p:sp>
      <p:pic>
        <p:nvPicPr>
          <p:cNvPr id="34819" name="Picture 3"/>
          <p:cNvPicPr>
            <a:picLocks noChangeAspect="1" noChangeArrowheads="1"/>
          </p:cNvPicPr>
          <p:nvPr/>
        </p:nvPicPr>
        <p:blipFill>
          <a:blip r:embed="rId3" cstate="print"/>
          <a:srcRect/>
          <a:stretch>
            <a:fillRect/>
          </a:stretch>
        </p:blipFill>
        <p:spPr bwMode="auto">
          <a:xfrm>
            <a:off x="4499991" y="4509120"/>
            <a:ext cx="4345205" cy="1368152"/>
          </a:xfrm>
          <a:prstGeom prst="rect">
            <a:avLst/>
          </a:prstGeom>
          <a:noFill/>
          <a:ln w="9525">
            <a:noFill/>
            <a:miter lim="800000"/>
            <a:headEnd/>
            <a:tailEnd/>
          </a:ln>
        </p:spPr>
      </p:pic>
      <p:sp>
        <p:nvSpPr>
          <p:cNvPr id="8" name="ZoneTexte 7"/>
          <p:cNvSpPr txBox="1"/>
          <p:nvPr/>
        </p:nvSpPr>
        <p:spPr>
          <a:xfrm>
            <a:off x="4499992" y="6021288"/>
            <a:ext cx="4320480" cy="369332"/>
          </a:xfrm>
          <a:prstGeom prst="rect">
            <a:avLst/>
          </a:prstGeom>
          <a:noFill/>
        </p:spPr>
        <p:txBody>
          <a:bodyPr wrap="square" rtlCol="0">
            <a:spAutoFit/>
          </a:bodyPr>
          <a:lstStyle/>
          <a:p>
            <a:r>
              <a:rPr lang="fr-FR" dirty="0" smtClean="0"/>
              <a:t>Explication des différentes permissions</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539552" y="2996952"/>
            <a:ext cx="8867328"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lt1"/>
                </a:solidFill>
                <a:effectLst/>
                <a:uLnTx/>
                <a:uFillTx/>
                <a:latin typeface="+mn-lt"/>
                <a:ea typeface="+mn-ea"/>
                <a:cs typeface="+mn-cs"/>
              </a:rPr>
              <a:t>Questions </a:t>
            </a:r>
            <a:r>
              <a:rPr kumimoji="0" lang="fr-FR" sz="4400" b="0" i="0" u="none" strike="noStrike" kern="1200" cap="none" spc="0" normalizeH="0" baseline="0" noProof="0" dirty="0" smtClean="0">
                <a:ln>
                  <a:noFill/>
                </a:ln>
                <a:solidFill>
                  <a:schemeClr val="lt1"/>
                </a:solidFill>
                <a:effectLst/>
                <a:uLnTx/>
                <a:uFillTx/>
                <a:latin typeface="+mn-lt"/>
                <a:ea typeface="+mn-ea"/>
                <a:cs typeface="+mn-cs"/>
              </a:rPr>
              <a:t>?</a:t>
            </a:r>
            <a:endParaRPr kumimoji="0" lang="fr-FR" sz="44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   Plan	</a:t>
            </a:r>
            <a:endParaRPr lang="fr-FR" dirty="0"/>
          </a:p>
        </p:txBody>
      </p:sp>
      <p:sp>
        <p:nvSpPr>
          <p:cNvPr id="3" name="Espace réservé du contenu 2"/>
          <p:cNvSpPr>
            <a:spLocks noGrp="1"/>
          </p:cNvSpPr>
          <p:nvPr>
            <p:ph idx="1"/>
          </p:nvPr>
        </p:nvSpPr>
        <p:spPr/>
        <p:txBody>
          <a:bodyPr/>
          <a:lstStyle/>
          <a:p>
            <a:pPr>
              <a:buNone/>
            </a:pPr>
            <a:r>
              <a:rPr lang="fr-FR" dirty="0" smtClean="0">
                <a:latin typeface="Adobe Devanagari" pitchFamily="18" charset="0"/>
                <a:cs typeface="Adobe Devanagari" pitchFamily="18" charset="0"/>
              </a:rPr>
              <a:t>Introduction</a:t>
            </a:r>
          </a:p>
          <a:p>
            <a:pPr>
              <a:buNone/>
            </a:pPr>
            <a:r>
              <a:rPr lang="fr-FR" b="1" dirty="0" smtClean="0">
                <a:latin typeface="Adobe Devanagari" pitchFamily="18" charset="0"/>
                <a:cs typeface="Adobe Devanagari" pitchFamily="18" charset="0"/>
              </a:rPr>
              <a:t>I </a:t>
            </a:r>
            <a:r>
              <a:rPr lang="fr-FR" dirty="0" smtClean="0">
                <a:latin typeface="Adobe Devanagari" pitchFamily="18" charset="0"/>
                <a:cs typeface="Adobe Devanagari" pitchFamily="18" charset="0"/>
              </a:rPr>
              <a:t>  Etat des lieux </a:t>
            </a:r>
            <a:r>
              <a:rPr lang="fr-FR" dirty="0" smtClean="0">
                <a:latin typeface="Adobe Devanagari" pitchFamily="18" charset="0"/>
                <a:cs typeface="Adobe Devanagari" pitchFamily="18" charset="0"/>
              </a:rPr>
              <a:t>d’Android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II </a:t>
            </a:r>
            <a:r>
              <a:rPr lang="fr-FR" dirty="0" smtClean="0">
                <a:latin typeface="Adobe Devanagari" pitchFamily="18" charset="0"/>
                <a:cs typeface="Adobe Devanagari" pitchFamily="18" charset="0"/>
              </a:rPr>
              <a:t> Application de récupération d’informations</a:t>
            </a:r>
          </a:p>
          <a:p>
            <a:pPr>
              <a:buNone/>
            </a:pPr>
            <a:r>
              <a:rPr lang="fr-FR" b="1" dirty="0" smtClean="0">
                <a:latin typeface="Adobe Devanagari" pitchFamily="18" charset="0"/>
                <a:cs typeface="Adobe Devanagari" pitchFamily="18" charset="0"/>
              </a:rPr>
              <a:t>III </a:t>
            </a:r>
            <a:r>
              <a:rPr lang="fr-FR" dirty="0" smtClean="0">
                <a:latin typeface="Adobe Devanagari" pitchFamily="18" charset="0"/>
                <a:cs typeface="Adobe Devanagari" pitchFamily="18" charset="0"/>
              </a:rPr>
              <a:t> Les possibilités malicieuses </a:t>
            </a:r>
            <a:r>
              <a:rPr lang="fr-FR" dirty="0" smtClean="0">
                <a:latin typeface="Adobe Devanagari" pitchFamily="18" charset="0"/>
                <a:cs typeface="Adobe Devanagari" pitchFamily="18" charset="0"/>
              </a:rPr>
              <a:t>d’Android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IV</a:t>
            </a:r>
            <a:r>
              <a:rPr lang="fr-FR" dirty="0" smtClean="0">
                <a:latin typeface="Adobe Devanagari" pitchFamily="18" charset="0"/>
                <a:cs typeface="Adobe Devanagari" pitchFamily="18" charset="0"/>
              </a:rPr>
              <a:t>  Comparaison avec IOS et Windows Phone</a:t>
            </a:r>
          </a:p>
          <a:p>
            <a:pPr>
              <a:buNone/>
            </a:pPr>
            <a:r>
              <a:rPr lang="fr-FR" dirty="0" smtClean="0">
                <a:latin typeface="Adobe Devanagari" pitchFamily="18" charset="0"/>
                <a:cs typeface="Adobe Devanagari" pitchFamily="18" charset="0"/>
              </a:rPr>
              <a:t>Conclusion</a:t>
            </a:r>
            <a:endParaRPr lang="fr-FR" dirty="0">
              <a:latin typeface="Adobe Devanagari" pitchFamily="18" charset="0"/>
              <a:cs typeface="Adobe Devanagari"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Introduction</a:t>
            </a:r>
            <a:endParaRPr lang="fr-FR" dirty="0"/>
          </a:p>
        </p:txBody>
      </p:sp>
      <p:sp>
        <p:nvSpPr>
          <p:cNvPr id="13" name="ZoneTexte 12"/>
          <p:cNvSpPr txBox="1"/>
          <p:nvPr/>
        </p:nvSpPr>
        <p:spPr>
          <a:xfrm>
            <a:off x="683568" y="2276872"/>
            <a:ext cx="7845780" cy="3539430"/>
          </a:xfrm>
          <a:prstGeom prst="rect">
            <a:avLst/>
          </a:prstGeom>
          <a:noFill/>
        </p:spPr>
        <p:txBody>
          <a:bodyPr wrap="square" rtlCol="0">
            <a:spAutoFit/>
          </a:bodyPr>
          <a:lstStyle/>
          <a:p>
            <a:pPr algn="just"/>
            <a:r>
              <a:rPr lang="en-US" sz="2800" i="1" dirty="0" smtClean="0">
                <a:solidFill>
                  <a:schemeClr val="accent6">
                    <a:lumMod val="50000"/>
                  </a:schemeClr>
                </a:solidFill>
              </a:rPr>
              <a:t>“ </a:t>
            </a:r>
            <a:r>
              <a:rPr lang="en-US" sz="2800" i="1" dirty="0" smtClean="0">
                <a:solidFill>
                  <a:schemeClr val="accent6">
                    <a:lumMod val="50000"/>
                  </a:schemeClr>
                </a:solidFill>
              </a:rPr>
              <a:t>Over </a:t>
            </a:r>
            <a:r>
              <a:rPr lang="en-US" sz="2800" i="1" dirty="0">
                <a:solidFill>
                  <a:schemeClr val="accent6">
                    <a:lumMod val="50000"/>
                  </a:schemeClr>
                </a:solidFill>
              </a:rPr>
              <a:t>the last year or so, we've been hearing several reports from security firms, saying that SMS is among the top ways for hackers to break into mobile devices and steal information. The hackers achieve that by fooling mobile users into clicking on malicious links in a fashion similar to phishing in email. Be wary of communications hacks</a:t>
            </a:r>
            <a:r>
              <a:rPr lang="en-US" sz="2800" i="1" dirty="0" smtClean="0">
                <a:solidFill>
                  <a:schemeClr val="accent6">
                    <a:lumMod val="50000"/>
                  </a:schemeClr>
                </a:solidFill>
              </a:rPr>
              <a:t>. “</a:t>
            </a:r>
            <a:endParaRPr lang="en-US" sz="2800" dirty="0" smtClean="0">
              <a:solidFill>
                <a:schemeClr val="accent6">
                  <a:lumMod val="50000"/>
                </a:schemeClr>
              </a:solidFill>
            </a:endParaRPr>
          </a:p>
          <a:p>
            <a:pPr algn="just"/>
            <a:endParaRPr lang="fr-FR" sz="2800" dirty="0">
              <a:solidFill>
                <a:schemeClr val="accent6">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18434" name="Picture 2" descr="http://www.greycardinals.com/wp-content/uploads/2012/09/Android-Mobile-Apps-Grey-Cardinal-Partners2.png"/>
          <p:cNvPicPr>
            <a:picLocks noChangeAspect="1" noChangeArrowheads="1"/>
          </p:cNvPicPr>
          <p:nvPr/>
        </p:nvPicPr>
        <p:blipFill>
          <a:blip r:embed="rId2" cstate="print"/>
          <a:srcRect/>
          <a:stretch>
            <a:fillRect/>
          </a:stretch>
        </p:blipFill>
        <p:spPr bwMode="auto">
          <a:xfrm>
            <a:off x="3491880" y="3645024"/>
            <a:ext cx="2016224" cy="2016225"/>
          </a:xfrm>
          <a:prstGeom prst="rect">
            <a:avLst/>
          </a:prstGeom>
          <a:noFill/>
        </p:spPr>
      </p:pic>
      <p:sp>
        <p:nvSpPr>
          <p:cNvPr id="6" name="Bulle ronde 5"/>
          <p:cNvSpPr/>
          <p:nvPr/>
        </p:nvSpPr>
        <p:spPr>
          <a:xfrm>
            <a:off x="6732240" y="2060848"/>
            <a:ext cx="1944216" cy="1440160"/>
          </a:xfrm>
          <a:prstGeom prst="wedgeEllipseCallout">
            <a:avLst>
              <a:gd name="adj1" fmla="val -127143"/>
              <a:gd name="adj2" fmla="val 742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900 millions d’appareils</a:t>
            </a:r>
            <a:endParaRPr lang="fr-FR" dirty="0"/>
          </a:p>
        </p:txBody>
      </p:sp>
      <p:sp>
        <p:nvSpPr>
          <p:cNvPr id="7" name="Bulle ronde 6"/>
          <p:cNvSpPr/>
          <p:nvPr/>
        </p:nvSpPr>
        <p:spPr>
          <a:xfrm>
            <a:off x="683568" y="2132856"/>
            <a:ext cx="1944216" cy="1440160"/>
          </a:xfrm>
          <a:prstGeom prst="wedgeEllipseCallout">
            <a:avLst>
              <a:gd name="adj1" fmla="val 105404"/>
              <a:gd name="adj2" fmla="val 707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OS mobile le plus utilisé</a:t>
            </a:r>
            <a:endParaRPr lang="fr-FR" dirty="0"/>
          </a:p>
        </p:txBody>
      </p:sp>
      <p:sp>
        <p:nvSpPr>
          <p:cNvPr id="8" name="Bulle ronde 7"/>
          <p:cNvSpPr/>
          <p:nvPr/>
        </p:nvSpPr>
        <p:spPr>
          <a:xfrm>
            <a:off x="3419872" y="1556792"/>
            <a:ext cx="2160240" cy="1440160"/>
          </a:xfrm>
          <a:prstGeom prst="wedgeEllipseCallout">
            <a:avLst>
              <a:gd name="adj1" fmla="val 365"/>
              <a:gd name="adj2" fmla="val 848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70% des </a:t>
            </a:r>
            <a:r>
              <a:rPr lang="fr-FR" dirty="0" err="1" smtClean="0"/>
              <a:t>smartphones</a:t>
            </a:r>
            <a:endParaRPr lang="fr-FR" dirty="0"/>
          </a:p>
        </p:txBody>
      </p:sp>
      <p:sp>
        <p:nvSpPr>
          <p:cNvPr id="9" name="Bulle ronde 8"/>
          <p:cNvSpPr/>
          <p:nvPr/>
        </p:nvSpPr>
        <p:spPr>
          <a:xfrm>
            <a:off x="395536" y="4437112"/>
            <a:ext cx="1944216" cy="1440160"/>
          </a:xfrm>
          <a:prstGeom prst="wedgeEllipseCallout">
            <a:avLst>
              <a:gd name="adj1" fmla="val 113243"/>
              <a:gd name="adj2" fmla="val -527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800 000 applications</a:t>
            </a:r>
            <a:endParaRPr lang="fr-FR" dirty="0"/>
          </a:p>
        </p:txBody>
      </p:sp>
      <p:sp>
        <p:nvSpPr>
          <p:cNvPr id="10" name="Bulle ronde 9"/>
          <p:cNvSpPr/>
          <p:nvPr/>
        </p:nvSpPr>
        <p:spPr>
          <a:xfrm>
            <a:off x="6588224" y="4221088"/>
            <a:ext cx="2304256" cy="1656184"/>
          </a:xfrm>
          <a:prstGeom prst="wedgeEllipseCallout">
            <a:avLst>
              <a:gd name="adj1" fmla="val -107546"/>
              <a:gd name="adj2" fmla="val -4393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1 300 000 activations de terminaux/jour</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434"/>
                                        </p:tgtEl>
                                        <p:attrNameLst>
                                          <p:attrName>style.visibility</p:attrName>
                                        </p:attrNameLst>
                                      </p:cBhvr>
                                      <p:to>
                                        <p:strVal val="visible"/>
                                      </p:to>
                                    </p:set>
                                    <p:anim calcmode="lin" valueType="num">
                                      <p:cBhvr additive="base">
                                        <p:cTn id="11" dur="500" fill="hold"/>
                                        <p:tgtEl>
                                          <p:spTgt spid="18434"/>
                                        </p:tgtEl>
                                        <p:attrNameLst>
                                          <p:attrName>ppt_x</p:attrName>
                                        </p:attrNameLst>
                                      </p:cBhvr>
                                      <p:tavLst>
                                        <p:tav tm="0">
                                          <p:val>
                                            <p:strVal val="1+#ppt_w/2"/>
                                          </p:val>
                                        </p:tav>
                                        <p:tav tm="100000">
                                          <p:val>
                                            <p:strVal val="#ppt_x"/>
                                          </p:val>
                                        </p:tav>
                                      </p:tavLst>
                                    </p:anim>
                                    <p:anim calcmode="lin" valueType="num">
                                      <p:cBhvr additive="base">
                                        <p:cTn id="12"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8" fill="hold" grpId="2" nodeType="click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0-ppt_w/2"/>
                                          </p:val>
                                        </p:tav>
                                      </p:tavLst>
                                    </p:anim>
                                    <p:anim calcmode="lin" valueType="num">
                                      <p:cBhvr additive="base">
                                        <p:cTn id="29" dur="500"/>
                                        <p:tgtEl>
                                          <p:spTgt spid="7"/>
                                        </p:tgtEl>
                                        <p:attrNameLst>
                                          <p:attrName>ppt_y</p:attrName>
                                        </p:attrNameLst>
                                      </p:cBhvr>
                                      <p:tavLst>
                                        <p:tav tm="0">
                                          <p:val>
                                            <p:strVal val="ppt_y"/>
                                          </p:val>
                                        </p:tav>
                                        <p:tav tm="100000">
                                          <p:val>
                                            <p:strVal val="ppt_y"/>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8" fill="hold" grpId="2"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0-ppt_w/2"/>
                                          </p:val>
                                        </p:tav>
                                      </p:tavLst>
                                    </p:anim>
                                    <p:anim calcmode="lin" valueType="num">
                                      <p:cBhvr additive="base">
                                        <p:cTn id="33" dur="500"/>
                                        <p:tgtEl>
                                          <p:spTgt spid="8"/>
                                        </p:tgtEl>
                                        <p:attrNameLst>
                                          <p:attrName>ppt_y</p:attrName>
                                        </p:attrNameLst>
                                      </p:cBhvr>
                                      <p:tavLst>
                                        <p:tav tm="0">
                                          <p:val>
                                            <p:strVal val="ppt_y"/>
                                          </p:val>
                                        </p:tav>
                                        <p:tav tm="100000">
                                          <p:val>
                                            <p:strVal val="ppt_y"/>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8" fill="hold" grpId="2" nodeType="with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0-ppt_w/2"/>
                                          </p:val>
                                        </p:tav>
                                      </p:tavLst>
                                    </p:anim>
                                    <p:anim calcmode="lin" valueType="num">
                                      <p:cBhvr additive="base">
                                        <p:cTn id="37" dur="500"/>
                                        <p:tgtEl>
                                          <p:spTgt spid="9"/>
                                        </p:tgtEl>
                                        <p:attrNameLst>
                                          <p:attrName>ppt_y</p:attrName>
                                        </p:attrNameLst>
                                      </p:cBhvr>
                                      <p:tavLst>
                                        <p:tav tm="0">
                                          <p:val>
                                            <p:strVal val="ppt_y"/>
                                          </p:val>
                                        </p:tav>
                                        <p:tav tm="100000">
                                          <p:val>
                                            <p:strVal val="ppt_y"/>
                                          </p:val>
                                        </p:tav>
                                      </p:tavLst>
                                    </p:anim>
                                    <p:set>
                                      <p:cBhvr>
                                        <p:cTn id="38" dur="1" fill="hold">
                                          <p:stCondLst>
                                            <p:cond delay="499"/>
                                          </p:stCondLst>
                                        </p:cTn>
                                        <p:tgtEl>
                                          <p:spTgt spid="9"/>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0-ppt_w/2"/>
                                          </p:val>
                                        </p:tav>
                                      </p:tavLst>
                                    </p:anim>
                                    <p:anim calcmode="lin" valueType="num">
                                      <p:cBhvr additive="base">
                                        <p:cTn id="41" dur="500"/>
                                        <p:tgtEl>
                                          <p:spTgt spid="6"/>
                                        </p:tgtEl>
                                        <p:attrNameLst>
                                          <p:attrName>ppt_y</p:attrName>
                                        </p:attrNameLst>
                                      </p:cBhvr>
                                      <p:tavLst>
                                        <p:tav tm="0">
                                          <p:val>
                                            <p:strVal val="ppt_y"/>
                                          </p:val>
                                        </p:tav>
                                        <p:tav tm="100000">
                                          <p:val>
                                            <p:strVal val="ppt_y"/>
                                          </p:val>
                                        </p:tav>
                                      </p:tavLst>
                                    </p:anim>
                                    <p:set>
                                      <p:cBhvr>
                                        <p:cTn id="42" dur="1" fill="hold">
                                          <p:stCondLst>
                                            <p:cond delay="499"/>
                                          </p:stCondLst>
                                        </p:cTn>
                                        <p:tgtEl>
                                          <p:spTgt spid="6"/>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10"/>
                                        </p:tgtEl>
                                        <p:attrNameLst>
                                          <p:attrName>ppt_x</p:attrName>
                                        </p:attrNameLst>
                                      </p:cBhvr>
                                      <p:tavLst>
                                        <p:tav tm="0">
                                          <p:val>
                                            <p:strVal val="ppt_x"/>
                                          </p:val>
                                        </p:tav>
                                        <p:tav tm="100000">
                                          <p:val>
                                            <p:strVal val="0-ppt_w/2"/>
                                          </p:val>
                                        </p:tav>
                                      </p:tavLst>
                                    </p:anim>
                                    <p:anim calcmode="lin" valueType="num">
                                      <p:cBhvr additive="base">
                                        <p:cTn id="45" dur="500"/>
                                        <p:tgtEl>
                                          <p:spTgt spid="10"/>
                                        </p:tgtEl>
                                        <p:attrNameLst>
                                          <p:attrName>ppt_y</p:attrName>
                                        </p:attrNameLst>
                                      </p:cBhvr>
                                      <p:tavLst>
                                        <p:tav tm="0">
                                          <p:val>
                                            <p:strVal val="ppt_y"/>
                                          </p:val>
                                        </p:tav>
                                        <p:tav tm="100000">
                                          <p:val>
                                            <p:strVal val="ppt_y"/>
                                          </p:val>
                                        </p:tav>
                                      </p:tavLst>
                                    </p:anim>
                                    <p:set>
                                      <p:cBhvr>
                                        <p:cTn id="46" dur="1" fill="hold">
                                          <p:stCondLst>
                                            <p:cond delay="499"/>
                                          </p:stCondLst>
                                        </p:cTn>
                                        <p:tgtEl>
                                          <p:spTgt spid="10"/>
                                        </p:tgtEl>
                                        <p:attrNameLst>
                                          <p:attrName>style.visibility</p:attrName>
                                        </p:attrNameLst>
                                      </p:cBhvr>
                                      <p:to>
                                        <p:strVal val="hidden"/>
                                      </p:to>
                                    </p:set>
                                  </p:childTnLst>
                                </p:cTn>
                              </p:par>
                              <p:par>
                                <p:cTn id="47" presetID="2" presetClass="exit" presetSubtype="8" fill="hold" nodeType="withEffect">
                                  <p:stCondLst>
                                    <p:cond delay="0"/>
                                  </p:stCondLst>
                                  <p:childTnLst>
                                    <p:anim calcmode="lin" valueType="num">
                                      <p:cBhvr additive="base">
                                        <p:cTn id="48" dur="500"/>
                                        <p:tgtEl>
                                          <p:spTgt spid="18434"/>
                                        </p:tgtEl>
                                        <p:attrNameLst>
                                          <p:attrName>ppt_x</p:attrName>
                                        </p:attrNameLst>
                                      </p:cBhvr>
                                      <p:tavLst>
                                        <p:tav tm="0">
                                          <p:val>
                                            <p:strVal val="ppt_x"/>
                                          </p:val>
                                        </p:tav>
                                        <p:tav tm="100000">
                                          <p:val>
                                            <p:strVal val="0-ppt_w/2"/>
                                          </p:val>
                                        </p:tav>
                                      </p:tavLst>
                                    </p:anim>
                                    <p:anim calcmode="lin" valueType="num">
                                      <p:cBhvr additive="base">
                                        <p:cTn id="49" dur="500"/>
                                        <p:tgtEl>
                                          <p:spTgt spid="18434"/>
                                        </p:tgtEl>
                                        <p:attrNameLst>
                                          <p:attrName>ppt_y</p:attrName>
                                        </p:attrNameLst>
                                      </p:cBhvr>
                                      <p:tavLst>
                                        <p:tav tm="0">
                                          <p:val>
                                            <p:strVal val="ppt_y"/>
                                          </p:val>
                                        </p:tav>
                                        <p:tav tm="100000">
                                          <p:val>
                                            <p:strVal val="ppt_y"/>
                                          </p:val>
                                        </p:tav>
                                      </p:tavLst>
                                    </p:anim>
                                    <p:set>
                                      <p:cBhvr>
                                        <p:cTn id="50" dur="1" fill="hold">
                                          <p:stCondLst>
                                            <p:cond delay="499"/>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 grpId="2" animBg="1"/>
      <p:bldP spid="7" grpId="0" animBg="1"/>
      <p:bldP spid="7" grpId="2" animBg="1"/>
      <p:bldP spid="8" grpId="0" animBg="1"/>
      <p:bldP spid="8" grpId="2" animBg="1"/>
      <p:bldP spid="9" grpId="0" animBg="1"/>
      <p:bldP spid="9" grpId="2" animBg="1"/>
      <p:bldP spid="10" grpId="0" animBg="1"/>
      <p:bldP spid="1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25602" name="Picture 2" descr="https://lh5.googleusercontent.com/Mb3bZjHnXAzeJydJgj1v8iBc1406QYm_txqKKs4PlcZOFB1UiyrnvZ3Bk-DWGpU9HDBsbRxtLizM3XcKtPixVJNBkjg33uWF4SRugSSJU-g0RGcwVzXFrXiE518MMA"/>
          <p:cNvPicPr>
            <a:picLocks noChangeAspect="1" noChangeArrowheads="1"/>
          </p:cNvPicPr>
          <p:nvPr/>
        </p:nvPicPr>
        <p:blipFill>
          <a:blip r:embed="rId2" cstate="print"/>
          <a:srcRect/>
          <a:stretch>
            <a:fillRect/>
          </a:stretch>
        </p:blipFill>
        <p:spPr bwMode="auto">
          <a:xfrm>
            <a:off x="2483768" y="1628800"/>
            <a:ext cx="4032448" cy="4974333"/>
          </a:xfrm>
          <a:prstGeom prst="rect">
            <a:avLst/>
          </a:prstGeom>
          <a:noFill/>
        </p:spPr>
      </p:pic>
      <p:sp>
        <p:nvSpPr>
          <p:cNvPr id="11" name="Espace réservé du contenu 2"/>
          <p:cNvSpPr>
            <a:spLocks noGrp="1"/>
          </p:cNvSpPr>
          <p:nvPr>
            <p:ph idx="1"/>
          </p:nvPr>
        </p:nvSpPr>
        <p:spPr>
          <a:xfrm>
            <a:off x="1691680" y="1600201"/>
            <a:ext cx="6995120" cy="892696"/>
          </a:xfrm>
        </p:spPr>
        <p:txBody>
          <a:bodyPr>
            <a:normAutofit fontScale="47500" lnSpcReduction="20000"/>
          </a:bodyPr>
          <a:lstStyle/>
          <a:p>
            <a:pPr>
              <a:buNone/>
            </a:pPr>
            <a:r>
              <a:rPr lang="en-US" dirty="0"/>
              <a:t>“When you download an app from the Android Google Play store, it will prompt you to accept the permissions it requests from your device. Most people do not pay attention and simply download the app. This is a bad idea. Left unchecked, app permissions can open your device to possible data theft, spam and malware.”</a:t>
            </a:r>
            <a:endParaRPr lang="fr-FR" dirty="0">
              <a:latin typeface="Adobe Devanagari" pitchFamily="18" charset="0"/>
              <a:cs typeface="Adobe Devanagari" pitchFamily="18" charset="0"/>
            </a:endParaRPr>
          </a:p>
        </p:txBody>
      </p:sp>
      <p:sp>
        <p:nvSpPr>
          <p:cNvPr id="12" name="ZoneTexte 11"/>
          <p:cNvSpPr txBox="1"/>
          <p:nvPr/>
        </p:nvSpPr>
        <p:spPr>
          <a:xfrm>
            <a:off x="179512" y="2276872"/>
            <a:ext cx="1440160" cy="369332"/>
          </a:xfrm>
          <a:prstGeom prst="rect">
            <a:avLst/>
          </a:prstGeom>
          <a:noFill/>
        </p:spPr>
        <p:txBody>
          <a:bodyPr wrap="square" rtlCol="0">
            <a:spAutoFit/>
          </a:bodyPr>
          <a:lstStyle/>
          <a:p>
            <a:r>
              <a:rPr lang="fr-FR" i="1" dirty="0"/>
              <a:t>Dan </a:t>
            </a:r>
            <a:r>
              <a:rPr lang="fr-FR" i="1" dirty="0" err="1"/>
              <a:t>Rowinski</a:t>
            </a:r>
            <a:r>
              <a:rPr lang="fr-FR" i="1" dirty="0"/>
              <a:t> </a:t>
            </a:r>
          </a:p>
        </p:txBody>
      </p:sp>
      <p:pic>
        <p:nvPicPr>
          <p:cNvPr id="13" name="Picture 2" descr="http://tabtimes.com/sites/default/files/Dan%20Rowinski%20headshot.jpg"/>
          <p:cNvPicPr>
            <a:picLocks noChangeAspect="1" noChangeArrowheads="1"/>
          </p:cNvPicPr>
          <p:nvPr/>
        </p:nvPicPr>
        <p:blipFill>
          <a:blip r:embed="rId3" cstate="print"/>
          <a:srcRect/>
          <a:stretch>
            <a:fillRect/>
          </a:stretch>
        </p:blipFill>
        <p:spPr bwMode="auto">
          <a:xfrm>
            <a:off x="539552" y="1556792"/>
            <a:ext cx="864096" cy="720080"/>
          </a:xfrm>
          <a:prstGeom prst="rect">
            <a:avLst/>
          </a:prstGeom>
          <a:noFill/>
        </p:spPr>
      </p:pic>
      <p:pic>
        <p:nvPicPr>
          <p:cNvPr id="14" name="Picture 4" descr="http://cdn0.tnwcdn.com/wp-content/blogs.dir/1/files/2013/04/Screenshot_2013-04-13-11-21-10.png"/>
          <p:cNvPicPr>
            <a:picLocks noChangeAspect="1" noChangeArrowheads="1"/>
          </p:cNvPicPr>
          <p:nvPr/>
        </p:nvPicPr>
        <p:blipFill>
          <a:blip r:embed="rId4" cstate="print"/>
          <a:srcRect/>
          <a:stretch>
            <a:fillRect/>
          </a:stretch>
        </p:blipFill>
        <p:spPr bwMode="auto">
          <a:xfrm>
            <a:off x="1475656" y="2780928"/>
            <a:ext cx="2160240" cy="3837790"/>
          </a:xfrm>
          <a:prstGeom prst="rect">
            <a:avLst/>
          </a:prstGeom>
          <a:noFill/>
        </p:spPr>
      </p:pic>
      <p:sp>
        <p:nvSpPr>
          <p:cNvPr id="15" name="Flèche droite 14"/>
          <p:cNvSpPr/>
          <p:nvPr/>
        </p:nvSpPr>
        <p:spPr>
          <a:xfrm>
            <a:off x="3923928" y="4221088"/>
            <a:ext cx="2232248" cy="64807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pic>
        <p:nvPicPr>
          <p:cNvPr id="25604" name="Picture 4" descr="http://www.frandroid.com/wp-content/uploads/2009/10/pirate.png"/>
          <p:cNvPicPr>
            <a:picLocks noChangeAspect="1" noChangeArrowheads="1"/>
          </p:cNvPicPr>
          <p:nvPr/>
        </p:nvPicPr>
        <p:blipFill>
          <a:blip r:embed="rId5" cstate="print"/>
          <a:srcRect/>
          <a:stretch>
            <a:fillRect/>
          </a:stretch>
        </p:blipFill>
        <p:spPr bwMode="auto">
          <a:xfrm>
            <a:off x="6372200" y="2852936"/>
            <a:ext cx="2413233" cy="309634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1+#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25602"/>
                                        </p:tgtEl>
                                        <p:attrNameLst>
                                          <p:attrName>ppt_x</p:attrName>
                                        </p:attrNameLst>
                                      </p:cBhvr>
                                      <p:tavLst>
                                        <p:tav tm="0">
                                          <p:val>
                                            <p:strVal val="ppt_x"/>
                                          </p:val>
                                        </p:tav>
                                        <p:tav tm="100000">
                                          <p:val>
                                            <p:strVal val="0-ppt_w/2"/>
                                          </p:val>
                                        </p:tav>
                                      </p:tavLst>
                                    </p:anim>
                                    <p:anim calcmode="lin" valueType="num">
                                      <p:cBhvr additive="base">
                                        <p:cTn id="13" dur="500"/>
                                        <p:tgtEl>
                                          <p:spTgt spid="25602"/>
                                        </p:tgtEl>
                                        <p:attrNameLst>
                                          <p:attrName>ppt_y</p:attrName>
                                        </p:attrNameLst>
                                      </p:cBhvr>
                                      <p:tavLst>
                                        <p:tav tm="0">
                                          <p:val>
                                            <p:strVal val="ppt_y"/>
                                          </p:val>
                                        </p:tav>
                                        <p:tav tm="100000">
                                          <p:val>
                                            <p:strVal val="ppt_y"/>
                                          </p:val>
                                        </p:tav>
                                      </p:tavLst>
                                    </p:anim>
                                    <p:set>
                                      <p:cBhvr>
                                        <p:cTn id="14" dur="1" fill="hold">
                                          <p:stCondLst>
                                            <p:cond delay="499"/>
                                          </p:stCondLst>
                                        </p:cTn>
                                        <p:tgtEl>
                                          <p:spTgt spid="25602"/>
                                        </p:tgtEl>
                                        <p:attrNameLst>
                                          <p:attrName>style.visibility</p:attrName>
                                        </p:attrNameLst>
                                      </p:cBhvr>
                                      <p:to>
                                        <p:strVal val="hidden"/>
                                      </p:to>
                                    </p:set>
                                  </p:childTnLst>
                                </p:cTn>
                              </p:par>
                              <p:par>
                                <p:cTn id="15" presetID="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sp>
        <p:nvSpPr>
          <p:cNvPr id="9" name="Espace réservé du contenu 8"/>
          <p:cNvSpPr>
            <a:spLocks noGrp="1"/>
          </p:cNvSpPr>
          <p:nvPr>
            <p:ph idx="1"/>
          </p:nvPr>
        </p:nvSpPr>
        <p:spPr>
          <a:xfrm>
            <a:off x="457200" y="1600200"/>
            <a:ext cx="8229600" cy="3052935"/>
          </a:xfrm>
        </p:spPr>
        <p:txBody>
          <a:bodyPr>
            <a:normAutofit fontScale="92500" lnSpcReduction="10000"/>
          </a:bodyPr>
          <a:lstStyle/>
          <a:p>
            <a:pPr>
              <a:buNone/>
            </a:pPr>
            <a:r>
              <a:rPr lang="fr-FR" u="sng" dirty="0" smtClean="0"/>
              <a:t>124 types de permissions :</a:t>
            </a:r>
          </a:p>
          <a:p>
            <a:r>
              <a:rPr lang="fr-FR" dirty="0" smtClean="0">
                <a:sym typeface="Wingdings" pitchFamily="2" charset="2"/>
              </a:rPr>
              <a:t>mettre en marche la caméra</a:t>
            </a:r>
          </a:p>
          <a:p>
            <a:r>
              <a:rPr lang="fr-FR" dirty="0" smtClean="0">
                <a:sym typeface="Wingdings" pitchFamily="2" charset="2"/>
              </a:rPr>
              <a:t>Accéder à la galerie</a:t>
            </a:r>
          </a:p>
          <a:p>
            <a:r>
              <a:rPr lang="fr-FR" dirty="0" smtClean="0">
                <a:sym typeface="Wingdings" pitchFamily="2" charset="2"/>
              </a:rPr>
              <a:t>Capturer des conversations</a:t>
            </a:r>
          </a:p>
          <a:p>
            <a:r>
              <a:rPr lang="fr-FR" dirty="0" smtClean="0">
                <a:sym typeface="Wingdings" pitchFamily="2" charset="2"/>
              </a:rPr>
              <a:t>Lire les SMS</a:t>
            </a:r>
          </a:p>
          <a:p>
            <a:pPr>
              <a:buNone/>
            </a:pPr>
            <a:r>
              <a:rPr lang="fr-FR" dirty="0" smtClean="0">
                <a:sym typeface="Wingdings" pitchFamily="2" charset="2"/>
              </a:rPr>
              <a:t>…</a:t>
            </a:r>
          </a:p>
          <a:p>
            <a:pPr>
              <a:buNone/>
            </a:pPr>
            <a:endParaRPr lang="fr-FR" dirty="0">
              <a:sym typeface="Wingdings" pitchFamily="2" charset="2"/>
            </a:endParaRPr>
          </a:p>
        </p:txBody>
      </p:sp>
      <p:sp>
        <p:nvSpPr>
          <p:cNvPr id="10" name="Rectangle à coins arrondis 9"/>
          <p:cNvSpPr/>
          <p:nvPr/>
        </p:nvSpPr>
        <p:spPr>
          <a:xfrm>
            <a:off x="323528"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83% </a:t>
            </a:r>
            <a:r>
              <a:rPr lang="fr-FR" dirty="0" smtClean="0"/>
              <a:t>des utilisateurs ne font pas attention aux permissions quand ils installent une application</a:t>
            </a:r>
            <a:endParaRPr lang="fr-FR" dirty="0"/>
          </a:p>
        </p:txBody>
      </p:sp>
      <p:sp>
        <p:nvSpPr>
          <p:cNvPr id="11" name="Rectangle à coins arrondis 10"/>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42% </a:t>
            </a:r>
            <a:r>
              <a:rPr lang="fr-FR" dirty="0" smtClean="0"/>
              <a:t>des utilisateurs ne savent pas ce qu’est une permission</a:t>
            </a:r>
            <a:endParaRPr lang="fr-FR" dirty="0"/>
          </a:p>
        </p:txBody>
      </p:sp>
      <p:sp>
        <p:nvSpPr>
          <p:cNvPr id="12" name="Rectangle à coins arrondis 11"/>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33% </a:t>
            </a:r>
            <a:r>
              <a:rPr lang="fr-FR" b="1" dirty="0" smtClean="0"/>
              <a:t>des applications demandent plus de permissions que nécessaire</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pic>
        <p:nvPicPr>
          <p:cNvPr id="16385" name="Picture 1"/>
          <p:cNvPicPr>
            <a:picLocks noChangeAspect="1" noChangeArrowheads="1"/>
          </p:cNvPicPr>
          <p:nvPr/>
        </p:nvPicPr>
        <p:blipFill>
          <a:blip r:embed="rId2" cstate="print"/>
          <a:srcRect/>
          <a:stretch>
            <a:fillRect/>
          </a:stretch>
        </p:blipFill>
        <p:spPr bwMode="auto">
          <a:xfrm>
            <a:off x="3131840" y="1556792"/>
            <a:ext cx="2910339" cy="485056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cstate="print"/>
          <a:srcRect/>
          <a:stretch>
            <a:fillRect/>
          </a:stretch>
        </p:blipFill>
        <p:spPr bwMode="auto">
          <a:xfrm>
            <a:off x="971600" y="1628800"/>
            <a:ext cx="7064077" cy="499135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385"/>
                                        </p:tgtEl>
                                        <p:attrNameLst>
                                          <p:attrName>style.visibility</p:attrName>
                                        </p:attrNameLst>
                                      </p:cBhvr>
                                      <p:to>
                                        <p:strVal val="visible"/>
                                      </p:to>
                                    </p:set>
                                    <p:anim calcmode="lin" valueType="num">
                                      <p:cBhvr additive="base">
                                        <p:cTn id="11" dur="500" fill="hold"/>
                                        <p:tgtEl>
                                          <p:spTgt spid="16385"/>
                                        </p:tgtEl>
                                        <p:attrNameLst>
                                          <p:attrName>ppt_x</p:attrName>
                                        </p:attrNameLst>
                                      </p:cBhvr>
                                      <p:tavLst>
                                        <p:tav tm="0">
                                          <p:val>
                                            <p:strVal val="1+#ppt_w/2"/>
                                          </p:val>
                                        </p:tav>
                                        <p:tav tm="100000">
                                          <p:val>
                                            <p:strVal val="#ppt_x"/>
                                          </p:val>
                                        </p:tav>
                                      </p:tavLst>
                                    </p:anim>
                                    <p:anim calcmode="lin" valueType="num">
                                      <p:cBhvr additive="base">
                                        <p:cTn id="12" dur="500" fill="hold"/>
                                        <p:tgtEl>
                                          <p:spTgt spid="163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6385"/>
                                        </p:tgtEl>
                                        <p:attrNameLst>
                                          <p:attrName>ppt_x</p:attrName>
                                        </p:attrNameLst>
                                      </p:cBhvr>
                                      <p:tavLst>
                                        <p:tav tm="0">
                                          <p:val>
                                            <p:strVal val="ppt_x"/>
                                          </p:val>
                                        </p:tav>
                                        <p:tav tm="100000">
                                          <p:val>
                                            <p:strVal val="0-ppt_w/2"/>
                                          </p:val>
                                        </p:tav>
                                      </p:tavLst>
                                    </p:anim>
                                    <p:anim calcmode="lin" valueType="num">
                                      <p:cBhvr additive="base">
                                        <p:cTn id="17" dur="500"/>
                                        <p:tgtEl>
                                          <p:spTgt spid="16385"/>
                                        </p:tgtEl>
                                        <p:attrNameLst>
                                          <p:attrName>ppt_y</p:attrName>
                                        </p:attrNameLst>
                                      </p:cBhvr>
                                      <p:tavLst>
                                        <p:tav tm="0">
                                          <p:val>
                                            <p:strVal val="ppt_y"/>
                                          </p:val>
                                        </p:tav>
                                        <p:tav tm="100000">
                                          <p:val>
                                            <p:strVal val="ppt_y"/>
                                          </p:val>
                                        </p:tav>
                                      </p:tavLst>
                                    </p:anim>
                                    <p:set>
                                      <p:cBhvr>
                                        <p:cTn id="18" dur="1" fill="hold">
                                          <p:stCondLst>
                                            <p:cond delay="499"/>
                                          </p:stCondLst>
                                        </p:cTn>
                                        <p:tgtEl>
                                          <p:spTgt spid="16385"/>
                                        </p:tgtEl>
                                        <p:attrNameLst>
                                          <p:attrName>style.visibility</p:attrName>
                                        </p:attrNameLst>
                                      </p:cBhvr>
                                      <p:to>
                                        <p:strVal val="hidden"/>
                                      </p:to>
                                    </p:set>
                                  </p:childTnLst>
                                </p:cTn>
                              </p:par>
                              <p:par>
                                <p:cTn id="19" presetID="2" presetClass="entr" presetSubtype="2" fill="hold" nodeType="withEffect">
                                  <p:stCondLst>
                                    <p:cond delay="0"/>
                                  </p:stCondLst>
                                  <p:childTnLst>
                                    <p:set>
                                      <p:cBhvr>
                                        <p:cTn id="20" dur="1" fill="hold">
                                          <p:stCondLst>
                                            <p:cond delay="0"/>
                                          </p:stCondLst>
                                        </p:cTn>
                                        <p:tgtEl>
                                          <p:spTgt spid="16386"/>
                                        </p:tgtEl>
                                        <p:attrNameLst>
                                          <p:attrName>style.visibility</p:attrName>
                                        </p:attrNameLst>
                                      </p:cBhvr>
                                      <p:to>
                                        <p:strVal val="visible"/>
                                      </p:to>
                                    </p:set>
                                    <p:anim calcmode="lin" valueType="num">
                                      <p:cBhvr additive="base">
                                        <p:cTn id="21" dur="500" fill="hold"/>
                                        <p:tgtEl>
                                          <p:spTgt spid="16386"/>
                                        </p:tgtEl>
                                        <p:attrNameLst>
                                          <p:attrName>ppt_x</p:attrName>
                                        </p:attrNameLst>
                                      </p:cBhvr>
                                      <p:tavLst>
                                        <p:tav tm="0">
                                          <p:val>
                                            <p:strVal val="1+#ppt_w/2"/>
                                          </p:val>
                                        </p:tav>
                                        <p:tav tm="100000">
                                          <p:val>
                                            <p:strVal val="#ppt_x"/>
                                          </p:val>
                                        </p:tav>
                                      </p:tavLst>
                                    </p:anim>
                                    <p:anim calcmode="lin" valueType="num">
                                      <p:cBhvr additive="base">
                                        <p:cTn id="22"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4" name="Espace réservé du contenu 3"/>
          <p:cNvSpPr>
            <a:spLocks noGrp="1"/>
          </p:cNvSpPr>
          <p:nvPr>
            <p:ph idx="1"/>
          </p:nvPr>
        </p:nvSpPr>
        <p:spPr/>
        <p:txBody>
          <a:bodyPr/>
          <a:lstStyle/>
          <a:p>
            <a:pPr>
              <a:buNone/>
            </a:pPr>
            <a:r>
              <a:rPr lang="fr-FR" dirty="0" smtClean="0"/>
              <a:t>Permission </a:t>
            </a:r>
            <a:r>
              <a:rPr lang="fr-FR" dirty="0" smtClean="0">
                <a:sym typeface="Wingdings" pitchFamily="2" charset="2"/>
              </a:rPr>
              <a:t> </a:t>
            </a:r>
            <a:r>
              <a:rPr lang="fr-FR" b="1" dirty="0" smtClean="0"/>
              <a:t>READ_CONTACTS </a:t>
            </a:r>
            <a:r>
              <a:rPr lang="fr-FR" dirty="0" smtClean="0"/>
              <a:t> </a:t>
            </a:r>
            <a:endParaRPr lang="fr-FR" dirty="0"/>
          </a:p>
        </p:txBody>
      </p:sp>
      <p:pic>
        <p:nvPicPr>
          <p:cNvPr id="15362" name="Picture 2"/>
          <p:cNvPicPr>
            <a:picLocks noChangeAspect="1" noChangeArrowheads="1"/>
          </p:cNvPicPr>
          <p:nvPr/>
        </p:nvPicPr>
        <p:blipFill>
          <a:blip r:embed="rId2" cstate="print"/>
          <a:srcRect/>
          <a:stretch>
            <a:fillRect/>
          </a:stretch>
        </p:blipFill>
        <p:spPr bwMode="auto">
          <a:xfrm>
            <a:off x="6012160" y="1556792"/>
            <a:ext cx="2884165" cy="1273386"/>
          </a:xfrm>
          <a:prstGeom prst="rect">
            <a:avLst/>
          </a:prstGeom>
          <a:noFill/>
          <a:ln w="9525">
            <a:noFill/>
            <a:miter lim="800000"/>
            <a:headEnd/>
            <a:tailEnd/>
          </a:ln>
        </p:spPr>
      </p:pic>
      <p:pic>
        <p:nvPicPr>
          <p:cNvPr id="15364" name="Picture 4" descr="https://lh6.googleusercontent.com/d8jGq2dCdjMzoJpOXHLTQW2guP5nTt7KOn6F4CnPnmR4Jdbmt2U9j1Qd-TFMsVWlT6Kfb34VpWQmRbQwoIHm1bGbkFeuHzYvRuKl6BdktHXE12ReS_WIeJfWhk_7yAsb0A"/>
          <p:cNvPicPr>
            <a:picLocks noChangeAspect="1" noChangeArrowheads="1"/>
          </p:cNvPicPr>
          <p:nvPr/>
        </p:nvPicPr>
        <p:blipFill>
          <a:blip r:embed="rId3" cstate="print"/>
          <a:srcRect/>
          <a:stretch>
            <a:fillRect/>
          </a:stretch>
        </p:blipFill>
        <p:spPr bwMode="auto">
          <a:xfrm>
            <a:off x="1187624" y="2060848"/>
            <a:ext cx="4788024" cy="3564018"/>
          </a:xfrm>
          <a:prstGeom prst="rect">
            <a:avLst/>
          </a:prstGeom>
          <a:noFill/>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23" y="5514975"/>
            <a:ext cx="78486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8" name="ZoneTexte 7"/>
          <p:cNvSpPr txBox="1"/>
          <p:nvPr/>
        </p:nvSpPr>
        <p:spPr>
          <a:xfrm>
            <a:off x="467544" y="1700808"/>
            <a:ext cx="8676456"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smtClean="0"/>
              <a:t>ACCESS_FINE_LOCATION</a:t>
            </a:r>
          </a:p>
          <a:p>
            <a:r>
              <a:rPr lang="fr-FR" sz="3200" b="1" dirty="0"/>
              <a:t>	</a:t>
            </a:r>
            <a:r>
              <a:rPr lang="fr-FR" sz="3200" b="1" dirty="0" smtClean="0"/>
              <a:t>	</a:t>
            </a:r>
            <a:r>
              <a:rPr lang="fr-FR" sz="3200" b="1" dirty="0" smtClean="0">
                <a:sym typeface="Wingdings" pitchFamily="2" charset="2"/>
              </a:rPr>
              <a:t> </a:t>
            </a:r>
            <a:r>
              <a:rPr lang="fr-FR" sz="3200" b="1" dirty="0"/>
              <a:t>ACCESS_COARSE_LOCATION</a:t>
            </a:r>
            <a:endParaRPr lang="fr-FR" sz="3200" dirty="0" smtClean="0"/>
          </a:p>
          <a:p>
            <a:endParaRPr lang="fr-FR" sz="3200" dirty="0"/>
          </a:p>
        </p:txBody>
      </p:sp>
      <p:pic>
        <p:nvPicPr>
          <p:cNvPr id="33794" name="Picture 2" descr="https://lh4.googleusercontent.com/hwXgqS2j-YED_Os7tVuqtT_xVnIpu4r9viBUiIEEQpFwodJWAl3pGLhXvgazWNgnntkkLUigcN2GWFoAiyDEEZfgbalb-TZOCkNCpC7YD5E1yJLo5EiJkXAPw_ulQH2zQw"/>
          <p:cNvPicPr>
            <a:picLocks noChangeAspect="1" noChangeArrowheads="1"/>
          </p:cNvPicPr>
          <p:nvPr/>
        </p:nvPicPr>
        <p:blipFill>
          <a:blip r:embed="rId2" cstate="print"/>
          <a:srcRect/>
          <a:stretch>
            <a:fillRect/>
          </a:stretch>
        </p:blipFill>
        <p:spPr bwMode="auto">
          <a:xfrm>
            <a:off x="395536" y="2681536"/>
            <a:ext cx="2520672" cy="4176464"/>
          </a:xfrm>
          <a:prstGeom prst="rect">
            <a:avLst/>
          </a:prstGeom>
          <a:noFill/>
        </p:spPr>
      </p:pic>
      <p:sp>
        <p:nvSpPr>
          <p:cNvPr id="11" name="ZoneTexte 10"/>
          <p:cNvSpPr txBox="1"/>
          <p:nvPr/>
        </p:nvSpPr>
        <p:spPr>
          <a:xfrm>
            <a:off x="3059832" y="3933056"/>
            <a:ext cx="576064" cy="923330"/>
          </a:xfrm>
          <a:prstGeom prst="rect">
            <a:avLst/>
          </a:prstGeom>
          <a:noFill/>
        </p:spPr>
        <p:txBody>
          <a:bodyPr wrap="square" rtlCol="0">
            <a:spAutoFit/>
          </a:bodyPr>
          <a:lstStyle/>
          <a:p>
            <a:r>
              <a:rPr lang="fr-FR" sz="5400" dirty="0" smtClean="0"/>
              <a:t>+</a:t>
            </a:r>
            <a:endParaRPr lang="fr-FR" sz="5400" dirty="0"/>
          </a:p>
        </p:txBody>
      </p:sp>
      <p:pic>
        <p:nvPicPr>
          <p:cNvPr id="33795" name="Picture 3"/>
          <p:cNvPicPr>
            <a:picLocks noChangeAspect="1" noChangeArrowheads="1"/>
          </p:cNvPicPr>
          <p:nvPr/>
        </p:nvPicPr>
        <p:blipFill>
          <a:blip r:embed="rId3" cstate="print"/>
          <a:srcRect/>
          <a:stretch>
            <a:fillRect/>
          </a:stretch>
        </p:blipFill>
        <p:spPr bwMode="auto">
          <a:xfrm>
            <a:off x="3563888" y="3645024"/>
            <a:ext cx="2228850" cy="1657350"/>
          </a:xfrm>
          <a:prstGeom prst="rect">
            <a:avLst/>
          </a:prstGeom>
          <a:noFill/>
          <a:ln w="9525">
            <a:noFill/>
            <a:miter lim="800000"/>
            <a:headEnd/>
            <a:tailEnd/>
          </a:ln>
        </p:spPr>
      </p:pic>
      <p:sp>
        <p:nvSpPr>
          <p:cNvPr id="13" name="ZoneTexte 12"/>
          <p:cNvSpPr txBox="1"/>
          <p:nvPr/>
        </p:nvSpPr>
        <p:spPr>
          <a:xfrm>
            <a:off x="5940152" y="3933056"/>
            <a:ext cx="1080120" cy="923330"/>
          </a:xfrm>
          <a:prstGeom prst="rect">
            <a:avLst/>
          </a:prstGeom>
          <a:noFill/>
        </p:spPr>
        <p:txBody>
          <a:bodyPr wrap="square" rtlCol="0">
            <a:spAutoFit/>
          </a:bodyPr>
          <a:lstStyle/>
          <a:p>
            <a:r>
              <a:rPr lang="fr-FR" sz="5400" dirty="0" smtClean="0"/>
              <a:t>=</a:t>
            </a:r>
            <a:endParaRPr lang="fr-FR" sz="5400" dirty="0"/>
          </a:p>
        </p:txBody>
      </p:sp>
      <p:pic>
        <p:nvPicPr>
          <p:cNvPr id="33796" name="Picture 4"/>
          <p:cNvPicPr>
            <a:picLocks noChangeAspect="1" noChangeArrowheads="1"/>
          </p:cNvPicPr>
          <p:nvPr/>
        </p:nvPicPr>
        <p:blipFill>
          <a:blip r:embed="rId4" cstate="print"/>
          <a:srcRect/>
          <a:stretch>
            <a:fillRect/>
          </a:stretch>
        </p:blipFill>
        <p:spPr bwMode="auto">
          <a:xfrm>
            <a:off x="6516216" y="3501008"/>
            <a:ext cx="2476516" cy="162803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450</TotalTime>
  <Words>696</Words>
  <Application>Microsoft Office PowerPoint</Application>
  <PresentationFormat>Affichage à l'écran (4:3)</PresentationFormat>
  <Paragraphs>124</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La sécurité sur Android</vt:lpstr>
      <vt:lpstr>   Plan </vt:lpstr>
      <vt:lpstr>Introduction</vt:lpstr>
      <vt:lpstr>Android</vt:lpstr>
      <vt:lpstr>Android</vt:lpstr>
      <vt:lpstr>Android</vt:lpstr>
      <vt:lpstr>Application</vt:lpstr>
      <vt:lpstr>Application</vt:lpstr>
      <vt:lpstr>Application</vt:lpstr>
      <vt:lpstr>Application</vt:lpstr>
      <vt:lpstr>Application</vt:lpstr>
      <vt:lpstr>Application</vt:lpstr>
      <vt:lpstr>Application</vt:lpstr>
      <vt:lpstr>Les risques</vt:lpstr>
      <vt:lpstr>Les risques</vt:lpstr>
      <vt:lpstr>Comparaison IOS et Windows Phone</vt:lpstr>
      <vt:lpstr>Conclusion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florian</dc:creator>
  <cp:lastModifiedBy>Sylvain</cp:lastModifiedBy>
  <cp:revision>53</cp:revision>
  <dcterms:created xsi:type="dcterms:W3CDTF">2014-04-07T19:55:05Z</dcterms:created>
  <dcterms:modified xsi:type="dcterms:W3CDTF">2014-04-08T03:31:43Z</dcterms:modified>
</cp:coreProperties>
</file>