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sldIdLst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Antunes" userId="e9d9e7d103b41e42" providerId="LiveId" clId="{702135A0-3FAE-43D7-A63B-F1046C3D6384}"/>
    <pc:docChg chg="modSld">
      <pc:chgData name="Guilherme Antunes" userId="e9d9e7d103b41e42" providerId="LiveId" clId="{702135A0-3FAE-43D7-A63B-F1046C3D6384}" dt="2022-06-21T03:01:42.390" v="1" actId="20577"/>
      <pc:docMkLst>
        <pc:docMk/>
      </pc:docMkLst>
      <pc:sldChg chg="modSp mod">
        <pc:chgData name="Guilherme Antunes" userId="e9d9e7d103b41e42" providerId="LiveId" clId="{702135A0-3FAE-43D7-A63B-F1046C3D6384}" dt="2022-06-21T03:01:42.390" v="1" actId="20577"/>
        <pc:sldMkLst>
          <pc:docMk/>
          <pc:sldMk cId="0" sldId="263"/>
        </pc:sldMkLst>
        <pc:spChg chg="mod">
          <ac:chgData name="Guilherme Antunes" userId="e9d9e7d103b41e42" providerId="LiveId" clId="{702135A0-3FAE-43D7-A63B-F1046C3D6384}" dt="2022-06-21T03:01:42.390" v="1" actId="20577"/>
          <ac:spMkLst>
            <pc:docMk/>
            <pc:sldMk cId="0" sldId="263"/>
            <ac:spMk id="14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184720" y="758880"/>
            <a:ext cx="624492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84720" y="3242520"/>
            <a:ext cx="624492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4720" y="758880"/>
            <a:ext cx="304740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4760" y="758880"/>
            <a:ext cx="304740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184720" y="3242520"/>
            <a:ext cx="304740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384760" y="3242520"/>
            <a:ext cx="304740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184720" y="758880"/>
            <a:ext cx="201060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7296120" y="758880"/>
            <a:ext cx="201060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9407880" y="758880"/>
            <a:ext cx="201060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184720" y="3242520"/>
            <a:ext cx="201060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7296120" y="3242520"/>
            <a:ext cx="201060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9407880" y="3242520"/>
            <a:ext cx="201060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1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45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47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4409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63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2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184720" y="758880"/>
            <a:ext cx="6244920" cy="4754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3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83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37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184720" y="758880"/>
            <a:ext cx="6244920" cy="475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4720" y="758880"/>
            <a:ext cx="3047400" cy="475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4760" y="758880"/>
            <a:ext cx="3047400" cy="475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58880" y="4920840"/>
            <a:ext cx="383112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4720" y="758880"/>
            <a:ext cx="304740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84760" y="758880"/>
            <a:ext cx="3047400" cy="475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84720" y="3242520"/>
            <a:ext cx="304740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184720" y="758880"/>
            <a:ext cx="3047400" cy="475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84760" y="758880"/>
            <a:ext cx="304740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4760" y="3242520"/>
            <a:ext cx="304740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184720" y="758880"/>
            <a:ext cx="304740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4760" y="758880"/>
            <a:ext cx="304740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84720" y="3242520"/>
            <a:ext cx="6244920" cy="226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1783880" y="5778720"/>
            <a:ext cx="407520" cy="818640"/>
          </a:xfrm>
          <a:custGeom>
            <a:avLst/>
            <a:gdLst/>
            <a:ahLst/>
            <a:cxn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758880" y="758880"/>
            <a:ext cx="3831120" cy="47545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0" i="1" strike="noStrike" spc="97">
                <a:solidFill>
                  <a:srgbClr val="262626"/>
                </a:solidFill>
                <a:latin typeface="Sitka Banner"/>
              </a:rPr>
              <a:t>Click to edit Master title style</a:t>
            </a:r>
            <a:endParaRPr lang="pt-PT" sz="6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84720" y="758880"/>
            <a:ext cx="6244920" cy="4754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Avenir Next LT Pro"/>
              </a:rPr>
              <a:t>Click to edit Master text styles</a:t>
            </a:r>
            <a:endParaRPr lang="pt-PT" sz="2000" b="0" strike="noStrike" spc="-1">
              <a:solidFill>
                <a:srgbClr val="262626"/>
              </a:solidFill>
              <a:latin typeface="Avenir Next LT Pro"/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262626"/>
                </a:solidFill>
                <a:latin typeface="Avenir Next LT Pro"/>
              </a:rPr>
              <a:t>Second level</a:t>
            </a:r>
            <a:endParaRPr lang="pt-PT" sz="1800" b="0" strike="noStrike" spc="-1">
              <a:solidFill>
                <a:srgbClr val="262626"/>
              </a:solidFill>
              <a:latin typeface="Avenir Next LT Pro"/>
            </a:endParaRPr>
          </a:p>
          <a:p>
            <a:pPr marL="182880" lvl="2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262626"/>
                </a:solidFill>
                <a:latin typeface="Avenir Next LT Pro"/>
              </a:rPr>
              <a:t>Third level</a:t>
            </a:r>
            <a:endParaRPr lang="pt-PT" sz="1600" b="0" i="1" strike="noStrike" spc="-1">
              <a:solidFill>
                <a:srgbClr val="262626"/>
              </a:solidFill>
              <a:latin typeface="Avenir Next LT Pro"/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pos="0" algn="l"/>
              </a:tabLst>
            </a:pPr>
            <a:r>
              <a:rPr lang="en-US" sz="1400" b="0" i="1" strike="noStrike" spc="-1">
                <a:solidFill>
                  <a:srgbClr val="262626"/>
                </a:solidFill>
                <a:latin typeface="Avenir Next LT Pro"/>
              </a:rPr>
              <a:t>Fourth level</a:t>
            </a:r>
            <a:endParaRPr lang="pt-PT" sz="1400" b="0" strike="noStrike" spc="-1">
              <a:solidFill>
                <a:srgbClr val="262626"/>
              </a:solidFill>
              <a:latin typeface="Avenir Next LT Pro"/>
            </a:endParaRPr>
          </a:p>
          <a:p>
            <a:pPr marL="182880" lvl="4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262626"/>
                </a:solidFill>
                <a:latin typeface="Avenir Next LT Pro"/>
              </a:rPr>
              <a:t>Fifth level</a:t>
            </a:r>
            <a:endParaRPr lang="pt-PT" sz="1400" b="0" strike="noStrike" spc="-1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7616880" y="6007680"/>
            <a:ext cx="3812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BC52C36-4CAA-4283-90A7-6DC7D5A15D47}" type="datetime">
              <a:rPr lang="en-US" sz="1000" b="0" strike="noStrike" spc="49">
                <a:solidFill>
                  <a:srgbClr val="262626"/>
                </a:solidFill>
                <a:latin typeface="Avenir Next LT Pro"/>
              </a:rPr>
              <a:t>6/21/2022</a:t>
            </a:fld>
            <a:endParaRPr lang="pt-PT" sz="10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758880" y="6007680"/>
            <a:ext cx="3831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11786760" y="6007680"/>
            <a:ext cx="411120" cy="36468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pPr algn="ctr">
              <a:lnSpc>
                <a:spcPct val="100000"/>
              </a:lnSpc>
            </a:pPr>
            <a:fld id="{47D2FB92-381A-4876-B406-6E9845C7E683}" type="slidenum">
              <a:rPr lang="en-US" sz="900" b="1" strike="noStrike" spc="-1">
                <a:solidFill>
                  <a:srgbClr val="FFFFFF"/>
                </a:solidFill>
                <a:latin typeface="Avenir Next LT Pro"/>
              </a:rPr>
              <a:t>‹nº›</a:t>
            </a:fld>
            <a:endParaRPr lang="pt-PT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7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4CAFF0-91B8-90DF-1D05-8F8C16A8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900" dirty="0">
                <a:latin typeface="+mn-lt"/>
              </a:rPr>
              <a:t>HCI - Assignment n.2</a:t>
            </a:r>
            <a:br>
              <a:rPr lang="en-US" sz="2900" dirty="0">
                <a:latin typeface="+mn-lt"/>
              </a:rPr>
            </a:br>
            <a:r>
              <a:rPr lang="en-US" sz="2900" dirty="0">
                <a:latin typeface="+mn-lt"/>
              </a:rPr>
              <a:t>Design and prototyping of an application using a human-centered approach </a:t>
            </a:r>
            <a:br>
              <a:rPr lang="en-US" sz="2900" dirty="0">
                <a:latin typeface="+mn-lt"/>
              </a:rPr>
            </a:br>
            <a:br>
              <a:rPr lang="en-US" sz="2900" dirty="0">
                <a:latin typeface="+mn-lt"/>
              </a:rPr>
            </a:br>
            <a:r>
              <a:rPr lang="en-US" sz="2900" dirty="0">
                <a:latin typeface="+mn-lt"/>
              </a:rPr>
              <a:t>Deliverable n. 1: Requirement Analysis</a:t>
            </a:r>
            <a:br>
              <a:rPr lang="en-US" sz="2900" dirty="0">
                <a:latin typeface="+mn-lt"/>
              </a:rPr>
            </a:br>
            <a:endParaRPr lang="pt-PT" sz="2900" dirty="0"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1A6200-B94A-0F82-911E-FCD68E9D8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800" b="1" dirty="0" err="1"/>
              <a:t>Carteira</a:t>
            </a:r>
            <a:r>
              <a:rPr lang="en-US" sz="1800" b="1" dirty="0"/>
              <a:t> Virtual Urbanos do Porto </a:t>
            </a:r>
          </a:p>
          <a:p>
            <a:pPr>
              <a:lnSpc>
                <a:spcPct val="90000"/>
              </a:lnSpc>
            </a:pPr>
            <a:r>
              <a:rPr lang="en-US" sz="1400" dirty="0" err="1"/>
              <a:t>Gonçalo</a:t>
            </a:r>
            <a:r>
              <a:rPr lang="en-US" sz="1400" dirty="0"/>
              <a:t> Abrantes 104152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Guilherme Antunes 103600</a:t>
            </a:r>
            <a:endParaRPr lang="en-US" sz="1400" dirty="0"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</a:pPr>
            <a:r>
              <a:rPr lang="en-US" sz="1400" dirty="0"/>
              <a:t>P5</a:t>
            </a:r>
            <a:endParaRPr lang="pt-PT" sz="1400" dirty="0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>
            <a:extLst>
              <a:ext uri="{FF2B5EF4-FFF2-40B4-BE49-F238E27FC236}">
                <a16:creationId xmlns:a16="http://schemas.microsoft.com/office/drawing/2014/main" id="{97873CED-9C0F-5FD1-AEB4-B674E807F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8" r="36477" b="2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7474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0" y="0"/>
            <a:ext cx="12191760" cy="2285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TextShape 3"/>
          <p:cNvSpPr txBox="1"/>
          <p:nvPr/>
        </p:nvSpPr>
        <p:spPr>
          <a:xfrm>
            <a:off x="758880" y="379440"/>
            <a:ext cx="10670760" cy="1554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6000" b="1" i="1" strike="noStrike" spc="97" dirty="0" err="1">
                <a:solidFill>
                  <a:srgbClr val="FFFFFF"/>
                </a:solidFill>
                <a:latin typeface="Sitka Banner"/>
              </a:rPr>
              <a:t>Introduction</a:t>
            </a:r>
            <a:br>
              <a:rPr dirty="0"/>
            </a:br>
            <a:r>
              <a:rPr lang="pt-PT" sz="2200" b="0" i="1" strike="noStrike" spc="97" dirty="0">
                <a:solidFill>
                  <a:srgbClr val="FFFFFF"/>
                </a:solidFill>
                <a:latin typeface="Sitka Banner"/>
              </a:rPr>
              <a:t>Carteira Virtual Urbanos do Porto</a:t>
            </a:r>
            <a:endParaRPr lang="pt-PT" sz="22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758880" y="2607840"/>
            <a:ext cx="8412120" cy="408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pos="0" algn="l"/>
              </a:tabLst>
            </a:pPr>
            <a:r>
              <a:rPr lang="pt-PT" sz="2000" b="1" strike="noStrike" spc="-1" dirty="0" err="1">
                <a:solidFill>
                  <a:srgbClr val="262626"/>
                </a:solidFill>
                <a:latin typeface="Avenir Next LT Pro"/>
              </a:rPr>
              <a:t>Motivation</a:t>
            </a:r>
            <a:r>
              <a:rPr lang="pt-PT" sz="2000" b="1" strike="noStrike" spc="-1" dirty="0">
                <a:solidFill>
                  <a:srgbClr val="262626"/>
                </a:solidFill>
                <a:latin typeface="Avenir Next LT Pro"/>
              </a:rPr>
              <a:t>: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62626"/>
                </a:solidFill>
                <a:latin typeface="Avenir Next LT Pro"/>
              </a:rPr>
              <a:t>Reducing dependence on the physical wallet as well as reducing the number of cards in it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62626"/>
                </a:solidFill>
                <a:latin typeface="Avenir Next LT Pro"/>
              </a:rPr>
              <a:t>Making the ticketing system accessible via mobile anywhere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62626"/>
                </a:solidFill>
                <a:latin typeface="Avenir Next LT Pro"/>
              </a:rPr>
              <a:t>Completely digitalize the ticket vending system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pos="0" algn="l"/>
              </a:tabLst>
            </a:pP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pos="0" algn="l"/>
              </a:tabLst>
            </a:pPr>
            <a:r>
              <a:rPr lang="pt-PT" sz="2000" b="1" strike="noStrike" spc="-1" dirty="0" err="1">
                <a:solidFill>
                  <a:srgbClr val="262626"/>
                </a:solidFill>
                <a:latin typeface="Avenir Next LT Pro"/>
              </a:rPr>
              <a:t>Personal</a:t>
            </a:r>
            <a:r>
              <a:rPr lang="pt-PT" sz="2000" b="1" strike="noStrike" spc="-1" dirty="0">
                <a:solidFill>
                  <a:srgbClr val="262626"/>
                </a:solidFill>
                <a:latin typeface="Avenir Next LT Pro"/>
              </a:rPr>
              <a:t> </a:t>
            </a:r>
            <a:r>
              <a:rPr lang="pt-PT" sz="2000" b="1" strike="noStrike" spc="-1" dirty="0" err="1">
                <a:solidFill>
                  <a:srgbClr val="262626"/>
                </a:solidFill>
                <a:latin typeface="Avenir Next LT Pro"/>
              </a:rPr>
              <a:t>Interests</a:t>
            </a:r>
            <a:r>
              <a:rPr lang="pt-PT" sz="2000" b="1" strike="noStrike" spc="-1" dirty="0">
                <a:solidFill>
                  <a:srgbClr val="262626"/>
                </a:solidFill>
                <a:latin typeface="Avenir Next LT Pro"/>
              </a:rPr>
              <a:t>: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62626"/>
                </a:solidFill>
                <a:latin typeface="Avenir Next LT Pro"/>
              </a:rPr>
              <a:t>Not having to carry cards for everything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62626"/>
                </a:solidFill>
                <a:latin typeface="Avenir Next LT Pro"/>
              </a:rPr>
              <a:t>Being able to buy the tickets at home if you are not able to arrive on time to buy them before departure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pos="0" algn="l"/>
              </a:tabLst>
            </a:pP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cxn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0" y="0"/>
            <a:ext cx="12191760" cy="2285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Shape 3"/>
          <p:cNvSpPr txBox="1"/>
          <p:nvPr/>
        </p:nvSpPr>
        <p:spPr>
          <a:xfrm>
            <a:off x="758880" y="379440"/>
            <a:ext cx="10670760" cy="1554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6000" b="1" i="1" strike="noStrike" spc="97">
                <a:solidFill>
                  <a:srgbClr val="FFFFFF"/>
                </a:solidFill>
                <a:latin typeface="Sitka Banner"/>
              </a:rPr>
              <a:t>Project Objectives</a:t>
            </a:r>
            <a:br/>
            <a:r>
              <a:rPr lang="pt-PT" sz="2400" b="0" i="1" strike="noStrike" spc="97">
                <a:solidFill>
                  <a:srgbClr val="FFFFFF"/>
                </a:solidFill>
                <a:latin typeface="Sitka Banner"/>
              </a:rPr>
              <a:t>Carteira Virtual Urbanos do Porto</a:t>
            </a:r>
            <a:endParaRPr lang="pt-PT" sz="2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758880" y="2607840"/>
            <a:ext cx="8412120" cy="4094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500"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pos="0" algn="l"/>
              </a:tabLst>
            </a:pPr>
            <a:r>
              <a:rPr lang="pt-PT" sz="2000" b="1" strike="noStrike" spc="-1" dirty="0" err="1">
                <a:solidFill>
                  <a:srgbClr val="262626"/>
                </a:solidFill>
                <a:latin typeface="Avenir Next LT Pro"/>
              </a:rPr>
              <a:t>High-level</a:t>
            </a:r>
            <a:r>
              <a:rPr lang="pt-PT" sz="2000" b="1" strike="noStrike" spc="-1" dirty="0">
                <a:solidFill>
                  <a:srgbClr val="262626"/>
                </a:solidFill>
                <a:latin typeface="Avenir Next LT Pro"/>
              </a:rPr>
              <a:t> </a:t>
            </a:r>
            <a:r>
              <a:rPr lang="pt-PT" sz="2000" b="1" strike="noStrike" spc="-1" dirty="0" err="1">
                <a:solidFill>
                  <a:srgbClr val="262626"/>
                </a:solidFill>
                <a:latin typeface="Avenir Next LT Pro"/>
              </a:rPr>
              <a:t>goals</a:t>
            </a:r>
            <a:r>
              <a:rPr lang="pt-PT" sz="2000" b="1" strike="noStrike" spc="-1" dirty="0">
                <a:solidFill>
                  <a:srgbClr val="262626"/>
                </a:solidFill>
                <a:latin typeface="Avenir Next LT Pro"/>
              </a:rPr>
              <a:t>: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62626"/>
                </a:solidFill>
                <a:latin typeface="Avenir Next LT Pro"/>
              </a:rPr>
              <a:t>Show the timetable of the trains that make the desired route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pt-PT" sz="2000" b="0" strike="noStrike" spc="-1" dirty="0" err="1">
                <a:solidFill>
                  <a:srgbClr val="262626"/>
                </a:solidFill>
                <a:latin typeface="Avenir Next LT Pro"/>
              </a:rPr>
              <a:t>Make</a:t>
            </a:r>
            <a:r>
              <a:rPr lang="pt-PT" sz="2000" b="0" strike="noStrike" spc="-1" dirty="0">
                <a:solidFill>
                  <a:srgbClr val="262626"/>
                </a:solidFill>
                <a:latin typeface="Avenir Next LT Pro"/>
              </a:rPr>
              <a:t> </a:t>
            </a:r>
            <a:r>
              <a:rPr lang="pt-PT" sz="2000" b="0" strike="noStrike" spc="-1" dirty="0" err="1">
                <a:solidFill>
                  <a:srgbClr val="262626"/>
                </a:solidFill>
                <a:latin typeface="Avenir Next LT Pro"/>
              </a:rPr>
              <a:t>travel</a:t>
            </a:r>
            <a:r>
              <a:rPr lang="pt-PT" sz="2000" b="0" strike="noStrike" spc="-1" dirty="0">
                <a:solidFill>
                  <a:srgbClr val="262626"/>
                </a:solidFill>
                <a:latin typeface="Avenir Next LT Pro"/>
              </a:rPr>
              <a:t> </a:t>
            </a:r>
            <a:r>
              <a:rPr lang="pt-PT" sz="2000" b="0" strike="noStrike" spc="-1" dirty="0" err="1">
                <a:solidFill>
                  <a:srgbClr val="262626"/>
                </a:solidFill>
                <a:latin typeface="Avenir Next LT Pro"/>
              </a:rPr>
              <a:t>statistics</a:t>
            </a:r>
            <a:r>
              <a:rPr lang="pt-PT" sz="2000" b="0" strike="noStrike" spc="-1" dirty="0">
                <a:solidFill>
                  <a:srgbClr val="262626"/>
                </a:solidFill>
                <a:latin typeface="Avenir Next LT Pro"/>
              </a:rPr>
              <a:t> </a:t>
            </a:r>
            <a:r>
              <a:rPr lang="pt-PT" sz="2000" b="0" strike="noStrike" spc="-1" dirty="0" err="1">
                <a:solidFill>
                  <a:srgbClr val="262626"/>
                </a:solidFill>
                <a:latin typeface="Avenir Next LT Pro"/>
              </a:rPr>
              <a:t>available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62626"/>
                </a:solidFill>
                <a:latin typeface="Avenir Next LT Pro"/>
              </a:rPr>
              <a:t>Replace physical cards with virtual wallet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62626"/>
                </a:solidFill>
                <a:latin typeface="Avenir Next LT Pro"/>
              </a:rPr>
              <a:t>Allow customers to buy tickets anywhere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pos="0" algn="l"/>
              </a:tabLst>
            </a:pP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pos="0" algn="l"/>
              </a:tabLst>
            </a:pPr>
            <a:r>
              <a:rPr lang="pt-PT" sz="2000" b="1" strike="noStrike" spc="-1" dirty="0" err="1">
                <a:solidFill>
                  <a:srgbClr val="262626"/>
                </a:solidFill>
                <a:latin typeface="Avenir Next LT Pro"/>
              </a:rPr>
              <a:t>Benefits</a:t>
            </a:r>
            <a:r>
              <a:rPr lang="pt-PT" sz="2000" b="1" strike="noStrike" spc="-1" dirty="0">
                <a:solidFill>
                  <a:srgbClr val="262626"/>
                </a:solidFill>
                <a:latin typeface="Avenir Next LT Pro"/>
              </a:rPr>
              <a:t>: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pt-PT" sz="2000" b="0" strike="noStrike" spc="-1" dirty="0">
                <a:solidFill>
                  <a:srgbClr val="262626"/>
                </a:solidFill>
                <a:latin typeface="Avenir Next LT Pro"/>
              </a:rPr>
              <a:t>Save time in </a:t>
            </a:r>
            <a:r>
              <a:rPr lang="pt-PT" sz="2000" b="0" strike="noStrike" spc="-1" dirty="0" err="1">
                <a:solidFill>
                  <a:srgbClr val="262626"/>
                </a:solidFill>
                <a:latin typeface="Avenir Next LT Pro"/>
              </a:rPr>
              <a:t>queues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62626"/>
                </a:solidFill>
                <a:latin typeface="Avenir Next LT Pro"/>
              </a:rPr>
              <a:t>Take up less space with cards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62626"/>
                </a:solidFill>
                <a:latin typeface="Avenir Next LT Pro"/>
              </a:rPr>
              <a:t>Increases accessibility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62626"/>
                </a:solidFill>
                <a:latin typeface="Avenir Next LT Pro"/>
              </a:rPr>
              <a:t>Reduce resource consumption </a:t>
            </a: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pos="0" algn="l"/>
              </a:tabLst>
            </a:pPr>
            <a:endParaRPr lang="pt-PT" sz="2000" b="0" strike="noStrike" spc="-1" dirty="0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cxn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2"/>
          <p:cNvSpPr txBox="1"/>
          <p:nvPr/>
        </p:nvSpPr>
        <p:spPr>
          <a:xfrm>
            <a:off x="5877360" y="1063080"/>
            <a:ext cx="5311800" cy="1806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6000" b="1" i="1" strike="noStrike" spc="97">
                <a:solidFill>
                  <a:srgbClr val="262626"/>
                </a:solidFill>
                <a:latin typeface="Sitka Banner"/>
              </a:rPr>
              <a:t>Persona</a:t>
            </a:r>
            <a:br/>
            <a:r>
              <a:rPr lang="pt-PT" sz="2200" b="0" i="1" strike="noStrike" spc="97">
                <a:solidFill>
                  <a:srgbClr val="000000"/>
                </a:solidFill>
                <a:latin typeface="Avenir Next LT Pro"/>
              </a:rPr>
              <a:t>Carteira Virtual Urbanos do Porto</a:t>
            </a:r>
            <a:endParaRPr lang="pt-PT" sz="2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04" name="Picture 2" descr="Personas em Marketing e Vendas: O que são e como construir a sua | GoBacklog"/>
          <p:cNvPicPr/>
          <p:nvPr/>
        </p:nvPicPr>
        <p:blipFill>
          <a:blip r:embed="rId2"/>
          <a:srcRect l="27756" r="32503"/>
          <a:stretch/>
        </p:blipFill>
        <p:spPr>
          <a:xfrm>
            <a:off x="0" y="0"/>
            <a:ext cx="5214600" cy="6857640"/>
          </a:xfrm>
          <a:prstGeom prst="rect">
            <a:avLst/>
          </a:prstGeom>
          <a:ln>
            <a:noFill/>
          </a:ln>
        </p:spPr>
      </p:pic>
      <p:sp>
        <p:nvSpPr>
          <p:cNvPr id="105" name="Line 3"/>
          <p:cNvSpPr/>
          <p:nvPr/>
        </p:nvSpPr>
        <p:spPr>
          <a:xfrm flipH="1">
            <a:off x="5986080" y="3088800"/>
            <a:ext cx="5212080" cy="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Shape 4"/>
          <p:cNvSpPr txBox="1"/>
          <p:nvPr/>
        </p:nvSpPr>
        <p:spPr>
          <a:xfrm>
            <a:off x="5877360" y="3309480"/>
            <a:ext cx="5311800" cy="2484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lang="pt-PT" sz="1300" b="1" strike="noStrike" spc="-1" dirty="0" err="1">
                <a:solidFill>
                  <a:srgbClr val="262626"/>
                </a:solidFill>
                <a:latin typeface="Avenir Next LT Pro"/>
              </a:rPr>
              <a:t>Name</a:t>
            </a:r>
            <a:r>
              <a:rPr lang="pt-PT" sz="1300" b="1" strike="noStrike" spc="-1" dirty="0">
                <a:solidFill>
                  <a:srgbClr val="262626"/>
                </a:solidFill>
                <a:latin typeface="Avenir Next LT Pro"/>
              </a:rPr>
              <a:t>:</a:t>
            </a:r>
            <a:r>
              <a:rPr lang="pt-PT" sz="1300" b="0" strike="noStrike" spc="-1" dirty="0">
                <a:solidFill>
                  <a:srgbClr val="262626"/>
                </a:solidFill>
                <a:latin typeface="Avenir Next LT Pro"/>
              </a:rPr>
              <a:t> Peter </a:t>
            </a:r>
            <a:r>
              <a:rPr lang="pt-PT" sz="1300" b="0" strike="noStrike" spc="-1" dirty="0" err="1">
                <a:solidFill>
                  <a:srgbClr val="262626"/>
                </a:solidFill>
                <a:latin typeface="Avenir Next LT Pro"/>
              </a:rPr>
              <a:t>Griffin</a:t>
            </a:r>
            <a:endParaRPr lang="pt-PT" sz="13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lang="pt-PT" sz="1300" b="1" strike="noStrike" spc="-1" dirty="0">
                <a:solidFill>
                  <a:srgbClr val="262626"/>
                </a:solidFill>
                <a:latin typeface="Avenir Next LT Pro"/>
              </a:rPr>
              <a:t>Gender: </a:t>
            </a:r>
            <a:r>
              <a:rPr lang="pt-PT" sz="1300" b="0" strike="noStrike" spc="-1" dirty="0">
                <a:solidFill>
                  <a:srgbClr val="262626"/>
                </a:solidFill>
                <a:latin typeface="Avenir Next LT Pro"/>
              </a:rPr>
              <a:t>Male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lang="pt-PT" sz="1300" b="1" strike="noStrike" spc="-1" dirty="0">
                <a:solidFill>
                  <a:srgbClr val="262626"/>
                </a:solidFill>
                <a:latin typeface="Avenir Next LT Pro"/>
              </a:rPr>
              <a:t>Age: </a:t>
            </a:r>
            <a:r>
              <a:rPr lang="pt-PT" sz="1300" b="0" strike="noStrike" spc="-1" dirty="0">
                <a:solidFill>
                  <a:srgbClr val="262626"/>
                </a:solidFill>
                <a:latin typeface="Avenir Next LT Pro"/>
              </a:rPr>
              <a:t>45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lang="pt-PT" sz="1300" b="1" strike="noStrike" spc="-1" dirty="0" err="1">
                <a:solidFill>
                  <a:srgbClr val="262626"/>
                </a:solidFill>
                <a:latin typeface="Avenir Next LT Pro"/>
              </a:rPr>
              <a:t>Profession</a:t>
            </a:r>
            <a:r>
              <a:rPr lang="pt-PT" sz="1300" b="1" strike="noStrike" spc="-1" dirty="0">
                <a:solidFill>
                  <a:srgbClr val="262626"/>
                </a:solidFill>
                <a:latin typeface="Avenir Next LT Pro"/>
              </a:rPr>
              <a:t>:</a:t>
            </a:r>
            <a:r>
              <a:rPr lang="pt-PT" sz="1300" b="0" strike="noStrike" spc="-1" dirty="0">
                <a:solidFill>
                  <a:srgbClr val="262626"/>
                </a:solidFill>
                <a:latin typeface="Avenir Next LT Pro"/>
              </a:rPr>
              <a:t> </a:t>
            </a:r>
            <a:r>
              <a:rPr lang="pt-PT" sz="1300" b="0" strike="noStrike" spc="-1" dirty="0" err="1">
                <a:solidFill>
                  <a:srgbClr val="262626"/>
                </a:solidFill>
                <a:latin typeface="arial"/>
              </a:rPr>
              <a:t>University</a:t>
            </a:r>
            <a:r>
              <a:rPr lang="pt-PT" sz="1300" b="0" strike="noStrike" spc="-1" dirty="0">
                <a:solidFill>
                  <a:srgbClr val="262626"/>
                </a:solidFill>
                <a:latin typeface="arial"/>
              </a:rPr>
              <a:t> professor</a:t>
            </a:r>
            <a:endParaRPr lang="pt-PT" sz="13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lang="pt-PT" sz="1300" b="1" strike="noStrike" spc="-1" dirty="0">
                <a:solidFill>
                  <a:srgbClr val="262626"/>
                </a:solidFill>
                <a:latin typeface="Avenir Next LT Pro"/>
              </a:rPr>
              <a:t>Background:</a:t>
            </a:r>
            <a:r>
              <a:rPr lang="pt-PT" sz="1300" b="0" strike="noStrike" spc="-1" dirty="0">
                <a:solidFill>
                  <a:srgbClr val="262626"/>
                </a:solidFill>
                <a:latin typeface="Avenir Next LT Pro"/>
              </a:rPr>
              <a:t> </a:t>
            </a:r>
            <a:r>
              <a:rPr lang="en-US" sz="1300" b="0" strike="noStrike" spc="-1" dirty="0">
                <a:solidFill>
                  <a:srgbClr val="262626"/>
                </a:solidFill>
                <a:latin typeface="Avenir Next LT Pro"/>
              </a:rPr>
              <a:t>Married and father of three, they live in </a:t>
            </a:r>
            <a:r>
              <a:rPr lang="en-US" sz="1300" b="0" strike="noStrike" spc="-1" dirty="0" err="1">
                <a:solidFill>
                  <a:srgbClr val="262626"/>
                </a:solidFill>
                <a:latin typeface="Avenir Next LT Pro"/>
              </a:rPr>
              <a:t>Ovar</a:t>
            </a:r>
            <a:endParaRPr lang="pt-PT" sz="13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lang="pt-PT" sz="1300" b="1" strike="noStrike" spc="-1" dirty="0" err="1">
                <a:solidFill>
                  <a:srgbClr val="262626"/>
                </a:solidFill>
                <a:latin typeface="Avenir Next LT Pro"/>
              </a:rPr>
              <a:t>Main</a:t>
            </a:r>
            <a:r>
              <a:rPr lang="pt-PT" sz="1300" b="1" strike="noStrike" spc="-1" dirty="0">
                <a:solidFill>
                  <a:srgbClr val="262626"/>
                </a:solidFill>
                <a:latin typeface="Avenir Next LT Pro"/>
              </a:rPr>
              <a:t> </a:t>
            </a:r>
            <a:r>
              <a:rPr lang="pt-PT" sz="1300" b="1" strike="noStrike" spc="-1" dirty="0" err="1">
                <a:solidFill>
                  <a:srgbClr val="262626"/>
                </a:solidFill>
                <a:latin typeface="Avenir Next LT Pro"/>
              </a:rPr>
              <a:t>motivations</a:t>
            </a:r>
            <a:r>
              <a:rPr lang="pt-PT" sz="1300" b="1" strike="noStrike" spc="-1" dirty="0">
                <a:solidFill>
                  <a:srgbClr val="262626"/>
                </a:solidFill>
                <a:latin typeface="Avenir Next LT Pro"/>
              </a:rPr>
              <a:t>: </a:t>
            </a:r>
            <a:r>
              <a:rPr lang="en-US" sz="1300" b="0" strike="noStrike" spc="-1" dirty="0">
                <a:solidFill>
                  <a:srgbClr val="262626"/>
                </a:solidFill>
                <a:latin typeface="Avenir Next LT Pro"/>
              </a:rPr>
              <a:t>Likes to travel, takes the kids to school every day</a:t>
            </a:r>
            <a:endParaRPr lang="pt-PT" sz="1300" b="0" strike="noStrike" spc="-1" dirty="0">
              <a:solidFill>
                <a:srgbClr val="262626"/>
              </a:solidFill>
              <a:latin typeface="Avenir Next LT Pro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lang="pt-PT" sz="1300" b="1" strike="noStrike" spc="-1" dirty="0" err="1">
                <a:solidFill>
                  <a:srgbClr val="262626"/>
                </a:solidFill>
                <a:latin typeface="Avenir Next LT Pro"/>
              </a:rPr>
              <a:t>Goals</a:t>
            </a:r>
            <a:r>
              <a:rPr lang="pt-PT" sz="1300" b="1" strike="noStrike" spc="-1" dirty="0">
                <a:solidFill>
                  <a:srgbClr val="262626"/>
                </a:solidFill>
                <a:latin typeface="Avenir Next LT Pro"/>
              </a:rPr>
              <a:t> </a:t>
            </a:r>
            <a:r>
              <a:rPr lang="pt-PT" sz="1300" b="1" strike="noStrike" spc="-1" dirty="0" err="1">
                <a:solidFill>
                  <a:srgbClr val="262626"/>
                </a:solidFill>
                <a:latin typeface="Avenir Next LT Pro"/>
              </a:rPr>
              <a:t>and</a:t>
            </a:r>
            <a:r>
              <a:rPr lang="pt-PT" sz="1300" b="1" strike="noStrike" spc="-1" dirty="0">
                <a:solidFill>
                  <a:srgbClr val="262626"/>
                </a:solidFill>
                <a:latin typeface="Avenir Next LT Pro"/>
              </a:rPr>
              <a:t> </a:t>
            </a:r>
            <a:r>
              <a:rPr lang="pt-PT" sz="1300" b="1" strike="noStrike" spc="-1" dirty="0" err="1">
                <a:solidFill>
                  <a:srgbClr val="262626"/>
                </a:solidFill>
                <a:latin typeface="Avenir Next LT Pro"/>
              </a:rPr>
              <a:t>needs</a:t>
            </a:r>
            <a:r>
              <a:rPr lang="pt-PT" sz="1300" b="1" strike="noStrike" spc="-1" dirty="0">
                <a:solidFill>
                  <a:srgbClr val="262626"/>
                </a:solidFill>
                <a:latin typeface="Avenir Next LT Pro"/>
              </a:rPr>
              <a:t>: </a:t>
            </a:r>
            <a:r>
              <a:rPr lang="en-US" sz="1300" b="0" strike="noStrike" spc="-1" dirty="0">
                <a:solidFill>
                  <a:srgbClr val="262626"/>
                </a:solidFill>
                <a:latin typeface="Avenir Next LT Pro"/>
              </a:rPr>
              <a:t>Fulfill family duties, enjoy traveling hassle free</a:t>
            </a:r>
            <a:endParaRPr lang="pt-PT" sz="1300" b="0" strike="noStrike" spc="-1" dirty="0">
              <a:solidFill>
                <a:srgbClr val="262626"/>
              </a:solidFill>
              <a:latin typeface="Avenir Next LT Pro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cxn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41200" y="376560"/>
            <a:ext cx="4532760" cy="1229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500" lnSpcReduction="10000"/>
          </a:bodyPr>
          <a:lstStyle/>
          <a:p>
            <a:pPr>
              <a:lnSpc>
                <a:spcPct val="90000"/>
              </a:lnSpc>
            </a:pPr>
            <a:r>
              <a:rPr lang="pt-PT" sz="6000" b="0" i="1" strike="noStrike" spc="97">
                <a:solidFill>
                  <a:srgbClr val="262626"/>
                </a:solidFill>
                <a:latin typeface="Sitka Banner"/>
              </a:rPr>
              <a:t>Scenarios</a:t>
            </a:r>
            <a:br/>
            <a:r>
              <a:rPr lang="pt-PT" sz="2200" b="0" i="1" strike="noStrike" spc="97">
                <a:solidFill>
                  <a:srgbClr val="000000"/>
                </a:solidFill>
                <a:latin typeface="Sitka Banner"/>
              </a:rPr>
              <a:t>Carteira Virtual Urbanos do Porto</a:t>
            </a:r>
            <a:br/>
            <a:endParaRPr lang="pt-PT" sz="2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624640" y="771840"/>
            <a:ext cx="550440" cy="550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7875360" y="752040"/>
            <a:ext cx="550440" cy="550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10126080" y="771840"/>
            <a:ext cx="550440" cy="550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5776200" y="991440"/>
            <a:ext cx="4704840" cy="1112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4879080" y="1510920"/>
            <a:ext cx="204156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venir Next LT Pro"/>
              </a:rPr>
              <a:t>Peter is tired of carrying his wallet full of cards</a:t>
            </a:r>
            <a:endParaRPr lang="pt-PT" sz="1600" b="0" strike="noStrike" spc="-1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7107840" y="1510920"/>
            <a:ext cx="204156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venir Next LT Pro"/>
              </a:rPr>
              <a:t>He discovers the new virtual wallet for Porto's urban trains</a:t>
            </a:r>
            <a:endParaRPr lang="pt-PT" sz="1600" b="0" strike="noStrike" spc="-1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9398880" y="1510920"/>
            <a:ext cx="2004840" cy="13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venir Next LT Pro"/>
              </a:rPr>
              <a:t>Peter registers his usual card in the wallet associated with his new profile</a:t>
            </a:r>
            <a:endParaRPr lang="pt-PT" sz="1600" b="0" strike="noStrike" spc="-1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86040" y="3285720"/>
            <a:ext cx="191412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venir Next LT Pro"/>
              </a:rPr>
              <a:t>Peter decides to take the family out for the weekend</a:t>
            </a:r>
            <a:endParaRPr lang="pt-PT" sz="1600" b="0" strike="noStrike" spc="-1"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2269440" y="3285720"/>
            <a:ext cx="200484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venir Next LT Pro"/>
              </a:rPr>
              <a:t>He needs to buy a new card for his wife with 2 trips to his destination</a:t>
            </a:r>
            <a:endParaRPr lang="pt-PT" sz="1600" b="0" strike="noStrike" spc="-1" dirty="0"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4368600" y="3287880"/>
            <a:ext cx="23526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venir Next LT Pro"/>
              </a:rPr>
              <a:t>He buys a new card automatically associated with his profile through the application</a:t>
            </a:r>
            <a:endParaRPr lang="pt-PT" sz="1600" b="0" strike="noStrike" spc="-1">
              <a:latin typeface="Arial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767880" y="2607840"/>
            <a:ext cx="550440" cy="550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0" name="CustomShape 13"/>
          <p:cNvSpPr/>
          <p:nvPr/>
        </p:nvSpPr>
        <p:spPr>
          <a:xfrm>
            <a:off x="3018600" y="2588040"/>
            <a:ext cx="550440" cy="550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1" name="CustomShape 14"/>
          <p:cNvSpPr/>
          <p:nvPr/>
        </p:nvSpPr>
        <p:spPr>
          <a:xfrm>
            <a:off x="5269320" y="2607840"/>
            <a:ext cx="550440" cy="550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2" name="CustomShape 15"/>
          <p:cNvSpPr/>
          <p:nvPr/>
        </p:nvSpPr>
        <p:spPr>
          <a:xfrm>
            <a:off x="855360" y="2827440"/>
            <a:ext cx="7025760" cy="1112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3" name="CustomShape 16"/>
          <p:cNvSpPr/>
          <p:nvPr/>
        </p:nvSpPr>
        <p:spPr>
          <a:xfrm>
            <a:off x="7520400" y="2588040"/>
            <a:ext cx="550440" cy="550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CustomShape 17"/>
          <p:cNvSpPr/>
          <p:nvPr/>
        </p:nvSpPr>
        <p:spPr>
          <a:xfrm>
            <a:off x="6764760" y="3283200"/>
            <a:ext cx="2061720" cy="13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venir Next LT Pro"/>
              </a:rPr>
              <a:t>He buys two trips and associates them with the card he just purchased</a:t>
            </a:r>
            <a:endParaRPr lang="pt-PT" sz="1600" b="0" strike="noStrike" spc="-1">
              <a:latin typeface="Arial"/>
            </a:endParaRPr>
          </a:p>
        </p:txBody>
      </p:sp>
      <p:sp>
        <p:nvSpPr>
          <p:cNvPr id="125" name="CustomShape 18"/>
          <p:cNvSpPr/>
          <p:nvPr/>
        </p:nvSpPr>
        <p:spPr>
          <a:xfrm>
            <a:off x="3865320" y="5347080"/>
            <a:ext cx="1595520" cy="15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venir Next LT Pro"/>
              </a:rPr>
              <a:t>Peter arrives at the station with his family to catch the next train</a:t>
            </a:r>
            <a:endParaRPr lang="pt-PT" sz="1600" b="0" strike="noStrike" spc="-1">
              <a:latin typeface="Arial"/>
            </a:endParaRPr>
          </a:p>
        </p:txBody>
      </p:sp>
      <p:sp>
        <p:nvSpPr>
          <p:cNvPr id="126" name="CustomShape 19"/>
          <p:cNvSpPr/>
          <p:nvPr/>
        </p:nvSpPr>
        <p:spPr>
          <a:xfrm>
            <a:off x="6041880" y="5389560"/>
            <a:ext cx="1757520" cy="13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venir Next LT Pro"/>
              </a:rPr>
              <a:t>He sees in the app when the next train to their destination is</a:t>
            </a:r>
            <a:endParaRPr lang="pt-PT" sz="1600" b="0" strike="noStrike" spc="-1" dirty="0">
              <a:latin typeface="Arial"/>
            </a:endParaRPr>
          </a:p>
        </p:txBody>
      </p:sp>
      <p:sp>
        <p:nvSpPr>
          <p:cNvPr id="127" name="CustomShape 20"/>
          <p:cNvSpPr/>
          <p:nvPr/>
        </p:nvSpPr>
        <p:spPr>
          <a:xfrm>
            <a:off x="7865280" y="5389560"/>
            <a:ext cx="2598120" cy="15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venir Next LT Pro"/>
              </a:rPr>
              <a:t>The train arrives on time and Peter validates the tickets for the whole family with the NFC of his cell phone one by one</a:t>
            </a:r>
            <a:endParaRPr lang="pt-PT" sz="1600" b="0" strike="noStrike" spc="-1">
              <a:latin typeface="Arial"/>
            </a:endParaRPr>
          </a:p>
        </p:txBody>
      </p:sp>
      <p:sp>
        <p:nvSpPr>
          <p:cNvPr id="128" name="CustomShape 21"/>
          <p:cNvSpPr/>
          <p:nvPr/>
        </p:nvSpPr>
        <p:spPr>
          <a:xfrm>
            <a:off x="4387680" y="4740120"/>
            <a:ext cx="550440" cy="550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9" name="CustomShape 22"/>
          <p:cNvSpPr/>
          <p:nvPr/>
        </p:nvSpPr>
        <p:spPr>
          <a:xfrm>
            <a:off x="6638400" y="4720320"/>
            <a:ext cx="550440" cy="550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0" name="CustomShape 23"/>
          <p:cNvSpPr/>
          <p:nvPr/>
        </p:nvSpPr>
        <p:spPr>
          <a:xfrm>
            <a:off x="8889480" y="4740120"/>
            <a:ext cx="550440" cy="5508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1" name="CustomShape 24"/>
          <p:cNvSpPr/>
          <p:nvPr/>
        </p:nvSpPr>
        <p:spPr>
          <a:xfrm>
            <a:off x="4539240" y="4959720"/>
            <a:ext cx="4704840" cy="1112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85840" y="801720"/>
            <a:ext cx="4152600" cy="138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7500"/>
          </a:bodyPr>
          <a:lstStyle/>
          <a:p>
            <a:pPr>
              <a:lnSpc>
                <a:spcPct val="90000"/>
              </a:lnSpc>
            </a:pPr>
            <a:r>
              <a:rPr lang="pt-PT" sz="6000" b="0" i="1" strike="noStrike" spc="97">
                <a:solidFill>
                  <a:srgbClr val="262626"/>
                </a:solidFill>
                <a:latin typeface="Sitka Banner"/>
              </a:rPr>
              <a:t>Tasks</a:t>
            </a:r>
            <a:br/>
            <a:r>
              <a:rPr lang="pt-PT" sz="2200" b="0" i="1" strike="noStrike" spc="97">
                <a:solidFill>
                  <a:srgbClr val="000000"/>
                </a:solidFill>
                <a:latin typeface="Sitka Banner"/>
              </a:rPr>
              <a:t>Carteira Virtual Urbanos do Porto</a:t>
            </a:r>
            <a:endParaRPr lang="pt-PT" sz="2200" b="0" strike="noStrike" spc="-1">
              <a:latin typeface="Arial"/>
            </a:endParaRPr>
          </a:p>
        </p:txBody>
      </p:sp>
      <p:pic>
        <p:nvPicPr>
          <p:cNvPr id="133" name="Picture 2"/>
          <p:cNvPicPr/>
          <p:nvPr/>
        </p:nvPicPr>
        <p:blipFill>
          <a:blip r:embed="rId2"/>
          <a:stretch/>
        </p:blipFill>
        <p:spPr>
          <a:xfrm>
            <a:off x="0" y="4092120"/>
            <a:ext cx="12191760" cy="238896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6628680" y="4163760"/>
            <a:ext cx="30387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PT" sz="1800" b="0" strike="noStrike" spc="-1" dirty="0" err="1">
                <a:solidFill>
                  <a:srgbClr val="000000"/>
                </a:solidFill>
                <a:latin typeface="Avenir Next LT Pro"/>
              </a:rPr>
              <a:t>Plan</a:t>
            </a:r>
            <a:r>
              <a:rPr lang="pt-PT" sz="1800" b="0" strike="noStrike" spc="-1" dirty="0">
                <a:solidFill>
                  <a:srgbClr val="000000"/>
                </a:solidFill>
                <a:latin typeface="Avenir Next LT Pro"/>
              </a:rPr>
              <a:t> 0: 1-5-6-7-8-9</a:t>
            </a:r>
            <a:endParaRPr lang="pt-PT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"/>
              </a:rPr>
              <a:t>If there are no cards in your wallet: 1-2-3-4-5-6-7-8-9</a:t>
            </a:r>
            <a:endParaRPr lang="pt-PT" sz="1800" b="0" strike="noStrike" spc="-1" dirty="0">
              <a:latin typeface="Arial"/>
            </a:endParaRPr>
          </a:p>
        </p:txBody>
      </p:sp>
      <p:pic>
        <p:nvPicPr>
          <p:cNvPr id="135" name="Picture 5"/>
          <p:cNvPicPr/>
          <p:nvPr/>
        </p:nvPicPr>
        <p:blipFill>
          <a:blip r:embed="rId3"/>
          <a:stretch/>
        </p:blipFill>
        <p:spPr>
          <a:xfrm>
            <a:off x="4970520" y="762480"/>
            <a:ext cx="6867000" cy="239040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9009360" y="958680"/>
            <a:ext cx="3038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latin typeface="Avenir Next LT Pro"/>
              </a:rPr>
              <a:t>Plan 0: 1-2-3-4-5</a:t>
            </a:r>
            <a:endParaRPr lang="pt-PT" sz="1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03480" y="852120"/>
            <a:ext cx="4152600" cy="138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7500"/>
          </a:bodyPr>
          <a:lstStyle/>
          <a:p>
            <a:pPr>
              <a:lnSpc>
                <a:spcPct val="90000"/>
              </a:lnSpc>
            </a:pPr>
            <a:r>
              <a:rPr lang="pt-PT" sz="6000" b="0" i="1" strike="noStrike" spc="97">
                <a:solidFill>
                  <a:srgbClr val="262626"/>
                </a:solidFill>
                <a:latin typeface="Sitka Banner"/>
              </a:rPr>
              <a:t>Tasks</a:t>
            </a:r>
            <a:br/>
            <a:r>
              <a:rPr lang="pt-PT" sz="2200" b="0" i="1" strike="noStrike" spc="97">
                <a:solidFill>
                  <a:srgbClr val="000000"/>
                </a:solidFill>
                <a:latin typeface="Sitka Banner"/>
              </a:rPr>
              <a:t>Carteira Virtual Urbanos do Porto</a:t>
            </a:r>
            <a:endParaRPr lang="pt-PT" sz="22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577560" y="2057400"/>
            <a:ext cx="3038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latin typeface="Avenir Next LT Pro"/>
              </a:rPr>
              <a:t>Plan 0: 1-2-3-4-5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683400" y="4580280"/>
            <a:ext cx="3038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latin typeface="Avenir Next LT Pro"/>
              </a:rPr>
              <a:t>Plan 0: 1-2-3-4</a:t>
            </a:r>
            <a:endParaRPr lang="pt-PT" sz="1800" b="0" strike="noStrike" spc="-1">
              <a:latin typeface="Arial"/>
            </a:endParaRPr>
          </a:p>
        </p:txBody>
      </p:sp>
      <p:pic>
        <p:nvPicPr>
          <p:cNvPr id="140" name="Picture 2"/>
          <p:cNvPicPr/>
          <p:nvPr/>
        </p:nvPicPr>
        <p:blipFill>
          <a:blip r:embed="rId2"/>
          <a:stretch/>
        </p:blipFill>
        <p:spPr>
          <a:xfrm>
            <a:off x="3328920" y="4344480"/>
            <a:ext cx="5533560" cy="2485800"/>
          </a:xfrm>
          <a:prstGeom prst="rect">
            <a:avLst/>
          </a:prstGeom>
          <a:ln>
            <a:noFill/>
          </a:ln>
        </p:spPr>
      </p:pic>
      <p:pic>
        <p:nvPicPr>
          <p:cNvPr id="141" name="Picture 4"/>
          <p:cNvPicPr/>
          <p:nvPr/>
        </p:nvPicPr>
        <p:blipFill>
          <a:blip r:embed="rId3"/>
          <a:stretch/>
        </p:blipFill>
        <p:spPr>
          <a:xfrm>
            <a:off x="2662200" y="1748880"/>
            <a:ext cx="6867000" cy="248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41200" y="376560"/>
            <a:ext cx="4532760" cy="1229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pt-PT" sz="6000" b="0" i="1" strike="noStrike" spc="97">
                <a:solidFill>
                  <a:srgbClr val="262626"/>
                </a:solidFill>
                <a:latin typeface="Sitka Banner"/>
              </a:rPr>
              <a:t>Requirements</a:t>
            </a:r>
            <a:br/>
            <a:r>
              <a:rPr lang="pt-PT" sz="2200" b="0" i="1" strike="noStrike" spc="97">
                <a:solidFill>
                  <a:srgbClr val="000000"/>
                </a:solidFill>
                <a:latin typeface="Sitka Banner"/>
              </a:rPr>
              <a:t>Carteira Virtual Urbanos do Porto</a:t>
            </a:r>
            <a:br/>
            <a:endParaRPr lang="pt-PT" sz="2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2370240"/>
            <a:ext cx="4394160" cy="2583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800" b="1" u="sng" strike="noStrike" spc="-1" dirty="0" err="1">
                <a:solidFill>
                  <a:srgbClr val="000000"/>
                </a:solidFill>
                <a:uFillTx/>
                <a:latin typeface="Avenir Next LT Pro"/>
              </a:rPr>
              <a:t>Functional</a:t>
            </a:r>
            <a:r>
              <a:rPr lang="pt-PT" sz="1800" b="1" u="sng" strike="noStrike" spc="-1" dirty="0">
                <a:solidFill>
                  <a:srgbClr val="000000"/>
                </a:solidFill>
                <a:uFillTx/>
                <a:latin typeface="Avenir Next LT Pro"/>
              </a:rPr>
              <a:t> </a:t>
            </a:r>
            <a:r>
              <a:rPr lang="pt-PT" sz="1800" b="1" u="sng" strike="noStrike" spc="-1" dirty="0" err="1">
                <a:solidFill>
                  <a:srgbClr val="000000"/>
                </a:solidFill>
                <a:uFillTx/>
                <a:latin typeface="Avenir Next LT Pro"/>
              </a:rPr>
              <a:t>Requirements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 err="1">
                <a:solidFill>
                  <a:srgbClr val="000000"/>
                </a:solidFill>
                <a:latin typeface="Times New Roman"/>
                <a:ea typeface="Noto Serif CJK SC"/>
              </a:rPr>
              <a:t>have</a:t>
            </a:r>
            <a:r>
              <a:rPr lang="pt-PT" sz="1800" b="0" strike="noStrike" spc="-1" dirty="0">
                <a:solidFill>
                  <a:srgbClr val="000000"/>
                </a:solidFill>
                <a:latin typeface="Times New Roman"/>
                <a:ea typeface="Noto Serif CJK SC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Times New Roman"/>
                <a:ea typeface="Noto Serif CJK SC"/>
              </a:rPr>
              <a:t>multiple</a:t>
            </a:r>
            <a:r>
              <a:rPr lang="pt-PT" sz="1800" b="0" strike="noStrike" spc="-1" dirty="0">
                <a:solidFill>
                  <a:srgbClr val="000000"/>
                </a:solidFill>
                <a:latin typeface="Times New Roman"/>
                <a:ea typeface="Noto Serif CJK SC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Times New Roman"/>
                <a:ea typeface="Noto Serif CJK SC"/>
              </a:rPr>
              <a:t>cards</a:t>
            </a:r>
            <a:r>
              <a:rPr lang="pt-PT" sz="1800" b="0" strike="noStrike" spc="-1" dirty="0">
                <a:solidFill>
                  <a:srgbClr val="000000"/>
                </a:solidFill>
                <a:latin typeface="Times New Roman"/>
                <a:ea typeface="Noto Serif CJK SC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Times New Roman"/>
                <a:ea typeface="Noto Serif CJK SC"/>
              </a:rPr>
              <a:t>and</a:t>
            </a:r>
            <a:r>
              <a:rPr lang="pt-PT" sz="1800" b="0" strike="noStrike" spc="-1" dirty="0">
                <a:solidFill>
                  <a:srgbClr val="000000"/>
                </a:solidFill>
                <a:latin typeface="Times New Roman"/>
                <a:ea typeface="Noto Serif CJK SC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Noto Serif CJK SC"/>
              </a:rPr>
              <a:t>each card hold only one trip</a:t>
            </a:r>
            <a:endParaRPr lang="pt-PT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 err="1">
                <a:solidFill>
                  <a:srgbClr val="000000"/>
                </a:solidFill>
                <a:latin typeface="Times New Roman"/>
                <a:ea typeface="Noto Serif CJK SC"/>
              </a:rPr>
              <a:t>create</a:t>
            </a:r>
            <a:r>
              <a:rPr lang="pt-PT" sz="1800" b="0" strike="noStrike" spc="-1" dirty="0">
                <a:solidFill>
                  <a:srgbClr val="000000"/>
                </a:solidFill>
                <a:latin typeface="Times New Roman"/>
                <a:ea typeface="Noto Serif CJK SC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Times New Roman"/>
                <a:ea typeface="Noto Serif CJK SC"/>
              </a:rPr>
              <a:t>multiple</a:t>
            </a:r>
            <a:r>
              <a:rPr lang="pt-PT" sz="1800" b="0" strike="noStrike" spc="-1" dirty="0">
                <a:solidFill>
                  <a:srgbClr val="000000"/>
                </a:solidFill>
                <a:latin typeface="Times New Roman"/>
                <a:ea typeface="Noto Serif CJK SC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Times New Roman"/>
                <a:ea typeface="Noto Serif CJK SC"/>
              </a:rPr>
              <a:t>cards</a:t>
            </a:r>
            <a:endParaRPr lang="pt-PT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Noto Serif CJK SC"/>
              </a:rPr>
              <a:t>register an existing physical card</a:t>
            </a:r>
            <a:endParaRPr lang="pt-PT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Noto Serif CJK SC"/>
              </a:rPr>
              <a:t>buy tickets through digital payment methods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 err="1">
                <a:solidFill>
                  <a:srgbClr val="000000"/>
                </a:solidFill>
                <a:latin typeface="Times New Roman"/>
                <a:ea typeface="Noto Serif CJK SC"/>
              </a:rPr>
              <a:t>validate</a:t>
            </a:r>
            <a:r>
              <a:rPr lang="pt-PT" sz="1800" b="0" strike="noStrike" spc="-1" dirty="0">
                <a:solidFill>
                  <a:srgbClr val="000000"/>
                </a:solidFill>
                <a:latin typeface="Times New Roman"/>
                <a:ea typeface="Noto Serif CJK SC"/>
              </a:rPr>
              <a:t> tickets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Times New Roman"/>
                <a:ea typeface="Noto Serif CJK SC"/>
              </a:rPr>
              <a:t>by</a:t>
            </a:r>
            <a:r>
              <a:rPr lang="pt-PT" sz="1800" b="0" strike="noStrike" spc="-1" dirty="0">
                <a:solidFill>
                  <a:srgbClr val="000000"/>
                </a:solidFill>
                <a:latin typeface="Times New Roman"/>
                <a:ea typeface="Noto Serif CJK SC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Times New Roman"/>
                <a:ea typeface="Noto Serif CJK SC"/>
              </a:rPr>
              <a:t>nfc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501240" y="2370240"/>
            <a:ext cx="4394160" cy="2559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800" b="1" u="sng" strike="noStrike" spc="-1" dirty="0">
                <a:solidFill>
                  <a:srgbClr val="000000"/>
                </a:solidFill>
                <a:uFillTx/>
                <a:latin typeface="Avenir Next LT Pro"/>
              </a:rPr>
              <a:t>Non-</a:t>
            </a:r>
            <a:r>
              <a:rPr lang="pt-PT" sz="1800" b="1" u="sng" strike="noStrike" spc="-1" dirty="0" err="1">
                <a:solidFill>
                  <a:srgbClr val="000000"/>
                </a:solidFill>
                <a:uFillTx/>
                <a:latin typeface="Avenir Next LT Pro"/>
              </a:rPr>
              <a:t>functional</a:t>
            </a:r>
            <a:r>
              <a:rPr lang="pt-PT" sz="1800" b="1" u="sng" strike="noStrike" spc="-1" dirty="0">
                <a:solidFill>
                  <a:srgbClr val="000000"/>
                </a:solidFill>
                <a:uFillTx/>
                <a:latin typeface="Avenir Next LT Pro"/>
              </a:rPr>
              <a:t> </a:t>
            </a:r>
            <a:r>
              <a:rPr lang="pt-PT" sz="1800" b="1" u="sng" strike="noStrike" spc="-1" dirty="0" err="1">
                <a:solidFill>
                  <a:srgbClr val="000000"/>
                </a:solidFill>
                <a:uFillTx/>
                <a:latin typeface="Avenir Next LT Pro"/>
              </a:rPr>
              <a:t>Requirements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 err="1">
                <a:solidFill>
                  <a:srgbClr val="000000"/>
                </a:solidFill>
                <a:latin typeface="Times New Roman"/>
                <a:ea typeface="Noto Serif CJK SC"/>
              </a:rPr>
              <a:t>available</a:t>
            </a:r>
            <a:r>
              <a:rPr lang="pt-PT" sz="1800" b="0" strike="noStrike" spc="-1" dirty="0">
                <a:solidFill>
                  <a:srgbClr val="000000"/>
                </a:solidFill>
                <a:latin typeface="Times New Roman"/>
                <a:ea typeface="Noto Serif CJK SC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Times New Roman"/>
                <a:ea typeface="Noto Serif CJK SC"/>
              </a:rPr>
              <a:t>anytime</a:t>
            </a:r>
            <a:endParaRPr lang="pt-PT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 err="1">
                <a:solidFill>
                  <a:srgbClr val="000000"/>
                </a:solidFill>
                <a:latin typeface="Times New Roman"/>
                <a:ea typeface="Noto Serif CJK SC"/>
              </a:rPr>
              <a:t>easy</a:t>
            </a:r>
            <a:r>
              <a:rPr lang="pt-PT" sz="1800" b="0" strike="noStrike" spc="-1" dirty="0">
                <a:solidFill>
                  <a:srgbClr val="000000"/>
                </a:solidFill>
                <a:latin typeface="Times New Roman"/>
                <a:ea typeface="Noto Serif CJK SC"/>
              </a:rPr>
              <a:t> to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Times New Roman"/>
                <a:ea typeface="Noto Serif CJK SC"/>
              </a:rPr>
              <a:t>learn</a:t>
            </a:r>
            <a:r>
              <a:rPr lang="pt-PT" sz="1800" b="0" strike="noStrike" spc="-1" dirty="0">
                <a:solidFill>
                  <a:srgbClr val="000000"/>
                </a:solidFill>
                <a:latin typeface="Times New Roman"/>
                <a:ea typeface="Noto Serif CJK SC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Times New Roman"/>
                <a:ea typeface="Noto Serif CJK SC"/>
              </a:rPr>
              <a:t>and</a:t>
            </a:r>
            <a:r>
              <a:rPr lang="pt-PT" sz="1800" b="0" strike="noStrike" spc="-1" dirty="0">
                <a:solidFill>
                  <a:srgbClr val="000000"/>
                </a:solidFill>
                <a:latin typeface="Times New Roman"/>
                <a:ea typeface="Noto Serif CJK SC"/>
              </a:rPr>
              <a:t> use</a:t>
            </a:r>
            <a:endParaRPr lang="pt-PT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 err="1">
                <a:solidFill>
                  <a:srgbClr val="000000"/>
                </a:solidFill>
                <a:latin typeface="Times New Roman"/>
                <a:ea typeface="Noto Serif CJK SC"/>
              </a:rPr>
              <a:t>store</a:t>
            </a:r>
            <a:r>
              <a:rPr lang="pt-PT" sz="1800" b="0" strike="noStrike" spc="-1" dirty="0">
                <a:solidFill>
                  <a:srgbClr val="000000"/>
                </a:solidFill>
                <a:latin typeface="Times New Roman"/>
                <a:ea typeface="Noto Serif CJK SC"/>
              </a:rPr>
              <a:t> data</a:t>
            </a:r>
            <a:endParaRPr lang="pt-PT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Avenir Next LT Pro"/>
                <a:ea typeface="Noto Serif CJK SC"/>
              </a:rPr>
              <a:t>data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Avenir Next LT Pro"/>
                <a:ea typeface="Noto Serif CJK SC"/>
              </a:rPr>
              <a:t>security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0" y="0"/>
            <a:ext cx="12191760" cy="2285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TextShape 3"/>
          <p:cNvSpPr txBox="1"/>
          <p:nvPr/>
        </p:nvSpPr>
        <p:spPr>
          <a:xfrm>
            <a:off x="758880" y="379440"/>
            <a:ext cx="10670760" cy="1554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6000" b="1" i="1" spc="97" dirty="0" err="1">
                <a:solidFill>
                  <a:srgbClr val="FFFFFF"/>
                </a:solidFill>
                <a:latin typeface="Sitka Banner"/>
              </a:rPr>
              <a:t>Next</a:t>
            </a:r>
            <a:r>
              <a:rPr lang="pt-PT" sz="6000" b="1" i="1" spc="97" dirty="0">
                <a:solidFill>
                  <a:srgbClr val="FFFFFF"/>
                </a:solidFill>
                <a:latin typeface="Sitka Banner"/>
              </a:rPr>
              <a:t> Steps</a:t>
            </a:r>
            <a:br>
              <a:rPr dirty="0"/>
            </a:br>
            <a:r>
              <a:rPr lang="pt-PT" sz="2200" b="0" i="1" strike="noStrike" spc="97" dirty="0">
                <a:solidFill>
                  <a:srgbClr val="FFFFFF"/>
                </a:solidFill>
                <a:latin typeface="Sitka Banner"/>
              </a:rPr>
              <a:t>Carteira Virtual Urbanos do Porto</a:t>
            </a:r>
            <a:endParaRPr lang="pt-PT" sz="22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11783880" y="5783400"/>
            <a:ext cx="407520" cy="818640"/>
          </a:xfrm>
          <a:custGeom>
            <a:avLst/>
            <a:gdLst/>
            <a:ahLst/>
            <a:cxn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9EC40E-E842-0503-1BF9-44C2914C131F}"/>
              </a:ext>
            </a:extLst>
          </p:cNvPr>
          <p:cNvSpPr txBox="1"/>
          <p:nvPr/>
        </p:nvSpPr>
        <p:spPr>
          <a:xfrm>
            <a:off x="758880" y="3054283"/>
            <a:ext cx="8875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 err="1">
                <a:latin typeface="Avenir Next LT Pro" panose="020B0504020202020204" pitchFamily="34" charset="0"/>
              </a:rPr>
              <a:t>What</a:t>
            </a:r>
            <a:r>
              <a:rPr lang="pt-PT" sz="2400" b="1" dirty="0">
                <a:latin typeface="Avenir Next LT Pro" panose="020B0504020202020204" pitchFamily="34" charset="0"/>
              </a:rPr>
              <a:t> </a:t>
            </a:r>
            <a:r>
              <a:rPr lang="pt-PT" sz="2400" b="1" dirty="0" err="1">
                <a:latin typeface="Avenir Next LT Pro" panose="020B0504020202020204" pitchFamily="34" charset="0"/>
              </a:rPr>
              <a:t>type</a:t>
            </a:r>
            <a:r>
              <a:rPr lang="pt-PT" sz="2400" b="1" dirty="0">
                <a:latin typeface="Avenir Next LT Pro" panose="020B0504020202020204" pitchFamily="34" charset="0"/>
              </a:rPr>
              <a:t> </a:t>
            </a:r>
            <a:r>
              <a:rPr lang="pt-PT" sz="2400" b="1" dirty="0" err="1">
                <a:latin typeface="Avenir Next LT Pro" panose="020B0504020202020204" pitchFamily="34" charset="0"/>
              </a:rPr>
              <a:t>of</a:t>
            </a:r>
            <a:r>
              <a:rPr lang="pt-PT" sz="2400" b="1" dirty="0">
                <a:latin typeface="Avenir Next LT Pro" panose="020B0504020202020204" pitchFamily="34" charset="0"/>
              </a:rPr>
              <a:t> </a:t>
            </a:r>
            <a:r>
              <a:rPr lang="pt-PT" sz="2400" b="1" dirty="0" err="1">
                <a:latin typeface="Avenir Next LT Pro" panose="020B0504020202020204" pitchFamily="34" charset="0"/>
              </a:rPr>
              <a:t>prototype</a:t>
            </a:r>
            <a:r>
              <a:rPr lang="pt-PT" sz="2400" b="1" dirty="0">
                <a:latin typeface="Avenir Next LT Pro" panose="020B0504020202020204" pitchFamily="34" charset="0"/>
              </a:rPr>
              <a:t> are </a:t>
            </a:r>
            <a:r>
              <a:rPr lang="pt-PT" sz="2400" b="1" dirty="0" err="1">
                <a:latin typeface="Avenir Next LT Pro" panose="020B0504020202020204" pitchFamily="34" charset="0"/>
              </a:rPr>
              <a:t>you</a:t>
            </a:r>
            <a:r>
              <a:rPr lang="pt-PT" sz="2400" b="1" dirty="0">
                <a:latin typeface="Avenir Next LT Pro" panose="020B0504020202020204" pitchFamily="34" charset="0"/>
              </a:rPr>
              <a:t> </a:t>
            </a:r>
            <a:r>
              <a:rPr lang="pt-PT" sz="2400" b="1" dirty="0" err="1">
                <a:latin typeface="Avenir Next LT Pro" panose="020B0504020202020204" pitchFamily="34" charset="0"/>
              </a:rPr>
              <a:t>considering</a:t>
            </a:r>
            <a:r>
              <a:rPr lang="pt-PT" sz="2400" b="1" dirty="0">
                <a:latin typeface="Avenir Next LT Pro" panose="020B0504020202020204" pitchFamily="34" charset="0"/>
              </a:rPr>
              <a:t>? (</a:t>
            </a:r>
            <a:r>
              <a:rPr lang="pt-PT" sz="2400" b="1" dirty="0" err="1">
                <a:latin typeface="Avenir Next LT Pro" panose="020B0504020202020204" pitchFamily="34" charset="0"/>
              </a:rPr>
              <a:t>Paper</a:t>
            </a:r>
            <a:r>
              <a:rPr lang="pt-PT" sz="2400" b="1" dirty="0">
                <a:latin typeface="Avenir Next LT Pro" panose="020B0504020202020204" pitchFamily="34" charset="0"/>
              </a:rPr>
              <a:t>  </a:t>
            </a:r>
            <a:r>
              <a:rPr lang="pt-PT" sz="2400" b="1" dirty="0" err="1">
                <a:latin typeface="Avenir Next LT Pro" panose="020B0504020202020204" pitchFamily="34" charset="0"/>
              </a:rPr>
              <a:t>or</a:t>
            </a:r>
            <a:r>
              <a:rPr lang="pt-PT" sz="2400" b="1" dirty="0">
                <a:latin typeface="Avenir Next LT Pro" panose="020B0504020202020204" pitchFamily="34" charset="0"/>
              </a:rPr>
              <a:t> digital </a:t>
            </a:r>
            <a:r>
              <a:rPr lang="pt-PT" sz="2400" b="1" dirty="0" err="1">
                <a:latin typeface="Avenir Next LT Pro" panose="020B0504020202020204" pitchFamily="34" charset="0"/>
              </a:rPr>
              <a:t>prototype</a:t>
            </a:r>
            <a:r>
              <a:rPr lang="pt-PT" sz="2400" b="1" dirty="0">
                <a:latin typeface="Avenir Next LT Pro" panose="020B0504020202020204" pitchFamily="34" charset="0"/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 err="1">
                <a:latin typeface="Avenir Next LT Pro" panose="020B0504020202020204" pitchFamily="34" charset="0"/>
              </a:rPr>
              <a:t>How</a:t>
            </a:r>
            <a:r>
              <a:rPr lang="pt-PT" sz="2400" b="1" dirty="0">
                <a:latin typeface="Avenir Next LT Pro" panose="020B0504020202020204" pitchFamily="34" charset="0"/>
              </a:rPr>
              <a:t> </a:t>
            </a:r>
            <a:r>
              <a:rPr lang="pt-PT" sz="2400" b="1" dirty="0" err="1">
                <a:latin typeface="Avenir Next LT Pro" panose="020B0504020202020204" pitchFamily="34" charset="0"/>
              </a:rPr>
              <a:t>will</a:t>
            </a:r>
            <a:r>
              <a:rPr lang="pt-PT" sz="2400" b="1" dirty="0">
                <a:latin typeface="Avenir Next LT Pro" panose="020B0504020202020204" pitchFamily="34" charset="0"/>
              </a:rPr>
              <a:t> </a:t>
            </a:r>
            <a:r>
              <a:rPr lang="pt-PT" sz="2400" b="1" dirty="0" err="1">
                <a:latin typeface="Avenir Next LT Pro" panose="020B0504020202020204" pitchFamily="34" charset="0"/>
              </a:rPr>
              <a:t>you</a:t>
            </a:r>
            <a:r>
              <a:rPr lang="pt-PT" sz="2400" b="1" dirty="0">
                <a:latin typeface="Avenir Next LT Pro" panose="020B0504020202020204" pitchFamily="34" charset="0"/>
              </a:rPr>
              <a:t> </a:t>
            </a:r>
            <a:r>
              <a:rPr lang="pt-PT" sz="2400" b="1" dirty="0" err="1">
                <a:latin typeface="Avenir Next LT Pro" panose="020B0504020202020204" pitchFamily="34" charset="0"/>
              </a:rPr>
              <a:t>test</a:t>
            </a:r>
            <a:r>
              <a:rPr lang="pt-PT" sz="2400" b="1" dirty="0">
                <a:latin typeface="Avenir Next LT Pro" panose="020B0504020202020204" pitchFamily="34" charset="0"/>
              </a:rPr>
              <a:t> </a:t>
            </a:r>
            <a:r>
              <a:rPr lang="pt-PT" sz="2400" b="1" dirty="0" err="1">
                <a:latin typeface="Avenir Next LT Pro" panose="020B0504020202020204" pitchFamily="34" charset="0"/>
              </a:rPr>
              <a:t>it</a:t>
            </a:r>
            <a:r>
              <a:rPr lang="pt-PT" sz="2400" b="1" dirty="0">
                <a:latin typeface="Avenir Next LT Pro" panose="020B05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560130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486</Words>
  <Application>Microsoft Office PowerPoint</Application>
  <PresentationFormat>Ecrã Panorâmico</PresentationFormat>
  <Paragraphs>72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9</vt:i4>
      </vt:variant>
    </vt:vector>
  </HeadingPairs>
  <TitlesOfParts>
    <vt:vector size="16" baseType="lpstr">
      <vt:lpstr>Arial</vt:lpstr>
      <vt:lpstr>Arial</vt:lpstr>
      <vt:lpstr>Avenir Next LT Pro</vt:lpstr>
      <vt:lpstr>Sitka Banner</vt:lpstr>
      <vt:lpstr>Times New Roman</vt:lpstr>
      <vt:lpstr>Office Theme</vt:lpstr>
      <vt:lpstr>HeadlinesVTI</vt:lpstr>
      <vt:lpstr>HCI - Assignment n.2 Design and prototyping of an application using a human-centered approach   Deliverable n. 1: Requirement Analysis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- Assignment n.2 Design and prototyping of an application using a human-centered approach   Deliverable n. 1: Requirement Analysis </dc:title>
  <dc:subject/>
  <dc:creator>Guilherme Antunes</dc:creator>
  <dc:description/>
  <cp:lastModifiedBy>Guilherme Antunes</cp:lastModifiedBy>
  <cp:revision>3</cp:revision>
  <dcterms:created xsi:type="dcterms:W3CDTF">2022-05-03T00:02:48Z</dcterms:created>
  <dcterms:modified xsi:type="dcterms:W3CDTF">2022-06-21T03:04:54Z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