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8" r:id="rId4"/>
    <p:sldId id="266" r:id="rId5"/>
    <p:sldId id="259" r:id="rId6"/>
    <p:sldId id="268" r:id="rId7"/>
    <p:sldId id="274" r:id="rId8"/>
    <p:sldId id="275" r:id="rId9"/>
    <p:sldId id="276" r:id="rId10"/>
    <p:sldId id="277" r:id="rId11"/>
    <p:sldId id="260" r:id="rId12"/>
    <p:sldId id="270" r:id="rId13"/>
    <p:sldId id="261" r:id="rId14"/>
    <p:sldId id="271" r:id="rId15"/>
    <p:sldId id="272" r:id="rId16"/>
    <p:sldId id="273" r:id="rId17"/>
    <p:sldId id="262" r:id="rId18"/>
    <p:sldId id="26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46E9E"/>
    <a:srgbClr val="3D81B9"/>
    <a:srgbClr val="619BCB"/>
    <a:srgbClr val="275376"/>
    <a:srgbClr val="6096DB"/>
    <a:srgbClr val="0A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77AF-37B1-4535-937C-2F435089937D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7D975-F79F-445E-812B-FB88F4BB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1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275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D5335-7623-C5CC-EF88-568BF148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1ADE70-59E7-628B-7741-CF352A14F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46F37D-1CF2-68F0-AB56-230EE0E3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F6C0-EB47-4664-A8C7-07730C1C739D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1E08E-8B89-14C9-FF27-EF5D4108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789652-2330-5221-87BC-8CF270AC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35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50439-250B-A112-ED0A-9C9BA115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DAB777-2F64-7A58-8719-4797E9C71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DC1A0-32AC-9D00-491A-DDE01344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D44C-3FDA-4494-A938-F4CE953AF061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C2221-1EBB-3E75-A03D-31290D11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22169D-90B4-AA70-85A5-4FF791DC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C40880-1A16-D200-3D1D-763A50CBD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019277-C65F-EDBD-DA83-9A813E600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AB833-7D32-C10F-7AF7-9176E7E4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98C3-E45C-4035-B3E7-29C2BC5862E7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FD186D-1C87-28AC-0295-74B2AD7C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361C4-1B70-DB32-9589-A55FD55B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1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rgbClr val="275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41FE9-7B83-BE2D-A6F2-798F1D1E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233212"/>
            <a:ext cx="5924909" cy="8956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89617-994C-38DE-78A4-80408F58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92A13-7E12-4ADF-B2D2-A8C8D08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E7FB-6118-4C39-A936-866FFCD56205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F572B-5129-BDE1-30C0-C96C3BEF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C9930-AEA8-91AC-7388-AE6309E7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7" name="圖片 6" descr="一張含有 符號, 圖形, 標誌, 字型 的圖片&#10;&#10;自動產生的描述">
            <a:extLst>
              <a:ext uri="{FF2B5EF4-FFF2-40B4-BE49-F238E27FC236}">
                <a16:creationId xmlns:a16="http://schemas.microsoft.com/office/drawing/2014/main" id="{F8B8ABE7-022C-AF1F-170E-259F49A71A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03" y="136525"/>
            <a:ext cx="1082179" cy="12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33B3F-38AE-3FB3-7D29-4B847EF3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AFB0F2-9600-42C7-5FA7-453797FA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DADB6C-61EC-84FC-0BEE-B1918802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83D1-D8DD-4980-B752-25877AAB701E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F4B46C-3524-ECAF-E6A0-06E7A1B0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2532B-759C-5E9D-6057-F13B9963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0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28625-5FBB-80DC-3015-4F9D06F0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9105F1-F410-0F3C-FDAB-C847F8C3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D489E0-547E-D6D5-A0A1-C5569C1F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B7B9CF-F78A-5CFC-8BCB-33B82821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D50-ACE9-43CE-AD50-D33A7176FDB5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CD7D05-9E4A-C2FD-E70F-8861F81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52D4E6-C7F5-BEF8-6568-2515E25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D62C1-3038-D01F-4BFF-9DE751F2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5371F9-B540-AD36-1BBA-F2FBEF86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93EA2E-396E-983A-8279-483856197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F60EA4-B3EF-32F9-2A58-FFFF4FED6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C4BCF1-0821-69E2-0D85-A3222E67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E0BDB7-572C-15A3-57AF-B0D8336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F9B3-103C-4422-B01F-168FC2697314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7D80FA-91BC-DF49-71A3-3BD8025E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0012F7-C298-30BE-4940-3ADF254F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68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16DE6-EC04-8D9A-DE1B-063935CC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134A8D-502D-2E9B-5CB4-F3CCC751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8336-AF84-44B8-83D4-5AA9E45FD43E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CBAF20-C510-41DE-3096-1168828F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99A8E-58AE-A0BF-E9A8-F41684C4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59C723-B5A0-3345-31F8-01B92D5A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B636-CE24-44EF-9F18-64CCEA52E997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855A9B-1CEA-FAF7-6BD4-81E386A7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CB75B2-9838-A485-F562-084D1E33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9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5C649-4BF6-53F2-D613-C13B8B59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46069-7A97-66F2-0176-61DCF94B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FDDEF5-4CA7-AF57-83CA-753086BE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379722-996C-1AF7-6764-72AD10EC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194-328D-493B-991F-4070E8780303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AD493-2A7F-E677-C3B5-C7BA818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084A87-155A-6874-24EB-CD1A3CB6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6D06B-0380-AD72-B4F5-D1E507FF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2F989F-D3E4-2907-8CA7-3C6D20461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B60E15-C6CC-51EC-8FE9-EBA7711AC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C4CD88-6F84-37B7-2EF7-8BB6AF29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29C6-3C50-42F0-AF41-68F8A1573C36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45584B-3A5F-CCB3-2923-C1287EC9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56978B-1F9B-F834-C8CE-E2606349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B62F16-0BFC-A79E-B3C0-F9AA4793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3451F2-09A5-ECD8-43E5-FB8513DF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2B6AA-78D8-5DA9-6871-9E0D76020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0D53-A0C1-4C5E-987B-C6ED3A43D4E6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79701C-E59C-C02F-EBB1-4CB76395C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AFD26-C6C1-6B57-555F-8772697F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3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zhuanlan.zhihu.com/p/15315734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uanlan.zhihu.com/p/15315734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uanlan.zhihu.com/p/15315734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符號, 圖形, 標誌, 字型 的圖片&#10;&#10;自動產生的描述">
            <a:extLst>
              <a:ext uri="{FF2B5EF4-FFF2-40B4-BE49-F238E27FC236}">
                <a16:creationId xmlns:a16="http://schemas.microsoft.com/office/drawing/2014/main" id="{B2BA0992-9819-3BD0-1663-82749C1D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82" y="1312566"/>
            <a:ext cx="2020678" cy="23228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00417E3-B56E-6417-5508-95EE04B96A64}"/>
              </a:ext>
            </a:extLst>
          </p:cNvPr>
          <p:cNvSpPr/>
          <p:nvPr/>
        </p:nvSpPr>
        <p:spPr>
          <a:xfrm>
            <a:off x="359400" y="360000"/>
            <a:ext cx="11473200" cy="613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3EB604-A9B1-D469-2961-6C9B872C3183}"/>
              </a:ext>
            </a:extLst>
          </p:cNvPr>
          <p:cNvSpPr txBox="1"/>
          <p:nvPr/>
        </p:nvSpPr>
        <p:spPr>
          <a:xfrm>
            <a:off x="3816667" y="3533737"/>
            <a:ext cx="467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AFF44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</a:t>
            </a:r>
            <a:r>
              <a:rPr lang="en-US" altLang="zh-TW" sz="54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ome </a:t>
            </a:r>
            <a:r>
              <a:rPr lang="en-US" altLang="zh-TW" sz="5400" dirty="0">
                <a:solidFill>
                  <a:srgbClr val="6096D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</a:t>
            </a:r>
            <a:r>
              <a:rPr lang="en-US" altLang="zh-TW" sz="54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eeper</a:t>
            </a:r>
            <a:endParaRPr lang="zh-TW" altLang="en-US" sz="5400" dirty="0">
              <a:solidFill>
                <a:schemeClr val="bg1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A0B739-64A4-149D-EBE2-6A8549E580B7}"/>
              </a:ext>
            </a:extLst>
          </p:cNvPr>
          <p:cNvSpPr txBox="1"/>
          <p:nvPr/>
        </p:nvSpPr>
        <p:spPr>
          <a:xfrm>
            <a:off x="3407816" y="447120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第四組：陳宗麟、王俊傑、黃威揚、林暐捷、姚佳凱</a:t>
            </a:r>
          </a:p>
        </p:txBody>
      </p:sp>
    </p:spTree>
    <p:extLst>
      <p:ext uri="{BB962C8B-B14F-4D97-AF65-F5344CB8AC3E}">
        <p14:creationId xmlns:p14="http://schemas.microsoft.com/office/powerpoint/2010/main" val="67429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4353891-CDF1-4485-AE34-44476A756592}"/>
              </a:ext>
            </a:extLst>
          </p:cNvPr>
          <p:cNvSpPr/>
          <p:nvPr/>
        </p:nvSpPr>
        <p:spPr>
          <a:xfrm>
            <a:off x="1217675" y="1503068"/>
            <a:ext cx="10177272" cy="492516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9" name="AutoShape 4" descr="讀卡器讀取卡片或標籤上的數據的圖片">
            <a:hlinkClick r:id="rId2"/>
            <a:extLst>
              <a:ext uri="{FF2B5EF4-FFF2-40B4-BE49-F238E27FC236}">
                <a16:creationId xmlns:a16="http://schemas.microsoft.com/office/drawing/2014/main" id="{5F20CA89-B6DB-4779-9F6A-C3C930C44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3" y="1762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41975DB-5D64-4C1A-A346-8029A3C6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98" y="1660969"/>
            <a:ext cx="7693627" cy="43955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E5E260-1480-48D4-86E4-FBBDD30129B4}"/>
              </a:ext>
            </a:extLst>
          </p:cNvPr>
          <p:cNvSpPr txBox="1"/>
          <p:nvPr/>
        </p:nvSpPr>
        <p:spPr>
          <a:xfrm>
            <a:off x="5103405" y="594234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活動與循序圖３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91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E3B0B2E-3B91-4B11-BF50-73A21DDD2F35}"/>
              </a:ext>
            </a:extLst>
          </p:cNvPr>
          <p:cNvSpPr/>
          <p:nvPr/>
        </p:nvSpPr>
        <p:spPr>
          <a:xfrm>
            <a:off x="1008624" y="1074419"/>
            <a:ext cx="9964176" cy="538203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11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C229E-439F-48BB-933D-12E367F0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52" y="1442442"/>
            <a:ext cx="8016695" cy="464889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0984F66-F632-4E57-BA5E-4A448FE0DE96}"/>
              </a:ext>
            </a:extLst>
          </p:cNvPr>
          <p:cNvSpPr txBox="1"/>
          <p:nvPr/>
        </p:nvSpPr>
        <p:spPr>
          <a:xfrm>
            <a:off x="5103405" y="594234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系統環境圖</a:t>
            </a:r>
          </a:p>
        </p:txBody>
      </p:sp>
    </p:spTree>
    <p:extLst>
      <p:ext uri="{BB962C8B-B14F-4D97-AF65-F5344CB8AC3E}">
        <p14:creationId xmlns:p14="http://schemas.microsoft.com/office/powerpoint/2010/main" val="43731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F0FE93-EB66-43C2-8D83-86CB3D46815B}"/>
              </a:ext>
            </a:extLst>
          </p:cNvPr>
          <p:cNvSpPr/>
          <p:nvPr/>
        </p:nvSpPr>
        <p:spPr>
          <a:xfrm>
            <a:off x="1008624" y="1074419"/>
            <a:ext cx="9964176" cy="538203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8F653B-8BDA-425A-8C5D-E4CE50BFD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77" y="1288112"/>
            <a:ext cx="7498645" cy="457907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243275F-4D65-4A13-AFD1-E0DAA40DF831}"/>
              </a:ext>
            </a:extLst>
          </p:cNvPr>
          <p:cNvSpPr txBox="1"/>
          <p:nvPr/>
        </p:nvSpPr>
        <p:spPr>
          <a:xfrm>
            <a:off x="5715752" y="594872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en-US" altLang="zh-TW" dirty="0"/>
              <a:t>DFD0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19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分鏡板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07" y="1866031"/>
            <a:ext cx="2160000" cy="4320000"/>
          </a:xfrm>
          <a:prstGeom prst="rect">
            <a:avLst/>
          </a:prstGeom>
        </p:spPr>
      </p:pic>
      <p:pic>
        <p:nvPicPr>
          <p:cNvPr id="8" name="圖片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91" y="1866031"/>
            <a:ext cx="2160000" cy="4320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838216" y="2345167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spc="600" dirty="0">
                <a:solidFill>
                  <a:schemeClr val="bg1"/>
                </a:solidFill>
              </a:rPr>
              <a:t>登入畫面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838216" y="3039355"/>
            <a:ext cx="50705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chemeClr val="bg1"/>
                </a:solidFill>
              </a:rPr>
              <a:t>Usernme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zh-TW" altLang="en-US" dirty="0">
                <a:solidFill>
                  <a:schemeClr val="bg1"/>
                </a:solidFill>
              </a:rPr>
              <a:t>輸入帳號。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Password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zh-TW" altLang="en-US" dirty="0">
                <a:solidFill>
                  <a:schemeClr val="bg1"/>
                </a:solidFill>
              </a:rPr>
              <a:t>輸入密碼。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Login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zh-TW" altLang="en-US" dirty="0">
                <a:solidFill>
                  <a:schemeClr val="bg1"/>
                </a:solidFill>
              </a:rPr>
              <a:t>辨識帳號密碼，若正確讓使用者進行登入；　　　</a:t>
            </a:r>
            <a:r>
              <a:rPr lang="en-US" altLang="zh-TW" dirty="0">
                <a:solidFill>
                  <a:schemeClr val="bg1"/>
                </a:solidFill>
              </a:rPr>
              <a:t>   </a:t>
            </a:r>
          </a:p>
          <a:p>
            <a:pPr marL="720000" lvl="2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錯誤則在介面顯示錯誤訊息。</a:t>
            </a:r>
          </a:p>
          <a:p>
            <a:pPr>
              <a:lnSpc>
                <a:spcPct val="150000"/>
              </a:lnSpc>
            </a:pP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分鏡板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7" y="1622495"/>
            <a:ext cx="2160000" cy="43200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72" y="1622495"/>
            <a:ext cx="2160000" cy="432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638004" y="2189271"/>
            <a:ext cx="226215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Register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endParaRPr lang="en-US" altLang="zh-TW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讓使用者註冊帳號，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若帳號已存在則顯示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提示訊息。</a:t>
            </a:r>
            <a:br>
              <a:rPr lang="zh-TW" altLang="en-US" dirty="0">
                <a:solidFill>
                  <a:schemeClr val="bg1"/>
                </a:solidFill>
              </a:rPr>
            </a:b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3317530" y="2189271"/>
            <a:ext cx="2734131" cy="1978429"/>
          </a:xfrm>
          <a:prstGeom prst="wedgeRectCallout">
            <a:avLst>
              <a:gd name="adj1" fmla="val -56912"/>
              <a:gd name="adj2" fmla="val 6586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009735" y="2416123"/>
            <a:ext cx="29545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管理：</a:t>
            </a:r>
            <a:r>
              <a:rPr lang="zh-TW" altLang="en-US" dirty="0">
                <a:solidFill>
                  <a:schemeClr val="bg1"/>
                </a:solidFill>
              </a:rPr>
              <a:t>可以進入管理頁面，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             </a:t>
            </a:r>
            <a:r>
              <a:rPr lang="zh-TW" altLang="en-US" dirty="0">
                <a:solidFill>
                  <a:schemeClr val="bg1"/>
                </a:solidFill>
              </a:rPr>
              <a:t>進行新增、更改及刪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             </a:t>
            </a:r>
            <a:r>
              <a:rPr lang="zh-TW" altLang="en-US" dirty="0">
                <a:solidFill>
                  <a:schemeClr val="bg1"/>
                </a:solidFill>
              </a:rPr>
              <a:t>除資料的動作。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查詢：</a:t>
            </a:r>
            <a:r>
              <a:rPr lang="zh-TW" altLang="en-US" dirty="0">
                <a:solidFill>
                  <a:schemeClr val="bg1"/>
                </a:solidFill>
              </a:rPr>
              <a:t>可以讓使用者查詢權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             </a:t>
            </a:r>
            <a:r>
              <a:rPr lang="zh-TW" altLang="en-US" dirty="0">
                <a:solidFill>
                  <a:schemeClr val="bg1"/>
                </a:solidFill>
              </a:rPr>
              <a:t>限。</a:t>
            </a:r>
          </a:p>
        </p:txBody>
      </p:sp>
      <p:sp>
        <p:nvSpPr>
          <p:cNvPr id="12" name="矩形圖說文字 11"/>
          <p:cNvSpPr/>
          <p:nvPr/>
        </p:nvSpPr>
        <p:spPr>
          <a:xfrm>
            <a:off x="9009735" y="2319250"/>
            <a:ext cx="2954560" cy="2360815"/>
          </a:xfrm>
          <a:prstGeom prst="wedgeRectCallout">
            <a:avLst>
              <a:gd name="adj1" fmla="val -56912"/>
              <a:gd name="adj2" fmla="val 6586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928065" y="1655198"/>
            <a:ext cx="2108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登入後進入</a:t>
            </a:r>
            <a:r>
              <a:rPr lang="zh-TW" altLang="en-US" sz="2000" b="1" dirty="0">
                <a:solidFill>
                  <a:schemeClr val="bg1"/>
                </a:solidFill>
              </a:rPr>
              <a:t>主畫面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39498FB-E9D8-4BC5-864A-2C55089BF6A1}"/>
              </a:ext>
            </a:extLst>
          </p:cNvPr>
          <p:cNvSpPr/>
          <p:nvPr/>
        </p:nvSpPr>
        <p:spPr>
          <a:xfrm>
            <a:off x="3857689" y="1705643"/>
            <a:ext cx="3187167" cy="1578245"/>
          </a:xfrm>
          <a:prstGeom prst="wedgeRoundRectCallout">
            <a:avLst>
              <a:gd name="adj1" fmla="val -47123"/>
              <a:gd name="adj2" fmla="val 63307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分鏡板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14" y="1621818"/>
            <a:ext cx="2160000" cy="43200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37" y="1705643"/>
            <a:ext cx="2160000" cy="432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14611" y="1845498"/>
            <a:ext cx="2926080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管理頁面可以輸入新卡片的編號及權限，並新增到資料庫裡。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551560" y="4103275"/>
            <a:ext cx="29260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可以點選資料旁的兩個</a:t>
            </a:r>
            <a:r>
              <a:rPr lang="en-US" altLang="zh-TW" dirty="0"/>
              <a:t>icon</a:t>
            </a:r>
            <a:r>
              <a:rPr lang="zh-TW" altLang="en-US" dirty="0"/>
              <a:t>對資料做編輯及刪除。</a:t>
            </a:r>
          </a:p>
          <a:p>
            <a:endParaRPr lang="zh-TW" altLang="en-US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3E5ED1D1-F0A4-41F6-8D94-9EB78D35D75C}"/>
              </a:ext>
            </a:extLst>
          </p:cNvPr>
          <p:cNvSpPr/>
          <p:nvPr/>
        </p:nvSpPr>
        <p:spPr>
          <a:xfrm>
            <a:off x="4290473" y="3813742"/>
            <a:ext cx="3187167" cy="1578245"/>
          </a:xfrm>
          <a:prstGeom prst="wedgeRoundRectCallout">
            <a:avLst>
              <a:gd name="adj1" fmla="val 53666"/>
              <a:gd name="adj2" fmla="val 68345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337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分鏡板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95D6ED-B7D4-4018-AEAA-930EA3296C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00" y="1810970"/>
            <a:ext cx="2160000" cy="43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5F8E431-36B2-4DAB-A0F4-52A2B69F803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57504"/>
            <a:ext cx="2160000" cy="432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006FFB-F6BB-4E9F-9EE0-EBF3F8D1CC82}"/>
              </a:ext>
            </a:extLst>
          </p:cNvPr>
          <p:cNvSpPr txBox="1"/>
          <p:nvPr/>
        </p:nvSpPr>
        <p:spPr>
          <a:xfrm>
            <a:off x="5055261" y="3099816"/>
            <a:ext cx="208147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>
                <a:solidFill>
                  <a:schemeClr val="bg1"/>
                </a:solidFill>
              </a:defRPr>
            </a:lvl1pPr>
          </a:lstStyle>
          <a:p>
            <a:pPr algn="dist"/>
            <a:r>
              <a:rPr lang="zh-TW" altLang="en-US" dirty="0"/>
              <a:t>使用查詢尋找對應查詢編號的權限</a:t>
            </a:r>
          </a:p>
          <a:p>
            <a:pPr algn="dist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9E771109-E27E-418B-BEB3-BE7378CAFE58}"/>
              </a:ext>
            </a:extLst>
          </p:cNvPr>
          <p:cNvSpPr/>
          <p:nvPr/>
        </p:nvSpPr>
        <p:spPr>
          <a:xfrm flipH="1">
            <a:off x="4153256" y="2612260"/>
            <a:ext cx="3885488" cy="2059053"/>
          </a:xfrm>
          <a:custGeom>
            <a:avLst/>
            <a:gdLst>
              <a:gd name="connsiteX0" fmla="*/ 1955187 w 3885488"/>
              <a:gd name="connsiteY0" fmla="*/ 0 h 2059053"/>
              <a:gd name="connsiteX1" fmla="*/ 1942744 w 3885488"/>
              <a:gd name="connsiteY1" fmla="*/ 319 h 2059053"/>
              <a:gd name="connsiteX2" fmla="*/ 1930301 w 3885488"/>
              <a:gd name="connsiteY2" fmla="*/ 0 h 2059053"/>
              <a:gd name="connsiteX3" fmla="*/ 1871809 w 3885488"/>
              <a:gd name="connsiteY3" fmla="*/ 2135 h 2059053"/>
              <a:gd name="connsiteX4" fmla="*/ 1806541 w 3885488"/>
              <a:gd name="connsiteY4" fmla="*/ 3806 h 2059053"/>
              <a:gd name="connsiteX5" fmla="*/ 1792654 w 3885488"/>
              <a:gd name="connsiteY5" fmla="*/ 5024 h 2059053"/>
              <a:gd name="connsiteX6" fmla="*/ 1779508 w 3885488"/>
              <a:gd name="connsiteY6" fmla="*/ 5504 h 2059053"/>
              <a:gd name="connsiteX7" fmla="*/ 1723515 w 3885488"/>
              <a:gd name="connsiteY7" fmla="*/ 11087 h 2059053"/>
              <a:gd name="connsiteX8" fmla="*/ 1661477 w 3885488"/>
              <a:gd name="connsiteY8" fmla="*/ 16527 h 2059053"/>
              <a:gd name="connsiteX9" fmla="*/ 1646903 w 3885488"/>
              <a:gd name="connsiteY9" fmla="*/ 18726 h 2059053"/>
              <a:gd name="connsiteX10" fmla="*/ 1632686 w 3885488"/>
              <a:gd name="connsiteY10" fmla="*/ 20144 h 2059053"/>
              <a:gd name="connsiteX11" fmla="*/ 1578448 w 3885488"/>
              <a:gd name="connsiteY11" fmla="*/ 29055 h 2059053"/>
              <a:gd name="connsiteX12" fmla="*/ 1520670 w 3885488"/>
              <a:gd name="connsiteY12" fmla="*/ 37773 h 2059053"/>
              <a:gd name="connsiteX13" fmla="*/ 1505744 w 3885488"/>
              <a:gd name="connsiteY13" fmla="*/ 41000 h 2059053"/>
              <a:gd name="connsiteX14" fmla="*/ 1490523 w 3885488"/>
              <a:gd name="connsiteY14" fmla="*/ 43501 h 2059053"/>
              <a:gd name="connsiteX15" fmla="*/ 1438321 w 3885488"/>
              <a:gd name="connsiteY15" fmla="*/ 55577 h 2059053"/>
              <a:gd name="connsiteX16" fmla="*/ 1384797 w 3885488"/>
              <a:gd name="connsiteY16" fmla="*/ 67150 h 2059053"/>
              <a:gd name="connsiteX17" fmla="*/ 1369677 w 3885488"/>
              <a:gd name="connsiteY17" fmla="*/ 71458 h 2059053"/>
              <a:gd name="connsiteX18" fmla="*/ 1353706 w 3885488"/>
              <a:gd name="connsiteY18" fmla="*/ 75152 h 2059053"/>
              <a:gd name="connsiteX19" fmla="*/ 1304228 w 3885488"/>
              <a:gd name="connsiteY19" fmla="*/ 90106 h 2059053"/>
              <a:gd name="connsiteX20" fmla="*/ 1254532 w 3885488"/>
              <a:gd name="connsiteY20" fmla="*/ 104266 h 2059053"/>
              <a:gd name="connsiteX21" fmla="*/ 1239293 w 3885488"/>
              <a:gd name="connsiteY21" fmla="*/ 109732 h 2059053"/>
              <a:gd name="connsiteX22" fmla="*/ 1222924 w 3885488"/>
              <a:gd name="connsiteY22" fmla="*/ 114679 h 2059053"/>
              <a:gd name="connsiteX23" fmla="*/ 1176869 w 3885488"/>
              <a:gd name="connsiteY23" fmla="*/ 132119 h 2059053"/>
              <a:gd name="connsiteX24" fmla="*/ 1130550 w 3885488"/>
              <a:gd name="connsiteY24" fmla="*/ 148731 h 2059053"/>
              <a:gd name="connsiteX25" fmla="*/ 1121666 w 3885488"/>
              <a:gd name="connsiteY25" fmla="*/ 153024 h 2059053"/>
              <a:gd name="connsiteX26" fmla="*/ 1098865 w 3885488"/>
              <a:gd name="connsiteY26" fmla="*/ 161658 h 2059053"/>
              <a:gd name="connsiteX27" fmla="*/ 1006591 w 3885488"/>
              <a:gd name="connsiteY27" fmla="*/ 208630 h 2059053"/>
              <a:gd name="connsiteX28" fmla="*/ 904140 w 3885488"/>
              <a:gd name="connsiteY28" fmla="*/ 258136 h 2059053"/>
              <a:gd name="connsiteX29" fmla="*/ 889846 w 3885488"/>
              <a:gd name="connsiteY29" fmla="*/ 268059 h 2059053"/>
              <a:gd name="connsiteX30" fmla="*/ 873667 w 3885488"/>
              <a:gd name="connsiteY30" fmla="*/ 276295 h 2059053"/>
              <a:gd name="connsiteX31" fmla="*/ 797477 w 3885488"/>
              <a:gd name="connsiteY31" fmla="*/ 332178 h 2059053"/>
              <a:gd name="connsiteX32" fmla="*/ 710970 w 3885488"/>
              <a:gd name="connsiteY32" fmla="*/ 392229 h 2059053"/>
              <a:gd name="connsiteX33" fmla="*/ 698547 w 3885488"/>
              <a:gd name="connsiteY33" fmla="*/ 404741 h 2059053"/>
              <a:gd name="connsiteX34" fmla="*/ 683615 w 3885488"/>
              <a:gd name="connsiteY34" fmla="*/ 415694 h 2059053"/>
              <a:gd name="connsiteX35" fmla="*/ 624402 w 3885488"/>
              <a:gd name="connsiteY35" fmla="*/ 479423 h 2059053"/>
              <a:gd name="connsiteX36" fmla="*/ 556442 w 3885488"/>
              <a:gd name="connsiteY36" fmla="*/ 547874 h 2059053"/>
              <a:gd name="connsiteX37" fmla="*/ 547045 w 3885488"/>
              <a:gd name="connsiteY37" fmla="*/ 562680 h 2059053"/>
              <a:gd name="connsiteX38" fmla="*/ 534213 w 3885488"/>
              <a:gd name="connsiteY38" fmla="*/ 576490 h 2059053"/>
              <a:gd name="connsiteX39" fmla="*/ 493290 w 3885488"/>
              <a:gd name="connsiteY39" fmla="*/ 647368 h 2059053"/>
              <a:gd name="connsiteX40" fmla="*/ 445960 w 3885488"/>
              <a:gd name="connsiteY40" fmla="*/ 721936 h 2059053"/>
              <a:gd name="connsiteX41" fmla="*/ 440554 w 3885488"/>
              <a:gd name="connsiteY41" fmla="*/ 738708 h 2059053"/>
              <a:gd name="connsiteX42" fmla="*/ 430966 w 3885488"/>
              <a:gd name="connsiteY42" fmla="*/ 755314 h 2059053"/>
              <a:gd name="connsiteX43" fmla="*/ 398370 w 3885488"/>
              <a:gd name="connsiteY43" fmla="*/ 850436 h 2059053"/>
              <a:gd name="connsiteX44" fmla="*/ 389154 w 3885488"/>
              <a:gd name="connsiteY44" fmla="*/ 898165 h 2059053"/>
              <a:gd name="connsiteX45" fmla="*/ 384927 w 3885488"/>
              <a:gd name="connsiteY45" fmla="*/ 911279 h 2059053"/>
              <a:gd name="connsiteX46" fmla="*/ 0 w 3885488"/>
              <a:gd name="connsiteY46" fmla="*/ 1127777 h 2059053"/>
              <a:gd name="connsiteX47" fmla="*/ 430886 w 3885488"/>
              <a:gd name="connsiteY47" fmla="*/ 1303021 h 2059053"/>
              <a:gd name="connsiteX48" fmla="*/ 436958 w 3885488"/>
              <a:gd name="connsiteY48" fmla="*/ 1313720 h 2059053"/>
              <a:gd name="connsiteX49" fmla="*/ 454706 w 3885488"/>
              <a:gd name="connsiteY49" fmla="*/ 1355340 h 2059053"/>
              <a:gd name="connsiteX50" fmla="*/ 490339 w 3885488"/>
              <a:gd name="connsiteY50" fmla="*/ 1407777 h 2059053"/>
              <a:gd name="connsiteX51" fmla="*/ 527486 w 3885488"/>
              <a:gd name="connsiteY51" fmla="*/ 1473230 h 2059053"/>
              <a:gd name="connsiteX52" fmla="*/ 557851 w 3885488"/>
              <a:gd name="connsiteY52" fmla="*/ 1507125 h 2059053"/>
              <a:gd name="connsiteX53" fmla="*/ 578395 w 3885488"/>
              <a:gd name="connsiteY53" fmla="*/ 1537357 h 2059053"/>
              <a:gd name="connsiteX54" fmla="*/ 618515 w 3885488"/>
              <a:gd name="connsiteY54" fmla="*/ 1574843 h 2059053"/>
              <a:gd name="connsiteX55" fmla="*/ 664565 w 3885488"/>
              <a:gd name="connsiteY55" fmla="*/ 1626249 h 2059053"/>
              <a:gd name="connsiteX56" fmla="*/ 716691 w 3885488"/>
              <a:gd name="connsiteY56" fmla="*/ 1666574 h 2059053"/>
              <a:gd name="connsiteX57" fmla="*/ 751659 w 3885488"/>
              <a:gd name="connsiteY57" fmla="*/ 1699247 h 2059053"/>
              <a:gd name="connsiteX58" fmla="*/ 791530 w 3885488"/>
              <a:gd name="connsiteY58" fmla="*/ 1724471 h 2059053"/>
              <a:gd name="connsiteX59" fmla="*/ 837204 w 3885488"/>
              <a:gd name="connsiteY59" fmla="*/ 1759805 h 2059053"/>
              <a:gd name="connsiteX60" fmla="*/ 915187 w 3885488"/>
              <a:gd name="connsiteY60" fmla="*/ 1802704 h 2059053"/>
              <a:gd name="connsiteX61" fmla="*/ 968670 w 3885488"/>
              <a:gd name="connsiteY61" fmla="*/ 1836539 h 2059053"/>
              <a:gd name="connsiteX62" fmla="*/ 1024791 w 3885488"/>
              <a:gd name="connsiteY62" fmla="*/ 1862996 h 2059053"/>
              <a:gd name="connsiteX63" fmla="*/ 1040482 w 3885488"/>
              <a:gd name="connsiteY63" fmla="*/ 1871627 h 2059053"/>
              <a:gd name="connsiteX64" fmla="*/ 1054520 w 3885488"/>
              <a:gd name="connsiteY64" fmla="*/ 1877011 h 2059053"/>
              <a:gd name="connsiteX65" fmla="*/ 1091758 w 3885488"/>
              <a:gd name="connsiteY65" fmla="*/ 1894565 h 2059053"/>
              <a:gd name="connsiteX66" fmla="*/ 1223596 w 3885488"/>
              <a:gd name="connsiteY66" fmla="*/ 1944766 h 2059053"/>
              <a:gd name="connsiteX67" fmla="*/ 1258131 w 3885488"/>
              <a:gd name="connsiteY67" fmla="*/ 1955092 h 2059053"/>
              <a:gd name="connsiteX68" fmla="*/ 1269482 w 3885488"/>
              <a:gd name="connsiteY68" fmla="*/ 1959444 h 2059053"/>
              <a:gd name="connsiteX69" fmla="*/ 1287700 w 3885488"/>
              <a:gd name="connsiteY69" fmla="*/ 1963932 h 2059053"/>
              <a:gd name="connsiteX70" fmla="*/ 1363455 w 3885488"/>
              <a:gd name="connsiteY70" fmla="*/ 1986583 h 2059053"/>
              <a:gd name="connsiteX71" fmla="*/ 1510607 w 3885488"/>
              <a:gd name="connsiteY71" fmla="*/ 2019457 h 2059053"/>
              <a:gd name="connsiteX72" fmla="*/ 1517080 w 3885488"/>
              <a:gd name="connsiteY72" fmla="*/ 2020441 h 2059053"/>
              <a:gd name="connsiteX73" fmla="*/ 1519283 w 3885488"/>
              <a:gd name="connsiteY73" fmla="*/ 2020984 h 2059053"/>
              <a:gd name="connsiteX74" fmla="*/ 1650447 w 3885488"/>
              <a:gd name="connsiteY74" fmla="*/ 2041189 h 2059053"/>
              <a:gd name="connsiteX75" fmla="*/ 1658683 w 3885488"/>
              <a:gd name="connsiteY75" fmla="*/ 2041972 h 2059053"/>
              <a:gd name="connsiteX76" fmla="*/ 1664322 w 3885488"/>
              <a:gd name="connsiteY76" fmla="*/ 2042829 h 2059053"/>
              <a:gd name="connsiteX77" fmla="*/ 1692050 w 3885488"/>
              <a:gd name="connsiteY77" fmla="*/ 2045143 h 2059053"/>
              <a:gd name="connsiteX78" fmla="*/ 1784967 w 3885488"/>
              <a:gd name="connsiteY78" fmla="*/ 2053974 h 2059053"/>
              <a:gd name="connsiteX79" fmla="*/ 1808172 w 3885488"/>
              <a:gd name="connsiteY79" fmla="*/ 2054832 h 2059053"/>
              <a:gd name="connsiteX80" fmla="*/ 1823873 w 3885488"/>
              <a:gd name="connsiteY80" fmla="*/ 2056142 h 2059053"/>
              <a:gd name="connsiteX81" fmla="*/ 1869094 w 3885488"/>
              <a:gd name="connsiteY81" fmla="*/ 2057086 h 2059053"/>
              <a:gd name="connsiteX82" fmla="*/ 1922228 w 3885488"/>
              <a:gd name="connsiteY82" fmla="*/ 2059053 h 2059053"/>
              <a:gd name="connsiteX83" fmla="*/ 1942744 w 3885488"/>
              <a:gd name="connsiteY83" fmla="*/ 2058624 h 2059053"/>
              <a:gd name="connsiteX84" fmla="*/ 1963260 w 3885488"/>
              <a:gd name="connsiteY84" fmla="*/ 2059053 h 2059053"/>
              <a:gd name="connsiteX85" fmla="*/ 2016393 w 3885488"/>
              <a:gd name="connsiteY85" fmla="*/ 2057086 h 2059053"/>
              <a:gd name="connsiteX86" fmla="*/ 2061615 w 3885488"/>
              <a:gd name="connsiteY86" fmla="*/ 2056142 h 2059053"/>
              <a:gd name="connsiteX87" fmla="*/ 2077316 w 3885488"/>
              <a:gd name="connsiteY87" fmla="*/ 2054832 h 2059053"/>
              <a:gd name="connsiteX88" fmla="*/ 2100521 w 3885488"/>
              <a:gd name="connsiteY88" fmla="*/ 2053974 h 2059053"/>
              <a:gd name="connsiteX89" fmla="*/ 2193438 w 3885488"/>
              <a:gd name="connsiteY89" fmla="*/ 2045143 h 2059053"/>
              <a:gd name="connsiteX90" fmla="*/ 2221166 w 3885488"/>
              <a:gd name="connsiteY90" fmla="*/ 2042829 h 2059053"/>
              <a:gd name="connsiteX91" fmla="*/ 2226805 w 3885488"/>
              <a:gd name="connsiteY91" fmla="*/ 2041972 h 2059053"/>
              <a:gd name="connsiteX92" fmla="*/ 2235041 w 3885488"/>
              <a:gd name="connsiteY92" fmla="*/ 2041189 h 2059053"/>
              <a:gd name="connsiteX93" fmla="*/ 2366205 w 3885488"/>
              <a:gd name="connsiteY93" fmla="*/ 2020984 h 2059053"/>
              <a:gd name="connsiteX94" fmla="*/ 2368408 w 3885488"/>
              <a:gd name="connsiteY94" fmla="*/ 2020441 h 2059053"/>
              <a:gd name="connsiteX95" fmla="*/ 2374881 w 3885488"/>
              <a:gd name="connsiteY95" fmla="*/ 2019457 h 2059053"/>
              <a:gd name="connsiteX96" fmla="*/ 2522033 w 3885488"/>
              <a:gd name="connsiteY96" fmla="*/ 1986583 h 2059053"/>
              <a:gd name="connsiteX97" fmla="*/ 2597789 w 3885488"/>
              <a:gd name="connsiteY97" fmla="*/ 1963932 h 2059053"/>
              <a:gd name="connsiteX98" fmla="*/ 2616007 w 3885488"/>
              <a:gd name="connsiteY98" fmla="*/ 1959444 h 2059053"/>
              <a:gd name="connsiteX99" fmla="*/ 2627357 w 3885488"/>
              <a:gd name="connsiteY99" fmla="*/ 1955092 h 2059053"/>
              <a:gd name="connsiteX100" fmla="*/ 2661893 w 3885488"/>
              <a:gd name="connsiteY100" fmla="*/ 1944766 h 2059053"/>
              <a:gd name="connsiteX101" fmla="*/ 2793731 w 3885488"/>
              <a:gd name="connsiteY101" fmla="*/ 1894565 h 2059053"/>
              <a:gd name="connsiteX102" fmla="*/ 2830968 w 3885488"/>
              <a:gd name="connsiteY102" fmla="*/ 1877011 h 2059053"/>
              <a:gd name="connsiteX103" fmla="*/ 2845006 w 3885488"/>
              <a:gd name="connsiteY103" fmla="*/ 1871627 h 2059053"/>
              <a:gd name="connsiteX104" fmla="*/ 2860696 w 3885488"/>
              <a:gd name="connsiteY104" fmla="*/ 1862996 h 2059053"/>
              <a:gd name="connsiteX105" fmla="*/ 2916819 w 3885488"/>
              <a:gd name="connsiteY105" fmla="*/ 1836539 h 2059053"/>
              <a:gd name="connsiteX106" fmla="*/ 2970301 w 3885488"/>
              <a:gd name="connsiteY106" fmla="*/ 1802703 h 2059053"/>
              <a:gd name="connsiteX107" fmla="*/ 3048285 w 3885488"/>
              <a:gd name="connsiteY107" fmla="*/ 1759805 h 2059053"/>
              <a:gd name="connsiteX108" fmla="*/ 3093958 w 3885488"/>
              <a:gd name="connsiteY108" fmla="*/ 1724471 h 2059053"/>
              <a:gd name="connsiteX109" fmla="*/ 3133829 w 3885488"/>
              <a:gd name="connsiteY109" fmla="*/ 1699247 h 2059053"/>
              <a:gd name="connsiteX110" fmla="*/ 3168797 w 3885488"/>
              <a:gd name="connsiteY110" fmla="*/ 1666574 h 2059053"/>
              <a:gd name="connsiteX111" fmla="*/ 3220923 w 3885488"/>
              <a:gd name="connsiteY111" fmla="*/ 1626249 h 2059053"/>
              <a:gd name="connsiteX112" fmla="*/ 3266973 w 3885488"/>
              <a:gd name="connsiteY112" fmla="*/ 1574843 h 2059053"/>
              <a:gd name="connsiteX113" fmla="*/ 3307094 w 3885488"/>
              <a:gd name="connsiteY113" fmla="*/ 1537357 h 2059053"/>
              <a:gd name="connsiteX114" fmla="*/ 3327638 w 3885488"/>
              <a:gd name="connsiteY114" fmla="*/ 1507125 h 2059053"/>
              <a:gd name="connsiteX115" fmla="*/ 3358002 w 3885488"/>
              <a:gd name="connsiteY115" fmla="*/ 1473230 h 2059053"/>
              <a:gd name="connsiteX116" fmla="*/ 3395149 w 3885488"/>
              <a:gd name="connsiteY116" fmla="*/ 1407777 h 2059053"/>
              <a:gd name="connsiteX117" fmla="*/ 3430782 w 3885488"/>
              <a:gd name="connsiteY117" fmla="*/ 1355340 h 2059053"/>
              <a:gd name="connsiteX118" fmla="*/ 3448530 w 3885488"/>
              <a:gd name="connsiteY118" fmla="*/ 1313720 h 2059053"/>
              <a:gd name="connsiteX119" fmla="*/ 3454602 w 3885488"/>
              <a:gd name="connsiteY119" fmla="*/ 1303021 h 2059053"/>
              <a:gd name="connsiteX120" fmla="*/ 3885488 w 3885488"/>
              <a:gd name="connsiteY120" fmla="*/ 1127777 h 2059053"/>
              <a:gd name="connsiteX121" fmla="*/ 3500561 w 3885488"/>
              <a:gd name="connsiteY121" fmla="*/ 911279 h 2059053"/>
              <a:gd name="connsiteX122" fmla="*/ 3496334 w 3885488"/>
              <a:gd name="connsiteY122" fmla="*/ 898165 h 2059053"/>
              <a:gd name="connsiteX123" fmla="*/ 3487118 w 3885488"/>
              <a:gd name="connsiteY123" fmla="*/ 850436 h 2059053"/>
              <a:gd name="connsiteX124" fmla="*/ 3454522 w 3885488"/>
              <a:gd name="connsiteY124" fmla="*/ 755314 h 2059053"/>
              <a:gd name="connsiteX125" fmla="*/ 3444934 w 3885488"/>
              <a:gd name="connsiteY125" fmla="*/ 738708 h 2059053"/>
              <a:gd name="connsiteX126" fmla="*/ 3439528 w 3885488"/>
              <a:gd name="connsiteY126" fmla="*/ 721936 h 2059053"/>
              <a:gd name="connsiteX127" fmla="*/ 3392198 w 3885488"/>
              <a:gd name="connsiteY127" fmla="*/ 647368 h 2059053"/>
              <a:gd name="connsiteX128" fmla="*/ 3351275 w 3885488"/>
              <a:gd name="connsiteY128" fmla="*/ 576490 h 2059053"/>
              <a:gd name="connsiteX129" fmla="*/ 3338444 w 3885488"/>
              <a:gd name="connsiteY129" fmla="*/ 562680 h 2059053"/>
              <a:gd name="connsiteX130" fmla="*/ 3329046 w 3885488"/>
              <a:gd name="connsiteY130" fmla="*/ 547874 h 2059053"/>
              <a:gd name="connsiteX131" fmla="*/ 3261087 w 3885488"/>
              <a:gd name="connsiteY131" fmla="*/ 479423 h 2059053"/>
              <a:gd name="connsiteX132" fmla="*/ 3201873 w 3885488"/>
              <a:gd name="connsiteY132" fmla="*/ 415694 h 2059053"/>
              <a:gd name="connsiteX133" fmla="*/ 3186941 w 3885488"/>
              <a:gd name="connsiteY133" fmla="*/ 404741 h 2059053"/>
              <a:gd name="connsiteX134" fmla="*/ 3174518 w 3885488"/>
              <a:gd name="connsiteY134" fmla="*/ 392229 h 2059053"/>
              <a:gd name="connsiteX135" fmla="*/ 3088011 w 3885488"/>
              <a:gd name="connsiteY135" fmla="*/ 332178 h 2059053"/>
              <a:gd name="connsiteX136" fmla="*/ 3011822 w 3885488"/>
              <a:gd name="connsiteY136" fmla="*/ 276295 h 2059053"/>
              <a:gd name="connsiteX137" fmla="*/ 2995642 w 3885488"/>
              <a:gd name="connsiteY137" fmla="*/ 268058 h 2059053"/>
              <a:gd name="connsiteX138" fmla="*/ 2981348 w 3885488"/>
              <a:gd name="connsiteY138" fmla="*/ 258136 h 2059053"/>
              <a:gd name="connsiteX139" fmla="*/ 2878898 w 3885488"/>
              <a:gd name="connsiteY139" fmla="*/ 208630 h 2059053"/>
              <a:gd name="connsiteX140" fmla="*/ 2786623 w 3885488"/>
              <a:gd name="connsiteY140" fmla="*/ 161658 h 2059053"/>
              <a:gd name="connsiteX141" fmla="*/ 2763822 w 3885488"/>
              <a:gd name="connsiteY141" fmla="*/ 153024 h 2059053"/>
              <a:gd name="connsiteX142" fmla="*/ 2754938 w 3885488"/>
              <a:gd name="connsiteY142" fmla="*/ 148731 h 2059053"/>
              <a:gd name="connsiteX143" fmla="*/ 2708619 w 3885488"/>
              <a:gd name="connsiteY143" fmla="*/ 132119 h 2059053"/>
              <a:gd name="connsiteX144" fmla="*/ 2662564 w 3885488"/>
              <a:gd name="connsiteY144" fmla="*/ 114679 h 2059053"/>
              <a:gd name="connsiteX145" fmla="*/ 2646195 w 3885488"/>
              <a:gd name="connsiteY145" fmla="*/ 109732 h 2059053"/>
              <a:gd name="connsiteX146" fmla="*/ 2630957 w 3885488"/>
              <a:gd name="connsiteY146" fmla="*/ 104266 h 2059053"/>
              <a:gd name="connsiteX147" fmla="*/ 2581260 w 3885488"/>
              <a:gd name="connsiteY147" fmla="*/ 90106 h 2059053"/>
              <a:gd name="connsiteX148" fmla="*/ 2531782 w 3885488"/>
              <a:gd name="connsiteY148" fmla="*/ 75152 h 2059053"/>
              <a:gd name="connsiteX149" fmla="*/ 2515811 w 3885488"/>
              <a:gd name="connsiteY149" fmla="*/ 71458 h 2059053"/>
              <a:gd name="connsiteX150" fmla="*/ 2500691 w 3885488"/>
              <a:gd name="connsiteY150" fmla="*/ 67150 h 2059053"/>
              <a:gd name="connsiteX151" fmla="*/ 2447167 w 3885488"/>
              <a:gd name="connsiteY151" fmla="*/ 55577 h 2059053"/>
              <a:gd name="connsiteX152" fmla="*/ 2394965 w 3885488"/>
              <a:gd name="connsiteY152" fmla="*/ 43501 h 2059053"/>
              <a:gd name="connsiteX153" fmla="*/ 2379744 w 3885488"/>
              <a:gd name="connsiteY153" fmla="*/ 41000 h 2059053"/>
              <a:gd name="connsiteX154" fmla="*/ 2364818 w 3885488"/>
              <a:gd name="connsiteY154" fmla="*/ 37773 h 2059053"/>
              <a:gd name="connsiteX155" fmla="*/ 2307040 w 3885488"/>
              <a:gd name="connsiteY155" fmla="*/ 29055 h 2059053"/>
              <a:gd name="connsiteX156" fmla="*/ 2252802 w 3885488"/>
              <a:gd name="connsiteY156" fmla="*/ 20144 h 2059053"/>
              <a:gd name="connsiteX157" fmla="*/ 2238585 w 3885488"/>
              <a:gd name="connsiteY157" fmla="*/ 18726 h 2059053"/>
              <a:gd name="connsiteX158" fmla="*/ 2224011 w 3885488"/>
              <a:gd name="connsiteY158" fmla="*/ 16527 h 2059053"/>
              <a:gd name="connsiteX159" fmla="*/ 2161973 w 3885488"/>
              <a:gd name="connsiteY159" fmla="*/ 11087 h 2059053"/>
              <a:gd name="connsiteX160" fmla="*/ 2105980 w 3885488"/>
              <a:gd name="connsiteY160" fmla="*/ 5504 h 2059053"/>
              <a:gd name="connsiteX161" fmla="*/ 2092834 w 3885488"/>
              <a:gd name="connsiteY161" fmla="*/ 5024 h 2059053"/>
              <a:gd name="connsiteX162" fmla="*/ 2078947 w 3885488"/>
              <a:gd name="connsiteY162" fmla="*/ 3806 h 2059053"/>
              <a:gd name="connsiteX163" fmla="*/ 2013679 w 3885488"/>
              <a:gd name="connsiteY163" fmla="*/ 2135 h 205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3885488" h="2059053">
                <a:moveTo>
                  <a:pt x="1955187" y="0"/>
                </a:moveTo>
                <a:lnTo>
                  <a:pt x="1942744" y="319"/>
                </a:lnTo>
                <a:lnTo>
                  <a:pt x="1930301" y="0"/>
                </a:lnTo>
                <a:lnTo>
                  <a:pt x="1871809" y="2135"/>
                </a:lnTo>
                <a:lnTo>
                  <a:pt x="1806541" y="3806"/>
                </a:lnTo>
                <a:lnTo>
                  <a:pt x="1792654" y="5024"/>
                </a:lnTo>
                <a:lnTo>
                  <a:pt x="1779508" y="5504"/>
                </a:lnTo>
                <a:lnTo>
                  <a:pt x="1723515" y="11087"/>
                </a:lnTo>
                <a:lnTo>
                  <a:pt x="1661477" y="16527"/>
                </a:lnTo>
                <a:lnTo>
                  <a:pt x="1646903" y="18726"/>
                </a:lnTo>
                <a:lnTo>
                  <a:pt x="1632686" y="20144"/>
                </a:lnTo>
                <a:lnTo>
                  <a:pt x="1578448" y="29055"/>
                </a:lnTo>
                <a:lnTo>
                  <a:pt x="1520670" y="37773"/>
                </a:lnTo>
                <a:lnTo>
                  <a:pt x="1505744" y="41000"/>
                </a:lnTo>
                <a:lnTo>
                  <a:pt x="1490523" y="43501"/>
                </a:lnTo>
                <a:lnTo>
                  <a:pt x="1438321" y="55577"/>
                </a:lnTo>
                <a:lnTo>
                  <a:pt x="1384797" y="67150"/>
                </a:lnTo>
                <a:lnTo>
                  <a:pt x="1369677" y="71458"/>
                </a:lnTo>
                <a:lnTo>
                  <a:pt x="1353706" y="75152"/>
                </a:lnTo>
                <a:lnTo>
                  <a:pt x="1304228" y="90106"/>
                </a:lnTo>
                <a:lnTo>
                  <a:pt x="1254532" y="104266"/>
                </a:lnTo>
                <a:lnTo>
                  <a:pt x="1239293" y="109732"/>
                </a:lnTo>
                <a:lnTo>
                  <a:pt x="1222924" y="114679"/>
                </a:lnTo>
                <a:lnTo>
                  <a:pt x="1176869" y="132119"/>
                </a:lnTo>
                <a:lnTo>
                  <a:pt x="1130550" y="148731"/>
                </a:lnTo>
                <a:lnTo>
                  <a:pt x="1121666" y="153024"/>
                </a:lnTo>
                <a:lnTo>
                  <a:pt x="1098865" y="161658"/>
                </a:lnTo>
                <a:lnTo>
                  <a:pt x="1006591" y="208630"/>
                </a:lnTo>
                <a:lnTo>
                  <a:pt x="904140" y="258136"/>
                </a:lnTo>
                <a:lnTo>
                  <a:pt x="889846" y="268059"/>
                </a:lnTo>
                <a:lnTo>
                  <a:pt x="873667" y="276295"/>
                </a:lnTo>
                <a:lnTo>
                  <a:pt x="797477" y="332178"/>
                </a:lnTo>
                <a:lnTo>
                  <a:pt x="710970" y="392229"/>
                </a:lnTo>
                <a:lnTo>
                  <a:pt x="698547" y="404741"/>
                </a:lnTo>
                <a:lnTo>
                  <a:pt x="683615" y="415694"/>
                </a:lnTo>
                <a:lnTo>
                  <a:pt x="624402" y="479423"/>
                </a:lnTo>
                <a:lnTo>
                  <a:pt x="556442" y="547874"/>
                </a:lnTo>
                <a:lnTo>
                  <a:pt x="547045" y="562680"/>
                </a:lnTo>
                <a:lnTo>
                  <a:pt x="534213" y="576490"/>
                </a:lnTo>
                <a:lnTo>
                  <a:pt x="493290" y="647368"/>
                </a:lnTo>
                <a:lnTo>
                  <a:pt x="445960" y="721936"/>
                </a:lnTo>
                <a:lnTo>
                  <a:pt x="440554" y="738708"/>
                </a:lnTo>
                <a:lnTo>
                  <a:pt x="430966" y="755314"/>
                </a:lnTo>
                <a:cubicBezTo>
                  <a:pt x="417910" y="786434"/>
                  <a:pt x="407007" y="818164"/>
                  <a:pt x="398370" y="850436"/>
                </a:cubicBezTo>
                <a:lnTo>
                  <a:pt x="389154" y="898165"/>
                </a:lnTo>
                <a:lnTo>
                  <a:pt x="384927" y="911279"/>
                </a:lnTo>
                <a:lnTo>
                  <a:pt x="0" y="1127777"/>
                </a:lnTo>
                <a:lnTo>
                  <a:pt x="430886" y="1303021"/>
                </a:lnTo>
                <a:lnTo>
                  <a:pt x="436958" y="1313720"/>
                </a:lnTo>
                <a:lnTo>
                  <a:pt x="454706" y="1355340"/>
                </a:lnTo>
                <a:lnTo>
                  <a:pt x="490339" y="1407777"/>
                </a:lnTo>
                <a:lnTo>
                  <a:pt x="527486" y="1473230"/>
                </a:lnTo>
                <a:lnTo>
                  <a:pt x="557851" y="1507125"/>
                </a:lnTo>
                <a:lnTo>
                  <a:pt x="578395" y="1537357"/>
                </a:lnTo>
                <a:lnTo>
                  <a:pt x="618515" y="1574843"/>
                </a:lnTo>
                <a:lnTo>
                  <a:pt x="664565" y="1626249"/>
                </a:lnTo>
                <a:lnTo>
                  <a:pt x="716691" y="1666574"/>
                </a:lnTo>
                <a:lnTo>
                  <a:pt x="751659" y="1699247"/>
                </a:lnTo>
                <a:lnTo>
                  <a:pt x="791530" y="1724471"/>
                </a:lnTo>
                <a:lnTo>
                  <a:pt x="837204" y="1759805"/>
                </a:lnTo>
                <a:lnTo>
                  <a:pt x="915187" y="1802704"/>
                </a:lnTo>
                <a:lnTo>
                  <a:pt x="968670" y="1836539"/>
                </a:lnTo>
                <a:lnTo>
                  <a:pt x="1024791" y="1862996"/>
                </a:lnTo>
                <a:lnTo>
                  <a:pt x="1040482" y="1871627"/>
                </a:lnTo>
                <a:lnTo>
                  <a:pt x="1054520" y="1877011"/>
                </a:lnTo>
                <a:lnTo>
                  <a:pt x="1091758" y="1894565"/>
                </a:lnTo>
                <a:cubicBezTo>
                  <a:pt x="1134286" y="1912634"/>
                  <a:pt x="1178272" y="1929399"/>
                  <a:pt x="1223596" y="1944766"/>
                </a:cubicBezTo>
                <a:lnTo>
                  <a:pt x="1258131" y="1955092"/>
                </a:lnTo>
                <a:lnTo>
                  <a:pt x="1269482" y="1959444"/>
                </a:lnTo>
                <a:lnTo>
                  <a:pt x="1287700" y="1963932"/>
                </a:lnTo>
                <a:lnTo>
                  <a:pt x="1363455" y="1986583"/>
                </a:lnTo>
                <a:cubicBezTo>
                  <a:pt x="1411331" y="1999062"/>
                  <a:pt x="1460422" y="2010051"/>
                  <a:pt x="1510607" y="2019457"/>
                </a:cubicBezTo>
                <a:lnTo>
                  <a:pt x="1517080" y="2020441"/>
                </a:lnTo>
                <a:lnTo>
                  <a:pt x="1519283" y="2020984"/>
                </a:lnTo>
                <a:cubicBezTo>
                  <a:pt x="1562377" y="2028924"/>
                  <a:pt x="1606132" y="2035675"/>
                  <a:pt x="1650447" y="2041189"/>
                </a:cubicBezTo>
                <a:lnTo>
                  <a:pt x="1658683" y="2041972"/>
                </a:lnTo>
                <a:lnTo>
                  <a:pt x="1664322" y="2042829"/>
                </a:lnTo>
                <a:lnTo>
                  <a:pt x="1692050" y="2045143"/>
                </a:lnTo>
                <a:lnTo>
                  <a:pt x="1784967" y="2053974"/>
                </a:lnTo>
                <a:lnTo>
                  <a:pt x="1808172" y="2054832"/>
                </a:lnTo>
                <a:lnTo>
                  <a:pt x="1823873" y="2056142"/>
                </a:lnTo>
                <a:lnTo>
                  <a:pt x="1869094" y="2057086"/>
                </a:lnTo>
                <a:lnTo>
                  <a:pt x="1922228" y="2059053"/>
                </a:lnTo>
                <a:lnTo>
                  <a:pt x="1942744" y="2058624"/>
                </a:lnTo>
                <a:lnTo>
                  <a:pt x="1963260" y="2059053"/>
                </a:lnTo>
                <a:lnTo>
                  <a:pt x="2016393" y="2057086"/>
                </a:lnTo>
                <a:lnTo>
                  <a:pt x="2061615" y="2056142"/>
                </a:lnTo>
                <a:lnTo>
                  <a:pt x="2077316" y="2054832"/>
                </a:lnTo>
                <a:lnTo>
                  <a:pt x="2100521" y="2053974"/>
                </a:lnTo>
                <a:lnTo>
                  <a:pt x="2193438" y="2045143"/>
                </a:lnTo>
                <a:lnTo>
                  <a:pt x="2221166" y="2042829"/>
                </a:lnTo>
                <a:lnTo>
                  <a:pt x="2226805" y="2041972"/>
                </a:lnTo>
                <a:lnTo>
                  <a:pt x="2235041" y="2041189"/>
                </a:lnTo>
                <a:cubicBezTo>
                  <a:pt x="2279356" y="2035675"/>
                  <a:pt x="2323111" y="2028924"/>
                  <a:pt x="2366205" y="2020984"/>
                </a:cubicBezTo>
                <a:lnTo>
                  <a:pt x="2368408" y="2020441"/>
                </a:lnTo>
                <a:lnTo>
                  <a:pt x="2374881" y="2019457"/>
                </a:lnTo>
                <a:cubicBezTo>
                  <a:pt x="2425066" y="2010051"/>
                  <a:pt x="2474158" y="1999062"/>
                  <a:pt x="2522033" y="1986583"/>
                </a:cubicBezTo>
                <a:lnTo>
                  <a:pt x="2597789" y="1963932"/>
                </a:lnTo>
                <a:lnTo>
                  <a:pt x="2616007" y="1959444"/>
                </a:lnTo>
                <a:lnTo>
                  <a:pt x="2627357" y="1955092"/>
                </a:lnTo>
                <a:lnTo>
                  <a:pt x="2661893" y="1944766"/>
                </a:lnTo>
                <a:cubicBezTo>
                  <a:pt x="2707216" y="1929399"/>
                  <a:pt x="2751202" y="1912634"/>
                  <a:pt x="2793731" y="1894565"/>
                </a:cubicBezTo>
                <a:lnTo>
                  <a:pt x="2830968" y="1877011"/>
                </a:lnTo>
                <a:lnTo>
                  <a:pt x="2845006" y="1871627"/>
                </a:lnTo>
                <a:lnTo>
                  <a:pt x="2860696" y="1862996"/>
                </a:lnTo>
                <a:lnTo>
                  <a:pt x="2916819" y="1836539"/>
                </a:lnTo>
                <a:lnTo>
                  <a:pt x="2970301" y="1802703"/>
                </a:lnTo>
                <a:lnTo>
                  <a:pt x="3048285" y="1759805"/>
                </a:lnTo>
                <a:lnTo>
                  <a:pt x="3093958" y="1724471"/>
                </a:lnTo>
                <a:lnTo>
                  <a:pt x="3133829" y="1699247"/>
                </a:lnTo>
                <a:lnTo>
                  <a:pt x="3168797" y="1666574"/>
                </a:lnTo>
                <a:lnTo>
                  <a:pt x="3220923" y="1626249"/>
                </a:lnTo>
                <a:lnTo>
                  <a:pt x="3266973" y="1574843"/>
                </a:lnTo>
                <a:lnTo>
                  <a:pt x="3307094" y="1537357"/>
                </a:lnTo>
                <a:lnTo>
                  <a:pt x="3327638" y="1507125"/>
                </a:lnTo>
                <a:lnTo>
                  <a:pt x="3358002" y="1473230"/>
                </a:lnTo>
                <a:lnTo>
                  <a:pt x="3395149" y="1407777"/>
                </a:lnTo>
                <a:lnTo>
                  <a:pt x="3430782" y="1355340"/>
                </a:lnTo>
                <a:lnTo>
                  <a:pt x="3448530" y="1313720"/>
                </a:lnTo>
                <a:lnTo>
                  <a:pt x="3454602" y="1303021"/>
                </a:lnTo>
                <a:lnTo>
                  <a:pt x="3885488" y="1127777"/>
                </a:lnTo>
                <a:lnTo>
                  <a:pt x="3500561" y="911279"/>
                </a:lnTo>
                <a:lnTo>
                  <a:pt x="3496334" y="898165"/>
                </a:lnTo>
                <a:lnTo>
                  <a:pt x="3487118" y="850436"/>
                </a:lnTo>
                <a:cubicBezTo>
                  <a:pt x="3478482" y="818164"/>
                  <a:pt x="3467578" y="786434"/>
                  <a:pt x="3454522" y="755314"/>
                </a:cubicBezTo>
                <a:lnTo>
                  <a:pt x="3444934" y="738708"/>
                </a:lnTo>
                <a:lnTo>
                  <a:pt x="3439528" y="721936"/>
                </a:lnTo>
                <a:lnTo>
                  <a:pt x="3392198" y="647368"/>
                </a:lnTo>
                <a:lnTo>
                  <a:pt x="3351275" y="576490"/>
                </a:lnTo>
                <a:lnTo>
                  <a:pt x="3338444" y="562680"/>
                </a:lnTo>
                <a:lnTo>
                  <a:pt x="3329046" y="547874"/>
                </a:lnTo>
                <a:lnTo>
                  <a:pt x="3261087" y="479423"/>
                </a:lnTo>
                <a:lnTo>
                  <a:pt x="3201873" y="415694"/>
                </a:lnTo>
                <a:lnTo>
                  <a:pt x="3186941" y="404741"/>
                </a:lnTo>
                <a:lnTo>
                  <a:pt x="3174518" y="392229"/>
                </a:lnTo>
                <a:lnTo>
                  <a:pt x="3088011" y="332178"/>
                </a:lnTo>
                <a:lnTo>
                  <a:pt x="3011822" y="276295"/>
                </a:lnTo>
                <a:lnTo>
                  <a:pt x="2995642" y="268058"/>
                </a:lnTo>
                <a:lnTo>
                  <a:pt x="2981348" y="258136"/>
                </a:lnTo>
                <a:lnTo>
                  <a:pt x="2878898" y="208630"/>
                </a:lnTo>
                <a:lnTo>
                  <a:pt x="2786623" y="161658"/>
                </a:lnTo>
                <a:lnTo>
                  <a:pt x="2763822" y="153024"/>
                </a:lnTo>
                <a:lnTo>
                  <a:pt x="2754938" y="148731"/>
                </a:lnTo>
                <a:lnTo>
                  <a:pt x="2708619" y="132119"/>
                </a:lnTo>
                <a:lnTo>
                  <a:pt x="2662564" y="114679"/>
                </a:lnTo>
                <a:lnTo>
                  <a:pt x="2646195" y="109732"/>
                </a:lnTo>
                <a:lnTo>
                  <a:pt x="2630957" y="104266"/>
                </a:lnTo>
                <a:lnTo>
                  <a:pt x="2581260" y="90106"/>
                </a:lnTo>
                <a:lnTo>
                  <a:pt x="2531782" y="75152"/>
                </a:lnTo>
                <a:lnTo>
                  <a:pt x="2515811" y="71458"/>
                </a:lnTo>
                <a:lnTo>
                  <a:pt x="2500691" y="67150"/>
                </a:lnTo>
                <a:lnTo>
                  <a:pt x="2447167" y="55577"/>
                </a:lnTo>
                <a:lnTo>
                  <a:pt x="2394965" y="43501"/>
                </a:lnTo>
                <a:lnTo>
                  <a:pt x="2379744" y="41000"/>
                </a:lnTo>
                <a:lnTo>
                  <a:pt x="2364818" y="37773"/>
                </a:lnTo>
                <a:lnTo>
                  <a:pt x="2307040" y="29055"/>
                </a:lnTo>
                <a:lnTo>
                  <a:pt x="2252802" y="20144"/>
                </a:lnTo>
                <a:lnTo>
                  <a:pt x="2238585" y="18726"/>
                </a:lnTo>
                <a:lnTo>
                  <a:pt x="2224011" y="16527"/>
                </a:lnTo>
                <a:lnTo>
                  <a:pt x="2161973" y="11087"/>
                </a:lnTo>
                <a:lnTo>
                  <a:pt x="2105980" y="5504"/>
                </a:lnTo>
                <a:lnTo>
                  <a:pt x="2092834" y="5024"/>
                </a:lnTo>
                <a:lnTo>
                  <a:pt x="2078947" y="3806"/>
                </a:lnTo>
                <a:lnTo>
                  <a:pt x="2013679" y="2135"/>
                </a:ln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22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未來應用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AFEAA-C8AC-CE4D-0212-0006E625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RFID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解鎖系統可以用於出入管理。只需將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RFID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卡或標籤靠近門鎖，就能自動解鎖，省去了尋找鑰匙和插入的步驟。這可以提高使用此系統的便利性和安全性，若是用於工作上可以記錄員工的出勤情況。也可以用於進入商業場所、政府機管、運動場館以方便管理進出人員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6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符號, 圖形, 標誌, 字型 的圖片&#10;&#10;自動產生的描述">
            <a:extLst>
              <a:ext uri="{FF2B5EF4-FFF2-40B4-BE49-F238E27FC236}">
                <a16:creationId xmlns:a16="http://schemas.microsoft.com/office/drawing/2014/main" id="{B2BA0992-9819-3BD0-1663-82749C1D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61" y="1312566"/>
            <a:ext cx="2020678" cy="23228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00417E3-B56E-6417-5508-95EE04B96A64}"/>
              </a:ext>
            </a:extLst>
          </p:cNvPr>
          <p:cNvSpPr/>
          <p:nvPr/>
        </p:nvSpPr>
        <p:spPr>
          <a:xfrm>
            <a:off x="359400" y="360000"/>
            <a:ext cx="11473200" cy="613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3EB604-A9B1-D469-2961-6C9B872C3183}"/>
              </a:ext>
            </a:extLst>
          </p:cNvPr>
          <p:cNvSpPr txBox="1"/>
          <p:nvPr/>
        </p:nvSpPr>
        <p:spPr>
          <a:xfrm>
            <a:off x="3757944" y="3533737"/>
            <a:ext cx="467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AFF44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</a:t>
            </a:r>
            <a:r>
              <a:rPr lang="en-US" altLang="zh-TW" sz="54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ome </a:t>
            </a:r>
            <a:r>
              <a:rPr lang="en-US" altLang="zh-TW" sz="5400" dirty="0">
                <a:solidFill>
                  <a:srgbClr val="6096D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</a:t>
            </a:r>
            <a:r>
              <a:rPr lang="en-US" altLang="zh-TW" sz="54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eeper</a:t>
            </a:r>
            <a:endParaRPr lang="zh-TW" altLang="en-US" sz="5400" dirty="0">
              <a:solidFill>
                <a:schemeClr val="bg1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EA64EA-647D-F69C-64FD-AA827C28099C}"/>
              </a:ext>
            </a:extLst>
          </p:cNvPr>
          <p:cNvSpPr txBox="1"/>
          <p:nvPr/>
        </p:nvSpPr>
        <p:spPr>
          <a:xfrm>
            <a:off x="4541727" y="4461006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謝謝聆聽 歡迎指教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32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8DC77C-E884-7D99-0F44-CC76673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904E2A-38CD-9396-C132-AB38DA97D6D6}"/>
              </a:ext>
            </a:extLst>
          </p:cNvPr>
          <p:cNvSpPr txBox="1"/>
          <p:nvPr/>
        </p:nvSpPr>
        <p:spPr>
          <a:xfrm>
            <a:off x="6914606" y="920276"/>
            <a:ext cx="3451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CONTENTS</a:t>
            </a:r>
            <a:endParaRPr lang="zh-TW" altLang="en-US" sz="48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圖片 5" descr="一張含有 符號, 圖形, 標誌, 字型 的圖片&#10;&#10;自動產生的描述">
            <a:extLst>
              <a:ext uri="{FF2B5EF4-FFF2-40B4-BE49-F238E27FC236}">
                <a16:creationId xmlns:a16="http://schemas.microsoft.com/office/drawing/2014/main" id="{E321201F-E286-5A22-6D6F-9E1F5E61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78" y="1937212"/>
            <a:ext cx="2595468" cy="29835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31797F-C625-47C6-96FF-CBCDB5E4225E}"/>
              </a:ext>
            </a:extLst>
          </p:cNvPr>
          <p:cNvSpPr txBox="1"/>
          <p:nvPr/>
        </p:nvSpPr>
        <p:spPr>
          <a:xfrm>
            <a:off x="7001691" y="1751273"/>
            <a:ext cx="4267515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專案動機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系統介紹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系統環境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分鏡板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未來應用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99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hidden="1">
            <a:extLst>
              <a:ext uri="{FF2B5EF4-FFF2-40B4-BE49-F238E27FC236}">
                <a16:creationId xmlns:a16="http://schemas.microsoft.com/office/drawing/2014/main" id="{6DB6A345-3C51-4B97-82A8-8305B1370517}"/>
              </a:ext>
            </a:extLst>
          </p:cNvPr>
          <p:cNvSpPr/>
          <p:nvPr/>
        </p:nvSpPr>
        <p:spPr>
          <a:xfrm>
            <a:off x="581188" y="1538865"/>
            <a:ext cx="11031523" cy="489992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B6A345-3C51-4B97-82A8-8305B1370517}"/>
              </a:ext>
            </a:extLst>
          </p:cNvPr>
          <p:cNvSpPr/>
          <p:nvPr/>
        </p:nvSpPr>
        <p:spPr>
          <a:xfrm>
            <a:off x="581189" y="1528306"/>
            <a:ext cx="11031523" cy="4899926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9DA985-774C-29B1-A255-A4DB7E50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BB536-1434-79A6-1FDB-E5F0A475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68372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sz="2400" dirty="0"/>
              <a:t>現代社會中，安全性和便利性是人們對物業管理系統的基本需求。傳統的鑰匙解鎖系統雖然安全性較高，但使用起來不夠方便，容易遺失或被複製。</a:t>
            </a:r>
            <a:r>
              <a:rPr lang="en-US" altLang="zh-TW" sz="2400" dirty="0"/>
              <a:t>RFID</a:t>
            </a:r>
            <a:r>
              <a:rPr lang="zh-TW" altLang="en-US" sz="2400" dirty="0"/>
              <a:t>解鎖系統可以有效解決這些問題，提供更安全、方便、高效的進出管理方式。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35247D-B61E-6680-ED7D-F6593620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938C8303-E890-4534-9B69-1BB5C14443D2}"/>
              </a:ext>
            </a:extLst>
          </p:cNvPr>
          <p:cNvSpPr/>
          <p:nvPr/>
        </p:nvSpPr>
        <p:spPr>
          <a:xfrm>
            <a:off x="923544" y="3520440"/>
            <a:ext cx="10430256" cy="2542667"/>
          </a:xfrm>
          <a:custGeom>
            <a:avLst/>
            <a:gdLst>
              <a:gd name="connsiteX0" fmla="*/ 5285836 w 10430256"/>
              <a:gd name="connsiteY0" fmla="*/ 1342040 h 2542667"/>
              <a:gd name="connsiteX1" fmla="*/ 10430256 w 10430256"/>
              <a:gd name="connsiteY1" fmla="*/ 1342040 h 2542667"/>
              <a:gd name="connsiteX2" fmla="*/ 10430256 w 10430256"/>
              <a:gd name="connsiteY2" fmla="*/ 2542667 h 2542667"/>
              <a:gd name="connsiteX3" fmla="*/ 5285836 w 10430256"/>
              <a:gd name="connsiteY3" fmla="*/ 2542667 h 2542667"/>
              <a:gd name="connsiteX4" fmla="*/ 0 w 10430256"/>
              <a:gd name="connsiteY4" fmla="*/ 1342040 h 2542667"/>
              <a:gd name="connsiteX5" fmla="*/ 5144421 w 10430256"/>
              <a:gd name="connsiteY5" fmla="*/ 1342040 h 2542667"/>
              <a:gd name="connsiteX6" fmla="*/ 5144421 w 10430256"/>
              <a:gd name="connsiteY6" fmla="*/ 2542667 h 2542667"/>
              <a:gd name="connsiteX7" fmla="*/ 0 w 10430256"/>
              <a:gd name="connsiteY7" fmla="*/ 2542667 h 2542667"/>
              <a:gd name="connsiteX8" fmla="*/ 5285836 w 10430256"/>
              <a:gd name="connsiteY8" fmla="*/ 0 h 2542667"/>
              <a:gd name="connsiteX9" fmla="*/ 10430256 w 10430256"/>
              <a:gd name="connsiteY9" fmla="*/ 0 h 2542667"/>
              <a:gd name="connsiteX10" fmla="*/ 10430256 w 10430256"/>
              <a:gd name="connsiteY10" fmla="*/ 1200625 h 2542667"/>
              <a:gd name="connsiteX11" fmla="*/ 5285836 w 10430256"/>
              <a:gd name="connsiteY11" fmla="*/ 1200625 h 2542667"/>
              <a:gd name="connsiteX12" fmla="*/ 0 w 10430256"/>
              <a:gd name="connsiteY12" fmla="*/ 0 h 2542667"/>
              <a:gd name="connsiteX13" fmla="*/ 5144421 w 10430256"/>
              <a:gd name="connsiteY13" fmla="*/ 0 h 2542667"/>
              <a:gd name="connsiteX14" fmla="*/ 5144421 w 10430256"/>
              <a:gd name="connsiteY14" fmla="*/ 1200625 h 2542667"/>
              <a:gd name="connsiteX15" fmla="*/ 0 w 10430256"/>
              <a:gd name="connsiteY15" fmla="*/ 1200625 h 254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30256" h="2542667">
                <a:moveTo>
                  <a:pt x="5285836" y="1342040"/>
                </a:moveTo>
                <a:lnTo>
                  <a:pt x="10430256" y="1342040"/>
                </a:lnTo>
                <a:lnTo>
                  <a:pt x="10430256" y="2542667"/>
                </a:lnTo>
                <a:lnTo>
                  <a:pt x="5285836" y="2542667"/>
                </a:lnTo>
                <a:close/>
                <a:moveTo>
                  <a:pt x="0" y="1342040"/>
                </a:moveTo>
                <a:lnTo>
                  <a:pt x="5144421" y="1342040"/>
                </a:lnTo>
                <a:lnTo>
                  <a:pt x="5144421" y="2542667"/>
                </a:lnTo>
                <a:lnTo>
                  <a:pt x="0" y="2542667"/>
                </a:lnTo>
                <a:close/>
                <a:moveTo>
                  <a:pt x="5285836" y="0"/>
                </a:moveTo>
                <a:lnTo>
                  <a:pt x="10430256" y="0"/>
                </a:lnTo>
                <a:lnTo>
                  <a:pt x="10430256" y="1200625"/>
                </a:lnTo>
                <a:lnTo>
                  <a:pt x="5285836" y="1200625"/>
                </a:lnTo>
                <a:close/>
                <a:moveTo>
                  <a:pt x="0" y="0"/>
                </a:moveTo>
                <a:lnTo>
                  <a:pt x="5144421" y="0"/>
                </a:lnTo>
                <a:lnTo>
                  <a:pt x="5144421" y="1200625"/>
                </a:lnTo>
                <a:lnTo>
                  <a:pt x="0" y="1200625"/>
                </a:lnTo>
                <a:close/>
              </a:path>
            </a:pathLst>
          </a:custGeom>
          <a:solidFill>
            <a:srgbClr val="346E9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DBA54063-5658-4EC7-A5BE-713F527576D9}"/>
              </a:ext>
            </a:extLst>
          </p:cNvPr>
          <p:cNvSpPr/>
          <p:nvPr/>
        </p:nvSpPr>
        <p:spPr>
          <a:xfrm>
            <a:off x="5040233" y="3693334"/>
            <a:ext cx="2196881" cy="2196881"/>
          </a:xfrm>
          <a:custGeom>
            <a:avLst/>
            <a:gdLst>
              <a:gd name="connsiteX0" fmla="*/ 1169147 w 2196881"/>
              <a:gd name="connsiteY0" fmla="*/ 1169146 h 2196881"/>
              <a:gd name="connsiteX1" fmla="*/ 2196881 w 2196881"/>
              <a:gd name="connsiteY1" fmla="*/ 1169146 h 2196881"/>
              <a:gd name="connsiteX2" fmla="*/ 2194762 w 2196881"/>
              <a:gd name="connsiteY2" fmla="*/ 1211115 h 2196881"/>
              <a:gd name="connsiteX3" fmla="*/ 1211115 w 2196881"/>
              <a:gd name="connsiteY3" fmla="*/ 2194762 h 2196881"/>
              <a:gd name="connsiteX4" fmla="*/ 1169147 w 2196881"/>
              <a:gd name="connsiteY4" fmla="*/ 2196881 h 2196881"/>
              <a:gd name="connsiteX5" fmla="*/ 0 w 2196881"/>
              <a:gd name="connsiteY5" fmla="*/ 1169146 h 2196881"/>
              <a:gd name="connsiteX6" fmla="*/ 1027732 w 2196881"/>
              <a:gd name="connsiteY6" fmla="*/ 1169146 h 2196881"/>
              <a:gd name="connsiteX7" fmla="*/ 1027732 w 2196881"/>
              <a:gd name="connsiteY7" fmla="*/ 2196881 h 2196881"/>
              <a:gd name="connsiteX8" fmla="*/ 985766 w 2196881"/>
              <a:gd name="connsiteY8" fmla="*/ 2194762 h 2196881"/>
              <a:gd name="connsiteX9" fmla="*/ 2119 w 2196881"/>
              <a:gd name="connsiteY9" fmla="*/ 1211115 h 2196881"/>
              <a:gd name="connsiteX10" fmla="*/ 1027732 w 2196881"/>
              <a:gd name="connsiteY10" fmla="*/ 0 h 2196881"/>
              <a:gd name="connsiteX11" fmla="*/ 1027732 w 2196881"/>
              <a:gd name="connsiteY11" fmla="*/ 1027731 h 2196881"/>
              <a:gd name="connsiteX12" fmla="*/ 0 w 2196881"/>
              <a:gd name="connsiteY12" fmla="*/ 1027731 h 2196881"/>
              <a:gd name="connsiteX13" fmla="*/ 2119 w 2196881"/>
              <a:gd name="connsiteY13" fmla="*/ 985766 h 2196881"/>
              <a:gd name="connsiteX14" fmla="*/ 985766 w 2196881"/>
              <a:gd name="connsiteY14" fmla="*/ 2119 h 2196881"/>
              <a:gd name="connsiteX15" fmla="*/ 1169147 w 2196881"/>
              <a:gd name="connsiteY15" fmla="*/ 0 h 2196881"/>
              <a:gd name="connsiteX16" fmla="*/ 1211115 w 2196881"/>
              <a:gd name="connsiteY16" fmla="*/ 2119 h 2196881"/>
              <a:gd name="connsiteX17" fmla="*/ 2194762 w 2196881"/>
              <a:gd name="connsiteY17" fmla="*/ 985766 h 2196881"/>
              <a:gd name="connsiteX18" fmla="*/ 2196881 w 2196881"/>
              <a:gd name="connsiteY18" fmla="*/ 1027731 h 2196881"/>
              <a:gd name="connsiteX19" fmla="*/ 1169147 w 2196881"/>
              <a:gd name="connsiteY19" fmla="*/ 1027731 h 219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96881" h="2196881">
                <a:moveTo>
                  <a:pt x="1169147" y="1169146"/>
                </a:moveTo>
                <a:lnTo>
                  <a:pt x="2196881" y="1169146"/>
                </a:lnTo>
                <a:lnTo>
                  <a:pt x="2194762" y="1211115"/>
                </a:lnTo>
                <a:cubicBezTo>
                  <a:pt x="2142090" y="1729764"/>
                  <a:pt x="1729764" y="2142090"/>
                  <a:pt x="1211115" y="2194762"/>
                </a:cubicBezTo>
                <a:lnTo>
                  <a:pt x="1169147" y="2196881"/>
                </a:lnTo>
                <a:close/>
                <a:moveTo>
                  <a:pt x="0" y="1169146"/>
                </a:moveTo>
                <a:lnTo>
                  <a:pt x="1027732" y="1169146"/>
                </a:lnTo>
                <a:lnTo>
                  <a:pt x="1027732" y="2196881"/>
                </a:lnTo>
                <a:lnTo>
                  <a:pt x="985766" y="2194762"/>
                </a:lnTo>
                <a:cubicBezTo>
                  <a:pt x="467117" y="2142090"/>
                  <a:pt x="54791" y="1729764"/>
                  <a:pt x="2119" y="1211115"/>
                </a:cubicBezTo>
                <a:close/>
                <a:moveTo>
                  <a:pt x="1027732" y="0"/>
                </a:moveTo>
                <a:lnTo>
                  <a:pt x="1027732" y="1027731"/>
                </a:lnTo>
                <a:lnTo>
                  <a:pt x="0" y="1027731"/>
                </a:lnTo>
                <a:lnTo>
                  <a:pt x="2119" y="985766"/>
                </a:lnTo>
                <a:cubicBezTo>
                  <a:pt x="54791" y="467117"/>
                  <a:pt x="467117" y="54790"/>
                  <a:pt x="985766" y="2119"/>
                </a:cubicBezTo>
                <a:close/>
                <a:moveTo>
                  <a:pt x="1169147" y="0"/>
                </a:moveTo>
                <a:lnTo>
                  <a:pt x="1211115" y="2119"/>
                </a:lnTo>
                <a:cubicBezTo>
                  <a:pt x="1729764" y="54790"/>
                  <a:pt x="2142090" y="467117"/>
                  <a:pt x="2194762" y="985766"/>
                </a:cubicBezTo>
                <a:lnTo>
                  <a:pt x="2196881" y="1027731"/>
                </a:lnTo>
                <a:lnTo>
                  <a:pt x="1169147" y="1027731"/>
                </a:lnTo>
                <a:close/>
              </a:path>
            </a:pathLst>
          </a:custGeom>
          <a:solidFill>
            <a:srgbClr val="346E9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9AA8C4-2645-473C-B0CC-DFBFF34D1EFE}"/>
              </a:ext>
            </a:extLst>
          </p:cNvPr>
          <p:cNvSpPr txBox="1"/>
          <p:nvPr/>
        </p:nvSpPr>
        <p:spPr>
          <a:xfrm>
            <a:off x="5461670" y="3575915"/>
            <a:ext cx="1709928" cy="207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800" dirty="0"/>
              <a:t>專      案</a:t>
            </a:r>
            <a:endParaRPr lang="en-US" altLang="zh-TW" sz="2800" dirty="0"/>
          </a:p>
          <a:p>
            <a:pPr>
              <a:lnSpc>
                <a:spcPct val="250000"/>
              </a:lnSpc>
            </a:pPr>
            <a:r>
              <a:rPr lang="zh-TW" altLang="en-US" sz="2800" dirty="0"/>
              <a:t>目      標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608C1F6-BD4A-4BE6-85CA-06C6EED6790D}"/>
              </a:ext>
            </a:extLst>
          </p:cNvPr>
          <p:cNvSpPr txBox="1"/>
          <p:nvPr/>
        </p:nvSpPr>
        <p:spPr>
          <a:xfrm>
            <a:off x="1004315" y="35922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方便性：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5DCFBA3-C002-48BD-ACBD-85979B779BCA}"/>
              </a:ext>
            </a:extLst>
          </p:cNvPr>
          <p:cNvSpPr txBox="1"/>
          <p:nvPr/>
        </p:nvSpPr>
        <p:spPr>
          <a:xfrm>
            <a:off x="1301152" y="3983234"/>
            <a:ext cx="3647152" cy="668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使用</a:t>
            </a:r>
            <a:r>
              <a:rPr lang="en-US" altLang="zh-TW" sz="1600" dirty="0"/>
              <a:t>RFID</a:t>
            </a:r>
            <a:r>
              <a:rPr lang="zh-TW" altLang="en-US" sz="1600" dirty="0"/>
              <a:t>卡或標籤進行解鎖，更加快捷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和便利。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2B75C0-C546-4A61-809D-B16D0A1E71C5}"/>
              </a:ext>
            </a:extLst>
          </p:cNvPr>
          <p:cNvSpPr txBox="1"/>
          <p:nvPr/>
        </p:nvSpPr>
        <p:spPr>
          <a:xfrm>
            <a:off x="7171598" y="3588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安全性：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8E076B-E3B3-4896-B5BF-847A09B699F5}"/>
              </a:ext>
            </a:extLst>
          </p:cNvPr>
          <p:cNvSpPr txBox="1"/>
          <p:nvPr/>
        </p:nvSpPr>
        <p:spPr>
          <a:xfrm>
            <a:off x="7468435" y="3906532"/>
            <a:ext cx="3852337" cy="79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/>
              <a:t>RFID</a:t>
            </a:r>
            <a:r>
              <a:rPr lang="zh-TW" altLang="en-US" sz="1600" dirty="0"/>
              <a:t>卡或標籤具有獨特的識別號碼，並且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可進行加密，提高了安全性。</a:t>
            </a:r>
            <a:endParaRPr lang="en-US" altLang="zh-TW" sz="16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FEFECCC-F146-43CC-9449-0172E2C7DFB1}"/>
              </a:ext>
            </a:extLst>
          </p:cNvPr>
          <p:cNvSpPr txBox="1"/>
          <p:nvPr/>
        </p:nvSpPr>
        <p:spPr>
          <a:xfrm>
            <a:off x="996699" y="49484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防止遺失或複製：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AC6D451-27F1-49E9-A1F8-C34DA701837E}"/>
              </a:ext>
            </a:extLst>
          </p:cNvPr>
          <p:cNvSpPr txBox="1"/>
          <p:nvPr/>
        </p:nvSpPr>
        <p:spPr>
          <a:xfrm>
            <a:off x="1293536" y="5458238"/>
            <a:ext cx="3647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RFID</a:t>
            </a:r>
            <a:r>
              <a:rPr lang="zh-TW" altLang="en-US" sz="1600" dirty="0"/>
              <a:t>卡或標籤更不容易遺失或被複製。</a:t>
            </a:r>
            <a:endParaRPr lang="en-US" altLang="zh-TW" sz="16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5F6918A-A213-489C-84DE-654B8CB4D788}"/>
              </a:ext>
            </a:extLst>
          </p:cNvPr>
          <p:cNvSpPr txBox="1"/>
          <p:nvPr/>
        </p:nvSpPr>
        <p:spPr>
          <a:xfrm>
            <a:off x="7217116" y="492269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進出紀錄和監控：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838650E-7DA4-4B61-BD1A-C87EAEF3DEAE}"/>
              </a:ext>
            </a:extLst>
          </p:cNvPr>
          <p:cNvSpPr txBox="1"/>
          <p:nvPr/>
        </p:nvSpPr>
        <p:spPr>
          <a:xfrm>
            <a:off x="7504809" y="5249652"/>
            <a:ext cx="3877985" cy="79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/>
              <a:t>系統可以記錄每次進出的時間和日期，並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提供實時的們進監控。</a:t>
            </a:r>
          </a:p>
        </p:txBody>
      </p:sp>
    </p:spTree>
    <p:extLst>
      <p:ext uri="{BB962C8B-B14F-4D97-AF65-F5344CB8AC3E}">
        <p14:creationId xmlns:p14="http://schemas.microsoft.com/office/powerpoint/2010/main" val="43009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BBBE6E3-0568-4F83-9451-1E107BE67052}"/>
              </a:ext>
            </a:extLst>
          </p:cNvPr>
          <p:cNvSpPr/>
          <p:nvPr/>
        </p:nvSpPr>
        <p:spPr>
          <a:xfrm>
            <a:off x="5751576" y="1528306"/>
            <a:ext cx="5998464" cy="4899926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F289AE-DADB-440D-BB52-A12A5EF1C1EB}"/>
              </a:ext>
            </a:extLst>
          </p:cNvPr>
          <p:cNvSpPr/>
          <p:nvPr/>
        </p:nvSpPr>
        <p:spPr>
          <a:xfrm>
            <a:off x="581189" y="1528306"/>
            <a:ext cx="5170387" cy="4899926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D456C4C-6539-4CE7-A750-1198F212F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61" y="1528667"/>
            <a:ext cx="5554250" cy="432566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9DEA52-81CA-4DF0-9995-6C5DBA96BA60}"/>
              </a:ext>
            </a:extLst>
          </p:cNvPr>
          <p:cNvSpPr txBox="1"/>
          <p:nvPr/>
        </p:nvSpPr>
        <p:spPr>
          <a:xfrm>
            <a:off x="758952" y="1516147"/>
            <a:ext cx="4782312" cy="471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/>
              <a:t>功能性需求：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指紋辨識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控制門鎖</a:t>
            </a:r>
            <a:r>
              <a:rPr lang="en-US" altLang="zh-TW" dirty="0"/>
              <a:t>ON/OFF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紀錄指紋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/>
              <a:t>非功能性需求：</a:t>
            </a:r>
            <a:endParaRPr lang="en-US" altLang="zh-TW" sz="20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系統能將指紋專換為</a:t>
            </a:r>
            <a:r>
              <a:rPr lang="en-US" altLang="zh-TW" dirty="0"/>
              <a:t>16</a:t>
            </a:r>
            <a:r>
              <a:rPr lang="zh-TW" altLang="en-US" dirty="0"/>
              <a:t>進制的編碼，用作金鑰用途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系統要能在</a:t>
            </a:r>
            <a:r>
              <a:rPr lang="en-US" altLang="zh-TW" dirty="0"/>
              <a:t>5</a:t>
            </a:r>
            <a:r>
              <a:rPr lang="zh-TW" altLang="en-US" dirty="0"/>
              <a:t>秒內回應使用者的指紋是否有登錄在資料庫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系統至少要能記錄</a:t>
            </a:r>
            <a:r>
              <a:rPr lang="en-US" altLang="zh-TW" dirty="0"/>
              <a:t>50</a:t>
            </a:r>
            <a:r>
              <a:rPr lang="zh-TW" altLang="en-US" dirty="0"/>
              <a:t>人的指紋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3AF4E5-FCB6-4138-AB94-C8FAD7483485}"/>
              </a:ext>
            </a:extLst>
          </p:cNvPr>
          <p:cNvSpPr txBox="1"/>
          <p:nvPr/>
        </p:nvSpPr>
        <p:spPr>
          <a:xfrm>
            <a:off x="8083296" y="596348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pc="600" dirty="0"/>
              <a:t>功能分解圖</a:t>
            </a:r>
          </a:p>
        </p:txBody>
      </p:sp>
    </p:spTree>
    <p:extLst>
      <p:ext uri="{BB962C8B-B14F-4D97-AF65-F5344CB8AC3E}">
        <p14:creationId xmlns:p14="http://schemas.microsoft.com/office/powerpoint/2010/main" val="395876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CF592C3-040D-4D1F-A07A-895370FD22E9}"/>
              </a:ext>
            </a:extLst>
          </p:cNvPr>
          <p:cNvSpPr/>
          <p:nvPr/>
        </p:nvSpPr>
        <p:spPr>
          <a:xfrm>
            <a:off x="5123797" y="1572768"/>
            <a:ext cx="6370211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7124B4-B315-4EC0-A58E-DA23162B478E}"/>
              </a:ext>
            </a:extLst>
          </p:cNvPr>
          <p:cNvSpPr/>
          <p:nvPr/>
        </p:nvSpPr>
        <p:spPr>
          <a:xfrm>
            <a:off x="422314" y="1572768"/>
            <a:ext cx="4701483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97945C-CD07-4BB7-8837-18414F92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4" y="2297821"/>
            <a:ext cx="5649797" cy="35582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4CB8896-2E12-40C4-882B-7C3DB32353BC}"/>
              </a:ext>
            </a:extLst>
          </p:cNvPr>
          <p:cNvSpPr txBox="1"/>
          <p:nvPr/>
        </p:nvSpPr>
        <p:spPr>
          <a:xfrm>
            <a:off x="576263" y="1653912"/>
            <a:ext cx="4315777" cy="409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1F1F1F"/>
                </a:solidFill>
                <a:latin typeface="Arial" panose="020B0604020202020204" pitchFamily="34" charset="0"/>
                <a:ea typeface="Google Sans"/>
              </a:rPr>
              <a:t>使用者將卡片或標籤靠近讀卡器，讀卡器透過讀取卡片或標籤上的數據，並將數據傳輸給控制器，驗證權限是否符合，若是符合則放行，然後回到未解鎖狀態，若權限不符合則不放行。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A55FC2-0D83-4595-B037-1F32BE18EEEC}"/>
              </a:ext>
            </a:extLst>
          </p:cNvPr>
          <p:cNvSpPr txBox="1"/>
          <p:nvPr/>
        </p:nvSpPr>
        <p:spPr>
          <a:xfrm>
            <a:off x="6773179" y="5804395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</a:t>
            </a:r>
            <a:r>
              <a:rPr lang="en-US" altLang="zh-TW" dirty="0"/>
              <a:t>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02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4353891-CDF1-4485-AE34-44476A756592}"/>
              </a:ext>
            </a:extLst>
          </p:cNvPr>
          <p:cNvSpPr/>
          <p:nvPr/>
        </p:nvSpPr>
        <p:spPr>
          <a:xfrm>
            <a:off x="1217675" y="1503068"/>
            <a:ext cx="10177272" cy="492516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9" name="AutoShape 4" descr="讀卡器讀取卡片或標籤上的數據的圖片">
            <a:hlinkClick r:id="rId2"/>
            <a:extLst>
              <a:ext uri="{FF2B5EF4-FFF2-40B4-BE49-F238E27FC236}">
                <a16:creationId xmlns:a16="http://schemas.microsoft.com/office/drawing/2014/main" id="{5F20CA89-B6DB-4779-9F6A-C3C930C44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3" y="1762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41975DB-5D64-4C1A-A346-8029A3C6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57" y="1660969"/>
            <a:ext cx="9467909" cy="43955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E5E260-1480-48D4-86E4-FBBDD30129B4}"/>
              </a:ext>
            </a:extLst>
          </p:cNvPr>
          <p:cNvSpPr txBox="1"/>
          <p:nvPr/>
        </p:nvSpPr>
        <p:spPr>
          <a:xfrm>
            <a:off x="5103405" y="5942342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</a:t>
            </a:r>
            <a:r>
              <a:rPr lang="en-US" altLang="zh-TW" dirty="0"/>
              <a:t>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83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CF592C3-040D-4D1F-A07A-895370FD22E9}"/>
              </a:ext>
            </a:extLst>
          </p:cNvPr>
          <p:cNvSpPr/>
          <p:nvPr/>
        </p:nvSpPr>
        <p:spPr>
          <a:xfrm>
            <a:off x="5123797" y="1572768"/>
            <a:ext cx="6370211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7124B4-B315-4EC0-A58E-DA23162B478E}"/>
              </a:ext>
            </a:extLst>
          </p:cNvPr>
          <p:cNvSpPr/>
          <p:nvPr/>
        </p:nvSpPr>
        <p:spPr>
          <a:xfrm>
            <a:off x="422314" y="1572768"/>
            <a:ext cx="4701483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97945C-CD07-4BB7-8837-18414F92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4" y="2645564"/>
            <a:ext cx="5649797" cy="21091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4CB8896-2E12-40C4-882B-7C3DB32353BC}"/>
              </a:ext>
            </a:extLst>
          </p:cNvPr>
          <p:cNvSpPr txBox="1"/>
          <p:nvPr/>
        </p:nvSpPr>
        <p:spPr>
          <a:xfrm>
            <a:off x="576263" y="1653912"/>
            <a:ext cx="4315777" cy="409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1F1F1F"/>
                </a:solidFill>
                <a:latin typeface="Arial" panose="020B0604020202020204" pitchFamily="34" charset="0"/>
                <a:ea typeface="Google Sans"/>
              </a:rPr>
              <a:t>系統管理員在系統中新增使用者，並分配相應的權限，然後使用者將卡片或標籤靠近讀卡器，讀卡器讀取卡片或標籤上的數據，並將數據傳輸給控制器，結束時需要管理權限回傳通知數據是否有成功儲存。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73F1EC-AE7C-4530-8AAB-F2CCDB55F3C9}"/>
              </a:ext>
            </a:extLst>
          </p:cNvPr>
          <p:cNvSpPr txBox="1"/>
          <p:nvPr/>
        </p:nvSpPr>
        <p:spPr>
          <a:xfrm>
            <a:off x="7139351" y="571001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活動與循序圖２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78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4353891-CDF1-4485-AE34-44476A756592}"/>
              </a:ext>
            </a:extLst>
          </p:cNvPr>
          <p:cNvSpPr/>
          <p:nvPr/>
        </p:nvSpPr>
        <p:spPr>
          <a:xfrm>
            <a:off x="1217675" y="1503068"/>
            <a:ext cx="10177272" cy="492516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9" name="AutoShape 4" descr="讀卡器讀取卡片或標籤上的數據的圖片">
            <a:hlinkClick r:id="rId2"/>
            <a:extLst>
              <a:ext uri="{FF2B5EF4-FFF2-40B4-BE49-F238E27FC236}">
                <a16:creationId xmlns:a16="http://schemas.microsoft.com/office/drawing/2014/main" id="{5F20CA89-B6DB-4779-9F6A-C3C930C44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3" y="1762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41975DB-5D64-4C1A-A346-8029A3C6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06" y="1660969"/>
            <a:ext cx="7696011" cy="43955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E5E260-1480-48D4-86E4-FBBDD30129B4}"/>
              </a:ext>
            </a:extLst>
          </p:cNvPr>
          <p:cNvSpPr txBox="1"/>
          <p:nvPr/>
        </p:nvSpPr>
        <p:spPr>
          <a:xfrm>
            <a:off x="5103405" y="594234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活動與循序圖２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95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CF592C3-040D-4D1F-A07A-895370FD22E9}"/>
              </a:ext>
            </a:extLst>
          </p:cNvPr>
          <p:cNvSpPr/>
          <p:nvPr/>
        </p:nvSpPr>
        <p:spPr>
          <a:xfrm>
            <a:off x="5123797" y="1572768"/>
            <a:ext cx="6370211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7124B4-B315-4EC0-A58E-DA23162B478E}"/>
              </a:ext>
            </a:extLst>
          </p:cNvPr>
          <p:cNvSpPr/>
          <p:nvPr/>
        </p:nvSpPr>
        <p:spPr>
          <a:xfrm>
            <a:off x="422314" y="1572768"/>
            <a:ext cx="4701483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97945C-CD07-4BB7-8837-18414F92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4" y="2521450"/>
            <a:ext cx="5649796" cy="21091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4CB8896-2E12-40C4-882B-7C3DB32353BC}"/>
              </a:ext>
            </a:extLst>
          </p:cNvPr>
          <p:cNvSpPr txBox="1"/>
          <p:nvPr/>
        </p:nvSpPr>
        <p:spPr>
          <a:xfrm>
            <a:off x="576263" y="1653912"/>
            <a:ext cx="4315777" cy="409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1F1F1F"/>
                </a:solidFill>
                <a:latin typeface="Arial" panose="020B0604020202020204" pitchFamily="34" charset="0"/>
                <a:ea typeface="Google Sans"/>
              </a:rPr>
              <a:t>系統管理員在系統中新增使用者，並分配相應的權限，然後使用者將卡片或標籤靠近讀卡器，讀卡器讀取卡片或標籤上的數據，並將數據傳輸給控制器，結束時需要查詢權限回傳查詢結果。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90CD39-8E99-4346-8454-5661ED05BF9E}"/>
              </a:ext>
            </a:extLst>
          </p:cNvPr>
          <p:cNvSpPr txBox="1"/>
          <p:nvPr/>
        </p:nvSpPr>
        <p:spPr>
          <a:xfrm>
            <a:off x="7325171" y="574637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活動與循序圖３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44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700</Words>
  <Application>Microsoft Office PowerPoint</Application>
  <PresentationFormat>寬螢幕</PresentationFormat>
  <Paragraphs>94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ADLaM Display</vt:lpstr>
      <vt:lpstr>Google Sans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專案動機</vt:lpstr>
      <vt:lpstr>系統介紹</vt:lpstr>
      <vt:lpstr>系統介紹</vt:lpstr>
      <vt:lpstr>系統介紹</vt:lpstr>
      <vt:lpstr>系統介紹</vt:lpstr>
      <vt:lpstr>系統介紹</vt:lpstr>
      <vt:lpstr>系統介紹</vt:lpstr>
      <vt:lpstr>系統介紹</vt:lpstr>
      <vt:lpstr>系統環境</vt:lpstr>
      <vt:lpstr>系統環境</vt:lpstr>
      <vt:lpstr>分鏡板</vt:lpstr>
      <vt:lpstr>分鏡板</vt:lpstr>
      <vt:lpstr>分鏡板</vt:lpstr>
      <vt:lpstr>分鏡板</vt:lpstr>
      <vt:lpstr>未來應用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威揚 黃</dc:creator>
  <cp:lastModifiedBy>User</cp:lastModifiedBy>
  <cp:revision>22</cp:revision>
  <dcterms:created xsi:type="dcterms:W3CDTF">2023-12-07T13:48:03Z</dcterms:created>
  <dcterms:modified xsi:type="dcterms:W3CDTF">2023-12-25T09:29:12Z</dcterms:modified>
</cp:coreProperties>
</file>