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880042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37" d="100"/>
          <a:sy n="37" d="100"/>
        </p:scale>
        <p:origin x="42" y="2922"/>
      </p:cViewPr>
      <p:guideLst>
        <p:guide orient="horz" pos="11338"/>
        <p:guide pos="9071"/>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5891626"/>
            <a:ext cx="24480361" cy="12533242"/>
          </a:xfrm>
        </p:spPr>
        <p:txBody>
          <a:bodyPr anchor="b"/>
          <a:lstStyle>
            <a:lvl1pPr algn="ctr">
              <a:defRPr sz="18898"/>
            </a:lvl1pPr>
          </a:lstStyle>
          <a:p>
            <a:r>
              <a:rPr lang="pt-BR"/>
              <a:t>Clique para editar o título Mestre</a:t>
            </a:r>
            <a:endParaRPr lang="en-US" dirty="0"/>
          </a:p>
        </p:txBody>
      </p:sp>
      <p:sp>
        <p:nvSpPr>
          <p:cNvPr id="3" name="Subtitle 2"/>
          <p:cNvSpPr>
            <a:spLocks noGrp="1"/>
          </p:cNvSpPr>
          <p:nvPr>
            <p:ph type="subTitle" idx="1"/>
          </p:nvPr>
        </p:nvSpPr>
        <p:spPr>
          <a:xfrm>
            <a:off x="3600053" y="18908198"/>
            <a:ext cx="21600319" cy="8691601"/>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193781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367482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1916653"/>
            <a:ext cx="6210092" cy="3050811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980031" y="1916653"/>
            <a:ext cx="18270270" cy="3050811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202183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163281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65030" y="8974945"/>
            <a:ext cx="24840367" cy="14974888"/>
          </a:xfrm>
        </p:spPr>
        <p:txBody>
          <a:bodyPr anchor="b"/>
          <a:lstStyle>
            <a:lvl1pPr>
              <a:defRPr sz="18898"/>
            </a:lvl1pPr>
          </a:lstStyle>
          <a:p>
            <a:r>
              <a:rPr lang="pt-BR"/>
              <a:t>Clique para editar o título Mestre</a:t>
            </a:r>
            <a:endParaRPr lang="en-US" dirty="0"/>
          </a:p>
        </p:txBody>
      </p:sp>
      <p:sp>
        <p:nvSpPr>
          <p:cNvPr id="3" name="Text Placeholder 2"/>
          <p:cNvSpPr>
            <a:spLocks noGrp="1"/>
          </p:cNvSpPr>
          <p:nvPr>
            <p:ph type="body" idx="1"/>
          </p:nvPr>
        </p:nvSpPr>
        <p:spPr>
          <a:xfrm>
            <a:off x="1965030" y="24091502"/>
            <a:ext cx="24840367" cy="7874940"/>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122001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980029" y="9583264"/>
            <a:ext cx="12240181" cy="2284150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4580215" y="9583264"/>
            <a:ext cx="12240181" cy="2284150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321388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983780" y="1916661"/>
            <a:ext cx="24840367" cy="6958285"/>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983784" y="8824938"/>
            <a:ext cx="12183928" cy="4324966"/>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Editar estilos de texto Mestre</a:t>
            </a:r>
          </a:p>
        </p:txBody>
      </p:sp>
      <p:sp>
        <p:nvSpPr>
          <p:cNvPr id="4" name="Content Placeholder 3"/>
          <p:cNvSpPr>
            <a:spLocks noGrp="1"/>
          </p:cNvSpPr>
          <p:nvPr>
            <p:ph sz="half" idx="2"/>
          </p:nvPr>
        </p:nvSpPr>
        <p:spPr>
          <a:xfrm>
            <a:off x="1983784" y="13149904"/>
            <a:ext cx="12183928" cy="1934152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4580217" y="8824938"/>
            <a:ext cx="12243932" cy="4324966"/>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Editar estilos de texto Mestre</a:t>
            </a:r>
          </a:p>
        </p:txBody>
      </p:sp>
      <p:sp>
        <p:nvSpPr>
          <p:cNvPr id="6" name="Content Placeholder 5"/>
          <p:cNvSpPr>
            <a:spLocks noGrp="1"/>
          </p:cNvSpPr>
          <p:nvPr>
            <p:ph sz="quarter" idx="4"/>
          </p:nvPr>
        </p:nvSpPr>
        <p:spPr>
          <a:xfrm>
            <a:off x="14580217" y="13149904"/>
            <a:ext cx="12243932" cy="1934152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64487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163409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387544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2399982"/>
            <a:ext cx="9288887" cy="8399939"/>
          </a:xfrm>
        </p:spPr>
        <p:txBody>
          <a:bodyPr anchor="b"/>
          <a:lstStyle>
            <a:lvl1pPr>
              <a:defRPr sz="10079"/>
            </a:lvl1pPr>
          </a:lstStyle>
          <a:p>
            <a:r>
              <a:rPr lang="pt-BR"/>
              <a:t>Clique para editar o título Mestre</a:t>
            </a:r>
            <a:endParaRPr lang="en-US" dirty="0"/>
          </a:p>
        </p:txBody>
      </p:sp>
      <p:sp>
        <p:nvSpPr>
          <p:cNvPr id="3" name="Content Placeholder 2"/>
          <p:cNvSpPr>
            <a:spLocks noGrp="1"/>
          </p:cNvSpPr>
          <p:nvPr>
            <p:ph idx="1"/>
          </p:nvPr>
        </p:nvSpPr>
        <p:spPr>
          <a:xfrm>
            <a:off x="12243932" y="5183304"/>
            <a:ext cx="14580215" cy="25583147"/>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83780" y="10799922"/>
            <a:ext cx="9288887" cy="20008190"/>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Editar estilos de texto Mestre</a:t>
            </a:r>
          </a:p>
        </p:txBody>
      </p:sp>
      <p:sp>
        <p:nvSpPr>
          <p:cNvPr id="5" name="Date Placeholder 4"/>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364103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2399982"/>
            <a:ext cx="9288887" cy="8399939"/>
          </a:xfrm>
        </p:spPr>
        <p:txBody>
          <a:bodyPr anchor="b"/>
          <a:lstStyle>
            <a:lvl1pPr>
              <a:defRPr sz="10079"/>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2243932" y="5183304"/>
            <a:ext cx="14580215" cy="25583147"/>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1983780" y="10799922"/>
            <a:ext cx="9288887" cy="20008190"/>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Editar estilos de texto Mestre</a:t>
            </a:r>
          </a:p>
        </p:txBody>
      </p:sp>
      <p:sp>
        <p:nvSpPr>
          <p:cNvPr id="5" name="Date Placeholder 4"/>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350861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1916661"/>
            <a:ext cx="24840367" cy="6958285"/>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980029" y="9583264"/>
            <a:ext cx="24840367" cy="2284150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980029" y="33366432"/>
            <a:ext cx="6480096" cy="1916653"/>
          </a:xfrm>
          <a:prstGeom prst="rect">
            <a:avLst/>
          </a:prstGeom>
        </p:spPr>
        <p:txBody>
          <a:bodyPr vert="horz" lIns="91440" tIns="45720" rIns="91440" bIns="45720" rtlCol="0" anchor="ctr"/>
          <a:lstStyle>
            <a:lvl1pPr algn="l">
              <a:defRPr sz="3780">
                <a:solidFill>
                  <a:schemeClr val="tx1">
                    <a:tint val="75000"/>
                  </a:schemeClr>
                </a:solidFill>
              </a:defRPr>
            </a:lvl1pPr>
          </a:lstStyle>
          <a:p>
            <a:fld id="{58345A11-A8EF-4F7E-8404-D460861D6377}" type="datetimeFigureOut">
              <a:rPr lang="pt-BR" smtClean="0"/>
              <a:pPr/>
              <a:t>28/11/2019</a:t>
            </a:fld>
            <a:endParaRPr lang="pt-BR" dirty="0"/>
          </a:p>
        </p:txBody>
      </p:sp>
      <p:sp>
        <p:nvSpPr>
          <p:cNvPr id="5" name="Footer Placeholder 4"/>
          <p:cNvSpPr>
            <a:spLocks noGrp="1"/>
          </p:cNvSpPr>
          <p:nvPr>
            <p:ph type="ftr" sz="quarter" idx="3"/>
          </p:nvPr>
        </p:nvSpPr>
        <p:spPr>
          <a:xfrm>
            <a:off x="9540141" y="33366432"/>
            <a:ext cx="9720143" cy="1916653"/>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20340300" y="33366432"/>
            <a:ext cx="6480096" cy="1916653"/>
          </a:xfrm>
          <a:prstGeom prst="rect">
            <a:avLst/>
          </a:prstGeom>
        </p:spPr>
        <p:txBody>
          <a:bodyPr vert="horz" lIns="91440" tIns="45720" rIns="91440" bIns="45720" rtlCol="0" anchor="ctr"/>
          <a:lstStyle>
            <a:lvl1pPr algn="r">
              <a:defRPr sz="3780">
                <a:solidFill>
                  <a:schemeClr val="tx1">
                    <a:tint val="75000"/>
                  </a:schemeClr>
                </a:solidFill>
              </a:defRPr>
            </a:lvl1p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1875919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15"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xmlns="" id="{E4FDC00F-CB0A-4E40-9BAC-2435E107EE54}"/>
              </a:ext>
            </a:extLst>
          </p:cNvPr>
          <p:cNvSpPr txBox="1"/>
          <p:nvPr/>
        </p:nvSpPr>
        <p:spPr>
          <a:xfrm flipH="1">
            <a:off x="5127171" y="2767074"/>
            <a:ext cx="21610399" cy="830997"/>
          </a:xfrm>
          <a:prstGeom prst="rect">
            <a:avLst/>
          </a:prstGeom>
          <a:noFill/>
        </p:spPr>
        <p:txBody>
          <a:bodyPr wrap="square" rtlCol="0">
            <a:spAutoFit/>
          </a:bodyPr>
          <a:lstStyle/>
          <a:p>
            <a:pPr algn="ctr"/>
            <a:r>
              <a:rPr lang="en-US" sz="4800" b="1" dirty="0">
                <a:latin typeface="Arial" panose="020B0604020202020204" pitchFamily="34" charset="0"/>
                <a:cs typeface="Arial" panose="020B0604020202020204" pitchFamily="34" charset="0"/>
              </a:rPr>
              <a:t>INSTITUTO DE CIÊNCIAS EXATAS E TECNOLOGIA - ICET</a:t>
            </a:r>
            <a:endParaRPr lang="pt-BR" sz="4800" b="1"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xmlns="" id="{24342DE3-F876-4899-AEB8-AC2183F03630}"/>
              </a:ext>
            </a:extLst>
          </p:cNvPr>
          <p:cNvSpPr txBox="1"/>
          <p:nvPr/>
        </p:nvSpPr>
        <p:spPr>
          <a:xfrm flipH="1">
            <a:off x="5127171" y="1440000"/>
            <a:ext cx="20790054" cy="1200329"/>
          </a:xfrm>
          <a:prstGeom prst="rect">
            <a:avLst/>
          </a:prstGeom>
          <a:noFill/>
        </p:spPr>
        <p:txBody>
          <a:bodyPr wrap="square" rtlCol="0">
            <a:spAutoFit/>
          </a:bodyPr>
          <a:lstStyle/>
          <a:p>
            <a:pPr algn="ctr"/>
            <a:r>
              <a:rPr lang="en-US" sz="7200" b="1" dirty="0">
                <a:latin typeface="Arial" panose="020B0604020202020204" pitchFamily="34" charset="0"/>
                <a:cs typeface="Arial" panose="020B0604020202020204" pitchFamily="34" charset="0"/>
              </a:rPr>
              <a:t>UNIVERSIDADE PAULISTA - UNIP</a:t>
            </a:r>
            <a:endParaRPr lang="pt-BR" sz="7200" b="1" dirty="0">
              <a:latin typeface="Arial" panose="020B0604020202020204" pitchFamily="34" charset="0"/>
              <a:cs typeface="Arial" panose="020B0604020202020204" pitchFamily="34" charset="0"/>
            </a:endParaRPr>
          </a:p>
        </p:txBody>
      </p:sp>
      <p:sp>
        <p:nvSpPr>
          <p:cNvPr id="7" name="CaixaDeTexto 6">
            <a:extLst>
              <a:ext uri="{FF2B5EF4-FFF2-40B4-BE49-F238E27FC236}">
                <a16:creationId xmlns:a16="http://schemas.microsoft.com/office/drawing/2014/main" xmlns="" id="{ED9EC18C-253D-4BB5-96AF-8AF2E05112D8}"/>
              </a:ext>
            </a:extLst>
          </p:cNvPr>
          <p:cNvSpPr txBox="1"/>
          <p:nvPr/>
        </p:nvSpPr>
        <p:spPr>
          <a:xfrm flipH="1">
            <a:off x="2133600" y="3815170"/>
            <a:ext cx="25226812" cy="830997"/>
          </a:xfrm>
          <a:prstGeom prst="rect">
            <a:avLst/>
          </a:prstGeom>
          <a:noFill/>
        </p:spPr>
        <p:txBody>
          <a:bodyPr wrap="square" rtlCol="0">
            <a:spAutoFit/>
          </a:bodyPr>
          <a:lstStyle/>
          <a:p>
            <a:pPr algn="ctr"/>
            <a:r>
              <a:rPr lang="en-US" sz="4800" b="1" dirty="0">
                <a:latin typeface="Arial" panose="020B0604020202020204" pitchFamily="34" charset="0"/>
                <a:cs typeface="Arial" panose="020B0604020202020204" pitchFamily="34" charset="0"/>
              </a:rPr>
              <a:t>CURSO: CST ANALISE E DES. SISTEMAS CAMPUS: SOROCABA-SP</a:t>
            </a:r>
            <a:endParaRPr lang="pt-BR" sz="4800" b="1" dirty="0">
              <a:latin typeface="Arial" panose="020B0604020202020204" pitchFamily="34" charset="0"/>
              <a:cs typeface="Arial" panose="020B0604020202020204" pitchFamily="34" charset="0"/>
            </a:endParaRPr>
          </a:p>
        </p:txBody>
      </p:sp>
      <p:sp>
        <p:nvSpPr>
          <p:cNvPr id="9" name="CaixaDeTexto 8">
            <a:extLst>
              <a:ext uri="{FF2B5EF4-FFF2-40B4-BE49-F238E27FC236}">
                <a16:creationId xmlns:a16="http://schemas.microsoft.com/office/drawing/2014/main" xmlns="" id="{2E8B6AA5-232B-450B-A6DE-AA0388715C00}"/>
              </a:ext>
            </a:extLst>
          </p:cNvPr>
          <p:cNvSpPr txBox="1"/>
          <p:nvPr/>
        </p:nvSpPr>
        <p:spPr>
          <a:xfrm flipH="1">
            <a:off x="2133600" y="4749877"/>
            <a:ext cx="25226812" cy="1200329"/>
          </a:xfrm>
          <a:prstGeom prst="rect">
            <a:avLst/>
          </a:prstGeom>
          <a:noFill/>
        </p:spPr>
        <p:txBody>
          <a:bodyPr wrap="square" rtlCol="0">
            <a:spAutoFit/>
          </a:bodyPr>
          <a:lstStyle/>
          <a:p>
            <a:pPr algn="ctr"/>
            <a:r>
              <a:rPr lang="pt-BR" sz="3600" b="1" dirty="0" smtClean="0">
                <a:latin typeface="Arial" panose="020B0604020202020204" pitchFamily="34" charset="0"/>
                <a:cs typeface="Arial" panose="020B0604020202020204" pitchFamily="34" charset="0"/>
              </a:rPr>
              <a:t>SISTEMA </a:t>
            </a:r>
            <a:r>
              <a:rPr lang="pt-BR" sz="3600" b="1" dirty="0" smtClean="0">
                <a:latin typeface="Arial" panose="020B0604020202020204" pitchFamily="34" charset="0"/>
                <a:cs typeface="Arial" panose="020B0604020202020204" pitchFamily="34" charset="0"/>
              </a:rPr>
              <a:t>PONTO DE VENDA – LOJA IMPERADOR</a:t>
            </a:r>
          </a:p>
          <a:p>
            <a:pPr algn="ctr"/>
            <a:r>
              <a:rPr lang="en-US" sz="3600" b="1" dirty="0" smtClean="0">
                <a:latin typeface="Arial" panose="020B0604020202020204" pitchFamily="34" charset="0"/>
                <a:cs typeface="Arial" panose="020B0604020202020204" pitchFamily="34" charset="0"/>
              </a:rPr>
              <a:t> </a:t>
            </a:r>
            <a:endParaRPr lang="en-US" sz="3600" b="1" dirty="0">
              <a:latin typeface="Arial" panose="020B0604020202020204" pitchFamily="34" charset="0"/>
              <a:cs typeface="Arial" panose="020B0604020202020204" pitchFamily="34" charset="0"/>
            </a:endParaRPr>
          </a:p>
        </p:txBody>
      </p:sp>
      <p:sp>
        <p:nvSpPr>
          <p:cNvPr id="10" name="CaixaDeTexto 9">
            <a:extLst>
              <a:ext uri="{FF2B5EF4-FFF2-40B4-BE49-F238E27FC236}">
                <a16:creationId xmlns:a16="http://schemas.microsoft.com/office/drawing/2014/main" xmlns="" id="{261FF7AA-7E3F-45F8-92A2-7A6D39FFDDC1}"/>
              </a:ext>
            </a:extLst>
          </p:cNvPr>
          <p:cNvSpPr txBox="1"/>
          <p:nvPr/>
        </p:nvSpPr>
        <p:spPr>
          <a:xfrm flipH="1">
            <a:off x="0" y="5396208"/>
            <a:ext cx="28803600" cy="5693866"/>
          </a:xfrm>
          <a:prstGeom prst="rect">
            <a:avLst/>
          </a:prstGeom>
          <a:noFill/>
        </p:spPr>
        <p:txBody>
          <a:bodyPr wrap="square" numCol="1" rtlCol="0">
            <a:spAutoFit/>
          </a:bodyPr>
          <a:lstStyle/>
          <a:p>
            <a:pPr algn="ctr">
              <a:lnSpc>
                <a:spcPct val="150000"/>
              </a:lnSpc>
            </a:pPr>
            <a:r>
              <a:rPr lang="en-US" sz="3600" b="1" dirty="0">
                <a:latin typeface="Arial" panose="020B0604020202020204" pitchFamily="34" charset="0"/>
                <a:cs typeface="Arial" panose="020B0604020202020204" pitchFamily="34" charset="0"/>
              </a:rPr>
              <a:t>LUCAS EVANGELISTA DA SILVA RA: D6156A0</a:t>
            </a:r>
          </a:p>
          <a:p>
            <a:pPr algn="ctr">
              <a:lnSpc>
                <a:spcPct val="150000"/>
              </a:lnSpc>
            </a:pPr>
            <a:r>
              <a:rPr lang="en-US" sz="3600" b="1" dirty="0">
                <a:latin typeface="Arial" panose="020B0604020202020204" pitchFamily="34" charset="0"/>
                <a:cs typeface="Arial" panose="020B0604020202020204" pitchFamily="34" charset="0"/>
              </a:rPr>
              <a:t>NELSON JOSE BARNABE RA: </a:t>
            </a:r>
            <a:r>
              <a:rPr lang="en-US" sz="3600" b="1" dirty="0" smtClean="0">
                <a:latin typeface="Arial" panose="020B0604020202020204" pitchFamily="34" charset="0"/>
                <a:cs typeface="Arial" panose="020B0604020202020204" pitchFamily="34" charset="0"/>
              </a:rPr>
              <a:t>D823DB1</a:t>
            </a:r>
            <a:endParaRPr lang="en-US" sz="3600" b="1" dirty="0">
              <a:latin typeface="Arial" panose="020B0604020202020204" pitchFamily="34" charset="0"/>
              <a:cs typeface="Arial" panose="020B0604020202020204" pitchFamily="34" charset="0"/>
            </a:endParaRPr>
          </a:p>
          <a:p>
            <a:pPr algn="ctr">
              <a:lnSpc>
                <a:spcPct val="150000"/>
              </a:lnSpc>
            </a:pPr>
            <a:r>
              <a:rPr lang="en-US" sz="3600" b="1" dirty="0">
                <a:latin typeface="Arial" panose="020B0604020202020204" pitchFamily="34" charset="0"/>
                <a:cs typeface="Arial" panose="020B0604020202020204" pitchFamily="34" charset="0"/>
              </a:rPr>
              <a:t>NILTON MUNIZ RA: D695169</a:t>
            </a:r>
          </a:p>
          <a:p>
            <a:pPr algn="ctr">
              <a:lnSpc>
                <a:spcPct val="150000"/>
              </a:lnSpc>
            </a:pPr>
            <a:r>
              <a:rPr lang="en-US" sz="3600" b="1" dirty="0">
                <a:latin typeface="Arial" panose="020B0604020202020204" pitchFamily="34" charset="0"/>
                <a:cs typeface="Arial" panose="020B0604020202020204" pitchFamily="34" charset="0"/>
              </a:rPr>
              <a:t>	TIAGO NUNES RA: </a:t>
            </a:r>
            <a:r>
              <a:rPr lang="en-US" sz="3600" b="1" dirty="0" smtClean="0">
                <a:latin typeface="Arial" panose="020B0604020202020204" pitchFamily="34" charset="0"/>
                <a:cs typeface="Arial" panose="020B0604020202020204" pitchFamily="34" charset="0"/>
              </a:rPr>
              <a:t>D700570</a:t>
            </a:r>
            <a:endParaRPr lang="pt-BR" sz="3600" dirty="0" smtClean="0"/>
          </a:p>
          <a:p>
            <a:pPr algn="ctr"/>
            <a:r>
              <a:rPr lang="pt-BR" sz="3600" dirty="0" smtClean="0"/>
              <a:t> </a:t>
            </a:r>
            <a:r>
              <a:rPr lang="en-US" sz="3600" b="1" dirty="0" smtClean="0">
                <a:latin typeface="Arial" panose="020B0604020202020204" pitchFamily="34" charset="0"/>
                <a:cs typeface="Arial" panose="020B0604020202020204" pitchFamily="34" charset="0"/>
              </a:rPr>
              <a:t>PROF. EP.  RICHARDSON KENNEDY LUZ </a:t>
            </a:r>
            <a:r>
              <a:rPr lang="pt-BR" sz="3600" b="1" dirty="0" smtClean="0">
                <a:latin typeface="Arial" pitchFamily="34" charset="0"/>
                <a:cs typeface="Arial" pitchFamily="34" charset="0"/>
              </a:rPr>
              <a:t>	</a:t>
            </a:r>
          </a:p>
          <a:p>
            <a:pPr algn="ctr">
              <a:lnSpc>
                <a:spcPct val="150000"/>
              </a:lnSpc>
            </a:pPr>
            <a:endParaRPr lang="en-US" sz="3600" b="1" dirty="0" smtClean="0">
              <a:latin typeface="Arial" panose="020B0604020202020204" pitchFamily="34" charset="0"/>
              <a:cs typeface="Arial" panose="020B0604020202020204" pitchFamily="34" charset="0"/>
            </a:endParaRPr>
          </a:p>
          <a:p>
            <a:pPr algn="ctr">
              <a:lnSpc>
                <a:spcPct val="150000"/>
              </a:lnSpc>
            </a:pPr>
            <a:endParaRPr lang="en-US" sz="3600" b="1" dirty="0">
              <a:latin typeface="Arial" panose="020B0604020202020204" pitchFamily="34" charset="0"/>
              <a:cs typeface="Arial" panose="020B0604020202020204" pitchFamily="34" charset="0"/>
            </a:endParaRPr>
          </a:p>
        </p:txBody>
      </p:sp>
      <p:sp>
        <p:nvSpPr>
          <p:cNvPr id="27" name="CaixaDeTexto 26">
            <a:extLst>
              <a:ext uri="{FF2B5EF4-FFF2-40B4-BE49-F238E27FC236}">
                <a16:creationId xmlns:a16="http://schemas.microsoft.com/office/drawing/2014/main" xmlns="" id="{41B5DC57-728E-4850-A2E0-C38173DA0748}"/>
              </a:ext>
            </a:extLst>
          </p:cNvPr>
          <p:cNvSpPr txBox="1"/>
          <p:nvPr/>
        </p:nvSpPr>
        <p:spPr>
          <a:xfrm>
            <a:off x="1483124" y="33300869"/>
            <a:ext cx="25877286" cy="2092881"/>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ORIENTADORES :</a:t>
            </a:r>
          </a:p>
          <a:p>
            <a:pPr algn="ctr"/>
            <a:r>
              <a:rPr lang="pt-BR" sz="1400" b="1" dirty="0" smtClean="0">
                <a:latin typeface="Arial" panose="020B0604020202020204" pitchFamily="34" charset="0"/>
                <a:cs typeface="Arial" panose="020B0604020202020204" pitchFamily="34" charset="0"/>
              </a:rPr>
              <a:t>Prof. Esp. Eduardo Martins </a:t>
            </a:r>
            <a:r>
              <a:rPr lang="pt-BR" sz="1400" b="1" dirty="0" err="1" smtClean="0">
                <a:latin typeface="Arial" panose="020B0604020202020204" pitchFamily="34" charset="0"/>
                <a:cs typeface="Arial" panose="020B0604020202020204" pitchFamily="34" charset="0"/>
              </a:rPr>
              <a:t>Simi</a:t>
            </a:r>
            <a:endParaRPr lang="pt-BR" sz="1400" b="1" dirty="0" smtClean="0">
              <a:latin typeface="Arial" panose="020B0604020202020204" pitchFamily="34" charset="0"/>
              <a:cs typeface="Arial" panose="020B0604020202020204" pitchFamily="34" charset="0"/>
            </a:endParaRPr>
          </a:p>
          <a:p>
            <a:pPr algn="ctr"/>
            <a:r>
              <a:rPr lang="en-US" sz="1400" b="1" dirty="0" smtClean="0">
                <a:latin typeface="Arial" panose="020B0604020202020204" pitchFamily="34" charset="0"/>
                <a:cs typeface="Arial" panose="020B0604020202020204" pitchFamily="34" charset="0"/>
              </a:rPr>
              <a:t>Prof. Dr. </a:t>
            </a:r>
            <a:r>
              <a:rPr lang="en-US" sz="1400" b="1" dirty="0" err="1" smtClean="0">
                <a:latin typeface="Arial" panose="020B0604020202020204" pitchFamily="34" charset="0"/>
                <a:cs typeface="Arial" panose="020B0604020202020204" pitchFamily="34" charset="0"/>
              </a:rPr>
              <a:t>Irapuan</a:t>
            </a:r>
            <a:r>
              <a:rPr lang="en-US" sz="1400" b="1" dirty="0" smtClean="0">
                <a:latin typeface="Arial" panose="020B0604020202020204" pitchFamily="34" charset="0"/>
                <a:cs typeface="Arial" panose="020B0604020202020204" pitchFamily="34" charset="0"/>
              </a:rPr>
              <a:t> Gloria Junior</a:t>
            </a:r>
          </a:p>
          <a:p>
            <a:pPr algn="ctr"/>
            <a:r>
              <a:rPr lang="en-US" sz="1400" b="1" dirty="0" smtClean="0">
                <a:latin typeface="Arial" panose="020B0604020202020204" pitchFamily="34" charset="0"/>
                <a:cs typeface="Arial" panose="020B0604020202020204" pitchFamily="34" charset="0"/>
              </a:rPr>
              <a:t>Prof. Me. Ricardo Martins</a:t>
            </a:r>
          </a:p>
          <a:p>
            <a:pPr algn="ctr"/>
            <a:r>
              <a:rPr lang="en-US" sz="1400" b="1" dirty="0" smtClean="0">
                <a:latin typeface="Arial" panose="020B0604020202020204" pitchFamily="34" charset="0"/>
                <a:cs typeface="Arial" panose="020B0604020202020204" pitchFamily="34" charset="0"/>
              </a:rPr>
              <a:t>Prof. Esp. </a:t>
            </a:r>
            <a:r>
              <a:rPr lang="en-US" sz="1400" b="1" dirty="0" err="1" smtClean="0">
                <a:latin typeface="Arial" panose="020B0604020202020204" pitchFamily="34" charset="0"/>
                <a:cs typeface="Arial" panose="020B0604020202020204" pitchFamily="34" charset="0"/>
              </a:rPr>
              <a:t>Reverdan</a:t>
            </a:r>
            <a:r>
              <a:rPr lang="en-US" sz="1400" b="1" dirty="0" smtClean="0">
                <a:latin typeface="Arial" panose="020B0604020202020204" pitchFamily="34" charset="0"/>
                <a:cs typeface="Arial" panose="020B0604020202020204" pitchFamily="34" charset="0"/>
              </a:rPr>
              <a:t> Almeida </a:t>
            </a:r>
            <a:r>
              <a:rPr lang="en-US" sz="1400" b="1" dirty="0" err="1" smtClean="0">
                <a:latin typeface="Arial" panose="020B0604020202020204" pitchFamily="34" charset="0"/>
                <a:cs typeface="Arial" panose="020B0604020202020204" pitchFamily="34" charset="0"/>
              </a:rPr>
              <a:t>Sparinger</a:t>
            </a:r>
            <a:endParaRPr lang="en-US" sz="1400" b="1" dirty="0" smtClean="0">
              <a:latin typeface="Arial" panose="020B0604020202020204" pitchFamily="34" charset="0"/>
              <a:cs typeface="Arial" panose="020B0604020202020204" pitchFamily="34" charset="0"/>
            </a:endParaRPr>
          </a:p>
          <a:p>
            <a:pPr algn="ctr"/>
            <a:endParaRPr lang="en-US" sz="1400" b="1" dirty="0">
              <a:latin typeface="Arial" panose="020B0604020202020204" pitchFamily="34" charset="0"/>
              <a:cs typeface="Arial" panose="020B0604020202020204" pitchFamily="34" charset="0"/>
            </a:endParaRPr>
          </a:p>
          <a:p>
            <a:pPr algn="ctr"/>
            <a:r>
              <a:rPr lang="en-US" sz="1400" b="1" dirty="0">
                <a:latin typeface="Arial" panose="020B0604020202020204" pitchFamily="34" charset="0"/>
                <a:cs typeface="Arial" panose="020B0604020202020204" pitchFamily="34" charset="0"/>
              </a:rPr>
              <a:t>COORDENADOR DO CURSO: Prof. Ep. Richardson Kennedy Luz </a:t>
            </a:r>
          </a:p>
          <a:p>
            <a:pPr algn="ctr"/>
            <a:endParaRPr lang="en-US" sz="1400" b="1" dirty="0">
              <a:latin typeface="Arial" panose="020B0604020202020204" pitchFamily="34" charset="0"/>
              <a:cs typeface="Arial" panose="020B0604020202020204" pitchFamily="34" charset="0"/>
            </a:endParaRPr>
          </a:p>
          <a:p>
            <a:pPr algn="ctr"/>
            <a:r>
              <a:rPr lang="en-US" sz="1400" b="1" dirty="0">
                <a:latin typeface="Arial" panose="020B0604020202020204" pitchFamily="34" charset="0"/>
                <a:cs typeface="Arial" panose="020B0604020202020204" pitchFamily="34" charset="0"/>
              </a:rPr>
              <a:t>ANO/SEMESTRE – </a:t>
            </a:r>
            <a:r>
              <a:rPr lang="en-US" sz="1400" b="1" dirty="0" smtClean="0">
                <a:latin typeface="Arial" panose="020B0604020202020204" pitchFamily="34" charset="0"/>
                <a:cs typeface="Arial" panose="020B0604020202020204" pitchFamily="34" charset="0"/>
              </a:rPr>
              <a:t>2019/3</a:t>
            </a:r>
            <a:endParaRPr lang="pt-BR" sz="1400" b="1" dirty="0">
              <a:latin typeface="Arial" panose="020B0604020202020204" pitchFamily="34" charset="0"/>
              <a:cs typeface="Arial" panose="020B0604020202020204" pitchFamily="34" charset="0"/>
            </a:endParaRPr>
          </a:p>
        </p:txBody>
      </p:sp>
      <p:sp>
        <p:nvSpPr>
          <p:cNvPr id="35" name="CaixaDeTexto 34">
            <a:extLst>
              <a:ext uri="{FF2B5EF4-FFF2-40B4-BE49-F238E27FC236}">
                <a16:creationId xmlns:a16="http://schemas.microsoft.com/office/drawing/2014/main" xmlns="" id="{E38A30C2-F202-4E40-8DCA-04D4D7C8C481}"/>
              </a:ext>
            </a:extLst>
          </p:cNvPr>
          <p:cNvSpPr txBox="1"/>
          <p:nvPr/>
        </p:nvSpPr>
        <p:spPr>
          <a:xfrm>
            <a:off x="1508466" y="9300670"/>
            <a:ext cx="12240000" cy="8316700"/>
          </a:xfrm>
          <a:prstGeom prst="rect">
            <a:avLst/>
          </a:prstGeom>
          <a:noFill/>
        </p:spPr>
        <p:txBody>
          <a:bodyPr wrap="square" rtlCol="0">
            <a:spAutoFit/>
          </a:bodyPr>
          <a:lstStyle/>
          <a:p>
            <a:pPr algn="just">
              <a:lnSpc>
                <a:spcPct val="150000"/>
              </a:lnSpc>
            </a:pPr>
            <a:r>
              <a:rPr lang="pt-BR" sz="3000" dirty="0" smtClean="0">
                <a:latin typeface="Arial" panose="020B0604020202020204" pitchFamily="34" charset="0"/>
                <a:cs typeface="Arial" panose="020B0604020202020204" pitchFamily="34" charset="0"/>
              </a:rPr>
              <a:t>O </a:t>
            </a:r>
            <a:r>
              <a:rPr lang="pt-BR" sz="3000" dirty="0" smtClean="0">
                <a:latin typeface="Arial" panose="020B0604020202020204" pitchFamily="34" charset="0"/>
                <a:cs typeface="Arial" panose="020B0604020202020204" pitchFamily="34" charset="0"/>
              </a:rPr>
              <a:t>tema deste trabalho busca desenvolver um sistema direcionado ao ponto de venda de uma loja de materiais de construção, denominada Loja Imperador. Atualmente todos os procedimentos realizados pela loja são feitos de forma manual sem o auxílio de um software computacional que permita o gerenciamento dessas atividades, resultando na falta de segurança e organização. Todas as pesquisas e bases transcritas neste projeto foram com apoio e necessidades da loja, identificadas pelo levantamento de requisitos</a:t>
            </a:r>
            <a:r>
              <a:rPr lang="pt-BR" sz="3000" dirty="0" smtClean="0">
                <a:latin typeface="Arial" panose="020B0604020202020204" pitchFamily="34" charset="0"/>
                <a:cs typeface="Arial" panose="020B0604020202020204" pitchFamily="34" charset="0"/>
              </a:rPr>
              <a:t>. Neste </a:t>
            </a:r>
            <a:r>
              <a:rPr lang="pt-BR" sz="3000" dirty="0" smtClean="0">
                <a:latin typeface="Arial" panose="020B0604020202020204" pitchFamily="34" charset="0"/>
                <a:cs typeface="Arial" panose="020B0604020202020204" pitchFamily="34" charset="0"/>
              </a:rPr>
              <a:t>cenário o projeto busca </a:t>
            </a:r>
            <a:r>
              <a:rPr lang="pt-BR" sz="3000" dirty="0" smtClean="0">
                <a:latin typeface="Arial" panose="020B0604020202020204" pitchFamily="34" charset="0"/>
                <a:cs typeface="Arial" panose="020B0604020202020204" pitchFamily="34" charset="0"/>
              </a:rPr>
              <a:t>automatizar todo </a:t>
            </a:r>
            <a:r>
              <a:rPr lang="pt-BR" sz="3000" dirty="0" smtClean="0">
                <a:latin typeface="Arial" panose="020B0604020202020204" pitchFamily="34" charset="0"/>
                <a:cs typeface="Arial" panose="020B0604020202020204" pitchFamily="34" charset="0"/>
              </a:rPr>
              <a:t>o processo de entrada de produtos no estoque, as vendas e compras realizadas, além dos cadastros dos clientes, fornecedores, </a:t>
            </a:r>
            <a:r>
              <a:rPr lang="pt-BR" sz="3000" dirty="0" smtClean="0">
                <a:latin typeface="Arial" panose="020B0604020202020204" pitchFamily="34" charset="0"/>
                <a:cs typeface="Arial" panose="020B0604020202020204" pitchFamily="34" charset="0"/>
              </a:rPr>
              <a:t>produto se </a:t>
            </a:r>
            <a:r>
              <a:rPr lang="pt-BR" sz="3000" dirty="0" smtClean="0">
                <a:latin typeface="Arial" panose="020B0604020202020204" pitchFamily="34" charset="0"/>
                <a:cs typeface="Arial" panose="020B0604020202020204" pitchFamily="34" charset="0"/>
              </a:rPr>
              <a:t>fabricantes, possibilitando a gestão plena do ponto de venda da loja</a:t>
            </a:r>
            <a:r>
              <a:rPr lang="pt-BR" sz="3000" dirty="0" smtClean="0">
                <a:latin typeface="Arial" panose="020B0604020202020204" pitchFamily="34" charset="0"/>
                <a:cs typeface="Arial" panose="020B0604020202020204" pitchFamily="34" charset="0"/>
              </a:rPr>
              <a:t>.</a:t>
            </a:r>
          </a:p>
        </p:txBody>
      </p:sp>
      <p:sp>
        <p:nvSpPr>
          <p:cNvPr id="36" name="CaixaDeTexto 35">
            <a:extLst>
              <a:ext uri="{FF2B5EF4-FFF2-40B4-BE49-F238E27FC236}">
                <a16:creationId xmlns:a16="http://schemas.microsoft.com/office/drawing/2014/main" xmlns="" id="{9C18FE06-FC79-4448-80E4-AB63E75A1C02}"/>
              </a:ext>
            </a:extLst>
          </p:cNvPr>
          <p:cNvSpPr txBox="1"/>
          <p:nvPr/>
        </p:nvSpPr>
        <p:spPr>
          <a:xfrm>
            <a:off x="15212981" y="9272468"/>
            <a:ext cx="12240000" cy="5632311"/>
          </a:xfrm>
          <a:prstGeom prst="rect">
            <a:avLst/>
          </a:prstGeom>
          <a:noFill/>
        </p:spPr>
        <p:txBody>
          <a:bodyPr wrap="square" rtlCol="0">
            <a:spAutoFit/>
          </a:bodyPr>
          <a:lstStyle/>
          <a:p>
            <a:pPr algn="just">
              <a:lnSpc>
                <a:spcPct val="150000"/>
              </a:lnSpc>
            </a:pPr>
            <a:r>
              <a:rPr lang="pt-BR" sz="3000" dirty="0" smtClean="0">
                <a:latin typeface="Arial" panose="020B0604020202020204" pitchFamily="34" charset="0"/>
                <a:cs typeface="Arial" panose="020B0604020202020204" pitchFamily="34" charset="0"/>
              </a:rPr>
              <a:t>A Loja Imperador encontra-se com processos precários em relação ao fluxo de informações, em sua maior parte sem nenhum tipo de controle, totalmente manual. Um exemplo disto é que sem o sistema seria impossível contabilizar as entradas e saídas de produtos em um ano. Com base nisso, foi possível desenvolver um </a:t>
            </a:r>
            <a:r>
              <a:rPr lang="pt-BR" sz="3000" dirty="0" smtClean="0">
                <a:latin typeface="Arial" panose="020B0604020202020204" pitchFamily="34" charset="0"/>
                <a:cs typeface="Arial" panose="020B0604020202020204" pitchFamily="34" charset="0"/>
              </a:rPr>
              <a:t>projeto piloto como protótipo </a:t>
            </a:r>
            <a:r>
              <a:rPr lang="pt-BR" sz="3000" dirty="0" smtClean="0">
                <a:latin typeface="Arial" panose="020B0604020202020204" pitchFamily="34" charset="0"/>
                <a:cs typeface="Arial" panose="020B0604020202020204" pitchFamily="34" charset="0"/>
              </a:rPr>
              <a:t>de um sistema de </a:t>
            </a:r>
            <a:r>
              <a:rPr lang="pt-BR" sz="3000" dirty="0" smtClean="0">
                <a:latin typeface="Arial" panose="020B0604020202020204" pitchFamily="34" charset="0"/>
                <a:cs typeface="Arial" panose="020B0604020202020204" pitchFamily="34" charset="0"/>
              </a:rPr>
              <a:t>ponto de venda para futura implantação na plataforma da loja para suprir a necessidade e substituindo a forma manual pelo sistema desenvolvido  . </a:t>
            </a:r>
            <a:endParaRPr lang="pt-BR" sz="3000" dirty="0">
              <a:latin typeface="Arial" panose="020B0604020202020204" pitchFamily="34" charset="0"/>
              <a:cs typeface="Arial" panose="020B0604020202020204" pitchFamily="34" charset="0"/>
            </a:endParaRPr>
          </a:p>
        </p:txBody>
      </p:sp>
      <p:sp>
        <p:nvSpPr>
          <p:cNvPr id="38" name="CaixaDeTexto 37">
            <a:extLst>
              <a:ext uri="{FF2B5EF4-FFF2-40B4-BE49-F238E27FC236}">
                <a16:creationId xmlns:a16="http://schemas.microsoft.com/office/drawing/2014/main" xmlns="" id="{ACF71117-3B98-4DC7-A50F-AABF12120F0D}"/>
              </a:ext>
            </a:extLst>
          </p:cNvPr>
          <p:cNvSpPr txBox="1"/>
          <p:nvPr/>
        </p:nvSpPr>
        <p:spPr>
          <a:xfrm>
            <a:off x="1508466" y="27178741"/>
            <a:ext cx="12004962" cy="4939814"/>
          </a:xfrm>
          <a:prstGeom prst="rect">
            <a:avLst/>
          </a:prstGeom>
          <a:noFill/>
        </p:spPr>
        <p:txBody>
          <a:bodyPr wrap="square" rtlCol="0">
            <a:spAutoFit/>
          </a:bodyPr>
          <a:lstStyle/>
          <a:p>
            <a:pPr algn="just">
              <a:lnSpc>
                <a:spcPct val="150000"/>
              </a:lnSpc>
            </a:pPr>
            <a:r>
              <a:rPr lang="pt-BR" sz="3000" dirty="0" smtClean="0">
                <a:latin typeface="Arial" panose="020B0604020202020204" pitchFamily="34" charset="0"/>
                <a:cs typeface="Arial" panose="020B0604020202020204" pitchFamily="34" charset="0"/>
              </a:rPr>
              <a:t>O mundo moderno não poderia existir sem o software. </a:t>
            </a:r>
            <a:r>
              <a:rPr lang="pt-BR" sz="3000" dirty="0" err="1" smtClean="0">
                <a:latin typeface="Arial" panose="020B0604020202020204" pitchFamily="34" charset="0"/>
                <a:cs typeface="Arial" panose="020B0604020202020204" pitchFamily="34" charset="0"/>
              </a:rPr>
              <a:t>Infraestruturas</a:t>
            </a:r>
            <a:r>
              <a:rPr lang="pt-BR" sz="3000" dirty="0" smtClean="0">
                <a:latin typeface="Arial" panose="020B0604020202020204" pitchFamily="34" charset="0"/>
                <a:cs typeface="Arial" panose="020B0604020202020204" pitchFamily="34" charset="0"/>
              </a:rPr>
              <a:t> e serviços nacionais são controlados por sistemas computacionais, e a maioria dos produtos elétricos inclui um computador e um software que o controla. A manufatura e a distribuição industriais são totalmente informatizadas, assim como o sistema financeiro (SOMMERVILLE,2011). </a:t>
            </a:r>
            <a:endParaRPr lang="en-US" sz="3000" dirty="0" smtClean="0">
              <a:latin typeface="Arial" panose="020B0604020202020204" pitchFamily="34" charset="0"/>
              <a:cs typeface="Arial" panose="020B0604020202020204" pitchFamily="34" charset="0"/>
            </a:endParaRPr>
          </a:p>
          <a:p>
            <a:pPr>
              <a:lnSpc>
                <a:spcPct val="150000"/>
              </a:lnSpc>
            </a:pPr>
            <a:r>
              <a:rPr lang="en-US" sz="3000" b="1" dirty="0" err="1" smtClean="0">
                <a:latin typeface="Arial" panose="020B0604020202020204" pitchFamily="34" charset="0"/>
                <a:cs typeface="Arial" panose="020B0604020202020204" pitchFamily="34" charset="0"/>
              </a:rPr>
              <a:t>Palavras</a:t>
            </a:r>
            <a:r>
              <a:rPr lang="en-US" sz="3000" b="1" dirty="0" smtClean="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Chaves: </a:t>
            </a:r>
            <a:r>
              <a:rPr lang="en-US" sz="3000" dirty="0" err="1" smtClean="0">
                <a:latin typeface="Arial" panose="020B0604020202020204" pitchFamily="34" charset="0"/>
                <a:cs typeface="Arial" panose="020B0604020202020204" pitchFamily="34" charset="0"/>
              </a:rPr>
              <a:t>Sistema</a:t>
            </a:r>
            <a:r>
              <a:rPr lang="en-US" sz="3000" dirty="0" smtClean="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Vendas</a:t>
            </a:r>
            <a:r>
              <a:rPr lang="en-US" sz="3000" dirty="0" smtClean="0">
                <a:latin typeface="Arial" panose="020B0604020202020204" pitchFamily="34" charset="0"/>
                <a:cs typeface="Arial" panose="020B0604020202020204" pitchFamily="34" charset="0"/>
              </a:rPr>
              <a:t> e </a:t>
            </a:r>
            <a:r>
              <a:rPr lang="en-US" sz="3000" dirty="0" err="1" smtClean="0">
                <a:latin typeface="Arial" panose="020B0604020202020204" pitchFamily="34" charset="0"/>
                <a:cs typeface="Arial" panose="020B0604020202020204" pitchFamily="34" charset="0"/>
              </a:rPr>
              <a:t>produtos</a:t>
            </a:r>
            <a:r>
              <a:rPr lang="en-US" sz="3000" dirty="0" smtClean="0">
                <a:latin typeface="Arial" panose="020B0604020202020204" pitchFamily="34" charset="0"/>
                <a:cs typeface="Arial" panose="020B0604020202020204" pitchFamily="34" charset="0"/>
              </a:rPr>
              <a:t>.</a:t>
            </a:r>
            <a:endParaRPr lang="pt-BR" sz="3000" dirty="0">
              <a:latin typeface="Arial" panose="020B0604020202020204" pitchFamily="34" charset="0"/>
              <a:cs typeface="Arial" panose="020B0604020202020204" pitchFamily="34" charset="0"/>
            </a:endParaRPr>
          </a:p>
        </p:txBody>
      </p:sp>
      <p:sp>
        <p:nvSpPr>
          <p:cNvPr id="39" name="CaixaDeTexto 38">
            <a:extLst>
              <a:ext uri="{FF2B5EF4-FFF2-40B4-BE49-F238E27FC236}">
                <a16:creationId xmlns:a16="http://schemas.microsoft.com/office/drawing/2014/main" xmlns="" id="{32477707-9109-492C-AF24-566C49115F4A}"/>
              </a:ext>
            </a:extLst>
          </p:cNvPr>
          <p:cNvSpPr txBox="1"/>
          <p:nvPr/>
        </p:nvSpPr>
        <p:spPr>
          <a:xfrm>
            <a:off x="1483066" y="32273858"/>
            <a:ext cx="11927332" cy="1553054"/>
          </a:xfrm>
          <a:prstGeom prst="rect">
            <a:avLst/>
          </a:prstGeom>
          <a:noFill/>
        </p:spPr>
        <p:txBody>
          <a:bodyPr wrap="square" rtlCol="0">
            <a:spAutoFit/>
          </a:bodyPr>
          <a:lstStyle/>
          <a:p>
            <a:pPr>
              <a:lnSpc>
                <a:spcPct val="150000"/>
              </a:lnSpc>
            </a:pPr>
            <a:r>
              <a:rPr lang="en-US" sz="2200" b="1" dirty="0">
                <a:latin typeface="Arial" panose="020B0604020202020204" pitchFamily="34" charset="0"/>
                <a:cs typeface="Arial" panose="020B0604020202020204" pitchFamily="34" charset="0"/>
              </a:rPr>
              <a:t>Ref. </a:t>
            </a:r>
            <a:r>
              <a:rPr lang="pt-BR" sz="2200" b="1" dirty="0">
                <a:latin typeface="Arial" panose="020B0604020202020204" pitchFamily="34" charset="0"/>
                <a:cs typeface="Arial" panose="020B0604020202020204" pitchFamily="34" charset="0"/>
              </a:rPr>
              <a:t>Bibliográficas</a:t>
            </a:r>
            <a:r>
              <a:rPr lang="en-US" sz="2200" b="1" dirty="0">
                <a:latin typeface="Arial" panose="020B0604020202020204" pitchFamily="34" charset="0"/>
                <a:cs typeface="Arial" panose="020B0604020202020204" pitchFamily="34" charset="0"/>
              </a:rPr>
              <a:t>: </a:t>
            </a:r>
            <a:r>
              <a:rPr lang="pt-BR" sz="2200" dirty="0" smtClean="0">
                <a:latin typeface="Arial" panose="020B0604020202020204" pitchFamily="34" charset="0"/>
                <a:cs typeface="Arial" panose="020B0604020202020204" pitchFamily="34" charset="0"/>
              </a:rPr>
              <a:t>SOMMERVILLE, I. Engenharia de software. 9. ed. São Paulo, SP: Pearson </a:t>
            </a:r>
            <a:r>
              <a:rPr lang="pt-BR" sz="2200" dirty="0" err="1" smtClean="0">
                <a:latin typeface="Arial" panose="020B0604020202020204" pitchFamily="34" charset="0"/>
                <a:cs typeface="Arial" panose="020B0604020202020204" pitchFamily="34" charset="0"/>
              </a:rPr>
              <a:t>Prentice</a:t>
            </a:r>
            <a:r>
              <a:rPr lang="pt-BR" sz="2200" dirty="0" smtClean="0">
                <a:latin typeface="Arial" panose="020B0604020202020204" pitchFamily="34" charset="0"/>
                <a:cs typeface="Arial" panose="020B0604020202020204" pitchFamily="34" charset="0"/>
              </a:rPr>
              <a:t> Hall, 2011.</a:t>
            </a:r>
          </a:p>
          <a:p>
            <a:pPr>
              <a:lnSpc>
                <a:spcPct val="150000"/>
              </a:lnSpc>
            </a:pPr>
            <a:endParaRPr lang="pt-BR" sz="2200" dirty="0">
              <a:latin typeface="Arial" panose="020B0604020202020204" pitchFamily="34" charset="0"/>
              <a:cs typeface="Arial" panose="020B0604020202020204" pitchFamily="34" charset="0"/>
            </a:endParaRPr>
          </a:p>
        </p:txBody>
      </p:sp>
      <p:sp>
        <p:nvSpPr>
          <p:cNvPr id="40" name="CaixaDeTexto 39">
            <a:extLst>
              <a:ext uri="{FF2B5EF4-FFF2-40B4-BE49-F238E27FC236}">
                <a16:creationId xmlns:a16="http://schemas.microsoft.com/office/drawing/2014/main" xmlns="" id="{21276B6F-1458-4D06-BAFD-EF7EE7653343}"/>
              </a:ext>
            </a:extLst>
          </p:cNvPr>
          <p:cNvSpPr txBox="1"/>
          <p:nvPr/>
        </p:nvSpPr>
        <p:spPr>
          <a:xfrm>
            <a:off x="1533866" y="20357582"/>
            <a:ext cx="12240000" cy="692497"/>
          </a:xfrm>
          <a:prstGeom prst="rect">
            <a:avLst/>
          </a:prstGeom>
          <a:noFill/>
        </p:spPr>
        <p:txBody>
          <a:bodyPr wrap="square" rtlCol="0">
            <a:spAutoFit/>
          </a:bodyPr>
          <a:lstStyle/>
          <a:p>
            <a:pPr algn="just">
              <a:lnSpc>
                <a:spcPct val="150000"/>
              </a:lnSpc>
            </a:pPr>
            <a:r>
              <a:rPr lang="pt-BR" sz="2600" dirty="0">
                <a:latin typeface="Arial" panose="020B0604020202020204" pitchFamily="34" charset="0"/>
                <a:cs typeface="Arial" panose="020B0604020202020204" pitchFamily="34" charset="0"/>
              </a:rPr>
              <a:t>	</a:t>
            </a:r>
            <a:endParaRPr lang="pt-BR" sz="3000" dirty="0">
              <a:latin typeface="Arial" panose="020B0604020202020204" pitchFamily="34" charset="0"/>
              <a:cs typeface="Arial" panose="020B0604020202020204" pitchFamily="34" charset="0"/>
            </a:endParaRPr>
          </a:p>
        </p:txBody>
      </p:sp>
      <p:pic>
        <p:nvPicPr>
          <p:cNvPr id="2" name="Imagem 1">
            <a:extLst>
              <a:ext uri="{FF2B5EF4-FFF2-40B4-BE49-F238E27FC236}">
                <a16:creationId xmlns:a16="http://schemas.microsoft.com/office/drawing/2014/main" xmlns="" id="{0BFBBF97-EFDB-46C5-929A-3B981F1BEE1C}"/>
              </a:ext>
            </a:extLst>
          </p:cNvPr>
          <p:cNvPicPr>
            <a:picLocks noChangeAspect="1"/>
          </p:cNvPicPr>
          <p:nvPr/>
        </p:nvPicPr>
        <p:blipFill rotWithShape="1">
          <a:blip r:embed="rId2" cstate="print"/>
          <a:srcRect r="359"/>
          <a:stretch/>
        </p:blipFill>
        <p:spPr>
          <a:xfrm>
            <a:off x="1098175" y="1445627"/>
            <a:ext cx="5013862" cy="1881291"/>
          </a:xfrm>
          <a:prstGeom prst="rect">
            <a:avLst/>
          </a:prstGeom>
          <a:ln>
            <a:noFill/>
          </a:ln>
        </p:spPr>
      </p:pic>
      <p:pic>
        <p:nvPicPr>
          <p:cNvPr id="26" name="Imagem 25">
            <a:extLst>
              <a:ext uri="{FF2B5EF4-FFF2-40B4-BE49-F238E27FC236}">
                <a16:creationId xmlns:a16="http://schemas.microsoft.com/office/drawing/2014/main" xmlns="" id="{1AD44F84-D340-4367-BFD0-9FB03BC68127}"/>
              </a:ext>
            </a:extLst>
          </p:cNvPr>
          <p:cNvPicPr>
            <a:picLocks noChangeAspect="1"/>
          </p:cNvPicPr>
          <p:nvPr/>
        </p:nvPicPr>
        <p:blipFill>
          <a:blip r:embed="rId3"/>
          <a:stretch>
            <a:fillRect/>
          </a:stretch>
        </p:blipFill>
        <p:spPr>
          <a:xfrm>
            <a:off x="14879122" y="19597274"/>
            <a:ext cx="9051603" cy="5091526"/>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1" name="Imagem 10">
            <a:extLst>
              <a:ext uri="{FF2B5EF4-FFF2-40B4-BE49-F238E27FC236}">
                <a16:creationId xmlns:a16="http://schemas.microsoft.com/office/drawing/2014/main" xmlns="" id="{066E4D9B-072C-4FCB-9C27-6A06A453B142}"/>
              </a:ext>
            </a:extLst>
          </p:cNvPr>
          <p:cNvPicPr>
            <a:picLocks noChangeAspect="1"/>
          </p:cNvPicPr>
          <p:nvPr/>
        </p:nvPicPr>
        <p:blipFill>
          <a:blip r:embed="rId4"/>
          <a:stretch>
            <a:fillRect/>
          </a:stretch>
        </p:blipFill>
        <p:spPr>
          <a:xfrm>
            <a:off x="14572182" y="15011400"/>
            <a:ext cx="8802823" cy="3962400"/>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8" name="Imagem 7">
            <a:extLst>
              <a:ext uri="{FF2B5EF4-FFF2-40B4-BE49-F238E27FC236}">
                <a16:creationId xmlns:a16="http://schemas.microsoft.com/office/drawing/2014/main" xmlns="" id="{05EF0CDF-F0C6-47A8-9049-0B6C2E37E488}"/>
              </a:ext>
            </a:extLst>
          </p:cNvPr>
          <p:cNvPicPr>
            <a:picLocks noChangeAspect="1"/>
          </p:cNvPicPr>
          <p:nvPr/>
        </p:nvPicPr>
        <p:blipFill>
          <a:blip r:embed="rId5"/>
          <a:stretch>
            <a:fillRect/>
          </a:stretch>
        </p:blipFill>
        <p:spPr>
          <a:xfrm>
            <a:off x="17806744" y="16306801"/>
            <a:ext cx="8939456" cy="5021459"/>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32" name="Imagem 31">
            <a:extLst>
              <a:ext uri="{FF2B5EF4-FFF2-40B4-BE49-F238E27FC236}">
                <a16:creationId xmlns:a16="http://schemas.microsoft.com/office/drawing/2014/main" xmlns="" id="{06A83C03-7DC9-46DA-AB65-7F0D61A0354A}"/>
              </a:ext>
            </a:extLst>
          </p:cNvPr>
          <p:cNvPicPr>
            <a:picLocks noChangeAspect="1"/>
          </p:cNvPicPr>
          <p:nvPr/>
        </p:nvPicPr>
        <p:blipFill>
          <a:blip r:embed="rId6"/>
          <a:stretch>
            <a:fillRect/>
          </a:stretch>
        </p:blipFill>
        <p:spPr>
          <a:xfrm>
            <a:off x="17170400" y="23420944"/>
            <a:ext cx="8086326" cy="4548558"/>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9" name="Imagem 18">
            <a:extLst>
              <a:ext uri="{FF2B5EF4-FFF2-40B4-BE49-F238E27FC236}">
                <a16:creationId xmlns:a16="http://schemas.microsoft.com/office/drawing/2014/main" xmlns="" id="{6CE0DB84-50EB-48C7-BD1B-7357929D9BC3}"/>
              </a:ext>
            </a:extLst>
          </p:cNvPr>
          <p:cNvPicPr>
            <a:picLocks noChangeAspect="1"/>
          </p:cNvPicPr>
          <p:nvPr/>
        </p:nvPicPr>
        <p:blipFill>
          <a:blip r:embed="rId7"/>
          <a:stretch>
            <a:fillRect/>
          </a:stretch>
        </p:blipFill>
        <p:spPr>
          <a:xfrm>
            <a:off x="16064752" y="26695578"/>
            <a:ext cx="8353462" cy="4698822"/>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030" name="Picture 6" descr="https://qph.fs.quoracdn.net/main-qimg-fa798fb4fe5220396780f582fd38e8a4">
            <a:extLst>
              <a:ext uri="{FF2B5EF4-FFF2-40B4-BE49-F238E27FC236}">
                <a16:creationId xmlns:a16="http://schemas.microsoft.com/office/drawing/2014/main" xmlns="" id="{AC6901EB-363C-48EA-A90A-A914A509C337}"/>
              </a:ext>
            </a:extLst>
          </p:cNvPr>
          <p:cNvPicPr>
            <a:picLocks noChangeAspect="1" noChangeArrowheads="1"/>
          </p:cNvPicPr>
          <p:nvPr/>
        </p:nvPicPr>
        <p:blipFill rotWithShape="1">
          <a:blip r:embed="rId8" cstate="print">
            <a:extLst>
              <a:ext uri="{28A0092B-C50C-407E-A947-70E740481C1C}">
                <a14:useLocalDpi xmlns:a14="http://schemas.microsoft.com/office/drawing/2010/main" xmlns="" val="0"/>
              </a:ext>
            </a:extLst>
          </a:blip>
          <a:srcRect r="73930"/>
          <a:stretch/>
        </p:blipFill>
        <p:spPr bwMode="auto">
          <a:xfrm>
            <a:off x="25202211" y="30107211"/>
            <a:ext cx="591743" cy="597323"/>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Imagem 44">
            <a:extLst>
              <a:ext uri="{FF2B5EF4-FFF2-40B4-BE49-F238E27FC236}">
                <a16:creationId xmlns:a16="http://schemas.microsoft.com/office/drawing/2014/main" xmlns="" id="{55BCEB77-9FDE-4A2E-9E48-7ADAAECF0AAB}"/>
              </a:ext>
            </a:extLst>
          </p:cNvPr>
          <p:cNvPicPr>
            <a:picLocks noChangeAspect="1"/>
          </p:cNvPicPr>
          <p:nvPr/>
        </p:nvPicPr>
        <p:blipFill>
          <a:blip r:embed="rId9" cstate="print">
            <a:extLst>
              <a:ext uri="{BEBA8EAE-BF5A-486C-A8C5-ECC9F3942E4B}">
                <a14:imgProps xmlns:a14="http://schemas.microsoft.com/office/drawing/2010/main" xmlns="">
                  <a14:imgLayer r:embed="rId12">
                    <a14:imgEffect>
                      <a14:backgroundRemoval t="9551" b="98315" l="2381" r="96599">
                        <a14:foregroundMark x1="6803" y1="47191" x2="6803" y2="47191"/>
                        <a14:foregroundMark x1="2721" y1="43258" x2="2721" y2="43258"/>
                        <a14:foregroundMark x1="42177" y1="93258" x2="42177" y2="93258"/>
                        <a14:foregroundMark x1="37755" y1="98315" x2="37755" y2="98315"/>
                        <a14:foregroundMark x1="52721" y1="35393" x2="52721" y2="35393"/>
                        <a14:foregroundMark x1="54082" y1="39888" x2="54082" y2="39888"/>
                        <a14:foregroundMark x1="59864" y1="31461" x2="59864" y2="31461"/>
                        <a14:foregroundMark x1="62245" y1="31461" x2="62245" y2="31461"/>
                        <a14:foregroundMark x1="67687" y1="28652" x2="67687" y2="28652"/>
                        <a14:foregroundMark x1="71088" y1="26404" x2="71088" y2="26404"/>
                        <a14:foregroundMark x1="76190" y1="23596" x2="76190" y2="23596"/>
                        <a14:foregroundMark x1="52721" y1="55056" x2="52721" y2="55056"/>
                        <a14:foregroundMark x1="56463" y1="55056" x2="56463" y2="55056"/>
                        <a14:foregroundMark x1="63946" y1="51124" x2="63946" y2="51124"/>
                        <a14:foregroundMark x1="55442" y1="74157" x2="55442" y2="74157"/>
                        <a14:foregroundMark x1="58163" y1="71910" x2="58163" y2="71910"/>
                        <a14:foregroundMark x1="62585" y1="69101" x2="62585" y2="69101"/>
                        <a14:foregroundMark x1="67687" y1="67416" x2="67687" y2="67416"/>
                        <a14:foregroundMark x1="70748" y1="65730" x2="70748" y2="65730"/>
                        <a14:foregroundMark x1="75170" y1="62360" x2="75170" y2="62360"/>
                        <a14:foregroundMark x1="80952" y1="57865" x2="80952" y2="57865"/>
                        <a14:foregroundMark x1="85714" y1="52809" x2="85714" y2="52809"/>
                        <a14:foregroundMark x1="89116" y1="50562" x2="89116" y2="50562"/>
                        <a14:foregroundMark x1="94218" y1="46067" x2="94218" y2="46067"/>
                        <a14:foregroundMark x1="94218" y1="47753" x2="94218" y2="47753"/>
                        <a14:foregroundMark x1="96599" y1="44382" x2="96599" y2="44382"/>
                        <a14:foregroundMark x1="94218" y1="46067" x2="94218" y2="46067"/>
                        <a14:foregroundMark x1="94558" y1="44944" x2="94558" y2="44944"/>
                        <a14:foregroundMark x1="94218" y1="46067" x2="94218" y2="46067"/>
                        <a14:foregroundMark x1="53401" y1="38202" x2="53401" y2="38202"/>
                        <a14:foregroundMark x1="55442" y1="39888" x2="55442" y2="39888"/>
                        <a14:foregroundMark x1="78912" y1="19101" x2="78912" y2="19101"/>
                        <a14:foregroundMark x1="64286" y1="70225" x2="64286" y2="70225"/>
                        <a14:foregroundMark x1="64626" y1="55056" x2="64626" y2="55056"/>
                        <a14:foregroundMark x1="74830" y1="62360" x2="74830" y2="62360"/>
                        <a14:backgroundMark x1="96259" y1="46067" x2="96259" y2="46067"/>
                        <a14:backgroundMark x1="93537" y1="45506" x2="93537" y2="45506"/>
                        <a14:backgroundMark x1="94218" y1="45506" x2="94218" y2="45506"/>
                        <a14:backgroundMark x1="91156" y1="49438" x2="91156" y2="49438"/>
                        <a14:backgroundMark x1="81973" y1="56180" x2="81973" y2="56180"/>
                        <a14:backgroundMark x1="63946" y1="48876" x2="63946" y2="48876"/>
                        <a14:backgroundMark x1="52041" y1="55056" x2="52041" y2="55056"/>
                        <a14:backgroundMark x1="52041" y1="34831" x2="52041" y2="34831"/>
                        <a14:backgroundMark x1="54082" y1="40449" x2="54082" y2="40449"/>
                      </a14:backgroundRemoval>
                    </a14:imgEffect>
                  </a14:imgLayer>
                </a14:imgProps>
              </a:ext>
            </a:extLst>
          </a:blip>
          <a:stretch>
            <a:fillRect/>
          </a:stretch>
        </p:blipFill>
        <p:spPr>
          <a:xfrm>
            <a:off x="25098324" y="30704534"/>
            <a:ext cx="2119989" cy="1283531"/>
          </a:xfrm>
          <a:prstGeom prst="rect">
            <a:avLst/>
          </a:prstGeom>
        </p:spPr>
      </p:pic>
      <p:pic>
        <p:nvPicPr>
          <p:cNvPr id="3" name="Picture 2" descr="C:\Users\user\Google Drive\3 SEMESTRE\PIM\Apresentação\Banner\Icone\C.png"/>
          <p:cNvPicPr>
            <a:picLocks noChangeAspect="1" noChangeArrowheads="1"/>
          </p:cNvPicPr>
          <p:nvPr/>
        </p:nvPicPr>
        <p:blipFill>
          <a:blip r:embed="rId13" cstate="print"/>
          <a:srcRect/>
          <a:stretch>
            <a:fillRect/>
          </a:stretch>
        </p:blipFill>
        <p:spPr bwMode="auto">
          <a:xfrm>
            <a:off x="25837346" y="30079950"/>
            <a:ext cx="718354" cy="663574"/>
          </a:xfrm>
          <a:prstGeom prst="rect">
            <a:avLst/>
          </a:prstGeom>
          <a:noFill/>
        </p:spPr>
      </p:pic>
      <p:pic>
        <p:nvPicPr>
          <p:cNvPr id="1027" name="Picture 3" descr="C:\Users\user\Google Drive\3 SEMESTRE\PIM\Apresentação\Banner\Icone\Capturar.PNG"/>
          <p:cNvPicPr>
            <a:picLocks noChangeAspect="1" noChangeArrowheads="1"/>
          </p:cNvPicPr>
          <p:nvPr/>
        </p:nvPicPr>
        <p:blipFill>
          <a:blip r:embed="rId14"/>
          <a:srcRect/>
          <a:stretch>
            <a:fillRect/>
          </a:stretch>
        </p:blipFill>
        <p:spPr bwMode="auto">
          <a:xfrm>
            <a:off x="26616025" y="30072013"/>
            <a:ext cx="625475" cy="600947"/>
          </a:xfrm>
          <a:prstGeom prst="rect">
            <a:avLst/>
          </a:prstGeom>
          <a:noFill/>
        </p:spPr>
      </p:pic>
      <p:pic>
        <p:nvPicPr>
          <p:cNvPr id="24" name="Picture 8"/>
          <p:cNvPicPr/>
          <p:nvPr/>
        </p:nvPicPr>
        <p:blipFill>
          <a:blip r:embed="rId15">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600200" y="17957800"/>
            <a:ext cx="12014200" cy="9067799"/>
          </a:xfrm>
          <a:prstGeom prst="rect">
            <a:avLst/>
          </a:prstGeom>
          <a:noFill/>
          <a:ln>
            <a:noFill/>
          </a:ln>
        </p:spPr>
      </p:pic>
    </p:spTree>
    <p:extLst>
      <p:ext uri="{BB962C8B-B14F-4D97-AF65-F5344CB8AC3E}">
        <p14:creationId xmlns:p14="http://schemas.microsoft.com/office/powerpoint/2010/main" xmlns="" val="411328649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459</TotalTime>
  <Words>395</Words>
  <Application>Microsoft Office PowerPoint</Application>
  <PresentationFormat>Personalizar</PresentationFormat>
  <Paragraphs>25</Paragraphs>
  <Slides>1</Slides>
  <Notes>0</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Silva</dc:creator>
  <cp:lastModifiedBy>Usuário do Windows</cp:lastModifiedBy>
  <cp:revision>47</cp:revision>
  <dcterms:created xsi:type="dcterms:W3CDTF">2018-10-29T22:31:36Z</dcterms:created>
  <dcterms:modified xsi:type="dcterms:W3CDTF">2019-11-29T00:11:12Z</dcterms:modified>
</cp:coreProperties>
</file>