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8580E-4A15-490C-8F03-89D26231E03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1DA701AA-0241-4F3E-86CE-54B18C48AF2F}">
      <dgm:prSet phldrT="[Text]"/>
      <dgm:spPr/>
      <dgm:t>
        <a:bodyPr/>
        <a:lstStyle/>
        <a:p>
          <a:r>
            <a:rPr lang="de-DE" dirty="0" err="1" smtClean="0"/>
            <a:t>Blocking</a:t>
          </a:r>
          <a:endParaRPr lang="de-DE" dirty="0"/>
        </a:p>
      </dgm:t>
    </dgm:pt>
    <dgm:pt modelId="{C61FA1D5-6F46-4BEE-9AEF-DFC052CEE900}" type="parTrans" cxnId="{69AEA40E-5F5F-4D38-BE88-2B4BC0C05359}">
      <dgm:prSet/>
      <dgm:spPr/>
      <dgm:t>
        <a:bodyPr/>
        <a:lstStyle/>
        <a:p>
          <a:endParaRPr lang="de-DE"/>
        </a:p>
      </dgm:t>
    </dgm:pt>
    <dgm:pt modelId="{86E28BF0-089E-4466-A4E3-47D70AF63924}" type="sibTrans" cxnId="{69AEA40E-5F5F-4D38-BE88-2B4BC0C05359}">
      <dgm:prSet/>
      <dgm:spPr/>
      <dgm:t>
        <a:bodyPr/>
        <a:lstStyle/>
        <a:p>
          <a:endParaRPr lang="de-DE"/>
        </a:p>
      </dgm:t>
    </dgm:pt>
    <dgm:pt modelId="{C2E2B7C6-498F-4381-B9E7-A671583438A4}">
      <dgm:prSet phldrT="[Text]"/>
      <dgm:spPr/>
      <dgm:t>
        <a:bodyPr/>
        <a:lstStyle/>
        <a:p>
          <a:r>
            <a:rPr lang="de-DE" dirty="0" err="1" smtClean="0"/>
            <a:t>Await</a:t>
          </a:r>
          <a:endParaRPr lang="de-DE" dirty="0"/>
        </a:p>
      </dgm:t>
    </dgm:pt>
    <dgm:pt modelId="{FAA10254-FC46-4CD6-A8C9-0778874AB758}" type="parTrans" cxnId="{6924C510-1BF5-43D6-99DC-22C1D047341A}">
      <dgm:prSet/>
      <dgm:spPr/>
      <dgm:t>
        <a:bodyPr/>
        <a:lstStyle/>
        <a:p>
          <a:endParaRPr lang="de-DE"/>
        </a:p>
      </dgm:t>
    </dgm:pt>
    <dgm:pt modelId="{1BF268AE-6FD8-4FDF-9515-9810F29F8FCC}" type="sibTrans" cxnId="{6924C510-1BF5-43D6-99DC-22C1D047341A}">
      <dgm:prSet/>
      <dgm:spPr/>
      <dgm:t>
        <a:bodyPr/>
        <a:lstStyle/>
        <a:p>
          <a:endParaRPr lang="de-DE"/>
        </a:p>
      </dgm:t>
    </dgm:pt>
    <dgm:pt modelId="{B558EE70-25C6-4E67-96E4-C88BFEC5EDC8}">
      <dgm:prSet phldrT="[Text]"/>
      <dgm:spPr/>
      <dgm:t>
        <a:bodyPr/>
        <a:lstStyle/>
        <a:p>
          <a:r>
            <a:rPr lang="de-DE" dirty="0" err="1" smtClean="0"/>
            <a:t>Suspending</a:t>
          </a:r>
          <a:endParaRPr lang="de-DE" dirty="0"/>
        </a:p>
      </dgm:t>
    </dgm:pt>
    <dgm:pt modelId="{1AB1996C-B6C1-446A-B64E-94DD1457DF70}" type="parTrans" cxnId="{A9C0BABA-53FE-48BE-B0FC-0455E5F74647}">
      <dgm:prSet/>
      <dgm:spPr/>
      <dgm:t>
        <a:bodyPr/>
        <a:lstStyle/>
        <a:p>
          <a:endParaRPr lang="de-DE"/>
        </a:p>
      </dgm:t>
    </dgm:pt>
    <dgm:pt modelId="{4EC9404B-7AAC-4995-AA27-B042270819DE}" type="sibTrans" cxnId="{A9C0BABA-53FE-48BE-B0FC-0455E5F74647}">
      <dgm:prSet/>
      <dgm:spPr/>
      <dgm:t>
        <a:bodyPr/>
        <a:lstStyle/>
        <a:p>
          <a:endParaRPr lang="de-DE"/>
        </a:p>
      </dgm:t>
    </dgm:pt>
    <dgm:pt modelId="{8768646A-B40A-4071-8BAF-10F56011093D}">
      <dgm:prSet phldrT="[Text]"/>
      <dgm:spPr/>
      <dgm:t>
        <a:bodyPr/>
        <a:lstStyle/>
        <a:p>
          <a:r>
            <a:rPr lang="de-DE" dirty="0" smtClean="0"/>
            <a:t>S3 </a:t>
          </a:r>
          <a:r>
            <a:rPr lang="de-DE" dirty="0" err="1" smtClean="0"/>
            <a:t>sleep</a:t>
          </a:r>
          <a:endParaRPr lang="de-DE" dirty="0"/>
        </a:p>
      </dgm:t>
    </dgm:pt>
    <dgm:pt modelId="{5649E347-6B33-481F-A67A-74A88AC27EEA}" type="parTrans" cxnId="{632B7E52-D9BC-47D5-8773-C24F3E5BD033}">
      <dgm:prSet/>
      <dgm:spPr/>
      <dgm:t>
        <a:bodyPr/>
        <a:lstStyle/>
        <a:p>
          <a:endParaRPr lang="de-DE"/>
        </a:p>
      </dgm:t>
    </dgm:pt>
    <dgm:pt modelId="{0ABE85DF-E467-4077-BA91-4566099436AD}" type="sibTrans" cxnId="{632B7E52-D9BC-47D5-8773-C24F3E5BD033}">
      <dgm:prSet/>
      <dgm:spPr/>
      <dgm:t>
        <a:bodyPr/>
        <a:lstStyle/>
        <a:p>
          <a:endParaRPr lang="de-DE"/>
        </a:p>
      </dgm:t>
    </dgm:pt>
    <dgm:pt modelId="{BDDF0A71-DD76-437E-B5DA-B8ECE6763EBE}">
      <dgm:prSet phldrT="[Text]"/>
      <dgm:spPr/>
      <dgm:t>
        <a:bodyPr/>
        <a:lstStyle/>
        <a:p>
          <a:r>
            <a:rPr lang="de-DE" dirty="0" err="1" smtClean="0"/>
            <a:t>Hybernating</a:t>
          </a:r>
          <a:endParaRPr lang="de-DE" dirty="0"/>
        </a:p>
      </dgm:t>
    </dgm:pt>
    <dgm:pt modelId="{22CC0462-1FB0-4B7A-B28D-90538DF2555A}" type="parTrans" cxnId="{4B5DE9F4-EFF9-4320-84B4-787358F0553D}">
      <dgm:prSet/>
      <dgm:spPr/>
      <dgm:t>
        <a:bodyPr/>
        <a:lstStyle/>
        <a:p>
          <a:endParaRPr lang="de-DE"/>
        </a:p>
      </dgm:t>
    </dgm:pt>
    <dgm:pt modelId="{D5719267-944B-40DB-9545-C2E47AF20B53}" type="sibTrans" cxnId="{4B5DE9F4-EFF9-4320-84B4-787358F0553D}">
      <dgm:prSet/>
      <dgm:spPr/>
      <dgm:t>
        <a:bodyPr/>
        <a:lstStyle/>
        <a:p>
          <a:endParaRPr lang="de-DE"/>
        </a:p>
      </dgm:t>
    </dgm:pt>
    <dgm:pt modelId="{684F2F7F-24BE-4248-A939-A0629DE839AA}">
      <dgm:prSet phldrT="[Text]"/>
      <dgm:spPr/>
      <dgm:t>
        <a:bodyPr/>
        <a:lstStyle/>
        <a:p>
          <a:r>
            <a:rPr lang="de-DE" dirty="0" smtClean="0"/>
            <a:t>S4 </a:t>
          </a:r>
          <a:r>
            <a:rPr lang="de-DE" dirty="0" err="1" smtClean="0"/>
            <a:t>hibernate</a:t>
          </a:r>
          <a:endParaRPr lang="de-DE" dirty="0"/>
        </a:p>
      </dgm:t>
    </dgm:pt>
    <dgm:pt modelId="{B5C7B37D-5CFA-4FB3-B341-AD6E8AB039F0}" type="parTrans" cxnId="{0F7DBEE1-FDF9-4AF0-943A-FEABF35A1ACD}">
      <dgm:prSet/>
      <dgm:spPr/>
      <dgm:t>
        <a:bodyPr/>
        <a:lstStyle/>
        <a:p>
          <a:endParaRPr lang="de-DE"/>
        </a:p>
      </dgm:t>
    </dgm:pt>
    <dgm:pt modelId="{85766799-415B-49E1-BE57-063A95805B15}" type="sibTrans" cxnId="{0F7DBEE1-FDF9-4AF0-943A-FEABF35A1ACD}">
      <dgm:prSet/>
      <dgm:spPr/>
      <dgm:t>
        <a:bodyPr/>
        <a:lstStyle/>
        <a:p>
          <a:endParaRPr lang="de-DE"/>
        </a:p>
      </dgm:t>
    </dgm:pt>
    <dgm:pt modelId="{4F4FEE7F-3F7A-4F15-92AC-289DC1B9A8D1}" type="pres">
      <dgm:prSet presAssocID="{A538580E-4A15-490C-8F03-89D26231E033}" presName="Name0" presStyleCnt="0">
        <dgm:presLayoutVars>
          <dgm:dir/>
          <dgm:resizeHandles val="exact"/>
        </dgm:presLayoutVars>
      </dgm:prSet>
      <dgm:spPr/>
    </dgm:pt>
    <dgm:pt modelId="{EAD6FE3C-D677-452B-A4A6-4B8156574A28}" type="pres">
      <dgm:prSet presAssocID="{1DA701AA-0241-4F3E-86CE-54B18C48AF2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5F33C8-842C-4939-BC98-16AEC8272B0F}" type="pres">
      <dgm:prSet presAssocID="{86E28BF0-089E-4466-A4E3-47D70AF63924}" presName="sibTrans" presStyleLbl="sibTrans2D1" presStyleIdx="0" presStyleCnt="1"/>
      <dgm:spPr/>
      <dgm:t>
        <a:bodyPr/>
        <a:lstStyle/>
        <a:p>
          <a:endParaRPr lang="de-DE"/>
        </a:p>
      </dgm:t>
    </dgm:pt>
    <dgm:pt modelId="{9B5B958F-DD4F-42D5-AF3A-7147D631CF79}" type="pres">
      <dgm:prSet presAssocID="{86E28BF0-089E-4466-A4E3-47D70AF63924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CC7B48B3-3409-40B5-80AE-779E33897FB5}" type="pres">
      <dgm:prSet presAssocID="{C2E2B7C6-498F-4381-B9E7-A671583438A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24C510-1BF5-43D6-99DC-22C1D047341A}" srcId="{A538580E-4A15-490C-8F03-89D26231E033}" destId="{C2E2B7C6-498F-4381-B9E7-A671583438A4}" srcOrd="1" destOrd="0" parTransId="{FAA10254-FC46-4CD6-A8C9-0778874AB758}" sibTransId="{1BF268AE-6FD8-4FDF-9515-9810F29F8FCC}"/>
    <dgm:cxn modelId="{35A173BD-6A3C-4D40-A952-BA670DD98E2F}" type="presOf" srcId="{B558EE70-25C6-4E67-96E4-C88BFEC5EDC8}" destId="{EAD6FE3C-D677-452B-A4A6-4B8156574A28}" srcOrd="0" destOrd="1" presId="urn:microsoft.com/office/officeart/2005/8/layout/process1"/>
    <dgm:cxn modelId="{A9B2B713-5C9E-4F80-9596-3F004BADADE6}" type="presOf" srcId="{8768646A-B40A-4071-8BAF-10F56011093D}" destId="{EAD6FE3C-D677-452B-A4A6-4B8156574A28}" srcOrd="0" destOrd="2" presId="urn:microsoft.com/office/officeart/2005/8/layout/process1"/>
    <dgm:cxn modelId="{0F7DBEE1-FDF9-4AF0-943A-FEABF35A1ACD}" srcId="{C2E2B7C6-498F-4381-B9E7-A671583438A4}" destId="{684F2F7F-24BE-4248-A939-A0629DE839AA}" srcOrd="1" destOrd="0" parTransId="{B5C7B37D-5CFA-4FB3-B341-AD6E8AB039F0}" sibTransId="{85766799-415B-49E1-BE57-063A95805B15}"/>
    <dgm:cxn modelId="{4B5DE9F4-EFF9-4320-84B4-787358F0553D}" srcId="{C2E2B7C6-498F-4381-B9E7-A671583438A4}" destId="{BDDF0A71-DD76-437E-B5DA-B8ECE6763EBE}" srcOrd="0" destOrd="0" parTransId="{22CC0462-1FB0-4B7A-B28D-90538DF2555A}" sibTransId="{D5719267-944B-40DB-9545-C2E47AF20B53}"/>
    <dgm:cxn modelId="{A9C0BABA-53FE-48BE-B0FC-0455E5F74647}" srcId="{1DA701AA-0241-4F3E-86CE-54B18C48AF2F}" destId="{B558EE70-25C6-4E67-96E4-C88BFEC5EDC8}" srcOrd="0" destOrd="0" parTransId="{1AB1996C-B6C1-446A-B64E-94DD1457DF70}" sibTransId="{4EC9404B-7AAC-4995-AA27-B042270819DE}"/>
    <dgm:cxn modelId="{632B7E52-D9BC-47D5-8773-C24F3E5BD033}" srcId="{1DA701AA-0241-4F3E-86CE-54B18C48AF2F}" destId="{8768646A-B40A-4071-8BAF-10F56011093D}" srcOrd="1" destOrd="0" parTransId="{5649E347-6B33-481F-A67A-74A88AC27EEA}" sibTransId="{0ABE85DF-E467-4077-BA91-4566099436AD}"/>
    <dgm:cxn modelId="{954C9122-1498-4790-9822-3A35E4C73203}" type="presOf" srcId="{C2E2B7C6-498F-4381-B9E7-A671583438A4}" destId="{CC7B48B3-3409-40B5-80AE-779E33897FB5}" srcOrd="0" destOrd="0" presId="urn:microsoft.com/office/officeart/2005/8/layout/process1"/>
    <dgm:cxn modelId="{57187FA5-1C3A-40E7-A62F-1BBCADBE22F5}" type="presOf" srcId="{86E28BF0-089E-4466-A4E3-47D70AF63924}" destId="{315F33C8-842C-4939-BC98-16AEC8272B0F}" srcOrd="0" destOrd="0" presId="urn:microsoft.com/office/officeart/2005/8/layout/process1"/>
    <dgm:cxn modelId="{69AEA40E-5F5F-4D38-BE88-2B4BC0C05359}" srcId="{A538580E-4A15-490C-8F03-89D26231E033}" destId="{1DA701AA-0241-4F3E-86CE-54B18C48AF2F}" srcOrd="0" destOrd="0" parTransId="{C61FA1D5-6F46-4BEE-9AEF-DFC052CEE900}" sibTransId="{86E28BF0-089E-4466-A4E3-47D70AF63924}"/>
    <dgm:cxn modelId="{512D3C7E-E61F-49D0-86AC-61215770890C}" type="presOf" srcId="{86E28BF0-089E-4466-A4E3-47D70AF63924}" destId="{9B5B958F-DD4F-42D5-AF3A-7147D631CF79}" srcOrd="1" destOrd="0" presId="urn:microsoft.com/office/officeart/2005/8/layout/process1"/>
    <dgm:cxn modelId="{54A2FDA6-F422-4BB6-8B1D-956A3C9022CA}" type="presOf" srcId="{BDDF0A71-DD76-437E-B5DA-B8ECE6763EBE}" destId="{CC7B48B3-3409-40B5-80AE-779E33897FB5}" srcOrd="0" destOrd="1" presId="urn:microsoft.com/office/officeart/2005/8/layout/process1"/>
    <dgm:cxn modelId="{C0DE07D0-DE8C-4D71-8535-93C612DBA097}" type="presOf" srcId="{684F2F7F-24BE-4248-A939-A0629DE839AA}" destId="{CC7B48B3-3409-40B5-80AE-779E33897FB5}" srcOrd="0" destOrd="2" presId="urn:microsoft.com/office/officeart/2005/8/layout/process1"/>
    <dgm:cxn modelId="{DEA425E1-4D0C-4329-8F8F-56D595A0A7DD}" type="presOf" srcId="{A538580E-4A15-490C-8F03-89D26231E033}" destId="{4F4FEE7F-3F7A-4F15-92AC-289DC1B9A8D1}" srcOrd="0" destOrd="0" presId="urn:microsoft.com/office/officeart/2005/8/layout/process1"/>
    <dgm:cxn modelId="{41A7901B-F191-4E23-B22D-A7B590900CB9}" type="presOf" srcId="{1DA701AA-0241-4F3E-86CE-54B18C48AF2F}" destId="{EAD6FE3C-D677-452B-A4A6-4B8156574A28}" srcOrd="0" destOrd="0" presId="urn:microsoft.com/office/officeart/2005/8/layout/process1"/>
    <dgm:cxn modelId="{37F5F3AF-23F3-4411-9C39-FEE5034F4AE8}" type="presParOf" srcId="{4F4FEE7F-3F7A-4F15-92AC-289DC1B9A8D1}" destId="{EAD6FE3C-D677-452B-A4A6-4B8156574A28}" srcOrd="0" destOrd="0" presId="urn:microsoft.com/office/officeart/2005/8/layout/process1"/>
    <dgm:cxn modelId="{F20E44DF-FA09-4FB2-B67B-F598D3FA9845}" type="presParOf" srcId="{4F4FEE7F-3F7A-4F15-92AC-289DC1B9A8D1}" destId="{315F33C8-842C-4939-BC98-16AEC8272B0F}" srcOrd="1" destOrd="0" presId="urn:microsoft.com/office/officeart/2005/8/layout/process1"/>
    <dgm:cxn modelId="{102BBD87-2A83-485C-B014-DC6802F4C253}" type="presParOf" srcId="{315F33C8-842C-4939-BC98-16AEC8272B0F}" destId="{9B5B958F-DD4F-42D5-AF3A-7147D631CF79}" srcOrd="0" destOrd="0" presId="urn:microsoft.com/office/officeart/2005/8/layout/process1"/>
    <dgm:cxn modelId="{682C0159-F27B-4F40-B027-D1DA6652BAB9}" type="presParOf" srcId="{4F4FEE7F-3F7A-4F15-92AC-289DC1B9A8D1}" destId="{CC7B48B3-3409-40B5-80AE-779E33897FB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5C6F-1118-43DD-BC78-6B610EEDF3A4}" type="datetimeFigureOut">
              <a:rPr lang="de-DE" smtClean="0"/>
              <a:t>02.02.2015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D7A06-8562-45F2-8E0C-9B4D8CAB59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7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10CD-353C-45E4-935F-11E41763AE35}" type="datetimeFigureOut">
              <a:rPr lang="de-DE" smtClean="0"/>
              <a:t>02.02.2015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A8681-5B92-49BD-B5EE-AC5DB6F1C3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4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8681-5B92-49BD-B5EE-AC5DB6F1C3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70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577A-1CA4-49D1-9347-E090F87A6B04}" type="datetime1">
              <a:rPr lang="de-DE" smtClean="0"/>
              <a:t>02.02.2015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845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19D3-1BB8-4608-92BC-D3FEE9168638}" type="datetime1">
              <a:rPr lang="de-DE" smtClean="0"/>
              <a:t>02.02.2015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96863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A5E7-3661-40F1-8B79-B86FE0D3BDD2}" type="datetime1">
              <a:rPr lang="de-DE" smtClean="0"/>
              <a:t>02.02.2015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6386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62F-E436-4637-9424-84BC01109EB9}" type="datetime1">
              <a:rPr lang="de-DE" smtClean="0"/>
              <a:t>02.02.2015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F1A8F4E8-8AC7-4BAF-A227-DE1E2BB2736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91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E68F-3034-451D-9B42-83E98554BA73}" type="datetime1">
              <a:rPr lang="de-DE" smtClean="0"/>
              <a:t>02.02.2015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28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8B06-873E-4F05-B258-29FAC37BC28A}" type="datetime1">
              <a:rPr lang="de-DE" smtClean="0"/>
              <a:t>02.02.2015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163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3FB-97D3-4E16-BC08-CB46F4DA279C}" type="datetime1">
              <a:rPr lang="de-DE" smtClean="0"/>
              <a:t>02.02.2015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3044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F6BC-C1F2-4E06-8C8C-A7B1390AA04E}" type="datetime1">
              <a:rPr lang="de-DE" smtClean="0"/>
              <a:t>02.02.2015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2772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5BA7-9257-4B01-8A8F-2E2A48B174EC}" type="datetime1">
              <a:rPr lang="de-DE" smtClean="0"/>
              <a:t>02.02.2015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52477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8816-F7BB-4AF0-B356-4BA564B1E27F}" type="datetime1">
              <a:rPr lang="de-DE" smtClean="0"/>
              <a:t>02.02.2015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2508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0DE5-75E1-4006-93F0-90D5A78D98A3}" type="datetime1">
              <a:rPr lang="de-DE" smtClean="0"/>
              <a:t>02.02.2015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4630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9F0B-07B0-4F3D-AE1F-88294293A586}" type="datetime1">
              <a:rPr lang="de-DE" smtClean="0"/>
              <a:t>02.02.2015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F4E8-8AC7-4BAF-A227-DE1E2BB2736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0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70894"/>
          </a:xfrm>
        </p:spPr>
        <p:txBody>
          <a:bodyPr>
            <a:normAutofit/>
          </a:bodyPr>
          <a:lstStyle/>
          <a:p>
            <a:r>
              <a:rPr lang="de-DE" sz="6600" dirty="0" err="1" smtClean="0"/>
              <a:t>Async</a:t>
            </a:r>
            <a:r>
              <a:rPr lang="de-DE" sz="6600" dirty="0" smtClean="0"/>
              <a:t> in C# 5.0</a:t>
            </a:r>
            <a:endParaRPr lang="de-DE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93258"/>
            <a:ext cx="6858000" cy="203925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Asynchrone Programmierung in C#</a:t>
            </a:r>
          </a:p>
          <a:p>
            <a:r>
              <a:rPr lang="de-DE" dirty="0" smtClean="0"/>
              <a:t>am Beispiel des Barber-Shops</a:t>
            </a:r>
          </a:p>
          <a:p>
            <a:endParaRPr lang="de-DE" dirty="0"/>
          </a:p>
          <a:p>
            <a:r>
              <a:rPr lang="de-DE" dirty="0" smtClean="0"/>
              <a:t>Patrick Krings</a:t>
            </a:r>
          </a:p>
          <a:p>
            <a:r>
              <a:rPr lang="de-DE" dirty="0" err="1" smtClean="0"/>
              <a:t>WiSe</a:t>
            </a:r>
            <a:r>
              <a:rPr lang="de-DE" dirty="0" smtClean="0"/>
              <a:t> 2014/2015</a:t>
            </a:r>
          </a:p>
          <a:p>
            <a:r>
              <a:rPr lang="de-DE" dirty="0" smtClean="0"/>
              <a:t>Betriebssysteme</a:t>
            </a:r>
            <a:endParaRPr lang="de-D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4818740"/>
            <a:ext cx="3240000" cy="20392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err="1" smtClean="0"/>
              <a:t>Asynchronität</a:t>
            </a:r>
            <a:r>
              <a:rPr lang="de-DE" dirty="0" smtClean="0"/>
              <a:t> in C# 5.0</a:t>
            </a:r>
          </a:p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smtClean="0"/>
              <a:t>Was macht </a:t>
            </a:r>
            <a:r>
              <a:rPr lang="de-DE" dirty="0" err="1" smtClean="0"/>
              <a:t>Async</a:t>
            </a:r>
            <a:r>
              <a:rPr lang="de-DE" dirty="0" smtClean="0"/>
              <a:t>?</a:t>
            </a:r>
          </a:p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smtClean="0"/>
              <a:t>Wie funktioniert </a:t>
            </a:r>
            <a:r>
              <a:rPr lang="de-DE" dirty="0" err="1" smtClean="0"/>
              <a:t>Await</a:t>
            </a:r>
            <a:r>
              <a:rPr lang="de-DE" dirty="0" smtClean="0"/>
              <a:t>?</a:t>
            </a:r>
          </a:p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smtClean="0"/>
              <a:t>Task-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/>
              <a:t> </a:t>
            </a:r>
            <a:r>
              <a:rPr lang="de-DE" dirty="0" smtClean="0"/>
              <a:t>Pattern</a:t>
            </a:r>
            <a:endParaRPr lang="de-DE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61000" y="4818740"/>
            <a:ext cx="3240000" cy="20392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smtClean="0"/>
              <a:t>Barber-Shop Problem</a:t>
            </a:r>
          </a:p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err="1" smtClean="0"/>
              <a:t>Async</a:t>
            </a:r>
            <a:r>
              <a:rPr lang="de-DE" dirty="0" smtClean="0"/>
              <a:t> Lösung</a:t>
            </a:r>
          </a:p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smtClean="0"/>
              <a:t>Semaphore Lösung</a:t>
            </a:r>
          </a:p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1143000" y="4504509"/>
            <a:ext cx="6857999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19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Asynchronität</a:t>
            </a:r>
            <a:r>
              <a:rPr lang="de-DE" dirty="0" smtClean="0"/>
              <a:t> in C# 5.0 mit </a:t>
            </a:r>
            <a:r>
              <a:rPr lang="de-DE" i="1" dirty="0" err="1" smtClean="0"/>
              <a:t>async</a:t>
            </a:r>
            <a:r>
              <a:rPr lang="de-DE" dirty="0" smtClean="0"/>
              <a:t> &amp; </a:t>
            </a:r>
            <a:r>
              <a:rPr lang="de-DE" i="1" dirty="0" err="1" smtClean="0"/>
              <a:t>await</a:t>
            </a:r>
            <a:endParaRPr lang="de-D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Neue Funktion in C# 5.0 (seit .NET 4.5, August 2012)</a:t>
            </a:r>
          </a:p>
          <a:p>
            <a:pPr lvl="2"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Transformation des Source-Codes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Ähnlich wie Lambda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Keine Library</a:t>
            </a:r>
          </a:p>
          <a:p>
            <a:pPr lvl="2"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Ziele: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Hohe Lesbarkeit trotz </a:t>
            </a:r>
            <a:r>
              <a:rPr lang="de-DE" dirty="0" err="1" smtClean="0"/>
              <a:t>Asynchronität</a:t>
            </a: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Einfache Implementierung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5105398"/>
            <a:ext cx="329565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432" y="5098140"/>
            <a:ext cx="4286250" cy="962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618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Async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Markieren einer Methode als asynchron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Erlaubt die Verwendung von </a:t>
            </a:r>
            <a:r>
              <a:rPr lang="de-DE" i="1" dirty="0" err="1" smtClean="0"/>
              <a:t>await</a:t>
            </a:r>
            <a:endParaRPr lang="de-DE" i="1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Namensschema </a:t>
            </a:r>
            <a:r>
              <a:rPr lang="de-DE" i="1" dirty="0" err="1" smtClean="0"/>
              <a:t>Method</a:t>
            </a:r>
            <a:r>
              <a:rPr lang="de-DE" dirty="0" err="1" smtClean="0"/>
              <a:t>Async</a:t>
            </a:r>
            <a:r>
              <a:rPr lang="de-DE" dirty="0" smtClean="0"/>
              <a:t> (</a:t>
            </a:r>
            <a:r>
              <a:rPr lang="de-DE" dirty="0" err="1" smtClean="0"/>
              <a:t>Convention</a:t>
            </a:r>
            <a:r>
              <a:rPr lang="de-DE" dirty="0" smtClean="0"/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Ausnahme Event-Handler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Source-Code Transformation</a:t>
            </a:r>
          </a:p>
          <a:p>
            <a:pPr marL="685800" lvl="1" indent="-342900">
              <a:buFont typeface="+mj-lt"/>
              <a:buAutoNum type="arabicParenR"/>
            </a:pPr>
            <a:r>
              <a:rPr lang="de-DE" dirty="0" smtClean="0"/>
              <a:t>Auslagern ab </a:t>
            </a:r>
            <a:r>
              <a:rPr lang="de-DE" i="1" dirty="0" err="1" smtClean="0"/>
              <a:t>await</a:t>
            </a:r>
            <a:endParaRPr lang="de-DE" dirty="0" smtClean="0"/>
          </a:p>
          <a:p>
            <a:pPr marL="685800" lvl="1" indent="-342900">
              <a:buFont typeface="+mj-lt"/>
              <a:buAutoNum type="arabicParenR"/>
            </a:pPr>
            <a:r>
              <a:rPr lang="de-DE" dirty="0" smtClean="0"/>
              <a:t>Asynchrone Methode</a:t>
            </a:r>
          </a:p>
          <a:p>
            <a:pPr marL="685800" lvl="1" indent="-342900">
              <a:buFont typeface="+mj-lt"/>
              <a:buAutoNum type="arabicParenR"/>
            </a:pPr>
            <a:r>
              <a:rPr lang="de-DE" dirty="0" smtClean="0"/>
              <a:t>Übergabe des </a:t>
            </a:r>
            <a:r>
              <a:rPr lang="de-DE" dirty="0" err="1" smtClean="0"/>
              <a:t>return</a:t>
            </a:r>
            <a:r>
              <a:rPr lang="de-DE" dirty="0" smtClean="0"/>
              <a:t>-Values</a:t>
            </a:r>
          </a:p>
          <a:p>
            <a:pPr marL="685800" lvl="1" indent="-342900">
              <a:buFont typeface="+mj-lt"/>
              <a:buAutoNum type="arabicParenR"/>
            </a:pPr>
            <a:r>
              <a:rPr lang="de-DE" dirty="0" smtClean="0"/>
              <a:t>Callback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14" y="4781322"/>
            <a:ext cx="4343400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014" y="3376613"/>
            <a:ext cx="4286250" cy="962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431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Await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4032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Wird ein </a:t>
            </a:r>
            <a:r>
              <a:rPr lang="de-DE" i="1" dirty="0" err="1" smtClean="0"/>
              <a:t>await</a:t>
            </a:r>
            <a:r>
              <a:rPr lang="de-DE" dirty="0" smtClean="0"/>
              <a:t> erreicht, sollen zwei Dinge passieren: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Der aktuelle Thread soll freigegeben werden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Ist der neue Task fertig so soll die Methode an der gleichen Stelle weitermachen 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„Zustand“ Speichern -&gt; .NET </a:t>
            </a:r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Heap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Parameter, </a:t>
            </a:r>
            <a:r>
              <a:rPr lang="de-DE" dirty="0" err="1" smtClean="0"/>
              <a:t>Scope</a:t>
            </a:r>
            <a:r>
              <a:rPr lang="de-DE" dirty="0" smtClean="0"/>
              <a:t>-Variablen, Loop-Counter, </a:t>
            </a:r>
            <a:r>
              <a:rPr lang="de-DE" i="1" dirty="0" err="1" smtClean="0"/>
              <a:t>this</a:t>
            </a:r>
            <a:r>
              <a:rPr lang="de-DE" dirty="0" smtClean="0"/>
              <a:t> (non-</a:t>
            </a:r>
            <a:r>
              <a:rPr lang="de-DE" dirty="0" err="1" smtClean="0"/>
              <a:t>static</a:t>
            </a:r>
            <a:r>
              <a:rPr lang="de-DE" dirty="0" smtClean="0"/>
              <a:t>)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5190241"/>
              </p:ext>
            </p:extLst>
          </p:nvPr>
        </p:nvGraphicFramePr>
        <p:xfrm>
          <a:off x="1524000" y="3559628"/>
          <a:ext cx="6096000" cy="130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40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TAP: Task-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 smtClean="0"/>
              <a:t>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Methoden-Signatur für asynchronen C# Code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Parameter, </a:t>
            </a:r>
            <a:r>
              <a:rPr lang="de-DE" i="1" dirty="0" err="1" smtClean="0"/>
              <a:t>return</a:t>
            </a:r>
            <a:r>
              <a:rPr lang="de-DE" dirty="0" smtClean="0"/>
              <a:t> Wert, eindeutiger Name, </a:t>
            </a:r>
            <a:r>
              <a:rPr lang="de-DE" dirty="0" err="1" smtClean="0"/>
              <a:t>Exceptions</a:t>
            </a:r>
            <a:r>
              <a:rPr lang="de-DE" dirty="0" smtClean="0"/>
              <a:t> schmeißen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i="1" dirty="0" err="1" smtClean="0"/>
              <a:t>Name</a:t>
            </a:r>
            <a:r>
              <a:rPr lang="de-DE" dirty="0" err="1" smtClean="0"/>
              <a:t>Async</a:t>
            </a: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Parameter </a:t>
            </a:r>
            <a:r>
              <a:rPr lang="de-DE" i="1" dirty="0" err="1" smtClean="0"/>
              <a:t>ref</a:t>
            </a:r>
            <a:r>
              <a:rPr lang="de-DE" dirty="0" smtClean="0"/>
              <a:t> und </a:t>
            </a:r>
            <a:r>
              <a:rPr lang="de-DE" i="1" dirty="0" smtClean="0"/>
              <a:t>out</a:t>
            </a:r>
            <a:r>
              <a:rPr lang="de-DE" dirty="0" smtClean="0"/>
              <a:t> verboten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i="1" dirty="0" smtClean="0"/>
              <a:t>Return-Wert</a:t>
            </a:r>
            <a:r>
              <a:rPr lang="de-DE" dirty="0" smtClean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i="1" dirty="0" err="1" smtClean="0"/>
              <a:t>void</a:t>
            </a:r>
            <a:r>
              <a:rPr lang="de-DE" i="1" dirty="0" smtClean="0"/>
              <a:t> </a:t>
            </a:r>
            <a:r>
              <a:rPr lang="de-DE" dirty="0" smtClean="0"/>
              <a:t>nicht kompatibel mit </a:t>
            </a:r>
            <a:r>
              <a:rPr lang="de-DE" i="1" dirty="0" err="1" smtClean="0"/>
              <a:t>await</a:t>
            </a: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de-DE" i="1" dirty="0" smtClean="0"/>
              <a:t>Task</a:t>
            </a:r>
            <a:r>
              <a:rPr lang="de-DE" dirty="0" smtClean="0"/>
              <a:t> „ersetzt“ </a:t>
            </a:r>
            <a:r>
              <a:rPr lang="de-DE" i="1" dirty="0" err="1" smtClean="0"/>
              <a:t>void</a:t>
            </a: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de-DE" i="1" dirty="0" smtClean="0"/>
              <a:t>Task&lt;T&gt; </a:t>
            </a:r>
            <a:r>
              <a:rPr lang="de-DE" dirty="0" smtClean="0"/>
              <a:t>liefert </a:t>
            </a:r>
            <a:r>
              <a:rPr lang="de-DE" i="1" dirty="0" smtClean="0"/>
              <a:t>T</a:t>
            </a:r>
            <a:r>
              <a:rPr lang="de-DE" dirty="0" smtClean="0"/>
              <a:t> zurück</a:t>
            </a:r>
            <a:endParaRPr lang="de-DE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979159"/>
            <a:ext cx="4914900" cy="3000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79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iki.hsr.ch/PnProg/files/barbershop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82" y="3267074"/>
            <a:ext cx="38195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Barber-Shop Problem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915807" cy="4351338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Friseur-Salon mit einem Friseur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Wartebereich mit fünf Stühlen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Sind alle Stühle belegt, so gehen die neuen Kunden wieder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Ist kein Kunde da, so schläft der Friseur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Kunden wecken den Friseur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080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Async</a:t>
            </a:r>
            <a:r>
              <a:rPr lang="de-DE" dirty="0" smtClean="0"/>
              <a:t>-Lösung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Barber &amp; Customer als asynchrone Tasks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Wartebereich als </a:t>
            </a:r>
            <a:r>
              <a:rPr lang="de-DE" i="1" dirty="0" err="1" smtClean="0"/>
              <a:t>ConcurrentQueue</a:t>
            </a:r>
            <a:r>
              <a:rPr lang="de-DE" i="1" dirty="0" smtClean="0"/>
              <a:t>&lt;Customer&gt;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Thread-Safe FIFO Queue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066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Semaphore-Lösung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err="1" smtClean="0"/>
              <a:t>Semaphore.WaitOne</a:t>
            </a:r>
            <a:r>
              <a:rPr lang="de-DE" dirty="0" smtClean="0"/>
              <a:t>() – Blocks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thread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System.Threading.WaitHandle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a </a:t>
            </a:r>
            <a:r>
              <a:rPr lang="de-DE" dirty="0" err="1" smtClean="0"/>
              <a:t>signal</a:t>
            </a:r>
            <a:r>
              <a:rPr lang="de-DE" dirty="0" smtClean="0"/>
              <a:t>.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err="1" smtClean="0"/>
              <a:t>Semaphore.Release</a:t>
            </a:r>
            <a:r>
              <a:rPr lang="de-DE" dirty="0" smtClean="0"/>
              <a:t>() – Exits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semaphore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.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Alternativ: </a:t>
            </a:r>
            <a:r>
              <a:rPr lang="de-DE" dirty="0" err="1" smtClean="0"/>
              <a:t>AutoResetEvents</a:t>
            </a:r>
            <a:r>
              <a:rPr lang="de-DE" dirty="0" smtClean="0"/>
              <a:t> zur </a:t>
            </a:r>
            <a:r>
              <a:rPr lang="de-DE" dirty="0" err="1" smtClean="0"/>
              <a:t>Sychronisierung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779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49489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Alex Davies, 2012:</a:t>
            </a:r>
          </a:p>
          <a:p>
            <a:pPr marL="0" indent="0">
              <a:buNone/>
            </a:pPr>
            <a:r>
              <a:rPr lang="de-DE" i="1" dirty="0" err="1" smtClean="0"/>
              <a:t>Async</a:t>
            </a:r>
            <a:r>
              <a:rPr lang="de-DE" i="1" dirty="0" smtClean="0"/>
              <a:t> in C# 5.0.</a:t>
            </a:r>
          </a:p>
          <a:p>
            <a:pPr marL="0" indent="0">
              <a:buNone/>
            </a:pPr>
            <a:r>
              <a:rPr lang="de-DE" dirty="0" smtClean="0"/>
              <a:t>O‘REILLY</a:t>
            </a:r>
          </a:p>
          <a:p>
            <a:pPr marL="0" indent="0">
              <a:buNone/>
            </a:pPr>
            <a:r>
              <a:rPr lang="de-DE" dirty="0" smtClean="0"/>
              <a:t>978-1-449-33716-2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dirty="0" smtClean="0"/>
              <a:t>Ca. 100 Seiten leichte Lektüre für einen kompakten Einstieg ins Thema.</a:t>
            </a:r>
            <a:endParaRPr lang="de-DE" dirty="0"/>
          </a:p>
        </p:txBody>
      </p:sp>
      <p:pic>
        <p:nvPicPr>
          <p:cNvPr id="2050" name="Picture 2" descr="http://ecx.images-amazon.com/images/I/51jdbfcoufL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90" y="1825625"/>
            <a:ext cx="33157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441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331</Words>
  <Application>Microsoft Office PowerPoint</Application>
  <PresentationFormat>On-screen Show (4:3)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Async in C# 5.0</vt:lpstr>
      <vt:lpstr>Asynchronität in C# 5.0 mit async &amp; await</vt:lpstr>
      <vt:lpstr>Async</vt:lpstr>
      <vt:lpstr>Await</vt:lpstr>
      <vt:lpstr>TAP: Task-Based Asynchronous Pattern</vt:lpstr>
      <vt:lpstr>Barber-Shop Problem</vt:lpstr>
      <vt:lpstr>Async-Lösung</vt:lpstr>
      <vt:lpstr>Semaphore-Lösung</vt:lpstr>
      <vt:lpstr>Literatur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in C# 5.0</dc:title>
  <dc:creator>Patrick Krings</dc:creator>
  <cp:lastModifiedBy>Patrick Krings</cp:lastModifiedBy>
  <cp:revision>18</cp:revision>
  <dcterms:created xsi:type="dcterms:W3CDTF">2015-02-02T11:34:45Z</dcterms:created>
  <dcterms:modified xsi:type="dcterms:W3CDTF">2015-02-02T21:36:09Z</dcterms:modified>
</cp:coreProperties>
</file>