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32"/>
  </p:notesMasterIdLst>
  <p:sldIdLst>
    <p:sldId id="256" r:id="rId5"/>
    <p:sldId id="303" r:id="rId6"/>
    <p:sldId id="362" r:id="rId7"/>
    <p:sldId id="363" r:id="rId8"/>
    <p:sldId id="368" r:id="rId9"/>
    <p:sldId id="369" r:id="rId10"/>
    <p:sldId id="370" r:id="rId11"/>
    <p:sldId id="364" r:id="rId12"/>
    <p:sldId id="301" r:id="rId13"/>
    <p:sldId id="329" r:id="rId14"/>
    <p:sldId id="333" r:id="rId15"/>
    <p:sldId id="365" r:id="rId16"/>
    <p:sldId id="352" r:id="rId17"/>
    <p:sldId id="351" r:id="rId18"/>
    <p:sldId id="366" r:id="rId19"/>
    <p:sldId id="353" r:id="rId20"/>
    <p:sldId id="357" r:id="rId21"/>
    <p:sldId id="354" r:id="rId22"/>
    <p:sldId id="355" r:id="rId23"/>
    <p:sldId id="358" r:id="rId24"/>
    <p:sldId id="356" r:id="rId25"/>
    <p:sldId id="360" r:id="rId26"/>
    <p:sldId id="348" r:id="rId27"/>
    <p:sldId id="349" r:id="rId28"/>
    <p:sldId id="373" r:id="rId29"/>
    <p:sldId id="367" r:id="rId30"/>
    <p:sldId id="290" r:id="rId31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977"/>
    <a:srgbClr val="9EF52B"/>
    <a:srgbClr val="CF65FF"/>
    <a:srgbClr val="F4B270"/>
    <a:srgbClr val="F09B46"/>
    <a:srgbClr val="EC8218"/>
    <a:srgbClr val="D7DB31"/>
    <a:srgbClr val="ADFA82"/>
    <a:srgbClr val="A0A311"/>
    <a:srgbClr val="C5D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0" autoAdjust="0"/>
    <p:restoredTop sz="88362" autoAdjust="0"/>
  </p:normalViewPr>
  <p:slideViewPr>
    <p:cSldViewPr snapToGrid="0">
      <p:cViewPr varScale="1">
        <p:scale>
          <a:sx n="59" d="100"/>
          <a:sy n="59" d="100"/>
        </p:scale>
        <p:origin x="-117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1332" y="-10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1A94D79F-9B2C-410C-9116-C6DF22E90E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14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fontAlgn="base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2A7DD-B0B9-497C-98AB-309FEDB5BACE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05859-E3A4-47AA-94CF-D282D2647C71}" type="slidenum">
              <a:rPr lang="en-US"/>
              <a:pPr/>
              <a:t>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Develop and maintain many models and many mappiings.</a:t>
            </a:r>
          </a:p>
          <a:p>
            <a:pPr>
              <a:buFontTx/>
              <a:buChar char="•"/>
            </a:pPr>
            <a:r>
              <a:rPr lang="en-US"/>
              <a:t>Tools validate Layout vs. sch. vs. RTL.</a:t>
            </a:r>
          </a:p>
          <a:p>
            <a:pPr>
              <a:buFontTx/>
              <a:buChar char="•"/>
            </a:pPr>
            <a:r>
              <a:rPr lang="en-US"/>
              <a:t>Functional and formal validation of RTL.  Significant effort.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05859-E3A4-47AA-94CF-D282D2647C71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RTL</a:t>
            </a:r>
            <a:r>
              <a:rPr lang="en-US" baseline="0" dirty="0" smtClean="0"/>
              <a:t> is a moving target for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models; complexity in mappings.</a:t>
            </a:r>
          </a:p>
          <a:p>
            <a:pPr>
              <a:buFontTx/>
              <a:buChar char="•"/>
            </a:pPr>
            <a:r>
              <a:rPr lang="en-US" baseline="0" dirty="0" smtClean="0"/>
              <a:t>Greater detail -&gt; more bugs and debug effort.</a:t>
            </a:r>
          </a:p>
          <a:p>
            <a:pPr>
              <a:buFontTx/>
              <a:buChar char="•"/>
            </a:pPr>
            <a:r>
              <a:rPr lang="en-US" baseline="0" dirty="0" smtClean="0"/>
              <a:t>Phys changes require regression.</a:t>
            </a:r>
          </a:p>
          <a:p>
            <a:pPr>
              <a:buFontTx/>
              <a:buChar char="•"/>
            </a:pPr>
            <a:r>
              <a:rPr lang="en-US" baseline="0" dirty="0" smtClean="0"/>
              <a:t>Abstraction is lost.  Hard to reverse-engineer; phys baggage (RTL &amp;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) from the start.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F590F-37E3-4679-92F4-83115EF87314}" type="slidenum">
              <a:rPr lang="en-US"/>
              <a:pPr/>
              <a:t>7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Many validation models with mappings to RTL that must be maintained as aRTL becomes sRTL.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FD51D-C02F-41CA-8950-EAA04A9A3D6E}" type="slidenum">
              <a:rPr lang="en-US"/>
              <a:pPr/>
              <a:t>9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We propose introducing a logical RTL model that is detached from its physical implementation and is maintained throughout the project.</a:t>
            </a:r>
          </a:p>
          <a:p>
            <a:pPr>
              <a:buFontTx/>
              <a:buChar char="•"/>
            </a:pPr>
            <a:r>
              <a:rPr lang="en-US" dirty="0"/>
              <a:t>We propose capabilities to map the </a:t>
            </a:r>
            <a:r>
              <a:rPr lang="en-US" dirty="0" err="1"/>
              <a:t>aRTL</a:t>
            </a:r>
            <a:r>
              <a:rPr lang="en-US" dirty="0"/>
              <a:t> to </a:t>
            </a:r>
            <a:r>
              <a:rPr lang="en-US" dirty="0" err="1"/>
              <a:t>sRTL</a:t>
            </a:r>
            <a:r>
              <a:rPr lang="en-US" dirty="0"/>
              <a:t>.</a:t>
            </a:r>
          </a:p>
          <a:p>
            <a:pPr>
              <a:buFontTx/>
              <a:buChar char="•"/>
            </a:pPr>
            <a:r>
              <a:rPr lang="en-US" dirty="0"/>
              <a:t>Mapping capabilities include isolated bits of </a:t>
            </a:r>
            <a:r>
              <a:rPr lang="en-US" dirty="0" err="1"/>
              <a:t>sRTL</a:t>
            </a:r>
            <a:r>
              <a:rPr lang="en-US" dirty="0"/>
              <a:t> with formal and functional </a:t>
            </a:r>
            <a:r>
              <a:rPr lang="en-US" dirty="0" smtClean="0"/>
              <a:t>validation </a:t>
            </a:r>
            <a:r>
              <a:rPr lang="en-US" dirty="0"/>
              <a:t>path.</a:t>
            </a:r>
          </a:p>
          <a:p>
            <a:pPr>
              <a:buFontTx/>
              <a:buChar char="•"/>
            </a:pPr>
            <a:r>
              <a:rPr lang="en-US" dirty="0"/>
              <a:t>The mapping absorbs much of the implementation churn and mapping changes are lighter weight – they do not require regression simulations.</a:t>
            </a:r>
          </a:p>
          <a:p>
            <a:pPr>
              <a:buFontTx/>
              <a:buChar char="•"/>
            </a:pPr>
            <a:r>
              <a:rPr lang="en-US" dirty="0"/>
              <a:t>Functional </a:t>
            </a:r>
            <a:r>
              <a:rPr lang="en-US" dirty="0" smtClean="0"/>
              <a:t>validation </a:t>
            </a:r>
            <a:r>
              <a:rPr lang="en-US" dirty="0"/>
              <a:t>against a simpler more stable target.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B9B90-86F6-45AF-9F23-F4923AB036F6}" type="slidenum">
              <a:rPr lang="en-US"/>
              <a:pPr/>
              <a:t>10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1D87F-8D22-4CDE-B9EA-F8F8A6E328EA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96C3B-74B5-42CA-8B1E-539D34DFC7D8}" type="slidenum">
              <a:rPr lang="en-US"/>
              <a:pPr/>
              <a:t>27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8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ntel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163" y="538163"/>
            <a:ext cx="1290637" cy="862012"/>
          </a:xfrm>
          <a:prstGeom prst="rect">
            <a:avLst/>
          </a:prstGeom>
          <a:noFill/>
        </p:spPr>
      </p:pic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420938" y="3651250"/>
            <a:ext cx="6265862" cy="457200"/>
          </a:xfrm>
        </p:spPr>
        <p:txBody>
          <a:bodyPr wrap="none" anchor="b">
            <a:spAutoFit/>
          </a:bodyPr>
          <a:lstStyle>
            <a:lvl1pPr algn="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406650" y="4478338"/>
            <a:ext cx="6280150" cy="457200"/>
          </a:xfrm>
        </p:spPr>
        <p:txBody>
          <a:bodyPr wrap="none">
            <a:spAutoFit/>
          </a:bodyPr>
          <a:lstStyle>
            <a:lvl1pPr algn="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208C4F-626F-4444-9B5B-34DC66DBA553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D5510-C781-4C65-AC62-095205F79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3050"/>
            <a:ext cx="2058987" cy="5441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26150" cy="5441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4E7818-3597-43CF-AC13-B279D33CB6CC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9E239-5346-420A-AC68-6BEFC7ABAA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FDC16-AB8E-41E2-B87F-EEDBD3EEE70E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7BF0-51A4-4451-9F02-330F387864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20F3FD-8137-47A4-8A5E-27EBBF47934D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976DC-4E59-4BE3-BBF2-1AA21E6A25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1600"/>
            <a:ext cx="404177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371600"/>
            <a:ext cx="4043362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F402FA-B0AA-43E1-A6CD-FF18EF8A7693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248E8-F029-42F9-8207-80BBDCD26E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BA1D1F-440C-46D9-8552-375182DD96EF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7200A-EA47-42B0-AAD3-28CD627BD5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AA1860-1438-44F3-BADB-C4D729BE78A4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5E5DD-D6F8-49FA-B627-86AA020D3C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D359F7-0BA8-4576-8B81-9E69B6F2388D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D4B22-1A5A-4058-B464-3CAF28C458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23359-7330-40DA-8B28-DF6FFD7170CA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6BFF0-09CF-4457-87B7-AE396B0A6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CE3E7A-2A50-4BA1-8F36-B41072E2FBA5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E4D3-4B50-48B6-9D72-83ACC4DF56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6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175" y="6029325"/>
            <a:ext cx="9140825" cy="82867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1600"/>
            <a:ext cx="82375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57938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1">
                <a:solidFill>
                  <a:srgbClr val="FFFFFF"/>
                </a:solidFill>
              </a:defRPr>
            </a:lvl1pPr>
          </a:lstStyle>
          <a:p>
            <a:fld id="{59FE46AA-9F4D-48CF-AD96-D8584CC14957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0375" y="6357938"/>
            <a:ext cx="4725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Intel Corporation, 2006. All rights reserved. Third-party marks and brands are the property of their respective owners. All products, dates, and figures are preliminary and subject to change without notice.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613" y="6357938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1">
                <a:solidFill>
                  <a:srgbClr val="FFFFFF"/>
                </a:solidFill>
              </a:defRPr>
            </a:lvl1pPr>
          </a:lstStyle>
          <a:p>
            <a:fld id="{BE760A61-C0E7-44B0-8E3D-52CE7F90F9A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Intel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9875" y="6169025"/>
            <a:ext cx="811213" cy="541338"/>
          </a:xfrm>
          <a:prstGeom prst="rect">
            <a:avLst/>
          </a:prstGeom>
          <a:noFill/>
        </p:spPr>
      </p:pic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4764088" y="5862638"/>
            <a:ext cx="3908425" cy="1524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/>
              <a:t>Enterprise Microprocessor Group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9pPr>
    </p:titleStyle>
    <p:bodyStyle>
      <a:lvl1pPr algn="l" rtl="0" fontAlgn="base">
        <a:spcBef>
          <a:spcPct val="6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46063" indent="-244475" algn="l" rtl="0" fontAlgn="base">
        <a:spcBef>
          <a:spcPct val="40000"/>
        </a:spcBef>
        <a:spcAft>
          <a:spcPct val="0"/>
        </a:spcAft>
        <a:buSzPct val="12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571500" indent="-32385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725488" indent="-1524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1366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5pPr>
      <a:lvl6pPr marL="15938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6pPr>
      <a:lvl7pPr marL="20510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7pPr>
      <a:lvl8pPr marL="25082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8pPr>
      <a:lvl9pPr marL="29654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7665" y="4018260"/>
            <a:ext cx="8079135" cy="461665"/>
          </a:xfrm>
        </p:spPr>
        <p:txBody>
          <a:bodyPr/>
          <a:lstStyle/>
          <a:p>
            <a:r>
              <a:rPr lang="en-US" dirty="0" smtClean="0"/>
              <a:t>Physically-Augmented Design: Step 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73841" y="4478338"/>
            <a:ext cx="2612959" cy="1938992"/>
          </a:xfrm>
        </p:spPr>
        <p:txBody>
          <a:bodyPr/>
          <a:lstStyle/>
          <a:p>
            <a:r>
              <a:rPr lang="en-US" dirty="0"/>
              <a:t>Steve </a:t>
            </a:r>
            <a:r>
              <a:rPr lang="en-US" dirty="0" smtClean="0"/>
              <a:t>Hoover</a:t>
            </a:r>
          </a:p>
          <a:p>
            <a:endParaRPr lang="en-US" dirty="0" smtClean="0"/>
          </a:p>
          <a:p>
            <a:r>
              <a:rPr lang="en-US" sz="2800" dirty="0" smtClean="0"/>
              <a:t>July, 2011</a:t>
            </a:r>
            <a:endParaRPr lang="en-US" sz="2800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18B2-B5AD-4AEB-8F12-4004C5124670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6C1-EE05-43BA-8A11-07667ABE81C0}" type="slidenum">
              <a:rPr lang="en-US"/>
              <a:pPr/>
              <a:t>10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Mappings</a:t>
            </a:r>
          </a:p>
        </p:txBody>
      </p:sp>
      <p:sp>
        <p:nvSpPr>
          <p:cNvPr id="204804" name="Freeform 4"/>
          <p:cNvSpPr>
            <a:spLocks/>
          </p:cNvSpPr>
          <p:nvPr/>
        </p:nvSpPr>
        <p:spPr bwMode="auto">
          <a:xfrm>
            <a:off x="2860675" y="4714875"/>
            <a:ext cx="960438" cy="720725"/>
          </a:xfrm>
          <a:custGeom>
            <a:avLst/>
            <a:gdLst/>
            <a:ahLst/>
            <a:cxnLst>
              <a:cxn ang="0">
                <a:pos x="595" y="151"/>
              </a:cxn>
              <a:cxn ang="0">
                <a:pos x="557" y="66"/>
              </a:cxn>
              <a:cxn ang="0">
                <a:pos x="548" y="29"/>
              </a:cxn>
              <a:cxn ang="0">
                <a:pos x="491" y="0"/>
              </a:cxn>
              <a:cxn ang="0">
                <a:pos x="293" y="85"/>
              </a:cxn>
              <a:cxn ang="0">
                <a:pos x="208" y="66"/>
              </a:cxn>
              <a:cxn ang="0">
                <a:pos x="161" y="48"/>
              </a:cxn>
              <a:cxn ang="0">
                <a:pos x="85" y="57"/>
              </a:cxn>
              <a:cxn ang="0">
                <a:pos x="29" y="170"/>
              </a:cxn>
              <a:cxn ang="0">
                <a:pos x="0" y="293"/>
              </a:cxn>
              <a:cxn ang="0">
                <a:pos x="123" y="605"/>
              </a:cxn>
              <a:cxn ang="0">
                <a:pos x="161" y="624"/>
              </a:cxn>
              <a:cxn ang="0">
                <a:pos x="189" y="576"/>
              </a:cxn>
              <a:cxn ang="0">
                <a:pos x="170" y="473"/>
              </a:cxn>
              <a:cxn ang="0">
                <a:pos x="321" y="624"/>
              </a:cxn>
              <a:cxn ang="0">
                <a:pos x="416" y="652"/>
              </a:cxn>
              <a:cxn ang="0">
                <a:pos x="435" y="548"/>
              </a:cxn>
              <a:cxn ang="0">
                <a:pos x="416" y="510"/>
              </a:cxn>
              <a:cxn ang="0">
                <a:pos x="453" y="539"/>
              </a:cxn>
              <a:cxn ang="0">
                <a:pos x="491" y="548"/>
              </a:cxn>
              <a:cxn ang="0">
                <a:pos x="538" y="491"/>
              </a:cxn>
              <a:cxn ang="0">
                <a:pos x="529" y="416"/>
              </a:cxn>
              <a:cxn ang="0">
                <a:pos x="520" y="359"/>
              </a:cxn>
              <a:cxn ang="0">
                <a:pos x="557" y="378"/>
              </a:cxn>
              <a:cxn ang="0">
                <a:pos x="680" y="454"/>
              </a:cxn>
              <a:cxn ang="0">
                <a:pos x="727" y="340"/>
              </a:cxn>
              <a:cxn ang="0">
                <a:pos x="595" y="95"/>
              </a:cxn>
              <a:cxn ang="0">
                <a:pos x="595" y="151"/>
              </a:cxn>
            </a:cxnLst>
            <a:rect l="0" t="0" r="r" b="b"/>
            <a:pathLst>
              <a:path w="732" h="652">
                <a:moveTo>
                  <a:pt x="595" y="151"/>
                </a:moveTo>
                <a:cubicBezTo>
                  <a:pt x="567" y="110"/>
                  <a:pt x="575" y="127"/>
                  <a:pt x="557" y="66"/>
                </a:cubicBezTo>
                <a:cubicBezTo>
                  <a:pt x="553" y="54"/>
                  <a:pt x="555" y="40"/>
                  <a:pt x="548" y="29"/>
                </a:cubicBezTo>
                <a:cubicBezTo>
                  <a:pt x="538" y="13"/>
                  <a:pt x="507" y="6"/>
                  <a:pt x="491" y="0"/>
                </a:cubicBezTo>
                <a:cubicBezTo>
                  <a:pt x="424" y="23"/>
                  <a:pt x="357" y="53"/>
                  <a:pt x="293" y="85"/>
                </a:cubicBezTo>
                <a:cubicBezTo>
                  <a:pt x="204" y="193"/>
                  <a:pt x="260" y="118"/>
                  <a:pt x="208" y="66"/>
                </a:cubicBezTo>
                <a:cubicBezTo>
                  <a:pt x="196" y="54"/>
                  <a:pt x="177" y="54"/>
                  <a:pt x="161" y="48"/>
                </a:cubicBezTo>
                <a:cubicBezTo>
                  <a:pt x="136" y="51"/>
                  <a:pt x="109" y="48"/>
                  <a:pt x="85" y="57"/>
                </a:cubicBezTo>
                <a:cubicBezTo>
                  <a:pt x="76" y="60"/>
                  <a:pt x="29" y="170"/>
                  <a:pt x="29" y="170"/>
                </a:cubicBezTo>
                <a:cubicBezTo>
                  <a:pt x="21" y="211"/>
                  <a:pt x="0" y="251"/>
                  <a:pt x="0" y="293"/>
                </a:cubicBezTo>
                <a:cubicBezTo>
                  <a:pt x="0" y="384"/>
                  <a:pt x="66" y="537"/>
                  <a:pt x="123" y="605"/>
                </a:cubicBezTo>
                <a:cubicBezTo>
                  <a:pt x="132" y="616"/>
                  <a:pt x="148" y="618"/>
                  <a:pt x="161" y="624"/>
                </a:cubicBezTo>
                <a:cubicBezTo>
                  <a:pt x="215" y="597"/>
                  <a:pt x="199" y="621"/>
                  <a:pt x="189" y="576"/>
                </a:cubicBezTo>
                <a:cubicBezTo>
                  <a:pt x="182" y="542"/>
                  <a:pt x="150" y="444"/>
                  <a:pt x="170" y="473"/>
                </a:cubicBezTo>
                <a:cubicBezTo>
                  <a:pt x="206" y="526"/>
                  <a:pt x="265" y="592"/>
                  <a:pt x="321" y="624"/>
                </a:cubicBezTo>
                <a:cubicBezTo>
                  <a:pt x="350" y="640"/>
                  <a:pt x="385" y="641"/>
                  <a:pt x="416" y="652"/>
                </a:cubicBezTo>
                <a:cubicBezTo>
                  <a:pt x="452" y="604"/>
                  <a:pt x="454" y="619"/>
                  <a:pt x="435" y="548"/>
                </a:cubicBezTo>
                <a:cubicBezTo>
                  <a:pt x="431" y="534"/>
                  <a:pt x="403" y="516"/>
                  <a:pt x="416" y="510"/>
                </a:cubicBezTo>
                <a:cubicBezTo>
                  <a:pt x="430" y="503"/>
                  <a:pt x="439" y="532"/>
                  <a:pt x="453" y="539"/>
                </a:cubicBezTo>
                <a:cubicBezTo>
                  <a:pt x="465" y="545"/>
                  <a:pt x="478" y="545"/>
                  <a:pt x="491" y="548"/>
                </a:cubicBezTo>
                <a:cubicBezTo>
                  <a:pt x="500" y="539"/>
                  <a:pt x="536" y="509"/>
                  <a:pt x="538" y="491"/>
                </a:cubicBezTo>
                <a:cubicBezTo>
                  <a:pt x="540" y="466"/>
                  <a:pt x="532" y="441"/>
                  <a:pt x="529" y="416"/>
                </a:cubicBezTo>
                <a:cubicBezTo>
                  <a:pt x="526" y="397"/>
                  <a:pt x="509" y="374"/>
                  <a:pt x="520" y="359"/>
                </a:cubicBezTo>
                <a:cubicBezTo>
                  <a:pt x="528" y="348"/>
                  <a:pt x="545" y="371"/>
                  <a:pt x="557" y="378"/>
                </a:cubicBezTo>
                <a:cubicBezTo>
                  <a:pt x="598" y="404"/>
                  <a:pt x="636" y="432"/>
                  <a:pt x="680" y="454"/>
                </a:cubicBezTo>
                <a:cubicBezTo>
                  <a:pt x="732" y="436"/>
                  <a:pt x="720" y="392"/>
                  <a:pt x="727" y="340"/>
                </a:cubicBezTo>
                <a:cubicBezTo>
                  <a:pt x="709" y="245"/>
                  <a:pt x="637" y="180"/>
                  <a:pt x="595" y="95"/>
                </a:cubicBezTo>
                <a:cubicBezTo>
                  <a:pt x="583" y="132"/>
                  <a:pt x="583" y="114"/>
                  <a:pt x="595" y="151"/>
                </a:cubicBezTo>
                <a:close/>
              </a:path>
            </a:pathLst>
          </a:custGeom>
          <a:solidFill>
            <a:srgbClr val="D7DB31"/>
          </a:solidFill>
          <a:ln w="50800" cap="flat" cmpd="sng">
            <a:solidFill>
              <a:srgbClr val="A0A31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05" name="Freeform 5"/>
          <p:cNvSpPr>
            <a:spLocks/>
          </p:cNvSpPr>
          <p:nvPr/>
        </p:nvSpPr>
        <p:spPr bwMode="auto">
          <a:xfrm>
            <a:off x="4808538" y="4606925"/>
            <a:ext cx="996950" cy="912813"/>
          </a:xfrm>
          <a:custGeom>
            <a:avLst/>
            <a:gdLst/>
            <a:ahLst/>
            <a:cxnLst>
              <a:cxn ang="0">
                <a:pos x="265" y="142"/>
              </a:cxn>
              <a:cxn ang="0">
                <a:pos x="142" y="189"/>
              </a:cxn>
              <a:cxn ang="0">
                <a:pos x="133" y="227"/>
              </a:cxn>
              <a:cxn ang="0">
                <a:pos x="152" y="274"/>
              </a:cxn>
              <a:cxn ang="0">
                <a:pos x="48" y="350"/>
              </a:cxn>
              <a:cxn ang="0">
                <a:pos x="39" y="378"/>
              </a:cxn>
              <a:cxn ang="0">
                <a:pos x="20" y="406"/>
              </a:cxn>
              <a:cxn ang="0">
                <a:pos x="1" y="482"/>
              </a:cxn>
              <a:cxn ang="0">
                <a:pos x="10" y="642"/>
              </a:cxn>
              <a:cxn ang="0">
                <a:pos x="48" y="718"/>
              </a:cxn>
              <a:cxn ang="0">
                <a:pos x="20" y="727"/>
              </a:cxn>
              <a:cxn ang="0">
                <a:pos x="29" y="775"/>
              </a:cxn>
              <a:cxn ang="0">
                <a:pos x="123" y="822"/>
              </a:cxn>
              <a:cxn ang="0">
                <a:pos x="237" y="727"/>
              </a:cxn>
              <a:cxn ang="0">
                <a:pos x="341" y="831"/>
              </a:cxn>
              <a:cxn ang="0">
                <a:pos x="416" y="727"/>
              </a:cxn>
              <a:cxn ang="0">
                <a:pos x="520" y="605"/>
              </a:cxn>
              <a:cxn ang="0">
                <a:pos x="548" y="595"/>
              </a:cxn>
              <a:cxn ang="0">
                <a:pos x="567" y="548"/>
              </a:cxn>
              <a:cxn ang="0">
                <a:pos x="586" y="520"/>
              </a:cxn>
              <a:cxn ang="0">
                <a:pos x="577" y="463"/>
              </a:cxn>
              <a:cxn ang="0">
                <a:pos x="567" y="425"/>
              </a:cxn>
              <a:cxn ang="0">
                <a:pos x="605" y="435"/>
              </a:cxn>
              <a:cxn ang="0">
                <a:pos x="662" y="454"/>
              </a:cxn>
              <a:cxn ang="0">
                <a:pos x="775" y="246"/>
              </a:cxn>
              <a:cxn ang="0">
                <a:pos x="747" y="227"/>
              </a:cxn>
              <a:cxn ang="0">
                <a:pos x="652" y="293"/>
              </a:cxn>
              <a:cxn ang="0">
                <a:pos x="596" y="151"/>
              </a:cxn>
              <a:cxn ang="0">
                <a:pos x="548" y="57"/>
              </a:cxn>
              <a:cxn ang="0">
                <a:pos x="511" y="66"/>
              </a:cxn>
              <a:cxn ang="0">
                <a:pos x="501" y="95"/>
              </a:cxn>
              <a:cxn ang="0">
                <a:pos x="473" y="104"/>
              </a:cxn>
              <a:cxn ang="0">
                <a:pos x="341" y="0"/>
              </a:cxn>
              <a:cxn ang="0">
                <a:pos x="303" y="57"/>
              </a:cxn>
              <a:cxn ang="0">
                <a:pos x="265" y="142"/>
              </a:cxn>
            </a:cxnLst>
            <a:rect l="0" t="0" r="r" b="b"/>
            <a:pathLst>
              <a:path w="775" h="831">
                <a:moveTo>
                  <a:pt x="265" y="142"/>
                </a:moveTo>
                <a:cubicBezTo>
                  <a:pt x="191" y="118"/>
                  <a:pt x="179" y="128"/>
                  <a:pt x="142" y="189"/>
                </a:cubicBezTo>
                <a:cubicBezTo>
                  <a:pt x="139" y="202"/>
                  <a:pt x="129" y="214"/>
                  <a:pt x="133" y="227"/>
                </a:cubicBezTo>
                <a:cubicBezTo>
                  <a:pt x="138" y="244"/>
                  <a:pt x="226" y="300"/>
                  <a:pt x="152" y="274"/>
                </a:cubicBezTo>
                <a:cubicBezTo>
                  <a:pt x="107" y="289"/>
                  <a:pt x="81" y="317"/>
                  <a:pt x="48" y="350"/>
                </a:cubicBezTo>
                <a:cubicBezTo>
                  <a:pt x="45" y="359"/>
                  <a:pt x="43" y="369"/>
                  <a:pt x="39" y="378"/>
                </a:cubicBezTo>
                <a:cubicBezTo>
                  <a:pt x="34" y="388"/>
                  <a:pt x="24" y="395"/>
                  <a:pt x="20" y="406"/>
                </a:cubicBezTo>
                <a:cubicBezTo>
                  <a:pt x="11" y="431"/>
                  <a:pt x="7" y="457"/>
                  <a:pt x="1" y="482"/>
                </a:cubicBezTo>
                <a:cubicBezTo>
                  <a:pt x="4" y="535"/>
                  <a:pt x="0" y="590"/>
                  <a:pt x="10" y="642"/>
                </a:cubicBezTo>
                <a:cubicBezTo>
                  <a:pt x="16" y="670"/>
                  <a:pt x="45" y="690"/>
                  <a:pt x="48" y="718"/>
                </a:cubicBezTo>
                <a:cubicBezTo>
                  <a:pt x="49" y="728"/>
                  <a:pt x="29" y="724"/>
                  <a:pt x="20" y="727"/>
                </a:cubicBezTo>
                <a:cubicBezTo>
                  <a:pt x="23" y="743"/>
                  <a:pt x="18" y="763"/>
                  <a:pt x="29" y="775"/>
                </a:cubicBezTo>
                <a:cubicBezTo>
                  <a:pt x="54" y="800"/>
                  <a:pt x="94" y="802"/>
                  <a:pt x="123" y="822"/>
                </a:cubicBezTo>
                <a:cubicBezTo>
                  <a:pt x="177" y="803"/>
                  <a:pt x="203" y="772"/>
                  <a:pt x="237" y="727"/>
                </a:cubicBezTo>
                <a:cubicBezTo>
                  <a:pt x="275" y="779"/>
                  <a:pt x="272" y="810"/>
                  <a:pt x="341" y="831"/>
                </a:cubicBezTo>
                <a:cubicBezTo>
                  <a:pt x="367" y="788"/>
                  <a:pt x="394" y="771"/>
                  <a:pt x="416" y="727"/>
                </a:cubicBezTo>
                <a:cubicBezTo>
                  <a:pt x="430" y="573"/>
                  <a:pt x="388" y="626"/>
                  <a:pt x="520" y="605"/>
                </a:cubicBezTo>
                <a:cubicBezTo>
                  <a:pt x="530" y="603"/>
                  <a:pt x="539" y="598"/>
                  <a:pt x="548" y="595"/>
                </a:cubicBezTo>
                <a:cubicBezTo>
                  <a:pt x="554" y="579"/>
                  <a:pt x="559" y="563"/>
                  <a:pt x="567" y="548"/>
                </a:cubicBezTo>
                <a:cubicBezTo>
                  <a:pt x="572" y="538"/>
                  <a:pt x="585" y="531"/>
                  <a:pt x="586" y="520"/>
                </a:cubicBezTo>
                <a:cubicBezTo>
                  <a:pt x="588" y="501"/>
                  <a:pt x="581" y="482"/>
                  <a:pt x="577" y="463"/>
                </a:cubicBezTo>
                <a:cubicBezTo>
                  <a:pt x="574" y="450"/>
                  <a:pt x="558" y="434"/>
                  <a:pt x="567" y="425"/>
                </a:cubicBezTo>
                <a:cubicBezTo>
                  <a:pt x="576" y="416"/>
                  <a:pt x="592" y="431"/>
                  <a:pt x="605" y="435"/>
                </a:cubicBezTo>
                <a:cubicBezTo>
                  <a:pt x="624" y="441"/>
                  <a:pt x="662" y="454"/>
                  <a:pt x="662" y="454"/>
                </a:cubicBezTo>
                <a:cubicBezTo>
                  <a:pt x="703" y="390"/>
                  <a:pt x="752" y="319"/>
                  <a:pt x="775" y="246"/>
                </a:cubicBezTo>
                <a:cubicBezTo>
                  <a:pt x="766" y="240"/>
                  <a:pt x="758" y="227"/>
                  <a:pt x="747" y="227"/>
                </a:cubicBezTo>
                <a:cubicBezTo>
                  <a:pt x="735" y="227"/>
                  <a:pt x="668" y="283"/>
                  <a:pt x="652" y="293"/>
                </a:cubicBezTo>
                <a:cubicBezTo>
                  <a:pt x="636" y="245"/>
                  <a:pt x="619" y="196"/>
                  <a:pt x="596" y="151"/>
                </a:cubicBezTo>
                <a:cubicBezTo>
                  <a:pt x="539" y="37"/>
                  <a:pt x="572" y="124"/>
                  <a:pt x="548" y="57"/>
                </a:cubicBezTo>
                <a:cubicBezTo>
                  <a:pt x="536" y="60"/>
                  <a:pt x="521" y="58"/>
                  <a:pt x="511" y="66"/>
                </a:cubicBezTo>
                <a:cubicBezTo>
                  <a:pt x="503" y="72"/>
                  <a:pt x="508" y="88"/>
                  <a:pt x="501" y="95"/>
                </a:cubicBezTo>
                <a:cubicBezTo>
                  <a:pt x="494" y="102"/>
                  <a:pt x="482" y="101"/>
                  <a:pt x="473" y="104"/>
                </a:cubicBezTo>
                <a:cubicBezTo>
                  <a:pt x="428" y="59"/>
                  <a:pt x="404" y="22"/>
                  <a:pt x="341" y="0"/>
                </a:cubicBezTo>
                <a:cubicBezTo>
                  <a:pt x="328" y="19"/>
                  <a:pt x="307" y="35"/>
                  <a:pt x="303" y="57"/>
                </a:cubicBezTo>
                <a:cubicBezTo>
                  <a:pt x="291" y="127"/>
                  <a:pt x="307" y="100"/>
                  <a:pt x="265" y="142"/>
                </a:cubicBezTo>
                <a:close/>
              </a:path>
            </a:pathLst>
          </a:custGeom>
          <a:solidFill>
            <a:srgbClr val="D7DB31"/>
          </a:solidFill>
          <a:ln w="50800" cap="flat" cmpd="sng">
            <a:solidFill>
              <a:srgbClr val="A0A31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06" name="Freeform 6"/>
          <p:cNvSpPr>
            <a:spLocks/>
          </p:cNvSpPr>
          <p:nvPr/>
        </p:nvSpPr>
        <p:spPr bwMode="auto">
          <a:xfrm>
            <a:off x="6757988" y="4625975"/>
            <a:ext cx="949325" cy="836613"/>
          </a:xfrm>
          <a:custGeom>
            <a:avLst/>
            <a:gdLst/>
            <a:ahLst/>
            <a:cxnLst>
              <a:cxn ang="0">
                <a:pos x="472" y="108"/>
              </a:cxn>
              <a:cxn ang="0">
                <a:pos x="378" y="33"/>
              </a:cxn>
              <a:cxn ang="0">
                <a:pos x="246" y="42"/>
              </a:cxn>
              <a:cxn ang="0">
                <a:pos x="208" y="99"/>
              </a:cxn>
              <a:cxn ang="0">
                <a:pos x="161" y="127"/>
              </a:cxn>
              <a:cxn ang="0">
                <a:pos x="123" y="259"/>
              </a:cxn>
              <a:cxn ang="0">
                <a:pos x="142" y="363"/>
              </a:cxn>
              <a:cxn ang="0">
                <a:pos x="47" y="410"/>
              </a:cxn>
              <a:cxn ang="0">
                <a:pos x="0" y="514"/>
              </a:cxn>
              <a:cxn ang="0">
                <a:pos x="95" y="637"/>
              </a:cxn>
              <a:cxn ang="0">
                <a:pos x="170" y="609"/>
              </a:cxn>
              <a:cxn ang="0">
                <a:pos x="236" y="750"/>
              </a:cxn>
              <a:cxn ang="0">
                <a:pos x="331" y="703"/>
              </a:cxn>
              <a:cxn ang="0">
                <a:pos x="340" y="675"/>
              </a:cxn>
              <a:cxn ang="0">
                <a:pos x="416" y="722"/>
              </a:cxn>
              <a:cxn ang="0">
                <a:pos x="548" y="779"/>
              </a:cxn>
              <a:cxn ang="0">
                <a:pos x="623" y="694"/>
              </a:cxn>
              <a:cxn ang="0">
                <a:pos x="605" y="656"/>
              </a:cxn>
              <a:cxn ang="0">
                <a:pos x="652" y="665"/>
              </a:cxn>
              <a:cxn ang="0">
                <a:pos x="727" y="656"/>
              </a:cxn>
              <a:cxn ang="0">
                <a:pos x="812" y="458"/>
              </a:cxn>
              <a:cxn ang="0">
                <a:pos x="812" y="373"/>
              </a:cxn>
              <a:cxn ang="0">
                <a:pos x="803" y="259"/>
              </a:cxn>
              <a:cxn ang="0">
                <a:pos x="765" y="269"/>
              </a:cxn>
              <a:cxn ang="0">
                <a:pos x="756" y="203"/>
              </a:cxn>
              <a:cxn ang="0">
                <a:pos x="727" y="127"/>
              </a:cxn>
              <a:cxn ang="0">
                <a:pos x="661" y="23"/>
              </a:cxn>
              <a:cxn ang="0">
                <a:pos x="614" y="108"/>
              </a:cxn>
              <a:cxn ang="0">
                <a:pos x="567" y="89"/>
              </a:cxn>
              <a:cxn ang="0">
                <a:pos x="548" y="61"/>
              </a:cxn>
              <a:cxn ang="0">
                <a:pos x="472" y="108"/>
              </a:cxn>
            </a:cxnLst>
            <a:rect l="0" t="0" r="r" b="b"/>
            <a:pathLst>
              <a:path w="819" h="800">
                <a:moveTo>
                  <a:pt x="472" y="108"/>
                </a:moveTo>
                <a:cubicBezTo>
                  <a:pt x="432" y="67"/>
                  <a:pt x="433" y="46"/>
                  <a:pt x="378" y="33"/>
                </a:cubicBezTo>
                <a:cubicBezTo>
                  <a:pt x="334" y="36"/>
                  <a:pt x="289" y="32"/>
                  <a:pt x="246" y="42"/>
                </a:cubicBezTo>
                <a:cubicBezTo>
                  <a:pt x="195" y="54"/>
                  <a:pt x="232" y="75"/>
                  <a:pt x="208" y="99"/>
                </a:cubicBezTo>
                <a:cubicBezTo>
                  <a:pt x="195" y="112"/>
                  <a:pt x="177" y="118"/>
                  <a:pt x="161" y="127"/>
                </a:cubicBezTo>
                <a:cubicBezTo>
                  <a:pt x="121" y="180"/>
                  <a:pt x="118" y="169"/>
                  <a:pt x="123" y="259"/>
                </a:cubicBezTo>
                <a:cubicBezTo>
                  <a:pt x="125" y="294"/>
                  <a:pt x="142" y="363"/>
                  <a:pt x="142" y="363"/>
                </a:cubicBezTo>
                <a:cubicBezTo>
                  <a:pt x="102" y="371"/>
                  <a:pt x="74" y="370"/>
                  <a:pt x="47" y="410"/>
                </a:cubicBezTo>
                <a:cubicBezTo>
                  <a:pt x="26" y="442"/>
                  <a:pt x="0" y="514"/>
                  <a:pt x="0" y="514"/>
                </a:cubicBezTo>
                <a:cubicBezTo>
                  <a:pt x="29" y="564"/>
                  <a:pt x="47" y="605"/>
                  <a:pt x="95" y="637"/>
                </a:cubicBezTo>
                <a:cubicBezTo>
                  <a:pt x="120" y="628"/>
                  <a:pt x="170" y="609"/>
                  <a:pt x="170" y="609"/>
                </a:cubicBezTo>
                <a:cubicBezTo>
                  <a:pt x="187" y="687"/>
                  <a:pt x="179" y="707"/>
                  <a:pt x="236" y="750"/>
                </a:cubicBezTo>
                <a:cubicBezTo>
                  <a:pt x="281" y="739"/>
                  <a:pt x="297" y="735"/>
                  <a:pt x="331" y="703"/>
                </a:cubicBezTo>
                <a:cubicBezTo>
                  <a:pt x="334" y="694"/>
                  <a:pt x="330" y="677"/>
                  <a:pt x="340" y="675"/>
                </a:cubicBezTo>
                <a:cubicBezTo>
                  <a:pt x="356" y="672"/>
                  <a:pt x="407" y="718"/>
                  <a:pt x="416" y="722"/>
                </a:cubicBezTo>
                <a:cubicBezTo>
                  <a:pt x="584" y="800"/>
                  <a:pt x="473" y="728"/>
                  <a:pt x="548" y="779"/>
                </a:cubicBezTo>
                <a:cubicBezTo>
                  <a:pt x="596" y="762"/>
                  <a:pt x="605" y="741"/>
                  <a:pt x="623" y="694"/>
                </a:cubicBezTo>
                <a:cubicBezTo>
                  <a:pt x="617" y="681"/>
                  <a:pt x="595" y="666"/>
                  <a:pt x="605" y="656"/>
                </a:cubicBezTo>
                <a:cubicBezTo>
                  <a:pt x="616" y="645"/>
                  <a:pt x="636" y="665"/>
                  <a:pt x="652" y="665"/>
                </a:cubicBezTo>
                <a:cubicBezTo>
                  <a:pt x="677" y="665"/>
                  <a:pt x="702" y="659"/>
                  <a:pt x="727" y="656"/>
                </a:cubicBezTo>
                <a:cubicBezTo>
                  <a:pt x="763" y="593"/>
                  <a:pt x="790" y="527"/>
                  <a:pt x="812" y="458"/>
                </a:cubicBezTo>
                <a:cubicBezTo>
                  <a:pt x="765" y="426"/>
                  <a:pt x="788" y="420"/>
                  <a:pt x="812" y="373"/>
                </a:cubicBezTo>
                <a:cubicBezTo>
                  <a:pt x="809" y="335"/>
                  <a:pt x="819" y="294"/>
                  <a:pt x="803" y="259"/>
                </a:cubicBezTo>
                <a:cubicBezTo>
                  <a:pt x="798" y="247"/>
                  <a:pt x="773" y="279"/>
                  <a:pt x="765" y="269"/>
                </a:cubicBezTo>
                <a:cubicBezTo>
                  <a:pt x="751" y="252"/>
                  <a:pt x="760" y="225"/>
                  <a:pt x="756" y="203"/>
                </a:cubicBezTo>
                <a:cubicBezTo>
                  <a:pt x="753" y="190"/>
                  <a:pt x="729" y="131"/>
                  <a:pt x="727" y="127"/>
                </a:cubicBezTo>
                <a:cubicBezTo>
                  <a:pt x="721" y="71"/>
                  <a:pt x="736" y="0"/>
                  <a:pt x="661" y="23"/>
                </a:cubicBezTo>
                <a:cubicBezTo>
                  <a:pt x="643" y="50"/>
                  <a:pt x="643" y="93"/>
                  <a:pt x="614" y="108"/>
                </a:cubicBezTo>
                <a:cubicBezTo>
                  <a:pt x="599" y="116"/>
                  <a:pt x="583" y="95"/>
                  <a:pt x="567" y="89"/>
                </a:cubicBezTo>
                <a:cubicBezTo>
                  <a:pt x="561" y="80"/>
                  <a:pt x="556" y="69"/>
                  <a:pt x="548" y="61"/>
                </a:cubicBezTo>
                <a:cubicBezTo>
                  <a:pt x="501" y="14"/>
                  <a:pt x="504" y="80"/>
                  <a:pt x="472" y="108"/>
                </a:cubicBezTo>
                <a:close/>
              </a:path>
            </a:pathLst>
          </a:custGeom>
          <a:solidFill>
            <a:srgbClr val="D7DB31"/>
          </a:solidFill>
          <a:ln w="50800" cap="flat" cmpd="sng">
            <a:solidFill>
              <a:srgbClr val="A0A31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2481263" y="4391025"/>
            <a:ext cx="0" cy="1344613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6338888" y="4356100"/>
            <a:ext cx="0" cy="1344613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4337050" y="4370388"/>
            <a:ext cx="0" cy="1344612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>
            <a:off x="2146300" y="5051425"/>
            <a:ext cx="714375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>
            <a:off x="3829050" y="5076825"/>
            <a:ext cx="965200" cy="11113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5678488" y="5087938"/>
            <a:ext cx="1093787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>
            <a:off x="8107363" y="4346575"/>
            <a:ext cx="0" cy="1344613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>
            <a:off x="7681913" y="5076825"/>
            <a:ext cx="744537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2797175" y="871538"/>
            <a:ext cx="3627438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PAD </a:t>
            </a:r>
            <a:r>
              <a:rPr lang="en-US" dirty="0"/>
              <a:t>Behavioral </a:t>
            </a:r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04816" name="Text Box 16"/>
          <p:cNvSpPr txBox="1">
            <a:spLocks noChangeArrowheads="1"/>
          </p:cNvSpPr>
          <p:nvPr/>
        </p:nvSpPr>
        <p:spPr bwMode="auto">
          <a:xfrm>
            <a:off x="581342" y="4632325"/>
            <a:ext cx="1378904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9BD13"/>
                </a:solidFill>
              </a:rPr>
              <a:t>Pipeline</a:t>
            </a:r>
          </a:p>
          <a:p>
            <a:r>
              <a:rPr lang="en-US" dirty="0">
                <a:solidFill>
                  <a:srgbClr val="B9BD13"/>
                </a:solidFill>
              </a:rPr>
              <a:t>Staging</a:t>
            </a:r>
          </a:p>
        </p:txBody>
      </p:sp>
      <p:sp>
        <p:nvSpPr>
          <p:cNvPr id="204817" name="Text Box 17"/>
          <p:cNvSpPr txBox="1">
            <a:spLocks noChangeArrowheads="1"/>
          </p:cNvSpPr>
          <p:nvPr/>
        </p:nvSpPr>
        <p:spPr bwMode="auto">
          <a:xfrm>
            <a:off x="6773863" y="3135313"/>
            <a:ext cx="993775" cy="3968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B9BD13"/>
                </a:solidFill>
              </a:rPr>
              <a:t>01101</a:t>
            </a:r>
          </a:p>
        </p:txBody>
      </p:sp>
      <p:sp>
        <p:nvSpPr>
          <p:cNvPr id="204818" name="Freeform 18"/>
          <p:cNvSpPr>
            <a:spLocks/>
          </p:cNvSpPr>
          <p:nvPr/>
        </p:nvSpPr>
        <p:spPr bwMode="auto">
          <a:xfrm>
            <a:off x="2841625" y="1344613"/>
            <a:ext cx="3617913" cy="1341437"/>
          </a:xfrm>
          <a:custGeom>
            <a:avLst/>
            <a:gdLst/>
            <a:ahLst/>
            <a:cxnLst>
              <a:cxn ang="0">
                <a:pos x="1353" y="250"/>
              </a:cxn>
              <a:cxn ang="0">
                <a:pos x="1230" y="175"/>
              </a:cxn>
              <a:cxn ang="0">
                <a:pos x="1051" y="137"/>
              </a:cxn>
              <a:cxn ang="0">
                <a:pos x="881" y="194"/>
              </a:cxn>
              <a:cxn ang="0">
                <a:pos x="711" y="137"/>
              </a:cxn>
              <a:cxn ang="0">
                <a:pos x="494" y="279"/>
              </a:cxn>
              <a:cxn ang="0">
                <a:pos x="371" y="430"/>
              </a:cxn>
              <a:cxn ang="0">
                <a:pos x="324" y="496"/>
              </a:cxn>
              <a:cxn ang="0">
                <a:pos x="315" y="534"/>
              </a:cxn>
              <a:cxn ang="0">
                <a:pos x="343" y="562"/>
              </a:cxn>
              <a:cxn ang="0">
                <a:pos x="201" y="477"/>
              </a:cxn>
              <a:cxn ang="0">
                <a:pos x="31" y="496"/>
              </a:cxn>
              <a:cxn ang="0">
                <a:pos x="22" y="562"/>
              </a:cxn>
              <a:cxn ang="0">
                <a:pos x="88" y="656"/>
              </a:cxn>
              <a:cxn ang="0">
                <a:pos x="154" y="779"/>
              </a:cxn>
              <a:cxn ang="0">
                <a:pos x="371" y="921"/>
              </a:cxn>
              <a:cxn ang="0">
                <a:pos x="475" y="892"/>
              </a:cxn>
              <a:cxn ang="0">
                <a:pos x="503" y="968"/>
              </a:cxn>
              <a:cxn ang="0">
                <a:pos x="579" y="1034"/>
              </a:cxn>
              <a:cxn ang="0">
                <a:pos x="645" y="1072"/>
              </a:cxn>
              <a:cxn ang="0">
                <a:pos x="749" y="1166"/>
              </a:cxn>
              <a:cxn ang="0">
                <a:pos x="938" y="1298"/>
              </a:cxn>
              <a:cxn ang="0">
                <a:pos x="1013" y="1289"/>
              </a:cxn>
              <a:cxn ang="0">
                <a:pos x="1061" y="1185"/>
              </a:cxn>
              <a:cxn ang="0">
                <a:pos x="1240" y="1232"/>
              </a:cxn>
              <a:cxn ang="0">
                <a:pos x="1485" y="1317"/>
              </a:cxn>
              <a:cxn ang="0">
                <a:pos x="1665" y="1138"/>
              </a:cxn>
              <a:cxn ang="0">
                <a:pos x="1637" y="1128"/>
              </a:cxn>
              <a:cxn ang="0">
                <a:pos x="1693" y="1110"/>
              </a:cxn>
              <a:cxn ang="0">
                <a:pos x="1976" y="1119"/>
              </a:cxn>
              <a:cxn ang="0">
                <a:pos x="2033" y="1081"/>
              </a:cxn>
              <a:cxn ang="0">
                <a:pos x="2279" y="770"/>
              </a:cxn>
              <a:cxn ang="0">
                <a:pos x="2269" y="741"/>
              </a:cxn>
              <a:cxn ang="0">
                <a:pos x="2316" y="798"/>
              </a:cxn>
              <a:cxn ang="0">
                <a:pos x="2515" y="911"/>
              </a:cxn>
              <a:cxn ang="0">
                <a:pos x="2600" y="892"/>
              </a:cxn>
              <a:cxn ang="0">
                <a:pos x="2628" y="845"/>
              </a:cxn>
              <a:cxn ang="0">
                <a:pos x="2751" y="496"/>
              </a:cxn>
              <a:cxn ang="0">
                <a:pos x="2571" y="401"/>
              </a:cxn>
              <a:cxn ang="0">
                <a:pos x="2590" y="250"/>
              </a:cxn>
              <a:cxn ang="0">
                <a:pos x="2552" y="118"/>
              </a:cxn>
              <a:cxn ang="0">
                <a:pos x="2364" y="5"/>
              </a:cxn>
              <a:cxn ang="0">
                <a:pos x="2269" y="14"/>
              </a:cxn>
              <a:cxn ang="0">
                <a:pos x="2231" y="71"/>
              </a:cxn>
              <a:cxn ang="0">
                <a:pos x="2203" y="90"/>
              </a:cxn>
              <a:cxn ang="0">
                <a:pos x="2090" y="260"/>
              </a:cxn>
              <a:cxn ang="0">
                <a:pos x="1873" y="137"/>
              </a:cxn>
              <a:cxn ang="0">
                <a:pos x="1731" y="109"/>
              </a:cxn>
              <a:cxn ang="0">
                <a:pos x="1485" y="184"/>
              </a:cxn>
              <a:cxn ang="0">
                <a:pos x="1400" y="137"/>
              </a:cxn>
              <a:cxn ang="0">
                <a:pos x="1344" y="212"/>
              </a:cxn>
              <a:cxn ang="0">
                <a:pos x="1325" y="241"/>
              </a:cxn>
              <a:cxn ang="0">
                <a:pos x="1353" y="250"/>
              </a:cxn>
            </a:cxnLst>
            <a:rect l="0" t="0" r="r" b="b"/>
            <a:pathLst>
              <a:path w="2751" h="1317">
                <a:moveTo>
                  <a:pt x="1353" y="250"/>
                </a:moveTo>
                <a:cubicBezTo>
                  <a:pt x="1314" y="193"/>
                  <a:pt x="1303" y="193"/>
                  <a:pt x="1230" y="175"/>
                </a:cubicBezTo>
                <a:cubicBezTo>
                  <a:pt x="1173" y="146"/>
                  <a:pt x="1114" y="144"/>
                  <a:pt x="1051" y="137"/>
                </a:cubicBezTo>
                <a:cubicBezTo>
                  <a:pt x="987" y="146"/>
                  <a:pt x="935" y="157"/>
                  <a:pt x="881" y="194"/>
                </a:cubicBezTo>
                <a:cubicBezTo>
                  <a:pt x="813" y="149"/>
                  <a:pt x="793" y="147"/>
                  <a:pt x="711" y="137"/>
                </a:cubicBezTo>
                <a:cubicBezTo>
                  <a:pt x="619" y="160"/>
                  <a:pt x="558" y="206"/>
                  <a:pt x="494" y="279"/>
                </a:cubicBezTo>
                <a:cubicBezTo>
                  <a:pt x="451" y="328"/>
                  <a:pt x="411" y="379"/>
                  <a:pt x="371" y="430"/>
                </a:cubicBezTo>
                <a:cubicBezTo>
                  <a:pt x="354" y="451"/>
                  <a:pt x="324" y="496"/>
                  <a:pt x="324" y="496"/>
                </a:cubicBezTo>
                <a:cubicBezTo>
                  <a:pt x="321" y="509"/>
                  <a:pt x="311" y="521"/>
                  <a:pt x="315" y="534"/>
                </a:cubicBezTo>
                <a:cubicBezTo>
                  <a:pt x="319" y="547"/>
                  <a:pt x="355" y="568"/>
                  <a:pt x="343" y="562"/>
                </a:cubicBezTo>
                <a:cubicBezTo>
                  <a:pt x="287" y="534"/>
                  <a:pt x="259" y="501"/>
                  <a:pt x="201" y="477"/>
                </a:cubicBezTo>
                <a:cubicBezTo>
                  <a:pt x="144" y="483"/>
                  <a:pt x="86" y="480"/>
                  <a:pt x="31" y="496"/>
                </a:cubicBezTo>
                <a:cubicBezTo>
                  <a:pt x="0" y="505"/>
                  <a:pt x="13" y="547"/>
                  <a:pt x="22" y="562"/>
                </a:cubicBezTo>
                <a:cubicBezTo>
                  <a:pt x="42" y="594"/>
                  <a:pt x="66" y="625"/>
                  <a:pt x="88" y="656"/>
                </a:cubicBezTo>
                <a:cubicBezTo>
                  <a:pt x="115" y="694"/>
                  <a:pt x="129" y="739"/>
                  <a:pt x="154" y="779"/>
                </a:cubicBezTo>
                <a:cubicBezTo>
                  <a:pt x="204" y="859"/>
                  <a:pt x="286" y="892"/>
                  <a:pt x="371" y="921"/>
                </a:cubicBezTo>
                <a:cubicBezTo>
                  <a:pt x="394" y="913"/>
                  <a:pt x="466" y="887"/>
                  <a:pt x="475" y="892"/>
                </a:cubicBezTo>
                <a:cubicBezTo>
                  <a:pt x="499" y="905"/>
                  <a:pt x="494" y="943"/>
                  <a:pt x="503" y="968"/>
                </a:cubicBezTo>
                <a:cubicBezTo>
                  <a:pt x="515" y="999"/>
                  <a:pt x="552" y="1014"/>
                  <a:pt x="579" y="1034"/>
                </a:cubicBezTo>
                <a:cubicBezTo>
                  <a:pt x="599" y="1049"/>
                  <a:pt x="625" y="1056"/>
                  <a:pt x="645" y="1072"/>
                </a:cubicBezTo>
                <a:cubicBezTo>
                  <a:pt x="682" y="1101"/>
                  <a:pt x="713" y="1136"/>
                  <a:pt x="749" y="1166"/>
                </a:cubicBezTo>
                <a:cubicBezTo>
                  <a:pt x="806" y="1213"/>
                  <a:pt x="878" y="1256"/>
                  <a:pt x="938" y="1298"/>
                </a:cubicBezTo>
                <a:cubicBezTo>
                  <a:pt x="963" y="1295"/>
                  <a:pt x="989" y="1296"/>
                  <a:pt x="1013" y="1289"/>
                </a:cubicBezTo>
                <a:cubicBezTo>
                  <a:pt x="1058" y="1277"/>
                  <a:pt x="1055" y="1220"/>
                  <a:pt x="1061" y="1185"/>
                </a:cubicBezTo>
                <a:cubicBezTo>
                  <a:pt x="1248" y="1216"/>
                  <a:pt x="1107" y="1184"/>
                  <a:pt x="1240" y="1232"/>
                </a:cubicBezTo>
                <a:cubicBezTo>
                  <a:pt x="1321" y="1262"/>
                  <a:pt x="1485" y="1317"/>
                  <a:pt x="1485" y="1317"/>
                </a:cubicBezTo>
                <a:cubicBezTo>
                  <a:pt x="1571" y="1290"/>
                  <a:pt x="1620" y="1213"/>
                  <a:pt x="1665" y="1138"/>
                </a:cubicBezTo>
                <a:cubicBezTo>
                  <a:pt x="1656" y="1135"/>
                  <a:pt x="1630" y="1135"/>
                  <a:pt x="1637" y="1128"/>
                </a:cubicBezTo>
                <a:cubicBezTo>
                  <a:pt x="1651" y="1114"/>
                  <a:pt x="1693" y="1110"/>
                  <a:pt x="1693" y="1110"/>
                </a:cubicBezTo>
                <a:cubicBezTo>
                  <a:pt x="1787" y="1113"/>
                  <a:pt x="1882" y="1127"/>
                  <a:pt x="1976" y="1119"/>
                </a:cubicBezTo>
                <a:cubicBezTo>
                  <a:pt x="1999" y="1117"/>
                  <a:pt x="2017" y="1097"/>
                  <a:pt x="2033" y="1081"/>
                </a:cubicBezTo>
                <a:cubicBezTo>
                  <a:pt x="2146" y="968"/>
                  <a:pt x="2197" y="907"/>
                  <a:pt x="2279" y="770"/>
                </a:cubicBezTo>
                <a:cubicBezTo>
                  <a:pt x="2276" y="760"/>
                  <a:pt x="2261" y="735"/>
                  <a:pt x="2269" y="741"/>
                </a:cubicBezTo>
                <a:cubicBezTo>
                  <a:pt x="2289" y="756"/>
                  <a:pt x="2299" y="781"/>
                  <a:pt x="2316" y="798"/>
                </a:cubicBezTo>
                <a:cubicBezTo>
                  <a:pt x="2374" y="856"/>
                  <a:pt x="2439" y="889"/>
                  <a:pt x="2515" y="911"/>
                </a:cubicBezTo>
                <a:cubicBezTo>
                  <a:pt x="2543" y="905"/>
                  <a:pt x="2575" y="907"/>
                  <a:pt x="2600" y="892"/>
                </a:cubicBezTo>
                <a:cubicBezTo>
                  <a:pt x="2616" y="883"/>
                  <a:pt x="2621" y="862"/>
                  <a:pt x="2628" y="845"/>
                </a:cubicBezTo>
                <a:cubicBezTo>
                  <a:pt x="2686" y="714"/>
                  <a:pt x="2714" y="625"/>
                  <a:pt x="2751" y="496"/>
                </a:cubicBezTo>
                <a:cubicBezTo>
                  <a:pt x="2700" y="445"/>
                  <a:pt x="2640" y="419"/>
                  <a:pt x="2571" y="401"/>
                </a:cubicBezTo>
                <a:cubicBezTo>
                  <a:pt x="2620" y="339"/>
                  <a:pt x="2611" y="368"/>
                  <a:pt x="2590" y="250"/>
                </a:cubicBezTo>
                <a:cubicBezTo>
                  <a:pt x="2582" y="205"/>
                  <a:pt x="2579" y="155"/>
                  <a:pt x="2552" y="118"/>
                </a:cubicBezTo>
                <a:cubicBezTo>
                  <a:pt x="2507" y="55"/>
                  <a:pt x="2425" y="46"/>
                  <a:pt x="2364" y="5"/>
                </a:cubicBezTo>
                <a:cubicBezTo>
                  <a:pt x="2332" y="8"/>
                  <a:pt x="2297" y="0"/>
                  <a:pt x="2269" y="14"/>
                </a:cubicBezTo>
                <a:cubicBezTo>
                  <a:pt x="2249" y="24"/>
                  <a:pt x="2246" y="54"/>
                  <a:pt x="2231" y="71"/>
                </a:cubicBezTo>
                <a:cubicBezTo>
                  <a:pt x="2224" y="80"/>
                  <a:pt x="2212" y="84"/>
                  <a:pt x="2203" y="90"/>
                </a:cubicBezTo>
                <a:cubicBezTo>
                  <a:pt x="2165" y="156"/>
                  <a:pt x="2140" y="201"/>
                  <a:pt x="2090" y="260"/>
                </a:cubicBezTo>
                <a:cubicBezTo>
                  <a:pt x="2021" y="215"/>
                  <a:pt x="1955" y="159"/>
                  <a:pt x="1873" y="137"/>
                </a:cubicBezTo>
                <a:cubicBezTo>
                  <a:pt x="1826" y="124"/>
                  <a:pt x="1778" y="120"/>
                  <a:pt x="1731" y="109"/>
                </a:cubicBezTo>
                <a:cubicBezTo>
                  <a:pt x="1582" y="116"/>
                  <a:pt x="1531" y="71"/>
                  <a:pt x="1485" y="184"/>
                </a:cubicBezTo>
                <a:cubicBezTo>
                  <a:pt x="1421" y="140"/>
                  <a:pt x="1451" y="153"/>
                  <a:pt x="1400" y="137"/>
                </a:cubicBezTo>
                <a:cubicBezTo>
                  <a:pt x="1309" y="228"/>
                  <a:pt x="1376" y="147"/>
                  <a:pt x="1344" y="212"/>
                </a:cubicBezTo>
                <a:cubicBezTo>
                  <a:pt x="1339" y="222"/>
                  <a:pt x="1322" y="230"/>
                  <a:pt x="1325" y="241"/>
                </a:cubicBezTo>
                <a:cubicBezTo>
                  <a:pt x="1327" y="251"/>
                  <a:pt x="1344" y="247"/>
                  <a:pt x="1353" y="250"/>
                </a:cubicBezTo>
                <a:close/>
              </a:path>
            </a:pathLst>
          </a:cu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19" name="Text Box 19"/>
          <p:cNvSpPr txBox="1">
            <a:spLocks noChangeArrowheads="1"/>
          </p:cNvSpPr>
          <p:nvPr/>
        </p:nvSpPr>
        <p:spPr bwMode="auto">
          <a:xfrm>
            <a:off x="722003" y="1547813"/>
            <a:ext cx="1948482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9BD13"/>
                </a:solidFill>
              </a:rPr>
              <a:t>Physical</a:t>
            </a:r>
          </a:p>
          <a:p>
            <a:r>
              <a:rPr lang="en-US">
                <a:solidFill>
                  <a:srgbClr val="B9BD13"/>
                </a:solidFill>
              </a:rPr>
              <a:t>Partitioning</a:t>
            </a:r>
          </a:p>
        </p:txBody>
      </p:sp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608013" y="2711450"/>
            <a:ext cx="2233612" cy="1304925"/>
          </a:xfrm>
          <a:prstGeom prst="rect">
            <a:avLst/>
          </a:prstGeom>
          <a:solidFill>
            <a:srgbClr val="D7DB31"/>
          </a:solidFill>
          <a:ln w="50800" algn="ctr">
            <a:solidFill>
              <a:srgbClr val="A0A31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24" name="Line 24"/>
          <p:cNvSpPr>
            <a:spLocks noChangeShapeType="1"/>
          </p:cNvSpPr>
          <p:nvPr/>
        </p:nvSpPr>
        <p:spPr bwMode="auto">
          <a:xfrm>
            <a:off x="1582738" y="2727325"/>
            <a:ext cx="0" cy="128905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 flipH="1">
            <a:off x="608013" y="3535363"/>
            <a:ext cx="958850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26" name="Line 26"/>
          <p:cNvSpPr>
            <a:spLocks noChangeShapeType="1"/>
          </p:cNvSpPr>
          <p:nvPr/>
        </p:nvSpPr>
        <p:spPr bwMode="auto">
          <a:xfrm>
            <a:off x="1582738" y="3251200"/>
            <a:ext cx="1243012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28" name="Line 28"/>
          <p:cNvSpPr>
            <a:spLocks noChangeShapeType="1"/>
          </p:cNvSpPr>
          <p:nvPr/>
        </p:nvSpPr>
        <p:spPr bwMode="auto">
          <a:xfrm flipH="1">
            <a:off x="2217738" y="2114550"/>
            <a:ext cx="1579562" cy="839788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34" name="Line 34"/>
          <p:cNvSpPr>
            <a:spLocks noChangeShapeType="1"/>
          </p:cNvSpPr>
          <p:nvPr/>
        </p:nvSpPr>
        <p:spPr bwMode="auto">
          <a:xfrm>
            <a:off x="5418138" y="2087563"/>
            <a:ext cx="1395412" cy="1154112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40" name="Text Box 40"/>
          <p:cNvSpPr txBox="1">
            <a:spLocks noChangeArrowheads="1"/>
          </p:cNvSpPr>
          <p:nvPr/>
        </p:nvSpPr>
        <p:spPr bwMode="auto">
          <a:xfrm>
            <a:off x="3719513" y="1797050"/>
            <a:ext cx="1747837" cy="3794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opcode = </a:t>
            </a:r>
            <a:r>
              <a:rPr lang="en-US" sz="1800"/>
              <a:t>read</a:t>
            </a:r>
          </a:p>
        </p:txBody>
      </p:sp>
      <p:sp>
        <p:nvSpPr>
          <p:cNvPr id="204847" name="Line 47"/>
          <p:cNvSpPr>
            <a:spLocks noChangeShapeType="1"/>
          </p:cNvSpPr>
          <p:nvPr/>
        </p:nvSpPr>
        <p:spPr bwMode="auto">
          <a:xfrm>
            <a:off x="4689475" y="2116138"/>
            <a:ext cx="490538" cy="2949575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B9BD13"/>
              </a:solidFill>
            </a:endParaRPr>
          </a:p>
        </p:txBody>
      </p:sp>
      <p:sp>
        <p:nvSpPr>
          <p:cNvPr id="204848" name="Text Box 48"/>
          <p:cNvSpPr txBox="1">
            <a:spLocks noChangeArrowheads="1"/>
          </p:cNvSpPr>
          <p:nvPr/>
        </p:nvSpPr>
        <p:spPr bwMode="auto">
          <a:xfrm>
            <a:off x="6888163" y="2400300"/>
            <a:ext cx="1573212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9BD13"/>
                </a:solidFill>
              </a:rPr>
              <a:t>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42AA-78AE-47D0-81B4-7BD03F38D57C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4E1-C957-45D5-AAC1-99FADC78DA2A}" type="slidenum">
              <a:rPr lang="en-US"/>
              <a:pPr/>
              <a:t>11</a:t>
            </a:fld>
            <a:endParaRPr lang="en-US"/>
          </a:p>
        </p:txBody>
      </p:sp>
      <p:sp>
        <p:nvSpPr>
          <p:cNvPr id="211043" name="Line 99"/>
          <p:cNvSpPr>
            <a:spLocks noChangeShapeType="1"/>
          </p:cNvSpPr>
          <p:nvPr/>
        </p:nvSpPr>
        <p:spPr bwMode="auto">
          <a:xfrm flipH="1">
            <a:off x="930275" y="1611313"/>
            <a:ext cx="1239838" cy="221615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44" name="Line 100"/>
          <p:cNvSpPr>
            <a:spLocks noChangeShapeType="1"/>
          </p:cNvSpPr>
          <p:nvPr/>
        </p:nvSpPr>
        <p:spPr bwMode="auto">
          <a:xfrm>
            <a:off x="5781675" y="1425575"/>
            <a:ext cx="2168525" cy="1874838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0982" name="Oval 38"/>
          <p:cNvSpPr>
            <a:spLocks noChangeArrowheads="1"/>
          </p:cNvSpPr>
          <p:nvPr/>
        </p:nvSpPr>
        <p:spPr bwMode="auto">
          <a:xfrm>
            <a:off x="866775" y="2347913"/>
            <a:ext cx="7543800" cy="3671887"/>
          </a:xfrm>
          <a:prstGeom prst="ellipse">
            <a:avLst/>
          </a:prstGeom>
          <a:solidFill>
            <a:srgbClr val="D7DB31"/>
          </a:solidFill>
          <a:ln w="50800" algn="ctr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Refinement</a:t>
            </a:r>
          </a:p>
        </p:txBody>
      </p:sp>
      <p:sp>
        <p:nvSpPr>
          <p:cNvPr id="210981" name="Oval 37"/>
          <p:cNvSpPr>
            <a:spLocks noChangeArrowheads="1"/>
          </p:cNvSpPr>
          <p:nvPr/>
        </p:nvSpPr>
        <p:spPr bwMode="auto">
          <a:xfrm>
            <a:off x="2143125" y="876300"/>
            <a:ext cx="3792538" cy="1797050"/>
          </a:xfrm>
          <a:prstGeom prst="ellipse">
            <a:avLst/>
          </a:prstGeom>
          <a:solidFill>
            <a:schemeClr val="accent2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003" name="Group 59"/>
          <p:cNvGrpSpPr>
            <a:grpSpLocks/>
          </p:cNvGrpSpPr>
          <p:nvPr/>
        </p:nvGrpSpPr>
        <p:grpSpPr bwMode="auto">
          <a:xfrm>
            <a:off x="3111500" y="2835275"/>
            <a:ext cx="1227138" cy="793750"/>
            <a:chOff x="2338" y="2038"/>
            <a:chExt cx="977" cy="620"/>
          </a:xfrm>
          <a:solidFill>
            <a:srgbClr val="D7DB31"/>
          </a:solidFill>
        </p:grpSpPr>
        <p:sp>
          <p:nvSpPr>
            <p:cNvPr id="210989" name="Rectangle 45"/>
            <p:cNvSpPr>
              <a:spLocks noChangeArrowheads="1"/>
            </p:cNvSpPr>
            <p:nvPr/>
          </p:nvSpPr>
          <p:spPr bwMode="auto">
            <a:xfrm>
              <a:off x="2338" y="2038"/>
              <a:ext cx="977" cy="615"/>
            </a:xfrm>
            <a:prstGeom prst="rect">
              <a:avLst/>
            </a:prstGeom>
            <a:grpFill/>
            <a:ln w="50800" algn="ctr">
              <a:solidFill>
                <a:srgbClr val="A0A3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0992" name="Line 48"/>
            <p:cNvSpPr>
              <a:spLocks noChangeShapeType="1"/>
            </p:cNvSpPr>
            <p:nvPr/>
          </p:nvSpPr>
          <p:spPr bwMode="auto">
            <a:xfrm>
              <a:off x="2658" y="2046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0993" name="Line 49"/>
            <p:cNvSpPr>
              <a:spLocks noChangeShapeType="1"/>
            </p:cNvSpPr>
            <p:nvPr/>
          </p:nvSpPr>
          <p:spPr bwMode="auto">
            <a:xfrm>
              <a:off x="2820" y="2040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0994" name="Line 50"/>
            <p:cNvSpPr>
              <a:spLocks noChangeShapeType="1"/>
            </p:cNvSpPr>
            <p:nvPr/>
          </p:nvSpPr>
          <p:spPr bwMode="auto">
            <a:xfrm>
              <a:off x="2982" y="2040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0995" name="Line 51"/>
            <p:cNvSpPr>
              <a:spLocks noChangeShapeType="1"/>
            </p:cNvSpPr>
            <p:nvPr/>
          </p:nvSpPr>
          <p:spPr bwMode="auto">
            <a:xfrm>
              <a:off x="3144" y="2046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0996" name="Line 52"/>
            <p:cNvSpPr>
              <a:spLocks noChangeShapeType="1"/>
            </p:cNvSpPr>
            <p:nvPr/>
          </p:nvSpPr>
          <p:spPr bwMode="auto">
            <a:xfrm>
              <a:off x="2496" y="2040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grpSp>
        <p:nvGrpSpPr>
          <p:cNvPr id="211004" name="Group 60"/>
          <p:cNvGrpSpPr>
            <a:grpSpLocks/>
          </p:cNvGrpSpPr>
          <p:nvPr/>
        </p:nvGrpSpPr>
        <p:grpSpPr bwMode="auto">
          <a:xfrm>
            <a:off x="3109913" y="4206875"/>
            <a:ext cx="1227137" cy="793750"/>
            <a:chOff x="2338" y="2038"/>
            <a:chExt cx="977" cy="620"/>
          </a:xfrm>
          <a:solidFill>
            <a:srgbClr val="D7DB31"/>
          </a:solidFill>
        </p:grpSpPr>
        <p:sp>
          <p:nvSpPr>
            <p:cNvPr id="211005" name="Rectangle 61"/>
            <p:cNvSpPr>
              <a:spLocks noChangeArrowheads="1"/>
            </p:cNvSpPr>
            <p:nvPr/>
          </p:nvSpPr>
          <p:spPr bwMode="auto">
            <a:xfrm>
              <a:off x="2338" y="2038"/>
              <a:ext cx="977" cy="615"/>
            </a:xfrm>
            <a:prstGeom prst="rect">
              <a:avLst/>
            </a:prstGeom>
            <a:grpFill/>
            <a:ln w="50800" algn="ctr">
              <a:solidFill>
                <a:srgbClr val="A0A3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06" name="Line 62"/>
            <p:cNvSpPr>
              <a:spLocks noChangeShapeType="1"/>
            </p:cNvSpPr>
            <p:nvPr/>
          </p:nvSpPr>
          <p:spPr bwMode="auto">
            <a:xfrm>
              <a:off x="2658" y="2046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07" name="Line 63"/>
            <p:cNvSpPr>
              <a:spLocks noChangeShapeType="1"/>
            </p:cNvSpPr>
            <p:nvPr/>
          </p:nvSpPr>
          <p:spPr bwMode="auto">
            <a:xfrm>
              <a:off x="2820" y="2040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08" name="Line 64"/>
            <p:cNvSpPr>
              <a:spLocks noChangeShapeType="1"/>
            </p:cNvSpPr>
            <p:nvPr/>
          </p:nvSpPr>
          <p:spPr bwMode="auto">
            <a:xfrm>
              <a:off x="2982" y="2040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09" name="Line 65"/>
            <p:cNvSpPr>
              <a:spLocks noChangeShapeType="1"/>
            </p:cNvSpPr>
            <p:nvPr/>
          </p:nvSpPr>
          <p:spPr bwMode="auto">
            <a:xfrm>
              <a:off x="3144" y="2046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10" name="Line 66"/>
            <p:cNvSpPr>
              <a:spLocks noChangeShapeType="1"/>
            </p:cNvSpPr>
            <p:nvPr/>
          </p:nvSpPr>
          <p:spPr bwMode="auto">
            <a:xfrm>
              <a:off x="2496" y="2040"/>
              <a:ext cx="0" cy="612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sp>
        <p:nvSpPr>
          <p:cNvPr id="211011" name="Line 67"/>
          <p:cNvSpPr>
            <a:spLocks noChangeShapeType="1"/>
          </p:cNvSpPr>
          <p:nvPr/>
        </p:nvSpPr>
        <p:spPr bwMode="auto">
          <a:xfrm flipV="1">
            <a:off x="3400425" y="3638550"/>
            <a:ext cx="0" cy="34290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12" name="Text Box 68"/>
          <p:cNvSpPr txBox="1">
            <a:spLocks noChangeArrowheads="1"/>
          </p:cNvSpPr>
          <p:nvPr/>
        </p:nvSpPr>
        <p:spPr bwMode="auto">
          <a:xfrm>
            <a:off x="3439622" y="3641725"/>
            <a:ext cx="931862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0A311"/>
                </a:solidFill>
              </a:rPr>
              <a:t>head</a:t>
            </a:r>
          </a:p>
        </p:txBody>
      </p:sp>
      <p:sp>
        <p:nvSpPr>
          <p:cNvPr id="211013" name="Line 69"/>
          <p:cNvSpPr>
            <a:spLocks noChangeShapeType="1"/>
          </p:cNvSpPr>
          <p:nvPr/>
        </p:nvSpPr>
        <p:spPr bwMode="auto">
          <a:xfrm flipV="1">
            <a:off x="3817938" y="5016500"/>
            <a:ext cx="0" cy="34290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14" name="Text Box 70"/>
          <p:cNvSpPr txBox="1">
            <a:spLocks noChangeArrowheads="1"/>
          </p:cNvSpPr>
          <p:nvPr/>
        </p:nvSpPr>
        <p:spPr bwMode="auto">
          <a:xfrm>
            <a:off x="3873500" y="5003800"/>
            <a:ext cx="655638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0A311"/>
                </a:solidFill>
              </a:rPr>
              <a:t>tail</a:t>
            </a:r>
          </a:p>
        </p:txBody>
      </p:sp>
      <p:sp>
        <p:nvSpPr>
          <p:cNvPr id="211015" name="AutoShape 71"/>
          <p:cNvSpPr>
            <a:spLocks noChangeArrowheads="1"/>
          </p:cNvSpPr>
          <p:nvPr/>
        </p:nvSpPr>
        <p:spPr bwMode="auto">
          <a:xfrm rot="16200000">
            <a:off x="5724525" y="3971926"/>
            <a:ext cx="981075" cy="3619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7DB31"/>
          </a:solidFill>
          <a:ln w="50800" algn="ctr">
            <a:solidFill>
              <a:srgbClr val="A0A31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cxnSp>
        <p:nvCxnSpPr>
          <p:cNvPr id="211016" name="AutoShape 72"/>
          <p:cNvCxnSpPr>
            <a:cxnSpLocks noChangeShapeType="1"/>
            <a:endCxn id="210989" idx="3"/>
          </p:cNvCxnSpPr>
          <p:nvPr/>
        </p:nvCxnSpPr>
        <p:spPr bwMode="auto">
          <a:xfrm rot="10800000">
            <a:off x="4364038" y="3228975"/>
            <a:ext cx="1654175" cy="666750"/>
          </a:xfrm>
          <a:prstGeom prst="bentConnector3">
            <a:avLst>
              <a:gd name="adj1" fmla="val 34162"/>
            </a:avLst>
          </a:prstGeom>
          <a:noFill/>
          <a:ln w="50800">
            <a:solidFill>
              <a:srgbClr val="A0A311"/>
            </a:solidFill>
            <a:miter lim="800000"/>
            <a:headEnd/>
            <a:tailEnd/>
          </a:ln>
          <a:effectLst/>
        </p:spPr>
      </p:cxnSp>
      <p:cxnSp>
        <p:nvCxnSpPr>
          <p:cNvPr id="211017" name="AutoShape 73"/>
          <p:cNvCxnSpPr>
            <a:cxnSpLocks noChangeShapeType="1"/>
            <a:stCxn id="211005" idx="3"/>
            <a:endCxn id="211015" idx="3"/>
          </p:cNvCxnSpPr>
          <p:nvPr/>
        </p:nvCxnSpPr>
        <p:spPr bwMode="auto">
          <a:xfrm flipV="1">
            <a:off x="4362450" y="4152900"/>
            <a:ext cx="1646238" cy="447675"/>
          </a:xfrm>
          <a:prstGeom prst="bentConnector3">
            <a:avLst>
              <a:gd name="adj1" fmla="val 49954"/>
            </a:avLst>
          </a:prstGeom>
          <a:noFill/>
          <a:ln w="50800">
            <a:solidFill>
              <a:srgbClr val="A0A311"/>
            </a:solidFill>
            <a:miter lim="800000"/>
            <a:headEnd/>
            <a:tailEnd/>
          </a:ln>
          <a:effectLst/>
        </p:spPr>
      </p:cxnSp>
      <p:sp>
        <p:nvSpPr>
          <p:cNvPr id="211020" name="Line 76"/>
          <p:cNvSpPr>
            <a:spLocks noChangeShapeType="1"/>
          </p:cNvSpPr>
          <p:nvPr/>
        </p:nvSpPr>
        <p:spPr bwMode="auto">
          <a:xfrm>
            <a:off x="2638425" y="3219450"/>
            <a:ext cx="0" cy="2314575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21" name="Line 77"/>
          <p:cNvSpPr>
            <a:spLocks noChangeShapeType="1"/>
          </p:cNvSpPr>
          <p:nvPr/>
        </p:nvSpPr>
        <p:spPr bwMode="auto">
          <a:xfrm>
            <a:off x="2619375" y="5514975"/>
            <a:ext cx="3114675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22" name="Line 78"/>
          <p:cNvSpPr>
            <a:spLocks noChangeShapeType="1"/>
          </p:cNvSpPr>
          <p:nvPr/>
        </p:nvSpPr>
        <p:spPr bwMode="auto">
          <a:xfrm flipV="1">
            <a:off x="5715000" y="4457700"/>
            <a:ext cx="0" cy="106680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23" name="Line 79"/>
          <p:cNvSpPr>
            <a:spLocks noChangeShapeType="1"/>
          </p:cNvSpPr>
          <p:nvPr/>
        </p:nvSpPr>
        <p:spPr bwMode="auto">
          <a:xfrm>
            <a:off x="5695950" y="4467225"/>
            <a:ext cx="333375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24" name="Line 80"/>
          <p:cNvSpPr>
            <a:spLocks noChangeShapeType="1"/>
          </p:cNvSpPr>
          <p:nvPr/>
        </p:nvSpPr>
        <p:spPr bwMode="auto">
          <a:xfrm flipH="1">
            <a:off x="2628900" y="4610100"/>
            <a:ext cx="495300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25" name="Line 81"/>
          <p:cNvSpPr>
            <a:spLocks noChangeShapeType="1"/>
          </p:cNvSpPr>
          <p:nvPr/>
        </p:nvSpPr>
        <p:spPr bwMode="auto">
          <a:xfrm>
            <a:off x="6391275" y="4152900"/>
            <a:ext cx="762000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26" name="Line 82"/>
          <p:cNvSpPr>
            <a:spLocks noChangeShapeType="1"/>
          </p:cNvSpPr>
          <p:nvPr/>
        </p:nvSpPr>
        <p:spPr bwMode="auto">
          <a:xfrm flipH="1">
            <a:off x="2628900" y="3228975"/>
            <a:ext cx="466725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sp>
        <p:nvSpPr>
          <p:cNvPr id="211028" name="Line 84"/>
          <p:cNvSpPr>
            <a:spLocks noChangeShapeType="1"/>
          </p:cNvSpPr>
          <p:nvPr/>
        </p:nvSpPr>
        <p:spPr bwMode="auto">
          <a:xfrm flipH="1">
            <a:off x="1752600" y="4124325"/>
            <a:ext cx="876300" cy="0"/>
          </a:xfrm>
          <a:prstGeom prst="line">
            <a:avLst/>
          </a:prstGeom>
          <a:noFill/>
          <a:ln w="50800">
            <a:solidFill>
              <a:srgbClr val="A0A3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A0A311"/>
              </a:solidFill>
            </a:endParaRPr>
          </a:p>
        </p:txBody>
      </p:sp>
      <p:grpSp>
        <p:nvGrpSpPr>
          <p:cNvPr id="211038" name="Group 94"/>
          <p:cNvGrpSpPr>
            <a:grpSpLocks/>
          </p:cNvGrpSpPr>
          <p:nvPr/>
        </p:nvGrpSpPr>
        <p:grpSpPr bwMode="auto">
          <a:xfrm>
            <a:off x="4781550" y="3028950"/>
            <a:ext cx="276225" cy="428625"/>
            <a:chOff x="3012" y="1920"/>
            <a:chExt cx="222" cy="342"/>
          </a:xfrm>
          <a:solidFill>
            <a:srgbClr val="D7DB31"/>
          </a:solidFill>
        </p:grpSpPr>
        <p:sp>
          <p:nvSpPr>
            <p:cNvPr id="211030" name="Rectangle 8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50800" algn="ctr">
              <a:solidFill>
                <a:srgbClr val="A0A3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32" name="Line 88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34" name="Line 90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grpSp>
        <p:nvGrpSpPr>
          <p:cNvPr id="211039" name="Group 95"/>
          <p:cNvGrpSpPr>
            <a:grpSpLocks/>
          </p:cNvGrpSpPr>
          <p:nvPr/>
        </p:nvGrpSpPr>
        <p:grpSpPr bwMode="auto">
          <a:xfrm>
            <a:off x="4776788" y="4371975"/>
            <a:ext cx="276225" cy="428625"/>
            <a:chOff x="3012" y="1920"/>
            <a:chExt cx="222" cy="342"/>
          </a:xfrm>
          <a:solidFill>
            <a:srgbClr val="D7DB31"/>
          </a:solidFill>
        </p:grpSpPr>
        <p:sp>
          <p:nvSpPr>
            <p:cNvPr id="211040" name="Rectangle 96"/>
            <p:cNvSpPr>
              <a:spLocks noChangeArrowheads="1"/>
            </p:cNvSpPr>
            <p:nvPr/>
          </p:nvSpPr>
          <p:spPr bwMode="auto">
            <a:xfrm>
              <a:off x="3012" y="1920"/>
              <a:ext cx="222" cy="342"/>
            </a:xfrm>
            <a:prstGeom prst="rect">
              <a:avLst/>
            </a:prstGeom>
            <a:grpFill/>
            <a:ln w="50800" algn="ctr">
              <a:solidFill>
                <a:srgbClr val="A0A3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41" name="Line 97"/>
            <p:cNvSpPr>
              <a:spLocks noChangeShapeType="1"/>
            </p:cNvSpPr>
            <p:nvPr/>
          </p:nvSpPr>
          <p:spPr bwMode="auto">
            <a:xfrm flipV="1">
              <a:off x="3066" y="2154"/>
              <a:ext cx="36" cy="108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  <p:sp>
          <p:nvSpPr>
            <p:cNvPr id="211042" name="Line 98"/>
            <p:cNvSpPr>
              <a:spLocks noChangeShapeType="1"/>
            </p:cNvSpPr>
            <p:nvPr/>
          </p:nvSpPr>
          <p:spPr bwMode="auto">
            <a:xfrm>
              <a:off x="3108" y="2154"/>
              <a:ext cx="36" cy="108"/>
            </a:xfrm>
            <a:prstGeom prst="line">
              <a:avLst/>
            </a:prstGeom>
            <a:grpFill/>
            <a:ln w="50800">
              <a:solidFill>
                <a:srgbClr val="A0A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A0A311"/>
                </a:solidFill>
              </a:endParaRPr>
            </a:p>
          </p:txBody>
        </p:sp>
      </p:grpSp>
      <p:grpSp>
        <p:nvGrpSpPr>
          <p:cNvPr id="211045" name="Group 101"/>
          <p:cNvGrpSpPr>
            <a:grpSpLocks/>
          </p:cNvGrpSpPr>
          <p:nvPr/>
        </p:nvGrpSpPr>
        <p:grpSpPr bwMode="auto">
          <a:xfrm>
            <a:off x="2533650" y="1177925"/>
            <a:ext cx="2771775" cy="984250"/>
            <a:chOff x="1596" y="742"/>
            <a:chExt cx="1746" cy="620"/>
          </a:xfrm>
        </p:grpSpPr>
        <p:sp>
          <p:nvSpPr>
            <p:cNvPr id="211029" name="Line 85"/>
            <p:cNvSpPr>
              <a:spLocks noChangeShapeType="1"/>
            </p:cNvSpPr>
            <p:nvPr/>
          </p:nvSpPr>
          <p:spPr bwMode="auto">
            <a:xfrm>
              <a:off x="1596" y="1044"/>
              <a:ext cx="17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73" name="Rectangle 29"/>
            <p:cNvSpPr>
              <a:spLocks noChangeArrowheads="1"/>
            </p:cNvSpPr>
            <p:nvPr/>
          </p:nvSpPr>
          <p:spPr bwMode="auto">
            <a:xfrm>
              <a:off x="2050" y="742"/>
              <a:ext cx="977" cy="615"/>
            </a:xfrm>
            <a:prstGeom prst="rect">
              <a:avLst/>
            </a:prstGeom>
            <a:solidFill>
              <a:schemeClr val="accent1"/>
            </a:solidFill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74" name="Line 30"/>
            <p:cNvSpPr>
              <a:spLocks noChangeShapeType="1"/>
            </p:cNvSpPr>
            <p:nvPr/>
          </p:nvSpPr>
          <p:spPr bwMode="auto">
            <a:xfrm flipH="1">
              <a:off x="1898" y="742"/>
              <a:ext cx="1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75" name="Line 31"/>
            <p:cNvSpPr>
              <a:spLocks noChangeShapeType="1"/>
            </p:cNvSpPr>
            <p:nvPr/>
          </p:nvSpPr>
          <p:spPr bwMode="auto">
            <a:xfrm flipH="1">
              <a:off x="1892" y="1354"/>
              <a:ext cx="1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76" name="Line 32"/>
            <p:cNvSpPr>
              <a:spLocks noChangeShapeType="1"/>
            </p:cNvSpPr>
            <p:nvPr/>
          </p:nvSpPr>
          <p:spPr bwMode="auto">
            <a:xfrm>
              <a:off x="2370" y="750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77" name="Line 33"/>
            <p:cNvSpPr>
              <a:spLocks noChangeShapeType="1"/>
            </p:cNvSpPr>
            <p:nvPr/>
          </p:nvSpPr>
          <p:spPr bwMode="auto">
            <a:xfrm>
              <a:off x="2532" y="744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78" name="Line 34"/>
            <p:cNvSpPr>
              <a:spLocks noChangeShapeType="1"/>
            </p:cNvSpPr>
            <p:nvPr/>
          </p:nvSpPr>
          <p:spPr bwMode="auto">
            <a:xfrm>
              <a:off x="2694" y="744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79" name="Line 35"/>
            <p:cNvSpPr>
              <a:spLocks noChangeShapeType="1"/>
            </p:cNvSpPr>
            <p:nvPr/>
          </p:nvSpPr>
          <p:spPr bwMode="auto">
            <a:xfrm>
              <a:off x="2856" y="750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0" name="Line 36"/>
            <p:cNvSpPr>
              <a:spLocks noChangeShapeType="1"/>
            </p:cNvSpPr>
            <p:nvPr/>
          </p:nvSpPr>
          <p:spPr bwMode="auto">
            <a:xfrm>
              <a:off x="2208" y="744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>
              <a:off x="2457" y="749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>
              <a:off x="2619" y="743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5" name="Line 41"/>
            <p:cNvSpPr>
              <a:spLocks noChangeShapeType="1"/>
            </p:cNvSpPr>
            <p:nvPr/>
          </p:nvSpPr>
          <p:spPr bwMode="auto">
            <a:xfrm>
              <a:off x="2781" y="743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6" name="Line 42"/>
            <p:cNvSpPr>
              <a:spLocks noChangeShapeType="1"/>
            </p:cNvSpPr>
            <p:nvPr/>
          </p:nvSpPr>
          <p:spPr bwMode="auto">
            <a:xfrm>
              <a:off x="2943" y="749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7" name="Line 43"/>
            <p:cNvSpPr>
              <a:spLocks noChangeShapeType="1"/>
            </p:cNvSpPr>
            <p:nvPr/>
          </p:nvSpPr>
          <p:spPr bwMode="auto">
            <a:xfrm>
              <a:off x="2295" y="743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8" name="Line 44"/>
            <p:cNvSpPr>
              <a:spLocks noChangeShapeType="1"/>
            </p:cNvSpPr>
            <p:nvPr/>
          </p:nvSpPr>
          <p:spPr bwMode="auto">
            <a:xfrm>
              <a:off x="2127" y="749"/>
              <a:ext cx="0" cy="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256075" y="793102"/>
            <a:ext cx="192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cxnSp>
        <p:nvCxnSpPr>
          <p:cNvPr id="64" name="Straight Connector 63"/>
          <p:cNvCxnSpPr>
            <a:stCxn id="62" idx="1"/>
            <a:endCxn id="210981" idx="7"/>
          </p:cNvCxnSpPr>
          <p:nvPr/>
        </p:nvCxnSpPr>
        <p:spPr bwMode="auto">
          <a:xfrm rot="10800000" flipV="1">
            <a:off x="5380259" y="1023934"/>
            <a:ext cx="875817" cy="11553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772370" y="1747934"/>
            <a:ext cx="19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Refinement</a:t>
            </a:r>
          </a:p>
        </p:txBody>
      </p:sp>
      <p:cxnSp>
        <p:nvCxnSpPr>
          <p:cNvPr id="71" name="Straight Connector 70"/>
          <p:cNvCxnSpPr>
            <a:stCxn id="70" idx="2"/>
            <a:endCxn id="210982" idx="7"/>
          </p:cNvCxnSpPr>
          <p:nvPr/>
        </p:nvCxnSpPr>
        <p:spPr bwMode="auto">
          <a:xfrm rot="5400000">
            <a:off x="7183506" y="2331903"/>
            <a:ext cx="676049" cy="43144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5226-FD0B-446B-9DDF-9629C92793A7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4B8-12A9-4A49-A2CB-C8EDB1B40AF6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Today’s </a:t>
            </a:r>
            <a:r>
              <a:rPr lang="en-US" dirty="0"/>
              <a:t>design process and its challenges (the problem)</a:t>
            </a:r>
          </a:p>
          <a:p>
            <a:pPr lvl="1"/>
            <a:r>
              <a:rPr lang="en-US" dirty="0" smtClean="0"/>
              <a:t>PAD Methodology overview (the </a:t>
            </a:r>
            <a:r>
              <a:rPr lang="en-US" dirty="0"/>
              <a:t>solution</a:t>
            </a:r>
            <a:r>
              <a:rPr lang="en-US" dirty="0" smtClean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Step 1: System </a:t>
            </a:r>
            <a:r>
              <a:rPr lang="en-US" dirty="0" err="1" smtClean="0">
                <a:solidFill>
                  <a:schemeClr val="tx2"/>
                </a:solidFill>
              </a:rPr>
              <a:t>Verilog</a:t>
            </a:r>
            <a:r>
              <a:rPr lang="en-US" dirty="0" smtClean="0">
                <a:solidFill>
                  <a:schemeClr val="tx2"/>
                </a:solidFill>
              </a:rPr>
              <a:t> Extension (SVX)</a:t>
            </a:r>
          </a:p>
          <a:p>
            <a:pPr lvl="2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Closing thoughts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SVX PAD Subset (for HSX+ EDC)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010" y="3939982"/>
            <a:ext cx="3613087" cy="2059083"/>
          </a:xfrm>
        </p:spPr>
        <p:txBody>
          <a:bodyPr/>
          <a:lstStyle/>
          <a:p>
            <a:pPr marL="91440" lvl="1">
              <a:spcBef>
                <a:spcPts val="300"/>
              </a:spcBef>
              <a:buNone/>
            </a:pPr>
            <a:r>
              <a:rPr lang="en-US" dirty="0" smtClean="0"/>
              <a:t>In:</a:t>
            </a:r>
          </a:p>
          <a:p>
            <a:pPr marL="91440"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 smtClean="0"/>
              <a:t>Auto clock gating</a:t>
            </a:r>
          </a:p>
          <a:p>
            <a:pPr marL="91440"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 smtClean="0"/>
              <a:t>X’s in traces</a:t>
            </a:r>
          </a:p>
          <a:p>
            <a:pPr marL="91440"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 smtClean="0"/>
              <a:t>Free </a:t>
            </a:r>
            <a:r>
              <a:rPr lang="en-US" dirty="0" err="1" smtClean="0"/>
              <a:t>vars</a:t>
            </a:r>
            <a:r>
              <a:rPr lang="en-US" dirty="0" smtClean="0"/>
              <a:t> in abstractions</a:t>
            </a:r>
          </a:p>
          <a:p>
            <a:pPr marL="91440"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 smtClean="0"/>
              <a:t>Assumptions in abstractions</a:t>
            </a:r>
          </a:p>
          <a:p>
            <a:pPr marL="91440"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 smtClean="0"/>
              <a:t>Half-clock</a:t>
            </a:r>
          </a:p>
          <a:p>
            <a:pPr marL="91440"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 smtClean="0"/>
              <a:t>Syntactic fluff</a:t>
            </a:r>
          </a:p>
          <a:p>
            <a:pPr marL="91440" lvl="1">
              <a:spcBef>
                <a:spcPts val="300"/>
              </a:spcBef>
            </a:pPr>
            <a:endParaRPr lang="en-US" sz="1800" dirty="0"/>
          </a:p>
        </p:txBody>
      </p:sp>
      <p:grpSp>
        <p:nvGrpSpPr>
          <p:cNvPr id="15" name="Group 28"/>
          <p:cNvGrpSpPr/>
          <p:nvPr/>
        </p:nvGrpSpPr>
        <p:grpSpPr>
          <a:xfrm>
            <a:off x="593936" y="1196792"/>
            <a:ext cx="3691412" cy="2304944"/>
            <a:chOff x="608013" y="1344613"/>
            <a:chExt cx="7818437" cy="4391025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860675" y="4714875"/>
              <a:ext cx="960438" cy="720725"/>
            </a:xfrm>
            <a:custGeom>
              <a:avLst/>
              <a:gdLst/>
              <a:ahLst/>
              <a:cxnLst>
                <a:cxn ang="0">
                  <a:pos x="595" y="151"/>
                </a:cxn>
                <a:cxn ang="0">
                  <a:pos x="557" y="66"/>
                </a:cxn>
                <a:cxn ang="0">
                  <a:pos x="548" y="29"/>
                </a:cxn>
                <a:cxn ang="0">
                  <a:pos x="491" y="0"/>
                </a:cxn>
                <a:cxn ang="0">
                  <a:pos x="293" y="85"/>
                </a:cxn>
                <a:cxn ang="0">
                  <a:pos x="208" y="66"/>
                </a:cxn>
                <a:cxn ang="0">
                  <a:pos x="161" y="48"/>
                </a:cxn>
                <a:cxn ang="0">
                  <a:pos x="85" y="57"/>
                </a:cxn>
                <a:cxn ang="0">
                  <a:pos x="29" y="170"/>
                </a:cxn>
                <a:cxn ang="0">
                  <a:pos x="0" y="293"/>
                </a:cxn>
                <a:cxn ang="0">
                  <a:pos x="123" y="605"/>
                </a:cxn>
                <a:cxn ang="0">
                  <a:pos x="161" y="624"/>
                </a:cxn>
                <a:cxn ang="0">
                  <a:pos x="189" y="576"/>
                </a:cxn>
                <a:cxn ang="0">
                  <a:pos x="170" y="473"/>
                </a:cxn>
                <a:cxn ang="0">
                  <a:pos x="321" y="624"/>
                </a:cxn>
                <a:cxn ang="0">
                  <a:pos x="416" y="652"/>
                </a:cxn>
                <a:cxn ang="0">
                  <a:pos x="435" y="548"/>
                </a:cxn>
                <a:cxn ang="0">
                  <a:pos x="416" y="510"/>
                </a:cxn>
                <a:cxn ang="0">
                  <a:pos x="453" y="539"/>
                </a:cxn>
                <a:cxn ang="0">
                  <a:pos x="491" y="548"/>
                </a:cxn>
                <a:cxn ang="0">
                  <a:pos x="538" y="491"/>
                </a:cxn>
                <a:cxn ang="0">
                  <a:pos x="529" y="416"/>
                </a:cxn>
                <a:cxn ang="0">
                  <a:pos x="520" y="359"/>
                </a:cxn>
                <a:cxn ang="0">
                  <a:pos x="557" y="378"/>
                </a:cxn>
                <a:cxn ang="0">
                  <a:pos x="680" y="454"/>
                </a:cxn>
                <a:cxn ang="0">
                  <a:pos x="727" y="340"/>
                </a:cxn>
                <a:cxn ang="0">
                  <a:pos x="595" y="95"/>
                </a:cxn>
                <a:cxn ang="0">
                  <a:pos x="595" y="151"/>
                </a:cxn>
              </a:cxnLst>
              <a:rect l="0" t="0" r="r" b="b"/>
              <a:pathLst>
                <a:path w="732" h="652">
                  <a:moveTo>
                    <a:pt x="595" y="151"/>
                  </a:moveTo>
                  <a:cubicBezTo>
                    <a:pt x="567" y="110"/>
                    <a:pt x="575" y="127"/>
                    <a:pt x="557" y="66"/>
                  </a:cubicBezTo>
                  <a:cubicBezTo>
                    <a:pt x="553" y="54"/>
                    <a:pt x="555" y="40"/>
                    <a:pt x="548" y="29"/>
                  </a:cubicBezTo>
                  <a:cubicBezTo>
                    <a:pt x="538" y="13"/>
                    <a:pt x="507" y="6"/>
                    <a:pt x="491" y="0"/>
                  </a:cubicBezTo>
                  <a:cubicBezTo>
                    <a:pt x="424" y="23"/>
                    <a:pt x="357" y="53"/>
                    <a:pt x="293" y="85"/>
                  </a:cubicBezTo>
                  <a:cubicBezTo>
                    <a:pt x="204" y="193"/>
                    <a:pt x="260" y="118"/>
                    <a:pt x="208" y="66"/>
                  </a:cubicBezTo>
                  <a:cubicBezTo>
                    <a:pt x="196" y="54"/>
                    <a:pt x="177" y="54"/>
                    <a:pt x="161" y="48"/>
                  </a:cubicBezTo>
                  <a:cubicBezTo>
                    <a:pt x="136" y="51"/>
                    <a:pt x="109" y="48"/>
                    <a:pt x="85" y="57"/>
                  </a:cubicBezTo>
                  <a:cubicBezTo>
                    <a:pt x="76" y="60"/>
                    <a:pt x="29" y="170"/>
                    <a:pt x="29" y="170"/>
                  </a:cubicBezTo>
                  <a:cubicBezTo>
                    <a:pt x="21" y="211"/>
                    <a:pt x="0" y="251"/>
                    <a:pt x="0" y="293"/>
                  </a:cubicBezTo>
                  <a:cubicBezTo>
                    <a:pt x="0" y="384"/>
                    <a:pt x="66" y="537"/>
                    <a:pt x="123" y="605"/>
                  </a:cubicBezTo>
                  <a:cubicBezTo>
                    <a:pt x="132" y="616"/>
                    <a:pt x="148" y="618"/>
                    <a:pt x="161" y="624"/>
                  </a:cubicBezTo>
                  <a:cubicBezTo>
                    <a:pt x="215" y="597"/>
                    <a:pt x="199" y="621"/>
                    <a:pt x="189" y="576"/>
                  </a:cubicBezTo>
                  <a:cubicBezTo>
                    <a:pt x="182" y="542"/>
                    <a:pt x="150" y="444"/>
                    <a:pt x="170" y="473"/>
                  </a:cubicBezTo>
                  <a:cubicBezTo>
                    <a:pt x="206" y="526"/>
                    <a:pt x="265" y="592"/>
                    <a:pt x="321" y="624"/>
                  </a:cubicBezTo>
                  <a:cubicBezTo>
                    <a:pt x="350" y="640"/>
                    <a:pt x="385" y="641"/>
                    <a:pt x="416" y="652"/>
                  </a:cubicBezTo>
                  <a:cubicBezTo>
                    <a:pt x="452" y="604"/>
                    <a:pt x="454" y="619"/>
                    <a:pt x="435" y="548"/>
                  </a:cubicBezTo>
                  <a:cubicBezTo>
                    <a:pt x="431" y="534"/>
                    <a:pt x="403" y="516"/>
                    <a:pt x="416" y="510"/>
                  </a:cubicBezTo>
                  <a:cubicBezTo>
                    <a:pt x="430" y="503"/>
                    <a:pt x="439" y="532"/>
                    <a:pt x="453" y="539"/>
                  </a:cubicBezTo>
                  <a:cubicBezTo>
                    <a:pt x="465" y="545"/>
                    <a:pt x="478" y="545"/>
                    <a:pt x="491" y="548"/>
                  </a:cubicBezTo>
                  <a:cubicBezTo>
                    <a:pt x="500" y="539"/>
                    <a:pt x="536" y="509"/>
                    <a:pt x="538" y="491"/>
                  </a:cubicBezTo>
                  <a:cubicBezTo>
                    <a:pt x="540" y="466"/>
                    <a:pt x="532" y="441"/>
                    <a:pt x="529" y="416"/>
                  </a:cubicBezTo>
                  <a:cubicBezTo>
                    <a:pt x="526" y="397"/>
                    <a:pt x="509" y="374"/>
                    <a:pt x="520" y="359"/>
                  </a:cubicBezTo>
                  <a:cubicBezTo>
                    <a:pt x="528" y="348"/>
                    <a:pt x="545" y="371"/>
                    <a:pt x="557" y="378"/>
                  </a:cubicBezTo>
                  <a:cubicBezTo>
                    <a:pt x="598" y="404"/>
                    <a:pt x="636" y="432"/>
                    <a:pt x="680" y="454"/>
                  </a:cubicBezTo>
                  <a:cubicBezTo>
                    <a:pt x="732" y="436"/>
                    <a:pt x="720" y="392"/>
                    <a:pt x="727" y="340"/>
                  </a:cubicBezTo>
                  <a:cubicBezTo>
                    <a:pt x="709" y="245"/>
                    <a:pt x="637" y="180"/>
                    <a:pt x="595" y="95"/>
                  </a:cubicBezTo>
                  <a:cubicBezTo>
                    <a:pt x="583" y="132"/>
                    <a:pt x="583" y="114"/>
                    <a:pt x="595" y="151"/>
                  </a:cubicBezTo>
                  <a:close/>
                </a:path>
              </a:pathLst>
            </a:custGeom>
            <a:solidFill>
              <a:srgbClr val="D7E343"/>
            </a:solidFill>
            <a:ln w="50800" cap="flat" cmpd="sng">
              <a:solidFill>
                <a:srgbClr val="9AA418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4808538" y="4606925"/>
              <a:ext cx="996950" cy="912813"/>
            </a:xfrm>
            <a:custGeom>
              <a:avLst/>
              <a:gdLst/>
              <a:ahLst/>
              <a:cxnLst>
                <a:cxn ang="0">
                  <a:pos x="265" y="142"/>
                </a:cxn>
                <a:cxn ang="0">
                  <a:pos x="142" y="189"/>
                </a:cxn>
                <a:cxn ang="0">
                  <a:pos x="133" y="227"/>
                </a:cxn>
                <a:cxn ang="0">
                  <a:pos x="152" y="274"/>
                </a:cxn>
                <a:cxn ang="0">
                  <a:pos x="48" y="350"/>
                </a:cxn>
                <a:cxn ang="0">
                  <a:pos x="39" y="378"/>
                </a:cxn>
                <a:cxn ang="0">
                  <a:pos x="20" y="406"/>
                </a:cxn>
                <a:cxn ang="0">
                  <a:pos x="1" y="482"/>
                </a:cxn>
                <a:cxn ang="0">
                  <a:pos x="10" y="642"/>
                </a:cxn>
                <a:cxn ang="0">
                  <a:pos x="48" y="718"/>
                </a:cxn>
                <a:cxn ang="0">
                  <a:pos x="20" y="727"/>
                </a:cxn>
                <a:cxn ang="0">
                  <a:pos x="29" y="775"/>
                </a:cxn>
                <a:cxn ang="0">
                  <a:pos x="123" y="822"/>
                </a:cxn>
                <a:cxn ang="0">
                  <a:pos x="237" y="727"/>
                </a:cxn>
                <a:cxn ang="0">
                  <a:pos x="341" y="831"/>
                </a:cxn>
                <a:cxn ang="0">
                  <a:pos x="416" y="727"/>
                </a:cxn>
                <a:cxn ang="0">
                  <a:pos x="520" y="605"/>
                </a:cxn>
                <a:cxn ang="0">
                  <a:pos x="548" y="595"/>
                </a:cxn>
                <a:cxn ang="0">
                  <a:pos x="567" y="548"/>
                </a:cxn>
                <a:cxn ang="0">
                  <a:pos x="586" y="520"/>
                </a:cxn>
                <a:cxn ang="0">
                  <a:pos x="577" y="463"/>
                </a:cxn>
                <a:cxn ang="0">
                  <a:pos x="567" y="425"/>
                </a:cxn>
                <a:cxn ang="0">
                  <a:pos x="605" y="435"/>
                </a:cxn>
                <a:cxn ang="0">
                  <a:pos x="662" y="454"/>
                </a:cxn>
                <a:cxn ang="0">
                  <a:pos x="775" y="246"/>
                </a:cxn>
                <a:cxn ang="0">
                  <a:pos x="747" y="227"/>
                </a:cxn>
                <a:cxn ang="0">
                  <a:pos x="652" y="293"/>
                </a:cxn>
                <a:cxn ang="0">
                  <a:pos x="596" y="151"/>
                </a:cxn>
                <a:cxn ang="0">
                  <a:pos x="548" y="57"/>
                </a:cxn>
                <a:cxn ang="0">
                  <a:pos x="511" y="66"/>
                </a:cxn>
                <a:cxn ang="0">
                  <a:pos x="501" y="95"/>
                </a:cxn>
                <a:cxn ang="0">
                  <a:pos x="473" y="104"/>
                </a:cxn>
                <a:cxn ang="0">
                  <a:pos x="341" y="0"/>
                </a:cxn>
                <a:cxn ang="0">
                  <a:pos x="303" y="57"/>
                </a:cxn>
                <a:cxn ang="0">
                  <a:pos x="265" y="142"/>
                </a:cxn>
              </a:cxnLst>
              <a:rect l="0" t="0" r="r" b="b"/>
              <a:pathLst>
                <a:path w="775" h="831">
                  <a:moveTo>
                    <a:pt x="265" y="142"/>
                  </a:moveTo>
                  <a:cubicBezTo>
                    <a:pt x="191" y="118"/>
                    <a:pt x="179" y="128"/>
                    <a:pt x="142" y="189"/>
                  </a:cubicBezTo>
                  <a:cubicBezTo>
                    <a:pt x="139" y="202"/>
                    <a:pt x="129" y="214"/>
                    <a:pt x="133" y="227"/>
                  </a:cubicBezTo>
                  <a:cubicBezTo>
                    <a:pt x="138" y="244"/>
                    <a:pt x="226" y="300"/>
                    <a:pt x="152" y="274"/>
                  </a:cubicBezTo>
                  <a:cubicBezTo>
                    <a:pt x="107" y="289"/>
                    <a:pt x="81" y="317"/>
                    <a:pt x="48" y="350"/>
                  </a:cubicBezTo>
                  <a:cubicBezTo>
                    <a:pt x="45" y="359"/>
                    <a:pt x="43" y="369"/>
                    <a:pt x="39" y="378"/>
                  </a:cubicBezTo>
                  <a:cubicBezTo>
                    <a:pt x="34" y="388"/>
                    <a:pt x="24" y="395"/>
                    <a:pt x="20" y="406"/>
                  </a:cubicBezTo>
                  <a:cubicBezTo>
                    <a:pt x="11" y="431"/>
                    <a:pt x="7" y="457"/>
                    <a:pt x="1" y="482"/>
                  </a:cubicBezTo>
                  <a:cubicBezTo>
                    <a:pt x="4" y="535"/>
                    <a:pt x="0" y="590"/>
                    <a:pt x="10" y="642"/>
                  </a:cubicBezTo>
                  <a:cubicBezTo>
                    <a:pt x="16" y="670"/>
                    <a:pt x="45" y="690"/>
                    <a:pt x="48" y="718"/>
                  </a:cubicBezTo>
                  <a:cubicBezTo>
                    <a:pt x="49" y="728"/>
                    <a:pt x="29" y="724"/>
                    <a:pt x="20" y="727"/>
                  </a:cubicBezTo>
                  <a:cubicBezTo>
                    <a:pt x="23" y="743"/>
                    <a:pt x="18" y="763"/>
                    <a:pt x="29" y="775"/>
                  </a:cubicBezTo>
                  <a:cubicBezTo>
                    <a:pt x="54" y="800"/>
                    <a:pt x="94" y="802"/>
                    <a:pt x="123" y="822"/>
                  </a:cubicBezTo>
                  <a:cubicBezTo>
                    <a:pt x="177" y="803"/>
                    <a:pt x="203" y="772"/>
                    <a:pt x="237" y="727"/>
                  </a:cubicBezTo>
                  <a:cubicBezTo>
                    <a:pt x="275" y="779"/>
                    <a:pt x="272" y="810"/>
                    <a:pt x="341" y="831"/>
                  </a:cubicBezTo>
                  <a:cubicBezTo>
                    <a:pt x="367" y="788"/>
                    <a:pt x="394" y="771"/>
                    <a:pt x="416" y="727"/>
                  </a:cubicBezTo>
                  <a:cubicBezTo>
                    <a:pt x="430" y="573"/>
                    <a:pt x="388" y="626"/>
                    <a:pt x="520" y="605"/>
                  </a:cubicBezTo>
                  <a:cubicBezTo>
                    <a:pt x="530" y="603"/>
                    <a:pt x="539" y="598"/>
                    <a:pt x="548" y="595"/>
                  </a:cubicBezTo>
                  <a:cubicBezTo>
                    <a:pt x="554" y="579"/>
                    <a:pt x="559" y="563"/>
                    <a:pt x="567" y="548"/>
                  </a:cubicBezTo>
                  <a:cubicBezTo>
                    <a:pt x="572" y="538"/>
                    <a:pt x="585" y="531"/>
                    <a:pt x="586" y="520"/>
                  </a:cubicBezTo>
                  <a:cubicBezTo>
                    <a:pt x="588" y="501"/>
                    <a:pt x="581" y="482"/>
                    <a:pt x="577" y="463"/>
                  </a:cubicBezTo>
                  <a:cubicBezTo>
                    <a:pt x="574" y="450"/>
                    <a:pt x="558" y="434"/>
                    <a:pt x="567" y="425"/>
                  </a:cubicBezTo>
                  <a:cubicBezTo>
                    <a:pt x="576" y="416"/>
                    <a:pt x="592" y="431"/>
                    <a:pt x="605" y="435"/>
                  </a:cubicBezTo>
                  <a:cubicBezTo>
                    <a:pt x="624" y="441"/>
                    <a:pt x="662" y="454"/>
                    <a:pt x="662" y="454"/>
                  </a:cubicBezTo>
                  <a:cubicBezTo>
                    <a:pt x="703" y="390"/>
                    <a:pt x="752" y="319"/>
                    <a:pt x="775" y="246"/>
                  </a:cubicBezTo>
                  <a:cubicBezTo>
                    <a:pt x="766" y="240"/>
                    <a:pt x="758" y="227"/>
                    <a:pt x="747" y="227"/>
                  </a:cubicBezTo>
                  <a:cubicBezTo>
                    <a:pt x="735" y="227"/>
                    <a:pt x="668" y="283"/>
                    <a:pt x="652" y="293"/>
                  </a:cubicBezTo>
                  <a:cubicBezTo>
                    <a:pt x="636" y="245"/>
                    <a:pt x="619" y="196"/>
                    <a:pt x="596" y="151"/>
                  </a:cubicBezTo>
                  <a:cubicBezTo>
                    <a:pt x="539" y="37"/>
                    <a:pt x="572" y="124"/>
                    <a:pt x="548" y="57"/>
                  </a:cubicBezTo>
                  <a:cubicBezTo>
                    <a:pt x="536" y="60"/>
                    <a:pt x="521" y="58"/>
                    <a:pt x="511" y="66"/>
                  </a:cubicBezTo>
                  <a:cubicBezTo>
                    <a:pt x="503" y="72"/>
                    <a:pt x="508" y="88"/>
                    <a:pt x="501" y="95"/>
                  </a:cubicBezTo>
                  <a:cubicBezTo>
                    <a:pt x="494" y="102"/>
                    <a:pt x="482" y="101"/>
                    <a:pt x="473" y="104"/>
                  </a:cubicBezTo>
                  <a:cubicBezTo>
                    <a:pt x="428" y="59"/>
                    <a:pt x="404" y="22"/>
                    <a:pt x="341" y="0"/>
                  </a:cubicBezTo>
                  <a:cubicBezTo>
                    <a:pt x="328" y="19"/>
                    <a:pt x="307" y="35"/>
                    <a:pt x="303" y="57"/>
                  </a:cubicBezTo>
                  <a:cubicBezTo>
                    <a:pt x="291" y="127"/>
                    <a:pt x="307" y="100"/>
                    <a:pt x="265" y="142"/>
                  </a:cubicBezTo>
                  <a:close/>
                </a:path>
              </a:pathLst>
            </a:custGeom>
            <a:solidFill>
              <a:srgbClr val="D7E343"/>
            </a:solidFill>
            <a:ln w="50800" cap="flat" cmpd="sng">
              <a:solidFill>
                <a:srgbClr val="9AA418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757988" y="4625975"/>
              <a:ext cx="949325" cy="836613"/>
            </a:xfrm>
            <a:custGeom>
              <a:avLst/>
              <a:gdLst/>
              <a:ahLst/>
              <a:cxnLst>
                <a:cxn ang="0">
                  <a:pos x="472" y="108"/>
                </a:cxn>
                <a:cxn ang="0">
                  <a:pos x="378" y="33"/>
                </a:cxn>
                <a:cxn ang="0">
                  <a:pos x="246" y="42"/>
                </a:cxn>
                <a:cxn ang="0">
                  <a:pos x="208" y="99"/>
                </a:cxn>
                <a:cxn ang="0">
                  <a:pos x="161" y="127"/>
                </a:cxn>
                <a:cxn ang="0">
                  <a:pos x="123" y="259"/>
                </a:cxn>
                <a:cxn ang="0">
                  <a:pos x="142" y="363"/>
                </a:cxn>
                <a:cxn ang="0">
                  <a:pos x="47" y="410"/>
                </a:cxn>
                <a:cxn ang="0">
                  <a:pos x="0" y="514"/>
                </a:cxn>
                <a:cxn ang="0">
                  <a:pos x="95" y="637"/>
                </a:cxn>
                <a:cxn ang="0">
                  <a:pos x="170" y="609"/>
                </a:cxn>
                <a:cxn ang="0">
                  <a:pos x="236" y="750"/>
                </a:cxn>
                <a:cxn ang="0">
                  <a:pos x="331" y="703"/>
                </a:cxn>
                <a:cxn ang="0">
                  <a:pos x="340" y="675"/>
                </a:cxn>
                <a:cxn ang="0">
                  <a:pos x="416" y="722"/>
                </a:cxn>
                <a:cxn ang="0">
                  <a:pos x="548" y="779"/>
                </a:cxn>
                <a:cxn ang="0">
                  <a:pos x="623" y="694"/>
                </a:cxn>
                <a:cxn ang="0">
                  <a:pos x="605" y="656"/>
                </a:cxn>
                <a:cxn ang="0">
                  <a:pos x="652" y="665"/>
                </a:cxn>
                <a:cxn ang="0">
                  <a:pos x="727" y="656"/>
                </a:cxn>
                <a:cxn ang="0">
                  <a:pos x="812" y="458"/>
                </a:cxn>
                <a:cxn ang="0">
                  <a:pos x="812" y="373"/>
                </a:cxn>
                <a:cxn ang="0">
                  <a:pos x="803" y="259"/>
                </a:cxn>
                <a:cxn ang="0">
                  <a:pos x="765" y="269"/>
                </a:cxn>
                <a:cxn ang="0">
                  <a:pos x="756" y="203"/>
                </a:cxn>
                <a:cxn ang="0">
                  <a:pos x="727" y="127"/>
                </a:cxn>
                <a:cxn ang="0">
                  <a:pos x="661" y="23"/>
                </a:cxn>
                <a:cxn ang="0">
                  <a:pos x="614" y="108"/>
                </a:cxn>
                <a:cxn ang="0">
                  <a:pos x="567" y="89"/>
                </a:cxn>
                <a:cxn ang="0">
                  <a:pos x="548" y="61"/>
                </a:cxn>
                <a:cxn ang="0">
                  <a:pos x="472" y="108"/>
                </a:cxn>
              </a:cxnLst>
              <a:rect l="0" t="0" r="r" b="b"/>
              <a:pathLst>
                <a:path w="819" h="800">
                  <a:moveTo>
                    <a:pt x="472" y="108"/>
                  </a:moveTo>
                  <a:cubicBezTo>
                    <a:pt x="432" y="67"/>
                    <a:pt x="433" y="46"/>
                    <a:pt x="378" y="33"/>
                  </a:cubicBezTo>
                  <a:cubicBezTo>
                    <a:pt x="334" y="36"/>
                    <a:pt x="289" y="32"/>
                    <a:pt x="246" y="42"/>
                  </a:cubicBezTo>
                  <a:cubicBezTo>
                    <a:pt x="195" y="54"/>
                    <a:pt x="232" y="75"/>
                    <a:pt x="208" y="99"/>
                  </a:cubicBezTo>
                  <a:cubicBezTo>
                    <a:pt x="195" y="112"/>
                    <a:pt x="177" y="118"/>
                    <a:pt x="161" y="127"/>
                  </a:cubicBezTo>
                  <a:cubicBezTo>
                    <a:pt x="121" y="180"/>
                    <a:pt x="118" y="169"/>
                    <a:pt x="123" y="259"/>
                  </a:cubicBezTo>
                  <a:cubicBezTo>
                    <a:pt x="125" y="294"/>
                    <a:pt x="142" y="363"/>
                    <a:pt x="142" y="363"/>
                  </a:cubicBezTo>
                  <a:cubicBezTo>
                    <a:pt x="102" y="371"/>
                    <a:pt x="74" y="370"/>
                    <a:pt x="47" y="410"/>
                  </a:cubicBezTo>
                  <a:cubicBezTo>
                    <a:pt x="26" y="442"/>
                    <a:pt x="0" y="514"/>
                    <a:pt x="0" y="514"/>
                  </a:cubicBezTo>
                  <a:cubicBezTo>
                    <a:pt x="29" y="564"/>
                    <a:pt x="47" y="605"/>
                    <a:pt x="95" y="637"/>
                  </a:cubicBezTo>
                  <a:cubicBezTo>
                    <a:pt x="120" y="628"/>
                    <a:pt x="170" y="609"/>
                    <a:pt x="170" y="609"/>
                  </a:cubicBezTo>
                  <a:cubicBezTo>
                    <a:pt x="187" y="687"/>
                    <a:pt x="179" y="707"/>
                    <a:pt x="236" y="750"/>
                  </a:cubicBezTo>
                  <a:cubicBezTo>
                    <a:pt x="281" y="739"/>
                    <a:pt x="297" y="735"/>
                    <a:pt x="331" y="703"/>
                  </a:cubicBezTo>
                  <a:cubicBezTo>
                    <a:pt x="334" y="694"/>
                    <a:pt x="330" y="677"/>
                    <a:pt x="340" y="675"/>
                  </a:cubicBezTo>
                  <a:cubicBezTo>
                    <a:pt x="356" y="672"/>
                    <a:pt x="407" y="718"/>
                    <a:pt x="416" y="722"/>
                  </a:cubicBezTo>
                  <a:cubicBezTo>
                    <a:pt x="584" y="800"/>
                    <a:pt x="473" y="728"/>
                    <a:pt x="548" y="779"/>
                  </a:cubicBezTo>
                  <a:cubicBezTo>
                    <a:pt x="596" y="762"/>
                    <a:pt x="605" y="741"/>
                    <a:pt x="623" y="694"/>
                  </a:cubicBezTo>
                  <a:cubicBezTo>
                    <a:pt x="617" y="681"/>
                    <a:pt x="595" y="666"/>
                    <a:pt x="605" y="656"/>
                  </a:cubicBezTo>
                  <a:cubicBezTo>
                    <a:pt x="616" y="645"/>
                    <a:pt x="636" y="665"/>
                    <a:pt x="652" y="665"/>
                  </a:cubicBezTo>
                  <a:cubicBezTo>
                    <a:pt x="677" y="665"/>
                    <a:pt x="702" y="659"/>
                    <a:pt x="727" y="656"/>
                  </a:cubicBezTo>
                  <a:cubicBezTo>
                    <a:pt x="763" y="593"/>
                    <a:pt x="790" y="527"/>
                    <a:pt x="812" y="458"/>
                  </a:cubicBezTo>
                  <a:cubicBezTo>
                    <a:pt x="765" y="426"/>
                    <a:pt x="788" y="420"/>
                    <a:pt x="812" y="373"/>
                  </a:cubicBezTo>
                  <a:cubicBezTo>
                    <a:pt x="809" y="335"/>
                    <a:pt x="819" y="294"/>
                    <a:pt x="803" y="259"/>
                  </a:cubicBezTo>
                  <a:cubicBezTo>
                    <a:pt x="798" y="247"/>
                    <a:pt x="773" y="279"/>
                    <a:pt x="765" y="269"/>
                  </a:cubicBezTo>
                  <a:cubicBezTo>
                    <a:pt x="751" y="252"/>
                    <a:pt x="760" y="225"/>
                    <a:pt x="756" y="203"/>
                  </a:cubicBezTo>
                  <a:cubicBezTo>
                    <a:pt x="753" y="190"/>
                    <a:pt x="729" y="131"/>
                    <a:pt x="727" y="127"/>
                  </a:cubicBezTo>
                  <a:cubicBezTo>
                    <a:pt x="721" y="71"/>
                    <a:pt x="736" y="0"/>
                    <a:pt x="661" y="23"/>
                  </a:cubicBezTo>
                  <a:cubicBezTo>
                    <a:pt x="643" y="50"/>
                    <a:pt x="643" y="93"/>
                    <a:pt x="614" y="108"/>
                  </a:cubicBezTo>
                  <a:cubicBezTo>
                    <a:pt x="599" y="116"/>
                    <a:pt x="583" y="95"/>
                    <a:pt x="567" y="89"/>
                  </a:cubicBezTo>
                  <a:cubicBezTo>
                    <a:pt x="561" y="80"/>
                    <a:pt x="556" y="69"/>
                    <a:pt x="548" y="61"/>
                  </a:cubicBezTo>
                  <a:cubicBezTo>
                    <a:pt x="501" y="14"/>
                    <a:pt x="504" y="80"/>
                    <a:pt x="472" y="108"/>
                  </a:cubicBezTo>
                  <a:close/>
                </a:path>
              </a:pathLst>
            </a:custGeom>
            <a:solidFill>
              <a:srgbClr val="D7E343"/>
            </a:solidFill>
            <a:ln w="50800" cap="flat" cmpd="sng">
              <a:solidFill>
                <a:srgbClr val="9AA418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481263" y="4391025"/>
              <a:ext cx="0" cy="1344613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338888" y="4356100"/>
              <a:ext cx="0" cy="1344613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337050" y="4370388"/>
              <a:ext cx="0" cy="1344612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46300" y="5051425"/>
              <a:ext cx="714375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29050" y="5076825"/>
              <a:ext cx="965200" cy="11113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678488" y="5087938"/>
              <a:ext cx="1093787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8107363" y="4346575"/>
              <a:ext cx="0" cy="1344613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681913" y="5076825"/>
              <a:ext cx="744537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841625" y="1344613"/>
              <a:ext cx="3617913" cy="1341437"/>
            </a:xfrm>
            <a:custGeom>
              <a:avLst/>
              <a:gdLst/>
              <a:ahLst/>
              <a:cxnLst>
                <a:cxn ang="0">
                  <a:pos x="1353" y="250"/>
                </a:cxn>
                <a:cxn ang="0">
                  <a:pos x="1230" y="175"/>
                </a:cxn>
                <a:cxn ang="0">
                  <a:pos x="1051" y="137"/>
                </a:cxn>
                <a:cxn ang="0">
                  <a:pos x="881" y="194"/>
                </a:cxn>
                <a:cxn ang="0">
                  <a:pos x="711" y="137"/>
                </a:cxn>
                <a:cxn ang="0">
                  <a:pos x="494" y="279"/>
                </a:cxn>
                <a:cxn ang="0">
                  <a:pos x="371" y="430"/>
                </a:cxn>
                <a:cxn ang="0">
                  <a:pos x="324" y="496"/>
                </a:cxn>
                <a:cxn ang="0">
                  <a:pos x="315" y="534"/>
                </a:cxn>
                <a:cxn ang="0">
                  <a:pos x="343" y="562"/>
                </a:cxn>
                <a:cxn ang="0">
                  <a:pos x="201" y="477"/>
                </a:cxn>
                <a:cxn ang="0">
                  <a:pos x="31" y="496"/>
                </a:cxn>
                <a:cxn ang="0">
                  <a:pos x="22" y="562"/>
                </a:cxn>
                <a:cxn ang="0">
                  <a:pos x="88" y="656"/>
                </a:cxn>
                <a:cxn ang="0">
                  <a:pos x="154" y="779"/>
                </a:cxn>
                <a:cxn ang="0">
                  <a:pos x="371" y="921"/>
                </a:cxn>
                <a:cxn ang="0">
                  <a:pos x="475" y="892"/>
                </a:cxn>
                <a:cxn ang="0">
                  <a:pos x="503" y="968"/>
                </a:cxn>
                <a:cxn ang="0">
                  <a:pos x="579" y="1034"/>
                </a:cxn>
                <a:cxn ang="0">
                  <a:pos x="645" y="1072"/>
                </a:cxn>
                <a:cxn ang="0">
                  <a:pos x="749" y="1166"/>
                </a:cxn>
                <a:cxn ang="0">
                  <a:pos x="938" y="1298"/>
                </a:cxn>
                <a:cxn ang="0">
                  <a:pos x="1013" y="1289"/>
                </a:cxn>
                <a:cxn ang="0">
                  <a:pos x="1061" y="1185"/>
                </a:cxn>
                <a:cxn ang="0">
                  <a:pos x="1240" y="1232"/>
                </a:cxn>
                <a:cxn ang="0">
                  <a:pos x="1485" y="1317"/>
                </a:cxn>
                <a:cxn ang="0">
                  <a:pos x="1665" y="1138"/>
                </a:cxn>
                <a:cxn ang="0">
                  <a:pos x="1637" y="1128"/>
                </a:cxn>
                <a:cxn ang="0">
                  <a:pos x="1693" y="1110"/>
                </a:cxn>
                <a:cxn ang="0">
                  <a:pos x="1976" y="1119"/>
                </a:cxn>
                <a:cxn ang="0">
                  <a:pos x="2033" y="1081"/>
                </a:cxn>
                <a:cxn ang="0">
                  <a:pos x="2279" y="770"/>
                </a:cxn>
                <a:cxn ang="0">
                  <a:pos x="2269" y="741"/>
                </a:cxn>
                <a:cxn ang="0">
                  <a:pos x="2316" y="798"/>
                </a:cxn>
                <a:cxn ang="0">
                  <a:pos x="2515" y="911"/>
                </a:cxn>
                <a:cxn ang="0">
                  <a:pos x="2600" y="892"/>
                </a:cxn>
                <a:cxn ang="0">
                  <a:pos x="2628" y="845"/>
                </a:cxn>
                <a:cxn ang="0">
                  <a:pos x="2751" y="496"/>
                </a:cxn>
                <a:cxn ang="0">
                  <a:pos x="2571" y="401"/>
                </a:cxn>
                <a:cxn ang="0">
                  <a:pos x="2590" y="250"/>
                </a:cxn>
                <a:cxn ang="0">
                  <a:pos x="2552" y="118"/>
                </a:cxn>
                <a:cxn ang="0">
                  <a:pos x="2364" y="5"/>
                </a:cxn>
                <a:cxn ang="0">
                  <a:pos x="2269" y="14"/>
                </a:cxn>
                <a:cxn ang="0">
                  <a:pos x="2231" y="71"/>
                </a:cxn>
                <a:cxn ang="0">
                  <a:pos x="2203" y="90"/>
                </a:cxn>
                <a:cxn ang="0">
                  <a:pos x="2090" y="260"/>
                </a:cxn>
                <a:cxn ang="0">
                  <a:pos x="1873" y="137"/>
                </a:cxn>
                <a:cxn ang="0">
                  <a:pos x="1731" y="109"/>
                </a:cxn>
                <a:cxn ang="0">
                  <a:pos x="1485" y="184"/>
                </a:cxn>
                <a:cxn ang="0">
                  <a:pos x="1400" y="137"/>
                </a:cxn>
                <a:cxn ang="0">
                  <a:pos x="1344" y="212"/>
                </a:cxn>
                <a:cxn ang="0">
                  <a:pos x="1325" y="241"/>
                </a:cxn>
                <a:cxn ang="0">
                  <a:pos x="1353" y="250"/>
                </a:cxn>
              </a:cxnLst>
              <a:rect l="0" t="0" r="r" b="b"/>
              <a:pathLst>
                <a:path w="2751" h="1317">
                  <a:moveTo>
                    <a:pt x="1353" y="250"/>
                  </a:moveTo>
                  <a:cubicBezTo>
                    <a:pt x="1314" y="193"/>
                    <a:pt x="1303" y="193"/>
                    <a:pt x="1230" y="175"/>
                  </a:cubicBezTo>
                  <a:cubicBezTo>
                    <a:pt x="1173" y="146"/>
                    <a:pt x="1114" y="144"/>
                    <a:pt x="1051" y="137"/>
                  </a:cubicBezTo>
                  <a:cubicBezTo>
                    <a:pt x="987" y="146"/>
                    <a:pt x="935" y="157"/>
                    <a:pt x="881" y="194"/>
                  </a:cubicBezTo>
                  <a:cubicBezTo>
                    <a:pt x="813" y="149"/>
                    <a:pt x="793" y="147"/>
                    <a:pt x="711" y="137"/>
                  </a:cubicBezTo>
                  <a:cubicBezTo>
                    <a:pt x="619" y="160"/>
                    <a:pt x="558" y="206"/>
                    <a:pt x="494" y="279"/>
                  </a:cubicBezTo>
                  <a:cubicBezTo>
                    <a:pt x="451" y="328"/>
                    <a:pt x="411" y="379"/>
                    <a:pt x="371" y="430"/>
                  </a:cubicBezTo>
                  <a:cubicBezTo>
                    <a:pt x="354" y="451"/>
                    <a:pt x="324" y="496"/>
                    <a:pt x="324" y="496"/>
                  </a:cubicBezTo>
                  <a:cubicBezTo>
                    <a:pt x="321" y="509"/>
                    <a:pt x="311" y="521"/>
                    <a:pt x="315" y="534"/>
                  </a:cubicBezTo>
                  <a:cubicBezTo>
                    <a:pt x="319" y="547"/>
                    <a:pt x="355" y="568"/>
                    <a:pt x="343" y="562"/>
                  </a:cubicBezTo>
                  <a:cubicBezTo>
                    <a:pt x="287" y="534"/>
                    <a:pt x="259" y="501"/>
                    <a:pt x="201" y="477"/>
                  </a:cubicBezTo>
                  <a:cubicBezTo>
                    <a:pt x="144" y="483"/>
                    <a:pt x="86" y="480"/>
                    <a:pt x="31" y="496"/>
                  </a:cubicBezTo>
                  <a:cubicBezTo>
                    <a:pt x="0" y="505"/>
                    <a:pt x="13" y="547"/>
                    <a:pt x="22" y="562"/>
                  </a:cubicBezTo>
                  <a:cubicBezTo>
                    <a:pt x="42" y="594"/>
                    <a:pt x="66" y="625"/>
                    <a:pt x="88" y="656"/>
                  </a:cubicBezTo>
                  <a:cubicBezTo>
                    <a:pt x="115" y="694"/>
                    <a:pt x="129" y="739"/>
                    <a:pt x="154" y="779"/>
                  </a:cubicBezTo>
                  <a:cubicBezTo>
                    <a:pt x="204" y="859"/>
                    <a:pt x="286" y="892"/>
                    <a:pt x="371" y="921"/>
                  </a:cubicBezTo>
                  <a:cubicBezTo>
                    <a:pt x="394" y="913"/>
                    <a:pt x="466" y="887"/>
                    <a:pt x="475" y="892"/>
                  </a:cubicBezTo>
                  <a:cubicBezTo>
                    <a:pt x="499" y="905"/>
                    <a:pt x="494" y="943"/>
                    <a:pt x="503" y="968"/>
                  </a:cubicBezTo>
                  <a:cubicBezTo>
                    <a:pt x="515" y="999"/>
                    <a:pt x="552" y="1014"/>
                    <a:pt x="579" y="1034"/>
                  </a:cubicBezTo>
                  <a:cubicBezTo>
                    <a:pt x="599" y="1049"/>
                    <a:pt x="625" y="1056"/>
                    <a:pt x="645" y="1072"/>
                  </a:cubicBezTo>
                  <a:cubicBezTo>
                    <a:pt x="682" y="1101"/>
                    <a:pt x="713" y="1136"/>
                    <a:pt x="749" y="1166"/>
                  </a:cubicBezTo>
                  <a:cubicBezTo>
                    <a:pt x="806" y="1213"/>
                    <a:pt x="878" y="1256"/>
                    <a:pt x="938" y="1298"/>
                  </a:cubicBezTo>
                  <a:cubicBezTo>
                    <a:pt x="963" y="1295"/>
                    <a:pt x="989" y="1296"/>
                    <a:pt x="1013" y="1289"/>
                  </a:cubicBezTo>
                  <a:cubicBezTo>
                    <a:pt x="1058" y="1277"/>
                    <a:pt x="1055" y="1220"/>
                    <a:pt x="1061" y="1185"/>
                  </a:cubicBezTo>
                  <a:cubicBezTo>
                    <a:pt x="1248" y="1216"/>
                    <a:pt x="1107" y="1184"/>
                    <a:pt x="1240" y="1232"/>
                  </a:cubicBezTo>
                  <a:cubicBezTo>
                    <a:pt x="1321" y="1262"/>
                    <a:pt x="1485" y="1317"/>
                    <a:pt x="1485" y="1317"/>
                  </a:cubicBezTo>
                  <a:cubicBezTo>
                    <a:pt x="1571" y="1290"/>
                    <a:pt x="1620" y="1213"/>
                    <a:pt x="1665" y="1138"/>
                  </a:cubicBezTo>
                  <a:cubicBezTo>
                    <a:pt x="1656" y="1135"/>
                    <a:pt x="1630" y="1135"/>
                    <a:pt x="1637" y="1128"/>
                  </a:cubicBezTo>
                  <a:cubicBezTo>
                    <a:pt x="1651" y="1114"/>
                    <a:pt x="1693" y="1110"/>
                    <a:pt x="1693" y="1110"/>
                  </a:cubicBezTo>
                  <a:cubicBezTo>
                    <a:pt x="1787" y="1113"/>
                    <a:pt x="1882" y="1127"/>
                    <a:pt x="1976" y="1119"/>
                  </a:cubicBezTo>
                  <a:cubicBezTo>
                    <a:pt x="1999" y="1117"/>
                    <a:pt x="2017" y="1097"/>
                    <a:pt x="2033" y="1081"/>
                  </a:cubicBezTo>
                  <a:cubicBezTo>
                    <a:pt x="2146" y="968"/>
                    <a:pt x="2197" y="907"/>
                    <a:pt x="2279" y="770"/>
                  </a:cubicBezTo>
                  <a:cubicBezTo>
                    <a:pt x="2276" y="760"/>
                    <a:pt x="2261" y="735"/>
                    <a:pt x="2269" y="741"/>
                  </a:cubicBezTo>
                  <a:cubicBezTo>
                    <a:pt x="2289" y="756"/>
                    <a:pt x="2299" y="781"/>
                    <a:pt x="2316" y="798"/>
                  </a:cubicBezTo>
                  <a:cubicBezTo>
                    <a:pt x="2374" y="856"/>
                    <a:pt x="2439" y="889"/>
                    <a:pt x="2515" y="911"/>
                  </a:cubicBezTo>
                  <a:cubicBezTo>
                    <a:pt x="2543" y="905"/>
                    <a:pt x="2575" y="907"/>
                    <a:pt x="2600" y="892"/>
                  </a:cubicBezTo>
                  <a:cubicBezTo>
                    <a:pt x="2616" y="883"/>
                    <a:pt x="2621" y="862"/>
                    <a:pt x="2628" y="845"/>
                  </a:cubicBezTo>
                  <a:cubicBezTo>
                    <a:pt x="2686" y="714"/>
                    <a:pt x="2714" y="625"/>
                    <a:pt x="2751" y="496"/>
                  </a:cubicBezTo>
                  <a:cubicBezTo>
                    <a:pt x="2700" y="445"/>
                    <a:pt x="2640" y="419"/>
                    <a:pt x="2571" y="401"/>
                  </a:cubicBezTo>
                  <a:cubicBezTo>
                    <a:pt x="2620" y="339"/>
                    <a:pt x="2611" y="368"/>
                    <a:pt x="2590" y="250"/>
                  </a:cubicBezTo>
                  <a:cubicBezTo>
                    <a:pt x="2582" y="205"/>
                    <a:pt x="2579" y="155"/>
                    <a:pt x="2552" y="118"/>
                  </a:cubicBezTo>
                  <a:cubicBezTo>
                    <a:pt x="2507" y="55"/>
                    <a:pt x="2425" y="46"/>
                    <a:pt x="2364" y="5"/>
                  </a:cubicBezTo>
                  <a:cubicBezTo>
                    <a:pt x="2332" y="8"/>
                    <a:pt x="2297" y="0"/>
                    <a:pt x="2269" y="14"/>
                  </a:cubicBezTo>
                  <a:cubicBezTo>
                    <a:pt x="2249" y="24"/>
                    <a:pt x="2246" y="54"/>
                    <a:pt x="2231" y="71"/>
                  </a:cubicBezTo>
                  <a:cubicBezTo>
                    <a:pt x="2224" y="80"/>
                    <a:pt x="2212" y="84"/>
                    <a:pt x="2203" y="90"/>
                  </a:cubicBezTo>
                  <a:cubicBezTo>
                    <a:pt x="2165" y="156"/>
                    <a:pt x="2140" y="201"/>
                    <a:pt x="2090" y="260"/>
                  </a:cubicBezTo>
                  <a:cubicBezTo>
                    <a:pt x="2021" y="215"/>
                    <a:pt x="1955" y="159"/>
                    <a:pt x="1873" y="137"/>
                  </a:cubicBezTo>
                  <a:cubicBezTo>
                    <a:pt x="1826" y="124"/>
                    <a:pt x="1778" y="120"/>
                    <a:pt x="1731" y="109"/>
                  </a:cubicBezTo>
                  <a:cubicBezTo>
                    <a:pt x="1582" y="116"/>
                    <a:pt x="1531" y="71"/>
                    <a:pt x="1485" y="184"/>
                  </a:cubicBezTo>
                  <a:cubicBezTo>
                    <a:pt x="1421" y="140"/>
                    <a:pt x="1451" y="153"/>
                    <a:pt x="1400" y="137"/>
                  </a:cubicBezTo>
                  <a:cubicBezTo>
                    <a:pt x="1309" y="228"/>
                    <a:pt x="1376" y="147"/>
                    <a:pt x="1344" y="212"/>
                  </a:cubicBezTo>
                  <a:cubicBezTo>
                    <a:pt x="1339" y="222"/>
                    <a:pt x="1322" y="230"/>
                    <a:pt x="1325" y="241"/>
                  </a:cubicBezTo>
                  <a:cubicBezTo>
                    <a:pt x="1327" y="251"/>
                    <a:pt x="1344" y="247"/>
                    <a:pt x="1353" y="250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08013" y="2711450"/>
              <a:ext cx="2233612" cy="1304925"/>
            </a:xfrm>
            <a:prstGeom prst="rect">
              <a:avLst/>
            </a:prstGeom>
            <a:solidFill>
              <a:srgbClr val="D7E343"/>
            </a:solidFill>
            <a:ln w="50800" algn="ctr">
              <a:solidFill>
                <a:srgbClr val="9AA41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582738" y="2727325"/>
              <a:ext cx="0" cy="128905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608013" y="3535363"/>
              <a:ext cx="958850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82738" y="3251200"/>
              <a:ext cx="1243012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217738" y="2114550"/>
              <a:ext cx="1579562" cy="839788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418138" y="2087563"/>
              <a:ext cx="1395412" cy="1154112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689475" y="2116138"/>
              <a:ext cx="490538" cy="2949575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270672" y="1797050"/>
              <a:ext cx="2645518" cy="52769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dirty="0" err="1">
                  <a:effectLst/>
                </a:rPr>
                <a:t>opcode</a:t>
              </a:r>
              <a:r>
                <a:rPr lang="en-US" sz="1100" dirty="0">
                  <a:effectLst/>
                </a:rPr>
                <a:t> = </a:t>
              </a:r>
              <a:r>
                <a:rPr lang="en-US" sz="1200" dirty="0">
                  <a:effectLst/>
                </a:rPr>
                <a:t>read</a:t>
              </a:r>
            </a:p>
          </p:txBody>
        </p:sp>
      </p:grp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3157827" y="2137786"/>
            <a:ext cx="1102446" cy="276999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D7E343"/>
                </a:solidFill>
                <a:effectLst/>
              </a:rPr>
              <a:t>01101</a:t>
            </a:r>
            <a:endParaRPr lang="en-US" sz="2000" dirty="0">
              <a:solidFill>
                <a:srgbClr val="D7E343"/>
              </a:solidFill>
              <a:effectLst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960794" y="1541320"/>
            <a:ext cx="2738870" cy="1970808"/>
            <a:chOff x="4960794" y="1541320"/>
            <a:chExt cx="2738870" cy="1970808"/>
          </a:xfrm>
        </p:grpSpPr>
        <p:sp>
          <p:nvSpPr>
            <p:cNvPr id="31" name="Line 2"/>
            <p:cNvSpPr>
              <a:spLocks noChangeShapeType="1"/>
            </p:cNvSpPr>
            <p:nvPr/>
          </p:nvSpPr>
          <p:spPr bwMode="auto">
            <a:xfrm flipH="1">
              <a:off x="4983848" y="1822951"/>
              <a:ext cx="450139" cy="849151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"/>
            <p:cNvSpPr>
              <a:spLocks noChangeShapeType="1"/>
            </p:cNvSpPr>
            <p:nvPr/>
          </p:nvSpPr>
          <p:spPr bwMode="auto">
            <a:xfrm>
              <a:off x="6745209" y="1751783"/>
              <a:ext cx="787310" cy="718372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4960794" y="2105190"/>
              <a:ext cx="2738870" cy="1406938"/>
            </a:xfrm>
            <a:prstGeom prst="ellipse">
              <a:avLst/>
            </a:prstGeom>
            <a:solidFill>
              <a:srgbClr val="D7E343"/>
            </a:solidFill>
            <a:ln w="50800" algn="ctr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5424189" y="1541320"/>
              <a:ext cx="1376928" cy="688566"/>
            </a:xfrm>
            <a:prstGeom prst="ellipse">
              <a:avLst/>
            </a:prstGeom>
            <a:solidFill>
              <a:schemeClr val="accent2"/>
            </a:solidFill>
            <a:ln w="508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5775769" y="2291930"/>
              <a:ext cx="445528" cy="304137"/>
              <a:chOff x="2338" y="2038"/>
              <a:chExt cx="977" cy="620"/>
            </a:xfrm>
            <a:solidFill>
              <a:srgbClr val="E7EE8E"/>
            </a:solidFill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2338" y="2038"/>
                <a:ext cx="977" cy="615"/>
              </a:xfrm>
              <a:prstGeom prst="rect">
                <a:avLst/>
              </a:prstGeom>
              <a:grpFill/>
              <a:ln w="50800" algn="ctr">
                <a:solidFill>
                  <a:srgbClr val="9AA4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2658" y="2046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2820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982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>
                <a:off x="3144" y="2046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2496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5775193" y="2817479"/>
              <a:ext cx="445527" cy="304137"/>
              <a:chOff x="2338" y="2038"/>
              <a:chExt cx="977" cy="620"/>
            </a:xfrm>
            <a:solidFill>
              <a:srgbClr val="E7EE8E"/>
            </a:solidFill>
          </p:grpSpPr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2338" y="2038"/>
                <a:ext cx="977" cy="615"/>
              </a:xfrm>
              <a:prstGeom prst="rect">
                <a:avLst/>
              </a:prstGeom>
              <a:grpFill/>
              <a:ln w="50800" algn="ctr">
                <a:solidFill>
                  <a:srgbClr val="9AA4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6"/>
              <p:cNvSpPr>
                <a:spLocks noChangeShapeType="1"/>
              </p:cNvSpPr>
              <p:nvPr/>
            </p:nvSpPr>
            <p:spPr bwMode="auto">
              <a:xfrm>
                <a:off x="2658" y="2046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2820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>
                <a:off x="2982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3144" y="2046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496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 flipV="1">
              <a:off x="5880667" y="2599717"/>
              <a:ext cx="0" cy="131387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 flipV="1">
              <a:off x="6032250" y="3127699"/>
              <a:ext cx="0" cy="131387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25"/>
            <p:cNvSpPr>
              <a:spLocks noChangeArrowheads="1"/>
            </p:cNvSpPr>
            <p:nvPr/>
          </p:nvSpPr>
          <p:spPr bwMode="auto">
            <a:xfrm rot="16200000">
              <a:off x="6714599" y="2731093"/>
              <a:ext cx="375913" cy="13141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7EE8E"/>
            </a:solidFill>
            <a:ln w="50800" algn="ctr">
              <a:solidFill>
                <a:srgbClr val="9AA41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26"/>
            <p:cNvCxnSpPr>
              <a:cxnSpLocks noChangeShapeType="1"/>
              <a:endCxn id="36" idx="3"/>
            </p:cNvCxnSpPr>
            <p:nvPr/>
          </p:nvCxnSpPr>
          <p:spPr bwMode="auto">
            <a:xfrm rot="10800000">
              <a:off x="6230519" y="2442782"/>
              <a:ext cx="600569" cy="255475"/>
            </a:xfrm>
            <a:prstGeom prst="bentConnector3">
              <a:avLst>
                <a:gd name="adj1" fmla="val 34162"/>
              </a:avLst>
            </a:prstGeom>
            <a:noFill/>
            <a:ln w="50800">
              <a:solidFill>
                <a:srgbClr val="9AA418"/>
              </a:solidFill>
              <a:miter lim="800000"/>
              <a:headEnd/>
              <a:tailEnd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3" idx="3"/>
              <a:endCxn id="53" idx="3"/>
            </p:cNvCxnSpPr>
            <p:nvPr/>
          </p:nvCxnSpPr>
          <p:spPr bwMode="auto">
            <a:xfrm flipV="1">
              <a:off x="6229942" y="2796798"/>
              <a:ext cx="597687" cy="171533"/>
            </a:xfrm>
            <a:prstGeom prst="bentConnector3">
              <a:avLst>
                <a:gd name="adj1" fmla="val 49954"/>
              </a:avLst>
            </a:prstGeom>
            <a:noFill/>
            <a:ln w="50800">
              <a:solidFill>
                <a:srgbClr val="9AA418"/>
              </a:solidFill>
              <a:miter lim="800000"/>
              <a:headEnd/>
              <a:tailEnd/>
            </a:ln>
            <a:effectLst/>
          </p:spPr>
        </p:cxn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5604013" y="2439133"/>
              <a:ext cx="0" cy="886864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5597097" y="3318697"/>
              <a:ext cx="1130821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flipV="1">
              <a:off x="6721002" y="2913586"/>
              <a:ext cx="0" cy="40876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>
              <a:off x="6714086" y="2917236"/>
              <a:ext cx="121036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H="1">
              <a:off x="5600555" y="2971981"/>
              <a:ext cx="179825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>
              <a:off x="6966532" y="2796798"/>
              <a:ext cx="276654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600555" y="2442782"/>
              <a:ext cx="169450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 flipH="1">
              <a:off x="5282404" y="2785849"/>
              <a:ext cx="318152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36"/>
            <p:cNvGrpSpPr>
              <a:grpSpLocks/>
            </p:cNvGrpSpPr>
            <p:nvPr/>
          </p:nvGrpSpPr>
          <p:grpSpPr bwMode="auto">
            <a:xfrm>
              <a:off x="6382102" y="2366140"/>
              <a:ext cx="100287" cy="164234"/>
              <a:chOff x="3012" y="1920"/>
              <a:chExt cx="222" cy="342"/>
            </a:xfrm>
            <a:solidFill>
              <a:srgbClr val="E7EE8E"/>
            </a:solidFill>
          </p:grpSpPr>
          <p:sp>
            <p:nvSpPr>
              <p:cNvPr id="65" name="Rectangle 37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50800" algn="ctr">
                <a:solidFill>
                  <a:srgbClr val="9AA4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3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39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40"/>
            <p:cNvGrpSpPr>
              <a:grpSpLocks/>
            </p:cNvGrpSpPr>
            <p:nvPr/>
          </p:nvGrpSpPr>
          <p:grpSpPr bwMode="auto">
            <a:xfrm>
              <a:off x="6380373" y="2880740"/>
              <a:ext cx="100287" cy="164234"/>
              <a:chOff x="3012" y="1920"/>
              <a:chExt cx="222" cy="342"/>
            </a:xfrm>
            <a:solidFill>
              <a:srgbClr val="E7EE8E"/>
            </a:solidFill>
          </p:grpSpPr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50800" algn="ctr">
                <a:solidFill>
                  <a:srgbClr val="9AA4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42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43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5565974" y="1656892"/>
              <a:ext cx="1006327" cy="377130"/>
              <a:chOff x="1596" y="742"/>
              <a:chExt cx="1746" cy="620"/>
            </a:xfrm>
          </p:grpSpPr>
          <p:sp>
            <p:nvSpPr>
              <p:cNvPr id="73" name="Line 45"/>
              <p:cNvSpPr>
                <a:spLocks noChangeShapeType="1"/>
              </p:cNvSpPr>
              <p:nvPr/>
            </p:nvSpPr>
            <p:spPr bwMode="auto">
              <a:xfrm>
                <a:off x="1596" y="1044"/>
                <a:ext cx="174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46"/>
              <p:cNvSpPr>
                <a:spLocks noChangeArrowheads="1"/>
              </p:cNvSpPr>
              <p:nvPr/>
            </p:nvSpPr>
            <p:spPr bwMode="auto">
              <a:xfrm>
                <a:off x="2050" y="742"/>
                <a:ext cx="977" cy="615"/>
              </a:xfrm>
              <a:prstGeom prst="rect">
                <a:avLst/>
              </a:prstGeom>
              <a:solidFill>
                <a:schemeClr val="accent1"/>
              </a:solidFill>
              <a:ln w="508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7"/>
              <p:cNvSpPr>
                <a:spLocks noChangeShapeType="1"/>
              </p:cNvSpPr>
              <p:nvPr/>
            </p:nvSpPr>
            <p:spPr bwMode="auto">
              <a:xfrm flipH="1">
                <a:off x="1898" y="742"/>
                <a:ext cx="15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48"/>
              <p:cNvSpPr>
                <a:spLocks noChangeShapeType="1"/>
              </p:cNvSpPr>
              <p:nvPr/>
            </p:nvSpPr>
            <p:spPr bwMode="auto">
              <a:xfrm flipH="1">
                <a:off x="1892" y="1354"/>
                <a:ext cx="15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49"/>
              <p:cNvSpPr>
                <a:spLocks noChangeShapeType="1"/>
              </p:cNvSpPr>
              <p:nvPr/>
            </p:nvSpPr>
            <p:spPr bwMode="auto">
              <a:xfrm>
                <a:off x="2370" y="750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0"/>
              <p:cNvSpPr>
                <a:spLocks noChangeShapeType="1"/>
              </p:cNvSpPr>
              <p:nvPr/>
            </p:nvSpPr>
            <p:spPr bwMode="auto">
              <a:xfrm>
                <a:off x="2532" y="744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1"/>
              <p:cNvSpPr>
                <a:spLocks noChangeShapeType="1"/>
              </p:cNvSpPr>
              <p:nvPr/>
            </p:nvSpPr>
            <p:spPr bwMode="auto">
              <a:xfrm>
                <a:off x="2694" y="744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2"/>
              <p:cNvSpPr>
                <a:spLocks noChangeShapeType="1"/>
              </p:cNvSpPr>
              <p:nvPr/>
            </p:nvSpPr>
            <p:spPr bwMode="auto">
              <a:xfrm>
                <a:off x="2856" y="750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3"/>
              <p:cNvSpPr>
                <a:spLocks noChangeShapeType="1"/>
              </p:cNvSpPr>
              <p:nvPr/>
            </p:nvSpPr>
            <p:spPr bwMode="auto">
              <a:xfrm>
                <a:off x="2208" y="744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4"/>
              <p:cNvSpPr>
                <a:spLocks noChangeShapeType="1"/>
              </p:cNvSpPr>
              <p:nvPr/>
            </p:nvSpPr>
            <p:spPr bwMode="auto">
              <a:xfrm>
                <a:off x="2457" y="749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5"/>
              <p:cNvSpPr>
                <a:spLocks noChangeShapeType="1"/>
              </p:cNvSpPr>
              <p:nvPr/>
            </p:nvSpPr>
            <p:spPr bwMode="auto">
              <a:xfrm>
                <a:off x="2619" y="743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56"/>
              <p:cNvSpPr>
                <a:spLocks noChangeShapeType="1"/>
              </p:cNvSpPr>
              <p:nvPr/>
            </p:nvSpPr>
            <p:spPr bwMode="auto">
              <a:xfrm>
                <a:off x="2781" y="743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57"/>
              <p:cNvSpPr>
                <a:spLocks noChangeShapeType="1"/>
              </p:cNvSpPr>
              <p:nvPr/>
            </p:nvSpPr>
            <p:spPr bwMode="auto">
              <a:xfrm>
                <a:off x="2943" y="749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8"/>
              <p:cNvSpPr>
                <a:spLocks noChangeShapeType="1"/>
              </p:cNvSpPr>
              <p:nvPr/>
            </p:nvSpPr>
            <p:spPr bwMode="auto">
              <a:xfrm>
                <a:off x="2295" y="743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59"/>
              <p:cNvSpPr>
                <a:spLocks noChangeShapeType="1"/>
              </p:cNvSpPr>
              <p:nvPr/>
            </p:nvSpPr>
            <p:spPr bwMode="auto">
              <a:xfrm>
                <a:off x="2127" y="749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19812" name="Picture 4" descr="C:\Users\sfhoover\AppData\Local\Microsoft\Windows\Temporary Internet Files\Content.IE5\RU0LDI5E\MC9004338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1661" y="3043450"/>
            <a:ext cx="938141" cy="938141"/>
          </a:xfrm>
          <a:prstGeom prst="rect">
            <a:avLst/>
          </a:prstGeom>
          <a:noFill/>
        </p:spPr>
      </p:pic>
      <p:pic>
        <p:nvPicPr>
          <p:cNvPr id="119814" name="Picture 6" descr="C:\Users\sfhoover\AppData\Local\Microsoft\Windows\Temporary Internet Files\Content.IE5\XQ2C6742\MC90043380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635" y="1487606"/>
            <a:ext cx="982496" cy="982496"/>
          </a:xfrm>
          <a:prstGeom prst="rect">
            <a:avLst/>
          </a:prstGeom>
          <a:noFill/>
        </p:spPr>
      </p:pic>
      <p:pic>
        <p:nvPicPr>
          <p:cNvPr id="95" name="Picture 6" descr="C:\Users\sfhoover\AppData\Local\Microsoft\Windows\Temporary Internet Files\Content.IE5\XQ2C6742\MC90043380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951" y="1421642"/>
            <a:ext cx="982496" cy="982496"/>
          </a:xfrm>
          <a:prstGeom prst="rect">
            <a:avLst/>
          </a:prstGeom>
          <a:noFill/>
        </p:spPr>
      </p:pic>
      <p:pic>
        <p:nvPicPr>
          <p:cNvPr id="96" name="Picture 4" descr="C:\Users\sfhoover\AppData\Local\Microsoft\Windows\Temporary Internet Files\Content.IE5\RU0LDI5E\MC9004338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0243" y="1682481"/>
            <a:ext cx="938141" cy="938141"/>
          </a:xfrm>
          <a:prstGeom prst="rect">
            <a:avLst/>
          </a:prstGeom>
          <a:noFill/>
        </p:spPr>
      </p:pic>
      <p:pic>
        <p:nvPicPr>
          <p:cNvPr id="100" name="Picture 6" descr="C:\Users\sfhoover\AppData\Local\Microsoft\Windows\Temporary Internet Files\Content.IE5\XQ2C6742\MC90043380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394" y="3663276"/>
            <a:ext cx="982496" cy="982496"/>
          </a:xfrm>
          <a:prstGeom prst="rect">
            <a:avLst/>
          </a:prstGeom>
          <a:noFill/>
        </p:spPr>
      </p:pic>
      <p:pic>
        <p:nvPicPr>
          <p:cNvPr id="101" name="Picture 4" descr="C:\Users\sfhoover\AppData\Local\Microsoft\Windows\Temporary Internet Files\Content.IE5\RU0LDI5E\MC9004338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538" y="3615437"/>
            <a:ext cx="938141" cy="938141"/>
          </a:xfrm>
          <a:prstGeom prst="rect">
            <a:avLst/>
          </a:prstGeom>
          <a:noFill/>
        </p:spPr>
      </p:pic>
      <p:sp>
        <p:nvSpPr>
          <p:cNvPr id="92" name="Content Placeholder 2"/>
          <p:cNvSpPr txBox="1">
            <a:spLocks/>
          </p:cNvSpPr>
          <p:nvPr/>
        </p:nvSpPr>
        <p:spPr bwMode="auto">
          <a:xfrm>
            <a:off x="5093482" y="4007541"/>
            <a:ext cx="3616885" cy="205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91440" lvl="1" indent="-244475" algn="l" eaLnBrk="1" hangingPunct="1">
              <a:spcBef>
                <a:spcPts val="300"/>
              </a:spcBef>
              <a:buSzPct val="12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Out:</a:t>
            </a:r>
          </a:p>
          <a:p>
            <a:pPr marL="91440" lvl="1" indent="-244475" algn="l" eaLnBrk="1" hangingPunct="1">
              <a:spcBef>
                <a:spcPts val="300"/>
              </a:spcBef>
              <a:buSzPct val="125000"/>
              <a:buFont typeface="Arial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FV of refinements</a:t>
            </a:r>
          </a:p>
          <a:p>
            <a:pPr marL="91440" lvl="1" indent="-244475" algn="l" eaLnBrk="1" hangingPunct="1">
              <a:spcBef>
                <a:spcPts val="300"/>
              </a:spcBef>
              <a:buSzPct val="125000"/>
              <a:buFont typeface="Arial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Elimination of regression testing</a:t>
            </a:r>
          </a:p>
          <a:p>
            <a:pPr marL="91440" lvl="1" indent="-244475" algn="l" eaLnBrk="1" hangingPunct="1">
              <a:spcBef>
                <a:spcPts val="300"/>
              </a:spcBef>
              <a:buSzPct val="125000"/>
              <a:buFont typeface="Arial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Generic component support</a:t>
            </a:r>
          </a:p>
          <a:p>
            <a:pPr marL="91440" marR="0" lvl="1" indent="-2444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91440" marR="0" lvl="1" indent="-2444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Pct val="125000"/>
              <a:buFont typeface="Times" pitchFamily="18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93C9-91BB-4FD4-A5AF-C670AF9BC00C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DCAE-5178-4FF7-A683-931EDE8961CD}" type="slidenum">
              <a:rPr lang="en-US"/>
              <a:pPr/>
              <a:t>14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Model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186" y="1126503"/>
            <a:ext cx="8237537" cy="4821810"/>
          </a:xfrm>
        </p:spPr>
        <p:txBody>
          <a:bodyPr/>
          <a:lstStyle/>
          <a:p>
            <a:pPr lvl="1"/>
            <a:r>
              <a:rPr lang="en-US" dirty="0" smtClean="0"/>
              <a:t>Pipelines/Transactions:</a:t>
            </a:r>
          </a:p>
          <a:p>
            <a:pPr lvl="2"/>
            <a:r>
              <a:rPr lang="en-US" dirty="0" smtClean="0"/>
              <a:t>Pipelines </a:t>
            </a:r>
            <a:r>
              <a:rPr lang="en-US" dirty="0"/>
              <a:t>are </a:t>
            </a:r>
            <a:r>
              <a:rPr lang="en-US" dirty="0" smtClean="0"/>
              <a:t>non-</a:t>
            </a:r>
            <a:r>
              <a:rPr lang="en-US" dirty="0" err="1" smtClean="0"/>
              <a:t>backpressured</a:t>
            </a:r>
            <a:r>
              <a:rPr lang="en-US" dirty="0" smtClean="0"/>
              <a:t> conduits </a:t>
            </a:r>
            <a:r>
              <a:rPr lang="en-US" dirty="0"/>
              <a:t>for </a:t>
            </a:r>
            <a:r>
              <a:rPr lang="en-US" dirty="0" smtClean="0"/>
              <a:t>transactions.</a:t>
            </a:r>
          </a:p>
          <a:p>
            <a:pPr lvl="2"/>
            <a:r>
              <a:rPr lang="en-US" dirty="0" smtClean="0"/>
              <a:t>Transactions </a:t>
            </a:r>
            <a:r>
              <a:rPr lang="en-US" dirty="0"/>
              <a:t>may pass through multiple </a:t>
            </a:r>
            <a:r>
              <a:rPr lang="en-US" dirty="0" smtClean="0"/>
              <a:t>pipelines and storage structures.</a:t>
            </a:r>
          </a:p>
          <a:p>
            <a:pPr lvl="2"/>
            <a:r>
              <a:rPr lang="en-US" dirty="0" smtClean="0"/>
              <a:t>A </a:t>
            </a:r>
            <a:r>
              <a:rPr lang="en-US" i="1" dirty="0" smtClean="0"/>
              <a:t>field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$name</a:t>
            </a:r>
            <a:r>
              <a:rPr lang="en-US" dirty="0" smtClean="0"/>
              <a:t>) of a transaction in a pipeline corresponds to a signal physically, and may have multiple staged versions physically.</a:t>
            </a:r>
            <a:endParaRPr lang="en-US" dirty="0"/>
          </a:p>
          <a:p>
            <a:pPr lvl="1"/>
            <a:r>
              <a:rPr lang="en-US" dirty="0"/>
              <a:t>Validity:</a:t>
            </a:r>
          </a:p>
          <a:p>
            <a:pPr lvl="2"/>
            <a:r>
              <a:rPr lang="en-US" dirty="0" smtClean="0"/>
              <a:t>Established via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“&gt;When …”</a:t>
            </a:r>
            <a:r>
              <a:rPr lang="en-US" dirty="0" smtClean="0"/>
              <a:t> block.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Generally, contents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“&gt;When …” </a:t>
            </a:r>
            <a:r>
              <a:rPr lang="en-US" dirty="0" smtClean="0"/>
              <a:t>can be thought of as a transaction within a pipeline.</a:t>
            </a:r>
          </a:p>
          <a:p>
            <a:pPr lvl="2"/>
            <a:r>
              <a:rPr lang="en-US" dirty="0" smtClean="0"/>
              <a:t>Invalid </a:t>
            </a:r>
            <a:r>
              <a:rPr lang="en-US" dirty="0"/>
              <a:t>logic may not be consumed by valid logic (implicit assertions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Simulation can generate Xs for invalid – useful in trace debug.</a:t>
            </a:r>
            <a:endParaRPr lang="en-US" dirty="0"/>
          </a:p>
          <a:p>
            <a:pPr lvl="2"/>
            <a:r>
              <a:rPr lang="en-US" dirty="0"/>
              <a:t>Clock gating </a:t>
            </a:r>
            <a:r>
              <a:rPr lang="en-US" dirty="0" smtClean="0"/>
              <a:t>logic </a:t>
            </a:r>
            <a:r>
              <a:rPr lang="en-US" dirty="0"/>
              <a:t>can be </a:t>
            </a:r>
            <a:r>
              <a:rPr lang="en-US" dirty="0" smtClean="0"/>
              <a:t>generated </a:t>
            </a:r>
            <a:r>
              <a:rPr lang="en-US" dirty="0"/>
              <a:t>or </a:t>
            </a:r>
            <a:r>
              <a:rPr lang="en-US" dirty="0" smtClean="0"/>
              <a:t>validated.</a:t>
            </a:r>
            <a:endParaRPr lang="en-US" dirty="0"/>
          </a:p>
          <a:p>
            <a:pPr lvl="1"/>
            <a:r>
              <a:rPr lang="en-US" dirty="0" smtClean="0"/>
              <a:t>State variables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State </a:t>
            </a:r>
            <a:r>
              <a:rPr lang="en-US" dirty="0" err="1" smtClean="0"/>
              <a:t>vars</a:t>
            </a:r>
            <a:r>
              <a:rPr lang="en-US" dirty="0" smtClean="0"/>
              <a:t> retain their value (by default) over invalid cycles.</a:t>
            </a:r>
          </a:p>
          <a:p>
            <a:pPr lvl="2"/>
            <a:r>
              <a:rPr lang="en-US" dirty="0" smtClean="0"/>
              <a:t>State </a:t>
            </a:r>
            <a:r>
              <a:rPr lang="en-US" dirty="0" err="1" smtClean="0"/>
              <a:t>vars</a:t>
            </a:r>
            <a:r>
              <a:rPr lang="en-US" dirty="0" smtClean="0"/>
              <a:t> have </a:t>
            </a:r>
            <a:r>
              <a:rPr lang="en-US" dirty="0"/>
              <a:t>reset </a:t>
            </a:r>
            <a:r>
              <a:rPr lang="en-US" dirty="0" smtClean="0"/>
              <a:t>values.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5226-FD0B-446B-9DDF-9629C92793A7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4B8-12A9-4A49-A2CB-C8EDB1B40AF6}" type="slidenum">
              <a:rPr lang="en-US"/>
              <a:pPr/>
              <a:t>15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Today’s </a:t>
            </a:r>
            <a:r>
              <a:rPr lang="en-US" dirty="0"/>
              <a:t>design process and its challenges (the problem)</a:t>
            </a:r>
          </a:p>
          <a:p>
            <a:pPr lvl="1"/>
            <a:r>
              <a:rPr lang="en-US" dirty="0" smtClean="0"/>
              <a:t>PAD Methodology overview (the </a:t>
            </a:r>
            <a:r>
              <a:rPr lang="en-US" dirty="0"/>
              <a:t>solution</a:t>
            </a:r>
            <a:r>
              <a:rPr lang="en-US" dirty="0" smtClean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Step 1: System </a:t>
            </a:r>
            <a:r>
              <a:rPr lang="en-US" dirty="0" err="1" smtClean="0"/>
              <a:t>Verilog</a:t>
            </a:r>
            <a:r>
              <a:rPr lang="en-US" dirty="0" smtClean="0"/>
              <a:t> Extension (SVX)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examples</a:t>
            </a:r>
          </a:p>
          <a:p>
            <a:pPr lvl="1"/>
            <a:r>
              <a:rPr lang="en-US" dirty="0" smtClean="0"/>
              <a:t>Closing thoughts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273050"/>
            <a:ext cx="4602770" cy="889000"/>
          </a:xfrm>
        </p:spPr>
        <p:txBody>
          <a:bodyPr/>
          <a:lstStyle/>
          <a:p>
            <a:r>
              <a:rPr lang="en-US" dirty="0" smtClean="0"/>
              <a:t>SVX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456216" y="944185"/>
            <a:ext cx="8216444" cy="47024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9EF52B"/>
                </a:solidFill>
                <a:latin typeface="Courier New" pitchFamily="49" charset="0"/>
                <a:cs typeface="Courier New" pitchFamily="49" charset="0"/>
              </a:rPr>
              <a:t>|issue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CF65FF"/>
                </a:solidFill>
                <a:latin typeface="Courier New" pitchFamily="49" charset="0"/>
                <a:cs typeface="Courier New" pitchFamily="49" charset="0"/>
              </a:rPr>
              <a:t>/inst[3:0]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F4B270"/>
                </a:solidFill>
                <a:latin typeface="Courier New" pitchFamily="49" charset="0"/>
                <a:cs typeface="Courier New" pitchFamily="49" charset="0"/>
              </a:rPr>
              <a:t>@0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$valid = …;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&gt;When $valid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4B27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4B27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mem_op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raw_inst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[28:27]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== 2’b01;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&gt;Wh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mem_op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F4B270"/>
                </a:solidFill>
                <a:latin typeface="Courier New" pitchFamily="49" charset="0"/>
                <a:cs typeface="Courier New" pitchFamily="49" charset="0"/>
              </a:rPr>
              <a:t>@3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mem_addr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[50:0] =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op_a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+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raw_inst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[15:0];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Can 68"/>
          <p:cNvSpPr/>
          <p:nvPr/>
        </p:nvSpPr>
        <p:spPr bwMode="auto">
          <a:xfrm rot="16200000">
            <a:off x="5325899" y="-335605"/>
            <a:ext cx="2140084" cy="3959160"/>
          </a:xfrm>
          <a:prstGeom prst="can">
            <a:avLst/>
          </a:prstGeom>
          <a:solidFill>
            <a:srgbClr val="00B05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issue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708187" y="1050587"/>
            <a:ext cx="3346315" cy="612842"/>
          </a:xfrm>
          <a:prstGeom prst="rect">
            <a:avLst/>
          </a:prstGeom>
          <a:solidFill>
            <a:srgbClr val="7030A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763309" y="1202987"/>
            <a:ext cx="3346315" cy="612842"/>
          </a:xfrm>
          <a:prstGeom prst="rect">
            <a:avLst/>
          </a:prstGeom>
          <a:solidFill>
            <a:srgbClr val="7030A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828161" y="1345660"/>
            <a:ext cx="3346315" cy="612842"/>
          </a:xfrm>
          <a:prstGeom prst="rect">
            <a:avLst/>
          </a:prstGeom>
          <a:solidFill>
            <a:srgbClr val="7030A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883284" y="1498060"/>
            <a:ext cx="3346315" cy="612842"/>
          </a:xfrm>
          <a:prstGeom prst="rect">
            <a:avLst/>
          </a:prstGeom>
          <a:solidFill>
            <a:srgbClr val="7030A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inst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5291752" y="1654512"/>
            <a:ext cx="1451728" cy="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09B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70680" y="2210085"/>
            <a:ext cx="3481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C8218"/>
                </a:solidFill>
              </a:rPr>
              <a:t>1</a:t>
            </a:r>
            <a:endParaRPr lang="en-US" sz="2000" dirty="0">
              <a:solidFill>
                <a:srgbClr val="EC82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428" y="2209482"/>
            <a:ext cx="3481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C8218"/>
                </a:solidFill>
              </a:rPr>
              <a:t>2</a:t>
            </a:r>
            <a:endParaRPr lang="en-US" sz="2000" dirty="0">
              <a:solidFill>
                <a:srgbClr val="EC82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2" y="2210687"/>
            <a:ext cx="162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C8218"/>
                </a:solidFill>
              </a:rPr>
              <a:t>3</a:t>
            </a:r>
            <a:endParaRPr lang="en-US" sz="2000" dirty="0">
              <a:solidFill>
                <a:srgbClr val="EC8218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6241320" y="1666110"/>
            <a:ext cx="1451728" cy="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09B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392326" y="1687135"/>
            <a:ext cx="1451728" cy="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09B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7111327" y="1668654"/>
            <a:ext cx="1451728" cy="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09B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Can 73"/>
          <p:cNvSpPr/>
          <p:nvPr/>
        </p:nvSpPr>
        <p:spPr bwMode="auto">
          <a:xfrm rot="16200000">
            <a:off x="5308616" y="-334035"/>
            <a:ext cx="2140084" cy="3959160"/>
          </a:xfrm>
          <a:prstGeom prst="can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16" y="944185"/>
            <a:ext cx="8216444" cy="47024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|issue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/inst[3:0]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@0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$valid = …;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&gt;When $valid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mem_op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raw_inst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[28:27]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== 2’b01;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&gt;Wh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mem_op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@3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mem_addr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[50:0] =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op_a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+ $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raw_inst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[15:0];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8860" y="1154549"/>
            <a:ext cx="8504640" cy="513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|issue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for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inst = 0; inst &lt; 4; inst++)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begin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// @0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always_comb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Issue_Inst_valid_u100H[inst] = ...;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&gt;When $valid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// @1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always_comb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Issue_Inst_mem_op_u101H[inst] 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Issue_Inst_raw_inst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_...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// &gt;When $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mem_op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@3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always_comb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Issue_Inst_mem_addr_u104H[50:0][inst] =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Issue_Inst_op_a_u104H[inst] +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Issue_Inst_raw_inst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_...;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SVX Example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3144" y="1229964"/>
            <a:ext cx="8879965" cy="493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Signal Declarations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Primary signals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Issue_Inst_valid_u100H[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3:0</a:t>
            </a:r>
            <a:r>
              <a:rPr lang="en-US" sz="1400" kern="0" noProof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noProof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Issue_Inst_mem_op_u101H[3:0];</a:t>
            </a:r>
            <a:endParaRPr kumimoji="0" lang="en-US" sz="1400" b="0" i="0" u="none" strike="noStrike" kern="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[50:0]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baseline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Issue_Inst_mem_addr_u103H[3:0];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Staged signals</a:t>
            </a:r>
          </a:p>
          <a:p>
            <a:pPr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Issue_Inst_valid_u101H[3:0];</a:t>
            </a:r>
          </a:p>
          <a:p>
            <a:pPr lvl="0" algn="l" eaLnBrk="1" hangingPunct="1">
              <a:spcBef>
                <a:spcPts val="200"/>
              </a:spcBef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Issue_Inst_mem_op_u102H[3:0];</a:t>
            </a:r>
          </a:p>
          <a:p>
            <a:pPr lvl="0" algn="l" eaLnBrk="1" hangingPunct="1">
              <a:spcBef>
                <a:spcPts val="200"/>
              </a:spcBef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Issue_Inst_mem_op_u103H[3:0];</a:t>
            </a:r>
          </a:p>
          <a:p>
            <a:pPr lvl="0" algn="l" eaLnBrk="1" hangingPunct="1">
              <a:spcBef>
                <a:spcPts val="200"/>
              </a:spcBef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[15:0] Issue_Inst_raw_inst_u102H[3:0];</a:t>
            </a:r>
          </a:p>
          <a:p>
            <a:pPr lvl="0" algn="l" eaLnBrk="1" hangingPunct="1">
              <a:spcBef>
                <a:spcPts val="200"/>
              </a:spcBef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[15:0] Issue_Inst_raw_inst_u103H[3:0];</a:t>
            </a:r>
          </a:p>
          <a:p>
            <a:pPr lvl="0" algn="l" eaLnBrk="1" hangingPunct="1">
              <a:spcBef>
                <a:spcPts val="200"/>
              </a:spcBef>
              <a:defRPr/>
            </a:pPr>
            <a:endParaRPr lang="en-US" sz="1400" kern="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SVX Example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3144" y="1201684"/>
            <a:ext cx="8879965" cy="493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Clock gating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0" algn="l" eaLnBrk="1" hangingPunct="1">
              <a:spcBef>
                <a:spcPts val="200"/>
              </a:spcBef>
            </a:pPr>
            <a:endParaRPr lang="en-US" sz="1400" kern="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For ck_Issue_Inst_valid_1_u1n44[3:0]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ck_Issue_Inst_valid_1_u1n44[3:0];</a:t>
            </a:r>
          </a:p>
          <a:p>
            <a:pPr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kern="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inst = 0; inst &lt; 4; inst++) begin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`MAKE_CLK_LOC(ck_Issue_Inst_valid_1_u1n44[inst], ck_grid_u1n22, 1'b1,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        Issue_Inst_valid_u100H[inst], </a:t>
            </a:r>
            <a:r>
              <a:rPr lang="en-US" sz="1400" kern="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csr_pwrdn_ovrd_unnnH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0" algn="l" eaLnBrk="1" hangingPunct="1">
              <a:spcBef>
                <a:spcPts val="200"/>
              </a:spcBef>
            </a:pPr>
            <a:endParaRPr lang="en-US" sz="1400" kern="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For </a:t>
            </a:r>
            <a:r>
              <a:rPr lang="en-US" sz="1400" kern="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ck_Issue_Inst_valid_And_mem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)op_2_u1n44[3:0]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Issue_Inst_valid_And_mem_op_u101H[3:0];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ck_Issue_Inst_valid_And_mem_op_2_u1n44[3:0];</a:t>
            </a:r>
          </a:p>
          <a:p>
            <a:pPr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kern="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inst = 0; inst &lt; 4; inst++) begin</a:t>
            </a:r>
          </a:p>
          <a:p>
            <a:pPr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Issue_Inst_valid_And_mem_op_u101H[inst] = Issue_Inst_valid_u101H[inst] &amp;&amp;</a:t>
            </a:r>
          </a:p>
          <a:p>
            <a:pPr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                                    Issue_Inst_mem_op_u101H[inst];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`MAKE_CLK_LOC(ck_Issue_Inst_valid_And_mem_op_2_u1n44[inst], ck_grid_u1n22,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        1'b1, Issue_Inst_valid_And_mem_op_u101H[inst],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kern="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csr_pwrdn_ovrd_unnnH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0" algn="l" eaLnBrk="1" hangingPunct="1">
              <a:spcBef>
                <a:spcPts val="200"/>
              </a:spcBef>
            </a:pPr>
            <a:endParaRPr lang="en-US" sz="1400" kern="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5226-FD0B-446B-9DDF-9629C92793A7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4B8-12A9-4A49-A2CB-C8EDB1B40AF6}" type="slidenum">
              <a:rPr lang="en-US"/>
              <a:pPr/>
              <a:t>2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Today’s </a:t>
            </a:r>
            <a:r>
              <a:rPr lang="en-US" dirty="0"/>
              <a:t>design process and its challenges (the problem)</a:t>
            </a:r>
          </a:p>
          <a:p>
            <a:pPr lvl="1"/>
            <a:r>
              <a:rPr lang="en-US" dirty="0" smtClean="0"/>
              <a:t>PAD Methodology overview (the </a:t>
            </a:r>
            <a:r>
              <a:rPr lang="en-US" dirty="0"/>
              <a:t>solution</a:t>
            </a:r>
            <a:r>
              <a:rPr lang="en-US" dirty="0" smtClean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Step 1: System </a:t>
            </a:r>
            <a:r>
              <a:rPr lang="en-US" dirty="0" err="1" smtClean="0"/>
              <a:t>Verilog</a:t>
            </a:r>
            <a:r>
              <a:rPr lang="en-US" dirty="0" smtClean="0"/>
              <a:t> Extension (SVX)</a:t>
            </a:r>
          </a:p>
          <a:p>
            <a:pPr lvl="2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Closing thoughts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SVX Example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3144" y="1229964"/>
            <a:ext cx="8879965" cy="493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Clock gating (continued)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0" algn="l" eaLnBrk="1" hangingPunct="1">
              <a:spcBef>
                <a:spcPts val="200"/>
              </a:spcBef>
            </a:pPr>
            <a:endParaRPr lang="en-US" sz="1400" kern="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For ck_Issue_Inst_valid_And_mem_op_3_u1n44[3:0]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Issue_Inst_valid_And_mem_op_u102H[3:0];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node ck_Issue_Inst_valid_And_mem_op_3_u1n44[3:0];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kern="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inst = 1; inst &lt; 4; inst++) begin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`MSFF(Issue_Inst_valid_And_mem_op_u102H, Issue_Inst_valid_And_mem_op_u101H,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ck_grid_u1n22)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`MAKE_CLK_LOC(ck_Issue_Inst_valid_And_mem_op_3_u1n44, ck_grid_u1n22, 1'b1,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        Issue_Inst_valid_And_mem_op_u102H, </a:t>
            </a:r>
            <a:r>
              <a:rPr lang="en-US" sz="1400" kern="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csr_pwrdn_ovrd_unnnH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SVX Example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3144" y="1229964"/>
            <a:ext cx="8879965" cy="493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Staging flops (some gated)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 algn="l" eaLnBrk="1" hangingPunct="1">
              <a:spcBef>
                <a:spcPts val="200"/>
              </a:spcBef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kern="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inst = 0; inst &lt; 4; inst++) begin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`MSFF(Issue_Inst_valid_u101H[inst], Issue_Inst_valid_u100H[inst],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ck_grid_u1n44);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`MSFF(Issue_Inst_mem_op_u102H[inst], Issue_Inst_mem_op_u101H[inst],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ck_Issue_Inst_valid_And_mem_op_u102H[inst])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`MSFF(Issue_Inst_raw_inst_u102H[inst][15:0],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Issue_Inst_raw_inst_u101H[inst][15:0],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ck_Issue_Inst_valid_And_mem_op_u102H[inst])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SVX Example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Code reduction from:</a:t>
            </a:r>
          </a:p>
          <a:p>
            <a:pPr lvl="2"/>
            <a:r>
              <a:rPr lang="en-US" dirty="0" smtClean="0"/>
              <a:t>Scope (hierarchy, pipeline, </a:t>
            </a:r>
            <a:r>
              <a:rPr lang="en-US" dirty="0" err="1" smtClean="0"/>
              <a:t>pipestage</a:t>
            </a:r>
            <a:r>
              <a:rPr lang="en-US" dirty="0" smtClean="0"/>
              <a:t>, clock gating) applied to multiple lines/signals</a:t>
            </a:r>
          </a:p>
          <a:p>
            <a:pPr lvl="2"/>
            <a:r>
              <a:rPr lang="en-US" dirty="0" smtClean="0"/>
              <a:t>Implicit signal declarations</a:t>
            </a:r>
          </a:p>
          <a:p>
            <a:pPr lvl="2"/>
            <a:r>
              <a:rPr lang="en-US" dirty="0" smtClean="0"/>
              <a:t>Implicit staging flops</a:t>
            </a:r>
          </a:p>
          <a:p>
            <a:pPr lvl="2"/>
            <a:r>
              <a:rPr lang="en-US" dirty="0" smtClean="0"/>
              <a:t>Generated clock gating logic</a:t>
            </a:r>
          </a:p>
          <a:p>
            <a:pPr lvl="2"/>
            <a:endParaRPr lang="en-US" dirty="0" smtClean="0">
              <a:solidFill>
                <a:srgbClr val="FFFFFF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FFFF"/>
                </a:solidFill>
              </a:rPr>
              <a:t>Debug:</a:t>
            </a:r>
          </a:p>
          <a:p>
            <a:pPr lvl="1">
              <a:buNone/>
            </a:pPr>
            <a:r>
              <a:rPr lang="en-US" dirty="0" smtClean="0">
                <a:solidFill>
                  <a:srgbClr val="FFFFFF"/>
                </a:solidFill>
              </a:rPr>
              <a:t>	SVX: |issue /inst[*] @3   &gt;Expose $*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311400"/>
            <a:ext cx="445070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kern="0" dirty="0" err="1" smtClean="0">
                <a:solidFill>
                  <a:srgbClr val="C1F977"/>
                </a:solidFill>
                <a:latin typeface="Courier New" pitchFamily="49" charset="0"/>
                <a:cs typeface="Courier New" pitchFamily="49" charset="0"/>
              </a:rPr>
              <a:t>Issue_Inst</a:t>
            </a:r>
            <a:r>
              <a:rPr lang="en-US" sz="1800" b="1" kern="0" dirty="0" smtClean="0">
                <a:solidFill>
                  <a:srgbClr val="C1F977"/>
                </a:solidFill>
                <a:latin typeface="Courier New" pitchFamily="49" charset="0"/>
                <a:cs typeface="Courier New" pitchFamily="49" charset="0"/>
              </a:rPr>
              <a:t>_*_u103H[0]*</a:t>
            </a:r>
          </a:p>
          <a:p>
            <a:pPr algn="r"/>
            <a:endParaRPr lang="en-US" sz="1600" b="1" kern="0" dirty="0" smtClean="0">
              <a:solidFill>
                <a:srgbClr val="C1F977"/>
              </a:solidFill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1600" b="1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Issue_Inst_valid_u103H[0]</a:t>
            </a:r>
          </a:p>
          <a:p>
            <a:pPr algn="r"/>
            <a:r>
              <a:rPr lang="en-US" sz="1600" b="1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Issue_Inst_mem_op_u103H[0]</a:t>
            </a:r>
          </a:p>
          <a:p>
            <a:pPr algn="r"/>
            <a:r>
              <a:rPr lang="en-US" sz="1600" b="1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Issue_Inst_raw_inst_u103H[0][31:0]</a:t>
            </a:r>
          </a:p>
          <a:p>
            <a:pPr algn="r"/>
            <a:r>
              <a:rPr lang="en-US" sz="1600" b="1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/>
          </a:p>
          <a:p>
            <a:pPr algn="r"/>
            <a:r>
              <a:rPr lang="en-US" sz="1600" b="1" kern="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7" name="Hexagon 6"/>
          <p:cNvSpPr/>
          <p:nvPr/>
        </p:nvSpPr>
        <p:spPr bwMode="auto">
          <a:xfrm>
            <a:off x="5439747" y="5402425"/>
            <a:ext cx="1026367" cy="186612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0x2f046820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 useBgFill="1">
        <p:nvSpPr>
          <p:cNvPr id="9" name="Hexagon 8"/>
          <p:cNvSpPr/>
          <p:nvPr/>
        </p:nvSpPr>
        <p:spPr bwMode="auto">
          <a:xfrm>
            <a:off x="6478554" y="5405535"/>
            <a:ext cx="2058957" cy="192831"/>
          </a:xfrm>
          <a:prstGeom prst="hexagon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/////////////////////////////</a:t>
            </a:r>
          </a:p>
        </p:txBody>
      </p:sp>
      <p:sp useBgFill="1">
        <p:nvSpPr>
          <p:cNvPr id="12" name="Hexagon 11"/>
          <p:cNvSpPr/>
          <p:nvPr/>
        </p:nvSpPr>
        <p:spPr bwMode="auto">
          <a:xfrm>
            <a:off x="6472333" y="5166050"/>
            <a:ext cx="1026367" cy="186612"/>
          </a:xfrm>
          <a:prstGeom prst="hexagon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//////////////</a:t>
            </a:r>
          </a:p>
        </p:txBody>
      </p:sp>
      <p:sp useBgFill="1">
        <p:nvSpPr>
          <p:cNvPr id="14" name="Hexagon 13"/>
          <p:cNvSpPr/>
          <p:nvPr/>
        </p:nvSpPr>
        <p:spPr bwMode="auto">
          <a:xfrm>
            <a:off x="4419599" y="5389985"/>
            <a:ext cx="1026367" cy="186612"/>
          </a:xfrm>
          <a:prstGeom prst="hexagon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//////////////</a:t>
            </a:r>
          </a:p>
        </p:txBody>
      </p:sp>
      <p:sp useBgFill="1">
        <p:nvSpPr>
          <p:cNvPr id="15" name="Hexagon 14"/>
          <p:cNvSpPr/>
          <p:nvPr/>
        </p:nvSpPr>
        <p:spPr bwMode="auto">
          <a:xfrm>
            <a:off x="4413378" y="5150499"/>
            <a:ext cx="1026367" cy="186612"/>
          </a:xfrm>
          <a:prstGeom prst="hexagon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//////////////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452188" y="4920345"/>
            <a:ext cx="1026366" cy="93307"/>
            <a:chOff x="5442857" y="4491137"/>
            <a:chExt cx="1026366" cy="93307"/>
          </a:xfrm>
        </p:grpSpPr>
        <p:cxnSp>
          <p:nvCxnSpPr>
            <p:cNvPr id="18" name="Straight Connector 17"/>
            <p:cNvCxnSpPr/>
            <p:nvPr/>
          </p:nvCxnSpPr>
          <p:spPr bwMode="auto">
            <a:xfrm rot="5400000" flipH="1" flipV="1">
              <a:off x="5956040" y="4024607"/>
              <a:ext cx="0" cy="933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16200000" flipH="1">
              <a:off x="6399244" y="4514464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16200000" flipH="1" flipV="1">
              <a:off x="5419531" y="4514463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498703" y="4932786"/>
            <a:ext cx="1026366" cy="93307"/>
            <a:chOff x="7489372" y="4503578"/>
            <a:chExt cx="1026366" cy="93307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 flipH="1" flipV="1">
              <a:off x="8002555" y="4037048"/>
              <a:ext cx="0" cy="933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8445759" y="4526905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16200000" flipH="1" flipV="1">
              <a:off x="7466046" y="4526904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 rot="10800000">
            <a:off x="6475446" y="5010541"/>
            <a:ext cx="1026366" cy="93307"/>
            <a:chOff x="7489372" y="4503578"/>
            <a:chExt cx="1026366" cy="93307"/>
          </a:xfrm>
        </p:grpSpPr>
        <p:cxnSp>
          <p:nvCxnSpPr>
            <p:cNvPr id="31" name="Straight Connector 30"/>
            <p:cNvCxnSpPr/>
            <p:nvPr/>
          </p:nvCxnSpPr>
          <p:spPr bwMode="auto">
            <a:xfrm rot="5400000" flipH="1" flipV="1">
              <a:off x="8002555" y="4037048"/>
              <a:ext cx="0" cy="933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16200000" flipH="1">
              <a:off x="8445759" y="4526905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16200000" flipH="1" flipV="1">
              <a:off x="7466046" y="4526904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 rot="10800000">
            <a:off x="4425821" y="5004320"/>
            <a:ext cx="1026366" cy="93307"/>
            <a:chOff x="7489372" y="4503578"/>
            <a:chExt cx="1026366" cy="93307"/>
          </a:xfrm>
        </p:grpSpPr>
        <p:cxnSp>
          <p:nvCxnSpPr>
            <p:cNvPr id="39" name="Straight Connector 38"/>
            <p:cNvCxnSpPr/>
            <p:nvPr/>
          </p:nvCxnSpPr>
          <p:spPr bwMode="auto">
            <a:xfrm rot="5400000" flipH="1" flipV="1">
              <a:off x="8002555" y="4037048"/>
              <a:ext cx="0" cy="933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16200000" flipH="1">
              <a:off x="8445759" y="4526905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16200000" flipH="1" flipV="1">
              <a:off x="7466046" y="4526904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5436637" y="5147391"/>
            <a:ext cx="1026366" cy="93307"/>
            <a:chOff x="5442857" y="4491137"/>
            <a:chExt cx="1026366" cy="93307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 flipH="1" flipV="1">
              <a:off x="5956040" y="4024607"/>
              <a:ext cx="0" cy="933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16200000" flipH="1">
              <a:off x="6399244" y="4514464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16200000" flipH="1" flipV="1">
              <a:off x="5419531" y="4514463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 rot="10800000">
            <a:off x="7504924" y="5265577"/>
            <a:ext cx="1026366" cy="93307"/>
            <a:chOff x="7489372" y="4503578"/>
            <a:chExt cx="1026366" cy="93307"/>
          </a:xfrm>
        </p:grpSpPr>
        <p:cxnSp>
          <p:nvCxnSpPr>
            <p:cNvPr id="47" name="Straight Connector 46"/>
            <p:cNvCxnSpPr/>
            <p:nvPr/>
          </p:nvCxnSpPr>
          <p:spPr bwMode="auto">
            <a:xfrm rot="5400000" flipH="1" flipV="1">
              <a:off x="8002555" y="4037048"/>
              <a:ext cx="0" cy="933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16200000" flipH="1">
              <a:off x="8445759" y="4526905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16200000" flipH="1" flipV="1">
              <a:off x="7466046" y="4526904"/>
              <a:ext cx="93306" cy="466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32B9-74E2-47E4-82E3-64C18321AB41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486-7463-4514-8C16-2648E25A1A44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Abstraction</a:t>
            </a: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409575" y="3465513"/>
            <a:ext cx="8237538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1" hangingPunct="1">
              <a:spcBef>
                <a:spcPct val="60000"/>
              </a:spcBef>
            </a:pP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1: |inst</a:t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2:     </a:t>
            </a:r>
            <a:r>
              <a:rPr lang="en-US" sz="2000" b="1" dirty="0">
                <a:solidFill>
                  <a:srgbClr val="FFC000"/>
                </a:solidFill>
                <a:latin typeface="Courier" pitchFamily="49" charset="0"/>
                <a:cs typeface="David" pitchFamily="2" charset="-79"/>
              </a:rPr>
              <a:t>@3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/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3: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a_op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=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select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/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4:         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 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imm_a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: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imm_data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/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5:          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byp_a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: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rslt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#+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1</a:t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6:           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reg_a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: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reg_data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#+2</a:t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7:           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mem_a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: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|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mem$mem_data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#+5;</a:t>
            </a:r>
            <a:endParaRPr lang="en-US" sz="2000" b="1" dirty="0">
              <a:solidFill>
                <a:srgbClr val="ADFA82"/>
              </a:solidFill>
              <a:latin typeface="Courier" pitchFamily="49" charset="0"/>
            </a:endParaRPr>
          </a:p>
          <a:p>
            <a:pPr algn="l" eaLnBrk="1" hangingPunct="1">
              <a:spcBef>
                <a:spcPct val="60000"/>
              </a:spcBef>
            </a:pPr>
            <a:endParaRPr lang="en-US" sz="2000" b="1" dirty="0">
              <a:solidFill>
                <a:srgbClr val="ADFA82"/>
              </a:solidFill>
              <a:latin typeface="Courier" pitchFamily="49" charset="0"/>
              <a:cs typeface="David" pitchFamily="2" charset="-79"/>
            </a:endParaRPr>
          </a:p>
        </p:txBody>
      </p:sp>
      <p:sp>
        <p:nvSpPr>
          <p:cNvPr id="246793" name="AutoShape 9"/>
          <p:cNvSpPr>
            <a:spLocks noChangeArrowheads="1"/>
          </p:cNvSpPr>
          <p:nvPr/>
        </p:nvSpPr>
        <p:spPr bwMode="auto">
          <a:xfrm rot="16200000">
            <a:off x="4029868" y="1713707"/>
            <a:ext cx="468313" cy="4089400"/>
          </a:xfrm>
          <a:prstGeom prst="can">
            <a:avLst>
              <a:gd name="adj" fmla="val 39295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4" name="AutoShape 10"/>
          <p:cNvSpPr>
            <a:spLocks noChangeArrowheads="1"/>
          </p:cNvSpPr>
          <p:nvPr/>
        </p:nvSpPr>
        <p:spPr bwMode="auto">
          <a:xfrm rot="16200000">
            <a:off x="4221163" y="-1735137"/>
            <a:ext cx="1474787" cy="7704137"/>
          </a:xfrm>
          <a:prstGeom prst="can">
            <a:avLst>
              <a:gd name="adj" fmla="val 35793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 flipH="1" flipV="1">
            <a:off x="5191125" y="2497138"/>
            <a:ext cx="442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3879291" y="536575"/>
            <a:ext cx="150233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reg_data</a:t>
            </a:r>
            <a:endParaRPr lang="en-US" sz="2000" dirty="0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>
            <a:off x="4281488" y="1927225"/>
            <a:ext cx="1338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>
            <a:off x="6086475" y="2222500"/>
            <a:ext cx="206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18" name="Line 34"/>
          <p:cNvSpPr>
            <a:spLocks noChangeShapeType="1"/>
          </p:cNvSpPr>
          <p:nvPr/>
        </p:nvSpPr>
        <p:spPr bwMode="auto">
          <a:xfrm>
            <a:off x="8421688" y="868363"/>
            <a:ext cx="0" cy="2211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19" name="Line 35"/>
          <p:cNvSpPr>
            <a:spLocks noChangeShapeType="1"/>
          </p:cNvSpPr>
          <p:nvPr/>
        </p:nvSpPr>
        <p:spPr bwMode="auto">
          <a:xfrm>
            <a:off x="2760663" y="865188"/>
            <a:ext cx="0" cy="2211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20" name="Line 36"/>
          <p:cNvSpPr>
            <a:spLocks noChangeShapeType="1"/>
          </p:cNvSpPr>
          <p:nvPr/>
        </p:nvSpPr>
        <p:spPr bwMode="auto">
          <a:xfrm>
            <a:off x="4729163" y="838200"/>
            <a:ext cx="0" cy="22113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21" name="Line 37"/>
          <p:cNvSpPr>
            <a:spLocks noChangeShapeType="1"/>
          </p:cNvSpPr>
          <p:nvPr/>
        </p:nvSpPr>
        <p:spPr bwMode="auto">
          <a:xfrm>
            <a:off x="6611938" y="873125"/>
            <a:ext cx="0" cy="2212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22" name="AutoShape 38"/>
          <p:cNvSpPr>
            <a:spLocks noChangeArrowheads="1"/>
          </p:cNvSpPr>
          <p:nvPr/>
        </p:nvSpPr>
        <p:spPr bwMode="auto">
          <a:xfrm rot="16200000">
            <a:off x="3700463" y="1762125"/>
            <a:ext cx="849312" cy="331788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FF66"/>
          </a:solidFill>
          <a:ln w="28575" algn="ctr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6825" name="Rectangle 41"/>
          <p:cNvSpPr>
            <a:spLocks noChangeArrowheads="1"/>
          </p:cNvSpPr>
          <p:nvPr/>
        </p:nvSpPr>
        <p:spPr bwMode="auto">
          <a:xfrm>
            <a:off x="7004050" y="1538288"/>
            <a:ext cx="963613" cy="1204912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26" name="Line 42"/>
          <p:cNvSpPr>
            <a:spLocks noChangeShapeType="1"/>
          </p:cNvSpPr>
          <p:nvPr/>
        </p:nvSpPr>
        <p:spPr bwMode="auto">
          <a:xfrm>
            <a:off x="7004050" y="2141538"/>
            <a:ext cx="963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27" name="Line 43"/>
          <p:cNvSpPr>
            <a:spLocks noChangeShapeType="1"/>
          </p:cNvSpPr>
          <p:nvPr/>
        </p:nvSpPr>
        <p:spPr bwMode="auto">
          <a:xfrm>
            <a:off x="7000875" y="2339975"/>
            <a:ext cx="963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>
            <a:off x="6997700" y="2552700"/>
            <a:ext cx="96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>
            <a:off x="6999288" y="1722438"/>
            <a:ext cx="96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>
            <a:off x="6996113" y="1935163"/>
            <a:ext cx="96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 flipV="1">
            <a:off x="6294438" y="1028700"/>
            <a:ext cx="0" cy="119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 flipH="1">
            <a:off x="3711575" y="1041400"/>
            <a:ext cx="256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>
            <a:off x="3713163" y="1028700"/>
            <a:ext cx="15875" cy="60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3729038" y="163195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 flipV="1">
            <a:off x="8137525" y="893763"/>
            <a:ext cx="0" cy="131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 flipH="1">
            <a:off x="3543300" y="893763"/>
            <a:ext cx="459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>
            <a:off x="3557588" y="909638"/>
            <a:ext cx="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>
            <a:off x="3557588" y="1804988"/>
            <a:ext cx="382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3125788" y="2019300"/>
            <a:ext cx="814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 flipH="1">
            <a:off x="3586163" y="2208213"/>
            <a:ext cx="36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41" name="Line 57"/>
          <p:cNvSpPr>
            <a:spLocks noChangeShapeType="1"/>
          </p:cNvSpPr>
          <p:nvPr/>
        </p:nvSpPr>
        <p:spPr bwMode="auto">
          <a:xfrm>
            <a:off x="3600450" y="2193925"/>
            <a:ext cx="0" cy="1122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42" name="Line 58"/>
          <p:cNvSpPr>
            <a:spLocks noChangeShapeType="1"/>
          </p:cNvSpPr>
          <p:nvPr/>
        </p:nvSpPr>
        <p:spPr bwMode="auto">
          <a:xfrm>
            <a:off x="3614738" y="3316288"/>
            <a:ext cx="1871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43" name="Line 59"/>
          <p:cNvSpPr>
            <a:spLocks noChangeShapeType="1"/>
          </p:cNvSpPr>
          <p:nvPr/>
        </p:nvSpPr>
        <p:spPr bwMode="auto">
          <a:xfrm>
            <a:off x="5500688" y="3302000"/>
            <a:ext cx="0" cy="388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44" name="Text Box 60"/>
          <p:cNvSpPr txBox="1">
            <a:spLocks noChangeArrowheads="1"/>
          </p:cNvSpPr>
          <p:nvPr/>
        </p:nvSpPr>
        <p:spPr bwMode="auto">
          <a:xfrm>
            <a:off x="4688141" y="985838"/>
            <a:ext cx="76174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rslt</a:t>
            </a:r>
            <a:endParaRPr lang="en-US" sz="2000" dirty="0"/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1820449" y="1638300"/>
            <a:ext cx="165141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imm_data</a:t>
            </a:r>
            <a:endParaRPr lang="en-US" sz="2000" dirty="0"/>
          </a:p>
        </p:txBody>
      </p:sp>
      <p:sp>
        <p:nvSpPr>
          <p:cNvPr id="246846" name="Text Box 62"/>
          <p:cNvSpPr txBox="1">
            <a:spLocks noChangeArrowheads="1"/>
          </p:cNvSpPr>
          <p:nvPr/>
        </p:nvSpPr>
        <p:spPr bwMode="auto">
          <a:xfrm>
            <a:off x="3611563" y="2938463"/>
            <a:ext cx="182818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mem_data</a:t>
            </a:r>
            <a:endParaRPr lang="en-US" sz="2000" dirty="0"/>
          </a:p>
        </p:txBody>
      </p:sp>
      <p:sp>
        <p:nvSpPr>
          <p:cNvPr id="246847" name="Line 63"/>
          <p:cNvSpPr>
            <a:spLocks noChangeShapeType="1"/>
          </p:cNvSpPr>
          <p:nvPr/>
        </p:nvSpPr>
        <p:spPr bwMode="auto">
          <a:xfrm>
            <a:off x="2708275" y="3432175"/>
            <a:ext cx="0" cy="644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48" name="Line 64"/>
          <p:cNvSpPr>
            <a:spLocks noChangeShapeType="1"/>
          </p:cNvSpPr>
          <p:nvPr/>
        </p:nvSpPr>
        <p:spPr bwMode="auto">
          <a:xfrm>
            <a:off x="5768975" y="3443288"/>
            <a:ext cx="0" cy="644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49" name="Line 65"/>
          <p:cNvSpPr>
            <a:spLocks noChangeShapeType="1"/>
          </p:cNvSpPr>
          <p:nvPr/>
        </p:nvSpPr>
        <p:spPr bwMode="auto">
          <a:xfrm>
            <a:off x="5199063" y="3454400"/>
            <a:ext cx="0" cy="644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50" name="Line 66"/>
          <p:cNvSpPr>
            <a:spLocks noChangeShapeType="1"/>
          </p:cNvSpPr>
          <p:nvPr/>
        </p:nvSpPr>
        <p:spPr bwMode="auto">
          <a:xfrm>
            <a:off x="4616450" y="3452813"/>
            <a:ext cx="0" cy="6429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51" name="Line 67"/>
          <p:cNvSpPr>
            <a:spLocks noChangeShapeType="1"/>
          </p:cNvSpPr>
          <p:nvPr/>
        </p:nvSpPr>
        <p:spPr bwMode="auto">
          <a:xfrm>
            <a:off x="4003675" y="3451225"/>
            <a:ext cx="0" cy="6429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52" name="Line 68"/>
          <p:cNvSpPr>
            <a:spLocks noChangeShapeType="1"/>
          </p:cNvSpPr>
          <p:nvPr/>
        </p:nvSpPr>
        <p:spPr bwMode="auto">
          <a:xfrm>
            <a:off x="3390900" y="3448050"/>
            <a:ext cx="0" cy="644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803" name="Group 19"/>
          <p:cNvGrpSpPr>
            <a:grpSpLocks/>
          </p:cNvGrpSpPr>
          <p:nvPr/>
        </p:nvGrpSpPr>
        <p:grpSpPr bwMode="auto">
          <a:xfrm>
            <a:off x="4616450" y="1827213"/>
            <a:ext cx="246063" cy="350837"/>
            <a:chOff x="2011" y="3163"/>
            <a:chExt cx="236" cy="331"/>
          </a:xfrm>
        </p:grpSpPr>
        <p:sp>
          <p:nvSpPr>
            <p:cNvPr id="246804" name="Rectangle 20"/>
            <p:cNvSpPr>
              <a:spLocks noChangeArrowheads="1"/>
            </p:cNvSpPr>
            <p:nvPr/>
          </p:nvSpPr>
          <p:spPr bwMode="auto">
            <a:xfrm>
              <a:off x="2011" y="3163"/>
              <a:ext cx="236" cy="331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 flipV="1">
              <a:off x="2077" y="3409"/>
              <a:ext cx="47" cy="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>
              <a:off x="2124" y="3409"/>
              <a:ext cx="38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6812" name="Group 28"/>
          <p:cNvGrpSpPr>
            <a:grpSpLocks/>
          </p:cNvGrpSpPr>
          <p:nvPr/>
        </p:nvGrpSpPr>
        <p:grpSpPr bwMode="auto">
          <a:xfrm>
            <a:off x="6496050" y="2039938"/>
            <a:ext cx="246063" cy="350837"/>
            <a:chOff x="2011" y="3163"/>
            <a:chExt cx="236" cy="331"/>
          </a:xfrm>
        </p:grpSpPr>
        <p:sp>
          <p:nvSpPr>
            <p:cNvPr id="246813" name="Rectangle 29"/>
            <p:cNvSpPr>
              <a:spLocks noChangeArrowheads="1"/>
            </p:cNvSpPr>
            <p:nvPr/>
          </p:nvSpPr>
          <p:spPr bwMode="auto">
            <a:xfrm>
              <a:off x="2011" y="3163"/>
              <a:ext cx="236" cy="331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auto">
            <a:xfrm flipV="1">
              <a:off x="2077" y="3409"/>
              <a:ext cx="47" cy="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2124" y="3409"/>
              <a:ext cx="38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54" name="Text Box 70"/>
          <p:cNvSpPr txBox="1">
            <a:spLocks noChangeArrowheads="1"/>
          </p:cNvSpPr>
          <p:nvPr/>
        </p:nvSpPr>
        <p:spPr bwMode="auto">
          <a:xfrm>
            <a:off x="4702285" y="1498404"/>
            <a:ext cx="981359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a_op</a:t>
            </a:r>
            <a:endParaRPr lang="en-US" sz="2000" dirty="0"/>
          </a:p>
        </p:txBody>
      </p:sp>
      <p:sp>
        <p:nvSpPr>
          <p:cNvPr id="246855" name="Text Box 71"/>
          <p:cNvSpPr txBox="1">
            <a:spLocks noChangeArrowheads="1"/>
          </p:cNvSpPr>
          <p:nvPr/>
        </p:nvSpPr>
        <p:spPr bwMode="auto">
          <a:xfrm>
            <a:off x="765491" y="952500"/>
            <a:ext cx="886782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|inst</a:t>
            </a:r>
            <a:endParaRPr lang="en-US" dirty="0"/>
          </a:p>
        </p:txBody>
      </p:sp>
      <p:sp>
        <p:nvSpPr>
          <p:cNvPr id="246856" name="Text Box 72"/>
          <p:cNvSpPr txBox="1">
            <a:spLocks noChangeArrowheads="1"/>
          </p:cNvSpPr>
          <p:nvPr/>
        </p:nvSpPr>
        <p:spPr bwMode="auto">
          <a:xfrm>
            <a:off x="1708992" y="3071813"/>
            <a:ext cx="1106393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|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246857" name="Text Box 73"/>
          <p:cNvSpPr txBox="1">
            <a:spLocks noChangeArrowheads="1"/>
          </p:cNvSpPr>
          <p:nvPr/>
        </p:nvSpPr>
        <p:spPr bwMode="auto">
          <a:xfrm>
            <a:off x="2868613" y="2595563"/>
            <a:ext cx="18415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858" name="Text Box 74"/>
          <p:cNvSpPr txBox="1">
            <a:spLocks noChangeArrowheads="1"/>
          </p:cNvSpPr>
          <p:nvPr/>
        </p:nvSpPr>
        <p:spPr bwMode="auto">
          <a:xfrm>
            <a:off x="3244850" y="2809875"/>
            <a:ext cx="3302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246859" name="Text Box 75"/>
          <p:cNvSpPr txBox="1">
            <a:spLocks noChangeArrowheads="1"/>
          </p:cNvSpPr>
          <p:nvPr/>
        </p:nvSpPr>
        <p:spPr bwMode="auto">
          <a:xfrm>
            <a:off x="5273675" y="2820988"/>
            <a:ext cx="3302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246860" name="Text Box 76"/>
          <p:cNvSpPr txBox="1">
            <a:spLocks noChangeArrowheads="1"/>
          </p:cNvSpPr>
          <p:nvPr/>
        </p:nvSpPr>
        <p:spPr bwMode="auto">
          <a:xfrm>
            <a:off x="3530600" y="3654425"/>
            <a:ext cx="312738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246862" name="Text Box 78"/>
          <p:cNvSpPr txBox="1">
            <a:spLocks noChangeArrowheads="1"/>
          </p:cNvSpPr>
          <p:nvPr/>
        </p:nvSpPr>
        <p:spPr bwMode="auto">
          <a:xfrm>
            <a:off x="4117975" y="3656013"/>
            <a:ext cx="312738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246863" name="Text Box 79"/>
          <p:cNvSpPr txBox="1">
            <a:spLocks noChangeArrowheads="1"/>
          </p:cNvSpPr>
          <p:nvPr/>
        </p:nvSpPr>
        <p:spPr bwMode="auto">
          <a:xfrm>
            <a:off x="4722813" y="3668713"/>
            <a:ext cx="312737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246864" name="Text Box 80"/>
          <p:cNvSpPr txBox="1">
            <a:spLocks noChangeArrowheads="1"/>
          </p:cNvSpPr>
          <p:nvPr/>
        </p:nvSpPr>
        <p:spPr bwMode="auto">
          <a:xfrm>
            <a:off x="7116763" y="2822575"/>
            <a:ext cx="3302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246865" name="Text Box 81"/>
          <p:cNvSpPr txBox="1">
            <a:spLocks noChangeArrowheads="1"/>
          </p:cNvSpPr>
          <p:nvPr/>
        </p:nvSpPr>
        <p:spPr bwMode="auto">
          <a:xfrm>
            <a:off x="5308600" y="3667125"/>
            <a:ext cx="312738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46866" name="Text Box 82"/>
          <p:cNvSpPr txBox="1">
            <a:spLocks noChangeArrowheads="1"/>
          </p:cNvSpPr>
          <p:nvPr/>
        </p:nvSpPr>
        <p:spPr bwMode="auto">
          <a:xfrm>
            <a:off x="2890838" y="3651250"/>
            <a:ext cx="312737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46867" name="Text Box 83"/>
          <p:cNvSpPr txBox="1">
            <a:spLocks noChangeArrowheads="1"/>
          </p:cNvSpPr>
          <p:nvPr/>
        </p:nvSpPr>
        <p:spPr bwMode="auto">
          <a:xfrm>
            <a:off x="1598613" y="2820988"/>
            <a:ext cx="3302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46868" name="Text Box 84"/>
          <p:cNvSpPr txBox="1">
            <a:spLocks noChangeArrowheads="1"/>
          </p:cNvSpPr>
          <p:nvPr/>
        </p:nvSpPr>
        <p:spPr bwMode="auto">
          <a:xfrm>
            <a:off x="5940425" y="3663950"/>
            <a:ext cx="312738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246795" name="Freeform 11"/>
          <p:cNvSpPr>
            <a:spLocks/>
          </p:cNvSpPr>
          <p:nvPr/>
        </p:nvSpPr>
        <p:spPr bwMode="auto">
          <a:xfrm>
            <a:off x="5640388" y="1698625"/>
            <a:ext cx="514350" cy="1046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4" y="168"/>
              </a:cxn>
              <a:cxn ang="0">
                <a:pos x="354" y="594"/>
              </a:cxn>
              <a:cxn ang="0">
                <a:pos x="0" y="762"/>
              </a:cxn>
              <a:cxn ang="0">
                <a:pos x="0" y="468"/>
              </a:cxn>
              <a:cxn ang="0">
                <a:pos x="84" y="390"/>
              </a:cxn>
              <a:cxn ang="0">
                <a:pos x="0" y="336"/>
              </a:cxn>
              <a:cxn ang="0">
                <a:pos x="0" y="0"/>
              </a:cxn>
            </a:cxnLst>
            <a:rect l="0" t="0" r="r" b="b"/>
            <a:pathLst>
              <a:path w="354" h="762">
                <a:moveTo>
                  <a:pt x="0" y="0"/>
                </a:moveTo>
                <a:lnTo>
                  <a:pt x="354" y="168"/>
                </a:lnTo>
                <a:lnTo>
                  <a:pt x="354" y="594"/>
                </a:lnTo>
                <a:lnTo>
                  <a:pt x="0" y="762"/>
                </a:lnTo>
                <a:lnTo>
                  <a:pt x="0" y="468"/>
                </a:lnTo>
                <a:lnTo>
                  <a:pt x="84" y="390"/>
                </a:lnTo>
                <a:lnTo>
                  <a:pt x="0" y="3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17" name="Text Box 33"/>
          <p:cNvSpPr txBox="1">
            <a:spLocks noChangeArrowheads="1"/>
          </p:cNvSpPr>
          <p:nvPr/>
        </p:nvSpPr>
        <p:spPr bwMode="auto">
          <a:xfrm>
            <a:off x="5718287" y="2012950"/>
            <a:ext cx="43633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5FB-E8F0-4BE4-B1F6-6F67AB2B2BBC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78F2-6E5B-4BF9-A14F-AE4E691A59C6}" type="slidenum">
              <a:rPr lang="en-US"/>
              <a:pPr/>
              <a:t>24</a:t>
            </a:fld>
            <a:endParaRPr lang="en-US"/>
          </a:p>
        </p:txBody>
      </p:sp>
      <p:sp>
        <p:nvSpPr>
          <p:cNvPr id="247882" name="AutoShape 74"/>
          <p:cNvSpPr>
            <a:spLocks noChangeArrowheads="1"/>
          </p:cNvSpPr>
          <p:nvPr/>
        </p:nvSpPr>
        <p:spPr bwMode="auto">
          <a:xfrm rot="16200000">
            <a:off x="4029868" y="1713707"/>
            <a:ext cx="468313" cy="4089400"/>
          </a:xfrm>
          <a:prstGeom prst="can">
            <a:avLst>
              <a:gd name="adj" fmla="val 39295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Abstraction</a:t>
            </a:r>
          </a:p>
        </p:txBody>
      </p:sp>
      <p:sp>
        <p:nvSpPr>
          <p:cNvPr id="247813" name="AutoShape 5"/>
          <p:cNvSpPr>
            <a:spLocks noChangeArrowheads="1"/>
          </p:cNvSpPr>
          <p:nvPr/>
        </p:nvSpPr>
        <p:spPr bwMode="auto">
          <a:xfrm rot="16200000">
            <a:off x="4221163" y="-1735137"/>
            <a:ext cx="1474787" cy="7704137"/>
          </a:xfrm>
          <a:prstGeom prst="can">
            <a:avLst>
              <a:gd name="adj" fmla="val 35793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4746066" y="508000"/>
            <a:ext cx="150233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reg_data</a:t>
            </a:r>
            <a:endParaRPr lang="en-US" sz="2000" dirty="0"/>
          </a:p>
        </p:txBody>
      </p:sp>
      <p:sp>
        <p:nvSpPr>
          <p:cNvPr id="247817" name="Line 9"/>
          <p:cNvSpPr>
            <a:spLocks noChangeShapeType="1"/>
          </p:cNvSpPr>
          <p:nvPr/>
        </p:nvSpPr>
        <p:spPr bwMode="auto">
          <a:xfrm>
            <a:off x="5443538" y="1928813"/>
            <a:ext cx="195262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8" name="Line 10"/>
          <p:cNvSpPr>
            <a:spLocks noChangeShapeType="1"/>
          </p:cNvSpPr>
          <p:nvPr/>
        </p:nvSpPr>
        <p:spPr bwMode="auto">
          <a:xfrm>
            <a:off x="6086475" y="2222500"/>
            <a:ext cx="2576513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0" name="Line 12"/>
          <p:cNvSpPr>
            <a:spLocks noChangeShapeType="1"/>
          </p:cNvSpPr>
          <p:nvPr/>
        </p:nvSpPr>
        <p:spPr bwMode="auto">
          <a:xfrm>
            <a:off x="8421688" y="868363"/>
            <a:ext cx="0" cy="2211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1" name="Line 13"/>
          <p:cNvSpPr>
            <a:spLocks noChangeShapeType="1"/>
          </p:cNvSpPr>
          <p:nvPr/>
        </p:nvSpPr>
        <p:spPr bwMode="auto">
          <a:xfrm>
            <a:off x="2760663" y="865188"/>
            <a:ext cx="0" cy="2211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2" name="Line 14"/>
          <p:cNvSpPr>
            <a:spLocks noChangeShapeType="1"/>
          </p:cNvSpPr>
          <p:nvPr/>
        </p:nvSpPr>
        <p:spPr bwMode="auto">
          <a:xfrm>
            <a:off x="4729163" y="838200"/>
            <a:ext cx="0" cy="22113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3" name="Line 15"/>
          <p:cNvSpPr>
            <a:spLocks noChangeShapeType="1"/>
          </p:cNvSpPr>
          <p:nvPr/>
        </p:nvSpPr>
        <p:spPr bwMode="auto">
          <a:xfrm>
            <a:off x="6611938" y="873125"/>
            <a:ext cx="0" cy="2212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4" name="AutoShape 16"/>
          <p:cNvSpPr>
            <a:spLocks noChangeArrowheads="1"/>
          </p:cNvSpPr>
          <p:nvPr/>
        </p:nvSpPr>
        <p:spPr bwMode="auto">
          <a:xfrm rot="16200000">
            <a:off x="4846638" y="1762125"/>
            <a:ext cx="849312" cy="331788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FF66"/>
          </a:solidFill>
          <a:ln w="28575" algn="ctr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7825" name="Rectangle 17"/>
          <p:cNvSpPr>
            <a:spLocks noChangeArrowheads="1"/>
          </p:cNvSpPr>
          <p:nvPr/>
        </p:nvSpPr>
        <p:spPr bwMode="auto">
          <a:xfrm>
            <a:off x="7004050" y="1538288"/>
            <a:ext cx="963613" cy="1204912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>
            <a:off x="7004050" y="2141538"/>
            <a:ext cx="963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7" name="Line 19"/>
          <p:cNvSpPr>
            <a:spLocks noChangeShapeType="1"/>
          </p:cNvSpPr>
          <p:nvPr/>
        </p:nvSpPr>
        <p:spPr bwMode="auto">
          <a:xfrm>
            <a:off x="7000875" y="2339975"/>
            <a:ext cx="963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8" name="Line 20"/>
          <p:cNvSpPr>
            <a:spLocks noChangeShapeType="1"/>
          </p:cNvSpPr>
          <p:nvPr/>
        </p:nvSpPr>
        <p:spPr bwMode="auto">
          <a:xfrm>
            <a:off x="6997700" y="2552700"/>
            <a:ext cx="96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9" name="Line 21"/>
          <p:cNvSpPr>
            <a:spLocks noChangeShapeType="1"/>
          </p:cNvSpPr>
          <p:nvPr/>
        </p:nvSpPr>
        <p:spPr bwMode="auto">
          <a:xfrm>
            <a:off x="6999288" y="1722438"/>
            <a:ext cx="96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0" name="Line 22"/>
          <p:cNvSpPr>
            <a:spLocks noChangeShapeType="1"/>
          </p:cNvSpPr>
          <p:nvPr/>
        </p:nvSpPr>
        <p:spPr bwMode="auto">
          <a:xfrm>
            <a:off x="6996113" y="1935163"/>
            <a:ext cx="96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1" name="Line 23"/>
          <p:cNvSpPr>
            <a:spLocks noChangeShapeType="1"/>
          </p:cNvSpPr>
          <p:nvPr/>
        </p:nvSpPr>
        <p:spPr bwMode="auto">
          <a:xfrm flipV="1">
            <a:off x="6865938" y="1028700"/>
            <a:ext cx="0" cy="119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2" name="Line 24"/>
          <p:cNvSpPr>
            <a:spLocks noChangeShapeType="1"/>
          </p:cNvSpPr>
          <p:nvPr/>
        </p:nvSpPr>
        <p:spPr bwMode="auto">
          <a:xfrm flipH="1">
            <a:off x="4930775" y="1041400"/>
            <a:ext cx="191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3" name="Line 25"/>
          <p:cNvSpPr>
            <a:spLocks noChangeShapeType="1"/>
          </p:cNvSpPr>
          <p:nvPr/>
        </p:nvSpPr>
        <p:spPr bwMode="auto">
          <a:xfrm>
            <a:off x="4932363" y="1028700"/>
            <a:ext cx="15875" cy="60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4" name="Line 26"/>
          <p:cNvSpPr>
            <a:spLocks noChangeShapeType="1"/>
          </p:cNvSpPr>
          <p:nvPr/>
        </p:nvSpPr>
        <p:spPr bwMode="auto">
          <a:xfrm>
            <a:off x="4948238" y="1622425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5" name="Line 27"/>
          <p:cNvSpPr>
            <a:spLocks noChangeShapeType="1"/>
          </p:cNvSpPr>
          <p:nvPr/>
        </p:nvSpPr>
        <p:spPr bwMode="auto">
          <a:xfrm flipV="1">
            <a:off x="8651875" y="884238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6" name="Line 28"/>
          <p:cNvSpPr>
            <a:spLocks noChangeShapeType="1"/>
          </p:cNvSpPr>
          <p:nvPr/>
        </p:nvSpPr>
        <p:spPr bwMode="auto">
          <a:xfrm flipH="1">
            <a:off x="4810125" y="893763"/>
            <a:ext cx="386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7" name="Line 29"/>
          <p:cNvSpPr>
            <a:spLocks noChangeShapeType="1"/>
          </p:cNvSpPr>
          <p:nvPr/>
        </p:nvSpPr>
        <p:spPr bwMode="auto">
          <a:xfrm>
            <a:off x="4814888" y="881063"/>
            <a:ext cx="0" cy="93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8" name="Line 30"/>
          <p:cNvSpPr>
            <a:spLocks noChangeShapeType="1"/>
          </p:cNvSpPr>
          <p:nvPr/>
        </p:nvSpPr>
        <p:spPr bwMode="auto">
          <a:xfrm>
            <a:off x="4805363" y="1795463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39" name="Line 31"/>
          <p:cNvSpPr>
            <a:spLocks noChangeShapeType="1"/>
          </p:cNvSpPr>
          <p:nvPr/>
        </p:nvSpPr>
        <p:spPr bwMode="auto">
          <a:xfrm flipH="1">
            <a:off x="3125788" y="2019300"/>
            <a:ext cx="1966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40" name="Line 32"/>
          <p:cNvSpPr>
            <a:spLocks noChangeShapeType="1"/>
          </p:cNvSpPr>
          <p:nvPr/>
        </p:nvSpPr>
        <p:spPr bwMode="auto">
          <a:xfrm flipH="1">
            <a:off x="4986338" y="2208213"/>
            <a:ext cx="111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41" name="Line 33"/>
          <p:cNvSpPr>
            <a:spLocks noChangeShapeType="1"/>
          </p:cNvSpPr>
          <p:nvPr/>
        </p:nvSpPr>
        <p:spPr bwMode="auto">
          <a:xfrm>
            <a:off x="5000625" y="2212975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42" name="Line 34"/>
          <p:cNvSpPr>
            <a:spLocks noChangeShapeType="1"/>
          </p:cNvSpPr>
          <p:nvPr/>
        </p:nvSpPr>
        <p:spPr bwMode="auto">
          <a:xfrm>
            <a:off x="5014913" y="3316288"/>
            <a:ext cx="1004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43" name="Line 35"/>
          <p:cNvSpPr>
            <a:spLocks noChangeShapeType="1"/>
          </p:cNvSpPr>
          <p:nvPr/>
        </p:nvSpPr>
        <p:spPr bwMode="auto">
          <a:xfrm>
            <a:off x="6034088" y="3302000"/>
            <a:ext cx="0" cy="388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44" name="Text Box 36"/>
          <p:cNvSpPr txBox="1">
            <a:spLocks noChangeArrowheads="1"/>
          </p:cNvSpPr>
          <p:nvPr/>
        </p:nvSpPr>
        <p:spPr bwMode="auto">
          <a:xfrm>
            <a:off x="5535866" y="995363"/>
            <a:ext cx="76174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rslt</a:t>
            </a:r>
            <a:endParaRPr lang="en-US" sz="2000" dirty="0"/>
          </a:p>
        </p:txBody>
      </p:sp>
      <p:sp>
        <p:nvSpPr>
          <p:cNvPr id="247845" name="Text Box 37"/>
          <p:cNvSpPr txBox="1">
            <a:spLocks noChangeArrowheads="1"/>
          </p:cNvSpPr>
          <p:nvPr/>
        </p:nvSpPr>
        <p:spPr bwMode="auto">
          <a:xfrm>
            <a:off x="1820449" y="1638300"/>
            <a:ext cx="165141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imm_data</a:t>
            </a:r>
            <a:endParaRPr lang="en-US" sz="2000" dirty="0"/>
          </a:p>
        </p:txBody>
      </p:sp>
      <p:sp>
        <p:nvSpPr>
          <p:cNvPr id="247846" name="Text Box 38"/>
          <p:cNvSpPr txBox="1">
            <a:spLocks noChangeArrowheads="1"/>
          </p:cNvSpPr>
          <p:nvPr/>
        </p:nvSpPr>
        <p:spPr bwMode="auto">
          <a:xfrm>
            <a:off x="4927599" y="2938463"/>
            <a:ext cx="1818433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mem_data</a:t>
            </a:r>
            <a:endParaRPr lang="en-US" sz="2000" dirty="0"/>
          </a:p>
        </p:txBody>
      </p:sp>
      <p:sp>
        <p:nvSpPr>
          <p:cNvPr id="247847" name="Line 39"/>
          <p:cNvSpPr>
            <a:spLocks noChangeShapeType="1"/>
          </p:cNvSpPr>
          <p:nvPr/>
        </p:nvSpPr>
        <p:spPr bwMode="auto">
          <a:xfrm>
            <a:off x="2708275" y="3432175"/>
            <a:ext cx="0" cy="644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48" name="Line 40"/>
          <p:cNvSpPr>
            <a:spLocks noChangeShapeType="1"/>
          </p:cNvSpPr>
          <p:nvPr/>
        </p:nvSpPr>
        <p:spPr bwMode="auto">
          <a:xfrm>
            <a:off x="5768975" y="3443288"/>
            <a:ext cx="0" cy="644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49" name="Line 41"/>
          <p:cNvSpPr>
            <a:spLocks noChangeShapeType="1"/>
          </p:cNvSpPr>
          <p:nvPr/>
        </p:nvSpPr>
        <p:spPr bwMode="auto">
          <a:xfrm>
            <a:off x="5199063" y="3454400"/>
            <a:ext cx="0" cy="644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50" name="Line 42"/>
          <p:cNvSpPr>
            <a:spLocks noChangeShapeType="1"/>
          </p:cNvSpPr>
          <p:nvPr/>
        </p:nvSpPr>
        <p:spPr bwMode="auto">
          <a:xfrm>
            <a:off x="4616450" y="3452813"/>
            <a:ext cx="0" cy="6429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51" name="Line 43"/>
          <p:cNvSpPr>
            <a:spLocks noChangeShapeType="1"/>
          </p:cNvSpPr>
          <p:nvPr/>
        </p:nvSpPr>
        <p:spPr bwMode="auto">
          <a:xfrm>
            <a:off x="4003675" y="3451225"/>
            <a:ext cx="0" cy="6429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52" name="Line 44"/>
          <p:cNvSpPr>
            <a:spLocks noChangeShapeType="1"/>
          </p:cNvSpPr>
          <p:nvPr/>
        </p:nvSpPr>
        <p:spPr bwMode="auto">
          <a:xfrm>
            <a:off x="3390900" y="3448050"/>
            <a:ext cx="0" cy="644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857" name="Group 49"/>
          <p:cNvGrpSpPr>
            <a:grpSpLocks/>
          </p:cNvGrpSpPr>
          <p:nvPr/>
        </p:nvGrpSpPr>
        <p:grpSpPr bwMode="auto">
          <a:xfrm>
            <a:off x="4616450" y="1827213"/>
            <a:ext cx="246063" cy="350837"/>
            <a:chOff x="2011" y="3163"/>
            <a:chExt cx="236" cy="331"/>
          </a:xfrm>
        </p:grpSpPr>
        <p:sp>
          <p:nvSpPr>
            <p:cNvPr id="247858" name="Rectangle 50"/>
            <p:cNvSpPr>
              <a:spLocks noChangeArrowheads="1"/>
            </p:cNvSpPr>
            <p:nvPr/>
          </p:nvSpPr>
          <p:spPr bwMode="auto">
            <a:xfrm>
              <a:off x="2011" y="3163"/>
              <a:ext cx="236" cy="331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59" name="Line 51"/>
            <p:cNvSpPr>
              <a:spLocks noChangeShapeType="1"/>
            </p:cNvSpPr>
            <p:nvPr/>
          </p:nvSpPr>
          <p:spPr bwMode="auto">
            <a:xfrm flipV="1">
              <a:off x="2077" y="3409"/>
              <a:ext cx="47" cy="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0" name="Line 52"/>
            <p:cNvSpPr>
              <a:spLocks noChangeShapeType="1"/>
            </p:cNvSpPr>
            <p:nvPr/>
          </p:nvSpPr>
          <p:spPr bwMode="auto">
            <a:xfrm>
              <a:off x="2124" y="3409"/>
              <a:ext cx="38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7861" name="Group 53"/>
          <p:cNvGrpSpPr>
            <a:grpSpLocks/>
          </p:cNvGrpSpPr>
          <p:nvPr/>
        </p:nvGrpSpPr>
        <p:grpSpPr bwMode="auto">
          <a:xfrm>
            <a:off x="6496050" y="2039938"/>
            <a:ext cx="246063" cy="350837"/>
            <a:chOff x="2011" y="3163"/>
            <a:chExt cx="236" cy="331"/>
          </a:xfrm>
        </p:grpSpPr>
        <p:sp>
          <p:nvSpPr>
            <p:cNvPr id="247862" name="Rectangle 54"/>
            <p:cNvSpPr>
              <a:spLocks noChangeArrowheads="1"/>
            </p:cNvSpPr>
            <p:nvPr/>
          </p:nvSpPr>
          <p:spPr bwMode="auto">
            <a:xfrm>
              <a:off x="2011" y="3163"/>
              <a:ext cx="236" cy="331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3" name="Line 55"/>
            <p:cNvSpPr>
              <a:spLocks noChangeShapeType="1"/>
            </p:cNvSpPr>
            <p:nvPr/>
          </p:nvSpPr>
          <p:spPr bwMode="auto">
            <a:xfrm flipV="1">
              <a:off x="2077" y="3409"/>
              <a:ext cx="47" cy="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4" name="Line 56"/>
            <p:cNvSpPr>
              <a:spLocks noChangeShapeType="1"/>
            </p:cNvSpPr>
            <p:nvPr/>
          </p:nvSpPr>
          <p:spPr bwMode="auto">
            <a:xfrm>
              <a:off x="2124" y="3409"/>
              <a:ext cx="38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65" name="Text Box 57"/>
          <p:cNvSpPr txBox="1">
            <a:spLocks noChangeArrowheads="1"/>
          </p:cNvSpPr>
          <p:nvPr/>
        </p:nvSpPr>
        <p:spPr bwMode="auto">
          <a:xfrm>
            <a:off x="5287165" y="1412875"/>
            <a:ext cx="981359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$</a:t>
            </a:r>
            <a:r>
              <a:rPr lang="en-US" sz="2000" dirty="0" err="1" smtClean="0"/>
              <a:t>a_op</a:t>
            </a:r>
            <a:endParaRPr lang="en-US" sz="2000" dirty="0"/>
          </a:p>
        </p:txBody>
      </p:sp>
      <p:sp>
        <p:nvSpPr>
          <p:cNvPr id="247866" name="Text Box 58"/>
          <p:cNvSpPr txBox="1">
            <a:spLocks noChangeArrowheads="1"/>
          </p:cNvSpPr>
          <p:nvPr/>
        </p:nvSpPr>
        <p:spPr bwMode="auto">
          <a:xfrm>
            <a:off x="765491" y="952500"/>
            <a:ext cx="886782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|inst</a:t>
            </a:r>
            <a:endParaRPr lang="en-US" dirty="0"/>
          </a:p>
        </p:txBody>
      </p:sp>
      <p:sp>
        <p:nvSpPr>
          <p:cNvPr id="247867" name="Text Box 59"/>
          <p:cNvSpPr txBox="1">
            <a:spLocks noChangeArrowheads="1"/>
          </p:cNvSpPr>
          <p:nvPr/>
        </p:nvSpPr>
        <p:spPr bwMode="auto">
          <a:xfrm>
            <a:off x="1708992" y="3071813"/>
            <a:ext cx="1106393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|</a:t>
            </a:r>
            <a:r>
              <a:rPr lang="en-US" dirty="0" err="1" smtClean="0"/>
              <a:t>mem</a:t>
            </a:r>
            <a:endParaRPr lang="en-US" dirty="0"/>
          </a:p>
        </p:txBody>
      </p:sp>
      <p:grpSp>
        <p:nvGrpSpPr>
          <p:cNvPr id="247868" name="Group 60"/>
          <p:cNvGrpSpPr>
            <a:grpSpLocks/>
          </p:cNvGrpSpPr>
          <p:nvPr/>
        </p:nvGrpSpPr>
        <p:grpSpPr bwMode="auto">
          <a:xfrm>
            <a:off x="8296275" y="2058988"/>
            <a:ext cx="246063" cy="350837"/>
            <a:chOff x="2011" y="3163"/>
            <a:chExt cx="236" cy="331"/>
          </a:xfrm>
        </p:grpSpPr>
        <p:sp>
          <p:nvSpPr>
            <p:cNvPr id="247869" name="Rectangle 61"/>
            <p:cNvSpPr>
              <a:spLocks noChangeArrowheads="1"/>
            </p:cNvSpPr>
            <p:nvPr/>
          </p:nvSpPr>
          <p:spPr bwMode="auto">
            <a:xfrm>
              <a:off x="2011" y="3163"/>
              <a:ext cx="236" cy="331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70" name="Line 62"/>
            <p:cNvSpPr>
              <a:spLocks noChangeShapeType="1"/>
            </p:cNvSpPr>
            <p:nvPr/>
          </p:nvSpPr>
          <p:spPr bwMode="auto">
            <a:xfrm flipV="1">
              <a:off x="2077" y="3409"/>
              <a:ext cx="47" cy="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71" name="Line 63"/>
            <p:cNvSpPr>
              <a:spLocks noChangeShapeType="1"/>
            </p:cNvSpPr>
            <p:nvPr/>
          </p:nvSpPr>
          <p:spPr bwMode="auto">
            <a:xfrm>
              <a:off x="2124" y="3409"/>
              <a:ext cx="38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14" name="Freeform 6"/>
          <p:cNvSpPr>
            <a:spLocks/>
          </p:cNvSpPr>
          <p:nvPr/>
        </p:nvSpPr>
        <p:spPr bwMode="auto">
          <a:xfrm>
            <a:off x="5640388" y="1698625"/>
            <a:ext cx="514350" cy="1046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4" y="168"/>
              </a:cxn>
              <a:cxn ang="0">
                <a:pos x="354" y="594"/>
              </a:cxn>
              <a:cxn ang="0">
                <a:pos x="0" y="762"/>
              </a:cxn>
              <a:cxn ang="0">
                <a:pos x="0" y="468"/>
              </a:cxn>
              <a:cxn ang="0">
                <a:pos x="84" y="390"/>
              </a:cxn>
              <a:cxn ang="0">
                <a:pos x="0" y="336"/>
              </a:cxn>
              <a:cxn ang="0">
                <a:pos x="0" y="0"/>
              </a:cxn>
            </a:cxnLst>
            <a:rect l="0" t="0" r="r" b="b"/>
            <a:pathLst>
              <a:path w="354" h="762">
                <a:moveTo>
                  <a:pt x="0" y="0"/>
                </a:moveTo>
                <a:lnTo>
                  <a:pt x="354" y="168"/>
                </a:lnTo>
                <a:lnTo>
                  <a:pt x="354" y="594"/>
                </a:lnTo>
                <a:lnTo>
                  <a:pt x="0" y="762"/>
                </a:lnTo>
                <a:lnTo>
                  <a:pt x="0" y="468"/>
                </a:lnTo>
                <a:lnTo>
                  <a:pt x="84" y="390"/>
                </a:lnTo>
                <a:lnTo>
                  <a:pt x="0" y="3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5719763" y="2012950"/>
            <a:ext cx="4333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47872" name="Text Box 64"/>
          <p:cNvSpPr txBox="1">
            <a:spLocks noChangeArrowheads="1"/>
          </p:cNvSpPr>
          <p:nvPr/>
        </p:nvSpPr>
        <p:spPr bwMode="auto">
          <a:xfrm>
            <a:off x="3244850" y="2809875"/>
            <a:ext cx="3302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247873" name="Text Box 65"/>
          <p:cNvSpPr txBox="1">
            <a:spLocks noChangeArrowheads="1"/>
          </p:cNvSpPr>
          <p:nvPr/>
        </p:nvSpPr>
        <p:spPr bwMode="auto">
          <a:xfrm>
            <a:off x="5273675" y="2820988"/>
            <a:ext cx="3302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247874" name="Text Box 66"/>
          <p:cNvSpPr txBox="1">
            <a:spLocks noChangeArrowheads="1"/>
          </p:cNvSpPr>
          <p:nvPr/>
        </p:nvSpPr>
        <p:spPr bwMode="auto">
          <a:xfrm>
            <a:off x="3530600" y="3654425"/>
            <a:ext cx="312738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247875" name="Text Box 67"/>
          <p:cNvSpPr txBox="1">
            <a:spLocks noChangeArrowheads="1"/>
          </p:cNvSpPr>
          <p:nvPr/>
        </p:nvSpPr>
        <p:spPr bwMode="auto">
          <a:xfrm>
            <a:off x="4117975" y="3656013"/>
            <a:ext cx="312738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247876" name="Text Box 68"/>
          <p:cNvSpPr txBox="1">
            <a:spLocks noChangeArrowheads="1"/>
          </p:cNvSpPr>
          <p:nvPr/>
        </p:nvSpPr>
        <p:spPr bwMode="auto">
          <a:xfrm>
            <a:off x="4722813" y="3668713"/>
            <a:ext cx="312737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247877" name="Text Box 69"/>
          <p:cNvSpPr txBox="1">
            <a:spLocks noChangeArrowheads="1"/>
          </p:cNvSpPr>
          <p:nvPr/>
        </p:nvSpPr>
        <p:spPr bwMode="auto">
          <a:xfrm>
            <a:off x="7116763" y="2822575"/>
            <a:ext cx="3302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247878" name="Text Box 70"/>
          <p:cNvSpPr txBox="1">
            <a:spLocks noChangeArrowheads="1"/>
          </p:cNvSpPr>
          <p:nvPr/>
        </p:nvSpPr>
        <p:spPr bwMode="auto">
          <a:xfrm>
            <a:off x="5308600" y="3667125"/>
            <a:ext cx="312738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47883" name="Line 75"/>
          <p:cNvSpPr>
            <a:spLocks noChangeShapeType="1"/>
          </p:cNvSpPr>
          <p:nvPr/>
        </p:nvSpPr>
        <p:spPr bwMode="auto">
          <a:xfrm flipH="1" flipV="1">
            <a:off x="5191125" y="2497138"/>
            <a:ext cx="442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79" name="Text Box 71"/>
          <p:cNvSpPr txBox="1">
            <a:spLocks noChangeArrowheads="1"/>
          </p:cNvSpPr>
          <p:nvPr/>
        </p:nvSpPr>
        <p:spPr bwMode="auto">
          <a:xfrm>
            <a:off x="2890838" y="3651250"/>
            <a:ext cx="312737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47880" name="Text Box 72"/>
          <p:cNvSpPr txBox="1">
            <a:spLocks noChangeArrowheads="1"/>
          </p:cNvSpPr>
          <p:nvPr/>
        </p:nvSpPr>
        <p:spPr bwMode="auto">
          <a:xfrm>
            <a:off x="1598613" y="2820988"/>
            <a:ext cx="3302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47881" name="Text Box 73"/>
          <p:cNvSpPr txBox="1">
            <a:spLocks noChangeArrowheads="1"/>
          </p:cNvSpPr>
          <p:nvPr/>
        </p:nvSpPr>
        <p:spPr bwMode="auto">
          <a:xfrm>
            <a:off x="5940425" y="3663950"/>
            <a:ext cx="312738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409575" y="3465513"/>
            <a:ext cx="8237538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1" hangingPunct="1">
              <a:spcBef>
                <a:spcPct val="60000"/>
              </a:spcBef>
            </a:pP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1: |inst</a:t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2:     </a:t>
            </a:r>
            <a:r>
              <a:rPr lang="en-US" sz="2000" b="1" dirty="0" smtClean="0">
                <a:solidFill>
                  <a:srgbClr val="FFC000"/>
                </a:solidFill>
                <a:latin typeface="Courier" pitchFamily="49" charset="0"/>
                <a:cs typeface="David" pitchFamily="2" charset="-79"/>
              </a:rPr>
              <a:t>@4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/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3: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a_op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=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select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/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4:         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 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imm_a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: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imm_data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/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5:          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byp_a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: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rslt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#+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1</a:t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6:           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reg_a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: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reg_data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#+2</a:t>
            </a:r>
            <a:b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</a:b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7:                   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$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mem_a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 </a:t>
            </a:r>
            <a:r>
              <a:rPr lang="en-US" sz="2000" b="1" dirty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: 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|</a:t>
            </a:r>
            <a:r>
              <a:rPr lang="en-US" sz="2000" b="1" dirty="0" err="1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mem$mem_data</a:t>
            </a:r>
            <a:r>
              <a:rPr lang="en-US" sz="2000" b="1" dirty="0" smtClean="0">
                <a:solidFill>
                  <a:srgbClr val="ADFA82"/>
                </a:solidFill>
                <a:latin typeface="Courier" pitchFamily="49" charset="0"/>
                <a:cs typeface="David" pitchFamily="2" charset="-79"/>
              </a:rPr>
              <a:t>#+5;</a:t>
            </a:r>
            <a:endParaRPr lang="en-US" sz="2000" b="1" dirty="0">
              <a:solidFill>
                <a:srgbClr val="ADFA82"/>
              </a:solidFill>
              <a:latin typeface="Courier" pitchFamily="49" charset="0"/>
            </a:endParaRPr>
          </a:p>
          <a:p>
            <a:pPr algn="l" eaLnBrk="1" hangingPunct="1">
              <a:spcBef>
                <a:spcPct val="60000"/>
              </a:spcBef>
            </a:pPr>
            <a:endParaRPr lang="en-US" sz="2000" b="1" dirty="0">
              <a:solidFill>
                <a:srgbClr val="ADFA82"/>
              </a:solidFill>
              <a:latin typeface="Courier" pitchFamily="49" charset="0"/>
              <a:cs typeface="David" pitchFamily="2" charset="-79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5226-FD0B-446B-9DDF-9629C92793A7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4B8-12A9-4A49-A2CB-C8EDB1B40AF6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Today’s </a:t>
            </a:r>
            <a:r>
              <a:rPr lang="en-US" dirty="0"/>
              <a:t>design process and its challenges (the problem)</a:t>
            </a:r>
          </a:p>
          <a:p>
            <a:pPr lvl="1"/>
            <a:r>
              <a:rPr lang="en-US" dirty="0" smtClean="0"/>
              <a:t>PAD Methodology overview (the </a:t>
            </a:r>
            <a:r>
              <a:rPr lang="en-US" dirty="0"/>
              <a:t>solution</a:t>
            </a:r>
            <a:r>
              <a:rPr lang="en-US" dirty="0" smtClean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Step 1: System </a:t>
            </a:r>
            <a:r>
              <a:rPr lang="en-US" dirty="0" err="1" smtClean="0"/>
              <a:t>Verilog</a:t>
            </a:r>
            <a:r>
              <a:rPr lang="en-US" dirty="0" smtClean="0"/>
              <a:t> Extension (SVX)</a:t>
            </a:r>
          </a:p>
          <a:p>
            <a:pPr lvl="2"/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Closing thoughts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Another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150" y="1558213"/>
            <a:ext cx="5551715" cy="1595535"/>
          </a:xfrm>
        </p:spPr>
        <p:txBody>
          <a:bodyPr/>
          <a:lstStyle/>
          <a:p>
            <a:pPr lvl="1"/>
            <a:r>
              <a:rPr lang="en-US" dirty="0" smtClean="0"/>
              <a:t>Refinements</a:t>
            </a:r>
          </a:p>
          <a:p>
            <a:pPr lvl="2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Keeping abstractions abstract with</a:t>
            </a:r>
            <a:r>
              <a:rPr lang="en-US" i="1" dirty="0" smtClean="0"/>
              <a:t> assumptions</a:t>
            </a:r>
            <a:endParaRPr lang="en-US" dirty="0" smtClean="0"/>
          </a:p>
          <a:p>
            <a:pPr lvl="2"/>
            <a:r>
              <a:rPr lang="en-US" dirty="0" smtClean="0"/>
              <a:t>Breaking the shackles of cycle accuracy with </a:t>
            </a:r>
            <a:r>
              <a:rPr lang="en-US" i="1" dirty="0" smtClean="0"/>
              <a:t>free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678042" y="1401360"/>
            <a:ext cx="1934528" cy="1425815"/>
            <a:chOff x="4960794" y="1541320"/>
            <a:chExt cx="2738870" cy="1970808"/>
          </a:xfrm>
        </p:grpSpPr>
        <p:sp>
          <p:nvSpPr>
            <p:cNvPr id="230" name="Line 2"/>
            <p:cNvSpPr>
              <a:spLocks noChangeShapeType="1"/>
            </p:cNvSpPr>
            <p:nvPr/>
          </p:nvSpPr>
          <p:spPr bwMode="auto">
            <a:xfrm flipH="1">
              <a:off x="4983848" y="1822951"/>
              <a:ext cx="450139" cy="849151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3"/>
            <p:cNvSpPr>
              <a:spLocks noChangeShapeType="1"/>
            </p:cNvSpPr>
            <p:nvPr/>
          </p:nvSpPr>
          <p:spPr bwMode="auto">
            <a:xfrm>
              <a:off x="6745209" y="1751783"/>
              <a:ext cx="787310" cy="718372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Oval 4"/>
            <p:cNvSpPr>
              <a:spLocks noChangeArrowheads="1"/>
            </p:cNvSpPr>
            <p:nvPr/>
          </p:nvSpPr>
          <p:spPr bwMode="auto">
            <a:xfrm>
              <a:off x="4960794" y="2105190"/>
              <a:ext cx="2738870" cy="1406938"/>
            </a:xfrm>
            <a:prstGeom prst="ellipse">
              <a:avLst/>
            </a:prstGeom>
            <a:solidFill>
              <a:srgbClr val="D7E343"/>
            </a:solidFill>
            <a:ln w="50800" algn="ctr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Oval 6"/>
            <p:cNvSpPr>
              <a:spLocks noChangeArrowheads="1"/>
            </p:cNvSpPr>
            <p:nvPr/>
          </p:nvSpPr>
          <p:spPr bwMode="auto">
            <a:xfrm>
              <a:off x="5424189" y="1541320"/>
              <a:ext cx="1376928" cy="688566"/>
            </a:xfrm>
            <a:prstGeom prst="ellipse">
              <a:avLst/>
            </a:prstGeom>
            <a:solidFill>
              <a:srgbClr val="92D050"/>
            </a:solidFill>
            <a:ln w="508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" name="Group 7"/>
            <p:cNvGrpSpPr>
              <a:grpSpLocks/>
            </p:cNvGrpSpPr>
            <p:nvPr/>
          </p:nvGrpSpPr>
          <p:grpSpPr bwMode="auto">
            <a:xfrm>
              <a:off x="5775769" y="2291930"/>
              <a:ext cx="445528" cy="304137"/>
              <a:chOff x="2338" y="2038"/>
              <a:chExt cx="977" cy="620"/>
            </a:xfrm>
            <a:solidFill>
              <a:srgbClr val="E7EE8E"/>
            </a:solidFill>
          </p:grpSpPr>
          <p:sp>
            <p:nvSpPr>
              <p:cNvPr id="235" name="Rectangle 8"/>
              <p:cNvSpPr>
                <a:spLocks noChangeArrowheads="1"/>
              </p:cNvSpPr>
              <p:nvPr/>
            </p:nvSpPr>
            <p:spPr bwMode="auto">
              <a:xfrm>
                <a:off x="2338" y="2038"/>
                <a:ext cx="977" cy="615"/>
              </a:xfrm>
              <a:prstGeom prst="rect">
                <a:avLst/>
              </a:prstGeom>
              <a:grpFill/>
              <a:ln w="50800" algn="ctr">
                <a:solidFill>
                  <a:srgbClr val="9AA4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Line 9"/>
              <p:cNvSpPr>
                <a:spLocks noChangeShapeType="1"/>
              </p:cNvSpPr>
              <p:nvPr/>
            </p:nvSpPr>
            <p:spPr bwMode="auto">
              <a:xfrm>
                <a:off x="2658" y="2046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Line 10"/>
              <p:cNvSpPr>
                <a:spLocks noChangeShapeType="1"/>
              </p:cNvSpPr>
              <p:nvPr/>
            </p:nvSpPr>
            <p:spPr bwMode="auto">
              <a:xfrm>
                <a:off x="2820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Line 11"/>
              <p:cNvSpPr>
                <a:spLocks noChangeShapeType="1"/>
              </p:cNvSpPr>
              <p:nvPr/>
            </p:nvSpPr>
            <p:spPr bwMode="auto">
              <a:xfrm>
                <a:off x="2982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12"/>
              <p:cNvSpPr>
                <a:spLocks noChangeShapeType="1"/>
              </p:cNvSpPr>
              <p:nvPr/>
            </p:nvSpPr>
            <p:spPr bwMode="auto">
              <a:xfrm>
                <a:off x="3144" y="2046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13"/>
              <p:cNvSpPr>
                <a:spLocks noChangeShapeType="1"/>
              </p:cNvSpPr>
              <p:nvPr/>
            </p:nvSpPr>
            <p:spPr bwMode="auto">
              <a:xfrm>
                <a:off x="2496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1" name="Group 14"/>
            <p:cNvGrpSpPr>
              <a:grpSpLocks/>
            </p:cNvGrpSpPr>
            <p:nvPr/>
          </p:nvGrpSpPr>
          <p:grpSpPr bwMode="auto">
            <a:xfrm>
              <a:off x="5775193" y="2817479"/>
              <a:ext cx="445527" cy="304137"/>
              <a:chOff x="2338" y="2038"/>
              <a:chExt cx="977" cy="620"/>
            </a:xfrm>
            <a:solidFill>
              <a:srgbClr val="E7EE8E"/>
            </a:solidFill>
          </p:grpSpPr>
          <p:sp>
            <p:nvSpPr>
              <p:cNvPr id="242" name="Rectangle 15"/>
              <p:cNvSpPr>
                <a:spLocks noChangeArrowheads="1"/>
              </p:cNvSpPr>
              <p:nvPr/>
            </p:nvSpPr>
            <p:spPr bwMode="auto">
              <a:xfrm>
                <a:off x="2338" y="2038"/>
                <a:ext cx="977" cy="615"/>
              </a:xfrm>
              <a:prstGeom prst="rect">
                <a:avLst/>
              </a:prstGeom>
              <a:grpFill/>
              <a:ln w="50800" algn="ctr">
                <a:solidFill>
                  <a:srgbClr val="9AA4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Line 16"/>
              <p:cNvSpPr>
                <a:spLocks noChangeShapeType="1"/>
              </p:cNvSpPr>
              <p:nvPr/>
            </p:nvSpPr>
            <p:spPr bwMode="auto">
              <a:xfrm>
                <a:off x="2658" y="2046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17"/>
              <p:cNvSpPr>
                <a:spLocks noChangeShapeType="1"/>
              </p:cNvSpPr>
              <p:nvPr/>
            </p:nvSpPr>
            <p:spPr bwMode="auto">
              <a:xfrm>
                <a:off x="2820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8"/>
              <p:cNvSpPr>
                <a:spLocks noChangeShapeType="1"/>
              </p:cNvSpPr>
              <p:nvPr/>
            </p:nvSpPr>
            <p:spPr bwMode="auto">
              <a:xfrm>
                <a:off x="2982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Line 19"/>
              <p:cNvSpPr>
                <a:spLocks noChangeShapeType="1"/>
              </p:cNvSpPr>
              <p:nvPr/>
            </p:nvSpPr>
            <p:spPr bwMode="auto">
              <a:xfrm>
                <a:off x="3144" y="2046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Line 20"/>
              <p:cNvSpPr>
                <a:spLocks noChangeShapeType="1"/>
              </p:cNvSpPr>
              <p:nvPr/>
            </p:nvSpPr>
            <p:spPr bwMode="auto">
              <a:xfrm>
                <a:off x="2496" y="2040"/>
                <a:ext cx="0" cy="612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8" name="Line 21"/>
            <p:cNvSpPr>
              <a:spLocks noChangeShapeType="1"/>
            </p:cNvSpPr>
            <p:nvPr/>
          </p:nvSpPr>
          <p:spPr bwMode="auto">
            <a:xfrm flipV="1">
              <a:off x="5880667" y="2599717"/>
              <a:ext cx="0" cy="131387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3"/>
            <p:cNvSpPr>
              <a:spLocks noChangeShapeType="1"/>
            </p:cNvSpPr>
            <p:nvPr/>
          </p:nvSpPr>
          <p:spPr bwMode="auto">
            <a:xfrm flipV="1">
              <a:off x="6032250" y="3127699"/>
              <a:ext cx="0" cy="131387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AutoShape 25"/>
            <p:cNvSpPr>
              <a:spLocks noChangeArrowheads="1"/>
            </p:cNvSpPr>
            <p:nvPr/>
          </p:nvSpPr>
          <p:spPr bwMode="auto">
            <a:xfrm rot="16200000">
              <a:off x="6714599" y="2731093"/>
              <a:ext cx="375913" cy="13141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7EE8E"/>
            </a:solidFill>
            <a:ln w="50800" algn="ctr">
              <a:solidFill>
                <a:srgbClr val="9AA41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1" name="AutoShape 26"/>
            <p:cNvCxnSpPr>
              <a:cxnSpLocks noChangeShapeType="1"/>
              <a:endCxn id="235" idx="3"/>
            </p:cNvCxnSpPr>
            <p:nvPr/>
          </p:nvCxnSpPr>
          <p:spPr bwMode="auto">
            <a:xfrm rot="10800000">
              <a:off x="6230519" y="2442782"/>
              <a:ext cx="600569" cy="255475"/>
            </a:xfrm>
            <a:prstGeom prst="bentConnector3">
              <a:avLst>
                <a:gd name="adj1" fmla="val 34162"/>
              </a:avLst>
            </a:prstGeom>
            <a:noFill/>
            <a:ln w="50800">
              <a:solidFill>
                <a:srgbClr val="9AA418"/>
              </a:solidFill>
              <a:miter lim="800000"/>
              <a:headEnd/>
              <a:tailEnd/>
            </a:ln>
            <a:effectLst/>
          </p:spPr>
        </p:cxnSp>
        <p:cxnSp>
          <p:nvCxnSpPr>
            <p:cNvPr id="252" name="AutoShape 27"/>
            <p:cNvCxnSpPr>
              <a:cxnSpLocks noChangeShapeType="1"/>
              <a:stCxn id="242" idx="3"/>
              <a:endCxn id="250" idx="3"/>
            </p:cNvCxnSpPr>
            <p:nvPr/>
          </p:nvCxnSpPr>
          <p:spPr bwMode="auto">
            <a:xfrm flipV="1">
              <a:off x="6229942" y="2796798"/>
              <a:ext cx="597687" cy="171533"/>
            </a:xfrm>
            <a:prstGeom prst="bentConnector3">
              <a:avLst>
                <a:gd name="adj1" fmla="val 49954"/>
              </a:avLst>
            </a:prstGeom>
            <a:noFill/>
            <a:ln w="50800">
              <a:solidFill>
                <a:srgbClr val="9AA418"/>
              </a:solidFill>
              <a:miter lim="800000"/>
              <a:headEnd/>
              <a:tailEnd/>
            </a:ln>
            <a:effectLst/>
          </p:spPr>
        </p:cxnSp>
        <p:sp>
          <p:nvSpPr>
            <p:cNvPr id="253" name="Line 28"/>
            <p:cNvSpPr>
              <a:spLocks noChangeShapeType="1"/>
            </p:cNvSpPr>
            <p:nvPr/>
          </p:nvSpPr>
          <p:spPr bwMode="auto">
            <a:xfrm>
              <a:off x="5604013" y="2439133"/>
              <a:ext cx="0" cy="886864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29"/>
            <p:cNvSpPr>
              <a:spLocks noChangeShapeType="1"/>
            </p:cNvSpPr>
            <p:nvPr/>
          </p:nvSpPr>
          <p:spPr bwMode="auto">
            <a:xfrm>
              <a:off x="5597097" y="3318697"/>
              <a:ext cx="1130821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30"/>
            <p:cNvSpPr>
              <a:spLocks noChangeShapeType="1"/>
            </p:cNvSpPr>
            <p:nvPr/>
          </p:nvSpPr>
          <p:spPr bwMode="auto">
            <a:xfrm flipV="1">
              <a:off x="6721002" y="2913586"/>
              <a:ext cx="0" cy="40876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31"/>
            <p:cNvSpPr>
              <a:spLocks noChangeShapeType="1"/>
            </p:cNvSpPr>
            <p:nvPr/>
          </p:nvSpPr>
          <p:spPr bwMode="auto">
            <a:xfrm>
              <a:off x="6714086" y="2917236"/>
              <a:ext cx="121036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32"/>
            <p:cNvSpPr>
              <a:spLocks noChangeShapeType="1"/>
            </p:cNvSpPr>
            <p:nvPr/>
          </p:nvSpPr>
          <p:spPr bwMode="auto">
            <a:xfrm flipH="1">
              <a:off x="5600555" y="2971981"/>
              <a:ext cx="179825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33"/>
            <p:cNvSpPr>
              <a:spLocks noChangeShapeType="1"/>
            </p:cNvSpPr>
            <p:nvPr/>
          </p:nvSpPr>
          <p:spPr bwMode="auto">
            <a:xfrm>
              <a:off x="6966532" y="2796798"/>
              <a:ext cx="276654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34"/>
            <p:cNvSpPr>
              <a:spLocks noChangeShapeType="1"/>
            </p:cNvSpPr>
            <p:nvPr/>
          </p:nvSpPr>
          <p:spPr bwMode="auto">
            <a:xfrm flipH="1">
              <a:off x="5600555" y="2442782"/>
              <a:ext cx="169450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35"/>
            <p:cNvSpPr>
              <a:spLocks noChangeShapeType="1"/>
            </p:cNvSpPr>
            <p:nvPr/>
          </p:nvSpPr>
          <p:spPr bwMode="auto">
            <a:xfrm flipH="1">
              <a:off x="5282404" y="2785849"/>
              <a:ext cx="318152" cy="0"/>
            </a:xfrm>
            <a:prstGeom prst="line">
              <a:avLst/>
            </a:prstGeom>
            <a:noFill/>
            <a:ln w="50800">
              <a:solidFill>
                <a:srgbClr val="9AA41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" name="Group 36"/>
            <p:cNvGrpSpPr>
              <a:grpSpLocks/>
            </p:cNvGrpSpPr>
            <p:nvPr/>
          </p:nvGrpSpPr>
          <p:grpSpPr bwMode="auto">
            <a:xfrm>
              <a:off x="6382102" y="2366140"/>
              <a:ext cx="100287" cy="164234"/>
              <a:chOff x="3012" y="1920"/>
              <a:chExt cx="222" cy="342"/>
            </a:xfrm>
            <a:solidFill>
              <a:srgbClr val="E7EE8E"/>
            </a:solidFill>
          </p:grpSpPr>
          <p:sp>
            <p:nvSpPr>
              <p:cNvPr id="262" name="Rectangle 37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50800" algn="ctr">
                <a:solidFill>
                  <a:srgbClr val="9AA4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Line 38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Line 39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5" name="Group 40"/>
            <p:cNvGrpSpPr>
              <a:grpSpLocks/>
            </p:cNvGrpSpPr>
            <p:nvPr/>
          </p:nvGrpSpPr>
          <p:grpSpPr bwMode="auto">
            <a:xfrm>
              <a:off x="6380373" y="2880740"/>
              <a:ext cx="100287" cy="164234"/>
              <a:chOff x="3012" y="1920"/>
              <a:chExt cx="222" cy="342"/>
            </a:xfrm>
            <a:solidFill>
              <a:srgbClr val="E7EE8E"/>
            </a:solidFill>
          </p:grpSpPr>
          <p:sp>
            <p:nvSpPr>
              <p:cNvPr id="266" name="Rectangle 41"/>
              <p:cNvSpPr>
                <a:spLocks noChangeArrowheads="1"/>
              </p:cNvSpPr>
              <p:nvPr/>
            </p:nvSpPr>
            <p:spPr bwMode="auto">
              <a:xfrm>
                <a:off x="3012" y="1920"/>
                <a:ext cx="222" cy="342"/>
              </a:xfrm>
              <a:prstGeom prst="rect">
                <a:avLst/>
              </a:prstGeom>
              <a:grpFill/>
              <a:ln w="50800" algn="ctr">
                <a:solidFill>
                  <a:srgbClr val="9AA4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2"/>
              <p:cNvSpPr>
                <a:spLocks noChangeShapeType="1"/>
              </p:cNvSpPr>
              <p:nvPr/>
            </p:nvSpPr>
            <p:spPr bwMode="auto">
              <a:xfrm flipV="1">
                <a:off x="3066" y="2154"/>
                <a:ext cx="36" cy="108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43"/>
              <p:cNvSpPr>
                <a:spLocks noChangeShapeType="1"/>
              </p:cNvSpPr>
              <p:nvPr/>
            </p:nvSpPr>
            <p:spPr bwMode="auto">
              <a:xfrm>
                <a:off x="3108" y="2154"/>
                <a:ext cx="36" cy="108"/>
              </a:xfrm>
              <a:prstGeom prst="line">
                <a:avLst/>
              </a:prstGeom>
              <a:grpFill/>
              <a:ln w="50800">
                <a:solidFill>
                  <a:srgbClr val="9AA41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9" name="Group 44"/>
            <p:cNvGrpSpPr>
              <a:grpSpLocks/>
            </p:cNvGrpSpPr>
            <p:nvPr/>
          </p:nvGrpSpPr>
          <p:grpSpPr bwMode="auto">
            <a:xfrm>
              <a:off x="5565974" y="1656892"/>
              <a:ext cx="1006327" cy="377130"/>
              <a:chOff x="1596" y="742"/>
              <a:chExt cx="1746" cy="620"/>
            </a:xfrm>
          </p:grpSpPr>
          <p:sp>
            <p:nvSpPr>
              <p:cNvPr id="270" name="Line 45"/>
              <p:cNvSpPr>
                <a:spLocks noChangeShapeType="1"/>
              </p:cNvSpPr>
              <p:nvPr/>
            </p:nvSpPr>
            <p:spPr bwMode="auto">
              <a:xfrm>
                <a:off x="1596" y="1044"/>
                <a:ext cx="174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Rectangle 46"/>
              <p:cNvSpPr>
                <a:spLocks noChangeArrowheads="1"/>
              </p:cNvSpPr>
              <p:nvPr/>
            </p:nvSpPr>
            <p:spPr bwMode="auto">
              <a:xfrm>
                <a:off x="2050" y="742"/>
                <a:ext cx="977" cy="615"/>
              </a:xfrm>
              <a:prstGeom prst="rect">
                <a:avLst/>
              </a:prstGeom>
              <a:solidFill>
                <a:schemeClr val="accent1"/>
              </a:solidFill>
              <a:ln w="508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Line 47"/>
              <p:cNvSpPr>
                <a:spLocks noChangeShapeType="1"/>
              </p:cNvSpPr>
              <p:nvPr/>
            </p:nvSpPr>
            <p:spPr bwMode="auto">
              <a:xfrm flipH="1">
                <a:off x="1898" y="742"/>
                <a:ext cx="15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Line 48"/>
              <p:cNvSpPr>
                <a:spLocks noChangeShapeType="1"/>
              </p:cNvSpPr>
              <p:nvPr/>
            </p:nvSpPr>
            <p:spPr bwMode="auto">
              <a:xfrm flipH="1">
                <a:off x="1892" y="1354"/>
                <a:ext cx="15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" name="Line 49"/>
              <p:cNvSpPr>
                <a:spLocks noChangeShapeType="1"/>
              </p:cNvSpPr>
              <p:nvPr/>
            </p:nvSpPr>
            <p:spPr bwMode="auto">
              <a:xfrm>
                <a:off x="2370" y="750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Line 50"/>
              <p:cNvSpPr>
                <a:spLocks noChangeShapeType="1"/>
              </p:cNvSpPr>
              <p:nvPr/>
            </p:nvSpPr>
            <p:spPr bwMode="auto">
              <a:xfrm>
                <a:off x="2532" y="744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51"/>
              <p:cNvSpPr>
                <a:spLocks noChangeShapeType="1"/>
              </p:cNvSpPr>
              <p:nvPr/>
            </p:nvSpPr>
            <p:spPr bwMode="auto">
              <a:xfrm>
                <a:off x="2694" y="744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52"/>
              <p:cNvSpPr>
                <a:spLocks noChangeShapeType="1"/>
              </p:cNvSpPr>
              <p:nvPr/>
            </p:nvSpPr>
            <p:spPr bwMode="auto">
              <a:xfrm>
                <a:off x="2856" y="750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53"/>
              <p:cNvSpPr>
                <a:spLocks noChangeShapeType="1"/>
              </p:cNvSpPr>
              <p:nvPr/>
            </p:nvSpPr>
            <p:spPr bwMode="auto">
              <a:xfrm>
                <a:off x="2208" y="744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Line 54"/>
              <p:cNvSpPr>
                <a:spLocks noChangeShapeType="1"/>
              </p:cNvSpPr>
              <p:nvPr/>
            </p:nvSpPr>
            <p:spPr bwMode="auto">
              <a:xfrm>
                <a:off x="2457" y="749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55"/>
              <p:cNvSpPr>
                <a:spLocks noChangeShapeType="1"/>
              </p:cNvSpPr>
              <p:nvPr/>
            </p:nvSpPr>
            <p:spPr bwMode="auto">
              <a:xfrm>
                <a:off x="2619" y="743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56"/>
              <p:cNvSpPr>
                <a:spLocks noChangeShapeType="1"/>
              </p:cNvSpPr>
              <p:nvPr/>
            </p:nvSpPr>
            <p:spPr bwMode="auto">
              <a:xfrm>
                <a:off x="2781" y="743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Line 57"/>
              <p:cNvSpPr>
                <a:spLocks noChangeShapeType="1"/>
              </p:cNvSpPr>
              <p:nvPr/>
            </p:nvSpPr>
            <p:spPr bwMode="auto">
              <a:xfrm>
                <a:off x="2943" y="749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58"/>
              <p:cNvSpPr>
                <a:spLocks noChangeShapeType="1"/>
              </p:cNvSpPr>
              <p:nvPr/>
            </p:nvSpPr>
            <p:spPr bwMode="auto">
              <a:xfrm>
                <a:off x="2295" y="743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Line 59"/>
              <p:cNvSpPr>
                <a:spLocks noChangeShapeType="1"/>
              </p:cNvSpPr>
              <p:nvPr/>
            </p:nvSpPr>
            <p:spPr bwMode="auto">
              <a:xfrm>
                <a:off x="2127" y="749"/>
                <a:ext cx="0" cy="61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" name="Content Placeholder 2"/>
          <p:cNvSpPr txBox="1">
            <a:spLocks/>
          </p:cNvSpPr>
          <p:nvPr/>
        </p:nvSpPr>
        <p:spPr bwMode="auto">
          <a:xfrm>
            <a:off x="805542" y="3287486"/>
            <a:ext cx="6910873" cy="206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6063" marR="0" lvl="1" indent="-244475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5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PAD topics not addressed by SVX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</a:t>
            </a:r>
          </a:p>
          <a:p>
            <a:pPr marL="703263" lvl="2" indent="-244475" algn="l" eaLnBrk="1" hangingPunct="1">
              <a:spcBef>
                <a:spcPct val="40000"/>
              </a:spcBef>
              <a:buSzPct val="125000"/>
              <a:buFont typeface="Times" pitchFamily="18" charset="0"/>
              <a:buChar char="•"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Encoding abstraction</a:t>
            </a:r>
          </a:p>
          <a:p>
            <a:pPr marL="703263" lvl="2" indent="-244475" algn="l" eaLnBrk="1" hangingPunct="1">
              <a:spcBef>
                <a:spcPct val="40000"/>
              </a:spcBef>
              <a:buSzPct val="125000"/>
              <a:buFont typeface="Times" pitchFamily="18" charset="0"/>
              <a:buChar char="•"/>
            </a:pPr>
            <a:r>
              <a:rPr lang="en-US" sz="1600" kern="0" noProof="0" dirty="0" smtClean="0">
                <a:latin typeface="+mn-lt"/>
              </a:rPr>
              <a:t>Modes and transitions</a:t>
            </a:r>
          </a:p>
          <a:p>
            <a:pPr marL="703263" lvl="2" indent="-244475" algn="l" eaLnBrk="1" hangingPunct="1">
              <a:spcBef>
                <a:spcPct val="40000"/>
              </a:spcBef>
              <a:buSzPct val="125000"/>
              <a:buFont typeface="Times" pitchFamily="18" charset="0"/>
              <a:buChar char="•"/>
            </a:pPr>
            <a:r>
              <a:rPr lang="en-US" sz="1600" kern="0" noProof="0" dirty="0" smtClean="0">
                <a:latin typeface="+mn-lt"/>
              </a:rPr>
              <a:t>Formal validation opportunities</a:t>
            </a:r>
          </a:p>
          <a:p>
            <a:pPr marL="703263" lvl="2" indent="-244475" algn="l" eaLnBrk="1" hangingPunct="1">
              <a:spcBef>
                <a:spcPct val="40000"/>
              </a:spcBef>
              <a:buSzPct val="125000"/>
              <a:buFont typeface="Times" pitchFamily="18" charset="0"/>
              <a:buChar char="•"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Opportunities</a:t>
            </a:r>
            <a:r>
              <a:rPr kumimoji="0" lang="en-US" sz="16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for PAD-aware simulation and debug</a:t>
            </a:r>
          </a:p>
          <a:p>
            <a:pPr marL="703263" lvl="2" indent="-244475" algn="l" eaLnBrk="1" hangingPunct="1">
              <a:spcBef>
                <a:spcPct val="40000"/>
              </a:spcBef>
              <a:buSzPct val="125000"/>
              <a:buFont typeface="Times" pitchFamily="18" charset="0"/>
              <a:buChar char="•"/>
            </a:pPr>
            <a:r>
              <a:rPr lang="en-US" sz="1600" kern="0" baseline="0" dirty="0" smtClean="0">
                <a:latin typeface="+mn-lt"/>
              </a:rPr>
              <a:t>Hardware emulation</a:t>
            </a:r>
          </a:p>
          <a:p>
            <a:pPr marL="703263" lvl="2" indent="-244475" algn="l" eaLnBrk="1" hangingPunct="1">
              <a:spcBef>
                <a:spcPct val="40000"/>
              </a:spcBef>
              <a:buSzPct val="125000"/>
              <a:buFont typeface="Times" pitchFamily="18" charset="0"/>
              <a:buChar char="•"/>
            </a:pPr>
            <a:r>
              <a:rPr lang="en-US" sz="1600" kern="0" baseline="0" dirty="0" smtClean="0">
                <a:latin typeface="+mn-lt"/>
              </a:rPr>
              <a:t>Integration</a:t>
            </a:r>
            <a:r>
              <a:rPr lang="en-US" sz="1600" kern="0" dirty="0" smtClean="0">
                <a:latin typeface="+mn-lt"/>
              </a:rPr>
              <a:t> of performance modeling</a:t>
            </a:r>
          </a:p>
          <a:p>
            <a:pPr marL="246063" lvl="1" indent="-244475" algn="l" eaLnBrk="1" hangingPunct="1">
              <a:spcBef>
                <a:spcPct val="40000"/>
              </a:spcBef>
              <a:buSzPct val="125000"/>
              <a:buFont typeface="Times" pitchFamily="18" charset="0"/>
              <a:buChar char="•"/>
            </a:pPr>
            <a:r>
              <a:rPr lang="en-US" sz="1800" kern="0" dirty="0" smtClean="0">
                <a:latin typeface="+mn-lt"/>
              </a:rPr>
              <a:t>What's after SVX?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88AD-36B3-4E75-8B08-6BABE0698E94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985A-6747-487C-B66C-7EA68DCD4A05}" type="slidenum">
              <a:rPr lang="en-US"/>
              <a:pPr/>
              <a:t>27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1120" y="4141666"/>
            <a:ext cx="8237537" cy="889000"/>
          </a:xfrm>
        </p:spPr>
        <p:txBody>
          <a:bodyPr/>
          <a:lstStyle/>
          <a:p>
            <a:r>
              <a:rPr lang="en-US" sz="2400" dirty="0"/>
              <a:t>Acknowledgements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112" y="4906466"/>
            <a:ext cx="7785100" cy="1296955"/>
          </a:xfrm>
        </p:spPr>
        <p:txBody>
          <a:bodyPr/>
          <a:lstStyle/>
          <a:p>
            <a:r>
              <a:rPr lang="en-US" sz="1600" dirty="0" smtClean="0"/>
              <a:t>PAD/SVX </a:t>
            </a:r>
            <a:r>
              <a:rPr lang="en-US" sz="1600" dirty="0"/>
              <a:t>is a culmination of many ideas that have existed within Intel and throughout our industry in various forms over many years.  </a:t>
            </a:r>
            <a:r>
              <a:rPr lang="en-US" sz="1600" dirty="0" smtClean="0"/>
              <a:t>Thanks, to all who have pursued and are pursuing them.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HLM is good… but so many failures.  Why?</a:t>
            </a:r>
          </a:p>
          <a:p>
            <a:pPr lvl="2"/>
            <a:r>
              <a:rPr lang="en-US" sz="1400" dirty="0" smtClean="0"/>
              <a:t>Additional languages/models</a:t>
            </a:r>
          </a:p>
          <a:p>
            <a:pPr lvl="2"/>
            <a:r>
              <a:rPr lang="en-US" sz="1400" dirty="0" smtClean="0"/>
              <a:t>No validation path to RTL</a:t>
            </a:r>
          </a:p>
          <a:p>
            <a:pPr lvl="2"/>
            <a:r>
              <a:rPr lang="en-US" sz="1400" dirty="0" smtClean="0"/>
              <a:t>Loss of control over implementation</a:t>
            </a:r>
          </a:p>
          <a:p>
            <a:pPr lvl="2"/>
            <a:r>
              <a:rPr lang="en-US" sz="1400" dirty="0" smtClean="0"/>
              <a:t>Benefits outweighed by new overhead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Working group in Hudson led to PAD concept, drawing from many past efforts (2005/2006)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Paper presented externally (2008)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Significant interest from various parties throughout Intel, but no serious investment… till now!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Recently, I defined a subset, called SVX, for use on my current from-scratch logic.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Project and division have approved SVX to be developed (as open source) and deployed.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C16-AB8E-41E2-B87F-EEDBD3EEE70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BF0-51A4-4451-9F02-330F387864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5226-FD0B-446B-9DDF-9629C92793A7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4B8-12A9-4A49-A2CB-C8EDB1B40AF6}" type="slidenum">
              <a:rPr lang="en-US"/>
              <a:pPr/>
              <a:t>4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Today’s </a:t>
            </a:r>
            <a:r>
              <a:rPr lang="en-US" dirty="0">
                <a:solidFill>
                  <a:schemeClr val="tx2"/>
                </a:solidFill>
              </a:rPr>
              <a:t>design process and its challenges (the problem)</a:t>
            </a:r>
          </a:p>
          <a:p>
            <a:pPr lvl="1"/>
            <a:r>
              <a:rPr lang="en-US" dirty="0" smtClean="0"/>
              <a:t>PAD Methodology overview (the </a:t>
            </a:r>
            <a:r>
              <a:rPr lang="en-US" dirty="0"/>
              <a:t>solution</a:t>
            </a:r>
            <a:r>
              <a:rPr lang="en-US" dirty="0" smtClean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Step 1: System </a:t>
            </a:r>
            <a:r>
              <a:rPr lang="en-US" dirty="0" err="1" smtClean="0"/>
              <a:t>Verilog</a:t>
            </a:r>
            <a:r>
              <a:rPr lang="en-US" dirty="0" smtClean="0"/>
              <a:t> Extension (SVX)</a:t>
            </a:r>
          </a:p>
          <a:p>
            <a:pPr lvl="2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Closing thoughts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290033" y="2865917"/>
            <a:ext cx="8480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14400" y="6357938"/>
            <a:ext cx="752475" cy="304800"/>
          </a:xfrm>
          <a:prstGeom prst="rect">
            <a:avLst/>
          </a:prstGeom>
        </p:spPr>
        <p:txBody>
          <a:bodyPr/>
          <a:lstStyle/>
          <a:p>
            <a:fld id="{569549BC-F78C-4449-A05C-909DD2F742B0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5613" y="6357938"/>
            <a:ext cx="415925" cy="304800"/>
          </a:xfrm>
          <a:prstGeom prst="rect">
            <a:avLst/>
          </a:prstGeom>
        </p:spPr>
        <p:txBody>
          <a:bodyPr/>
          <a:lstStyle/>
          <a:p>
            <a:fld id="{511F9611-44E3-49FC-AE09-A76EAA158B21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Mappings</a:t>
            </a:r>
            <a:endParaRPr lang="en-US" dirty="0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3189288" y="1252538"/>
            <a:ext cx="2259012" cy="889000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Validation</a:t>
            </a:r>
          </a:p>
          <a:p>
            <a:pPr algn="ctr"/>
            <a:r>
              <a:rPr lang="en-US" sz="1800" dirty="0"/>
              <a:t>Models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3636335" y="2491118"/>
            <a:ext cx="1371600" cy="757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err="1" smtClean="0"/>
              <a:t>aRTL</a:t>
            </a:r>
            <a:endParaRPr lang="en-US" sz="1800" dirty="0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4901609" y="4297104"/>
            <a:ext cx="1435396" cy="7318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SDP</a:t>
            </a:r>
            <a:endParaRPr lang="en-US" sz="1800" dirty="0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1761645" y="5254367"/>
            <a:ext cx="5316537" cy="758825"/>
          </a:xfrm>
          <a:prstGeom prst="ellipse">
            <a:avLst/>
          </a:prstGeom>
          <a:gradFill rotWithShape="0">
            <a:gsLst>
              <a:gs pos="0">
                <a:schemeClr val="hlink">
                  <a:alpha val="0"/>
                </a:schemeClr>
              </a:gs>
              <a:gs pos="100000">
                <a:schemeClr val="accent1">
                  <a:alpha val="87000"/>
                </a:schemeClr>
              </a:gs>
            </a:gsLst>
            <a:lin ang="0" scaled="1"/>
          </a:gra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Layout</a:t>
            </a:r>
          </a:p>
        </p:txBody>
      </p:sp>
      <p:cxnSp>
        <p:nvCxnSpPr>
          <p:cNvPr id="11283" name="AutoShape 19"/>
          <p:cNvCxnSpPr>
            <a:cxnSpLocks noChangeShapeType="1"/>
            <a:stCxn id="11280" idx="7"/>
            <a:endCxn id="11279" idx="4"/>
          </p:cNvCxnSpPr>
          <p:nvPr/>
        </p:nvCxnSpPr>
        <p:spPr bwMode="auto">
          <a:xfrm rot="16200000" flipV="1">
            <a:off x="5791174" y="4857075"/>
            <a:ext cx="336552" cy="680286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84" name="AutoShape 20"/>
          <p:cNvCxnSpPr>
            <a:cxnSpLocks noChangeShapeType="1"/>
            <a:stCxn id="11279" idx="0"/>
            <a:endCxn id="11278" idx="5"/>
          </p:cNvCxnSpPr>
          <p:nvPr/>
        </p:nvCxnSpPr>
        <p:spPr bwMode="auto">
          <a:xfrm rot="16200000" flipV="1">
            <a:off x="4633367" y="3311164"/>
            <a:ext cx="1159643" cy="8122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1826732" y="4254242"/>
            <a:ext cx="2263775" cy="728662"/>
          </a:xfrm>
          <a:prstGeom prst="ellips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RLS</a:t>
            </a:r>
            <a:endParaRPr lang="en-US" sz="1800" dirty="0"/>
          </a:p>
        </p:txBody>
      </p:sp>
      <p:cxnSp>
        <p:nvCxnSpPr>
          <p:cNvPr id="11286" name="AutoShape 22"/>
          <p:cNvCxnSpPr>
            <a:cxnSpLocks noChangeShapeType="1"/>
            <a:stCxn id="11280" idx="1"/>
            <a:endCxn id="11285" idx="4"/>
          </p:cNvCxnSpPr>
          <p:nvPr/>
        </p:nvCxnSpPr>
        <p:spPr bwMode="auto">
          <a:xfrm flipV="1">
            <a:off x="2539520" y="5008304"/>
            <a:ext cx="419100" cy="33178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88" name="AutoShape 24"/>
          <p:cNvCxnSpPr>
            <a:cxnSpLocks noChangeShapeType="1"/>
            <a:stCxn id="11278" idx="3"/>
            <a:endCxn id="11285" idx="0"/>
          </p:cNvCxnSpPr>
          <p:nvPr/>
        </p:nvCxnSpPr>
        <p:spPr bwMode="auto">
          <a:xfrm rot="5400000">
            <a:off x="2839521" y="3256561"/>
            <a:ext cx="1116781" cy="87858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92" name="AutoShape 28"/>
          <p:cNvCxnSpPr>
            <a:cxnSpLocks noChangeShapeType="1"/>
            <a:stCxn id="11273" idx="4"/>
            <a:endCxn id="11278" idx="0"/>
          </p:cNvCxnSpPr>
          <p:nvPr/>
        </p:nvCxnSpPr>
        <p:spPr bwMode="auto">
          <a:xfrm rot="16200000" flipH="1">
            <a:off x="4145674" y="2314657"/>
            <a:ext cx="349580" cy="3341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11296" name="Line 32"/>
          <p:cNvSpPr>
            <a:spLocks noChangeShapeType="1"/>
          </p:cNvSpPr>
          <p:nvPr/>
        </p:nvSpPr>
        <p:spPr bwMode="auto">
          <a:xfrm flipV="1">
            <a:off x="566738" y="2443163"/>
            <a:ext cx="0" cy="19700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92138" y="3306763"/>
            <a:ext cx="145415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Abstract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1092200" y="1608138"/>
            <a:ext cx="323850" cy="325437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487488" y="1579563"/>
            <a:ext cx="914400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/>
              <a:t>Human</a:t>
            </a: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1098550" y="2098675"/>
            <a:ext cx="323850" cy="325438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1493838" y="2070100"/>
            <a:ext cx="612775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/>
              <a:t>Tool</a:t>
            </a:r>
          </a:p>
        </p:txBody>
      </p:sp>
      <p:sp>
        <p:nvSpPr>
          <p:cNvPr id="88" name="AutoShape 22"/>
          <p:cNvSpPr>
            <a:spLocks noChangeArrowheads="1"/>
          </p:cNvSpPr>
          <p:nvPr/>
        </p:nvSpPr>
        <p:spPr bwMode="auto">
          <a:xfrm flipV="1">
            <a:off x="6840538" y="2671907"/>
            <a:ext cx="1622425" cy="3171825"/>
          </a:xfrm>
          <a:custGeom>
            <a:avLst/>
            <a:gdLst>
              <a:gd name="G0" fmla="+- 5114 0 0"/>
              <a:gd name="G1" fmla="+- 21600 0 5114"/>
              <a:gd name="G2" fmla="*/ 5114 1 2"/>
              <a:gd name="G3" fmla="+- 21600 0 G2"/>
              <a:gd name="G4" fmla="+/ 5114 21600 2"/>
              <a:gd name="G5" fmla="+/ G1 0 2"/>
              <a:gd name="G6" fmla="*/ 21600 21600 5114"/>
              <a:gd name="G7" fmla="*/ G6 1 2"/>
              <a:gd name="G8" fmla="+- 21600 0 G7"/>
              <a:gd name="G9" fmla="*/ 21600 1 2"/>
              <a:gd name="G10" fmla="+- 5114 0 G9"/>
              <a:gd name="G11" fmla="?: G10 G8 0"/>
              <a:gd name="G12" fmla="?: G10 G7 21600"/>
              <a:gd name="T0" fmla="*/ 19043 w 21600"/>
              <a:gd name="T1" fmla="*/ 10800 h 21600"/>
              <a:gd name="T2" fmla="*/ 10800 w 21600"/>
              <a:gd name="T3" fmla="*/ 21600 h 21600"/>
              <a:gd name="T4" fmla="*/ 2557 w 21600"/>
              <a:gd name="T5" fmla="*/ 10800 h 21600"/>
              <a:gd name="T6" fmla="*/ 10800 w 21600"/>
              <a:gd name="T7" fmla="*/ 0 h 21600"/>
              <a:gd name="T8" fmla="*/ 4357 w 21600"/>
              <a:gd name="T9" fmla="*/ 4357 h 21600"/>
              <a:gd name="T10" fmla="*/ 17243 w 21600"/>
              <a:gd name="T11" fmla="*/ 172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114" y="21600"/>
                </a:lnTo>
                <a:lnTo>
                  <a:pt x="16486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0" scaled="1"/>
          </a:gradFill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AutoShape 23"/>
          <p:cNvSpPr>
            <a:spLocks noChangeArrowheads="1"/>
          </p:cNvSpPr>
          <p:nvPr/>
        </p:nvSpPr>
        <p:spPr bwMode="auto">
          <a:xfrm flipV="1">
            <a:off x="7200900" y="1065353"/>
            <a:ext cx="893618" cy="1792146"/>
          </a:xfrm>
          <a:custGeom>
            <a:avLst/>
            <a:gdLst>
              <a:gd name="G0" fmla="+- 4730 0 0"/>
              <a:gd name="G1" fmla="+- 21600 0 4730"/>
              <a:gd name="G2" fmla="*/ 4730 1 2"/>
              <a:gd name="G3" fmla="+- 21600 0 G2"/>
              <a:gd name="G4" fmla="+/ 4730 21600 2"/>
              <a:gd name="G5" fmla="+/ G1 0 2"/>
              <a:gd name="G6" fmla="*/ 21600 21600 4730"/>
              <a:gd name="G7" fmla="*/ G6 1 2"/>
              <a:gd name="G8" fmla="+- 21600 0 G7"/>
              <a:gd name="G9" fmla="*/ 21600 1 2"/>
              <a:gd name="G10" fmla="+- 4730 0 G9"/>
              <a:gd name="G11" fmla="?: G10 G8 0"/>
              <a:gd name="G12" fmla="?: G10 G7 21600"/>
              <a:gd name="T0" fmla="*/ 19235 w 21600"/>
              <a:gd name="T1" fmla="*/ 10800 h 21600"/>
              <a:gd name="T2" fmla="*/ 10800 w 21600"/>
              <a:gd name="T3" fmla="*/ 21600 h 21600"/>
              <a:gd name="T4" fmla="*/ 2365 w 21600"/>
              <a:gd name="T5" fmla="*/ 10800 h 21600"/>
              <a:gd name="T6" fmla="*/ 10800 w 21600"/>
              <a:gd name="T7" fmla="*/ 0 h 21600"/>
              <a:gd name="T8" fmla="*/ 4165 w 21600"/>
              <a:gd name="T9" fmla="*/ 4165 h 21600"/>
              <a:gd name="T10" fmla="*/ 17435 w 21600"/>
              <a:gd name="T11" fmla="*/ 17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730" y="21600"/>
                </a:lnTo>
                <a:lnTo>
                  <a:pt x="168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 rot="16200000">
            <a:off x="6761956" y="3072607"/>
            <a:ext cx="1700213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effectLst/>
              </a:rPr>
              <a:t>Validation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279400" y="3684625"/>
            <a:ext cx="8480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290033" y="2865917"/>
            <a:ext cx="8480425" cy="0"/>
          </a:xfrm>
          <a:prstGeom prst="line">
            <a:avLst/>
          </a:prstGeom>
          <a:noFill/>
          <a:ln w="12700">
            <a:solidFill>
              <a:srgbClr val="696CA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14400" y="6357938"/>
            <a:ext cx="752475" cy="304800"/>
          </a:xfrm>
          <a:prstGeom prst="rect">
            <a:avLst/>
          </a:prstGeom>
        </p:spPr>
        <p:txBody>
          <a:bodyPr/>
          <a:lstStyle/>
          <a:p>
            <a:fld id="{569549BC-F78C-4449-A05C-909DD2F742B0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5613" y="6357938"/>
            <a:ext cx="415925" cy="304800"/>
          </a:xfrm>
          <a:prstGeom prst="rect">
            <a:avLst/>
          </a:prstGeom>
        </p:spPr>
        <p:txBody>
          <a:bodyPr/>
          <a:lstStyle/>
          <a:p>
            <a:fld id="{511F9611-44E3-49FC-AE09-A76EAA158B21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Impact</a:t>
            </a:r>
            <a:endParaRPr lang="en-US" dirty="0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3189288" y="1252538"/>
            <a:ext cx="2259012" cy="889000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Validation</a:t>
            </a:r>
          </a:p>
          <a:p>
            <a:pPr algn="ctr"/>
            <a:r>
              <a:rPr lang="en-US" sz="1800" dirty="0"/>
              <a:t>Models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3211033" y="3331091"/>
            <a:ext cx="2232837" cy="757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err="1" smtClean="0"/>
              <a:t>sRTL</a:t>
            </a:r>
            <a:endParaRPr lang="en-US" sz="1800" dirty="0"/>
          </a:p>
        </p:txBody>
      </p:sp>
      <p:cxnSp>
        <p:nvCxnSpPr>
          <p:cNvPr id="11284" name="AutoShape 20"/>
          <p:cNvCxnSpPr>
            <a:cxnSpLocks noChangeShapeType="1"/>
            <a:stCxn id="35" idx="0"/>
            <a:endCxn id="11278" idx="5"/>
          </p:cNvCxnSpPr>
          <p:nvPr/>
        </p:nvCxnSpPr>
        <p:spPr bwMode="auto">
          <a:xfrm rot="16200000" flipV="1">
            <a:off x="5208258" y="3886054"/>
            <a:ext cx="319670" cy="502429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88" name="AutoShape 24"/>
          <p:cNvCxnSpPr>
            <a:cxnSpLocks noChangeShapeType="1"/>
            <a:stCxn id="11278" idx="3"/>
            <a:endCxn id="38" idx="0"/>
          </p:cNvCxnSpPr>
          <p:nvPr/>
        </p:nvCxnSpPr>
        <p:spPr bwMode="auto">
          <a:xfrm rot="5400000">
            <a:off x="3109919" y="3826136"/>
            <a:ext cx="276808" cy="57940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92" name="AutoShape 28"/>
          <p:cNvCxnSpPr>
            <a:cxnSpLocks noChangeShapeType="1"/>
            <a:stCxn id="11273" idx="4"/>
            <a:endCxn id="11278" idx="0"/>
          </p:cNvCxnSpPr>
          <p:nvPr/>
        </p:nvCxnSpPr>
        <p:spPr bwMode="auto">
          <a:xfrm rot="16200000" flipH="1">
            <a:off x="3728347" y="2731985"/>
            <a:ext cx="1189553" cy="8658"/>
          </a:xfrm>
          <a:prstGeom prst="straightConnector1">
            <a:avLst/>
          </a:prstGeom>
          <a:noFill/>
          <a:ln w="2032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11296" name="Line 32"/>
          <p:cNvSpPr>
            <a:spLocks noChangeShapeType="1"/>
          </p:cNvSpPr>
          <p:nvPr/>
        </p:nvSpPr>
        <p:spPr bwMode="auto">
          <a:xfrm flipV="1">
            <a:off x="566738" y="2443163"/>
            <a:ext cx="0" cy="19700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92138" y="3306763"/>
            <a:ext cx="145415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Abstract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1092200" y="1608138"/>
            <a:ext cx="323850" cy="325437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487488" y="1579563"/>
            <a:ext cx="914400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/>
              <a:t>Human</a:t>
            </a: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1098550" y="2098675"/>
            <a:ext cx="323850" cy="325438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1493838" y="2070100"/>
            <a:ext cx="612775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/>
              <a:t>Tool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4901609" y="4297104"/>
            <a:ext cx="1435396" cy="7318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SDP</a:t>
            </a:r>
            <a:endParaRPr lang="en-US" sz="1800" dirty="0"/>
          </a:p>
        </p:txBody>
      </p:sp>
      <p:sp>
        <p:nvSpPr>
          <p:cNvPr id="36" name="Oval 16"/>
          <p:cNvSpPr>
            <a:spLocks noChangeArrowheads="1"/>
          </p:cNvSpPr>
          <p:nvPr/>
        </p:nvSpPr>
        <p:spPr bwMode="auto">
          <a:xfrm>
            <a:off x="1761645" y="5254367"/>
            <a:ext cx="5316537" cy="758825"/>
          </a:xfrm>
          <a:prstGeom prst="ellipse">
            <a:avLst/>
          </a:prstGeom>
          <a:gradFill rotWithShape="0">
            <a:gsLst>
              <a:gs pos="0">
                <a:schemeClr val="hlink">
                  <a:alpha val="0"/>
                </a:schemeClr>
              </a:gs>
              <a:gs pos="100000">
                <a:schemeClr val="accent1">
                  <a:alpha val="87000"/>
                </a:schemeClr>
              </a:gs>
            </a:gsLst>
            <a:lin ang="0" scaled="1"/>
          </a:gra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Layout</a:t>
            </a:r>
          </a:p>
        </p:txBody>
      </p:sp>
      <p:cxnSp>
        <p:nvCxnSpPr>
          <p:cNvPr id="37" name="AutoShape 19"/>
          <p:cNvCxnSpPr>
            <a:cxnSpLocks noChangeShapeType="1"/>
            <a:stCxn id="36" idx="7"/>
            <a:endCxn id="35" idx="4"/>
          </p:cNvCxnSpPr>
          <p:nvPr/>
        </p:nvCxnSpPr>
        <p:spPr bwMode="auto">
          <a:xfrm rot="16200000" flipV="1">
            <a:off x="5791174" y="4857075"/>
            <a:ext cx="336552" cy="680286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1826732" y="4254242"/>
            <a:ext cx="2263775" cy="728662"/>
          </a:xfrm>
          <a:prstGeom prst="ellips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RLS</a:t>
            </a:r>
            <a:endParaRPr lang="en-US" sz="1800" dirty="0"/>
          </a:p>
        </p:txBody>
      </p:sp>
      <p:cxnSp>
        <p:nvCxnSpPr>
          <p:cNvPr id="39" name="AutoShape 22"/>
          <p:cNvCxnSpPr>
            <a:cxnSpLocks noChangeShapeType="1"/>
            <a:stCxn id="36" idx="1"/>
            <a:endCxn id="38" idx="4"/>
          </p:cNvCxnSpPr>
          <p:nvPr/>
        </p:nvCxnSpPr>
        <p:spPr bwMode="auto">
          <a:xfrm flipV="1">
            <a:off x="2539520" y="5008304"/>
            <a:ext cx="419100" cy="33178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6" name="AutoShape 22"/>
          <p:cNvSpPr>
            <a:spLocks noChangeArrowheads="1"/>
          </p:cNvSpPr>
          <p:nvPr/>
        </p:nvSpPr>
        <p:spPr bwMode="auto">
          <a:xfrm flipV="1">
            <a:off x="6840538" y="2671907"/>
            <a:ext cx="1622425" cy="3171825"/>
          </a:xfrm>
          <a:custGeom>
            <a:avLst/>
            <a:gdLst>
              <a:gd name="G0" fmla="+- 5114 0 0"/>
              <a:gd name="G1" fmla="+- 21600 0 5114"/>
              <a:gd name="G2" fmla="*/ 5114 1 2"/>
              <a:gd name="G3" fmla="+- 21600 0 G2"/>
              <a:gd name="G4" fmla="+/ 5114 21600 2"/>
              <a:gd name="G5" fmla="+/ G1 0 2"/>
              <a:gd name="G6" fmla="*/ 21600 21600 5114"/>
              <a:gd name="G7" fmla="*/ G6 1 2"/>
              <a:gd name="G8" fmla="+- 21600 0 G7"/>
              <a:gd name="G9" fmla="*/ 21600 1 2"/>
              <a:gd name="G10" fmla="+- 5114 0 G9"/>
              <a:gd name="G11" fmla="?: G10 G8 0"/>
              <a:gd name="G12" fmla="?: G10 G7 21600"/>
              <a:gd name="T0" fmla="*/ 19043 w 21600"/>
              <a:gd name="T1" fmla="*/ 10800 h 21600"/>
              <a:gd name="T2" fmla="*/ 10800 w 21600"/>
              <a:gd name="T3" fmla="*/ 21600 h 21600"/>
              <a:gd name="T4" fmla="*/ 2557 w 21600"/>
              <a:gd name="T5" fmla="*/ 10800 h 21600"/>
              <a:gd name="T6" fmla="*/ 10800 w 21600"/>
              <a:gd name="T7" fmla="*/ 0 h 21600"/>
              <a:gd name="T8" fmla="*/ 4357 w 21600"/>
              <a:gd name="T9" fmla="*/ 4357 h 21600"/>
              <a:gd name="T10" fmla="*/ 17243 w 21600"/>
              <a:gd name="T11" fmla="*/ 172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114" y="21600"/>
                </a:lnTo>
                <a:lnTo>
                  <a:pt x="16486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0" scaled="1"/>
          </a:gradFill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23"/>
          <p:cNvSpPr>
            <a:spLocks noChangeArrowheads="1"/>
          </p:cNvSpPr>
          <p:nvPr/>
        </p:nvSpPr>
        <p:spPr bwMode="auto">
          <a:xfrm flipV="1">
            <a:off x="7107381" y="1065355"/>
            <a:ext cx="1091045" cy="2633808"/>
          </a:xfrm>
          <a:custGeom>
            <a:avLst/>
            <a:gdLst>
              <a:gd name="G0" fmla="+- 4730 0 0"/>
              <a:gd name="G1" fmla="+- 21600 0 4730"/>
              <a:gd name="G2" fmla="*/ 4730 1 2"/>
              <a:gd name="G3" fmla="+- 21600 0 G2"/>
              <a:gd name="G4" fmla="+/ 4730 21600 2"/>
              <a:gd name="G5" fmla="+/ G1 0 2"/>
              <a:gd name="G6" fmla="*/ 21600 21600 4730"/>
              <a:gd name="G7" fmla="*/ G6 1 2"/>
              <a:gd name="G8" fmla="+- 21600 0 G7"/>
              <a:gd name="G9" fmla="*/ 21600 1 2"/>
              <a:gd name="G10" fmla="+- 4730 0 G9"/>
              <a:gd name="G11" fmla="?: G10 G8 0"/>
              <a:gd name="G12" fmla="?: G10 G7 21600"/>
              <a:gd name="T0" fmla="*/ 19235 w 21600"/>
              <a:gd name="T1" fmla="*/ 10800 h 21600"/>
              <a:gd name="T2" fmla="*/ 10800 w 21600"/>
              <a:gd name="T3" fmla="*/ 21600 h 21600"/>
              <a:gd name="T4" fmla="*/ 2365 w 21600"/>
              <a:gd name="T5" fmla="*/ 10800 h 21600"/>
              <a:gd name="T6" fmla="*/ 10800 w 21600"/>
              <a:gd name="T7" fmla="*/ 0 h 21600"/>
              <a:gd name="T8" fmla="*/ 4165 w 21600"/>
              <a:gd name="T9" fmla="*/ 4165 h 21600"/>
              <a:gd name="T10" fmla="*/ 17435 w 21600"/>
              <a:gd name="T11" fmla="*/ 17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730" y="21600"/>
                </a:lnTo>
                <a:lnTo>
                  <a:pt x="168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 rot="16200000">
            <a:off x="6761956" y="3072607"/>
            <a:ext cx="1700213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effectLst/>
              </a:rPr>
              <a:t>Validation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14400" y="6357938"/>
            <a:ext cx="752475" cy="304800"/>
          </a:xfrm>
          <a:prstGeom prst="rect">
            <a:avLst/>
          </a:prstGeom>
        </p:spPr>
        <p:txBody>
          <a:bodyPr/>
          <a:lstStyle/>
          <a:p>
            <a:fld id="{027F4A72-6BE6-41EA-B03F-898157CA1EBB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5613" y="6357938"/>
            <a:ext cx="415925" cy="304800"/>
          </a:xfrm>
          <a:prstGeom prst="rect">
            <a:avLst/>
          </a:prstGeom>
        </p:spPr>
        <p:txBody>
          <a:bodyPr/>
          <a:lstStyle/>
          <a:p>
            <a:fld id="{160D8805-FEDA-49AF-A42C-914BCBA8CAF0}" type="slidenum">
              <a:rPr lang="en-US"/>
              <a:pPr/>
              <a:t>7</a:t>
            </a:fld>
            <a:endParaRPr lang="en-US"/>
          </a:p>
        </p:txBody>
      </p:sp>
      <p:sp>
        <p:nvSpPr>
          <p:cNvPr id="116777" name="Oval 41"/>
          <p:cNvSpPr>
            <a:spLocks noChangeArrowheads="1"/>
          </p:cNvSpPr>
          <p:nvPr/>
        </p:nvSpPr>
        <p:spPr bwMode="auto">
          <a:xfrm>
            <a:off x="4119563" y="2245881"/>
            <a:ext cx="1371600" cy="660400"/>
          </a:xfrm>
          <a:prstGeom prst="ellipse">
            <a:avLst/>
          </a:prstGeom>
          <a:noFill/>
          <a:ln w="5080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Queuing</a:t>
            </a:r>
          </a:p>
          <a:p>
            <a:pPr algn="ctr"/>
            <a:r>
              <a:rPr lang="en-US" sz="1800"/>
              <a:t>Mdels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Models</a:t>
            </a:r>
            <a:endParaRPr lang="en-US" dirty="0"/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3359150" y="3242831"/>
            <a:ext cx="1874838" cy="757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RTL</a:t>
            </a:r>
          </a:p>
        </p:txBody>
      </p:sp>
      <p:cxnSp>
        <p:nvCxnSpPr>
          <p:cNvPr id="116744" name="AutoShape 8"/>
          <p:cNvCxnSpPr>
            <a:cxnSpLocks noChangeShapeType="1"/>
            <a:stCxn id="47" idx="0"/>
            <a:endCxn id="116740" idx="5"/>
          </p:cNvCxnSpPr>
          <p:nvPr/>
        </p:nvCxnSpPr>
        <p:spPr bwMode="auto">
          <a:xfrm rot="16200000" flipV="1">
            <a:off x="5085401" y="3763197"/>
            <a:ext cx="407930" cy="65988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47" name="AutoShape 11"/>
          <p:cNvCxnSpPr>
            <a:cxnSpLocks noChangeShapeType="1"/>
            <a:stCxn id="116740" idx="3"/>
            <a:endCxn id="50" idx="0"/>
          </p:cNvCxnSpPr>
          <p:nvPr/>
        </p:nvCxnSpPr>
        <p:spPr bwMode="auto">
          <a:xfrm rot="5400000">
            <a:off x="3113633" y="3734161"/>
            <a:ext cx="365068" cy="675094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51" name="AutoShape 15"/>
          <p:cNvCxnSpPr>
            <a:cxnSpLocks noChangeShapeType="1"/>
            <a:stCxn id="116753" idx="4"/>
          </p:cNvCxnSpPr>
          <p:nvPr/>
        </p:nvCxnSpPr>
        <p:spPr bwMode="auto">
          <a:xfrm>
            <a:off x="3582988" y="2845956"/>
            <a:ext cx="404812" cy="331788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16752" name="AutoShape 16"/>
          <p:cNvCxnSpPr>
            <a:cxnSpLocks noChangeShapeType="1"/>
            <a:stCxn id="116777" idx="4"/>
            <a:endCxn id="116740" idx="0"/>
          </p:cNvCxnSpPr>
          <p:nvPr/>
        </p:nvCxnSpPr>
        <p:spPr bwMode="auto">
          <a:xfrm flipH="1">
            <a:off x="4297363" y="2931681"/>
            <a:ext cx="508000" cy="28575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16753" name="Oval 17"/>
          <p:cNvSpPr>
            <a:spLocks noChangeArrowheads="1"/>
          </p:cNvSpPr>
          <p:nvPr/>
        </p:nvSpPr>
        <p:spPr bwMode="auto">
          <a:xfrm>
            <a:off x="3098800" y="2355419"/>
            <a:ext cx="968375" cy="465137"/>
          </a:xfrm>
          <a:prstGeom prst="ellipse">
            <a:avLst/>
          </a:prstGeom>
          <a:noFill/>
          <a:ln w="5080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HLM</a:t>
            </a:r>
          </a:p>
        </p:txBody>
      </p:sp>
      <p:sp>
        <p:nvSpPr>
          <p:cNvPr id="116756" name="Oval 20"/>
          <p:cNvSpPr>
            <a:spLocks noChangeArrowheads="1"/>
          </p:cNvSpPr>
          <p:nvPr/>
        </p:nvSpPr>
        <p:spPr bwMode="auto">
          <a:xfrm>
            <a:off x="803275" y="2342719"/>
            <a:ext cx="1246188" cy="741362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X-Actors</a:t>
            </a:r>
          </a:p>
        </p:txBody>
      </p:sp>
      <p:sp>
        <p:nvSpPr>
          <p:cNvPr id="116757" name="Oval 21"/>
          <p:cNvSpPr>
            <a:spLocks noChangeArrowheads="1"/>
          </p:cNvSpPr>
          <p:nvPr/>
        </p:nvSpPr>
        <p:spPr bwMode="auto">
          <a:xfrm>
            <a:off x="1717675" y="1823606"/>
            <a:ext cx="1544638" cy="709613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Ref. Models</a:t>
            </a:r>
          </a:p>
        </p:txBody>
      </p:sp>
      <p:sp>
        <p:nvSpPr>
          <p:cNvPr id="116758" name="Oval 22"/>
          <p:cNvSpPr>
            <a:spLocks noChangeArrowheads="1"/>
          </p:cNvSpPr>
          <p:nvPr/>
        </p:nvSpPr>
        <p:spPr bwMode="auto">
          <a:xfrm>
            <a:off x="3043238" y="1209244"/>
            <a:ext cx="1641475" cy="882650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ISA/</a:t>
            </a:r>
          </a:p>
          <a:p>
            <a:pPr algn="ctr"/>
            <a:r>
              <a:rPr lang="en-US" sz="1800"/>
              <a:t>Mem. Order</a:t>
            </a:r>
          </a:p>
        </p:txBody>
      </p:sp>
      <p:sp>
        <p:nvSpPr>
          <p:cNvPr id="116759" name="Oval 23"/>
          <p:cNvSpPr>
            <a:spLocks noChangeArrowheads="1"/>
          </p:cNvSpPr>
          <p:nvPr/>
        </p:nvSpPr>
        <p:spPr bwMode="auto">
          <a:xfrm>
            <a:off x="4694238" y="1636281"/>
            <a:ext cx="1670050" cy="773113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Protocol</a:t>
            </a:r>
          </a:p>
          <a:p>
            <a:pPr algn="ctr"/>
            <a:r>
              <a:rPr lang="en-US" sz="1800"/>
              <a:t>Models</a:t>
            </a:r>
          </a:p>
        </p:txBody>
      </p:sp>
      <p:sp>
        <p:nvSpPr>
          <p:cNvPr id="116760" name="Oval 24"/>
          <p:cNvSpPr>
            <a:spLocks noChangeArrowheads="1"/>
          </p:cNvSpPr>
          <p:nvPr/>
        </p:nvSpPr>
        <p:spPr bwMode="auto">
          <a:xfrm>
            <a:off x="7232650" y="1098119"/>
            <a:ext cx="1228725" cy="614362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MAS</a:t>
            </a:r>
          </a:p>
        </p:txBody>
      </p:sp>
      <p:sp>
        <p:nvSpPr>
          <p:cNvPr id="116761" name="Oval 25"/>
          <p:cNvSpPr>
            <a:spLocks noChangeArrowheads="1"/>
          </p:cNvSpPr>
          <p:nvPr/>
        </p:nvSpPr>
        <p:spPr bwMode="auto">
          <a:xfrm>
            <a:off x="6808788" y="1812494"/>
            <a:ext cx="1609725" cy="741362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Perf.</a:t>
            </a:r>
          </a:p>
          <a:p>
            <a:pPr algn="ctr"/>
            <a:r>
              <a:rPr lang="en-US" sz="1800"/>
              <a:t>Model</a:t>
            </a:r>
          </a:p>
        </p:txBody>
      </p:sp>
      <p:sp>
        <p:nvSpPr>
          <p:cNvPr id="116762" name="Oval 26"/>
          <p:cNvSpPr>
            <a:spLocks noChangeArrowheads="1"/>
          </p:cNvSpPr>
          <p:nvPr/>
        </p:nvSpPr>
        <p:spPr bwMode="auto">
          <a:xfrm>
            <a:off x="5580063" y="848881"/>
            <a:ext cx="1544637" cy="836613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uArch</a:t>
            </a:r>
          </a:p>
          <a:p>
            <a:pPr algn="ctr"/>
            <a:r>
              <a:rPr lang="en-US" sz="1800"/>
              <a:t>Concept</a:t>
            </a:r>
          </a:p>
        </p:txBody>
      </p:sp>
      <p:cxnSp>
        <p:nvCxnSpPr>
          <p:cNvPr id="116764" name="AutoShape 28"/>
          <p:cNvCxnSpPr>
            <a:cxnSpLocks noChangeShapeType="1"/>
            <a:stCxn id="116756" idx="5"/>
            <a:endCxn id="116740" idx="2"/>
          </p:cNvCxnSpPr>
          <p:nvPr/>
        </p:nvCxnSpPr>
        <p:spPr bwMode="auto">
          <a:xfrm>
            <a:off x="1866900" y="3001531"/>
            <a:ext cx="1466850" cy="620713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65" name="AutoShape 29"/>
          <p:cNvCxnSpPr>
            <a:cxnSpLocks noChangeShapeType="1"/>
            <a:stCxn id="116757" idx="5"/>
          </p:cNvCxnSpPr>
          <p:nvPr/>
        </p:nvCxnSpPr>
        <p:spPr bwMode="auto">
          <a:xfrm>
            <a:off x="3036888" y="2455431"/>
            <a:ext cx="785812" cy="731838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66" name="AutoShape 30"/>
          <p:cNvCxnSpPr>
            <a:cxnSpLocks noChangeShapeType="1"/>
            <a:stCxn id="116758" idx="4"/>
          </p:cNvCxnSpPr>
          <p:nvPr/>
        </p:nvCxnSpPr>
        <p:spPr bwMode="auto">
          <a:xfrm>
            <a:off x="3863975" y="2117294"/>
            <a:ext cx="242888" cy="1016000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67" name="AutoShape 31"/>
          <p:cNvCxnSpPr>
            <a:cxnSpLocks noChangeShapeType="1"/>
            <a:stCxn id="116759" idx="4"/>
          </p:cNvCxnSpPr>
          <p:nvPr/>
        </p:nvCxnSpPr>
        <p:spPr bwMode="auto">
          <a:xfrm flipH="1">
            <a:off x="4670425" y="2434794"/>
            <a:ext cx="858838" cy="766762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68" name="AutoShape 32"/>
          <p:cNvCxnSpPr>
            <a:cxnSpLocks noChangeShapeType="1"/>
            <a:stCxn id="116761" idx="3"/>
            <a:endCxn id="116740" idx="7"/>
          </p:cNvCxnSpPr>
          <p:nvPr/>
        </p:nvCxnSpPr>
        <p:spPr bwMode="auto">
          <a:xfrm flipH="1">
            <a:off x="4959350" y="2471306"/>
            <a:ext cx="2084388" cy="857250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116772" name="Oval 36"/>
          <p:cNvSpPr>
            <a:spLocks noChangeArrowheads="1"/>
          </p:cNvSpPr>
          <p:nvPr/>
        </p:nvSpPr>
        <p:spPr bwMode="auto">
          <a:xfrm>
            <a:off x="1279525" y="1169556"/>
            <a:ext cx="1497013" cy="72548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Visualization</a:t>
            </a:r>
          </a:p>
        </p:txBody>
      </p:sp>
      <p:sp>
        <p:nvSpPr>
          <p:cNvPr id="116773" name="Oval 37"/>
          <p:cNvSpPr>
            <a:spLocks noChangeArrowheads="1"/>
          </p:cNvSpPr>
          <p:nvPr/>
        </p:nvSpPr>
        <p:spPr bwMode="auto">
          <a:xfrm>
            <a:off x="571500" y="1668031"/>
            <a:ext cx="1246188" cy="741363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Coverage</a:t>
            </a:r>
          </a:p>
        </p:txBody>
      </p:sp>
      <p:cxnSp>
        <p:nvCxnSpPr>
          <p:cNvPr id="116774" name="AutoShape 38"/>
          <p:cNvCxnSpPr>
            <a:cxnSpLocks noChangeShapeType="1"/>
            <a:stCxn id="116773" idx="5"/>
            <a:endCxn id="116740" idx="1"/>
          </p:cNvCxnSpPr>
          <p:nvPr/>
        </p:nvCxnSpPr>
        <p:spPr bwMode="auto">
          <a:xfrm>
            <a:off x="1635125" y="2326844"/>
            <a:ext cx="1998663" cy="1001712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75" name="AutoShape 39"/>
          <p:cNvCxnSpPr>
            <a:cxnSpLocks noChangeShapeType="1"/>
            <a:stCxn id="116772" idx="4"/>
          </p:cNvCxnSpPr>
          <p:nvPr/>
        </p:nvCxnSpPr>
        <p:spPr bwMode="auto">
          <a:xfrm>
            <a:off x="2028825" y="1920444"/>
            <a:ext cx="1698625" cy="1346200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778" name="AutoShape 42"/>
          <p:cNvCxnSpPr>
            <a:cxnSpLocks noChangeShapeType="1"/>
            <a:stCxn id="116762" idx="3"/>
            <a:endCxn id="116740" idx="7"/>
          </p:cNvCxnSpPr>
          <p:nvPr/>
        </p:nvCxnSpPr>
        <p:spPr bwMode="auto">
          <a:xfrm flipH="1">
            <a:off x="4959350" y="1588656"/>
            <a:ext cx="846138" cy="1739900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16779" name="AutoShape 43"/>
          <p:cNvCxnSpPr>
            <a:cxnSpLocks noChangeShapeType="1"/>
            <a:stCxn id="116760" idx="3"/>
            <a:endCxn id="116740" idx="7"/>
          </p:cNvCxnSpPr>
          <p:nvPr/>
        </p:nvCxnSpPr>
        <p:spPr bwMode="auto">
          <a:xfrm flipH="1">
            <a:off x="4959350" y="1647394"/>
            <a:ext cx="2452688" cy="1681162"/>
          </a:xfrm>
          <a:prstGeom prst="straightConnector1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4901609" y="4297104"/>
            <a:ext cx="1435396" cy="7318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SDP</a:t>
            </a:r>
            <a:endParaRPr lang="en-US" sz="1800" dirty="0"/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1761645" y="5254367"/>
            <a:ext cx="5316537" cy="758825"/>
          </a:xfrm>
          <a:prstGeom prst="ellipse">
            <a:avLst/>
          </a:prstGeom>
          <a:gradFill rotWithShape="0">
            <a:gsLst>
              <a:gs pos="0">
                <a:schemeClr val="hlink">
                  <a:alpha val="0"/>
                </a:schemeClr>
              </a:gs>
              <a:gs pos="100000">
                <a:schemeClr val="accent1">
                  <a:alpha val="87000"/>
                </a:schemeClr>
              </a:gs>
            </a:gsLst>
            <a:lin ang="0" scaled="1"/>
          </a:gra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Layout</a:t>
            </a:r>
          </a:p>
        </p:txBody>
      </p:sp>
      <p:cxnSp>
        <p:nvCxnSpPr>
          <p:cNvPr id="49" name="AutoShape 19"/>
          <p:cNvCxnSpPr>
            <a:cxnSpLocks noChangeShapeType="1"/>
            <a:stCxn id="48" idx="7"/>
            <a:endCxn id="47" idx="4"/>
          </p:cNvCxnSpPr>
          <p:nvPr/>
        </p:nvCxnSpPr>
        <p:spPr bwMode="auto">
          <a:xfrm rot="16200000" flipV="1">
            <a:off x="5791174" y="4857075"/>
            <a:ext cx="336552" cy="680286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1826732" y="4254242"/>
            <a:ext cx="2263775" cy="728662"/>
          </a:xfrm>
          <a:prstGeom prst="ellips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RLS</a:t>
            </a:r>
            <a:endParaRPr lang="en-US" sz="1800" dirty="0"/>
          </a:p>
        </p:txBody>
      </p:sp>
      <p:cxnSp>
        <p:nvCxnSpPr>
          <p:cNvPr id="51" name="AutoShape 22"/>
          <p:cNvCxnSpPr>
            <a:cxnSpLocks noChangeShapeType="1"/>
            <a:stCxn id="48" idx="1"/>
            <a:endCxn id="50" idx="4"/>
          </p:cNvCxnSpPr>
          <p:nvPr/>
        </p:nvCxnSpPr>
        <p:spPr bwMode="auto">
          <a:xfrm flipV="1">
            <a:off x="2539520" y="5008304"/>
            <a:ext cx="419100" cy="33178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5226-FD0B-446B-9DDF-9629C92793A7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4B8-12A9-4A49-A2CB-C8EDB1B40AF6}" type="slidenum">
              <a:rPr lang="en-US"/>
              <a:pPr/>
              <a:t>8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Today’s </a:t>
            </a:r>
            <a:r>
              <a:rPr lang="en-US" dirty="0"/>
              <a:t>design process and its challenges (the problem)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PAD Methodology overview (the </a:t>
            </a:r>
            <a:r>
              <a:rPr lang="en-US" dirty="0">
                <a:solidFill>
                  <a:schemeClr val="tx2"/>
                </a:solidFill>
              </a:rPr>
              <a:t>solution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Step 1: System </a:t>
            </a:r>
            <a:r>
              <a:rPr lang="en-US" dirty="0" err="1" smtClean="0"/>
              <a:t>Verilog</a:t>
            </a:r>
            <a:r>
              <a:rPr lang="en-US" dirty="0" smtClean="0"/>
              <a:t> Extension (SVX)</a:t>
            </a:r>
          </a:p>
          <a:p>
            <a:pPr lvl="2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Closing thoughts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5FA0-A893-4BB2-8AA4-DEBE3AA057FA}" type="datetime1">
              <a:rPr lang="en-US"/>
              <a:pPr/>
              <a:t>10/16/2014</a:t>
            </a:fld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AAEC-9BD2-4C75-8941-82F626F54AC6}" type="slidenum">
              <a:rPr lang="en-US"/>
              <a:pPr/>
              <a:t>9</a:t>
            </a:fld>
            <a:endParaRPr lang="en-US"/>
          </a:p>
        </p:txBody>
      </p:sp>
      <p:sp>
        <p:nvSpPr>
          <p:cNvPr id="118824" name="Line 40"/>
          <p:cNvSpPr>
            <a:spLocks noChangeShapeType="1"/>
          </p:cNvSpPr>
          <p:nvPr/>
        </p:nvSpPr>
        <p:spPr bwMode="auto">
          <a:xfrm>
            <a:off x="295275" y="4017963"/>
            <a:ext cx="848042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4106863" y="3673475"/>
            <a:ext cx="104775" cy="120650"/>
          </a:xfrm>
          <a:prstGeom prst="rect">
            <a:avLst/>
          </a:prstGeom>
          <a:solidFill>
            <a:schemeClr val="accent1"/>
          </a:solidFill>
          <a:ln w="508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4" name="Rectangle 30"/>
          <p:cNvSpPr>
            <a:spLocks noChangeArrowheads="1"/>
          </p:cNvSpPr>
          <p:nvPr/>
        </p:nvSpPr>
        <p:spPr bwMode="auto">
          <a:xfrm>
            <a:off x="4229100" y="3779838"/>
            <a:ext cx="60325" cy="104775"/>
          </a:xfrm>
          <a:prstGeom prst="rect">
            <a:avLst/>
          </a:prstGeom>
          <a:solidFill>
            <a:schemeClr val="accent1"/>
          </a:solidFill>
          <a:ln w="508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5" name="Rectangle 31"/>
          <p:cNvSpPr>
            <a:spLocks noChangeArrowheads="1"/>
          </p:cNvSpPr>
          <p:nvPr/>
        </p:nvSpPr>
        <p:spPr bwMode="auto">
          <a:xfrm>
            <a:off x="4365625" y="3722688"/>
            <a:ext cx="104775" cy="120650"/>
          </a:xfrm>
          <a:prstGeom prst="rect">
            <a:avLst/>
          </a:prstGeom>
          <a:solidFill>
            <a:schemeClr val="accent1"/>
          </a:solidFill>
          <a:ln w="508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6" name="Rectangle 32"/>
          <p:cNvSpPr>
            <a:spLocks noChangeArrowheads="1"/>
          </p:cNvSpPr>
          <p:nvPr/>
        </p:nvSpPr>
        <p:spPr bwMode="auto">
          <a:xfrm>
            <a:off x="4556125" y="3748088"/>
            <a:ext cx="104775" cy="120650"/>
          </a:xfrm>
          <a:prstGeom prst="rect">
            <a:avLst/>
          </a:prstGeom>
          <a:solidFill>
            <a:schemeClr val="accent1"/>
          </a:solidFill>
          <a:ln w="508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>
            <a:off x="3944938" y="3705225"/>
            <a:ext cx="104775" cy="120650"/>
          </a:xfrm>
          <a:prstGeom prst="rect">
            <a:avLst/>
          </a:prstGeom>
          <a:solidFill>
            <a:schemeClr val="accent1"/>
          </a:solidFill>
          <a:ln w="508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266700" y="2657475"/>
            <a:ext cx="8480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 Methodology</a:t>
            </a:r>
            <a:endParaRPr lang="en-US" dirty="0"/>
          </a:p>
        </p:txBody>
      </p:sp>
      <p:sp>
        <p:nvSpPr>
          <p:cNvPr id="118787" name="Oval 3"/>
          <p:cNvSpPr>
            <a:spLocks noChangeArrowheads="1"/>
          </p:cNvSpPr>
          <p:nvPr/>
        </p:nvSpPr>
        <p:spPr bwMode="auto">
          <a:xfrm>
            <a:off x="2940050" y="1003300"/>
            <a:ext cx="2730500" cy="785813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 smtClean="0"/>
              <a:t>Validation</a:t>
            </a:r>
            <a:endParaRPr lang="en-US" sz="1800" dirty="0"/>
          </a:p>
          <a:p>
            <a:r>
              <a:rPr lang="en-US" sz="1800" dirty="0"/>
              <a:t>Models</a:t>
            </a:r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3286125" y="3684588"/>
            <a:ext cx="2008188" cy="654050"/>
          </a:xfrm>
          <a:prstGeom prst="ellips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sRTL</a:t>
            </a:r>
          </a:p>
        </p:txBody>
      </p:sp>
      <p:cxnSp>
        <p:nvCxnSpPr>
          <p:cNvPr id="118791" name="AutoShape 7"/>
          <p:cNvCxnSpPr>
            <a:cxnSpLocks noChangeShapeType="1"/>
            <a:stCxn id="118820" idx="7"/>
            <a:endCxn id="28" idx="4"/>
          </p:cNvCxnSpPr>
          <p:nvPr/>
        </p:nvCxnSpPr>
        <p:spPr bwMode="auto">
          <a:xfrm rot="16200000" flipV="1">
            <a:off x="5913586" y="4979265"/>
            <a:ext cx="242154" cy="540346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2" name="AutoShape 8"/>
          <p:cNvCxnSpPr>
            <a:cxnSpLocks noChangeShapeType="1"/>
            <a:stCxn id="28" idx="0"/>
            <a:endCxn id="118788" idx="5"/>
          </p:cNvCxnSpPr>
          <p:nvPr/>
        </p:nvCxnSpPr>
        <p:spPr bwMode="auto">
          <a:xfrm rot="16200000" flipV="1">
            <a:off x="5243216" y="3999860"/>
            <a:ext cx="278279" cy="76427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4" name="AutoShape 10"/>
          <p:cNvCxnSpPr>
            <a:cxnSpLocks noChangeShapeType="1"/>
            <a:stCxn id="118820" idx="1"/>
            <a:endCxn id="29" idx="4"/>
          </p:cNvCxnSpPr>
          <p:nvPr/>
        </p:nvCxnSpPr>
        <p:spPr bwMode="auto">
          <a:xfrm rot="5400000" flipH="1" flipV="1">
            <a:off x="2714703" y="4922525"/>
            <a:ext cx="278764" cy="617216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5" name="AutoShape 11"/>
          <p:cNvCxnSpPr>
            <a:cxnSpLocks noChangeShapeType="1"/>
            <a:stCxn id="118788" idx="3"/>
            <a:endCxn id="29" idx="0"/>
          </p:cNvCxnSpPr>
          <p:nvPr/>
        </p:nvCxnSpPr>
        <p:spPr bwMode="auto">
          <a:xfrm rot="5400000">
            <a:off x="3249304" y="4156245"/>
            <a:ext cx="244304" cy="417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7" name="AutoShape 13"/>
          <p:cNvCxnSpPr>
            <a:cxnSpLocks noChangeShapeType="1"/>
            <a:stCxn id="118799" idx="4"/>
            <a:endCxn id="118788" idx="0"/>
          </p:cNvCxnSpPr>
          <p:nvPr/>
        </p:nvCxnSpPr>
        <p:spPr bwMode="auto">
          <a:xfrm>
            <a:off x="4287838" y="2990850"/>
            <a:ext cx="3175" cy="668338"/>
          </a:xfrm>
          <a:prstGeom prst="straightConnector1">
            <a:avLst/>
          </a:prstGeom>
          <a:noFill/>
          <a:ln w="1651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640138" y="2325688"/>
            <a:ext cx="1295400" cy="639762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Behavior</a:t>
            </a:r>
          </a:p>
        </p:txBody>
      </p:sp>
      <p:cxnSp>
        <p:nvCxnSpPr>
          <p:cNvPr id="118800" name="AutoShape 16"/>
          <p:cNvCxnSpPr>
            <a:cxnSpLocks noChangeShapeType="1"/>
            <a:stCxn id="118787" idx="4"/>
            <a:endCxn id="118799" idx="0"/>
          </p:cNvCxnSpPr>
          <p:nvPr/>
        </p:nvCxnSpPr>
        <p:spPr bwMode="auto">
          <a:xfrm flipH="1">
            <a:off x="4287838" y="1814513"/>
            <a:ext cx="17462" cy="485775"/>
          </a:xfrm>
          <a:prstGeom prst="straightConnector1">
            <a:avLst/>
          </a:prstGeom>
          <a:noFill/>
          <a:ln w="139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118803" name="Oval 19"/>
          <p:cNvSpPr>
            <a:spLocks noChangeArrowheads="1"/>
          </p:cNvSpPr>
          <p:nvPr/>
        </p:nvSpPr>
        <p:spPr bwMode="auto">
          <a:xfrm>
            <a:off x="3216275" y="2271713"/>
            <a:ext cx="2133600" cy="16398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PAD</a:t>
            </a:r>
          </a:p>
          <a:p>
            <a:r>
              <a:rPr lang="en-US" dirty="0" smtClean="0"/>
              <a:t>           Code</a:t>
            </a:r>
            <a:endParaRPr lang="en-US" dirty="0"/>
          </a:p>
        </p:txBody>
      </p:sp>
      <p:sp>
        <p:nvSpPr>
          <p:cNvPr id="118819" name="AutoShape 35"/>
          <p:cNvSpPr>
            <a:spLocks noChangeArrowheads="1"/>
          </p:cNvSpPr>
          <p:nvPr/>
        </p:nvSpPr>
        <p:spPr bwMode="auto">
          <a:xfrm flipV="1">
            <a:off x="6840538" y="2651125"/>
            <a:ext cx="1622425" cy="3171825"/>
          </a:xfrm>
          <a:custGeom>
            <a:avLst/>
            <a:gdLst>
              <a:gd name="G0" fmla="+- 5114 0 0"/>
              <a:gd name="G1" fmla="+- 21600 0 5114"/>
              <a:gd name="G2" fmla="*/ 5114 1 2"/>
              <a:gd name="G3" fmla="+- 21600 0 G2"/>
              <a:gd name="G4" fmla="+/ 5114 21600 2"/>
              <a:gd name="G5" fmla="+/ G1 0 2"/>
              <a:gd name="G6" fmla="*/ 21600 21600 5114"/>
              <a:gd name="G7" fmla="*/ G6 1 2"/>
              <a:gd name="G8" fmla="+- 21600 0 G7"/>
              <a:gd name="G9" fmla="*/ 21600 1 2"/>
              <a:gd name="G10" fmla="+- 5114 0 G9"/>
              <a:gd name="G11" fmla="?: G10 G8 0"/>
              <a:gd name="G12" fmla="?: G10 G7 21600"/>
              <a:gd name="T0" fmla="*/ 19043 w 21600"/>
              <a:gd name="T1" fmla="*/ 10800 h 21600"/>
              <a:gd name="T2" fmla="*/ 10800 w 21600"/>
              <a:gd name="T3" fmla="*/ 21600 h 21600"/>
              <a:gd name="T4" fmla="*/ 2557 w 21600"/>
              <a:gd name="T5" fmla="*/ 10800 h 21600"/>
              <a:gd name="T6" fmla="*/ 10800 w 21600"/>
              <a:gd name="T7" fmla="*/ 0 h 21600"/>
              <a:gd name="T8" fmla="*/ 4357 w 21600"/>
              <a:gd name="T9" fmla="*/ 4357 h 21600"/>
              <a:gd name="T10" fmla="*/ 17243 w 21600"/>
              <a:gd name="T11" fmla="*/ 172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114" y="21600"/>
                </a:lnTo>
                <a:lnTo>
                  <a:pt x="16486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0" scaled="1"/>
          </a:gradFill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1" name="AutoShape 37"/>
          <p:cNvSpPr>
            <a:spLocks noChangeArrowheads="1"/>
          </p:cNvSpPr>
          <p:nvPr/>
        </p:nvSpPr>
        <p:spPr bwMode="auto">
          <a:xfrm flipV="1">
            <a:off x="7227888" y="1044575"/>
            <a:ext cx="849312" cy="1604963"/>
          </a:xfrm>
          <a:custGeom>
            <a:avLst/>
            <a:gdLst>
              <a:gd name="G0" fmla="+- 4730 0 0"/>
              <a:gd name="G1" fmla="+- 21600 0 4730"/>
              <a:gd name="G2" fmla="*/ 4730 1 2"/>
              <a:gd name="G3" fmla="+- 21600 0 G2"/>
              <a:gd name="G4" fmla="+/ 4730 21600 2"/>
              <a:gd name="G5" fmla="+/ G1 0 2"/>
              <a:gd name="G6" fmla="*/ 21600 21600 4730"/>
              <a:gd name="G7" fmla="*/ G6 1 2"/>
              <a:gd name="G8" fmla="+- 21600 0 G7"/>
              <a:gd name="G9" fmla="*/ 21600 1 2"/>
              <a:gd name="G10" fmla="+- 4730 0 G9"/>
              <a:gd name="G11" fmla="?: G10 G8 0"/>
              <a:gd name="G12" fmla="?: G10 G7 21600"/>
              <a:gd name="T0" fmla="*/ 19235 w 21600"/>
              <a:gd name="T1" fmla="*/ 10800 h 21600"/>
              <a:gd name="T2" fmla="*/ 10800 w 21600"/>
              <a:gd name="T3" fmla="*/ 21600 h 21600"/>
              <a:gd name="T4" fmla="*/ 2365 w 21600"/>
              <a:gd name="T5" fmla="*/ 10800 h 21600"/>
              <a:gd name="T6" fmla="*/ 10800 w 21600"/>
              <a:gd name="T7" fmla="*/ 0 h 21600"/>
              <a:gd name="T8" fmla="*/ 4165 w 21600"/>
              <a:gd name="T9" fmla="*/ 4165 h 21600"/>
              <a:gd name="T10" fmla="*/ 17435 w 21600"/>
              <a:gd name="T11" fmla="*/ 17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730" y="21600"/>
                </a:lnTo>
                <a:lnTo>
                  <a:pt x="168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2" name="Text Box 38"/>
          <p:cNvSpPr txBox="1">
            <a:spLocks noChangeArrowheads="1"/>
          </p:cNvSpPr>
          <p:nvPr/>
        </p:nvSpPr>
        <p:spPr bwMode="auto">
          <a:xfrm rot="16200000">
            <a:off x="6761798" y="3072756"/>
            <a:ext cx="1700530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18820" name="Oval 36"/>
          <p:cNvSpPr>
            <a:spLocks noChangeArrowheads="1"/>
          </p:cNvSpPr>
          <p:nvPr/>
        </p:nvSpPr>
        <p:spPr bwMode="auto">
          <a:xfrm>
            <a:off x="1766888" y="5259388"/>
            <a:ext cx="5316537" cy="758825"/>
          </a:xfrm>
          <a:prstGeom prst="ellipse">
            <a:avLst/>
          </a:prstGeom>
          <a:gradFill rotWithShape="0">
            <a:gsLst>
              <a:gs pos="0">
                <a:srgbClr val="096DBF"/>
              </a:gs>
              <a:gs pos="100000">
                <a:schemeClr val="accent1">
                  <a:alpha val="87000"/>
                </a:schemeClr>
              </a:gs>
            </a:gsLst>
            <a:lin ang="0" scaled="1"/>
          </a:gra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Layout</a:t>
            </a: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5184741" y="4521134"/>
            <a:ext cx="1159497" cy="607227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 smtClean="0"/>
              <a:t>SDP</a:t>
            </a:r>
            <a:endParaRPr lang="en-US" sz="1800" dirty="0"/>
          </a:p>
        </p:txBody>
      </p:sp>
      <p:sp>
        <p:nvSpPr>
          <p:cNvPr id="29" name="Oval 21"/>
          <p:cNvSpPr>
            <a:spLocks noChangeArrowheads="1"/>
          </p:cNvSpPr>
          <p:nvPr/>
        </p:nvSpPr>
        <p:spPr bwMode="auto">
          <a:xfrm>
            <a:off x="1819373" y="4487159"/>
            <a:ext cx="2686639" cy="604592"/>
          </a:xfrm>
          <a:prstGeom prst="ellips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 smtClean="0"/>
              <a:t>RLS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G2006_IntelTemplate_Blue">
  <a:themeElements>
    <a:clrScheme name="DEG2006_IntelTemplate_Blue 1">
      <a:dk1>
        <a:srgbClr val="FF5C00"/>
      </a:dk1>
      <a:lt1>
        <a:srgbClr val="FFFFFF"/>
      </a:lt1>
      <a:dk2>
        <a:srgbClr val="0C2E86"/>
      </a:dk2>
      <a:lt2>
        <a:srgbClr val="F5E647"/>
      </a:lt2>
      <a:accent1>
        <a:srgbClr val="A6CAE1"/>
      </a:accent1>
      <a:accent2>
        <a:srgbClr val="567EB9"/>
      </a:accent2>
      <a:accent3>
        <a:srgbClr val="AAADC3"/>
      </a:accent3>
      <a:accent4>
        <a:srgbClr val="DADADA"/>
      </a:accent4>
      <a:accent5>
        <a:srgbClr val="D0E1EE"/>
      </a:accent5>
      <a:accent6>
        <a:srgbClr val="4D72A7"/>
      </a:accent6>
      <a:hlink>
        <a:srgbClr val="0860A8"/>
      </a:hlink>
      <a:folHlink>
        <a:srgbClr val="AA014C"/>
      </a:folHlink>
    </a:clrScheme>
    <a:fontScheme name="DEG2006_IntelTemplate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G2006_IntelTemplate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G2006_IntelTemplate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G2006_IntelTemplate_Blue 1">
    <a:dk1>
      <a:srgbClr val="FF5C00"/>
    </a:dk1>
    <a:lt1>
      <a:srgbClr val="FFFFFF"/>
    </a:lt1>
    <a:dk2>
      <a:srgbClr val="0C2E86"/>
    </a:dk2>
    <a:lt2>
      <a:srgbClr val="F5E647"/>
    </a:lt2>
    <a:accent1>
      <a:srgbClr val="A6CAE1"/>
    </a:accent1>
    <a:accent2>
      <a:srgbClr val="567EB9"/>
    </a:accent2>
    <a:accent3>
      <a:srgbClr val="AAADC3"/>
    </a:accent3>
    <a:accent4>
      <a:srgbClr val="DADADA"/>
    </a:accent4>
    <a:accent5>
      <a:srgbClr val="D0E1EE"/>
    </a:accent5>
    <a:accent6>
      <a:srgbClr val="4D72A7"/>
    </a:accent6>
    <a:hlink>
      <a:srgbClr val="0860A8"/>
    </a:hlink>
    <a:folHlink>
      <a:srgbClr val="AA014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610C844FECF4AA77C1B780455284F" ma:contentTypeVersion="0" ma:contentTypeDescription="Create a new document." ma:contentTypeScope="" ma:versionID="a7e7f8a3ac06a0fc67553c404915d8d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77FEB01-278B-4C0A-AB54-27489FC4ABC9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6ED5BEF-FD6C-4B42-8633-8E40899D87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101D9-7A18-4CE3-8D84-D1C6CEA85F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1425</Words>
  <Application>Microsoft Office PowerPoint</Application>
  <PresentationFormat>On-screen Show (4:3)</PresentationFormat>
  <Paragraphs>403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DEG2006_IntelTemplate_Blue</vt:lpstr>
      <vt:lpstr>Physically-Augmented Design: Step 1</vt:lpstr>
      <vt:lpstr>Outline</vt:lpstr>
      <vt:lpstr>Background</vt:lpstr>
      <vt:lpstr>Outline</vt:lpstr>
      <vt:lpstr>Models and Mappings</vt:lpstr>
      <vt:lpstr>Physical Impact</vt:lpstr>
      <vt:lpstr>Validation Models</vt:lpstr>
      <vt:lpstr>Outline</vt:lpstr>
      <vt:lpstr>PAD Methodology</vt:lpstr>
      <vt:lpstr>Mappings</vt:lpstr>
      <vt:lpstr>Refinement</vt:lpstr>
      <vt:lpstr>Outline</vt:lpstr>
      <vt:lpstr>SVX PAD Subset (for HSX+ EDC)</vt:lpstr>
      <vt:lpstr>Data Flow Model</vt:lpstr>
      <vt:lpstr>Outline</vt:lpstr>
      <vt:lpstr>SVX Example</vt:lpstr>
      <vt:lpstr>SVX Example</vt:lpstr>
      <vt:lpstr>SVX Example (Continued)</vt:lpstr>
      <vt:lpstr>SVX Example (Continued)</vt:lpstr>
      <vt:lpstr>SVX Example (Continued)</vt:lpstr>
      <vt:lpstr>SVX Example (Continued)</vt:lpstr>
      <vt:lpstr>SVX Example Comments</vt:lpstr>
      <vt:lpstr>Timing Abstraction</vt:lpstr>
      <vt:lpstr>Timing Abstraction</vt:lpstr>
      <vt:lpstr>Outline</vt:lpstr>
      <vt:lpstr>Topics for Another Day</vt:lpstr>
      <vt:lpstr>Acknowledgements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Title&gt;</dc:title>
  <dc:creator>afstjohn</dc:creator>
  <cp:lastModifiedBy>Hoover, Steve</cp:lastModifiedBy>
  <cp:revision>264</cp:revision>
  <dcterms:created xsi:type="dcterms:W3CDTF">2006-01-17T01:22:45Z</dcterms:created>
  <dcterms:modified xsi:type="dcterms:W3CDTF">2014-10-16T22:23:21Z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ategory">
    <vt:lpwstr>Presentation Templates - POT</vt:lpwstr>
  </property>
  <property fmtid="{D5CDD505-2E9C-101B-9397-08002B2CF9AE}" pid="3" name="OrderID">
    <vt:lpwstr/>
  </property>
  <property fmtid="{D5CDD505-2E9C-101B-9397-08002B2CF9AE}" pid="4" name="ContentTypeId">
    <vt:lpwstr>0x0101005A5610C844FECF4AA77C1B780455284F</vt:lpwstr>
  </property>
</Properties>
</file>