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1" r:id="rId5"/>
  </p:sldMasterIdLst>
  <p:notesMasterIdLst>
    <p:notesMasterId r:id="rId29"/>
  </p:notesMasterIdLst>
  <p:sldIdLst>
    <p:sldId id="685" r:id="rId6"/>
    <p:sldId id="712" r:id="rId7"/>
    <p:sldId id="763" r:id="rId8"/>
    <p:sldId id="764" r:id="rId9"/>
    <p:sldId id="766" r:id="rId10"/>
    <p:sldId id="765" r:id="rId11"/>
    <p:sldId id="723" r:id="rId12"/>
    <p:sldId id="724" r:id="rId13"/>
    <p:sldId id="773" r:id="rId14"/>
    <p:sldId id="769" r:id="rId15"/>
    <p:sldId id="750" r:id="rId16"/>
    <p:sldId id="757" r:id="rId17"/>
    <p:sldId id="768" r:id="rId18"/>
    <p:sldId id="782" r:id="rId19"/>
    <p:sldId id="770" r:id="rId20"/>
    <p:sldId id="771" r:id="rId21"/>
    <p:sldId id="775" r:id="rId22"/>
    <p:sldId id="776" r:id="rId23"/>
    <p:sldId id="772" r:id="rId24"/>
    <p:sldId id="783" r:id="rId25"/>
    <p:sldId id="777" r:id="rId26"/>
    <p:sldId id="778" r:id="rId27"/>
    <p:sldId id="781" r:id="rId28"/>
  </p:sldIdLst>
  <p:sldSz cx="12801600" cy="8229600"/>
  <p:notesSz cx="6858000" cy="9144000"/>
  <p:custDataLst>
    <p:tags r:id="rId30"/>
  </p:custDataLst>
  <p:defaultTextStyle>
    <a:defPPr>
      <a:defRPr lang="en-US"/>
    </a:defPPr>
    <a:lvl1pPr algn="l" defTabSz="1304591" rtl="0" fontAlgn="base">
      <a:spcBef>
        <a:spcPct val="0"/>
      </a:spcBef>
      <a:spcAft>
        <a:spcPct val="0"/>
      </a:spcAft>
      <a:defRPr sz="2600" kern="1200">
        <a:solidFill>
          <a:schemeClr val="tx1"/>
        </a:solidFill>
        <a:latin typeface="Arial" charset="0"/>
        <a:ea typeface="+mn-ea"/>
        <a:cs typeface="Arial" charset="0"/>
      </a:defRPr>
    </a:lvl1pPr>
    <a:lvl2pPr marL="652295" indent="-195213" algn="l" defTabSz="1304591" rtl="0" fontAlgn="base">
      <a:spcBef>
        <a:spcPct val="0"/>
      </a:spcBef>
      <a:spcAft>
        <a:spcPct val="0"/>
      </a:spcAft>
      <a:defRPr sz="2600" kern="1200">
        <a:solidFill>
          <a:schemeClr val="tx1"/>
        </a:solidFill>
        <a:latin typeface="Arial" charset="0"/>
        <a:ea typeface="+mn-ea"/>
        <a:cs typeface="Arial" charset="0"/>
      </a:defRPr>
    </a:lvl2pPr>
    <a:lvl3pPr marL="1304591" indent="-390425" algn="l" defTabSz="1304591" rtl="0" fontAlgn="base">
      <a:spcBef>
        <a:spcPct val="0"/>
      </a:spcBef>
      <a:spcAft>
        <a:spcPct val="0"/>
      </a:spcAft>
      <a:defRPr sz="2600" kern="1200">
        <a:solidFill>
          <a:schemeClr val="tx1"/>
        </a:solidFill>
        <a:latin typeface="Arial" charset="0"/>
        <a:ea typeface="+mn-ea"/>
        <a:cs typeface="Arial" charset="0"/>
      </a:defRPr>
    </a:lvl3pPr>
    <a:lvl4pPr marL="1958475" indent="-587224" algn="l" defTabSz="1304591" rtl="0" fontAlgn="base">
      <a:spcBef>
        <a:spcPct val="0"/>
      </a:spcBef>
      <a:spcAft>
        <a:spcPct val="0"/>
      </a:spcAft>
      <a:defRPr sz="2600" kern="1200">
        <a:solidFill>
          <a:schemeClr val="tx1"/>
        </a:solidFill>
        <a:latin typeface="Arial" charset="0"/>
        <a:ea typeface="+mn-ea"/>
        <a:cs typeface="Arial" charset="0"/>
      </a:defRPr>
    </a:lvl4pPr>
    <a:lvl5pPr marL="2610769" indent="-782437" algn="l" defTabSz="1304591" rtl="0" fontAlgn="base">
      <a:spcBef>
        <a:spcPct val="0"/>
      </a:spcBef>
      <a:spcAft>
        <a:spcPct val="0"/>
      </a:spcAft>
      <a:defRPr sz="2600" kern="1200">
        <a:solidFill>
          <a:schemeClr val="tx1"/>
        </a:solidFill>
        <a:latin typeface="Arial" charset="0"/>
        <a:ea typeface="+mn-ea"/>
        <a:cs typeface="Arial" charset="0"/>
      </a:defRPr>
    </a:lvl5pPr>
    <a:lvl6pPr marL="2285414" algn="l" defTabSz="914165" rtl="0" eaLnBrk="1" latinLnBrk="0" hangingPunct="1">
      <a:defRPr sz="2600" kern="1200">
        <a:solidFill>
          <a:schemeClr val="tx1"/>
        </a:solidFill>
        <a:latin typeface="Arial" charset="0"/>
        <a:ea typeface="+mn-ea"/>
        <a:cs typeface="Arial" charset="0"/>
      </a:defRPr>
    </a:lvl6pPr>
    <a:lvl7pPr marL="2742496" algn="l" defTabSz="914165" rtl="0" eaLnBrk="1" latinLnBrk="0" hangingPunct="1">
      <a:defRPr sz="2600" kern="1200">
        <a:solidFill>
          <a:schemeClr val="tx1"/>
        </a:solidFill>
        <a:latin typeface="Arial" charset="0"/>
        <a:ea typeface="+mn-ea"/>
        <a:cs typeface="Arial" charset="0"/>
      </a:defRPr>
    </a:lvl7pPr>
    <a:lvl8pPr marL="3199579" algn="l" defTabSz="914165" rtl="0" eaLnBrk="1" latinLnBrk="0" hangingPunct="1">
      <a:defRPr sz="2600" kern="1200">
        <a:solidFill>
          <a:schemeClr val="tx1"/>
        </a:solidFill>
        <a:latin typeface="Arial" charset="0"/>
        <a:ea typeface="+mn-ea"/>
        <a:cs typeface="Arial" charset="0"/>
      </a:defRPr>
    </a:lvl8pPr>
    <a:lvl9pPr marL="3656662" algn="l" defTabSz="914165" rtl="0" eaLnBrk="1" latinLnBrk="0" hangingPunct="1">
      <a:defRPr sz="26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46DA4A"/>
    <a:srgbClr val="0860A8"/>
    <a:srgbClr val="7030A0"/>
    <a:srgbClr val="868686"/>
    <a:srgbClr val="C86664"/>
    <a:srgbClr val="2962A7"/>
    <a:srgbClr val="02203A"/>
    <a:srgbClr val="E6B012"/>
    <a:srgbClr val="182E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68" autoAdjust="0"/>
    <p:restoredTop sz="94620" autoAdjust="0"/>
  </p:normalViewPr>
  <p:slideViewPr>
    <p:cSldViewPr>
      <p:cViewPr varScale="1">
        <p:scale>
          <a:sx n="56" d="100"/>
          <a:sy n="56" d="100"/>
        </p:scale>
        <p:origin x="-734" y="-72"/>
      </p:cViewPr>
      <p:guideLst>
        <p:guide orient="horz" pos="2592"/>
        <p:guide pos="4032"/>
      </p:guideLst>
    </p:cSldViewPr>
  </p:slideViewPr>
  <p:outlineViewPr>
    <p:cViewPr>
      <p:scale>
        <a:sx n="33" d="100"/>
        <a:sy n="33" d="100"/>
      </p:scale>
      <p:origin x="0" y="1819"/>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60" d="100"/>
          <a:sy n="60" d="100"/>
        </p:scale>
        <p:origin x="-2645"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0"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0" fontAlgn="auto">
              <a:spcBef>
                <a:spcPts val="0"/>
              </a:spcBef>
              <a:spcAft>
                <a:spcPts val="0"/>
              </a:spcAft>
              <a:defRPr sz="1200">
                <a:latin typeface="+mn-lt"/>
                <a:cs typeface="+mn-cs"/>
              </a:defRPr>
            </a:lvl1pPr>
          </a:lstStyle>
          <a:p>
            <a:pPr>
              <a:defRPr/>
            </a:pPr>
            <a:fld id="{A7EF230B-D7B9-4687-969E-72DBA56DD564}" type="datetimeFigureOut">
              <a:rPr lang="en-US"/>
              <a:pPr>
                <a:defRPr/>
              </a:pPr>
              <a:t>10/22/2014</a:t>
            </a:fld>
            <a:endParaRPr lang="en-US"/>
          </a:p>
        </p:txBody>
      </p:sp>
      <p:sp>
        <p:nvSpPr>
          <p:cNvPr id="4" name="Slide Image Placeholder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0"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0" fontAlgn="auto">
              <a:spcBef>
                <a:spcPts val="0"/>
              </a:spcBef>
              <a:spcAft>
                <a:spcPts val="0"/>
              </a:spcAft>
              <a:defRPr sz="1200">
                <a:latin typeface="+mn-lt"/>
                <a:cs typeface="+mn-cs"/>
              </a:defRPr>
            </a:lvl1pPr>
          </a:lstStyle>
          <a:p>
            <a:pPr>
              <a:defRPr/>
            </a:pPr>
            <a:fld id="{60C0AE93-5AE5-4F45-BDD7-76BFCF735A50}" type="slidenum">
              <a:rPr lang="en-US"/>
              <a:pPr>
                <a:defRPr/>
              </a:pPr>
              <a:t>‹#›</a:t>
            </a:fld>
            <a:endParaRPr lang="en-US"/>
          </a:p>
        </p:txBody>
      </p:sp>
    </p:spTree>
    <p:extLst>
      <p:ext uri="{BB962C8B-B14F-4D97-AF65-F5344CB8AC3E}">
        <p14:creationId xmlns:p14="http://schemas.microsoft.com/office/powerpoint/2010/main" val="2911254024"/>
      </p:ext>
    </p:extLst>
  </p:cSld>
  <p:clrMap bg1="lt1" tx1="dk1" bg2="lt2" tx2="dk2" accent1="accent1" accent2="accent2" accent3="accent3" accent4="accent4" accent5="accent5" accent6="accent6" hlink="hlink" folHlink="folHlink"/>
  <p:notesStyle>
    <a:lvl1pPr algn="l" defTabSz="1304591" rtl="0" eaLnBrk="0" fontAlgn="base" hangingPunct="0">
      <a:spcBef>
        <a:spcPct val="30000"/>
      </a:spcBef>
      <a:spcAft>
        <a:spcPct val="0"/>
      </a:spcAft>
      <a:defRPr sz="1700" kern="1200">
        <a:solidFill>
          <a:schemeClr val="tx1"/>
        </a:solidFill>
        <a:latin typeface="+mn-lt"/>
        <a:ea typeface="+mn-ea"/>
        <a:cs typeface="+mn-cs"/>
      </a:defRPr>
    </a:lvl1pPr>
    <a:lvl2pPr marL="652295" algn="l" defTabSz="1304591" rtl="0" eaLnBrk="0" fontAlgn="base" hangingPunct="0">
      <a:spcBef>
        <a:spcPct val="30000"/>
      </a:spcBef>
      <a:spcAft>
        <a:spcPct val="0"/>
      </a:spcAft>
      <a:defRPr sz="1700" kern="1200">
        <a:solidFill>
          <a:schemeClr val="tx1"/>
        </a:solidFill>
        <a:latin typeface="+mn-lt"/>
        <a:ea typeface="+mn-ea"/>
        <a:cs typeface="+mn-cs"/>
      </a:defRPr>
    </a:lvl2pPr>
    <a:lvl3pPr marL="1304591" algn="l" defTabSz="1304591" rtl="0" eaLnBrk="0" fontAlgn="base" hangingPunct="0">
      <a:spcBef>
        <a:spcPct val="30000"/>
      </a:spcBef>
      <a:spcAft>
        <a:spcPct val="0"/>
      </a:spcAft>
      <a:defRPr sz="1700" kern="1200">
        <a:solidFill>
          <a:schemeClr val="tx1"/>
        </a:solidFill>
        <a:latin typeface="+mn-lt"/>
        <a:ea typeface="+mn-ea"/>
        <a:cs typeface="+mn-cs"/>
      </a:defRPr>
    </a:lvl3pPr>
    <a:lvl4pPr marL="1958475" algn="l" defTabSz="1304591" rtl="0" eaLnBrk="0" fontAlgn="base" hangingPunct="0">
      <a:spcBef>
        <a:spcPct val="30000"/>
      </a:spcBef>
      <a:spcAft>
        <a:spcPct val="0"/>
      </a:spcAft>
      <a:defRPr sz="1700" kern="1200">
        <a:solidFill>
          <a:schemeClr val="tx1"/>
        </a:solidFill>
        <a:latin typeface="+mn-lt"/>
        <a:ea typeface="+mn-ea"/>
        <a:cs typeface="+mn-cs"/>
      </a:defRPr>
    </a:lvl4pPr>
    <a:lvl5pPr marL="2610769" algn="l" defTabSz="1304591" rtl="0" eaLnBrk="0" fontAlgn="base" hangingPunct="0">
      <a:spcBef>
        <a:spcPct val="30000"/>
      </a:spcBef>
      <a:spcAft>
        <a:spcPct val="0"/>
      </a:spcAft>
      <a:defRPr sz="1700" kern="1200">
        <a:solidFill>
          <a:schemeClr val="tx1"/>
        </a:solidFill>
        <a:latin typeface="+mn-lt"/>
        <a:ea typeface="+mn-ea"/>
        <a:cs typeface="+mn-cs"/>
      </a:defRPr>
    </a:lvl5pPr>
    <a:lvl6pPr marL="3264713" algn="l" defTabSz="1305885" rtl="0" eaLnBrk="1" latinLnBrk="0" hangingPunct="1">
      <a:defRPr sz="1700" kern="1200">
        <a:solidFill>
          <a:schemeClr val="tx1"/>
        </a:solidFill>
        <a:latin typeface="+mn-lt"/>
        <a:ea typeface="+mn-ea"/>
        <a:cs typeface="+mn-cs"/>
      </a:defRPr>
    </a:lvl6pPr>
    <a:lvl7pPr marL="3917656" algn="l" defTabSz="1305885" rtl="0" eaLnBrk="1" latinLnBrk="0" hangingPunct="1">
      <a:defRPr sz="1700" kern="1200">
        <a:solidFill>
          <a:schemeClr val="tx1"/>
        </a:solidFill>
        <a:latin typeface="+mn-lt"/>
        <a:ea typeface="+mn-ea"/>
        <a:cs typeface="+mn-cs"/>
      </a:defRPr>
    </a:lvl7pPr>
    <a:lvl8pPr marL="4570598" algn="l" defTabSz="1305885" rtl="0" eaLnBrk="1" latinLnBrk="0" hangingPunct="1">
      <a:defRPr sz="1700" kern="1200">
        <a:solidFill>
          <a:schemeClr val="tx1"/>
        </a:solidFill>
        <a:latin typeface="+mn-lt"/>
        <a:ea typeface="+mn-ea"/>
        <a:cs typeface="+mn-cs"/>
      </a:defRPr>
    </a:lvl8pPr>
    <a:lvl9pPr marL="5223540" algn="l" defTabSz="1305885"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0C0AE93-5AE5-4F45-BDD7-76BFCF735A50}"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60C0AE93-5AE5-4F45-BDD7-76BFCF735A50}"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05859-E3A4-47AA-94CF-D282D2647C71}" type="slidenum">
              <a:rPr lang="en-US"/>
              <a:pPr/>
              <a:t>3</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pPr>
              <a:buFontTx/>
              <a:buChar char="•"/>
            </a:pPr>
            <a:r>
              <a:rPr lang="en-US"/>
              <a:t>Develop and maintain many models and many mappiings.</a:t>
            </a:r>
          </a:p>
          <a:p>
            <a:pPr>
              <a:buFontTx/>
              <a:buChar char="•"/>
            </a:pPr>
            <a:r>
              <a:rPr lang="en-US"/>
              <a:t>Tools validate Layout vs. sch. vs. RTL.</a:t>
            </a:r>
          </a:p>
          <a:p>
            <a:pPr>
              <a:buFontTx/>
              <a:buChar char="•"/>
            </a:pPr>
            <a:r>
              <a:rPr lang="en-US"/>
              <a:t>Functional and formal validation of RTL.  Significant effort.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05859-E3A4-47AA-94CF-D282D2647C71}" type="slidenum">
              <a:rPr lang="en-US"/>
              <a:pPr/>
              <a:t>4</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pPr>
              <a:buFontTx/>
              <a:buChar char="•"/>
            </a:pPr>
            <a:r>
              <a:rPr lang="en-US" dirty="0" smtClean="0"/>
              <a:t>RTL</a:t>
            </a:r>
            <a:r>
              <a:rPr lang="en-US" baseline="0" dirty="0" smtClean="0"/>
              <a:t> is a moving target for </a:t>
            </a:r>
            <a:r>
              <a:rPr lang="en-US" baseline="0" dirty="0" err="1" smtClean="0"/>
              <a:t>val</a:t>
            </a:r>
            <a:r>
              <a:rPr lang="en-US" baseline="0" dirty="0" smtClean="0"/>
              <a:t> models; complexity in mappings.</a:t>
            </a:r>
          </a:p>
          <a:p>
            <a:pPr>
              <a:buFontTx/>
              <a:buChar char="•"/>
            </a:pPr>
            <a:r>
              <a:rPr lang="en-US" baseline="0" dirty="0" smtClean="0"/>
              <a:t>Greater detail -&gt; more bugs and debug effort.</a:t>
            </a:r>
          </a:p>
          <a:p>
            <a:pPr>
              <a:buFontTx/>
              <a:buChar char="•"/>
            </a:pPr>
            <a:r>
              <a:rPr lang="en-US" baseline="0" dirty="0" smtClean="0"/>
              <a:t>Phys changes require regression.</a:t>
            </a:r>
          </a:p>
          <a:p>
            <a:pPr>
              <a:buFontTx/>
              <a:buChar char="•"/>
            </a:pPr>
            <a:r>
              <a:rPr lang="en-US" baseline="0" dirty="0" smtClean="0"/>
              <a:t>Abstraction is lost.  Hard to reverse-engineer; phys baggage (RTL &amp; </a:t>
            </a:r>
            <a:r>
              <a:rPr lang="en-US" baseline="0" dirty="0" err="1" smtClean="0"/>
              <a:t>val</a:t>
            </a:r>
            <a:r>
              <a:rPr lang="en-US" baseline="0" dirty="0" smtClean="0"/>
              <a:t>) from the start.</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05859-E3A4-47AA-94CF-D282D2647C71}" type="slidenum">
              <a:rPr lang="en-US"/>
              <a:pPr/>
              <a:t>5</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pPr>
              <a:buFontTx/>
              <a:buChar char="•"/>
            </a:pPr>
            <a:r>
              <a:rPr lang="en-US" dirty="0" smtClean="0"/>
              <a:t>RTL</a:t>
            </a:r>
            <a:r>
              <a:rPr lang="en-US" baseline="0" dirty="0" smtClean="0"/>
              <a:t> is a moving target for </a:t>
            </a:r>
            <a:r>
              <a:rPr lang="en-US" baseline="0" dirty="0" err="1" smtClean="0"/>
              <a:t>val</a:t>
            </a:r>
            <a:r>
              <a:rPr lang="en-US" baseline="0" dirty="0" smtClean="0"/>
              <a:t> models; complexity in mappings.</a:t>
            </a:r>
          </a:p>
          <a:p>
            <a:pPr>
              <a:buFontTx/>
              <a:buChar char="•"/>
            </a:pPr>
            <a:r>
              <a:rPr lang="en-US" baseline="0" dirty="0" smtClean="0"/>
              <a:t>Greater detail -&gt; more bugs and debug effort.</a:t>
            </a:r>
          </a:p>
          <a:p>
            <a:pPr>
              <a:buFontTx/>
              <a:buChar char="•"/>
            </a:pPr>
            <a:r>
              <a:rPr lang="en-US" baseline="0" dirty="0" smtClean="0"/>
              <a:t>Phys changes require regression.</a:t>
            </a:r>
          </a:p>
          <a:p>
            <a:pPr>
              <a:buFontTx/>
              <a:buChar char="•"/>
            </a:pPr>
            <a:r>
              <a:rPr lang="en-US" baseline="0" dirty="0" smtClean="0"/>
              <a:t>Abstraction is lost.  Hard to reverse-engineer; phys baggage (RTL &amp; </a:t>
            </a:r>
            <a:r>
              <a:rPr lang="en-US" baseline="0" dirty="0" err="1" smtClean="0"/>
              <a:t>val</a:t>
            </a:r>
            <a:r>
              <a:rPr lang="en-US" baseline="0" dirty="0" smtClean="0"/>
              <a:t>) from the start.</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3F590F-37E3-4679-92F4-83115EF87314}" type="slidenum">
              <a:rPr lang="en-US"/>
              <a:pPr/>
              <a:t>6</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pPr>
              <a:buFontTx/>
              <a:buChar char="•"/>
            </a:pPr>
            <a:r>
              <a:rPr lang="en-US"/>
              <a:t>Many validation models with mappings to RTL that must be maintained as aRTL becomes sRTL.</a:t>
            </a:r>
          </a:p>
          <a:p>
            <a:pPr>
              <a:buFontTx/>
              <a:buChar cha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gi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gi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Text Box 3"/>
          <p:cNvSpPr txBox="1">
            <a:spLocks noChangeArrowheads="1"/>
          </p:cNvSpPr>
          <p:nvPr userDrawn="1"/>
        </p:nvSpPr>
        <p:spPr bwMode="auto">
          <a:xfrm>
            <a:off x="2" y="7789866"/>
            <a:ext cx="3000375" cy="347323"/>
          </a:xfrm>
          <a:prstGeom prst="rect">
            <a:avLst/>
          </a:prstGeom>
          <a:noFill/>
          <a:ln w="50800" algn="ctr">
            <a:noFill/>
            <a:miter lim="800000"/>
            <a:headEnd/>
            <a:tailEnd/>
          </a:ln>
          <a:effectLst/>
        </p:spPr>
        <p:txBody>
          <a:bodyPr lIns="130602" tIns="65302" rIns="130602" bIns="65302">
            <a:spAutoFit/>
          </a:bodyPr>
          <a:lstStyle/>
          <a:p>
            <a:pPr defTabSz="1306090" fontAlgn="auto">
              <a:spcAft>
                <a:spcPts val="0"/>
              </a:spcAft>
              <a:defRPr/>
            </a:pPr>
            <a:r>
              <a:rPr lang="en-GB" sz="1400" b="1" dirty="0">
                <a:ln w="3175">
                  <a:noFill/>
                </a:ln>
                <a:solidFill>
                  <a:schemeClr val="bg1"/>
                </a:solidFill>
                <a:latin typeface="+mj-lt"/>
              </a:rPr>
              <a:t>© </a:t>
            </a:r>
            <a:r>
              <a:rPr lang="en-GB" sz="1400" b="1" dirty="0" smtClean="0">
                <a:ln w="3175">
                  <a:noFill/>
                </a:ln>
                <a:solidFill>
                  <a:schemeClr val="bg1"/>
                </a:solidFill>
                <a:latin typeface="+mj-lt"/>
              </a:rPr>
              <a:t>2011, </a:t>
            </a:r>
            <a:r>
              <a:rPr lang="en-GB" sz="1400" b="1" dirty="0">
                <a:ln w="3175">
                  <a:noFill/>
                </a:ln>
                <a:solidFill>
                  <a:schemeClr val="bg1"/>
                </a:solidFill>
                <a:latin typeface="+mj-lt"/>
              </a:rPr>
              <a:t>Intel Corporation</a:t>
            </a:r>
          </a:p>
        </p:txBody>
      </p:sp>
      <p:sp>
        <p:nvSpPr>
          <p:cNvPr id="7" name="Text Box 10"/>
          <p:cNvSpPr txBox="1">
            <a:spLocks noChangeArrowheads="1"/>
          </p:cNvSpPr>
          <p:nvPr userDrawn="1"/>
        </p:nvSpPr>
        <p:spPr bwMode="auto">
          <a:xfrm>
            <a:off x="7620000" y="7775789"/>
            <a:ext cx="5181600" cy="415498"/>
          </a:xfrm>
          <a:prstGeom prst="rect">
            <a:avLst/>
          </a:prstGeom>
          <a:noFill/>
          <a:ln w="50800" algn="ctr">
            <a:noFill/>
            <a:miter lim="800000"/>
            <a:headEnd/>
            <a:tailEnd/>
          </a:ln>
          <a:effectLst/>
        </p:spPr>
        <p:txBody>
          <a:bodyPr wrap="square" lIns="91431" tIns="0" rIns="91431" bIns="0" anchor="ctr">
            <a:spAutoFit/>
          </a:bodyPr>
          <a:lstStyle/>
          <a:p>
            <a:pPr algn="r" eaLnBrk="0" hangingPunct="0">
              <a:defRPr/>
            </a:pPr>
            <a:r>
              <a:rPr lang="en-US" sz="900" dirty="0">
                <a:solidFill>
                  <a:schemeClr val="bg1"/>
                </a:solidFill>
                <a:latin typeface="+mn-lt"/>
              </a:rPr>
              <a:t>Intel and the Intel logo are trademarks or registered trademarks of Intel Corporation or its subsidiaries in the United States and other countries. </a:t>
            </a:r>
            <a:r>
              <a:rPr lang="en-US" sz="900" dirty="0" smtClean="0">
                <a:solidFill>
                  <a:schemeClr val="bg1"/>
                </a:solidFill>
                <a:latin typeface="+mn-lt"/>
              </a:rPr>
              <a:t>Other </a:t>
            </a:r>
            <a:r>
              <a:rPr lang="en-US" sz="900" dirty="0">
                <a:solidFill>
                  <a:schemeClr val="bg1"/>
                </a:solidFill>
                <a:latin typeface="+mn-lt"/>
              </a:rPr>
              <a:t>names and brands may be claimed as the property </a:t>
            </a:r>
            <a:r>
              <a:rPr lang="en-US" sz="900" dirty="0" smtClean="0">
                <a:solidFill>
                  <a:schemeClr val="bg1"/>
                </a:solidFill>
                <a:latin typeface="+mn-lt"/>
              </a:rPr>
              <a:t>of</a:t>
            </a:r>
            <a:r>
              <a:rPr lang="en-US" sz="900" baseline="0" dirty="0" smtClean="0">
                <a:solidFill>
                  <a:schemeClr val="bg1"/>
                </a:solidFill>
                <a:latin typeface="+mn-lt"/>
              </a:rPr>
              <a:t> </a:t>
            </a:r>
            <a:r>
              <a:rPr lang="en-US" sz="900" dirty="0" smtClean="0">
                <a:solidFill>
                  <a:schemeClr val="bg1"/>
                </a:solidFill>
                <a:latin typeface="+mn-lt"/>
              </a:rPr>
              <a:t>others.</a:t>
            </a:r>
            <a:r>
              <a:rPr lang="en-US" sz="900" baseline="0" dirty="0">
                <a:solidFill>
                  <a:schemeClr val="bg1"/>
                </a:solidFill>
                <a:latin typeface="+mn-lt"/>
              </a:rPr>
              <a:t> </a:t>
            </a:r>
            <a:r>
              <a:rPr lang="en-US" sz="900" dirty="0" smtClean="0">
                <a:solidFill>
                  <a:schemeClr val="bg1"/>
                </a:solidFill>
                <a:latin typeface="+mn-lt"/>
              </a:rPr>
              <a:t>All </a:t>
            </a:r>
            <a:r>
              <a:rPr lang="en-US" sz="900" dirty="0">
                <a:solidFill>
                  <a:schemeClr val="bg1"/>
                </a:solidFill>
                <a:latin typeface="+mn-lt"/>
              </a:rPr>
              <a:t>products, dates, and figures are preliminary and are subject to change without any notice</a:t>
            </a:r>
            <a:r>
              <a:rPr lang="en-US" sz="900" dirty="0" smtClean="0">
                <a:solidFill>
                  <a:schemeClr val="bg1"/>
                </a:solidFill>
                <a:latin typeface="+mn-lt"/>
              </a:rPr>
              <a:t>.</a:t>
            </a:r>
            <a:endParaRPr lang="en-US" sz="900" dirty="0">
              <a:solidFill>
                <a:schemeClr val="bg1"/>
              </a:solidFill>
              <a:latin typeface="+mn-lt"/>
            </a:endParaRPr>
          </a:p>
        </p:txBody>
      </p:sp>
      <p:sp>
        <p:nvSpPr>
          <p:cNvPr id="8" name="Rectangle 4"/>
          <p:cNvSpPr>
            <a:spLocks noGrp="1" noChangeArrowheads="1"/>
          </p:cNvSpPr>
          <p:nvPr>
            <p:ph type="ctrTitle" sz="quarter"/>
          </p:nvPr>
        </p:nvSpPr>
        <p:spPr>
          <a:xfrm>
            <a:off x="2424407" y="2819400"/>
            <a:ext cx="9417073" cy="1905000"/>
          </a:xfrm>
          <a:prstGeom prst="rect">
            <a:avLst/>
          </a:prstGeom>
        </p:spPr>
        <p:txBody>
          <a:bodyPr lIns="130602" tIns="65302" rIns="130602" bIns="65302">
            <a:noAutofit/>
          </a:bodyPr>
          <a:lstStyle>
            <a:lvl1pPr algn="r">
              <a:defRPr sz="4000" b="1">
                <a:solidFill>
                  <a:srgbClr val="02203A"/>
                </a:solidFill>
                <a:latin typeface="+mj-lt"/>
              </a:defRPr>
            </a:lvl1pPr>
          </a:lstStyle>
          <a:p>
            <a:r>
              <a:rPr lang="en-US" dirty="0"/>
              <a:t>Click to edit Master title style</a:t>
            </a:r>
          </a:p>
        </p:txBody>
      </p:sp>
      <p:sp>
        <p:nvSpPr>
          <p:cNvPr id="9" name="Rectangle 5"/>
          <p:cNvSpPr>
            <a:spLocks noGrp="1" noChangeArrowheads="1"/>
          </p:cNvSpPr>
          <p:nvPr>
            <p:ph type="subTitle" sz="quarter" idx="1"/>
          </p:nvPr>
        </p:nvSpPr>
        <p:spPr>
          <a:xfrm>
            <a:off x="2438400" y="4724400"/>
            <a:ext cx="9403081" cy="2042160"/>
          </a:xfrm>
          <a:prstGeom prst="rect">
            <a:avLst/>
          </a:prstGeom>
        </p:spPr>
        <p:txBody>
          <a:bodyPr lIns="130602" tIns="65302" rIns="130602" bIns="65302">
            <a:normAutofit/>
          </a:bodyPr>
          <a:lstStyle>
            <a:lvl1pPr marL="0" indent="0" algn="r">
              <a:buFontTx/>
              <a:buNone/>
              <a:defRPr sz="2800" b="1">
                <a:solidFill>
                  <a:srgbClr val="0860A8"/>
                </a:solidFill>
                <a:latin typeface="+mj-lt"/>
              </a:defRPr>
            </a:lvl1pPr>
          </a:lstStyle>
          <a:p>
            <a:r>
              <a:rPr lang="en-US" dirty="0"/>
              <a:t>Click to edit Master subtitle style</a:t>
            </a:r>
          </a:p>
        </p:txBody>
      </p:sp>
      <p:pic>
        <p:nvPicPr>
          <p:cNvPr id="23" name="Picture 2" descr="master intel logo"/>
          <p:cNvPicPr>
            <a:picLocks noChangeAspect="1" noChangeArrowheads="1"/>
          </p:cNvPicPr>
          <p:nvPr userDrawn="1"/>
        </p:nvPicPr>
        <p:blipFill>
          <a:blip r:embed="rId2" cstate="print"/>
          <a:srcRect/>
          <a:stretch>
            <a:fillRect/>
          </a:stretch>
        </p:blipFill>
        <p:spPr bwMode="black">
          <a:xfrm>
            <a:off x="11353800" y="304800"/>
            <a:ext cx="1223962" cy="790576"/>
          </a:xfrm>
          <a:prstGeom prst="rect">
            <a:avLst/>
          </a:prstGeom>
          <a:noFill/>
          <a:ln w="9525">
            <a:noFill/>
            <a:miter lim="800000"/>
            <a:headEnd/>
            <a:tailEnd/>
          </a:ln>
        </p:spPr>
      </p:pic>
    </p:spTree>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DG Innovation">
    <p:spTree>
      <p:nvGrpSpPr>
        <p:cNvPr id="1" name=""/>
        <p:cNvGrpSpPr/>
        <p:nvPr/>
      </p:nvGrpSpPr>
      <p:grpSpPr>
        <a:xfrm>
          <a:off x="0" y="0"/>
          <a:ext cx="0" cy="0"/>
          <a:chOff x="0" y="0"/>
          <a:chExt cx="0" cy="0"/>
        </a:xfrm>
      </p:grpSpPr>
      <p:sp>
        <p:nvSpPr>
          <p:cNvPr id="4" name="TextBox 5"/>
          <p:cNvSpPr txBox="1"/>
          <p:nvPr userDrawn="1"/>
        </p:nvSpPr>
        <p:spPr>
          <a:xfrm flipH="1">
            <a:off x="11534779" y="7809023"/>
            <a:ext cx="600075" cy="307754"/>
          </a:xfrm>
          <a:prstGeom prst="rect">
            <a:avLst/>
          </a:prstGeom>
          <a:noFill/>
        </p:spPr>
        <p:txBody>
          <a:bodyPr lIns="91417" tIns="45709" rIns="91417" bIns="45709">
            <a:spAutoFit/>
          </a:bodyPr>
          <a:lstStyle/>
          <a:p>
            <a:pPr algn="r" defTabSz="1305885" fontAlgn="auto">
              <a:spcBef>
                <a:spcPts val="0"/>
              </a:spcBef>
              <a:spcAft>
                <a:spcPts val="0"/>
              </a:spcAft>
              <a:defRPr/>
            </a:pPr>
            <a:fld id="{903FF12C-FCF8-4C88-88EC-2E652E9B1249}" type="slidenum">
              <a:rPr lang="en-US" sz="1400" b="0">
                <a:ln w="3175">
                  <a:noFill/>
                </a:ln>
                <a:solidFill>
                  <a:schemeClr val="bg1"/>
                </a:solidFill>
                <a:latin typeface="+mn-lt"/>
                <a:cs typeface="+mn-cs"/>
              </a:rPr>
              <a:pPr algn="r" defTabSz="1305885" fontAlgn="auto">
                <a:spcBef>
                  <a:spcPts val="0"/>
                </a:spcBef>
                <a:spcAft>
                  <a:spcPts val="0"/>
                </a:spcAft>
                <a:defRPr/>
              </a:pPr>
              <a:t>‹#›</a:t>
            </a:fld>
            <a:endParaRPr lang="en-US" b="0" dirty="0">
              <a:ln w="3175">
                <a:noFill/>
              </a:ln>
              <a:solidFill>
                <a:schemeClr val="bg1"/>
              </a:solidFill>
              <a:latin typeface="+mn-lt"/>
              <a:cs typeface="+mn-cs"/>
            </a:endParaRPr>
          </a:p>
        </p:txBody>
      </p:sp>
      <p:pic>
        <p:nvPicPr>
          <p:cNvPr id="5" name="Picture 5" descr="Sample Utility Buttons"/>
          <p:cNvPicPr>
            <a:picLocks noChangeArrowheads="1"/>
          </p:cNvPicPr>
          <p:nvPr userDrawn="1"/>
        </p:nvPicPr>
        <p:blipFill>
          <a:blip r:embed="rId2" cstate="print"/>
          <a:srcRect/>
          <a:stretch>
            <a:fillRect/>
          </a:stretch>
        </p:blipFill>
        <p:spPr bwMode="auto">
          <a:xfrm>
            <a:off x="12268200" y="7801958"/>
            <a:ext cx="444500" cy="321885"/>
          </a:xfrm>
          <a:prstGeom prst="rect">
            <a:avLst/>
          </a:prstGeom>
          <a:noFill/>
          <a:ln w="9525">
            <a:noFill/>
            <a:miter lim="800000"/>
            <a:headEnd/>
            <a:tailEnd/>
          </a:ln>
        </p:spPr>
      </p:pic>
      <p:pic>
        <p:nvPicPr>
          <p:cNvPr id="13" name="Picture 2" descr="master intel logo"/>
          <p:cNvPicPr>
            <a:picLocks noChangeAspect="1" noChangeArrowheads="1"/>
          </p:cNvPicPr>
          <p:nvPr userDrawn="1"/>
        </p:nvPicPr>
        <p:blipFill>
          <a:blip r:embed="rId3" cstate="print">
            <a:duotone>
              <a:schemeClr val="bg2">
                <a:shade val="45000"/>
                <a:satMod val="135000"/>
              </a:schemeClr>
              <a:prstClr val="white"/>
            </a:duotone>
            <a:lum bright="40000" contrast="40000"/>
          </a:blip>
          <a:srcRect/>
          <a:stretch>
            <a:fillRect/>
          </a:stretch>
        </p:blipFill>
        <p:spPr bwMode="black">
          <a:xfrm>
            <a:off x="152400" y="0"/>
            <a:ext cx="1223963" cy="790576"/>
          </a:xfrm>
          <a:prstGeom prst="rect">
            <a:avLst/>
          </a:prstGeom>
          <a:noFill/>
          <a:ln w="9525">
            <a:noFill/>
            <a:miter lim="800000"/>
            <a:headEnd/>
            <a:tailEnd/>
          </a:ln>
        </p:spPr>
      </p:pic>
      <p:sp>
        <p:nvSpPr>
          <p:cNvPr id="20" name="Rectangle 19"/>
          <p:cNvSpPr/>
          <p:nvPr userDrawn="1"/>
        </p:nvSpPr>
        <p:spPr>
          <a:xfrm>
            <a:off x="0" y="1143000"/>
            <a:ext cx="1280160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23" name="Rectangle 22"/>
          <p:cNvSpPr/>
          <p:nvPr/>
        </p:nvSpPr>
        <p:spPr>
          <a:xfrm>
            <a:off x="0" y="1143000"/>
            <a:ext cx="1280160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a:spLocks noGrp="1"/>
          </p:cNvSpPr>
          <p:nvPr>
            <p:ph idx="1"/>
          </p:nvPr>
        </p:nvSpPr>
        <p:spPr>
          <a:xfrm>
            <a:off x="228601" y="1752600"/>
            <a:ext cx="12268199" cy="5943600"/>
          </a:xfrm>
          <a:prstGeom prst="rect">
            <a:avLst/>
          </a:prstGeom>
        </p:spPr>
        <p:txBody>
          <a:bodyPr lIns="91417" tIns="45709" rIns="91417" bIns="45709"/>
          <a:lstStyle>
            <a:lvl1pPr>
              <a:lnSpc>
                <a:spcPct val="100000"/>
              </a:lnSpc>
              <a:spcBef>
                <a:spcPts val="0"/>
              </a:spcBef>
              <a:buFont typeface="Wingdings" pitchFamily="2" charset="2"/>
              <a:buChar char="§"/>
              <a:defRPr sz="2800" b="1">
                <a:solidFill>
                  <a:srgbClr val="0860A8"/>
                </a:solidFill>
                <a:latin typeface="+mn-lt"/>
              </a:defRPr>
            </a:lvl1pPr>
            <a:lvl2pPr>
              <a:lnSpc>
                <a:spcPct val="100000"/>
              </a:lnSpc>
              <a:spcBef>
                <a:spcPts val="0"/>
              </a:spcBef>
              <a:defRPr sz="2400">
                <a:solidFill>
                  <a:srgbClr val="0860A8"/>
                </a:solidFill>
                <a:latin typeface="+mn-lt"/>
              </a:defRPr>
            </a:lvl2pPr>
            <a:lvl3pPr>
              <a:lnSpc>
                <a:spcPct val="100000"/>
              </a:lnSpc>
              <a:spcBef>
                <a:spcPts val="0"/>
              </a:spcBef>
              <a:buFont typeface="Calibri" pitchFamily="34" charset="0"/>
              <a:buChar char="–"/>
              <a:defRPr sz="2000">
                <a:solidFill>
                  <a:srgbClr val="0860A8"/>
                </a:solidFill>
                <a:latin typeface="+mn-lt"/>
              </a:defRPr>
            </a:lvl3pPr>
            <a:lvl4pPr>
              <a:lnSpc>
                <a:spcPct val="100000"/>
              </a:lnSpc>
              <a:spcBef>
                <a:spcPts val="0"/>
              </a:spcBef>
              <a:defRPr sz="1800">
                <a:solidFill>
                  <a:srgbClr val="0860A8"/>
                </a:solidFill>
                <a:latin typeface="+mn-lt"/>
              </a:defRPr>
            </a:lvl4pPr>
            <a:lvl5pPr>
              <a:lnSpc>
                <a:spcPct val="100000"/>
              </a:lnSpc>
              <a:spcBef>
                <a:spcPts val="0"/>
              </a:spcBef>
              <a:buFont typeface="Calibri" pitchFamily="34" charset="0"/>
              <a:buChar char="–"/>
              <a:defRPr sz="1600">
                <a:solidFill>
                  <a:srgbClr val="0860A8"/>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itle 1"/>
          <p:cNvSpPr txBox="1">
            <a:spLocks/>
          </p:cNvSpPr>
          <p:nvPr userDrawn="1"/>
        </p:nvSpPr>
        <p:spPr bwMode="auto">
          <a:xfrm>
            <a:off x="76200" y="7696200"/>
            <a:ext cx="1371600" cy="533400"/>
          </a:xfrm>
          <a:prstGeom prst="rect">
            <a:avLst/>
          </a:prstGeom>
          <a:noFill/>
          <a:ln>
            <a:miter lim="800000"/>
            <a:headEnd/>
            <a:tailEnd/>
          </a:ln>
        </p:spPr>
        <p:txBody>
          <a:bodyPr vert="horz" wrap="square" numCol="1" anchor="ctr" anchorCtr="0" compatLnSpc="1">
            <a:prstTxWarp prst="textNoShape">
              <a:avLst/>
            </a:prstTxWarp>
            <a:noAutofit/>
          </a:bodyPr>
          <a:lstStyle/>
          <a:p>
            <a:pPr marL="0" marR="0" lvl="0" indent="0" algn="l" defTabSz="1304795"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uLnTx/>
                <a:uFillTx/>
                <a:latin typeface="Neo Sans Intel Medium" pitchFamily="34" charset="0"/>
                <a:ea typeface="+mj-ea"/>
                <a:cs typeface="+mj-cs"/>
              </a:rPr>
              <a:t>SDG</a:t>
            </a:r>
          </a:p>
        </p:txBody>
      </p:sp>
      <p:pic>
        <p:nvPicPr>
          <p:cNvPr id="10" name="Picture 16" descr="HSW Frog.gif"/>
          <p:cNvPicPr>
            <a:picLocks noChangeAspect="1"/>
          </p:cNvPicPr>
          <p:nvPr userDrawn="1"/>
        </p:nvPicPr>
        <p:blipFill>
          <a:blip r:embed="rId4" cstate="print">
            <a:duotone>
              <a:schemeClr val="accent1">
                <a:shade val="45000"/>
                <a:satMod val="135000"/>
              </a:schemeClr>
              <a:prstClr val="white"/>
            </a:duotone>
            <a:lum bright="-40000" contrast="30000"/>
          </a:blip>
          <a:srcRect l="28588" t="7576" r="21384" b="9091"/>
          <a:stretch>
            <a:fillRect/>
          </a:stretch>
        </p:blipFill>
        <p:spPr>
          <a:xfrm>
            <a:off x="76200" y="7819635"/>
            <a:ext cx="205740" cy="320632"/>
          </a:xfrm>
          <a:prstGeom prst="rect">
            <a:avLst/>
          </a:prstGeom>
        </p:spPr>
      </p:pic>
      <p:grpSp>
        <p:nvGrpSpPr>
          <p:cNvPr id="41" name="Group 40"/>
          <p:cNvGrpSpPr/>
          <p:nvPr userDrawn="1"/>
        </p:nvGrpSpPr>
        <p:grpSpPr>
          <a:xfrm>
            <a:off x="0" y="0"/>
            <a:ext cx="12801600" cy="1325880"/>
            <a:chOff x="0" y="1325880"/>
            <a:chExt cx="12801600" cy="1325880"/>
          </a:xfrm>
        </p:grpSpPr>
        <p:sp>
          <p:nvSpPr>
            <p:cNvPr id="43" name="Round Single Corner Rectangle 42"/>
            <p:cNvSpPr/>
            <p:nvPr/>
          </p:nvSpPr>
          <p:spPr>
            <a:xfrm>
              <a:off x="0" y="1325880"/>
              <a:ext cx="12801600" cy="1143000"/>
            </a:xfrm>
            <a:prstGeom prst="round1Rect">
              <a:avLst>
                <a:gd name="adj" fmla="val 25696"/>
              </a:avLst>
            </a:prstGeom>
            <a:gradFill flip="none" rotWithShape="1">
              <a:gsLst>
                <a:gs pos="28000">
                  <a:srgbClr val="182E48"/>
                </a:gs>
                <a:gs pos="50000">
                  <a:schemeClr val="tx2"/>
                </a:gs>
                <a:gs pos="100000">
                  <a:srgbClr val="2962A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2" descr="master intel logo"/>
            <p:cNvPicPr>
              <a:picLocks noChangeAspect="1" noChangeArrowheads="1"/>
            </p:cNvPicPr>
            <p:nvPr/>
          </p:nvPicPr>
          <p:blipFill>
            <a:blip r:embed="rId3" cstate="print">
              <a:duotone>
                <a:schemeClr val="bg2">
                  <a:shade val="45000"/>
                  <a:satMod val="135000"/>
                </a:schemeClr>
                <a:prstClr val="white"/>
              </a:duotone>
              <a:lum bright="40000" contrast="40000"/>
            </a:blip>
            <a:srcRect/>
            <a:stretch>
              <a:fillRect/>
            </a:stretch>
          </p:blipFill>
          <p:spPr bwMode="black">
            <a:xfrm>
              <a:off x="228600" y="1502092"/>
              <a:ext cx="1223962" cy="790576"/>
            </a:xfrm>
            <a:prstGeom prst="rect">
              <a:avLst/>
            </a:prstGeom>
            <a:noFill/>
            <a:ln w="9525">
              <a:noFill/>
              <a:miter lim="800000"/>
              <a:headEnd/>
              <a:tailEnd/>
            </a:ln>
          </p:spPr>
        </p:pic>
        <p:sp>
          <p:nvSpPr>
            <p:cNvPr id="47" name="Title 1"/>
            <p:cNvSpPr txBox="1">
              <a:spLocks/>
            </p:cNvSpPr>
            <p:nvPr/>
          </p:nvSpPr>
          <p:spPr bwMode="auto">
            <a:xfrm>
              <a:off x="3200400" y="1419860"/>
              <a:ext cx="7315200" cy="622300"/>
            </a:xfrm>
            <a:prstGeom prst="rect">
              <a:avLst/>
            </a:prstGeom>
            <a:noFill/>
            <a:ln>
              <a:miter lim="800000"/>
              <a:headEnd/>
              <a:tailEnd/>
            </a:ln>
          </p:spPr>
          <p:txBody>
            <a:bodyPr vert="horz" wrap="square" numCol="1" anchor="ctr" anchorCtr="0" compatLnSpc="1">
              <a:prstTxWarp prst="textNoShape">
                <a:avLst/>
              </a:prstTxWarp>
              <a:noAutofit/>
            </a:bodyPr>
            <a:lstStyle/>
            <a:p>
              <a:pPr marL="0" marR="0" lvl="0" indent="0" algn="r" defTabSz="1304795"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uLnTx/>
                  <a:uFillTx/>
                  <a:latin typeface="Neo Sans Intel Medium" pitchFamily="34" charset="0"/>
                  <a:ea typeface="+mj-ea"/>
                  <a:cs typeface="+mj-cs"/>
                </a:rPr>
                <a:t>SDG Innovation Program</a:t>
              </a:r>
            </a:p>
          </p:txBody>
        </p:sp>
        <p:sp>
          <p:nvSpPr>
            <p:cNvPr id="48" name="Title 1"/>
            <p:cNvSpPr txBox="1">
              <a:spLocks/>
            </p:cNvSpPr>
            <p:nvPr/>
          </p:nvSpPr>
          <p:spPr bwMode="auto">
            <a:xfrm>
              <a:off x="3200400" y="1965960"/>
              <a:ext cx="7315199" cy="381000"/>
            </a:xfrm>
            <a:prstGeom prst="rect">
              <a:avLst/>
            </a:prstGeom>
            <a:noFill/>
            <a:ln>
              <a:miter lim="800000"/>
              <a:headEnd/>
              <a:tailEnd/>
            </a:ln>
          </p:spPr>
          <p:txBody>
            <a:bodyPr vert="horz" wrap="square" numCol="1" anchor="ctr" anchorCtr="0" compatLnSpc="1">
              <a:prstTxWarp prst="textNoShape">
                <a:avLst/>
              </a:prstTxWarp>
              <a:noAutofit/>
            </a:bodyPr>
            <a:lstStyle/>
            <a:p>
              <a:pPr marL="0" marR="0" lvl="0" indent="0" algn="r" defTabSz="1304795" rtl="0" eaLnBrk="1" fontAlgn="base" latinLnBrk="0" hangingPunct="1">
                <a:lnSpc>
                  <a:spcPct val="100000"/>
                </a:lnSpc>
                <a:spcBef>
                  <a:spcPct val="0"/>
                </a:spcBef>
                <a:spcAft>
                  <a:spcPct val="0"/>
                </a:spcAft>
                <a:buClrTx/>
                <a:buSzTx/>
                <a:buFontTx/>
                <a:buNone/>
                <a:tabLst/>
                <a:defRPr/>
              </a:pPr>
              <a:r>
                <a:rPr lang="en-US" sz="1800"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Neo Sans Intel Medium" pitchFamily="34" charset="0"/>
                  <a:ea typeface="+mj-ea"/>
                  <a:cs typeface="+mj-cs"/>
                </a:rPr>
                <a:t>SDG Innovation Communication</a:t>
              </a:r>
              <a:endParaRPr kumimoji="0" lang="en-US" sz="2400" i="0" u="none" strike="noStrike" kern="1200" cap="none" spc="0" normalizeH="0" baseline="30000" noProof="0" dirty="0" smtClean="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uLnTx/>
                <a:uFillTx/>
                <a:latin typeface="Neo Sans Intel Medium" pitchFamily="34" charset="0"/>
                <a:ea typeface="+mj-ea"/>
                <a:cs typeface="+mj-cs"/>
              </a:endParaRPr>
            </a:p>
          </p:txBody>
        </p:sp>
        <p:sp>
          <p:nvSpPr>
            <p:cNvPr id="42" name="Rectangle 41"/>
            <p:cNvSpPr/>
            <p:nvPr/>
          </p:nvSpPr>
          <p:spPr>
            <a:xfrm>
              <a:off x="0" y="2468880"/>
              <a:ext cx="1280160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itle 1"/>
          <p:cNvSpPr>
            <a:spLocks noGrp="1"/>
          </p:cNvSpPr>
          <p:nvPr>
            <p:ph type="title"/>
          </p:nvPr>
        </p:nvSpPr>
        <p:spPr>
          <a:xfrm>
            <a:off x="228601" y="1143000"/>
            <a:ext cx="12268199" cy="609600"/>
          </a:xfrm>
          <a:prstGeom prst="rect">
            <a:avLst/>
          </a:prstGeom>
        </p:spPr>
        <p:txBody>
          <a:bodyPr lIns="91417" tIns="45709" rIns="91417" bIns="45709">
            <a:noAutofit/>
          </a:bodyPr>
          <a:lstStyle>
            <a:lvl1pPr algn="l">
              <a:defRPr sz="3200" b="1">
                <a:solidFill>
                  <a:srgbClr val="02203A"/>
                </a:solidFill>
                <a:latin typeface="+mn-lt"/>
              </a:defRPr>
            </a:lvl1pPr>
          </a:lstStyle>
          <a:p>
            <a:r>
              <a:rPr lang="en-US" dirty="0" smtClean="0"/>
              <a:t>Click to edit Master title style</a:t>
            </a:r>
            <a:endParaRPr lang="en-US" dirty="0"/>
          </a:p>
        </p:txBody>
      </p:sp>
    </p:spTree>
  </p:cSld>
  <p:clrMapOvr>
    <a:masterClrMapping/>
  </p:clrMapOvr>
  <p:transition>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Picture 2" descr="intel_rgb_1700tag"/>
          <p:cNvPicPr>
            <a:picLocks noChangeAspect="1" noChangeArrowheads="1"/>
          </p:cNvPicPr>
          <p:nvPr userDrawn="1"/>
        </p:nvPicPr>
        <p:blipFill>
          <a:blip r:embed="rId2" cstate="print"/>
          <a:srcRect l="8182" t="18080" r="8182" b="18454"/>
          <a:stretch>
            <a:fillRect/>
          </a:stretch>
        </p:blipFill>
        <p:spPr bwMode="auto">
          <a:xfrm>
            <a:off x="4546519" y="2743202"/>
            <a:ext cx="6807283" cy="2743199"/>
          </a:xfrm>
          <a:prstGeom prst="rect">
            <a:avLst/>
          </a:prstGeom>
          <a:noFill/>
          <a:effectLst>
            <a:reflection blurRad="6350" stA="50000" endA="300" endPos="55000" dir="5400000" sy="-100000" algn="bl" rotWithShape="0"/>
          </a:effectLst>
        </p:spPr>
      </p:pic>
      <p:sp>
        <p:nvSpPr>
          <p:cNvPr id="5" name="Rectangle 4"/>
          <p:cNvSpPr/>
          <p:nvPr userDrawn="1"/>
        </p:nvSpPr>
        <p:spPr>
          <a:xfrm>
            <a:off x="0" y="0"/>
            <a:ext cx="12801600" cy="990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ound Single Corner Rectangle 5"/>
          <p:cNvSpPr/>
          <p:nvPr userDrawn="1"/>
        </p:nvSpPr>
        <p:spPr>
          <a:xfrm>
            <a:off x="0" y="0"/>
            <a:ext cx="12801600" cy="1143000"/>
          </a:xfrm>
          <a:prstGeom prst="round1Rect">
            <a:avLst>
              <a:gd name="adj" fmla="val 256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1176" y="188596"/>
            <a:ext cx="11774805" cy="1371600"/>
          </a:xfrm>
          <a:prstGeom prst="rect">
            <a:avLst/>
          </a:prstGeom>
        </p:spPr>
        <p:txBody>
          <a:bodyPr lIns="120170" tIns="60085" rIns="120170" bIns="60085"/>
          <a:lstStyle/>
          <a:p>
            <a:r>
              <a:rPr lang="en-US" smtClean="0"/>
              <a:t>Click to edit Master title style</a:t>
            </a:r>
            <a:endParaRPr lang="en-US"/>
          </a:p>
        </p:txBody>
      </p:sp>
      <p:sp>
        <p:nvSpPr>
          <p:cNvPr id="3" name="Content Placeholder 2"/>
          <p:cNvSpPr>
            <a:spLocks noGrp="1"/>
          </p:cNvSpPr>
          <p:nvPr>
            <p:ph idx="1"/>
          </p:nvPr>
        </p:nvSpPr>
        <p:spPr>
          <a:xfrm>
            <a:off x="513398" y="1645920"/>
            <a:ext cx="11770360" cy="5541646"/>
          </a:xfrm>
          <a:prstGeom prst="rect">
            <a:avLst/>
          </a:prstGeom>
        </p:spPr>
        <p:txBody>
          <a:bodyPr lIns="120170" tIns="60085" rIns="120170" bIns="6008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089632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Text Box 3"/>
          <p:cNvSpPr txBox="1">
            <a:spLocks noChangeArrowheads="1"/>
          </p:cNvSpPr>
          <p:nvPr userDrawn="1"/>
        </p:nvSpPr>
        <p:spPr bwMode="auto">
          <a:xfrm>
            <a:off x="2" y="7789866"/>
            <a:ext cx="3000375" cy="347323"/>
          </a:xfrm>
          <a:prstGeom prst="rect">
            <a:avLst/>
          </a:prstGeom>
          <a:noFill/>
          <a:ln w="50800" algn="ctr">
            <a:noFill/>
            <a:miter lim="800000"/>
            <a:headEnd/>
            <a:tailEnd/>
          </a:ln>
          <a:effectLst/>
        </p:spPr>
        <p:txBody>
          <a:bodyPr lIns="130602" tIns="65302" rIns="130602" bIns="65302">
            <a:spAutoFit/>
          </a:bodyPr>
          <a:lstStyle/>
          <a:p>
            <a:pPr defTabSz="1306090" fontAlgn="auto">
              <a:spcAft>
                <a:spcPts val="0"/>
              </a:spcAft>
              <a:defRPr/>
            </a:pPr>
            <a:r>
              <a:rPr lang="en-GB" sz="1400" b="1" dirty="0">
                <a:ln w="3175">
                  <a:noFill/>
                </a:ln>
                <a:solidFill>
                  <a:prstClr val="white"/>
                </a:solidFill>
                <a:latin typeface="Calibri"/>
              </a:rPr>
              <a:t>© </a:t>
            </a:r>
            <a:r>
              <a:rPr lang="en-GB" sz="1400" b="1" dirty="0" smtClean="0">
                <a:ln w="3175">
                  <a:noFill/>
                </a:ln>
                <a:solidFill>
                  <a:prstClr val="white"/>
                </a:solidFill>
                <a:latin typeface="Calibri"/>
              </a:rPr>
              <a:t>2011, </a:t>
            </a:r>
            <a:r>
              <a:rPr lang="en-GB" sz="1400" b="1" dirty="0">
                <a:ln w="3175">
                  <a:noFill/>
                </a:ln>
                <a:solidFill>
                  <a:prstClr val="white"/>
                </a:solidFill>
                <a:latin typeface="Calibri"/>
              </a:rPr>
              <a:t>Intel Corporation</a:t>
            </a:r>
          </a:p>
        </p:txBody>
      </p:sp>
      <p:sp>
        <p:nvSpPr>
          <p:cNvPr id="7" name="Text Box 10"/>
          <p:cNvSpPr txBox="1">
            <a:spLocks noChangeArrowheads="1"/>
          </p:cNvSpPr>
          <p:nvPr userDrawn="1"/>
        </p:nvSpPr>
        <p:spPr bwMode="auto">
          <a:xfrm>
            <a:off x="7620000" y="7775789"/>
            <a:ext cx="5181600" cy="415498"/>
          </a:xfrm>
          <a:prstGeom prst="rect">
            <a:avLst/>
          </a:prstGeom>
          <a:noFill/>
          <a:ln w="50800" algn="ctr">
            <a:noFill/>
            <a:miter lim="800000"/>
            <a:headEnd/>
            <a:tailEnd/>
          </a:ln>
          <a:effectLst/>
        </p:spPr>
        <p:txBody>
          <a:bodyPr wrap="square" lIns="91431" tIns="0" rIns="91431" bIns="0" anchor="ctr">
            <a:spAutoFit/>
          </a:bodyPr>
          <a:lstStyle/>
          <a:p>
            <a:pPr algn="r" eaLnBrk="0" hangingPunct="0">
              <a:defRPr/>
            </a:pPr>
            <a:r>
              <a:rPr lang="en-US" sz="900" dirty="0">
                <a:solidFill>
                  <a:prstClr val="white"/>
                </a:solidFill>
                <a:latin typeface="Calibri"/>
              </a:rPr>
              <a:t>Intel and the Intel logo are trademarks or registered trademarks of Intel Corporation or its subsidiaries in the United States and other countries. </a:t>
            </a:r>
            <a:r>
              <a:rPr lang="en-US" sz="900" dirty="0" smtClean="0">
                <a:solidFill>
                  <a:prstClr val="white"/>
                </a:solidFill>
                <a:latin typeface="Calibri"/>
              </a:rPr>
              <a:t>Other </a:t>
            </a:r>
            <a:r>
              <a:rPr lang="en-US" sz="900" dirty="0">
                <a:solidFill>
                  <a:prstClr val="white"/>
                </a:solidFill>
                <a:latin typeface="Calibri"/>
              </a:rPr>
              <a:t>names and brands may be claimed as the property </a:t>
            </a:r>
            <a:r>
              <a:rPr lang="en-US" sz="900" dirty="0" smtClean="0">
                <a:solidFill>
                  <a:prstClr val="white"/>
                </a:solidFill>
                <a:latin typeface="Calibri"/>
              </a:rPr>
              <a:t>of others.</a:t>
            </a:r>
            <a:r>
              <a:rPr lang="en-US" sz="900" dirty="0">
                <a:solidFill>
                  <a:prstClr val="white"/>
                </a:solidFill>
                <a:latin typeface="Calibri"/>
              </a:rPr>
              <a:t> </a:t>
            </a:r>
            <a:r>
              <a:rPr lang="en-US" sz="900" dirty="0" smtClean="0">
                <a:solidFill>
                  <a:prstClr val="white"/>
                </a:solidFill>
                <a:latin typeface="Calibri"/>
              </a:rPr>
              <a:t>All </a:t>
            </a:r>
            <a:r>
              <a:rPr lang="en-US" sz="900" dirty="0">
                <a:solidFill>
                  <a:prstClr val="white"/>
                </a:solidFill>
                <a:latin typeface="Calibri"/>
              </a:rPr>
              <a:t>products, dates, and figures are preliminary and are subject to change without any notice</a:t>
            </a:r>
            <a:r>
              <a:rPr lang="en-US" sz="900" dirty="0" smtClean="0">
                <a:solidFill>
                  <a:prstClr val="white"/>
                </a:solidFill>
                <a:latin typeface="Calibri"/>
              </a:rPr>
              <a:t>.</a:t>
            </a:r>
            <a:endParaRPr lang="en-US" sz="900" dirty="0">
              <a:solidFill>
                <a:prstClr val="white"/>
              </a:solidFill>
              <a:latin typeface="Calibri"/>
            </a:endParaRPr>
          </a:p>
        </p:txBody>
      </p:sp>
      <p:sp>
        <p:nvSpPr>
          <p:cNvPr id="8" name="Rectangle 4"/>
          <p:cNvSpPr>
            <a:spLocks noGrp="1" noChangeArrowheads="1"/>
          </p:cNvSpPr>
          <p:nvPr>
            <p:ph type="ctrTitle" sz="quarter"/>
          </p:nvPr>
        </p:nvSpPr>
        <p:spPr>
          <a:xfrm>
            <a:off x="2424407" y="2819400"/>
            <a:ext cx="9417073" cy="1905000"/>
          </a:xfrm>
          <a:prstGeom prst="rect">
            <a:avLst/>
          </a:prstGeom>
        </p:spPr>
        <p:txBody>
          <a:bodyPr lIns="130602" tIns="65302" rIns="130602" bIns="65302">
            <a:noAutofit/>
          </a:bodyPr>
          <a:lstStyle>
            <a:lvl1pPr algn="r">
              <a:defRPr sz="4000" b="1">
                <a:solidFill>
                  <a:srgbClr val="02203A"/>
                </a:solidFill>
                <a:latin typeface="+mj-lt"/>
              </a:defRPr>
            </a:lvl1pPr>
          </a:lstStyle>
          <a:p>
            <a:r>
              <a:rPr lang="en-US" dirty="0"/>
              <a:t>Click to edit Master title style</a:t>
            </a:r>
          </a:p>
        </p:txBody>
      </p:sp>
      <p:sp>
        <p:nvSpPr>
          <p:cNvPr id="9" name="Rectangle 5"/>
          <p:cNvSpPr>
            <a:spLocks noGrp="1" noChangeArrowheads="1"/>
          </p:cNvSpPr>
          <p:nvPr>
            <p:ph type="subTitle" sz="quarter" idx="1"/>
          </p:nvPr>
        </p:nvSpPr>
        <p:spPr>
          <a:xfrm>
            <a:off x="2438400" y="4724400"/>
            <a:ext cx="9403081" cy="2042160"/>
          </a:xfrm>
          <a:prstGeom prst="rect">
            <a:avLst/>
          </a:prstGeom>
        </p:spPr>
        <p:txBody>
          <a:bodyPr lIns="130602" tIns="65302" rIns="130602" bIns="65302">
            <a:normAutofit/>
          </a:bodyPr>
          <a:lstStyle>
            <a:lvl1pPr marL="0" indent="0" algn="r">
              <a:buFontTx/>
              <a:buNone/>
              <a:defRPr sz="2800" b="1">
                <a:solidFill>
                  <a:srgbClr val="0860A8"/>
                </a:solidFill>
                <a:latin typeface="+mj-lt"/>
              </a:defRPr>
            </a:lvl1pPr>
          </a:lstStyle>
          <a:p>
            <a:r>
              <a:rPr lang="en-US" dirty="0"/>
              <a:t>Click to edit Master subtitle style</a:t>
            </a:r>
          </a:p>
        </p:txBody>
      </p:sp>
      <p:pic>
        <p:nvPicPr>
          <p:cNvPr id="23" name="Picture 2" descr="master intel logo"/>
          <p:cNvPicPr>
            <a:picLocks noChangeAspect="1" noChangeArrowheads="1"/>
          </p:cNvPicPr>
          <p:nvPr userDrawn="1"/>
        </p:nvPicPr>
        <p:blipFill>
          <a:blip r:embed="rId2" cstate="print"/>
          <a:srcRect/>
          <a:stretch>
            <a:fillRect/>
          </a:stretch>
        </p:blipFill>
        <p:spPr bwMode="black">
          <a:xfrm>
            <a:off x="11353800" y="304800"/>
            <a:ext cx="1223962" cy="790576"/>
          </a:xfrm>
          <a:prstGeom prst="rect">
            <a:avLst/>
          </a:prstGeom>
          <a:noFill/>
          <a:ln w="9525">
            <a:noFill/>
            <a:miter lim="800000"/>
            <a:headEnd/>
            <a:tailEnd/>
          </a:ln>
        </p:spPr>
      </p:pic>
    </p:spTree>
    <p:extLst>
      <p:ext uri="{BB962C8B-B14F-4D97-AF65-F5344CB8AC3E}">
        <p14:creationId xmlns:p14="http://schemas.microsoft.com/office/powerpoint/2010/main" val="237405877"/>
      </p:ext>
    </p:extLst>
  </p:cSld>
  <p:clrMapOvr>
    <a:masterClrMapping/>
  </p:clrMapOvr>
  <p:transition advTm="30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DG Innovation">
    <p:spTree>
      <p:nvGrpSpPr>
        <p:cNvPr id="1" name=""/>
        <p:cNvGrpSpPr/>
        <p:nvPr/>
      </p:nvGrpSpPr>
      <p:grpSpPr>
        <a:xfrm>
          <a:off x="0" y="0"/>
          <a:ext cx="0" cy="0"/>
          <a:chOff x="0" y="0"/>
          <a:chExt cx="0" cy="0"/>
        </a:xfrm>
      </p:grpSpPr>
      <p:sp>
        <p:nvSpPr>
          <p:cNvPr id="4" name="TextBox 5"/>
          <p:cNvSpPr txBox="1"/>
          <p:nvPr userDrawn="1"/>
        </p:nvSpPr>
        <p:spPr>
          <a:xfrm flipH="1">
            <a:off x="11534779" y="7809023"/>
            <a:ext cx="600075" cy="307754"/>
          </a:xfrm>
          <a:prstGeom prst="rect">
            <a:avLst/>
          </a:prstGeom>
          <a:noFill/>
        </p:spPr>
        <p:txBody>
          <a:bodyPr lIns="91417" tIns="45709" rIns="91417" bIns="45709">
            <a:spAutoFit/>
          </a:bodyPr>
          <a:lstStyle/>
          <a:p>
            <a:pPr algn="r" defTabSz="1305885" fontAlgn="auto">
              <a:spcBef>
                <a:spcPts val="0"/>
              </a:spcBef>
              <a:spcAft>
                <a:spcPts val="0"/>
              </a:spcAft>
              <a:defRPr/>
            </a:pPr>
            <a:fld id="{903FF12C-FCF8-4C88-88EC-2E652E9B1249}" type="slidenum">
              <a:rPr lang="en-US" sz="1400">
                <a:ln w="3175">
                  <a:noFill/>
                </a:ln>
                <a:solidFill>
                  <a:prstClr val="white"/>
                </a:solidFill>
                <a:latin typeface="Calibri"/>
              </a:rPr>
              <a:pPr algn="r" defTabSz="1305885" fontAlgn="auto">
                <a:spcBef>
                  <a:spcPts val="0"/>
                </a:spcBef>
                <a:spcAft>
                  <a:spcPts val="0"/>
                </a:spcAft>
                <a:defRPr/>
              </a:pPr>
              <a:t>‹#›</a:t>
            </a:fld>
            <a:endParaRPr lang="en-US" dirty="0">
              <a:ln w="3175">
                <a:noFill/>
              </a:ln>
              <a:solidFill>
                <a:prstClr val="white"/>
              </a:solidFill>
              <a:latin typeface="Calibri"/>
            </a:endParaRPr>
          </a:p>
        </p:txBody>
      </p:sp>
      <p:pic>
        <p:nvPicPr>
          <p:cNvPr id="5" name="Picture 5" descr="Sample Utility Buttons"/>
          <p:cNvPicPr>
            <a:picLocks noChangeArrowheads="1"/>
          </p:cNvPicPr>
          <p:nvPr userDrawn="1"/>
        </p:nvPicPr>
        <p:blipFill>
          <a:blip r:embed="rId2" cstate="print"/>
          <a:srcRect/>
          <a:stretch>
            <a:fillRect/>
          </a:stretch>
        </p:blipFill>
        <p:spPr bwMode="auto">
          <a:xfrm>
            <a:off x="12268200" y="7801958"/>
            <a:ext cx="444500" cy="321885"/>
          </a:xfrm>
          <a:prstGeom prst="rect">
            <a:avLst/>
          </a:prstGeom>
          <a:noFill/>
          <a:ln w="9525">
            <a:noFill/>
            <a:miter lim="800000"/>
            <a:headEnd/>
            <a:tailEnd/>
          </a:ln>
        </p:spPr>
      </p:pic>
      <p:pic>
        <p:nvPicPr>
          <p:cNvPr id="13" name="Picture 2" descr="master intel logo"/>
          <p:cNvPicPr>
            <a:picLocks noChangeAspect="1" noChangeArrowheads="1"/>
          </p:cNvPicPr>
          <p:nvPr userDrawn="1"/>
        </p:nvPicPr>
        <p:blipFill>
          <a:blip r:embed="rId3" cstate="print">
            <a:duotone>
              <a:schemeClr val="bg2">
                <a:shade val="45000"/>
                <a:satMod val="135000"/>
              </a:schemeClr>
              <a:prstClr val="white"/>
            </a:duotone>
            <a:lum bright="40000" contrast="40000"/>
          </a:blip>
          <a:srcRect/>
          <a:stretch>
            <a:fillRect/>
          </a:stretch>
        </p:blipFill>
        <p:spPr bwMode="black">
          <a:xfrm>
            <a:off x="152400" y="0"/>
            <a:ext cx="1223963" cy="790576"/>
          </a:xfrm>
          <a:prstGeom prst="rect">
            <a:avLst/>
          </a:prstGeom>
          <a:noFill/>
          <a:ln w="9525">
            <a:noFill/>
            <a:miter lim="800000"/>
            <a:headEnd/>
            <a:tailEnd/>
          </a:ln>
        </p:spPr>
      </p:pic>
      <p:sp>
        <p:nvSpPr>
          <p:cNvPr id="20" name="Rectangle 19"/>
          <p:cNvSpPr/>
          <p:nvPr userDrawn="1"/>
        </p:nvSpPr>
        <p:spPr>
          <a:xfrm>
            <a:off x="0" y="1143000"/>
            <a:ext cx="1280160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solidFill>
                <a:prstClr val="white"/>
              </a:solidFill>
            </a:endParaRPr>
          </a:p>
        </p:txBody>
      </p:sp>
      <p:sp>
        <p:nvSpPr>
          <p:cNvPr id="23" name="Rectangle 22"/>
          <p:cNvSpPr/>
          <p:nvPr/>
        </p:nvSpPr>
        <p:spPr>
          <a:xfrm>
            <a:off x="0" y="1143000"/>
            <a:ext cx="1280160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Content Placeholder 2"/>
          <p:cNvSpPr>
            <a:spLocks noGrp="1"/>
          </p:cNvSpPr>
          <p:nvPr>
            <p:ph idx="1"/>
          </p:nvPr>
        </p:nvSpPr>
        <p:spPr>
          <a:xfrm>
            <a:off x="228601" y="1752600"/>
            <a:ext cx="12268199" cy="5943600"/>
          </a:xfrm>
          <a:prstGeom prst="rect">
            <a:avLst/>
          </a:prstGeom>
        </p:spPr>
        <p:txBody>
          <a:bodyPr lIns="91417" tIns="45709" rIns="91417" bIns="45709"/>
          <a:lstStyle>
            <a:lvl1pPr>
              <a:lnSpc>
                <a:spcPct val="100000"/>
              </a:lnSpc>
              <a:spcBef>
                <a:spcPts val="0"/>
              </a:spcBef>
              <a:buFont typeface="Wingdings" pitchFamily="2" charset="2"/>
              <a:buChar char="§"/>
              <a:defRPr sz="2800" b="1">
                <a:solidFill>
                  <a:srgbClr val="0860A8"/>
                </a:solidFill>
                <a:latin typeface="+mn-lt"/>
              </a:defRPr>
            </a:lvl1pPr>
            <a:lvl2pPr>
              <a:lnSpc>
                <a:spcPct val="100000"/>
              </a:lnSpc>
              <a:spcBef>
                <a:spcPts val="0"/>
              </a:spcBef>
              <a:defRPr sz="2400">
                <a:solidFill>
                  <a:srgbClr val="0860A8"/>
                </a:solidFill>
                <a:latin typeface="+mn-lt"/>
              </a:defRPr>
            </a:lvl2pPr>
            <a:lvl3pPr>
              <a:lnSpc>
                <a:spcPct val="100000"/>
              </a:lnSpc>
              <a:spcBef>
                <a:spcPts val="0"/>
              </a:spcBef>
              <a:buFont typeface="Calibri" pitchFamily="34" charset="0"/>
              <a:buChar char="–"/>
              <a:defRPr sz="2000">
                <a:solidFill>
                  <a:srgbClr val="0860A8"/>
                </a:solidFill>
                <a:latin typeface="+mn-lt"/>
              </a:defRPr>
            </a:lvl3pPr>
            <a:lvl4pPr>
              <a:lnSpc>
                <a:spcPct val="100000"/>
              </a:lnSpc>
              <a:spcBef>
                <a:spcPts val="0"/>
              </a:spcBef>
              <a:defRPr sz="1800">
                <a:solidFill>
                  <a:srgbClr val="0860A8"/>
                </a:solidFill>
                <a:latin typeface="+mn-lt"/>
              </a:defRPr>
            </a:lvl4pPr>
            <a:lvl5pPr>
              <a:lnSpc>
                <a:spcPct val="100000"/>
              </a:lnSpc>
              <a:spcBef>
                <a:spcPts val="0"/>
              </a:spcBef>
              <a:buFont typeface="Calibri" pitchFamily="34" charset="0"/>
              <a:buChar char="–"/>
              <a:defRPr sz="1600">
                <a:solidFill>
                  <a:srgbClr val="0860A8"/>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itle 1"/>
          <p:cNvSpPr txBox="1">
            <a:spLocks/>
          </p:cNvSpPr>
          <p:nvPr userDrawn="1"/>
        </p:nvSpPr>
        <p:spPr bwMode="auto">
          <a:xfrm>
            <a:off x="76200" y="7696200"/>
            <a:ext cx="1371600" cy="533400"/>
          </a:xfrm>
          <a:prstGeom prst="rect">
            <a:avLst/>
          </a:prstGeom>
          <a:noFill/>
          <a:ln>
            <a:miter lim="800000"/>
            <a:headEnd/>
            <a:tailEnd/>
          </a:ln>
        </p:spPr>
        <p:txBody>
          <a:bodyPr vert="horz" wrap="square" numCol="1" anchor="ctr" anchorCtr="0" compatLnSpc="1">
            <a:prstTxWarp prst="textNoShape">
              <a:avLst/>
            </a:prstTxWarp>
            <a:noAutofit/>
          </a:bodyPr>
          <a:lstStyle/>
          <a:p>
            <a:pPr defTabSz="1304795">
              <a:defRPr/>
            </a:pPr>
            <a:r>
              <a:rPr lang="en-US" sz="2800" dirty="0" smtClean="0">
                <a:ln w="12700">
                  <a:solidFill>
                    <a:srgbClr val="1F497D">
                      <a:satMod val="155000"/>
                    </a:srgbClr>
                  </a:solidFill>
                  <a:prstDash val="solid"/>
                </a:ln>
                <a:solidFill>
                  <a:prstClr val="white"/>
                </a:solidFill>
                <a:effectLst>
                  <a:outerShdw blurRad="41275" dist="20320" dir="1800000" algn="tl" rotWithShape="0">
                    <a:srgbClr val="000000">
                      <a:alpha val="40000"/>
                    </a:srgbClr>
                  </a:outerShdw>
                </a:effectLst>
                <a:latin typeface="Neo Sans Intel Medium" pitchFamily="34" charset="0"/>
              </a:rPr>
              <a:t>SDG</a:t>
            </a:r>
          </a:p>
        </p:txBody>
      </p:sp>
      <p:pic>
        <p:nvPicPr>
          <p:cNvPr id="10" name="Picture 16" descr="HSW Frog.gif"/>
          <p:cNvPicPr>
            <a:picLocks noChangeAspect="1"/>
          </p:cNvPicPr>
          <p:nvPr userDrawn="1"/>
        </p:nvPicPr>
        <p:blipFill>
          <a:blip r:embed="rId4" cstate="print">
            <a:duotone>
              <a:schemeClr val="accent1">
                <a:shade val="45000"/>
                <a:satMod val="135000"/>
              </a:schemeClr>
              <a:prstClr val="white"/>
            </a:duotone>
            <a:lum bright="-40000" contrast="30000"/>
          </a:blip>
          <a:srcRect l="28588" t="7576" r="21384" b="9091"/>
          <a:stretch>
            <a:fillRect/>
          </a:stretch>
        </p:blipFill>
        <p:spPr>
          <a:xfrm>
            <a:off x="76200" y="7819635"/>
            <a:ext cx="205740" cy="320632"/>
          </a:xfrm>
          <a:prstGeom prst="rect">
            <a:avLst/>
          </a:prstGeom>
        </p:spPr>
      </p:pic>
      <p:grpSp>
        <p:nvGrpSpPr>
          <p:cNvPr id="41" name="Group 40"/>
          <p:cNvGrpSpPr/>
          <p:nvPr userDrawn="1"/>
        </p:nvGrpSpPr>
        <p:grpSpPr>
          <a:xfrm>
            <a:off x="0" y="0"/>
            <a:ext cx="12801600" cy="1325880"/>
            <a:chOff x="0" y="1325880"/>
            <a:chExt cx="12801600" cy="1325880"/>
          </a:xfrm>
        </p:grpSpPr>
        <p:sp>
          <p:nvSpPr>
            <p:cNvPr id="43" name="Round Single Corner Rectangle 42"/>
            <p:cNvSpPr/>
            <p:nvPr/>
          </p:nvSpPr>
          <p:spPr>
            <a:xfrm>
              <a:off x="0" y="1325880"/>
              <a:ext cx="12801600" cy="1143000"/>
            </a:xfrm>
            <a:prstGeom prst="round1Rect">
              <a:avLst>
                <a:gd name="adj" fmla="val 25696"/>
              </a:avLst>
            </a:prstGeom>
            <a:gradFill flip="none" rotWithShape="1">
              <a:gsLst>
                <a:gs pos="28000">
                  <a:srgbClr val="182E48"/>
                </a:gs>
                <a:gs pos="50000">
                  <a:schemeClr val="tx2"/>
                </a:gs>
                <a:gs pos="100000">
                  <a:srgbClr val="2962A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44" name="Picture 2" descr="master intel logo"/>
            <p:cNvPicPr>
              <a:picLocks noChangeAspect="1" noChangeArrowheads="1"/>
            </p:cNvPicPr>
            <p:nvPr/>
          </p:nvPicPr>
          <p:blipFill>
            <a:blip r:embed="rId3" cstate="print">
              <a:duotone>
                <a:schemeClr val="bg2">
                  <a:shade val="45000"/>
                  <a:satMod val="135000"/>
                </a:schemeClr>
                <a:prstClr val="white"/>
              </a:duotone>
              <a:lum bright="40000" contrast="40000"/>
            </a:blip>
            <a:srcRect/>
            <a:stretch>
              <a:fillRect/>
            </a:stretch>
          </p:blipFill>
          <p:spPr bwMode="black">
            <a:xfrm>
              <a:off x="228600" y="1502092"/>
              <a:ext cx="1223962" cy="790576"/>
            </a:xfrm>
            <a:prstGeom prst="rect">
              <a:avLst/>
            </a:prstGeom>
            <a:noFill/>
            <a:ln w="9525">
              <a:noFill/>
              <a:miter lim="800000"/>
              <a:headEnd/>
              <a:tailEnd/>
            </a:ln>
          </p:spPr>
        </p:pic>
        <p:sp>
          <p:nvSpPr>
            <p:cNvPr id="47" name="Title 1"/>
            <p:cNvSpPr txBox="1">
              <a:spLocks/>
            </p:cNvSpPr>
            <p:nvPr/>
          </p:nvSpPr>
          <p:spPr bwMode="auto">
            <a:xfrm>
              <a:off x="3200400" y="1419860"/>
              <a:ext cx="7315200" cy="622300"/>
            </a:xfrm>
            <a:prstGeom prst="rect">
              <a:avLst/>
            </a:prstGeom>
            <a:noFill/>
            <a:ln>
              <a:miter lim="800000"/>
              <a:headEnd/>
              <a:tailEnd/>
            </a:ln>
          </p:spPr>
          <p:txBody>
            <a:bodyPr vert="horz" wrap="square" numCol="1" anchor="ctr" anchorCtr="0" compatLnSpc="1">
              <a:prstTxWarp prst="textNoShape">
                <a:avLst/>
              </a:prstTxWarp>
              <a:noAutofit/>
            </a:bodyPr>
            <a:lstStyle/>
            <a:p>
              <a:pPr algn="r" defTabSz="1304795">
                <a:defRPr/>
              </a:pPr>
              <a:r>
                <a:rPr lang="en-US" sz="2800" dirty="0" smtClean="0">
                  <a:ln w="12700">
                    <a:solidFill>
                      <a:srgbClr val="1F497D">
                        <a:satMod val="155000"/>
                      </a:srgbClr>
                    </a:solidFill>
                    <a:prstDash val="solid"/>
                  </a:ln>
                  <a:solidFill>
                    <a:prstClr val="white"/>
                  </a:solidFill>
                  <a:effectLst>
                    <a:outerShdw blurRad="41275" dist="20320" dir="1800000" algn="tl" rotWithShape="0">
                      <a:srgbClr val="000000">
                        <a:alpha val="40000"/>
                      </a:srgbClr>
                    </a:outerShdw>
                  </a:effectLst>
                  <a:latin typeface="Neo Sans Intel Medium" pitchFamily="34" charset="0"/>
                </a:rPr>
                <a:t>SDG Innovation Program</a:t>
              </a:r>
            </a:p>
          </p:txBody>
        </p:sp>
        <p:sp>
          <p:nvSpPr>
            <p:cNvPr id="48" name="Title 1"/>
            <p:cNvSpPr txBox="1">
              <a:spLocks/>
            </p:cNvSpPr>
            <p:nvPr/>
          </p:nvSpPr>
          <p:spPr bwMode="auto">
            <a:xfrm>
              <a:off x="3200400" y="1965960"/>
              <a:ext cx="7315199" cy="381000"/>
            </a:xfrm>
            <a:prstGeom prst="rect">
              <a:avLst/>
            </a:prstGeom>
            <a:noFill/>
            <a:ln>
              <a:miter lim="800000"/>
              <a:headEnd/>
              <a:tailEnd/>
            </a:ln>
          </p:spPr>
          <p:txBody>
            <a:bodyPr vert="horz" wrap="square" numCol="1" anchor="ctr" anchorCtr="0" compatLnSpc="1">
              <a:prstTxWarp prst="textNoShape">
                <a:avLst/>
              </a:prstTxWarp>
              <a:noAutofit/>
            </a:bodyPr>
            <a:lstStyle/>
            <a:p>
              <a:pPr algn="r" defTabSz="1304795">
                <a:defRPr/>
              </a:pPr>
              <a:r>
                <a:rPr lang="en-US" sz="1800" dirty="0" smtClean="0">
                  <a:ln w="12700">
                    <a:solidFill>
                      <a:srgbClr val="1F497D">
                        <a:satMod val="155000"/>
                      </a:srgbClr>
                    </a:solidFill>
                    <a:prstDash val="solid"/>
                  </a:ln>
                  <a:solidFill>
                    <a:prstClr val="white"/>
                  </a:solidFill>
                  <a:effectLst>
                    <a:outerShdw blurRad="41275" dist="20320" dir="1800000" algn="tl" rotWithShape="0">
                      <a:srgbClr val="000000">
                        <a:alpha val="40000"/>
                      </a:srgbClr>
                    </a:outerShdw>
                  </a:effectLst>
                  <a:latin typeface="Neo Sans Intel Medium" pitchFamily="34" charset="0"/>
                </a:rPr>
                <a:t>SDG Innovation Communication</a:t>
              </a:r>
              <a:endParaRPr lang="en-US" sz="2400" baseline="30000" dirty="0" smtClean="0">
                <a:ln w="12700">
                  <a:solidFill>
                    <a:srgbClr val="1F497D">
                      <a:satMod val="155000"/>
                    </a:srgbClr>
                  </a:solidFill>
                  <a:prstDash val="solid"/>
                </a:ln>
                <a:solidFill>
                  <a:prstClr val="white"/>
                </a:solidFill>
                <a:effectLst>
                  <a:outerShdw blurRad="41275" dist="20320" dir="1800000" algn="tl" rotWithShape="0">
                    <a:srgbClr val="000000">
                      <a:alpha val="40000"/>
                    </a:srgbClr>
                  </a:outerShdw>
                </a:effectLst>
                <a:latin typeface="Neo Sans Intel Medium" pitchFamily="34" charset="0"/>
              </a:endParaRPr>
            </a:p>
          </p:txBody>
        </p:sp>
        <p:sp>
          <p:nvSpPr>
            <p:cNvPr id="42" name="Rectangle 41"/>
            <p:cNvSpPr/>
            <p:nvPr/>
          </p:nvSpPr>
          <p:spPr>
            <a:xfrm>
              <a:off x="0" y="2468880"/>
              <a:ext cx="1280160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8" name="Title 1"/>
          <p:cNvSpPr>
            <a:spLocks noGrp="1"/>
          </p:cNvSpPr>
          <p:nvPr>
            <p:ph type="title"/>
          </p:nvPr>
        </p:nvSpPr>
        <p:spPr>
          <a:xfrm>
            <a:off x="228601" y="1143000"/>
            <a:ext cx="12268199" cy="609600"/>
          </a:xfrm>
          <a:prstGeom prst="rect">
            <a:avLst/>
          </a:prstGeom>
        </p:spPr>
        <p:txBody>
          <a:bodyPr lIns="91417" tIns="45709" rIns="91417" bIns="45709">
            <a:noAutofit/>
          </a:bodyPr>
          <a:lstStyle>
            <a:lvl1pPr algn="l">
              <a:defRPr sz="3200" b="1">
                <a:solidFill>
                  <a:srgbClr val="02203A"/>
                </a:solidFill>
                <a:latin typeface="+mn-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889801930"/>
      </p:ext>
    </p:extLst>
  </p:cSld>
  <p:clrMapOvr>
    <a:masterClrMapping/>
  </p:clrMapOvr>
  <p:transition advTm="30000">
    <p:randomBar dir="ver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Picture 2" descr="intel_rgb_1700tag"/>
          <p:cNvPicPr>
            <a:picLocks noChangeAspect="1" noChangeArrowheads="1"/>
          </p:cNvPicPr>
          <p:nvPr userDrawn="1"/>
        </p:nvPicPr>
        <p:blipFill>
          <a:blip r:embed="rId2" cstate="print"/>
          <a:srcRect l="8182" t="18080" r="8182" b="18454"/>
          <a:stretch>
            <a:fillRect/>
          </a:stretch>
        </p:blipFill>
        <p:spPr bwMode="auto">
          <a:xfrm>
            <a:off x="4546519" y="2743202"/>
            <a:ext cx="6807283" cy="2743199"/>
          </a:xfrm>
          <a:prstGeom prst="rect">
            <a:avLst/>
          </a:prstGeom>
          <a:noFill/>
          <a:effectLst>
            <a:reflection blurRad="6350" stA="50000" endA="300" endPos="55000" dir="5400000" sy="-100000" algn="bl" rotWithShape="0"/>
          </a:effectLst>
        </p:spPr>
      </p:pic>
      <p:sp>
        <p:nvSpPr>
          <p:cNvPr id="5" name="Rectangle 4"/>
          <p:cNvSpPr/>
          <p:nvPr userDrawn="1"/>
        </p:nvSpPr>
        <p:spPr>
          <a:xfrm>
            <a:off x="0" y="0"/>
            <a:ext cx="12801600" cy="990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6" name="Round Single Corner Rectangle 5"/>
          <p:cNvSpPr/>
          <p:nvPr userDrawn="1"/>
        </p:nvSpPr>
        <p:spPr>
          <a:xfrm>
            <a:off x="0" y="0"/>
            <a:ext cx="12801600" cy="1143000"/>
          </a:xfrm>
          <a:prstGeom prst="round1Rect">
            <a:avLst>
              <a:gd name="adj" fmla="val 256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808771505"/>
      </p:ext>
    </p:extLst>
  </p:cSld>
  <p:clrMapOvr>
    <a:masterClrMapping/>
  </p:clrMapOvr>
  <p:transition advTm="30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1176" y="188596"/>
            <a:ext cx="11774805" cy="1371600"/>
          </a:xfrm>
          <a:prstGeom prst="rect">
            <a:avLst/>
          </a:prstGeom>
        </p:spPr>
        <p:txBody>
          <a:bodyPr lIns="120170" tIns="60085" rIns="120170" bIns="60085"/>
          <a:lstStyle/>
          <a:p>
            <a:r>
              <a:rPr lang="en-US" smtClean="0"/>
              <a:t>Click to edit Master title style</a:t>
            </a:r>
            <a:endParaRPr lang="en-US"/>
          </a:p>
        </p:txBody>
      </p:sp>
      <p:sp>
        <p:nvSpPr>
          <p:cNvPr id="3" name="Content Placeholder 2"/>
          <p:cNvSpPr>
            <a:spLocks noGrp="1"/>
          </p:cNvSpPr>
          <p:nvPr>
            <p:ph idx="1"/>
          </p:nvPr>
        </p:nvSpPr>
        <p:spPr>
          <a:xfrm>
            <a:off x="513398" y="1645920"/>
            <a:ext cx="11770360" cy="5541646"/>
          </a:xfrm>
          <a:prstGeom prst="rect">
            <a:avLst/>
          </a:prstGeom>
        </p:spPr>
        <p:txBody>
          <a:bodyPr lIns="120170" tIns="60085" rIns="120170" bIns="6008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239562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0" y="0"/>
            <a:ext cx="12801600" cy="8229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Round Single Corner Rectangle 3"/>
          <p:cNvSpPr/>
          <p:nvPr userDrawn="1"/>
        </p:nvSpPr>
        <p:spPr>
          <a:xfrm>
            <a:off x="0" y="0"/>
            <a:ext cx="12801600" cy="8229600"/>
          </a:xfrm>
          <a:prstGeom prst="round1Rect">
            <a:avLst>
              <a:gd name="adj" fmla="val 359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7620000"/>
            <a:ext cx="12801600" cy="609600"/>
          </a:xfrm>
          <a:prstGeom prst="rect">
            <a:avLst/>
          </a:prstGeom>
          <a:gradFill>
            <a:gsLst>
              <a:gs pos="0">
                <a:srgbClr val="02203A"/>
              </a:gs>
              <a:gs pos="80000">
                <a:srgbClr val="0860A8"/>
              </a:gs>
              <a:gs pos="100000">
                <a:schemeClr val="bg1"/>
              </a:gs>
            </a:gsLst>
          </a:gradFill>
          <a:ln>
            <a:noFill/>
          </a:ln>
        </p:spPr>
        <p:style>
          <a:lnRef idx="1">
            <a:schemeClr val="accent3"/>
          </a:lnRef>
          <a:fillRef idx="3">
            <a:schemeClr val="accent3"/>
          </a:fillRef>
          <a:effectRef idx="2">
            <a:schemeClr val="accent3"/>
          </a:effectRef>
          <a:fontRef idx="minor">
            <a:schemeClr val="lt1"/>
          </a:fontRef>
        </p:style>
        <p:txBody>
          <a:bodyPr lIns="91417" tIns="45709" rIns="91417" bIns="45709" anchor="ctr"/>
          <a:lstStyle/>
          <a:p>
            <a:pPr algn="ctr">
              <a:defRPr/>
            </a:pPr>
            <a:endParaRPr lang="en-US">
              <a:solidFill>
                <a:schemeClr val="bg1"/>
              </a:solidFill>
            </a:endParaRPr>
          </a:p>
        </p:txBody>
      </p:sp>
    </p:spTree>
  </p:cSld>
  <p:clrMap bg1="lt1" tx1="dk1" bg2="lt2" tx2="dk2" accent1="accent1" accent2="accent2" accent3="accent3" accent4="accent4" accent5="accent5" accent6="accent6" hlink="hlink" folHlink="folHlink"/>
  <p:sldLayoutIdLst>
    <p:sldLayoutId id="2147483669" r:id="rId1"/>
    <p:sldLayoutId id="2147483666" r:id="rId2"/>
    <p:sldLayoutId id="2147483654" r:id="rId3"/>
    <p:sldLayoutId id="2147483677" r:id="rId4"/>
  </p:sldLayoutIdLst>
  <p:transition>
    <p:randomBar dir="vert"/>
  </p:transition>
  <p:txStyles>
    <p:titleStyle>
      <a:lvl1pPr algn="ctr" defTabSz="1304591" rtl="0" eaLnBrk="0" fontAlgn="base" hangingPunct="0">
        <a:spcBef>
          <a:spcPct val="0"/>
        </a:spcBef>
        <a:spcAft>
          <a:spcPct val="0"/>
        </a:spcAft>
        <a:defRPr sz="6000" kern="1200">
          <a:solidFill>
            <a:srgbClr val="0860A8"/>
          </a:solidFill>
          <a:latin typeface="+mj-lt"/>
          <a:ea typeface="+mj-ea"/>
          <a:cs typeface="+mj-cs"/>
        </a:defRPr>
      </a:lvl1pPr>
      <a:lvl2pPr algn="ctr" defTabSz="1304591" rtl="0" eaLnBrk="0" fontAlgn="base" hangingPunct="0">
        <a:spcBef>
          <a:spcPct val="0"/>
        </a:spcBef>
        <a:spcAft>
          <a:spcPct val="0"/>
        </a:spcAft>
        <a:defRPr sz="6000">
          <a:solidFill>
            <a:srgbClr val="0860A8"/>
          </a:solidFill>
          <a:latin typeface="Calibri" pitchFamily="34" charset="0"/>
        </a:defRPr>
      </a:lvl2pPr>
      <a:lvl3pPr algn="ctr" defTabSz="1304591" rtl="0" eaLnBrk="0" fontAlgn="base" hangingPunct="0">
        <a:spcBef>
          <a:spcPct val="0"/>
        </a:spcBef>
        <a:spcAft>
          <a:spcPct val="0"/>
        </a:spcAft>
        <a:defRPr sz="6000">
          <a:solidFill>
            <a:srgbClr val="0860A8"/>
          </a:solidFill>
          <a:latin typeface="Calibri" pitchFamily="34" charset="0"/>
        </a:defRPr>
      </a:lvl3pPr>
      <a:lvl4pPr algn="ctr" defTabSz="1304591" rtl="0" eaLnBrk="0" fontAlgn="base" hangingPunct="0">
        <a:spcBef>
          <a:spcPct val="0"/>
        </a:spcBef>
        <a:spcAft>
          <a:spcPct val="0"/>
        </a:spcAft>
        <a:defRPr sz="6000">
          <a:solidFill>
            <a:srgbClr val="0860A8"/>
          </a:solidFill>
          <a:latin typeface="Calibri" pitchFamily="34" charset="0"/>
        </a:defRPr>
      </a:lvl4pPr>
      <a:lvl5pPr algn="ctr" defTabSz="1304591" rtl="0" eaLnBrk="0" fontAlgn="base" hangingPunct="0">
        <a:spcBef>
          <a:spcPct val="0"/>
        </a:spcBef>
        <a:spcAft>
          <a:spcPct val="0"/>
        </a:spcAft>
        <a:defRPr sz="6000">
          <a:solidFill>
            <a:srgbClr val="0860A8"/>
          </a:solidFill>
          <a:latin typeface="Calibri" pitchFamily="34" charset="0"/>
        </a:defRPr>
      </a:lvl5pPr>
      <a:lvl6pPr marL="457083" algn="ctr" defTabSz="1304591" rtl="0" fontAlgn="base">
        <a:spcBef>
          <a:spcPct val="0"/>
        </a:spcBef>
        <a:spcAft>
          <a:spcPct val="0"/>
        </a:spcAft>
        <a:defRPr sz="6000">
          <a:solidFill>
            <a:srgbClr val="0860A8"/>
          </a:solidFill>
          <a:latin typeface="Calibri" pitchFamily="34" charset="0"/>
        </a:defRPr>
      </a:lvl6pPr>
      <a:lvl7pPr marL="914165" algn="ctr" defTabSz="1304591" rtl="0" fontAlgn="base">
        <a:spcBef>
          <a:spcPct val="0"/>
        </a:spcBef>
        <a:spcAft>
          <a:spcPct val="0"/>
        </a:spcAft>
        <a:defRPr sz="6000">
          <a:solidFill>
            <a:srgbClr val="0860A8"/>
          </a:solidFill>
          <a:latin typeface="Calibri" pitchFamily="34" charset="0"/>
        </a:defRPr>
      </a:lvl7pPr>
      <a:lvl8pPr marL="1371248" algn="ctr" defTabSz="1304591" rtl="0" fontAlgn="base">
        <a:spcBef>
          <a:spcPct val="0"/>
        </a:spcBef>
        <a:spcAft>
          <a:spcPct val="0"/>
        </a:spcAft>
        <a:defRPr sz="6000">
          <a:solidFill>
            <a:srgbClr val="0860A8"/>
          </a:solidFill>
          <a:latin typeface="Calibri" pitchFamily="34" charset="0"/>
        </a:defRPr>
      </a:lvl8pPr>
      <a:lvl9pPr marL="1828331" algn="ctr" defTabSz="1304591" rtl="0" fontAlgn="base">
        <a:spcBef>
          <a:spcPct val="0"/>
        </a:spcBef>
        <a:spcAft>
          <a:spcPct val="0"/>
        </a:spcAft>
        <a:defRPr sz="6000">
          <a:solidFill>
            <a:srgbClr val="0860A8"/>
          </a:solidFill>
          <a:latin typeface="Calibri" pitchFamily="34" charset="0"/>
        </a:defRPr>
      </a:lvl9pPr>
    </p:titleStyle>
    <p:bodyStyle>
      <a:lvl1pPr marL="488825" indent="-488825" algn="l" defTabSz="1304591" rtl="0" eaLnBrk="0" fontAlgn="base" hangingPunct="0">
        <a:spcBef>
          <a:spcPct val="20000"/>
        </a:spcBef>
        <a:spcAft>
          <a:spcPct val="0"/>
        </a:spcAft>
        <a:buFont typeface="Arial" charset="0"/>
        <a:buChar char="•"/>
        <a:defRPr sz="3500" kern="1200">
          <a:solidFill>
            <a:srgbClr val="0860A8"/>
          </a:solidFill>
          <a:latin typeface="+mn-lt"/>
          <a:ea typeface="+mn-ea"/>
          <a:cs typeface="+mn-cs"/>
        </a:defRPr>
      </a:lvl1pPr>
      <a:lvl2pPr marL="1060178" indent="-407884" algn="l" defTabSz="1304591" rtl="0" eaLnBrk="0" fontAlgn="base" hangingPunct="0">
        <a:spcBef>
          <a:spcPct val="20000"/>
        </a:spcBef>
        <a:spcAft>
          <a:spcPct val="0"/>
        </a:spcAft>
        <a:buFont typeface="Arial" charset="0"/>
        <a:buChar char="–"/>
        <a:defRPr sz="3200" kern="1200">
          <a:solidFill>
            <a:srgbClr val="0860A8"/>
          </a:solidFill>
          <a:latin typeface="+mn-lt"/>
          <a:ea typeface="+mn-ea"/>
          <a:cs typeface="+mn-cs"/>
        </a:defRPr>
      </a:lvl2pPr>
      <a:lvl3pPr marL="1631532" indent="-325354" algn="l" defTabSz="1304591" rtl="0" eaLnBrk="0" fontAlgn="base" hangingPunct="0">
        <a:spcBef>
          <a:spcPct val="20000"/>
        </a:spcBef>
        <a:spcAft>
          <a:spcPct val="0"/>
        </a:spcAft>
        <a:buFont typeface="Arial" charset="0"/>
        <a:buChar char="•"/>
        <a:defRPr sz="2900" kern="1200">
          <a:solidFill>
            <a:srgbClr val="0860A8"/>
          </a:solidFill>
          <a:latin typeface="+mn-lt"/>
          <a:ea typeface="+mn-ea"/>
          <a:cs typeface="+mn-cs"/>
        </a:defRPr>
      </a:lvl3pPr>
      <a:lvl4pPr marL="2283826" indent="-325354" algn="l" defTabSz="1304591" rtl="0" eaLnBrk="0" fontAlgn="base" hangingPunct="0">
        <a:spcBef>
          <a:spcPct val="20000"/>
        </a:spcBef>
        <a:spcAft>
          <a:spcPct val="0"/>
        </a:spcAft>
        <a:buFont typeface="Arial" charset="0"/>
        <a:buChar char="–"/>
        <a:defRPr sz="2400" kern="1200">
          <a:solidFill>
            <a:srgbClr val="0860A8"/>
          </a:solidFill>
          <a:latin typeface="+mn-lt"/>
          <a:ea typeface="+mn-ea"/>
          <a:cs typeface="+mn-cs"/>
        </a:defRPr>
      </a:lvl4pPr>
      <a:lvl5pPr marL="2937709" indent="-325354" algn="l" defTabSz="1304591" rtl="0" eaLnBrk="0" fontAlgn="base" hangingPunct="0">
        <a:spcBef>
          <a:spcPct val="20000"/>
        </a:spcBef>
        <a:spcAft>
          <a:spcPct val="0"/>
        </a:spcAft>
        <a:buFont typeface="Arial" charset="0"/>
        <a:buChar char="»"/>
        <a:defRPr sz="2400" kern="1200">
          <a:solidFill>
            <a:srgbClr val="0860A8"/>
          </a:solidFill>
          <a:latin typeface="+mn-lt"/>
          <a:ea typeface="+mn-ea"/>
          <a:cs typeface="+mn-cs"/>
        </a:defRPr>
      </a:lvl5pPr>
      <a:lvl6pPr marL="3591183" indent="-326471" algn="l" defTabSz="1305885"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4126" indent="-326471" algn="l" defTabSz="1305885"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7069" indent="-326471" algn="l" defTabSz="1305885"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0012" indent="-326471" algn="l" defTabSz="1305885"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5885" rtl="0" eaLnBrk="1" latinLnBrk="0" hangingPunct="1">
        <a:defRPr sz="2600" kern="1200">
          <a:solidFill>
            <a:schemeClr val="tx1"/>
          </a:solidFill>
          <a:latin typeface="+mn-lt"/>
          <a:ea typeface="+mn-ea"/>
          <a:cs typeface="+mn-cs"/>
        </a:defRPr>
      </a:lvl1pPr>
      <a:lvl2pPr marL="652942" algn="l" defTabSz="1305885" rtl="0" eaLnBrk="1" latinLnBrk="0" hangingPunct="1">
        <a:defRPr sz="2600" kern="1200">
          <a:solidFill>
            <a:schemeClr val="tx1"/>
          </a:solidFill>
          <a:latin typeface="+mn-lt"/>
          <a:ea typeface="+mn-ea"/>
          <a:cs typeface="+mn-cs"/>
        </a:defRPr>
      </a:lvl2pPr>
      <a:lvl3pPr marL="1305885" algn="l" defTabSz="1305885" rtl="0" eaLnBrk="1" latinLnBrk="0" hangingPunct="1">
        <a:defRPr sz="2600" kern="1200">
          <a:solidFill>
            <a:schemeClr val="tx1"/>
          </a:solidFill>
          <a:latin typeface="+mn-lt"/>
          <a:ea typeface="+mn-ea"/>
          <a:cs typeface="+mn-cs"/>
        </a:defRPr>
      </a:lvl3pPr>
      <a:lvl4pPr marL="1958828" algn="l" defTabSz="1305885" rtl="0" eaLnBrk="1" latinLnBrk="0" hangingPunct="1">
        <a:defRPr sz="2600" kern="1200">
          <a:solidFill>
            <a:schemeClr val="tx1"/>
          </a:solidFill>
          <a:latin typeface="+mn-lt"/>
          <a:ea typeface="+mn-ea"/>
          <a:cs typeface="+mn-cs"/>
        </a:defRPr>
      </a:lvl4pPr>
      <a:lvl5pPr marL="2611771" algn="l" defTabSz="1305885" rtl="0" eaLnBrk="1" latinLnBrk="0" hangingPunct="1">
        <a:defRPr sz="2600" kern="1200">
          <a:solidFill>
            <a:schemeClr val="tx1"/>
          </a:solidFill>
          <a:latin typeface="+mn-lt"/>
          <a:ea typeface="+mn-ea"/>
          <a:cs typeface="+mn-cs"/>
        </a:defRPr>
      </a:lvl5pPr>
      <a:lvl6pPr marL="3264713" algn="l" defTabSz="1305885" rtl="0" eaLnBrk="1" latinLnBrk="0" hangingPunct="1">
        <a:defRPr sz="2600" kern="1200">
          <a:solidFill>
            <a:schemeClr val="tx1"/>
          </a:solidFill>
          <a:latin typeface="+mn-lt"/>
          <a:ea typeface="+mn-ea"/>
          <a:cs typeface="+mn-cs"/>
        </a:defRPr>
      </a:lvl6pPr>
      <a:lvl7pPr marL="3917656" algn="l" defTabSz="1305885" rtl="0" eaLnBrk="1" latinLnBrk="0" hangingPunct="1">
        <a:defRPr sz="2600" kern="1200">
          <a:solidFill>
            <a:schemeClr val="tx1"/>
          </a:solidFill>
          <a:latin typeface="+mn-lt"/>
          <a:ea typeface="+mn-ea"/>
          <a:cs typeface="+mn-cs"/>
        </a:defRPr>
      </a:lvl7pPr>
      <a:lvl8pPr marL="4570598" algn="l" defTabSz="1305885" rtl="0" eaLnBrk="1" latinLnBrk="0" hangingPunct="1">
        <a:defRPr sz="2600" kern="1200">
          <a:solidFill>
            <a:schemeClr val="tx1"/>
          </a:solidFill>
          <a:latin typeface="+mn-lt"/>
          <a:ea typeface="+mn-ea"/>
          <a:cs typeface="+mn-cs"/>
        </a:defRPr>
      </a:lvl8pPr>
      <a:lvl9pPr marL="5223540" algn="l" defTabSz="1305885" rtl="0" eaLnBrk="1" latinLnBrk="0" hangingPunct="1">
        <a:defRPr sz="2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0" y="0"/>
            <a:ext cx="12801600" cy="8229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4" name="Round Single Corner Rectangle 3"/>
          <p:cNvSpPr/>
          <p:nvPr userDrawn="1"/>
        </p:nvSpPr>
        <p:spPr>
          <a:xfrm>
            <a:off x="0" y="0"/>
            <a:ext cx="12801600" cy="8229600"/>
          </a:xfrm>
          <a:prstGeom prst="round1Rect">
            <a:avLst>
              <a:gd name="adj" fmla="val 359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0" y="7620000"/>
            <a:ext cx="12801600" cy="609600"/>
          </a:xfrm>
          <a:prstGeom prst="rect">
            <a:avLst/>
          </a:prstGeom>
          <a:gradFill>
            <a:gsLst>
              <a:gs pos="0">
                <a:srgbClr val="02203A"/>
              </a:gs>
              <a:gs pos="80000">
                <a:srgbClr val="0860A8"/>
              </a:gs>
              <a:gs pos="100000">
                <a:schemeClr val="bg1"/>
              </a:gs>
            </a:gsLst>
          </a:gradFill>
          <a:ln>
            <a:noFill/>
          </a:ln>
        </p:spPr>
        <p:style>
          <a:lnRef idx="1">
            <a:schemeClr val="accent3"/>
          </a:lnRef>
          <a:fillRef idx="3">
            <a:schemeClr val="accent3"/>
          </a:fillRef>
          <a:effectRef idx="2">
            <a:schemeClr val="accent3"/>
          </a:effectRef>
          <a:fontRef idx="minor">
            <a:schemeClr val="lt1"/>
          </a:fontRef>
        </p:style>
        <p:txBody>
          <a:bodyPr lIns="91417" tIns="45709" rIns="91417" bIns="45709" anchor="ctr"/>
          <a:lstStyle/>
          <a:p>
            <a:pPr algn="ctr">
              <a:defRPr/>
            </a:pPr>
            <a:endParaRPr lang="en-US">
              <a:solidFill>
                <a:prstClr val="white"/>
              </a:solidFill>
            </a:endParaRPr>
          </a:p>
        </p:txBody>
      </p:sp>
    </p:spTree>
    <p:extLst>
      <p:ext uri="{BB962C8B-B14F-4D97-AF65-F5344CB8AC3E}">
        <p14:creationId xmlns:p14="http://schemas.microsoft.com/office/powerpoint/2010/main" val="166395508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6" r:id="rId3"/>
    <p:sldLayoutId id="2147483678" r:id="rId4"/>
  </p:sldLayoutIdLst>
  <p:transition advTm="30000">
    <p:randomBar dir="vert"/>
  </p:transition>
  <p:txStyles>
    <p:titleStyle>
      <a:lvl1pPr algn="ctr" defTabSz="1304591" rtl="0" eaLnBrk="0" fontAlgn="base" hangingPunct="0">
        <a:spcBef>
          <a:spcPct val="0"/>
        </a:spcBef>
        <a:spcAft>
          <a:spcPct val="0"/>
        </a:spcAft>
        <a:defRPr sz="6000" kern="1200">
          <a:solidFill>
            <a:srgbClr val="0860A8"/>
          </a:solidFill>
          <a:latin typeface="+mj-lt"/>
          <a:ea typeface="+mj-ea"/>
          <a:cs typeface="+mj-cs"/>
        </a:defRPr>
      </a:lvl1pPr>
      <a:lvl2pPr algn="ctr" defTabSz="1304591" rtl="0" eaLnBrk="0" fontAlgn="base" hangingPunct="0">
        <a:spcBef>
          <a:spcPct val="0"/>
        </a:spcBef>
        <a:spcAft>
          <a:spcPct val="0"/>
        </a:spcAft>
        <a:defRPr sz="6000">
          <a:solidFill>
            <a:srgbClr val="0860A8"/>
          </a:solidFill>
          <a:latin typeface="Calibri" pitchFamily="34" charset="0"/>
        </a:defRPr>
      </a:lvl2pPr>
      <a:lvl3pPr algn="ctr" defTabSz="1304591" rtl="0" eaLnBrk="0" fontAlgn="base" hangingPunct="0">
        <a:spcBef>
          <a:spcPct val="0"/>
        </a:spcBef>
        <a:spcAft>
          <a:spcPct val="0"/>
        </a:spcAft>
        <a:defRPr sz="6000">
          <a:solidFill>
            <a:srgbClr val="0860A8"/>
          </a:solidFill>
          <a:latin typeface="Calibri" pitchFamily="34" charset="0"/>
        </a:defRPr>
      </a:lvl3pPr>
      <a:lvl4pPr algn="ctr" defTabSz="1304591" rtl="0" eaLnBrk="0" fontAlgn="base" hangingPunct="0">
        <a:spcBef>
          <a:spcPct val="0"/>
        </a:spcBef>
        <a:spcAft>
          <a:spcPct val="0"/>
        </a:spcAft>
        <a:defRPr sz="6000">
          <a:solidFill>
            <a:srgbClr val="0860A8"/>
          </a:solidFill>
          <a:latin typeface="Calibri" pitchFamily="34" charset="0"/>
        </a:defRPr>
      </a:lvl4pPr>
      <a:lvl5pPr algn="ctr" defTabSz="1304591" rtl="0" eaLnBrk="0" fontAlgn="base" hangingPunct="0">
        <a:spcBef>
          <a:spcPct val="0"/>
        </a:spcBef>
        <a:spcAft>
          <a:spcPct val="0"/>
        </a:spcAft>
        <a:defRPr sz="6000">
          <a:solidFill>
            <a:srgbClr val="0860A8"/>
          </a:solidFill>
          <a:latin typeface="Calibri" pitchFamily="34" charset="0"/>
        </a:defRPr>
      </a:lvl5pPr>
      <a:lvl6pPr marL="457083" algn="ctr" defTabSz="1304591" rtl="0" fontAlgn="base">
        <a:spcBef>
          <a:spcPct val="0"/>
        </a:spcBef>
        <a:spcAft>
          <a:spcPct val="0"/>
        </a:spcAft>
        <a:defRPr sz="6000">
          <a:solidFill>
            <a:srgbClr val="0860A8"/>
          </a:solidFill>
          <a:latin typeface="Calibri" pitchFamily="34" charset="0"/>
        </a:defRPr>
      </a:lvl6pPr>
      <a:lvl7pPr marL="914165" algn="ctr" defTabSz="1304591" rtl="0" fontAlgn="base">
        <a:spcBef>
          <a:spcPct val="0"/>
        </a:spcBef>
        <a:spcAft>
          <a:spcPct val="0"/>
        </a:spcAft>
        <a:defRPr sz="6000">
          <a:solidFill>
            <a:srgbClr val="0860A8"/>
          </a:solidFill>
          <a:latin typeface="Calibri" pitchFamily="34" charset="0"/>
        </a:defRPr>
      </a:lvl7pPr>
      <a:lvl8pPr marL="1371248" algn="ctr" defTabSz="1304591" rtl="0" fontAlgn="base">
        <a:spcBef>
          <a:spcPct val="0"/>
        </a:spcBef>
        <a:spcAft>
          <a:spcPct val="0"/>
        </a:spcAft>
        <a:defRPr sz="6000">
          <a:solidFill>
            <a:srgbClr val="0860A8"/>
          </a:solidFill>
          <a:latin typeface="Calibri" pitchFamily="34" charset="0"/>
        </a:defRPr>
      </a:lvl8pPr>
      <a:lvl9pPr marL="1828331" algn="ctr" defTabSz="1304591" rtl="0" fontAlgn="base">
        <a:spcBef>
          <a:spcPct val="0"/>
        </a:spcBef>
        <a:spcAft>
          <a:spcPct val="0"/>
        </a:spcAft>
        <a:defRPr sz="6000">
          <a:solidFill>
            <a:srgbClr val="0860A8"/>
          </a:solidFill>
          <a:latin typeface="Calibri" pitchFamily="34" charset="0"/>
        </a:defRPr>
      </a:lvl9pPr>
    </p:titleStyle>
    <p:bodyStyle>
      <a:lvl1pPr marL="488825" indent="-488825" algn="l" defTabSz="1304591" rtl="0" eaLnBrk="0" fontAlgn="base" hangingPunct="0">
        <a:spcBef>
          <a:spcPct val="20000"/>
        </a:spcBef>
        <a:spcAft>
          <a:spcPct val="0"/>
        </a:spcAft>
        <a:buFont typeface="Arial" charset="0"/>
        <a:buChar char="•"/>
        <a:defRPr sz="3500" kern="1200">
          <a:solidFill>
            <a:srgbClr val="0860A8"/>
          </a:solidFill>
          <a:latin typeface="+mn-lt"/>
          <a:ea typeface="+mn-ea"/>
          <a:cs typeface="+mn-cs"/>
        </a:defRPr>
      </a:lvl1pPr>
      <a:lvl2pPr marL="1060178" indent="-407884" algn="l" defTabSz="1304591" rtl="0" eaLnBrk="0" fontAlgn="base" hangingPunct="0">
        <a:spcBef>
          <a:spcPct val="20000"/>
        </a:spcBef>
        <a:spcAft>
          <a:spcPct val="0"/>
        </a:spcAft>
        <a:buFont typeface="Arial" charset="0"/>
        <a:buChar char="–"/>
        <a:defRPr sz="3200" kern="1200">
          <a:solidFill>
            <a:srgbClr val="0860A8"/>
          </a:solidFill>
          <a:latin typeface="+mn-lt"/>
          <a:ea typeface="+mn-ea"/>
          <a:cs typeface="+mn-cs"/>
        </a:defRPr>
      </a:lvl2pPr>
      <a:lvl3pPr marL="1631532" indent="-325354" algn="l" defTabSz="1304591" rtl="0" eaLnBrk="0" fontAlgn="base" hangingPunct="0">
        <a:spcBef>
          <a:spcPct val="20000"/>
        </a:spcBef>
        <a:spcAft>
          <a:spcPct val="0"/>
        </a:spcAft>
        <a:buFont typeface="Arial" charset="0"/>
        <a:buChar char="•"/>
        <a:defRPr sz="2900" kern="1200">
          <a:solidFill>
            <a:srgbClr val="0860A8"/>
          </a:solidFill>
          <a:latin typeface="+mn-lt"/>
          <a:ea typeface="+mn-ea"/>
          <a:cs typeface="+mn-cs"/>
        </a:defRPr>
      </a:lvl3pPr>
      <a:lvl4pPr marL="2283826" indent="-325354" algn="l" defTabSz="1304591" rtl="0" eaLnBrk="0" fontAlgn="base" hangingPunct="0">
        <a:spcBef>
          <a:spcPct val="20000"/>
        </a:spcBef>
        <a:spcAft>
          <a:spcPct val="0"/>
        </a:spcAft>
        <a:buFont typeface="Arial" charset="0"/>
        <a:buChar char="–"/>
        <a:defRPr sz="2400" kern="1200">
          <a:solidFill>
            <a:srgbClr val="0860A8"/>
          </a:solidFill>
          <a:latin typeface="+mn-lt"/>
          <a:ea typeface="+mn-ea"/>
          <a:cs typeface="+mn-cs"/>
        </a:defRPr>
      </a:lvl4pPr>
      <a:lvl5pPr marL="2937709" indent="-325354" algn="l" defTabSz="1304591" rtl="0" eaLnBrk="0" fontAlgn="base" hangingPunct="0">
        <a:spcBef>
          <a:spcPct val="20000"/>
        </a:spcBef>
        <a:spcAft>
          <a:spcPct val="0"/>
        </a:spcAft>
        <a:buFont typeface="Arial" charset="0"/>
        <a:buChar char="»"/>
        <a:defRPr sz="2400" kern="1200">
          <a:solidFill>
            <a:srgbClr val="0860A8"/>
          </a:solidFill>
          <a:latin typeface="+mn-lt"/>
          <a:ea typeface="+mn-ea"/>
          <a:cs typeface="+mn-cs"/>
        </a:defRPr>
      </a:lvl5pPr>
      <a:lvl6pPr marL="3591183" indent="-326471" algn="l" defTabSz="1305885"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4126" indent="-326471" algn="l" defTabSz="1305885"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7069" indent="-326471" algn="l" defTabSz="1305885"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0012" indent="-326471" algn="l" defTabSz="1305885"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5885" rtl="0" eaLnBrk="1" latinLnBrk="0" hangingPunct="1">
        <a:defRPr sz="2600" kern="1200">
          <a:solidFill>
            <a:schemeClr val="tx1"/>
          </a:solidFill>
          <a:latin typeface="+mn-lt"/>
          <a:ea typeface="+mn-ea"/>
          <a:cs typeface="+mn-cs"/>
        </a:defRPr>
      </a:lvl1pPr>
      <a:lvl2pPr marL="652942" algn="l" defTabSz="1305885" rtl="0" eaLnBrk="1" latinLnBrk="0" hangingPunct="1">
        <a:defRPr sz="2600" kern="1200">
          <a:solidFill>
            <a:schemeClr val="tx1"/>
          </a:solidFill>
          <a:latin typeface="+mn-lt"/>
          <a:ea typeface="+mn-ea"/>
          <a:cs typeface="+mn-cs"/>
        </a:defRPr>
      </a:lvl2pPr>
      <a:lvl3pPr marL="1305885" algn="l" defTabSz="1305885" rtl="0" eaLnBrk="1" latinLnBrk="0" hangingPunct="1">
        <a:defRPr sz="2600" kern="1200">
          <a:solidFill>
            <a:schemeClr val="tx1"/>
          </a:solidFill>
          <a:latin typeface="+mn-lt"/>
          <a:ea typeface="+mn-ea"/>
          <a:cs typeface="+mn-cs"/>
        </a:defRPr>
      </a:lvl3pPr>
      <a:lvl4pPr marL="1958828" algn="l" defTabSz="1305885" rtl="0" eaLnBrk="1" latinLnBrk="0" hangingPunct="1">
        <a:defRPr sz="2600" kern="1200">
          <a:solidFill>
            <a:schemeClr val="tx1"/>
          </a:solidFill>
          <a:latin typeface="+mn-lt"/>
          <a:ea typeface="+mn-ea"/>
          <a:cs typeface="+mn-cs"/>
        </a:defRPr>
      </a:lvl4pPr>
      <a:lvl5pPr marL="2611771" algn="l" defTabSz="1305885" rtl="0" eaLnBrk="1" latinLnBrk="0" hangingPunct="1">
        <a:defRPr sz="2600" kern="1200">
          <a:solidFill>
            <a:schemeClr val="tx1"/>
          </a:solidFill>
          <a:latin typeface="+mn-lt"/>
          <a:ea typeface="+mn-ea"/>
          <a:cs typeface="+mn-cs"/>
        </a:defRPr>
      </a:lvl5pPr>
      <a:lvl6pPr marL="3264713" algn="l" defTabSz="1305885" rtl="0" eaLnBrk="1" latinLnBrk="0" hangingPunct="1">
        <a:defRPr sz="2600" kern="1200">
          <a:solidFill>
            <a:schemeClr val="tx1"/>
          </a:solidFill>
          <a:latin typeface="+mn-lt"/>
          <a:ea typeface="+mn-ea"/>
          <a:cs typeface="+mn-cs"/>
        </a:defRPr>
      </a:lvl6pPr>
      <a:lvl7pPr marL="3917656" algn="l" defTabSz="1305885" rtl="0" eaLnBrk="1" latinLnBrk="0" hangingPunct="1">
        <a:defRPr sz="2600" kern="1200">
          <a:solidFill>
            <a:schemeClr val="tx1"/>
          </a:solidFill>
          <a:latin typeface="+mn-lt"/>
          <a:ea typeface="+mn-ea"/>
          <a:cs typeface="+mn-cs"/>
        </a:defRPr>
      </a:lvl7pPr>
      <a:lvl8pPr marL="4570598" algn="l" defTabSz="1305885" rtl="0" eaLnBrk="1" latinLnBrk="0" hangingPunct="1">
        <a:defRPr sz="2600" kern="1200">
          <a:solidFill>
            <a:schemeClr val="tx1"/>
          </a:solidFill>
          <a:latin typeface="+mn-lt"/>
          <a:ea typeface="+mn-ea"/>
          <a:cs typeface="+mn-cs"/>
        </a:defRPr>
      </a:lvl8pPr>
      <a:lvl9pPr marL="5223540" algn="l" defTabSz="1305885"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sz="quarter"/>
          </p:nvPr>
        </p:nvSpPr>
        <p:spPr>
          <a:xfrm>
            <a:off x="2438400" y="2286000"/>
            <a:ext cx="9417073" cy="2590800"/>
          </a:xfrm>
        </p:spPr>
        <p:txBody>
          <a:bodyPr/>
          <a:lstStyle/>
          <a:p>
            <a:r>
              <a:rPr lang="en-US" dirty="0" smtClean="0"/>
              <a:t/>
            </a:r>
            <a:br>
              <a:rPr lang="en-US" dirty="0" smtClean="0"/>
            </a:br>
            <a:r>
              <a:rPr lang="en-US" dirty="0" smtClean="0"/>
              <a:t/>
            </a:r>
            <a:br>
              <a:rPr lang="en-US" dirty="0" smtClean="0"/>
            </a:br>
            <a:r>
              <a:rPr lang="en-US" dirty="0" smtClean="0"/>
              <a:t>SVX as it Relates to Simulation Speed</a:t>
            </a:r>
            <a:br>
              <a:rPr lang="en-US" dirty="0" smtClean="0"/>
            </a:br>
            <a:endParaRPr lang="en-US" dirty="0"/>
          </a:p>
        </p:txBody>
      </p:sp>
      <p:sp>
        <p:nvSpPr>
          <p:cNvPr id="5" name="Subtitle 4"/>
          <p:cNvSpPr>
            <a:spLocks noGrp="1"/>
          </p:cNvSpPr>
          <p:nvPr>
            <p:ph type="subTitle" sz="quarter" idx="1"/>
          </p:nvPr>
        </p:nvSpPr>
        <p:spPr/>
        <p:txBody>
          <a:bodyPr/>
          <a:lstStyle/>
          <a:p>
            <a:r>
              <a:rPr lang="en-US" dirty="0" smtClean="0"/>
              <a:t>Steve Hoover</a:t>
            </a:r>
          </a:p>
          <a:p>
            <a:r>
              <a:rPr lang="en-US" dirty="0" smtClean="0"/>
              <a:t>Q4 2012</a:t>
            </a:r>
            <a:endParaRPr lang="en-US" dirty="0"/>
          </a:p>
        </p:txBody>
      </p:sp>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u="sng" dirty="0" smtClean="0"/>
              <a:t>Abstract models simulate faster!</a:t>
            </a:r>
          </a:p>
          <a:p>
            <a:r>
              <a:rPr lang="en-US" dirty="0" smtClean="0"/>
              <a:t>PAD provides abstraction w/o an additional model and language in the design process.</a:t>
            </a:r>
          </a:p>
          <a:p>
            <a:r>
              <a:rPr lang="en-US" dirty="0" smtClean="0"/>
              <a:t>There is NO loss in integrity due to abstraction (except where desired).</a:t>
            </a:r>
          </a:p>
          <a:p>
            <a:r>
              <a:rPr lang="en-US" dirty="0" smtClean="0"/>
              <a:t>Abstract models occupy less emulator hardware.</a:t>
            </a:r>
          </a:p>
          <a:p>
            <a:r>
              <a:rPr lang="en-US" dirty="0" smtClean="0"/>
              <a:t>Abstract models build faster -&gt; more feasible to target to emulation.</a:t>
            </a:r>
          </a:p>
          <a:p>
            <a:r>
              <a:rPr lang="en-US" dirty="0" smtClean="0"/>
              <a:t>More feasible to build different models w/ different components abstracted (behaviorally-approximate and behaviorally-aggressive).  Again, smaller models; faster build.</a:t>
            </a:r>
          </a:p>
          <a:p>
            <a:r>
              <a:rPr lang="en-US" dirty="0"/>
              <a:t>PAD enables architectural exploration and performance modeling in the same infrastructure.  Following this approach, abstractions are available and validated prior to FED.  This means fewer bugs and enables smaller models for FED/EXE, which means less simulation</a:t>
            </a:r>
            <a:r>
              <a:rPr lang="en-US" dirty="0" smtClean="0"/>
              <a:t>.</a:t>
            </a:r>
            <a:endParaRPr lang="en-US" dirty="0"/>
          </a:p>
        </p:txBody>
      </p:sp>
      <p:sp>
        <p:nvSpPr>
          <p:cNvPr id="3" name="Title 2"/>
          <p:cNvSpPr>
            <a:spLocks noGrp="1"/>
          </p:cNvSpPr>
          <p:nvPr>
            <p:ph type="title"/>
          </p:nvPr>
        </p:nvSpPr>
        <p:spPr/>
        <p:txBody>
          <a:bodyPr/>
          <a:lstStyle/>
          <a:p>
            <a:r>
              <a:rPr lang="en-US" dirty="0" smtClean="0"/>
              <a:t>PAD Implications for Simulation Speed</a:t>
            </a:r>
            <a:endParaRPr lang="en-US" dirty="0"/>
          </a:p>
        </p:txBody>
      </p:sp>
    </p:spTree>
    <p:extLst>
      <p:ext uri="{BB962C8B-B14F-4D97-AF65-F5344CB8AC3E}">
        <p14:creationId xmlns:p14="http://schemas.microsoft.com/office/powerpoint/2010/main" val="3717010204"/>
      </p:ext>
    </p:extLst>
  </p:cSld>
  <p:clrMapOvr>
    <a:masterClrMapping/>
  </p:clrMapOvr>
  <p:transition>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SVX Example</a:t>
            </a:r>
            <a:endParaRPr lang="en-US" dirty="0"/>
          </a:p>
        </p:txBody>
      </p:sp>
      <p:sp>
        <p:nvSpPr>
          <p:cNvPr id="4" name="TextBox 3"/>
          <p:cNvSpPr txBox="1"/>
          <p:nvPr/>
        </p:nvSpPr>
        <p:spPr>
          <a:xfrm>
            <a:off x="1295400" y="2514600"/>
            <a:ext cx="184731" cy="492443"/>
          </a:xfrm>
          <a:prstGeom prst="rect">
            <a:avLst/>
          </a:prstGeom>
          <a:noFill/>
        </p:spPr>
        <p:txBody>
          <a:bodyPr wrap="none" rtlCol="0">
            <a:spAutoFit/>
          </a:bodyPr>
          <a:lstStyle/>
          <a:p>
            <a:endParaRPr lang="en-US" dirty="0">
              <a:solidFill>
                <a:prstClr val="black"/>
              </a:solidFill>
            </a:endParaRPr>
          </a:p>
        </p:txBody>
      </p:sp>
      <p:sp>
        <p:nvSpPr>
          <p:cNvPr id="5" name="Content Placeholder 2"/>
          <p:cNvSpPr>
            <a:spLocks noGrp="1"/>
          </p:cNvSpPr>
          <p:nvPr>
            <p:ph idx="1"/>
          </p:nvPr>
        </p:nvSpPr>
        <p:spPr>
          <a:xfrm>
            <a:off x="615931" y="1600200"/>
            <a:ext cx="8216444" cy="4702471"/>
          </a:xfrm>
        </p:spPr>
        <p:txBody>
          <a:bodyPr wrap="none" bIns="45720"/>
          <a:lstStyle/>
          <a:p>
            <a:pPr marL="0" indent="0">
              <a:lnSpc>
                <a:spcPct val="200000"/>
              </a:lnSpc>
              <a:spcBef>
                <a:spcPts val="200"/>
              </a:spcBef>
              <a:buNone/>
            </a:pPr>
            <a:r>
              <a:rPr lang="en-US" sz="1400" b="1" dirty="0" smtClean="0">
                <a:latin typeface="Courier New" pitchFamily="49" charset="0"/>
                <a:cs typeface="Courier New" pitchFamily="49" charset="0"/>
              </a:rPr>
              <a:t>\SVX</a:t>
            </a:r>
          </a:p>
          <a:p>
            <a:pPr marL="0" indent="0">
              <a:lnSpc>
                <a:spcPct val="200000"/>
              </a:lnSpc>
              <a:spcBef>
                <a:spcPts val="200"/>
              </a:spcBef>
              <a:buNone/>
            </a:pPr>
            <a:r>
              <a:rPr lang="en-US" sz="1400" b="1" dirty="0" smtClean="0">
                <a:solidFill>
                  <a:srgbClr val="9EF52B"/>
                </a:solidFill>
                <a:latin typeface="Courier New" pitchFamily="49" charset="0"/>
                <a:cs typeface="Courier New" pitchFamily="49" charset="0"/>
              </a:rPr>
              <a:t> </a:t>
            </a:r>
            <a:r>
              <a:rPr lang="en-US" sz="1400" b="1" dirty="0" smtClean="0">
                <a:solidFill>
                  <a:srgbClr val="008000"/>
                </a:solidFill>
                <a:latin typeface="Courier New" pitchFamily="49" charset="0"/>
                <a:cs typeface="Courier New" pitchFamily="49" charset="0"/>
              </a:rPr>
              <a:t>|issue ^clock=“C” ^pipe=6</a:t>
            </a:r>
          </a:p>
          <a:p>
            <a:pPr marL="0" indent="0">
              <a:lnSpc>
                <a:spcPct val="200000"/>
              </a:lnSpc>
              <a:spcBef>
                <a:spcPts val="200"/>
              </a:spcBef>
              <a:buNone/>
            </a:pPr>
            <a:r>
              <a:rPr lang="en-US" sz="1400" b="1" dirty="0" smtClean="0">
                <a:latin typeface="Courier New" pitchFamily="49" charset="0"/>
                <a:cs typeface="Courier New" pitchFamily="49" charset="0"/>
              </a:rPr>
              <a:t>    </a:t>
            </a:r>
            <a:r>
              <a:rPr lang="en-US" sz="1400" dirty="0" smtClean="0">
                <a:solidFill>
                  <a:srgbClr val="CF65FF"/>
                </a:solidFill>
                <a:latin typeface="Courier New" pitchFamily="49" charset="0"/>
                <a:cs typeface="Courier New" pitchFamily="49" charset="0"/>
              </a:rPr>
              <a:t>&gt;</a:t>
            </a:r>
            <a:r>
              <a:rPr lang="en-US" sz="1400" b="1" dirty="0" err="1" smtClean="0">
                <a:solidFill>
                  <a:srgbClr val="CF65FF"/>
                </a:solidFill>
                <a:latin typeface="Courier New" pitchFamily="49" charset="0"/>
                <a:cs typeface="Courier New" pitchFamily="49" charset="0"/>
              </a:rPr>
              <a:t>inst</a:t>
            </a:r>
            <a:r>
              <a:rPr lang="en-US" sz="1400" b="1" dirty="0" smtClean="0">
                <a:solidFill>
                  <a:srgbClr val="CF65FF"/>
                </a:solidFill>
                <a:latin typeface="Courier New" pitchFamily="49" charset="0"/>
                <a:cs typeface="Courier New" pitchFamily="49" charset="0"/>
              </a:rPr>
              <a:t>[3:0]</a:t>
            </a:r>
          </a:p>
          <a:p>
            <a:pPr marL="0" indent="0">
              <a:lnSpc>
                <a:spcPct val="200000"/>
              </a:lnSpc>
              <a:spcBef>
                <a:spcPts val="200"/>
              </a:spcBef>
              <a:buNone/>
            </a:pPr>
            <a:r>
              <a:rPr lang="en-US" sz="1400" b="1" dirty="0" smtClean="0">
                <a:latin typeface="Courier New" pitchFamily="49" charset="0"/>
                <a:cs typeface="Courier New" pitchFamily="49" charset="0"/>
              </a:rPr>
              <a:t>       </a:t>
            </a:r>
            <a:r>
              <a:rPr lang="en-US" sz="1400" b="1" dirty="0" smtClean="0">
                <a:solidFill>
                  <a:srgbClr val="F4B270"/>
                </a:solidFill>
                <a:latin typeface="Courier New" pitchFamily="49" charset="0"/>
                <a:cs typeface="Courier New" pitchFamily="49" charset="0"/>
              </a:rPr>
              <a:t>@0</a:t>
            </a:r>
          </a:p>
          <a:p>
            <a:pPr marL="0" indent="0">
              <a:lnSpc>
                <a:spcPct val="200000"/>
              </a:lnSpc>
              <a:spcBef>
                <a:spcPts val="200"/>
              </a:spcBef>
              <a:buNone/>
            </a:pPr>
            <a:r>
              <a:rPr lang="en-US" sz="1400" dirty="0">
                <a:latin typeface="Courier New" pitchFamily="49" charset="0"/>
                <a:cs typeface="Courier New" pitchFamily="49" charset="0"/>
              </a:rPr>
              <a:t> </a:t>
            </a:r>
            <a:r>
              <a:rPr lang="en-US" sz="1400" b="1" dirty="0" smtClean="0">
                <a:latin typeface="Courier New" pitchFamily="49" charset="0"/>
                <a:cs typeface="Courier New" pitchFamily="49" charset="0"/>
              </a:rPr>
              <a:t>         $valid = </a:t>
            </a:r>
            <a:r>
              <a:rPr lang="en-US" sz="1400" dirty="0" smtClean="0">
                <a:latin typeface="Courier New" pitchFamily="49" charset="0"/>
                <a:cs typeface="Courier New" pitchFamily="49" charset="0"/>
              </a:rPr>
              <a:t>*valid_U600H[</a:t>
            </a:r>
            <a:r>
              <a:rPr lang="en-US" sz="1400" dirty="0" err="1" smtClean="0">
                <a:latin typeface="Courier New" pitchFamily="49" charset="0"/>
                <a:cs typeface="Courier New" pitchFamily="49" charset="0"/>
              </a:rPr>
              <a:t>inst</a:t>
            </a:r>
            <a:r>
              <a:rPr lang="en-US" sz="1400" dirty="0" smtClean="0">
                <a:latin typeface="Courier New" pitchFamily="49" charset="0"/>
                <a:cs typeface="Courier New" pitchFamily="49" charset="0"/>
              </a:rPr>
              <a:t>]</a:t>
            </a:r>
            <a:r>
              <a:rPr lang="en-US" sz="1400" b="1" dirty="0" smtClean="0">
                <a:latin typeface="Courier New" pitchFamily="49" charset="0"/>
                <a:cs typeface="Courier New" pitchFamily="49" charset="0"/>
              </a:rPr>
              <a:t>;</a:t>
            </a:r>
          </a:p>
          <a:p>
            <a:pPr marL="0" indent="0">
              <a:lnSpc>
                <a:spcPct val="200000"/>
              </a:lnSpc>
              <a:spcBef>
                <a:spcPts val="200"/>
              </a:spcBef>
              <a:buNone/>
            </a:pPr>
            <a:r>
              <a:rPr lang="en-US" sz="1400" b="1" dirty="0" smtClean="0">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a:t>
            </a:r>
            <a:r>
              <a:rPr lang="en-US" sz="1400" b="1" dirty="0" smtClean="0">
                <a:solidFill>
                  <a:schemeClr val="accent2">
                    <a:lumMod val="75000"/>
                  </a:schemeClr>
                </a:solidFill>
                <a:latin typeface="Courier New" pitchFamily="49" charset="0"/>
                <a:cs typeface="Courier New" pitchFamily="49" charset="0"/>
              </a:rPr>
              <a:t>valid</a:t>
            </a:r>
          </a:p>
          <a:p>
            <a:pPr marL="0" indent="0">
              <a:lnSpc>
                <a:spcPct val="200000"/>
              </a:lnSpc>
              <a:spcBef>
                <a:spcPts val="200"/>
              </a:spcBef>
              <a:buNone/>
            </a:pPr>
            <a:r>
              <a:rPr lang="en-US" sz="1400" b="1" dirty="0" smtClean="0">
                <a:latin typeface="Courier New" pitchFamily="49" charset="0"/>
                <a:cs typeface="Courier New" pitchFamily="49" charset="0"/>
              </a:rPr>
              <a:t>          </a:t>
            </a:r>
            <a:r>
              <a:rPr lang="en-US" sz="1400" b="1" dirty="0" smtClean="0">
                <a:solidFill>
                  <a:srgbClr val="F4B270"/>
                </a:solidFill>
                <a:latin typeface="Courier New" pitchFamily="49" charset="0"/>
                <a:cs typeface="Courier New" pitchFamily="49" charset="0"/>
              </a:rPr>
              <a:t>@1</a:t>
            </a:r>
          </a:p>
          <a:p>
            <a:pPr marL="0" indent="0">
              <a:lnSpc>
                <a:spcPct val="200000"/>
              </a:lnSpc>
              <a:spcBef>
                <a:spcPts val="200"/>
              </a:spcBef>
              <a:buNone/>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mem_op</a:t>
            </a:r>
            <a:r>
              <a:rPr lang="en-US" sz="1400" b="1" dirty="0" smtClean="0">
                <a:latin typeface="Courier New" pitchFamily="49" charset="0"/>
                <a:cs typeface="Courier New" pitchFamily="49" charset="0"/>
              </a:rPr>
              <a:t> = $</a:t>
            </a:r>
            <a:r>
              <a:rPr lang="en-US" sz="1400" b="1" dirty="0" err="1" smtClean="0">
                <a:latin typeface="Courier New" pitchFamily="49" charset="0"/>
                <a:cs typeface="Courier New" pitchFamily="49" charset="0"/>
              </a:rPr>
              <a:t>raw_inst</a:t>
            </a:r>
            <a:r>
              <a:rPr lang="en-US" sz="1400" b="1" dirty="0" smtClean="0">
                <a:latin typeface="Courier New" pitchFamily="49" charset="0"/>
                <a:cs typeface="Courier New" pitchFamily="49" charset="0"/>
              </a:rPr>
              <a:t>[28:27]</a:t>
            </a: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 2’b01;</a:t>
            </a:r>
          </a:p>
          <a:p>
            <a:pPr marL="0" indent="0">
              <a:lnSpc>
                <a:spcPct val="200000"/>
              </a:lnSpc>
              <a:spcBef>
                <a:spcPts val="200"/>
              </a:spcBef>
              <a:buNone/>
            </a:pPr>
            <a:r>
              <a:rPr lang="en-US" sz="1400" b="1" dirty="0" smtClean="0">
                <a:latin typeface="Courier New" pitchFamily="49" charset="0"/>
                <a:cs typeface="Courier New" pitchFamily="49" charset="0"/>
              </a:rPr>
              <a:t>          </a:t>
            </a:r>
            <a:r>
              <a:rPr lang="en-US" sz="1400" dirty="0" smtClean="0">
                <a:solidFill>
                  <a:schemeClr val="accent2">
                    <a:lumMod val="75000"/>
                  </a:schemeClr>
                </a:solidFill>
                <a:latin typeface="Courier New" pitchFamily="49" charset="0"/>
                <a:cs typeface="Courier New" pitchFamily="49" charset="0"/>
              </a:rPr>
              <a:t>?</a:t>
            </a:r>
            <a:r>
              <a:rPr lang="en-US" sz="1400" b="1" dirty="0" err="1" smtClean="0">
                <a:solidFill>
                  <a:schemeClr val="accent2">
                    <a:lumMod val="75000"/>
                  </a:schemeClr>
                </a:solidFill>
                <a:latin typeface="Courier New" pitchFamily="49" charset="0"/>
                <a:cs typeface="Courier New" pitchFamily="49" charset="0"/>
              </a:rPr>
              <a:t>mem_op</a:t>
            </a:r>
            <a:endParaRPr lang="en-US" sz="1400" b="1" dirty="0" smtClean="0">
              <a:solidFill>
                <a:schemeClr val="accent2">
                  <a:lumMod val="75000"/>
                </a:schemeClr>
              </a:solidFill>
              <a:latin typeface="Courier New" pitchFamily="49" charset="0"/>
              <a:cs typeface="Courier New" pitchFamily="49" charset="0"/>
            </a:endParaRPr>
          </a:p>
          <a:p>
            <a:pPr marL="0" indent="0">
              <a:lnSpc>
                <a:spcPct val="200000"/>
              </a:lnSpc>
              <a:spcBef>
                <a:spcPts val="200"/>
              </a:spcBef>
              <a:buNone/>
            </a:pPr>
            <a:r>
              <a:rPr lang="en-US" sz="1400" b="1" dirty="0" smtClean="0">
                <a:latin typeface="Courier New" pitchFamily="49" charset="0"/>
                <a:cs typeface="Courier New" pitchFamily="49" charset="0"/>
              </a:rPr>
              <a:t>             </a:t>
            </a:r>
            <a:r>
              <a:rPr lang="en-US" sz="1400" b="1" dirty="0" smtClean="0">
                <a:solidFill>
                  <a:srgbClr val="F4B270"/>
                </a:solidFill>
                <a:latin typeface="Courier New" pitchFamily="49" charset="0"/>
                <a:cs typeface="Courier New" pitchFamily="49" charset="0"/>
              </a:rPr>
              <a:t>@3</a:t>
            </a:r>
          </a:p>
          <a:p>
            <a:pPr marL="0" indent="0">
              <a:lnSpc>
                <a:spcPct val="200000"/>
              </a:lnSpc>
              <a:spcBef>
                <a:spcPts val="200"/>
              </a:spcBef>
              <a:buNone/>
            </a:pPr>
            <a:r>
              <a:rPr lang="en-US" sz="1400" b="1" dirty="0" smtClean="0">
                <a:latin typeface="Courier New" pitchFamily="49" charset="0"/>
                <a:cs typeface="Courier New" pitchFamily="49" charset="0"/>
              </a:rPr>
              <a:t>                $</a:t>
            </a:r>
            <a:r>
              <a:rPr lang="en-US" sz="1400" b="1" dirty="0" err="1" smtClean="0">
                <a:latin typeface="Courier New" pitchFamily="49" charset="0"/>
                <a:cs typeface="Courier New" pitchFamily="49" charset="0"/>
              </a:rPr>
              <a:t>mem_addr</a:t>
            </a:r>
            <a:r>
              <a:rPr lang="en-US" sz="1400" b="1" dirty="0" smtClean="0">
                <a:latin typeface="Courier New" pitchFamily="49" charset="0"/>
                <a:cs typeface="Courier New" pitchFamily="49" charset="0"/>
              </a:rPr>
              <a:t>[50:0] = $</a:t>
            </a:r>
            <a:r>
              <a:rPr lang="en-US" sz="1400" b="1" dirty="0" err="1" smtClean="0">
                <a:latin typeface="Courier New" pitchFamily="49" charset="0"/>
                <a:cs typeface="Courier New" pitchFamily="49" charset="0"/>
              </a:rPr>
              <a:t>op_a</a:t>
            </a:r>
            <a:r>
              <a:rPr lang="en-US" sz="1400" b="1" dirty="0" smtClean="0">
                <a:latin typeface="Courier New" pitchFamily="49" charset="0"/>
                <a:cs typeface="Courier New" pitchFamily="49" charset="0"/>
              </a:rPr>
              <a:t> + $</a:t>
            </a:r>
            <a:r>
              <a:rPr lang="en-US" sz="1400" b="1" dirty="0" err="1" smtClean="0">
                <a:latin typeface="Courier New" pitchFamily="49" charset="0"/>
                <a:cs typeface="Courier New" pitchFamily="49" charset="0"/>
              </a:rPr>
              <a:t>raw_inst</a:t>
            </a:r>
            <a:r>
              <a:rPr lang="en-US" sz="1400" b="1" dirty="0" smtClean="0">
                <a:latin typeface="Courier New" pitchFamily="49" charset="0"/>
                <a:cs typeface="Courier New" pitchFamily="49" charset="0"/>
              </a:rPr>
              <a:t>[15:0];</a:t>
            </a:r>
            <a:endParaRPr lang="en-US" sz="1400" b="1" dirty="0">
              <a:latin typeface="Courier New" pitchFamily="49" charset="0"/>
              <a:cs typeface="Courier New" pitchFamily="49" charset="0"/>
            </a:endParaRPr>
          </a:p>
        </p:txBody>
      </p:sp>
      <p:grpSp>
        <p:nvGrpSpPr>
          <p:cNvPr id="2" name="Group 1"/>
          <p:cNvGrpSpPr/>
          <p:nvPr/>
        </p:nvGrpSpPr>
        <p:grpSpPr>
          <a:xfrm>
            <a:off x="6477000" y="1675956"/>
            <a:ext cx="4766352" cy="2743644"/>
            <a:chOff x="6477000" y="1675956"/>
            <a:chExt cx="4766352" cy="2743644"/>
          </a:xfrm>
        </p:grpSpPr>
        <p:grpSp>
          <p:nvGrpSpPr>
            <p:cNvPr id="6" name="Group 5"/>
            <p:cNvGrpSpPr/>
            <p:nvPr/>
          </p:nvGrpSpPr>
          <p:grpSpPr>
            <a:xfrm>
              <a:off x="6477000" y="1675956"/>
              <a:ext cx="4766352" cy="2743644"/>
              <a:chOff x="4399078" y="573933"/>
              <a:chExt cx="3976443" cy="2141654"/>
            </a:xfrm>
          </p:grpSpPr>
          <p:sp>
            <p:nvSpPr>
              <p:cNvPr id="7" name="Can 6"/>
              <p:cNvSpPr/>
              <p:nvPr/>
            </p:nvSpPr>
            <p:spPr bwMode="auto">
              <a:xfrm rot="16200000">
                <a:off x="5325899" y="-335605"/>
                <a:ext cx="2140084" cy="3959160"/>
              </a:xfrm>
              <a:prstGeom prst="can">
                <a:avLst/>
              </a:prstGeom>
              <a:solidFill>
                <a:srgbClr val="00B050"/>
              </a:solidFill>
              <a:ln w="50800" cap="flat" cmpd="sng" algn="ctr">
                <a:solidFill>
                  <a:schemeClr val="tx2">
                    <a:lumMod val="75000"/>
                  </a:schemeClr>
                </a:solidFill>
                <a:prstDash val="solid"/>
                <a:round/>
                <a:headEnd type="none" w="med" len="med"/>
                <a:tailEnd type="none" w="med" len="med"/>
              </a:ln>
              <a:effectLst/>
            </p:spPr>
            <p:txBody>
              <a:bodyPr vert="vert" wrap="none" lIns="91440" tIns="45720" rIns="91440" bIns="45720" numCol="1" rtlCol="0" anchor="t" anchorCtr="0" compatLnSpc="1">
                <a:prstTxWarp prst="textNoShape">
                  <a:avLst/>
                </a:prstTxWarp>
              </a:bodyPr>
              <a:lstStyle/>
              <a:p>
                <a:pPr algn="ctr" defTabSz="914400" eaLnBrk="0" hangingPunct="0"/>
                <a:r>
                  <a:rPr lang="en-US" sz="2400" dirty="0" smtClean="0">
                    <a:solidFill>
                      <a:prstClr val="black"/>
                    </a:solidFill>
                    <a:latin typeface="Verdana" pitchFamily="34" charset="0"/>
                  </a:rPr>
                  <a:t>issue</a:t>
                </a:r>
              </a:p>
            </p:txBody>
          </p:sp>
          <p:sp>
            <p:nvSpPr>
              <p:cNvPr id="8" name="Rectangle 7"/>
              <p:cNvSpPr/>
              <p:nvPr/>
            </p:nvSpPr>
            <p:spPr bwMode="auto">
              <a:xfrm>
                <a:off x="4708187" y="1050587"/>
                <a:ext cx="3346315" cy="612842"/>
              </a:xfrm>
              <a:prstGeom prst="rect">
                <a:avLst/>
              </a:prstGeom>
              <a:solidFill>
                <a:srgbClr val="7030A0"/>
              </a:solidFill>
              <a:ln w="50800" cap="flat" cmpd="sng" algn="ctr">
                <a:solidFill>
                  <a:schemeClr val="tx2">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hangingPunct="0"/>
                <a:endParaRPr lang="en-US" sz="2400" smtClean="0">
                  <a:solidFill>
                    <a:prstClr val="black"/>
                  </a:solidFill>
                  <a:latin typeface="Verdana" pitchFamily="34" charset="0"/>
                </a:endParaRPr>
              </a:p>
            </p:txBody>
          </p:sp>
          <p:sp>
            <p:nvSpPr>
              <p:cNvPr id="9" name="Rectangle 8"/>
              <p:cNvSpPr/>
              <p:nvPr/>
            </p:nvSpPr>
            <p:spPr bwMode="auto">
              <a:xfrm>
                <a:off x="4763309" y="1202987"/>
                <a:ext cx="3346315" cy="612842"/>
              </a:xfrm>
              <a:prstGeom prst="rect">
                <a:avLst/>
              </a:prstGeom>
              <a:solidFill>
                <a:srgbClr val="7030A0"/>
              </a:solidFill>
              <a:ln w="50800" cap="flat" cmpd="sng" algn="ctr">
                <a:solidFill>
                  <a:schemeClr val="tx2">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hangingPunct="0"/>
                <a:endParaRPr lang="en-US" sz="2400" smtClean="0">
                  <a:solidFill>
                    <a:prstClr val="black"/>
                  </a:solidFill>
                  <a:latin typeface="Verdana" pitchFamily="34" charset="0"/>
                </a:endParaRPr>
              </a:p>
            </p:txBody>
          </p:sp>
          <p:sp>
            <p:nvSpPr>
              <p:cNvPr id="10" name="Rectangle 9"/>
              <p:cNvSpPr/>
              <p:nvPr/>
            </p:nvSpPr>
            <p:spPr bwMode="auto">
              <a:xfrm>
                <a:off x="4828161" y="1345660"/>
                <a:ext cx="3346315" cy="612842"/>
              </a:xfrm>
              <a:prstGeom prst="rect">
                <a:avLst/>
              </a:prstGeom>
              <a:solidFill>
                <a:srgbClr val="7030A0"/>
              </a:solidFill>
              <a:ln w="50800" cap="flat" cmpd="sng" algn="ctr">
                <a:solidFill>
                  <a:schemeClr val="tx2">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hangingPunct="0"/>
                <a:endParaRPr lang="en-US" sz="2400" smtClean="0">
                  <a:solidFill>
                    <a:prstClr val="black"/>
                  </a:solidFill>
                  <a:latin typeface="Verdana" pitchFamily="34" charset="0"/>
                </a:endParaRPr>
              </a:p>
            </p:txBody>
          </p:sp>
          <p:sp>
            <p:nvSpPr>
              <p:cNvPr id="11" name="Rectangle 10"/>
              <p:cNvSpPr/>
              <p:nvPr/>
            </p:nvSpPr>
            <p:spPr bwMode="auto">
              <a:xfrm>
                <a:off x="4883284" y="1498060"/>
                <a:ext cx="3346315" cy="612842"/>
              </a:xfrm>
              <a:prstGeom prst="rect">
                <a:avLst/>
              </a:prstGeom>
              <a:solidFill>
                <a:srgbClr val="7030A0"/>
              </a:solidFill>
              <a:ln w="50800" cap="flat" cmpd="sng" algn="ctr">
                <a:solidFill>
                  <a:schemeClr val="tx2">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hangingPunct="0"/>
                <a:r>
                  <a:rPr lang="en-US" sz="2400" dirty="0" smtClean="0">
                    <a:solidFill>
                      <a:prstClr val="black"/>
                    </a:solidFill>
                    <a:latin typeface="Verdana" pitchFamily="34" charset="0"/>
                  </a:rPr>
                  <a:t>inst</a:t>
                </a:r>
              </a:p>
            </p:txBody>
          </p:sp>
          <p:cxnSp>
            <p:nvCxnSpPr>
              <p:cNvPr id="12" name="Straight Connector 11"/>
              <p:cNvCxnSpPr/>
              <p:nvPr/>
            </p:nvCxnSpPr>
            <p:spPr bwMode="auto">
              <a:xfrm rot="5400000">
                <a:off x="5291752" y="1654512"/>
                <a:ext cx="1451728" cy="3"/>
              </a:xfrm>
              <a:prstGeom prst="line">
                <a:avLst/>
              </a:prstGeom>
              <a:solidFill>
                <a:schemeClr val="accent1"/>
              </a:solidFill>
              <a:ln w="28575" cap="flat" cmpd="sng" algn="ctr">
                <a:solidFill>
                  <a:srgbClr val="F09B46"/>
                </a:solidFill>
                <a:prstDash val="solid"/>
                <a:round/>
                <a:headEnd type="none" w="med" len="med"/>
                <a:tailEnd type="none" w="med" len="med"/>
              </a:ln>
              <a:effectLst/>
            </p:spPr>
          </p:cxnSp>
          <p:sp>
            <p:nvSpPr>
              <p:cNvPr id="13" name="TextBox 12"/>
              <p:cNvSpPr txBox="1"/>
              <p:nvPr/>
            </p:nvSpPr>
            <p:spPr>
              <a:xfrm>
                <a:off x="5370680" y="2210085"/>
                <a:ext cx="348172" cy="400110"/>
              </a:xfrm>
              <a:prstGeom prst="rect">
                <a:avLst/>
              </a:prstGeom>
              <a:noFill/>
              <a:ln>
                <a:noFill/>
              </a:ln>
            </p:spPr>
            <p:txBody>
              <a:bodyPr wrap="none" rtlCol="0">
                <a:spAutoFit/>
              </a:bodyPr>
              <a:lstStyle/>
              <a:p>
                <a:r>
                  <a:rPr lang="en-US" sz="2000" dirty="0" smtClean="0">
                    <a:solidFill>
                      <a:srgbClr val="EC8218"/>
                    </a:solidFill>
                  </a:rPr>
                  <a:t>1</a:t>
                </a:r>
                <a:endParaRPr lang="en-US" sz="2000" dirty="0">
                  <a:solidFill>
                    <a:srgbClr val="EC8218"/>
                  </a:solidFill>
                </a:endParaRPr>
              </a:p>
            </p:txBody>
          </p:sp>
          <p:sp>
            <p:nvSpPr>
              <p:cNvPr id="14" name="TextBox 13"/>
              <p:cNvSpPr txBox="1"/>
              <p:nvPr/>
            </p:nvSpPr>
            <p:spPr>
              <a:xfrm>
                <a:off x="6300428" y="2209482"/>
                <a:ext cx="348172" cy="400110"/>
              </a:xfrm>
              <a:prstGeom prst="rect">
                <a:avLst/>
              </a:prstGeom>
              <a:noFill/>
              <a:ln>
                <a:noFill/>
              </a:ln>
            </p:spPr>
            <p:txBody>
              <a:bodyPr wrap="none" rtlCol="0">
                <a:spAutoFit/>
              </a:bodyPr>
              <a:lstStyle/>
              <a:p>
                <a:r>
                  <a:rPr lang="en-US" sz="2000" dirty="0" smtClean="0">
                    <a:solidFill>
                      <a:srgbClr val="EC8218"/>
                    </a:solidFill>
                  </a:rPr>
                  <a:t>2</a:t>
                </a:r>
                <a:endParaRPr lang="en-US" sz="2000" dirty="0">
                  <a:solidFill>
                    <a:srgbClr val="EC8218"/>
                  </a:solidFill>
                </a:endParaRPr>
              </a:p>
            </p:txBody>
          </p:sp>
          <p:sp>
            <p:nvSpPr>
              <p:cNvPr id="15" name="TextBox 14"/>
              <p:cNvSpPr txBox="1"/>
              <p:nvPr/>
            </p:nvSpPr>
            <p:spPr>
              <a:xfrm>
                <a:off x="7315202" y="2210687"/>
                <a:ext cx="162150" cy="400110"/>
              </a:xfrm>
              <a:prstGeom prst="rect">
                <a:avLst/>
              </a:prstGeom>
              <a:noFill/>
              <a:ln>
                <a:noFill/>
              </a:ln>
            </p:spPr>
            <p:txBody>
              <a:bodyPr wrap="square" rtlCol="0">
                <a:spAutoFit/>
              </a:bodyPr>
              <a:lstStyle/>
              <a:p>
                <a:r>
                  <a:rPr lang="en-US" sz="2000" dirty="0" smtClean="0">
                    <a:solidFill>
                      <a:srgbClr val="EC8218"/>
                    </a:solidFill>
                  </a:rPr>
                  <a:t>3</a:t>
                </a:r>
                <a:endParaRPr lang="en-US" sz="2000" dirty="0">
                  <a:solidFill>
                    <a:srgbClr val="EC8218"/>
                  </a:solidFill>
                </a:endParaRPr>
              </a:p>
            </p:txBody>
          </p:sp>
          <p:cxnSp>
            <p:nvCxnSpPr>
              <p:cNvPr id="16" name="Straight Connector 15"/>
              <p:cNvCxnSpPr/>
              <p:nvPr/>
            </p:nvCxnSpPr>
            <p:spPr bwMode="auto">
              <a:xfrm rot="5400000">
                <a:off x="6241320" y="1666110"/>
                <a:ext cx="1451728" cy="3"/>
              </a:xfrm>
              <a:prstGeom prst="line">
                <a:avLst/>
              </a:prstGeom>
              <a:solidFill>
                <a:schemeClr val="accent1"/>
              </a:solidFill>
              <a:ln w="28575" cap="flat" cmpd="sng" algn="ctr">
                <a:solidFill>
                  <a:srgbClr val="F09B46"/>
                </a:solidFill>
                <a:prstDash val="solid"/>
                <a:round/>
                <a:headEnd type="none" w="med" len="med"/>
                <a:tailEnd type="none" w="med" len="med"/>
              </a:ln>
              <a:effectLst/>
            </p:spPr>
          </p:cxnSp>
          <p:cxnSp>
            <p:nvCxnSpPr>
              <p:cNvPr id="17" name="Straight Connector 16"/>
              <p:cNvCxnSpPr/>
              <p:nvPr/>
            </p:nvCxnSpPr>
            <p:spPr bwMode="auto">
              <a:xfrm rot="5400000">
                <a:off x="4392326" y="1687135"/>
                <a:ext cx="1451728" cy="3"/>
              </a:xfrm>
              <a:prstGeom prst="line">
                <a:avLst/>
              </a:prstGeom>
              <a:solidFill>
                <a:schemeClr val="accent1"/>
              </a:solidFill>
              <a:ln w="28575" cap="flat" cmpd="sng" algn="ctr">
                <a:solidFill>
                  <a:srgbClr val="F09B46"/>
                </a:solidFill>
                <a:prstDash val="solid"/>
                <a:round/>
                <a:headEnd type="none" w="med" len="med"/>
                <a:tailEnd type="none" w="med" len="med"/>
              </a:ln>
              <a:effectLst/>
            </p:spPr>
          </p:cxnSp>
          <p:cxnSp>
            <p:nvCxnSpPr>
              <p:cNvPr id="18" name="Straight Connector 17"/>
              <p:cNvCxnSpPr/>
              <p:nvPr/>
            </p:nvCxnSpPr>
            <p:spPr bwMode="auto">
              <a:xfrm rot="5400000">
                <a:off x="7111327" y="1668654"/>
                <a:ext cx="1451728" cy="3"/>
              </a:xfrm>
              <a:prstGeom prst="line">
                <a:avLst/>
              </a:prstGeom>
              <a:solidFill>
                <a:schemeClr val="accent1"/>
              </a:solidFill>
              <a:ln w="28575" cap="flat" cmpd="sng" algn="ctr">
                <a:solidFill>
                  <a:srgbClr val="F09B46"/>
                </a:solidFill>
                <a:prstDash val="solid"/>
                <a:round/>
                <a:headEnd type="none" w="med" len="med"/>
                <a:tailEnd type="none" w="med" len="med"/>
              </a:ln>
              <a:effectLst/>
            </p:spPr>
          </p:cxnSp>
          <p:sp>
            <p:nvSpPr>
              <p:cNvPr id="19" name="Can 18"/>
              <p:cNvSpPr/>
              <p:nvPr/>
            </p:nvSpPr>
            <p:spPr bwMode="auto">
              <a:xfrm rot="16200000">
                <a:off x="5308616" y="-334035"/>
                <a:ext cx="2140084" cy="3959160"/>
              </a:xfrm>
              <a:prstGeom prst="can">
                <a:avLst/>
              </a:prstGeom>
              <a:noFill/>
              <a:ln w="50800" cap="flat" cmpd="sng" algn="ctr">
                <a:solidFill>
                  <a:schemeClr val="tx2">
                    <a:lumMod val="50000"/>
                  </a:schemeClr>
                </a:solidFill>
                <a:prstDash val="solid"/>
                <a:round/>
                <a:headEnd type="none" w="med" len="med"/>
                <a:tailEnd type="none" w="med" len="med"/>
              </a:ln>
              <a:effectLst/>
            </p:spPr>
            <p:txBody>
              <a:bodyPr vert="vert" wrap="none" lIns="91440" tIns="45720" rIns="91440" bIns="45720" numCol="1" rtlCol="0" anchor="t" anchorCtr="0" compatLnSpc="1">
                <a:prstTxWarp prst="textNoShape">
                  <a:avLst/>
                </a:prstTxWarp>
              </a:bodyPr>
              <a:lstStyle/>
              <a:p>
                <a:pPr algn="ctr" defTabSz="914400" eaLnBrk="0" hangingPunct="0"/>
                <a:endParaRPr lang="en-US" sz="2400" dirty="0" smtClean="0">
                  <a:solidFill>
                    <a:prstClr val="black"/>
                  </a:solidFill>
                  <a:latin typeface="Verdana" pitchFamily="34" charset="0"/>
                </a:endParaRPr>
              </a:p>
            </p:txBody>
          </p:sp>
        </p:grpSp>
        <p:cxnSp>
          <p:nvCxnSpPr>
            <p:cNvPr id="21" name="Straight Connector 20"/>
            <p:cNvCxnSpPr/>
            <p:nvPr/>
          </p:nvCxnSpPr>
          <p:spPr>
            <a:xfrm>
              <a:off x="7239000" y="3449709"/>
              <a:ext cx="2733404"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641608" y="2911566"/>
              <a:ext cx="455525"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prstClr val="white"/>
                  </a:solidFill>
                </a:rPr>
                <a:t>==</a:t>
              </a:r>
              <a:endParaRPr lang="en-US" sz="1050" dirty="0">
                <a:solidFill>
                  <a:prstClr val="white"/>
                </a:solidFill>
              </a:endParaRPr>
            </a:p>
          </p:txBody>
        </p:sp>
        <p:sp>
          <p:nvSpPr>
            <p:cNvPr id="26" name="Freeform 25"/>
            <p:cNvSpPr/>
            <p:nvPr/>
          </p:nvSpPr>
          <p:spPr>
            <a:xfrm>
              <a:off x="9962169" y="2989602"/>
              <a:ext cx="214829" cy="605927"/>
            </a:xfrm>
            <a:custGeom>
              <a:avLst/>
              <a:gdLst>
                <a:gd name="connsiteX0" fmla="*/ 0 w 429658"/>
                <a:gd name="connsiteY0" fmla="*/ 0 h 1211855"/>
                <a:gd name="connsiteX1" fmla="*/ 0 w 429658"/>
                <a:gd name="connsiteY1" fmla="*/ 451691 h 1211855"/>
                <a:gd name="connsiteX2" fmla="*/ 209320 w 429658"/>
                <a:gd name="connsiteY2" fmla="*/ 616944 h 1211855"/>
                <a:gd name="connsiteX3" fmla="*/ 11017 w 429658"/>
                <a:gd name="connsiteY3" fmla="*/ 760163 h 1211855"/>
                <a:gd name="connsiteX4" fmla="*/ 11017 w 429658"/>
                <a:gd name="connsiteY4" fmla="*/ 1211855 h 1211855"/>
                <a:gd name="connsiteX5" fmla="*/ 429658 w 429658"/>
                <a:gd name="connsiteY5" fmla="*/ 848298 h 1211855"/>
                <a:gd name="connsiteX6" fmla="*/ 418641 w 429658"/>
                <a:gd name="connsiteY6" fmla="*/ 374573 h 1211855"/>
                <a:gd name="connsiteX7" fmla="*/ 0 w 429658"/>
                <a:gd name="connsiteY7" fmla="*/ 0 h 12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658" h="1211855">
                  <a:moveTo>
                    <a:pt x="0" y="0"/>
                  </a:moveTo>
                  <a:lnTo>
                    <a:pt x="0" y="451691"/>
                  </a:lnTo>
                  <a:lnTo>
                    <a:pt x="209320" y="616944"/>
                  </a:lnTo>
                  <a:lnTo>
                    <a:pt x="11017" y="760163"/>
                  </a:lnTo>
                  <a:lnTo>
                    <a:pt x="11017" y="1211855"/>
                  </a:lnTo>
                  <a:lnTo>
                    <a:pt x="429658" y="848298"/>
                  </a:lnTo>
                  <a:lnTo>
                    <a:pt x="418641" y="374573"/>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white"/>
                  </a:solidFill>
                </a:rPr>
                <a:t>+</a:t>
              </a:r>
              <a:endParaRPr lang="en-US" sz="2000" dirty="0">
                <a:solidFill>
                  <a:prstClr val="white"/>
                </a:solidFill>
              </a:endParaRPr>
            </a:p>
          </p:txBody>
        </p:sp>
        <p:cxnSp>
          <p:nvCxnSpPr>
            <p:cNvPr id="27" name="Straight Connector 26"/>
            <p:cNvCxnSpPr/>
            <p:nvPr/>
          </p:nvCxnSpPr>
          <p:spPr>
            <a:xfrm flipV="1">
              <a:off x="9819784" y="3102067"/>
              <a:ext cx="142385" cy="5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543800" y="3107371"/>
              <a:ext cx="0" cy="342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2" idx="2"/>
            </p:cNvCxnSpPr>
            <p:nvPr/>
          </p:nvCxnSpPr>
          <p:spPr>
            <a:xfrm flipH="1">
              <a:off x="7543800" y="3102066"/>
              <a:ext cx="97808" cy="5305"/>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424517" y="3426734"/>
              <a:ext cx="851515" cy="307777"/>
            </a:xfrm>
            <a:prstGeom prst="rect">
              <a:avLst/>
            </a:prstGeom>
            <a:noFill/>
          </p:spPr>
          <p:txBody>
            <a:bodyPr wrap="none" rtlCol="0">
              <a:spAutoFit/>
            </a:bodyPr>
            <a:lstStyle/>
            <a:p>
              <a:r>
                <a:rPr lang="en-US" sz="1400" dirty="0" err="1">
                  <a:solidFill>
                    <a:prstClr val="black"/>
                  </a:solidFill>
                </a:rPr>
                <a:t>r</a:t>
              </a:r>
              <a:r>
                <a:rPr lang="en-US" sz="1400" dirty="0" err="1" smtClean="0">
                  <a:solidFill>
                    <a:prstClr val="black"/>
                  </a:solidFill>
                </a:rPr>
                <a:t>aw_inst</a:t>
              </a:r>
              <a:endParaRPr lang="en-US" sz="1400" dirty="0">
                <a:solidFill>
                  <a:prstClr val="black"/>
                </a:solidFill>
              </a:endParaRPr>
            </a:p>
          </p:txBody>
        </p:sp>
        <p:cxnSp>
          <p:nvCxnSpPr>
            <p:cNvPr id="47" name="Straight Connector 46"/>
            <p:cNvCxnSpPr>
              <a:stCxn id="22" idx="6"/>
            </p:cNvCxnSpPr>
            <p:nvPr/>
          </p:nvCxnSpPr>
          <p:spPr>
            <a:xfrm>
              <a:off x="8097133" y="3102066"/>
              <a:ext cx="107706" cy="53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10176998" y="3284204"/>
              <a:ext cx="142385" cy="530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08271147"/>
      </p:ext>
    </p:extLst>
  </p:cSld>
  <p:clrMapOvr>
    <a:masterClrMapping/>
  </p:clrMapOvr>
  <p:transition>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2844" y="5536960"/>
            <a:ext cx="7054009" cy="2081199"/>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sp>
        <p:nvSpPr>
          <p:cNvPr id="5" name="AutoShape 10"/>
          <p:cNvSpPr>
            <a:spLocks noChangeArrowheads="1"/>
          </p:cNvSpPr>
          <p:nvPr/>
        </p:nvSpPr>
        <p:spPr bwMode="auto">
          <a:xfrm rot="16200000">
            <a:off x="4611740" y="-2249535"/>
            <a:ext cx="2282730" cy="10591799"/>
          </a:xfrm>
          <a:prstGeom prst="can">
            <a:avLst>
              <a:gd name="adj" fmla="val 18198"/>
            </a:avLst>
          </a:prstGeom>
          <a:solidFill>
            <a:schemeClr val="accent2">
              <a:lumMod val="40000"/>
              <a:lumOff val="60000"/>
              <a:alpha val="31000"/>
            </a:schemeClr>
          </a:solidFill>
          <a:ln w="28575">
            <a:solidFill>
              <a:schemeClr val="tx1"/>
            </a:solidFill>
            <a:round/>
            <a:headEnd/>
            <a:tailEnd/>
          </a:ln>
          <a:effectLst/>
        </p:spPr>
        <p:txBody>
          <a:bodyPr vert="vert" wrap="none" lIns="120151" tIns="60076" rIns="120151" bIns="60076" anchor="t" anchorCtr="0"/>
          <a:lstStyle/>
          <a:p>
            <a:pPr algn="ctr" defTabSz="1201704" eaLnBrk="0" hangingPunct="0"/>
            <a:r>
              <a:rPr lang="en-US" sz="1800" dirty="0" smtClean="0">
                <a:solidFill>
                  <a:prstClr val="black"/>
                </a:solidFill>
                <a:latin typeface="Verdana" pitchFamily="34" charset="0"/>
              </a:rPr>
              <a:t>                          				                                  </a:t>
            </a:r>
            <a:r>
              <a:rPr lang="en-US" sz="1800" b="1" dirty="0" smtClean="0">
                <a:solidFill>
                  <a:srgbClr val="C0504D">
                    <a:lumMod val="75000"/>
                  </a:srgbClr>
                </a:solidFill>
                <a:latin typeface="Consolas" pitchFamily="49" charset="0"/>
                <a:cs typeface="Consolas" pitchFamily="49" charset="0"/>
              </a:rPr>
              <a:t>|</a:t>
            </a:r>
            <a:r>
              <a:rPr lang="en-US" sz="1800" b="1" dirty="0" err="1" smtClean="0">
                <a:solidFill>
                  <a:srgbClr val="C0504D">
                    <a:lumMod val="75000"/>
                  </a:srgbClr>
                </a:solidFill>
                <a:latin typeface="Consolas" pitchFamily="49" charset="0"/>
                <a:cs typeface="Consolas" pitchFamily="49" charset="0"/>
              </a:rPr>
              <a:t>inst</a:t>
            </a:r>
            <a:endParaRPr lang="en-US" sz="1800" b="1" dirty="0">
              <a:solidFill>
                <a:srgbClr val="C0504D">
                  <a:lumMod val="75000"/>
                </a:srgbClr>
              </a:solidFill>
              <a:latin typeface="Consolas" pitchFamily="49" charset="0"/>
              <a:cs typeface="Consolas" pitchFamily="49" charset="0"/>
            </a:endParaRPr>
          </a:p>
        </p:txBody>
      </p:sp>
      <p:sp>
        <p:nvSpPr>
          <p:cNvPr id="6" name="AutoShape 10"/>
          <p:cNvSpPr>
            <a:spLocks noChangeArrowheads="1"/>
          </p:cNvSpPr>
          <p:nvPr/>
        </p:nvSpPr>
        <p:spPr bwMode="auto">
          <a:xfrm rot="16200000">
            <a:off x="3536861" y="1398181"/>
            <a:ext cx="990600" cy="7033438"/>
          </a:xfrm>
          <a:prstGeom prst="can">
            <a:avLst>
              <a:gd name="adj" fmla="val 18198"/>
            </a:avLst>
          </a:prstGeom>
          <a:solidFill>
            <a:schemeClr val="accent2">
              <a:lumMod val="40000"/>
              <a:lumOff val="60000"/>
              <a:alpha val="31000"/>
            </a:schemeClr>
          </a:solidFill>
          <a:ln w="28575">
            <a:solidFill>
              <a:schemeClr val="tx1"/>
            </a:solidFill>
            <a:round/>
            <a:headEnd/>
            <a:tailEnd/>
          </a:ln>
          <a:effectLst/>
        </p:spPr>
        <p:txBody>
          <a:bodyPr vert="vert" wrap="none" lIns="120151" tIns="60076" rIns="120151" bIns="60076" anchor="b" anchorCtr="0"/>
          <a:lstStyle/>
          <a:p>
            <a:pPr algn="ctr" defTabSz="1201704" eaLnBrk="0" hangingPunct="0"/>
            <a:r>
              <a:rPr lang="en-US" sz="1800" b="1" dirty="0" smtClean="0">
                <a:solidFill>
                  <a:srgbClr val="C0504D">
                    <a:lumMod val="75000"/>
                  </a:srgbClr>
                </a:solidFill>
                <a:latin typeface="Consolas" pitchFamily="49" charset="0"/>
                <a:cs typeface="Consolas" pitchFamily="49" charset="0"/>
              </a:rPr>
              <a:t>                                           |</a:t>
            </a:r>
            <a:r>
              <a:rPr lang="en-US" sz="1800" b="1" dirty="0" err="1" smtClean="0">
                <a:solidFill>
                  <a:srgbClr val="C0504D">
                    <a:lumMod val="75000"/>
                  </a:srgbClr>
                </a:solidFill>
                <a:latin typeface="Consolas" pitchFamily="49" charset="0"/>
                <a:cs typeface="Consolas" pitchFamily="49" charset="0"/>
              </a:rPr>
              <a:t>mem</a:t>
            </a:r>
            <a:endParaRPr lang="en-US" sz="1800" b="1" dirty="0">
              <a:solidFill>
                <a:srgbClr val="C0504D">
                  <a:lumMod val="75000"/>
                </a:srgbClr>
              </a:solidFill>
              <a:latin typeface="Consolas" pitchFamily="49" charset="0"/>
              <a:cs typeface="Consolas" pitchFamily="49" charset="0"/>
            </a:endParaRPr>
          </a:p>
        </p:txBody>
      </p:sp>
      <p:sp>
        <p:nvSpPr>
          <p:cNvPr id="7" name="AutoShape 10"/>
          <p:cNvSpPr>
            <a:spLocks noChangeArrowheads="1"/>
          </p:cNvSpPr>
          <p:nvPr/>
        </p:nvSpPr>
        <p:spPr bwMode="auto">
          <a:xfrm rot="16200000">
            <a:off x="5026192" y="4216653"/>
            <a:ext cx="762001" cy="1366966"/>
          </a:xfrm>
          <a:prstGeom prst="can">
            <a:avLst>
              <a:gd name="adj" fmla="val 18198"/>
            </a:avLst>
          </a:prstGeom>
          <a:solidFill>
            <a:schemeClr val="accent2">
              <a:lumMod val="40000"/>
              <a:lumOff val="60000"/>
            </a:schemeClr>
          </a:solidFill>
          <a:ln w="28575">
            <a:solidFill>
              <a:schemeClr val="tx1"/>
            </a:solidFill>
            <a:round/>
            <a:headEnd/>
            <a:tailEnd/>
          </a:ln>
          <a:effectLst/>
        </p:spPr>
        <p:txBody>
          <a:bodyPr vert="vert" wrap="none" lIns="120151" tIns="60076" rIns="120151" bIns="60076" anchor="b" anchorCtr="0"/>
          <a:lstStyle/>
          <a:p>
            <a:pPr algn="ctr" defTabSz="1201704" eaLnBrk="0" hangingPunct="0"/>
            <a:r>
              <a:rPr lang="en-US" sz="1600" dirty="0" smtClean="0">
                <a:solidFill>
                  <a:prstClr val="black"/>
                </a:solidFill>
                <a:latin typeface="Verdana" pitchFamily="34" charset="0"/>
              </a:rPr>
              <a:t>        </a:t>
            </a:r>
            <a:r>
              <a:rPr lang="en-US" sz="1600" b="1" dirty="0" smtClean="0">
                <a:solidFill>
                  <a:srgbClr val="0070C0"/>
                </a:solidFill>
                <a:latin typeface="Consolas" pitchFamily="49" charset="0"/>
                <a:cs typeface="Consolas" pitchFamily="49" charset="0"/>
              </a:rPr>
              <a:t>@9</a:t>
            </a:r>
            <a:endParaRPr lang="en-US" sz="1600" b="1" dirty="0">
              <a:solidFill>
                <a:srgbClr val="0070C0"/>
              </a:solidFill>
              <a:latin typeface="Consolas" pitchFamily="49" charset="0"/>
              <a:cs typeface="Consolas" pitchFamily="49" charset="0"/>
            </a:endParaRPr>
          </a:p>
        </p:txBody>
      </p:sp>
      <p:sp>
        <p:nvSpPr>
          <p:cNvPr id="8" name="AutoShape 10"/>
          <p:cNvSpPr>
            <a:spLocks noChangeArrowheads="1"/>
          </p:cNvSpPr>
          <p:nvPr/>
        </p:nvSpPr>
        <p:spPr bwMode="auto">
          <a:xfrm rot="16200000">
            <a:off x="9245960" y="2587968"/>
            <a:ext cx="1224990" cy="1617362"/>
          </a:xfrm>
          <a:prstGeom prst="can">
            <a:avLst>
              <a:gd name="adj" fmla="val 18198"/>
            </a:avLst>
          </a:prstGeom>
          <a:solidFill>
            <a:schemeClr val="accent2"/>
          </a:solidFill>
          <a:ln w="28575">
            <a:solidFill>
              <a:schemeClr val="tx1"/>
            </a:solidFill>
            <a:round/>
            <a:headEnd/>
            <a:tailEnd/>
          </a:ln>
          <a:effectLst/>
        </p:spPr>
        <p:txBody>
          <a:bodyPr vert="vert" wrap="none" lIns="120151" tIns="60076" rIns="120151" bIns="60076" anchor="b" anchorCtr="0"/>
          <a:lstStyle/>
          <a:p>
            <a:pPr algn="ctr" defTabSz="1201704" eaLnBrk="0" hangingPunct="0"/>
            <a:r>
              <a:rPr lang="en-US" sz="1600" b="1" dirty="0" smtClean="0">
                <a:solidFill>
                  <a:srgbClr val="1F497D">
                    <a:lumMod val="60000"/>
                    <a:lumOff val="40000"/>
                  </a:srgbClr>
                </a:solidFill>
                <a:latin typeface="Consolas" pitchFamily="49" charset="0"/>
                <a:cs typeface="Consolas" pitchFamily="49" charset="0"/>
              </a:rPr>
              <a:t>@6</a:t>
            </a:r>
            <a:endParaRPr lang="en-US" sz="1600" b="1" dirty="0">
              <a:solidFill>
                <a:srgbClr val="1F497D">
                  <a:lumMod val="60000"/>
                  <a:lumOff val="40000"/>
                </a:srgbClr>
              </a:solidFill>
              <a:latin typeface="Consolas" pitchFamily="49" charset="0"/>
              <a:cs typeface="Consolas" pitchFamily="49" charset="0"/>
            </a:endParaRPr>
          </a:p>
        </p:txBody>
      </p:sp>
      <p:grpSp>
        <p:nvGrpSpPr>
          <p:cNvPr id="9" name="Group 8"/>
          <p:cNvGrpSpPr/>
          <p:nvPr/>
        </p:nvGrpSpPr>
        <p:grpSpPr>
          <a:xfrm>
            <a:off x="4408760" y="4666648"/>
            <a:ext cx="382851" cy="361261"/>
            <a:chOff x="6736720" y="2606791"/>
            <a:chExt cx="382851" cy="456343"/>
          </a:xfrm>
          <a:solidFill>
            <a:srgbClr val="0070C0"/>
          </a:solidFill>
        </p:grpSpPr>
        <p:sp>
          <p:nvSpPr>
            <p:cNvPr id="10" name="AutoShape 10"/>
            <p:cNvSpPr>
              <a:spLocks noChangeArrowheads="1"/>
            </p:cNvSpPr>
            <p:nvPr/>
          </p:nvSpPr>
          <p:spPr bwMode="auto">
            <a:xfrm rot="16200000">
              <a:off x="6699974" y="2643537"/>
              <a:ext cx="456343" cy="382851"/>
            </a:xfrm>
            <a:prstGeom prst="can">
              <a:avLst>
                <a:gd name="adj" fmla="val 18198"/>
              </a:avLst>
            </a:prstGeom>
            <a:grpFill/>
            <a:ln w="28575">
              <a:solidFill>
                <a:schemeClr val="tx1"/>
              </a:solidFill>
              <a:round/>
              <a:headEnd/>
              <a:tailEnd/>
            </a:ln>
            <a:effectLst/>
          </p:spPr>
          <p:txBody>
            <a:bodyPr wrap="none" lIns="120151" tIns="60076" rIns="120151" bIns="60076" anchor="ctr"/>
            <a:lstStyle/>
            <a:p>
              <a:pPr algn="ctr" defTabSz="1201704" eaLnBrk="0" hangingPunct="0"/>
              <a:endParaRPr lang="en-US" sz="1800" dirty="0">
                <a:solidFill>
                  <a:prstClr val="black"/>
                </a:solidFill>
                <a:latin typeface="Verdana" pitchFamily="34" charset="0"/>
              </a:endParaRPr>
            </a:p>
          </p:txBody>
        </p:sp>
        <p:sp>
          <p:nvSpPr>
            <p:cNvPr id="11" name="Line 31"/>
            <p:cNvSpPr>
              <a:spLocks noChangeShapeType="1"/>
            </p:cNvSpPr>
            <p:nvPr/>
          </p:nvSpPr>
          <p:spPr bwMode="auto">
            <a:xfrm>
              <a:off x="6964682" y="2969230"/>
              <a:ext cx="43276" cy="87179"/>
            </a:xfrm>
            <a:prstGeom prst="line">
              <a:avLst/>
            </a:prstGeom>
            <a:grpFill/>
            <a:ln w="19050">
              <a:solidFill>
                <a:schemeClr val="tx1"/>
              </a:solidFill>
              <a:round/>
              <a:headEnd/>
              <a:tailEnd/>
            </a:ln>
            <a:effectLst/>
          </p:spPr>
          <p:txBody>
            <a:bodyPr wrap="none" anchor="ctr"/>
            <a:lstStyle/>
            <a:p>
              <a:pPr algn="ctr" defTabSz="1201704" eaLnBrk="0" hangingPunct="0"/>
              <a:endParaRPr lang="en-US" sz="1800">
                <a:solidFill>
                  <a:prstClr val="black"/>
                </a:solidFill>
                <a:latin typeface="Verdana" pitchFamily="34" charset="0"/>
              </a:endParaRPr>
            </a:p>
          </p:txBody>
        </p:sp>
        <p:sp>
          <p:nvSpPr>
            <p:cNvPr id="12" name="Line 31"/>
            <p:cNvSpPr>
              <a:spLocks noChangeShapeType="1"/>
            </p:cNvSpPr>
            <p:nvPr/>
          </p:nvSpPr>
          <p:spPr bwMode="auto">
            <a:xfrm flipH="1">
              <a:off x="6919502" y="2968511"/>
              <a:ext cx="47838" cy="93924"/>
            </a:xfrm>
            <a:prstGeom prst="line">
              <a:avLst/>
            </a:prstGeom>
            <a:grpFill/>
            <a:ln w="19050">
              <a:solidFill>
                <a:schemeClr val="tx1"/>
              </a:solidFill>
              <a:round/>
              <a:headEnd/>
              <a:tailEnd/>
            </a:ln>
            <a:effectLst/>
          </p:spPr>
          <p:txBody>
            <a:bodyPr wrap="none" anchor="ctr"/>
            <a:lstStyle/>
            <a:p>
              <a:pPr algn="ctr" defTabSz="1201704" eaLnBrk="0" hangingPunct="0"/>
              <a:endParaRPr lang="en-US" sz="1800">
                <a:solidFill>
                  <a:prstClr val="black"/>
                </a:solidFill>
                <a:latin typeface="Verdana" pitchFamily="34" charset="0"/>
              </a:endParaRPr>
            </a:p>
          </p:txBody>
        </p:sp>
      </p:grpSp>
      <p:grpSp>
        <p:nvGrpSpPr>
          <p:cNvPr id="13" name="Group 12"/>
          <p:cNvGrpSpPr/>
          <p:nvPr/>
        </p:nvGrpSpPr>
        <p:grpSpPr>
          <a:xfrm>
            <a:off x="8791531" y="3063992"/>
            <a:ext cx="382851" cy="466967"/>
            <a:chOff x="8791531" y="2606791"/>
            <a:chExt cx="382851" cy="466967"/>
          </a:xfrm>
          <a:solidFill>
            <a:srgbClr val="0070C0"/>
          </a:solidFill>
        </p:grpSpPr>
        <p:sp>
          <p:nvSpPr>
            <p:cNvPr id="14" name="AutoShape 10"/>
            <p:cNvSpPr>
              <a:spLocks noChangeArrowheads="1"/>
            </p:cNvSpPr>
            <p:nvPr/>
          </p:nvSpPr>
          <p:spPr bwMode="auto">
            <a:xfrm rot="16200000">
              <a:off x="8754785" y="2643537"/>
              <a:ext cx="456343" cy="382851"/>
            </a:xfrm>
            <a:prstGeom prst="can">
              <a:avLst>
                <a:gd name="adj" fmla="val 18198"/>
              </a:avLst>
            </a:prstGeom>
            <a:grpFill/>
            <a:ln w="28575">
              <a:solidFill>
                <a:schemeClr val="tx1"/>
              </a:solidFill>
              <a:round/>
              <a:headEnd/>
              <a:tailEnd/>
            </a:ln>
            <a:effectLst/>
          </p:spPr>
          <p:txBody>
            <a:bodyPr wrap="none" lIns="120151" tIns="60076" rIns="120151" bIns="60076" anchor="ctr"/>
            <a:lstStyle/>
            <a:p>
              <a:pPr algn="ctr" defTabSz="1201704" eaLnBrk="0" hangingPunct="0"/>
              <a:endParaRPr lang="en-US" sz="1800" dirty="0">
                <a:solidFill>
                  <a:prstClr val="black"/>
                </a:solidFill>
                <a:latin typeface="Verdana" pitchFamily="34" charset="0"/>
              </a:endParaRPr>
            </a:p>
          </p:txBody>
        </p:sp>
        <p:sp>
          <p:nvSpPr>
            <p:cNvPr id="15" name="Line 31"/>
            <p:cNvSpPr>
              <a:spLocks noChangeShapeType="1"/>
            </p:cNvSpPr>
            <p:nvPr/>
          </p:nvSpPr>
          <p:spPr bwMode="auto">
            <a:xfrm>
              <a:off x="9028136" y="2986579"/>
              <a:ext cx="43276" cy="87179"/>
            </a:xfrm>
            <a:prstGeom prst="line">
              <a:avLst/>
            </a:prstGeom>
            <a:grpFill/>
            <a:ln w="19050">
              <a:solidFill>
                <a:schemeClr val="tx1"/>
              </a:solidFill>
              <a:round/>
              <a:headEnd/>
              <a:tailEnd/>
            </a:ln>
            <a:effectLst/>
          </p:spPr>
          <p:txBody>
            <a:bodyPr wrap="none" anchor="ctr"/>
            <a:lstStyle/>
            <a:p>
              <a:pPr algn="ctr" defTabSz="1201704" eaLnBrk="0" hangingPunct="0"/>
              <a:endParaRPr lang="en-US" sz="1800">
                <a:solidFill>
                  <a:prstClr val="black"/>
                </a:solidFill>
                <a:latin typeface="Verdana" pitchFamily="34" charset="0"/>
              </a:endParaRPr>
            </a:p>
          </p:txBody>
        </p:sp>
        <p:sp>
          <p:nvSpPr>
            <p:cNvPr id="16" name="Line 31"/>
            <p:cNvSpPr>
              <a:spLocks noChangeShapeType="1"/>
            </p:cNvSpPr>
            <p:nvPr/>
          </p:nvSpPr>
          <p:spPr bwMode="auto">
            <a:xfrm flipH="1">
              <a:off x="8982956" y="2986579"/>
              <a:ext cx="45179" cy="87179"/>
            </a:xfrm>
            <a:prstGeom prst="line">
              <a:avLst/>
            </a:prstGeom>
            <a:grpFill/>
            <a:ln w="19050">
              <a:solidFill>
                <a:schemeClr val="tx1"/>
              </a:solidFill>
              <a:round/>
              <a:headEnd/>
              <a:tailEnd/>
            </a:ln>
            <a:effectLst/>
          </p:spPr>
          <p:txBody>
            <a:bodyPr wrap="none" anchor="ctr"/>
            <a:lstStyle/>
            <a:p>
              <a:pPr algn="ctr" defTabSz="1201704" eaLnBrk="0" hangingPunct="0"/>
              <a:endParaRPr lang="en-US" sz="1800">
                <a:solidFill>
                  <a:prstClr val="black"/>
                </a:solidFill>
                <a:latin typeface="Verdana" pitchFamily="34" charset="0"/>
              </a:endParaRPr>
            </a:p>
          </p:txBody>
        </p:sp>
      </p:grpSp>
      <p:sp>
        <p:nvSpPr>
          <p:cNvPr id="17" name="AutoShape 10"/>
          <p:cNvSpPr>
            <a:spLocks noChangeArrowheads="1"/>
          </p:cNvSpPr>
          <p:nvPr/>
        </p:nvSpPr>
        <p:spPr bwMode="auto">
          <a:xfrm rot="16200000">
            <a:off x="7323950" y="2448962"/>
            <a:ext cx="1224990" cy="1852085"/>
          </a:xfrm>
          <a:prstGeom prst="can">
            <a:avLst>
              <a:gd name="adj" fmla="val 18198"/>
            </a:avLst>
          </a:prstGeom>
          <a:solidFill>
            <a:schemeClr val="accent2">
              <a:lumMod val="40000"/>
              <a:lumOff val="60000"/>
            </a:schemeClr>
          </a:solidFill>
          <a:ln w="28575">
            <a:solidFill>
              <a:schemeClr val="tx1"/>
            </a:solidFill>
            <a:round/>
            <a:headEnd/>
            <a:tailEnd/>
          </a:ln>
          <a:effectLst/>
        </p:spPr>
        <p:txBody>
          <a:bodyPr vert="vert" wrap="none" lIns="120151" tIns="60076" rIns="120151" bIns="60076" anchor="b" anchorCtr="0"/>
          <a:lstStyle/>
          <a:p>
            <a:pPr algn="ctr" defTabSz="1201704" eaLnBrk="0" hangingPunct="0"/>
            <a:r>
              <a:rPr lang="en-US" sz="1600" dirty="0" smtClean="0">
                <a:solidFill>
                  <a:prstClr val="black"/>
                </a:solidFill>
                <a:latin typeface="Verdana" pitchFamily="34" charset="0"/>
              </a:rPr>
              <a:t>             </a:t>
            </a:r>
            <a:r>
              <a:rPr lang="en-US" sz="1600" b="1" dirty="0" smtClean="0">
                <a:solidFill>
                  <a:srgbClr val="0070C0"/>
                </a:solidFill>
                <a:latin typeface="Consolas" pitchFamily="49" charset="0"/>
                <a:cs typeface="Consolas" pitchFamily="49" charset="0"/>
              </a:rPr>
              <a:t>@5</a:t>
            </a:r>
            <a:endParaRPr lang="en-US" sz="1600" b="1" dirty="0">
              <a:solidFill>
                <a:srgbClr val="0070C0"/>
              </a:solidFill>
              <a:latin typeface="Consolas" pitchFamily="49" charset="0"/>
              <a:cs typeface="Consolas" pitchFamily="49" charset="0"/>
            </a:endParaRPr>
          </a:p>
        </p:txBody>
      </p:sp>
      <p:grpSp>
        <p:nvGrpSpPr>
          <p:cNvPr id="18" name="Group 17"/>
          <p:cNvGrpSpPr/>
          <p:nvPr/>
        </p:nvGrpSpPr>
        <p:grpSpPr>
          <a:xfrm>
            <a:off x="6736720" y="3125057"/>
            <a:ext cx="382851" cy="456343"/>
            <a:chOff x="6736720" y="2606791"/>
            <a:chExt cx="382851" cy="456343"/>
          </a:xfrm>
          <a:solidFill>
            <a:srgbClr val="0070C0"/>
          </a:solidFill>
        </p:grpSpPr>
        <p:sp>
          <p:nvSpPr>
            <p:cNvPr id="19" name="AutoShape 10"/>
            <p:cNvSpPr>
              <a:spLocks noChangeArrowheads="1"/>
            </p:cNvSpPr>
            <p:nvPr/>
          </p:nvSpPr>
          <p:spPr bwMode="auto">
            <a:xfrm rot="16200000">
              <a:off x="6699974" y="2643537"/>
              <a:ext cx="456343" cy="382851"/>
            </a:xfrm>
            <a:prstGeom prst="can">
              <a:avLst>
                <a:gd name="adj" fmla="val 18198"/>
              </a:avLst>
            </a:prstGeom>
            <a:grpFill/>
            <a:ln w="28575">
              <a:solidFill>
                <a:schemeClr val="tx1"/>
              </a:solidFill>
              <a:round/>
              <a:headEnd/>
              <a:tailEnd/>
            </a:ln>
            <a:effectLst/>
          </p:spPr>
          <p:txBody>
            <a:bodyPr wrap="none" lIns="120151" tIns="60076" rIns="120151" bIns="60076" anchor="ctr"/>
            <a:lstStyle/>
            <a:p>
              <a:pPr algn="ctr" defTabSz="1201704" eaLnBrk="0" hangingPunct="0"/>
              <a:endParaRPr lang="en-US" sz="1800" dirty="0">
                <a:solidFill>
                  <a:prstClr val="black"/>
                </a:solidFill>
                <a:latin typeface="Verdana" pitchFamily="34" charset="0"/>
              </a:endParaRPr>
            </a:p>
          </p:txBody>
        </p:sp>
        <p:sp>
          <p:nvSpPr>
            <p:cNvPr id="20" name="Line 31"/>
            <p:cNvSpPr>
              <a:spLocks noChangeShapeType="1"/>
            </p:cNvSpPr>
            <p:nvPr/>
          </p:nvSpPr>
          <p:spPr bwMode="auto">
            <a:xfrm>
              <a:off x="6964682" y="2969230"/>
              <a:ext cx="43276" cy="87179"/>
            </a:xfrm>
            <a:prstGeom prst="line">
              <a:avLst/>
            </a:prstGeom>
            <a:grpFill/>
            <a:ln w="19050">
              <a:solidFill>
                <a:schemeClr val="tx1"/>
              </a:solidFill>
              <a:round/>
              <a:headEnd/>
              <a:tailEnd/>
            </a:ln>
            <a:effectLst/>
          </p:spPr>
          <p:txBody>
            <a:bodyPr wrap="none" anchor="ctr"/>
            <a:lstStyle/>
            <a:p>
              <a:pPr algn="ctr" defTabSz="1201704" eaLnBrk="0" hangingPunct="0"/>
              <a:endParaRPr lang="en-US" sz="1800">
                <a:solidFill>
                  <a:prstClr val="black"/>
                </a:solidFill>
                <a:latin typeface="Verdana" pitchFamily="34" charset="0"/>
              </a:endParaRPr>
            </a:p>
          </p:txBody>
        </p:sp>
        <p:sp>
          <p:nvSpPr>
            <p:cNvPr id="21" name="Line 31"/>
            <p:cNvSpPr>
              <a:spLocks noChangeShapeType="1"/>
            </p:cNvSpPr>
            <p:nvPr/>
          </p:nvSpPr>
          <p:spPr bwMode="auto">
            <a:xfrm flipH="1">
              <a:off x="6919503" y="2969230"/>
              <a:ext cx="45179" cy="93202"/>
            </a:xfrm>
            <a:prstGeom prst="line">
              <a:avLst/>
            </a:prstGeom>
            <a:grpFill/>
            <a:ln w="19050">
              <a:solidFill>
                <a:schemeClr val="tx1"/>
              </a:solidFill>
              <a:round/>
              <a:headEnd/>
              <a:tailEnd/>
            </a:ln>
            <a:effectLst/>
          </p:spPr>
          <p:txBody>
            <a:bodyPr wrap="none" anchor="ctr"/>
            <a:lstStyle/>
            <a:p>
              <a:pPr algn="ctr" defTabSz="1201704" eaLnBrk="0" hangingPunct="0"/>
              <a:endParaRPr lang="en-US" sz="1800">
                <a:solidFill>
                  <a:prstClr val="black"/>
                </a:solidFill>
                <a:latin typeface="Verdana" pitchFamily="34" charset="0"/>
              </a:endParaRPr>
            </a:p>
          </p:txBody>
        </p:sp>
      </p:grpSp>
      <p:sp>
        <p:nvSpPr>
          <p:cNvPr id="22" name="AutoShape 10"/>
          <p:cNvSpPr>
            <a:spLocks noChangeArrowheads="1"/>
          </p:cNvSpPr>
          <p:nvPr/>
        </p:nvSpPr>
        <p:spPr bwMode="auto">
          <a:xfrm rot="16200000">
            <a:off x="5152540" y="2258171"/>
            <a:ext cx="1224990" cy="2233665"/>
          </a:xfrm>
          <a:prstGeom prst="can">
            <a:avLst>
              <a:gd name="adj" fmla="val 18198"/>
            </a:avLst>
          </a:prstGeom>
          <a:solidFill>
            <a:schemeClr val="accent2"/>
          </a:solidFill>
          <a:ln w="28575">
            <a:solidFill>
              <a:schemeClr val="tx1"/>
            </a:solidFill>
            <a:round/>
            <a:headEnd/>
            <a:tailEnd/>
          </a:ln>
          <a:effectLst/>
        </p:spPr>
        <p:txBody>
          <a:bodyPr vert="vert" wrap="none" lIns="120151" tIns="60076" rIns="120151" bIns="60076" anchor="b" anchorCtr="0"/>
          <a:lstStyle/>
          <a:p>
            <a:pPr algn="ctr" defTabSz="1201704" eaLnBrk="0" hangingPunct="0"/>
            <a:r>
              <a:rPr lang="en-US" sz="1400" dirty="0" smtClean="0">
                <a:solidFill>
                  <a:prstClr val="black"/>
                </a:solidFill>
                <a:latin typeface="Verdana" pitchFamily="34" charset="0"/>
              </a:rPr>
              <a:t>                         </a:t>
            </a:r>
            <a:r>
              <a:rPr lang="en-US" sz="1600" b="1" dirty="0" smtClean="0">
                <a:solidFill>
                  <a:srgbClr val="1F497D">
                    <a:lumMod val="60000"/>
                    <a:lumOff val="40000"/>
                  </a:srgbClr>
                </a:solidFill>
                <a:latin typeface="Consolas" pitchFamily="49" charset="0"/>
                <a:cs typeface="Consolas" pitchFamily="49" charset="0"/>
              </a:rPr>
              <a:t>@4</a:t>
            </a:r>
            <a:endParaRPr lang="en-US" sz="1600" b="1" dirty="0">
              <a:solidFill>
                <a:srgbClr val="1F497D">
                  <a:lumMod val="60000"/>
                  <a:lumOff val="40000"/>
                </a:srgbClr>
              </a:solidFill>
              <a:latin typeface="Consolas" pitchFamily="49" charset="0"/>
              <a:cs typeface="Consolas" pitchFamily="49" charset="0"/>
            </a:endParaRPr>
          </a:p>
        </p:txBody>
      </p:sp>
      <p:grpSp>
        <p:nvGrpSpPr>
          <p:cNvPr id="23" name="Group 22"/>
          <p:cNvGrpSpPr/>
          <p:nvPr/>
        </p:nvGrpSpPr>
        <p:grpSpPr>
          <a:xfrm>
            <a:off x="4427896" y="2973627"/>
            <a:ext cx="344580" cy="456343"/>
            <a:chOff x="4427896" y="2516426"/>
            <a:chExt cx="344580" cy="456343"/>
          </a:xfrm>
          <a:solidFill>
            <a:srgbClr val="0070C0"/>
          </a:solidFill>
        </p:grpSpPr>
        <p:sp>
          <p:nvSpPr>
            <p:cNvPr id="24" name="AutoShape 10"/>
            <p:cNvSpPr>
              <a:spLocks noChangeArrowheads="1"/>
            </p:cNvSpPr>
            <p:nvPr/>
          </p:nvSpPr>
          <p:spPr bwMode="auto">
            <a:xfrm rot="16200000">
              <a:off x="4372014" y="2572308"/>
              <a:ext cx="456343" cy="344580"/>
            </a:xfrm>
            <a:prstGeom prst="can">
              <a:avLst>
                <a:gd name="adj" fmla="val 18198"/>
              </a:avLst>
            </a:prstGeom>
            <a:grpFill/>
            <a:ln w="28575">
              <a:solidFill>
                <a:schemeClr val="tx1"/>
              </a:solidFill>
              <a:round/>
              <a:headEnd/>
              <a:tailEnd/>
            </a:ln>
            <a:effectLst/>
          </p:spPr>
          <p:txBody>
            <a:bodyPr wrap="none" lIns="120151" tIns="60076" rIns="120151" bIns="60076" anchor="ctr"/>
            <a:lstStyle/>
            <a:p>
              <a:pPr algn="ctr" defTabSz="1201704" eaLnBrk="0" hangingPunct="0"/>
              <a:endParaRPr lang="en-US" sz="1800" dirty="0">
                <a:solidFill>
                  <a:prstClr val="black"/>
                </a:solidFill>
                <a:latin typeface="Verdana" pitchFamily="34" charset="0"/>
              </a:endParaRPr>
            </a:p>
          </p:txBody>
        </p:sp>
        <p:sp>
          <p:nvSpPr>
            <p:cNvPr id="25" name="Line 31"/>
            <p:cNvSpPr>
              <a:spLocks noChangeShapeType="1"/>
            </p:cNvSpPr>
            <p:nvPr/>
          </p:nvSpPr>
          <p:spPr bwMode="auto">
            <a:xfrm>
              <a:off x="4639381" y="2874216"/>
              <a:ext cx="43276" cy="87179"/>
            </a:xfrm>
            <a:prstGeom prst="line">
              <a:avLst/>
            </a:prstGeom>
            <a:grpFill/>
            <a:ln w="19050">
              <a:solidFill>
                <a:schemeClr val="tx1"/>
              </a:solidFill>
              <a:round/>
              <a:headEnd/>
              <a:tailEnd/>
            </a:ln>
            <a:effectLst/>
          </p:spPr>
          <p:txBody>
            <a:bodyPr wrap="none" anchor="ctr"/>
            <a:lstStyle/>
            <a:p>
              <a:pPr algn="ctr" defTabSz="1201704" eaLnBrk="0" hangingPunct="0"/>
              <a:endParaRPr lang="en-US" sz="1800">
                <a:solidFill>
                  <a:prstClr val="black"/>
                </a:solidFill>
                <a:latin typeface="Verdana" pitchFamily="34" charset="0"/>
              </a:endParaRPr>
            </a:p>
          </p:txBody>
        </p:sp>
        <p:sp>
          <p:nvSpPr>
            <p:cNvPr id="26" name="Line 31"/>
            <p:cNvSpPr>
              <a:spLocks noChangeShapeType="1"/>
            </p:cNvSpPr>
            <p:nvPr/>
          </p:nvSpPr>
          <p:spPr bwMode="auto">
            <a:xfrm flipH="1">
              <a:off x="4594202" y="2874216"/>
              <a:ext cx="45179" cy="93202"/>
            </a:xfrm>
            <a:prstGeom prst="line">
              <a:avLst/>
            </a:prstGeom>
            <a:grpFill/>
            <a:ln w="19050">
              <a:solidFill>
                <a:schemeClr val="tx1"/>
              </a:solidFill>
              <a:round/>
              <a:headEnd/>
              <a:tailEnd/>
            </a:ln>
            <a:effectLst/>
          </p:spPr>
          <p:txBody>
            <a:bodyPr wrap="none" anchor="ctr"/>
            <a:lstStyle/>
            <a:p>
              <a:pPr algn="ctr" defTabSz="1201704" eaLnBrk="0" hangingPunct="0"/>
              <a:endParaRPr lang="en-US" sz="1800">
                <a:solidFill>
                  <a:prstClr val="black"/>
                </a:solidFill>
                <a:latin typeface="Verdana" pitchFamily="34" charset="0"/>
              </a:endParaRPr>
            </a:p>
          </p:txBody>
        </p:sp>
      </p:grpSp>
      <p:sp>
        <p:nvSpPr>
          <p:cNvPr id="27" name="AutoShape 10"/>
          <p:cNvSpPr>
            <a:spLocks noChangeArrowheads="1"/>
          </p:cNvSpPr>
          <p:nvPr/>
        </p:nvSpPr>
        <p:spPr bwMode="auto">
          <a:xfrm rot="16200000">
            <a:off x="3171681" y="2681865"/>
            <a:ext cx="1224990" cy="1415057"/>
          </a:xfrm>
          <a:prstGeom prst="can">
            <a:avLst>
              <a:gd name="adj" fmla="val 18198"/>
            </a:avLst>
          </a:prstGeom>
          <a:solidFill>
            <a:schemeClr val="accent2">
              <a:lumMod val="40000"/>
              <a:lumOff val="60000"/>
            </a:schemeClr>
          </a:solidFill>
          <a:ln w="28575">
            <a:solidFill>
              <a:schemeClr val="tx1"/>
            </a:solidFill>
            <a:round/>
            <a:headEnd/>
            <a:tailEnd/>
          </a:ln>
          <a:effectLst/>
        </p:spPr>
        <p:txBody>
          <a:bodyPr vert="vert" wrap="none" lIns="120151" tIns="60076" rIns="120151" bIns="60076" anchor="b" anchorCtr="1"/>
          <a:lstStyle/>
          <a:p>
            <a:pPr algn="ctr" defTabSz="1201704" eaLnBrk="0" hangingPunct="0"/>
            <a:r>
              <a:rPr lang="en-US" sz="1600" dirty="0" smtClean="0">
                <a:solidFill>
                  <a:prstClr val="black"/>
                </a:solidFill>
                <a:latin typeface="Verdana" pitchFamily="34" charset="0"/>
              </a:rPr>
              <a:t>        </a:t>
            </a:r>
            <a:r>
              <a:rPr lang="en-US" sz="1600" b="1" dirty="0" smtClean="0">
                <a:solidFill>
                  <a:srgbClr val="0070C0"/>
                </a:solidFill>
                <a:latin typeface="Consolas" pitchFamily="49" charset="0"/>
                <a:cs typeface="Consolas" pitchFamily="49" charset="0"/>
              </a:rPr>
              <a:t>@3</a:t>
            </a:r>
            <a:endParaRPr lang="en-US" sz="1600" b="1" dirty="0">
              <a:solidFill>
                <a:srgbClr val="0070C0"/>
              </a:solidFill>
              <a:latin typeface="Consolas" pitchFamily="49" charset="0"/>
              <a:cs typeface="Consolas" pitchFamily="49" charset="0"/>
            </a:endParaRPr>
          </a:p>
        </p:txBody>
      </p:sp>
      <p:sp>
        <p:nvSpPr>
          <p:cNvPr id="28" name="Line 55"/>
          <p:cNvSpPr>
            <a:spLocks noChangeShapeType="1"/>
          </p:cNvSpPr>
          <p:nvPr/>
        </p:nvSpPr>
        <p:spPr bwMode="auto">
          <a:xfrm flipH="1">
            <a:off x="4772476" y="3200401"/>
            <a:ext cx="1386506" cy="0"/>
          </a:xfrm>
          <a:prstGeom prst="line">
            <a:avLst/>
          </a:prstGeom>
          <a:noFill/>
          <a:ln w="57150">
            <a:solidFill>
              <a:srgbClr val="7030A0"/>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29" name="Line 55"/>
          <p:cNvSpPr>
            <a:spLocks noChangeShapeType="1"/>
          </p:cNvSpPr>
          <p:nvPr/>
        </p:nvSpPr>
        <p:spPr bwMode="auto">
          <a:xfrm flipH="1">
            <a:off x="6522940" y="3337236"/>
            <a:ext cx="358927" cy="429"/>
          </a:xfrm>
          <a:prstGeom prst="line">
            <a:avLst/>
          </a:prstGeom>
          <a:noFill/>
          <a:ln w="57150">
            <a:solidFill>
              <a:srgbClr val="7030A0"/>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30" name="Line 55"/>
          <p:cNvSpPr>
            <a:spLocks noChangeShapeType="1"/>
          </p:cNvSpPr>
          <p:nvPr/>
        </p:nvSpPr>
        <p:spPr bwMode="auto">
          <a:xfrm flipH="1" flipV="1">
            <a:off x="7119570" y="3337236"/>
            <a:ext cx="314566" cy="0"/>
          </a:xfrm>
          <a:prstGeom prst="line">
            <a:avLst/>
          </a:prstGeom>
          <a:noFill/>
          <a:ln w="57150">
            <a:solidFill>
              <a:srgbClr val="7030A0"/>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31" name="Line 55"/>
          <p:cNvSpPr>
            <a:spLocks noChangeShapeType="1"/>
          </p:cNvSpPr>
          <p:nvPr/>
        </p:nvSpPr>
        <p:spPr bwMode="auto">
          <a:xfrm flipH="1">
            <a:off x="5943600" y="3657600"/>
            <a:ext cx="215383" cy="1"/>
          </a:xfrm>
          <a:prstGeom prst="line">
            <a:avLst/>
          </a:prstGeom>
          <a:noFill/>
          <a:ln w="57150">
            <a:solidFill>
              <a:srgbClr val="7030A0"/>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32" name="Line 55"/>
          <p:cNvSpPr>
            <a:spLocks noChangeShapeType="1"/>
          </p:cNvSpPr>
          <p:nvPr/>
        </p:nvSpPr>
        <p:spPr bwMode="auto">
          <a:xfrm flipH="1">
            <a:off x="8103196" y="3312981"/>
            <a:ext cx="507404" cy="0"/>
          </a:xfrm>
          <a:prstGeom prst="line">
            <a:avLst/>
          </a:prstGeom>
          <a:noFill/>
          <a:ln w="57150">
            <a:solidFill>
              <a:srgbClr val="7030A0"/>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33" name="Line 55"/>
          <p:cNvSpPr>
            <a:spLocks noChangeShapeType="1"/>
          </p:cNvSpPr>
          <p:nvPr/>
        </p:nvSpPr>
        <p:spPr bwMode="auto">
          <a:xfrm flipH="1">
            <a:off x="4204363" y="3200401"/>
            <a:ext cx="287341" cy="0"/>
          </a:xfrm>
          <a:prstGeom prst="line">
            <a:avLst/>
          </a:prstGeom>
          <a:noFill/>
          <a:ln w="57150">
            <a:solidFill>
              <a:srgbClr val="7030A0"/>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grpSp>
        <p:nvGrpSpPr>
          <p:cNvPr id="34" name="Group 33"/>
          <p:cNvGrpSpPr/>
          <p:nvPr/>
        </p:nvGrpSpPr>
        <p:grpSpPr>
          <a:xfrm>
            <a:off x="5142706" y="2438401"/>
            <a:ext cx="1549549" cy="899264"/>
            <a:chOff x="5142706" y="1981200"/>
            <a:chExt cx="1549549" cy="899264"/>
          </a:xfrm>
        </p:grpSpPr>
        <p:sp>
          <p:nvSpPr>
            <p:cNvPr id="35" name="Line 55"/>
            <p:cNvSpPr>
              <a:spLocks noChangeShapeType="1"/>
            </p:cNvSpPr>
            <p:nvPr/>
          </p:nvSpPr>
          <p:spPr bwMode="auto">
            <a:xfrm flipH="1" flipV="1">
              <a:off x="6692255" y="1981200"/>
              <a:ext cx="0" cy="899264"/>
            </a:xfrm>
            <a:prstGeom prst="line">
              <a:avLst/>
            </a:prstGeom>
            <a:noFill/>
            <a:ln w="57150">
              <a:solidFill>
                <a:srgbClr val="7030A0"/>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36" name="Line 55"/>
            <p:cNvSpPr>
              <a:spLocks noChangeShapeType="1"/>
            </p:cNvSpPr>
            <p:nvPr/>
          </p:nvSpPr>
          <p:spPr bwMode="auto">
            <a:xfrm flipH="1">
              <a:off x="5142706" y="1981200"/>
              <a:ext cx="1549549" cy="3810"/>
            </a:xfrm>
            <a:prstGeom prst="line">
              <a:avLst/>
            </a:prstGeom>
            <a:noFill/>
            <a:ln w="57150">
              <a:solidFill>
                <a:srgbClr val="7030A0"/>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grpSp>
      <p:grpSp>
        <p:nvGrpSpPr>
          <p:cNvPr id="37" name="Group 36"/>
          <p:cNvGrpSpPr/>
          <p:nvPr/>
        </p:nvGrpSpPr>
        <p:grpSpPr>
          <a:xfrm>
            <a:off x="5142706" y="2133601"/>
            <a:ext cx="3467892" cy="1188536"/>
            <a:chOff x="5142706" y="1676400"/>
            <a:chExt cx="3467892" cy="1188536"/>
          </a:xfrm>
        </p:grpSpPr>
        <p:sp>
          <p:nvSpPr>
            <p:cNvPr id="38" name="Line 55"/>
            <p:cNvSpPr>
              <a:spLocks noChangeShapeType="1"/>
            </p:cNvSpPr>
            <p:nvPr/>
          </p:nvSpPr>
          <p:spPr bwMode="auto">
            <a:xfrm flipH="1" flipV="1">
              <a:off x="8584028" y="1676400"/>
              <a:ext cx="1093" cy="1188536"/>
            </a:xfrm>
            <a:prstGeom prst="line">
              <a:avLst/>
            </a:prstGeom>
            <a:noFill/>
            <a:ln w="57150">
              <a:solidFill>
                <a:srgbClr val="7030A0"/>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39" name="Line 55"/>
            <p:cNvSpPr>
              <a:spLocks noChangeShapeType="1"/>
            </p:cNvSpPr>
            <p:nvPr/>
          </p:nvSpPr>
          <p:spPr bwMode="auto">
            <a:xfrm flipH="1" flipV="1">
              <a:off x="5142706" y="1676400"/>
              <a:ext cx="3467892" cy="0"/>
            </a:xfrm>
            <a:prstGeom prst="line">
              <a:avLst/>
            </a:prstGeom>
            <a:noFill/>
            <a:ln w="57150">
              <a:solidFill>
                <a:srgbClr val="7030A0"/>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grpSp>
      <p:sp>
        <p:nvSpPr>
          <p:cNvPr id="40" name="Line 55"/>
          <p:cNvSpPr>
            <a:spLocks noChangeShapeType="1"/>
          </p:cNvSpPr>
          <p:nvPr/>
        </p:nvSpPr>
        <p:spPr bwMode="auto">
          <a:xfrm flipH="1">
            <a:off x="8601743" y="3312981"/>
            <a:ext cx="253702" cy="0"/>
          </a:xfrm>
          <a:prstGeom prst="line">
            <a:avLst/>
          </a:prstGeom>
          <a:noFill/>
          <a:ln w="57150">
            <a:solidFill>
              <a:srgbClr val="7030A0"/>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41" name="Line 55"/>
          <p:cNvSpPr>
            <a:spLocks noChangeShapeType="1"/>
          </p:cNvSpPr>
          <p:nvPr/>
        </p:nvSpPr>
        <p:spPr bwMode="auto">
          <a:xfrm flipH="1" flipV="1">
            <a:off x="9184640" y="3309357"/>
            <a:ext cx="416560" cy="3624"/>
          </a:xfrm>
          <a:prstGeom prst="line">
            <a:avLst/>
          </a:prstGeom>
          <a:noFill/>
          <a:ln w="57150">
            <a:solidFill>
              <a:srgbClr val="7030A0"/>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42" name="Line 55"/>
          <p:cNvSpPr>
            <a:spLocks noChangeShapeType="1"/>
          </p:cNvSpPr>
          <p:nvPr/>
        </p:nvSpPr>
        <p:spPr bwMode="auto">
          <a:xfrm flipH="1">
            <a:off x="3197888" y="3200401"/>
            <a:ext cx="1293816" cy="2048"/>
          </a:xfrm>
          <a:prstGeom prst="line">
            <a:avLst/>
          </a:prstGeom>
          <a:noFill/>
          <a:ln w="57150">
            <a:solidFill>
              <a:srgbClr val="7030A0"/>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43" name="AutoShape 10"/>
          <p:cNvSpPr>
            <a:spLocks noChangeArrowheads="1"/>
          </p:cNvSpPr>
          <p:nvPr/>
        </p:nvSpPr>
        <p:spPr bwMode="auto">
          <a:xfrm rot="16200000">
            <a:off x="3331514" y="4084884"/>
            <a:ext cx="762001" cy="1630508"/>
          </a:xfrm>
          <a:prstGeom prst="can">
            <a:avLst>
              <a:gd name="adj" fmla="val 18198"/>
            </a:avLst>
          </a:prstGeom>
          <a:solidFill>
            <a:schemeClr val="accent2"/>
          </a:solidFill>
          <a:ln w="28575">
            <a:solidFill>
              <a:schemeClr val="tx1"/>
            </a:solidFill>
            <a:round/>
            <a:headEnd/>
            <a:tailEnd/>
          </a:ln>
          <a:effectLst/>
        </p:spPr>
        <p:txBody>
          <a:bodyPr vert="vert" wrap="none" lIns="120151" tIns="60076" rIns="120151" bIns="60076" anchor="b" anchorCtr="0"/>
          <a:lstStyle/>
          <a:p>
            <a:pPr algn="ctr" defTabSz="1201704" eaLnBrk="0" hangingPunct="0"/>
            <a:r>
              <a:rPr lang="en-US" sz="1600" b="1" dirty="0" smtClean="0">
                <a:solidFill>
                  <a:srgbClr val="4F81BD">
                    <a:lumMod val="40000"/>
                    <a:lumOff val="60000"/>
                  </a:srgbClr>
                </a:solidFill>
                <a:latin typeface="Verdana" pitchFamily="34" charset="0"/>
              </a:rPr>
              <a:t>          </a:t>
            </a:r>
            <a:r>
              <a:rPr lang="en-US" sz="1600" b="1" dirty="0" smtClean="0">
                <a:solidFill>
                  <a:srgbClr val="1F497D">
                    <a:lumMod val="60000"/>
                    <a:lumOff val="40000"/>
                  </a:srgbClr>
                </a:solidFill>
                <a:latin typeface="Consolas" pitchFamily="49" charset="0"/>
                <a:cs typeface="Consolas" pitchFamily="49" charset="0"/>
              </a:rPr>
              <a:t>@8</a:t>
            </a:r>
            <a:endParaRPr lang="en-US" sz="1600" b="1" dirty="0">
              <a:solidFill>
                <a:srgbClr val="1F497D">
                  <a:lumMod val="60000"/>
                  <a:lumOff val="40000"/>
                </a:srgbClr>
              </a:solidFill>
              <a:latin typeface="Consolas" pitchFamily="49" charset="0"/>
              <a:cs typeface="Consolas" pitchFamily="49" charset="0"/>
            </a:endParaRPr>
          </a:p>
        </p:txBody>
      </p:sp>
      <p:sp>
        <p:nvSpPr>
          <p:cNvPr id="44" name="AutoShape 10"/>
          <p:cNvSpPr>
            <a:spLocks noChangeArrowheads="1"/>
          </p:cNvSpPr>
          <p:nvPr/>
        </p:nvSpPr>
        <p:spPr bwMode="auto">
          <a:xfrm rot="16200000">
            <a:off x="2049620" y="4296660"/>
            <a:ext cx="762003" cy="1206956"/>
          </a:xfrm>
          <a:prstGeom prst="can">
            <a:avLst>
              <a:gd name="adj" fmla="val 18198"/>
            </a:avLst>
          </a:prstGeom>
          <a:solidFill>
            <a:schemeClr val="accent2">
              <a:lumMod val="40000"/>
              <a:lumOff val="60000"/>
            </a:schemeClr>
          </a:solidFill>
          <a:ln w="28575">
            <a:solidFill>
              <a:schemeClr val="tx1"/>
            </a:solidFill>
            <a:round/>
            <a:headEnd/>
            <a:tailEnd/>
          </a:ln>
          <a:effectLst/>
        </p:spPr>
        <p:txBody>
          <a:bodyPr vert="vert" wrap="none" lIns="120151" tIns="60076" rIns="120151" bIns="60076" anchor="b" anchorCtr="0"/>
          <a:lstStyle/>
          <a:p>
            <a:pPr algn="ctr" defTabSz="1201704" eaLnBrk="0" hangingPunct="0"/>
            <a:r>
              <a:rPr lang="en-US" sz="1600" dirty="0" smtClean="0">
                <a:solidFill>
                  <a:prstClr val="black"/>
                </a:solidFill>
                <a:latin typeface="Verdana" pitchFamily="34" charset="0"/>
              </a:rPr>
              <a:t>        </a:t>
            </a:r>
            <a:r>
              <a:rPr lang="en-US" sz="1600" b="1" dirty="0" smtClean="0">
                <a:solidFill>
                  <a:srgbClr val="0070C0"/>
                </a:solidFill>
                <a:latin typeface="Consolas" pitchFamily="49" charset="0"/>
                <a:cs typeface="Consolas" pitchFamily="49" charset="0"/>
              </a:rPr>
              <a:t>@7</a:t>
            </a:r>
            <a:endParaRPr lang="en-US" sz="1600" b="1" dirty="0">
              <a:solidFill>
                <a:srgbClr val="0070C0"/>
              </a:solidFill>
              <a:latin typeface="Consolas" pitchFamily="49" charset="0"/>
              <a:cs typeface="Consolas" pitchFamily="49" charset="0"/>
            </a:endParaRPr>
          </a:p>
        </p:txBody>
      </p:sp>
      <p:sp>
        <p:nvSpPr>
          <p:cNvPr id="45" name="AutoShape 10"/>
          <p:cNvSpPr>
            <a:spLocks noChangeArrowheads="1"/>
          </p:cNvSpPr>
          <p:nvPr/>
        </p:nvSpPr>
        <p:spPr bwMode="auto">
          <a:xfrm rot="16200000">
            <a:off x="1323319" y="4415015"/>
            <a:ext cx="762003" cy="970239"/>
          </a:xfrm>
          <a:prstGeom prst="can">
            <a:avLst>
              <a:gd name="adj" fmla="val 18198"/>
            </a:avLst>
          </a:prstGeom>
          <a:solidFill>
            <a:schemeClr val="accent2"/>
          </a:solidFill>
          <a:ln w="28575">
            <a:solidFill>
              <a:schemeClr val="tx1"/>
            </a:solidFill>
            <a:round/>
            <a:headEnd/>
            <a:tailEnd/>
          </a:ln>
          <a:effectLst/>
        </p:spPr>
        <p:txBody>
          <a:bodyPr vert="vert" wrap="none" lIns="120151" tIns="60076" rIns="120151" bIns="60076" anchor="b" anchorCtr="0"/>
          <a:lstStyle/>
          <a:p>
            <a:pPr algn="ctr" defTabSz="1201704" eaLnBrk="0" hangingPunct="0"/>
            <a:r>
              <a:rPr lang="en-US" sz="1600" dirty="0" smtClean="0">
                <a:solidFill>
                  <a:prstClr val="black"/>
                </a:solidFill>
                <a:latin typeface="Verdana" pitchFamily="34" charset="0"/>
              </a:rPr>
              <a:t>       </a:t>
            </a:r>
            <a:r>
              <a:rPr lang="en-US" sz="1600" b="1" dirty="0" smtClean="0">
                <a:solidFill>
                  <a:srgbClr val="1F497D">
                    <a:lumMod val="60000"/>
                    <a:lumOff val="40000"/>
                  </a:srgbClr>
                </a:solidFill>
                <a:latin typeface="Consolas" pitchFamily="49" charset="0"/>
                <a:cs typeface="Consolas" pitchFamily="49" charset="0"/>
              </a:rPr>
              <a:t>@6</a:t>
            </a:r>
            <a:endParaRPr lang="en-US" sz="1600" b="1" dirty="0">
              <a:solidFill>
                <a:srgbClr val="1F497D">
                  <a:lumMod val="60000"/>
                  <a:lumOff val="40000"/>
                </a:srgbClr>
              </a:solidFill>
              <a:latin typeface="Consolas" pitchFamily="49" charset="0"/>
              <a:cs typeface="Consolas" pitchFamily="49" charset="0"/>
            </a:endParaRPr>
          </a:p>
        </p:txBody>
      </p:sp>
      <p:grpSp>
        <p:nvGrpSpPr>
          <p:cNvPr id="46" name="Group 45"/>
          <p:cNvGrpSpPr/>
          <p:nvPr/>
        </p:nvGrpSpPr>
        <p:grpSpPr>
          <a:xfrm>
            <a:off x="3200399" y="2133600"/>
            <a:ext cx="1948767" cy="2629851"/>
            <a:chOff x="3200399" y="1676399"/>
            <a:chExt cx="1948767" cy="2629851"/>
          </a:xfrm>
        </p:grpSpPr>
        <p:sp>
          <p:nvSpPr>
            <p:cNvPr id="47" name="Line 55"/>
            <p:cNvSpPr>
              <a:spLocks noChangeShapeType="1"/>
            </p:cNvSpPr>
            <p:nvPr/>
          </p:nvSpPr>
          <p:spPr bwMode="auto">
            <a:xfrm flipH="1" flipV="1">
              <a:off x="3619570" y="1981200"/>
              <a:ext cx="0" cy="535226"/>
            </a:xfrm>
            <a:prstGeom prst="line">
              <a:avLst/>
            </a:prstGeom>
            <a:noFill/>
            <a:ln w="57150">
              <a:solidFill>
                <a:srgbClr val="7030A0"/>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48" name="Line 55"/>
            <p:cNvSpPr>
              <a:spLocks noChangeShapeType="1"/>
            </p:cNvSpPr>
            <p:nvPr/>
          </p:nvSpPr>
          <p:spPr bwMode="auto">
            <a:xfrm flipH="1" flipV="1">
              <a:off x="3619569" y="2487032"/>
              <a:ext cx="212621" cy="0"/>
            </a:xfrm>
            <a:prstGeom prst="line">
              <a:avLst/>
            </a:prstGeom>
            <a:noFill/>
            <a:ln w="57150">
              <a:solidFill>
                <a:srgbClr val="7030A0"/>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49" name="Line 55"/>
            <p:cNvSpPr>
              <a:spLocks noChangeShapeType="1"/>
            </p:cNvSpPr>
            <p:nvPr/>
          </p:nvSpPr>
          <p:spPr bwMode="auto">
            <a:xfrm flipH="1" flipV="1">
              <a:off x="3419258" y="1676399"/>
              <a:ext cx="1" cy="956709"/>
            </a:xfrm>
            <a:prstGeom prst="line">
              <a:avLst/>
            </a:prstGeom>
            <a:noFill/>
            <a:ln w="57150">
              <a:solidFill>
                <a:srgbClr val="7030A0"/>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50" name="Line 55"/>
            <p:cNvSpPr>
              <a:spLocks noChangeShapeType="1"/>
            </p:cNvSpPr>
            <p:nvPr/>
          </p:nvSpPr>
          <p:spPr bwMode="auto">
            <a:xfrm flipH="1" flipV="1">
              <a:off x="3426430" y="2604402"/>
              <a:ext cx="418365" cy="2388"/>
            </a:xfrm>
            <a:prstGeom prst="line">
              <a:avLst/>
            </a:prstGeom>
            <a:noFill/>
            <a:ln w="57150">
              <a:solidFill>
                <a:srgbClr val="7030A0"/>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51" name="Line 55"/>
            <p:cNvSpPr>
              <a:spLocks noChangeShapeType="1"/>
            </p:cNvSpPr>
            <p:nvPr/>
          </p:nvSpPr>
          <p:spPr bwMode="auto">
            <a:xfrm flipH="1" flipV="1">
              <a:off x="3200399" y="2740780"/>
              <a:ext cx="614820" cy="3817"/>
            </a:xfrm>
            <a:prstGeom prst="line">
              <a:avLst/>
            </a:prstGeom>
            <a:noFill/>
            <a:ln w="57150">
              <a:solidFill>
                <a:srgbClr val="7030A0"/>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52" name="Line 55"/>
            <p:cNvSpPr>
              <a:spLocks noChangeShapeType="1"/>
            </p:cNvSpPr>
            <p:nvPr/>
          </p:nvSpPr>
          <p:spPr bwMode="auto">
            <a:xfrm flipH="1">
              <a:off x="3431961" y="2968324"/>
              <a:ext cx="400229" cy="906"/>
            </a:xfrm>
            <a:prstGeom prst="line">
              <a:avLst/>
            </a:prstGeom>
            <a:noFill/>
            <a:ln w="57150">
              <a:solidFill>
                <a:srgbClr val="7030A0"/>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53" name="Line 55"/>
            <p:cNvSpPr>
              <a:spLocks noChangeShapeType="1"/>
            </p:cNvSpPr>
            <p:nvPr/>
          </p:nvSpPr>
          <p:spPr bwMode="auto">
            <a:xfrm flipV="1">
              <a:off x="3419258" y="2961392"/>
              <a:ext cx="12705" cy="1344858"/>
            </a:xfrm>
            <a:prstGeom prst="line">
              <a:avLst/>
            </a:prstGeom>
            <a:noFill/>
            <a:ln w="57150">
              <a:solidFill>
                <a:srgbClr val="7030A0"/>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54" name="Line 55"/>
            <p:cNvSpPr>
              <a:spLocks noChangeShapeType="1"/>
            </p:cNvSpPr>
            <p:nvPr/>
          </p:nvSpPr>
          <p:spPr bwMode="auto">
            <a:xfrm flipH="1">
              <a:off x="3599617" y="1985010"/>
              <a:ext cx="1549549" cy="3810"/>
            </a:xfrm>
            <a:prstGeom prst="line">
              <a:avLst/>
            </a:prstGeom>
            <a:noFill/>
            <a:ln w="57150">
              <a:solidFill>
                <a:srgbClr val="7030A0"/>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55" name="Line 55"/>
            <p:cNvSpPr>
              <a:spLocks noChangeShapeType="1"/>
            </p:cNvSpPr>
            <p:nvPr/>
          </p:nvSpPr>
          <p:spPr bwMode="auto">
            <a:xfrm flipH="1">
              <a:off x="3427360" y="1676400"/>
              <a:ext cx="1721806" cy="3810"/>
            </a:xfrm>
            <a:prstGeom prst="line">
              <a:avLst/>
            </a:prstGeom>
            <a:noFill/>
            <a:ln w="57150">
              <a:solidFill>
                <a:srgbClr val="7030A0"/>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56" name="AutoShape 38"/>
            <p:cNvSpPr>
              <a:spLocks noChangeArrowheads="1"/>
            </p:cNvSpPr>
            <p:nvPr/>
          </p:nvSpPr>
          <p:spPr bwMode="auto">
            <a:xfrm rot="16200000">
              <a:off x="3650320" y="2574227"/>
              <a:ext cx="722549" cy="358807"/>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w="28575" algn="ctr">
              <a:solidFill>
                <a:schemeClr val="accent6"/>
              </a:solidFill>
              <a:miter lim="800000"/>
              <a:headEnd/>
              <a:tailEnd/>
            </a:ln>
            <a:effectLst/>
          </p:spPr>
          <p:txBody>
            <a:bodyPr vert="eaVert" wrap="none" lIns="120151" tIns="60076" rIns="120151" bIns="60076" anchor="ctr"/>
            <a:lstStyle/>
            <a:p>
              <a:pPr algn="ctr" defTabSz="1201704" eaLnBrk="0" hangingPunct="0"/>
              <a:r>
                <a:rPr lang="en-US" sz="1200" dirty="0" smtClean="0">
                  <a:solidFill>
                    <a:srgbClr val="F79646">
                      <a:lumMod val="75000"/>
                    </a:srgbClr>
                  </a:solidFill>
                  <a:latin typeface="Consolas" pitchFamily="49" charset="0"/>
                  <a:cs typeface="Consolas" pitchFamily="49" charset="0"/>
                </a:rPr>
                <a:t>mux</a:t>
              </a:r>
              <a:endParaRPr lang="en-US" sz="1800" dirty="0">
                <a:solidFill>
                  <a:srgbClr val="F79646">
                    <a:lumMod val="75000"/>
                  </a:srgbClr>
                </a:solidFill>
                <a:latin typeface="Consolas" pitchFamily="49" charset="0"/>
                <a:cs typeface="Consolas" pitchFamily="49" charset="0"/>
              </a:endParaRPr>
            </a:p>
          </p:txBody>
        </p:sp>
      </p:grpSp>
      <p:sp>
        <p:nvSpPr>
          <p:cNvPr id="57" name="Rectangle 56"/>
          <p:cNvSpPr/>
          <p:nvPr/>
        </p:nvSpPr>
        <p:spPr>
          <a:xfrm>
            <a:off x="3099965" y="4623140"/>
            <a:ext cx="1166394" cy="276999"/>
          </a:xfrm>
          <a:prstGeom prst="rect">
            <a:avLst/>
          </a:prstGeom>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algn="r" defTabSz="1201704" eaLnBrk="0" hangingPunct="0"/>
            <a:r>
              <a:rPr lang="en-US" sz="1200" dirty="0">
                <a:solidFill>
                  <a:srgbClr val="F79646">
                    <a:lumMod val="75000"/>
                  </a:srgbClr>
                </a:solidFill>
                <a:latin typeface="Verdana" pitchFamily="34" charset="0"/>
              </a:rPr>
              <a:t>$</a:t>
            </a:r>
            <a:r>
              <a:rPr lang="en-US" sz="1200" dirty="0" err="1">
                <a:solidFill>
                  <a:srgbClr val="F79646">
                    <a:lumMod val="75000"/>
                  </a:srgbClr>
                </a:solidFill>
                <a:latin typeface="Verdana" pitchFamily="34" charset="0"/>
              </a:rPr>
              <a:t>mem_data</a:t>
            </a:r>
            <a:endParaRPr lang="en-US" sz="1200" dirty="0">
              <a:solidFill>
                <a:srgbClr val="F79646">
                  <a:lumMod val="75000"/>
                </a:srgbClr>
              </a:solidFill>
              <a:latin typeface="Verdana" pitchFamily="34" charset="0"/>
            </a:endParaRPr>
          </a:p>
        </p:txBody>
      </p:sp>
      <p:sp>
        <p:nvSpPr>
          <p:cNvPr id="58" name="Line 55"/>
          <p:cNvSpPr>
            <a:spLocks noChangeShapeType="1"/>
          </p:cNvSpPr>
          <p:nvPr/>
        </p:nvSpPr>
        <p:spPr bwMode="auto">
          <a:xfrm flipH="1">
            <a:off x="4268068" y="4762545"/>
            <a:ext cx="259701" cy="906"/>
          </a:xfrm>
          <a:prstGeom prst="line">
            <a:avLst/>
          </a:prstGeom>
          <a:noFill/>
          <a:ln w="57150">
            <a:solidFill>
              <a:srgbClr val="7030A0"/>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59" name="Line 55"/>
          <p:cNvSpPr>
            <a:spLocks noChangeShapeType="1"/>
          </p:cNvSpPr>
          <p:nvPr/>
        </p:nvSpPr>
        <p:spPr bwMode="auto">
          <a:xfrm flipH="1">
            <a:off x="4792019" y="4754970"/>
            <a:ext cx="259701" cy="906"/>
          </a:xfrm>
          <a:prstGeom prst="line">
            <a:avLst/>
          </a:prstGeom>
          <a:noFill/>
          <a:ln w="57150">
            <a:solidFill>
              <a:srgbClr val="7030A0"/>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60" name="Text Box 13"/>
          <p:cNvSpPr txBox="1">
            <a:spLocks noChangeArrowheads="1"/>
          </p:cNvSpPr>
          <p:nvPr/>
        </p:nvSpPr>
        <p:spPr bwMode="auto">
          <a:xfrm>
            <a:off x="6090676" y="2018628"/>
            <a:ext cx="968809" cy="290602"/>
          </a:xfrm>
          <a:prstGeom prst="rect">
            <a:avLst/>
          </a:prstGeom>
          <a:ln>
            <a:solidFill>
              <a:schemeClr val="accent6">
                <a:lumMod val="75000"/>
              </a:schemeClr>
            </a:solidFill>
            <a:headEnd/>
            <a:tailEnd/>
          </a:ln>
        </p:spPr>
        <p:style>
          <a:lnRef idx="2">
            <a:schemeClr val="accent4"/>
          </a:lnRef>
          <a:fillRef idx="1">
            <a:schemeClr val="lt1"/>
          </a:fillRef>
          <a:effectRef idx="0">
            <a:schemeClr val="accent4"/>
          </a:effectRef>
          <a:fontRef idx="minor">
            <a:schemeClr val="dk1"/>
          </a:fontRef>
        </p:style>
        <p:txBody>
          <a:bodyPr wrap="none" lIns="120151" tIns="60076" rIns="120151" bIns="60076">
            <a:spAutoFit/>
          </a:bodyPr>
          <a:lstStyle/>
          <a:p>
            <a:pPr algn="r" defTabSz="1201704" eaLnBrk="0" hangingPunct="0"/>
            <a:r>
              <a:rPr lang="en-US" sz="1100" dirty="0">
                <a:solidFill>
                  <a:srgbClr val="F79646">
                    <a:lumMod val="75000"/>
                  </a:srgbClr>
                </a:solidFill>
                <a:latin typeface="Verdana" pitchFamily="34" charset="0"/>
              </a:rPr>
              <a:t>$</a:t>
            </a:r>
            <a:r>
              <a:rPr lang="en-US" sz="1100" dirty="0" err="1">
                <a:solidFill>
                  <a:srgbClr val="F79646">
                    <a:lumMod val="75000"/>
                  </a:srgbClr>
                </a:solidFill>
                <a:latin typeface="Verdana" pitchFamily="34" charset="0"/>
              </a:rPr>
              <a:t>reg_data</a:t>
            </a:r>
            <a:endParaRPr lang="en-US" sz="1100" dirty="0">
              <a:solidFill>
                <a:srgbClr val="F79646">
                  <a:lumMod val="75000"/>
                </a:srgbClr>
              </a:solidFill>
              <a:latin typeface="Verdana" pitchFamily="34" charset="0"/>
            </a:endParaRPr>
          </a:p>
        </p:txBody>
      </p:sp>
      <p:sp>
        <p:nvSpPr>
          <p:cNvPr id="61" name="Text Box 60"/>
          <p:cNvSpPr txBox="1">
            <a:spLocks noChangeArrowheads="1"/>
          </p:cNvSpPr>
          <p:nvPr/>
        </p:nvSpPr>
        <p:spPr bwMode="auto">
          <a:xfrm>
            <a:off x="5465729" y="2293100"/>
            <a:ext cx="561646" cy="290602"/>
          </a:xfrm>
          <a:prstGeom prst="rect">
            <a:avLst/>
          </a:prstGeom>
          <a:ln>
            <a:solidFill>
              <a:schemeClr val="accent6">
                <a:lumMod val="75000"/>
              </a:schemeClr>
            </a:solidFill>
            <a:headEnd/>
            <a:tailEnd/>
          </a:ln>
        </p:spPr>
        <p:style>
          <a:lnRef idx="2">
            <a:schemeClr val="accent4"/>
          </a:lnRef>
          <a:fillRef idx="1">
            <a:schemeClr val="lt1"/>
          </a:fillRef>
          <a:effectRef idx="0">
            <a:schemeClr val="accent4"/>
          </a:effectRef>
          <a:fontRef idx="minor">
            <a:schemeClr val="dk1"/>
          </a:fontRef>
        </p:style>
        <p:txBody>
          <a:bodyPr wrap="none" lIns="120151" tIns="60076" rIns="120151" bIns="60076">
            <a:spAutoFit/>
          </a:bodyPr>
          <a:lstStyle/>
          <a:p>
            <a:pPr algn="r" defTabSz="1201704" eaLnBrk="0" hangingPunct="0"/>
            <a:r>
              <a:rPr lang="en-US" sz="1100" dirty="0">
                <a:solidFill>
                  <a:srgbClr val="F79646">
                    <a:lumMod val="75000"/>
                  </a:srgbClr>
                </a:solidFill>
                <a:latin typeface="Verdana" pitchFamily="34" charset="0"/>
              </a:rPr>
              <a:t>$</a:t>
            </a:r>
            <a:r>
              <a:rPr lang="en-US" sz="1100" dirty="0" err="1">
                <a:solidFill>
                  <a:srgbClr val="F79646">
                    <a:lumMod val="75000"/>
                  </a:srgbClr>
                </a:solidFill>
                <a:latin typeface="Verdana" pitchFamily="34" charset="0"/>
              </a:rPr>
              <a:t>rslt</a:t>
            </a:r>
            <a:endParaRPr lang="en-US" sz="1100" dirty="0">
              <a:solidFill>
                <a:srgbClr val="F79646">
                  <a:lumMod val="75000"/>
                </a:srgbClr>
              </a:solidFill>
              <a:latin typeface="Verdana" pitchFamily="34" charset="0"/>
            </a:endParaRPr>
          </a:p>
        </p:txBody>
      </p:sp>
      <p:cxnSp>
        <p:nvCxnSpPr>
          <p:cNvPr id="62" name="Straight Arrow Connector 61"/>
          <p:cNvCxnSpPr>
            <a:stCxn id="67" idx="2"/>
          </p:cNvCxnSpPr>
          <p:nvPr/>
        </p:nvCxnSpPr>
        <p:spPr>
          <a:xfrm flipH="1">
            <a:off x="6025332" y="2910823"/>
            <a:ext cx="35334" cy="287158"/>
          </a:xfrm>
          <a:prstGeom prst="straightConnector1">
            <a:avLst/>
          </a:prstGeom>
          <a:ln w="28575">
            <a:solidFill>
              <a:schemeClr val="accent6">
                <a:lumMod val="7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Rectangle 8"/>
          <p:cNvSpPr>
            <a:spLocks noChangeArrowheads="1"/>
          </p:cNvSpPr>
          <p:nvPr/>
        </p:nvSpPr>
        <p:spPr bwMode="auto">
          <a:xfrm>
            <a:off x="498090" y="5615129"/>
            <a:ext cx="7273309" cy="2003030"/>
          </a:xfrm>
          <a:prstGeom prst="rect">
            <a:avLst/>
          </a:prstGeom>
          <a:noFill/>
          <a:ln w="9525">
            <a:noFill/>
            <a:miter lim="800000"/>
            <a:headEnd/>
            <a:tailEnd/>
          </a:ln>
          <a:effectLst/>
        </p:spPr>
        <p:txBody>
          <a:bodyPr lIns="0" tIns="0" rIns="0" bIns="0"/>
          <a:lstStyle/>
          <a:p>
            <a:pPr defTabSz="1201704">
              <a:spcBef>
                <a:spcPct val="60000"/>
              </a:spcBef>
            </a:pPr>
            <a:r>
              <a:rPr lang="en-US" sz="1600" b="1" dirty="0">
                <a:solidFill>
                  <a:srgbClr val="00B050"/>
                </a:solidFill>
                <a:latin typeface="Consolas" pitchFamily="49" charset="0"/>
                <a:cs typeface="Consolas" pitchFamily="49" charset="0"/>
              </a:rPr>
              <a:t>1: </a:t>
            </a:r>
            <a:r>
              <a:rPr lang="en-US" sz="1600" b="1" dirty="0">
                <a:solidFill>
                  <a:srgbClr val="C0504D">
                    <a:lumMod val="75000"/>
                  </a:srgbClr>
                </a:solidFill>
                <a:latin typeface="Consolas" pitchFamily="49" charset="0"/>
                <a:cs typeface="Consolas" pitchFamily="49" charset="0"/>
              </a:rPr>
              <a:t>|inst</a:t>
            </a:r>
            <a:r>
              <a:rPr lang="en-US" sz="1600" b="1" dirty="0">
                <a:solidFill>
                  <a:srgbClr val="F79646">
                    <a:lumMod val="50000"/>
                  </a:srgbClr>
                </a:solidFill>
                <a:latin typeface="Consolas" pitchFamily="49" charset="0"/>
                <a:cs typeface="Consolas" pitchFamily="49" charset="0"/>
              </a:rPr>
              <a:t/>
            </a:r>
            <a:br>
              <a:rPr lang="en-US" sz="1600" b="1" dirty="0">
                <a:solidFill>
                  <a:srgbClr val="F79646">
                    <a:lumMod val="50000"/>
                  </a:srgbClr>
                </a:solidFill>
                <a:latin typeface="Consolas" pitchFamily="49" charset="0"/>
                <a:cs typeface="Consolas" pitchFamily="49" charset="0"/>
              </a:rPr>
            </a:br>
            <a:r>
              <a:rPr lang="en-US" sz="1600" b="1" dirty="0">
                <a:solidFill>
                  <a:srgbClr val="00B050"/>
                </a:solidFill>
                <a:latin typeface="Consolas" pitchFamily="49" charset="0"/>
                <a:cs typeface="Consolas" pitchFamily="49" charset="0"/>
              </a:rPr>
              <a:t>2:     </a:t>
            </a:r>
            <a:r>
              <a:rPr lang="en-US" sz="1600" b="1" dirty="0" smtClean="0">
                <a:solidFill>
                  <a:srgbClr val="00B050"/>
                </a:solidFill>
                <a:latin typeface="Consolas" pitchFamily="49" charset="0"/>
                <a:cs typeface="Consolas" pitchFamily="49" charset="0"/>
              </a:rPr>
              <a:t>  </a:t>
            </a:r>
            <a:r>
              <a:rPr lang="en-US" sz="1600" b="1" dirty="0" smtClean="0">
                <a:solidFill>
                  <a:srgbClr val="4BACC6">
                    <a:lumMod val="75000"/>
                  </a:srgbClr>
                </a:solidFill>
                <a:latin typeface="Consolas" pitchFamily="49" charset="0"/>
                <a:cs typeface="Consolas" pitchFamily="49" charset="0"/>
              </a:rPr>
              <a:t>@3</a:t>
            </a:r>
            <a:r>
              <a:rPr lang="en-US" sz="1600" b="1" dirty="0">
                <a:solidFill>
                  <a:srgbClr val="00B050"/>
                </a:solidFill>
                <a:latin typeface="Consolas" pitchFamily="49" charset="0"/>
                <a:cs typeface="Consolas" pitchFamily="49" charset="0"/>
              </a:rPr>
              <a:t/>
            </a:r>
            <a:br>
              <a:rPr lang="en-US" sz="1600" b="1" dirty="0">
                <a:solidFill>
                  <a:srgbClr val="00B050"/>
                </a:solidFill>
                <a:latin typeface="Consolas" pitchFamily="49" charset="0"/>
                <a:cs typeface="Consolas" pitchFamily="49" charset="0"/>
              </a:rPr>
            </a:br>
            <a:r>
              <a:rPr lang="en-US" sz="1600" b="1" dirty="0">
                <a:solidFill>
                  <a:srgbClr val="00B050"/>
                </a:solidFill>
                <a:latin typeface="Consolas" pitchFamily="49" charset="0"/>
                <a:cs typeface="Consolas" pitchFamily="49" charset="0"/>
              </a:rPr>
              <a:t>3:         </a:t>
            </a:r>
            <a:r>
              <a:rPr lang="en-US" sz="1600" b="1" dirty="0" smtClean="0">
                <a:solidFill>
                  <a:srgbClr val="00B050"/>
                </a:solidFill>
                <a:latin typeface="Consolas" pitchFamily="49" charset="0"/>
                <a:cs typeface="Consolas" pitchFamily="49" charset="0"/>
              </a:rPr>
              <a:t> </a:t>
            </a:r>
            <a:r>
              <a:rPr lang="en-US" sz="1600" b="1" dirty="0" smtClean="0">
                <a:solidFill>
                  <a:srgbClr val="F79646">
                    <a:lumMod val="75000"/>
                  </a:srgbClr>
                </a:solidFill>
                <a:latin typeface="Consolas" pitchFamily="49" charset="0"/>
                <a:cs typeface="Consolas" pitchFamily="49" charset="0"/>
              </a:rPr>
              <a:t>$</a:t>
            </a:r>
            <a:r>
              <a:rPr lang="en-US" sz="1600" b="1" dirty="0" err="1" smtClean="0">
                <a:solidFill>
                  <a:srgbClr val="F79646">
                    <a:lumMod val="75000"/>
                  </a:srgbClr>
                </a:solidFill>
                <a:latin typeface="Consolas" pitchFamily="49" charset="0"/>
                <a:cs typeface="Consolas" pitchFamily="49" charset="0"/>
              </a:rPr>
              <a:t>a_op</a:t>
            </a:r>
            <a:r>
              <a:rPr lang="en-US" sz="1600" b="1" dirty="0" smtClean="0">
                <a:solidFill>
                  <a:srgbClr val="F79646">
                    <a:lumMod val="75000"/>
                  </a:srgbClr>
                </a:solidFill>
                <a:latin typeface="Consolas" pitchFamily="49" charset="0"/>
                <a:cs typeface="Consolas" pitchFamily="49" charset="0"/>
              </a:rPr>
              <a:t>[63:0] </a:t>
            </a:r>
            <a:r>
              <a:rPr lang="en-US" sz="1600" b="1" dirty="0">
                <a:solidFill>
                  <a:prstClr val="black"/>
                </a:solidFill>
                <a:latin typeface="Consolas" pitchFamily="49" charset="0"/>
                <a:cs typeface="Consolas" pitchFamily="49" charset="0"/>
              </a:rPr>
              <a:t>=</a:t>
            </a:r>
            <a:r>
              <a:rPr lang="en-US" sz="1600" b="1" dirty="0">
                <a:solidFill>
                  <a:srgbClr val="00B050"/>
                </a:solidFill>
                <a:latin typeface="Consolas" pitchFamily="49" charset="0"/>
                <a:cs typeface="Consolas" pitchFamily="49" charset="0"/>
              </a:rPr>
              <a:t> </a:t>
            </a:r>
            <a:r>
              <a:rPr lang="en-US" sz="1600" b="1" dirty="0" smtClean="0">
                <a:solidFill>
                  <a:srgbClr val="00B050"/>
                </a:solidFill>
                <a:latin typeface="Consolas" pitchFamily="49" charset="0"/>
                <a:cs typeface="Consolas" pitchFamily="49" charset="0"/>
              </a:rPr>
              <a:t/>
            </a:r>
            <a:br>
              <a:rPr lang="en-US" sz="1600" b="1" dirty="0" smtClean="0">
                <a:solidFill>
                  <a:srgbClr val="00B050"/>
                </a:solidFill>
                <a:latin typeface="Consolas" pitchFamily="49" charset="0"/>
                <a:cs typeface="Consolas" pitchFamily="49" charset="0"/>
              </a:rPr>
            </a:br>
            <a:r>
              <a:rPr lang="en-US" sz="1600" b="1" dirty="0" smtClean="0">
                <a:solidFill>
                  <a:srgbClr val="00B050"/>
                </a:solidFill>
                <a:latin typeface="Consolas" pitchFamily="49" charset="0"/>
                <a:cs typeface="Consolas" pitchFamily="49" charset="0"/>
              </a:rPr>
              <a:t>4:</a:t>
            </a:r>
            <a:r>
              <a:rPr lang="en-US" sz="1600" b="1" dirty="0" smtClean="0">
                <a:solidFill>
                  <a:srgbClr val="7030A0"/>
                </a:solidFill>
                <a:latin typeface="Consolas" pitchFamily="49" charset="0"/>
                <a:cs typeface="Consolas" pitchFamily="49" charset="0"/>
              </a:rPr>
              <a:t>               </a:t>
            </a:r>
            <a:r>
              <a:rPr lang="en-US" sz="1600" b="1" dirty="0" smtClean="0">
                <a:solidFill>
                  <a:srgbClr val="F79646">
                    <a:lumMod val="75000"/>
                  </a:srgbClr>
                </a:solidFill>
                <a:latin typeface="Consolas" pitchFamily="49" charset="0"/>
                <a:cs typeface="Consolas" pitchFamily="49" charset="0"/>
              </a:rPr>
              <a:t>$</a:t>
            </a:r>
            <a:r>
              <a:rPr lang="en-US" sz="1600" b="1" dirty="0" err="1">
                <a:solidFill>
                  <a:srgbClr val="F79646">
                    <a:lumMod val="75000"/>
                  </a:srgbClr>
                </a:solidFill>
                <a:latin typeface="Consolas" pitchFamily="49" charset="0"/>
                <a:cs typeface="Consolas" pitchFamily="49" charset="0"/>
              </a:rPr>
              <a:t>byp_a</a:t>
            </a:r>
            <a:r>
              <a:rPr lang="en-US" sz="1600" b="1" dirty="0">
                <a:solidFill>
                  <a:srgbClr val="F79646">
                    <a:lumMod val="75000"/>
                  </a:srgbClr>
                </a:solidFill>
                <a:latin typeface="Consolas" pitchFamily="49" charset="0"/>
                <a:cs typeface="Consolas" pitchFamily="49" charset="0"/>
              </a:rPr>
              <a:t> </a:t>
            </a:r>
            <a:r>
              <a:rPr lang="en-US" sz="1600" b="1" dirty="0">
                <a:solidFill>
                  <a:srgbClr val="00B050"/>
                </a:solidFill>
                <a:latin typeface="Consolas" pitchFamily="49" charset="0"/>
                <a:cs typeface="Consolas" pitchFamily="49" charset="0"/>
              </a:rPr>
              <a:t>?</a:t>
            </a:r>
            <a:r>
              <a:rPr lang="en-US" sz="1600" b="1" dirty="0" smtClean="0">
                <a:solidFill>
                  <a:srgbClr val="7030A0"/>
                </a:solidFill>
                <a:latin typeface="Consolas" pitchFamily="49" charset="0"/>
                <a:cs typeface="Consolas" pitchFamily="49" charset="0"/>
              </a:rPr>
              <a:t> </a:t>
            </a:r>
            <a:r>
              <a:rPr lang="en-US" sz="1600" b="1" dirty="0">
                <a:solidFill>
                  <a:srgbClr val="F79646">
                    <a:lumMod val="75000"/>
                  </a:srgbClr>
                </a:solidFill>
                <a:latin typeface="Consolas" pitchFamily="49" charset="0"/>
                <a:cs typeface="Consolas" pitchFamily="49" charset="0"/>
              </a:rPr>
              <a:t>$</a:t>
            </a:r>
            <a:r>
              <a:rPr lang="en-US" sz="1600" b="1" dirty="0" err="1">
                <a:solidFill>
                  <a:srgbClr val="F79646">
                    <a:lumMod val="75000"/>
                  </a:srgbClr>
                </a:solidFill>
                <a:latin typeface="Consolas" pitchFamily="49" charset="0"/>
                <a:cs typeface="Consolas" pitchFamily="49" charset="0"/>
              </a:rPr>
              <a:t>rslt</a:t>
            </a:r>
            <a:r>
              <a:rPr lang="en-US" sz="1600" b="1" dirty="0">
                <a:solidFill>
                  <a:srgbClr val="1F497D">
                    <a:lumMod val="60000"/>
                    <a:lumOff val="40000"/>
                  </a:srgbClr>
                </a:solidFill>
                <a:latin typeface="Consolas" pitchFamily="49" charset="0"/>
                <a:cs typeface="Consolas" pitchFamily="49" charset="0"/>
              </a:rPr>
              <a:t>#+</a:t>
            </a:r>
            <a:r>
              <a:rPr lang="en-US" sz="1600" b="1" dirty="0" smtClean="0">
                <a:solidFill>
                  <a:srgbClr val="1F497D">
                    <a:lumMod val="60000"/>
                    <a:lumOff val="40000"/>
                  </a:srgbClr>
                </a:solidFill>
                <a:latin typeface="Consolas" pitchFamily="49" charset="0"/>
                <a:cs typeface="Consolas" pitchFamily="49" charset="0"/>
              </a:rPr>
              <a:t>1 </a:t>
            </a:r>
            <a:r>
              <a:rPr lang="en-US" sz="1600" b="1" dirty="0" smtClean="0">
                <a:solidFill>
                  <a:srgbClr val="F79646">
                    <a:lumMod val="75000"/>
                  </a:srgbClr>
                </a:solidFill>
                <a:latin typeface="Consolas" pitchFamily="49" charset="0"/>
                <a:cs typeface="Consolas" pitchFamily="49" charset="0"/>
              </a:rPr>
              <a:t>:</a:t>
            </a:r>
            <a:r>
              <a:rPr lang="en-US" sz="1600" b="1" dirty="0" smtClean="0">
                <a:solidFill>
                  <a:srgbClr val="00B050"/>
                </a:solidFill>
                <a:latin typeface="Consolas" pitchFamily="49" charset="0"/>
                <a:cs typeface="Consolas" pitchFamily="49" charset="0"/>
              </a:rPr>
              <a:t/>
            </a:r>
            <a:br>
              <a:rPr lang="en-US" sz="1600" b="1" dirty="0" smtClean="0">
                <a:solidFill>
                  <a:srgbClr val="00B050"/>
                </a:solidFill>
                <a:latin typeface="Consolas" pitchFamily="49" charset="0"/>
                <a:cs typeface="Consolas" pitchFamily="49" charset="0"/>
              </a:rPr>
            </a:br>
            <a:r>
              <a:rPr lang="en-US" sz="1600" b="1" dirty="0" smtClean="0">
                <a:solidFill>
                  <a:srgbClr val="00B050"/>
                </a:solidFill>
                <a:latin typeface="Consolas" pitchFamily="49" charset="0"/>
                <a:cs typeface="Consolas" pitchFamily="49" charset="0"/>
              </a:rPr>
              <a:t>5:</a:t>
            </a:r>
            <a:r>
              <a:rPr lang="en-US" sz="1600" b="1" dirty="0" smtClean="0">
                <a:solidFill>
                  <a:srgbClr val="7030A0"/>
                </a:solidFill>
                <a:latin typeface="Consolas" pitchFamily="49" charset="0"/>
                <a:cs typeface="Consolas" pitchFamily="49" charset="0"/>
              </a:rPr>
              <a:t> </a:t>
            </a:r>
            <a:r>
              <a:rPr lang="en-US" sz="1600" b="1" dirty="0">
                <a:solidFill>
                  <a:srgbClr val="7030A0"/>
                </a:solidFill>
                <a:latin typeface="Consolas" pitchFamily="49" charset="0"/>
                <a:cs typeface="Consolas" pitchFamily="49" charset="0"/>
              </a:rPr>
              <a:t> </a:t>
            </a:r>
            <a:r>
              <a:rPr lang="en-US" sz="1600" b="1" dirty="0" smtClean="0">
                <a:solidFill>
                  <a:srgbClr val="7030A0"/>
                </a:solidFill>
                <a:latin typeface="Consolas" pitchFamily="49" charset="0"/>
                <a:cs typeface="Consolas" pitchFamily="49" charset="0"/>
              </a:rPr>
              <a:t>             </a:t>
            </a:r>
            <a:r>
              <a:rPr lang="en-US" sz="1600" b="1" dirty="0" smtClean="0">
                <a:solidFill>
                  <a:srgbClr val="F79646">
                    <a:lumMod val="75000"/>
                  </a:srgbClr>
                </a:solidFill>
                <a:latin typeface="Consolas" pitchFamily="49" charset="0"/>
                <a:cs typeface="Consolas" pitchFamily="49" charset="0"/>
              </a:rPr>
              <a:t>$</a:t>
            </a:r>
            <a:r>
              <a:rPr lang="en-US" sz="1600" b="1" dirty="0" err="1">
                <a:solidFill>
                  <a:srgbClr val="F79646">
                    <a:lumMod val="75000"/>
                  </a:srgbClr>
                </a:solidFill>
                <a:latin typeface="Consolas" pitchFamily="49" charset="0"/>
                <a:cs typeface="Consolas" pitchFamily="49" charset="0"/>
              </a:rPr>
              <a:t>reg_a</a:t>
            </a:r>
            <a:r>
              <a:rPr lang="en-US" sz="1600" b="1" dirty="0">
                <a:solidFill>
                  <a:srgbClr val="F79646">
                    <a:lumMod val="75000"/>
                  </a:srgbClr>
                </a:solidFill>
                <a:latin typeface="Consolas" pitchFamily="49" charset="0"/>
                <a:cs typeface="Consolas" pitchFamily="49" charset="0"/>
              </a:rPr>
              <a:t> </a:t>
            </a:r>
            <a:r>
              <a:rPr lang="en-US" sz="1600" b="1" dirty="0">
                <a:solidFill>
                  <a:srgbClr val="00B050"/>
                </a:solidFill>
                <a:latin typeface="Consolas" pitchFamily="49" charset="0"/>
                <a:cs typeface="Consolas" pitchFamily="49" charset="0"/>
              </a:rPr>
              <a:t>?</a:t>
            </a:r>
            <a:r>
              <a:rPr lang="en-US" sz="1600" b="1" dirty="0" smtClean="0">
                <a:solidFill>
                  <a:srgbClr val="7030A0"/>
                </a:solidFill>
                <a:latin typeface="Consolas" pitchFamily="49" charset="0"/>
                <a:cs typeface="Consolas" pitchFamily="49" charset="0"/>
              </a:rPr>
              <a:t> </a:t>
            </a:r>
            <a:r>
              <a:rPr lang="en-US" sz="1600" b="1" dirty="0">
                <a:solidFill>
                  <a:srgbClr val="F79646">
                    <a:lumMod val="75000"/>
                  </a:srgbClr>
                </a:solidFill>
                <a:latin typeface="Consolas" pitchFamily="49" charset="0"/>
                <a:cs typeface="Consolas" pitchFamily="49" charset="0"/>
              </a:rPr>
              <a:t>$</a:t>
            </a:r>
            <a:r>
              <a:rPr lang="en-US" sz="1600" b="1" dirty="0" err="1">
                <a:solidFill>
                  <a:srgbClr val="F79646">
                    <a:lumMod val="75000"/>
                  </a:srgbClr>
                </a:solidFill>
                <a:latin typeface="Consolas" pitchFamily="49" charset="0"/>
                <a:cs typeface="Consolas" pitchFamily="49" charset="0"/>
              </a:rPr>
              <a:t>reg_data</a:t>
            </a:r>
            <a:r>
              <a:rPr lang="en-US" sz="1600" b="1" dirty="0">
                <a:solidFill>
                  <a:srgbClr val="1F497D">
                    <a:lumMod val="60000"/>
                    <a:lumOff val="40000"/>
                  </a:srgbClr>
                </a:solidFill>
                <a:latin typeface="Consolas" pitchFamily="49" charset="0"/>
                <a:cs typeface="Consolas" pitchFamily="49" charset="0"/>
              </a:rPr>
              <a:t>#+2 </a:t>
            </a:r>
            <a:r>
              <a:rPr lang="en-US" sz="1600" b="1" dirty="0" smtClean="0">
                <a:solidFill>
                  <a:srgbClr val="F79646">
                    <a:lumMod val="75000"/>
                  </a:srgbClr>
                </a:solidFill>
                <a:latin typeface="Consolas" pitchFamily="49" charset="0"/>
                <a:cs typeface="Consolas" pitchFamily="49" charset="0"/>
              </a:rPr>
              <a:t>:</a:t>
            </a:r>
            <a:r>
              <a:rPr lang="en-US" sz="1600" b="1" dirty="0" smtClean="0">
                <a:solidFill>
                  <a:srgbClr val="00B050"/>
                </a:solidFill>
                <a:latin typeface="Consolas" pitchFamily="49" charset="0"/>
                <a:cs typeface="Consolas" pitchFamily="49" charset="0"/>
              </a:rPr>
              <a:t/>
            </a:r>
            <a:br>
              <a:rPr lang="en-US" sz="1600" b="1" dirty="0" smtClean="0">
                <a:solidFill>
                  <a:srgbClr val="00B050"/>
                </a:solidFill>
                <a:latin typeface="Consolas" pitchFamily="49" charset="0"/>
                <a:cs typeface="Consolas" pitchFamily="49" charset="0"/>
              </a:rPr>
            </a:br>
            <a:r>
              <a:rPr lang="en-US" sz="1600" b="1" dirty="0" smtClean="0">
                <a:solidFill>
                  <a:srgbClr val="00B050"/>
                </a:solidFill>
                <a:latin typeface="Consolas" pitchFamily="49" charset="0"/>
                <a:cs typeface="Consolas" pitchFamily="49" charset="0"/>
              </a:rPr>
              <a:t>6:</a:t>
            </a:r>
            <a:r>
              <a:rPr lang="en-US" sz="1600" b="1" dirty="0" smtClean="0">
                <a:solidFill>
                  <a:srgbClr val="7030A0"/>
                </a:solidFill>
                <a:latin typeface="Consolas" pitchFamily="49" charset="0"/>
                <a:cs typeface="Consolas" pitchFamily="49" charset="0"/>
              </a:rPr>
              <a:t>               </a:t>
            </a:r>
            <a:r>
              <a:rPr lang="en-US" sz="1600" b="1" dirty="0" smtClean="0">
                <a:solidFill>
                  <a:srgbClr val="F79646">
                    <a:lumMod val="75000"/>
                  </a:srgbClr>
                </a:solidFill>
                <a:latin typeface="Consolas" pitchFamily="49" charset="0"/>
                <a:cs typeface="Consolas" pitchFamily="49" charset="0"/>
              </a:rPr>
              <a:t>$</a:t>
            </a:r>
            <a:r>
              <a:rPr lang="en-US" sz="1600" b="1" dirty="0" err="1">
                <a:solidFill>
                  <a:srgbClr val="F79646">
                    <a:lumMod val="75000"/>
                  </a:srgbClr>
                </a:solidFill>
                <a:latin typeface="Consolas" pitchFamily="49" charset="0"/>
                <a:cs typeface="Consolas" pitchFamily="49" charset="0"/>
              </a:rPr>
              <a:t>imm_a</a:t>
            </a:r>
            <a:r>
              <a:rPr lang="en-US" sz="1600" b="1" dirty="0">
                <a:solidFill>
                  <a:srgbClr val="F79646">
                    <a:lumMod val="75000"/>
                  </a:srgbClr>
                </a:solidFill>
                <a:latin typeface="Consolas" pitchFamily="49" charset="0"/>
                <a:cs typeface="Consolas" pitchFamily="49" charset="0"/>
              </a:rPr>
              <a:t> </a:t>
            </a:r>
            <a:r>
              <a:rPr lang="en-US" sz="1600" b="1" dirty="0">
                <a:solidFill>
                  <a:srgbClr val="00B050"/>
                </a:solidFill>
                <a:latin typeface="Consolas" pitchFamily="49" charset="0"/>
                <a:cs typeface="Consolas" pitchFamily="49" charset="0"/>
              </a:rPr>
              <a:t>?</a:t>
            </a:r>
            <a:r>
              <a:rPr lang="en-US" sz="1600" b="1" dirty="0" smtClean="0">
                <a:solidFill>
                  <a:srgbClr val="7030A0"/>
                </a:solidFill>
                <a:latin typeface="Consolas" pitchFamily="49" charset="0"/>
                <a:cs typeface="Consolas" pitchFamily="49" charset="0"/>
              </a:rPr>
              <a:t> </a:t>
            </a:r>
            <a:r>
              <a:rPr lang="en-US" sz="1600" b="1" dirty="0">
                <a:solidFill>
                  <a:srgbClr val="F79646">
                    <a:lumMod val="75000"/>
                  </a:srgbClr>
                </a:solidFill>
                <a:latin typeface="Consolas" pitchFamily="49" charset="0"/>
                <a:cs typeface="Consolas" pitchFamily="49" charset="0"/>
              </a:rPr>
              <a:t>$</a:t>
            </a:r>
            <a:r>
              <a:rPr lang="en-US" sz="1600" b="1" dirty="0" err="1">
                <a:solidFill>
                  <a:srgbClr val="F79646">
                    <a:lumMod val="75000"/>
                  </a:srgbClr>
                </a:solidFill>
                <a:latin typeface="Consolas" pitchFamily="49" charset="0"/>
                <a:cs typeface="Consolas" pitchFamily="49" charset="0"/>
              </a:rPr>
              <a:t>imm_data</a:t>
            </a:r>
            <a:r>
              <a:rPr lang="en-US" sz="1600" b="1" dirty="0">
                <a:solidFill>
                  <a:srgbClr val="F79646">
                    <a:lumMod val="75000"/>
                  </a:srgbClr>
                </a:solidFill>
                <a:latin typeface="Consolas" pitchFamily="49" charset="0"/>
                <a:cs typeface="Consolas" pitchFamily="49" charset="0"/>
              </a:rPr>
              <a:t> </a:t>
            </a:r>
            <a:r>
              <a:rPr lang="en-US" sz="1600" b="1" dirty="0" smtClean="0">
                <a:solidFill>
                  <a:srgbClr val="F79646">
                    <a:lumMod val="75000"/>
                  </a:srgbClr>
                </a:solidFill>
                <a:latin typeface="Consolas" pitchFamily="49" charset="0"/>
                <a:cs typeface="Consolas" pitchFamily="49" charset="0"/>
              </a:rPr>
              <a:t>:</a:t>
            </a:r>
            <a:r>
              <a:rPr lang="en-US" sz="1600" b="1" dirty="0" smtClean="0">
                <a:solidFill>
                  <a:srgbClr val="00B050"/>
                </a:solidFill>
                <a:latin typeface="Consolas" pitchFamily="49" charset="0"/>
                <a:cs typeface="Consolas" pitchFamily="49" charset="0"/>
              </a:rPr>
              <a:t/>
            </a:r>
            <a:br>
              <a:rPr lang="en-US" sz="1600" b="1" dirty="0" smtClean="0">
                <a:solidFill>
                  <a:srgbClr val="00B050"/>
                </a:solidFill>
                <a:latin typeface="Consolas" pitchFamily="49" charset="0"/>
                <a:cs typeface="Consolas" pitchFamily="49" charset="0"/>
              </a:rPr>
            </a:br>
            <a:r>
              <a:rPr lang="en-US" sz="1600" b="1" dirty="0" smtClean="0">
                <a:solidFill>
                  <a:srgbClr val="00B050"/>
                </a:solidFill>
                <a:latin typeface="Consolas" pitchFamily="49" charset="0"/>
                <a:cs typeface="Consolas" pitchFamily="49" charset="0"/>
              </a:rPr>
              <a:t>7:</a:t>
            </a:r>
            <a:r>
              <a:rPr lang="en-US" sz="1600" b="1" dirty="0" smtClean="0">
                <a:solidFill>
                  <a:srgbClr val="7030A0"/>
                </a:solidFill>
                <a:latin typeface="Consolas" pitchFamily="49" charset="0"/>
                <a:cs typeface="Consolas" pitchFamily="49" charset="0"/>
              </a:rPr>
              <a:t>               </a:t>
            </a:r>
            <a:r>
              <a:rPr lang="en-US" sz="1600" b="1" dirty="0" smtClean="0">
                <a:solidFill>
                  <a:srgbClr val="F79646">
                    <a:lumMod val="75000"/>
                  </a:srgbClr>
                </a:solidFill>
                <a:latin typeface="Consolas" pitchFamily="49" charset="0"/>
                <a:cs typeface="Consolas" pitchFamily="49" charset="0"/>
              </a:rPr>
              <a:t>$</a:t>
            </a:r>
            <a:r>
              <a:rPr lang="en-US" sz="1600" b="1" dirty="0" err="1" smtClean="0">
                <a:solidFill>
                  <a:srgbClr val="F79646">
                    <a:lumMod val="75000"/>
                  </a:srgbClr>
                </a:solidFill>
                <a:latin typeface="Consolas" pitchFamily="49" charset="0"/>
                <a:cs typeface="Consolas" pitchFamily="49" charset="0"/>
              </a:rPr>
              <a:t>mem_a</a:t>
            </a:r>
            <a:r>
              <a:rPr lang="en-US" sz="1600" b="1" dirty="0" smtClean="0">
                <a:solidFill>
                  <a:srgbClr val="F79646">
                    <a:lumMod val="75000"/>
                  </a:srgbClr>
                </a:solidFill>
                <a:latin typeface="Consolas" pitchFamily="49" charset="0"/>
                <a:cs typeface="Consolas" pitchFamily="49" charset="0"/>
              </a:rPr>
              <a:t> </a:t>
            </a:r>
            <a:r>
              <a:rPr lang="en-US" sz="1600" b="1" dirty="0">
                <a:solidFill>
                  <a:srgbClr val="00B050"/>
                </a:solidFill>
                <a:latin typeface="Consolas" pitchFamily="49" charset="0"/>
                <a:cs typeface="Consolas" pitchFamily="49" charset="0"/>
              </a:rPr>
              <a:t>?</a:t>
            </a:r>
            <a:r>
              <a:rPr lang="en-US" sz="1600" b="1" dirty="0" smtClean="0">
                <a:solidFill>
                  <a:srgbClr val="00B050"/>
                </a:solidFill>
                <a:latin typeface="Consolas" pitchFamily="49" charset="0"/>
                <a:cs typeface="Consolas" pitchFamily="49" charset="0"/>
              </a:rPr>
              <a:t> </a:t>
            </a:r>
            <a:r>
              <a:rPr lang="en-US" sz="1600" b="1" dirty="0" smtClean="0">
                <a:solidFill>
                  <a:srgbClr val="C0504D">
                    <a:lumMod val="75000"/>
                  </a:srgbClr>
                </a:solidFill>
                <a:latin typeface="Consolas" pitchFamily="49" charset="0"/>
                <a:cs typeface="Consolas" pitchFamily="49" charset="0"/>
              </a:rPr>
              <a:t>|</a:t>
            </a:r>
            <a:r>
              <a:rPr lang="en-US" sz="1600" b="1" dirty="0" err="1" smtClean="0">
                <a:solidFill>
                  <a:srgbClr val="C0504D">
                    <a:lumMod val="75000"/>
                  </a:srgbClr>
                </a:solidFill>
                <a:latin typeface="Consolas" pitchFamily="49" charset="0"/>
                <a:cs typeface="Consolas" pitchFamily="49" charset="0"/>
              </a:rPr>
              <a:t>mem</a:t>
            </a:r>
            <a:r>
              <a:rPr lang="en-US" sz="1600" b="1" dirty="0" err="1" smtClean="0">
                <a:solidFill>
                  <a:srgbClr val="F79646">
                    <a:lumMod val="75000"/>
                  </a:srgbClr>
                </a:solidFill>
                <a:latin typeface="Consolas" pitchFamily="49" charset="0"/>
                <a:cs typeface="Consolas" pitchFamily="49" charset="0"/>
              </a:rPr>
              <a:t>$mem_data</a:t>
            </a:r>
            <a:r>
              <a:rPr lang="en-US" sz="1600" b="1" dirty="0" smtClean="0">
                <a:solidFill>
                  <a:srgbClr val="1F497D">
                    <a:lumMod val="60000"/>
                    <a:lumOff val="40000"/>
                  </a:srgbClr>
                </a:solidFill>
                <a:latin typeface="Consolas" pitchFamily="49" charset="0"/>
                <a:cs typeface="Consolas" pitchFamily="49" charset="0"/>
              </a:rPr>
              <a:t>#+5 </a:t>
            </a:r>
            <a:r>
              <a:rPr lang="en-US" sz="1600" b="1" dirty="0" smtClean="0">
                <a:solidFill>
                  <a:srgbClr val="F79646">
                    <a:lumMod val="75000"/>
                  </a:srgbClr>
                </a:solidFill>
                <a:latin typeface="Consolas" pitchFamily="49" charset="0"/>
                <a:cs typeface="Consolas" pitchFamily="49" charset="0"/>
              </a:rPr>
              <a:t>:</a:t>
            </a:r>
            <a:br>
              <a:rPr lang="en-US" sz="1600" b="1" dirty="0" smtClean="0">
                <a:solidFill>
                  <a:srgbClr val="F79646">
                    <a:lumMod val="75000"/>
                  </a:srgbClr>
                </a:solidFill>
                <a:latin typeface="Consolas" pitchFamily="49" charset="0"/>
                <a:cs typeface="Consolas" pitchFamily="49" charset="0"/>
              </a:rPr>
            </a:br>
            <a:r>
              <a:rPr lang="en-US" sz="1600" b="1" dirty="0">
                <a:solidFill>
                  <a:srgbClr val="00B050"/>
                </a:solidFill>
                <a:latin typeface="Consolas" pitchFamily="49" charset="0"/>
                <a:cs typeface="Consolas" pitchFamily="49" charset="0"/>
              </a:rPr>
              <a:t>8</a:t>
            </a:r>
            <a:r>
              <a:rPr lang="en-US" sz="1600" b="1" dirty="0" smtClean="0">
                <a:solidFill>
                  <a:srgbClr val="00B050"/>
                </a:solidFill>
                <a:latin typeface="Consolas" pitchFamily="49" charset="0"/>
                <a:cs typeface="Consolas" pitchFamily="49" charset="0"/>
              </a:rPr>
              <a:t>:</a:t>
            </a:r>
            <a:r>
              <a:rPr lang="en-US" sz="1600" b="1" dirty="0" smtClean="0">
                <a:solidFill>
                  <a:srgbClr val="F79646">
                    <a:lumMod val="75000"/>
                  </a:srgbClr>
                </a:solidFill>
                <a:latin typeface="Consolas" pitchFamily="49" charset="0"/>
                <a:cs typeface="Consolas" pitchFamily="49" charset="0"/>
              </a:rPr>
              <a:t>                        64’b0</a:t>
            </a:r>
            <a:r>
              <a:rPr lang="en-US" sz="1600" b="1" dirty="0" smtClean="0">
                <a:solidFill>
                  <a:srgbClr val="00B050"/>
                </a:solidFill>
                <a:latin typeface="Consolas" pitchFamily="49" charset="0"/>
                <a:cs typeface="Consolas" pitchFamily="49" charset="0"/>
              </a:rPr>
              <a:t>;</a:t>
            </a:r>
          </a:p>
          <a:p>
            <a:pPr defTabSz="1201704">
              <a:spcBef>
                <a:spcPct val="60000"/>
              </a:spcBef>
            </a:pPr>
            <a:endParaRPr lang="en-US" sz="1400" b="1" dirty="0">
              <a:solidFill>
                <a:srgbClr val="ADFA82"/>
              </a:solidFill>
              <a:latin typeface="Courier" pitchFamily="49" charset="0"/>
              <a:cs typeface="David" pitchFamily="2" charset="-79"/>
            </a:endParaRPr>
          </a:p>
        </p:txBody>
      </p:sp>
      <p:sp>
        <p:nvSpPr>
          <p:cNvPr id="64" name="Cloud 63"/>
          <p:cNvSpPr/>
          <p:nvPr/>
        </p:nvSpPr>
        <p:spPr>
          <a:xfrm>
            <a:off x="1294980" y="5722766"/>
            <a:ext cx="659218" cy="510063"/>
          </a:xfrm>
          <a:prstGeom prst="cloud">
            <a:avLst/>
          </a:prstGeom>
          <a:ln>
            <a:solidFill>
              <a:schemeClr val="tx2">
                <a:lumMod val="60000"/>
                <a:lumOff val="4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b="1" dirty="0" smtClean="0">
                <a:solidFill>
                  <a:srgbClr val="1F497D">
                    <a:lumMod val="60000"/>
                    <a:lumOff val="40000"/>
                  </a:srgbClr>
                </a:solidFill>
                <a:latin typeface="Consolas" pitchFamily="49" charset="0"/>
                <a:cs typeface="Consolas" pitchFamily="49" charset="0"/>
              </a:rPr>
              <a:t>@4</a:t>
            </a:r>
            <a:endParaRPr lang="en-US" sz="1600" b="1" dirty="0">
              <a:solidFill>
                <a:srgbClr val="1F497D">
                  <a:lumMod val="60000"/>
                  <a:lumOff val="40000"/>
                </a:srgbClr>
              </a:solidFill>
              <a:latin typeface="Consolas" pitchFamily="49" charset="0"/>
              <a:cs typeface="Consolas" pitchFamily="49" charset="0"/>
            </a:endParaRPr>
          </a:p>
        </p:txBody>
      </p:sp>
      <p:sp>
        <p:nvSpPr>
          <p:cNvPr id="66" name="Freeform 11"/>
          <p:cNvSpPr>
            <a:spLocks/>
          </p:cNvSpPr>
          <p:nvPr/>
        </p:nvSpPr>
        <p:spPr bwMode="auto">
          <a:xfrm>
            <a:off x="6158983" y="3003913"/>
            <a:ext cx="354207" cy="806087"/>
          </a:xfrm>
          <a:custGeom>
            <a:avLst/>
            <a:gdLst/>
            <a:ahLst/>
            <a:cxnLst>
              <a:cxn ang="0">
                <a:pos x="0" y="0"/>
              </a:cxn>
              <a:cxn ang="0">
                <a:pos x="354" y="168"/>
              </a:cxn>
              <a:cxn ang="0">
                <a:pos x="354" y="594"/>
              </a:cxn>
              <a:cxn ang="0">
                <a:pos x="0" y="762"/>
              </a:cxn>
              <a:cxn ang="0">
                <a:pos x="0" y="468"/>
              </a:cxn>
              <a:cxn ang="0">
                <a:pos x="84" y="390"/>
              </a:cxn>
              <a:cxn ang="0">
                <a:pos x="0" y="336"/>
              </a:cxn>
              <a:cxn ang="0">
                <a:pos x="0" y="0"/>
              </a:cxn>
            </a:cxnLst>
            <a:rect l="0" t="0" r="r" b="b"/>
            <a:pathLst>
              <a:path w="354" h="762">
                <a:moveTo>
                  <a:pt x="0" y="0"/>
                </a:moveTo>
                <a:lnTo>
                  <a:pt x="354" y="168"/>
                </a:lnTo>
                <a:lnTo>
                  <a:pt x="354" y="594"/>
                </a:lnTo>
                <a:lnTo>
                  <a:pt x="0" y="762"/>
                </a:lnTo>
                <a:lnTo>
                  <a:pt x="0" y="468"/>
                </a:lnTo>
                <a:lnTo>
                  <a:pt x="84" y="390"/>
                </a:lnTo>
                <a:lnTo>
                  <a:pt x="0" y="336"/>
                </a:lnTo>
                <a:lnTo>
                  <a:pt x="0" y="0"/>
                </a:lnTo>
                <a:close/>
              </a:path>
            </a:pathLst>
          </a:custGeom>
          <a:solidFill>
            <a:srgbClr val="AEBDFC"/>
          </a:solidFill>
          <a:ln w="28575" cap="flat" cmpd="sng">
            <a:solidFill>
              <a:schemeClr val="tx1"/>
            </a:solidFill>
            <a:prstDash val="solid"/>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67" name="Text Box 70"/>
          <p:cNvSpPr txBox="1">
            <a:spLocks noChangeArrowheads="1"/>
          </p:cNvSpPr>
          <p:nvPr/>
        </p:nvSpPr>
        <p:spPr bwMode="auto">
          <a:xfrm>
            <a:off x="5720532" y="2620221"/>
            <a:ext cx="680268" cy="290602"/>
          </a:xfrm>
          <a:prstGeom prst="rect">
            <a:avLst/>
          </a:prstGeom>
          <a:ln>
            <a:solidFill>
              <a:schemeClr val="accent6">
                <a:lumMod val="75000"/>
              </a:schemeClr>
            </a:solidFill>
            <a:headEnd/>
            <a:tailEnd/>
          </a:ln>
        </p:spPr>
        <p:style>
          <a:lnRef idx="2">
            <a:schemeClr val="accent4"/>
          </a:lnRef>
          <a:fillRef idx="1">
            <a:schemeClr val="lt1"/>
          </a:fillRef>
          <a:effectRef idx="0">
            <a:schemeClr val="accent4"/>
          </a:effectRef>
          <a:fontRef idx="minor">
            <a:schemeClr val="dk1"/>
          </a:fontRef>
        </p:style>
        <p:txBody>
          <a:bodyPr wrap="none" lIns="120151" tIns="60076" rIns="120151" bIns="60076">
            <a:spAutoFit/>
          </a:bodyPr>
          <a:lstStyle/>
          <a:p>
            <a:pPr algn="r" defTabSz="1201704" eaLnBrk="0" hangingPunct="0"/>
            <a:r>
              <a:rPr lang="en-US" sz="1100" dirty="0">
                <a:solidFill>
                  <a:srgbClr val="F79646">
                    <a:lumMod val="75000"/>
                  </a:srgbClr>
                </a:solidFill>
                <a:latin typeface="Verdana" pitchFamily="34" charset="0"/>
              </a:rPr>
              <a:t>$</a:t>
            </a:r>
            <a:r>
              <a:rPr lang="en-US" sz="1100" dirty="0" err="1">
                <a:solidFill>
                  <a:srgbClr val="F79646">
                    <a:lumMod val="75000"/>
                  </a:srgbClr>
                </a:solidFill>
                <a:latin typeface="Verdana" pitchFamily="34" charset="0"/>
              </a:rPr>
              <a:t>a_op</a:t>
            </a:r>
            <a:endParaRPr lang="en-US" sz="1100" dirty="0">
              <a:solidFill>
                <a:srgbClr val="F79646">
                  <a:lumMod val="75000"/>
                </a:srgbClr>
              </a:solidFill>
              <a:latin typeface="Verdana" pitchFamily="34" charset="0"/>
            </a:endParaRPr>
          </a:p>
        </p:txBody>
      </p:sp>
      <p:sp>
        <p:nvSpPr>
          <p:cNvPr id="68" name="Rectangle 41"/>
          <p:cNvSpPr>
            <a:spLocks noChangeArrowheads="1"/>
          </p:cNvSpPr>
          <p:nvPr/>
        </p:nvSpPr>
        <p:spPr bwMode="auto">
          <a:xfrm>
            <a:off x="7439604" y="2954393"/>
            <a:ext cx="663592" cy="928405"/>
          </a:xfrm>
          <a:prstGeom prst="rect">
            <a:avLst/>
          </a:prstGeom>
          <a:solidFill>
            <a:srgbClr val="AEBDFC"/>
          </a:solidFill>
          <a:ln w="28575" algn="ctr">
            <a:solidFill>
              <a:schemeClr val="tx1"/>
            </a:solidFill>
            <a:miter lim="800000"/>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69" name="Line 42"/>
          <p:cNvSpPr>
            <a:spLocks noChangeShapeType="1"/>
          </p:cNvSpPr>
          <p:nvPr/>
        </p:nvSpPr>
        <p:spPr bwMode="auto">
          <a:xfrm>
            <a:off x="7439604" y="3433595"/>
            <a:ext cx="663592" cy="0"/>
          </a:xfrm>
          <a:prstGeom prst="line">
            <a:avLst/>
          </a:prstGeom>
          <a:noFill/>
          <a:ln w="28575">
            <a:solidFill>
              <a:schemeClr val="tx1"/>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70" name="Line 43"/>
          <p:cNvSpPr>
            <a:spLocks noChangeShapeType="1"/>
          </p:cNvSpPr>
          <p:nvPr/>
        </p:nvSpPr>
        <p:spPr bwMode="auto">
          <a:xfrm>
            <a:off x="7437418" y="3572106"/>
            <a:ext cx="663592" cy="0"/>
          </a:xfrm>
          <a:prstGeom prst="line">
            <a:avLst/>
          </a:prstGeom>
          <a:noFill/>
          <a:ln w="28575">
            <a:solidFill>
              <a:schemeClr val="tx1"/>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71" name="Line 44"/>
          <p:cNvSpPr>
            <a:spLocks noChangeShapeType="1"/>
          </p:cNvSpPr>
          <p:nvPr/>
        </p:nvSpPr>
        <p:spPr bwMode="auto">
          <a:xfrm>
            <a:off x="7435230" y="3736015"/>
            <a:ext cx="664685" cy="0"/>
          </a:xfrm>
          <a:prstGeom prst="line">
            <a:avLst/>
          </a:prstGeom>
          <a:noFill/>
          <a:ln w="28575">
            <a:solidFill>
              <a:schemeClr val="tx1"/>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72" name="Line 45"/>
          <p:cNvSpPr>
            <a:spLocks noChangeShapeType="1"/>
          </p:cNvSpPr>
          <p:nvPr/>
        </p:nvSpPr>
        <p:spPr bwMode="auto">
          <a:xfrm>
            <a:off x="7436324" y="3096284"/>
            <a:ext cx="664685" cy="0"/>
          </a:xfrm>
          <a:prstGeom prst="line">
            <a:avLst/>
          </a:prstGeom>
          <a:noFill/>
          <a:ln w="28575">
            <a:solidFill>
              <a:schemeClr val="tx1"/>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73" name="Line 46"/>
          <p:cNvSpPr>
            <a:spLocks noChangeShapeType="1"/>
          </p:cNvSpPr>
          <p:nvPr/>
        </p:nvSpPr>
        <p:spPr bwMode="auto">
          <a:xfrm>
            <a:off x="7434137" y="3260192"/>
            <a:ext cx="664685" cy="0"/>
          </a:xfrm>
          <a:prstGeom prst="line">
            <a:avLst/>
          </a:prstGeom>
          <a:noFill/>
          <a:ln w="28575">
            <a:solidFill>
              <a:schemeClr val="tx1"/>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grpSp>
        <p:nvGrpSpPr>
          <p:cNvPr id="74" name="Group 73"/>
          <p:cNvGrpSpPr/>
          <p:nvPr/>
        </p:nvGrpSpPr>
        <p:grpSpPr>
          <a:xfrm>
            <a:off x="5411304" y="5745698"/>
            <a:ext cx="1559880" cy="1752600"/>
            <a:chOff x="5874256" y="5540770"/>
            <a:chExt cx="1559880" cy="1752600"/>
          </a:xfrm>
          <a:effectLst>
            <a:outerShdw blurRad="76200" dir="18900000" sy="23000" kx="-1200000" algn="bl" rotWithShape="0">
              <a:prstClr val="black">
                <a:alpha val="20000"/>
              </a:prstClr>
            </a:outerShdw>
          </a:effectLst>
        </p:grpSpPr>
        <p:sp>
          <p:nvSpPr>
            <p:cNvPr id="75" name="AutoShape 38"/>
            <p:cNvSpPr>
              <a:spLocks noChangeArrowheads="1"/>
            </p:cNvSpPr>
            <p:nvPr/>
          </p:nvSpPr>
          <p:spPr bwMode="auto">
            <a:xfrm rot="16200000">
              <a:off x="5767088" y="5932665"/>
              <a:ext cx="1752600" cy="96881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w="28575" algn="ctr">
              <a:solidFill>
                <a:schemeClr val="accent6">
                  <a:lumMod val="75000"/>
                </a:schemeClr>
              </a:solidFill>
              <a:miter lim="800000"/>
              <a:headEnd/>
              <a:tailEnd/>
            </a:ln>
            <a:effectLst>
              <a:outerShdw blurRad="76200" dir="18900000" sy="23000" kx="-1200000" algn="bl" rotWithShape="0">
                <a:prstClr val="black">
                  <a:alpha val="20000"/>
                </a:prstClr>
              </a:outerShdw>
            </a:effectLst>
            <a:scene3d>
              <a:camera prst="perspectiveHeroicExtremeRightFacing"/>
              <a:lightRig rig="glow" dir="t">
                <a:rot lat="0" lon="0" rev="4800000"/>
              </a:lightRig>
            </a:scene3d>
            <a:sp3d prstMaterial="matte">
              <a:bevelT w="127000" h="63500"/>
            </a:sp3d>
          </p:spPr>
          <p:txBody>
            <a:bodyPr vert="eaVert" wrap="none" lIns="120151" tIns="60076" rIns="120151" bIns="60076" anchor="ctr"/>
            <a:lstStyle/>
            <a:p>
              <a:pPr algn="ctr" defTabSz="1201704" eaLnBrk="0" hangingPunct="0"/>
              <a:r>
                <a:rPr lang="en-US" sz="2400" dirty="0">
                  <a:solidFill>
                    <a:srgbClr val="F79646">
                      <a:lumMod val="75000"/>
                    </a:srgbClr>
                  </a:solidFill>
                  <a:latin typeface="Consolas" pitchFamily="49" charset="0"/>
                  <a:cs typeface="Consolas" pitchFamily="49" charset="0"/>
                </a:rPr>
                <a:t>m</a:t>
              </a:r>
              <a:r>
                <a:rPr lang="en-US" sz="2400" dirty="0" smtClean="0">
                  <a:solidFill>
                    <a:srgbClr val="F79646">
                      <a:lumMod val="75000"/>
                    </a:srgbClr>
                  </a:solidFill>
                  <a:latin typeface="Consolas" pitchFamily="49" charset="0"/>
                  <a:cs typeface="Consolas" pitchFamily="49" charset="0"/>
                </a:rPr>
                <a:t>ux</a:t>
              </a:r>
              <a:endParaRPr lang="en-US" sz="1800" dirty="0">
                <a:solidFill>
                  <a:srgbClr val="F79646">
                    <a:lumMod val="75000"/>
                  </a:srgbClr>
                </a:solidFill>
                <a:latin typeface="Consolas" pitchFamily="49" charset="0"/>
                <a:cs typeface="Consolas" pitchFamily="49" charset="0"/>
              </a:endParaRPr>
            </a:p>
          </p:txBody>
        </p:sp>
        <p:sp>
          <p:nvSpPr>
            <p:cNvPr id="78" name="Line 55"/>
            <p:cNvSpPr>
              <a:spLocks noChangeShapeType="1"/>
            </p:cNvSpPr>
            <p:nvPr/>
          </p:nvSpPr>
          <p:spPr bwMode="auto">
            <a:xfrm flipH="1">
              <a:off x="5874256" y="6471438"/>
              <a:ext cx="266765" cy="38101"/>
            </a:xfrm>
            <a:prstGeom prst="line">
              <a:avLst/>
            </a:prstGeom>
            <a:noFill/>
            <a:ln w="19050">
              <a:solidFill>
                <a:srgbClr val="7030A0"/>
              </a:solidFill>
              <a:round/>
              <a:headEnd/>
              <a:tailEnd/>
            </a:ln>
            <a:effectLst>
              <a:outerShdw blurRad="76200" dir="13500000" sy="23000" kx="1200000" algn="br" rotWithShape="0">
                <a:prstClr val="black">
                  <a:alpha val="20000"/>
                </a:prstClr>
              </a:outerShdw>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79" name="Line 55"/>
            <p:cNvSpPr>
              <a:spLocks noChangeShapeType="1"/>
            </p:cNvSpPr>
            <p:nvPr/>
          </p:nvSpPr>
          <p:spPr bwMode="auto">
            <a:xfrm flipH="1">
              <a:off x="5877836" y="6242838"/>
              <a:ext cx="238774" cy="38101"/>
            </a:xfrm>
            <a:prstGeom prst="line">
              <a:avLst/>
            </a:prstGeom>
            <a:noFill/>
            <a:ln w="19050">
              <a:solidFill>
                <a:srgbClr val="7030A0"/>
              </a:solidFill>
              <a:round/>
              <a:headEnd/>
              <a:tailEnd/>
            </a:ln>
            <a:effectLst>
              <a:outerShdw blurRad="76200" dir="13500000" sy="23000" kx="1200000" algn="br" rotWithShape="0">
                <a:prstClr val="black">
                  <a:alpha val="20000"/>
                </a:prstClr>
              </a:outerShdw>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80" name="Line 55"/>
            <p:cNvSpPr>
              <a:spLocks noChangeShapeType="1"/>
            </p:cNvSpPr>
            <p:nvPr/>
          </p:nvSpPr>
          <p:spPr bwMode="auto">
            <a:xfrm flipH="1">
              <a:off x="7124706" y="6373406"/>
              <a:ext cx="309430" cy="38101"/>
            </a:xfrm>
            <a:prstGeom prst="line">
              <a:avLst/>
            </a:prstGeom>
            <a:noFill/>
            <a:ln w="19050">
              <a:solidFill>
                <a:srgbClr val="7030A0"/>
              </a:solidFill>
              <a:round/>
              <a:headEnd/>
              <a:tailEnd/>
            </a:ln>
            <a:effectLst>
              <a:outerShdw blurRad="76200" dir="13500000" sy="23000" kx="1200000" algn="br" rotWithShape="0">
                <a:prstClr val="black">
                  <a:alpha val="20000"/>
                </a:prstClr>
              </a:outerShdw>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grpSp>
      <p:sp>
        <p:nvSpPr>
          <p:cNvPr id="81" name="AutoShape 10"/>
          <p:cNvSpPr>
            <a:spLocks noChangeArrowheads="1"/>
          </p:cNvSpPr>
          <p:nvPr/>
        </p:nvSpPr>
        <p:spPr bwMode="auto">
          <a:xfrm rot="16200000">
            <a:off x="3175426" y="2681865"/>
            <a:ext cx="1224990" cy="1415057"/>
          </a:xfrm>
          <a:prstGeom prst="can">
            <a:avLst>
              <a:gd name="adj" fmla="val 18198"/>
            </a:avLst>
          </a:prstGeom>
          <a:noFill/>
          <a:ln w="28575">
            <a:solidFill>
              <a:schemeClr val="tx1"/>
            </a:solidFill>
            <a:round/>
            <a:headEnd/>
            <a:tailEnd/>
          </a:ln>
          <a:effectLst/>
        </p:spPr>
        <p:txBody>
          <a:bodyPr vert="vert" wrap="none" lIns="120151" tIns="60076" rIns="120151" bIns="60076" anchor="b" anchorCtr="1"/>
          <a:lstStyle/>
          <a:p>
            <a:pPr algn="ctr" defTabSz="1201704" eaLnBrk="0" hangingPunct="0"/>
            <a:r>
              <a:rPr lang="en-US" sz="1600" dirty="0" smtClean="0">
                <a:solidFill>
                  <a:prstClr val="black"/>
                </a:solidFill>
                <a:latin typeface="Verdana" pitchFamily="34" charset="0"/>
              </a:rPr>
              <a:t>        </a:t>
            </a:r>
            <a:r>
              <a:rPr lang="en-US" sz="1600" b="1" dirty="0" smtClean="0">
                <a:solidFill>
                  <a:srgbClr val="0070C0"/>
                </a:solidFill>
                <a:latin typeface="Consolas" pitchFamily="49" charset="0"/>
                <a:cs typeface="Consolas" pitchFamily="49" charset="0"/>
              </a:rPr>
              <a:t>@3</a:t>
            </a:r>
            <a:endParaRPr lang="en-US" sz="1600" b="1" dirty="0">
              <a:solidFill>
                <a:srgbClr val="0070C0"/>
              </a:solidFill>
              <a:latin typeface="Consolas" pitchFamily="49" charset="0"/>
              <a:cs typeface="Consolas" pitchFamily="49" charset="0"/>
            </a:endParaRPr>
          </a:p>
        </p:txBody>
      </p:sp>
      <p:grpSp>
        <p:nvGrpSpPr>
          <p:cNvPr id="82" name="Group 81"/>
          <p:cNvGrpSpPr/>
          <p:nvPr/>
        </p:nvGrpSpPr>
        <p:grpSpPr>
          <a:xfrm>
            <a:off x="2845203" y="2972229"/>
            <a:ext cx="344580" cy="456343"/>
            <a:chOff x="2588052" y="2535057"/>
            <a:chExt cx="344580" cy="456343"/>
          </a:xfrm>
          <a:solidFill>
            <a:srgbClr val="0070C0"/>
          </a:solidFill>
        </p:grpSpPr>
        <p:sp>
          <p:nvSpPr>
            <p:cNvPr id="83" name="AutoShape 10"/>
            <p:cNvSpPr>
              <a:spLocks noChangeArrowheads="1"/>
            </p:cNvSpPr>
            <p:nvPr/>
          </p:nvSpPr>
          <p:spPr bwMode="auto">
            <a:xfrm rot="16200000">
              <a:off x="2532170" y="2590939"/>
              <a:ext cx="456343" cy="344580"/>
            </a:xfrm>
            <a:prstGeom prst="can">
              <a:avLst>
                <a:gd name="adj" fmla="val 18198"/>
              </a:avLst>
            </a:prstGeom>
            <a:grpFill/>
            <a:ln w="28575">
              <a:solidFill>
                <a:schemeClr val="tx1"/>
              </a:solidFill>
              <a:round/>
              <a:headEnd/>
              <a:tailEnd/>
            </a:ln>
            <a:effectLst/>
          </p:spPr>
          <p:txBody>
            <a:bodyPr wrap="none" lIns="120151" tIns="60076" rIns="120151" bIns="60076" anchor="ctr"/>
            <a:lstStyle/>
            <a:p>
              <a:pPr algn="ctr" defTabSz="1201704" eaLnBrk="0" hangingPunct="0"/>
              <a:endParaRPr lang="en-US" sz="1800" dirty="0">
                <a:solidFill>
                  <a:prstClr val="black"/>
                </a:solidFill>
                <a:latin typeface="Verdana" pitchFamily="34" charset="0"/>
              </a:endParaRPr>
            </a:p>
          </p:txBody>
        </p:sp>
        <p:sp>
          <p:nvSpPr>
            <p:cNvPr id="84" name="Line 31"/>
            <p:cNvSpPr>
              <a:spLocks noChangeShapeType="1"/>
            </p:cNvSpPr>
            <p:nvPr/>
          </p:nvSpPr>
          <p:spPr bwMode="auto">
            <a:xfrm>
              <a:off x="2799537" y="2892847"/>
              <a:ext cx="43276" cy="87179"/>
            </a:xfrm>
            <a:prstGeom prst="line">
              <a:avLst/>
            </a:prstGeom>
            <a:grpFill/>
            <a:ln w="19050">
              <a:solidFill>
                <a:schemeClr val="tx1"/>
              </a:solidFill>
              <a:round/>
              <a:headEnd/>
              <a:tailEnd/>
            </a:ln>
            <a:effectLst/>
          </p:spPr>
          <p:txBody>
            <a:bodyPr wrap="none" anchor="ctr"/>
            <a:lstStyle/>
            <a:p>
              <a:pPr algn="ctr" defTabSz="1201704" eaLnBrk="0" hangingPunct="0"/>
              <a:endParaRPr lang="en-US" sz="1800">
                <a:solidFill>
                  <a:prstClr val="black"/>
                </a:solidFill>
                <a:latin typeface="Verdana" pitchFamily="34" charset="0"/>
              </a:endParaRPr>
            </a:p>
          </p:txBody>
        </p:sp>
        <p:sp>
          <p:nvSpPr>
            <p:cNvPr id="85" name="Line 31"/>
            <p:cNvSpPr>
              <a:spLocks noChangeShapeType="1"/>
            </p:cNvSpPr>
            <p:nvPr/>
          </p:nvSpPr>
          <p:spPr bwMode="auto">
            <a:xfrm flipH="1">
              <a:off x="2754358" y="2892847"/>
              <a:ext cx="45179" cy="93202"/>
            </a:xfrm>
            <a:prstGeom prst="line">
              <a:avLst/>
            </a:prstGeom>
            <a:grpFill/>
            <a:ln w="19050">
              <a:solidFill>
                <a:schemeClr val="tx1"/>
              </a:solidFill>
              <a:round/>
              <a:headEnd/>
              <a:tailEnd/>
            </a:ln>
            <a:effectLst/>
          </p:spPr>
          <p:txBody>
            <a:bodyPr wrap="none" anchor="ctr"/>
            <a:lstStyle/>
            <a:p>
              <a:pPr algn="ctr" defTabSz="1201704" eaLnBrk="0" hangingPunct="0"/>
              <a:endParaRPr lang="en-US" sz="1800">
                <a:solidFill>
                  <a:prstClr val="black"/>
                </a:solidFill>
                <a:latin typeface="Verdana" pitchFamily="34" charset="0"/>
              </a:endParaRPr>
            </a:p>
          </p:txBody>
        </p:sp>
      </p:grpSp>
      <p:sp>
        <p:nvSpPr>
          <p:cNvPr id="86" name="AutoShape 10"/>
          <p:cNvSpPr>
            <a:spLocks noChangeArrowheads="1"/>
          </p:cNvSpPr>
          <p:nvPr/>
        </p:nvSpPr>
        <p:spPr bwMode="auto">
          <a:xfrm rot="16200000">
            <a:off x="1533355" y="2569337"/>
            <a:ext cx="1224990" cy="1617362"/>
          </a:xfrm>
          <a:prstGeom prst="can">
            <a:avLst>
              <a:gd name="adj" fmla="val 18198"/>
            </a:avLst>
          </a:prstGeom>
          <a:solidFill>
            <a:schemeClr val="accent2"/>
          </a:solidFill>
          <a:ln w="28575">
            <a:solidFill>
              <a:schemeClr val="tx1"/>
            </a:solidFill>
            <a:round/>
            <a:headEnd/>
            <a:tailEnd/>
          </a:ln>
          <a:effectLst/>
        </p:spPr>
        <p:txBody>
          <a:bodyPr vert="vert" wrap="none" lIns="120151" tIns="60076" rIns="120151" bIns="60076" anchor="b" anchorCtr="0"/>
          <a:lstStyle/>
          <a:p>
            <a:pPr algn="ctr" defTabSz="1201704" eaLnBrk="0" hangingPunct="0"/>
            <a:r>
              <a:rPr lang="en-US" sz="1600" b="1" dirty="0" smtClean="0">
                <a:solidFill>
                  <a:srgbClr val="1F497D">
                    <a:lumMod val="60000"/>
                    <a:lumOff val="40000"/>
                  </a:srgbClr>
                </a:solidFill>
                <a:latin typeface="Consolas" pitchFamily="49" charset="0"/>
                <a:cs typeface="Consolas" pitchFamily="49" charset="0"/>
              </a:rPr>
              <a:t>@2</a:t>
            </a:r>
            <a:endParaRPr lang="en-US" sz="1600" b="1" dirty="0">
              <a:solidFill>
                <a:srgbClr val="1F497D">
                  <a:lumMod val="60000"/>
                  <a:lumOff val="40000"/>
                </a:srgbClr>
              </a:solidFill>
              <a:latin typeface="Consolas" pitchFamily="49" charset="0"/>
              <a:cs typeface="Consolas" pitchFamily="49" charset="0"/>
            </a:endParaRPr>
          </a:p>
        </p:txBody>
      </p:sp>
      <p:sp>
        <p:nvSpPr>
          <p:cNvPr id="87" name="Line 55"/>
          <p:cNvSpPr>
            <a:spLocks noChangeShapeType="1"/>
          </p:cNvSpPr>
          <p:nvPr/>
        </p:nvSpPr>
        <p:spPr bwMode="auto">
          <a:xfrm flipH="1" flipV="1">
            <a:off x="2255178" y="3200920"/>
            <a:ext cx="699353" cy="3058"/>
          </a:xfrm>
          <a:prstGeom prst="line">
            <a:avLst/>
          </a:prstGeom>
          <a:noFill/>
          <a:ln w="57150">
            <a:solidFill>
              <a:srgbClr val="7030A0"/>
            </a:solidFill>
            <a:round/>
            <a:headEnd/>
            <a:tailEnd/>
          </a:ln>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88" name="Text Box 61"/>
          <p:cNvSpPr txBox="1">
            <a:spLocks noChangeArrowheads="1"/>
          </p:cNvSpPr>
          <p:nvPr/>
        </p:nvSpPr>
        <p:spPr bwMode="auto">
          <a:xfrm>
            <a:off x="1664159" y="3054588"/>
            <a:ext cx="1050562" cy="290602"/>
          </a:xfrm>
          <a:prstGeom prst="rect">
            <a:avLst/>
          </a:prstGeom>
          <a:ln>
            <a:solidFill>
              <a:schemeClr val="accent6">
                <a:lumMod val="75000"/>
              </a:schemeClr>
            </a:solidFill>
            <a:headEnd/>
            <a:tailEnd/>
          </a:ln>
        </p:spPr>
        <p:style>
          <a:lnRef idx="2">
            <a:schemeClr val="accent4"/>
          </a:lnRef>
          <a:fillRef idx="1">
            <a:schemeClr val="lt1"/>
          </a:fillRef>
          <a:effectRef idx="0">
            <a:schemeClr val="accent4"/>
          </a:effectRef>
          <a:fontRef idx="minor">
            <a:schemeClr val="dk1"/>
          </a:fontRef>
        </p:style>
        <p:txBody>
          <a:bodyPr wrap="none" lIns="120151" tIns="60076" rIns="120151" bIns="60076">
            <a:spAutoFit/>
          </a:bodyPr>
          <a:lstStyle/>
          <a:p>
            <a:pPr algn="r" defTabSz="1201704" eaLnBrk="0" hangingPunct="0"/>
            <a:r>
              <a:rPr lang="en-US" sz="1100" dirty="0">
                <a:solidFill>
                  <a:srgbClr val="F79646">
                    <a:lumMod val="75000"/>
                  </a:srgbClr>
                </a:solidFill>
                <a:latin typeface="Verdana" pitchFamily="34" charset="0"/>
              </a:rPr>
              <a:t>$</a:t>
            </a:r>
            <a:r>
              <a:rPr lang="en-US" sz="1100" dirty="0" err="1">
                <a:solidFill>
                  <a:srgbClr val="F79646">
                    <a:lumMod val="75000"/>
                  </a:srgbClr>
                </a:solidFill>
                <a:latin typeface="Verdana" pitchFamily="34" charset="0"/>
              </a:rPr>
              <a:t>imm_data</a:t>
            </a:r>
            <a:endParaRPr lang="en-US" sz="1100" dirty="0">
              <a:solidFill>
                <a:srgbClr val="F79646">
                  <a:lumMod val="75000"/>
                </a:srgbClr>
              </a:solidFill>
              <a:latin typeface="Verdana" pitchFamily="34" charset="0"/>
            </a:endParaRPr>
          </a:p>
        </p:txBody>
      </p:sp>
      <p:sp>
        <p:nvSpPr>
          <p:cNvPr id="89" name="Title 1"/>
          <p:cNvSpPr>
            <a:spLocks noGrp="1"/>
          </p:cNvSpPr>
          <p:nvPr>
            <p:ph type="title"/>
          </p:nvPr>
        </p:nvSpPr>
        <p:spPr>
          <a:xfrm>
            <a:off x="228601" y="1143000"/>
            <a:ext cx="12268199" cy="609600"/>
          </a:xfrm>
        </p:spPr>
        <p:txBody>
          <a:bodyPr/>
          <a:lstStyle/>
          <a:p>
            <a:r>
              <a:rPr lang="en-US" dirty="0" smtClean="0"/>
              <a:t>Retiming Made Easy in SVX: Operand MUX Example</a:t>
            </a:r>
            <a:endParaRPr lang="en-US" dirty="0"/>
          </a:p>
        </p:txBody>
      </p:sp>
      <p:sp>
        <p:nvSpPr>
          <p:cNvPr id="90" name="Line 55"/>
          <p:cNvSpPr>
            <a:spLocks noChangeShapeType="1"/>
          </p:cNvSpPr>
          <p:nvPr/>
        </p:nvSpPr>
        <p:spPr bwMode="auto">
          <a:xfrm flipH="1">
            <a:off x="5441199" y="7086600"/>
            <a:ext cx="277103" cy="38101"/>
          </a:xfrm>
          <a:prstGeom prst="line">
            <a:avLst/>
          </a:prstGeom>
          <a:noFill/>
          <a:ln w="19050">
            <a:solidFill>
              <a:srgbClr val="7030A0"/>
            </a:solidFill>
            <a:round/>
            <a:headEnd/>
            <a:tailEnd/>
          </a:ln>
          <a:effectLst>
            <a:outerShdw blurRad="76200" dir="13500000" sy="23000" kx="1200000" algn="br" rotWithShape="0">
              <a:prstClr val="black">
                <a:alpha val="20000"/>
              </a:prstClr>
            </a:outerShdw>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91" name="Line 55"/>
          <p:cNvSpPr>
            <a:spLocks noChangeShapeType="1"/>
          </p:cNvSpPr>
          <p:nvPr/>
        </p:nvSpPr>
        <p:spPr bwMode="auto">
          <a:xfrm flipH="1">
            <a:off x="5430321" y="6866867"/>
            <a:ext cx="266765" cy="38101"/>
          </a:xfrm>
          <a:prstGeom prst="line">
            <a:avLst/>
          </a:prstGeom>
          <a:noFill/>
          <a:ln w="19050">
            <a:solidFill>
              <a:srgbClr val="7030A0"/>
            </a:solidFill>
            <a:round/>
            <a:headEnd/>
            <a:tailEnd/>
          </a:ln>
          <a:effectLst>
            <a:outerShdw blurRad="76200" dir="13500000" sy="23000" kx="1200000" algn="br" rotWithShape="0">
              <a:prstClr val="black">
                <a:alpha val="20000"/>
              </a:prstClr>
            </a:outerShdw>
          </a:effectLst>
        </p:spPr>
        <p:txBody>
          <a:bodyPr wrap="none" lIns="120151" tIns="60076" rIns="120151" bIns="60076" anchor="ctr"/>
          <a:lstStyle/>
          <a:p>
            <a:pPr algn="ctr" defTabSz="1201704" eaLnBrk="0" hangingPunct="0"/>
            <a:endParaRPr lang="en-US" sz="1800">
              <a:solidFill>
                <a:prstClr val="black"/>
              </a:solidFill>
              <a:latin typeface="Verdana" pitchFamily="34" charset="0"/>
            </a:endParaRPr>
          </a:p>
        </p:txBody>
      </p:sp>
      <p:sp>
        <p:nvSpPr>
          <p:cNvPr id="92" name="Cloud Callout 91"/>
          <p:cNvSpPr/>
          <p:nvPr/>
        </p:nvSpPr>
        <p:spPr>
          <a:xfrm>
            <a:off x="7082271" y="3856668"/>
            <a:ext cx="5552368" cy="3312169"/>
          </a:xfrm>
          <a:prstGeom prst="cloudCallo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itchFamily="34" charset="0"/>
              <a:buChar char="•"/>
            </a:pPr>
            <a:r>
              <a:rPr lang="en-US" sz="2000" dirty="0">
                <a:solidFill>
                  <a:prstClr val="black"/>
                </a:solidFill>
              </a:rPr>
              <a:t>In SVX, this change impacts 1 character of code, and is functionally-safe.</a:t>
            </a:r>
          </a:p>
          <a:p>
            <a:pPr marL="342900" indent="-342900">
              <a:buFont typeface="Arial" pitchFamily="34" charset="0"/>
              <a:buChar char="•"/>
            </a:pPr>
            <a:r>
              <a:rPr lang="en-US" sz="2000" dirty="0">
                <a:solidFill>
                  <a:prstClr val="black"/>
                </a:solidFill>
              </a:rPr>
              <a:t>In SV, this change impacts ~15 lines of code, w/ risk of functional bugs.</a:t>
            </a:r>
          </a:p>
        </p:txBody>
      </p:sp>
    </p:spTree>
    <p:extLst>
      <p:ext uri="{BB962C8B-B14F-4D97-AF65-F5344CB8AC3E}">
        <p14:creationId xmlns:p14="http://schemas.microsoft.com/office/powerpoint/2010/main" val="2141315892"/>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1100" fill="hold"/>
                                        <p:tgtEl>
                                          <p:spTgt spid="64"/>
                                        </p:tgtEl>
                                        <p:attrNameLst>
                                          <p:attrName>ppt_w</p:attrName>
                                        </p:attrNameLst>
                                      </p:cBhvr>
                                      <p:tavLst>
                                        <p:tav tm="0">
                                          <p:val>
                                            <p:fltVal val="0"/>
                                          </p:val>
                                        </p:tav>
                                        <p:tav tm="100000">
                                          <p:val>
                                            <p:strVal val="#ppt_w"/>
                                          </p:val>
                                        </p:tav>
                                      </p:tavLst>
                                    </p:anim>
                                    <p:anim calcmode="lin" valueType="num">
                                      <p:cBhvr>
                                        <p:cTn id="8" dur="1100" fill="hold"/>
                                        <p:tgtEl>
                                          <p:spTgt spid="64"/>
                                        </p:tgtEl>
                                        <p:attrNameLst>
                                          <p:attrName>ppt_h</p:attrName>
                                        </p:attrNameLst>
                                      </p:cBhvr>
                                      <p:tavLst>
                                        <p:tav tm="0">
                                          <p:val>
                                            <p:fltVal val="0"/>
                                          </p:val>
                                        </p:tav>
                                        <p:tav tm="100000">
                                          <p:val>
                                            <p:strVal val="#ppt_h"/>
                                          </p:val>
                                        </p:tav>
                                      </p:tavLst>
                                    </p:anim>
                                    <p:anim calcmode="lin" valueType="num">
                                      <p:cBhvr>
                                        <p:cTn id="9" dur="1100" fill="hold"/>
                                        <p:tgtEl>
                                          <p:spTgt spid="64"/>
                                        </p:tgtEl>
                                        <p:attrNameLst>
                                          <p:attrName>style.rotation</p:attrName>
                                        </p:attrNameLst>
                                      </p:cBhvr>
                                      <p:tavLst>
                                        <p:tav tm="0">
                                          <p:val>
                                            <p:fltVal val="90"/>
                                          </p:val>
                                        </p:tav>
                                        <p:tav tm="100000">
                                          <p:val>
                                            <p:fltVal val="0"/>
                                          </p:val>
                                        </p:tav>
                                      </p:tavLst>
                                    </p:anim>
                                    <p:animEffect transition="in" filter="fade">
                                      <p:cBhvr>
                                        <p:cTn id="10" dur="1100"/>
                                        <p:tgtEl>
                                          <p:spTgt spid="64"/>
                                        </p:tgtEl>
                                      </p:cBhvr>
                                    </p:animEffect>
                                  </p:childTnLst>
                                </p:cTn>
                              </p:par>
                            </p:childTnLst>
                          </p:cTn>
                        </p:par>
                        <p:par>
                          <p:cTn id="11" fill="hold">
                            <p:stCondLst>
                              <p:cond delay="1100"/>
                            </p:stCondLst>
                            <p:childTnLst>
                              <p:par>
                                <p:cTn id="12" presetID="63" presetClass="path" presetSubtype="0" fill="hold" nodeType="afterEffect">
                                  <p:stCondLst>
                                    <p:cond delay="0"/>
                                  </p:stCondLst>
                                  <p:childTnLst>
                                    <p:animMotion origin="layout" path="M -1.42857E-6 -2.59259E-6 L 0.125 -2.59259E-6 " pathEditMode="relative" rAng="0" ptsTypes="AA">
                                      <p:cBhvr>
                                        <p:cTn id="13" dur="1500" fill="hold"/>
                                        <p:tgtEl>
                                          <p:spTgt spid="46"/>
                                        </p:tgtEl>
                                        <p:attrNameLst>
                                          <p:attrName>ppt_x</p:attrName>
                                          <p:attrName>ppt_y</p:attrName>
                                        </p:attrNameLst>
                                      </p:cBhvr>
                                      <p:rCtr x="6250" y="0"/>
                                    </p:animMotion>
                                  </p:childTnLst>
                                </p:cTn>
                              </p:par>
                              <p:par>
                                <p:cTn id="14" presetID="63" presetClass="path" presetSubtype="0" fill="hold" nodeType="withEffect">
                                  <p:stCondLst>
                                    <p:cond delay="300"/>
                                  </p:stCondLst>
                                  <p:childTnLst>
                                    <p:animMotion origin="layout" path="M -3.33333E-6 1.48148E-6 L 0.04762 1.48148E-6 " pathEditMode="relative" rAng="0" ptsTypes="AA">
                                      <p:cBhvr>
                                        <p:cTn id="15" dur="1500" fill="hold"/>
                                        <p:tgtEl>
                                          <p:spTgt spid="34"/>
                                        </p:tgtEl>
                                        <p:attrNameLst>
                                          <p:attrName>ppt_x</p:attrName>
                                          <p:attrName>ppt_y</p:attrName>
                                        </p:attrNameLst>
                                      </p:cBhvr>
                                      <p:rCtr x="2381" y="0"/>
                                    </p:animMotion>
                                  </p:childTnLst>
                                </p:cTn>
                              </p:par>
                              <p:par>
                                <p:cTn id="16" presetID="63" presetClass="path" presetSubtype="0" fill="hold" nodeType="withEffect">
                                  <p:stCondLst>
                                    <p:cond delay="300"/>
                                  </p:stCondLst>
                                  <p:childTnLst>
                                    <p:animMotion origin="layout" path="M -4.28571E-6 2.22222E-6 L 0.07739 2.22222E-6 " pathEditMode="relative" rAng="0" ptsTypes="AA">
                                      <p:cBhvr>
                                        <p:cTn id="17" dur="1500" fill="hold"/>
                                        <p:tgtEl>
                                          <p:spTgt spid="37"/>
                                        </p:tgtEl>
                                        <p:attrNameLst>
                                          <p:attrName>ppt_x</p:attrName>
                                          <p:attrName>ppt_y</p:attrName>
                                        </p:attrNameLst>
                                      </p:cBhvr>
                                      <p:rCtr x="3869" y="0"/>
                                    </p:animMotion>
                                  </p:childTnLst>
                                </p:cTn>
                              </p:par>
                              <p:par>
                                <p:cTn id="18" presetID="10" presetClass="entr" presetSubtype="0" fill="hold" grpId="0" nodeType="withEffect">
                                  <p:stCondLst>
                                    <p:cond delay="30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nodeType="withEffect">
                                  <p:stCondLst>
                                    <p:cond delay="80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130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par>
                                <p:cTn id="27" presetID="10" presetClass="entr" presetSubtype="0" fill="hold" grpId="0" nodeType="withEffect">
                                  <p:stCondLst>
                                    <p:cond delay="300"/>
                                  </p:stCondLst>
                                  <p:childTnLst>
                                    <p:set>
                                      <p:cBhvr>
                                        <p:cTn id="28" dur="1" fill="hold">
                                          <p:stCondLst>
                                            <p:cond delay="0"/>
                                          </p:stCondLst>
                                        </p:cTn>
                                        <p:tgtEl>
                                          <p:spTgt spid="58"/>
                                        </p:tgtEl>
                                        <p:attrNameLst>
                                          <p:attrName>style.visibility</p:attrName>
                                        </p:attrNameLst>
                                      </p:cBhvr>
                                      <p:to>
                                        <p:strVal val="visible"/>
                                      </p:to>
                                    </p:set>
                                    <p:animEffect transition="in" filter="fade">
                                      <p:cBhvr>
                                        <p:cTn id="29" dur="500"/>
                                        <p:tgtEl>
                                          <p:spTgt spid="58"/>
                                        </p:tgtEl>
                                      </p:cBhvr>
                                    </p:animEffect>
                                  </p:childTnLst>
                                </p:cTn>
                              </p:par>
                              <p:par>
                                <p:cTn id="30" presetID="10" presetClass="entr" presetSubtype="0" fill="hold" nodeType="withEffect">
                                  <p:stCondLst>
                                    <p:cond delay="80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1300"/>
                                  </p:stCondLst>
                                  <p:childTnLst>
                                    <p:set>
                                      <p:cBhvr>
                                        <p:cTn id="34" dur="1" fill="hold">
                                          <p:stCondLst>
                                            <p:cond delay="0"/>
                                          </p:stCondLst>
                                        </p:cTn>
                                        <p:tgtEl>
                                          <p:spTgt spid="59"/>
                                        </p:tgtEl>
                                        <p:attrNameLst>
                                          <p:attrName>style.visibility</p:attrName>
                                        </p:attrNameLst>
                                      </p:cBhvr>
                                      <p:to>
                                        <p:strVal val="visible"/>
                                      </p:to>
                                    </p:set>
                                    <p:animEffect transition="in" filter="fade">
                                      <p:cBhvr>
                                        <p:cTn id="35" dur="500"/>
                                        <p:tgtEl>
                                          <p:spTgt spid="59"/>
                                        </p:tgtEl>
                                      </p:cBhvr>
                                    </p:animEffect>
                                  </p:childTnLst>
                                </p:cTn>
                              </p:par>
                              <p:par>
                                <p:cTn id="36" presetID="10" presetClass="entr" presetSubtype="0" fill="hold" grpId="0" nodeType="withEffect">
                                  <p:stCondLst>
                                    <p:cond delay="180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par>
                          <p:cTn id="39" fill="hold">
                            <p:stCondLst>
                              <p:cond delay="3400"/>
                            </p:stCondLst>
                            <p:childTnLst>
                              <p:par>
                                <p:cTn id="40" presetID="42" presetClass="entr" presetSubtype="0" fill="hold" grpId="0" nodeType="afterEffect">
                                  <p:stCondLst>
                                    <p:cond delay="8400"/>
                                  </p:stCondLst>
                                  <p:childTnLst>
                                    <p:set>
                                      <p:cBhvr>
                                        <p:cTn id="41" dur="1" fill="hold">
                                          <p:stCondLst>
                                            <p:cond delay="0"/>
                                          </p:stCondLst>
                                        </p:cTn>
                                        <p:tgtEl>
                                          <p:spTgt spid="92"/>
                                        </p:tgtEl>
                                        <p:attrNameLst>
                                          <p:attrName>style.visibility</p:attrName>
                                        </p:attrNameLst>
                                      </p:cBhvr>
                                      <p:to>
                                        <p:strVal val="visible"/>
                                      </p:to>
                                    </p:set>
                                    <p:animEffect transition="in" filter="fade">
                                      <p:cBhvr>
                                        <p:cTn id="42" dur="1000"/>
                                        <p:tgtEl>
                                          <p:spTgt spid="92"/>
                                        </p:tgtEl>
                                      </p:cBhvr>
                                    </p:animEffect>
                                    <p:anim calcmode="lin" valueType="num">
                                      <p:cBhvr>
                                        <p:cTn id="43" dur="1000" fill="hold"/>
                                        <p:tgtEl>
                                          <p:spTgt spid="92"/>
                                        </p:tgtEl>
                                        <p:attrNameLst>
                                          <p:attrName>ppt_x</p:attrName>
                                        </p:attrNameLst>
                                      </p:cBhvr>
                                      <p:tavLst>
                                        <p:tav tm="0">
                                          <p:val>
                                            <p:strVal val="#ppt_x"/>
                                          </p:val>
                                        </p:tav>
                                        <p:tav tm="100000">
                                          <p:val>
                                            <p:strVal val="#ppt_x"/>
                                          </p:val>
                                        </p:tav>
                                      </p:tavLst>
                                    </p:anim>
                                    <p:anim calcmode="lin" valueType="num">
                                      <p:cBhvr>
                                        <p:cTn id="44"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0" grpId="0" animBg="1"/>
      <p:bldP spid="41" grpId="0" animBg="1"/>
      <p:bldP spid="58" grpId="0" animBg="1"/>
      <p:bldP spid="59" grpId="0" animBg="1"/>
      <p:bldP spid="64" grpId="0" animBg="1"/>
      <p:bldP spid="9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Can experiment w/ SV code constructs w/o source code changes via preprocessor changes.</a:t>
            </a:r>
          </a:p>
          <a:p>
            <a:r>
              <a:rPr lang="en-US" sz="2400" dirty="0" smtClean="0"/>
              <a:t>Knowledge of validity enables aggressive X injection and aggressive clock gating which can avoid simulation events and </a:t>
            </a:r>
            <a:r>
              <a:rPr lang="en-US" sz="2400" i="1" dirty="0" smtClean="0"/>
              <a:t>_might_</a:t>
            </a:r>
            <a:r>
              <a:rPr lang="en-US" sz="2400" dirty="0" smtClean="0"/>
              <a:t> simulate faster.</a:t>
            </a:r>
          </a:p>
          <a:p>
            <a:r>
              <a:rPr lang="en-US" sz="2400" dirty="0" smtClean="0"/>
              <a:t>Logic can safely be retimed to produce a simulation-optimized model</a:t>
            </a:r>
          </a:p>
          <a:p>
            <a:pPr lvl="1"/>
            <a:r>
              <a:rPr lang="en-US" sz="2000" dirty="0" smtClean="0"/>
              <a:t>Valid conditions computed early.  Simulate w/ behavioral valid condition, not physical </a:t>
            </a:r>
            <a:r>
              <a:rPr lang="en-US" sz="2000" dirty="0" err="1" smtClean="0"/>
              <a:t>gaters</a:t>
            </a:r>
            <a:r>
              <a:rPr lang="en-US" sz="2000" dirty="0" smtClean="0"/>
              <a:t>.</a:t>
            </a:r>
          </a:p>
          <a:p>
            <a:pPr lvl="1"/>
            <a:r>
              <a:rPr lang="en-US" sz="2000" dirty="0" smtClean="0"/>
              <a:t>Minimize number of flops.</a:t>
            </a:r>
          </a:p>
          <a:p>
            <a:r>
              <a:rPr lang="en-US" sz="2400" dirty="0"/>
              <a:t>T</a:t>
            </a:r>
            <a:r>
              <a:rPr lang="en-US" sz="2400" dirty="0" smtClean="0"/>
              <a:t>iming-isolation of validation collateral (including emulation monitors)</a:t>
            </a:r>
          </a:p>
          <a:p>
            <a:pPr lvl="1"/>
            <a:r>
              <a:rPr lang="en-US" sz="2000" dirty="0" smtClean="0"/>
              <a:t>SVX provides staging to align fields of transaction.</a:t>
            </a:r>
          </a:p>
          <a:p>
            <a:pPr lvl="1"/>
            <a:r>
              <a:rPr lang="en-US" sz="2000" dirty="0" smtClean="0"/>
              <a:t>SVX has knowledge of validity, so it knows when transaction is available to communicate w/ hardware emulator.</a:t>
            </a:r>
          </a:p>
          <a:p>
            <a:r>
              <a:rPr lang="en-US" sz="2400" dirty="0" smtClean="0"/>
              <a:t>More practical to write synthesizable validation collateral (and assertions)</a:t>
            </a:r>
          </a:p>
          <a:p>
            <a:pPr lvl="1"/>
            <a:r>
              <a:rPr lang="en-US" sz="2000" dirty="0" smtClean="0"/>
              <a:t>For hardware emulation</a:t>
            </a:r>
          </a:p>
          <a:p>
            <a:pPr lvl="1"/>
            <a:r>
              <a:rPr lang="en-US" sz="2000" dirty="0" smtClean="0"/>
              <a:t>To eliminate SV &lt;-&gt; C++ overhead</a:t>
            </a:r>
          </a:p>
          <a:p>
            <a:pPr lvl="1"/>
            <a:r>
              <a:rPr lang="en-US" sz="2000" dirty="0" smtClean="0"/>
              <a:t>To empower logic designers to write “validation” code</a:t>
            </a:r>
          </a:p>
        </p:txBody>
      </p:sp>
      <p:sp>
        <p:nvSpPr>
          <p:cNvPr id="3" name="Title 2"/>
          <p:cNvSpPr>
            <a:spLocks noGrp="1"/>
          </p:cNvSpPr>
          <p:nvPr>
            <p:ph type="title"/>
          </p:nvPr>
        </p:nvSpPr>
        <p:spPr/>
        <p:txBody>
          <a:bodyPr/>
          <a:lstStyle/>
          <a:p>
            <a:r>
              <a:rPr lang="en-US" dirty="0" smtClean="0"/>
              <a:t>Timing Abstraction Simulation Speed Implications</a:t>
            </a:r>
            <a:endParaRPr lang="en-US" dirty="0"/>
          </a:p>
        </p:txBody>
      </p:sp>
    </p:spTree>
    <p:extLst>
      <p:ext uri="{BB962C8B-B14F-4D97-AF65-F5344CB8AC3E}">
        <p14:creationId xmlns:p14="http://schemas.microsoft.com/office/powerpoint/2010/main" val="1403132361"/>
      </p:ext>
    </p:extLst>
  </p:cSld>
  <p:clrMapOvr>
    <a:masterClrMapping/>
  </p:clrMapOvr>
  <p:transition>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Abstraction is hard because…</a:t>
            </a:r>
          </a:p>
          <a:p>
            <a:pPr lvl="1"/>
            <a:r>
              <a:rPr lang="en-US" dirty="0" smtClean="0"/>
              <a:t>Implementation details become exposed in behavior, esp. via DFX hooks.</a:t>
            </a:r>
          </a:p>
          <a:p>
            <a:r>
              <a:rPr lang="en-US" dirty="0" smtClean="0"/>
              <a:t>Addressed with</a:t>
            </a:r>
          </a:p>
          <a:p>
            <a:pPr lvl="1"/>
            <a:r>
              <a:rPr lang="en-US" dirty="0" smtClean="0"/>
              <a:t>Free variables</a:t>
            </a:r>
          </a:p>
          <a:p>
            <a:pPr lvl="1"/>
            <a:r>
              <a:rPr lang="en-US" dirty="0" smtClean="0"/>
              <a:t>Assumptions</a:t>
            </a:r>
          </a:p>
          <a:p>
            <a:pPr lvl="1"/>
            <a:r>
              <a:rPr lang="en-US" dirty="0" smtClean="0"/>
              <a:t>Invalidity (?when)</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Beyond Complete, Cycle-Accurate Abstractions</a:t>
            </a:r>
            <a:endParaRPr lang="en-US" dirty="0"/>
          </a:p>
        </p:txBody>
      </p:sp>
    </p:spTree>
    <p:extLst>
      <p:ext uri="{BB962C8B-B14F-4D97-AF65-F5344CB8AC3E}">
        <p14:creationId xmlns:p14="http://schemas.microsoft.com/office/powerpoint/2010/main" val="885794179"/>
      </p:ext>
    </p:extLst>
  </p:cSld>
  <p:clrMapOvr>
    <a:masterClrMapping/>
  </p:clrMapOvr>
  <p:transition>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We can do a lot with cycle-accurate abstractions.  Introducing free variables takes us to the next level of abstraction.</a:t>
            </a:r>
          </a:p>
          <a:p>
            <a:r>
              <a:rPr lang="en-US" sz="2400" dirty="0"/>
              <a:t>An assignment statement in an </a:t>
            </a:r>
            <a:r>
              <a:rPr lang="en-US" sz="2400" dirty="0" smtClean="0"/>
              <a:t>abstraction </a:t>
            </a:r>
            <a:r>
              <a:rPr lang="en-US" sz="2400" dirty="0"/>
              <a:t>can define the </a:t>
            </a:r>
            <a:r>
              <a:rPr lang="en-US" sz="2400" u="sng" dirty="0"/>
              <a:t>set</a:t>
            </a:r>
            <a:r>
              <a:rPr lang="en-US" sz="2400" dirty="0"/>
              <a:t> of legal values for a </a:t>
            </a:r>
            <a:r>
              <a:rPr lang="en-US" sz="2400" dirty="0" err="1"/>
              <a:t>pipesignal</a:t>
            </a:r>
            <a:r>
              <a:rPr lang="en-US" sz="2400" dirty="0"/>
              <a:t>.  This is done by assigning a decoded signal, where each bit represents whether the corresponding value is legal.</a:t>
            </a:r>
          </a:p>
          <a:p>
            <a:r>
              <a:rPr lang="en-US" sz="2400" dirty="0" smtClean="0"/>
              <a:t>So</a:t>
            </a:r>
            <a:r>
              <a:rPr lang="en-US" sz="2400" dirty="0"/>
              <a:t>, where does the choice come from in </a:t>
            </a:r>
            <a:r>
              <a:rPr lang="en-US" sz="2400" dirty="0" smtClean="0"/>
              <a:t>simulation?  It can be configured at runtime to be provided by:</a:t>
            </a:r>
            <a:endParaRPr lang="en-US" sz="2400" dirty="0"/>
          </a:p>
          <a:p>
            <a:pPr lvl="1"/>
            <a:r>
              <a:rPr lang="en-US" sz="1800" dirty="0"/>
              <a:t>T</a:t>
            </a:r>
            <a:r>
              <a:rPr lang="en-US" sz="1800" dirty="0" smtClean="0"/>
              <a:t>he </a:t>
            </a:r>
            <a:r>
              <a:rPr lang="en-US" sz="1800" dirty="0"/>
              <a:t>refinement if </a:t>
            </a:r>
            <a:r>
              <a:rPr lang="en-US" sz="1800" dirty="0" smtClean="0"/>
              <a:t>it is present and enabled (shadow simulation) and contains a corresponding </a:t>
            </a:r>
            <a:r>
              <a:rPr lang="en-US" sz="1800" dirty="0" err="1" smtClean="0"/>
              <a:t>pipesignal</a:t>
            </a:r>
            <a:endParaRPr lang="en-US" sz="1800" dirty="0" smtClean="0"/>
          </a:p>
          <a:p>
            <a:pPr lvl="1"/>
            <a:r>
              <a:rPr lang="en-US" sz="1800" dirty="0"/>
              <a:t>A</a:t>
            </a:r>
            <a:r>
              <a:rPr lang="en-US" sz="1800" dirty="0" smtClean="0"/>
              <a:t> </a:t>
            </a:r>
            <a:r>
              <a:rPr lang="en-US" sz="1800" dirty="0"/>
              <a:t>legal choice is provided by generated pseudo-random instrumentation code, </a:t>
            </a:r>
            <a:r>
              <a:rPr lang="en-US" sz="1800" dirty="0" smtClean="0"/>
              <a:t>or</a:t>
            </a:r>
          </a:p>
          <a:p>
            <a:pPr lvl="1"/>
            <a:r>
              <a:rPr lang="en-US" sz="1800" dirty="0" smtClean="0"/>
              <a:t>A choice </a:t>
            </a:r>
            <a:r>
              <a:rPr lang="en-US" sz="1800" dirty="0"/>
              <a:t>is provided by validation collateral and </a:t>
            </a:r>
            <a:r>
              <a:rPr lang="en-US" sz="1800" dirty="0" smtClean="0"/>
              <a:t>checked; or a restriction of choices is provided and pseudo-random instrumentation code provides the final choice</a:t>
            </a:r>
            <a:endParaRPr lang="en-US" sz="1800" dirty="0"/>
          </a:p>
          <a:p>
            <a:r>
              <a:rPr lang="en-US" sz="2400" dirty="0"/>
              <a:t>One free variable’s constraints can depend on another’s </a:t>
            </a:r>
            <a:r>
              <a:rPr lang="en-US" sz="2400" dirty="0" smtClean="0"/>
              <a:t>choice.  For </a:t>
            </a:r>
            <a:r>
              <a:rPr lang="en-US" sz="2400" dirty="0"/>
              <a:t>example, if the choice of issue instruction was not a branch, the choice of prediction must be not-taken</a:t>
            </a:r>
            <a:r>
              <a:rPr lang="en-US" sz="2400" dirty="0" smtClean="0"/>
              <a:t>.  There’s nothing </a:t>
            </a:r>
            <a:r>
              <a:rPr lang="en-US" sz="2400" dirty="0"/>
              <a:t>special to enable </a:t>
            </a:r>
            <a:r>
              <a:rPr lang="en-US" sz="2400" dirty="0" smtClean="0"/>
              <a:t>this, but validation collateral providing values must be aware of dependencies </a:t>
            </a:r>
            <a:r>
              <a:rPr lang="en-US" sz="2400" dirty="0" smtClean="0"/>
              <a:t>and the ordering of their evaluation in simulation.</a:t>
            </a:r>
            <a:endParaRPr lang="en-US" sz="2400" dirty="0"/>
          </a:p>
          <a:p>
            <a:r>
              <a:rPr lang="en-US" sz="2400" dirty="0" smtClean="0"/>
              <a:t>Removes </a:t>
            </a:r>
            <a:r>
              <a:rPr lang="en-US" sz="2400" dirty="0"/>
              <a:t>non-functional (policy/prediction) decisions from behavioral spec</a:t>
            </a:r>
            <a:r>
              <a:rPr lang="en-US" sz="2400" dirty="0" smtClean="0"/>
              <a:t>.</a:t>
            </a:r>
            <a:endParaRPr lang="en-US" sz="2400" dirty="0"/>
          </a:p>
        </p:txBody>
      </p:sp>
      <p:sp>
        <p:nvSpPr>
          <p:cNvPr id="2" name="Title 1"/>
          <p:cNvSpPr>
            <a:spLocks noGrp="1"/>
          </p:cNvSpPr>
          <p:nvPr>
            <p:ph type="title"/>
          </p:nvPr>
        </p:nvSpPr>
        <p:spPr/>
        <p:txBody>
          <a:bodyPr/>
          <a:lstStyle/>
          <a:p>
            <a:r>
              <a:rPr lang="en-US" dirty="0" smtClean="0"/>
              <a:t>(Constrained) Free Variables (1)</a:t>
            </a:r>
            <a:endParaRPr lang="en-US" dirty="0"/>
          </a:p>
        </p:txBody>
      </p:sp>
    </p:spTree>
    <p:extLst>
      <p:ext uri="{BB962C8B-B14F-4D97-AF65-F5344CB8AC3E}">
        <p14:creationId xmlns:p14="http://schemas.microsoft.com/office/powerpoint/2010/main" val="161613913"/>
      </p:ext>
    </p:extLst>
  </p:cSld>
  <p:clrMapOvr>
    <a:masterClrMapping/>
  </p:clrMapOvr>
  <p:transition>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t>FEV </a:t>
            </a:r>
            <a:r>
              <a:rPr lang="en-US" sz="2400" dirty="0"/>
              <a:t>requires corresponding </a:t>
            </a:r>
            <a:r>
              <a:rPr lang="en-US" sz="2400" dirty="0" err="1"/>
              <a:t>pipesignal</a:t>
            </a:r>
            <a:r>
              <a:rPr lang="en-US" sz="2400" dirty="0"/>
              <a:t> in refinement to provide input to free variable.  Assertion ensures that refinement’s choice is legal.  FEV ensures that refinement implements abstraction if the choice is legal.  Assertion proves choice is legal, via formal validation or shadow simulation.</a:t>
            </a:r>
          </a:p>
          <a:p>
            <a:r>
              <a:rPr lang="en-US" dirty="0" smtClean="0"/>
              <a:t>Increases </a:t>
            </a:r>
            <a:r>
              <a:rPr lang="en-US" dirty="0"/>
              <a:t>validation space, but enables validation of the design as it was intended to function, unconstrained by real choices; once this space is validated, the policy decision can be changed safely.</a:t>
            </a:r>
          </a:p>
          <a:p>
            <a:r>
              <a:rPr lang="en-US" dirty="0"/>
              <a:t>Enables easier/better coverage of corner cases; for example, it’s difficult to replace a cache line that was just filled without </a:t>
            </a:r>
            <a:r>
              <a:rPr lang="en-US" dirty="0" smtClean="0"/>
              <a:t>this.</a:t>
            </a:r>
          </a:p>
          <a:p>
            <a:r>
              <a:rPr lang="en-US" dirty="0" smtClean="0"/>
              <a:t>Important </a:t>
            </a:r>
            <a:r>
              <a:rPr lang="en-US" dirty="0"/>
              <a:t>enabler for abstractions to remain abstract</a:t>
            </a:r>
          </a:p>
          <a:p>
            <a:endParaRPr lang="en-US" dirty="0"/>
          </a:p>
        </p:txBody>
      </p:sp>
      <p:sp>
        <p:nvSpPr>
          <p:cNvPr id="2" name="Title 1"/>
          <p:cNvSpPr>
            <a:spLocks noGrp="1"/>
          </p:cNvSpPr>
          <p:nvPr>
            <p:ph type="title"/>
          </p:nvPr>
        </p:nvSpPr>
        <p:spPr/>
        <p:txBody>
          <a:bodyPr/>
          <a:lstStyle/>
          <a:p>
            <a:r>
              <a:rPr lang="en-US" dirty="0" smtClean="0"/>
              <a:t>(Constrained) Free Variables (2)</a:t>
            </a:r>
            <a:endParaRPr lang="en-US" dirty="0"/>
          </a:p>
        </p:txBody>
      </p:sp>
    </p:spTree>
    <p:extLst>
      <p:ext uri="{BB962C8B-B14F-4D97-AF65-F5344CB8AC3E}">
        <p14:creationId xmlns:p14="http://schemas.microsoft.com/office/powerpoint/2010/main" val="692522781"/>
      </p:ext>
    </p:extLst>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t>Incorporating </a:t>
            </a:r>
            <a:r>
              <a:rPr lang="en-US" sz="2400" dirty="0"/>
              <a:t>free variables into abstractions is analogous to extending a shadow model to make it a reference model/checker. While a traditional reference model/checker checks that the observed behavior is legal, an abstraction with free variables on its outputs specifies the set of legal behaviors, and outputs are verified to be among them.</a:t>
            </a:r>
          </a:p>
          <a:p>
            <a:r>
              <a:rPr lang="en-US" sz="2400" dirty="0"/>
              <a:t>Versus a traditional reference model/checker, an abstraction with free outputs:</a:t>
            </a:r>
            <a:endParaRPr lang="en-US" sz="1800" dirty="0"/>
          </a:p>
          <a:p>
            <a:pPr lvl="1"/>
            <a:r>
              <a:rPr lang="en-US" sz="1800" dirty="0"/>
              <a:t>Serves as the first simulate-able model</a:t>
            </a:r>
          </a:p>
          <a:p>
            <a:pPr lvl="1"/>
            <a:r>
              <a:rPr lang="en-US" sz="1800" dirty="0"/>
              <a:t>Serves as the target of functional debug</a:t>
            </a:r>
          </a:p>
          <a:p>
            <a:pPr lvl="1"/>
            <a:r>
              <a:rPr lang="en-US" sz="1800" dirty="0"/>
              <a:t>Has known complete checking over a clear boundary; holes manifest as bugs, not non-bugs</a:t>
            </a:r>
          </a:p>
          <a:p>
            <a:pPr lvl="1"/>
            <a:r>
              <a:rPr lang="en-US" sz="1800" dirty="0"/>
              <a:t>Is synthesizable</a:t>
            </a:r>
          </a:p>
          <a:p>
            <a:pPr lvl="1"/>
            <a:r>
              <a:rPr lang="en-US" sz="1800" dirty="0"/>
              <a:t>Can be exposed to formal </a:t>
            </a:r>
            <a:r>
              <a:rPr lang="en-US" sz="1800" dirty="0" smtClean="0"/>
              <a:t>validation</a:t>
            </a:r>
          </a:p>
        </p:txBody>
      </p:sp>
      <p:sp>
        <p:nvSpPr>
          <p:cNvPr id="2" name="Title 1"/>
          <p:cNvSpPr>
            <a:spLocks noGrp="1"/>
          </p:cNvSpPr>
          <p:nvPr>
            <p:ph type="title"/>
          </p:nvPr>
        </p:nvSpPr>
        <p:spPr/>
        <p:txBody>
          <a:bodyPr/>
          <a:lstStyle/>
          <a:p>
            <a:r>
              <a:rPr lang="en-US" dirty="0" smtClean="0"/>
              <a:t>Abstractions as Reference Models</a:t>
            </a:r>
            <a:endParaRPr lang="en-US" dirty="0"/>
          </a:p>
        </p:txBody>
      </p:sp>
    </p:spTree>
    <p:extLst>
      <p:ext uri="{BB962C8B-B14F-4D97-AF65-F5344CB8AC3E}">
        <p14:creationId xmlns:p14="http://schemas.microsoft.com/office/powerpoint/2010/main" val="739646538"/>
      </p:ext>
    </p:extLst>
  </p:cSld>
  <p:clrMapOvr>
    <a:masterClrMapping/>
  </p:clrMapOvr>
  <p:transition>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 abstraction of “the rest of the system” is analogous to a </a:t>
            </a:r>
            <a:r>
              <a:rPr lang="en-US" dirty="0" err="1" smtClean="0"/>
              <a:t>transactor</a:t>
            </a:r>
            <a:r>
              <a:rPr lang="en-US" dirty="0" smtClean="0"/>
              <a:t>.</a:t>
            </a:r>
          </a:p>
          <a:p>
            <a:r>
              <a:rPr lang="en-US" dirty="0" smtClean="0"/>
              <a:t>Defines legal inputs via constrained free variables.</a:t>
            </a:r>
          </a:p>
          <a:p>
            <a:r>
              <a:rPr lang="en-US" dirty="0" smtClean="0"/>
              <a:t>Enables formal validation by providing input constraints</a:t>
            </a:r>
            <a:r>
              <a:rPr lang="en-US" dirty="0" smtClean="0"/>
              <a:t>.</a:t>
            </a:r>
            <a:endParaRPr lang="en-US" dirty="0" smtClean="0"/>
          </a:p>
          <a:p>
            <a:r>
              <a:rPr lang="en-US" dirty="0" smtClean="0"/>
              <a:t>Enables dynamic validation w/ (</a:t>
            </a:r>
            <a:r>
              <a:rPr lang="en-US" dirty="0" err="1" smtClean="0"/>
              <a:t>untuned</a:t>
            </a:r>
            <a:r>
              <a:rPr lang="en-US" dirty="0" smtClean="0"/>
              <a:t>) random stimulus.</a:t>
            </a:r>
          </a:p>
          <a:p>
            <a:r>
              <a:rPr lang="en-US" dirty="0" err="1" smtClean="0"/>
              <a:t>Transactors</a:t>
            </a:r>
            <a:r>
              <a:rPr lang="en-US" dirty="0" smtClean="0"/>
              <a:t> can provide tuned free variable inputs and can be checked by abstraction.</a:t>
            </a:r>
          </a:p>
          <a:p>
            <a:r>
              <a:rPr lang="en-US" dirty="0" smtClean="0"/>
              <a:t>Good framework for Unit-Level Testing.</a:t>
            </a:r>
          </a:p>
        </p:txBody>
      </p:sp>
      <p:sp>
        <p:nvSpPr>
          <p:cNvPr id="3" name="Title 2"/>
          <p:cNvSpPr>
            <a:spLocks noGrp="1"/>
          </p:cNvSpPr>
          <p:nvPr>
            <p:ph type="title"/>
          </p:nvPr>
        </p:nvSpPr>
        <p:spPr/>
        <p:txBody>
          <a:bodyPr/>
          <a:lstStyle/>
          <a:p>
            <a:r>
              <a:rPr lang="en-US" dirty="0" smtClean="0"/>
              <a:t>Abstractions as </a:t>
            </a:r>
            <a:r>
              <a:rPr lang="en-US" dirty="0" err="1" smtClean="0"/>
              <a:t>Transactors</a:t>
            </a:r>
            <a:endParaRPr lang="en-US" dirty="0"/>
          </a:p>
        </p:txBody>
      </p:sp>
    </p:spTree>
    <p:extLst>
      <p:ext uri="{BB962C8B-B14F-4D97-AF65-F5344CB8AC3E}">
        <p14:creationId xmlns:p14="http://schemas.microsoft.com/office/powerpoint/2010/main" val="459321543"/>
      </p:ext>
    </p:extLst>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dirty="0" smtClean="0"/>
              <a:t>Abstractions can </a:t>
            </a:r>
            <a:r>
              <a:rPr lang="en-US" sz="3200" dirty="0"/>
              <a:t>be valid under given </a:t>
            </a:r>
            <a:r>
              <a:rPr lang="en-US" sz="3200" dirty="0" smtClean="0"/>
              <a:t>assumptions</a:t>
            </a:r>
            <a:endParaRPr lang="en-US" sz="3200" dirty="0"/>
          </a:p>
          <a:p>
            <a:r>
              <a:rPr lang="en-US" sz="3200" dirty="0" err="1"/>
              <a:t>Eg</a:t>
            </a:r>
            <a:r>
              <a:rPr lang="en-US" sz="3200" dirty="0"/>
              <a:t>: If CSR </a:t>
            </a:r>
            <a:r>
              <a:rPr lang="en-US" sz="3200" dirty="0" err="1" smtClean="0"/>
              <a:t>config</a:t>
            </a:r>
            <a:r>
              <a:rPr lang="en-US" sz="3200" dirty="0" smtClean="0"/>
              <a:t> is set, </a:t>
            </a:r>
            <a:r>
              <a:rPr lang="en-US" sz="3200" dirty="0"/>
              <a:t>the behavior is…  or, as long as BIST isn’t </a:t>
            </a:r>
            <a:r>
              <a:rPr lang="en-US" sz="3200" dirty="0" smtClean="0"/>
              <a:t>run, the behavior is…   or, </a:t>
            </a:r>
            <a:r>
              <a:rPr lang="en-US" sz="3200" dirty="0"/>
              <a:t>as long as there’s no reset after the first transaction, the behavior is…</a:t>
            </a:r>
          </a:p>
          <a:p>
            <a:r>
              <a:rPr lang="en-US" sz="3200" dirty="0"/>
              <a:t>Tests state their assumptions via </a:t>
            </a:r>
            <a:r>
              <a:rPr lang="en-US" sz="3200" dirty="0" smtClean="0"/>
              <a:t>deposits </a:t>
            </a:r>
            <a:r>
              <a:rPr lang="en-US" sz="3200" dirty="0"/>
              <a:t>to instrumentation signals which disable </a:t>
            </a:r>
            <a:r>
              <a:rPr lang="en-US" sz="3200" dirty="0" smtClean="0"/>
              <a:t>abstractions and enable refinements (which requires that they have been built) as appropriate</a:t>
            </a:r>
            <a:endParaRPr lang="en-US" sz="3200" dirty="0"/>
          </a:p>
          <a:p>
            <a:r>
              <a:rPr lang="en-US" sz="3200" dirty="0"/>
              <a:t>Assumptions that are violated report non-fatal error and disable </a:t>
            </a:r>
            <a:r>
              <a:rPr lang="en-US" sz="3200" dirty="0" smtClean="0"/>
              <a:t>abstractions</a:t>
            </a:r>
            <a:endParaRPr lang="en-US" sz="3200" dirty="0"/>
          </a:p>
          <a:p>
            <a:r>
              <a:rPr lang="en-US" sz="3200" dirty="0"/>
              <a:t>Important enabler for abstractions to remain abstract</a:t>
            </a:r>
          </a:p>
        </p:txBody>
      </p:sp>
      <p:sp>
        <p:nvSpPr>
          <p:cNvPr id="2" name="Title 1"/>
          <p:cNvSpPr>
            <a:spLocks noGrp="1"/>
          </p:cNvSpPr>
          <p:nvPr>
            <p:ph type="title"/>
          </p:nvPr>
        </p:nvSpPr>
        <p:spPr/>
        <p:txBody>
          <a:bodyPr/>
          <a:lstStyle/>
          <a:p>
            <a:r>
              <a:rPr lang="en-US" dirty="0" smtClean="0"/>
              <a:t>Assumptions</a:t>
            </a:r>
            <a:endParaRPr lang="en-US" dirty="0"/>
          </a:p>
        </p:txBody>
      </p:sp>
    </p:spTree>
    <p:extLst>
      <p:ext uri="{BB962C8B-B14F-4D97-AF65-F5344CB8AC3E}">
        <p14:creationId xmlns:p14="http://schemas.microsoft.com/office/powerpoint/2010/main" val="890260291"/>
      </p:ext>
    </p:extLst>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Physically Augmented Design (PAD)</a:t>
            </a:r>
          </a:p>
          <a:p>
            <a:pPr lvl="1"/>
            <a:r>
              <a:rPr lang="en-US" dirty="0" smtClean="0"/>
              <a:t>Simulation Speed </a:t>
            </a:r>
            <a:r>
              <a:rPr lang="en-US" dirty="0"/>
              <a:t>Implications of </a:t>
            </a:r>
            <a:r>
              <a:rPr lang="en-US" dirty="0" smtClean="0"/>
              <a:t>PAD</a:t>
            </a:r>
            <a:endParaRPr lang="en-US" dirty="0"/>
          </a:p>
          <a:p>
            <a:r>
              <a:rPr lang="en-US" dirty="0" smtClean="0"/>
              <a:t>SVX Status</a:t>
            </a:r>
          </a:p>
          <a:p>
            <a:pPr lvl="1"/>
            <a:r>
              <a:rPr lang="en-US" dirty="0" smtClean="0"/>
              <a:t>Simulation Speed Implications of SVX Today</a:t>
            </a:r>
          </a:p>
          <a:p>
            <a:r>
              <a:rPr lang="en-US" dirty="0" smtClean="0"/>
              <a:t>Next Step: Abstractions/refinements</a:t>
            </a:r>
          </a:p>
          <a:p>
            <a:pPr lvl="1"/>
            <a:r>
              <a:rPr lang="en-US" dirty="0" smtClean="0"/>
              <a:t>Simulation Speed Implications of Abstractions</a:t>
            </a:r>
          </a:p>
          <a:p>
            <a:r>
              <a:rPr lang="en-US" i="1" dirty="0" smtClean="0"/>
              <a:t>Tacked-on comments about build speed</a:t>
            </a:r>
          </a:p>
        </p:txBody>
      </p:sp>
      <p:sp>
        <p:nvSpPr>
          <p:cNvPr id="3" name="Title 2"/>
          <p:cNvSpPr>
            <a:spLocks noGrp="1"/>
          </p:cNvSpPr>
          <p:nvPr>
            <p:ph type="title"/>
          </p:nvPr>
        </p:nvSpPr>
        <p:spPr/>
        <p:txBody>
          <a:bodyPr/>
          <a:lstStyle/>
          <a:p>
            <a:r>
              <a:rPr lang="en-US" dirty="0" smtClean="0"/>
              <a:t>Outline</a:t>
            </a:r>
            <a:endParaRPr lang="en-US" dirty="0"/>
          </a:p>
        </p:txBody>
      </p:sp>
    </p:spTree>
    <p:extLst>
      <p:ext uri="{BB962C8B-B14F-4D97-AF65-F5344CB8AC3E}">
        <p14:creationId xmlns:p14="http://schemas.microsoft.com/office/powerpoint/2010/main" val="3922167847"/>
      </p:ext>
    </p:extLst>
  </p:cSld>
  <p:clrMapOvr>
    <a:masterClrMapping/>
  </p:clrMapOvr>
  <p:transition>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construct is useful in many ways… one of which is that there is no need for the abstract and refined models to match on invalid outputs.</a:t>
            </a:r>
            <a:endParaRPr lang="en-US" dirty="0"/>
          </a:p>
        </p:txBody>
      </p:sp>
      <p:sp>
        <p:nvSpPr>
          <p:cNvPr id="3" name="Title 2"/>
          <p:cNvSpPr>
            <a:spLocks noGrp="1"/>
          </p:cNvSpPr>
          <p:nvPr>
            <p:ph type="title"/>
          </p:nvPr>
        </p:nvSpPr>
        <p:spPr/>
        <p:txBody>
          <a:bodyPr/>
          <a:lstStyle/>
          <a:p>
            <a:r>
              <a:rPr lang="en-US" dirty="0" smtClean="0"/>
              <a:t>Knowledge of Invalid Transactions</a:t>
            </a:r>
            <a:endParaRPr lang="en-US" dirty="0"/>
          </a:p>
        </p:txBody>
      </p:sp>
    </p:spTree>
    <p:extLst>
      <p:ext uri="{BB962C8B-B14F-4D97-AF65-F5344CB8AC3E}">
        <p14:creationId xmlns:p14="http://schemas.microsoft.com/office/powerpoint/2010/main" val="27329571"/>
      </p:ext>
    </p:extLst>
  </p:cSld>
  <p:clrMapOvr>
    <a:masterClrMapping/>
  </p:clrMapOvr>
  <p:transition>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Contributes to ease of use of ULT.  Try formal first; if intractable, try automated dynamic content; if insufficient, tune stimulus (free variable choices) – all from the same collateral.  ULT means less simulation/smaller models.</a:t>
            </a:r>
            <a:endParaRPr lang="en-US" dirty="0"/>
          </a:p>
          <a:p>
            <a:r>
              <a:rPr lang="en-US" dirty="0" smtClean="0"/>
              <a:t>Smaller and more abstract models</a:t>
            </a:r>
          </a:p>
        </p:txBody>
      </p:sp>
      <p:sp>
        <p:nvSpPr>
          <p:cNvPr id="3" name="Title 2"/>
          <p:cNvSpPr>
            <a:spLocks noGrp="1"/>
          </p:cNvSpPr>
          <p:nvPr>
            <p:ph type="title"/>
          </p:nvPr>
        </p:nvSpPr>
        <p:spPr/>
        <p:txBody>
          <a:bodyPr/>
          <a:lstStyle/>
          <a:p>
            <a:r>
              <a:rPr lang="en-US" dirty="0" smtClean="0"/>
              <a:t>Simulation Speed Implications of Abstractions</a:t>
            </a:r>
            <a:endParaRPr lang="en-US" dirty="0"/>
          </a:p>
        </p:txBody>
      </p:sp>
    </p:spTree>
    <p:extLst>
      <p:ext uri="{BB962C8B-B14F-4D97-AF65-F5344CB8AC3E}">
        <p14:creationId xmlns:p14="http://schemas.microsoft.com/office/powerpoint/2010/main" val="3024912447"/>
      </p:ext>
    </p:extLst>
  </p:cSld>
  <p:clrMapOvr>
    <a:masterClrMapping/>
  </p:clrMapOvr>
  <p:transition>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Abstractions do not fundamentally reduce the amount of state in the model.</a:t>
            </a:r>
          </a:p>
          <a:p>
            <a:r>
              <a:rPr lang="en-US" dirty="0" smtClean="0"/>
              <a:t>In fact, in some cases they increase it</a:t>
            </a:r>
          </a:p>
          <a:p>
            <a:pPr lvl="1"/>
            <a:r>
              <a:rPr lang="en-US" dirty="0" smtClean="0"/>
              <a:t>You might want an abstract FIFO with unbounded size to cover various possible implementations.  This is not synthesizable and isn’t allowed, so you create a sufficiently large one.  This is bigger than the refinement.</a:t>
            </a:r>
          </a:p>
          <a:p>
            <a:pPr lvl="1"/>
            <a:r>
              <a:rPr lang="en-US" dirty="0" smtClean="0"/>
              <a:t>Where shadow modeling, both abstraction and refinement (plus checking) exist.</a:t>
            </a:r>
          </a:p>
          <a:p>
            <a:pPr lvl="1"/>
            <a:r>
              <a:rPr lang="en-US" dirty="0" smtClean="0"/>
              <a:t>Additional instrumentation logic for stimulus of free variables.</a:t>
            </a:r>
          </a:p>
          <a:p>
            <a:r>
              <a:rPr lang="en-US" dirty="0" smtClean="0"/>
              <a:t>However, it’s easier to parameterize an abstract model, and refinements make it easier to create minimal-capacity simulation-optimized variants.  This can significantly further reduce model sizes.</a:t>
            </a:r>
          </a:p>
        </p:txBody>
      </p:sp>
      <p:sp>
        <p:nvSpPr>
          <p:cNvPr id="3" name="Title 2"/>
          <p:cNvSpPr>
            <a:spLocks noGrp="1"/>
          </p:cNvSpPr>
          <p:nvPr>
            <p:ph type="title"/>
          </p:nvPr>
        </p:nvSpPr>
        <p:spPr/>
        <p:txBody>
          <a:bodyPr/>
          <a:lstStyle/>
          <a:p>
            <a:r>
              <a:rPr lang="en-US" dirty="0" smtClean="0"/>
              <a:t>Capacity</a:t>
            </a:r>
            <a:endParaRPr lang="en-US" dirty="0"/>
          </a:p>
        </p:txBody>
      </p:sp>
    </p:spTree>
    <p:extLst>
      <p:ext uri="{BB962C8B-B14F-4D97-AF65-F5344CB8AC3E}">
        <p14:creationId xmlns:p14="http://schemas.microsoft.com/office/powerpoint/2010/main" val="3471607963"/>
      </p:ext>
    </p:extLst>
  </p:cSld>
  <p:clrMapOvr>
    <a:masterClrMapping/>
  </p:clrMapOvr>
  <p:transition>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Today’s SVX:</a:t>
            </a:r>
          </a:p>
          <a:p>
            <a:pPr lvl="1"/>
            <a:r>
              <a:rPr lang="en-US" dirty="0" smtClean="0"/>
              <a:t>Light-weight preprocessor -- little impact to successful builds.</a:t>
            </a:r>
          </a:p>
          <a:p>
            <a:pPr lvl="1"/>
            <a:r>
              <a:rPr lang="en-US" dirty="0" smtClean="0"/>
              <a:t>Fast filter for some errors.</a:t>
            </a:r>
          </a:p>
          <a:p>
            <a:pPr lvl="1"/>
            <a:r>
              <a:rPr lang="en-US" dirty="0" smtClean="0"/>
              <a:t>No errors in generated code, so fewer builds to get it right.</a:t>
            </a:r>
          </a:p>
          <a:p>
            <a:r>
              <a:rPr lang="en-US" dirty="0" smtClean="0"/>
              <a:t>PAD:</a:t>
            </a:r>
          </a:p>
          <a:p>
            <a:pPr lvl="1"/>
            <a:r>
              <a:rPr lang="en-US" dirty="0" smtClean="0"/>
              <a:t>Different builds for validation and phys.  </a:t>
            </a:r>
            <a:r>
              <a:rPr lang="en-US" dirty="0" err="1" smtClean="0"/>
              <a:t>Phys</a:t>
            </a:r>
            <a:r>
              <a:rPr lang="en-US" dirty="0" smtClean="0"/>
              <a:t> builds would be comparable to today’s.</a:t>
            </a:r>
          </a:p>
          <a:p>
            <a:pPr lvl="1"/>
            <a:r>
              <a:rPr lang="en-US" dirty="0"/>
              <a:t>More models to build, but smaller models.</a:t>
            </a:r>
          </a:p>
          <a:p>
            <a:pPr lvl="1"/>
            <a:r>
              <a:rPr lang="en-US" dirty="0"/>
              <a:t>FEV could be part of build.</a:t>
            </a:r>
          </a:p>
          <a:p>
            <a:pPr lvl="1"/>
            <a:r>
              <a:rPr lang="en-US" dirty="0" smtClean="0"/>
              <a:t>Deltas in mappings and refinements do </a:t>
            </a:r>
            <a:r>
              <a:rPr lang="en-US" b="1" dirty="0" smtClean="0"/>
              <a:t>not</a:t>
            </a:r>
            <a:r>
              <a:rPr lang="en-US" dirty="0" smtClean="0"/>
              <a:t> require rebuild/regress.  Can be done by </a:t>
            </a:r>
            <a:r>
              <a:rPr lang="en-US" dirty="0" err="1" smtClean="0"/>
              <a:t>phys</a:t>
            </a:r>
            <a:r>
              <a:rPr lang="en-US" dirty="0" smtClean="0"/>
              <a:t> team.</a:t>
            </a:r>
          </a:p>
          <a:p>
            <a:pPr lvl="1"/>
            <a:r>
              <a:rPr lang="en-US" dirty="0" smtClean="0"/>
              <a:t>Good build caching very important/valuable.</a:t>
            </a:r>
            <a:endParaRPr lang="en-US" dirty="0"/>
          </a:p>
        </p:txBody>
      </p:sp>
      <p:sp>
        <p:nvSpPr>
          <p:cNvPr id="3" name="Title 2"/>
          <p:cNvSpPr>
            <a:spLocks noGrp="1"/>
          </p:cNvSpPr>
          <p:nvPr>
            <p:ph type="title"/>
          </p:nvPr>
        </p:nvSpPr>
        <p:spPr/>
        <p:txBody>
          <a:bodyPr/>
          <a:lstStyle/>
          <a:p>
            <a:r>
              <a:rPr lang="en-US" dirty="0" smtClean="0"/>
              <a:t>PAD Implications for Build Time (tacked-on)</a:t>
            </a:r>
            <a:endParaRPr lang="en-US" dirty="0"/>
          </a:p>
        </p:txBody>
      </p:sp>
    </p:spTree>
    <p:extLst>
      <p:ext uri="{BB962C8B-B14F-4D97-AF65-F5344CB8AC3E}">
        <p14:creationId xmlns:p14="http://schemas.microsoft.com/office/powerpoint/2010/main" val="4280702869"/>
      </p:ext>
    </p:extLst>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2" name="Line 48"/>
          <p:cNvSpPr>
            <a:spLocks noChangeShapeType="1"/>
          </p:cNvSpPr>
          <p:nvPr/>
        </p:nvSpPr>
        <p:spPr bwMode="auto">
          <a:xfrm>
            <a:off x="406047" y="3439100"/>
            <a:ext cx="11872595" cy="0"/>
          </a:xfrm>
          <a:prstGeom prst="line">
            <a:avLst/>
          </a:prstGeom>
          <a:noFill/>
          <a:ln w="12700">
            <a:solidFill>
              <a:schemeClr val="tx1"/>
            </a:solidFill>
            <a:round/>
            <a:headEnd/>
            <a:tailEnd/>
          </a:ln>
          <a:effectLst/>
        </p:spPr>
        <p:txBody>
          <a:bodyPr wrap="none" lIns="120170" tIns="60085" rIns="120170" bIns="60085" anchor="ctr"/>
          <a:lstStyle/>
          <a:p>
            <a:endParaRPr lang="en-US"/>
          </a:p>
        </p:txBody>
      </p:sp>
      <p:sp>
        <p:nvSpPr>
          <p:cNvPr id="11266" name="Rectangle 2"/>
          <p:cNvSpPr>
            <a:spLocks noGrp="1" noChangeArrowheads="1"/>
          </p:cNvSpPr>
          <p:nvPr>
            <p:ph type="title"/>
          </p:nvPr>
        </p:nvSpPr>
        <p:spPr/>
        <p:txBody>
          <a:bodyPr/>
          <a:lstStyle/>
          <a:p>
            <a:r>
              <a:rPr lang="en-US" dirty="0" smtClean="0"/>
              <a:t>Models and Mappings</a:t>
            </a:r>
            <a:endParaRPr lang="en-US" dirty="0"/>
          </a:p>
        </p:txBody>
      </p:sp>
      <p:sp>
        <p:nvSpPr>
          <p:cNvPr id="23" name="Date Placeholder 3"/>
          <p:cNvSpPr>
            <a:spLocks noGrp="1"/>
          </p:cNvSpPr>
          <p:nvPr>
            <p:ph type="dt" sz="half" idx="4294967295"/>
          </p:nvPr>
        </p:nvSpPr>
        <p:spPr>
          <a:xfrm>
            <a:off x="0" y="7629525"/>
            <a:ext cx="1054100" cy="365125"/>
          </a:xfrm>
          <a:prstGeom prst="rect">
            <a:avLst/>
          </a:prstGeom>
        </p:spPr>
        <p:txBody>
          <a:bodyPr lIns="120170" tIns="60085" rIns="120170" bIns="60085"/>
          <a:lstStyle/>
          <a:p>
            <a:fld id="{569549BC-F78C-4449-A05C-909DD2F742B0}" type="datetime1">
              <a:rPr lang="en-US"/>
              <a:pPr/>
              <a:t>10/22/2014</a:t>
            </a:fld>
            <a:endParaRPr lang="en-US"/>
          </a:p>
        </p:txBody>
      </p:sp>
      <p:sp>
        <p:nvSpPr>
          <p:cNvPr id="24" name="Slide Number Placeholder 5"/>
          <p:cNvSpPr>
            <a:spLocks noGrp="1"/>
          </p:cNvSpPr>
          <p:nvPr>
            <p:ph type="sldNum" sz="quarter" idx="4294967295"/>
          </p:nvPr>
        </p:nvSpPr>
        <p:spPr>
          <a:xfrm>
            <a:off x="0" y="7629525"/>
            <a:ext cx="582613" cy="365125"/>
          </a:xfrm>
          <a:prstGeom prst="rect">
            <a:avLst/>
          </a:prstGeom>
        </p:spPr>
        <p:txBody>
          <a:bodyPr lIns="120170" tIns="60085" rIns="120170" bIns="60085"/>
          <a:lstStyle/>
          <a:p>
            <a:fld id="{511F9611-44E3-49FC-AE09-A76EAA158B21}" type="slidenum">
              <a:rPr lang="en-US"/>
              <a:pPr/>
              <a:t>3</a:t>
            </a:fld>
            <a:endParaRPr lang="en-US"/>
          </a:p>
        </p:txBody>
      </p:sp>
      <p:sp>
        <p:nvSpPr>
          <p:cNvPr id="11273" name="Oval 9"/>
          <p:cNvSpPr>
            <a:spLocks noChangeArrowheads="1"/>
          </p:cNvSpPr>
          <p:nvPr/>
        </p:nvSpPr>
        <p:spPr bwMode="auto">
          <a:xfrm>
            <a:off x="4465003" y="1503046"/>
            <a:ext cx="3162617" cy="1066800"/>
          </a:xfrm>
          <a:prstGeom prst="ellipse">
            <a:avLst/>
          </a:prstGeom>
          <a:solidFill>
            <a:schemeClr val="accent1"/>
          </a:solidFill>
          <a:ln w="50800" algn="ctr">
            <a:solidFill>
              <a:schemeClr val="tx1"/>
            </a:solidFill>
            <a:round/>
            <a:headEnd/>
            <a:tailEnd/>
          </a:ln>
          <a:effectLst/>
        </p:spPr>
        <p:txBody>
          <a:bodyPr wrap="none" lIns="120170" tIns="60085" rIns="120170" bIns="60085" anchor="ctr"/>
          <a:lstStyle/>
          <a:p>
            <a:pPr algn="ctr"/>
            <a:r>
              <a:rPr lang="en-US" sz="2400" dirty="0"/>
              <a:t>Validation</a:t>
            </a:r>
          </a:p>
          <a:p>
            <a:pPr algn="ctr"/>
            <a:r>
              <a:rPr lang="en-US" sz="2400" dirty="0"/>
              <a:t>Models</a:t>
            </a:r>
          </a:p>
        </p:txBody>
      </p:sp>
      <p:sp>
        <p:nvSpPr>
          <p:cNvPr id="11278" name="Oval 14"/>
          <p:cNvSpPr>
            <a:spLocks noChangeArrowheads="1"/>
          </p:cNvSpPr>
          <p:nvPr/>
        </p:nvSpPr>
        <p:spPr bwMode="auto">
          <a:xfrm>
            <a:off x="5090869" y="2989341"/>
            <a:ext cx="1920240" cy="908686"/>
          </a:xfrm>
          <a:prstGeom prst="ellipse">
            <a:avLst/>
          </a:prstGeom>
          <a:solidFill>
            <a:schemeClr val="accent1"/>
          </a:solidFill>
          <a:ln w="50800" algn="ctr">
            <a:solidFill>
              <a:schemeClr val="tx1"/>
            </a:solidFill>
            <a:round/>
            <a:headEnd/>
            <a:tailEnd/>
          </a:ln>
          <a:effectLst/>
        </p:spPr>
        <p:txBody>
          <a:bodyPr wrap="none" lIns="120170" tIns="60085" rIns="120170" bIns="60085" anchor="ctr"/>
          <a:lstStyle/>
          <a:p>
            <a:pPr algn="ctr"/>
            <a:r>
              <a:rPr lang="en-US" sz="2400" dirty="0" err="1"/>
              <a:t>aRTL</a:t>
            </a:r>
            <a:endParaRPr lang="en-US" sz="2400" dirty="0"/>
          </a:p>
        </p:txBody>
      </p:sp>
      <p:sp>
        <p:nvSpPr>
          <p:cNvPr id="11279" name="Oval 15"/>
          <p:cNvSpPr>
            <a:spLocks noChangeArrowheads="1"/>
          </p:cNvSpPr>
          <p:nvPr/>
        </p:nvSpPr>
        <p:spPr bwMode="auto">
          <a:xfrm>
            <a:off x="6862253" y="5156525"/>
            <a:ext cx="2009554" cy="878206"/>
          </a:xfrm>
          <a:prstGeom prst="ellipse">
            <a:avLst/>
          </a:prstGeom>
          <a:solidFill>
            <a:schemeClr val="accent1"/>
          </a:solidFill>
          <a:ln w="50800" algn="ctr">
            <a:solidFill>
              <a:schemeClr val="tx1"/>
            </a:solidFill>
            <a:round/>
            <a:headEnd/>
            <a:tailEnd/>
          </a:ln>
          <a:effectLst/>
        </p:spPr>
        <p:txBody>
          <a:bodyPr wrap="none" lIns="120170" tIns="60085" rIns="120170" bIns="60085" anchor="ctr"/>
          <a:lstStyle/>
          <a:p>
            <a:pPr algn="ctr"/>
            <a:r>
              <a:rPr lang="en-US" dirty="0" smtClean="0"/>
              <a:t>Schematics</a:t>
            </a:r>
            <a:endParaRPr lang="en-US" sz="2400" dirty="0"/>
          </a:p>
        </p:txBody>
      </p:sp>
      <p:sp>
        <p:nvSpPr>
          <p:cNvPr id="11280" name="Oval 16"/>
          <p:cNvSpPr>
            <a:spLocks noChangeArrowheads="1"/>
          </p:cNvSpPr>
          <p:nvPr/>
        </p:nvSpPr>
        <p:spPr bwMode="auto">
          <a:xfrm>
            <a:off x="2466304" y="6305241"/>
            <a:ext cx="7443152" cy="910590"/>
          </a:xfrm>
          <a:prstGeom prst="ellipse">
            <a:avLst/>
          </a:prstGeom>
          <a:gradFill rotWithShape="0">
            <a:gsLst>
              <a:gs pos="0">
                <a:schemeClr val="hlink">
                  <a:alpha val="0"/>
                </a:schemeClr>
              </a:gs>
              <a:gs pos="100000">
                <a:schemeClr val="accent1">
                  <a:alpha val="87000"/>
                </a:schemeClr>
              </a:gs>
            </a:gsLst>
            <a:lin ang="0" scaled="1"/>
          </a:gradFill>
          <a:ln w="50800" algn="ctr">
            <a:solidFill>
              <a:schemeClr val="tx1"/>
            </a:solidFill>
            <a:round/>
            <a:headEnd/>
            <a:tailEnd/>
          </a:ln>
          <a:effectLst/>
        </p:spPr>
        <p:txBody>
          <a:bodyPr wrap="none" lIns="120170" tIns="60085" rIns="120170" bIns="60085" anchor="ctr"/>
          <a:lstStyle/>
          <a:p>
            <a:pPr algn="ctr"/>
            <a:r>
              <a:rPr lang="en-US" sz="2400"/>
              <a:t>Layout</a:t>
            </a:r>
          </a:p>
        </p:txBody>
      </p:sp>
      <p:cxnSp>
        <p:nvCxnSpPr>
          <p:cNvPr id="11283" name="AutoShape 19"/>
          <p:cNvCxnSpPr>
            <a:cxnSpLocks noChangeShapeType="1"/>
            <a:stCxn id="11280" idx="7"/>
            <a:endCxn id="11279" idx="4"/>
          </p:cNvCxnSpPr>
          <p:nvPr/>
        </p:nvCxnSpPr>
        <p:spPr bwMode="auto">
          <a:xfrm rot="16200000" flipV="1">
            <a:off x="8141299" y="5760462"/>
            <a:ext cx="403862" cy="952400"/>
          </a:xfrm>
          <a:prstGeom prst="straightConnector1">
            <a:avLst/>
          </a:prstGeom>
          <a:noFill/>
          <a:ln w="50800">
            <a:solidFill>
              <a:schemeClr val="tx1"/>
            </a:solidFill>
            <a:round/>
            <a:headEnd/>
            <a:tailEnd type="triangle" w="med" len="med"/>
          </a:ln>
          <a:effectLst/>
        </p:spPr>
      </p:cxnSp>
      <p:cxnSp>
        <p:nvCxnSpPr>
          <p:cNvPr id="11284" name="AutoShape 20"/>
          <p:cNvCxnSpPr>
            <a:cxnSpLocks noChangeShapeType="1"/>
            <a:stCxn id="11279" idx="0"/>
            <a:endCxn id="11278" idx="5"/>
          </p:cNvCxnSpPr>
          <p:nvPr/>
        </p:nvCxnSpPr>
        <p:spPr bwMode="auto">
          <a:xfrm rot="16200000" flipV="1">
            <a:off x="6602679" y="3892173"/>
            <a:ext cx="1391572" cy="1137133"/>
          </a:xfrm>
          <a:prstGeom prst="straightConnector1">
            <a:avLst/>
          </a:prstGeom>
          <a:noFill/>
          <a:ln w="50800">
            <a:solidFill>
              <a:schemeClr val="tx1"/>
            </a:solidFill>
            <a:round/>
            <a:headEnd/>
            <a:tailEnd type="triangle" w="med" len="med"/>
          </a:ln>
          <a:effectLst/>
        </p:spPr>
      </p:cxnSp>
      <p:sp>
        <p:nvSpPr>
          <p:cNvPr id="11285" name="Oval 21"/>
          <p:cNvSpPr>
            <a:spLocks noChangeArrowheads="1"/>
          </p:cNvSpPr>
          <p:nvPr/>
        </p:nvSpPr>
        <p:spPr bwMode="auto">
          <a:xfrm>
            <a:off x="2557426" y="5105091"/>
            <a:ext cx="3169285" cy="874394"/>
          </a:xfrm>
          <a:prstGeom prst="ellipse">
            <a:avLst/>
          </a:prstGeom>
          <a:noFill/>
          <a:ln w="50800" algn="ctr">
            <a:solidFill>
              <a:schemeClr val="tx1"/>
            </a:solidFill>
            <a:round/>
            <a:headEnd/>
            <a:tailEnd/>
          </a:ln>
          <a:effectLst/>
        </p:spPr>
        <p:txBody>
          <a:bodyPr wrap="none" lIns="120170" tIns="60085" rIns="120170" bIns="60085" anchor="ctr"/>
          <a:lstStyle/>
          <a:p>
            <a:pPr algn="ctr"/>
            <a:r>
              <a:rPr lang="en-US" dirty="0" smtClean="0"/>
              <a:t>Synthesis</a:t>
            </a:r>
            <a:endParaRPr lang="en-US" sz="2400" dirty="0"/>
          </a:p>
        </p:txBody>
      </p:sp>
      <p:cxnSp>
        <p:nvCxnSpPr>
          <p:cNvPr id="11286" name="AutoShape 22"/>
          <p:cNvCxnSpPr>
            <a:cxnSpLocks noChangeShapeType="1"/>
            <a:stCxn id="11280" idx="1"/>
            <a:endCxn id="11285" idx="4"/>
          </p:cNvCxnSpPr>
          <p:nvPr/>
        </p:nvCxnSpPr>
        <p:spPr bwMode="auto">
          <a:xfrm flipV="1">
            <a:off x="3555328" y="6009965"/>
            <a:ext cx="586740" cy="398146"/>
          </a:xfrm>
          <a:prstGeom prst="straightConnector1">
            <a:avLst/>
          </a:prstGeom>
          <a:noFill/>
          <a:ln w="50800">
            <a:solidFill>
              <a:schemeClr val="tx1"/>
            </a:solidFill>
            <a:round/>
            <a:headEnd/>
            <a:tailEnd type="triangle" w="med" len="med"/>
          </a:ln>
          <a:effectLst/>
        </p:spPr>
      </p:cxnSp>
      <p:cxnSp>
        <p:nvCxnSpPr>
          <p:cNvPr id="11288" name="AutoShape 24"/>
          <p:cNvCxnSpPr>
            <a:cxnSpLocks noChangeShapeType="1"/>
            <a:stCxn id="11278" idx="3"/>
            <a:endCxn id="11285" idx="0"/>
          </p:cNvCxnSpPr>
          <p:nvPr/>
        </p:nvCxnSpPr>
        <p:spPr bwMode="auto">
          <a:xfrm rot="5400000">
            <a:off x="4087008" y="3820016"/>
            <a:ext cx="1340137" cy="1230013"/>
          </a:xfrm>
          <a:prstGeom prst="straightConnector1">
            <a:avLst/>
          </a:prstGeom>
          <a:noFill/>
          <a:ln w="50800">
            <a:solidFill>
              <a:schemeClr val="tx1"/>
            </a:solidFill>
            <a:round/>
            <a:headEnd/>
            <a:tailEnd type="triangle" w="med" len="med"/>
          </a:ln>
          <a:effectLst/>
        </p:spPr>
      </p:cxnSp>
      <p:cxnSp>
        <p:nvCxnSpPr>
          <p:cNvPr id="11292" name="AutoShape 28"/>
          <p:cNvCxnSpPr>
            <a:cxnSpLocks noChangeShapeType="1"/>
            <a:stCxn id="11273" idx="4"/>
            <a:endCxn id="11278" idx="0"/>
          </p:cNvCxnSpPr>
          <p:nvPr/>
        </p:nvCxnSpPr>
        <p:spPr bwMode="auto">
          <a:xfrm rot="16200000" flipH="1">
            <a:off x="5838902" y="2777255"/>
            <a:ext cx="419496" cy="4677"/>
          </a:xfrm>
          <a:prstGeom prst="straightConnector1">
            <a:avLst/>
          </a:prstGeom>
          <a:noFill/>
          <a:ln w="88900">
            <a:solidFill>
              <a:schemeClr val="accent1"/>
            </a:solidFill>
            <a:round/>
            <a:headEnd/>
            <a:tailEnd type="triangle" w="med" len="med"/>
          </a:ln>
          <a:effectLst/>
        </p:spPr>
      </p:cxnSp>
      <p:sp>
        <p:nvSpPr>
          <p:cNvPr id="11296" name="Line 32"/>
          <p:cNvSpPr>
            <a:spLocks noChangeShapeType="1"/>
          </p:cNvSpPr>
          <p:nvPr/>
        </p:nvSpPr>
        <p:spPr bwMode="auto">
          <a:xfrm flipV="1">
            <a:off x="793433" y="2931796"/>
            <a:ext cx="0" cy="2364104"/>
          </a:xfrm>
          <a:prstGeom prst="line">
            <a:avLst/>
          </a:prstGeom>
          <a:noFill/>
          <a:ln w="50800">
            <a:solidFill>
              <a:schemeClr val="tx1"/>
            </a:solidFill>
            <a:round/>
            <a:headEnd/>
            <a:tailEnd type="arrow" w="med" len="med"/>
          </a:ln>
          <a:effectLst/>
        </p:spPr>
        <p:txBody>
          <a:bodyPr wrap="none" lIns="120170" tIns="60085" rIns="120170" bIns="60085" anchor="ctr"/>
          <a:lstStyle/>
          <a:p>
            <a:endParaRPr lang="en-US"/>
          </a:p>
        </p:txBody>
      </p:sp>
      <p:sp>
        <p:nvSpPr>
          <p:cNvPr id="11297" name="Text Box 33"/>
          <p:cNvSpPr txBox="1">
            <a:spLocks noChangeArrowheads="1"/>
          </p:cNvSpPr>
          <p:nvPr/>
        </p:nvSpPr>
        <p:spPr bwMode="auto">
          <a:xfrm>
            <a:off x="828993" y="3968116"/>
            <a:ext cx="2035810" cy="521453"/>
          </a:xfrm>
          <a:prstGeom prst="rect">
            <a:avLst/>
          </a:prstGeom>
          <a:noFill/>
          <a:ln w="50800" algn="ctr">
            <a:noFill/>
            <a:miter lim="800000"/>
            <a:headEnd/>
            <a:tailEnd/>
          </a:ln>
          <a:effectLst/>
        </p:spPr>
        <p:txBody>
          <a:bodyPr lIns="120170" tIns="60085" rIns="120170" bIns="60085">
            <a:spAutoFit/>
          </a:bodyPr>
          <a:lstStyle/>
          <a:p>
            <a:pPr algn="l"/>
            <a:r>
              <a:rPr lang="en-US"/>
              <a:t>Abstract</a:t>
            </a:r>
          </a:p>
        </p:txBody>
      </p:sp>
      <p:sp>
        <p:nvSpPr>
          <p:cNvPr id="11304" name="Rectangle 40"/>
          <p:cNvSpPr>
            <a:spLocks noChangeArrowheads="1"/>
          </p:cNvSpPr>
          <p:nvPr/>
        </p:nvSpPr>
        <p:spPr bwMode="auto">
          <a:xfrm>
            <a:off x="1529080" y="1929766"/>
            <a:ext cx="453390" cy="390524"/>
          </a:xfrm>
          <a:prstGeom prst="rect">
            <a:avLst/>
          </a:prstGeom>
          <a:solidFill>
            <a:schemeClr val="accent1"/>
          </a:solidFill>
          <a:ln w="50800" algn="ctr">
            <a:solidFill>
              <a:schemeClr val="tx1"/>
            </a:solidFill>
            <a:miter lim="800000"/>
            <a:headEnd/>
            <a:tailEnd/>
          </a:ln>
          <a:effectLst/>
        </p:spPr>
        <p:txBody>
          <a:bodyPr wrap="none" lIns="120170" tIns="60085" rIns="120170" bIns="60085" anchor="ctr"/>
          <a:lstStyle/>
          <a:p>
            <a:endParaRPr lang="en-US"/>
          </a:p>
        </p:txBody>
      </p:sp>
      <p:sp>
        <p:nvSpPr>
          <p:cNvPr id="11305" name="Text Box 41"/>
          <p:cNvSpPr txBox="1">
            <a:spLocks noChangeArrowheads="1"/>
          </p:cNvSpPr>
          <p:nvPr/>
        </p:nvSpPr>
        <p:spPr bwMode="auto">
          <a:xfrm>
            <a:off x="2082483" y="1895476"/>
            <a:ext cx="1108309" cy="444509"/>
          </a:xfrm>
          <a:prstGeom prst="rect">
            <a:avLst/>
          </a:prstGeom>
          <a:noFill/>
          <a:ln w="50800" algn="ctr">
            <a:noFill/>
            <a:miter lim="800000"/>
            <a:headEnd/>
            <a:tailEnd/>
          </a:ln>
          <a:effectLst/>
        </p:spPr>
        <p:txBody>
          <a:bodyPr wrap="none" lIns="120170" tIns="60085" rIns="120170" bIns="60085">
            <a:spAutoFit/>
          </a:bodyPr>
          <a:lstStyle/>
          <a:p>
            <a:pPr algn="l"/>
            <a:r>
              <a:rPr lang="en-US" sz="2100"/>
              <a:t>Human</a:t>
            </a:r>
          </a:p>
        </p:txBody>
      </p:sp>
      <p:sp>
        <p:nvSpPr>
          <p:cNvPr id="11308" name="Rectangle 44"/>
          <p:cNvSpPr>
            <a:spLocks noChangeArrowheads="1"/>
          </p:cNvSpPr>
          <p:nvPr/>
        </p:nvSpPr>
        <p:spPr bwMode="auto">
          <a:xfrm>
            <a:off x="1537970" y="2518410"/>
            <a:ext cx="453390" cy="390526"/>
          </a:xfrm>
          <a:prstGeom prst="rect">
            <a:avLst/>
          </a:prstGeom>
          <a:noFill/>
          <a:ln w="50800" algn="ctr">
            <a:solidFill>
              <a:schemeClr val="tx1"/>
            </a:solidFill>
            <a:miter lim="800000"/>
            <a:headEnd/>
            <a:tailEnd/>
          </a:ln>
          <a:effectLst/>
        </p:spPr>
        <p:txBody>
          <a:bodyPr wrap="none" lIns="120170" tIns="60085" rIns="120170" bIns="60085" anchor="ctr"/>
          <a:lstStyle/>
          <a:p>
            <a:endParaRPr lang="en-US"/>
          </a:p>
        </p:txBody>
      </p:sp>
      <p:sp>
        <p:nvSpPr>
          <p:cNvPr id="11309" name="Text Box 45"/>
          <p:cNvSpPr txBox="1">
            <a:spLocks noChangeArrowheads="1"/>
          </p:cNvSpPr>
          <p:nvPr/>
        </p:nvSpPr>
        <p:spPr bwMode="auto">
          <a:xfrm>
            <a:off x="2091374" y="2484120"/>
            <a:ext cx="735386" cy="444509"/>
          </a:xfrm>
          <a:prstGeom prst="rect">
            <a:avLst/>
          </a:prstGeom>
          <a:noFill/>
          <a:ln w="50800" algn="ctr">
            <a:noFill/>
            <a:miter lim="800000"/>
            <a:headEnd/>
            <a:tailEnd/>
          </a:ln>
          <a:effectLst/>
        </p:spPr>
        <p:txBody>
          <a:bodyPr wrap="none" lIns="120170" tIns="60085" rIns="120170" bIns="60085">
            <a:spAutoFit/>
          </a:bodyPr>
          <a:lstStyle/>
          <a:p>
            <a:pPr algn="l"/>
            <a:r>
              <a:rPr lang="en-US" sz="2100"/>
              <a:t>Tool</a:t>
            </a:r>
          </a:p>
        </p:txBody>
      </p:sp>
      <p:sp>
        <p:nvSpPr>
          <p:cNvPr id="88" name="AutoShape 22"/>
          <p:cNvSpPr>
            <a:spLocks noChangeArrowheads="1"/>
          </p:cNvSpPr>
          <p:nvPr/>
        </p:nvSpPr>
        <p:spPr bwMode="auto">
          <a:xfrm flipV="1">
            <a:off x="9576754" y="3206289"/>
            <a:ext cx="2271395" cy="3806190"/>
          </a:xfrm>
          <a:custGeom>
            <a:avLst/>
            <a:gdLst>
              <a:gd name="G0" fmla="+- 5114 0 0"/>
              <a:gd name="G1" fmla="+- 21600 0 5114"/>
              <a:gd name="G2" fmla="*/ 5114 1 2"/>
              <a:gd name="G3" fmla="+- 21600 0 G2"/>
              <a:gd name="G4" fmla="+/ 5114 21600 2"/>
              <a:gd name="G5" fmla="+/ G1 0 2"/>
              <a:gd name="G6" fmla="*/ 21600 21600 5114"/>
              <a:gd name="G7" fmla="*/ G6 1 2"/>
              <a:gd name="G8" fmla="+- 21600 0 G7"/>
              <a:gd name="G9" fmla="*/ 21600 1 2"/>
              <a:gd name="G10" fmla="+- 5114 0 G9"/>
              <a:gd name="G11" fmla="?: G10 G8 0"/>
              <a:gd name="G12" fmla="?: G10 G7 21600"/>
              <a:gd name="T0" fmla="*/ 19043 w 21600"/>
              <a:gd name="T1" fmla="*/ 10800 h 21600"/>
              <a:gd name="T2" fmla="*/ 10800 w 21600"/>
              <a:gd name="T3" fmla="*/ 21600 h 21600"/>
              <a:gd name="T4" fmla="*/ 2557 w 21600"/>
              <a:gd name="T5" fmla="*/ 10800 h 21600"/>
              <a:gd name="T6" fmla="*/ 10800 w 21600"/>
              <a:gd name="T7" fmla="*/ 0 h 21600"/>
              <a:gd name="T8" fmla="*/ 4357 w 21600"/>
              <a:gd name="T9" fmla="*/ 4357 h 21600"/>
              <a:gd name="T10" fmla="*/ 17243 w 21600"/>
              <a:gd name="T11" fmla="*/ 17243 h 21600"/>
            </a:gdLst>
            <a:ahLst/>
            <a:cxnLst>
              <a:cxn ang="0">
                <a:pos x="T0" y="T1"/>
              </a:cxn>
              <a:cxn ang="0">
                <a:pos x="T2" y="T3"/>
              </a:cxn>
              <a:cxn ang="0">
                <a:pos x="T4" y="T5"/>
              </a:cxn>
              <a:cxn ang="0">
                <a:pos x="T6" y="T7"/>
              </a:cxn>
            </a:cxnLst>
            <a:rect l="T8" t="T9" r="T10" b="T11"/>
            <a:pathLst>
              <a:path w="21600" h="21600">
                <a:moveTo>
                  <a:pt x="0" y="0"/>
                </a:moveTo>
                <a:lnTo>
                  <a:pt x="5114" y="21600"/>
                </a:lnTo>
                <a:lnTo>
                  <a:pt x="16486" y="21600"/>
                </a:lnTo>
                <a:lnTo>
                  <a:pt x="21600" y="0"/>
                </a:lnTo>
                <a:close/>
              </a:path>
            </a:pathLst>
          </a:custGeom>
          <a:gradFill rotWithShape="1">
            <a:gsLst>
              <a:gs pos="0">
                <a:schemeClr val="accent1">
                  <a:gamma/>
                  <a:shade val="46275"/>
                  <a:invGamma/>
                  <a:alpha val="0"/>
                </a:schemeClr>
              </a:gs>
              <a:gs pos="100000">
                <a:schemeClr val="accent1">
                  <a:alpha val="75000"/>
                </a:schemeClr>
              </a:gs>
            </a:gsLst>
            <a:lin ang="0" scaled="1"/>
          </a:gradFill>
          <a:ln w="50800" algn="ctr">
            <a:solidFill>
              <a:schemeClr val="tx1"/>
            </a:solidFill>
            <a:miter lim="800000"/>
            <a:headEnd/>
            <a:tailEnd/>
          </a:ln>
          <a:effectLst/>
        </p:spPr>
        <p:txBody>
          <a:bodyPr wrap="none" lIns="120170" tIns="60085" rIns="120170" bIns="60085" anchor="ctr"/>
          <a:lstStyle/>
          <a:p>
            <a:endParaRPr lang="en-US"/>
          </a:p>
        </p:txBody>
      </p:sp>
      <p:sp>
        <p:nvSpPr>
          <p:cNvPr id="89" name="AutoShape 23"/>
          <p:cNvSpPr>
            <a:spLocks noChangeArrowheads="1"/>
          </p:cNvSpPr>
          <p:nvPr/>
        </p:nvSpPr>
        <p:spPr bwMode="auto">
          <a:xfrm flipV="1">
            <a:off x="10081260" y="1278424"/>
            <a:ext cx="1251065" cy="2150575"/>
          </a:xfrm>
          <a:custGeom>
            <a:avLst/>
            <a:gdLst>
              <a:gd name="G0" fmla="+- 4730 0 0"/>
              <a:gd name="G1" fmla="+- 21600 0 4730"/>
              <a:gd name="G2" fmla="*/ 4730 1 2"/>
              <a:gd name="G3" fmla="+- 21600 0 G2"/>
              <a:gd name="G4" fmla="+/ 4730 21600 2"/>
              <a:gd name="G5" fmla="+/ G1 0 2"/>
              <a:gd name="G6" fmla="*/ 21600 21600 4730"/>
              <a:gd name="G7" fmla="*/ G6 1 2"/>
              <a:gd name="G8" fmla="+- 21600 0 G7"/>
              <a:gd name="G9" fmla="*/ 21600 1 2"/>
              <a:gd name="G10" fmla="+- 4730 0 G9"/>
              <a:gd name="G11" fmla="?: G10 G8 0"/>
              <a:gd name="G12" fmla="?: G10 G7 21600"/>
              <a:gd name="T0" fmla="*/ 19235 w 21600"/>
              <a:gd name="T1" fmla="*/ 10800 h 21600"/>
              <a:gd name="T2" fmla="*/ 10800 w 21600"/>
              <a:gd name="T3" fmla="*/ 21600 h 21600"/>
              <a:gd name="T4" fmla="*/ 2365 w 21600"/>
              <a:gd name="T5" fmla="*/ 10800 h 21600"/>
              <a:gd name="T6" fmla="*/ 10800 w 21600"/>
              <a:gd name="T7" fmla="*/ 0 h 21600"/>
              <a:gd name="T8" fmla="*/ 4165 w 21600"/>
              <a:gd name="T9" fmla="*/ 4165 h 21600"/>
              <a:gd name="T10" fmla="*/ 17435 w 21600"/>
              <a:gd name="T11" fmla="*/ 17435 h 21600"/>
            </a:gdLst>
            <a:ahLst/>
            <a:cxnLst>
              <a:cxn ang="0">
                <a:pos x="T0" y="T1"/>
              </a:cxn>
              <a:cxn ang="0">
                <a:pos x="T2" y="T3"/>
              </a:cxn>
              <a:cxn ang="0">
                <a:pos x="T4" y="T5"/>
              </a:cxn>
              <a:cxn ang="0">
                <a:pos x="T6" y="T7"/>
              </a:cxn>
            </a:cxnLst>
            <a:rect l="T8" t="T9" r="T10" b="T11"/>
            <a:pathLst>
              <a:path w="21600" h="21600">
                <a:moveTo>
                  <a:pt x="0" y="0"/>
                </a:moveTo>
                <a:lnTo>
                  <a:pt x="4730" y="21600"/>
                </a:lnTo>
                <a:lnTo>
                  <a:pt x="16870" y="21600"/>
                </a:lnTo>
                <a:lnTo>
                  <a:pt x="21600" y="0"/>
                </a:lnTo>
                <a:close/>
              </a:path>
            </a:pathLst>
          </a:custGeom>
          <a:solidFill>
            <a:schemeClr val="accent1"/>
          </a:solidFill>
          <a:ln w="50800" algn="ctr">
            <a:solidFill>
              <a:schemeClr val="tx1"/>
            </a:solidFill>
            <a:miter lim="800000"/>
            <a:headEnd/>
            <a:tailEnd/>
          </a:ln>
          <a:effectLst/>
        </p:spPr>
        <p:txBody>
          <a:bodyPr wrap="none" lIns="120170" tIns="60085" rIns="120170" bIns="60085" anchor="ctr"/>
          <a:lstStyle/>
          <a:p>
            <a:endParaRPr lang="en-US"/>
          </a:p>
        </p:txBody>
      </p:sp>
      <p:sp>
        <p:nvSpPr>
          <p:cNvPr id="90" name="Text Box 24"/>
          <p:cNvSpPr txBox="1">
            <a:spLocks noChangeArrowheads="1"/>
          </p:cNvSpPr>
          <p:nvPr/>
        </p:nvSpPr>
        <p:spPr bwMode="auto">
          <a:xfrm rot="16200000">
            <a:off x="9650687" y="3654555"/>
            <a:ext cx="2012402" cy="613786"/>
          </a:xfrm>
          <a:prstGeom prst="rect">
            <a:avLst/>
          </a:prstGeom>
          <a:noFill/>
          <a:ln w="50800" algn="ctr">
            <a:noFill/>
            <a:miter lim="800000"/>
            <a:headEnd/>
            <a:tailEnd/>
          </a:ln>
          <a:effectLst/>
        </p:spPr>
        <p:txBody>
          <a:bodyPr wrap="none" lIns="120170" tIns="60085" rIns="120170" bIns="60085">
            <a:spAutoFit/>
          </a:bodyPr>
          <a:lstStyle/>
          <a:p>
            <a:pPr algn="ctr" eaLnBrk="0" hangingPunct="0"/>
            <a:r>
              <a:rPr lang="en-US" sz="3200" dirty="0"/>
              <a:t>Validation</a:t>
            </a:r>
          </a:p>
        </p:txBody>
      </p:sp>
    </p:spTree>
    <p:extLst>
      <p:ext uri="{BB962C8B-B14F-4D97-AF65-F5344CB8AC3E}">
        <p14:creationId xmlns:p14="http://schemas.microsoft.com/office/powerpoint/2010/main" val="1855409267"/>
      </p:ext>
    </p:extLst>
  </p:cSld>
  <p:clrMapOvr>
    <a:masterClrMapping/>
  </p:clrMapOvr>
  <p:transition>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2" name="Line 48"/>
          <p:cNvSpPr>
            <a:spLocks noChangeShapeType="1"/>
          </p:cNvSpPr>
          <p:nvPr/>
        </p:nvSpPr>
        <p:spPr bwMode="auto">
          <a:xfrm>
            <a:off x="391161" y="4421550"/>
            <a:ext cx="11872595" cy="0"/>
          </a:xfrm>
          <a:prstGeom prst="line">
            <a:avLst/>
          </a:prstGeom>
          <a:noFill/>
          <a:ln w="12700">
            <a:solidFill>
              <a:schemeClr val="tx1"/>
            </a:solidFill>
            <a:round/>
            <a:headEnd/>
            <a:tailEnd/>
          </a:ln>
          <a:effectLst/>
        </p:spPr>
        <p:txBody>
          <a:bodyPr wrap="none" lIns="120170" tIns="60085" rIns="120170" bIns="60085" anchor="ctr"/>
          <a:lstStyle/>
          <a:p>
            <a:endParaRPr lang="en-US"/>
          </a:p>
        </p:txBody>
      </p:sp>
      <p:sp>
        <p:nvSpPr>
          <p:cNvPr id="11266" name="Rectangle 2"/>
          <p:cNvSpPr>
            <a:spLocks noGrp="1" noChangeArrowheads="1"/>
          </p:cNvSpPr>
          <p:nvPr>
            <p:ph type="title"/>
          </p:nvPr>
        </p:nvSpPr>
        <p:spPr/>
        <p:txBody>
          <a:bodyPr/>
          <a:lstStyle/>
          <a:p>
            <a:r>
              <a:rPr lang="en-US" smtClean="0"/>
              <a:t>Physical Impact</a:t>
            </a:r>
            <a:endParaRPr lang="en-US" dirty="0"/>
          </a:p>
        </p:txBody>
      </p:sp>
      <p:sp>
        <p:nvSpPr>
          <p:cNvPr id="23" name="Date Placeholder 3"/>
          <p:cNvSpPr>
            <a:spLocks noGrp="1"/>
          </p:cNvSpPr>
          <p:nvPr>
            <p:ph type="dt" sz="half" idx="4294967295"/>
          </p:nvPr>
        </p:nvSpPr>
        <p:spPr>
          <a:xfrm>
            <a:off x="0" y="7629525"/>
            <a:ext cx="1054100" cy="365125"/>
          </a:xfrm>
          <a:prstGeom prst="rect">
            <a:avLst/>
          </a:prstGeom>
        </p:spPr>
        <p:txBody>
          <a:bodyPr lIns="120170" tIns="60085" rIns="120170" bIns="60085"/>
          <a:lstStyle/>
          <a:p>
            <a:fld id="{569549BC-F78C-4449-A05C-909DD2F742B0}" type="datetime1">
              <a:rPr lang="en-US"/>
              <a:pPr/>
              <a:t>10/22/2014</a:t>
            </a:fld>
            <a:endParaRPr lang="en-US"/>
          </a:p>
        </p:txBody>
      </p:sp>
      <p:sp>
        <p:nvSpPr>
          <p:cNvPr id="24" name="Slide Number Placeholder 5"/>
          <p:cNvSpPr>
            <a:spLocks noGrp="1"/>
          </p:cNvSpPr>
          <p:nvPr>
            <p:ph type="sldNum" sz="quarter" idx="4294967295"/>
          </p:nvPr>
        </p:nvSpPr>
        <p:spPr>
          <a:xfrm>
            <a:off x="0" y="7629525"/>
            <a:ext cx="582613" cy="365125"/>
          </a:xfrm>
          <a:prstGeom prst="rect">
            <a:avLst/>
          </a:prstGeom>
        </p:spPr>
        <p:txBody>
          <a:bodyPr lIns="120170" tIns="60085" rIns="120170" bIns="60085"/>
          <a:lstStyle/>
          <a:p>
            <a:fld id="{511F9611-44E3-49FC-AE09-A76EAA158B21}" type="slidenum">
              <a:rPr lang="en-US"/>
              <a:pPr/>
              <a:t>4</a:t>
            </a:fld>
            <a:endParaRPr lang="en-US"/>
          </a:p>
        </p:txBody>
      </p:sp>
      <p:sp>
        <p:nvSpPr>
          <p:cNvPr id="11273" name="Oval 9"/>
          <p:cNvSpPr>
            <a:spLocks noChangeArrowheads="1"/>
          </p:cNvSpPr>
          <p:nvPr/>
        </p:nvSpPr>
        <p:spPr bwMode="auto">
          <a:xfrm>
            <a:off x="4465003" y="1503046"/>
            <a:ext cx="3162617" cy="1066800"/>
          </a:xfrm>
          <a:prstGeom prst="ellipse">
            <a:avLst/>
          </a:prstGeom>
          <a:solidFill>
            <a:schemeClr val="accent1"/>
          </a:solidFill>
          <a:ln w="50800" algn="ctr">
            <a:solidFill>
              <a:schemeClr val="tx1"/>
            </a:solidFill>
            <a:round/>
            <a:headEnd/>
            <a:tailEnd/>
          </a:ln>
          <a:effectLst/>
        </p:spPr>
        <p:txBody>
          <a:bodyPr wrap="none" lIns="120170" tIns="60085" rIns="120170" bIns="60085" anchor="ctr"/>
          <a:lstStyle/>
          <a:p>
            <a:pPr algn="ctr"/>
            <a:r>
              <a:rPr lang="en-US" sz="2400" dirty="0"/>
              <a:t>Validation</a:t>
            </a:r>
          </a:p>
          <a:p>
            <a:pPr algn="ctr"/>
            <a:r>
              <a:rPr lang="en-US" sz="2400" dirty="0"/>
              <a:t>Models</a:t>
            </a:r>
          </a:p>
        </p:txBody>
      </p:sp>
      <p:sp>
        <p:nvSpPr>
          <p:cNvPr id="11278" name="Oval 14"/>
          <p:cNvSpPr>
            <a:spLocks noChangeArrowheads="1"/>
          </p:cNvSpPr>
          <p:nvPr/>
        </p:nvSpPr>
        <p:spPr bwMode="auto">
          <a:xfrm>
            <a:off x="4495447" y="3997309"/>
            <a:ext cx="3125972" cy="908686"/>
          </a:xfrm>
          <a:prstGeom prst="ellipse">
            <a:avLst/>
          </a:prstGeom>
          <a:solidFill>
            <a:schemeClr val="accent1"/>
          </a:solidFill>
          <a:ln w="50800" algn="ctr">
            <a:solidFill>
              <a:schemeClr val="tx1"/>
            </a:solidFill>
            <a:round/>
            <a:headEnd/>
            <a:tailEnd/>
          </a:ln>
          <a:effectLst/>
        </p:spPr>
        <p:txBody>
          <a:bodyPr wrap="none" lIns="120170" tIns="60085" rIns="120170" bIns="60085" anchor="ctr"/>
          <a:lstStyle/>
          <a:p>
            <a:pPr algn="ctr"/>
            <a:r>
              <a:rPr lang="en-US" sz="2400" dirty="0" err="1"/>
              <a:t>sRTL</a:t>
            </a:r>
            <a:endParaRPr lang="en-US" sz="2400" dirty="0"/>
          </a:p>
        </p:txBody>
      </p:sp>
      <p:cxnSp>
        <p:nvCxnSpPr>
          <p:cNvPr id="11284" name="AutoShape 20"/>
          <p:cNvCxnSpPr>
            <a:cxnSpLocks noChangeShapeType="1"/>
            <a:stCxn id="35" idx="0"/>
            <a:endCxn id="11278" idx="5"/>
          </p:cNvCxnSpPr>
          <p:nvPr/>
        </p:nvCxnSpPr>
        <p:spPr bwMode="auto">
          <a:xfrm rot="16200000" flipV="1">
            <a:off x="7323528" y="4613022"/>
            <a:ext cx="383604" cy="703401"/>
          </a:xfrm>
          <a:prstGeom prst="straightConnector1">
            <a:avLst/>
          </a:prstGeom>
          <a:noFill/>
          <a:ln w="50800">
            <a:solidFill>
              <a:schemeClr val="tx1"/>
            </a:solidFill>
            <a:round/>
            <a:headEnd/>
            <a:tailEnd type="triangle" w="med" len="med"/>
          </a:ln>
          <a:effectLst/>
        </p:spPr>
      </p:cxnSp>
      <p:cxnSp>
        <p:nvCxnSpPr>
          <p:cNvPr id="11288" name="AutoShape 24"/>
          <p:cNvCxnSpPr>
            <a:cxnSpLocks noChangeShapeType="1"/>
            <a:stCxn id="11278" idx="3"/>
            <a:endCxn id="38" idx="0"/>
          </p:cNvCxnSpPr>
          <p:nvPr/>
        </p:nvCxnSpPr>
        <p:spPr bwMode="auto">
          <a:xfrm rot="5400000">
            <a:off x="4381567" y="4533423"/>
            <a:ext cx="332170" cy="811167"/>
          </a:xfrm>
          <a:prstGeom prst="straightConnector1">
            <a:avLst/>
          </a:prstGeom>
          <a:noFill/>
          <a:ln w="50800">
            <a:solidFill>
              <a:schemeClr val="tx1"/>
            </a:solidFill>
            <a:round/>
            <a:headEnd/>
            <a:tailEnd type="triangle" w="med" len="med"/>
          </a:ln>
          <a:effectLst/>
        </p:spPr>
      </p:cxnSp>
      <p:cxnSp>
        <p:nvCxnSpPr>
          <p:cNvPr id="11292" name="AutoShape 28"/>
          <p:cNvCxnSpPr>
            <a:cxnSpLocks noChangeShapeType="1"/>
            <a:stCxn id="11273" idx="4"/>
            <a:endCxn id="11278" idx="0"/>
          </p:cNvCxnSpPr>
          <p:nvPr/>
        </p:nvCxnSpPr>
        <p:spPr bwMode="auto">
          <a:xfrm rot="16200000" flipH="1">
            <a:off x="5338642" y="3277516"/>
            <a:ext cx="1427464" cy="12121"/>
          </a:xfrm>
          <a:prstGeom prst="straightConnector1">
            <a:avLst/>
          </a:prstGeom>
          <a:noFill/>
          <a:ln w="203200">
            <a:solidFill>
              <a:schemeClr val="accent1"/>
            </a:solidFill>
            <a:round/>
            <a:headEnd/>
            <a:tailEnd type="triangle" w="med" len="med"/>
          </a:ln>
          <a:effectLst/>
        </p:spPr>
      </p:cxnSp>
      <p:sp>
        <p:nvSpPr>
          <p:cNvPr id="11296" name="Line 32"/>
          <p:cNvSpPr>
            <a:spLocks noChangeShapeType="1"/>
          </p:cNvSpPr>
          <p:nvPr/>
        </p:nvSpPr>
        <p:spPr bwMode="auto">
          <a:xfrm flipV="1">
            <a:off x="793433" y="2931796"/>
            <a:ext cx="0" cy="2364104"/>
          </a:xfrm>
          <a:prstGeom prst="line">
            <a:avLst/>
          </a:prstGeom>
          <a:noFill/>
          <a:ln w="50800">
            <a:solidFill>
              <a:schemeClr val="tx1"/>
            </a:solidFill>
            <a:round/>
            <a:headEnd/>
            <a:tailEnd type="arrow" w="med" len="med"/>
          </a:ln>
          <a:effectLst/>
        </p:spPr>
        <p:txBody>
          <a:bodyPr wrap="none" lIns="120170" tIns="60085" rIns="120170" bIns="60085" anchor="ctr"/>
          <a:lstStyle/>
          <a:p>
            <a:endParaRPr lang="en-US"/>
          </a:p>
        </p:txBody>
      </p:sp>
      <p:sp>
        <p:nvSpPr>
          <p:cNvPr id="11297" name="Text Box 33"/>
          <p:cNvSpPr txBox="1">
            <a:spLocks noChangeArrowheads="1"/>
          </p:cNvSpPr>
          <p:nvPr/>
        </p:nvSpPr>
        <p:spPr bwMode="auto">
          <a:xfrm>
            <a:off x="828993" y="3968116"/>
            <a:ext cx="2035810" cy="521453"/>
          </a:xfrm>
          <a:prstGeom prst="rect">
            <a:avLst/>
          </a:prstGeom>
          <a:noFill/>
          <a:ln w="50800" algn="ctr">
            <a:noFill/>
            <a:miter lim="800000"/>
            <a:headEnd/>
            <a:tailEnd/>
          </a:ln>
          <a:effectLst/>
        </p:spPr>
        <p:txBody>
          <a:bodyPr lIns="120170" tIns="60085" rIns="120170" bIns="60085">
            <a:spAutoFit/>
          </a:bodyPr>
          <a:lstStyle/>
          <a:p>
            <a:pPr algn="l"/>
            <a:r>
              <a:rPr lang="en-US"/>
              <a:t>Abstract</a:t>
            </a:r>
          </a:p>
        </p:txBody>
      </p:sp>
      <p:sp>
        <p:nvSpPr>
          <p:cNvPr id="11304" name="Rectangle 40"/>
          <p:cNvSpPr>
            <a:spLocks noChangeArrowheads="1"/>
          </p:cNvSpPr>
          <p:nvPr/>
        </p:nvSpPr>
        <p:spPr bwMode="auto">
          <a:xfrm>
            <a:off x="1529080" y="1929766"/>
            <a:ext cx="453390" cy="390524"/>
          </a:xfrm>
          <a:prstGeom prst="rect">
            <a:avLst/>
          </a:prstGeom>
          <a:solidFill>
            <a:schemeClr val="accent1"/>
          </a:solidFill>
          <a:ln w="50800" algn="ctr">
            <a:solidFill>
              <a:schemeClr val="tx1"/>
            </a:solidFill>
            <a:miter lim="800000"/>
            <a:headEnd/>
            <a:tailEnd/>
          </a:ln>
          <a:effectLst/>
        </p:spPr>
        <p:txBody>
          <a:bodyPr wrap="none" lIns="120170" tIns="60085" rIns="120170" bIns="60085" anchor="ctr"/>
          <a:lstStyle/>
          <a:p>
            <a:endParaRPr lang="en-US"/>
          </a:p>
        </p:txBody>
      </p:sp>
      <p:sp>
        <p:nvSpPr>
          <p:cNvPr id="11305" name="Text Box 41"/>
          <p:cNvSpPr txBox="1">
            <a:spLocks noChangeArrowheads="1"/>
          </p:cNvSpPr>
          <p:nvPr/>
        </p:nvSpPr>
        <p:spPr bwMode="auto">
          <a:xfrm>
            <a:off x="2082483" y="1895476"/>
            <a:ext cx="1108309" cy="444509"/>
          </a:xfrm>
          <a:prstGeom prst="rect">
            <a:avLst/>
          </a:prstGeom>
          <a:noFill/>
          <a:ln w="50800" algn="ctr">
            <a:noFill/>
            <a:miter lim="800000"/>
            <a:headEnd/>
            <a:tailEnd/>
          </a:ln>
          <a:effectLst/>
        </p:spPr>
        <p:txBody>
          <a:bodyPr wrap="none" lIns="120170" tIns="60085" rIns="120170" bIns="60085">
            <a:spAutoFit/>
          </a:bodyPr>
          <a:lstStyle/>
          <a:p>
            <a:pPr algn="l"/>
            <a:r>
              <a:rPr lang="en-US" sz="2100"/>
              <a:t>Human</a:t>
            </a:r>
          </a:p>
        </p:txBody>
      </p:sp>
      <p:sp>
        <p:nvSpPr>
          <p:cNvPr id="11308" name="Rectangle 44"/>
          <p:cNvSpPr>
            <a:spLocks noChangeArrowheads="1"/>
          </p:cNvSpPr>
          <p:nvPr/>
        </p:nvSpPr>
        <p:spPr bwMode="auto">
          <a:xfrm>
            <a:off x="1537970" y="2518410"/>
            <a:ext cx="453390" cy="390526"/>
          </a:xfrm>
          <a:prstGeom prst="rect">
            <a:avLst/>
          </a:prstGeom>
          <a:noFill/>
          <a:ln w="50800" algn="ctr">
            <a:solidFill>
              <a:schemeClr val="tx1"/>
            </a:solidFill>
            <a:miter lim="800000"/>
            <a:headEnd/>
            <a:tailEnd/>
          </a:ln>
          <a:effectLst/>
        </p:spPr>
        <p:txBody>
          <a:bodyPr wrap="none" lIns="120170" tIns="60085" rIns="120170" bIns="60085" anchor="ctr"/>
          <a:lstStyle/>
          <a:p>
            <a:endParaRPr lang="en-US"/>
          </a:p>
        </p:txBody>
      </p:sp>
      <p:sp>
        <p:nvSpPr>
          <p:cNvPr id="11309" name="Text Box 45"/>
          <p:cNvSpPr txBox="1">
            <a:spLocks noChangeArrowheads="1"/>
          </p:cNvSpPr>
          <p:nvPr/>
        </p:nvSpPr>
        <p:spPr bwMode="auto">
          <a:xfrm>
            <a:off x="2091374" y="2484120"/>
            <a:ext cx="735386" cy="444509"/>
          </a:xfrm>
          <a:prstGeom prst="rect">
            <a:avLst/>
          </a:prstGeom>
          <a:noFill/>
          <a:ln w="50800" algn="ctr">
            <a:noFill/>
            <a:miter lim="800000"/>
            <a:headEnd/>
            <a:tailEnd/>
          </a:ln>
          <a:effectLst/>
        </p:spPr>
        <p:txBody>
          <a:bodyPr wrap="none" lIns="120170" tIns="60085" rIns="120170" bIns="60085">
            <a:spAutoFit/>
          </a:bodyPr>
          <a:lstStyle/>
          <a:p>
            <a:pPr algn="l"/>
            <a:r>
              <a:rPr lang="en-US" sz="2100"/>
              <a:t>Tool</a:t>
            </a:r>
          </a:p>
        </p:txBody>
      </p:sp>
      <p:sp>
        <p:nvSpPr>
          <p:cNvPr id="35" name="Oval 15"/>
          <p:cNvSpPr>
            <a:spLocks noChangeArrowheads="1"/>
          </p:cNvSpPr>
          <p:nvPr/>
        </p:nvSpPr>
        <p:spPr bwMode="auto">
          <a:xfrm>
            <a:off x="6862253" y="5156525"/>
            <a:ext cx="2009554" cy="878206"/>
          </a:xfrm>
          <a:prstGeom prst="ellipse">
            <a:avLst/>
          </a:prstGeom>
          <a:solidFill>
            <a:schemeClr val="accent1"/>
          </a:solidFill>
          <a:ln w="50800" algn="ctr">
            <a:solidFill>
              <a:schemeClr val="tx1"/>
            </a:solidFill>
            <a:round/>
            <a:headEnd/>
            <a:tailEnd/>
          </a:ln>
          <a:effectLst/>
        </p:spPr>
        <p:txBody>
          <a:bodyPr wrap="none" lIns="120170" tIns="60085" rIns="120170" bIns="60085" anchor="ctr"/>
          <a:lstStyle/>
          <a:p>
            <a:pPr algn="ctr"/>
            <a:r>
              <a:rPr lang="en-US" dirty="0" smtClean="0"/>
              <a:t>Schematics</a:t>
            </a:r>
            <a:endParaRPr lang="en-US" sz="2400" dirty="0"/>
          </a:p>
        </p:txBody>
      </p:sp>
      <p:sp>
        <p:nvSpPr>
          <p:cNvPr id="36" name="Oval 16"/>
          <p:cNvSpPr>
            <a:spLocks noChangeArrowheads="1"/>
          </p:cNvSpPr>
          <p:nvPr/>
        </p:nvSpPr>
        <p:spPr bwMode="auto">
          <a:xfrm>
            <a:off x="2466304" y="6305241"/>
            <a:ext cx="7443152" cy="910590"/>
          </a:xfrm>
          <a:prstGeom prst="ellipse">
            <a:avLst/>
          </a:prstGeom>
          <a:gradFill rotWithShape="0">
            <a:gsLst>
              <a:gs pos="0">
                <a:schemeClr val="hlink">
                  <a:alpha val="0"/>
                </a:schemeClr>
              </a:gs>
              <a:gs pos="100000">
                <a:schemeClr val="accent1">
                  <a:alpha val="87000"/>
                </a:schemeClr>
              </a:gs>
            </a:gsLst>
            <a:lin ang="0" scaled="1"/>
          </a:gradFill>
          <a:ln w="50800" algn="ctr">
            <a:solidFill>
              <a:schemeClr val="tx1"/>
            </a:solidFill>
            <a:round/>
            <a:headEnd/>
            <a:tailEnd/>
          </a:ln>
          <a:effectLst/>
        </p:spPr>
        <p:txBody>
          <a:bodyPr wrap="none" lIns="120170" tIns="60085" rIns="120170" bIns="60085" anchor="ctr"/>
          <a:lstStyle/>
          <a:p>
            <a:pPr algn="ctr"/>
            <a:r>
              <a:rPr lang="en-US" sz="2400"/>
              <a:t>Layout</a:t>
            </a:r>
          </a:p>
        </p:txBody>
      </p:sp>
      <p:cxnSp>
        <p:nvCxnSpPr>
          <p:cNvPr id="37" name="AutoShape 19"/>
          <p:cNvCxnSpPr>
            <a:cxnSpLocks noChangeShapeType="1"/>
            <a:stCxn id="36" idx="7"/>
            <a:endCxn id="35" idx="4"/>
          </p:cNvCxnSpPr>
          <p:nvPr/>
        </p:nvCxnSpPr>
        <p:spPr bwMode="auto">
          <a:xfrm rot="16200000" flipV="1">
            <a:off x="8141299" y="5760462"/>
            <a:ext cx="403862" cy="952400"/>
          </a:xfrm>
          <a:prstGeom prst="straightConnector1">
            <a:avLst/>
          </a:prstGeom>
          <a:noFill/>
          <a:ln w="50800">
            <a:solidFill>
              <a:schemeClr val="tx1"/>
            </a:solidFill>
            <a:round/>
            <a:headEnd/>
            <a:tailEnd type="triangle" w="med" len="med"/>
          </a:ln>
          <a:effectLst/>
        </p:spPr>
      </p:cxnSp>
      <p:sp>
        <p:nvSpPr>
          <p:cNvPr id="38" name="Oval 21"/>
          <p:cNvSpPr>
            <a:spLocks noChangeArrowheads="1"/>
          </p:cNvSpPr>
          <p:nvPr/>
        </p:nvSpPr>
        <p:spPr bwMode="auto">
          <a:xfrm>
            <a:off x="2557426" y="5105091"/>
            <a:ext cx="3169285" cy="874394"/>
          </a:xfrm>
          <a:prstGeom prst="ellipse">
            <a:avLst/>
          </a:prstGeom>
          <a:noFill/>
          <a:ln w="50800" algn="ctr">
            <a:solidFill>
              <a:schemeClr val="tx1"/>
            </a:solidFill>
            <a:round/>
            <a:headEnd/>
            <a:tailEnd/>
          </a:ln>
          <a:effectLst/>
        </p:spPr>
        <p:txBody>
          <a:bodyPr wrap="none" lIns="120170" tIns="60085" rIns="120170" bIns="60085" anchor="ctr"/>
          <a:lstStyle/>
          <a:p>
            <a:pPr algn="ctr"/>
            <a:r>
              <a:rPr lang="en-US" dirty="0" smtClean="0"/>
              <a:t>Synthesis</a:t>
            </a:r>
            <a:endParaRPr lang="en-US" sz="2400" dirty="0"/>
          </a:p>
        </p:txBody>
      </p:sp>
      <p:cxnSp>
        <p:nvCxnSpPr>
          <p:cNvPr id="39" name="AutoShape 22"/>
          <p:cNvCxnSpPr>
            <a:cxnSpLocks noChangeShapeType="1"/>
            <a:stCxn id="36" idx="1"/>
            <a:endCxn id="38" idx="4"/>
          </p:cNvCxnSpPr>
          <p:nvPr/>
        </p:nvCxnSpPr>
        <p:spPr bwMode="auto">
          <a:xfrm flipV="1">
            <a:off x="3555328" y="6009965"/>
            <a:ext cx="586740" cy="398146"/>
          </a:xfrm>
          <a:prstGeom prst="straightConnector1">
            <a:avLst/>
          </a:prstGeom>
          <a:noFill/>
          <a:ln w="50800">
            <a:solidFill>
              <a:schemeClr val="tx1"/>
            </a:solidFill>
            <a:round/>
            <a:headEnd/>
            <a:tailEnd type="triangle" w="med" len="med"/>
          </a:ln>
          <a:effectLst/>
        </p:spPr>
      </p:cxnSp>
      <p:sp>
        <p:nvSpPr>
          <p:cNvPr id="46" name="AutoShape 22"/>
          <p:cNvSpPr>
            <a:spLocks noChangeArrowheads="1"/>
          </p:cNvSpPr>
          <p:nvPr/>
        </p:nvSpPr>
        <p:spPr bwMode="auto">
          <a:xfrm flipV="1">
            <a:off x="9576754" y="3206289"/>
            <a:ext cx="2271395" cy="3806190"/>
          </a:xfrm>
          <a:custGeom>
            <a:avLst/>
            <a:gdLst>
              <a:gd name="G0" fmla="+- 5114 0 0"/>
              <a:gd name="G1" fmla="+- 21600 0 5114"/>
              <a:gd name="G2" fmla="*/ 5114 1 2"/>
              <a:gd name="G3" fmla="+- 21600 0 G2"/>
              <a:gd name="G4" fmla="+/ 5114 21600 2"/>
              <a:gd name="G5" fmla="+/ G1 0 2"/>
              <a:gd name="G6" fmla="*/ 21600 21600 5114"/>
              <a:gd name="G7" fmla="*/ G6 1 2"/>
              <a:gd name="G8" fmla="+- 21600 0 G7"/>
              <a:gd name="G9" fmla="*/ 21600 1 2"/>
              <a:gd name="G10" fmla="+- 5114 0 G9"/>
              <a:gd name="G11" fmla="?: G10 G8 0"/>
              <a:gd name="G12" fmla="?: G10 G7 21600"/>
              <a:gd name="T0" fmla="*/ 19043 w 21600"/>
              <a:gd name="T1" fmla="*/ 10800 h 21600"/>
              <a:gd name="T2" fmla="*/ 10800 w 21600"/>
              <a:gd name="T3" fmla="*/ 21600 h 21600"/>
              <a:gd name="T4" fmla="*/ 2557 w 21600"/>
              <a:gd name="T5" fmla="*/ 10800 h 21600"/>
              <a:gd name="T6" fmla="*/ 10800 w 21600"/>
              <a:gd name="T7" fmla="*/ 0 h 21600"/>
              <a:gd name="T8" fmla="*/ 4357 w 21600"/>
              <a:gd name="T9" fmla="*/ 4357 h 21600"/>
              <a:gd name="T10" fmla="*/ 17243 w 21600"/>
              <a:gd name="T11" fmla="*/ 17243 h 21600"/>
            </a:gdLst>
            <a:ahLst/>
            <a:cxnLst>
              <a:cxn ang="0">
                <a:pos x="T0" y="T1"/>
              </a:cxn>
              <a:cxn ang="0">
                <a:pos x="T2" y="T3"/>
              </a:cxn>
              <a:cxn ang="0">
                <a:pos x="T4" y="T5"/>
              </a:cxn>
              <a:cxn ang="0">
                <a:pos x="T6" y="T7"/>
              </a:cxn>
            </a:cxnLst>
            <a:rect l="T8" t="T9" r="T10" b="T11"/>
            <a:pathLst>
              <a:path w="21600" h="21600">
                <a:moveTo>
                  <a:pt x="0" y="0"/>
                </a:moveTo>
                <a:lnTo>
                  <a:pt x="5114" y="21600"/>
                </a:lnTo>
                <a:lnTo>
                  <a:pt x="16486" y="21600"/>
                </a:lnTo>
                <a:lnTo>
                  <a:pt x="21600" y="0"/>
                </a:lnTo>
                <a:close/>
              </a:path>
            </a:pathLst>
          </a:custGeom>
          <a:gradFill rotWithShape="1">
            <a:gsLst>
              <a:gs pos="0">
                <a:schemeClr val="accent1">
                  <a:gamma/>
                  <a:shade val="46275"/>
                  <a:invGamma/>
                  <a:alpha val="0"/>
                </a:schemeClr>
              </a:gs>
              <a:gs pos="100000">
                <a:schemeClr val="accent1">
                  <a:alpha val="75000"/>
                </a:schemeClr>
              </a:gs>
            </a:gsLst>
            <a:lin ang="0" scaled="1"/>
          </a:gradFill>
          <a:ln w="50800" algn="ctr">
            <a:solidFill>
              <a:schemeClr val="tx1"/>
            </a:solidFill>
            <a:miter lim="800000"/>
            <a:headEnd/>
            <a:tailEnd/>
          </a:ln>
          <a:effectLst/>
        </p:spPr>
        <p:txBody>
          <a:bodyPr wrap="none" lIns="120170" tIns="60085" rIns="120170" bIns="60085" anchor="ctr"/>
          <a:lstStyle/>
          <a:p>
            <a:endParaRPr lang="en-US"/>
          </a:p>
        </p:txBody>
      </p:sp>
      <p:sp>
        <p:nvSpPr>
          <p:cNvPr id="47" name="AutoShape 23"/>
          <p:cNvSpPr>
            <a:spLocks noChangeArrowheads="1"/>
          </p:cNvSpPr>
          <p:nvPr/>
        </p:nvSpPr>
        <p:spPr bwMode="auto">
          <a:xfrm flipV="1">
            <a:off x="9950334" y="1278426"/>
            <a:ext cx="1527463" cy="3160570"/>
          </a:xfrm>
          <a:custGeom>
            <a:avLst/>
            <a:gdLst>
              <a:gd name="G0" fmla="+- 4730 0 0"/>
              <a:gd name="G1" fmla="+- 21600 0 4730"/>
              <a:gd name="G2" fmla="*/ 4730 1 2"/>
              <a:gd name="G3" fmla="+- 21600 0 G2"/>
              <a:gd name="G4" fmla="+/ 4730 21600 2"/>
              <a:gd name="G5" fmla="+/ G1 0 2"/>
              <a:gd name="G6" fmla="*/ 21600 21600 4730"/>
              <a:gd name="G7" fmla="*/ G6 1 2"/>
              <a:gd name="G8" fmla="+- 21600 0 G7"/>
              <a:gd name="G9" fmla="*/ 21600 1 2"/>
              <a:gd name="G10" fmla="+- 4730 0 G9"/>
              <a:gd name="G11" fmla="?: G10 G8 0"/>
              <a:gd name="G12" fmla="?: G10 G7 21600"/>
              <a:gd name="T0" fmla="*/ 19235 w 21600"/>
              <a:gd name="T1" fmla="*/ 10800 h 21600"/>
              <a:gd name="T2" fmla="*/ 10800 w 21600"/>
              <a:gd name="T3" fmla="*/ 21600 h 21600"/>
              <a:gd name="T4" fmla="*/ 2365 w 21600"/>
              <a:gd name="T5" fmla="*/ 10800 h 21600"/>
              <a:gd name="T6" fmla="*/ 10800 w 21600"/>
              <a:gd name="T7" fmla="*/ 0 h 21600"/>
              <a:gd name="T8" fmla="*/ 4165 w 21600"/>
              <a:gd name="T9" fmla="*/ 4165 h 21600"/>
              <a:gd name="T10" fmla="*/ 17435 w 21600"/>
              <a:gd name="T11" fmla="*/ 17435 h 21600"/>
            </a:gdLst>
            <a:ahLst/>
            <a:cxnLst>
              <a:cxn ang="0">
                <a:pos x="T0" y="T1"/>
              </a:cxn>
              <a:cxn ang="0">
                <a:pos x="T2" y="T3"/>
              </a:cxn>
              <a:cxn ang="0">
                <a:pos x="T4" y="T5"/>
              </a:cxn>
              <a:cxn ang="0">
                <a:pos x="T6" y="T7"/>
              </a:cxn>
            </a:cxnLst>
            <a:rect l="T8" t="T9" r="T10" b="T11"/>
            <a:pathLst>
              <a:path w="21600" h="21600">
                <a:moveTo>
                  <a:pt x="0" y="0"/>
                </a:moveTo>
                <a:lnTo>
                  <a:pt x="4730" y="21600"/>
                </a:lnTo>
                <a:lnTo>
                  <a:pt x="16870" y="21600"/>
                </a:lnTo>
                <a:lnTo>
                  <a:pt x="21600" y="0"/>
                </a:lnTo>
                <a:close/>
              </a:path>
            </a:pathLst>
          </a:custGeom>
          <a:solidFill>
            <a:schemeClr val="accent1"/>
          </a:solidFill>
          <a:ln w="50800" algn="ctr">
            <a:solidFill>
              <a:schemeClr val="tx1"/>
            </a:solidFill>
            <a:miter lim="800000"/>
            <a:headEnd/>
            <a:tailEnd/>
          </a:ln>
          <a:effectLst/>
        </p:spPr>
        <p:txBody>
          <a:bodyPr wrap="none" lIns="120170" tIns="60085" rIns="120170" bIns="60085" anchor="ctr"/>
          <a:lstStyle/>
          <a:p>
            <a:endParaRPr lang="en-US"/>
          </a:p>
        </p:txBody>
      </p:sp>
      <p:sp>
        <p:nvSpPr>
          <p:cNvPr id="48" name="Text Box 24"/>
          <p:cNvSpPr txBox="1">
            <a:spLocks noChangeArrowheads="1"/>
          </p:cNvSpPr>
          <p:nvPr/>
        </p:nvSpPr>
        <p:spPr bwMode="auto">
          <a:xfrm rot="16200000">
            <a:off x="9650687" y="3654555"/>
            <a:ext cx="2012402" cy="613786"/>
          </a:xfrm>
          <a:prstGeom prst="rect">
            <a:avLst/>
          </a:prstGeom>
          <a:noFill/>
          <a:ln w="50800" algn="ctr">
            <a:noFill/>
            <a:miter lim="800000"/>
            <a:headEnd/>
            <a:tailEnd/>
          </a:ln>
          <a:effectLst/>
        </p:spPr>
        <p:txBody>
          <a:bodyPr wrap="none" lIns="120170" tIns="60085" rIns="120170" bIns="60085">
            <a:spAutoFit/>
          </a:bodyPr>
          <a:lstStyle/>
          <a:p>
            <a:pPr algn="ctr" eaLnBrk="0" hangingPunct="0"/>
            <a:r>
              <a:rPr lang="en-US" sz="3200" dirty="0"/>
              <a:t>Validation</a:t>
            </a:r>
          </a:p>
        </p:txBody>
      </p:sp>
    </p:spTree>
    <p:extLst>
      <p:ext uri="{BB962C8B-B14F-4D97-AF65-F5344CB8AC3E}">
        <p14:creationId xmlns:p14="http://schemas.microsoft.com/office/powerpoint/2010/main" val="4237850245"/>
      </p:ext>
    </p:extLst>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2" name="Line 48"/>
          <p:cNvSpPr>
            <a:spLocks noChangeShapeType="1"/>
          </p:cNvSpPr>
          <p:nvPr/>
        </p:nvSpPr>
        <p:spPr bwMode="auto">
          <a:xfrm>
            <a:off x="391161" y="3164645"/>
            <a:ext cx="11872595" cy="0"/>
          </a:xfrm>
          <a:prstGeom prst="line">
            <a:avLst/>
          </a:prstGeom>
          <a:noFill/>
          <a:ln w="12700">
            <a:solidFill>
              <a:schemeClr val="tx1"/>
            </a:solidFill>
            <a:round/>
            <a:headEnd/>
            <a:tailEnd/>
          </a:ln>
          <a:effectLst/>
        </p:spPr>
        <p:txBody>
          <a:bodyPr wrap="none" lIns="120170" tIns="60085" rIns="120170" bIns="60085" anchor="ctr"/>
          <a:lstStyle/>
          <a:p>
            <a:endParaRPr lang="en-US"/>
          </a:p>
        </p:txBody>
      </p:sp>
      <p:sp>
        <p:nvSpPr>
          <p:cNvPr id="11266" name="Rectangle 2"/>
          <p:cNvSpPr>
            <a:spLocks noGrp="1" noChangeArrowheads="1"/>
          </p:cNvSpPr>
          <p:nvPr>
            <p:ph type="title"/>
          </p:nvPr>
        </p:nvSpPr>
        <p:spPr/>
        <p:txBody>
          <a:bodyPr/>
          <a:lstStyle/>
          <a:p>
            <a:r>
              <a:rPr lang="en-US" smtClean="0"/>
              <a:t>Physical Impact</a:t>
            </a:r>
            <a:endParaRPr lang="en-US" dirty="0"/>
          </a:p>
        </p:txBody>
      </p:sp>
      <p:sp>
        <p:nvSpPr>
          <p:cNvPr id="23" name="Date Placeholder 3"/>
          <p:cNvSpPr>
            <a:spLocks noGrp="1"/>
          </p:cNvSpPr>
          <p:nvPr>
            <p:ph type="dt" sz="half" idx="4294967295"/>
          </p:nvPr>
        </p:nvSpPr>
        <p:spPr>
          <a:xfrm>
            <a:off x="0" y="7629525"/>
            <a:ext cx="1054100" cy="365125"/>
          </a:xfrm>
          <a:prstGeom prst="rect">
            <a:avLst/>
          </a:prstGeom>
        </p:spPr>
        <p:txBody>
          <a:bodyPr lIns="120170" tIns="60085" rIns="120170" bIns="60085"/>
          <a:lstStyle/>
          <a:p>
            <a:fld id="{569549BC-F78C-4449-A05C-909DD2F742B0}" type="datetime1">
              <a:rPr lang="en-US"/>
              <a:pPr/>
              <a:t>10/22/2014</a:t>
            </a:fld>
            <a:endParaRPr lang="en-US"/>
          </a:p>
        </p:txBody>
      </p:sp>
      <p:sp>
        <p:nvSpPr>
          <p:cNvPr id="24" name="Slide Number Placeholder 5"/>
          <p:cNvSpPr>
            <a:spLocks noGrp="1"/>
          </p:cNvSpPr>
          <p:nvPr>
            <p:ph type="sldNum" sz="quarter" idx="4294967295"/>
          </p:nvPr>
        </p:nvSpPr>
        <p:spPr>
          <a:xfrm>
            <a:off x="0" y="7629525"/>
            <a:ext cx="582613" cy="365125"/>
          </a:xfrm>
          <a:prstGeom prst="rect">
            <a:avLst/>
          </a:prstGeom>
        </p:spPr>
        <p:txBody>
          <a:bodyPr lIns="120170" tIns="60085" rIns="120170" bIns="60085"/>
          <a:lstStyle/>
          <a:p>
            <a:fld id="{511F9611-44E3-49FC-AE09-A76EAA158B21}" type="slidenum">
              <a:rPr lang="en-US"/>
              <a:pPr/>
              <a:t>5</a:t>
            </a:fld>
            <a:endParaRPr lang="en-US"/>
          </a:p>
        </p:txBody>
      </p:sp>
      <p:sp>
        <p:nvSpPr>
          <p:cNvPr id="11273" name="Oval 9"/>
          <p:cNvSpPr>
            <a:spLocks noChangeArrowheads="1"/>
          </p:cNvSpPr>
          <p:nvPr/>
        </p:nvSpPr>
        <p:spPr bwMode="auto">
          <a:xfrm>
            <a:off x="4465003" y="1503046"/>
            <a:ext cx="3162617" cy="1066800"/>
          </a:xfrm>
          <a:prstGeom prst="ellipse">
            <a:avLst/>
          </a:prstGeom>
          <a:solidFill>
            <a:schemeClr val="accent1"/>
          </a:solidFill>
          <a:ln w="50800" algn="ctr">
            <a:solidFill>
              <a:schemeClr val="tx1"/>
            </a:solidFill>
            <a:round/>
            <a:headEnd/>
            <a:tailEnd/>
          </a:ln>
          <a:effectLst/>
        </p:spPr>
        <p:txBody>
          <a:bodyPr wrap="none" lIns="120170" tIns="60085" rIns="120170" bIns="60085" anchor="ctr"/>
          <a:lstStyle/>
          <a:p>
            <a:pPr algn="ctr"/>
            <a:r>
              <a:rPr lang="en-US" sz="2400" dirty="0"/>
              <a:t>Validation</a:t>
            </a:r>
          </a:p>
          <a:p>
            <a:pPr algn="ctr"/>
            <a:r>
              <a:rPr lang="en-US" sz="2400" dirty="0"/>
              <a:t>Models</a:t>
            </a:r>
          </a:p>
        </p:txBody>
      </p:sp>
      <p:sp>
        <p:nvSpPr>
          <p:cNvPr id="11278" name="Oval 14"/>
          <p:cNvSpPr>
            <a:spLocks noChangeArrowheads="1"/>
          </p:cNvSpPr>
          <p:nvPr/>
        </p:nvSpPr>
        <p:spPr bwMode="auto">
          <a:xfrm>
            <a:off x="4495447" y="3997309"/>
            <a:ext cx="3125972" cy="908686"/>
          </a:xfrm>
          <a:prstGeom prst="ellipse">
            <a:avLst/>
          </a:prstGeom>
          <a:noFill/>
          <a:ln w="50800" algn="ctr">
            <a:solidFill>
              <a:schemeClr val="tx1"/>
            </a:solidFill>
            <a:round/>
            <a:headEnd/>
            <a:tailEnd/>
          </a:ln>
          <a:effectLst/>
        </p:spPr>
        <p:txBody>
          <a:bodyPr wrap="none" lIns="120170" tIns="60085" rIns="120170" bIns="60085" anchor="ctr"/>
          <a:lstStyle/>
          <a:p>
            <a:pPr algn="ctr"/>
            <a:r>
              <a:rPr lang="en-US" sz="2400" dirty="0" err="1"/>
              <a:t>sRTL</a:t>
            </a:r>
            <a:endParaRPr lang="en-US" sz="2400" dirty="0"/>
          </a:p>
        </p:txBody>
      </p:sp>
      <p:cxnSp>
        <p:nvCxnSpPr>
          <p:cNvPr id="11284" name="AutoShape 20"/>
          <p:cNvCxnSpPr>
            <a:cxnSpLocks noChangeShapeType="1"/>
            <a:stCxn id="35" idx="0"/>
            <a:endCxn id="11278" idx="5"/>
          </p:cNvCxnSpPr>
          <p:nvPr/>
        </p:nvCxnSpPr>
        <p:spPr bwMode="auto">
          <a:xfrm rot="16200000" flipV="1">
            <a:off x="7323528" y="4613022"/>
            <a:ext cx="383604" cy="703401"/>
          </a:xfrm>
          <a:prstGeom prst="straightConnector1">
            <a:avLst/>
          </a:prstGeom>
          <a:noFill/>
          <a:ln w="50800">
            <a:solidFill>
              <a:schemeClr val="tx1"/>
            </a:solidFill>
            <a:round/>
            <a:headEnd/>
            <a:tailEnd type="triangle" w="med" len="med"/>
          </a:ln>
          <a:effectLst/>
        </p:spPr>
      </p:cxnSp>
      <p:cxnSp>
        <p:nvCxnSpPr>
          <p:cNvPr id="11288" name="AutoShape 24"/>
          <p:cNvCxnSpPr>
            <a:cxnSpLocks noChangeShapeType="1"/>
            <a:stCxn id="11278" idx="3"/>
            <a:endCxn id="38" idx="0"/>
          </p:cNvCxnSpPr>
          <p:nvPr/>
        </p:nvCxnSpPr>
        <p:spPr bwMode="auto">
          <a:xfrm rot="5400000">
            <a:off x="4381567" y="4533423"/>
            <a:ext cx="332170" cy="811167"/>
          </a:xfrm>
          <a:prstGeom prst="straightConnector1">
            <a:avLst/>
          </a:prstGeom>
          <a:noFill/>
          <a:ln w="50800">
            <a:solidFill>
              <a:schemeClr val="tx1"/>
            </a:solidFill>
            <a:round/>
            <a:headEnd/>
            <a:tailEnd type="triangle" w="med" len="med"/>
          </a:ln>
          <a:effectLst/>
        </p:spPr>
      </p:cxnSp>
      <p:sp>
        <p:nvSpPr>
          <p:cNvPr id="11296" name="Line 32"/>
          <p:cNvSpPr>
            <a:spLocks noChangeShapeType="1"/>
          </p:cNvSpPr>
          <p:nvPr/>
        </p:nvSpPr>
        <p:spPr bwMode="auto">
          <a:xfrm flipV="1">
            <a:off x="793433" y="2931796"/>
            <a:ext cx="0" cy="2364104"/>
          </a:xfrm>
          <a:prstGeom prst="line">
            <a:avLst/>
          </a:prstGeom>
          <a:noFill/>
          <a:ln w="50800">
            <a:solidFill>
              <a:schemeClr val="tx1"/>
            </a:solidFill>
            <a:round/>
            <a:headEnd/>
            <a:tailEnd type="arrow" w="med" len="med"/>
          </a:ln>
          <a:effectLst/>
        </p:spPr>
        <p:txBody>
          <a:bodyPr wrap="none" lIns="120170" tIns="60085" rIns="120170" bIns="60085" anchor="ctr"/>
          <a:lstStyle/>
          <a:p>
            <a:endParaRPr lang="en-US"/>
          </a:p>
        </p:txBody>
      </p:sp>
      <p:sp>
        <p:nvSpPr>
          <p:cNvPr id="11297" name="Text Box 33"/>
          <p:cNvSpPr txBox="1">
            <a:spLocks noChangeArrowheads="1"/>
          </p:cNvSpPr>
          <p:nvPr/>
        </p:nvSpPr>
        <p:spPr bwMode="auto">
          <a:xfrm>
            <a:off x="828993" y="3968116"/>
            <a:ext cx="2035810" cy="521453"/>
          </a:xfrm>
          <a:prstGeom prst="rect">
            <a:avLst/>
          </a:prstGeom>
          <a:noFill/>
          <a:ln w="50800" algn="ctr">
            <a:noFill/>
            <a:miter lim="800000"/>
            <a:headEnd/>
            <a:tailEnd/>
          </a:ln>
          <a:effectLst/>
        </p:spPr>
        <p:txBody>
          <a:bodyPr lIns="120170" tIns="60085" rIns="120170" bIns="60085">
            <a:spAutoFit/>
          </a:bodyPr>
          <a:lstStyle/>
          <a:p>
            <a:pPr algn="l"/>
            <a:r>
              <a:rPr lang="en-US"/>
              <a:t>Abstract</a:t>
            </a:r>
          </a:p>
        </p:txBody>
      </p:sp>
      <p:sp>
        <p:nvSpPr>
          <p:cNvPr id="11304" name="Rectangle 40"/>
          <p:cNvSpPr>
            <a:spLocks noChangeArrowheads="1"/>
          </p:cNvSpPr>
          <p:nvPr/>
        </p:nvSpPr>
        <p:spPr bwMode="auto">
          <a:xfrm>
            <a:off x="1529080" y="1929766"/>
            <a:ext cx="453390" cy="390524"/>
          </a:xfrm>
          <a:prstGeom prst="rect">
            <a:avLst/>
          </a:prstGeom>
          <a:solidFill>
            <a:schemeClr val="accent1"/>
          </a:solidFill>
          <a:ln w="50800" algn="ctr">
            <a:solidFill>
              <a:schemeClr val="tx1"/>
            </a:solidFill>
            <a:miter lim="800000"/>
            <a:headEnd/>
            <a:tailEnd/>
          </a:ln>
          <a:effectLst/>
        </p:spPr>
        <p:txBody>
          <a:bodyPr wrap="none" lIns="120170" tIns="60085" rIns="120170" bIns="60085" anchor="ctr"/>
          <a:lstStyle/>
          <a:p>
            <a:endParaRPr lang="en-US"/>
          </a:p>
        </p:txBody>
      </p:sp>
      <p:sp>
        <p:nvSpPr>
          <p:cNvPr id="11305" name="Text Box 41"/>
          <p:cNvSpPr txBox="1">
            <a:spLocks noChangeArrowheads="1"/>
          </p:cNvSpPr>
          <p:nvPr/>
        </p:nvSpPr>
        <p:spPr bwMode="auto">
          <a:xfrm>
            <a:off x="2082483" y="1895476"/>
            <a:ext cx="1108309" cy="444509"/>
          </a:xfrm>
          <a:prstGeom prst="rect">
            <a:avLst/>
          </a:prstGeom>
          <a:noFill/>
          <a:ln w="50800" algn="ctr">
            <a:noFill/>
            <a:miter lim="800000"/>
            <a:headEnd/>
            <a:tailEnd/>
          </a:ln>
          <a:effectLst/>
        </p:spPr>
        <p:txBody>
          <a:bodyPr wrap="none" lIns="120170" tIns="60085" rIns="120170" bIns="60085">
            <a:spAutoFit/>
          </a:bodyPr>
          <a:lstStyle/>
          <a:p>
            <a:pPr algn="l"/>
            <a:r>
              <a:rPr lang="en-US" sz="2100"/>
              <a:t>Human</a:t>
            </a:r>
          </a:p>
        </p:txBody>
      </p:sp>
      <p:sp>
        <p:nvSpPr>
          <p:cNvPr id="11308" name="Rectangle 44"/>
          <p:cNvSpPr>
            <a:spLocks noChangeArrowheads="1"/>
          </p:cNvSpPr>
          <p:nvPr/>
        </p:nvSpPr>
        <p:spPr bwMode="auto">
          <a:xfrm>
            <a:off x="1537970" y="2518410"/>
            <a:ext cx="453390" cy="390526"/>
          </a:xfrm>
          <a:prstGeom prst="rect">
            <a:avLst/>
          </a:prstGeom>
          <a:noFill/>
          <a:ln w="50800" algn="ctr">
            <a:solidFill>
              <a:schemeClr val="tx1"/>
            </a:solidFill>
            <a:miter lim="800000"/>
            <a:headEnd/>
            <a:tailEnd/>
          </a:ln>
          <a:effectLst/>
        </p:spPr>
        <p:txBody>
          <a:bodyPr wrap="none" lIns="120170" tIns="60085" rIns="120170" bIns="60085" anchor="ctr"/>
          <a:lstStyle/>
          <a:p>
            <a:endParaRPr lang="en-US"/>
          </a:p>
        </p:txBody>
      </p:sp>
      <p:sp>
        <p:nvSpPr>
          <p:cNvPr id="11309" name="Text Box 45"/>
          <p:cNvSpPr txBox="1">
            <a:spLocks noChangeArrowheads="1"/>
          </p:cNvSpPr>
          <p:nvPr/>
        </p:nvSpPr>
        <p:spPr bwMode="auto">
          <a:xfrm>
            <a:off x="2091374" y="2484120"/>
            <a:ext cx="735386" cy="444509"/>
          </a:xfrm>
          <a:prstGeom prst="rect">
            <a:avLst/>
          </a:prstGeom>
          <a:noFill/>
          <a:ln w="50800" algn="ctr">
            <a:noFill/>
            <a:miter lim="800000"/>
            <a:headEnd/>
            <a:tailEnd/>
          </a:ln>
          <a:effectLst/>
        </p:spPr>
        <p:txBody>
          <a:bodyPr wrap="none" lIns="120170" tIns="60085" rIns="120170" bIns="60085">
            <a:spAutoFit/>
          </a:bodyPr>
          <a:lstStyle/>
          <a:p>
            <a:pPr algn="l"/>
            <a:r>
              <a:rPr lang="en-US" sz="2100"/>
              <a:t>Tool</a:t>
            </a:r>
          </a:p>
        </p:txBody>
      </p:sp>
      <p:sp>
        <p:nvSpPr>
          <p:cNvPr id="35" name="Oval 15"/>
          <p:cNvSpPr>
            <a:spLocks noChangeArrowheads="1"/>
          </p:cNvSpPr>
          <p:nvPr/>
        </p:nvSpPr>
        <p:spPr bwMode="auto">
          <a:xfrm>
            <a:off x="6862253" y="5156525"/>
            <a:ext cx="2009554" cy="878206"/>
          </a:xfrm>
          <a:prstGeom prst="ellipse">
            <a:avLst/>
          </a:prstGeom>
          <a:solidFill>
            <a:schemeClr val="accent1"/>
          </a:solidFill>
          <a:ln w="50800" algn="ctr">
            <a:solidFill>
              <a:schemeClr val="tx1"/>
            </a:solidFill>
            <a:round/>
            <a:headEnd/>
            <a:tailEnd/>
          </a:ln>
          <a:effectLst/>
        </p:spPr>
        <p:txBody>
          <a:bodyPr wrap="none" lIns="120170" tIns="60085" rIns="120170" bIns="60085" anchor="ctr"/>
          <a:lstStyle/>
          <a:p>
            <a:pPr algn="ctr"/>
            <a:r>
              <a:rPr lang="en-US" dirty="0" smtClean="0"/>
              <a:t>Schematics</a:t>
            </a:r>
            <a:endParaRPr lang="en-US" sz="2400" dirty="0"/>
          </a:p>
        </p:txBody>
      </p:sp>
      <p:sp>
        <p:nvSpPr>
          <p:cNvPr id="36" name="Oval 16"/>
          <p:cNvSpPr>
            <a:spLocks noChangeArrowheads="1"/>
          </p:cNvSpPr>
          <p:nvPr/>
        </p:nvSpPr>
        <p:spPr bwMode="auto">
          <a:xfrm>
            <a:off x="2466304" y="6305241"/>
            <a:ext cx="7443152" cy="910590"/>
          </a:xfrm>
          <a:prstGeom prst="ellipse">
            <a:avLst/>
          </a:prstGeom>
          <a:gradFill rotWithShape="0">
            <a:gsLst>
              <a:gs pos="0">
                <a:schemeClr val="hlink">
                  <a:alpha val="0"/>
                </a:schemeClr>
              </a:gs>
              <a:gs pos="100000">
                <a:schemeClr val="accent1">
                  <a:alpha val="87000"/>
                </a:schemeClr>
              </a:gs>
            </a:gsLst>
            <a:lin ang="0" scaled="1"/>
          </a:gradFill>
          <a:ln w="50800" algn="ctr">
            <a:solidFill>
              <a:schemeClr val="tx1"/>
            </a:solidFill>
            <a:round/>
            <a:headEnd/>
            <a:tailEnd/>
          </a:ln>
          <a:effectLst/>
        </p:spPr>
        <p:txBody>
          <a:bodyPr wrap="none" lIns="120170" tIns="60085" rIns="120170" bIns="60085" anchor="ctr"/>
          <a:lstStyle/>
          <a:p>
            <a:pPr algn="ctr"/>
            <a:r>
              <a:rPr lang="en-US" sz="2400"/>
              <a:t>Layout</a:t>
            </a:r>
          </a:p>
        </p:txBody>
      </p:sp>
      <p:cxnSp>
        <p:nvCxnSpPr>
          <p:cNvPr id="37" name="AutoShape 19"/>
          <p:cNvCxnSpPr>
            <a:cxnSpLocks noChangeShapeType="1"/>
            <a:stCxn id="36" idx="7"/>
            <a:endCxn id="35" idx="4"/>
          </p:cNvCxnSpPr>
          <p:nvPr/>
        </p:nvCxnSpPr>
        <p:spPr bwMode="auto">
          <a:xfrm rot="16200000" flipV="1">
            <a:off x="8141299" y="5760462"/>
            <a:ext cx="403862" cy="952400"/>
          </a:xfrm>
          <a:prstGeom prst="straightConnector1">
            <a:avLst/>
          </a:prstGeom>
          <a:noFill/>
          <a:ln w="50800">
            <a:solidFill>
              <a:schemeClr val="tx1"/>
            </a:solidFill>
            <a:round/>
            <a:headEnd/>
            <a:tailEnd type="triangle" w="med" len="med"/>
          </a:ln>
          <a:effectLst/>
        </p:spPr>
      </p:cxnSp>
      <p:sp>
        <p:nvSpPr>
          <p:cNvPr id="38" name="Oval 21"/>
          <p:cNvSpPr>
            <a:spLocks noChangeArrowheads="1"/>
          </p:cNvSpPr>
          <p:nvPr/>
        </p:nvSpPr>
        <p:spPr bwMode="auto">
          <a:xfrm>
            <a:off x="2557426" y="5105091"/>
            <a:ext cx="3169285" cy="874394"/>
          </a:xfrm>
          <a:prstGeom prst="ellipse">
            <a:avLst/>
          </a:prstGeom>
          <a:noFill/>
          <a:ln w="50800" algn="ctr">
            <a:solidFill>
              <a:schemeClr val="tx1"/>
            </a:solidFill>
            <a:round/>
            <a:headEnd/>
            <a:tailEnd/>
          </a:ln>
          <a:effectLst/>
        </p:spPr>
        <p:txBody>
          <a:bodyPr wrap="none" lIns="120170" tIns="60085" rIns="120170" bIns="60085" anchor="ctr"/>
          <a:lstStyle/>
          <a:p>
            <a:pPr algn="ctr"/>
            <a:r>
              <a:rPr lang="en-US" dirty="0" smtClean="0"/>
              <a:t>Synthesis</a:t>
            </a:r>
            <a:endParaRPr lang="en-US" sz="2400" dirty="0"/>
          </a:p>
        </p:txBody>
      </p:sp>
      <p:cxnSp>
        <p:nvCxnSpPr>
          <p:cNvPr id="39" name="AutoShape 22"/>
          <p:cNvCxnSpPr>
            <a:cxnSpLocks noChangeShapeType="1"/>
            <a:stCxn id="36" idx="1"/>
            <a:endCxn id="38" idx="4"/>
          </p:cNvCxnSpPr>
          <p:nvPr/>
        </p:nvCxnSpPr>
        <p:spPr bwMode="auto">
          <a:xfrm flipV="1">
            <a:off x="3555328" y="6009965"/>
            <a:ext cx="586740" cy="398146"/>
          </a:xfrm>
          <a:prstGeom prst="straightConnector1">
            <a:avLst/>
          </a:prstGeom>
          <a:noFill/>
          <a:ln w="50800">
            <a:solidFill>
              <a:schemeClr val="tx1"/>
            </a:solidFill>
            <a:round/>
            <a:headEnd/>
            <a:tailEnd type="triangle" w="med" len="med"/>
          </a:ln>
          <a:effectLst/>
        </p:spPr>
      </p:cxnSp>
      <p:sp>
        <p:nvSpPr>
          <p:cNvPr id="26" name="Rectangle 29"/>
          <p:cNvSpPr>
            <a:spLocks noChangeArrowheads="1"/>
          </p:cNvSpPr>
          <p:nvPr/>
        </p:nvSpPr>
        <p:spPr bwMode="auto">
          <a:xfrm>
            <a:off x="5796175" y="4024314"/>
            <a:ext cx="146685" cy="144780"/>
          </a:xfrm>
          <a:prstGeom prst="rect">
            <a:avLst/>
          </a:prstGeom>
          <a:solidFill>
            <a:schemeClr val="accent1"/>
          </a:solidFill>
          <a:ln w="50800" algn="ctr">
            <a:noFill/>
            <a:miter lim="800000"/>
            <a:headEnd/>
            <a:tailEnd/>
          </a:ln>
          <a:effectLst/>
        </p:spPr>
        <p:txBody>
          <a:bodyPr wrap="none" lIns="120170" tIns="60085" rIns="120170" bIns="60085" anchor="ctr"/>
          <a:lstStyle/>
          <a:p>
            <a:endParaRPr lang="en-US"/>
          </a:p>
        </p:txBody>
      </p:sp>
      <p:sp>
        <p:nvSpPr>
          <p:cNvPr id="27" name="Rectangle 30"/>
          <p:cNvSpPr>
            <a:spLocks noChangeArrowheads="1"/>
          </p:cNvSpPr>
          <p:nvPr/>
        </p:nvSpPr>
        <p:spPr bwMode="auto">
          <a:xfrm>
            <a:off x="5967307" y="4151950"/>
            <a:ext cx="84455" cy="125730"/>
          </a:xfrm>
          <a:prstGeom prst="rect">
            <a:avLst/>
          </a:prstGeom>
          <a:solidFill>
            <a:schemeClr val="accent1"/>
          </a:solidFill>
          <a:ln w="50800" algn="ctr">
            <a:noFill/>
            <a:miter lim="800000"/>
            <a:headEnd/>
            <a:tailEnd/>
          </a:ln>
          <a:effectLst/>
        </p:spPr>
        <p:txBody>
          <a:bodyPr wrap="none" lIns="120170" tIns="60085" rIns="120170" bIns="60085" anchor="ctr"/>
          <a:lstStyle/>
          <a:p>
            <a:endParaRPr lang="en-US"/>
          </a:p>
        </p:txBody>
      </p:sp>
      <p:sp>
        <p:nvSpPr>
          <p:cNvPr id="28" name="Rectangle 31"/>
          <p:cNvSpPr>
            <a:spLocks noChangeArrowheads="1"/>
          </p:cNvSpPr>
          <p:nvPr/>
        </p:nvSpPr>
        <p:spPr bwMode="auto">
          <a:xfrm>
            <a:off x="6158442" y="4083370"/>
            <a:ext cx="146685" cy="144780"/>
          </a:xfrm>
          <a:prstGeom prst="rect">
            <a:avLst/>
          </a:prstGeom>
          <a:solidFill>
            <a:schemeClr val="accent1"/>
          </a:solidFill>
          <a:ln w="50800" algn="ctr">
            <a:noFill/>
            <a:miter lim="800000"/>
            <a:headEnd/>
            <a:tailEnd/>
          </a:ln>
          <a:effectLst/>
        </p:spPr>
        <p:txBody>
          <a:bodyPr wrap="none" lIns="120170" tIns="60085" rIns="120170" bIns="60085" anchor="ctr"/>
          <a:lstStyle/>
          <a:p>
            <a:endParaRPr lang="en-US"/>
          </a:p>
        </p:txBody>
      </p:sp>
      <p:sp>
        <p:nvSpPr>
          <p:cNvPr id="29" name="Rectangle 32"/>
          <p:cNvSpPr>
            <a:spLocks noChangeArrowheads="1"/>
          </p:cNvSpPr>
          <p:nvPr/>
        </p:nvSpPr>
        <p:spPr bwMode="auto">
          <a:xfrm>
            <a:off x="6425142" y="4113850"/>
            <a:ext cx="146685" cy="144780"/>
          </a:xfrm>
          <a:prstGeom prst="rect">
            <a:avLst/>
          </a:prstGeom>
          <a:solidFill>
            <a:schemeClr val="accent1"/>
          </a:solidFill>
          <a:ln w="50800" algn="ctr">
            <a:noFill/>
            <a:miter lim="800000"/>
            <a:headEnd/>
            <a:tailEnd/>
          </a:ln>
          <a:effectLst/>
        </p:spPr>
        <p:txBody>
          <a:bodyPr wrap="none" lIns="120170" tIns="60085" rIns="120170" bIns="60085" anchor="ctr"/>
          <a:lstStyle/>
          <a:p>
            <a:endParaRPr lang="en-US"/>
          </a:p>
        </p:txBody>
      </p:sp>
      <p:sp>
        <p:nvSpPr>
          <p:cNvPr id="30" name="Rectangle 33"/>
          <p:cNvSpPr>
            <a:spLocks noChangeArrowheads="1"/>
          </p:cNvSpPr>
          <p:nvPr/>
        </p:nvSpPr>
        <p:spPr bwMode="auto">
          <a:xfrm>
            <a:off x="5569480" y="4062414"/>
            <a:ext cx="146685" cy="144780"/>
          </a:xfrm>
          <a:prstGeom prst="rect">
            <a:avLst/>
          </a:prstGeom>
          <a:solidFill>
            <a:schemeClr val="accent1"/>
          </a:solidFill>
          <a:ln w="50800" algn="ctr">
            <a:noFill/>
            <a:miter lim="800000"/>
            <a:headEnd/>
            <a:tailEnd/>
          </a:ln>
          <a:effectLst/>
        </p:spPr>
        <p:txBody>
          <a:bodyPr wrap="none" lIns="120170" tIns="60085" rIns="120170" bIns="60085" anchor="ctr"/>
          <a:lstStyle/>
          <a:p>
            <a:endParaRPr lang="en-US"/>
          </a:p>
        </p:txBody>
      </p:sp>
      <p:cxnSp>
        <p:nvCxnSpPr>
          <p:cNvPr id="31" name="AutoShape 13"/>
          <p:cNvCxnSpPr>
            <a:cxnSpLocks noChangeShapeType="1"/>
            <a:stCxn id="32" idx="4"/>
            <a:endCxn id="11278" idx="0"/>
          </p:cNvCxnSpPr>
          <p:nvPr/>
        </p:nvCxnSpPr>
        <p:spPr bwMode="auto">
          <a:xfrm>
            <a:off x="6058433" y="3470581"/>
            <a:ext cx="0" cy="526728"/>
          </a:xfrm>
          <a:prstGeom prst="straightConnector1">
            <a:avLst/>
          </a:prstGeom>
          <a:noFill/>
          <a:ln w="114300">
            <a:solidFill>
              <a:schemeClr val="accent1"/>
            </a:solidFill>
            <a:round/>
            <a:headEnd/>
            <a:tailEnd type="triangle" w="med" len="med"/>
          </a:ln>
          <a:effectLst/>
        </p:spPr>
      </p:cxnSp>
      <p:sp>
        <p:nvSpPr>
          <p:cNvPr id="32" name="Oval 15"/>
          <p:cNvSpPr>
            <a:spLocks noChangeArrowheads="1"/>
          </p:cNvSpPr>
          <p:nvPr/>
        </p:nvSpPr>
        <p:spPr bwMode="auto">
          <a:xfrm>
            <a:off x="5218106" y="2858710"/>
            <a:ext cx="1680654" cy="611871"/>
          </a:xfrm>
          <a:prstGeom prst="ellipse">
            <a:avLst/>
          </a:prstGeom>
          <a:solidFill>
            <a:schemeClr val="accent1"/>
          </a:solidFill>
          <a:ln w="50800" algn="ctr">
            <a:solidFill>
              <a:schemeClr val="tx1"/>
            </a:solidFill>
            <a:round/>
            <a:headEnd/>
            <a:tailEnd/>
          </a:ln>
          <a:effectLst/>
        </p:spPr>
        <p:txBody>
          <a:bodyPr wrap="none" lIns="120170" tIns="60085" rIns="120170" bIns="60085" anchor="ctr"/>
          <a:lstStyle/>
          <a:p>
            <a:r>
              <a:rPr lang="en-US" sz="2400"/>
              <a:t>Behavior</a:t>
            </a:r>
          </a:p>
        </p:txBody>
      </p:sp>
      <p:cxnSp>
        <p:nvCxnSpPr>
          <p:cNvPr id="33" name="AutoShape 16"/>
          <p:cNvCxnSpPr>
            <a:cxnSpLocks noChangeShapeType="1"/>
            <a:stCxn id="11273" idx="4"/>
            <a:endCxn id="32" idx="0"/>
          </p:cNvCxnSpPr>
          <p:nvPr/>
        </p:nvCxnSpPr>
        <p:spPr bwMode="auto">
          <a:xfrm>
            <a:off x="6046312" y="2569846"/>
            <a:ext cx="12121" cy="288864"/>
          </a:xfrm>
          <a:prstGeom prst="straightConnector1">
            <a:avLst/>
          </a:prstGeom>
          <a:noFill/>
          <a:ln w="76200">
            <a:solidFill>
              <a:schemeClr val="accent1"/>
            </a:solidFill>
            <a:round/>
            <a:headEnd/>
            <a:tailEnd type="triangle" w="med" len="med"/>
          </a:ln>
          <a:effectLst/>
        </p:spPr>
      </p:cxnSp>
      <p:sp>
        <p:nvSpPr>
          <p:cNvPr id="40" name="Oval 39"/>
          <p:cNvSpPr>
            <a:spLocks noChangeArrowheads="1"/>
          </p:cNvSpPr>
          <p:nvPr/>
        </p:nvSpPr>
        <p:spPr bwMode="auto">
          <a:xfrm>
            <a:off x="4465004" y="2816332"/>
            <a:ext cx="3402026" cy="1151783"/>
          </a:xfrm>
          <a:prstGeom prst="ellipse">
            <a:avLst/>
          </a:prstGeom>
          <a:noFill/>
          <a:ln w="12700" algn="ctr">
            <a:solidFill>
              <a:schemeClr val="tx1"/>
            </a:solidFill>
            <a:round/>
            <a:headEnd/>
            <a:tailEnd/>
          </a:ln>
          <a:effectLst/>
        </p:spPr>
        <p:txBody>
          <a:bodyPr wrap="none" lIns="120170" tIns="60085" rIns="120170" bIns="60085" anchor="ctr"/>
          <a:lstStyle/>
          <a:p>
            <a:r>
              <a:rPr lang="en-US" dirty="0"/>
              <a:t> </a:t>
            </a:r>
            <a:r>
              <a:rPr lang="en-US" dirty="0" smtClean="0"/>
              <a:t>                   </a:t>
            </a:r>
            <a:r>
              <a:rPr lang="en-US" sz="2000" dirty="0" smtClean="0"/>
              <a:t>PAD</a:t>
            </a:r>
          </a:p>
          <a:p>
            <a:r>
              <a:rPr lang="en-US" sz="2000" dirty="0" smtClean="0"/>
              <a:t>                          Code</a:t>
            </a:r>
            <a:endParaRPr lang="en-US" sz="2000" dirty="0"/>
          </a:p>
        </p:txBody>
      </p:sp>
      <p:sp>
        <p:nvSpPr>
          <p:cNvPr id="49" name="AutoShape 22"/>
          <p:cNvSpPr>
            <a:spLocks noChangeArrowheads="1"/>
          </p:cNvSpPr>
          <p:nvPr/>
        </p:nvSpPr>
        <p:spPr bwMode="auto">
          <a:xfrm flipV="1">
            <a:off x="9729154" y="3154489"/>
            <a:ext cx="2271395" cy="4010390"/>
          </a:xfrm>
          <a:custGeom>
            <a:avLst/>
            <a:gdLst>
              <a:gd name="G0" fmla="+- 5114 0 0"/>
              <a:gd name="G1" fmla="+- 21600 0 5114"/>
              <a:gd name="G2" fmla="*/ 5114 1 2"/>
              <a:gd name="G3" fmla="+- 21600 0 G2"/>
              <a:gd name="G4" fmla="+/ 5114 21600 2"/>
              <a:gd name="G5" fmla="+/ G1 0 2"/>
              <a:gd name="G6" fmla="*/ 21600 21600 5114"/>
              <a:gd name="G7" fmla="*/ G6 1 2"/>
              <a:gd name="G8" fmla="+- 21600 0 G7"/>
              <a:gd name="G9" fmla="*/ 21600 1 2"/>
              <a:gd name="G10" fmla="+- 5114 0 G9"/>
              <a:gd name="G11" fmla="?: G10 G8 0"/>
              <a:gd name="G12" fmla="?: G10 G7 21600"/>
              <a:gd name="T0" fmla="*/ 19043 w 21600"/>
              <a:gd name="T1" fmla="*/ 10800 h 21600"/>
              <a:gd name="T2" fmla="*/ 10800 w 21600"/>
              <a:gd name="T3" fmla="*/ 21600 h 21600"/>
              <a:gd name="T4" fmla="*/ 2557 w 21600"/>
              <a:gd name="T5" fmla="*/ 10800 h 21600"/>
              <a:gd name="T6" fmla="*/ 10800 w 21600"/>
              <a:gd name="T7" fmla="*/ 0 h 21600"/>
              <a:gd name="T8" fmla="*/ 4357 w 21600"/>
              <a:gd name="T9" fmla="*/ 4357 h 21600"/>
              <a:gd name="T10" fmla="*/ 17243 w 21600"/>
              <a:gd name="T11" fmla="*/ 17243 h 21600"/>
              <a:gd name="connsiteX0" fmla="*/ 0 w 21600"/>
              <a:gd name="connsiteY0" fmla="*/ 0 h 21600"/>
              <a:gd name="connsiteX1" fmla="*/ 5224 w 21600"/>
              <a:gd name="connsiteY1" fmla="*/ 21600 h 21600"/>
              <a:gd name="connsiteX2" fmla="*/ 16486 w 21600"/>
              <a:gd name="connsiteY2" fmla="*/ 21600 h 21600"/>
              <a:gd name="connsiteX3" fmla="*/ 21600 w 21600"/>
              <a:gd name="connsiteY3" fmla="*/ 0 h 21600"/>
              <a:gd name="connsiteX4" fmla="*/ 0 w 21600"/>
              <a:gd name="connsiteY4" fmla="*/ 0 h 2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0">
                <a:moveTo>
                  <a:pt x="0" y="0"/>
                </a:moveTo>
                <a:lnTo>
                  <a:pt x="5224" y="21600"/>
                </a:lnTo>
                <a:lnTo>
                  <a:pt x="16486" y="21600"/>
                </a:lnTo>
                <a:lnTo>
                  <a:pt x="21600" y="0"/>
                </a:lnTo>
                <a:lnTo>
                  <a:pt x="0" y="0"/>
                </a:lnTo>
                <a:close/>
              </a:path>
            </a:pathLst>
          </a:custGeom>
          <a:gradFill rotWithShape="1">
            <a:gsLst>
              <a:gs pos="0">
                <a:schemeClr val="accent1">
                  <a:gamma/>
                  <a:shade val="46275"/>
                  <a:invGamma/>
                  <a:alpha val="0"/>
                </a:schemeClr>
              </a:gs>
              <a:gs pos="100000">
                <a:schemeClr val="accent1">
                  <a:alpha val="75000"/>
                </a:schemeClr>
              </a:gs>
            </a:gsLst>
            <a:lin ang="0" scaled="1"/>
          </a:gradFill>
          <a:ln w="50800" algn="ctr">
            <a:solidFill>
              <a:schemeClr val="tx1"/>
            </a:solidFill>
            <a:miter lim="800000"/>
            <a:headEnd/>
            <a:tailEnd/>
          </a:ln>
          <a:effectLst/>
        </p:spPr>
        <p:txBody>
          <a:bodyPr wrap="none" lIns="120170" tIns="60085" rIns="120170" bIns="60085" anchor="ctr"/>
          <a:lstStyle/>
          <a:p>
            <a:endParaRPr lang="en-US"/>
          </a:p>
        </p:txBody>
      </p:sp>
      <p:sp>
        <p:nvSpPr>
          <p:cNvPr id="50" name="AutoShape 23"/>
          <p:cNvSpPr>
            <a:spLocks noChangeArrowheads="1"/>
          </p:cNvSpPr>
          <p:nvPr/>
        </p:nvSpPr>
        <p:spPr bwMode="auto">
          <a:xfrm flipV="1">
            <a:off x="10287000" y="1430823"/>
            <a:ext cx="1197725" cy="1733821"/>
          </a:xfrm>
          <a:custGeom>
            <a:avLst/>
            <a:gdLst>
              <a:gd name="G0" fmla="+- 4730 0 0"/>
              <a:gd name="G1" fmla="+- 21600 0 4730"/>
              <a:gd name="G2" fmla="*/ 4730 1 2"/>
              <a:gd name="G3" fmla="+- 21600 0 G2"/>
              <a:gd name="G4" fmla="+/ 4730 21600 2"/>
              <a:gd name="G5" fmla="+/ G1 0 2"/>
              <a:gd name="G6" fmla="*/ 21600 21600 4730"/>
              <a:gd name="G7" fmla="*/ G6 1 2"/>
              <a:gd name="G8" fmla="+- 21600 0 G7"/>
              <a:gd name="G9" fmla="*/ 21600 1 2"/>
              <a:gd name="G10" fmla="+- 4730 0 G9"/>
              <a:gd name="G11" fmla="?: G10 G8 0"/>
              <a:gd name="G12" fmla="?: G10 G7 21600"/>
              <a:gd name="T0" fmla="*/ 19235 w 21600"/>
              <a:gd name="T1" fmla="*/ 10800 h 21600"/>
              <a:gd name="T2" fmla="*/ 10800 w 21600"/>
              <a:gd name="T3" fmla="*/ 21600 h 21600"/>
              <a:gd name="T4" fmla="*/ 2365 w 21600"/>
              <a:gd name="T5" fmla="*/ 10800 h 21600"/>
              <a:gd name="T6" fmla="*/ 10800 w 21600"/>
              <a:gd name="T7" fmla="*/ 0 h 21600"/>
              <a:gd name="T8" fmla="*/ 4165 w 21600"/>
              <a:gd name="T9" fmla="*/ 4165 h 21600"/>
              <a:gd name="T10" fmla="*/ 17435 w 21600"/>
              <a:gd name="T11" fmla="*/ 17435 h 21600"/>
            </a:gdLst>
            <a:ahLst/>
            <a:cxnLst>
              <a:cxn ang="0">
                <a:pos x="T0" y="T1"/>
              </a:cxn>
              <a:cxn ang="0">
                <a:pos x="T2" y="T3"/>
              </a:cxn>
              <a:cxn ang="0">
                <a:pos x="T4" y="T5"/>
              </a:cxn>
              <a:cxn ang="0">
                <a:pos x="T6" y="T7"/>
              </a:cxn>
            </a:cxnLst>
            <a:rect l="T8" t="T9" r="T10" b="T11"/>
            <a:pathLst>
              <a:path w="21600" h="21600">
                <a:moveTo>
                  <a:pt x="0" y="0"/>
                </a:moveTo>
                <a:lnTo>
                  <a:pt x="4730" y="21600"/>
                </a:lnTo>
                <a:lnTo>
                  <a:pt x="16870" y="21600"/>
                </a:lnTo>
                <a:lnTo>
                  <a:pt x="21600" y="0"/>
                </a:lnTo>
                <a:close/>
              </a:path>
            </a:pathLst>
          </a:custGeom>
          <a:solidFill>
            <a:schemeClr val="accent1"/>
          </a:solidFill>
          <a:ln w="50800" algn="ctr">
            <a:solidFill>
              <a:schemeClr val="tx1"/>
            </a:solidFill>
            <a:miter lim="800000"/>
            <a:headEnd/>
            <a:tailEnd/>
          </a:ln>
          <a:effectLst/>
        </p:spPr>
        <p:txBody>
          <a:bodyPr wrap="none" lIns="120170" tIns="60085" rIns="120170" bIns="60085" anchor="ctr"/>
          <a:lstStyle/>
          <a:p>
            <a:endParaRPr lang="en-US"/>
          </a:p>
        </p:txBody>
      </p:sp>
      <p:sp>
        <p:nvSpPr>
          <p:cNvPr id="51" name="Text Box 24"/>
          <p:cNvSpPr txBox="1">
            <a:spLocks noChangeArrowheads="1"/>
          </p:cNvSpPr>
          <p:nvPr/>
        </p:nvSpPr>
        <p:spPr bwMode="auto">
          <a:xfrm rot="16200000">
            <a:off x="9803087" y="3806955"/>
            <a:ext cx="2012402" cy="613786"/>
          </a:xfrm>
          <a:prstGeom prst="rect">
            <a:avLst/>
          </a:prstGeom>
          <a:noFill/>
          <a:ln w="50800" algn="ctr">
            <a:noFill/>
            <a:miter lim="800000"/>
            <a:headEnd/>
            <a:tailEnd/>
          </a:ln>
          <a:effectLst/>
        </p:spPr>
        <p:txBody>
          <a:bodyPr wrap="none" lIns="120170" tIns="60085" rIns="120170" bIns="60085">
            <a:spAutoFit/>
          </a:bodyPr>
          <a:lstStyle/>
          <a:p>
            <a:pPr algn="ctr" eaLnBrk="0" hangingPunct="0"/>
            <a:r>
              <a:rPr lang="en-US" sz="3200" dirty="0" smtClean="0"/>
              <a:t>Validation</a:t>
            </a:r>
            <a:endParaRPr lang="en-US" sz="3200" dirty="0"/>
          </a:p>
        </p:txBody>
      </p:sp>
    </p:spTree>
    <p:extLst>
      <p:ext uri="{BB962C8B-B14F-4D97-AF65-F5344CB8AC3E}">
        <p14:creationId xmlns:p14="http://schemas.microsoft.com/office/powerpoint/2010/main" val="46258009"/>
      </p:ext>
    </p:extLst>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dirty="0" smtClean="0"/>
              <a:t>Validation</a:t>
            </a:r>
            <a:br>
              <a:rPr lang="en-US" dirty="0" smtClean="0"/>
            </a:br>
            <a:r>
              <a:rPr lang="en-US" dirty="0" smtClean="0"/>
              <a:t>Models</a:t>
            </a:r>
            <a:endParaRPr lang="en-US" dirty="0"/>
          </a:p>
        </p:txBody>
      </p:sp>
      <p:sp>
        <p:nvSpPr>
          <p:cNvPr id="33" name="Date Placeholder 3"/>
          <p:cNvSpPr>
            <a:spLocks noGrp="1"/>
          </p:cNvSpPr>
          <p:nvPr>
            <p:ph type="dt" sz="half" idx="4294967295"/>
          </p:nvPr>
        </p:nvSpPr>
        <p:spPr>
          <a:xfrm>
            <a:off x="0" y="7629525"/>
            <a:ext cx="1054100" cy="365125"/>
          </a:xfrm>
          <a:prstGeom prst="rect">
            <a:avLst/>
          </a:prstGeom>
        </p:spPr>
        <p:txBody>
          <a:bodyPr lIns="120170" tIns="60085" rIns="120170" bIns="60085"/>
          <a:lstStyle/>
          <a:p>
            <a:fld id="{027F4A72-6BE6-41EA-B03F-898157CA1EBB}" type="datetime1">
              <a:rPr lang="en-US"/>
              <a:pPr/>
              <a:t>10/22/2014</a:t>
            </a:fld>
            <a:endParaRPr lang="en-US"/>
          </a:p>
        </p:txBody>
      </p:sp>
      <p:sp>
        <p:nvSpPr>
          <p:cNvPr id="34" name="Slide Number Placeholder 5"/>
          <p:cNvSpPr>
            <a:spLocks noGrp="1"/>
          </p:cNvSpPr>
          <p:nvPr>
            <p:ph type="sldNum" sz="quarter" idx="4294967295"/>
          </p:nvPr>
        </p:nvSpPr>
        <p:spPr>
          <a:xfrm>
            <a:off x="0" y="7629525"/>
            <a:ext cx="582613" cy="365125"/>
          </a:xfrm>
          <a:prstGeom prst="rect">
            <a:avLst/>
          </a:prstGeom>
        </p:spPr>
        <p:txBody>
          <a:bodyPr lIns="120170" tIns="60085" rIns="120170" bIns="60085"/>
          <a:lstStyle/>
          <a:p>
            <a:fld id="{160D8805-FEDA-49AF-A42C-914BCBA8CAF0}" type="slidenum">
              <a:rPr lang="en-US"/>
              <a:pPr/>
              <a:t>6</a:t>
            </a:fld>
            <a:endParaRPr lang="en-US"/>
          </a:p>
        </p:txBody>
      </p:sp>
      <p:sp>
        <p:nvSpPr>
          <p:cNvPr id="116777" name="Oval 41"/>
          <p:cNvSpPr>
            <a:spLocks noChangeArrowheads="1"/>
          </p:cNvSpPr>
          <p:nvPr/>
        </p:nvSpPr>
        <p:spPr bwMode="auto">
          <a:xfrm>
            <a:off x="5767388" y="2695057"/>
            <a:ext cx="1920240" cy="792480"/>
          </a:xfrm>
          <a:prstGeom prst="ellipse">
            <a:avLst/>
          </a:prstGeom>
          <a:noFill/>
          <a:ln w="50800" algn="ctr">
            <a:solidFill>
              <a:schemeClr val="tx1"/>
            </a:solidFill>
            <a:prstDash val="dash"/>
            <a:round/>
            <a:headEnd/>
            <a:tailEnd/>
          </a:ln>
          <a:effectLst/>
        </p:spPr>
        <p:txBody>
          <a:bodyPr wrap="none" lIns="120170" tIns="60085" rIns="120170" bIns="60085" anchor="ctr"/>
          <a:lstStyle/>
          <a:p>
            <a:pPr algn="ctr"/>
            <a:r>
              <a:rPr lang="en-US" sz="2400"/>
              <a:t>Queuing</a:t>
            </a:r>
          </a:p>
          <a:p>
            <a:pPr algn="ctr"/>
            <a:r>
              <a:rPr lang="en-US" sz="2400"/>
              <a:t>Mdels</a:t>
            </a:r>
          </a:p>
        </p:txBody>
      </p:sp>
      <p:sp>
        <p:nvSpPr>
          <p:cNvPr id="116740" name="Oval 4"/>
          <p:cNvSpPr>
            <a:spLocks noChangeArrowheads="1"/>
          </p:cNvSpPr>
          <p:nvPr/>
        </p:nvSpPr>
        <p:spPr bwMode="auto">
          <a:xfrm>
            <a:off x="4702810" y="3891397"/>
            <a:ext cx="2624773" cy="908686"/>
          </a:xfrm>
          <a:prstGeom prst="ellipse">
            <a:avLst/>
          </a:prstGeom>
          <a:solidFill>
            <a:schemeClr val="accent1"/>
          </a:solidFill>
          <a:ln w="50800" algn="ctr">
            <a:solidFill>
              <a:schemeClr val="tx1"/>
            </a:solidFill>
            <a:round/>
            <a:headEnd/>
            <a:tailEnd/>
          </a:ln>
          <a:effectLst/>
        </p:spPr>
        <p:txBody>
          <a:bodyPr wrap="none" lIns="120170" tIns="60085" rIns="120170" bIns="60085" anchor="ctr"/>
          <a:lstStyle/>
          <a:p>
            <a:pPr algn="ctr"/>
            <a:r>
              <a:rPr lang="en-US" sz="2400"/>
              <a:t>RTL</a:t>
            </a:r>
          </a:p>
        </p:txBody>
      </p:sp>
      <p:cxnSp>
        <p:nvCxnSpPr>
          <p:cNvPr id="116744" name="AutoShape 8"/>
          <p:cNvCxnSpPr>
            <a:cxnSpLocks noChangeShapeType="1"/>
            <a:stCxn id="47" idx="0"/>
            <a:endCxn id="116740" idx="5"/>
          </p:cNvCxnSpPr>
          <p:nvPr/>
        </p:nvCxnSpPr>
        <p:spPr bwMode="auto">
          <a:xfrm rot="16200000" flipV="1">
            <a:off x="7160354" y="4449849"/>
            <a:ext cx="489516" cy="923836"/>
          </a:xfrm>
          <a:prstGeom prst="straightConnector1">
            <a:avLst/>
          </a:prstGeom>
          <a:noFill/>
          <a:ln w="50800">
            <a:solidFill>
              <a:schemeClr val="tx1"/>
            </a:solidFill>
            <a:round/>
            <a:headEnd/>
            <a:tailEnd type="triangle" w="med" len="med"/>
          </a:ln>
          <a:effectLst/>
        </p:spPr>
      </p:cxnSp>
      <p:cxnSp>
        <p:nvCxnSpPr>
          <p:cNvPr id="116747" name="AutoShape 11"/>
          <p:cNvCxnSpPr>
            <a:cxnSpLocks noChangeShapeType="1"/>
            <a:stCxn id="116740" idx="3"/>
            <a:endCxn id="50" idx="0"/>
          </p:cNvCxnSpPr>
          <p:nvPr/>
        </p:nvCxnSpPr>
        <p:spPr bwMode="auto">
          <a:xfrm rot="5400000">
            <a:off x="4395593" y="4413484"/>
            <a:ext cx="438082" cy="945132"/>
          </a:xfrm>
          <a:prstGeom prst="straightConnector1">
            <a:avLst/>
          </a:prstGeom>
          <a:noFill/>
          <a:ln w="50800">
            <a:solidFill>
              <a:schemeClr val="tx1"/>
            </a:solidFill>
            <a:round/>
            <a:headEnd/>
            <a:tailEnd type="triangle" w="med" len="med"/>
          </a:ln>
          <a:effectLst/>
        </p:spPr>
      </p:cxnSp>
      <p:cxnSp>
        <p:nvCxnSpPr>
          <p:cNvPr id="116751" name="AutoShape 15"/>
          <p:cNvCxnSpPr>
            <a:cxnSpLocks noChangeShapeType="1"/>
            <a:stCxn id="116753" idx="4"/>
          </p:cNvCxnSpPr>
          <p:nvPr/>
        </p:nvCxnSpPr>
        <p:spPr bwMode="auto">
          <a:xfrm>
            <a:off x="5016184" y="3384668"/>
            <a:ext cx="566736" cy="506729"/>
          </a:xfrm>
          <a:prstGeom prst="straightConnector1">
            <a:avLst/>
          </a:prstGeom>
          <a:noFill/>
          <a:ln w="76200">
            <a:solidFill>
              <a:schemeClr val="tx1"/>
            </a:solidFill>
            <a:prstDash val="dash"/>
            <a:round/>
            <a:headEnd/>
            <a:tailEnd type="triangle" w="med" len="med"/>
          </a:ln>
          <a:effectLst/>
        </p:spPr>
      </p:cxnSp>
      <p:cxnSp>
        <p:nvCxnSpPr>
          <p:cNvPr id="116752" name="AutoShape 16"/>
          <p:cNvCxnSpPr>
            <a:cxnSpLocks noChangeShapeType="1"/>
            <a:stCxn id="116777" idx="4"/>
          </p:cNvCxnSpPr>
          <p:nvPr/>
        </p:nvCxnSpPr>
        <p:spPr bwMode="auto">
          <a:xfrm flipH="1">
            <a:off x="6477000" y="3487537"/>
            <a:ext cx="250508" cy="432436"/>
          </a:xfrm>
          <a:prstGeom prst="straightConnector1">
            <a:avLst/>
          </a:prstGeom>
          <a:noFill/>
          <a:ln w="76200">
            <a:solidFill>
              <a:schemeClr val="tx1"/>
            </a:solidFill>
            <a:prstDash val="dash"/>
            <a:round/>
            <a:headEnd/>
            <a:tailEnd type="triangle" w="med" len="med"/>
          </a:ln>
          <a:effectLst/>
        </p:spPr>
      </p:cxnSp>
      <p:sp>
        <p:nvSpPr>
          <p:cNvPr id="116753" name="Oval 17"/>
          <p:cNvSpPr>
            <a:spLocks noChangeArrowheads="1"/>
          </p:cNvSpPr>
          <p:nvPr/>
        </p:nvSpPr>
        <p:spPr bwMode="auto">
          <a:xfrm>
            <a:off x="4338321" y="2826504"/>
            <a:ext cx="1355725" cy="558164"/>
          </a:xfrm>
          <a:prstGeom prst="ellipse">
            <a:avLst/>
          </a:prstGeom>
          <a:noFill/>
          <a:ln w="50800" algn="ctr">
            <a:solidFill>
              <a:schemeClr val="tx1"/>
            </a:solidFill>
            <a:prstDash val="dash"/>
            <a:round/>
            <a:headEnd/>
            <a:tailEnd/>
          </a:ln>
          <a:effectLst/>
        </p:spPr>
        <p:txBody>
          <a:bodyPr wrap="none" lIns="120170" tIns="60085" rIns="120170" bIns="60085" anchor="ctr"/>
          <a:lstStyle/>
          <a:p>
            <a:pPr algn="ctr"/>
            <a:r>
              <a:rPr lang="en-US" sz="2400"/>
              <a:t>HLM</a:t>
            </a:r>
          </a:p>
        </p:txBody>
      </p:sp>
      <p:sp>
        <p:nvSpPr>
          <p:cNvPr id="116756" name="Oval 20"/>
          <p:cNvSpPr>
            <a:spLocks noChangeArrowheads="1"/>
          </p:cNvSpPr>
          <p:nvPr/>
        </p:nvSpPr>
        <p:spPr bwMode="auto">
          <a:xfrm>
            <a:off x="1124585" y="2811263"/>
            <a:ext cx="1744663" cy="889634"/>
          </a:xfrm>
          <a:prstGeom prst="ellipse">
            <a:avLst/>
          </a:prstGeom>
          <a:solidFill>
            <a:schemeClr val="accent1"/>
          </a:solidFill>
          <a:ln w="50800" algn="ctr">
            <a:solidFill>
              <a:schemeClr val="tx1"/>
            </a:solidFill>
            <a:round/>
            <a:headEnd/>
            <a:tailEnd/>
          </a:ln>
          <a:effectLst/>
        </p:spPr>
        <p:txBody>
          <a:bodyPr wrap="none" lIns="120170" tIns="60085" rIns="120170" bIns="60085" anchor="ctr"/>
          <a:lstStyle/>
          <a:p>
            <a:pPr algn="ctr"/>
            <a:r>
              <a:rPr lang="en-US" sz="2400"/>
              <a:t>X-Actors</a:t>
            </a:r>
          </a:p>
        </p:txBody>
      </p:sp>
      <p:sp>
        <p:nvSpPr>
          <p:cNvPr id="116757" name="Oval 21"/>
          <p:cNvSpPr>
            <a:spLocks noChangeArrowheads="1"/>
          </p:cNvSpPr>
          <p:nvPr/>
        </p:nvSpPr>
        <p:spPr bwMode="auto">
          <a:xfrm>
            <a:off x="2404745" y="2188328"/>
            <a:ext cx="2162493" cy="851536"/>
          </a:xfrm>
          <a:prstGeom prst="ellipse">
            <a:avLst/>
          </a:prstGeom>
          <a:solidFill>
            <a:schemeClr val="accent1"/>
          </a:solidFill>
          <a:ln w="50800" algn="ctr">
            <a:solidFill>
              <a:schemeClr val="tx1"/>
            </a:solidFill>
            <a:round/>
            <a:headEnd/>
            <a:tailEnd/>
          </a:ln>
          <a:effectLst/>
        </p:spPr>
        <p:txBody>
          <a:bodyPr wrap="none" lIns="120170" tIns="60085" rIns="120170" bIns="60085" anchor="ctr"/>
          <a:lstStyle/>
          <a:p>
            <a:pPr algn="ctr"/>
            <a:r>
              <a:rPr lang="en-US" sz="2400"/>
              <a:t>Ref. Models</a:t>
            </a:r>
          </a:p>
        </p:txBody>
      </p:sp>
      <p:sp>
        <p:nvSpPr>
          <p:cNvPr id="116758" name="Oval 22"/>
          <p:cNvSpPr>
            <a:spLocks noChangeArrowheads="1"/>
          </p:cNvSpPr>
          <p:nvPr/>
        </p:nvSpPr>
        <p:spPr bwMode="auto">
          <a:xfrm>
            <a:off x="4260534" y="1451093"/>
            <a:ext cx="2298065" cy="1059180"/>
          </a:xfrm>
          <a:prstGeom prst="ellipse">
            <a:avLst/>
          </a:prstGeom>
          <a:solidFill>
            <a:schemeClr val="accent1"/>
          </a:solidFill>
          <a:ln w="50800" algn="ctr">
            <a:solidFill>
              <a:schemeClr val="tx1"/>
            </a:solidFill>
            <a:round/>
            <a:headEnd/>
            <a:tailEnd/>
          </a:ln>
          <a:effectLst/>
        </p:spPr>
        <p:txBody>
          <a:bodyPr wrap="none" lIns="120170" tIns="60085" rIns="120170" bIns="60085" anchor="ctr"/>
          <a:lstStyle/>
          <a:p>
            <a:pPr algn="ctr"/>
            <a:r>
              <a:rPr lang="en-US" sz="2400"/>
              <a:t>ISA/</a:t>
            </a:r>
          </a:p>
          <a:p>
            <a:pPr algn="ctr"/>
            <a:r>
              <a:rPr lang="en-US" sz="2400"/>
              <a:t>Mem. Order</a:t>
            </a:r>
          </a:p>
        </p:txBody>
      </p:sp>
      <p:sp>
        <p:nvSpPr>
          <p:cNvPr id="116759" name="Oval 23"/>
          <p:cNvSpPr>
            <a:spLocks noChangeArrowheads="1"/>
          </p:cNvSpPr>
          <p:nvPr/>
        </p:nvSpPr>
        <p:spPr bwMode="auto">
          <a:xfrm>
            <a:off x="6571933" y="1963538"/>
            <a:ext cx="2338070" cy="927736"/>
          </a:xfrm>
          <a:prstGeom prst="ellipse">
            <a:avLst/>
          </a:prstGeom>
          <a:solidFill>
            <a:schemeClr val="accent1"/>
          </a:solidFill>
          <a:ln w="50800" algn="ctr">
            <a:solidFill>
              <a:schemeClr val="tx1"/>
            </a:solidFill>
            <a:round/>
            <a:headEnd/>
            <a:tailEnd/>
          </a:ln>
          <a:effectLst/>
        </p:spPr>
        <p:txBody>
          <a:bodyPr wrap="none" lIns="120170" tIns="60085" rIns="120170" bIns="60085" anchor="ctr"/>
          <a:lstStyle/>
          <a:p>
            <a:pPr algn="ctr"/>
            <a:r>
              <a:rPr lang="en-US" sz="2400"/>
              <a:t>Protocol</a:t>
            </a:r>
          </a:p>
          <a:p>
            <a:pPr algn="ctr"/>
            <a:r>
              <a:rPr lang="en-US" sz="2400"/>
              <a:t>Models</a:t>
            </a:r>
          </a:p>
        </p:txBody>
      </p:sp>
      <p:sp>
        <p:nvSpPr>
          <p:cNvPr id="116760" name="Oval 24"/>
          <p:cNvSpPr>
            <a:spLocks noChangeArrowheads="1"/>
          </p:cNvSpPr>
          <p:nvPr/>
        </p:nvSpPr>
        <p:spPr bwMode="auto">
          <a:xfrm>
            <a:off x="10125711" y="1317743"/>
            <a:ext cx="1720215" cy="737234"/>
          </a:xfrm>
          <a:prstGeom prst="ellipse">
            <a:avLst/>
          </a:prstGeom>
          <a:solidFill>
            <a:schemeClr val="accent1"/>
          </a:solidFill>
          <a:ln w="50800" algn="ctr">
            <a:solidFill>
              <a:schemeClr val="tx1"/>
            </a:solidFill>
            <a:round/>
            <a:headEnd/>
            <a:tailEnd/>
          </a:ln>
          <a:effectLst/>
        </p:spPr>
        <p:txBody>
          <a:bodyPr wrap="none" lIns="120170" tIns="60085" rIns="120170" bIns="60085" anchor="ctr"/>
          <a:lstStyle/>
          <a:p>
            <a:pPr algn="ctr"/>
            <a:r>
              <a:rPr lang="en-US" sz="2400"/>
              <a:t>MAS</a:t>
            </a:r>
          </a:p>
        </p:txBody>
      </p:sp>
      <p:sp>
        <p:nvSpPr>
          <p:cNvPr id="116761" name="Oval 25"/>
          <p:cNvSpPr>
            <a:spLocks noChangeArrowheads="1"/>
          </p:cNvSpPr>
          <p:nvPr/>
        </p:nvSpPr>
        <p:spPr bwMode="auto">
          <a:xfrm>
            <a:off x="9532304" y="2174993"/>
            <a:ext cx="2253615" cy="889634"/>
          </a:xfrm>
          <a:prstGeom prst="ellipse">
            <a:avLst/>
          </a:prstGeom>
          <a:solidFill>
            <a:schemeClr val="accent1"/>
          </a:solidFill>
          <a:ln w="50800" algn="ctr">
            <a:solidFill>
              <a:schemeClr val="tx1"/>
            </a:solidFill>
            <a:round/>
            <a:headEnd/>
            <a:tailEnd/>
          </a:ln>
          <a:effectLst/>
        </p:spPr>
        <p:txBody>
          <a:bodyPr wrap="none" lIns="120170" tIns="60085" rIns="120170" bIns="60085" anchor="ctr"/>
          <a:lstStyle/>
          <a:p>
            <a:pPr algn="ctr"/>
            <a:r>
              <a:rPr lang="en-US" sz="2400"/>
              <a:t>Perf.</a:t>
            </a:r>
          </a:p>
          <a:p>
            <a:pPr algn="ctr"/>
            <a:r>
              <a:rPr lang="en-US" sz="2400"/>
              <a:t>Model</a:t>
            </a:r>
          </a:p>
        </p:txBody>
      </p:sp>
      <p:sp>
        <p:nvSpPr>
          <p:cNvPr id="116762" name="Oval 26"/>
          <p:cNvSpPr>
            <a:spLocks noChangeArrowheads="1"/>
          </p:cNvSpPr>
          <p:nvPr/>
        </p:nvSpPr>
        <p:spPr bwMode="auto">
          <a:xfrm>
            <a:off x="7812089" y="1018658"/>
            <a:ext cx="2162492" cy="1003936"/>
          </a:xfrm>
          <a:prstGeom prst="ellipse">
            <a:avLst/>
          </a:prstGeom>
          <a:solidFill>
            <a:schemeClr val="accent1"/>
          </a:solidFill>
          <a:ln w="50800" algn="ctr">
            <a:solidFill>
              <a:schemeClr val="tx1"/>
            </a:solidFill>
            <a:round/>
            <a:headEnd/>
            <a:tailEnd/>
          </a:ln>
          <a:effectLst/>
        </p:spPr>
        <p:txBody>
          <a:bodyPr wrap="none" lIns="120170" tIns="60085" rIns="120170" bIns="60085" anchor="ctr"/>
          <a:lstStyle/>
          <a:p>
            <a:pPr algn="ctr"/>
            <a:r>
              <a:rPr lang="en-US" sz="2400"/>
              <a:t>uArch</a:t>
            </a:r>
          </a:p>
          <a:p>
            <a:pPr algn="ctr"/>
            <a:r>
              <a:rPr lang="en-US" sz="2400"/>
              <a:t>Concept</a:t>
            </a:r>
          </a:p>
        </p:txBody>
      </p:sp>
      <p:cxnSp>
        <p:nvCxnSpPr>
          <p:cNvPr id="116764" name="AutoShape 28"/>
          <p:cNvCxnSpPr>
            <a:cxnSpLocks noChangeShapeType="1"/>
            <a:stCxn id="116756" idx="5"/>
            <a:endCxn id="116740" idx="2"/>
          </p:cNvCxnSpPr>
          <p:nvPr/>
        </p:nvCxnSpPr>
        <p:spPr bwMode="auto">
          <a:xfrm>
            <a:off x="2613660" y="3601838"/>
            <a:ext cx="2053590" cy="744856"/>
          </a:xfrm>
          <a:prstGeom prst="straightConnector1">
            <a:avLst/>
          </a:prstGeom>
          <a:noFill/>
          <a:ln w="152400">
            <a:solidFill>
              <a:schemeClr val="accent1"/>
            </a:solidFill>
            <a:round/>
            <a:headEnd/>
            <a:tailEnd type="triangle" w="med" len="med"/>
          </a:ln>
          <a:effectLst/>
        </p:spPr>
      </p:cxnSp>
      <p:cxnSp>
        <p:nvCxnSpPr>
          <p:cNvPr id="116765" name="AutoShape 29"/>
          <p:cNvCxnSpPr>
            <a:cxnSpLocks noChangeShapeType="1"/>
            <a:stCxn id="116757" idx="5"/>
          </p:cNvCxnSpPr>
          <p:nvPr/>
        </p:nvCxnSpPr>
        <p:spPr bwMode="auto">
          <a:xfrm>
            <a:off x="4250548" y="2915159"/>
            <a:ext cx="1049003" cy="1004814"/>
          </a:xfrm>
          <a:prstGeom prst="straightConnector1">
            <a:avLst/>
          </a:prstGeom>
          <a:noFill/>
          <a:ln w="152400">
            <a:solidFill>
              <a:schemeClr val="accent1"/>
            </a:solidFill>
            <a:round/>
            <a:headEnd/>
            <a:tailEnd type="triangle" w="med" len="med"/>
          </a:ln>
          <a:effectLst/>
        </p:spPr>
      </p:cxnSp>
      <p:cxnSp>
        <p:nvCxnSpPr>
          <p:cNvPr id="116766" name="AutoShape 30"/>
          <p:cNvCxnSpPr>
            <a:cxnSpLocks noChangeShapeType="1"/>
            <a:stCxn id="116758" idx="4"/>
          </p:cNvCxnSpPr>
          <p:nvPr/>
        </p:nvCxnSpPr>
        <p:spPr bwMode="auto">
          <a:xfrm>
            <a:off x="5409567" y="2510273"/>
            <a:ext cx="357821" cy="1350644"/>
          </a:xfrm>
          <a:prstGeom prst="straightConnector1">
            <a:avLst/>
          </a:prstGeom>
          <a:noFill/>
          <a:ln w="152400">
            <a:solidFill>
              <a:schemeClr val="accent1"/>
            </a:solidFill>
            <a:round/>
            <a:headEnd/>
            <a:tailEnd type="triangle" w="med" len="med"/>
          </a:ln>
          <a:effectLst/>
        </p:spPr>
      </p:cxnSp>
      <p:cxnSp>
        <p:nvCxnSpPr>
          <p:cNvPr id="116767" name="AutoShape 31"/>
          <p:cNvCxnSpPr>
            <a:cxnSpLocks noChangeShapeType="1"/>
            <a:stCxn id="116759" idx="4"/>
          </p:cNvCxnSpPr>
          <p:nvPr/>
        </p:nvCxnSpPr>
        <p:spPr bwMode="auto">
          <a:xfrm flipH="1">
            <a:off x="6727508" y="2891274"/>
            <a:ext cx="1013460" cy="1028699"/>
          </a:xfrm>
          <a:prstGeom prst="straightConnector1">
            <a:avLst/>
          </a:prstGeom>
          <a:noFill/>
          <a:ln w="152400">
            <a:solidFill>
              <a:schemeClr val="accent1"/>
            </a:solidFill>
            <a:round/>
            <a:headEnd/>
            <a:tailEnd type="triangle" w="med" len="med"/>
          </a:ln>
          <a:effectLst/>
        </p:spPr>
      </p:cxnSp>
      <p:cxnSp>
        <p:nvCxnSpPr>
          <p:cNvPr id="116768" name="AutoShape 32"/>
          <p:cNvCxnSpPr>
            <a:cxnSpLocks noChangeShapeType="1"/>
            <a:stCxn id="116761" idx="3"/>
          </p:cNvCxnSpPr>
          <p:nvPr/>
        </p:nvCxnSpPr>
        <p:spPr bwMode="auto">
          <a:xfrm flipH="1">
            <a:off x="7234238" y="2934343"/>
            <a:ext cx="2628100" cy="1180457"/>
          </a:xfrm>
          <a:prstGeom prst="straightConnector1">
            <a:avLst/>
          </a:prstGeom>
          <a:noFill/>
          <a:ln w="152400">
            <a:solidFill>
              <a:schemeClr val="accent1"/>
            </a:solidFill>
            <a:prstDash val="sysDot"/>
            <a:round/>
            <a:headEnd/>
            <a:tailEnd type="triangle" w="med" len="med"/>
          </a:ln>
          <a:effectLst/>
        </p:spPr>
      </p:cxnSp>
      <p:sp>
        <p:nvSpPr>
          <p:cNvPr id="116772" name="Oval 36"/>
          <p:cNvSpPr>
            <a:spLocks noChangeArrowheads="1"/>
          </p:cNvSpPr>
          <p:nvPr/>
        </p:nvSpPr>
        <p:spPr bwMode="auto">
          <a:xfrm>
            <a:off x="1791336" y="1403467"/>
            <a:ext cx="2095818" cy="870586"/>
          </a:xfrm>
          <a:prstGeom prst="ellipse">
            <a:avLst/>
          </a:prstGeom>
          <a:solidFill>
            <a:schemeClr val="accent1"/>
          </a:solidFill>
          <a:ln w="50800" algn="ctr">
            <a:solidFill>
              <a:schemeClr val="tx1"/>
            </a:solidFill>
            <a:round/>
            <a:headEnd/>
            <a:tailEnd/>
          </a:ln>
          <a:effectLst/>
        </p:spPr>
        <p:txBody>
          <a:bodyPr wrap="none" lIns="120170" tIns="60085" rIns="120170" bIns="60085" anchor="ctr"/>
          <a:lstStyle/>
          <a:p>
            <a:pPr algn="ctr"/>
            <a:r>
              <a:rPr lang="en-US" sz="2400"/>
              <a:t>Visualization</a:t>
            </a:r>
          </a:p>
        </p:txBody>
      </p:sp>
      <p:sp>
        <p:nvSpPr>
          <p:cNvPr id="116773" name="Oval 37"/>
          <p:cNvSpPr>
            <a:spLocks noChangeArrowheads="1"/>
          </p:cNvSpPr>
          <p:nvPr/>
        </p:nvSpPr>
        <p:spPr bwMode="auto">
          <a:xfrm>
            <a:off x="800100" y="2001638"/>
            <a:ext cx="1744663" cy="889636"/>
          </a:xfrm>
          <a:prstGeom prst="ellipse">
            <a:avLst/>
          </a:prstGeom>
          <a:solidFill>
            <a:schemeClr val="accent1"/>
          </a:solidFill>
          <a:ln w="50800" algn="ctr">
            <a:solidFill>
              <a:schemeClr val="tx1"/>
            </a:solidFill>
            <a:round/>
            <a:headEnd/>
            <a:tailEnd/>
          </a:ln>
          <a:effectLst/>
        </p:spPr>
        <p:txBody>
          <a:bodyPr wrap="none" lIns="120170" tIns="60085" rIns="120170" bIns="60085" anchor="ctr"/>
          <a:lstStyle/>
          <a:p>
            <a:pPr algn="ctr"/>
            <a:r>
              <a:rPr lang="en-US" sz="2400"/>
              <a:t>Coverage</a:t>
            </a:r>
          </a:p>
        </p:txBody>
      </p:sp>
      <p:cxnSp>
        <p:nvCxnSpPr>
          <p:cNvPr id="116774" name="AutoShape 38"/>
          <p:cNvCxnSpPr>
            <a:cxnSpLocks noChangeShapeType="1"/>
            <a:stCxn id="116773" idx="5"/>
          </p:cNvCxnSpPr>
          <p:nvPr/>
        </p:nvCxnSpPr>
        <p:spPr bwMode="auto">
          <a:xfrm>
            <a:off x="2289263" y="2760990"/>
            <a:ext cx="2540794" cy="1353810"/>
          </a:xfrm>
          <a:prstGeom prst="straightConnector1">
            <a:avLst/>
          </a:prstGeom>
          <a:noFill/>
          <a:ln w="152400">
            <a:solidFill>
              <a:schemeClr val="accent1"/>
            </a:solidFill>
            <a:round/>
            <a:headEnd/>
            <a:tailEnd type="triangle" w="med" len="med"/>
          </a:ln>
          <a:effectLst/>
        </p:spPr>
      </p:cxnSp>
      <p:cxnSp>
        <p:nvCxnSpPr>
          <p:cNvPr id="116775" name="AutoShape 39"/>
          <p:cNvCxnSpPr>
            <a:cxnSpLocks noChangeShapeType="1"/>
            <a:stCxn id="116772" idx="4"/>
            <a:endCxn id="116740" idx="1"/>
          </p:cNvCxnSpPr>
          <p:nvPr/>
        </p:nvCxnSpPr>
        <p:spPr bwMode="auto">
          <a:xfrm>
            <a:off x="2839245" y="2274053"/>
            <a:ext cx="2247954" cy="1750418"/>
          </a:xfrm>
          <a:prstGeom prst="straightConnector1">
            <a:avLst/>
          </a:prstGeom>
          <a:noFill/>
          <a:ln w="152400">
            <a:solidFill>
              <a:schemeClr val="accent1"/>
            </a:solidFill>
            <a:round/>
            <a:headEnd/>
            <a:tailEnd type="triangle" w="med" len="med"/>
          </a:ln>
          <a:effectLst/>
        </p:spPr>
      </p:cxnSp>
      <p:cxnSp>
        <p:nvCxnSpPr>
          <p:cNvPr id="116778" name="AutoShape 42"/>
          <p:cNvCxnSpPr>
            <a:cxnSpLocks noChangeShapeType="1"/>
            <a:stCxn id="116762" idx="3"/>
          </p:cNvCxnSpPr>
          <p:nvPr/>
        </p:nvCxnSpPr>
        <p:spPr bwMode="auto">
          <a:xfrm flipH="1">
            <a:off x="6187880" y="1875571"/>
            <a:ext cx="1940899" cy="1985346"/>
          </a:xfrm>
          <a:prstGeom prst="straightConnector1">
            <a:avLst/>
          </a:prstGeom>
          <a:noFill/>
          <a:ln w="152400">
            <a:solidFill>
              <a:schemeClr val="accent1"/>
            </a:solidFill>
            <a:prstDash val="sysDot"/>
            <a:round/>
            <a:headEnd/>
            <a:tailEnd type="triangle" w="med" len="med"/>
          </a:ln>
          <a:effectLst/>
        </p:spPr>
      </p:cxnSp>
      <p:cxnSp>
        <p:nvCxnSpPr>
          <p:cNvPr id="116779" name="AutoShape 43"/>
          <p:cNvCxnSpPr>
            <a:cxnSpLocks noChangeShapeType="1"/>
            <a:stCxn id="116760" idx="3"/>
            <a:endCxn id="116740" idx="7"/>
          </p:cNvCxnSpPr>
          <p:nvPr/>
        </p:nvCxnSpPr>
        <p:spPr bwMode="auto">
          <a:xfrm flipH="1">
            <a:off x="6943090" y="1976873"/>
            <a:ext cx="3433763" cy="2017394"/>
          </a:xfrm>
          <a:prstGeom prst="straightConnector1">
            <a:avLst/>
          </a:prstGeom>
          <a:noFill/>
          <a:ln w="152400">
            <a:solidFill>
              <a:schemeClr val="accent1"/>
            </a:solidFill>
            <a:prstDash val="sysDot"/>
            <a:round/>
            <a:headEnd/>
            <a:tailEnd type="triangle" w="med" len="med"/>
          </a:ln>
          <a:effectLst/>
        </p:spPr>
      </p:cxnSp>
      <p:sp>
        <p:nvSpPr>
          <p:cNvPr id="47" name="Oval 15"/>
          <p:cNvSpPr>
            <a:spLocks noChangeArrowheads="1"/>
          </p:cNvSpPr>
          <p:nvPr/>
        </p:nvSpPr>
        <p:spPr bwMode="auto">
          <a:xfrm>
            <a:off x="6862253" y="5156525"/>
            <a:ext cx="2009554" cy="878206"/>
          </a:xfrm>
          <a:prstGeom prst="ellipse">
            <a:avLst/>
          </a:prstGeom>
          <a:solidFill>
            <a:schemeClr val="accent1"/>
          </a:solidFill>
          <a:ln w="50800" algn="ctr">
            <a:solidFill>
              <a:schemeClr val="tx1"/>
            </a:solidFill>
            <a:round/>
            <a:headEnd/>
            <a:tailEnd/>
          </a:ln>
          <a:effectLst/>
        </p:spPr>
        <p:txBody>
          <a:bodyPr wrap="none" lIns="120170" tIns="60085" rIns="120170" bIns="60085" anchor="ctr"/>
          <a:lstStyle/>
          <a:p>
            <a:pPr algn="ctr"/>
            <a:r>
              <a:rPr lang="en-US" dirty="0" smtClean="0"/>
              <a:t>Schematics</a:t>
            </a:r>
            <a:endParaRPr lang="en-US" sz="2400" dirty="0"/>
          </a:p>
        </p:txBody>
      </p:sp>
      <p:sp>
        <p:nvSpPr>
          <p:cNvPr id="48" name="Oval 16"/>
          <p:cNvSpPr>
            <a:spLocks noChangeArrowheads="1"/>
          </p:cNvSpPr>
          <p:nvPr/>
        </p:nvSpPr>
        <p:spPr bwMode="auto">
          <a:xfrm>
            <a:off x="2466304" y="6305241"/>
            <a:ext cx="7443152" cy="910590"/>
          </a:xfrm>
          <a:prstGeom prst="ellipse">
            <a:avLst/>
          </a:prstGeom>
          <a:gradFill rotWithShape="0">
            <a:gsLst>
              <a:gs pos="0">
                <a:schemeClr val="hlink">
                  <a:alpha val="0"/>
                </a:schemeClr>
              </a:gs>
              <a:gs pos="100000">
                <a:schemeClr val="accent1">
                  <a:alpha val="87000"/>
                </a:schemeClr>
              </a:gs>
            </a:gsLst>
            <a:lin ang="0" scaled="1"/>
          </a:gradFill>
          <a:ln w="50800" algn="ctr">
            <a:solidFill>
              <a:schemeClr val="tx1"/>
            </a:solidFill>
            <a:round/>
            <a:headEnd/>
            <a:tailEnd/>
          </a:ln>
          <a:effectLst/>
        </p:spPr>
        <p:txBody>
          <a:bodyPr wrap="none" lIns="120170" tIns="60085" rIns="120170" bIns="60085" anchor="ctr"/>
          <a:lstStyle/>
          <a:p>
            <a:pPr algn="ctr"/>
            <a:r>
              <a:rPr lang="en-US" sz="2400"/>
              <a:t>Layout</a:t>
            </a:r>
          </a:p>
        </p:txBody>
      </p:sp>
      <p:cxnSp>
        <p:nvCxnSpPr>
          <p:cNvPr id="49" name="AutoShape 19"/>
          <p:cNvCxnSpPr>
            <a:cxnSpLocks noChangeShapeType="1"/>
            <a:stCxn id="48" idx="7"/>
            <a:endCxn id="47" idx="4"/>
          </p:cNvCxnSpPr>
          <p:nvPr/>
        </p:nvCxnSpPr>
        <p:spPr bwMode="auto">
          <a:xfrm rot="16200000" flipV="1">
            <a:off x="8141299" y="5760462"/>
            <a:ext cx="403862" cy="952400"/>
          </a:xfrm>
          <a:prstGeom prst="straightConnector1">
            <a:avLst/>
          </a:prstGeom>
          <a:noFill/>
          <a:ln w="50800">
            <a:solidFill>
              <a:schemeClr val="tx1"/>
            </a:solidFill>
            <a:round/>
            <a:headEnd/>
            <a:tailEnd type="triangle" w="med" len="med"/>
          </a:ln>
          <a:effectLst/>
        </p:spPr>
      </p:cxnSp>
      <p:sp>
        <p:nvSpPr>
          <p:cNvPr id="50" name="Oval 21"/>
          <p:cNvSpPr>
            <a:spLocks noChangeArrowheads="1"/>
          </p:cNvSpPr>
          <p:nvPr/>
        </p:nvSpPr>
        <p:spPr bwMode="auto">
          <a:xfrm>
            <a:off x="2557426" y="5105091"/>
            <a:ext cx="3169285" cy="874394"/>
          </a:xfrm>
          <a:prstGeom prst="ellipse">
            <a:avLst/>
          </a:prstGeom>
          <a:noFill/>
          <a:ln w="50800" algn="ctr">
            <a:solidFill>
              <a:schemeClr val="tx1"/>
            </a:solidFill>
            <a:round/>
            <a:headEnd/>
            <a:tailEnd/>
          </a:ln>
          <a:effectLst/>
        </p:spPr>
        <p:txBody>
          <a:bodyPr wrap="none" lIns="120170" tIns="60085" rIns="120170" bIns="60085" anchor="ctr"/>
          <a:lstStyle/>
          <a:p>
            <a:pPr algn="ctr"/>
            <a:r>
              <a:rPr lang="en-US" dirty="0" smtClean="0"/>
              <a:t>Synthesis</a:t>
            </a:r>
            <a:endParaRPr lang="en-US" sz="2400" dirty="0"/>
          </a:p>
        </p:txBody>
      </p:sp>
      <p:cxnSp>
        <p:nvCxnSpPr>
          <p:cNvPr id="51" name="AutoShape 22"/>
          <p:cNvCxnSpPr>
            <a:cxnSpLocks noChangeShapeType="1"/>
            <a:stCxn id="48" idx="1"/>
            <a:endCxn id="50" idx="4"/>
          </p:cNvCxnSpPr>
          <p:nvPr/>
        </p:nvCxnSpPr>
        <p:spPr bwMode="auto">
          <a:xfrm flipV="1">
            <a:off x="3555328" y="6009965"/>
            <a:ext cx="586740" cy="398146"/>
          </a:xfrm>
          <a:prstGeom prst="straightConnector1">
            <a:avLst/>
          </a:prstGeom>
          <a:noFill/>
          <a:ln w="50800">
            <a:solidFill>
              <a:schemeClr val="tx1"/>
            </a:solidFill>
            <a:round/>
            <a:headEnd/>
            <a:tailEnd type="triangle" w="med" len="med"/>
          </a:ln>
          <a:effectLst/>
        </p:spPr>
      </p:cxnSp>
    </p:spTree>
    <p:extLst>
      <p:ext uri="{BB962C8B-B14F-4D97-AF65-F5344CB8AC3E}">
        <p14:creationId xmlns:p14="http://schemas.microsoft.com/office/powerpoint/2010/main" val="1120143286"/>
      </p:ext>
    </p:extLst>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Mappings</a:t>
            </a:r>
            <a:endParaRPr lang="en-US" dirty="0"/>
          </a:p>
        </p:txBody>
      </p:sp>
      <p:sp>
        <p:nvSpPr>
          <p:cNvPr id="4" name="Freeform 4"/>
          <p:cNvSpPr>
            <a:spLocks/>
          </p:cNvSpPr>
          <p:nvPr/>
        </p:nvSpPr>
        <p:spPr bwMode="auto">
          <a:xfrm>
            <a:off x="4004945" y="5657851"/>
            <a:ext cx="1344613" cy="864870"/>
          </a:xfrm>
          <a:custGeom>
            <a:avLst/>
            <a:gdLst/>
            <a:ahLst/>
            <a:cxnLst>
              <a:cxn ang="0">
                <a:pos x="595" y="151"/>
              </a:cxn>
              <a:cxn ang="0">
                <a:pos x="557" y="66"/>
              </a:cxn>
              <a:cxn ang="0">
                <a:pos x="548" y="29"/>
              </a:cxn>
              <a:cxn ang="0">
                <a:pos x="491" y="0"/>
              </a:cxn>
              <a:cxn ang="0">
                <a:pos x="293" y="85"/>
              </a:cxn>
              <a:cxn ang="0">
                <a:pos x="208" y="66"/>
              </a:cxn>
              <a:cxn ang="0">
                <a:pos x="161" y="48"/>
              </a:cxn>
              <a:cxn ang="0">
                <a:pos x="85" y="57"/>
              </a:cxn>
              <a:cxn ang="0">
                <a:pos x="29" y="170"/>
              </a:cxn>
              <a:cxn ang="0">
                <a:pos x="0" y="293"/>
              </a:cxn>
              <a:cxn ang="0">
                <a:pos x="123" y="605"/>
              </a:cxn>
              <a:cxn ang="0">
                <a:pos x="161" y="624"/>
              </a:cxn>
              <a:cxn ang="0">
                <a:pos x="189" y="576"/>
              </a:cxn>
              <a:cxn ang="0">
                <a:pos x="170" y="473"/>
              </a:cxn>
              <a:cxn ang="0">
                <a:pos x="321" y="624"/>
              </a:cxn>
              <a:cxn ang="0">
                <a:pos x="416" y="652"/>
              </a:cxn>
              <a:cxn ang="0">
                <a:pos x="435" y="548"/>
              </a:cxn>
              <a:cxn ang="0">
                <a:pos x="416" y="510"/>
              </a:cxn>
              <a:cxn ang="0">
                <a:pos x="453" y="539"/>
              </a:cxn>
              <a:cxn ang="0">
                <a:pos x="491" y="548"/>
              </a:cxn>
              <a:cxn ang="0">
                <a:pos x="538" y="491"/>
              </a:cxn>
              <a:cxn ang="0">
                <a:pos x="529" y="416"/>
              </a:cxn>
              <a:cxn ang="0">
                <a:pos x="520" y="359"/>
              </a:cxn>
              <a:cxn ang="0">
                <a:pos x="557" y="378"/>
              </a:cxn>
              <a:cxn ang="0">
                <a:pos x="680" y="454"/>
              </a:cxn>
              <a:cxn ang="0">
                <a:pos x="727" y="340"/>
              </a:cxn>
              <a:cxn ang="0">
                <a:pos x="595" y="95"/>
              </a:cxn>
              <a:cxn ang="0">
                <a:pos x="595" y="151"/>
              </a:cxn>
            </a:cxnLst>
            <a:rect l="0" t="0" r="r" b="b"/>
            <a:pathLst>
              <a:path w="732" h="652">
                <a:moveTo>
                  <a:pt x="595" y="151"/>
                </a:moveTo>
                <a:cubicBezTo>
                  <a:pt x="567" y="110"/>
                  <a:pt x="575" y="127"/>
                  <a:pt x="557" y="66"/>
                </a:cubicBezTo>
                <a:cubicBezTo>
                  <a:pt x="553" y="54"/>
                  <a:pt x="555" y="40"/>
                  <a:pt x="548" y="29"/>
                </a:cubicBezTo>
                <a:cubicBezTo>
                  <a:pt x="538" y="13"/>
                  <a:pt x="507" y="6"/>
                  <a:pt x="491" y="0"/>
                </a:cubicBezTo>
                <a:cubicBezTo>
                  <a:pt x="424" y="23"/>
                  <a:pt x="357" y="53"/>
                  <a:pt x="293" y="85"/>
                </a:cubicBezTo>
                <a:cubicBezTo>
                  <a:pt x="204" y="193"/>
                  <a:pt x="260" y="118"/>
                  <a:pt x="208" y="66"/>
                </a:cubicBezTo>
                <a:cubicBezTo>
                  <a:pt x="196" y="54"/>
                  <a:pt x="177" y="54"/>
                  <a:pt x="161" y="48"/>
                </a:cubicBezTo>
                <a:cubicBezTo>
                  <a:pt x="136" y="51"/>
                  <a:pt x="109" y="48"/>
                  <a:pt x="85" y="57"/>
                </a:cubicBezTo>
                <a:cubicBezTo>
                  <a:pt x="76" y="60"/>
                  <a:pt x="29" y="170"/>
                  <a:pt x="29" y="170"/>
                </a:cubicBezTo>
                <a:cubicBezTo>
                  <a:pt x="21" y="211"/>
                  <a:pt x="0" y="251"/>
                  <a:pt x="0" y="293"/>
                </a:cubicBezTo>
                <a:cubicBezTo>
                  <a:pt x="0" y="384"/>
                  <a:pt x="66" y="537"/>
                  <a:pt x="123" y="605"/>
                </a:cubicBezTo>
                <a:cubicBezTo>
                  <a:pt x="132" y="616"/>
                  <a:pt x="148" y="618"/>
                  <a:pt x="161" y="624"/>
                </a:cubicBezTo>
                <a:cubicBezTo>
                  <a:pt x="215" y="597"/>
                  <a:pt x="199" y="621"/>
                  <a:pt x="189" y="576"/>
                </a:cubicBezTo>
                <a:cubicBezTo>
                  <a:pt x="182" y="542"/>
                  <a:pt x="150" y="444"/>
                  <a:pt x="170" y="473"/>
                </a:cubicBezTo>
                <a:cubicBezTo>
                  <a:pt x="206" y="526"/>
                  <a:pt x="265" y="592"/>
                  <a:pt x="321" y="624"/>
                </a:cubicBezTo>
                <a:cubicBezTo>
                  <a:pt x="350" y="640"/>
                  <a:pt x="385" y="641"/>
                  <a:pt x="416" y="652"/>
                </a:cubicBezTo>
                <a:cubicBezTo>
                  <a:pt x="452" y="604"/>
                  <a:pt x="454" y="619"/>
                  <a:pt x="435" y="548"/>
                </a:cubicBezTo>
                <a:cubicBezTo>
                  <a:pt x="431" y="534"/>
                  <a:pt x="403" y="516"/>
                  <a:pt x="416" y="510"/>
                </a:cubicBezTo>
                <a:cubicBezTo>
                  <a:pt x="430" y="503"/>
                  <a:pt x="439" y="532"/>
                  <a:pt x="453" y="539"/>
                </a:cubicBezTo>
                <a:cubicBezTo>
                  <a:pt x="465" y="545"/>
                  <a:pt x="478" y="545"/>
                  <a:pt x="491" y="548"/>
                </a:cubicBezTo>
                <a:cubicBezTo>
                  <a:pt x="500" y="539"/>
                  <a:pt x="536" y="509"/>
                  <a:pt x="538" y="491"/>
                </a:cubicBezTo>
                <a:cubicBezTo>
                  <a:pt x="540" y="466"/>
                  <a:pt x="532" y="441"/>
                  <a:pt x="529" y="416"/>
                </a:cubicBezTo>
                <a:cubicBezTo>
                  <a:pt x="526" y="397"/>
                  <a:pt x="509" y="374"/>
                  <a:pt x="520" y="359"/>
                </a:cubicBezTo>
                <a:cubicBezTo>
                  <a:pt x="528" y="348"/>
                  <a:pt x="545" y="371"/>
                  <a:pt x="557" y="378"/>
                </a:cubicBezTo>
                <a:cubicBezTo>
                  <a:pt x="598" y="404"/>
                  <a:pt x="636" y="432"/>
                  <a:pt x="680" y="454"/>
                </a:cubicBezTo>
                <a:cubicBezTo>
                  <a:pt x="732" y="436"/>
                  <a:pt x="720" y="392"/>
                  <a:pt x="727" y="340"/>
                </a:cubicBezTo>
                <a:cubicBezTo>
                  <a:pt x="709" y="245"/>
                  <a:pt x="637" y="180"/>
                  <a:pt x="595" y="95"/>
                </a:cubicBezTo>
                <a:cubicBezTo>
                  <a:pt x="583" y="132"/>
                  <a:pt x="583" y="114"/>
                  <a:pt x="595" y="151"/>
                </a:cubicBezTo>
                <a:close/>
              </a:path>
            </a:pathLst>
          </a:custGeom>
          <a:solidFill>
            <a:schemeClr val="accent2">
              <a:lumMod val="60000"/>
              <a:lumOff val="40000"/>
            </a:schemeClr>
          </a:solidFill>
          <a:ln w="50800" cap="flat" cmpd="sng">
            <a:solidFill>
              <a:schemeClr val="accent2">
                <a:lumMod val="75000"/>
              </a:schemeClr>
            </a:solidFill>
            <a:prstDash val="solid"/>
            <a:round/>
            <a:headEnd/>
            <a:tailEnd/>
          </a:ln>
          <a:effectLst/>
        </p:spPr>
        <p:txBody>
          <a:bodyPr wrap="none" lIns="120170" tIns="60085" rIns="120170" bIns="60085" anchor="ctr"/>
          <a:lstStyle/>
          <a:p>
            <a:endParaRPr lang="en-US">
              <a:solidFill>
                <a:schemeClr val="accent2">
                  <a:lumMod val="75000"/>
                </a:schemeClr>
              </a:solidFill>
            </a:endParaRPr>
          </a:p>
        </p:txBody>
      </p:sp>
      <p:sp>
        <p:nvSpPr>
          <p:cNvPr id="5" name="Freeform 5"/>
          <p:cNvSpPr>
            <a:spLocks/>
          </p:cNvSpPr>
          <p:nvPr/>
        </p:nvSpPr>
        <p:spPr bwMode="auto">
          <a:xfrm>
            <a:off x="6731953" y="5528310"/>
            <a:ext cx="1395730" cy="1095376"/>
          </a:xfrm>
          <a:custGeom>
            <a:avLst/>
            <a:gdLst/>
            <a:ahLst/>
            <a:cxnLst>
              <a:cxn ang="0">
                <a:pos x="265" y="142"/>
              </a:cxn>
              <a:cxn ang="0">
                <a:pos x="142" y="189"/>
              </a:cxn>
              <a:cxn ang="0">
                <a:pos x="133" y="227"/>
              </a:cxn>
              <a:cxn ang="0">
                <a:pos x="152" y="274"/>
              </a:cxn>
              <a:cxn ang="0">
                <a:pos x="48" y="350"/>
              </a:cxn>
              <a:cxn ang="0">
                <a:pos x="39" y="378"/>
              </a:cxn>
              <a:cxn ang="0">
                <a:pos x="20" y="406"/>
              </a:cxn>
              <a:cxn ang="0">
                <a:pos x="1" y="482"/>
              </a:cxn>
              <a:cxn ang="0">
                <a:pos x="10" y="642"/>
              </a:cxn>
              <a:cxn ang="0">
                <a:pos x="48" y="718"/>
              </a:cxn>
              <a:cxn ang="0">
                <a:pos x="20" y="727"/>
              </a:cxn>
              <a:cxn ang="0">
                <a:pos x="29" y="775"/>
              </a:cxn>
              <a:cxn ang="0">
                <a:pos x="123" y="822"/>
              </a:cxn>
              <a:cxn ang="0">
                <a:pos x="237" y="727"/>
              </a:cxn>
              <a:cxn ang="0">
                <a:pos x="341" y="831"/>
              </a:cxn>
              <a:cxn ang="0">
                <a:pos x="416" y="727"/>
              </a:cxn>
              <a:cxn ang="0">
                <a:pos x="520" y="605"/>
              </a:cxn>
              <a:cxn ang="0">
                <a:pos x="548" y="595"/>
              </a:cxn>
              <a:cxn ang="0">
                <a:pos x="567" y="548"/>
              </a:cxn>
              <a:cxn ang="0">
                <a:pos x="586" y="520"/>
              </a:cxn>
              <a:cxn ang="0">
                <a:pos x="577" y="463"/>
              </a:cxn>
              <a:cxn ang="0">
                <a:pos x="567" y="425"/>
              </a:cxn>
              <a:cxn ang="0">
                <a:pos x="605" y="435"/>
              </a:cxn>
              <a:cxn ang="0">
                <a:pos x="662" y="454"/>
              </a:cxn>
              <a:cxn ang="0">
                <a:pos x="775" y="246"/>
              </a:cxn>
              <a:cxn ang="0">
                <a:pos x="747" y="227"/>
              </a:cxn>
              <a:cxn ang="0">
                <a:pos x="652" y="293"/>
              </a:cxn>
              <a:cxn ang="0">
                <a:pos x="596" y="151"/>
              </a:cxn>
              <a:cxn ang="0">
                <a:pos x="548" y="57"/>
              </a:cxn>
              <a:cxn ang="0">
                <a:pos x="511" y="66"/>
              </a:cxn>
              <a:cxn ang="0">
                <a:pos x="501" y="95"/>
              </a:cxn>
              <a:cxn ang="0">
                <a:pos x="473" y="104"/>
              </a:cxn>
              <a:cxn ang="0">
                <a:pos x="341" y="0"/>
              </a:cxn>
              <a:cxn ang="0">
                <a:pos x="303" y="57"/>
              </a:cxn>
              <a:cxn ang="0">
                <a:pos x="265" y="142"/>
              </a:cxn>
            </a:cxnLst>
            <a:rect l="0" t="0" r="r" b="b"/>
            <a:pathLst>
              <a:path w="775" h="831">
                <a:moveTo>
                  <a:pt x="265" y="142"/>
                </a:moveTo>
                <a:cubicBezTo>
                  <a:pt x="191" y="118"/>
                  <a:pt x="179" y="128"/>
                  <a:pt x="142" y="189"/>
                </a:cubicBezTo>
                <a:cubicBezTo>
                  <a:pt x="139" y="202"/>
                  <a:pt x="129" y="214"/>
                  <a:pt x="133" y="227"/>
                </a:cubicBezTo>
                <a:cubicBezTo>
                  <a:pt x="138" y="244"/>
                  <a:pt x="226" y="300"/>
                  <a:pt x="152" y="274"/>
                </a:cubicBezTo>
                <a:cubicBezTo>
                  <a:pt x="107" y="289"/>
                  <a:pt x="81" y="317"/>
                  <a:pt x="48" y="350"/>
                </a:cubicBezTo>
                <a:cubicBezTo>
                  <a:pt x="45" y="359"/>
                  <a:pt x="43" y="369"/>
                  <a:pt x="39" y="378"/>
                </a:cubicBezTo>
                <a:cubicBezTo>
                  <a:pt x="34" y="388"/>
                  <a:pt x="24" y="395"/>
                  <a:pt x="20" y="406"/>
                </a:cubicBezTo>
                <a:cubicBezTo>
                  <a:pt x="11" y="431"/>
                  <a:pt x="7" y="457"/>
                  <a:pt x="1" y="482"/>
                </a:cubicBezTo>
                <a:cubicBezTo>
                  <a:pt x="4" y="535"/>
                  <a:pt x="0" y="590"/>
                  <a:pt x="10" y="642"/>
                </a:cubicBezTo>
                <a:cubicBezTo>
                  <a:pt x="16" y="670"/>
                  <a:pt x="45" y="690"/>
                  <a:pt x="48" y="718"/>
                </a:cubicBezTo>
                <a:cubicBezTo>
                  <a:pt x="49" y="728"/>
                  <a:pt x="29" y="724"/>
                  <a:pt x="20" y="727"/>
                </a:cubicBezTo>
                <a:cubicBezTo>
                  <a:pt x="23" y="743"/>
                  <a:pt x="18" y="763"/>
                  <a:pt x="29" y="775"/>
                </a:cubicBezTo>
                <a:cubicBezTo>
                  <a:pt x="54" y="800"/>
                  <a:pt x="94" y="802"/>
                  <a:pt x="123" y="822"/>
                </a:cubicBezTo>
                <a:cubicBezTo>
                  <a:pt x="177" y="803"/>
                  <a:pt x="203" y="772"/>
                  <a:pt x="237" y="727"/>
                </a:cubicBezTo>
                <a:cubicBezTo>
                  <a:pt x="275" y="779"/>
                  <a:pt x="272" y="810"/>
                  <a:pt x="341" y="831"/>
                </a:cubicBezTo>
                <a:cubicBezTo>
                  <a:pt x="367" y="788"/>
                  <a:pt x="394" y="771"/>
                  <a:pt x="416" y="727"/>
                </a:cubicBezTo>
                <a:cubicBezTo>
                  <a:pt x="430" y="573"/>
                  <a:pt x="388" y="626"/>
                  <a:pt x="520" y="605"/>
                </a:cubicBezTo>
                <a:cubicBezTo>
                  <a:pt x="530" y="603"/>
                  <a:pt x="539" y="598"/>
                  <a:pt x="548" y="595"/>
                </a:cubicBezTo>
                <a:cubicBezTo>
                  <a:pt x="554" y="579"/>
                  <a:pt x="559" y="563"/>
                  <a:pt x="567" y="548"/>
                </a:cubicBezTo>
                <a:cubicBezTo>
                  <a:pt x="572" y="538"/>
                  <a:pt x="585" y="531"/>
                  <a:pt x="586" y="520"/>
                </a:cubicBezTo>
                <a:cubicBezTo>
                  <a:pt x="588" y="501"/>
                  <a:pt x="581" y="482"/>
                  <a:pt x="577" y="463"/>
                </a:cubicBezTo>
                <a:cubicBezTo>
                  <a:pt x="574" y="450"/>
                  <a:pt x="558" y="434"/>
                  <a:pt x="567" y="425"/>
                </a:cubicBezTo>
                <a:cubicBezTo>
                  <a:pt x="576" y="416"/>
                  <a:pt x="592" y="431"/>
                  <a:pt x="605" y="435"/>
                </a:cubicBezTo>
                <a:cubicBezTo>
                  <a:pt x="624" y="441"/>
                  <a:pt x="662" y="454"/>
                  <a:pt x="662" y="454"/>
                </a:cubicBezTo>
                <a:cubicBezTo>
                  <a:pt x="703" y="390"/>
                  <a:pt x="752" y="319"/>
                  <a:pt x="775" y="246"/>
                </a:cubicBezTo>
                <a:cubicBezTo>
                  <a:pt x="766" y="240"/>
                  <a:pt x="758" y="227"/>
                  <a:pt x="747" y="227"/>
                </a:cubicBezTo>
                <a:cubicBezTo>
                  <a:pt x="735" y="227"/>
                  <a:pt x="668" y="283"/>
                  <a:pt x="652" y="293"/>
                </a:cubicBezTo>
                <a:cubicBezTo>
                  <a:pt x="636" y="245"/>
                  <a:pt x="619" y="196"/>
                  <a:pt x="596" y="151"/>
                </a:cubicBezTo>
                <a:cubicBezTo>
                  <a:pt x="539" y="37"/>
                  <a:pt x="572" y="124"/>
                  <a:pt x="548" y="57"/>
                </a:cubicBezTo>
                <a:cubicBezTo>
                  <a:pt x="536" y="60"/>
                  <a:pt x="521" y="58"/>
                  <a:pt x="511" y="66"/>
                </a:cubicBezTo>
                <a:cubicBezTo>
                  <a:pt x="503" y="72"/>
                  <a:pt x="508" y="88"/>
                  <a:pt x="501" y="95"/>
                </a:cubicBezTo>
                <a:cubicBezTo>
                  <a:pt x="494" y="102"/>
                  <a:pt x="482" y="101"/>
                  <a:pt x="473" y="104"/>
                </a:cubicBezTo>
                <a:cubicBezTo>
                  <a:pt x="428" y="59"/>
                  <a:pt x="404" y="22"/>
                  <a:pt x="341" y="0"/>
                </a:cubicBezTo>
                <a:cubicBezTo>
                  <a:pt x="328" y="19"/>
                  <a:pt x="307" y="35"/>
                  <a:pt x="303" y="57"/>
                </a:cubicBezTo>
                <a:cubicBezTo>
                  <a:pt x="291" y="127"/>
                  <a:pt x="307" y="100"/>
                  <a:pt x="265" y="142"/>
                </a:cubicBezTo>
                <a:close/>
              </a:path>
            </a:pathLst>
          </a:custGeom>
          <a:solidFill>
            <a:schemeClr val="accent2">
              <a:lumMod val="60000"/>
              <a:lumOff val="40000"/>
            </a:schemeClr>
          </a:solidFill>
          <a:ln w="50800" cap="flat" cmpd="sng">
            <a:solidFill>
              <a:schemeClr val="accent2">
                <a:lumMod val="75000"/>
              </a:schemeClr>
            </a:solidFill>
            <a:prstDash val="solid"/>
            <a:round/>
            <a:headEnd/>
            <a:tailEnd/>
          </a:ln>
          <a:effectLst/>
        </p:spPr>
        <p:txBody>
          <a:bodyPr wrap="none" lIns="120170" tIns="60085" rIns="120170" bIns="60085" anchor="ctr"/>
          <a:lstStyle/>
          <a:p>
            <a:endParaRPr lang="en-US">
              <a:solidFill>
                <a:schemeClr val="accent2">
                  <a:lumMod val="75000"/>
                </a:schemeClr>
              </a:solidFill>
            </a:endParaRPr>
          </a:p>
        </p:txBody>
      </p:sp>
      <p:sp>
        <p:nvSpPr>
          <p:cNvPr id="6" name="Freeform 6"/>
          <p:cNvSpPr>
            <a:spLocks/>
          </p:cNvSpPr>
          <p:nvPr/>
        </p:nvSpPr>
        <p:spPr bwMode="auto">
          <a:xfrm>
            <a:off x="9461184" y="5551170"/>
            <a:ext cx="1329055" cy="1003936"/>
          </a:xfrm>
          <a:custGeom>
            <a:avLst/>
            <a:gdLst/>
            <a:ahLst/>
            <a:cxnLst>
              <a:cxn ang="0">
                <a:pos x="472" y="108"/>
              </a:cxn>
              <a:cxn ang="0">
                <a:pos x="378" y="33"/>
              </a:cxn>
              <a:cxn ang="0">
                <a:pos x="246" y="42"/>
              </a:cxn>
              <a:cxn ang="0">
                <a:pos x="208" y="99"/>
              </a:cxn>
              <a:cxn ang="0">
                <a:pos x="161" y="127"/>
              </a:cxn>
              <a:cxn ang="0">
                <a:pos x="123" y="259"/>
              </a:cxn>
              <a:cxn ang="0">
                <a:pos x="142" y="363"/>
              </a:cxn>
              <a:cxn ang="0">
                <a:pos x="47" y="410"/>
              </a:cxn>
              <a:cxn ang="0">
                <a:pos x="0" y="514"/>
              </a:cxn>
              <a:cxn ang="0">
                <a:pos x="95" y="637"/>
              </a:cxn>
              <a:cxn ang="0">
                <a:pos x="170" y="609"/>
              </a:cxn>
              <a:cxn ang="0">
                <a:pos x="236" y="750"/>
              </a:cxn>
              <a:cxn ang="0">
                <a:pos x="331" y="703"/>
              </a:cxn>
              <a:cxn ang="0">
                <a:pos x="340" y="675"/>
              </a:cxn>
              <a:cxn ang="0">
                <a:pos x="416" y="722"/>
              </a:cxn>
              <a:cxn ang="0">
                <a:pos x="548" y="779"/>
              </a:cxn>
              <a:cxn ang="0">
                <a:pos x="623" y="694"/>
              </a:cxn>
              <a:cxn ang="0">
                <a:pos x="605" y="656"/>
              </a:cxn>
              <a:cxn ang="0">
                <a:pos x="652" y="665"/>
              </a:cxn>
              <a:cxn ang="0">
                <a:pos x="727" y="656"/>
              </a:cxn>
              <a:cxn ang="0">
                <a:pos x="812" y="458"/>
              </a:cxn>
              <a:cxn ang="0">
                <a:pos x="812" y="373"/>
              </a:cxn>
              <a:cxn ang="0">
                <a:pos x="803" y="259"/>
              </a:cxn>
              <a:cxn ang="0">
                <a:pos x="765" y="269"/>
              </a:cxn>
              <a:cxn ang="0">
                <a:pos x="756" y="203"/>
              </a:cxn>
              <a:cxn ang="0">
                <a:pos x="727" y="127"/>
              </a:cxn>
              <a:cxn ang="0">
                <a:pos x="661" y="23"/>
              </a:cxn>
              <a:cxn ang="0">
                <a:pos x="614" y="108"/>
              </a:cxn>
              <a:cxn ang="0">
                <a:pos x="567" y="89"/>
              </a:cxn>
              <a:cxn ang="0">
                <a:pos x="548" y="61"/>
              </a:cxn>
              <a:cxn ang="0">
                <a:pos x="472" y="108"/>
              </a:cxn>
            </a:cxnLst>
            <a:rect l="0" t="0" r="r" b="b"/>
            <a:pathLst>
              <a:path w="819" h="800">
                <a:moveTo>
                  <a:pt x="472" y="108"/>
                </a:moveTo>
                <a:cubicBezTo>
                  <a:pt x="432" y="67"/>
                  <a:pt x="433" y="46"/>
                  <a:pt x="378" y="33"/>
                </a:cubicBezTo>
                <a:cubicBezTo>
                  <a:pt x="334" y="36"/>
                  <a:pt x="289" y="32"/>
                  <a:pt x="246" y="42"/>
                </a:cubicBezTo>
                <a:cubicBezTo>
                  <a:pt x="195" y="54"/>
                  <a:pt x="232" y="75"/>
                  <a:pt x="208" y="99"/>
                </a:cubicBezTo>
                <a:cubicBezTo>
                  <a:pt x="195" y="112"/>
                  <a:pt x="177" y="118"/>
                  <a:pt x="161" y="127"/>
                </a:cubicBezTo>
                <a:cubicBezTo>
                  <a:pt x="121" y="180"/>
                  <a:pt x="118" y="169"/>
                  <a:pt x="123" y="259"/>
                </a:cubicBezTo>
                <a:cubicBezTo>
                  <a:pt x="125" y="294"/>
                  <a:pt x="142" y="363"/>
                  <a:pt x="142" y="363"/>
                </a:cubicBezTo>
                <a:cubicBezTo>
                  <a:pt x="102" y="371"/>
                  <a:pt x="74" y="370"/>
                  <a:pt x="47" y="410"/>
                </a:cubicBezTo>
                <a:cubicBezTo>
                  <a:pt x="26" y="442"/>
                  <a:pt x="0" y="514"/>
                  <a:pt x="0" y="514"/>
                </a:cubicBezTo>
                <a:cubicBezTo>
                  <a:pt x="29" y="564"/>
                  <a:pt x="47" y="605"/>
                  <a:pt x="95" y="637"/>
                </a:cubicBezTo>
                <a:cubicBezTo>
                  <a:pt x="120" y="628"/>
                  <a:pt x="170" y="609"/>
                  <a:pt x="170" y="609"/>
                </a:cubicBezTo>
                <a:cubicBezTo>
                  <a:pt x="187" y="687"/>
                  <a:pt x="179" y="707"/>
                  <a:pt x="236" y="750"/>
                </a:cubicBezTo>
                <a:cubicBezTo>
                  <a:pt x="281" y="739"/>
                  <a:pt x="297" y="735"/>
                  <a:pt x="331" y="703"/>
                </a:cubicBezTo>
                <a:cubicBezTo>
                  <a:pt x="334" y="694"/>
                  <a:pt x="330" y="677"/>
                  <a:pt x="340" y="675"/>
                </a:cubicBezTo>
                <a:cubicBezTo>
                  <a:pt x="356" y="672"/>
                  <a:pt x="407" y="718"/>
                  <a:pt x="416" y="722"/>
                </a:cubicBezTo>
                <a:cubicBezTo>
                  <a:pt x="584" y="800"/>
                  <a:pt x="473" y="728"/>
                  <a:pt x="548" y="779"/>
                </a:cubicBezTo>
                <a:cubicBezTo>
                  <a:pt x="596" y="762"/>
                  <a:pt x="605" y="741"/>
                  <a:pt x="623" y="694"/>
                </a:cubicBezTo>
                <a:cubicBezTo>
                  <a:pt x="617" y="681"/>
                  <a:pt x="595" y="666"/>
                  <a:pt x="605" y="656"/>
                </a:cubicBezTo>
                <a:cubicBezTo>
                  <a:pt x="616" y="645"/>
                  <a:pt x="636" y="665"/>
                  <a:pt x="652" y="665"/>
                </a:cubicBezTo>
                <a:cubicBezTo>
                  <a:pt x="677" y="665"/>
                  <a:pt x="702" y="659"/>
                  <a:pt x="727" y="656"/>
                </a:cubicBezTo>
                <a:cubicBezTo>
                  <a:pt x="763" y="593"/>
                  <a:pt x="790" y="527"/>
                  <a:pt x="812" y="458"/>
                </a:cubicBezTo>
                <a:cubicBezTo>
                  <a:pt x="765" y="426"/>
                  <a:pt x="788" y="420"/>
                  <a:pt x="812" y="373"/>
                </a:cubicBezTo>
                <a:cubicBezTo>
                  <a:pt x="809" y="335"/>
                  <a:pt x="819" y="294"/>
                  <a:pt x="803" y="259"/>
                </a:cubicBezTo>
                <a:cubicBezTo>
                  <a:pt x="798" y="247"/>
                  <a:pt x="773" y="279"/>
                  <a:pt x="765" y="269"/>
                </a:cubicBezTo>
                <a:cubicBezTo>
                  <a:pt x="751" y="252"/>
                  <a:pt x="760" y="225"/>
                  <a:pt x="756" y="203"/>
                </a:cubicBezTo>
                <a:cubicBezTo>
                  <a:pt x="753" y="190"/>
                  <a:pt x="729" y="131"/>
                  <a:pt x="727" y="127"/>
                </a:cubicBezTo>
                <a:cubicBezTo>
                  <a:pt x="721" y="71"/>
                  <a:pt x="736" y="0"/>
                  <a:pt x="661" y="23"/>
                </a:cubicBezTo>
                <a:cubicBezTo>
                  <a:pt x="643" y="50"/>
                  <a:pt x="643" y="93"/>
                  <a:pt x="614" y="108"/>
                </a:cubicBezTo>
                <a:cubicBezTo>
                  <a:pt x="599" y="116"/>
                  <a:pt x="583" y="95"/>
                  <a:pt x="567" y="89"/>
                </a:cubicBezTo>
                <a:cubicBezTo>
                  <a:pt x="561" y="80"/>
                  <a:pt x="556" y="69"/>
                  <a:pt x="548" y="61"/>
                </a:cubicBezTo>
                <a:cubicBezTo>
                  <a:pt x="501" y="14"/>
                  <a:pt x="504" y="80"/>
                  <a:pt x="472" y="108"/>
                </a:cubicBezTo>
                <a:close/>
              </a:path>
            </a:pathLst>
          </a:custGeom>
          <a:solidFill>
            <a:schemeClr val="accent2">
              <a:lumMod val="60000"/>
              <a:lumOff val="40000"/>
            </a:schemeClr>
          </a:solidFill>
          <a:ln w="50800" cap="flat" cmpd="sng">
            <a:solidFill>
              <a:schemeClr val="accent2">
                <a:lumMod val="75000"/>
              </a:schemeClr>
            </a:solidFill>
            <a:prstDash val="solid"/>
            <a:round/>
            <a:headEnd/>
            <a:tailEnd/>
          </a:ln>
          <a:effectLst/>
        </p:spPr>
        <p:txBody>
          <a:bodyPr wrap="none" lIns="120170" tIns="60085" rIns="120170" bIns="60085" anchor="ctr"/>
          <a:lstStyle/>
          <a:p>
            <a:endParaRPr lang="en-US">
              <a:solidFill>
                <a:schemeClr val="accent2">
                  <a:lumMod val="75000"/>
                </a:schemeClr>
              </a:solidFill>
            </a:endParaRPr>
          </a:p>
        </p:txBody>
      </p:sp>
      <p:sp>
        <p:nvSpPr>
          <p:cNvPr id="7" name="Line 7"/>
          <p:cNvSpPr>
            <a:spLocks noChangeShapeType="1"/>
          </p:cNvSpPr>
          <p:nvPr/>
        </p:nvSpPr>
        <p:spPr bwMode="auto">
          <a:xfrm>
            <a:off x="3473768" y="5269230"/>
            <a:ext cx="0" cy="1613536"/>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a:solidFill>
                <a:schemeClr val="accent2">
                  <a:lumMod val="75000"/>
                </a:schemeClr>
              </a:solidFill>
            </a:endParaRPr>
          </a:p>
        </p:txBody>
      </p:sp>
      <p:sp>
        <p:nvSpPr>
          <p:cNvPr id="8" name="Line 8"/>
          <p:cNvSpPr>
            <a:spLocks noChangeShapeType="1"/>
          </p:cNvSpPr>
          <p:nvPr/>
        </p:nvSpPr>
        <p:spPr bwMode="auto">
          <a:xfrm>
            <a:off x="8874443" y="5227320"/>
            <a:ext cx="0" cy="1613536"/>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a:solidFill>
                <a:schemeClr val="accent2">
                  <a:lumMod val="75000"/>
                </a:schemeClr>
              </a:solidFill>
            </a:endParaRPr>
          </a:p>
        </p:txBody>
      </p:sp>
      <p:sp>
        <p:nvSpPr>
          <p:cNvPr id="9" name="Line 9"/>
          <p:cNvSpPr>
            <a:spLocks noChangeShapeType="1"/>
          </p:cNvSpPr>
          <p:nvPr/>
        </p:nvSpPr>
        <p:spPr bwMode="auto">
          <a:xfrm>
            <a:off x="6071870" y="5244466"/>
            <a:ext cx="0" cy="1613534"/>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a:solidFill>
                <a:schemeClr val="accent2">
                  <a:lumMod val="75000"/>
                </a:schemeClr>
              </a:solidFill>
            </a:endParaRPr>
          </a:p>
        </p:txBody>
      </p:sp>
      <p:sp>
        <p:nvSpPr>
          <p:cNvPr id="10" name="Line 10"/>
          <p:cNvSpPr>
            <a:spLocks noChangeShapeType="1"/>
          </p:cNvSpPr>
          <p:nvPr/>
        </p:nvSpPr>
        <p:spPr bwMode="auto">
          <a:xfrm>
            <a:off x="3004821" y="6061710"/>
            <a:ext cx="1000125" cy="0"/>
          </a:xfrm>
          <a:prstGeom prst="line">
            <a:avLst/>
          </a:prstGeom>
          <a:noFill/>
          <a:ln w="50800">
            <a:solidFill>
              <a:schemeClr val="accent2">
                <a:lumMod val="75000"/>
              </a:schemeClr>
            </a:solidFill>
            <a:round/>
            <a:headEnd/>
            <a:tailEnd type="triangle" w="med" len="med"/>
          </a:ln>
          <a:effectLst/>
        </p:spPr>
        <p:txBody>
          <a:bodyPr wrap="none" lIns="120170" tIns="60085" rIns="120170" bIns="60085" anchor="ctr"/>
          <a:lstStyle/>
          <a:p>
            <a:endParaRPr lang="en-US">
              <a:solidFill>
                <a:schemeClr val="accent2">
                  <a:lumMod val="75000"/>
                </a:schemeClr>
              </a:solidFill>
            </a:endParaRPr>
          </a:p>
        </p:txBody>
      </p:sp>
      <p:sp>
        <p:nvSpPr>
          <p:cNvPr id="11" name="Line 11"/>
          <p:cNvSpPr>
            <a:spLocks noChangeShapeType="1"/>
          </p:cNvSpPr>
          <p:nvPr/>
        </p:nvSpPr>
        <p:spPr bwMode="auto">
          <a:xfrm>
            <a:off x="5360670" y="6092190"/>
            <a:ext cx="1351280" cy="13336"/>
          </a:xfrm>
          <a:prstGeom prst="line">
            <a:avLst/>
          </a:prstGeom>
          <a:noFill/>
          <a:ln w="50800">
            <a:solidFill>
              <a:schemeClr val="accent2">
                <a:lumMod val="75000"/>
              </a:schemeClr>
            </a:solidFill>
            <a:round/>
            <a:headEnd/>
            <a:tailEnd type="triangle" w="med" len="med"/>
          </a:ln>
          <a:effectLst/>
        </p:spPr>
        <p:txBody>
          <a:bodyPr wrap="none" lIns="120170" tIns="60085" rIns="120170" bIns="60085" anchor="ctr"/>
          <a:lstStyle/>
          <a:p>
            <a:endParaRPr lang="en-US">
              <a:solidFill>
                <a:schemeClr val="accent2">
                  <a:lumMod val="75000"/>
                </a:schemeClr>
              </a:solidFill>
            </a:endParaRPr>
          </a:p>
        </p:txBody>
      </p:sp>
      <p:sp>
        <p:nvSpPr>
          <p:cNvPr id="12" name="Line 12"/>
          <p:cNvSpPr>
            <a:spLocks noChangeShapeType="1"/>
          </p:cNvSpPr>
          <p:nvPr/>
        </p:nvSpPr>
        <p:spPr bwMode="auto">
          <a:xfrm>
            <a:off x="7949884" y="6105526"/>
            <a:ext cx="1531302" cy="0"/>
          </a:xfrm>
          <a:prstGeom prst="line">
            <a:avLst/>
          </a:prstGeom>
          <a:noFill/>
          <a:ln w="50800">
            <a:solidFill>
              <a:schemeClr val="accent2">
                <a:lumMod val="75000"/>
              </a:schemeClr>
            </a:solidFill>
            <a:round/>
            <a:headEnd/>
            <a:tailEnd type="triangle" w="med" len="med"/>
          </a:ln>
          <a:effectLst/>
        </p:spPr>
        <p:txBody>
          <a:bodyPr wrap="none" lIns="120170" tIns="60085" rIns="120170" bIns="60085" anchor="ctr"/>
          <a:lstStyle/>
          <a:p>
            <a:endParaRPr lang="en-US">
              <a:solidFill>
                <a:schemeClr val="accent2">
                  <a:lumMod val="75000"/>
                </a:schemeClr>
              </a:solidFill>
            </a:endParaRPr>
          </a:p>
        </p:txBody>
      </p:sp>
      <p:sp>
        <p:nvSpPr>
          <p:cNvPr id="13" name="Line 13"/>
          <p:cNvSpPr>
            <a:spLocks noChangeShapeType="1"/>
          </p:cNvSpPr>
          <p:nvPr/>
        </p:nvSpPr>
        <p:spPr bwMode="auto">
          <a:xfrm>
            <a:off x="11350308" y="5215890"/>
            <a:ext cx="0" cy="1613536"/>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a:solidFill>
                <a:schemeClr val="accent2">
                  <a:lumMod val="75000"/>
                </a:schemeClr>
              </a:solidFill>
            </a:endParaRPr>
          </a:p>
        </p:txBody>
      </p:sp>
      <p:sp>
        <p:nvSpPr>
          <p:cNvPr id="14" name="Line 14"/>
          <p:cNvSpPr>
            <a:spLocks noChangeShapeType="1"/>
          </p:cNvSpPr>
          <p:nvPr/>
        </p:nvSpPr>
        <p:spPr bwMode="auto">
          <a:xfrm>
            <a:off x="10754679" y="6092190"/>
            <a:ext cx="1042352" cy="0"/>
          </a:xfrm>
          <a:prstGeom prst="line">
            <a:avLst/>
          </a:prstGeom>
          <a:noFill/>
          <a:ln w="50800">
            <a:solidFill>
              <a:schemeClr val="accent2">
                <a:lumMod val="75000"/>
              </a:schemeClr>
            </a:solidFill>
            <a:round/>
            <a:headEnd/>
            <a:tailEnd type="triangle" w="med" len="med"/>
          </a:ln>
          <a:effectLst/>
        </p:spPr>
        <p:txBody>
          <a:bodyPr wrap="none" lIns="120170" tIns="60085" rIns="120170" bIns="60085" anchor="ctr"/>
          <a:lstStyle/>
          <a:p>
            <a:endParaRPr lang="en-US">
              <a:solidFill>
                <a:schemeClr val="accent2">
                  <a:lumMod val="75000"/>
                </a:schemeClr>
              </a:solidFill>
            </a:endParaRPr>
          </a:p>
        </p:txBody>
      </p:sp>
      <p:sp>
        <p:nvSpPr>
          <p:cNvPr id="15" name="Text Box 15"/>
          <p:cNvSpPr txBox="1">
            <a:spLocks noChangeArrowheads="1"/>
          </p:cNvSpPr>
          <p:nvPr/>
        </p:nvSpPr>
        <p:spPr bwMode="auto">
          <a:xfrm>
            <a:off x="3916045" y="1045846"/>
            <a:ext cx="5078413" cy="521453"/>
          </a:xfrm>
          <a:prstGeom prst="rect">
            <a:avLst/>
          </a:prstGeom>
          <a:noFill/>
          <a:ln w="50800" algn="ctr">
            <a:noFill/>
            <a:miter lim="800000"/>
            <a:headEnd/>
            <a:tailEnd/>
          </a:ln>
          <a:effectLst/>
        </p:spPr>
        <p:txBody>
          <a:bodyPr lIns="120170" tIns="60085" rIns="120170" bIns="60085">
            <a:spAutoFit/>
          </a:bodyPr>
          <a:lstStyle/>
          <a:p>
            <a:r>
              <a:rPr lang="en-US" dirty="0" smtClean="0"/>
              <a:t>PAD </a:t>
            </a:r>
            <a:r>
              <a:rPr lang="en-US" dirty="0"/>
              <a:t>Behavioral </a:t>
            </a:r>
            <a:r>
              <a:rPr lang="en-US" dirty="0" smtClean="0"/>
              <a:t>Spec</a:t>
            </a:r>
            <a:endParaRPr lang="en-US" dirty="0"/>
          </a:p>
        </p:txBody>
      </p:sp>
      <p:sp>
        <p:nvSpPr>
          <p:cNvPr id="16" name="Text Box 16"/>
          <p:cNvSpPr txBox="1">
            <a:spLocks noChangeArrowheads="1"/>
          </p:cNvSpPr>
          <p:nvPr/>
        </p:nvSpPr>
        <p:spPr bwMode="auto">
          <a:xfrm>
            <a:off x="1478351" y="5600928"/>
            <a:ext cx="1430513" cy="921563"/>
          </a:xfrm>
          <a:prstGeom prst="rect">
            <a:avLst/>
          </a:prstGeom>
          <a:noFill/>
          <a:ln w="50800" algn="ctr">
            <a:noFill/>
            <a:miter lim="800000"/>
            <a:headEnd/>
            <a:tailEnd/>
          </a:ln>
          <a:effectLst/>
        </p:spPr>
        <p:txBody>
          <a:bodyPr wrap="none" lIns="120170" tIns="60085" rIns="120170" bIns="60085">
            <a:spAutoFit/>
          </a:bodyPr>
          <a:lstStyle/>
          <a:p>
            <a:r>
              <a:rPr lang="en-US" dirty="0">
                <a:solidFill>
                  <a:schemeClr val="accent2">
                    <a:lumMod val="75000"/>
                  </a:schemeClr>
                </a:solidFill>
              </a:rPr>
              <a:t>Pipeline</a:t>
            </a:r>
          </a:p>
          <a:p>
            <a:r>
              <a:rPr lang="en-US" dirty="0">
                <a:solidFill>
                  <a:schemeClr val="accent2">
                    <a:lumMod val="75000"/>
                  </a:schemeClr>
                </a:solidFill>
              </a:rPr>
              <a:t>Staging</a:t>
            </a:r>
          </a:p>
        </p:txBody>
      </p:sp>
      <p:sp>
        <p:nvSpPr>
          <p:cNvPr id="17" name="Text Box 17"/>
          <p:cNvSpPr txBox="1">
            <a:spLocks noChangeArrowheads="1"/>
          </p:cNvSpPr>
          <p:nvPr/>
        </p:nvSpPr>
        <p:spPr bwMode="auto">
          <a:xfrm>
            <a:off x="9483409" y="3762376"/>
            <a:ext cx="1147678" cy="521453"/>
          </a:xfrm>
          <a:prstGeom prst="rect">
            <a:avLst/>
          </a:prstGeom>
          <a:noFill/>
          <a:ln w="50800" algn="ctr">
            <a:noFill/>
            <a:miter lim="800000"/>
            <a:headEnd/>
            <a:tailEnd/>
          </a:ln>
          <a:effectLst/>
        </p:spPr>
        <p:txBody>
          <a:bodyPr wrap="none" lIns="120170" tIns="60085" rIns="120170" bIns="60085">
            <a:spAutoFit/>
          </a:bodyPr>
          <a:lstStyle/>
          <a:p>
            <a:r>
              <a:rPr lang="en-US">
                <a:solidFill>
                  <a:schemeClr val="accent2">
                    <a:lumMod val="75000"/>
                  </a:schemeClr>
                </a:solidFill>
              </a:rPr>
              <a:t>01101</a:t>
            </a:r>
          </a:p>
        </p:txBody>
      </p:sp>
      <p:sp>
        <p:nvSpPr>
          <p:cNvPr id="18" name="Freeform 18"/>
          <p:cNvSpPr>
            <a:spLocks/>
          </p:cNvSpPr>
          <p:nvPr/>
        </p:nvSpPr>
        <p:spPr bwMode="auto">
          <a:xfrm>
            <a:off x="3978276" y="1613536"/>
            <a:ext cx="5065078" cy="1609724"/>
          </a:xfrm>
          <a:custGeom>
            <a:avLst/>
            <a:gdLst/>
            <a:ahLst/>
            <a:cxnLst>
              <a:cxn ang="0">
                <a:pos x="1353" y="250"/>
              </a:cxn>
              <a:cxn ang="0">
                <a:pos x="1230" y="175"/>
              </a:cxn>
              <a:cxn ang="0">
                <a:pos x="1051" y="137"/>
              </a:cxn>
              <a:cxn ang="0">
                <a:pos x="881" y="194"/>
              </a:cxn>
              <a:cxn ang="0">
                <a:pos x="711" y="137"/>
              </a:cxn>
              <a:cxn ang="0">
                <a:pos x="494" y="279"/>
              </a:cxn>
              <a:cxn ang="0">
                <a:pos x="371" y="430"/>
              </a:cxn>
              <a:cxn ang="0">
                <a:pos x="324" y="496"/>
              </a:cxn>
              <a:cxn ang="0">
                <a:pos x="315" y="534"/>
              </a:cxn>
              <a:cxn ang="0">
                <a:pos x="343" y="562"/>
              </a:cxn>
              <a:cxn ang="0">
                <a:pos x="201" y="477"/>
              </a:cxn>
              <a:cxn ang="0">
                <a:pos x="31" y="496"/>
              </a:cxn>
              <a:cxn ang="0">
                <a:pos x="22" y="562"/>
              </a:cxn>
              <a:cxn ang="0">
                <a:pos x="88" y="656"/>
              </a:cxn>
              <a:cxn ang="0">
                <a:pos x="154" y="779"/>
              </a:cxn>
              <a:cxn ang="0">
                <a:pos x="371" y="921"/>
              </a:cxn>
              <a:cxn ang="0">
                <a:pos x="475" y="892"/>
              </a:cxn>
              <a:cxn ang="0">
                <a:pos x="503" y="968"/>
              </a:cxn>
              <a:cxn ang="0">
                <a:pos x="579" y="1034"/>
              </a:cxn>
              <a:cxn ang="0">
                <a:pos x="645" y="1072"/>
              </a:cxn>
              <a:cxn ang="0">
                <a:pos x="749" y="1166"/>
              </a:cxn>
              <a:cxn ang="0">
                <a:pos x="938" y="1298"/>
              </a:cxn>
              <a:cxn ang="0">
                <a:pos x="1013" y="1289"/>
              </a:cxn>
              <a:cxn ang="0">
                <a:pos x="1061" y="1185"/>
              </a:cxn>
              <a:cxn ang="0">
                <a:pos x="1240" y="1232"/>
              </a:cxn>
              <a:cxn ang="0">
                <a:pos x="1485" y="1317"/>
              </a:cxn>
              <a:cxn ang="0">
                <a:pos x="1665" y="1138"/>
              </a:cxn>
              <a:cxn ang="0">
                <a:pos x="1637" y="1128"/>
              </a:cxn>
              <a:cxn ang="0">
                <a:pos x="1693" y="1110"/>
              </a:cxn>
              <a:cxn ang="0">
                <a:pos x="1976" y="1119"/>
              </a:cxn>
              <a:cxn ang="0">
                <a:pos x="2033" y="1081"/>
              </a:cxn>
              <a:cxn ang="0">
                <a:pos x="2279" y="770"/>
              </a:cxn>
              <a:cxn ang="0">
                <a:pos x="2269" y="741"/>
              </a:cxn>
              <a:cxn ang="0">
                <a:pos x="2316" y="798"/>
              </a:cxn>
              <a:cxn ang="0">
                <a:pos x="2515" y="911"/>
              </a:cxn>
              <a:cxn ang="0">
                <a:pos x="2600" y="892"/>
              </a:cxn>
              <a:cxn ang="0">
                <a:pos x="2628" y="845"/>
              </a:cxn>
              <a:cxn ang="0">
                <a:pos x="2751" y="496"/>
              </a:cxn>
              <a:cxn ang="0">
                <a:pos x="2571" y="401"/>
              </a:cxn>
              <a:cxn ang="0">
                <a:pos x="2590" y="250"/>
              </a:cxn>
              <a:cxn ang="0">
                <a:pos x="2552" y="118"/>
              </a:cxn>
              <a:cxn ang="0">
                <a:pos x="2364" y="5"/>
              </a:cxn>
              <a:cxn ang="0">
                <a:pos x="2269" y="14"/>
              </a:cxn>
              <a:cxn ang="0">
                <a:pos x="2231" y="71"/>
              </a:cxn>
              <a:cxn ang="0">
                <a:pos x="2203" y="90"/>
              </a:cxn>
              <a:cxn ang="0">
                <a:pos x="2090" y="260"/>
              </a:cxn>
              <a:cxn ang="0">
                <a:pos x="1873" y="137"/>
              </a:cxn>
              <a:cxn ang="0">
                <a:pos x="1731" y="109"/>
              </a:cxn>
              <a:cxn ang="0">
                <a:pos x="1485" y="184"/>
              </a:cxn>
              <a:cxn ang="0">
                <a:pos x="1400" y="137"/>
              </a:cxn>
              <a:cxn ang="0">
                <a:pos x="1344" y="212"/>
              </a:cxn>
              <a:cxn ang="0">
                <a:pos x="1325" y="241"/>
              </a:cxn>
              <a:cxn ang="0">
                <a:pos x="1353" y="250"/>
              </a:cxn>
            </a:cxnLst>
            <a:rect l="0" t="0" r="r" b="b"/>
            <a:pathLst>
              <a:path w="2751" h="1317">
                <a:moveTo>
                  <a:pt x="1353" y="250"/>
                </a:moveTo>
                <a:cubicBezTo>
                  <a:pt x="1314" y="193"/>
                  <a:pt x="1303" y="193"/>
                  <a:pt x="1230" y="175"/>
                </a:cubicBezTo>
                <a:cubicBezTo>
                  <a:pt x="1173" y="146"/>
                  <a:pt x="1114" y="144"/>
                  <a:pt x="1051" y="137"/>
                </a:cubicBezTo>
                <a:cubicBezTo>
                  <a:pt x="987" y="146"/>
                  <a:pt x="935" y="157"/>
                  <a:pt x="881" y="194"/>
                </a:cubicBezTo>
                <a:cubicBezTo>
                  <a:pt x="813" y="149"/>
                  <a:pt x="793" y="147"/>
                  <a:pt x="711" y="137"/>
                </a:cubicBezTo>
                <a:cubicBezTo>
                  <a:pt x="619" y="160"/>
                  <a:pt x="558" y="206"/>
                  <a:pt x="494" y="279"/>
                </a:cubicBezTo>
                <a:cubicBezTo>
                  <a:pt x="451" y="328"/>
                  <a:pt x="411" y="379"/>
                  <a:pt x="371" y="430"/>
                </a:cubicBezTo>
                <a:cubicBezTo>
                  <a:pt x="354" y="451"/>
                  <a:pt x="324" y="496"/>
                  <a:pt x="324" y="496"/>
                </a:cubicBezTo>
                <a:cubicBezTo>
                  <a:pt x="321" y="509"/>
                  <a:pt x="311" y="521"/>
                  <a:pt x="315" y="534"/>
                </a:cubicBezTo>
                <a:cubicBezTo>
                  <a:pt x="319" y="547"/>
                  <a:pt x="355" y="568"/>
                  <a:pt x="343" y="562"/>
                </a:cubicBezTo>
                <a:cubicBezTo>
                  <a:pt x="287" y="534"/>
                  <a:pt x="259" y="501"/>
                  <a:pt x="201" y="477"/>
                </a:cubicBezTo>
                <a:cubicBezTo>
                  <a:pt x="144" y="483"/>
                  <a:pt x="86" y="480"/>
                  <a:pt x="31" y="496"/>
                </a:cubicBezTo>
                <a:cubicBezTo>
                  <a:pt x="0" y="505"/>
                  <a:pt x="13" y="547"/>
                  <a:pt x="22" y="562"/>
                </a:cubicBezTo>
                <a:cubicBezTo>
                  <a:pt x="42" y="594"/>
                  <a:pt x="66" y="625"/>
                  <a:pt x="88" y="656"/>
                </a:cubicBezTo>
                <a:cubicBezTo>
                  <a:pt x="115" y="694"/>
                  <a:pt x="129" y="739"/>
                  <a:pt x="154" y="779"/>
                </a:cubicBezTo>
                <a:cubicBezTo>
                  <a:pt x="204" y="859"/>
                  <a:pt x="286" y="892"/>
                  <a:pt x="371" y="921"/>
                </a:cubicBezTo>
                <a:cubicBezTo>
                  <a:pt x="394" y="913"/>
                  <a:pt x="466" y="887"/>
                  <a:pt x="475" y="892"/>
                </a:cubicBezTo>
                <a:cubicBezTo>
                  <a:pt x="499" y="905"/>
                  <a:pt x="494" y="943"/>
                  <a:pt x="503" y="968"/>
                </a:cubicBezTo>
                <a:cubicBezTo>
                  <a:pt x="515" y="999"/>
                  <a:pt x="552" y="1014"/>
                  <a:pt x="579" y="1034"/>
                </a:cubicBezTo>
                <a:cubicBezTo>
                  <a:pt x="599" y="1049"/>
                  <a:pt x="625" y="1056"/>
                  <a:pt x="645" y="1072"/>
                </a:cubicBezTo>
                <a:cubicBezTo>
                  <a:pt x="682" y="1101"/>
                  <a:pt x="713" y="1136"/>
                  <a:pt x="749" y="1166"/>
                </a:cubicBezTo>
                <a:cubicBezTo>
                  <a:pt x="806" y="1213"/>
                  <a:pt x="878" y="1256"/>
                  <a:pt x="938" y="1298"/>
                </a:cubicBezTo>
                <a:cubicBezTo>
                  <a:pt x="963" y="1295"/>
                  <a:pt x="989" y="1296"/>
                  <a:pt x="1013" y="1289"/>
                </a:cubicBezTo>
                <a:cubicBezTo>
                  <a:pt x="1058" y="1277"/>
                  <a:pt x="1055" y="1220"/>
                  <a:pt x="1061" y="1185"/>
                </a:cubicBezTo>
                <a:cubicBezTo>
                  <a:pt x="1248" y="1216"/>
                  <a:pt x="1107" y="1184"/>
                  <a:pt x="1240" y="1232"/>
                </a:cubicBezTo>
                <a:cubicBezTo>
                  <a:pt x="1321" y="1262"/>
                  <a:pt x="1485" y="1317"/>
                  <a:pt x="1485" y="1317"/>
                </a:cubicBezTo>
                <a:cubicBezTo>
                  <a:pt x="1571" y="1290"/>
                  <a:pt x="1620" y="1213"/>
                  <a:pt x="1665" y="1138"/>
                </a:cubicBezTo>
                <a:cubicBezTo>
                  <a:pt x="1656" y="1135"/>
                  <a:pt x="1630" y="1135"/>
                  <a:pt x="1637" y="1128"/>
                </a:cubicBezTo>
                <a:cubicBezTo>
                  <a:pt x="1651" y="1114"/>
                  <a:pt x="1693" y="1110"/>
                  <a:pt x="1693" y="1110"/>
                </a:cubicBezTo>
                <a:cubicBezTo>
                  <a:pt x="1787" y="1113"/>
                  <a:pt x="1882" y="1127"/>
                  <a:pt x="1976" y="1119"/>
                </a:cubicBezTo>
                <a:cubicBezTo>
                  <a:pt x="1999" y="1117"/>
                  <a:pt x="2017" y="1097"/>
                  <a:pt x="2033" y="1081"/>
                </a:cubicBezTo>
                <a:cubicBezTo>
                  <a:pt x="2146" y="968"/>
                  <a:pt x="2197" y="907"/>
                  <a:pt x="2279" y="770"/>
                </a:cubicBezTo>
                <a:cubicBezTo>
                  <a:pt x="2276" y="760"/>
                  <a:pt x="2261" y="735"/>
                  <a:pt x="2269" y="741"/>
                </a:cubicBezTo>
                <a:cubicBezTo>
                  <a:pt x="2289" y="756"/>
                  <a:pt x="2299" y="781"/>
                  <a:pt x="2316" y="798"/>
                </a:cubicBezTo>
                <a:cubicBezTo>
                  <a:pt x="2374" y="856"/>
                  <a:pt x="2439" y="889"/>
                  <a:pt x="2515" y="911"/>
                </a:cubicBezTo>
                <a:cubicBezTo>
                  <a:pt x="2543" y="905"/>
                  <a:pt x="2575" y="907"/>
                  <a:pt x="2600" y="892"/>
                </a:cubicBezTo>
                <a:cubicBezTo>
                  <a:pt x="2616" y="883"/>
                  <a:pt x="2621" y="862"/>
                  <a:pt x="2628" y="845"/>
                </a:cubicBezTo>
                <a:cubicBezTo>
                  <a:pt x="2686" y="714"/>
                  <a:pt x="2714" y="625"/>
                  <a:pt x="2751" y="496"/>
                </a:cubicBezTo>
                <a:cubicBezTo>
                  <a:pt x="2700" y="445"/>
                  <a:pt x="2640" y="419"/>
                  <a:pt x="2571" y="401"/>
                </a:cubicBezTo>
                <a:cubicBezTo>
                  <a:pt x="2620" y="339"/>
                  <a:pt x="2611" y="368"/>
                  <a:pt x="2590" y="250"/>
                </a:cubicBezTo>
                <a:cubicBezTo>
                  <a:pt x="2582" y="205"/>
                  <a:pt x="2579" y="155"/>
                  <a:pt x="2552" y="118"/>
                </a:cubicBezTo>
                <a:cubicBezTo>
                  <a:pt x="2507" y="55"/>
                  <a:pt x="2425" y="46"/>
                  <a:pt x="2364" y="5"/>
                </a:cubicBezTo>
                <a:cubicBezTo>
                  <a:pt x="2332" y="8"/>
                  <a:pt x="2297" y="0"/>
                  <a:pt x="2269" y="14"/>
                </a:cubicBezTo>
                <a:cubicBezTo>
                  <a:pt x="2249" y="24"/>
                  <a:pt x="2246" y="54"/>
                  <a:pt x="2231" y="71"/>
                </a:cubicBezTo>
                <a:cubicBezTo>
                  <a:pt x="2224" y="80"/>
                  <a:pt x="2212" y="84"/>
                  <a:pt x="2203" y="90"/>
                </a:cubicBezTo>
                <a:cubicBezTo>
                  <a:pt x="2165" y="156"/>
                  <a:pt x="2140" y="201"/>
                  <a:pt x="2090" y="260"/>
                </a:cubicBezTo>
                <a:cubicBezTo>
                  <a:pt x="2021" y="215"/>
                  <a:pt x="1955" y="159"/>
                  <a:pt x="1873" y="137"/>
                </a:cubicBezTo>
                <a:cubicBezTo>
                  <a:pt x="1826" y="124"/>
                  <a:pt x="1778" y="120"/>
                  <a:pt x="1731" y="109"/>
                </a:cubicBezTo>
                <a:cubicBezTo>
                  <a:pt x="1582" y="116"/>
                  <a:pt x="1531" y="71"/>
                  <a:pt x="1485" y="184"/>
                </a:cubicBezTo>
                <a:cubicBezTo>
                  <a:pt x="1421" y="140"/>
                  <a:pt x="1451" y="153"/>
                  <a:pt x="1400" y="137"/>
                </a:cubicBezTo>
                <a:cubicBezTo>
                  <a:pt x="1309" y="228"/>
                  <a:pt x="1376" y="147"/>
                  <a:pt x="1344" y="212"/>
                </a:cubicBezTo>
                <a:cubicBezTo>
                  <a:pt x="1339" y="222"/>
                  <a:pt x="1322" y="230"/>
                  <a:pt x="1325" y="241"/>
                </a:cubicBezTo>
                <a:cubicBezTo>
                  <a:pt x="1327" y="251"/>
                  <a:pt x="1344" y="247"/>
                  <a:pt x="1353" y="250"/>
                </a:cubicBezTo>
                <a:close/>
              </a:path>
            </a:pathLst>
          </a:custGeom>
          <a:solidFill>
            <a:schemeClr val="accent1"/>
          </a:solidFill>
          <a:ln w="50800" cap="flat" cmpd="sng">
            <a:solidFill>
              <a:schemeClr val="tx1"/>
            </a:solidFill>
            <a:prstDash val="solid"/>
            <a:round/>
            <a:headEnd/>
            <a:tailEnd/>
          </a:ln>
          <a:effectLst/>
        </p:spPr>
        <p:txBody>
          <a:bodyPr wrap="none" lIns="120170" tIns="60085" rIns="120170" bIns="60085" anchor="ctr"/>
          <a:lstStyle/>
          <a:p>
            <a:endParaRPr lang="en-US"/>
          </a:p>
        </p:txBody>
      </p:sp>
      <p:sp>
        <p:nvSpPr>
          <p:cNvPr id="19" name="Text Box 19"/>
          <p:cNvSpPr txBox="1">
            <a:spLocks noChangeArrowheads="1"/>
          </p:cNvSpPr>
          <p:nvPr/>
        </p:nvSpPr>
        <p:spPr bwMode="auto">
          <a:xfrm>
            <a:off x="851218" y="2275980"/>
            <a:ext cx="1913016" cy="921563"/>
          </a:xfrm>
          <a:prstGeom prst="rect">
            <a:avLst/>
          </a:prstGeom>
          <a:noFill/>
          <a:ln w="50800" algn="ctr">
            <a:noFill/>
            <a:miter lim="800000"/>
            <a:headEnd/>
            <a:tailEnd/>
          </a:ln>
          <a:effectLst/>
        </p:spPr>
        <p:txBody>
          <a:bodyPr wrap="none" lIns="120170" tIns="60085" rIns="120170" bIns="60085">
            <a:spAutoFit/>
          </a:bodyPr>
          <a:lstStyle/>
          <a:p>
            <a:r>
              <a:rPr lang="en-US" dirty="0">
                <a:solidFill>
                  <a:schemeClr val="accent2">
                    <a:lumMod val="75000"/>
                  </a:schemeClr>
                </a:solidFill>
              </a:rPr>
              <a:t>Physical</a:t>
            </a:r>
          </a:p>
          <a:p>
            <a:r>
              <a:rPr lang="en-US" dirty="0">
                <a:solidFill>
                  <a:schemeClr val="accent2">
                    <a:lumMod val="75000"/>
                  </a:schemeClr>
                </a:solidFill>
              </a:rPr>
              <a:t>Partitioning</a:t>
            </a:r>
          </a:p>
        </p:txBody>
      </p:sp>
      <p:sp>
        <p:nvSpPr>
          <p:cNvPr id="20" name="Rectangle 23"/>
          <p:cNvSpPr>
            <a:spLocks noChangeArrowheads="1"/>
          </p:cNvSpPr>
          <p:nvPr/>
        </p:nvSpPr>
        <p:spPr bwMode="auto">
          <a:xfrm>
            <a:off x="851218" y="3253741"/>
            <a:ext cx="3127057" cy="1565910"/>
          </a:xfrm>
          <a:prstGeom prst="rect">
            <a:avLst/>
          </a:prstGeom>
          <a:solidFill>
            <a:schemeClr val="accent2">
              <a:lumMod val="60000"/>
              <a:lumOff val="40000"/>
            </a:schemeClr>
          </a:solidFill>
          <a:ln w="50800" algn="ctr">
            <a:solidFill>
              <a:schemeClr val="accent2">
                <a:lumMod val="75000"/>
              </a:schemeClr>
            </a:solidFill>
            <a:miter lim="800000"/>
            <a:headEnd/>
            <a:tailEnd/>
          </a:ln>
          <a:effectLst/>
        </p:spPr>
        <p:txBody>
          <a:bodyPr wrap="none" lIns="120170" tIns="60085" rIns="120170" bIns="60085" anchor="ctr"/>
          <a:lstStyle/>
          <a:p>
            <a:endParaRPr lang="en-US">
              <a:solidFill>
                <a:schemeClr val="accent2">
                  <a:lumMod val="75000"/>
                </a:schemeClr>
              </a:solidFill>
            </a:endParaRPr>
          </a:p>
        </p:txBody>
      </p:sp>
      <p:sp>
        <p:nvSpPr>
          <p:cNvPr id="21" name="Line 24"/>
          <p:cNvSpPr>
            <a:spLocks noChangeShapeType="1"/>
          </p:cNvSpPr>
          <p:nvPr/>
        </p:nvSpPr>
        <p:spPr bwMode="auto">
          <a:xfrm>
            <a:off x="2215833" y="3272790"/>
            <a:ext cx="0" cy="1546860"/>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a:solidFill>
                <a:schemeClr val="accent2">
                  <a:lumMod val="75000"/>
                </a:schemeClr>
              </a:solidFill>
            </a:endParaRPr>
          </a:p>
        </p:txBody>
      </p:sp>
      <p:sp>
        <p:nvSpPr>
          <p:cNvPr id="22" name="Line 25"/>
          <p:cNvSpPr>
            <a:spLocks noChangeShapeType="1"/>
          </p:cNvSpPr>
          <p:nvPr/>
        </p:nvSpPr>
        <p:spPr bwMode="auto">
          <a:xfrm flipH="1">
            <a:off x="851218" y="4242436"/>
            <a:ext cx="1342390" cy="0"/>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a:solidFill>
                <a:schemeClr val="accent2">
                  <a:lumMod val="75000"/>
                </a:schemeClr>
              </a:solidFill>
            </a:endParaRPr>
          </a:p>
        </p:txBody>
      </p:sp>
      <p:sp>
        <p:nvSpPr>
          <p:cNvPr id="23" name="Line 26"/>
          <p:cNvSpPr>
            <a:spLocks noChangeShapeType="1"/>
          </p:cNvSpPr>
          <p:nvPr/>
        </p:nvSpPr>
        <p:spPr bwMode="auto">
          <a:xfrm>
            <a:off x="2215833" y="3901440"/>
            <a:ext cx="1740217" cy="0"/>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a:solidFill>
                <a:schemeClr val="accent2">
                  <a:lumMod val="75000"/>
                </a:schemeClr>
              </a:solidFill>
            </a:endParaRPr>
          </a:p>
        </p:txBody>
      </p:sp>
      <p:sp>
        <p:nvSpPr>
          <p:cNvPr id="24" name="Line 28"/>
          <p:cNvSpPr>
            <a:spLocks noChangeShapeType="1"/>
          </p:cNvSpPr>
          <p:nvPr/>
        </p:nvSpPr>
        <p:spPr bwMode="auto">
          <a:xfrm flipH="1">
            <a:off x="3104833" y="2537460"/>
            <a:ext cx="2211387" cy="1007746"/>
          </a:xfrm>
          <a:prstGeom prst="line">
            <a:avLst/>
          </a:prstGeom>
          <a:noFill/>
          <a:ln w="50800">
            <a:solidFill>
              <a:schemeClr val="accent2">
                <a:lumMod val="75000"/>
              </a:schemeClr>
            </a:solidFill>
            <a:round/>
            <a:headEnd/>
            <a:tailEnd type="triangle" w="med" len="med"/>
          </a:ln>
          <a:effectLst/>
        </p:spPr>
        <p:txBody>
          <a:bodyPr wrap="none" lIns="120170" tIns="60085" rIns="120170" bIns="60085" anchor="ctr"/>
          <a:lstStyle/>
          <a:p>
            <a:endParaRPr lang="en-US">
              <a:solidFill>
                <a:schemeClr val="accent2">
                  <a:lumMod val="75000"/>
                </a:schemeClr>
              </a:solidFill>
            </a:endParaRPr>
          </a:p>
        </p:txBody>
      </p:sp>
      <p:sp>
        <p:nvSpPr>
          <p:cNvPr id="26" name="Text Box 40"/>
          <p:cNvSpPr txBox="1">
            <a:spLocks noChangeArrowheads="1"/>
          </p:cNvSpPr>
          <p:nvPr/>
        </p:nvSpPr>
        <p:spPr bwMode="auto">
          <a:xfrm>
            <a:off x="5207319" y="2156460"/>
            <a:ext cx="2047668" cy="490675"/>
          </a:xfrm>
          <a:prstGeom prst="rect">
            <a:avLst/>
          </a:prstGeom>
          <a:solidFill>
            <a:schemeClr val="accent1"/>
          </a:solidFill>
          <a:ln w="12700" algn="ctr">
            <a:solidFill>
              <a:schemeClr val="tx1"/>
            </a:solidFill>
            <a:miter lim="800000"/>
            <a:headEnd/>
            <a:tailEnd/>
          </a:ln>
          <a:effectLst/>
        </p:spPr>
        <p:txBody>
          <a:bodyPr wrap="none" lIns="120170" tIns="60085" rIns="120170" bIns="60085">
            <a:spAutoFit/>
          </a:bodyPr>
          <a:lstStyle/>
          <a:p>
            <a:r>
              <a:rPr lang="en-US" sz="2100"/>
              <a:t>opcode = </a:t>
            </a:r>
            <a:r>
              <a:rPr lang="en-US" sz="2400"/>
              <a:t>read</a:t>
            </a:r>
          </a:p>
        </p:txBody>
      </p:sp>
      <p:sp>
        <p:nvSpPr>
          <p:cNvPr id="27" name="Line 47"/>
          <p:cNvSpPr>
            <a:spLocks noChangeShapeType="1"/>
          </p:cNvSpPr>
          <p:nvPr/>
        </p:nvSpPr>
        <p:spPr bwMode="auto">
          <a:xfrm>
            <a:off x="6455251" y="2647135"/>
            <a:ext cx="796768" cy="3431720"/>
          </a:xfrm>
          <a:prstGeom prst="line">
            <a:avLst/>
          </a:prstGeom>
          <a:noFill/>
          <a:ln w="50800">
            <a:solidFill>
              <a:schemeClr val="accent2">
                <a:lumMod val="75000"/>
              </a:schemeClr>
            </a:solidFill>
            <a:round/>
            <a:headEnd/>
            <a:tailEnd type="triangle" w="med" len="med"/>
          </a:ln>
          <a:effectLst/>
        </p:spPr>
        <p:txBody>
          <a:bodyPr wrap="none" lIns="120170" tIns="60085" rIns="120170" bIns="60085" anchor="ctr"/>
          <a:lstStyle/>
          <a:p>
            <a:endParaRPr lang="en-US">
              <a:solidFill>
                <a:schemeClr val="accent2">
                  <a:lumMod val="75000"/>
                </a:schemeClr>
              </a:solidFill>
            </a:endParaRPr>
          </a:p>
        </p:txBody>
      </p:sp>
      <p:sp>
        <p:nvSpPr>
          <p:cNvPr id="28" name="Text Box 48"/>
          <p:cNvSpPr txBox="1">
            <a:spLocks noChangeArrowheads="1"/>
          </p:cNvSpPr>
          <p:nvPr/>
        </p:nvSpPr>
        <p:spPr bwMode="auto">
          <a:xfrm>
            <a:off x="9483409" y="3141086"/>
            <a:ext cx="1635697" cy="521453"/>
          </a:xfrm>
          <a:prstGeom prst="rect">
            <a:avLst/>
          </a:prstGeom>
          <a:noFill/>
          <a:ln w="50800" algn="ctr">
            <a:noFill/>
            <a:miter lim="800000"/>
            <a:headEnd/>
            <a:tailEnd/>
          </a:ln>
          <a:effectLst/>
        </p:spPr>
        <p:txBody>
          <a:bodyPr wrap="none" lIns="120170" tIns="60085" rIns="120170" bIns="60085">
            <a:spAutoFit/>
          </a:bodyPr>
          <a:lstStyle/>
          <a:p>
            <a:r>
              <a:rPr lang="en-US" dirty="0">
                <a:solidFill>
                  <a:schemeClr val="accent2">
                    <a:lumMod val="75000"/>
                  </a:schemeClr>
                </a:solidFill>
              </a:rPr>
              <a:t>Encoding</a:t>
            </a:r>
          </a:p>
        </p:txBody>
      </p:sp>
      <p:sp>
        <p:nvSpPr>
          <p:cNvPr id="25" name="Line 34"/>
          <p:cNvSpPr>
            <a:spLocks noChangeShapeType="1"/>
          </p:cNvSpPr>
          <p:nvPr/>
        </p:nvSpPr>
        <p:spPr bwMode="auto">
          <a:xfrm>
            <a:off x="7162801" y="2418398"/>
            <a:ext cx="2376170" cy="1471612"/>
          </a:xfrm>
          <a:prstGeom prst="line">
            <a:avLst/>
          </a:prstGeom>
          <a:noFill/>
          <a:ln w="50800">
            <a:solidFill>
              <a:schemeClr val="accent2">
                <a:lumMod val="75000"/>
              </a:schemeClr>
            </a:solidFill>
            <a:round/>
            <a:headEnd/>
            <a:tailEnd type="triangle" w="med" len="med"/>
          </a:ln>
          <a:effectLst/>
        </p:spPr>
        <p:txBody>
          <a:bodyPr wrap="none" lIns="120170" tIns="60085" rIns="120170" bIns="60085" anchor="ctr"/>
          <a:lstStyle/>
          <a:p>
            <a:endParaRPr lang="en-US">
              <a:solidFill>
                <a:schemeClr val="accent2">
                  <a:lumMod val="75000"/>
                </a:schemeClr>
              </a:solidFill>
            </a:endParaRPr>
          </a:p>
        </p:txBody>
      </p:sp>
    </p:spTree>
    <p:extLst>
      <p:ext uri="{BB962C8B-B14F-4D97-AF65-F5344CB8AC3E}">
        <p14:creationId xmlns:p14="http://schemas.microsoft.com/office/powerpoint/2010/main" val="2966517661"/>
      </p:ext>
    </p:extLst>
  </p:cSld>
  <p:clrMapOvr>
    <a:masterClrMapping/>
  </p:clrMapOvr>
  <p:transition>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Refinement</a:t>
            </a:r>
            <a:endParaRPr lang="en-US" dirty="0"/>
          </a:p>
        </p:txBody>
      </p:sp>
      <p:sp>
        <p:nvSpPr>
          <p:cNvPr id="4" name="Line 99"/>
          <p:cNvSpPr>
            <a:spLocks noChangeShapeType="1"/>
          </p:cNvSpPr>
          <p:nvPr/>
        </p:nvSpPr>
        <p:spPr bwMode="auto">
          <a:xfrm flipH="1">
            <a:off x="1289050" y="2249382"/>
            <a:ext cx="1735773" cy="2659380"/>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a:solidFill>
                <a:srgbClr val="A0A311"/>
              </a:solidFill>
            </a:endParaRPr>
          </a:p>
        </p:txBody>
      </p:sp>
      <p:sp>
        <p:nvSpPr>
          <p:cNvPr id="5" name="Line 100"/>
          <p:cNvSpPr>
            <a:spLocks noChangeShapeType="1"/>
          </p:cNvSpPr>
          <p:nvPr/>
        </p:nvSpPr>
        <p:spPr bwMode="auto">
          <a:xfrm>
            <a:off x="8081011" y="2026496"/>
            <a:ext cx="3035935" cy="2249806"/>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a:solidFill>
                <a:srgbClr val="A0A311"/>
              </a:solidFill>
            </a:endParaRPr>
          </a:p>
        </p:txBody>
      </p:sp>
      <p:sp>
        <p:nvSpPr>
          <p:cNvPr id="6" name="Oval 38"/>
          <p:cNvSpPr>
            <a:spLocks noChangeArrowheads="1"/>
          </p:cNvSpPr>
          <p:nvPr/>
        </p:nvSpPr>
        <p:spPr bwMode="auto">
          <a:xfrm>
            <a:off x="1200150" y="3133302"/>
            <a:ext cx="10561320" cy="4406264"/>
          </a:xfrm>
          <a:prstGeom prst="ellipse">
            <a:avLst/>
          </a:prstGeom>
          <a:solidFill>
            <a:schemeClr val="accent2">
              <a:lumMod val="60000"/>
              <a:lumOff val="40000"/>
            </a:schemeClr>
          </a:solidFill>
          <a:ln w="50800" algn="ctr">
            <a:solidFill>
              <a:schemeClr val="accent2">
                <a:lumMod val="75000"/>
              </a:schemeClr>
            </a:solidFill>
            <a:round/>
            <a:headEnd/>
            <a:tailEnd/>
          </a:ln>
          <a:effectLst/>
        </p:spPr>
        <p:txBody>
          <a:bodyPr wrap="none" lIns="120170" tIns="60085" rIns="120170" bIns="60085" anchor="ctr"/>
          <a:lstStyle/>
          <a:p>
            <a:endParaRPr lang="en-US">
              <a:solidFill>
                <a:srgbClr val="A0A311"/>
              </a:solidFill>
            </a:endParaRPr>
          </a:p>
        </p:txBody>
      </p:sp>
      <p:sp>
        <p:nvSpPr>
          <p:cNvPr id="7" name="Oval 37"/>
          <p:cNvSpPr>
            <a:spLocks noChangeArrowheads="1"/>
          </p:cNvSpPr>
          <p:nvPr/>
        </p:nvSpPr>
        <p:spPr bwMode="auto">
          <a:xfrm>
            <a:off x="2987040" y="1367366"/>
            <a:ext cx="5309553" cy="2156460"/>
          </a:xfrm>
          <a:prstGeom prst="ellipse">
            <a:avLst/>
          </a:prstGeom>
          <a:solidFill>
            <a:schemeClr val="tx2">
              <a:lumMod val="40000"/>
              <a:lumOff val="60000"/>
            </a:schemeClr>
          </a:solidFill>
          <a:ln w="50800" algn="ctr">
            <a:solidFill>
              <a:schemeClr val="tx1"/>
            </a:solidFill>
            <a:round/>
            <a:headEnd/>
            <a:tailEnd/>
          </a:ln>
          <a:effectLst/>
        </p:spPr>
        <p:txBody>
          <a:bodyPr wrap="none" lIns="120170" tIns="60085" rIns="120170" bIns="60085" anchor="ctr"/>
          <a:lstStyle/>
          <a:p>
            <a:endParaRPr lang="en-US"/>
          </a:p>
        </p:txBody>
      </p:sp>
      <p:grpSp>
        <p:nvGrpSpPr>
          <p:cNvPr id="8" name="Group 59"/>
          <p:cNvGrpSpPr>
            <a:grpSpLocks/>
          </p:cNvGrpSpPr>
          <p:nvPr/>
        </p:nvGrpSpPr>
        <p:grpSpPr bwMode="auto">
          <a:xfrm>
            <a:off x="4342765" y="3718136"/>
            <a:ext cx="1717993" cy="952500"/>
            <a:chOff x="2338" y="2038"/>
            <a:chExt cx="977" cy="620"/>
          </a:xfrm>
          <a:solidFill>
            <a:srgbClr val="C86664"/>
          </a:solidFill>
        </p:grpSpPr>
        <p:sp>
          <p:nvSpPr>
            <p:cNvPr id="9" name="Rectangle 45"/>
            <p:cNvSpPr>
              <a:spLocks noChangeArrowheads="1"/>
            </p:cNvSpPr>
            <p:nvPr/>
          </p:nvSpPr>
          <p:spPr bwMode="auto">
            <a:xfrm>
              <a:off x="2338" y="2038"/>
              <a:ext cx="977" cy="615"/>
            </a:xfrm>
            <a:prstGeom prst="rect">
              <a:avLst/>
            </a:prstGeom>
            <a:grpFill/>
            <a:ln w="50800" algn="ctr">
              <a:solidFill>
                <a:schemeClr val="accent2">
                  <a:lumMod val="75000"/>
                </a:schemeClr>
              </a:solidFill>
              <a:miter lim="800000"/>
              <a:headEnd/>
              <a:tailEnd/>
            </a:ln>
            <a:effectLst/>
          </p:spPr>
          <p:txBody>
            <a:bodyPr wrap="none" anchor="ctr"/>
            <a:lstStyle/>
            <a:p>
              <a:endParaRPr lang="en-US">
                <a:solidFill>
                  <a:srgbClr val="A0A311"/>
                </a:solidFill>
              </a:endParaRPr>
            </a:p>
          </p:txBody>
        </p:sp>
        <p:sp>
          <p:nvSpPr>
            <p:cNvPr id="10" name="Line 48"/>
            <p:cNvSpPr>
              <a:spLocks noChangeShapeType="1"/>
            </p:cNvSpPr>
            <p:nvPr/>
          </p:nvSpPr>
          <p:spPr bwMode="auto">
            <a:xfrm>
              <a:off x="2658" y="2046"/>
              <a:ext cx="0" cy="612"/>
            </a:xfrm>
            <a:prstGeom prst="line">
              <a:avLst/>
            </a:prstGeom>
            <a:grpFill/>
            <a:ln w="50800">
              <a:solidFill>
                <a:schemeClr val="accent2">
                  <a:lumMod val="75000"/>
                </a:schemeClr>
              </a:solidFill>
              <a:round/>
              <a:headEnd/>
              <a:tailEnd/>
            </a:ln>
            <a:effectLst/>
          </p:spPr>
          <p:txBody>
            <a:bodyPr wrap="none" anchor="ctr"/>
            <a:lstStyle/>
            <a:p>
              <a:endParaRPr lang="en-US">
                <a:solidFill>
                  <a:srgbClr val="A0A311"/>
                </a:solidFill>
              </a:endParaRPr>
            </a:p>
          </p:txBody>
        </p:sp>
        <p:sp>
          <p:nvSpPr>
            <p:cNvPr id="11" name="Line 49"/>
            <p:cNvSpPr>
              <a:spLocks noChangeShapeType="1"/>
            </p:cNvSpPr>
            <p:nvPr/>
          </p:nvSpPr>
          <p:spPr bwMode="auto">
            <a:xfrm>
              <a:off x="2820" y="2040"/>
              <a:ext cx="0" cy="612"/>
            </a:xfrm>
            <a:prstGeom prst="line">
              <a:avLst/>
            </a:prstGeom>
            <a:grpFill/>
            <a:ln w="50800">
              <a:solidFill>
                <a:schemeClr val="accent2">
                  <a:lumMod val="75000"/>
                </a:schemeClr>
              </a:solidFill>
              <a:round/>
              <a:headEnd/>
              <a:tailEnd/>
            </a:ln>
            <a:effectLst/>
          </p:spPr>
          <p:txBody>
            <a:bodyPr wrap="none" anchor="ctr"/>
            <a:lstStyle/>
            <a:p>
              <a:endParaRPr lang="en-US">
                <a:solidFill>
                  <a:srgbClr val="A0A311"/>
                </a:solidFill>
              </a:endParaRPr>
            </a:p>
          </p:txBody>
        </p:sp>
        <p:sp>
          <p:nvSpPr>
            <p:cNvPr id="12" name="Line 50"/>
            <p:cNvSpPr>
              <a:spLocks noChangeShapeType="1"/>
            </p:cNvSpPr>
            <p:nvPr/>
          </p:nvSpPr>
          <p:spPr bwMode="auto">
            <a:xfrm>
              <a:off x="2982" y="2040"/>
              <a:ext cx="0" cy="612"/>
            </a:xfrm>
            <a:prstGeom prst="line">
              <a:avLst/>
            </a:prstGeom>
            <a:grpFill/>
            <a:ln w="50800">
              <a:solidFill>
                <a:schemeClr val="accent2">
                  <a:lumMod val="75000"/>
                </a:schemeClr>
              </a:solidFill>
              <a:round/>
              <a:headEnd/>
              <a:tailEnd/>
            </a:ln>
            <a:effectLst/>
          </p:spPr>
          <p:txBody>
            <a:bodyPr wrap="none" anchor="ctr"/>
            <a:lstStyle/>
            <a:p>
              <a:endParaRPr lang="en-US">
                <a:solidFill>
                  <a:srgbClr val="A0A311"/>
                </a:solidFill>
              </a:endParaRPr>
            </a:p>
          </p:txBody>
        </p:sp>
        <p:sp>
          <p:nvSpPr>
            <p:cNvPr id="13" name="Line 51"/>
            <p:cNvSpPr>
              <a:spLocks noChangeShapeType="1"/>
            </p:cNvSpPr>
            <p:nvPr/>
          </p:nvSpPr>
          <p:spPr bwMode="auto">
            <a:xfrm>
              <a:off x="3144" y="2046"/>
              <a:ext cx="0" cy="612"/>
            </a:xfrm>
            <a:prstGeom prst="line">
              <a:avLst/>
            </a:prstGeom>
            <a:grpFill/>
            <a:ln w="50800">
              <a:solidFill>
                <a:schemeClr val="accent2">
                  <a:lumMod val="75000"/>
                </a:schemeClr>
              </a:solidFill>
              <a:round/>
              <a:headEnd/>
              <a:tailEnd/>
            </a:ln>
            <a:effectLst/>
          </p:spPr>
          <p:txBody>
            <a:bodyPr wrap="none" anchor="ctr"/>
            <a:lstStyle/>
            <a:p>
              <a:endParaRPr lang="en-US">
                <a:solidFill>
                  <a:srgbClr val="A0A311"/>
                </a:solidFill>
              </a:endParaRPr>
            </a:p>
          </p:txBody>
        </p:sp>
        <p:sp>
          <p:nvSpPr>
            <p:cNvPr id="14" name="Line 52"/>
            <p:cNvSpPr>
              <a:spLocks noChangeShapeType="1"/>
            </p:cNvSpPr>
            <p:nvPr/>
          </p:nvSpPr>
          <p:spPr bwMode="auto">
            <a:xfrm>
              <a:off x="2496" y="2040"/>
              <a:ext cx="0" cy="612"/>
            </a:xfrm>
            <a:prstGeom prst="line">
              <a:avLst/>
            </a:prstGeom>
            <a:grpFill/>
            <a:ln w="50800">
              <a:solidFill>
                <a:schemeClr val="accent2">
                  <a:lumMod val="75000"/>
                </a:schemeClr>
              </a:solidFill>
              <a:round/>
              <a:headEnd/>
              <a:tailEnd/>
            </a:ln>
            <a:effectLst/>
          </p:spPr>
          <p:txBody>
            <a:bodyPr wrap="none" anchor="ctr"/>
            <a:lstStyle/>
            <a:p>
              <a:endParaRPr lang="en-US">
                <a:solidFill>
                  <a:srgbClr val="A0A311"/>
                </a:solidFill>
              </a:endParaRPr>
            </a:p>
          </p:txBody>
        </p:sp>
      </p:grpSp>
      <p:grpSp>
        <p:nvGrpSpPr>
          <p:cNvPr id="15" name="Group 60"/>
          <p:cNvGrpSpPr>
            <a:grpSpLocks/>
          </p:cNvGrpSpPr>
          <p:nvPr/>
        </p:nvGrpSpPr>
        <p:grpSpPr bwMode="auto">
          <a:xfrm>
            <a:off x="4340544" y="5364056"/>
            <a:ext cx="1717992" cy="952500"/>
            <a:chOff x="2338" y="2038"/>
            <a:chExt cx="977" cy="620"/>
          </a:xfrm>
          <a:solidFill>
            <a:srgbClr val="C86664"/>
          </a:solidFill>
        </p:grpSpPr>
        <p:sp>
          <p:nvSpPr>
            <p:cNvPr id="16" name="Rectangle 61"/>
            <p:cNvSpPr>
              <a:spLocks noChangeArrowheads="1"/>
            </p:cNvSpPr>
            <p:nvPr/>
          </p:nvSpPr>
          <p:spPr bwMode="auto">
            <a:xfrm>
              <a:off x="2338" y="2038"/>
              <a:ext cx="977" cy="615"/>
            </a:xfrm>
            <a:prstGeom prst="rect">
              <a:avLst/>
            </a:prstGeom>
            <a:grpFill/>
            <a:ln w="50800" algn="ctr">
              <a:solidFill>
                <a:schemeClr val="accent2">
                  <a:lumMod val="75000"/>
                </a:schemeClr>
              </a:solidFill>
              <a:miter lim="800000"/>
              <a:headEnd/>
              <a:tailEnd/>
            </a:ln>
            <a:effectLst/>
          </p:spPr>
          <p:txBody>
            <a:bodyPr wrap="none" anchor="ctr"/>
            <a:lstStyle/>
            <a:p>
              <a:endParaRPr lang="en-US">
                <a:solidFill>
                  <a:srgbClr val="A0A311"/>
                </a:solidFill>
              </a:endParaRPr>
            </a:p>
          </p:txBody>
        </p:sp>
        <p:sp>
          <p:nvSpPr>
            <p:cNvPr id="17" name="Line 62"/>
            <p:cNvSpPr>
              <a:spLocks noChangeShapeType="1"/>
            </p:cNvSpPr>
            <p:nvPr/>
          </p:nvSpPr>
          <p:spPr bwMode="auto">
            <a:xfrm>
              <a:off x="2658" y="2046"/>
              <a:ext cx="0" cy="612"/>
            </a:xfrm>
            <a:prstGeom prst="line">
              <a:avLst/>
            </a:prstGeom>
            <a:grpFill/>
            <a:ln w="50800">
              <a:solidFill>
                <a:schemeClr val="accent2">
                  <a:lumMod val="75000"/>
                </a:schemeClr>
              </a:solidFill>
              <a:round/>
              <a:headEnd/>
              <a:tailEnd/>
            </a:ln>
            <a:effectLst/>
          </p:spPr>
          <p:txBody>
            <a:bodyPr wrap="none" anchor="ctr"/>
            <a:lstStyle/>
            <a:p>
              <a:endParaRPr lang="en-US">
                <a:solidFill>
                  <a:srgbClr val="A0A311"/>
                </a:solidFill>
              </a:endParaRPr>
            </a:p>
          </p:txBody>
        </p:sp>
        <p:sp>
          <p:nvSpPr>
            <p:cNvPr id="18" name="Line 63"/>
            <p:cNvSpPr>
              <a:spLocks noChangeShapeType="1"/>
            </p:cNvSpPr>
            <p:nvPr/>
          </p:nvSpPr>
          <p:spPr bwMode="auto">
            <a:xfrm>
              <a:off x="2820" y="2040"/>
              <a:ext cx="0" cy="612"/>
            </a:xfrm>
            <a:prstGeom prst="line">
              <a:avLst/>
            </a:prstGeom>
            <a:grpFill/>
            <a:ln w="50800">
              <a:solidFill>
                <a:schemeClr val="accent2">
                  <a:lumMod val="75000"/>
                </a:schemeClr>
              </a:solidFill>
              <a:round/>
              <a:headEnd/>
              <a:tailEnd/>
            </a:ln>
            <a:effectLst/>
          </p:spPr>
          <p:txBody>
            <a:bodyPr wrap="none" anchor="ctr"/>
            <a:lstStyle/>
            <a:p>
              <a:endParaRPr lang="en-US">
                <a:solidFill>
                  <a:srgbClr val="A0A311"/>
                </a:solidFill>
              </a:endParaRPr>
            </a:p>
          </p:txBody>
        </p:sp>
        <p:sp>
          <p:nvSpPr>
            <p:cNvPr id="19" name="Line 64"/>
            <p:cNvSpPr>
              <a:spLocks noChangeShapeType="1"/>
            </p:cNvSpPr>
            <p:nvPr/>
          </p:nvSpPr>
          <p:spPr bwMode="auto">
            <a:xfrm>
              <a:off x="2982" y="2040"/>
              <a:ext cx="0" cy="612"/>
            </a:xfrm>
            <a:prstGeom prst="line">
              <a:avLst/>
            </a:prstGeom>
            <a:grpFill/>
            <a:ln w="50800">
              <a:solidFill>
                <a:schemeClr val="accent2">
                  <a:lumMod val="75000"/>
                </a:schemeClr>
              </a:solidFill>
              <a:round/>
              <a:headEnd/>
              <a:tailEnd/>
            </a:ln>
            <a:effectLst/>
          </p:spPr>
          <p:txBody>
            <a:bodyPr wrap="none" anchor="ctr"/>
            <a:lstStyle/>
            <a:p>
              <a:endParaRPr lang="en-US">
                <a:solidFill>
                  <a:srgbClr val="A0A311"/>
                </a:solidFill>
              </a:endParaRPr>
            </a:p>
          </p:txBody>
        </p:sp>
        <p:sp>
          <p:nvSpPr>
            <p:cNvPr id="20" name="Line 65"/>
            <p:cNvSpPr>
              <a:spLocks noChangeShapeType="1"/>
            </p:cNvSpPr>
            <p:nvPr/>
          </p:nvSpPr>
          <p:spPr bwMode="auto">
            <a:xfrm>
              <a:off x="3144" y="2046"/>
              <a:ext cx="0" cy="612"/>
            </a:xfrm>
            <a:prstGeom prst="line">
              <a:avLst/>
            </a:prstGeom>
            <a:grpFill/>
            <a:ln w="50800">
              <a:solidFill>
                <a:schemeClr val="accent2">
                  <a:lumMod val="75000"/>
                </a:schemeClr>
              </a:solidFill>
              <a:round/>
              <a:headEnd/>
              <a:tailEnd/>
            </a:ln>
            <a:effectLst/>
          </p:spPr>
          <p:txBody>
            <a:bodyPr wrap="none" anchor="ctr"/>
            <a:lstStyle/>
            <a:p>
              <a:endParaRPr lang="en-US">
                <a:solidFill>
                  <a:srgbClr val="A0A311"/>
                </a:solidFill>
              </a:endParaRPr>
            </a:p>
          </p:txBody>
        </p:sp>
        <p:sp>
          <p:nvSpPr>
            <p:cNvPr id="21" name="Line 66"/>
            <p:cNvSpPr>
              <a:spLocks noChangeShapeType="1"/>
            </p:cNvSpPr>
            <p:nvPr/>
          </p:nvSpPr>
          <p:spPr bwMode="auto">
            <a:xfrm>
              <a:off x="2496" y="2040"/>
              <a:ext cx="0" cy="612"/>
            </a:xfrm>
            <a:prstGeom prst="line">
              <a:avLst/>
            </a:prstGeom>
            <a:grpFill/>
            <a:ln w="50800">
              <a:solidFill>
                <a:schemeClr val="accent2">
                  <a:lumMod val="75000"/>
                </a:schemeClr>
              </a:solidFill>
              <a:round/>
              <a:headEnd/>
              <a:tailEnd/>
            </a:ln>
            <a:effectLst/>
          </p:spPr>
          <p:txBody>
            <a:bodyPr wrap="none" anchor="ctr"/>
            <a:lstStyle/>
            <a:p>
              <a:endParaRPr lang="en-US">
                <a:solidFill>
                  <a:srgbClr val="A0A311"/>
                </a:solidFill>
              </a:endParaRPr>
            </a:p>
          </p:txBody>
        </p:sp>
      </p:grpSp>
      <p:sp>
        <p:nvSpPr>
          <p:cNvPr id="22" name="Line 67"/>
          <p:cNvSpPr>
            <a:spLocks noChangeShapeType="1"/>
          </p:cNvSpPr>
          <p:nvPr/>
        </p:nvSpPr>
        <p:spPr bwMode="auto">
          <a:xfrm flipV="1">
            <a:off x="4747260" y="4682066"/>
            <a:ext cx="0" cy="411480"/>
          </a:xfrm>
          <a:prstGeom prst="line">
            <a:avLst/>
          </a:prstGeom>
          <a:noFill/>
          <a:ln w="50800">
            <a:solidFill>
              <a:schemeClr val="accent2">
                <a:lumMod val="75000"/>
              </a:schemeClr>
            </a:solidFill>
            <a:round/>
            <a:headEnd/>
            <a:tailEnd type="triangle" w="med" len="med"/>
          </a:ln>
          <a:effectLst/>
        </p:spPr>
        <p:txBody>
          <a:bodyPr wrap="none" lIns="120170" tIns="60085" rIns="120170" bIns="60085" anchor="ctr"/>
          <a:lstStyle/>
          <a:p>
            <a:endParaRPr lang="en-US">
              <a:solidFill>
                <a:srgbClr val="A0A311"/>
              </a:solidFill>
            </a:endParaRPr>
          </a:p>
        </p:txBody>
      </p:sp>
      <p:sp>
        <p:nvSpPr>
          <p:cNvPr id="23" name="Text Box 68"/>
          <p:cNvSpPr txBox="1">
            <a:spLocks noChangeArrowheads="1"/>
          </p:cNvSpPr>
          <p:nvPr/>
        </p:nvSpPr>
        <p:spPr bwMode="auto">
          <a:xfrm>
            <a:off x="4802136" y="4685876"/>
            <a:ext cx="986480" cy="521453"/>
          </a:xfrm>
          <a:prstGeom prst="rect">
            <a:avLst/>
          </a:prstGeom>
          <a:noFill/>
          <a:ln w="50800" algn="ctr">
            <a:noFill/>
            <a:miter lim="800000"/>
            <a:headEnd/>
            <a:tailEnd/>
          </a:ln>
          <a:effectLst/>
        </p:spPr>
        <p:txBody>
          <a:bodyPr wrap="none" lIns="120170" tIns="60085" rIns="120170" bIns="60085">
            <a:spAutoFit/>
          </a:bodyPr>
          <a:lstStyle/>
          <a:p>
            <a:r>
              <a:rPr lang="en-US" dirty="0">
                <a:solidFill>
                  <a:schemeClr val="accent2">
                    <a:lumMod val="75000"/>
                  </a:schemeClr>
                </a:solidFill>
              </a:rPr>
              <a:t>head</a:t>
            </a:r>
          </a:p>
        </p:txBody>
      </p:sp>
      <p:sp>
        <p:nvSpPr>
          <p:cNvPr id="24" name="Line 69"/>
          <p:cNvSpPr>
            <a:spLocks noChangeShapeType="1"/>
          </p:cNvSpPr>
          <p:nvPr/>
        </p:nvSpPr>
        <p:spPr bwMode="auto">
          <a:xfrm flipV="1">
            <a:off x="5331778" y="6335606"/>
            <a:ext cx="0" cy="411480"/>
          </a:xfrm>
          <a:prstGeom prst="line">
            <a:avLst/>
          </a:prstGeom>
          <a:noFill/>
          <a:ln w="50800">
            <a:solidFill>
              <a:schemeClr val="accent2">
                <a:lumMod val="75000"/>
              </a:schemeClr>
            </a:solidFill>
            <a:round/>
            <a:headEnd/>
            <a:tailEnd type="triangle" w="med" len="med"/>
          </a:ln>
          <a:effectLst/>
        </p:spPr>
        <p:txBody>
          <a:bodyPr wrap="none" lIns="120170" tIns="60085" rIns="120170" bIns="60085" anchor="ctr"/>
          <a:lstStyle/>
          <a:p>
            <a:endParaRPr lang="en-US">
              <a:solidFill>
                <a:srgbClr val="A0A311"/>
              </a:solidFill>
            </a:endParaRPr>
          </a:p>
        </p:txBody>
      </p:sp>
      <p:sp>
        <p:nvSpPr>
          <p:cNvPr id="25" name="Text Box 70"/>
          <p:cNvSpPr txBox="1">
            <a:spLocks noChangeArrowheads="1"/>
          </p:cNvSpPr>
          <p:nvPr/>
        </p:nvSpPr>
        <p:spPr bwMode="auto">
          <a:xfrm>
            <a:off x="5409565" y="6320366"/>
            <a:ext cx="669086" cy="521453"/>
          </a:xfrm>
          <a:prstGeom prst="rect">
            <a:avLst/>
          </a:prstGeom>
          <a:noFill/>
          <a:ln w="50800" algn="ctr">
            <a:noFill/>
            <a:miter lim="800000"/>
            <a:headEnd/>
            <a:tailEnd/>
          </a:ln>
          <a:effectLst/>
        </p:spPr>
        <p:txBody>
          <a:bodyPr wrap="none" lIns="120170" tIns="60085" rIns="120170" bIns="60085">
            <a:spAutoFit/>
          </a:bodyPr>
          <a:lstStyle/>
          <a:p>
            <a:r>
              <a:rPr lang="en-US" dirty="0">
                <a:solidFill>
                  <a:schemeClr val="accent2">
                    <a:lumMod val="75000"/>
                  </a:schemeClr>
                </a:solidFill>
              </a:rPr>
              <a:t>tail</a:t>
            </a:r>
          </a:p>
        </p:txBody>
      </p:sp>
      <p:sp>
        <p:nvSpPr>
          <p:cNvPr id="26" name="AutoShape 71"/>
          <p:cNvSpPr>
            <a:spLocks noChangeArrowheads="1"/>
          </p:cNvSpPr>
          <p:nvPr/>
        </p:nvSpPr>
        <p:spPr bwMode="auto">
          <a:xfrm rot="16200000">
            <a:off x="8099108" y="5045922"/>
            <a:ext cx="1177290" cy="50673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86664"/>
          </a:solidFill>
          <a:ln w="50800" algn="ctr">
            <a:solidFill>
              <a:schemeClr val="accent2">
                <a:lumMod val="75000"/>
              </a:schemeClr>
            </a:solidFill>
            <a:miter lim="800000"/>
            <a:headEnd/>
            <a:tailEnd/>
          </a:ln>
          <a:effectLst/>
        </p:spPr>
        <p:txBody>
          <a:bodyPr wrap="none" lIns="120170" tIns="60085" rIns="120170" bIns="60085" anchor="ctr"/>
          <a:lstStyle/>
          <a:p>
            <a:endParaRPr lang="en-US">
              <a:solidFill>
                <a:srgbClr val="A0A311"/>
              </a:solidFill>
            </a:endParaRPr>
          </a:p>
        </p:txBody>
      </p:sp>
      <p:cxnSp>
        <p:nvCxnSpPr>
          <p:cNvPr id="27" name="AutoShape 72"/>
          <p:cNvCxnSpPr>
            <a:cxnSpLocks noChangeShapeType="1"/>
            <a:endCxn id="9" idx="3"/>
          </p:cNvCxnSpPr>
          <p:nvPr/>
        </p:nvCxnSpPr>
        <p:spPr bwMode="auto">
          <a:xfrm rot="10800000">
            <a:off x="6096319" y="4190576"/>
            <a:ext cx="2315845" cy="800100"/>
          </a:xfrm>
          <a:prstGeom prst="bentConnector3">
            <a:avLst>
              <a:gd name="adj1" fmla="val 34162"/>
            </a:avLst>
          </a:prstGeom>
          <a:noFill/>
          <a:ln w="50800">
            <a:solidFill>
              <a:schemeClr val="accent2">
                <a:lumMod val="75000"/>
              </a:schemeClr>
            </a:solidFill>
            <a:miter lim="800000"/>
            <a:headEnd/>
            <a:tailEnd/>
          </a:ln>
          <a:effectLst/>
        </p:spPr>
      </p:cxnSp>
      <p:cxnSp>
        <p:nvCxnSpPr>
          <p:cNvPr id="28" name="AutoShape 73"/>
          <p:cNvCxnSpPr>
            <a:cxnSpLocks noChangeShapeType="1"/>
            <a:stCxn id="16" idx="3"/>
            <a:endCxn id="26" idx="3"/>
          </p:cNvCxnSpPr>
          <p:nvPr/>
        </p:nvCxnSpPr>
        <p:spPr bwMode="auto">
          <a:xfrm flipV="1">
            <a:off x="6094095" y="5299287"/>
            <a:ext cx="2304733" cy="537210"/>
          </a:xfrm>
          <a:prstGeom prst="bentConnector3">
            <a:avLst>
              <a:gd name="adj1" fmla="val 49954"/>
            </a:avLst>
          </a:prstGeom>
          <a:noFill/>
          <a:ln w="50800">
            <a:solidFill>
              <a:schemeClr val="accent2">
                <a:lumMod val="75000"/>
              </a:schemeClr>
            </a:solidFill>
            <a:miter lim="800000"/>
            <a:headEnd/>
            <a:tailEnd/>
          </a:ln>
          <a:effectLst/>
        </p:spPr>
      </p:cxnSp>
      <p:sp>
        <p:nvSpPr>
          <p:cNvPr id="29" name="Line 76"/>
          <p:cNvSpPr>
            <a:spLocks noChangeShapeType="1"/>
          </p:cNvSpPr>
          <p:nvPr/>
        </p:nvSpPr>
        <p:spPr bwMode="auto">
          <a:xfrm>
            <a:off x="3680460" y="4179147"/>
            <a:ext cx="0" cy="2777490"/>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a:solidFill>
                <a:srgbClr val="A0A311"/>
              </a:solidFill>
            </a:endParaRPr>
          </a:p>
        </p:txBody>
      </p:sp>
      <p:sp>
        <p:nvSpPr>
          <p:cNvPr id="30" name="Line 77"/>
          <p:cNvSpPr>
            <a:spLocks noChangeShapeType="1"/>
          </p:cNvSpPr>
          <p:nvPr/>
        </p:nvSpPr>
        <p:spPr bwMode="auto">
          <a:xfrm>
            <a:off x="3653791" y="6933776"/>
            <a:ext cx="4360545" cy="0"/>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a:solidFill>
                <a:srgbClr val="A0A311"/>
              </a:solidFill>
            </a:endParaRPr>
          </a:p>
        </p:txBody>
      </p:sp>
      <p:sp>
        <p:nvSpPr>
          <p:cNvPr id="31" name="Line 78"/>
          <p:cNvSpPr>
            <a:spLocks noChangeShapeType="1"/>
          </p:cNvSpPr>
          <p:nvPr/>
        </p:nvSpPr>
        <p:spPr bwMode="auto">
          <a:xfrm flipV="1">
            <a:off x="7987665" y="5665046"/>
            <a:ext cx="0" cy="1280160"/>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a:solidFill>
                <a:srgbClr val="A0A311"/>
              </a:solidFill>
            </a:endParaRPr>
          </a:p>
        </p:txBody>
      </p:sp>
      <p:sp>
        <p:nvSpPr>
          <p:cNvPr id="32" name="Line 79"/>
          <p:cNvSpPr>
            <a:spLocks noChangeShapeType="1"/>
          </p:cNvSpPr>
          <p:nvPr/>
        </p:nvSpPr>
        <p:spPr bwMode="auto">
          <a:xfrm>
            <a:off x="7960996" y="5676476"/>
            <a:ext cx="466725" cy="0"/>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a:solidFill>
                <a:srgbClr val="A0A311"/>
              </a:solidFill>
            </a:endParaRPr>
          </a:p>
        </p:txBody>
      </p:sp>
      <p:sp>
        <p:nvSpPr>
          <p:cNvPr id="33" name="Line 80"/>
          <p:cNvSpPr>
            <a:spLocks noChangeShapeType="1"/>
          </p:cNvSpPr>
          <p:nvPr/>
        </p:nvSpPr>
        <p:spPr bwMode="auto">
          <a:xfrm flipH="1">
            <a:off x="3667125" y="5847926"/>
            <a:ext cx="693420" cy="0"/>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a:solidFill>
                <a:srgbClr val="A0A311"/>
              </a:solidFill>
            </a:endParaRPr>
          </a:p>
        </p:txBody>
      </p:sp>
      <p:sp>
        <p:nvSpPr>
          <p:cNvPr id="34" name="Line 81"/>
          <p:cNvSpPr>
            <a:spLocks noChangeShapeType="1"/>
          </p:cNvSpPr>
          <p:nvPr/>
        </p:nvSpPr>
        <p:spPr bwMode="auto">
          <a:xfrm>
            <a:off x="8934450" y="5299286"/>
            <a:ext cx="1066800" cy="0"/>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a:solidFill>
                <a:srgbClr val="A0A311"/>
              </a:solidFill>
            </a:endParaRPr>
          </a:p>
        </p:txBody>
      </p:sp>
      <p:sp>
        <p:nvSpPr>
          <p:cNvPr id="35" name="Line 82"/>
          <p:cNvSpPr>
            <a:spLocks noChangeShapeType="1"/>
          </p:cNvSpPr>
          <p:nvPr/>
        </p:nvSpPr>
        <p:spPr bwMode="auto">
          <a:xfrm flipH="1">
            <a:off x="3667126" y="4190576"/>
            <a:ext cx="653415" cy="0"/>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a:solidFill>
                <a:srgbClr val="A0A311"/>
              </a:solidFill>
            </a:endParaRPr>
          </a:p>
        </p:txBody>
      </p:sp>
      <p:sp>
        <p:nvSpPr>
          <p:cNvPr id="36" name="Line 84"/>
          <p:cNvSpPr>
            <a:spLocks noChangeShapeType="1"/>
          </p:cNvSpPr>
          <p:nvPr/>
        </p:nvSpPr>
        <p:spPr bwMode="auto">
          <a:xfrm flipH="1">
            <a:off x="2440305" y="5264996"/>
            <a:ext cx="1226820" cy="0"/>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a:solidFill>
                <a:srgbClr val="A0A311"/>
              </a:solidFill>
            </a:endParaRPr>
          </a:p>
        </p:txBody>
      </p:sp>
      <p:grpSp>
        <p:nvGrpSpPr>
          <p:cNvPr id="37" name="Group 94"/>
          <p:cNvGrpSpPr>
            <a:grpSpLocks/>
          </p:cNvGrpSpPr>
          <p:nvPr/>
        </p:nvGrpSpPr>
        <p:grpSpPr bwMode="auto">
          <a:xfrm>
            <a:off x="6680836" y="3950547"/>
            <a:ext cx="386715" cy="514350"/>
            <a:chOff x="3012" y="1920"/>
            <a:chExt cx="222" cy="342"/>
          </a:xfrm>
          <a:solidFill>
            <a:srgbClr val="C86664"/>
          </a:solidFill>
        </p:grpSpPr>
        <p:sp>
          <p:nvSpPr>
            <p:cNvPr id="38" name="Rectangle 86"/>
            <p:cNvSpPr>
              <a:spLocks noChangeArrowheads="1"/>
            </p:cNvSpPr>
            <p:nvPr/>
          </p:nvSpPr>
          <p:spPr bwMode="auto">
            <a:xfrm>
              <a:off x="3012" y="1920"/>
              <a:ext cx="222" cy="342"/>
            </a:xfrm>
            <a:prstGeom prst="rect">
              <a:avLst/>
            </a:prstGeom>
            <a:grpFill/>
            <a:ln w="50800" algn="ctr">
              <a:solidFill>
                <a:schemeClr val="accent2">
                  <a:lumMod val="75000"/>
                </a:schemeClr>
              </a:solidFill>
              <a:miter lim="800000"/>
              <a:headEnd/>
              <a:tailEnd/>
            </a:ln>
            <a:effectLst/>
          </p:spPr>
          <p:txBody>
            <a:bodyPr wrap="none" anchor="ctr"/>
            <a:lstStyle/>
            <a:p>
              <a:endParaRPr lang="en-US">
                <a:solidFill>
                  <a:srgbClr val="A0A311"/>
                </a:solidFill>
              </a:endParaRPr>
            </a:p>
          </p:txBody>
        </p:sp>
        <p:sp>
          <p:nvSpPr>
            <p:cNvPr id="39" name="Line 88"/>
            <p:cNvSpPr>
              <a:spLocks noChangeShapeType="1"/>
            </p:cNvSpPr>
            <p:nvPr/>
          </p:nvSpPr>
          <p:spPr bwMode="auto">
            <a:xfrm flipV="1">
              <a:off x="3066" y="2154"/>
              <a:ext cx="36" cy="108"/>
            </a:xfrm>
            <a:prstGeom prst="line">
              <a:avLst/>
            </a:prstGeom>
            <a:grpFill/>
            <a:ln w="50800">
              <a:solidFill>
                <a:schemeClr val="accent2">
                  <a:lumMod val="75000"/>
                </a:schemeClr>
              </a:solidFill>
              <a:round/>
              <a:headEnd/>
              <a:tailEnd/>
            </a:ln>
            <a:effectLst/>
          </p:spPr>
          <p:txBody>
            <a:bodyPr wrap="none" anchor="ctr"/>
            <a:lstStyle/>
            <a:p>
              <a:endParaRPr lang="en-US">
                <a:solidFill>
                  <a:srgbClr val="A0A311"/>
                </a:solidFill>
              </a:endParaRPr>
            </a:p>
          </p:txBody>
        </p:sp>
        <p:sp>
          <p:nvSpPr>
            <p:cNvPr id="40" name="Line 90"/>
            <p:cNvSpPr>
              <a:spLocks noChangeShapeType="1"/>
            </p:cNvSpPr>
            <p:nvPr/>
          </p:nvSpPr>
          <p:spPr bwMode="auto">
            <a:xfrm>
              <a:off x="3108" y="2154"/>
              <a:ext cx="36" cy="108"/>
            </a:xfrm>
            <a:prstGeom prst="line">
              <a:avLst/>
            </a:prstGeom>
            <a:grpFill/>
            <a:ln w="50800">
              <a:solidFill>
                <a:schemeClr val="accent2">
                  <a:lumMod val="75000"/>
                </a:schemeClr>
              </a:solidFill>
              <a:round/>
              <a:headEnd/>
              <a:tailEnd/>
            </a:ln>
            <a:effectLst/>
          </p:spPr>
          <p:txBody>
            <a:bodyPr wrap="none" anchor="ctr"/>
            <a:lstStyle/>
            <a:p>
              <a:endParaRPr lang="en-US">
                <a:solidFill>
                  <a:srgbClr val="A0A311"/>
                </a:solidFill>
              </a:endParaRPr>
            </a:p>
          </p:txBody>
        </p:sp>
      </p:grpSp>
      <p:grpSp>
        <p:nvGrpSpPr>
          <p:cNvPr id="41" name="Group 95"/>
          <p:cNvGrpSpPr>
            <a:grpSpLocks/>
          </p:cNvGrpSpPr>
          <p:nvPr/>
        </p:nvGrpSpPr>
        <p:grpSpPr bwMode="auto">
          <a:xfrm>
            <a:off x="6674169" y="5562177"/>
            <a:ext cx="386715" cy="514350"/>
            <a:chOff x="3012" y="1920"/>
            <a:chExt cx="222" cy="342"/>
          </a:xfrm>
          <a:solidFill>
            <a:srgbClr val="C86664"/>
          </a:solidFill>
        </p:grpSpPr>
        <p:sp>
          <p:nvSpPr>
            <p:cNvPr id="42" name="Rectangle 96"/>
            <p:cNvSpPr>
              <a:spLocks noChangeArrowheads="1"/>
            </p:cNvSpPr>
            <p:nvPr/>
          </p:nvSpPr>
          <p:spPr bwMode="auto">
            <a:xfrm>
              <a:off x="3012" y="1920"/>
              <a:ext cx="222" cy="342"/>
            </a:xfrm>
            <a:prstGeom prst="rect">
              <a:avLst/>
            </a:prstGeom>
            <a:grpFill/>
            <a:ln w="50800" algn="ctr">
              <a:solidFill>
                <a:schemeClr val="accent2">
                  <a:lumMod val="75000"/>
                </a:schemeClr>
              </a:solidFill>
              <a:miter lim="800000"/>
              <a:headEnd/>
              <a:tailEnd/>
            </a:ln>
            <a:effectLst/>
          </p:spPr>
          <p:txBody>
            <a:bodyPr wrap="none" anchor="ctr"/>
            <a:lstStyle/>
            <a:p>
              <a:endParaRPr lang="en-US">
                <a:solidFill>
                  <a:srgbClr val="A0A311"/>
                </a:solidFill>
              </a:endParaRPr>
            </a:p>
          </p:txBody>
        </p:sp>
        <p:sp>
          <p:nvSpPr>
            <p:cNvPr id="43" name="Line 97"/>
            <p:cNvSpPr>
              <a:spLocks noChangeShapeType="1"/>
            </p:cNvSpPr>
            <p:nvPr/>
          </p:nvSpPr>
          <p:spPr bwMode="auto">
            <a:xfrm flipV="1">
              <a:off x="3066" y="2154"/>
              <a:ext cx="36" cy="108"/>
            </a:xfrm>
            <a:prstGeom prst="line">
              <a:avLst/>
            </a:prstGeom>
            <a:grpFill/>
            <a:ln w="50800">
              <a:solidFill>
                <a:schemeClr val="accent2">
                  <a:lumMod val="75000"/>
                </a:schemeClr>
              </a:solidFill>
              <a:round/>
              <a:headEnd/>
              <a:tailEnd/>
            </a:ln>
            <a:effectLst/>
          </p:spPr>
          <p:txBody>
            <a:bodyPr wrap="none" anchor="ctr"/>
            <a:lstStyle/>
            <a:p>
              <a:endParaRPr lang="en-US">
                <a:solidFill>
                  <a:srgbClr val="A0A311"/>
                </a:solidFill>
              </a:endParaRPr>
            </a:p>
          </p:txBody>
        </p:sp>
        <p:sp>
          <p:nvSpPr>
            <p:cNvPr id="44" name="Line 98"/>
            <p:cNvSpPr>
              <a:spLocks noChangeShapeType="1"/>
            </p:cNvSpPr>
            <p:nvPr/>
          </p:nvSpPr>
          <p:spPr bwMode="auto">
            <a:xfrm>
              <a:off x="3108" y="2154"/>
              <a:ext cx="36" cy="108"/>
            </a:xfrm>
            <a:prstGeom prst="line">
              <a:avLst/>
            </a:prstGeom>
            <a:grpFill/>
            <a:ln w="50800">
              <a:solidFill>
                <a:schemeClr val="accent2">
                  <a:lumMod val="75000"/>
                </a:schemeClr>
              </a:solidFill>
              <a:round/>
              <a:headEnd/>
              <a:tailEnd/>
            </a:ln>
            <a:effectLst/>
          </p:spPr>
          <p:txBody>
            <a:bodyPr wrap="none" anchor="ctr"/>
            <a:lstStyle/>
            <a:p>
              <a:endParaRPr lang="en-US">
                <a:solidFill>
                  <a:srgbClr val="A0A311"/>
                </a:solidFill>
              </a:endParaRPr>
            </a:p>
          </p:txBody>
        </p:sp>
      </p:grpSp>
      <p:grpSp>
        <p:nvGrpSpPr>
          <p:cNvPr id="45" name="Group 101"/>
          <p:cNvGrpSpPr>
            <a:grpSpLocks/>
          </p:cNvGrpSpPr>
          <p:nvPr/>
        </p:nvGrpSpPr>
        <p:grpSpPr bwMode="auto">
          <a:xfrm>
            <a:off x="3533776" y="1729316"/>
            <a:ext cx="3880485" cy="1181100"/>
            <a:chOff x="1596" y="742"/>
            <a:chExt cx="1746" cy="620"/>
          </a:xfrm>
        </p:grpSpPr>
        <p:sp>
          <p:nvSpPr>
            <p:cNvPr id="46" name="Line 85"/>
            <p:cNvSpPr>
              <a:spLocks noChangeShapeType="1"/>
            </p:cNvSpPr>
            <p:nvPr/>
          </p:nvSpPr>
          <p:spPr bwMode="auto">
            <a:xfrm>
              <a:off x="1596" y="1044"/>
              <a:ext cx="1746" cy="0"/>
            </a:xfrm>
            <a:prstGeom prst="line">
              <a:avLst/>
            </a:prstGeom>
            <a:noFill/>
            <a:ln w="50800">
              <a:solidFill>
                <a:schemeClr val="tx1"/>
              </a:solidFill>
              <a:round/>
              <a:headEnd/>
              <a:tailEnd/>
            </a:ln>
            <a:effectLst/>
          </p:spPr>
          <p:txBody>
            <a:bodyPr wrap="none" anchor="ctr"/>
            <a:lstStyle/>
            <a:p>
              <a:endParaRPr lang="en-US"/>
            </a:p>
          </p:txBody>
        </p:sp>
        <p:sp>
          <p:nvSpPr>
            <p:cNvPr id="47" name="Rectangle 29"/>
            <p:cNvSpPr>
              <a:spLocks noChangeArrowheads="1"/>
            </p:cNvSpPr>
            <p:nvPr/>
          </p:nvSpPr>
          <p:spPr bwMode="auto">
            <a:xfrm>
              <a:off x="2050" y="742"/>
              <a:ext cx="977" cy="615"/>
            </a:xfrm>
            <a:prstGeom prst="rect">
              <a:avLst/>
            </a:prstGeom>
            <a:solidFill>
              <a:schemeClr val="accent1"/>
            </a:solidFill>
            <a:ln w="50800" algn="ctr">
              <a:solidFill>
                <a:schemeClr val="tx1"/>
              </a:solidFill>
              <a:miter lim="800000"/>
              <a:headEnd/>
              <a:tailEnd/>
            </a:ln>
            <a:effectLst/>
          </p:spPr>
          <p:txBody>
            <a:bodyPr wrap="none" anchor="ctr"/>
            <a:lstStyle/>
            <a:p>
              <a:endParaRPr lang="en-US"/>
            </a:p>
          </p:txBody>
        </p:sp>
        <p:sp>
          <p:nvSpPr>
            <p:cNvPr id="48" name="Line 30"/>
            <p:cNvSpPr>
              <a:spLocks noChangeShapeType="1"/>
            </p:cNvSpPr>
            <p:nvPr/>
          </p:nvSpPr>
          <p:spPr bwMode="auto">
            <a:xfrm flipH="1">
              <a:off x="1898" y="742"/>
              <a:ext cx="156" cy="0"/>
            </a:xfrm>
            <a:prstGeom prst="line">
              <a:avLst/>
            </a:prstGeom>
            <a:noFill/>
            <a:ln w="50800">
              <a:solidFill>
                <a:schemeClr val="tx1"/>
              </a:solidFill>
              <a:round/>
              <a:headEnd/>
              <a:tailEnd/>
            </a:ln>
            <a:effectLst/>
          </p:spPr>
          <p:txBody>
            <a:bodyPr wrap="none" anchor="ctr"/>
            <a:lstStyle/>
            <a:p>
              <a:endParaRPr lang="en-US"/>
            </a:p>
          </p:txBody>
        </p:sp>
        <p:sp>
          <p:nvSpPr>
            <p:cNvPr id="49" name="Line 31"/>
            <p:cNvSpPr>
              <a:spLocks noChangeShapeType="1"/>
            </p:cNvSpPr>
            <p:nvPr/>
          </p:nvSpPr>
          <p:spPr bwMode="auto">
            <a:xfrm flipH="1">
              <a:off x="1892" y="1354"/>
              <a:ext cx="156" cy="0"/>
            </a:xfrm>
            <a:prstGeom prst="line">
              <a:avLst/>
            </a:prstGeom>
            <a:noFill/>
            <a:ln w="50800">
              <a:solidFill>
                <a:schemeClr val="tx1"/>
              </a:solidFill>
              <a:round/>
              <a:headEnd/>
              <a:tailEnd/>
            </a:ln>
            <a:effectLst/>
          </p:spPr>
          <p:txBody>
            <a:bodyPr wrap="none" anchor="ctr"/>
            <a:lstStyle/>
            <a:p>
              <a:endParaRPr lang="en-US"/>
            </a:p>
          </p:txBody>
        </p:sp>
        <p:sp>
          <p:nvSpPr>
            <p:cNvPr id="50" name="Line 32"/>
            <p:cNvSpPr>
              <a:spLocks noChangeShapeType="1"/>
            </p:cNvSpPr>
            <p:nvPr/>
          </p:nvSpPr>
          <p:spPr bwMode="auto">
            <a:xfrm>
              <a:off x="2370" y="750"/>
              <a:ext cx="0" cy="612"/>
            </a:xfrm>
            <a:prstGeom prst="line">
              <a:avLst/>
            </a:prstGeom>
            <a:noFill/>
            <a:ln w="50800">
              <a:solidFill>
                <a:schemeClr val="tx1"/>
              </a:solidFill>
              <a:round/>
              <a:headEnd/>
              <a:tailEnd/>
            </a:ln>
            <a:effectLst/>
          </p:spPr>
          <p:txBody>
            <a:bodyPr wrap="none" anchor="ctr"/>
            <a:lstStyle/>
            <a:p>
              <a:endParaRPr lang="en-US"/>
            </a:p>
          </p:txBody>
        </p:sp>
        <p:sp>
          <p:nvSpPr>
            <p:cNvPr id="51" name="Line 33"/>
            <p:cNvSpPr>
              <a:spLocks noChangeShapeType="1"/>
            </p:cNvSpPr>
            <p:nvPr/>
          </p:nvSpPr>
          <p:spPr bwMode="auto">
            <a:xfrm>
              <a:off x="2532" y="744"/>
              <a:ext cx="0" cy="612"/>
            </a:xfrm>
            <a:prstGeom prst="line">
              <a:avLst/>
            </a:prstGeom>
            <a:noFill/>
            <a:ln w="50800">
              <a:solidFill>
                <a:schemeClr val="tx1"/>
              </a:solidFill>
              <a:round/>
              <a:headEnd/>
              <a:tailEnd/>
            </a:ln>
            <a:effectLst/>
          </p:spPr>
          <p:txBody>
            <a:bodyPr wrap="none" anchor="ctr"/>
            <a:lstStyle/>
            <a:p>
              <a:endParaRPr lang="en-US"/>
            </a:p>
          </p:txBody>
        </p:sp>
        <p:sp>
          <p:nvSpPr>
            <p:cNvPr id="52" name="Line 34"/>
            <p:cNvSpPr>
              <a:spLocks noChangeShapeType="1"/>
            </p:cNvSpPr>
            <p:nvPr/>
          </p:nvSpPr>
          <p:spPr bwMode="auto">
            <a:xfrm>
              <a:off x="2694" y="744"/>
              <a:ext cx="0" cy="612"/>
            </a:xfrm>
            <a:prstGeom prst="line">
              <a:avLst/>
            </a:prstGeom>
            <a:noFill/>
            <a:ln w="50800">
              <a:solidFill>
                <a:schemeClr val="tx1"/>
              </a:solidFill>
              <a:round/>
              <a:headEnd/>
              <a:tailEnd/>
            </a:ln>
            <a:effectLst/>
          </p:spPr>
          <p:txBody>
            <a:bodyPr wrap="none" anchor="ctr"/>
            <a:lstStyle/>
            <a:p>
              <a:endParaRPr lang="en-US"/>
            </a:p>
          </p:txBody>
        </p:sp>
        <p:sp>
          <p:nvSpPr>
            <p:cNvPr id="53" name="Line 35"/>
            <p:cNvSpPr>
              <a:spLocks noChangeShapeType="1"/>
            </p:cNvSpPr>
            <p:nvPr/>
          </p:nvSpPr>
          <p:spPr bwMode="auto">
            <a:xfrm>
              <a:off x="2856" y="750"/>
              <a:ext cx="0" cy="612"/>
            </a:xfrm>
            <a:prstGeom prst="line">
              <a:avLst/>
            </a:prstGeom>
            <a:noFill/>
            <a:ln w="50800">
              <a:solidFill>
                <a:schemeClr val="tx1"/>
              </a:solidFill>
              <a:round/>
              <a:headEnd/>
              <a:tailEnd/>
            </a:ln>
            <a:effectLst/>
          </p:spPr>
          <p:txBody>
            <a:bodyPr wrap="none" anchor="ctr"/>
            <a:lstStyle/>
            <a:p>
              <a:endParaRPr lang="en-US"/>
            </a:p>
          </p:txBody>
        </p:sp>
        <p:sp>
          <p:nvSpPr>
            <p:cNvPr id="54" name="Line 36"/>
            <p:cNvSpPr>
              <a:spLocks noChangeShapeType="1"/>
            </p:cNvSpPr>
            <p:nvPr/>
          </p:nvSpPr>
          <p:spPr bwMode="auto">
            <a:xfrm>
              <a:off x="2208" y="744"/>
              <a:ext cx="0" cy="612"/>
            </a:xfrm>
            <a:prstGeom prst="line">
              <a:avLst/>
            </a:prstGeom>
            <a:noFill/>
            <a:ln w="50800">
              <a:solidFill>
                <a:schemeClr val="tx1"/>
              </a:solidFill>
              <a:round/>
              <a:headEnd/>
              <a:tailEnd/>
            </a:ln>
            <a:effectLst/>
          </p:spPr>
          <p:txBody>
            <a:bodyPr wrap="none" anchor="ctr"/>
            <a:lstStyle/>
            <a:p>
              <a:endParaRPr lang="en-US"/>
            </a:p>
          </p:txBody>
        </p:sp>
        <p:sp>
          <p:nvSpPr>
            <p:cNvPr id="55" name="Line 39"/>
            <p:cNvSpPr>
              <a:spLocks noChangeShapeType="1"/>
            </p:cNvSpPr>
            <p:nvPr/>
          </p:nvSpPr>
          <p:spPr bwMode="auto">
            <a:xfrm>
              <a:off x="2457" y="749"/>
              <a:ext cx="0" cy="612"/>
            </a:xfrm>
            <a:prstGeom prst="line">
              <a:avLst/>
            </a:prstGeom>
            <a:noFill/>
            <a:ln w="50800">
              <a:solidFill>
                <a:schemeClr val="tx1"/>
              </a:solidFill>
              <a:round/>
              <a:headEnd/>
              <a:tailEnd/>
            </a:ln>
            <a:effectLst/>
          </p:spPr>
          <p:txBody>
            <a:bodyPr wrap="none" anchor="ctr"/>
            <a:lstStyle/>
            <a:p>
              <a:endParaRPr lang="en-US"/>
            </a:p>
          </p:txBody>
        </p:sp>
        <p:sp>
          <p:nvSpPr>
            <p:cNvPr id="56" name="Line 40"/>
            <p:cNvSpPr>
              <a:spLocks noChangeShapeType="1"/>
            </p:cNvSpPr>
            <p:nvPr/>
          </p:nvSpPr>
          <p:spPr bwMode="auto">
            <a:xfrm>
              <a:off x="2619" y="743"/>
              <a:ext cx="0" cy="612"/>
            </a:xfrm>
            <a:prstGeom prst="line">
              <a:avLst/>
            </a:prstGeom>
            <a:noFill/>
            <a:ln w="50800">
              <a:solidFill>
                <a:schemeClr val="tx1"/>
              </a:solidFill>
              <a:round/>
              <a:headEnd/>
              <a:tailEnd/>
            </a:ln>
            <a:effectLst/>
          </p:spPr>
          <p:txBody>
            <a:bodyPr wrap="none" anchor="ctr"/>
            <a:lstStyle/>
            <a:p>
              <a:endParaRPr lang="en-US"/>
            </a:p>
          </p:txBody>
        </p:sp>
        <p:sp>
          <p:nvSpPr>
            <p:cNvPr id="57" name="Line 41"/>
            <p:cNvSpPr>
              <a:spLocks noChangeShapeType="1"/>
            </p:cNvSpPr>
            <p:nvPr/>
          </p:nvSpPr>
          <p:spPr bwMode="auto">
            <a:xfrm>
              <a:off x="2781" y="743"/>
              <a:ext cx="0" cy="612"/>
            </a:xfrm>
            <a:prstGeom prst="line">
              <a:avLst/>
            </a:prstGeom>
            <a:noFill/>
            <a:ln w="50800">
              <a:solidFill>
                <a:schemeClr val="tx1"/>
              </a:solidFill>
              <a:round/>
              <a:headEnd/>
              <a:tailEnd/>
            </a:ln>
            <a:effectLst/>
          </p:spPr>
          <p:txBody>
            <a:bodyPr wrap="none" anchor="ctr"/>
            <a:lstStyle/>
            <a:p>
              <a:endParaRPr lang="en-US"/>
            </a:p>
          </p:txBody>
        </p:sp>
        <p:sp>
          <p:nvSpPr>
            <p:cNvPr id="58" name="Line 42"/>
            <p:cNvSpPr>
              <a:spLocks noChangeShapeType="1"/>
            </p:cNvSpPr>
            <p:nvPr/>
          </p:nvSpPr>
          <p:spPr bwMode="auto">
            <a:xfrm>
              <a:off x="2943" y="749"/>
              <a:ext cx="0" cy="612"/>
            </a:xfrm>
            <a:prstGeom prst="line">
              <a:avLst/>
            </a:prstGeom>
            <a:noFill/>
            <a:ln w="50800">
              <a:solidFill>
                <a:schemeClr val="tx1"/>
              </a:solidFill>
              <a:round/>
              <a:headEnd/>
              <a:tailEnd/>
            </a:ln>
            <a:effectLst/>
          </p:spPr>
          <p:txBody>
            <a:bodyPr wrap="none" anchor="ctr"/>
            <a:lstStyle/>
            <a:p>
              <a:endParaRPr lang="en-US"/>
            </a:p>
          </p:txBody>
        </p:sp>
        <p:sp>
          <p:nvSpPr>
            <p:cNvPr id="59" name="Line 43"/>
            <p:cNvSpPr>
              <a:spLocks noChangeShapeType="1"/>
            </p:cNvSpPr>
            <p:nvPr/>
          </p:nvSpPr>
          <p:spPr bwMode="auto">
            <a:xfrm>
              <a:off x="2295" y="743"/>
              <a:ext cx="0" cy="612"/>
            </a:xfrm>
            <a:prstGeom prst="line">
              <a:avLst/>
            </a:prstGeom>
            <a:noFill/>
            <a:ln w="50800">
              <a:solidFill>
                <a:schemeClr val="tx1"/>
              </a:solidFill>
              <a:round/>
              <a:headEnd/>
              <a:tailEnd/>
            </a:ln>
            <a:effectLst/>
          </p:spPr>
          <p:txBody>
            <a:bodyPr wrap="none" anchor="ctr"/>
            <a:lstStyle/>
            <a:p>
              <a:endParaRPr lang="en-US"/>
            </a:p>
          </p:txBody>
        </p:sp>
        <p:sp>
          <p:nvSpPr>
            <p:cNvPr id="60" name="Line 44"/>
            <p:cNvSpPr>
              <a:spLocks noChangeShapeType="1"/>
            </p:cNvSpPr>
            <p:nvPr/>
          </p:nvSpPr>
          <p:spPr bwMode="auto">
            <a:xfrm>
              <a:off x="2127" y="749"/>
              <a:ext cx="0" cy="612"/>
            </a:xfrm>
            <a:prstGeom prst="line">
              <a:avLst/>
            </a:prstGeom>
            <a:noFill/>
            <a:ln w="50800">
              <a:solidFill>
                <a:schemeClr val="tx1"/>
              </a:solidFill>
              <a:round/>
              <a:headEnd/>
              <a:tailEnd/>
            </a:ln>
            <a:effectLst/>
          </p:spPr>
          <p:txBody>
            <a:bodyPr wrap="none" anchor="ctr"/>
            <a:lstStyle/>
            <a:p>
              <a:endParaRPr lang="en-US"/>
            </a:p>
          </p:txBody>
        </p:sp>
      </p:grpSp>
      <p:sp>
        <p:nvSpPr>
          <p:cNvPr id="61" name="TextBox 60"/>
          <p:cNvSpPr txBox="1"/>
          <p:nvPr/>
        </p:nvSpPr>
        <p:spPr>
          <a:xfrm>
            <a:off x="8745170" y="1267529"/>
            <a:ext cx="1913016" cy="521453"/>
          </a:xfrm>
          <a:prstGeom prst="rect">
            <a:avLst/>
          </a:prstGeom>
          <a:noFill/>
        </p:spPr>
        <p:txBody>
          <a:bodyPr wrap="none" lIns="120170" tIns="60085" rIns="120170" bIns="60085" rtlCol="0">
            <a:spAutoFit/>
          </a:bodyPr>
          <a:lstStyle/>
          <a:p>
            <a:r>
              <a:rPr lang="en-US" dirty="0" smtClean="0"/>
              <a:t>Abstraction</a:t>
            </a:r>
            <a:endParaRPr lang="en-US" dirty="0"/>
          </a:p>
        </p:txBody>
      </p:sp>
      <p:cxnSp>
        <p:nvCxnSpPr>
          <p:cNvPr id="62" name="Straight Connector 61"/>
          <p:cNvCxnSpPr>
            <a:stCxn id="61" idx="1"/>
            <a:endCxn id="7" idx="7"/>
          </p:cNvCxnSpPr>
          <p:nvPr/>
        </p:nvCxnSpPr>
        <p:spPr bwMode="auto">
          <a:xfrm flipH="1">
            <a:off x="7519027" y="1528256"/>
            <a:ext cx="1226143" cy="154916"/>
          </a:xfrm>
          <a:prstGeom prst="line">
            <a:avLst/>
          </a:prstGeom>
          <a:solidFill>
            <a:schemeClr val="accent1"/>
          </a:solidFill>
          <a:ln w="50800" cap="flat" cmpd="sng" algn="ctr">
            <a:solidFill>
              <a:schemeClr val="tx1"/>
            </a:solidFill>
            <a:prstDash val="solid"/>
            <a:round/>
            <a:headEnd type="none" w="med" len="med"/>
            <a:tailEnd type="arrow" w="med" len="med"/>
          </a:ln>
          <a:effectLst/>
        </p:spPr>
      </p:cxnSp>
      <p:sp>
        <p:nvSpPr>
          <p:cNvPr id="63" name="TextBox 62"/>
          <p:cNvSpPr txBox="1"/>
          <p:nvPr/>
        </p:nvSpPr>
        <p:spPr>
          <a:xfrm>
            <a:off x="9467983" y="2413327"/>
            <a:ext cx="2701664" cy="521453"/>
          </a:xfrm>
          <a:prstGeom prst="rect">
            <a:avLst/>
          </a:prstGeom>
          <a:noFill/>
          <a:ln>
            <a:noFill/>
          </a:ln>
        </p:spPr>
        <p:txBody>
          <a:bodyPr wrap="square" lIns="120170" tIns="60085" rIns="120170" bIns="60085" rtlCol="0">
            <a:spAutoFit/>
          </a:bodyPr>
          <a:lstStyle/>
          <a:p>
            <a:r>
              <a:rPr lang="en-US" dirty="0" smtClean="0"/>
              <a:t>Refinement</a:t>
            </a:r>
          </a:p>
        </p:txBody>
      </p:sp>
      <p:cxnSp>
        <p:nvCxnSpPr>
          <p:cNvPr id="64" name="Straight Connector 63"/>
          <p:cNvCxnSpPr>
            <a:stCxn id="63" idx="2"/>
            <a:endCxn id="6" idx="7"/>
          </p:cNvCxnSpPr>
          <p:nvPr/>
        </p:nvCxnSpPr>
        <p:spPr bwMode="auto">
          <a:xfrm flipH="1">
            <a:off x="10214800" y="2934780"/>
            <a:ext cx="604015" cy="843804"/>
          </a:xfrm>
          <a:prstGeom prst="line">
            <a:avLst/>
          </a:prstGeom>
          <a:solidFill>
            <a:schemeClr val="accent1"/>
          </a:solidFill>
          <a:ln w="50800" cap="flat" cmpd="sng" algn="ctr">
            <a:solidFill>
              <a:schemeClr val="accent2">
                <a:lumMod val="75000"/>
              </a:schemeClr>
            </a:solidFill>
            <a:prstDash val="solid"/>
            <a:round/>
            <a:headEnd type="none" w="med" len="med"/>
            <a:tailEnd type="arrow" w="med" len="med"/>
          </a:ln>
          <a:effectLst/>
        </p:spPr>
      </p:cxnSp>
    </p:spTree>
    <p:extLst>
      <p:ext uri="{BB962C8B-B14F-4D97-AF65-F5344CB8AC3E}">
        <p14:creationId xmlns:p14="http://schemas.microsoft.com/office/powerpoint/2010/main" val="2841999981"/>
      </p:ext>
    </p:extLst>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Refinement</a:t>
            </a:r>
            <a:endParaRPr lang="en-US" dirty="0"/>
          </a:p>
        </p:txBody>
      </p:sp>
      <p:grpSp>
        <p:nvGrpSpPr>
          <p:cNvPr id="2" name="Group 1"/>
          <p:cNvGrpSpPr/>
          <p:nvPr/>
        </p:nvGrpSpPr>
        <p:grpSpPr>
          <a:xfrm>
            <a:off x="7731709" y="1404156"/>
            <a:ext cx="4760716" cy="2669057"/>
            <a:chOff x="1200150" y="1267529"/>
            <a:chExt cx="10969497" cy="6272037"/>
          </a:xfrm>
        </p:grpSpPr>
        <p:sp>
          <p:nvSpPr>
            <p:cNvPr id="4" name="Line 99"/>
            <p:cNvSpPr>
              <a:spLocks noChangeShapeType="1"/>
            </p:cNvSpPr>
            <p:nvPr/>
          </p:nvSpPr>
          <p:spPr bwMode="auto">
            <a:xfrm flipH="1">
              <a:off x="1289050" y="2249382"/>
              <a:ext cx="1735773" cy="2659380"/>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sz="1200">
                <a:solidFill>
                  <a:srgbClr val="A0A311"/>
                </a:solidFill>
              </a:endParaRPr>
            </a:p>
          </p:txBody>
        </p:sp>
        <p:sp>
          <p:nvSpPr>
            <p:cNvPr id="5" name="Line 100"/>
            <p:cNvSpPr>
              <a:spLocks noChangeShapeType="1"/>
            </p:cNvSpPr>
            <p:nvPr/>
          </p:nvSpPr>
          <p:spPr bwMode="auto">
            <a:xfrm>
              <a:off x="8081011" y="2026496"/>
              <a:ext cx="3035935" cy="2249806"/>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sz="1200">
                <a:solidFill>
                  <a:srgbClr val="A0A311"/>
                </a:solidFill>
              </a:endParaRPr>
            </a:p>
          </p:txBody>
        </p:sp>
        <p:sp>
          <p:nvSpPr>
            <p:cNvPr id="6" name="Oval 38"/>
            <p:cNvSpPr>
              <a:spLocks noChangeArrowheads="1"/>
            </p:cNvSpPr>
            <p:nvPr/>
          </p:nvSpPr>
          <p:spPr bwMode="auto">
            <a:xfrm>
              <a:off x="1200150" y="3133302"/>
              <a:ext cx="10561320" cy="4406264"/>
            </a:xfrm>
            <a:prstGeom prst="ellipse">
              <a:avLst/>
            </a:prstGeom>
            <a:solidFill>
              <a:schemeClr val="accent2">
                <a:lumMod val="60000"/>
                <a:lumOff val="40000"/>
              </a:schemeClr>
            </a:solidFill>
            <a:ln w="50800" algn="ctr">
              <a:solidFill>
                <a:schemeClr val="accent2">
                  <a:lumMod val="75000"/>
                </a:schemeClr>
              </a:solidFill>
              <a:round/>
              <a:headEnd/>
              <a:tailEnd/>
            </a:ln>
            <a:effectLst/>
          </p:spPr>
          <p:txBody>
            <a:bodyPr wrap="none" lIns="120170" tIns="60085" rIns="120170" bIns="60085" anchor="ctr"/>
            <a:lstStyle/>
            <a:p>
              <a:endParaRPr lang="en-US" sz="1200">
                <a:solidFill>
                  <a:srgbClr val="A0A311"/>
                </a:solidFill>
              </a:endParaRPr>
            </a:p>
          </p:txBody>
        </p:sp>
        <p:sp>
          <p:nvSpPr>
            <p:cNvPr id="7" name="Oval 37"/>
            <p:cNvSpPr>
              <a:spLocks noChangeArrowheads="1"/>
            </p:cNvSpPr>
            <p:nvPr/>
          </p:nvSpPr>
          <p:spPr bwMode="auto">
            <a:xfrm>
              <a:off x="2987040" y="1367366"/>
              <a:ext cx="5309553" cy="2156460"/>
            </a:xfrm>
            <a:prstGeom prst="ellipse">
              <a:avLst/>
            </a:prstGeom>
            <a:solidFill>
              <a:schemeClr val="tx2">
                <a:lumMod val="40000"/>
                <a:lumOff val="60000"/>
              </a:schemeClr>
            </a:solidFill>
            <a:ln w="50800" algn="ctr">
              <a:solidFill>
                <a:schemeClr val="tx1"/>
              </a:solidFill>
              <a:round/>
              <a:headEnd/>
              <a:tailEnd/>
            </a:ln>
            <a:effectLst/>
          </p:spPr>
          <p:txBody>
            <a:bodyPr wrap="none" lIns="120170" tIns="60085" rIns="120170" bIns="60085" anchor="ctr"/>
            <a:lstStyle/>
            <a:p>
              <a:endParaRPr lang="en-US" sz="1200"/>
            </a:p>
          </p:txBody>
        </p:sp>
        <p:grpSp>
          <p:nvGrpSpPr>
            <p:cNvPr id="8" name="Group 59"/>
            <p:cNvGrpSpPr>
              <a:grpSpLocks/>
            </p:cNvGrpSpPr>
            <p:nvPr/>
          </p:nvGrpSpPr>
          <p:grpSpPr bwMode="auto">
            <a:xfrm>
              <a:off x="4342765" y="3718136"/>
              <a:ext cx="1717993" cy="952500"/>
              <a:chOff x="2338" y="2038"/>
              <a:chExt cx="977" cy="620"/>
            </a:xfrm>
            <a:solidFill>
              <a:srgbClr val="C86664"/>
            </a:solidFill>
          </p:grpSpPr>
          <p:sp>
            <p:nvSpPr>
              <p:cNvPr id="9" name="Rectangle 45"/>
              <p:cNvSpPr>
                <a:spLocks noChangeArrowheads="1"/>
              </p:cNvSpPr>
              <p:nvPr/>
            </p:nvSpPr>
            <p:spPr bwMode="auto">
              <a:xfrm>
                <a:off x="2338" y="2038"/>
                <a:ext cx="977" cy="615"/>
              </a:xfrm>
              <a:prstGeom prst="rect">
                <a:avLst/>
              </a:prstGeom>
              <a:grpFill/>
              <a:ln w="50800" algn="ctr">
                <a:solidFill>
                  <a:schemeClr val="accent2">
                    <a:lumMod val="75000"/>
                  </a:schemeClr>
                </a:solidFill>
                <a:miter lim="800000"/>
                <a:headEnd/>
                <a:tailEnd/>
              </a:ln>
              <a:effectLst/>
            </p:spPr>
            <p:txBody>
              <a:bodyPr wrap="none" anchor="ctr"/>
              <a:lstStyle/>
              <a:p>
                <a:endParaRPr lang="en-US" sz="1200">
                  <a:solidFill>
                    <a:srgbClr val="A0A311"/>
                  </a:solidFill>
                </a:endParaRPr>
              </a:p>
            </p:txBody>
          </p:sp>
          <p:sp>
            <p:nvSpPr>
              <p:cNvPr id="10" name="Line 48"/>
              <p:cNvSpPr>
                <a:spLocks noChangeShapeType="1"/>
              </p:cNvSpPr>
              <p:nvPr/>
            </p:nvSpPr>
            <p:spPr bwMode="auto">
              <a:xfrm>
                <a:off x="2658" y="2046"/>
                <a:ext cx="0" cy="612"/>
              </a:xfrm>
              <a:prstGeom prst="line">
                <a:avLst/>
              </a:prstGeom>
              <a:grpFill/>
              <a:ln w="50800">
                <a:solidFill>
                  <a:schemeClr val="accent2">
                    <a:lumMod val="75000"/>
                  </a:schemeClr>
                </a:solidFill>
                <a:round/>
                <a:headEnd/>
                <a:tailEnd/>
              </a:ln>
              <a:effectLst/>
            </p:spPr>
            <p:txBody>
              <a:bodyPr wrap="none" anchor="ctr"/>
              <a:lstStyle/>
              <a:p>
                <a:endParaRPr lang="en-US" sz="1200">
                  <a:solidFill>
                    <a:srgbClr val="A0A311"/>
                  </a:solidFill>
                </a:endParaRPr>
              </a:p>
            </p:txBody>
          </p:sp>
          <p:sp>
            <p:nvSpPr>
              <p:cNvPr id="11" name="Line 49"/>
              <p:cNvSpPr>
                <a:spLocks noChangeShapeType="1"/>
              </p:cNvSpPr>
              <p:nvPr/>
            </p:nvSpPr>
            <p:spPr bwMode="auto">
              <a:xfrm>
                <a:off x="2820" y="2040"/>
                <a:ext cx="0" cy="612"/>
              </a:xfrm>
              <a:prstGeom prst="line">
                <a:avLst/>
              </a:prstGeom>
              <a:grpFill/>
              <a:ln w="50800">
                <a:solidFill>
                  <a:schemeClr val="accent2">
                    <a:lumMod val="75000"/>
                  </a:schemeClr>
                </a:solidFill>
                <a:round/>
                <a:headEnd/>
                <a:tailEnd/>
              </a:ln>
              <a:effectLst/>
            </p:spPr>
            <p:txBody>
              <a:bodyPr wrap="none" anchor="ctr"/>
              <a:lstStyle/>
              <a:p>
                <a:endParaRPr lang="en-US" sz="1200">
                  <a:solidFill>
                    <a:srgbClr val="A0A311"/>
                  </a:solidFill>
                </a:endParaRPr>
              </a:p>
            </p:txBody>
          </p:sp>
          <p:sp>
            <p:nvSpPr>
              <p:cNvPr id="12" name="Line 50"/>
              <p:cNvSpPr>
                <a:spLocks noChangeShapeType="1"/>
              </p:cNvSpPr>
              <p:nvPr/>
            </p:nvSpPr>
            <p:spPr bwMode="auto">
              <a:xfrm>
                <a:off x="2982" y="2040"/>
                <a:ext cx="0" cy="612"/>
              </a:xfrm>
              <a:prstGeom prst="line">
                <a:avLst/>
              </a:prstGeom>
              <a:grpFill/>
              <a:ln w="50800">
                <a:solidFill>
                  <a:schemeClr val="accent2">
                    <a:lumMod val="75000"/>
                  </a:schemeClr>
                </a:solidFill>
                <a:round/>
                <a:headEnd/>
                <a:tailEnd/>
              </a:ln>
              <a:effectLst/>
            </p:spPr>
            <p:txBody>
              <a:bodyPr wrap="none" anchor="ctr"/>
              <a:lstStyle/>
              <a:p>
                <a:endParaRPr lang="en-US" sz="1200">
                  <a:solidFill>
                    <a:srgbClr val="A0A311"/>
                  </a:solidFill>
                </a:endParaRPr>
              </a:p>
            </p:txBody>
          </p:sp>
          <p:sp>
            <p:nvSpPr>
              <p:cNvPr id="13" name="Line 51"/>
              <p:cNvSpPr>
                <a:spLocks noChangeShapeType="1"/>
              </p:cNvSpPr>
              <p:nvPr/>
            </p:nvSpPr>
            <p:spPr bwMode="auto">
              <a:xfrm>
                <a:off x="3144" y="2046"/>
                <a:ext cx="0" cy="612"/>
              </a:xfrm>
              <a:prstGeom prst="line">
                <a:avLst/>
              </a:prstGeom>
              <a:grpFill/>
              <a:ln w="50800">
                <a:solidFill>
                  <a:schemeClr val="accent2">
                    <a:lumMod val="75000"/>
                  </a:schemeClr>
                </a:solidFill>
                <a:round/>
                <a:headEnd/>
                <a:tailEnd/>
              </a:ln>
              <a:effectLst/>
            </p:spPr>
            <p:txBody>
              <a:bodyPr wrap="none" anchor="ctr"/>
              <a:lstStyle/>
              <a:p>
                <a:endParaRPr lang="en-US" sz="1200">
                  <a:solidFill>
                    <a:srgbClr val="A0A311"/>
                  </a:solidFill>
                </a:endParaRPr>
              </a:p>
            </p:txBody>
          </p:sp>
          <p:sp>
            <p:nvSpPr>
              <p:cNvPr id="14" name="Line 52"/>
              <p:cNvSpPr>
                <a:spLocks noChangeShapeType="1"/>
              </p:cNvSpPr>
              <p:nvPr/>
            </p:nvSpPr>
            <p:spPr bwMode="auto">
              <a:xfrm>
                <a:off x="2496" y="2040"/>
                <a:ext cx="0" cy="612"/>
              </a:xfrm>
              <a:prstGeom prst="line">
                <a:avLst/>
              </a:prstGeom>
              <a:grpFill/>
              <a:ln w="50800">
                <a:solidFill>
                  <a:schemeClr val="accent2">
                    <a:lumMod val="75000"/>
                  </a:schemeClr>
                </a:solidFill>
                <a:round/>
                <a:headEnd/>
                <a:tailEnd/>
              </a:ln>
              <a:effectLst/>
            </p:spPr>
            <p:txBody>
              <a:bodyPr wrap="none" anchor="ctr"/>
              <a:lstStyle/>
              <a:p>
                <a:endParaRPr lang="en-US" sz="1200">
                  <a:solidFill>
                    <a:srgbClr val="A0A311"/>
                  </a:solidFill>
                </a:endParaRPr>
              </a:p>
            </p:txBody>
          </p:sp>
        </p:grpSp>
        <p:grpSp>
          <p:nvGrpSpPr>
            <p:cNvPr id="15" name="Group 60"/>
            <p:cNvGrpSpPr>
              <a:grpSpLocks/>
            </p:cNvGrpSpPr>
            <p:nvPr/>
          </p:nvGrpSpPr>
          <p:grpSpPr bwMode="auto">
            <a:xfrm>
              <a:off x="4340544" y="5364056"/>
              <a:ext cx="1717992" cy="952500"/>
              <a:chOff x="2338" y="2038"/>
              <a:chExt cx="977" cy="620"/>
            </a:xfrm>
            <a:solidFill>
              <a:srgbClr val="C86664"/>
            </a:solidFill>
          </p:grpSpPr>
          <p:sp>
            <p:nvSpPr>
              <p:cNvPr id="16" name="Rectangle 61"/>
              <p:cNvSpPr>
                <a:spLocks noChangeArrowheads="1"/>
              </p:cNvSpPr>
              <p:nvPr/>
            </p:nvSpPr>
            <p:spPr bwMode="auto">
              <a:xfrm>
                <a:off x="2338" y="2038"/>
                <a:ext cx="977" cy="615"/>
              </a:xfrm>
              <a:prstGeom prst="rect">
                <a:avLst/>
              </a:prstGeom>
              <a:grpFill/>
              <a:ln w="50800" algn="ctr">
                <a:solidFill>
                  <a:schemeClr val="accent2">
                    <a:lumMod val="75000"/>
                  </a:schemeClr>
                </a:solidFill>
                <a:miter lim="800000"/>
                <a:headEnd/>
                <a:tailEnd/>
              </a:ln>
              <a:effectLst/>
            </p:spPr>
            <p:txBody>
              <a:bodyPr wrap="none" anchor="ctr"/>
              <a:lstStyle/>
              <a:p>
                <a:endParaRPr lang="en-US" sz="1200">
                  <a:solidFill>
                    <a:srgbClr val="A0A311"/>
                  </a:solidFill>
                </a:endParaRPr>
              </a:p>
            </p:txBody>
          </p:sp>
          <p:sp>
            <p:nvSpPr>
              <p:cNvPr id="17" name="Line 62"/>
              <p:cNvSpPr>
                <a:spLocks noChangeShapeType="1"/>
              </p:cNvSpPr>
              <p:nvPr/>
            </p:nvSpPr>
            <p:spPr bwMode="auto">
              <a:xfrm>
                <a:off x="2658" y="2046"/>
                <a:ext cx="0" cy="612"/>
              </a:xfrm>
              <a:prstGeom prst="line">
                <a:avLst/>
              </a:prstGeom>
              <a:grpFill/>
              <a:ln w="50800">
                <a:solidFill>
                  <a:schemeClr val="accent2">
                    <a:lumMod val="75000"/>
                  </a:schemeClr>
                </a:solidFill>
                <a:round/>
                <a:headEnd/>
                <a:tailEnd/>
              </a:ln>
              <a:effectLst/>
            </p:spPr>
            <p:txBody>
              <a:bodyPr wrap="none" anchor="ctr"/>
              <a:lstStyle/>
              <a:p>
                <a:endParaRPr lang="en-US" sz="1200">
                  <a:solidFill>
                    <a:srgbClr val="A0A311"/>
                  </a:solidFill>
                </a:endParaRPr>
              </a:p>
            </p:txBody>
          </p:sp>
          <p:sp>
            <p:nvSpPr>
              <p:cNvPr id="18" name="Line 63"/>
              <p:cNvSpPr>
                <a:spLocks noChangeShapeType="1"/>
              </p:cNvSpPr>
              <p:nvPr/>
            </p:nvSpPr>
            <p:spPr bwMode="auto">
              <a:xfrm>
                <a:off x="2820" y="2040"/>
                <a:ext cx="0" cy="612"/>
              </a:xfrm>
              <a:prstGeom prst="line">
                <a:avLst/>
              </a:prstGeom>
              <a:grpFill/>
              <a:ln w="50800">
                <a:solidFill>
                  <a:schemeClr val="accent2">
                    <a:lumMod val="75000"/>
                  </a:schemeClr>
                </a:solidFill>
                <a:round/>
                <a:headEnd/>
                <a:tailEnd/>
              </a:ln>
              <a:effectLst/>
            </p:spPr>
            <p:txBody>
              <a:bodyPr wrap="none" anchor="ctr"/>
              <a:lstStyle/>
              <a:p>
                <a:endParaRPr lang="en-US" sz="1200">
                  <a:solidFill>
                    <a:srgbClr val="A0A311"/>
                  </a:solidFill>
                </a:endParaRPr>
              </a:p>
            </p:txBody>
          </p:sp>
          <p:sp>
            <p:nvSpPr>
              <p:cNvPr id="19" name="Line 64"/>
              <p:cNvSpPr>
                <a:spLocks noChangeShapeType="1"/>
              </p:cNvSpPr>
              <p:nvPr/>
            </p:nvSpPr>
            <p:spPr bwMode="auto">
              <a:xfrm>
                <a:off x="2982" y="2040"/>
                <a:ext cx="0" cy="612"/>
              </a:xfrm>
              <a:prstGeom prst="line">
                <a:avLst/>
              </a:prstGeom>
              <a:grpFill/>
              <a:ln w="50800">
                <a:solidFill>
                  <a:schemeClr val="accent2">
                    <a:lumMod val="75000"/>
                  </a:schemeClr>
                </a:solidFill>
                <a:round/>
                <a:headEnd/>
                <a:tailEnd/>
              </a:ln>
              <a:effectLst/>
            </p:spPr>
            <p:txBody>
              <a:bodyPr wrap="none" anchor="ctr"/>
              <a:lstStyle/>
              <a:p>
                <a:endParaRPr lang="en-US" sz="1200">
                  <a:solidFill>
                    <a:srgbClr val="A0A311"/>
                  </a:solidFill>
                </a:endParaRPr>
              </a:p>
            </p:txBody>
          </p:sp>
          <p:sp>
            <p:nvSpPr>
              <p:cNvPr id="20" name="Line 65"/>
              <p:cNvSpPr>
                <a:spLocks noChangeShapeType="1"/>
              </p:cNvSpPr>
              <p:nvPr/>
            </p:nvSpPr>
            <p:spPr bwMode="auto">
              <a:xfrm>
                <a:off x="3144" y="2046"/>
                <a:ext cx="0" cy="612"/>
              </a:xfrm>
              <a:prstGeom prst="line">
                <a:avLst/>
              </a:prstGeom>
              <a:grpFill/>
              <a:ln w="50800">
                <a:solidFill>
                  <a:schemeClr val="accent2">
                    <a:lumMod val="75000"/>
                  </a:schemeClr>
                </a:solidFill>
                <a:round/>
                <a:headEnd/>
                <a:tailEnd/>
              </a:ln>
              <a:effectLst/>
            </p:spPr>
            <p:txBody>
              <a:bodyPr wrap="none" anchor="ctr"/>
              <a:lstStyle/>
              <a:p>
                <a:endParaRPr lang="en-US" sz="1200">
                  <a:solidFill>
                    <a:srgbClr val="A0A311"/>
                  </a:solidFill>
                </a:endParaRPr>
              </a:p>
            </p:txBody>
          </p:sp>
          <p:sp>
            <p:nvSpPr>
              <p:cNvPr id="21" name="Line 66"/>
              <p:cNvSpPr>
                <a:spLocks noChangeShapeType="1"/>
              </p:cNvSpPr>
              <p:nvPr/>
            </p:nvSpPr>
            <p:spPr bwMode="auto">
              <a:xfrm>
                <a:off x="2496" y="2040"/>
                <a:ext cx="0" cy="612"/>
              </a:xfrm>
              <a:prstGeom prst="line">
                <a:avLst/>
              </a:prstGeom>
              <a:grpFill/>
              <a:ln w="50800">
                <a:solidFill>
                  <a:schemeClr val="accent2">
                    <a:lumMod val="75000"/>
                  </a:schemeClr>
                </a:solidFill>
                <a:round/>
                <a:headEnd/>
                <a:tailEnd/>
              </a:ln>
              <a:effectLst/>
            </p:spPr>
            <p:txBody>
              <a:bodyPr wrap="none" anchor="ctr"/>
              <a:lstStyle/>
              <a:p>
                <a:endParaRPr lang="en-US" sz="1200">
                  <a:solidFill>
                    <a:srgbClr val="A0A311"/>
                  </a:solidFill>
                </a:endParaRPr>
              </a:p>
            </p:txBody>
          </p:sp>
        </p:grpSp>
        <p:sp>
          <p:nvSpPr>
            <p:cNvPr id="22" name="Line 67"/>
            <p:cNvSpPr>
              <a:spLocks noChangeShapeType="1"/>
            </p:cNvSpPr>
            <p:nvPr/>
          </p:nvSpPr>
          <p:spPr bwMode="auto">
            <a:xfrm flipV="1">
              <a:off x="4747260" y="4682066"/>
              <a:ext cx="0" cy="411480"/>
            </a:xfrm>
            <a:prstGeom prst="line">
              <a:avLst/>
            </a:prstGeom>
            <a:noFill/>
            <a:ln w="50800">
              <a:solidFill>
                <a:schemeClr val="accent2">
                  <a:lumMod val="75000"/>
                </a:schemeClr>
              </a:solidFill>
              <a:round/>
              <a:headEnd/>
              <a:tailEnd type="triangle" w="med" len="med"/>
            </a:ln>
            <a:effectLst/>
          </p:spPr>
          <p:txBody>
            <a:bodyPr wrap="none" lIns="120170" tIns="60085" rIns="120170" bIns="60085" anchor="ctr"/>
            <a:lstStyle/>
            <a:p>
              <a:endParaRPr lang="en-US" sz="1200">
                <a:solidFill>
                  <a:srgbClr val="A0A311"/>
                </a:solidFill>
              </a:endParaRPr>
            </a:p>
          </p:txBody>
        </p:sp>
        <p:sp>
          <p:nvSpPr>
            <p:cNvPr id="23" name="Text Box 68"/>
            <p:cNvSpPr txBox="1">
              <a:spLocks noChangeArrowheads="1"/>
            </p:cNvSpPr>
            <p:nvPr/>
          </p:nvSpPr>
          <p:spPr bwMode="auto">
            <a:xfrm>
              <a:off x="4802136" y="4685876"/>
              <a:ext cx="1342234" cy="719093"/>
            </a:xfrm>
            <a:prstGeom prst="rect">
              <a:avLst/>
            </a:prstGeom>
            <a:noFill/>
            <a:ln w="50800" algn="ctr">
              <a:noFill/>
              <a:miter lim="800000"/>
              <a:headEnd/>
              <a:tailEnd/>
            </a:ln>
            <a:effectLst/>
          </p:spPr>
          <p:txBody>
            <a:bodyPr wrap="none" lIns="120170" tIns="60085" rIns="120170" bIns="60085">
              <a:spAutoFit/>
            </a:bodyPr>
            <a:lstStyle/>
            <a:p>
              <a:r>
                <a:rPr lang="en-US" sz="1200" dirty="0">
                  <a:solidFill>
                    <a:schemeClr val="accent2">
                      <a:lumMod val="75000"/>
                    </a:schemeClr>
                  </a:solidFill>
                </a:rPr>
                <a:t>head</a:t>
              </a:r>
            </a:p>
          </p:txBody>
        </p:sp>
        <p:sp>
          <p:nvSpPr>
            <p:cNvPr id="24" name="Line 69"/>
            <p:cNvSpPr>
              <a:spLocks noChangeShapeType="1"/>
            </p:cNvSpPr>
            <p:nvPr/>
          </p:nvSpPr>
          <p:spPr bwMode="auto">
            <a:xfrm flipV="1">
              <a:off x="5331778" y="6335606"/>
              <a:ext cx="0" cy="411480"/>
            </a:xfrm>
            <a:prstGeom prst="line">
              <a:avLst/>
            </a:prstGeom>
            <a:noFill/>
            <a:ln w="50800">
              <a:solidFill>
                <a:schemeClr val="accent2">
                  <a:lumMod val="75000"/>
                </a:schemeClr>
              </a:solidFill>
              <a:round/>
              <a:headEnd/>
              <a:tailEnd type="triangle" w="med" len="med"/>
            </a:ln>
            <a:effectLst/>
          </p:spPr>
          <p:txBody>
            <a:bodyPr wrap="none" lIns="120170" tIns="60085" rIns="120170" bIns="60085" anchor="ctr"/>
            <a:lstStyle/>
            <a:p>
              <a:endParaRPr lang="en-US" sz="1200">
                <a:solidFill>
                  <a:srgbClr val="A0A311"/>
                </a:solidFill>
              </a:endParaRPr>
            </a:p>
          </p:txBody>
        </p:sp>
        <p:sp>
          <p:nvSpPr>
            <p:cNvPr id="25" name="Text Box 70"/>
            <p:cNvSpPr txBox="1">
              <a:spLocks noChangeArrowheads="1"/>
            </p:cNvSpPr>
            <p:nvPr/>
          </p:nvSpPr>
          <p:spPr bwMode="auto">
            <a:xfrm>
              <a:off x="5409566" y="6320366"/>
              <a:ext cx="1009809" cy="719093"/>
            </a:xfrm>
            <a:prstGeom prst="rect">
              <a:avLst/>
            </a:prstGeom>
            <a:noFill/>
            <a:ln w="50800" algn="ctr">
              <a:noFill/>
              <a:miter lim="800000"/>
              <a:headEnd/>
              <a:tailEnd/>
            </a:ln>
            <a:effectLst/>
          </p:spPr>
          <p:txBody>
            <a:bodyPr wrap="none" lIns="120170" tIns="60085" rIns="120170" bIns="60085">
              <a:spAutoFit/>
            </a:bodyPr>
            <a:lstStyle/>
            <a:p>
              <a:r>
                <a:rPr lang="en-US" sz="1200" dirty="0">
                  <a:solidFill>
                    <a:schemeClr val="accent2">
                      <a:lumMod val="75000"/>
                    </a:schemeClr>
                  </a:solidFill>
                </a:rPr>
                <a:t>tail</a:t>
              </a:r>
            </a:p>
          </p:txBody>
        </p:sp>
        <p:sp>
          <p:nvSpPr>
            <p:cNvPr id="26" name="AutoShape 71"/>
            <p:cNvSpPr>
              <a:spLocks noChangeArrowheads="1"/>
            </p:cNvSpPr>
            <p:nvPr/>
          </p:nvSpPr>
          <p:spPr bwMode="auto">
            <a:xfrm rot="16200000">
              <a:off x="8099108" y="5045922"/>
              <a:ext cx="1177290" cy="50673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C86664"/>
            </a:solidFill>
            <a:ln w="50800" algn="ctr">
              <a:solidFill>
                <a:schemeClr val="accent2">
                  <a:lumMod val="75000"/>
                </a:schemeClr>
              </a:solidFill>
              <a:miter lim="800000"/>
              <a:headEnd/>
              <a:tailEnd/>
            </a:ln>
            <a:effectLst/>
          </p:spPr>
          <p:txBody>
            <a:bodyPr wrap="none" lIns="120170" tIns="60085" rIns="120170" bIns="60085" anchor="ctr"/>
            <a:lstStyle/>
            <a:p>
              <a:endParaRPr lang="en-US" sz="1200">
                <a:solidFill>
                  <a:srgbClr val="A0A311"/>
                </a:solidFill>
              </a:endParaRPr>
            </a:p>
          </p:txBody>
        </p:sp>
        <p:cxnSp>
          <p:nvCxnSpPr>
            <p:cNvPr id="27" name="AutoShape 72"/>
            <p:cNvCxnSpPr>
              <a:cxnSpLocks noChangeShapeType="1"/>
              <a:endCxn id="9" idx="3"/>
            </p:cNvCxnSpPr>
            <p:nvPr/>
          </p:nvCxnSpPr>
          <p:spPr bwMode="auto">
            <a:xfrm rot="10800000">
              <a:off x="6096319" y="4190576"/>
              <a:ext cx="2315845" cy="800100"/>
            </a:xfrm>
            <a:prstGeom prst="bentConnector3">
              <a:avLst>
                <a:gd name="adj1" fmla="val 34162"/>
              </a:avLst>
            </a:prstGeom>
            <a:noFill/>
            <a:ln w="50800">
              <a:solidFill>
                <a:schemeClr val="accent2">
                  <a:lumMod val="75000"/>
                </a:schemeClr>
              </a:solidFill>
              <a:miter lim="800000"/>
              <a:headEnd/>
              <a:tailEnd/>
            </a:ln>
            <a:effectLst/>
          </p:spPr>
        </p:cxnSp>
        <p:cxnSp>
          <p:nvCxnSpPr>
            <p:cNvPr id="28" name="AutoShape 73"/>
            <p:cNvCxnSpPr>
              <a:cxnSpLocks noChangeShapeType="1"/>
              <a:stCxn id="16" idx="3"/>
              <a:endCxn id="26" idx="3"/>
            </p:cNvCxnSpPr>
            <p:nvPr/>
          </p:nvCxnSpPr>
          <p:spPr bwMode="auto">
            <a:xfrm flipV="1">
              <a:off x="6094095" y="5299287"/>
              <a:ext cx="2304733" cy="537210"/>
            </a:xfrm>
            <a:prstGeom prst="bentConnector3">
              <a:avLst>
                <a:gd name="adj1" fmla="val 49954"/>
              </a:avLst>
            </a:prstGeom>
            <a:noFill/>
            <a:ln w="50800">
              <a:solidFill>
                <a:schemeClr val="accent2">
                  <a:lumMod val="75000"/>
                </a:schemeClr>
              </a:solidFill>
              <a:miter lim="800000"/>
              <a:headEnd/>
              <a:tailEnd/>
            </a:ln>
            <a:effectLst/>
          </p:spPr>
        </p:cxnSp>
        <p:sp>
          <p:nvSpPr>
            <p:cNvPr id="29" name="Line 76"/>
            <p:cNvSpPr>
              <a:spLocks noChangeShapeType="1"/>
            </p:cNvSpPr>
            <p:nvPr/>
          </p:nvSpPr>
          <p:spPr bwMode="auto">
            <a:xfrm>
              <a:off x="3680460" y="4179147"/>
              <a:ext cx="0" cy="2777490"/>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sz="1200">
                <a:solidFill>
                  <a:srgbClr val="A0A311"/>
                </a:solidFill>
              </a:endParaRPr>
            </a:p>
          </p:txBody>
        </p:sp>
        <p:sp>
          <p:nvSpPr>
            <p:cNvPr id="30" name="Line 77"/>
            <p:cNvSpPr>
              <a:spLocks noChangeShapeType="1"/>
            </p:cNvSpPr>
            <p:nvPr/>
          </p:nvSpPr>
          <p:spPr bwMode="auto">
            <a:xfrm>
              <a:off x="3653791" y="6933776"/>
              <a:ext cx="4360545" cy="0"/>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sz="1200">
                <a:solidFill>
                  <a:srgbClr val="A0A311"/>
                </a:solidFill>
              </a:endParaRPr>
            </a:p>
          </p:txBody>
        </p:sp>
        <p:sp>
          <p:nvSpPr>
            <p:cNvPr id="31" name="Line 78"/>
            <p:cNvSpPr>
              <a:spLocks noChangeShapeType="1"/>
            </p:cNvSpPr>
            <p:nvPr/>
          </p:nvSpPr>
          <p:spPr bwMode="auto">
            <a:xfrm flipV="1">
              <a:off x="7987665" y="5665046"/>
              <a:ext cx="0" cy="1280160"/>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sz="1200">
                <a:solidFill>
                  <a:srgbClr val="A0A311"/>
                </a:solidFill>
              </a:endParaRPr>
            </a:p>
          </p:txBody>
        </p:sp>
        <p:sp>
          <p:nvSpPr>
            <p:cNvPr id="32" name="Line 79"/>
            <p:cNvSpPr>
              <a:spLocks noChangeShapeType="1"/>
            </p:cNvSpPr>
            <p:nvPr/>
          </p:nvSpPr>
          <p:spPr bwMode="auto">
            <a:xfrm>
              <a:off x="7960996" y="5676476"/>
              <a:ext cx="466725" cy="0"/>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sz="1200">
                <a:solidFill>
                  <a:srgbClr val="A0A311"/>
                </a:solidFill>
              </a:endParaRPr>
            </a:p>
          </p:txBody>
        </p:sp>
        <p:sp>
          <p:nvSpPr>
            <p:cNvPr id="33" name="Line 80"/>
            <p:cNvSpPr>
              <a:spLocks noChangeShapeType="1"/>
            </p:cNvSpPr>
            <p:nvPr/>
          </p:nvSpPr>
          <p:spPr bwMode="auto">
            <a:xfrm flipH="1">
              <a:off x="3667125" y="5847926"/>
              <a:ext cx="693420" cy="0"/>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sz="1200">
                <a:solidFill>
                  <a:srgbClr val="A0A311"/>
                </a:solidFill>
              </a:endParaRPr>
            </a:p>
          </p:txBody>
        </p:sp>
        <p:sp>
          <p:nvSpPr>
            <p:cNvPr id="34" name="Line 81"/>
            <p:cNvSpPr>
              <a:spLocks noChangeShapeType="1"/>
            </p:cNvSpPr>
            <p:nvPr/>
          </p:nvSpPr>
          <p:spPr bwMode="auto">
            <a:xfrm>
              <a:off x="8934450" y="5299286"/>
              <a:ext cx="1066800" cy="0"/>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sz="1200">
                <a:solidFill>
                  <a:srgbClr val="A0A311"/>
                </a:solidFill>
              </a:endParaRPr>
            </a:p>
          </p:txBody>
        </p:sp>
        <p:sp>
          <p:nvSpPr>
            <p:cNvPr id="35" name="Line 82"/>
            <p:cNvSpPr>
              <a:spLocks noChangeShapeType="1"/>
            </p:cNvSpPr>
            <p:nvPr/>
          </p:nvSpPr>
          <p:spPr bwMode="auto">
            <a:xfrm flipH="1">
              <a:off x="3667126" y="4190576"/>
              <a:ext cx="653415" cy="0"/>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sz="1200">
                <a:solidFill>
                  <a:srgbClr val="A0A311"/>
                </a:solidFill>
              </a:endParaRPr>
            </a:p>
          </p:txBody>
        </p:sp>
        <p:sp>
          <p:nvSpPr>
            <p:cNvPr id="36" name="Line 84"/>
            <p:cNvSpPr>
              <a:spLocks noChangeShapeType="1"/>
            </p:cNvSpPr>
            <p:nvPr/>
          </p:nvSpPr>
          <p:spPr bwMode="auto">
            <a:xfrm flipH="1">
              <a:off x="2440305" y="5264996"/>
              <a:ext cx="1226820" cy="0"/>
            </a:xfrm>
            <a:prstGeom prst="line">
              <a:avLst/>
            </a:prstGeom>
            <a:noFill/>
            <a:ln w="50800">
              <a:solidFill>
                <a:schemeClr val="accent2">
                  <a:lumMod val="75000"/>
                </a:schemeClr>
              </a:solidFill>
              <a:round/>
              <a:headEnd/>
              <a:tailEnd/>
            </a:ln>
            <a:effectLst/>
          </p:spPr>
          <p:txBody>
            <a:bodyPr wrap="none" lIns="120170" tIns="60085" rIns="120170" bIns="60085" anchor="ctr"/>
            <a:lstStyle/>
            <a:p>
              <a:endParaRPr lang="en-US" sz="1200">
                <a:solidFill>
                  <a:srgbClr val="A0A311"/>
                </a:solidFill>
              </a:endParaRPr>
            </a:p>
          </p:txBody>
        </p:sp>
        <p:grpSp>
          <p:nvGrpSpPr>
            <p:cNvPr id="37" name="Group 94"/>
            <p:cNvGrpSpPr>
              <a:grpSpLocks/>
            </p:cNvGrpSpPr>
            <p:nvPr/>
          </p:nvGrpSpPr>
          <p:grpSpPr bwMode="auto">
            <a:xfrm>
              <a:off x="6680836" y="3950547"/>
              <a:ext cx="386715" cy="514350"/>
              <a:chOff x="3012" y="1920"/>
              <a:chExt cx="222" cy="342"/>
            </a:xfrm>
            <a:solidFill>
              <a:srgbClr val="C86664"/>
            </a:solidFill>
          </p:grpSpPr>
          <p:sp>
            <p:nvSpPr>
              <p:cNvPr id="38" name="Rectangle 86"/>
              <p:cNvSpPr>
                <a:spLocks noChangeArrowheads="1"/>
              </p:cNvSpPr>
              <p:nvPr/>
            </p:nvSpPr>
            <p:spPr bwMode="auto">
              <a:xfrm>
                <a:off x="3012" y="1920"/>
                <a:ext cx="222" cy="342"/>
              </a:xfrm>
              <a:prstGeom prst="rect">
                <a:avLst/>
              </a:prstGeom>
              <a:grpFill/>
              <a:ln w="50800" algn="ctr">
                <a:solidFill>
                  <a:schemeClr val="accent2">
                    <a:lumMod val="75000"/>
                  </a:schemeClr>
                </a:solidFill>
                <a:miter lim="800000"/>
                <a:headEnd/>
                <a:tailEnd/>
              </a:ln>
              <a:effectLst/>
            </p:spPr>
            <p:txBody>
              <a:bodyPr wrap="none" anchor="ctr"/>
              <a:lstStyle/>
              <a:p>
                <a:endParaRPr lang="en-US" sz="1200">
                  <a:solidFill>
                    <a:srgbClr val="A0A311"/>
                  </a:solidFill>
                </a:endParaRPr>
              </a:p>
            </p:txBody>
          </p:sp>
          <p:sp>
            <p:nvSpPr>
              <p:cNvPr id="39" name="Line 88"/>
              <p:cNvSpPr>
                <a:spLocks noChangeShapeType="1"/>
              </p:cNvSpPr>
              <p:nvPr/>
            </p:nvSpPr>
            <p:spPr bwMode="auto">
              <a:xfrm flipV="1">
                <a:off x="3066" y="2154"/>
                <a:ext cx="36" cy="108"/>
              </a:xfrm>
              <a:prstGeom prst="line">
                <a:avLst/>
              </a:prstGeom>
              <a:grpFill/>
              <a:ln w="50800">
                <a:solidFill>
                  <a:schemeClr val="accent2">
                    <a:lumMod val="75000"/>
                  </a:schemeClr>
                </a:solidFill>
                <a:round/>
                <a:headEnd/>
                <a:tailEnd/>
              </a:ln>
              <a:effectLst/>
            </p:spPr>
            <p:txBody>
              <a:bodyPr wrap="none" anchor="ctr"/>
              <a:lstStyle/>
              <a:p>
                <a:endParaRPr lang="en-US" sz="1200">
                  <a:solidFill>
                    <a:srgbClr val="A0A311"/>
                  </a:solidFill>
                </a:endParaRPr>
              </a:p>
            </p:txBody>
          </p:sp>
          <p:sp>
            <p:nvSpPr>
              <p:cNvPr id="40" name="Line 90"/>
              <p:cNvSpPr>
                <a:spLocks noChangeShapeType="1"/>
              </p:cNvSpPr>
              <p:nvPr/>
            </p:nvSpPr>
            <p:spPr bwMode="auto">
              <a:xfrm>
                <a:off x="3108" y="2154"/>
                <a:ext cx="36" cy="108"/>
              </a:xfrm>
              <a:prstGeom prst="line">
                <a:avLst/>
              </a:prstGeom>
              <a:grpFill/>
              <a:ln w="50800">
                <a:solidFill>
                  <a:schemeClr val="accent2">
                    <a:lumMod val="75000"/>
                  </a:schemeClr>
                </a:solidFill>
                <a:round/>
                <a:headEnd/>
                <a:tailEnd/>
              </a:ln>
              <a:effectLst/>
            </p:spPr>
            <p:txBody>
              <a:bodyPr wrap="none" anchor="ctr"/>
              <a:lstStyle/>
              <a:p>
                <a:endParaRPr lang="en-US" sz="1200">
                  <a:solidFill>
                    <a:srgbClr val="A0A311"/>
                  </a:solidFill>
                </a:endParaRPr>
              </a:p>
            </p:txBody>
          </p:sp>
        </p:grpSp>
        <p:grpSp>
          <p:nvGrpSpPr>
            <p:cNvPr id="41" name="Group 95"/>
            <p:cNvGrpSpPr>
              <a:grpSpLocks/>
            </p:cNvGrpSpPr>
            <p:nvPr/>
          </p:nvGrpSpPr>
          <p:grpSpPr bwMode="auto">
            <a:xfrm>
              <a:off x="6674169" y="5562177"/>
              <a:ext cx="386715" cy="514350"/>
              <a:chOff x="3012" y="1920"/>
              <a:chExt cx="222" cy="342"/>
            </a:xfrm>
            <a:solidFill>
              <a:srgbClr val="C86664"/>
            </a:solidFill>
          </p:grpSpPr>
          <p:sp>
            <p:nvSpPr>
              <p:cNvPr id="42" name="Rectangle 96"/>
              <p:cNvSpPr>
                <a:spLocks noChangeArrowheads="1"/>
              </p:cNvSpPr>
              <p:nvPr/>
            </p:nvSpPr>
            <p:spPr bwMode="auto">
              <a:xfrm>
                <a:off x="3012" y="1920"/>
                <a:ext cx="222" cy="342"/>
              </a:xfrm>
              <a:prstGeom prst="rect">
                <a:avLst/>
              </a:prstGeom>
              <a:grpFill/>
              <a:ln w="50800" algn="ctr">
                <a:solidFill>
                  <a:schemeClr val="accent2">
                    <a:lumMod val="75000"/>
                  </a:schemeClr>
                </a:solidFill>
                <a:miter lim="800000"/>
                <a:headEnd/>
                <a:tailEnd/>
              </a:ln>
              <a:effectLst/>
            </p:spPr>
            <p:txBody>
              <a:bodyPr wrap="none" anchor="ctr"/>
              <a:lstStyle/>
              <a:p>
                <a:endParaRPr lang="en-US" sz="1200">
                  <a:solidFill>
                    <a:srgbClr val="A0A311"/>
                  </a:solidFill>
                </a:endParaRPr>
              </a:p>
            </p:txBody>
          </p:sp>
          <p:sp>
            <p:nvSpPr>
              <p:cNvPr id="43" name="Line 97"/>
              <p:cNvSpPr>
                <a:spLocks noChangeShapeType="1"/>
              </p:cNvSpPr>
              <p:nvPr/>
            </p:nvSpPr>
            <p:spPr bwMode="auto">
              <a:xfrm flipV="1">
                <a:off x="3066" y="2154"/>
                <a:ext cx="36" cy="108"/>
              </a:xfrm>
              <a:prstGeom prst="line">
                <a:avLst/>
              </a:prstGeom>
              <a:grpFill/>
              <a:ln w="50800">
                <a:solidFill>
                  <a:schemeClr val="accent2">
                    <a:lumMod val="75000"/>
                  </a:schemeClr>
                </a:solidFill>
                <a:round/>
                <a:headEnd/>
                <a:tailEnd/>
              </a:ln>
              <a:effectLst/>
            </p:spPr>
            <p:txBody>
              <a:bodyPr wrap="none" anchor="ctr"/>
              <a:lstStyle/>
              <a:p>
                <a:endParaRPr lang="en-US" sz="1200">
                  <a:solidFill>
                    <a:srgbClr val="A0A311"/>
                  </a:solidFill>
                </a:endParaRPr>
              </a:p>
            </p:txBody>
          </p:sp>
          <p:sp>
            <p:nvSpPr>
              <p:cNvPr id="44" name="Line 98"/>
              <p:cNvSpPr>
                <a:spLocks noChangeShapeType="1"/>
              </p:cNvSpPr>
              <p:nvPr/>
            </p:nvSpPr>
            <p:spPr bwMode="auto">
              <a:xfrm>
                <a:off x="3108" y="2154"/>
                <a:ext cx="36" cy="108"/>
              </a:xfrm>
              <a:prstGeom prst="line">
                <a:avLst/>
              </a:prstGeom>
              <a:grpFill/>
              <a:ln w="50800">
                <a:solidFill>
                  <a:schemeClr val="accent2">
                    <a:lumMod val="75000"/>
                  </a:schemeClr>
                </a:solidFill>
                <a:round/>
                <a:headEnd/>
                <a:tailEnd/>
              </a:ln>
              <a:effectLst/>
            </p:spPr>
            <p:txBody>
              <a:bodyPr wrap="none" anchor="ctr"/>
              <a:lstStyle/>
              <a:p>
                <a:endParaRPr lang="en-US" sz="1200">
                  <a:solidFill>
                    <a:srgbClr val="A0A311"/>
                  </a:solidFill>
                </a:endParaRPr>
              </a:p>
            </p:txBody>
          </p:sp>
        </p:grpSp>
        <p:grpSp>
          <p:nvGrpSpPr>
            <p:cNvPr id="45" name="Group 101"/>
            <p:cNvGrpSpPr>
              <a:grpSpLocks/>
            </p:cNvGrpSpPr>
            <p:nvPr/>
          </p:nvGrpSpPr>
          <p:grpSpPr bwMode="auto">
            <a:xfrm>
              <a:off x="3533776" y="1729316"/>
              <a:ext cx="3880485" cy="1181100"/>
              <a:chOff x="1596" y="742"/>
              <a:chExt cx="1746" cy="620"/>
            </a:xfrm>
          </p:grpSpPr>
          <p:sp>
            <p:nvSpPr>
              <p:cNvPr id="46" name="Line 85"/>
              <p:cNvSpPr>
                <a:spLocks noChangeShapeType="1"/>
              </p:cNvSpPr>
              <p:nvPr/>
            </p:nvSpPr>
            <p:spPr bwMode="auto">
              <a:xfrm>
                <a:off x="1596" y="1044"/>
                <a:ext cx="1746" cy="0"/>
              </a:xfrm>
              <a:prstGeom prst="line">
                <a:avLst/>
              </a:prstGeom>
              <a:noFill/>
              <a:ln w="50800">
                <a:solidFill>
                  <a:schemeClr val="tx1"/>
                </a:solidFill>
                <a:round/>
                <a:headEnd/>
                <a:tailEnd/>
              </a:ln>
              <a:effectLst/>
            </p:spPr>
            <p:txBody>
              <a:bodyPr wrap="none" anchor="ctr"/>
              <a:lstStyle/>
              <a:p>
                <a:endParaRPr lang="en-US" sz="1200"/>
              </a:p>
            </p:txBody>
          </p:sp>
          <p:sp>
            <p:nvSpPr>
              <p:cNvPr id="47" name="Rectangle 29"/>
              <p:cNvSpPr>
                <a:spLocks noChangeArrowheads="1"/>
              </p:cNvSpPr>
              <p:nvPr/>
            </p:nvSpPr>
            <p:spPr bwMode="auto">
              <a:xfrm>
                <a:off x="2050" y="742"/>
                <a:ext cx="977" cy="615"/>
              </a:xfrm>
              <a:prstGeom prst="rect">
                <a:avLst/>
              </a:prstGeom>
              <a:solidFill>
                <a:schemeClr val="accent1"/>
              </a:solidFill>
              <a:ln w="50800" algn="ctr">
                <a:solidFill>
                  <a:schemeClr val="tx1"/>
                </a:solidFill>
                <a:miter lim="800000"/>
                <a:headEnd/>
                <a:tailEnd/>
              </a:ln>
              <a:effectLst/>
            </p:spPr>
            <p:txBody>
              <a:bodyPr wrap="none" anchor="ctr"/>
              <a:lstStyle/>
              <a:p>
                <a:endParaRPr lang="en-US" sz="1200"/>
              </a:p>
            </p:txBody>
          </p:sp>
          <p:sp>
            <p:nvSpPr>
              <p:cNvPr id="48" name="Line 30"/>
              <p:cNvSpPr>
                <a:spLocks noChangeShapeType="1"/>
              </p:cNvSpPr>
              <p:nvPr/>
            </p:nvSpPr>
            <p:spPr bwMode="auto">
              <a:xfrm flipH="1">
                <a:off x="1898" y="742"/>
                <a:ext cx="156" cy="0"/>
              </a:xfrm>
              <a:prstGeom prst="line">
                <a:avLst/>
              </a:prstGeom>
              <a:noFill/>
              <a:ln w="50800">
                <a:solidFill>
                  <a:schemeClr val="tx1"/>
                </a:solidFill>
                <a:round/>
                <a:headEnd/>
                <a:tailEnd/>
              </a:ln>
              <a:effectLst/>
            </p:spPr>
            <p:txBody>
              <a:bodyPr wrap="none" anchor="ctr"/>
              <a:lstStyle/>
              <a:p>
                <a:endParaRPr lang="en-US" sz="1200"/>
              </a:p>
            </p:txBody>
          </p:sp>
          <p:sp>
            <p:nvSpPr>
              <p:cNvPr id="49" name="Line 31"/>
              <p:cNvSpPr>
                <a:spLocks noChangeShapeType="1"/>
              </p:cNvSpPr>
              <p:nvPr/>
            </p:nvSpPr>
            <p:spPr bwMode="auto">
              <a:xfrm flipH="1">
                <a:off x="1892" y="1354"/>
                <a:ext cx="156" cy="0"/>
              </a:xfrm>
              <a:prstGeom prst="line">
                <a:avLst/>
              </a:prstGeom>
              <a:noFill/>
              <a:ln w="50800">
                <a:solidFill>
                  <a:schemeClr val="tx1"/>
                </a:solidFill>
                <a:round/>
                <a:headEnd/>
                <a:tailEnd/>
              </a:ln>
              <a:effectLst/>
            </p:spPr>
            <p:txBody>
              <a:bodyPr wrap="none" anchor="ctr"/>
              <a:lstStyle/>
              <a:p>
                <a:endParaRPr lang="en-US" sz="1200"/>
              </a:p>
            </p:txBody>
          </p:sp>
          <p:sp>
            <p:nvSpPr>
              <p:cNvPr id="50" name="Line 32"/>
              <p:cNvSpPr>
                <a:spLocks noChangeShapeType="1"/>
              </p:cNvSpPr>
              <p:nvPr/>
            </p:nvSpPr>
            <p:spPr bwMode="auto">
              <a:xfrm>
                <a:off x="2370" y="750"/>
                <a:ext cx="0" cy="612"/>
              </a:xfrm>
              <a:prstGeom prst="line">
                <a:avLst/>
              </a:prstGeom>
              <a:noFill/>
              <a:ln w="50800">
                <a:solidFill>
                  <a:schemeClr val="tx1"/>
                </a:solidFill>
                <a:round/>
                <a:headEnd/>
                <a:tailEnd/>
              </a:ln>
              <a:effectLst/>
            </p:spPr>
            <p:txBody>
              <a:bodyPr wrap="none" anchor="ctr"/>
              <a:lstStyle/>
              <a:p>
                <a:endParaRPr lang="en-US" sz="1200"/>
              </a:p>
            </p:txBody>
          </p:sp>
          <p:sp>
            <p:nvSpPr>
              <p:cNvPr id="51" name="Line 33"/>
              <p:cNvSpPr>
                <a:spLocks noChangeShapeType="1"/>
              </p:cNvSpPr>
              <p:nvPr/>
            </p:nvSpPr>
            <p:spPr bwMode="auto">
              <a:xfrm>
                <a:off x="2532" y="744"/>
                <a:ext cx="0" cy="612"/>
              </a:xfrm>
              <a:prstGeom prst="line">
                <a:avLst/>
              </a:prstGeom>
              <a:noFill/>
              <a:ln w="50800">
                <a:solidFill>
                  <a:schemeClr val="tx1"/>
                </a:solidFill>
                <a:round/>
                <a:headEnd/>
                <a:tailEnd/>
              </a:ln>
              <a:effectLst/>
            </p:spPr>
            <p:txBody>
              <a:bodyPr wrap="none" anchor="ctr"/>
              <a:lstStyle/>
              <a:p>
                <a:endParaRPr lang="en-US" sz="1200"/>
              </a:p>
            </p:txBody>
          </p:sp>
          <p:sp>
            <p:nvSpPr>
              <p:cNvPr id="52" name="Line 34"/>
              <p:cNvSpPr>
                <a:spLocks noChangeShapeType="1"/>
              </p:cNvSpPr>
              <p:nvPr/>
            </p:nvSpPr>
            <p:spPr bwMode="auto">
              <a:xfrm>
                <a:off x="2694" y="744"/>
                <a:ext cx="0" cy="612"/>
              </a:xfrm>
              <a:prstGeom prst="line">
                <a:avLst/>
              </a:prstGeom>
              <a:noFill/>
              <a:ln w="50800">
                <a:solidFill>
                  <a:schemeClr val="tx1"/>
                </a:solidFill>
                <a:round/>
                <a:headEnd/>
                <a:tailEnd/>
              </a:ln>
              <a:effectLst/>
            </p:spPr>
            <p:txBody>
              <a:bodyPr wrap="none" anchor="ctr"/>
              <a:lstStyle/>
              <a:p>
                <a:endParaRPr lang="en-US" sz="1200"/>
              </a:p>
            </p:txBody>
          </p:sp>
          <p:sp>
            <p:nvSpPr>
              <p:cNvPr id="53" name="Line 35"/>
              <p:cNvSpPr>
                <a:spLocks noChangeShapeType="1"/>
              </p:cNvSpPr>
              <p:nvPr/>
            </p:nvSpPr>
            <p:spPr bwMode="auto">
              <a:xfrm>
                <a:off x="2856" y="750"/>
                <a:ext cx="0" cy="612"/>
              </a:xfrm>
              <a:prstGeom prst="line">
                <a:avLst/>
              </a:prstGeom>
              <a:noFill/>
              <a:ln w="50800">
                <a:solidFill>
                  <a:schemeClr val="tx1"/>
                </a:solidFill>
                <a:round/>
                <a:headEnd/>
                <a:tailEnd/>
              </a:ln>
              <a:effectLst/>
            </p:spPr>
            <p:txBody>
              <a:bodyPr wrap="none" anchor="ctr"/>
              <a:lstStyle/>
              <a:p>
                <a:endParaRPr lang="en-US" sz="1200"/>
              </a:p>
            </p:txBody>
          </p:sp>
          <p:sp>
            <p:nvSpPr>
              <p:cNvPr id="54" name="Line 36"/>
              <p:cNvSpPr>
                <a:spLocks noChangeShapeType="1"/>
              </p:cNvSpPr>
              <p:nvPr/>
            </p:nvSpPr>
            <p:spPr bwMode="auto">
              <a:xfrm>
                <a:off x="2208" y="744"/>
                <a:ext cx="0" cy="612"/>
              </a:xfrm>
              <a:prstGeom prst="line">
                <a:avLst/>
              </a:prstGeom>
              <a:noFill/>
              <a:ln w="50800">
                <a:solidFill>
                  <a:schemeClr val="tx1"/>
                </a:solidFill>
                <a:round/>
                <a:headEnd/>
                <a:tailEnd/>
              </a:ln>
              <a:effectLst/>
            </p:spPr>
            <p:txBody>
              <a:bodyPr wrap="none" anchor="ctr"/>
              <a:lstStyle/>
              <a:p>
                <a:endParaRPr lang="en-US" sz="1200"/>
              </a:p>
            </p:txBody>
          </p:sp>
          <p:sp>
            <p:nvSpPr>
              <p:cNvPr id="55" name="Line 39"/>
              <p:cNvSpPr>
                <a:spLocks noChangeShapeType="1"/>
              </p:cNvSpPr>
              <p:nvPr/>
            </p:nvSpPr>
            <p:spPr bwMode="auto">
              <a:xfrm>
                <a:off x="2457" y="749"/>
                <a:ext cx="0" cy="612"/>
              </a:xfrm>
              <a:prstGeom prst="line">
                <a:avLst/>
              </a:prstGeom>
              <a:noFill/>
              <a:ln w="50800">
                <a:solidFill>
                  <a:schemeClr val="tx1"/>
                </a:solidFill>
                <a:round/>
                <a:headEnd/>
                <a:tailEnd/>
              </a:ln>
              <a:effectLst/>
            </p:spPr>
            <p:txBody>
              <a:bodyPr wrap="none" anchor="ctr"/>
              <a:lstStyle/>
              <a:p>
                <a:endParaRPr lang="en-US" sz="1200"/>
              </a:p>
            </p:txBody>
          </p:sp>
          <p:sp>
            <p:nvSpPr>
              <p:cNvPr id="56" name="Line 40"/>
              <p:cNvSpPr>
                <a:spLocks noChangeShapeType="1"/>
              </p:cNvSpPr>
              <p:nvPr/>
            </p:nvSpPr>
            <p:spPr bwMode="auto">
              <a:xfrm>
                <a:off x="2619" y="743"/>
                <a:ext cx="0" cy="612"/>
              </a:xfrm>
              <a:prstGeom prst="line">
                <a:avLst/>
              </a:prstGeom>
              <a:noFill/>
              <a:ln w="50800">
                <a:solidFill>
                  <a:schemeClr val="tx1"/>
                </a:solidFill>
                <a:round/>
                <a:headEnd/>
                <a:tailEnd/>
              </a:ln>
              <a:effectLst/>
            </p:spPr>
            <p:txBody>
              <a:bodyPr wrap="none" anchor="ctr"/>
              <a:lstStyle/>
              <a:p>
                <a:endParaRPr lang="en-US" sz="1200"/>
              </a:p>
            </p:txBody>
          </p:sp>
          <p:sp>
            <p:nvSpPr>
              <p:cNvPr id="57" name="Line 41"/>
              <p:cNvSpPr>
                <a:spLocks noChangeShapeType="1"/>
              </p:cNvSpPr>
              <p:nvPr/>
            </p:nvSpPr>
            <p:spPr bwMode="auto">
              <a:xfrm>
                <a:off x="2781" y="743"/>
                <a:ext cx="0" cy="612"/>
              </a:xfrm>
              <a:prstGeom prst="line">
                <a:avLst/>
              </a:prstGeom>
              <a:noFill/>
              <a:ln w="50800">
                <a:solidFill>
                  <a:schemeClr val="tx1"/>
                </a:solidFill>
                <a:round/>
                <a:headEnd/>
                <a:tailEnd/>
              </a:ln>
              <a:effectLst/>
            </p:spPr>
            <p:txBody>
              <a:bodyPr wrap="none" anchor="ctr"/>
              <a:lstStyle/>
              <a:p>
                <a:endParaRPr lang="en-US" sz="1200"/>
              </a:p>
            </p:txBody>
          </p:sp>
          <p:sp>
            <p:nvSpPr>
              <p:cNvPr id="58" name="Line 42"/>
              <p:cNvSpPr>
                <a:spLocks noChangeShapeType="1"/>
              </p:cNvSpPr>
              <p:nvPr/>
            </p:nvSpPr>
            <p:spPr bwMode="auto">
              <a:xfrm>
                <a:off x="2943" y="749"/>
                <a:ext cx="0" cy="612"/>
              </a:xfrm>
              <a:prstGeom prst="line">
                <a:avLst/>
              </a:prstGeom>
              <a:noFill/>
              <a:ln w="50800">
                <a:solidFill>
                  <a:schemeClr val="tx1"/>
                </a:solidFill>
                <a:round/>
                <a:headEnd/>
                <a:tailEnd/>
              </a:ln>
              <a:effectLst/>
            </p:spPr>
            <p:txBody>
              <a:bodyPr wrap="none" anchor="ctr"/>
              <a:lstStyle/>
              <a:p>
                <a:endParaRPr lang="en-US" sz="1200"/>
              </a:p>
            </p:txBody>
          </p:sp>
          <p:sp>
            <p:nvSpPr>
              <p:cNvPr id="59" name="Line 43"/>
              <p:cNvSpPr>
                <a:spLocks noChangeShapeType="1"/>
              </p:cNvSpPr>
              <p:nvPr/>
            </p:nvSpPr>
            <p:spPr bwMode="auto">
              <a:xfrm>
                <a:off x="2295" y="743"/>
                <a:ext cx="0" cy="612"/>
              </a:xfrm>
              <a:prstGeom prst="line">
                <a:avLst/>
              </a:prstGeom>
              <a:noFill/>
              <a:ln w="50800">
                <a:solidFill>
                  <a:schemeClr val="tx1"/>
                </a:solidFill>
                <a:round/>
                <a:headEnd/>
                <a:tailEnd/>
              </a:ln>
              <a:effectLst/>
            </p:spPr>
            <p:txBody>
              <a:bodyPr wrap="none" anchor="ctr"/>
              <a:lstStyle/>
              <a:p>
                <a:endParaRPr lang="en-US" sz="1200"/>
              </a:p>
            </p:txBody>
          </p:sp>
          <p:sp>
            <p:nvSpPr>
              <p:cNvPr id="60" name="Line 44"/>
              <p:cNvSpPr>
                <a:spLocks noChangeShapeType="1"/>
              </p:cNvSpPr>
              <p:nvPr/>
            </p:nvSpPr>
            <p:spPr bwMode="auto">
              <a:xfrm>
                <a:off x="2127" y="749"/>
                <a:ext cx="0" cy="612"/>
              </a:xfrm>
              <a:prstGeom prst="line">
                <a:avLst/>
              </a:prstGeom>
              <a:noFill/>
              <a:ln w="50800">
                <a:solidFill>
                  <a:schemeClr val="tx1"/>
                </a:solidFill>
                <a:round/>
                <a:headEnd/>
                <a:tailEnd/>
              </a:ln>
              <a:effectLst/>
            </p:spPr>
            <p:txBody>
              <a:bodyPr wrap="none" anchor="ctr"/>
              <a:lstStyle/>
              <a:p>
                <a:endParaRPr lang="en-US" sz="1200"/>
              </a:p>
            </p:txBody>
          </p:sp>
        </p:grpSp>
        <p:sp>
          <p:nvSpPr>
            <p:cNvPr id="61" name="TextBox 60"/>
            <p:cNvSpPr txBox="1"/>
            <p:nvPr/>
          </p:nvSpPr>
          <p:spPr>
            <a:xfrm>
              <a:off x="8745169" y="1267529"/>
              <a:ext cx="2328423" cy="719093"/>
            </a:xfrm>
            <a:prstGeom prst="rect">
              <a:avLst/>
            </a:prstGeom>
            <a:noFill/>
          </p:spPr>
          <p:txBody>
            <a:bodyPr wrap="none" lIns="120170" tIns="60085" rIns="120170" bIns="60085" rtlCol="0">
              <a:spAutoFit/>
            </a:bodyPr>
            <a:lstStyle/>
            <a:p>
              <a:r>
                <a:rPr lang="en-US" sz="1200" dirty="0" smtClean="0"/>
                <a:t>Abstraction</a:t>
              </a:r>
              <a:endParaRPr lang="en-US" sz="1200" dirty="0"/>
            </a:p>
          </p:txBody>
        </p:sp>
        <p:cxnSp>
          <p:nvCxnSpPr>
            <p:cNvPr id="62" name="Straight Connector 61"/>
            <p:cNvCxnSpPr>
              <a:stCxn id="61" idx="1"/>
              <a:endCxn id="7" idx="7"/>
            </p:cNvCxnSpPr>
            <p:nvPr/>
          </p:nvCxnSpPr>
          <p:spPr bwMode="auto">
            <a:xfrm flipH="1">
              <a:off x="7519029" y="1627077"/>
              <a:ext cx="1226141" cy="56097"/>
            </a:xfrm>
            <a:prstGeom prst="line">
              <a:avLst/>
            </a:prstGeom>
            <a:solidFill>
              <a:schemeClr val="accent1"/>
            </a:solidFill>
            <a:ln w="50800" cap="flat" cmpd="sng" algn="ctr">
              <a:solidFill>
                <a:schemeClr val="tx1"/>
              </a:solidFill>
              <a:prstDash val="solid"/>
              <a:round/>
              <a:headEnd type="none" w="med" len="med"/>
              <a:tailEnd type="arrow" w="med" len="med"/>
            </a:ln>
            <a:effectLst/>
          </p:spPr>
        </p:cxnSp>
        <p:sp>
          <p:nvSpPr>
            <p:cNvPr id="63" name="TextBox 62"/>
            <p:cNvSpPr txBox="1"/>
            <p:nvPr/>
          </p:nvSpPr>
          <p:spPr>
            <a:xfrm>
              <a:off x="9467983" y="2413327"/>
              <a:ext cx="2701664" cy="719093"/>
            </a:xfrm>
            <a:prstGeom prst="rect">
              <a:avLst/>
            </a:prstGeom>
            <a:noFill/>
            <a:ln>
              <a:noFill/>
            </a:ln>
          </p:spPr>
          <p:txBody>
            <a:bodyPr wrap="square" lIns="120170" tIns="60085" rIns="120170" bIns="60085" rtlCol="0">
              <a:spAutoFit/>
            </a:bodyPr>
            <a:lstStyle/>
            <a:p>
              <a:r>
                <a:rPr lang="en-US" sz="1200" dirty="0" smtClean="0"/>
                <a:t>Refinement</a:t>
              </a:r>
            </a:p>
          </p:txBody>
        </p:sp>
        <p:cxnSp>
          <p:nvCxnSpPr>
            <p:cNvPr id="64" name="Straight Connector 63"/>
            <p:cNvCxnSpPr>
              <a:stCxn id="63" idx="2"/>
              <a:endCxn id="6" idx="7"/>
            </p:cNvCxnSpPr>
            <p:nvPr/>
          </p:nvCxnSpPr>
          <p:spPr bwMode="auto">
            <a:xfrm flipH="1">
              <a:off x="10214801" y="3132420"/>
              <a:ext cx="604015" cy="646163"/>
            </a:xfrm>
            <a:prstGeom prst="line">
              <a:avLst/>
            </a:prstGeom>
            <a:solidFill>
              <a:schemeClr val="accent1"/>
            </a:solidFill>
            <a:ln w="50800" cap="flat" cmpd="sng" algn="ctr">
              <a:solidFill>
                <a:schemeClr val="accent2">
                  <a:lumMod val="75000"/>
                </a:schemeClr>
              </a:solidFill>
              <a:prstDash val="solid"/>
              <a:round/>
              <a:headEnd type="none" w="med" len="med"/>
              <a:tailEnd type="arrow" w="med" len="med"/>
            </a:ln>
            <a:effectLst/>
          </p:spPr>
        </p:cxnSp>
      </p:grpSp>
      <p:sp>
        <p:nvSpPr>
          <p:cNvPr id="66" name="Content Placeholder 65"/>
          <p:cNvSpPr>
            <a:spLocks noGrp="1"/>
          </p:cNvSpPr>
          <p:nvPr>
            <p:ph idx="1"/>
          </p:nvPr>
        </p:nvSpPr>
        <p:spPr>
          <a:xfrm>
            <a:off x="228601" y="1752600"/>
            <a:ext cx="7918349" cy="3200400"/>
          </a:xfrm>
        </p:spPr>
        <p:txBody>
          <a:bodyPr/>
          <a:lstStyle/>
          <a:p>
            <a:r>
              <a:rPr lang="en-US" dirty="0"/>
              <a:t>Refinements provide a general abstraction mechanism to go beyond </a:t>
            </a:r>
            <a:r>
              <a:rPr lang="en-US" dirty="0" smtClean="0"/>
              <a:t>mappings.</a:t>
            </a:r>
          </a:p>
          <a:p>
            <a:r>
              <a:rPr lang="en-US" dirty="0"/>
              <a:t>Refinements range from tiny to huge</a:t>
            </a:r>
          </a:p>
          <a:p>
            <a:pPr lvl="1"/>
            <a:r>
              <a:rPr lang="en-US" dirty="0"/>
              <a:t>Huge: </a:t>
            </a:r>
            <a:r>
              <a:rPr lang="en-US" dirty="0" smtClean="0"/>
              <a:t>big array w/ bypass network, </a:t>
            </a:r>
            <a:r>
              <a:rPr lang="en-US" dirty="0"/>
              <a:t>sectoring, DFX, error correction, etc</a:t>
            </a:r>
            <a:r>
              <a:rPr lang="en-US" dirty="0" smtClean="0"/>
              <a:t>.) </a:t>
            </a:r>
            <a:r>
              <a:rPr lang="en-US" dirty="0"/>
              <a:t>(8K lines </a:t>
            </a:r>
            <a:r>
              <a:rPr lang="en-US" dirty="0" smtClean="0"/>
              <a:t>-&gt; 200</a:t>
            </a:r>
            <a:r>
              <a:rPr lang="en-US" dirty="0"/>
              <a:t>)</a:t>
            </a:r>
          </a:p>
        </p:txBody>
      </p:sp>
      <p:sp>
        <p:nvSpPr>
          <p:cNvPr id="67" name="Content Placeholder 65"/>
          <p:cNvSpPr txBox="1">
            <a:spLocks/>
          </p:cNvSpPr>
          <p:nvPr/>
        </p:nvSpPr>
        <p:spPr>
          <a:xfrm>
            <a:off x="224558" y="4191000"/>
            <a:ext cx="11810999" cy="3276600"/>
          </a:xfrm>
          <a:prstGeom prst="rect">
            <a:avLst/>
          </a:prstGeom>
        </p:spPr>
        <p:txBody>
          <a:bodyPr lIns="91417" tIns="45709" rIns="91417" bIns="45709"/>
          <a:lstStyle>
            <a:lvl1pPr marL="488825" indent="-488825" algn="l" defTabSz="1304591" rtl="0" eaLnBrk="0" fontAlgn="base" hangingPunct="0">
              <a:lnSpc>
                <a:spcPct val="100000"/>
              </a:lnSpc>
              <a:spcBef>
                <a:spcPts val="0"/>
              </a:spcBef>
              <a:spcAft>
                <a:spcPct val="0"/>
              </a:spcAft>
              <a:buFont typeface="Wingdings" pitchFamily="2" charset="2"/>
              <a:buChar char="§"/>
              <a:defRPr sz="2800" b="1" kern="1200">
                <a:solidFill>
                  <a:srgbClr val="0860A8"/>
                </a:solidFill>
                <a:latin typeface="+mn-lt"/>
                <a:ea typeface="+mn-ea"/>
                <a:cs typeface="+mn-cs"/>
              </a:defRPr>
            </a:lvl1pPr>
            <a:lvl2pPr marL="1060178" indent="-407884" algn="l" defTabSz="1304591" rtl="0" eaLnBrk="0" fontAlgn="base" hangingPunct="0">
              <a:lnSpc>
                <a:spcPct val="100000"/>
              </a:lnSpc>
              <a:spcBef>
                <a:spcPts val="0"/>
              </a:spcBef>
              <a:spcAft>
                <a:spcPct val="0"/>
              </a:spcAft>
              <a:buFont typeface="Arial" charset="0"/>
              <a:buChar char="–"/>
              <a:defRPr sz="2400" kern="1200">
                <a:solidFill>
                  <a:srgbClr val="0860A8"/>
                </a:solidFill>
                <a:latin typeface="+mn-lt"/>
                <a:ea typeface="+mn-ea"/>
                <a:cs typeface="+mn-cs"/>
              </a:defRPr>
            </a:lvl2pPr>
            <a:lvl3pPr marL="1631532" indent="-325354" algn="l" defTabSz="1304591" rtl="0" eaLnBrk="0" fontAlgn="base" hangingPunct="0">
              <a:lnSpc>
                <a:spcPct val="100000"/>
              </a:lnSpc>
              <a:spcBef>
                <a:spcPts val="0"/>
              </a:spcBef>
              <a:spcAft>
                <a:spcPct val="0"/>
              </a:spcAft>
              <a:buFont typeface="Calibri" pitchFamily="34" charset="0"/>
              <a:buChar char="–"/>
              <a:defRPr sz="2000" kern="1200">
                <a:solidFill>
                  <a:srgbClr val="0860A8"/>
                </a:solidFill>
                <a:latin typeface="+mn-lt"/>
                <a:ea typeface="+mn-ea"/>
                <a:cs typeface="+mn-cs"/>
              </a:defRPr>
            </a:lvl3pPr>
            <a:lvl4pPr marL="2283826" indent="-325354" algn="l" defTabSz="1304591" rtl="0" eaLnBrk="0" fontAlgn="base" hangingPunct="0">
              <a:lnSpc>
                <a:spcPct val="100000"/>
              </a:lnSpc>
              <a:spcBef>
                <a:spcPts val="0"/>
              </a:spcBef>
              <a:spcAft>
                <a:spcPct val="0"/>
              </a:spcAft>
              <a:buFont typeface="Arial" charset="0"/>
              <a:buChar char="–"/>
              <a:defRPr sz="1800" kern="1200">
                <a:solidFill>
                  <a:srgbClr val="0860A8"/>
                </a:solidFill>
                <a:latin typeface="+mn-lt"/>
                <a:ea typeface="+mn-ea"/>
                <a:cs typeface="+mn-cs"/>
              </a:defRPr>
            </a:lvl4pPr>
            <a:lvl5pPr marL="2937709" indent="-325354" algn="l" defTabSz="1304591" rtl="0" eaLnBrk="0" fontAlgn="base" hangingPunct="0">
              <a:lnSpc>
                <a:spcPct val="100000"/>
              </a:lnSpc>
              <a:spcBef>
                <a:spcPts val="0"/>
              </a:spcBef>
              <a:spcAft>
                <a:spcPct val="0"/>
              </a:spcAft>
              <a:buFont typeface="Calibri" pitchFamily="34" charset="0"/>
              <a:buChar char="–"/>
              <a:defRPr sz="1600" kern="1200">
                <a:solidFill>
                  <a:srgbClr val="0860A8"/>
                </a:solidFill>
                <a:latin typeface="+mn-lt"/>
                <a:ea typeface="+mn-ea"/>
                <a:cs typeface="+mn-cs"/>
              </a:defRPr>
            </a:lvl5pPr>
            <a:lvl6pPr marL="3591183" indent="-326471" algn="l" defTabSz="1305885"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4126" indent="-326471" algn="l" defTabSz="1305885"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7069" indent="-326471" algn="l" defTabSz="1305885"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0012" indent="-326471" algn="l" defTabSz="1305885" rtl="0" eaLnBrk="1" latinLnBrk="0" hangingPunct="1">
              <a:spcBef>
                <a:spcPct val="20000"/>
              </a:spcBef>
              <a:buFont typeface="Arial" pitchFamily="34" charset="0"/>
              <a:buChar char="•"/>
              <a:defRPr sz="2900" kern="1200">
                <a:solidFill>
                  <a:schemeClr val="tx1"/>
                </a:solidFill>
                <a:latin typeface="+mn-lt"/>
                <a:ea typeface="+mn-ea"/>
                <a:cs typeface="+mn-cs"/>
              </a:defRPr>
            </a:lvl9pPr>
          </a:lstStyle>
          <a:p>
            <a:pPr lvl="1"/>
            <a:r>
              <a:rPr lang="en-US" dirty="0"/>
              <a:t>Tiny: A single behaviorally-atomic expression can be split across </a:t>
            </a:r>
            <a:r>
              <a:rPr lang="en-US" dirty="0" err="1"/>
              <a:t>pipestages</a:t>
            </a:r>
            <a:r>
              <a:rPr lang="en-US" dirty="0"/>
              <a:t> w/ a refinement</a:t>
            </a:r>
            <a:r>
              <a:rPr lang="en-US" dirty="0" smtClean="0"/>
              <a:t>.</a:t>
            </a:r>
          </a:p>
          <a:p>
            <a:r>
              <a:rPr lang="en-US" dirty="0" smtClean="0"/>
              <a:t>Enables a divide and conquer approach to validation.</a:t>
            </a:r>
          </a:p>
          <a:p>
            <a:pPr lvl="1"/>
            <a:r>
              <a:rPr lang="en-US" dirty="0" smtClean="0"/>
              <a:t>Validate refinement == abstraction formally or via shadow simulation.</a:t>
            </a:r>
          </a:p>
          <a:p>
            <a:pPr lvl="1"/>
            <a:r>
              <a:rPr lang="en-US" dirty="0" smtClean="0"/>
              <a:t>Validate abstraction in simulation.</a:t>
            </a:r>
          </a:p>
          <a:p>
            <a:r>
              <a:rPr lang="en-US" dirty="0" smtClean="0"/>
              <a:t>Debug focuses on abstractions, except shadow simulation mismatches, which are localized to the refinement.</a:t>
            </a:r>
          </a:p>
          <a:p>
            <a:r>
              <a:rPr lang="en-US" dirty="0" smtClean="0"/>
              <a:t>More to come on the challenges and solutions w/ refinements…</a:t>
            </a:r>
          </a:p>
          <a:p>
            <a:endParaRPr lang="en-US" dirty="0" smtClean="0"/>
          </a:p>
        </p:txBody>
      </p:sp>
    </p:spTree>
    <p:extLst>
      <p:ext uri="{BB962C8B-B14F-4D97-AF65-F5344CB8AC3E}">
        <p14:creationId xmlns:p14="http://schemas.microsoft.com/office/powerpoint/2010/main" val="3783764415"/>
      </p:ext>
    </p:extLst>
  </p:cSld>
  <p:clrMapOvr>
    <a:masterClrMapping/>
  </p:clrMapOvr>
  <p:transition>
    <p:randomBar dir="vert"/>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53540&quot;&gt;&lt;property id=&quot;20148&quot; value=&quot;5&quot;/&gt;&lt;property id=&quot;20300&quot; value=&quot;Slide 8 - &amp;quot;System Architecture&amp;quot;&quot;/&gt;&lt;property id=&quot;20307&quot; value=&quot;263&quot;/&gt;&lt;/object&gt;&lt;object type=&quot;3&quot; unique_id=&quot;53542&quot;&gt;&lt;property id=&quot;20148&quot; value=&quot;5&quot;/&gt;&lt;property id=&quot;20300&quot; value=&quot;Slide 9 - &amp;quot;System Architecture&amp;quot;&quot;/&gt;&lt;property id=&quot;20307&quot; value=&quot;265&quot;/&gt;&lt;/object&gt;&lt;object type=&quot;3&quot; unique_id=&quot;53545&quot;&gt;&lt;property id=&quot;20148&quot; value=&quot;5&quot;/&gt;&lt;property id=&quot;20300&quot; value=&quot;Slide 14 - &amp;quot;Generation&amp;quot;&quot;/&gt;&lt;property id=&quot;20307&quot; value=&quot;268&quot;/&gt;&lt;/object&gt;&lt;object type=&quot;3&quot; unique_id=&quot;53572&quot;&gt;&lt;property id=&quot;20148&quot; value=&quot;5&quot;/&gt;&lt;property id=&quot;20300&quot; value=&quot;Slide 35 - &amp;quot;Agenda&amp;quot;&quot;/&gt;&lt;property id=&quot;20307&quot; value=&quot;295&quot;/&gt;&lt;/object&gt;&lt;object type=&quot;3&quot; unique_id=&quot;53575&quot;&gt;&lt;property id=&quot;20148&quot; value=&quot;5&quot;/&gt;&lt;property id=&quot;20300&quot; value=&quot;Slide 38 - &amp;quot;Distribution&amp;quot;&quot;/&gt;&lt;property id=&quot;20307&quot; value=&quot;298&quot;/&gt;&lt;/object&gt;&lt;object type=&quot;3&quot; unique_id=&quot;53576&quot;&gt;&lt;property id=&quot;20148&quot; value=&quot;5&quot;/&gt;&lt;property id=&quot;20300&quot; value=&quot;Slide 48 - &amp;quot;Distribution&amp;quot;&quot;/&gt;&lt;property id=&quot;20307&quot; value=&quot;299&quot;/&gt;&lt;/object&gt;&lt;object type=&quot;3&quot; unique_id=&quot;53591&quot;&gt;&lt;property id=&quot;20148&quot; value=&quot;5&quot;/&gt;&lt;property id=&quot;20300&quot; value=&quot;Slide 56 - &amp;quot;Agenda&amp;quot;&quot;/&gt;&lt;property id=&quot;20307&quot; value=&quot;314&quot;/&gt;&lt;/object&gt;&lt;object type=&quot;3&quot; unique_id=&quot;53592&quot;&gt;&lt;property id=&quot;20148&quot; value=&quot;5&quot;/&gt;&lt;property id=&quot;20300&quot; value=&quot;Slide 59 - &amp;quot;Agenda&amp;quot;&quot;/&gt;&lt;property id=&quot;20307&quot; value=&quot;315&quot;/&gt;&lt;/object&gt;&lt;object type=&quot;3&quot; unique_id=&quot;53593&quot;&gt;&lt;property id=&quot;20148&quot; value=&quot;5&quot;/&gt;&lt;property id=&quot;20300&quot; value=&quot;Slide 64 - &amp;quot;Agenda&amp;quot;&quot;/&gt;&lt;property id=&quot;20307&quot; value=&quot;316&quot;/&gt;&lt;/object&gt;&lt;object type=&quot;3&quot; unique_id=&quot;53594&quot;&gt;&lt;property id=&quot;20148&quot; value=&quot;5&quot;/&gt;&lt;property id=&quot;20300&quot; value=&quot;Slide 65 - &amp;quot;Appendix&amp;quot;&quot;/&gt;&lt;property id=&quot;20307&quot; value=&quot;317&quot;/&gt;&lt;/object&gt;&lt;object type=&quot;3&quot; unique_id=&quot;53596&quot;&gt;&lt;property id=&quot;20148&quot; value=&quot;5&quot;/&gt;&lt;property id=&quot;20300&quot; value=&quot;Slide 78 - &amp;quot;EMG Product Life Cycle (PLC)&amp;quot;&quot;/&gt;&lt;property id=&quot;20307&quot; value=&quot;319&quot;/&gt;&lt;/object&gt;&lt;object type=&quot;3&quot; unique_id=&quot;53597&quot;&gt;&lt;property id=&quot;20148&quot; value=&quot;5&quot;/&gt;&lt;property id=&quot;20300&quot; value=&quot;Slide 79 - &amp;quot;‘09 SPG Planning Roadmap&amp;quot;&quot;/&gt;&lt;property id=&quot;20307&quot; value=&quot;320&quot;/&gt;&lt;/object&gt;&lt;object type=&quot;3&quot; unique_id=&quot;53599&quot;&gt;&lt;property id=&quot;20148&quot; value=&quot;5&quot;/&gt;&lt;property id=&quot;20300&quot; value=&quot;Slide 80 - &amp;quot;Proposed HSX Timeline&amp;quot;&quot;/&gt;&lt;property id=&quot;20307&quot; value=&quot;322&quot;/&gt;&lt;/object&gt;&lt;object type=&quot;3&quot; unique_id=&quot;53600&quot;&gt;&lt;property id=&quot;20148&quot; value=&quot;5&quot;/&gt;&lt;property id=&quot;20300&quot; value=&quot;Slide 81 - &amp;quot;Proposed HSX High-level Schedule&amp;quot;&quot;/&gt;&lt;property id=&quot;20307&quot; value=&quot;323&quot;/&gt;&lt;/object&gt;&lt;object type=&quot;3&quot; unique_id=&quot;53701&quot;&gt;&lt;property id=&quot;20148&quot; value=&quot;5&quot;/&gt;&lt;property id=&quot;20300&quot; value=&quot;Slide 82&quot;/&gt;&lt;property id=&quot;20307&quot; value=&quot;258&quot;/&gt;&lt;/object&gt;&lt;object type=&quot;3&quot; unique_id=&quot;58235&quot;&gt;&lt;property id=&quot;20148&quot; value=&quot;5&quot;/&gt;&lt;property id=&quot;20300&quot; value=&quot;Slide 10 - &amp;quot;System Architecture&amp;quot;&quot;/&gt;&lt;property id=&quot;20307&quot; value=&quot;437&quot;/&gt;&lt;/object&gt;&lt;object type=&quot;3&quot; unique_id=&quot;58236&quot;&gt;&lt;property id=&quot;20148&quot; value=&quot;5&quot;/&gt;&lt;property id=&quot;20300&quot; value=&quot;Slide 11 - &amp;quot;System Architecture&amp;quot;&quot;/&gt;&lt;property id=&quot;20307&quot; value=&quot;438&quot;/&gt;&lt;/object&gt;&lt;object type=&quot;3&quot; unique_id=&quot;58238&quot;&gt;&lt;property id=&quot;20148&quot; value=&quot;5&quot;/&gt;&lt;property id=&quot;20300&quot; value=&quot;Slide 15 - &amp;quot;Generation&amp;quot;&quot;/&gt;&lt;property id=&quot;20307&quot; value=&quot;424&quot;/&gt;&lt;/object&gt;&lt;object type=&quot;3&quot; unique_id=&quot;58240&quot;&gt;&lt;property id=&quot;20148&quot; value=&quot;5&quot;/&gt;&lt;property id=&quot;20300&quot; value=&quot;Slide 16 - &amp;quot;Generation&amp;quot;&quot;/&gt;&lt;property id=&quot;20307&quot; value=&quot;426&quot;/&gt;&lt;/object&gt;&lt;object type=&quot;3&quot; unique_id=&quot;58242&quot;&gt;&lt;property id=&quot;20148&quot; value=&quot;5&quot;/&gt;&lt;property id=&quot;20300&quot; value=&quot;Slide 17 - &amp;quot;Generation&amp;quot;&quot;/&gt;&lt;property id=&quot;20307&quot; value=&quot;428&quot;/&gt;&lt;/object&gt;&lt;object type=&quot;3&quot; unique_id=&quot;58245&quot;&gt;&lt;property id=&quot;20148&quot; value=&quot;5&quot;/&gt;&lt;property id=&quot;20300&quot; value=&quot;Slide 57 - &amp;quot;Tools &amp;amp; Methodology&amp;quot;&quot;/&gt;&lt;property id=&quot;20307&quot; value=&quot;430&quot;/&gt;&lt;/object&gt;&lt;object type=&quot;3&quot; unique_id=&quot;60440&quot;&gt;&lt;property id=&quot;20148&quot; value=&quot;5&quot;/&gt;&lt;property id=&quot;20300&quot; value=&quot;Slide 53 - &amp;quot;Domain Crossing&amp;quot;&quot;/&gt;&lt;property id=&quot;20307&quot; value=&quot;442&quot;/&gt;&lt;/object&gt;&lt;object type=&quot;3&quot; unique_id=&quot;60444&quot;&gt;&lt;property id=&quot;20148&quot; value=&quot;5&quot;/&gt;&lt;property id=&quot;20300&quot; value=&quot;Slide 47 - &amp;quot;Distribution&amp;quot;&quot;/&gt;&lt;property id=&quot;20307&quot; value=&quot;449&quot;/&gt;&lt;/object&gt;&lt;object type=&quot;3&quot; unique_id=&quot;62491&quot;&gt;&lt;property id=&quot;20148&quot; value=&quot;5&quot;/&gt;&lt;property id=&quot;20300&quot; value=&quot;Slide 39 - &amp;quot;Distribution&amp;quot;&quot;/&gt;&lt;property id=&quot;20307&quot; value=&quot;454&quot;/&gt;&lt;/object&gt;&lt;object type=&quot;3&quot; unique_id=&quot;62492&quot;&gt;&lt;property id=&quot;20148&quot; value=&quot;5&quot;/&gt;&lt;property id=&quot;20300&quot; value=&quot;Slide 41 - &amp;quot;Distribution&amp;quot;&quot;/&gt;&lt;property id=&quot;20307&quot; value=&quot;455&quot;/&gt;&lt;/object&gt;&lt;object type=&quot;3&quot; unique_id=&quot;62493&quot;&gt;&lt;property id=&quot;20148&quot; value=&quot;5&quot;/&gt;&lt;property id=&quot;20300&quot; value=&quot;Slide 42 - &amp;quot;Distribution&amp;quot;&quot;/&gt;&lt;property id=&quot;20307&quot; value=&quot;456&quot;/&gt;&lt;/object&gt;&lt;object type=&quot;3&quot; unique_id=&quot;62494&quot;&gt;&lt;property id=&quot;20148&quot; value=&quot;5&quot;/&gt;&lt;property id=&quot;20300&quot; value=&quot;Slide 43 - &amp;quot;Distribution&amp;quot;&quot;/&gt;&lt;property id=&quot;20307&quot; value=&quot;457&quot;/&gt;&lt;/object&gt;&lt;object type=&quot;3&quot; unique_id=&quot;62495&quot;&gt;&lt;property id=&quot;20148&quot; value=&quot;5&quot;/&gt;&lt;property id=&quot;20300&quot; value=&quot;Slide 44 - &amp;quot;Distribution&amp;quot;&quot;/&gt;&lt;property id=&quot;20307&quot; value=&quot;458&quot;/&gt;&lt;/object&gt;&lt;object type=&quot;3&quot; unique_id=&quot;62496&quot;&gt;&lt;property id=&quot;20148&quot; value=&quot;5&quot;/&gt;&lt;property id=&quot;20300&quot; value=&quot;Slide 45 - &amp;quot;Distribution&amp;quot;&quot;/&gt;&lt;property id=&quot;20307&quot; value=&quot;459&quot;/&gt;&lt;/object&gt;&lt;object type=&quot;3&quot; unique_id=&quot;62497&quot;&gt;&lt;property id=&quot;20148&quot; value=&quot;5&quot;/&gt;&lt;property id=&quot;20300&quot; value=&quot;Slide 46 - &amp;quot;Distribution&amp;quot;&quot;/&gt;&lt;property id=&quot;20307&quot; value=&quot;460&quot;/&gt;&lt;/object&gt;&lt;object type=&quot;3&quot; unique_id=&quot;63644&quot;&gt;&lt;property id=&quot;20148&quot; value=&quot;5&quot;/&gt;&lt;property id=&quot;20300&quot; value=&quot;Slide 50 - &amp;quot;Distribution&amp;quot;&quot;/&gt;&lt;property id=&quot;20307&quot; value=&quot;463&quot;/&gt;&lt;/object&gt;&lt;object type=&quot;3&quot; unique_id=&quot;63645&quot;&gt;&lt;property id=&quot;20148&quot; value=&quot;5&quot;/&gt;&lt;property id=&quot;20300&quot; value=&quot;Slide 51 - &amp;quot;Distribution&amp;quot;&quot;/&gt;&lt;property id=&quot;20307&quot; value=&quot;467&quot;/&gt;&lt;/object&gt;&lt;object type=&quot;3&quot; unique_id=&quot;63646&quot;&gt;&lt;property id=&quot;20148&quot; value=&quot;5&quot;/&gt;&lt;property id=&quot;20300&quot; value=&quot;Slide 52 - &amp;quot;Agenda&amp;quot;&quot;/&gt;&lt;property id=&quot;20307&quot; value=&quot;464&quot;/&gt;&lt;/object&gt;&lt;object type=&quot;3&quot; unique_id=&quot;67971&quot;&gt;&lt;property id=&quot;20148&quot; value=&quot;5&quot;/&gt;&lt;property id=&quot;20300&quot; value=&quot;Slide 5 - &amp;quot;Executive Summary&amp;quot;&quot;/&gt;&lt;property id=&quot;20307&quot; value=&quot;528&quot;/&gt;&lt;/object&gt;&lt;object type=&quot;3&quot; unique_id=&quot;67973&quot;&gt;&lt;property id=&quot;20148&quot; value=&quot;5&quot;/&gt;&lt;property id=&quot;20300&quot; value=&quot;Slide 1&quot;/&gt;&lt;property id=&quot;20307&quot; value=&quot;496&quot;/&gt;&lt;/object&gt;&lt;object type=&quot;3&quot; unique_id=&quot;67975&quot;&gt;&lt;property id=&quot;20148&quot; value=&quot;5&quot;/&gt;&lt;property id=&quot;20300&quot; value=&quot;Slide 3 - &amp;quot;Agenda&amp;quot;&quot;/&gt;&lt;property id=&quot;20307&quot; value=&quot;498&quot;/&gt;&lt;/object&gt;&lt;object type=&quot;3&quot; unique_id=&quot;67987&quot;&gt;&lt;property id=&quot;20148&quot; value=&quot;5&quot;/&gt;&lt;property id=&quot;20300&quot; value=&quot;Slide 36 - &amp;quot;Distribution&amp;quot;&quot;/&gt;&lt;property id=&quot;20307&quot; value=&quot;510&quot;/&gt;&lt;/object&gt;&lt;object type=&quot;3&quot; unique_id=&quot;67988&quot;&gt;&lt;property id=&quot;20148&quot; value=&quot;5&quot;/&gt;&lt;property id=&quot;20300&quot; value=&quot;Slide 58 - &amp;quot;Tools &amp;amp; Methodology&amp;quot;&quot;/&gt;&lt;property id=&quot;20307&quot; value=&quot;511&quot;/&gt;&lt;/object&gt;&lt;object type=&quot;3&quot; unique_id=&quot;67993&quot;&gt;&lt;property id=&quot;20148&quot; value=&quot;5&quot;/&gt;&lt;property id=&quot;20300&quot; value=&quot;Slide 63 - &amp;quot;Summary&amp;quot;&quot;/&gt;&lt;property id=&quot;20307&quot; value=&quot;516&quot;/&gt;&lt;/object&gt;&lt;object type=&quot;3&quot; unique_id=&quot;67995&quot;&gt;&lt;property id=&quot;20148&quot; value=&quot;5&quot;/&gt;&lt;property id=&quot;20300&quot; value=&quot;Slide 66 - &amp;quot;HSW Floor Plans&amp;quot;&quot;/&gt;&lt;property id=&quot;20307&quot; value=&quot;518&quot;/&gt;&lt;/object&gt;&lt;object type=&quot;3&quot; unique_id=&quot;68006&quot;&gt;&lt;property id=&quot;20148&quot; value=&quot;5&quot;/&gt;&lt;property id=&quot;20300&quot; value=&quot;Slide 29 - &amp;quot;Generation&amp;quot;&quot;/&gt;&lt;property id=&quot;20307&quot; value=&quot;471&quot;/&gt;&lt;/object&gt;&lt;object type=&quot;3&quot; unique_id=&quot;70406&quot;&gt;&lt;property id=&quot;20148&quot; value=&quot;5&quot;/&gt;&lt;property id=&quot;20300&quot; value=&quot;Slide 7 - &amp;quot;Agenda&amp;quot;&quot;/&gt;&lt;property id=&quot;20307&quot; value=&quot;530&quot;/&gt;&lt;/object&gt;&lt;object type=&quot;3&quot; unique_id=&quot;70408&quot;&gt;&lt;property id=&quot;20148&quot; value=&quot;5&quot;/&gt;&lt;property id=&quot;20300&quot; value=&quot;Slide 13 - &amp;quot;Agenda&amp;quot;&quot;/&gt;&lt;property id=&quot;20307&quot; value=&quot;532&quot;/&gt;&lt;/object&gt;&lt;object type=&quot;3&quot; unique_id=&quot;70409&quot;&gt;&lt;property id=&quot;20148&quot; value=&quot;5&quot;/&gt;&lt;property id=&quot;20300&quot; value=&quot;Slide 18 - &amp;quot;Generation&amp;quot;&quot;/&gt;&lt;property id=&quot;20307&quot; value=&quot;533&quot;/&gt;&lt;/object&gt;&lt;object type=&quot;3&quot; unique_id=&quot;70410&quot;&gt;&lt;property id=&quot;20148&quot; value=&quot;5&quot;/&gt;&lt;property id=&quot;20300&quot; value=&quot;Slide 19 - &amp;quot;Generation&amp;quot;&quot;/&gt;&lt;property id=&quot;20307&quot; value=&quot;535&quot;/&gt;&lt;/object&gt;&lt;object type=&quot;3&quot; unique_id=&quot;70411&quot;&gt;&lt;property id=&quot;20148&quot; value=&quot;5&quot;/&gt;&lt;property id=&quot;20300&quot; value=&quot;Slide 21 - &amp;quot;Generation&amp;quot;&quot;/&gt;&lt;property id=&quot;20307&quot; value=&quot;536&quot;/&gt;&lt;/object&gt;&lt;object type=&quot;3&quot; unique_id=&quot;70412&quot;&gt;&lt;property id=&quot;20148&quot; value=&quot;5&quot;/&gt;&lt;property id=&quot;20300&quot; value=&quot;Slide 22 - &amp;quot;Generation&amp;quot;&quot;/&gt;&lt;property id=&quot;20307&quot; value=&quot;537&quot;/&gt;&lt;/object&gt;&lt;object type=&quot;3&quot; unique_id=&quot;70413&quot;&gt;&lt;property id=&quot;20148&quot; value=&quot;5&quot;/&gt;&lt;property id=&quot;20300&quot; value=&quot;Slide 30 - &amp;quot;Generation&amp;quot;&quot;/&gt;&lt;property id=&quot;20307&quot; value=&quot;534&quot;/&gt;&lt;/object&gt;&lt;object type=&quot;3&quot; unique_id=&quot;70414&quot;&gt;&lt;property id=&quot;20148&quot; value=&quot;5&quot;/&gt;&lt;property id=&quot;20300&quot; value=&quot;Slide 31 - &amp;quot;Generation&amp;quot;&quot;/&gt;&lt;property id=&quot;20307&quot; value=&quot;539&quot;/&gt;&lt;/object&gt;&lt;object type=&quot;3&quot; unique_id=&quot;70416&quot;&gt;&lt;property id=&quot;20148&quot; value=&quot;5&quot;/&gt;&lt;property id=&quot;20300&quot; value=&quot;Slide 32 - &amp;quot;Generation&amp;quot;&quot;/&gt;&lt;property id=&quot;20307&quot; value=&quot;540&quot;/&gt;&lt;/object&gt;&lt;object type=&quot;3&quot; unique_id=&quot;70417&quot;&gt;&lt;property id=&quot;20148&quot; value=&quot;5&quot;/&gt;&lt;property id=&quot;20300&quot; value=&quot;Slide 33 - &amp;quot;Generation&amp;quot;&quot;/&gt;&lt;property id=&quot;20307&quot; value=&quot;538&quot;/&gt;&lt;/object&gt;&lt;object type=&quot;3&quot; unique_id=&quot;70918&quot;&gt;&lt;property id=&quot;20148&quot; value=&quot;5&quot;/&gt;&lt;property id=&quot;20300&quot; value=&quot;Slide 2 - &amp;quot;HSX Clocks&amp;#x0D;&amp;#x0A;POR–1 Promotion&amp;quot;&quot;/&gt;&lt;property id=&quot;20307&quot; value=&quot;542&quot;/&gt;&lt;/object&gt;&lt;object type=&quot;3&quot; unique_id=&quot;71764&quot;&gt;&lt;property id=&quot;20148&quot; value=&quot;5&quot;/&gt;&lt;property id=&quot;20300&quot; value=&quot;Slide 34 - &amp;quot;Generation&amp;quot;&quot;/&gt;&lt;property id=&quot;20307&quot; value=&quot;543&quot;/&gt;&lt;/object&gt;&lt;object type=&quot;3&quot; unique_id=&quot;71765&quot;&gt;&lt;property id=&quot;20148&quot; value=&quot;5&quot;/&gt;&lt;property id=&quot;20300&quot; value=&quot;Slide 37 - &amp;quot;Distribution&amp;quot;&quot;/&gt;&lt;property id=&quot;20307&quot; value=&quot;544&quot;/&gt;&lt;/object&gt;&lt;object type=&quot;3&quot; unique_id=&quot;71766&quot;&gt;&lt;property id=&quot;20148&quot; value=&quot;5&quot;/&gt;&lt;property id=&quot;20300&quot; value=&quot;Slide 40 - &amp;quot;Distribution&amp;quot;&quot;/&gt;&lt;property id=&quot;20307&quot; value=&quot;545&quot;/&gt;&lt;/object&gt;&lt;object type=&quot;3&quot; unique_id=&quot;79393&quot;&gt;&lt;property id=&quot;20148&quot; value=&quot;5&quot;/&gt;&lt;property id=&quot;20300&quot; value=&quot;Slide 67 - &amp;quot;Acronyms&amp;quot;&quot;/&gt;&lt;property id=&quot;20307&quot; value=&quot;546&quot;/&gt;&lt;/object&gt;&lt;object type=&quot;3&quot; unique_id=&quot;79394&quot;&gt;&lt;property id=&quot;20148&quot; value=&quot;5&quot;/&gt;&lt;property id=&quot;20300&quot; value=&quot;Slide 68 - &amp;quot;Acronyms&amp;quot;&quot;/&gt;&lt;property id=&quot;20307&quot; value=&quot;547&quot;/&gt;&lt;/object&gt;&lt;object type=&quot;3&quot; unique_id=&quot;79395&quot;&gt;&lt;property id=&quot;20148&quot; value=&quot;5&quot;/&gt;&lt;property id=&quot;20300&quot; value=&quot;Slide 69 - &amp;quot;Acronyms&amp;quot;&quot;/&gt;&lt;property id=&quot;20307&quot; value=&quot;548&quot;/&gt;&lt;/object&gt;&lt;object type=&quot;3&quot; unique_id=&quot;79396&quot;&gt;&lt;property id=&quot;20148&quot; value=&quot;5&quot;/&gt;&lt;property id=&quot;20300&quot; value=&quot;Slide 70 - &amp;quot;Acronyms&amp;quot;&quot;/&gt;&lt;property id=&quot;20307&quot; value=&quot;549&quot;/&gt;&lt;/object&gt;&lt;object type=&quot;3&quot; unique_id=&quot;79397&quot;&gt;&lt;property id=&quot;20148&quot; value=&quot;5&quot;/&gt;&lt;property id=&quot;20300&quot; value=&quot;Slide 71 - &amp;quot;Acronyms&amp;quot;&quot;/&gt;&lt;property id=&quot;20307&quot; value=&quot;550&quot;/&gt;&lt;/object&gt;&lt;object type=&quot;3&quot; unique_id=&quot;79398&quot;&gt;&lt;property id=&quot;20148&quot; value=&quot;5&quot;/&gt;&lt;property id=&quot;20300&quot; value=&quot;Slide 72 - &amp;quot;Distribution&amp;quot;&quot;/&gt;&lt;property id=&quot;20307&quot; value=&quot;551&quot;/&gt;&lt;/object&gt;&lt;object type=&quot;3&quot; unique_id=&quot;79399&quot;&gt;&lt;property id=&quot;20148&quot; value=&quot;5&quot;/&gt;&lt;property id=&quot;20300&quot; value=&quot;Slide 73 - &amp;quot;Distribution&amp;quot;&quot;/&gt;&lt;property id=&quot;20307&quot; value=&quot;552&quot;/&gt;&lt;/object&gt;&lt;object type=&quot;3&quot; unique_id=&quot;79400&quot;&gt;&lt;property id=&quot;20148&quot; value=&quot;5&quot;/&gt;&lt;property id=&quot;20300&quot; value=&quot;Slide 74 - &amp;quot;Distribution&amp;quot;&quot;/&gt;&lt;property id=&quot;20307&quot; value=&quot;553&quot;/&gt;&lt;/object&gt;&lt;object type=&quot;3&quot; unique_id=&quot;79401&quot;&gt;&lt;property id=&quot;20148&quot; value=&quot;5&quot;/&gt;&lt;property id=&quot;20300&quot; value=&quot;Slide 75 - &amp;quot;Distribution&amp;quot;&quot;/&gt;&lt;property id=&quot;20307&quot; value=&quot;554&quot;/&gt;&lt;/object&gt;&lt;object type=&quot;3&quot; unique_id=&quot;79402&quot;&gt;&lt;property id=&quot;20148&quot; value=&quot;5&quot;/&gt;&lt;property id=&quot;20300&quot; value=&quot;Slide 76 - &amp;quot;Distribution&amp;quot;&quot;/&gt;&lt;property id=&quot;20307&quot; value=&quot;555&quot;/&gt;&lt;/object&gt;&lt;object type=&quot;3&quot; unique_id=&quot;79403&quot;&gt;&lt;property id=&quot;20148&quot; value=&quot;5&quot;/&gt;&lt;property id=&quot;20300&quot; value=&quot;Slide 77 - &amp;quot;Distribution&amp;quot;&quot;/&gt;&lt;property id=&quot;20307&quot; value=&quot;556&quot;/&gt;&lt;/object&gt;&lt;object type=&quot;3&quot; unique_id=&quot;80294&quot;&gt;&lt;property id=&quot;20148&quot; value=&quot;5&quot;/&gt;&lt;property id=&quot;20300&quot; value=&quot;Slide 4 - &amp;quot;Agenda&amp;quot;&quot;/&gt;&lt;property id=&quot;20307&quot; value=&quot;564&quot;/&gt;&lt;/object&gt;&lt;object type=&quot;3&quot; unique_id=&quot;80295&quot;&gt;&lt;property id=&quot;20148&quot; value=&quot;5&quot;/&gt;&lt;property id=&quot;20300&quot; value=&quot;Slide 6 - &amp;quot;Executive Summary&amp;quot;&quot;/&gt;&lt;property id=&quot;20307&quot; value=&quot;557&quot;/&gt;&lt;/object&gt;&lt;object type=&quot;3&quot; unique_id=&quot;80296&quot;&gt;&lt;property id=&quot;20148&quot; value=&quot;5&quot;/&gt;&lt;property id=&quot;20300&quot; value=&quot;Slide 12 - &amp;quot;System Architecture&amp;quot;&quot;/&gt;&lt;property id=&quot;20307&quot; value=&quot;563&quot;/&gt;&lt;/object&gt;&lt;object type=&quot;3&quot; unique_id=&quot;80297&quot;&gt;&lt;property id=&quot;20148&quot; value=&quot;5&quot;/&gt;&lt;property id=&quot;20300&quot; value=&quot;Slide 49 - &amp;quot;Distribution&amp;quot;&quot;/&gt;&lt;property id=&quot;20307&quot; value=&quot;560&quot;/&gt;&lt;/object&gt;&lt;object type=&quot;3&quot; unique_id=&quot;80298&quot;&gt;&lt;property id=&quot;20148&quot; value=&quot;5&quot;/&gt;&lt;property id=&quot;20300&quot; value=&quot;Slide 54 - &amp;quot;Domain Crossing&amp;quot;&quot;/&gt;&lt;property id=&quot;20307&quot; value=&quot;558&quot;/&gt;&lt;/object&gt;&lt;object type=&quot;3&quot; unique_id=&quot;80299&quot;&gt;&lt;property id=&quot;20148&quot; value=&quot;5&quot;/&gt;&lt;property id=&quot;20300&quot; value=&quot;Slide 61 - &amp;quot;Summary&amp;quot;&quot;/&gt;&lt;property id=&quot;20307&quot; value=&quot;561&quot;/&gt;&lt;/object&gt;&lt;object type=&quot;3&quot; unique_id=&quot;80300&quot;&gt;&lt;property id=&quot;20148&quot; value=&quot;5&quot;/&gt;&lt;property id=&quot;20300&quot; value=&quot;Slide 62 - &amp;quot;Summary&amp;quot;&quot;/&gt;&lt;property id=&quot;20307&quot; value=&quot;562&quot;/&gt;&lt;/object&gt;&lt;object type=&quot;3&quot; unique_id=&quot;82087&quot;&gt;&lt;property id=&quot;20148&quot; value=&quot;5&quot;/&gt;&lt;property id=&quot;20300&quot; value=&quot;Slide 20 - &amp;quot;Generation&amp;quot;&quot;/&gt;&lt;property id=&quot;20307&quot; value=&quot;579&quot;/&gt;&lt;/object&gt;&lt;object type=&quot;3&quot; unique_id=&quot;82088&quot;&gt;&lt;property id=&quot;20148&quot; value=&quot;5&quot;/&gt;&lt;property id=&quot;20300&quot; value=&quot;Slide 23 - &amp;quot;Generation&amp;quot;&quot;/&gt;&lt;property id=&quot;20307&quot; value=&quot;580&quot;/&gt;&lt;/object&gt;&lt;object type=&quot;3&quot; unique_id=&quot;82089&quot;&gt;&lt;property id=&quot;20148&quot; value=&quot;5&quot;/&gt;&lt;property id=&quot;20300&quot; value=&quot;Slide 24 - &amp;quot;Generation&amp;quot;&quot;/&gt;&lt;property id=&quot;20307&quot; value=&quot;581&quot;/&gt;&lt;/object&gt;&lt;object type=&quot;3&quot; unique_id=&quot;82090&quot;&gt;&lt;property id=&quot;20148&quot; value=&quot;5&quot;/&gt;&lt;property id=&quot;20300&quot; value=&quot;Slide 25 - &amp;quot;Generation&amp;quot;&quot;/&gt;&lt;property id=&quot;20307&quot; value=&quot;578&quot;/&gt;&lt;/object&gt;&lt;object type=&quot;3&quot; unique_id=&quot;82091&quot;&gt;&lt;property id=&quot;20148&quot; value=&quot;5&quot;/&gt;&lt;property id=&quot;20300&quot; value=&quot;Slide 26 - &amp;quot;Generation&amp;quot;&quot;/&gt;&lt;property id=&quot;20307&quot; value=&quot;582&quot;/&gt;&lt;/object&gt;&lt;object type=&quot;3&quot; unique_id=&quot;82092&quot;&gt;&lt;property id=&quot;20148&quot; value=&quot;5&quot;/&gt;&lt;property id=&quot;20300&quot; value=&quot;Slide 27 - &amp;quot;Generation&amp;quot;&quot;/&gt;&lt;property id=&quot;20307&quot; value=&quot;583&quot;/&gt;&lt;/object&gt;&lt;object type=&quot;3&quot; unique_id=&quot;82093&quot;&gt;&lt;property id=&quot;20148&quot; value=&quot;5&quot;/&gt;&lt;property id=&quot;20300&quot; value=&quot;Slide 28 - &amp;quot;Generation&amp;quot;&quot;/&gt;&lt;property id=&quot;20307&quot; value=&quot;584&quot;/&gt;&lt;/object&gt;&lt;object type=&quot;3&quot; unique_id=&quot;82187&quot;&gt;&lt;property id=&quot;20148&quot; value=&quot;5&quot;/&gt;&lt;property id=&quot;20300&quot; value=&quot;Slide 55 - &amp;quot;Domain Crossing&amp;quot;&quot;/&gt;&lt;property id=&quot;20307&quot; value=&quot;585&quot;/&gt;&lt;/object&gt;&lt;object type=&quot;3&quot; unique_id=&quot;82278&quot;&gt;&lt;property id=&quot;20148&quot; value=&quot;5&quot;/&gt;&lt;property id=&quot;20300&quot; value=&quot;Slide 60 - &amp;quot;Summary&amp;quot;&quot;/&gt;&lt;property id=&quot;20307&quot; value=&quot;586&quot;/&gt;&lt;/object&gt;&lt;/object&gt;&lt;/object&gt;&lt;/database&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5610C844FECF4AA77C1B780455284F" ma:contentTypeVersion="0" ma:contentTypeDescription="Create a new document." ma:contentTypeScope="" ma:versionID="a7e7f8a3ac06a0fc67553c404915d8d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3463C8-2F40-4BBD-A037-0EA3D0635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61801FBF-A558-4196-A368-80914C7CA8F2}">
  <ds:schemaRefs>
    <ds:schemaRef ds:uri="http://schemas.microsoft.com/office/2006/documentManagement/types"/>
    <ds:schemaRef ds:uri="http://purl.org/dc/dcmitype/"/>
    <ds:schemaRef ds:uri="http://purl.org/dc/elements/1.1/"/>
    <ds:schemaRef ds:uri="http://www.w3.org/XML/1998/namespace"/>
    <ds:schemaRef ds:uri="http://purl.org/dc/term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D85203EB-7A9F-4E11-8006-338AA6C4E2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84783</TotalTime>
  <Words>1746</Words>
  <Application>Microsoft Office PowerPoint</Application>
  <PresentationFormat>Custom</PresentationFormat>
  <Paragraphs>252</Paragraphs>
  <Slides>23</Slides>
  <Notes>6</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1_Office Theme</vt:lpstr>
      <vt:lpstr>  SVX as it Relates to Simulation Speed </vt:lpstr>
      <vt:lpstr>Outline</vt:lpstr>
      <vt:lpstr>Models and Mappings</vt:lpstr>
      <vt:lpstr>Physical Impact</vt:lpstr>
      <vt:lpstr>Physical Impact</vt:lpstr>
      <vt:lpstr>Validation Models</vt:lpstr>
      <vt:lpstr>Mappings</vt:lpstr>
      <vt:lpstr>Refinement</vt:lpstr>
      <vt:lpstr>Refinement</vt:lpstr>
      <vt:lpstr>PAD Implications for Simulation Speed</vt:lpstr>
      <vt:lpstr>SVX Example</vt:lpstr>
      <vt:lpstr>Retiming Made Easy in SVX: Operand MUX Example</vt:lpstr>
      <vt:lpstr>Timing Abstraction Simulation Speed Implications</vt:lpstr>
      <vt:lpstr>Beyond Complete, Cycle-Accurate Abstractions</vt:lpstr>
      <vt:lpstr>(Constrained) Free Variables (1)</vt:lpstr>
      <vt:lpstr>(Constrained) Free Variables (2)</vt:lpstr>
      <vt:lpstr>Abstractions as Reference Models</vt:lpstr>
      <vt:lpstr>Abstractions as Transactors</vt:lpstr>
      <vt:lpstr>Assumptions</vt:lpstr>
      <vt:lpstr>Knowledge of Invalid Transactions</vt:lpstr>
      <vt:lpstr>Simulation Speed Implications of Abstractions</vt:lpstr>
      <vt:lpstr>Capacity</vt:lpstr>
      <vt:lpstr>PAD Implications for Build Time (tacked-on)</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SDG innovation report-out template</dc:title>
  <dc:creator>Pant, Mondira (Mandy)</dc:creator>
  <cp:lastModifiedBy>Hoover, Steve</cp:lastModifiedBy>
  <cp:revision>547</cp:revision>
  <dcterms:created xsi:type="dcterms:W3CDTF">2008-03-13T15:38:02Z</dcterms:created>
  <dcterms:modified xsi:type="dcterms:W3CDTF">2014-10-22T13:37:44Z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0x0101005A5610C844FECF4AA77C1B780455284F</vt:lpwstr>
  </property>
  <property fmtid="{D5CDD505-2E9C-101B-9397-08002B2CF9AE}" pid="3" name="ReportOwner">
    <vt:lpwstr/>
  </property>
  <property fmtid="{D5CDD505-2E9C-101B-9397-08002B2CF9AE}" pid="4" name="DocumentCategory">
    <vt:lpwstr>Presentations</vt:lpwstr>
  </property>
  <property fmtid="{D5CDD505-2E9C-101B-9397-08002B2CF9AE}" pid="5" name="OrderID">
    <vt:lpwstr>0</vt:lpwstr>
  </property>
</Properties>
</file>