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1" r:id="rId5"/>
  </p:sldMasterIdLst>
  <p:notesMasterIdLst>
    <p:notesMasterId r:id="rId20"/>
  </p:notesMasterIdLst>
  <p:sldIdLst>
    <p:sldId id="359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71" r:id="rId14"/>
    <p:sldId id="378" r:id="rId15"/>
    <p:sldId id="372" r:id="rId16"/>
    <p:sldId id="373" r:id="rId17"/>
    <p:sldId id="376" r:id="rId18"/>
    <p:sldId id="3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E8E"/>
    <a:srgbClr val="9AA418"/>
    <a:srgbClr val="D7E343"/>
    <a:srgbClr val="696CAB"/>
    <a:srgbClr val="B2B2B2"/>
    <a:srgbClr val="006699"/>
    <a:srgbClr val="D5E042"/>
    <a:srgbClr val="D6E242"/>
    <a:srgbClr val="1A418E"/>
    <a:srgbClr val="113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5175" autoAdjust="0"/>
    <p:restoredTop sz="85338" autoAdjust="0"/>
  </p:normalViewPr>
  <p:slideViewPr>
    <p:cSldViewPr snapToGrid="0">
      <p:cViewPr varScale="1">
        <p:scale>
          <a:sx n="56" d="100"/>
          <a:sy n="56" d="100"/>
        </p:scale>
        <p:origin x="-8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280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fld id="{E316EC8C-DA4B-498E-B047-452BA50C5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26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5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90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7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2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7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1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EC8C-DA4B-498E-B047-452BA50C53E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8" name="Picture 20" descr="intel_rgb_100-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7286625" y="269875"/>
            <a:ext cx="1630363" cy="1128713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61950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Department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/>
            <a:fld id="{D1213E79-D776-4E7F-AE9F-7D4480984AC0}" type="slidenum">
              <a:rPr lang="en-US" sz="900" b="1">
                <a:solidFill>
                  <a:srgbClr val="FFFFFF"/>
                </a:solidFill>
                <a:effectLst/>
              </a:rPr>
              <a:pPr eaLnBrk="0" hangingPunct="0"/>
              <a:t>‹#›</a:t>
            </a:fld>
            <a:endParaRPr lang="en-US" sz="900" b="1">
              <a:solidFill>
                <a:srgbClr val="FFFFFF"/>
              </a:solidFill>
              <a:effectLst/>
            </a:endParaRPr>
          </a:p>
        </p:txBody>
      </p:sp>
      <p:sp>
        <p:nvSpPr>
          <p:cNvPr id="7189" name="Rectangle 21"/>
          <p:cNvSpPr>
            <a:spLocks noChangeArrowheads="1"/>
          </p:cNvSpPr>
          <p:nvPr userDrawn="1"/>
        </p:nvSpPr>
        <p:spPr bwMode="auto">
          <a:xfrm>
            <a:off x="4776788" y="5859463"/>
            <a:ext cx="3914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US" b="1">
                <a:effectLst/>
              </a:rPr>
              <a:t>Microprocessor and Graphics</a:t>
            </a:r>
          </a:p>
          <a:p>
            <a:pPr algn="r"/>
            <a:r>
              <a:rPr lang="en-US" b="1">
                <a:effectLst/>
              </a:rPr>
              <a:t>Development</a:t>
            </a: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4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19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162" name="Picture 18" descr="intel_rgb_100-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7996238" y="6080125"/>
            <a:ext cx="984250" cy="682625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/>
            <a:fld id="{0AB79E1F-1998-42E6-8CE6-F74F1EE9F463}" type="slidenum">
              <a:rPr lang="en-US" sz="900" b="1">
                <a:solidFill>
                  <a:srgbClr val="FFFFFF"/>
                </a:solidFill>
                <a:effectLst/>
              </a:rPr>
              <a:pPr eaLnBrk="0" hangingPunct="0"/>
              <a:t>‹#›</a:t>
            </a:fld>
            <a:endParaRPr lang="en-US" sz="900" b="1">
              <a:solidFill>
                <a:srgbClr val="FFFFFF"/>
              </a:solidFill>
              <a:effectLst/>
            </a:endParaRP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6646863" y="6249988"/>
            <a:ext cx="1309687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Microprocessor and Graphics</a:t>
            </a:r>
          </a:p>
          <a:p>
            <a:r>
              <a:rPr lang="en-US" sz="1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Development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22313" y="6099175"/>
            <a:ext cx="5854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993" tIns="31996" rIns="63993" bIns="31996">
            <a:spAutoFit/>
          </a:bodyPr>
          <a:lstStyle/>
          <a:p>
            <a:r>
              <a:rPr lang="en-US" sz="900">
                <a:effectLst>
                  <a:outerShdw blurRad="38100" dist="38100" dir="2700000" algn="tl">
                    <a:srgbClr val="000000"/>
                  </a:outerShdw>
                </a:effectLst>
              </a:rPr>
              <a:t>Intel is a trademark or registered trademark of Intel Corporation or its subsidiaries in the United States and other countries.</a:t>
            </a:r>
          </a:p>
          <a:p>
            <a:r>
              <a:rPr lang="en-US" sz="900">
                <a:effectLst>
                  <a:outerShdw blurRad="38100" dist="38100" dir="2700000" algn="tl">
                    <a:srgbClr val="000000"/>
                  </a:outerShdw>
                </a:effectLst>
              </a:rPr>
              <a:t>* Other names and brands may be claimed as the property of others.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569913" indent="-22542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latin typeface="+mn-lt"/>
          <a:cs typeface="+mn-cs"/>
        </a:defRPr>
      </a:lvl3pPr>
      <a:lvl4pPr marL="1382713" indent="-239713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9" name="Picture 13" descr="intel_rgb_100tag-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54150" y="2125663"/>
            <a:ext cx="6227763" cy="2757487"/>
          </a:xfrm>
          <a:prstGeom prst="rect">
            <a:avLst/>
          </a:prstGeom>
          <a:noFill/>
        </p:spPr>
      </p:pic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/>
            <a:fld id="{F03501B2-539E-43FF-BC6D-02A72BE5C8BE}" type="slidenum">
              <a:rPr lang="en-US" sz="900" b="1">
                <a:solidFill>
                  <a:srgbClr val="FFFFFF"/>
                </a:solidFill>
                <a:effectLst/>
              </a:rPr>
              <a:pPr eaLnBrk="0" hangingPunct="0"/>
              <a:t>‹#›</a:t>
            </a:fld>
            <a:endParaRPr lang="en-US" sz="900" b="1">
              <a:solidFill>
                <a:srgbClr val="FFFFFF"/>
              </a:solidFill>
              <a:effectLst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9pPr>
    </p:titleStyle>
    <p:bodyStyle>
      <a:lvl1pPr marL="225425" indent="-22542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69913" indent="-22542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914400" indent="-22542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382713" indent="-239713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Version control, build flow, and build overhead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Building what we are validating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Model configurations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Use of SV content in SVX (includes shared macros, modules, and functions; RFs; CSR collateral; and leveraged code)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Clock gating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eclk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ehclk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Clock crossings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FUB (&amp; section/chip) boundaries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Backend flows (Scan/SROSL insertion, shark, syncs, etc.)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Relating SV debug to SVX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Vaildation</a:t>
            </a:r>
            <a:r>
              <a:rPr lang="en-US" sz="1200" dirty="0" smtClean="0">
                <a:solidFill>
                  <a:schemeClr val="tx1"/>
                </a:solidFill>
              </a:rPr>
              <a:t> ports to SV (incl. coverage and </a:t>
            </a:r>
            <a:r>
              <a:rPr lang="en-US" sz="1200" dirty="0" err="1" smtClean="0">
                <a:solidFill>
                  <a:schemeClr val="tx1"/>
                </a:solidFill>
              </a:rPr>
              <a:t>sigmap</a:t>
            </a:r>
            <a:r>
              <a:rPr lang="en-US" sz="1200" dirty="0" smtClean="0">
                <a:solidFill>
                  <a:schemeClr val="tx1"/>
                </a:solidFill>
              </a:rPr>
              <a:t> use)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Hardware emulation – leveraged RTL solution for EDRAM.  Benefit for tag array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Legacy impact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Risk mitigation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Staging plan (esp. feature enablement and phys enablement -- loose decoupling of phys and val.)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Pre-loading/Injection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pre-load/inject both models</a:t>
            </a:r>
          </a:p>
          <a:p>
            <a:r>
              <a:rPr lang="en-US" dirty="0" smtClean="0"/>
              <a:t>Abstract is generally much less effort</a:t>
            </a:r>
          </a:p>
          <a:p>
            <a:r>
              <a:rPr lang="en-US" dirty="0" smtClean="0"/>
              <a:t>Can often inject outside of refinements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SV Debug to SVX </a:t>
            </a:r>
            <a:r>
              <a:rPr lang="en-US" dirty="0" smtClean="0">
                <a:hlinkClick r:id="rId3" action="ppaction://hlinksldjump"/>
              </a:rPr>
              <a:t>(back)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Error messages and debug at source level (Verdi) must be related back to SVX</a:t>
            </a:r>
          </a:p>
          <a:p>
            <a:r>
              <a:rPr lang="en-US" dirty="0" smtClean="0"/>
              <a:t>Use `line directive intended for this purpose</a:t>
            </a:r>
          </a:p>
          <a:p>
            <a:r>
              <a:rPr lang="en-US" dirty="0" smtClean="0"/>
              <a:t>Must investigate Verdi support</a:t>
            </a:r>
          </a:p>
          <a:p>
            <a:r>
              <a:rPr lang="en-US" dirty="0" smtClean="0"/>
              <a:t>Backup plan: maintain strict line alignment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Emulation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SVX viewed as a small benefit</a:t>
            </a:r>
          </a:p>
          <a:p>
            <a:r>
              <a:rPr lang="en-US" sz="2400" dirty="0" smtClean="0"/>
              <a:t>Plan to use abstract tag array on emulator, eliminating custom emulator variant of tag array</a:t>
            </a:r>
          </a:p>
          <a:p>
            <a:r>
              <a:rPr lang="en-US" sz="2400" dirty="0" smtClean="0"/>
              <a:t>Consideration given to assumptions of abstract tag array to be sure we can support flows like POST on emulator.  We can.</a:t>
            </a:r>
          </a:p>
          <a:p>
            <a:r>
              <a:rPr lang="en-US" sz="2400" dirty="0" smtClean="0"/>
              <a:t>Other abstractions can be used on emulator, either to reduce the model or to get shadow-checking benefits, but the perceived benefit is small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Unwritten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syntax for unwritten code (</a:t>
            </a:r>
            <a:r>
              <a:rPr lang="en-US" dirty="0" err="1" smtClean="0"/>
              <a:t>undriven</a:t>
            </a:r>
            <a:r>
              <a:rPr lang="en-US" dirty="0" smtClean="0"/>
              <a:t> signal) that is recognized by </a:t>
            </a:r>
            <a:r>
              <a:rPr lang="en-US" dirty="0" err="1" smtClean="0"/>
              <a:t>SVXpp</a:t>
            </a:r>
            <a:endParaRPr lang="en-US" dirty="0" smtClean="0"/>
          </a:p>
          <a:p>
            <a:r>
              <a:rPr lang="en-US" dirty="0" smtClean="0"/>
              <a:t>Can be used in refinement/abstraction tagged as “incomplete”</a:t>
            </a:r>
          </a:p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tracking to-do’s</a:t>
            </a:r>
          </a:p>
          <a:p>
            <a:pPr lvl="1"/>
            <a:r>
              <a:rPr lang="en-US" dirty="0" smtClean="0"/>
              <a:t>providing early phys-targeted refinements that are functionally incomplete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Impact </a:t>
            </a:r>
            <a:r>
              <a:rPr lang="en-US" dirty="0" smtClean="0">
                <a:hlinkClick r:id="rId3" action="ppaction://hlinksldjump"/>
              </a:rPr>
              <a:t>(back)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Plan for abandonment.  Preprocessor generates readable/maintainable output; any surprises will be brought to WG</a:t>
            </a:r>
          </a:p>
          <a:p>
            <a:r>
              <a:rPr lang="en-US" sz="2000" dirty="0" smtClean="0"/>
              <a:t>Abstractions are part of the leveraged source and are required to the extent that leveraged validation collateral is tied to them; can consider them to be part of leveraged validation collateral</a:t>
            </a:r>
          </a:p>
          <a:p>
            <a:r>
              <a:rPr lang="en-US" sz="2000" dirty="0" smtClean="0"/>
              <a:t>Leveraging projects will see a reverse-engineering benefit and code structure benefit even if SVX is abandoned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What We Are Validating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Instrumentation code for:</a:t>
            </a:r>
          </a:p>
          <a:p>
            <a:pPr lvl="1"/>
            <a:r>
              <a:rPr lang="en-US" sz="2000" dirty="0" smtClean="0"/>
              <a:t>Abstractions (abstract side of refinements)</a:t>
            </a:r>
          </a:p>
          <a:p>
            <a:pPr lvl="1"/>
            <a:r>
              <a:rPr lang="en-US" sz="2000" dirty="0" smtClean="0"/>
              <a:t>Timing-abstract validation ports</a:t>
            </a:r>
          </a:p>
          <a:p>
            <a:pPr lvl="1"/>
            <a:r>
              <a:rPr lang="en-US" sz="2000" dirty="0" smtClean="0"/>
              <a:t>Assertions</a:t>
            </a:r>
          </a:p>
          <a:p>
            <a:pPr lvl="1"/>
            <a:r>
              <a:rPr lang="en-US" sz="2000" dirty="0" smtClean="0"/>
              <a:t>Assumption checking and disabling of abstractions</a:t>
            </a:r>
          </a:p>
          <a:p>
            <a:pPr lvl="1"/>
            <a:r>
              <a:rPr lang="en-US" sz="2000" dirty="0" smtClean="0"/>
              <a:t>Driving X’s (only in abstractions)</a:t>
            </a:r>
          </a:p>
          <a:p>
            <a:r>
              <a:rPr lang="en-US" sz="2400" dirty="0" smtClean="0"/>
              <a:t>All instrumentation code is buried in a single module with no outputs.  #</a:t>
            </a:r>
            <a:r>
              <a:rPr lang="en-US" sz="2400" dirty="0" err="1" smtClean="0"/>
              <a:t>ifdef</a:t>
            </a:r>
            <a:r>
              <a:rPr lang="en-US" sz="2400" dirty="0" smtClean="0"/>
              <a:t> </a:t>
            </a:r>
            <a:r>
              <a:rPr lang="en-US" sz="2400" dirty="0" err="1" smtClean="0"/>
              <a:t>inst_on</a:t>
            </a:r>
            <a:r>
              <a:rPr lang="en-US" sz="2400" dirty="0" smtClean="0"/>
              <a:t> around module instantiation.</a:t>
            </a:r>
          </a:p>
          <a:p>
            <a:r>
              <a:rPr lang="en-US" sz="2400" dirty="0" smtClean="0"/>
              <a:t>Replaces hand-generated instrumentation code (esp. assertions), so </a:t>
            </a:r>
            <a:r>
              <a:rPr lang="en-US" sz="2400" i="1" dirty="0" smtClean="0"/>
              <a:t>less</a:t>
            </a:r>
            <a:r>
              <a:rPr lang="en-US" sz="2400" dirty="0" smtClean="0"/>
              <a:t> risk.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Preprocessor options (flavors of generated code)</a:t>
            </a:r>
          </a:p>
          <a:p>
            <a:pPr lvl="1"/>
            <a:r>
              <a:rPr lang="en-US" sz="1400" dirty="0" smtClean="0"/>
              <a:t>For early development and debug optimization w/ focus on abstraction</a:t>
            </a:r>
            <a:endParaRPr lang="en-US" sz="1200" dirty="0" smtClean="0"/>
          </a:p>
          <a:p>
            <a:pPr lvl="2"/>
            <a:r>
              <a:rPr lang="en-US" sz="1200" dirty="0" smtClean="0"/>
              <a:t>Can elect to have abstractions drive downstream logic (all, or select refinements) when low confidence in refinement(s).  Refinement bugs are non-blocking.</a:t>
            </a:r>
          </a:p>
          <a:p>
            <a:pPr lvl="2"/>
            <a:r>
              <a:rPr lang="en-US" sz="1200" dirty="0" smtClean="0"/>
              <a:t>Can omit refinements (if known-broken, for faster simulation, or to enable control over free variables)</a:t>
            </a:r>
          </a:p>
          <a:p>
            <a:pPr lvl="2"/>
            <a:r>
              <a:rPr lang="en-US" sz="1200" dirty="0" smtClean="0"/>
              <a:t>Can use X’s aggressively (not limited to abstractions).  Cleaner traces, though some SV code obscurity</a:t>
            </a:r>
          </a:p>
          <a:p>
            <a:pPr lvl="1"/>
            <a:r>
              <a:rPr lang="en-US" sz="1400" dirty="0" smtClean="0"/>
              <a:t>For SVX abandonment</a:t>
            </a:r>
          </a:p>
          <a:p>
            <a:pPr lvl="2"/>
            <a:r>
              <a:rPr lang="en-US" sz="1200" dirty="0" smtClean="0"/>
              <a:t>Max readability/maintainability</a:t>
            </a:r>
          </a:p>
          <a:p>
            <a:pPr lvl="2"/>
            <a:r>
              <a:rPr lang="en-US" sz="1200" dirty="0" smtClean="0"/>
              <a:t>No ‘line and line alignment of SV vs. SVX</a:t>
            </a:r>
          </a:p>
          <a:p>
            <a:pPr lvl="2"/>
            <a:r>
              <a:rPr lang="en-US" sz="1200" dirty="0" smtClean="0"/>
              <a:t>Aggregation of </a:t>
            </a:r>
            <a:r>
              <a:rPr lang="en-US" sz="1200" dirty="0" err="1" smtClean="0"/>
              <a:t>always_comb</a:t>
            </a:r>
            <a:endParaRPr lang="en-US" sz="1200" dirty="0" smtClean="0"/>
          </a:p>
          <a:p>
            <a:pPr lvl="1"/>
            <a:r>
              <a:rPr lang="en-US" sz="1400" dirty="0" smtClean="0"/>
              <a:t>SVX behavioral filter</a:t>
            </a:r>
            <a:endParaRPr lang="en-US" sz="1050" dirty="0" smtClean="0"/>
          </a:p>
          <a:p>
            <a:pPr lvl="2"/>
            <a:r>
              <a:rPr lang="en-US" sz="1200" dirty="0" smtClean="0"/>
              <a:t>Filter all physical elements, leaving behavioral elements only (output is SVX, no SV)</a:t>
            </a:r>
          </a:p>
          <a:p>
            <a:pPr lvl="2"/>
            <a:r>
              <a:rPr lang="en-US" sz="1200" dirty="0" smtClean="0"/>
              <a:t>Starting point for reverse engineering</a:t>
            </a:r>
          </a:p>
          <a:p>
            <a:pPr lvl="2"/>
            <a:r>
              <a:rPr lang="en-US" sz="1200" dirty="0" smtClean="0"/>
              <a:t>Basis for comparing changes at a behavioral level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 </a:t>
            </a:r>
            <a:r>
              <a:rPr lang="en-US" dirty="0" smtClean="0">
                <a:hlinkClick r:id="rId3" action="ppaction://hlinksldjump"/>
              </a:rPr>
              <a:t>(back)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Generally, we target cycle-accurate abstractions, but free variables can provide further abstraction</a:t>
            </a:r>
          </a:p>
          <a:p>
            <a:r>
              <a:rPr lang="en-US" sz="1400" dirty="0" smtClean="0"/>
              <a:t>If not all values are legal, instrumentation logic defines set of legal values for a pipe signal</a:t>
            </a:r>
          </a:p>
          <a:p>
            <a:r>
              <a:rPr lang="en-US" sz="1400" dirty="0" smtClean="0"/>
              <a:t>One free variable’s constraints can depend on another’s choice (nothing special to enable this) (For example, if the choice of issue instruction was not a branch, the choice of prediction must be not-taken.)</a:t>
            </a:r>
          </a:p>
          <a:p>
            <a:r>
              <a:rPr lang="en-US" sz="1400" dirty="0" smtClean="0"/>
              <a:t>Choice is provided by the refinement if present, or a legal choice is provided by generated pseudo-random instrumentation code, or choice is provided by validation collateral and checked</a:t>
            </a:r>
          </a:p>
          <a:p>
            <a:r>
              <a:rPr lang="en-US" sz="1400" dirty="0" smtClean="0"/>
              <a:t>Removes non-functional (policy/prediction) decisions from behavioral spec.</a:t>
            </a:r>
          </a:p>
          <a:p>
            <a:r>
              <a:rPr lang="en-US" sz="1400" dirty="0" smtClean="0"/>
              <a:t>Increases validation space, but enables validation of the design as it was intended to function, unconstrained by real choices; once this space is validated, the policy decision can be changed safely.</a:t>
            </a:r>
          </a:p>
          <a:p>
            <a:r>
              <a:rPr lang="en-US" sz="1400" dirty="0" smtClean="0"/>
              <a:t>Enables easier/better coverage of corner cases; for example, it’s difficult to replace a cache line that was just filled without this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Incorporating free variables into abstractions is analogous to extending a shadow model to make it a reference model/checker. While a traditional reference model/checker checks that the observed behavior is legal, an abstraction with free variables on its outputs specifies the set of legal behaviors, and outputs are verified to be among them.</a:t>
            </a:r>
          </a:p>
          <a:p>
            <a:r>
              <a:rPr lang="en-US" sz="1800" dirty="0" smtClean="0"/>
              <a:t>Versus a traditional reference model/checker, an abstraction with free outputs:</a:t>
            </a:r>
            <a:endParaRPr lang="en-US" sz="1400" dirty="0" smtClean="0"/>
          </a:p>
          <a:p>
            <a:pPr lvl="1"/>
            <a:r>
              <a:rPr lang="en-US" sz="1400" dirty="0" smtClean="0"/>
              <a:t>Serves as the first simulate-able model</a:t>
            </a:r>
          </a:p>
          <a:p>
            <a:pPr lvl="1"/>
            <a:r>
              <a:rPr lang="en-US" sz="1400" dirty="0" smtClean="0"/>
              <a:t>Serves as the target of functional debug</a:t>
            </a:r>
          </a:p>
          <a:p>
            <a:pPr lvl="1"/>
            <a:r>
              <a:rPr lang="en-US" sz="1400" dirty="0" smtClean="0"/>
              <a:t>Has known complete checking over a clear boundary; holes manifest as bugs, not non-bugs</a:t>
            </a:r>
          </a:p>
          <a:p>
            <a:pPr lvl="1"/>
            <a:r>
              <a:rPr lang="en-US" sz="1400" dirty="0" smtClean="0"/>
              <a:t>Is synthesizable</a:t>
            </a:r>
          </a:p>
          <a:p>
            <a:pPr lvl="1"/>
            <a:r>
              <a:rPr lang="en-US" sz="1400" dirty="0" smtClean="0"/>
              <a:t>Can be exposed to formal validation</a:t>
            </a:r>
            <a:endParaRPr lang="en-US" sz="1800" dirty="0" smtClean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</a:t>
            </a:r>
            <a:r>
              <a:rPr lang="en-US" dirty="0" smtClean="0">
                <a:hlinkClick r:id="rId3" action="ppaction://hlinksldjump"/>
              </a:rPr>
              <a:t>(back)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Abstractions can be valid under given assumptions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: If CSR values are xxx, the behavior is…  or, as long as BIST isn’t run, or as long as there’s no reset after the first transaction, the behavior is…</a:t>
            </a:r>
          </a:p>
          <a:p>
            <a:r>
              <a:rPr lang="en-US" sz="2400" dirty="0" smtClean="0"/>
              <a:t>Tests state their assumptions via writes to instrumentation signals which disable assertions</a:t>
            </a:r>
          </a:p>
          <a:p>
            <a:r>
              <a:rPr lang="en-US" sz="2400" dirty="0" smtClean="0"/>
              <a:t>Assumptions that are violated report non-fatal error and disable abstractions</a:t>
            </a:r>
          </a:p>
          <a:p>
            <a:r>
              <a:rPr lang="en-US" sz="2400" dirty="0" smtClean="0"/>
              <a:t>No abstraction benefit outside of assumptions</a:t>
            </a:r>
          </a:p>
          <a:p>
            <a:r>
              <a:rPr lang="en-US" sz="2400" dirty="0" smtClean="0"/>
              <a:t>Important enabler for abstractions to remain abstract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Reuse/Leverage and Shared Code </a:t>
            </a:r>
            <a:r>
              <a:rPr lang="en-US" dirty="0" smtClean="0">
                <a:hlinkClick r:id="rId3" action="ppaction://hlinksldjump"/>
              </a:rPr>
              <a:t>(back)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Covers shared or leveraged macros, modules, and functions such as RFs, CSR collateral, shared kernels, etc.</a:t>
            </a:r>
          </a:p>
          <a:p>
            <a:r>
              <a:rPr lang="en-US" sz="2400" dirty="0" smtClean="0"/>
              <a:t>SV can be mixed freely with SVX</a:t>
            </a:r>
          </a:p>
          <a:p>
            <a:r>
              <a:rPr lang="en-US" sz="2400" dirty="0" smtClean="0"/>
              <a:t>Macro, module, and function instantiations can use pipe signals</a:t>
            </a:r>
          </a:p>
          <a:p>
            <a:r>
              <a:rPr lang="en-US" sz="2400" dirty="0" smtClean="0"/>
              <a:t>Statements using SV signals are not timing-abstract</a:t>
            </a:r>
          </a:p>
          <a:p>
            <a:r>
              <a:rPr lang="en-US" sz="2400" dirty="0" smtClean="0"/>
              <a:t>No perceived need for SVX-native generic programming, macros, parameterization for EDC deployment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Gating </a:t>
            </a:r>
            <a:r>
              <a:rPr lang="en-US" dirty="0" smtClean="0">
                <a:hlinkClick r:id="rId3" action="ppaction://hlinksldjump"/>
              </a:rPr>
              <a:t>(back)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clock gating logic is auto-generated and correct-by-construction (verified in simulation)</a:t>
            </a:r>
          </a:p>
          <a:p>
            <a:r>
              <a:rPr lang="en-US" dirty="0" smtClean="0"/>
              <a:t>Clock gating condition is transaction valid condition or an explicit superset condition that is validated with a generated assertion</a:t>
            </a:r>
          </a:p>
          <a:p>
            <a:r>
              <a:rPr lang="en-US" dirty="0" smtClean="0"/>
              <a:t>RCB gating not important for EDC, so just LCB supported (but could support RCB </a:t>
            </a:r>
            <a:r>
              <a:rPr lang="en-US" dirty="0" err="1" smtClean="0"/>
              <a:t>gaters</a:t>
            </a:r>
            <a:r>
              <a:rPr lang="en-US" smtClean="0"/>
              <a:t>), </a:t>
            </a:r>
            <a:r>
              <a:rPr lang="en-US" dirty="0" smtClean="0"/>
              <a:t>and SV can use </a:t>
            </a:r>
            <a:r>
              <a:rPr lang="en-US" smtClean="0"/>
              <a:t>custom gating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Validation’s Connection w/ SVX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986" y="1371600"/>
            <a:ext cx="8407400" cy="4618038"/>
          </a:xfrm>
        </p:spPr>
        <p:txBody>
          <a:bodyPr/>
          <a:lstStyle/>
          <a:p>
            <a:r>
              <a:rPr lang="en-US" sz="2000" dirty="0" smtClean="0"/>
              <a:t>Validation (including coverage) mostly maps into abstract model</a:t>
            </a:r>
          </a:p>
          <a:p>
            <a:r>
              <a:rPr lang="en-US" sz="2000" dirty="0" smtClean="0"/>
              <a:t>Explicit list of validation-driven/-consumed signals</a:t>
            </a:r>
          </a:p>
          <a:p>
            <a:pPr lvl="1"/>
            <a:r>
              <a:rPr lang="en-US" sz="1800" dirty="0" smtClean="0"/>
              <a:t>SVX can generate required staged (or anti-staged) versions of pipe signals.</a:t>
            </a:r>
          </a:p>
          <a:p>
            <a:pPr lvl="1"/>
            <a:r>
              <a:rPr lang="en-US" sz="1800" dirty="0" smtClean="0"/>
              <a:t>SVX can report a broken validation dependency for a logic change quickly (vs. pre-simulation check failure).</a:t>
            </a:r>
          </a:p>
          <a:p>
            <a:r>
              <a:rPr lang="en-US" sz="2000" dirty="0" smtClean="0"/>
              <a:t>Validation collateral will connect to generated instrumentation SV signals; can access raw signals, but lose abstraction benefits</a:t>
            </a:r>
            <a:endParaRPr lang="en-US" sz="2000" i="1" dirty="0" smtClean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tel3.0-blue">
  <a:themeElements>
    <a:clrScheme name="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rchitecture">
  <a:themeElements>
    <a:clrScheme name="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3_Architectur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3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610C844FECF4AA77C1B780455284F" ma:contentTypeVersion="0" ma:contentTypeDescription="Create a new document." ma:contentTypeScope="" ma:versionID="a7e7f8a3ac06a0fc67553c404915d8d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F479871-50BE-4EED-8437-E1344D202F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2E85CF-EAF5-416C-843E-27E3665AF1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4C2EE8C-F30B-40B9-98A4-A5EBA8318FE5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8696</TotalTime>
  <Words>1146</Words>
  <Application>Microsoft Office PowerPoint</Application>
  <PresentationFormat>On-screen Show (4:3)</PresentationFormat>
  <Paragraphs>116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intel3.0-blue</vt:lpstr>
      <vt:lpstr>3_Architecture</vt:lpstr>
      <vt:lpstr>Considerations</vt:lpstr>
      <vt:lpstr>Building What We Are Validating</vt:lpstr>
      <vt:lpstr>Model Variants</vt:lpstr>
      <vt:lpstr>Free Variables (back)</vt:lpstr>
      <vt:lpstr>Free Variables (2)</vt:lpstr>
      <vt:lpstr>Assumptions (back)</vt:lpstr>
      <vt:lpstr>Hard Reuse/Leverage and Shared Code (back)</vt:lpstr>
      <vt:lpstr>Clock Gating (back)</vt:lpstr>
      <vt:lpstr>Validation’s Connection w/ SVX Code</vt:lpstr>
      <vt:lpstr>Pre-loading/Injection</vt:lpstr>
      <vt:lpstr>Relating SV Debug to SVX (back)</vt:lpstr>
      <vt:lpstr>Hardware Emulation</vt:lpstr>
      <vt:lpstr>Unwritten Code</vt:lpstr>
      <vt:lpstr>Legacy Impact (back)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EMG PPT Blue Template</dc:title>
  <dc:creator>klkillee</dc:creator>
  <cp:lastModifiedBy>Hoover, Steve</cp:lastModifiedBy>
  <cp:revision>912</cp:revision>
  <dcterms:created xsi:type="dcterms:W3CDTF">2005-12-21T22:20:09Z</dcterms:created>
  <dcterms:modified xsi:type="dcterms:W3CDTF">2014-10-22T13:38:43Z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ategory">
    <vt:lpwstr>Presentation Template Examples</vt:lpwstr>
  </property>
  <property fmtid="{D5CDD505-2E9C-101B-9397-08002B2CF9AE}" pid="3" name="display_urn:schemas-microsoft-com:office:office#Editor">
    <vt:lpwstr>St John, Ann</vt:lpwstr>
  </property>
  <property fmtid="{D5CDD505-2E9C-101B-9397-08002B2CF9AE}" pid="4" name="display_urn:schemas-microsoft-com:office:office#Author">
    <vt:lpwstr>St John, Ann</vt:lpwstr>
  </property>
  <property fmtid="{D5CDD505-2E9C-101B-9397-08002B2CF9AE}" pid="5" name="OrderID">
    <vt:lpwstr>0</vt:lpwstr>
  </property>
  <property fmtid="{D5CDD505-2E9C-101B-9397-08002B2CF9AE}" pid="6" name="ContentTypeId">
    <vt:lpwstr>0x0101005A5610C844FECF4AA77C1B780455284F</vt:lpwstr>
  </property>
</Properties>
</file>