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693" r:id="rId5"/>
    <p:sldId id="719" r:id="rId6"/>
    <p:sldId id="695" r:id="rId7"/>
    <p:sldId id="696" r:id="rId8"/>
    <p:sldId id="697" r:id="rId9"/>
    <p:sldId id="698" r:id="rId10"/>
    <p:sldId id="699" r:id="rId11"/>
    <p:sldId id="726" r:id="rId12"/>
    <p:sldId id="702" r:id="rId13"/>
    <p:sldId id="721" r:id="rId14"/>
    <p:sldId id="686" r:id="rId15"/>
    <p:sldId id="687" r:id="rId16"/>
    <p:sldId id="722" r:id="rId17"/>
    <p:sldId id="708" r:id="rId18"/>
    <p:sldId id="705" r:id="rId19"/>
    <p:sldId id="709" r:id="rId20"/>
    <p:sldId id="715" r:id="rId21"/>
    <p:sldId id="713" r:id="rId22"/>
    <p:sldId id="716" r:id="rId23"/>
    <p:sldId id="717" r:id="rId24"/>
    <p:sldId id="723" r:id="rId25"/>
    <p:sldId id="710" r:id="rId26"/>
    <p:sldId id="711" r:id="rId27"/>
    <p:sldId id="727" r:id="rId28"/>
    <p:sldId id="724" r:id="rId29"/>
    <p:sldId id="694" r:id="rId30"/>
    <p:sldId id="701" r:id="rId31"/>
    <p:sldId id="703" r:id="rId32"/>
    <p:sldId id="718" r:id="rId33"/>
    <p:sldId id="725" r:id="rId34"/>
    <p:sldId id="720" r:id="rId35"/>
  </p:sldIdLst>
  <p:sldSz cx="12801600" cy="8229600"/>
  <p:notesSz cx="6858000" cy="9144000"/>
  <p:custDataLst>
    <p:tags r:id="rId37"/>
  </p:custDataLst>
  <p:defaultTextStyle>
    <a:defPPr>
      <a:defRPr lang="en-US"/>
    </a:defPPr>
    <a:lvl1pPr algn="l" defTabSz="13045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52295" indent="-195213" algn="l" defTabSz="13045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304591" indent="-390425" algn="l" defTabSz="13045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958475" indent="-587224" algn="l" defTabSz="13045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610769" indent="-782437" algn="l" defTabSz="13045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414" algn="l" defTabSz="914165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496" algn="l" defTabSz="914165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9579" algn="l" defTabSz="914165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6662" algn="l" defTabSz="914165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BF7"/>
    <a:srgbClr val="4F81BD"/>
    <a:srgbClr val="008000"/>
    <a:srgbClr val="0860A8"/>
    <a:srgbClr val="2962A7"/>
    <a:srgbClr val="02203A"/>
    <a:srgbClr val="E6B012"/>
    <a:srgbClr val="182E48"/>
    <a:srgbClr val="AEBDFC"/>
    <a:srgbClr val="F2001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15" autoAdjust="0"/>
    <p:restoredTop sz="94620" autoAdjust="0"/>
  </p:normalViewPr>
  <p:slideViewPr>
    <p:cSldViewPr>
      <p:cViewPr varScale="1">
        <p:scale>
          <a:sx n="62" d="100"/>
          <a:sy n="62" d="100"/>
        </p:scale>
        <p:origin x="-756" y="-78"/>
      </p:cViewPr>
      <p:guideLst>
        <p:guide orient="horz" pos="2592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901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7EF230B-D7B9-4687-969E-72DBA56DD564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685800"/>
            <a:ext cx="5334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C0AE93-5AE5-4F45-BDD7-76BFCF735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102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304591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2295" algn="l" defTabSz="1304591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4591" algn="l" defTabSz="1304591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8475" algn="l" defTabSz="1304591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0769" algn="l" defTabSz="1304591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4713" algn="l" defTabSz="130588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656" algn="l" defTabSz="130588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598" algn="l" defTabSz="130588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3540" algn="l" defTabSz="130588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C0AE93-5AE5-4F45-BDD7-76BFCF735A5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C0AE93-5AE5-4F45-BDD7-76BFCF735A5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C0AE93-5AE5-4F45-BDD7-76BFCF735A5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C0AE93-5AE5-4F45-BDD7-76BFCF735A5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2" y="7789866"/>
            <a:ext cx="3000375" cy="34732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130602" tIns="65302" rIns="130602" bIns="65302">
            <a:spAutoFit/>
          </a:bodyPr>
          <a:lstStyle/>
          <a:p>
            <a:pPr defTabSz="1306090" fontAlgn="auto">
              <a:spcAft>
                <a:spcPts val="0"/>
              </a:spcAft>
              <a:defRPr/>
            </a:pPr>
            <a:r>
              <a:rPr lang="en-GB" sz="1400" b="1" dirty="0">
                <a:ln w="3175">
                  <a:noFill/>
                </a:ln>
                <a:solidFill>
                  <a:schemeClr val="bg1"/>
                </a:solidFill>
                <a:latin typeface="+mj-lt"/>
              </a:rPr>
              <a:t>© </a:t>
            </a:r>
            <a:r>
              <a:rPr lang="en-GB" sz="1400" b="1" dirty="0" smtClean="0">
                <a:ln w="3175">
                  <a:noFill/>
                </a:ln>
                <a:solidFill>
                  <a:schemeClr val="bg1"/>
                </a:solidFill>
                <a:latin typeface="+mj-lt"/>
              </a:rPr>
              <a:t>2011, </a:t>
            </a:r>
            <a:r>
              <a:rPr lang="en-GB" sz="1400" b="1" dirty="0">
                <a:ln w="3175">
                  <a:noFill/>
                </a:ln>
                <a:solidFill>
                  <a:schemeClr val="bg1"/>
                </a:solidFill>
                <a:latin typeface="+mj-lt"/>
              </a:rPr>
              <a:t>Intel Corporation</a:t>
            </a: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7620000" y="7775789"/>
            <a:ext cx="5181600" cy="41549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square" lIns="91431" tIns="0" rIns="91431" bIns="0" anchor="ctr">
            <a:spAutoFit/>
          </a:bodyPr>
          <a:lstStyle/>
          <a:p>
            <a:pPr algn="r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</a:rPr>
              <a:t>Intel and the Intel logo are trademarks or registered trademarks of Intel Corporation or its subsidiaries in the United States and other countries. 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Other </a:t>
            </a:r>
            <a:r>
              <a:rPr lang="en-US" sz="900" dirty="0">
                <a:solidFill>
                  <a:schemeClr val="bg1"/>
                </a:solidFill>
                <a:latin typeface="+mn-lt"/>
              </a:rPr>
              <a:t>names and brands may be claimed as the property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of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others.</a:t>
            </a:r>
            <a:r>
              <a:rPr lang="en-US" sz="900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All </a:t>
            </a:r>
            <a:r>
              <a:rPr lang="en-US" sz="900" dirty="0">
                <a:solidFill>
                  <a:schemeClr val="bg1"/>
                </a:solidFill>
                <a:latin typeface="+mn-lt"/>
              </a:rPr>
              <a:t>products, dates, and figures are preliminary and are subject to change without any notice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424407" y="2819400"/>
            <a:ext cx="9417073" cy="1905000"/>
          </a:xfrm>
          <a:prstGeom prst="rect">
            <a:avLst/>
          </a:prstGeom>
        </p:spPr>
        <p:txBody>
          <a:bodyPr lIns="130602" tIns="65302" rIns="130602" bIns="65302">
            <a:noAutofit/>
          </a:bodyPr>
          <a:lstStyle>
            <a:lvl1pPr algn="r">
              <a:defRPr sz="4000" b="1">
                <a:solidFill>
                  <a:srgbClr val="02203A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4724400"/>
            <a:ext cx="9403081" cy="2042160"/>
          </a:xfrm>
          <a:prstGeom prst="rect">
            <a:avLst/>
          </a:prstGeom>
        </p:spPr>
        <p:txBody>
          <a:bodyPr lIns="130602" tIns="65302" rIns="130602" bIns="65302">
            <a:normAutofit/>
          </a:bodyPr>
          <a:lstStyle>
            <a:lvl1pPr marL="0" indent="0" algn="r">
              <a:buFontTx/>
              <a:buNone/>
              <a:defRPr sz="2800" b="1">
                <a:solidFill>
                  <a:srgbClr val="0860A8"/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3" name="Picture 2" descr="master intel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11353800" y="304800"/>
            <a:ext cx="1223962" cy="7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G Inno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 flipH="1">
            <a:off x="11534779" y="7809023"/>
            <a:ext cx="600075" cy="307754"/>
          </a:xfrm>
          <a:prstGeom prst="rect">
            <a:avLst/>
          </a:prstGeom>
          <a:noFill/>
        </p:spPr>
        <p:txBody>
          <a:bodyPr lIns="91417" tIns="45709" rIns="91417" bIns="45709">
            <a:spAutoFit/>
          </a:bodyPr>
          <a:lstStyle/>
          <a:p>
            <a:pPr algn="r" defTabSz="1305885" fontAlgn="auto">
              <a:spcBef>
                <a:spcPts val="0"/>
              </a:spcBef>
              <a:spcAft>
                <a:spcPts val="0"/>
              </a:spcAft>
              <a:defRPr/>
            </a:pPr>
            <a:fld id="{903FF12C-FCF8-4C88-88EC-2E652E9B1249}" type="slidenum">
              <a:rPr lang="en-US" sz="1400" b="0">
                <a:ln w="3175">
                  <a:noFill/>
                </a:ln>
                <a:solidFill>
                  <a:schemeClr val="bg1"/>
                </a:solidFill>
                <a:latin typeface="+mn-lt"/>
                <a:cs typeface="+mn-cs"/>
              </a:rPr>
              <a:pPr algn="r" defTabSz="130588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ln w="3175">
                <a:noFill/>
              </a:ln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5" name="Picture 5" descr="Sample Utility Buttons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68200" y="7801958"/>
            <a:ext cx="444500" cy="32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master intel logo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40000" contrast="40000"/>
          </a:blip>
          <a:srcRect/>
          <a:stretch>
            <a:fillRect/>
          </a:stretch>
        </p:blipFill>
        <p:spPr bwMode="black">
          <a:xfrm>
            <a:off x="152400" y="0"/>
            <a:ext cx="1223963" cy="7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0" y="1143000"/>
            <a:ext cx="128016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143000"/>
            <a:ext cx="128016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1" y="1752600"/>
            <a:ext cx="12268199" cy="5943600"/>
          </a:xfrm>
          <a:prstGeom prst="rect">
            <a:avLst/>
          </a:prstGeom>
        </p:spPr>
        <p:txBody>
          <a:bodyPr lIns="91417" tIns="45709" rIns="91417" bIns="45709"/>
          <a:lstStyle>
            <a:lvl1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  <a:defRPr sz="2800" b="1">
                <a:solidFill>
                  <a:srgbClr val="0860A8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400">
                <a:solidFill>
                  <a:srgbClr val="0860A8"/>
                </a:solidFill>
                <a:latin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buFont typeface="Calibri" pitchFamily="34" charset="0"/>
              <a:buChar char="–"/>
              <a:defRPr sz="2000">
                <a:solidFill>
                  <a:srgbClr val="0860A8"/>
                </a:solidFill>
                <a:latin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0860A8"/>
                </a:solidFill>
                <a:latin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buFont typeface="Calibri" pitchFamily="34" charset="0"/>
              <a:buChar char="–"/>
              <a:defRPr sz="1600">
                <a:solidFill>
                  <a:srgbClr val="0860A8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1"/>
          <p:cNvSpPr txBox="1">
            <a:spLocks/>
          </p:cNvSpPr>
          <p:nvPr userDrawn="1"/>
        </p:nvSpPr>
        <p:spPr bwMode="auto">
          <a:xfrm>
            <a:off x="76200" y="7696200"/>
            <a:ext cx="13716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3047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Neo Sans Intel Medium" pitchFamily="34" charset="0"/>
                <a:ea typeface="+mj-ea"/>
                <a:cs typeface="+mj-cs"/>
              </a:rPr>
              <a:t>SDG</a:t>
            </a:r>
          </a:p>
        </p:txBody>
      </p:sp>
      <p:pic>
        <p:nvPicPr>
          <p:cNvPr id="10" name="Picture 16" descr="HSW Frog.gif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40000" contrast="30000"/>
          </a:blip>
          <a:srcRect l="28588" t="7576" r="21384" b="9091"/>
          <a:stretch>
            <a:fillRect/>
          </a:stretch>
        </p:blipFill>
        <p:spPr>
          <a:xfrm>
            <a:off x="76200" y="7819635"/>
            <a:ext cx="205740" cy="320632"/>
          </a:xfrm>
          <a:prstGeom prst="rect">
            <a:avLst/>
          </a:prstGeom>
        </p:spPr>
      </p:pic>
      <p:sp>
        <p:nvSpPr>
          <p:cNvPr id="43" name="Round Single Corner Rectangle 42"/>
          <p:cNvSpPr/>
          <p:nvPr/>
        </p:nvSpPr>
        <p:spPr>
          <a:xfrm>
            <a:off x="0" y="0"/>
            <a:ext cx="12801600" cy="1143000"/>
          </a:xfrm>
          <a:prstGeom prst="round1Rect">
            <a:avLst>
              <a:gd name="adj" fmla="val 25696"/>
            </a:avLst>
          </a:prstGeom>
          <a:gradFill flip="none" rotWithShape="1">
            <a:gsLst>
              <a:gs pos="28000">
                <a:srgbClr val="182E48"/>
              </a:gs>
              <a:gs pos="50000">
                <a:schemeClr val="tx2"/>
              </a:gs>
              <a:gs pos="100000">
                <a:srgbClr val="2962A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 descr="master intel logo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40000" contrast="40000"/>
          </a:blip>
          <a:srcRect/>
          <a:stretch>
            <a:fillRect/>
          </a:stretch>
        </p:blipFill>
        <p:spPr bwMode="black">
          <a:xfrm>
            <a:off x="228600" y="176212"/>
            <a:ext cx="1223962" cy="7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itle 1"/>
          <p:cNvSpPr txBox="1">
            <a:spLocks/>
          </p:cNvSpPr>
          <p:nvPr/>
        </p:nvSpPr>
        <p:spPr bwMode="auto">
          <a:xfrm>
            <a:off x="3200400" y="93980"/>
            <a:ext cx="7315200" cy="622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13047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Neo Sans Intel Medium" pitchFamily="34" charset="0"/>
                <a:ea typeface="+mj-ea"/>
                <a:cs typeface="+mj-cs"/>
              </a:rPr>
              <a:t>SDG Innovation Program</a:t>
            </a:r>
          </a:p>
        </p:txBody>
      </p:sp>
      <p:sp>
        <p:nvSpPr>
          <p:cNvPr id="48" name="Title 1"/>
          <p:cNvSpPr txBox="1">
            <a:spLocks/>
          </p:cNvSpPr>
          <p:nvPr/>
        </p:nvSpPr>
        <p:spPr bwMode="auto">
          <a:xfrm>
            <a:off x="3200400" y="640080"/>
            <a:ext cx="7315199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13047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Neo Sans Intel Medium" pitchFamily="34" charset="0"/>
                <a:ea typeface="+mj-ea"/>
                <a:cs typeface="+mj-cs"/>
              </a:rPr>
              <a:t>SDG Innovation Communication</a:t>
            </a:r>
            <a:endParaRPr kumimoji="0" lang="en-US" sz="2400" i="0" u="none" strike="noStrike" kern="1200" cap="none" spc="0" normalizeH="0" baseline="3000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Neo Sans Intel Medium" pitchFamily="34" charset="0"/>
              <a:ea typeface="+mj-ea"/>
              <a:cs typeface="+mj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1143000"/>
            <a:ext cx="128016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 userDrawn="1">
            <p:ph type="title"/>
          </p:nvPr>
        </p:nvSpPr>
        <p:spPr>
          <a:xfrm>
            <a:off x="228601" y="1143000"/>
            <a:ext cx="12268199" cy="609600"/>
          </a:xfrm>
          <a:prstGeom prst="rect">
            <a:avLst/>
          </a:prstGeom>
        </p:spPr>
        <p:txBody>
          <a:bodyPr lIns="91417" tIns="45709" rIns="91417" bIns="45709">
            <a:noAutofit/>
          </a:bodyPr>
          <a:lstStyle>
            <a:lvl1pPr algn="l">
              <a:defRPr sz="3200" b="1">
                <a:solidFill>
                  <a:srgbClr val="02203A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el_rgb_1700tag"/>
          <p:cNvPicPr>
            <a:picLocks noChangeAspect="1" noChangeArrowheads="1"/>
          </p:cNvPicPr>
          <p:nvPr userDrawn="1"/>
        </p:nvPicPr>
        <p:blipFill>
          <a:blip r:embed="rId2" cstate="print"/>
          <a:srcRect l="8182" t="18080" r="8182" b="18454"/>
          <a:stretch>
            <a:fillRect/>
          </a:stretch>
        </p:blipFill>
        <p:spPr bwMode="auto">
          <a:xfrm>
            <a:off x="4546519" y="2743202"/>
            <a:ext cx="6807283" cy="2743199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801600" cy="990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0"/>
            <a:ext cx="12801600" cy="1143000"/>
          </a:xfrm>
          <a:prstGeom prst="round1Rect">
            <a:avLst>
              <a:gd name="adj" fmla="val 256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801600" cy="822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0" y="0"/>
            <a:ext cx="12801600" cy="8229600"/>
          </a:xfrm>
          <a:prstGeom prst="round1Rect">
            <a:avLst>
              <a:gd name="adj" fmla="val 35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7620000"/>
            <a:ext cx="12801600" cy="609600"/>
          </a:xfrm>
          <a:prstGeom prst="rect">
            <a:avLst/>
          </a:prstGeom>
          <a:gradFill>
            <a:gsLst>
              <a:gs pos="0">
                <a:srgbClr val="02203A"/>
              </a:gs>
              <a:gs pos="80000">
                <a:srgbClr val="0860A8"/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54" r:id="rId3"/>
  </p:sldLayoutIdLst>
  <p:transition>
    <p:randomBar dir="vert"/>
  </p:transition>
  <p:txStyles>
    <p:titleStyle>
      <a:lvl1pPr algn="ctr" defTabSz="1304591" rtl="0" eaLnBrk="0" fontAlgn="base" hangingPunct="0">
        <a:spcBef>
          <a:spcPct val="0"/>
        </a:spcBef>
        <a:spcAft>
          <a:spcPct val="0"/>
        </a:spcAft>
        <a:defRPr sz="6000" kern="1200">
          <a:solidFill>
            <a:srgbClr val="0860A8"/>
          </a:solidFill>
          <a:latin typeface="+mj-lt"/>
          <a:ea typeface="+mj-ea"/>
          <a:cs typeface="+mj-cs"/>
        </a:defRPr>
      </a:lvl1pPr>
      <a:lvl2pPr algn="ctr" defTabSz="1304591" rtl="0" eaLnBrk="0" fontAlgn="base" hangingPunct="0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2pPr>
      <a:lvl3pPr algn="ctr" defTabSz="1304591" rtl="0" eaLnBrk="0" fontAlgn="base" hangingPunct="0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3pPr>
      <a:lvl4pPr algn="ctr" defTabSz="1304591" rtl="0" eaLnBrk="0" fontAlgn="base" hangingPunct="0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4pPr>
      <a:lvl5pPr algn="ctr" defTabSz="1304591" rtl="0" eaLnBrk="0" fontAlgn="base" hangingPunct="0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5pPr>
      <a:lvl6pPr marL="457083" algn="ctr" defTabSz="1304591" rtl="0" fontAlgn="base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6pPr>
      <a:lvl7pPr marL="914165" algn="ctr" defTabSz="1304591" rtl="0" fontAlgn="base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7pPr>
      <a:lvl8pPr marL="1371248" algn="ctr" defTabSz="1304591" rtl="0" fontAlgn="base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8pPr>
      <a:lvl9pPr marL="1828331" algn="ctr" defTabSz="1304591" rtl="0" fontAlgn="base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9pPr>
    </p:titleStyle>
    <p:bodyStyle>
      <a:lvl1pPr marL="488825" indent="-488825" algn="l" defTabSz="130459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rgbClr val="0860A8"/>
          </a:solidFill>
          <a:latin typeface="+mn-lt"/>
          <a:ea typeface="+mn-ea"/>
          <a:cs typeface="+mn-cs"/>
        </a:defRPr>
      </a:lvl1pPr>
      <a:lvl2pPr marL="1060178" indent="-407884" algn="l" defTabSz="1304591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0860A8"/>
          </a:solidFill>
          <a:latin typeface="+mn-lt"/>
          <a:ea typeface="+mn-ea"/>
          <a:cs typeface="+mn-cs"/>
        </a:defRPr>
      </a:lvl2pPr>
      <a:lvl3pPr marL="1631532" indent="-325354" algn="l" defTabSz="130459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rgbClr val="0860A8"/>
          </a:solidFill>
          <a:latin typeface="+mn-lt"/>
          <a:ea typeface="+mn-ea"/>
          <a:cs typeface="+mn-cs"/>
        </a:defRPr>
      </a:lvl3pPr>
      <a:lvl4pPr marL="2283826" indent="-325354" algn="l" defTabSz="1304591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860A8"/>
          </a:solidFill>
          <a:latin typeface="+mn-lt"/>
          <a:ea typeface="+mn-ea"/>
          <a:cs typeface="+mn-cs"/>
        </a:defRPr>
      </a:lvl4pPr>
      <a:lvl5pPr marL="2937709" indent="-325354" algn="l" defTabSz="1304591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rgbClr val="0860A8"/>
          </a:solidFill>
          <a:latin typeface="+mn-lt"/>
          <a:ea typeface="+mn-ea"/>
          <a:cs typeface="+mn-cs"/>
        </a:defRPr>
      </a:lvl5pPr>
      <a:lvl6pPr marL="3591183" indent="-326471" algn="l" defTabSz="130588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126" indent="-326471" algn="l" defTabSz="130588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069" indent="-326471" algn="l" defTabSz="130588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012" indent="-326471" algn="l" defTabSz="130588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942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885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8828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1771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4713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7656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598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3540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SVX Data Flow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 Hoover</a:t>
            </a:r>
          </a:p>
          <a:p>
            <a:r>
              <a:rPr lang="en-US" dirty="0" smtClean="0"/>
              <a:t>Aug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52389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Transaction-Level Modeling in SVX</a:t>
            </a:r>
          </a:p>
          <a:p>
            <a:r>
              <a:rPr lang="en-US" dirty="0">
                <a:solidFill>
                  <a:srgbClr val="FF0000"/>
                </a:solidFill>
              </a:rPr>
              <a:t>The meaning of X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Toy Ring</a:t>
            </a:r>
          </a:p>
          <a:p>
            <a:pPr lvl="1"/>
            <a:r>
              <a:rPr lang="en-US" dirty="0" smtClean="0"/>
              <a:t>Pipeline logic</a:t>
            </a:r>
          </a:p>
          <a:p>
            <a:pPr lvl="1"/>
            <a:r>
              <a:rPr lang="en-US" dirty="0" smtClean="0"/>
              <a:t>Latch-based pipeline (Synchronous </a:t>
            </a:r>
            <a:r>
              <a:rPr lang="en-US" dirty="0" err="1" smtClean="0"/>
              <a:t>ELastic</a:t>
            </a:r>
            <a:r>
              <a:rPr lang="en-US" dirty="0" smtClean="0"/>
              <a:t> Flow – SELF)</a:t>
            </a:r>
          </a:p>
          <a:p>
            <a:r>
              <a:rPr lang="en-US" dirty="0" smtClean="0"/>
              <a:t>Takeaway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4604824"/>
      </p:ext>
    </p:ext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Xs</a:t>
            </a:r>
            <a:r>
              <a:rPr lang="en-US" dirty="0"/>
              <a:t> have two meanings:</a:t>
            </a:r>
          </a:p>
          <a:p>
            <a:pPr lvl="1"/>
            <a:r>
              <a:rPr lang="en-US" dirty="0"/>
              <a:t>Don’t-Know: We don’t know what value the signal has</a:t>
            </a:r>
            <a:r>
              <a:rPr lang="en-US" dirty="0" smtClean="0"/>
              <a:t>.  Could be 0 or 1.</a:t>
            </a:r>
            <a:endParaRPr lang="en-US" dirty="0"/>
          </a:p>
          <a:p>
            <a:pPr lvl="1"/>
            <a:r>
              <a:rPr lang="en-US" dirty="0" smtClean="0"/>
              <a:t>Don’t-Care</a:t>
            </a:r>
            <a:r>
              <a:rPr lang="en-US" dirty="0"/>
              <a:t>: It doesn’t matter what value the signal has</a:t>
            </a:r>
            <a:r>
              <a:rPr lang="en-US" dirty="0" smtClean="0"/>
              <a:t>.  Not visible impact either way.</a:t>
            </a:r>
            <a:endParaRPr lang="en-US" dirty="0"/>
          </a:p>
          <a:p>
            <a:r>
              <a:rPr lang="en-US" dirty="0" smtClean="0"/>
              <a:t>If we Don’t-Know, we must ensure that we Don’t-Care – that’s what determinism validation is all about.</a:t>
            </a:r>
          </a:p>
          <a:p>
            <a:r>
              <a:rPr lang="en-US" dirty="0" smtClean="0"/>
              <a:t>SVX makes it easy to provide Don’t-Care information as a reflection of design intent.  </a:t>
            </a:r>
            <a:r>
              <a:rPr lang="en-US" dirty="0" err="1" smtClean="0"/>
              <a:t>Eg</a:t>
            </a:r>
            <a:r>
              <a:rPr lang="en-US" dirty="0" smtClean="0"/>
              <a:t>: fields of an invalid transaction.</a:t>
            </a:r>
          </a:p>
          <a:p>
            <a:r>
              <a:rPr lang="en-US" dirty="0" err="1" smtClean="0"/>
              <a:t>SVXpp</a:t>
            </a:r>
            <a:r>
              <a:rPr lang="en-US" dirty="0" smtClean="0"/>
              <a:t> can generate SV code capable of injecting Don’t-Cares.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atch </a:t>
            </a:r>
            <a:r>
              <a:rPr lang="en-US" dirty="0"/>
              <a:t>violations of design intent that would otherwise go </a:t>
            </a:r>
            <a:r>
              <a:rPr lang="en-US" dirty="0" smtClean="0"/>
              <a:t>undetected because they don’t manifest as real functional bugs.</a:t>
            </a:r>
          </a:p>
          <a:p>
            <a:pPr lvl="1"/>
            <a:r>
              <a:rPr lang="en-US" dirty="0" smtClean="0"/>
              <a:t>Filter out noise for debug (next 2 slides).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Don’t-Care Injection w/ SVX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Determinism validation ensures that Don’t-Know initial states are eliminated by cold reset (and are therefore Don’t-Cares).</a:t>
            </a:r>
            <a:endParaRPr lang="en-US" dirty="0"/>
          </a:p>
          <a:p>
            <a:r>
              <a:rPr lang="en-US" dirty="0" smtClean="0"/>
              <a:t>With no distinction in simulation between Don’t-Know and Don’t-Care, X-injection for Don’t-Cares would get in the way of determinism validation, so it is disabled.</a:t>
            </a:r>
          </a:p>
          <a:p>
            <a:r>
              <a:rPr lang="en-US" dirty="0" smtClean="0"/>
              <a:t>In other 4-state simulations, </a:t>
            </a:r>
            <a:r>
              <a:rPr lang="en-US" dirty="0" err="1" smtClean="0"/>
              <a:t>Xs</a:t>
            </a:r>
            <a:r>
              <a:rPr lang="en-US" dirty="0" smtClean="0"/>
              <a:t> are Don’t-Cares and X-injection is enabled.  X-propagation ensures </a:t>
            </a:r>
            <a:r>
              <a:rPr lang="en-US" dirty="0"/>
              <a:t>that </a:t>
            </a:r>
            <a:r>
              <a:rPr lang="en-US" dirty="0" smtClean="0"/>
              <a:t>Don’t-Cares really do not get consumed.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Determinism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457774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Transaction-Level Modeling in SVX</a:t>
            </a:r>
          </a:p>
          <a:p>
            <a:r>
              <a:rPr lang="en-US" dirty="0"/>
              <a:t>The meaning of X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Toy Ring</a:t>
            </a:r>
          </a:p>
          <a:p>
            <a:pPr lvl="1"/>
            <a:r>
              <a:rPr lang="en-US" dirty="0" smtClean="0"/>
              <a:t>Pipeline logic</a:t>
            </a:r>
          </a:p>
          <a:p>
            <a:pPr lvl="1"/>
            <a:r>
              <a:rPr lang="en-US" dirty="0" smtClean="0"/>
              <a:t>Latch-based pipeline (Synchronous </a:t>
            </a:r>
            <a:r>
              <a:rPr lang="en-US" dirty="0" err="1" smtClean="0"/>
              <a:t>ELastic</a:t>
            </a:r>
            <a:r>
              <a:rPr lang="en-US" dirty="0" smtClean="0"/>
              <a:t> Flow – SELF)</a:t>
            </a:r>
          </a:p>
          <a:p>
            <a:r>
              <a:rPr lang="en-US" dirty="0" smtClean="0"/>
              <a:t>Takeaway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4604824"/>
      </p:ext>
    </p:extLst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Example</a:t>
            </a:r>
            <a:endParaRPr lang="en-US" dirty="0"/>
          </a:p>
        </p:txBody>
      </p:sp>
      <p:grpSp>
        <p:nvGrpSpPr>
          <p:cNvPr id="268" name="Group 267"/>
          <p:cNvGrpSpPr/>
          <p:nvPr/>
        </p:nvGrpSpPr>
        <p:grpSpPr>
          <a:xfrm>
            <a:off x="2464540" y="5645581"/>
            <a:ext cx="3941687" cy="1261211"/>
            <a:chOff x="2847417" y="5977211"/>
            <a:chExt cx="3941687" cy="1261211"/>
          </a:xfrm>
        </p:grpSpPr>
        <p:grpSp>
          <p:nvGrpSpPr>
            <p:cNvPr id="131" name="Group 130"/>
            <p:cNvGrpSpPr/>
            <p:nvPr/>
          </p:nvGrpSpPr>
          <p:grpSpPr>
            <a:xfrm>
              <a:off x="2847417" y="5977211"/>
              <a:ext cx="3941687" cy="1261211"/>
              <a:chOff x="2840112" y="2545277"/>
              <a:chExt cx="3941687" cy="126121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rapezoid 132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Arrow Connector 133"/>
              <p:cNvCxnSpPr>
                <a:endCxn id="186" idx="1"/>
              </p:cNvCxnSpPr>
              <p:nvPr/>
            </p:nvCxnSpPr>
            <p:spPr>
              <a:xfrm>
                <a:off x="3867080" y="3477866"/>
                <a:ext cx="409333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138" name="Straight Connector 137"/>
              <p:cNvCxnSpPr>
                <a:stCxn id="186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33" idx="2"/>
              </p:cNvCxnSpPr>
              <p:nvPr/>
            </p:nvCxnSpPr>
            <p:spPr>
              <a:xfrm flipH="1" flipV="1">
                <a:off x="6395834" y="3200270"/>
                <a:ext cx="3088" cy="60621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143" name="Cloud 142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Arrow Connector 143"/>
              <p:cNvCxnSpPr>
                <a:stCxn id="192" idx="3"/>
                <a:endCxn id="133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9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146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147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8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149" name="Straight Arrow Connector 148"/>
              <p:cNvCxnSpPr>
                <a:stCxn id="151" idx="3"/>
                <a:endCxn id="192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83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rapezoid 150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Arrow Connector 151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180" idx="0"/>
                <a:endCxn id="151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endCxn id="151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156" name="Straight Arrow Connector 155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endCxn id="177" idx="1"/>
              </p:cNvCxnSpPr>
              <p:nvPr/>
            </p:nvCxnSpPr>
            <p:spPr>
              <a:xfrm flipV="1">
                <a:off x="3878895" y="2823887"/>
                <a:ext cx="426377" cy="1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166" name="Straight Arrow Connector 165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33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>
                <a:stCxn id="151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7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171" name="Straight Arrow Connector 170"/>
              <p:cNvCxnSpPr>
                <a:endCxn id="143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74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6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1" name="Straight Connector 380"/>
            <p:cNvCxnSpPr>
              <a:stCxn id="177" idx="3"/>
            </p:cNvCxnSpPr>
            <p:nvPr/>
          </p:nvCxnSpPr>
          <p:spPr>
            <a:xfrm>
              <a:off x="4431218" y="6255821"/>
              <a:ext cx="74107" cy="19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2464323" y="4501915"/>
            <a:ext cx="3941687" cy="1325714"/>
            <a:chOff x="2847200" y="4833545"/>
            <a:chExt cx="3941687" cy="1325714"/>
          </a:xfrm>
        </p:grpSpPr>
        <p:grpSp>
          <p:nvGrpSpPr>
            <p:cNvPr id="195" name="Group 194"/>
            <p:cNvGrpSpPr/>
            <p:nvPr/>
          </p:nvGrpSpPr>
          <p:grpSpPr>
            <a:xfrm>
              <a:off x="2847200" y="4833545"/>
              <a:ext cx="3941687" cy="1325714"/>
              <a:chOff x="2840112" y="2545277"/>
              <a:chExt cx="3941687" cy="132571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rapezoid 196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8" name="Straight Arrow Connector 197"/>
              <p:cNvCxnSpPr>
                <a:endCxn id="250" idx="1"/>
              </p:cNvCxnSpPr>
              <p:nvPr/>
            </p:nvCxnSpPr>
            <p:spPr>
              <a:xfrm>
                <a:off x="3867080" y="3477866"/>
                <a:ext cx="409333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202" name="Straight Connector 201"/>
              <p:cNvCxnSpPr>
                <a:stCxn id="250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97" idx="2"/>
              </p:cNvCxnSpPr>
              <p:nvPr/>
            </p:nvCxnSpPr>
            <p:spPr>
              <a:xfrm flipV="1">
                <a:off x="6395834" y="3200270"/>
                <a:ext cx="0" cy="670721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207" name="Cloud 206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>
                <a:stCxn id="256" idx="3"/>
                <a:endCxn id="197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5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10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5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11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5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12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4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13" name="Straight Arrow Connector 212"/>
              <p:cNvCxnSpPr>
                <a:stCxn id="215" idx="3"/>
                <a:endCxn id="256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47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rapezoid 214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>
                <a:stCxn id="244" idx="0"/>
                <a:endCxn id="215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>
                <a:endCxn id="215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44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6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20" name="Straight Arrow Connector 219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 rot="16200000">
                <a:off x="5344600" y="3324652"/>
                <a:ext cx="472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endCxn id="241" idx="1"/>
              </p:cNvCxnSpPr>
              <p:nvPr/>
            </p:nvCxnSpPr>
            <p:spPr>
              <a:xfrm>
                <a:off x="3874770" y="2819400"/>
                <a:ext cx="430502" cy="4487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TextBox 228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230" name="Straight Arrow Connector 229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>
                <a:stCxn id="197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>
                <a:stCxn id="215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41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3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35" name="Straight Arrow Connector 234"/>
              <p:cNvCxnSpPr>
                <a:endCxn id="207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7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38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3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0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3" name="Straight Connector 382"/>
            <p:cNvCxnSpPr/>
            <p:nvPr/>
          </p:nvCxnSpPr>
          <p:spPr>
            <a:xfrm>
              <a:off x="4431001" y="5109712"/>
              <a:ext cx="74107" cy="19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/>
          <p:cNvGrpSpPr/>
          <p:nvPr/>
        </p:nvGrpSpPr>
        <p:grpSpPr>
          <a:xfrm>
            <a:off x="2464540" y="3357313"/>
            <a:ext cx="3941687" cy="1325714"/>
            <a:chOff x="2847417" y="3688943"/>
            <a:chExt cx="3941687" cy="1325714"/>
          </a:xfrm>
        </p:grpSpPr>
        <p:grpSp>
          <p:nvGrpSpPr>
            <p:cNvPr id="804" name="Group 803"/>
            <p:cNvGrpSpPr/>
            <p:nvPr/>
          </p:nvGrpSpPr>
          <p:grpSpPr>
            <a:xfrm>
              <a:off x="2847417" y="3688943"/>
              <a:ext cx="3941687" cy="1325714"/>
              <a:chOff x="2840112" y="2545277"/>
              <a:chExt cx="3941687" cy="1325714"/>
            </a:xfrm>
          </p:grpSpPr>
          <p:sp>
            <p:nvSpPr>
              <p:cNvPr id="805" name="Rectangle 804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6" name="Trapezoid 805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7" name="Straight Arrow Connector 806"/>
              <p:cNvCxnSpPr>
                <a:endCxn id="859" idx="1"/>
              </p:cNvCxnSpPr>
              <p:nvPr/>
            </p:nvCxnSpPr>
            <p:spPr>
              <a:xfrm>
                <a:off x="3867080" y="3477866"/>
                <a:ext cx="409333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Arrow Connector 807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9" name="TextBox 808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810" name="TextBox 809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811" name="Straight Connector 810"/>
              <p:cNvCxnSpPr>
                <a:stCxn id="859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Arrow Connector 811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Arrow Connector 812"/>
              <p:cNvCxnSpPr>
                <a:endCxn id="806" idx="2"/>
              </p:cNvCxnSpPr>
              <p:nvPr/>
            </p:nvCxnSpPr>
            <p:spPr>
              <a:xfrm flipV="1">
                <a:off x="6395834" y="3200270"/>
                <a:ext cx="0" cy="67072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Arrow Connector 813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5" name="TextBox 814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816" name="Cloud 815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7" name="Straight Arrow Connector 816"/>
              <p:cNvCxnSpPr>
                <a:stCxn id="865" idx="3"/>
                <a:endCxn id="806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8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65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7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819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6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820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5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821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5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822" name="Straight Arrow Connector 821"/>
              <p:cNvCxnSpPr>
                <a:stCxn id="824" idx="3"/>
                <a:endCxn id="865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Arrow Connector 822"/>
              <p:cNvCxnSpPr>
                <a:stCxn id="856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4" name="Trapezoid 823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5" name="Straight Arrow Connector 824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Arrow Connector 825"/>
              <p:cNvCxnSpPr>
                <a:stCxn id="853" idx="0"/>
                <a:endCxn id="824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Arrow Connector 826"/>
              <p:cNvCxnSpPr>
                <a:endCxn id="824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8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5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829" name="Straight Arrow Connector 828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TextBox 829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831" name="TextBox 830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832" name="Straight Connector 831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3" name="TextBox 832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834" name="TextBox 833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835" name="TextBox 834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836" name="Straight Arrow Connector 835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Arrow Connector 836"/>
              <p:cNvCxnSpPr>
                <a:endCxn id="850" idx="1"/>
              </p:cNvCxnSpPr>
              <p:nvPr/>
            </p:nvCxnSpPr>
            <p:spPr>
              <a:xfrm>
                <a:off x="3873180" y="2822544"/>
                <a:ext cx="432092" cy="1343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8" name="TextBox 837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839" name="Straight Arrow Connector 838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Arrow Connector 839"/>
              <p:cNvCxnSpPr>
                <a:stCxn id="806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Arrow Connector 840"/>
              <p:cNvCxnSpPr>
                <a:stCxn id="824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Arrow Connector 841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3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5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844" name="Straight Arrow Connector 843"/>
              <p:cNvCxnSpPr>
                <a:endCxn id="816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Arrow Connector 844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6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4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4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4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4" name="Straight Connector 383"/>
            <p:cNvCxnSpPr/>
            <p:nvPr/>
          </p:nvCxnSpPr>
          <p:spPr>
            <a:xfrm>
              <a:off x="4432834" y="3967553"/>
              <a:ext cx="74107" cy="19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2464323" y="1954370"/>
            <a:ext cx="3941687" cy="1583598"/>
            <a:chOff x="2847200" y="2286000"/>
            <a:chExt cx="3941687" cy="1583598"/>
          </a:xfrm>
        </p:grpSpPr>
        <p:grpSp>
          <p:nvGrpSpPr>
            <p:cNvPr id="605" name="Group 604"/>
            <p:cNvGrpSpPr/>
            <p:nvPr/>
          </p:nvGrpSpPr>
          <p:grpSpPr>
            <a:xfrm>
              <a:off x="2847200" y="2286000"/>
              <a:ext cx="3941687" cy="1583598"/>
              <a:chOff x="2840112" y="2286000"/>
              <a:chExt cx="3941687" cy="1583598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Trapezoid 328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0" name="Straight Arrow Connector 329"/>
              <p:cNvCxnSpPr>
                <a:endCxn id="352" idx="1"/>
              </p:cNvCxnSpPr>
              <p:nvPr/>
            </p:nvCxnSpPr>
            <p:spPr>
              <a:xfrm>
                <a:off x="3867080" y="3477866"/>
                <a:ext cx="40933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TextBox 331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334" name="Straight Connector 333"/>
              <p:cNvCxnSpPr>
                <a:stCxn id="352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>
                <a:stCxn id="862" idx="0"/>
                <a:endCxn id="329" idx="2"/>
              </p:cNvCxnSpPr>
              <p:nvPr/>
            </p:nvCxnSpPr>
            <p:spPr>
              <a:xfrm flipH="1" flipV="1">
                <a:off x="6395834" y="3200270"/>
                <a:ext cx="217" cy="669328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TextBox 337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339" name="Cloud 338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" name="Straight Arrow Connector 339"/>
              <p:cNvCxnSpPr>
                <a:stCxn id="358" idx="3"/>
                <a:endCxn id="329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1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58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60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342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55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7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343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5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344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4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346" name="Straight Arrow Connector 345"/>
              <p:cNvCxnSpPr>
                <a:stCxn id="363" idx="3"/>
                <a:endCxn id="358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>
                <a:stCxn id="349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rapezoid 362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9" name="Straight Arrow Connector 368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>
                <a:stCxn id="393" idx="0"/>
                <a:endCxn id="363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>
                <a:endCxn id="363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7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9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9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9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97" name="Straight Arrow Connector 296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544" name="Straight Connector 543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5" name="TextBox 544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546" name="TextBox 545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547" name="TextBox 546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548" name="Straight Arrow Connector 547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Arrow Connector 548"/>
              <p:cNvCxnSpPr>
                <a:endCxn id="572" idx="1"/>
              </p:cNvCxnSpPr>
              <p:nvPr/>
            </p:nvCxnSpPr>
            <p:spPr>
              <a:xfrm>
                <a:off x="3869587" y="2823210"/>
                <a:ext cx="435685" cy="677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TextBox 549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4724933" y="2286000"/>
                <a:ext cx="1077" cy="45148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>
                <a:stCxn id="329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>
                <a:stCxn id="363" idx="0"/>
              </p:cNvCxnSpPr>
              <p:nvPr/>
            </p:nvCxnSpPr>
            <p:spPr>
              <a:xfrm flipV="1">
                <a:off x="5482697" y="2385512"/>
                <a:ext cx="3305" cy="588610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Arrow Connector 550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0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7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7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7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581" name="Straight Arrow Connector 580"/>
              <p:cNvCxnSpPr>
                <a:endCxn id="339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Arrow Connector 583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0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601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0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03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5" name="Straight Connector 384"/>
            <p:cNvCxnSpPr/>
            <p:nvPr/>
          </p:nvCxnSpPr>
          <p:spPr>
            <a:xfrm>
              <a:off x="4431000" y="2823887"/>
              <a:ext cx="74107" cy="1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 rot="10800000">
            <a:off x="6405536" y="2112606"/>
            <a:ext cx="3941904" cy="4698924"/>
            <a:chOff x="7622715" y="2523137"/>
            <a:chExt cx="3941904" cy="4698924"/>
          </a:xfrm>
        </p:grpSpPr>
        <p:grpSp>
          <p:nvGrpSpPr>
            <p:cNvPr id="386" name="Group 385"/>
            <p:cNvGrpSpPr/>
            <p:nvPr/>
          </p:nvGrpSpPr>
          <p:grpSpPr>
            <a:xfrm>
              <a:off x="7622932" y="5955071"/>
              <a:ext cx="3941687" cy="1266990"/>
              <a:chOff x="2847417" y="5977211"/>
              <a:chExt cx="3941687" cy="1266990"/>
            </a:xfrm>
          </p:grpSpPr>
          <p:grpSp>
            <p:nvGrpSpPr>
              <p:cNvPr id="387" name="Group 386"/>
              <p:cNvGrpSpPr/>
              <p:nvPr/>
            </p:nvGrpSpPr>
            <p:grpSpPr>
              <a:xfrm>
                <a:off x="2847417" y="5977211"/>
                <a:ext cx="3941687" cy="1266990"/>
                <a:chOff x="2840112" y="2545277"/>
                <a:chExt cx="3941687" cy="1266990"/>
              </a:xfrm>
            </p:grpSpPr>
            <p:sp>
              <p:nvSpPr>
                <p:cNvPr id="389" name="Rectangle 388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Trapezoid 389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Arrow Connector 390"/>
                <p:cNvCxnSpPr>
                  <a:endCxn id="446" idx="1"/>
                </p:cNvCxnSpPr>
                <p:nvPr/>
              </p:nvCxnSpPr>
              <p:spPr>
                <a:xfrm>
                  <a:off x="3867080" y="3477866"/>
                  <a:ext cx="409333" cy="0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Arrow Connector 391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6" name="TextBox 395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397" name="TextBox 396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398" name="Straight Connector 397"/>
                <p:cNvCxnSpPr>
                  <a:stCxn id="446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Arrow Connector 398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/>
                <p:cNvCxnSpPr>
                  <a:endCxn id="390" idx="2"/>
                </p:cNvCxnSpPr>
                <p:nvPr/>
              </p:nvCxnSpPr>
              <p:spPr>
                <a:xfrm rot="10800000" flipH="1">
                  <a:off x="6392675" y="3200270"/>
                  <a:ext cx="3159" cy="611997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2" name="TextBox 401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403" name="Cloud 402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4" name="Straight Arrow Connector 403"/>
                <p:cNvCxnSpPr>
                  <a:stCxn id="452" idx="3"/>
                  <a:endCxn id="390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5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5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06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4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07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4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08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09" name="Straight Arrow Connector 408"/>
                <p:cNvCxnSpPr>
                  <a:stCxn id="411" idx="3"/>
                  <a:endCxn id="452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Arrow Connector 409"/>
                <p:cNvCxnSpPr>
                  <a:stCxn id="443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1" name="Trapezoid 410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2" name="Straight Arrow Connector 411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Arrow Connector 412"/>
                <p:cNvCxnSpPr>
                  <a:stCxn id="440" idx="0"/>
                  <a:endCxn id="411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>
                  <a:endCxn id="411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5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4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16" name="Straight Arrow Connector 415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TextBox 416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18" name="TextBox 417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0" name="TextBox 419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421" name="TextBox 420"/>
                <p:cNvSpPr txBox="1"/>
                <p:nvPr/>
              </p:nvSpPr>
              <p:spPr>
                <a:xfrm rot="16200000">
                  <a:off x="5343634" y="3323693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22" name="TextBox 421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423" name="Straight Arrow Connector 422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Arrow Connector 423"/>
                <p:cNvCxnSpPr>
                  <a:endCxn id="437" idx="1"/>
                </p:cNvCxnSpPr>
                <p:nvPr/>
              </p:nvCxnSpPr>
              <p:spPr>
                <a:xfrm flipV="1">
                  <a:off x="3878895" y="2823887"/>
                  <a:ext cx="426377" cy="199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5" name="TextBox 424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26" name="Straight Arrow Connector 425"/>
                <p:cNvCxnSpPr/>
                <p:nvPr/>
              </p:nvCxnSpPr>
              <p:spPr>
                <a:xfrm flipH="1" flipV="1">
                  <a:off x="4723027" y="2606040"/>
                  <a:ext cx="1905" cy="131446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Arrow Connector 426"/>
                <p:cNvCxnSpPr>
                  <a:stCxn id="390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Arrow Connector 427"/>
                <p:cNvCxnSpPr>
                  <a:stCxn id="411" idx="0"/>
                </p:cNvCxnSpPr>
                <p:nvPr/>
              </p:nvCxnSpPr>
              <p:spPr>
                <a:xfrm flipV="1">
                  <a:off x="5482697" y="2609850"/>
                  <a:ext cx="425" cy="364272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Arrow Connector 428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0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3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8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31" name="Straight Arrow Connector 430"/>
                <p:cNvCxnSpPr>
                  <a:endCxn id="403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Arrow Connector 431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3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3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5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388" name="Straight Connector 387"/>
              <p:cNvCxnSpPr>
                <a:stCxn id="437" idx="3"/>
              </p:cNvCxnSpPr>
              <p:nvPr/>
            </p:nvCxnSpPr>
            <p:spPr>
              <a:xfrm>
                <a:off x="4431218" y="6255821"/>
                <a:ext cx="74107" cy="19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5" name="Group 454"/>
            <p:cNvGrpSpPr/>
            <p:nvPr/>
          </p:nvGrpSpPr>
          <p:grpSpPr>
            <a:xfrm>
              <a:off x="7622715" y="4811405"/>
              <a:ext cx="3941687" cy="1325714"/>
              <a:chOff x="2847200" y="4833545"/>
              <a:chExt cx="3941687" cy="1325714"/>
            </a:xfrm>
          </p:grpSpPr>
          <p:grpSp>
            <p:nvGrpSpPr>
              <p:cNvPr id="456" name="Group 455"/>
              <p:cNvGrpSpPr/>
              <p:nvPr/>
            </p:nvGrpSpPr>
            <p:grpSpPr>
              <a:xfrm>
                <a:off x="2847200" y="4833545"/>
                <a:ext cx="3941687" cy="1325714"/>
                <a:chOff x="2840112" y="2545277"/>
                <a:chExt cx="3941687" cy="1325714"/>
              </a:xfrm>
            </p:grpSpPr>
            <p:sp>
              <p:nvSpPr>
                <p:cNvPr id="458" name="Rectangle 457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Trapezoid 458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0" name="Straight Arrow Connector 459"/>
                <p:cNvCxnSpPr>
                  <a:endCxn id="512" idx="1"/>
                </p:cNvCxnSpPr>
                <p:nvPr/>
              </p:nvCxnSpPr>
              <p:spPr>
                <a:xfrm>
                  <a:off x="3867080" y="3477866"/>
                  <a:ext cx="409333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Arrow Connector 460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2" name="TextBox 461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463" name="TextBox 462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464" name="Straight Connector 463"/>
                <p:cNvCxnSpPr>
                  <a:stCxn id="512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Arrow Connector 464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Arrow Connector 465"/>
                <p:cNvCxnSpPr>
                  <a:endCxn id="459" idx="2"/>
                </p:cNvCxnSpPr>
                <p:nvPr/>
              </p:nvCxnSpPr>
              <p:spPr>
                <a:xfrm flipV="1">
                  <a:off x="6395834" y="3200270"/>
                  <a:ext cx="0" cy="670721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Arrow Connector 466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TextBox 467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469" name="Cloud 468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0" name="Straight Arrow Connector 469"/>
                <p:cNvCxnSpPr>
                  <a:stCxn id="518" idx="3"/>
                  <a:endCxn id="459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1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1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2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72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15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6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73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1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74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0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75" name="Straight Arrow Connector 474"/>
                <p:cNvCxnSpPr>
                  <a:stCxn id="477" idx="3"/>
                  <a:endCxn id="518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Arrow Connector 475"/>
                <p:cNvCxnSpPr>
                  <a:stCxn id="509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Trapezoid 476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8" name="Straight Arrow Connector 477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Arrow Connector 478"/>
                <p:cNvCxnSpPr>
                  <a:stCxn id="506" idx="0"/>
                  <a:endCxn id="477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>
                  <a:endCxn id="477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0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82" name="Straight Arrow Connector 481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84" name="TextBox 483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TextBox 485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487" name="TextBox 486"/>
                <p:cNvSpPr txBox="1"/>
                <p:nvPr/>
              </p:nvSpPr>
              <p:spPr>
                <a:xfrm rot="16200000">
                  <a:off x="5344600" y="3324652"/>
                  <a:ext cx="472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88" name="TextBox 487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489" name="Straight Arrow Connector 488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Arrow Connector 489"/>
                <p:cNvCxnSpPr>
                  <a:endCxn id="503" idx="1"/>
                </p:cNvCxnSpPr>
                <p:nvPr/>
              </p:nvCxnSpPr>
              <p:spPr>
                <a:xfrm>
                  <a:off x="3874770" y="2819400"/>
                  <a:ext cx="430502" cy="4487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92" name="Straight Arrow Connector 491"/>
                <p:cNvCxnSpPr/>
                <p:nvPr/>
              </p:nvCxnSpPr>
              <p:spPr>
                <a:xfrm flipH="1" flipV="1">
                  <a:off x="4723027" y="2606040"/>
                  <a:ext cx="1905" cy="13144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Arrow Connector 492"/>
                <p:cNvCxnSpPr>
                  <a:stCxn id="459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Arrow Connector 493"/>
                <p:cNvCxnSpPr>
                  <a:stCxn id="477" idx="0"/>
                </p:cNvCxnSpPr>
                <p:nvPr/>
              </p:nvCxnSpPr>
              <p:spPr>
                <a:xfrm flipV="1">
                  <a:off x="5482697" y="2609850"/>
                  <a:ext cx="425" cy="364272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Arrow Connector 494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6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0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97" name="Straight Arrow Connector 496"/>
                <p:cNvCxnSpPr>
                  <a:endCxn id="469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Arrow Connector 497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9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0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457" name="Straight Connector 456"/>
              <p:cNvCxnSpPr/>
              <p:nvPr/>
            </p:nvCxnSpPr>
            <p:spPr>
              <a:xfrm>
                <a:off x="4431001" y="5109712"/>
                <a:ext cx="74107" cy="19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1" name="Group 520"/>
            <p:cNvGrpSpPr/>
            <p:nvPr/>
          </p:nvGrpSpPr>
          <p:grpSpPr>
            <a:xfrm>
              <a:off x="7622932" y="3666803"/>
              <a:ext cx="3941687" cy="1325714"/>
              <a:chOff x="2847417" y="3688943"/>
              <a:chExt cx="3941687" cy="1325714"/>
            </a:xfrm>
          </p:grpSpPr>
          <p:grpSp>
            <p:nvGrpSpPr>
              <p:cNvPr id="522" name="Group 521"/>
              <p:cNvGrpSpPr/>
              <p:nvPr/>
            </p:nvGrpSpPr>
            <p:grpSpPr>
              <a:xfrm>
                <a:off x="2847417" y="3688943"/>
                <a:ext cx="3941687" cy="1325714"/>
                <a:chOff x="2840112" y="2545277"/>
                <a:chExt cx="3941687" cy="1325714"/>
              </a:xfrm>
            </p:grpSpPr>
            <p:sp>
              <p:nvSpPr>
                <p:cNvPr id="524" name="Rectangle 523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Trapezoid 524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6" name="Straight Arrow Connector 525"/>
                <p:cNvCxnSpPr>
                  <a:endCxn id="592" idx="1"/>
                </p:cNvCxnSpPr>
                <p:nvPr/>
              </p:nvCxnSpPr>
              <p:spPr>
                <a:xfrm>
                  <a:off x="3867080" y="3477866"/>
                  <a:ext cx="409333" cy="0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Arrow Connector 526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529" name="TextBox 528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530" name="Straight Connector 529"/>
                <p:cNvCxnSpPr>
                  <a:stCxn id="592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Arrow Connector 530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Arrow Connector 531"/>
                <p:cNvCxnSpPr>
                  <a:endCxn id="525" idx="2"/>
                </p:cNvCxnSpPr>
                <p:nvPr/>
              </p:nvCxnSpPr>
              <p:spPr>
                <a:xfrm flipV="1">
                  <a:off x="6395834" y="3200270"/>
                  <a:ext cx="0" cy="67072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Arrow Connector 532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535" name="Cloud 534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6" name="Straight Arrow Connector 535"/>
                <p:cNvCxnSpPr>
                  <a:stCxn id="598" idx="3"/>
                  <a:endCxn id="525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7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9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0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538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95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6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539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9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540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8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541" name="Straight Arrow Connector 540"/>
                <p:cNvCxnSpPr>
                  <a:stCxn id="543" idx="3"/>
                  <a:endCxn id="598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Arrow Connector 541"/>
                <p:cNvCxnSpPr>
                  <a:stCxn id="589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Trapezoid 542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2" name="Straight Arrow Connector 551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Arrow Connector 552"/>
                <p:cNvCxnSpPr>
                  <a:stCxn id="586" idx="0"/>
                  <a:endCxn id="543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Arrow Connector 553"/>
                <p:cNvCxnSpPr>
                  <a:endCxn id="543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5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8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556" name="Straight Arrow Connector 555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TextBox 556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558" name="TextBox 557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0" name="TextBox 559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561" name="TextBox 560"/>
                <p:cNvSpPr txBox="1"/>
                <p:nvPr/>
              </p:nvSpPr>
              <p:spPr>
                <a:xfrm rot="16200000">
                  <a:off x="5343634" y="3323693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562" name="TextBox 561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563" name="Straight Arrow Connector 562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Arrow Connector 563"/>
                <p:cNvCxnSpPr>
                  <a:endCxn id="582" idx="1"/>
                </p:cNvCxnSpPr>
                <p:nvPr/>
              </p:nvCxnSpPr>
              <p:spPr>
                <a:xfrm>
                  <a:off x="3873180" y="2822544"/>
                  <a:ext cx="432092" cy="1343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5" name="TextBox 564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566" name="Straight Arrow Connector 565"/>
                <p:cNvCxnSpPr/>
                <p:nvPr/>
              </p:nvCxnSpPr>
              <p:spPr>
                <a:xfrm flipH="1" flipV="1">
                  <a:off x="4723027" y="2606040"/>
                  <a:ext cx="1905" cy="131446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Arrow Connector 566"/>
                <p:cNvCxnSpPr>
                  <a:stCxn id="525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Arrow Connector 567"/>
                <p:cNvCxnSpPr>
                  <a:stCxn id="543" idx="0"/>
                </p:cNvCxnSpPr>
                <p:nvPr/>
              </p:nvCxnSpPr>
              <p:spPr>
                <a:xfrm flipV="1">
                  <a:off x="5482697" y="2609850"/>
                  <a:ext cx="425" cy="364272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Arrow Connector 568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1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8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575" name="Straight Arrow Connector 574"/>
                <p:cNvCxnSpPr>
                  <a:endCxn id="535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Straight Arrow Connector 575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7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7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7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523" name="Straight Connector 522"/>
              <p:cNvCxnSpPr/>
              <p:nvPr/>
            </p:nvCxnSpPr>
            <p:spPr>
              <a:xfrm>
                <a:off x="4432834" y="3967553"/>
                <a:ext cx="74107" cy="199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/>
            <p:cNvGrpSpPr/>
            <p:nvPr/>
          </p:nvGrpSpPr>
          <p:grpSpPr>
            <a:xfrm>
              <a:off x="7622715" y="2523137"/>
              <a:ext cx="3941687" cy="1325714"/>
              <a:chOff x="2847200" y="2545277"/>
              <a:chExt cx="3941687" cy="1325714"/>
            </a:xfrm>
          </p:grpSpPr>
          <p:grpSp>
            <p:nvGrpSpPr>
              <p:cNvPr id="607" name="Group 606"/>
              <p:cNvGrpSpPr/>
              <p:nvPr/>
            </p:nvGrpSpPr>
            <p:grpSpPr>
              <a:xfrm>
                <a:off x="2847200" y="2545277"/>
                <a:ext cx="3941687" cy="1325714"/>
                <a:chOff x="2840112" y="2545277"/>
                <a:chExt cx="3941687" cy="1325714"/>
              </a:xfrm>
            </p:grpSpPr>
            <p:sp>
              <p:nvSpPr>
                <p:cNvPr id="609" name="Rectangle 608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Trapezoid 609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1" name="Straight Arrow Connector 610"/>
                <p:cNvCxnSpPr>
                  <a:endCxn id="663" idx="1"/>
                </p:cNvCxnSpPr>
                <p:nvPr/>
              </p:nvCxnSpPr>
              <p:spPr>
                <a:xfrm>
                  <a:off x="3867080" y="3477866"/>
                  <a:ext cx="409333" cy="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Arrow Connector 611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3" name="TextBox 612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614" name="TextBox 613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615" name="Straight Connector 614"/>
                <p:cNvCxnSpPr>
                  <a:stCxn id="663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Arrow Connector 615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Arrow Connector 616"/>
                <p:cNvCxnSpPr>
                  <a:endCxn id="610" idx="2"/>
                </p:cNvCxnSpPr>
                <p:nvPr/>
              </p:nvCxnSpPr>
              <p:spPr>
                <a:xfrm flipV="1">
                  <a:off x="6395834" y="3200270"/>
                  <a:ext cx="0" cy="67072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Arrow Connector 617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9" name="TextBox 618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620" name="Cloud 619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1" name="Straight Arrow Connector 620"/>
                <p:cNvCxnSpPr>
                  <a:stCxn id="669" idx="3"/>
                  <a:endCxn id="610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2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6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7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7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623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6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624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6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625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6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626" name="Straight Arrow Connector 625"/>
                <p:cNvCxnSpPr>
                  <a:stCxn id="628" idx="3"/>
                  <a:endCxn id="669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Arrow Connector 626"/>
                <p:cNvCxnSpPr>
                  <a:stCxn id="660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8" name="Trapezoid 627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9" name="Straight Arrow Connector 628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Straight Arrow Connector 629"/>
                <p:cNvCxnSpPr>
                  <a:stCxn id="657" idx="0"/>
                  <a:endCxn id="628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Arrow Connector 630"/>
                <p:cNvCxnSpPr>
                  <a:endCxn id="628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2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5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8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633" name="Straight Arrow Connector 632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635" name="TextBox 634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636" name="Straight Connector 635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7" name="TextBox 636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638" name="TextBox 637"/>
                <p:cNvSpPr txBox="1"/>
                <p:nvPr/>
              </p:nvSpPr>
              <p:spPr>
                <a:xfrm rot="16200000">
                  <a:off x="5343634" y="3323693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639" name="TextBox 638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640" name="Straight Arrow Connector 639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Arrow Connector 640"/>
                <p:cNvCxnSpPr>
                  <a:endCxn id="654" idx="1"/>
                </p:cNvCxnSpPr>
                <p:nvPr/>
              </p:nvCxnSpPr>
              <p:spPr>
                <a:xfrm>
                  <a:off x="3869587" y="2823210"/>
                  <a:ext cx="435685" cy="677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2" name="TextBox 641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644" name="Straight Arrow Connector 643"/>
                <p:cNvCxnSpPr>
                  <a:stCxn id="610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Arrow Connector 645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7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5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5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648" name="Straight Arrow Connector 647"/>
                <p:cNvCxnSpPr>
                  <a:endCxn id="620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Arrow Connector 648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0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5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2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3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608" name="Straight Connector 607"/>
              <p:cNvCxnSpPr/>
              <p:nvPr/>
            </p:nvCxnSpPr>
            <p:spPr>
              <a:xfrm>
                <a:off x="4431000" y="2823887"/>
                <a:ext cx="74107" cy="19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7" name="Straight Arrow Connector 686"/>
          <p:cNvCxnSpPr>
            <a:endCxn id="440" idx="2"/>
          </p:cNvCxnSpPr>
          <p:nvPr/>
        </p:nvCxnSpPr>
        <p:spPr>
          <a:xfrm flipH="1">
            <a:off x="7704638" y="2053882"/>
            <a:ext cx="217" cy="117449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endCxn id="443" idx="2"/>
          </p:cNvCxnSpPr>
          <p:nvPr/>
        </p:nvCxnSpPr>
        <p:spPr>
          <a:xfrm flipH="1">
            <a:off x="8464630" y="1954370"/>
            <a:ext cx="1057" cy="217498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/>
          <p:cNvCxnSpPr/>
          <p:nvPr/>
        </p:nvCxnSpPr>
        <p:spPr>
          <a:xfrm>
            <a:off x="5110213" y="2053882"/>
            <a:ext cx="259464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/>
          <p:nvPr/>
        </p:nvCxnSpPr>
        <p:spPr>
          <a:xfrm>
            <a:off x="4350221" y="1954370"/>
            <a:ext cx="411674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/>
          <p:cNvCxnSpPr/>
          <p:nvPr/>
        </p:nvCxnSpPr>
        <p:spPr>
          <a:xfrm flipH="1" flipV="1">
            <a:off x="6021697" y="2115556"/>
            <a:ext cx="772964" cy="283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>
            <a:endCxn id="355" idx="0"/>
          </p:cNvCxnSpPr>
          <p:nvPr/>
        </p:nvCxnSpPr>
        <p:spPr>
          <a:xfrm flipH="1">
            <a:off x="6020045" y="2112606"/>
            <a:ext cx="1652" cy="28169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711"/>
          <p:cNvCxnSpPr/>
          <p:nvPr/>
        </p:nvCxnSpPr>
        <p:spPr>
          <a:xfrm flipV="1">
            <a:off x="8464847" y="6619323"/>
            <a:ext cx="1077" cy="4514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Arrow Connector 712"/>
          <p:cNvCxnSpPr/>
          <p:nvPr/>
        </p:nvCxnSpPr>
        <p:spPr>
          <a:xfrm flipV="1">
            <a:off x="7702772" y="6377957"/>
            <a:ext cx="3305" cy="58861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6" name="Group 725"/>
          <p:cNvGrpSpPr/>
          <p:nvPr/>
        </p:nvGrpSpPr>
        <p:grpSpPr>
          <a:xfrm rot="10800000">
            <a:off x="4345662" y="6630876"/>
            <a:ext cx="4116741" cy="439932"/>
            <a:chOff x="4490855" y="7050418"/>
            <a:chExt cx="4116741" cy="439932"/>
          </a:xfrm>
        </p:grpSpPr>
        <p:cxnSp>
          <p:nvCxnSpPr>
            <p:cNvPr id="720" name="Straight Arrow Connector 719"/>
            <p:cNvCxnSpPr/>
            <p:nvPr/>
          </p:nvCxnSpPr>
          <p:spPr>
            <a:xfrm flipH="1">
              <a:off x="7845272" y="7149930"/>
              <a:ext cx="217" cy="117449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 flipH="1">
              <a:off x="8605264" y="7050418"/>
              <a:ext cx="1057" cy="217498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>
              <a:off x="5250847" y="7149930"/>
              <a:ext cx="259464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Arrow Connector 722"/>
            <p:cNvCxnSpPr/>
            <p:nvPr/>
          </p:nvCxnSpPr>
          <p:spPr>
            <a:xfrm>
              <a:off x="4490855" y="7050418"/>
              <a:ext cx="4116741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flipH="1" flipV="1">
              <a:off x="6162331" y="7211604"/>
              <a:ext cx="772964" cy="283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flipH="1">
              <a:off x="6160679" y="7208654"/>
              <a:ext cx="1652" cy="281696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68103056"/>
      </p:ext>
    </p:extLst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code</a:t>
            </a:r>
            <a:r>
              <a:rPr lang="en-US" sz="2400" dirty="0" smtClean="0"/>
              <a:t> (expanded from invocation</a:t>
            </a:r>
            <a:r>
              <a:rPr lang="en-US" sz="2400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981199"/>
            <a:ext cx="7308543" cy="51815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467600" y="2638263"/>
            <a:ext cx="3941687" cy="1325714"/>
            <a:chOff x="2847417" y="3688943"/>
            <a:chExt cx="3941687" cy="1325714"/>
          </a:xfrm>
        </p:grpSpPr>
        <p:grpSp>
          <p:nvGrpSpPr>
            <p:cNvPr id="7" name="Group 6"/>
            <p:cNvGrpSpPr/>
            <p:nvPr/>
          </p:nvGrpSpPr>
          <p:grpSpPr>
            <a:xfrm>
              <a:off x="2847417" y="3688943"/>
              <a:ext cx="3941687" cy="1325714"/>
              <a:chOff x="2840112" y="2545277"/>
              <a:chExt cx="3941687" cy="13257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4FAB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apezoid 9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endCxn id="63" idx="1"/>
              </p:cNvCxnSpPr>
              <p:nvPr/>
            </p:nvCxnSpPr>
            <p:spPr>
              <a:xfrm>
                <a:off x="3867080" y="3477866"/>
                <a:ext cx="409333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15" name="Straight Connector 14"/>
              <p:cNvCxnSpPr>
                <a:stCxn id="63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10" idx="2"/>
              </p:cNvCxnSpPr>
              <p:nvPr/>
            </p:nvCxnSpPr>
            <p:spPr>
              <a:xfrm flipV="1">
                <a:off x="6395834" y="3200270"/>
                <a:ext cx="0" cy="67072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20" name="Cloud 19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69" idx="3"/>
                <a:endCxn id="10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6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7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7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3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6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4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6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5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6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6" name="Straight Arrow Connector 25"/>
              <p:cNvCxnSpPr>
                <a:stCxn id="28" idx="3"/>
                <a:endCxn id="69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60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rapezoid 27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57" idx="0"/>
                <a:endCxn id="28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28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5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endCxn id="54" idx="1"/>
              </p:cNvCxnSpPr>
              <p:nvPr/>
            </p:nvCxnSpPr>
            <p:spPr>
              <a:xfrm>
                <a:off x="3873180" y="2822544"/>
                <a:ext cx="432092" cy="1343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0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8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4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6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48" name="Straight Arrow Connector 47"/>
              <p:cNvCxnSpPr>
                <a:endCxn id="20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51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3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8" name="Straight Connector 7"/>
            <p:cNvCxnSpPr/>
            <p:nvPr/>
          </p:nvCxnSpPr>
          <p:spPr>
            <a:xfrm>
              <a:off x="4432834" y="3967553"/>
              <a:ext cx="74107" cy="19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8699481" y="2114012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FABF7"/>
                </a:solidFill>
              </a:rPr>
              <a:t>&gt;stop[*]:</a:t>
            </a:r>
            <a:endParaRPr lang="en-US" sz="2000" dirty="0">
              <a:solidFill>
                <a:srgbClr val="4FABF7"/>
              </a:solidFill>
            </a:endParaRPr>
          </a:p>
        </p:txBody>
      </p:sp>
      <p:sp>
        <p:nvSpPr>
          <p:cNvPr id="2068" name="Can 2067"/>
          <p:cNvSpPr/>
          <p:nvPr/>
        </p:nvSpPr>
        <p:spPr>
          <a:xfrm>
            <a:off x="9993658" y="2091330"/>
            <a:ext cx="1223874" cy="962025"/>
          </a:xfrm>
          <a:prstGeom prst="can">
            <a:avLst/>
          </a:prstGeom>
          <a:solidFill>
            <a:srgbClr val="FFC000">
              <a:alpha val="36078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|</a:t>
            </a:r>
            <a:r>
              <a:rPr lang="en-US" dirty="0" err="1" smtClean="0">
                <a:solidFill>
                  <a:srgbClr val="FFC000"/>
                </a:solidFill>
              </a:rPr>
              <a:t>rg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4" name="Can 103"/>
          <p:cNvSpPr/>
          <p:nvPr/>
        </p:nvSpPr>
        <p:spPr>
          <a:xfrm rot="5400000">
            <a:off x="8245521" y="2416287"/>
            <a:ext cx="617924" cy="2149155"/>
          </a:xfrm>
          <a:prstGeom prst="can">
            <a:avLst/>
          </a:prstGeom>
          <a:solidFill>
            <a:srgbClr val="FFC000">
              <a:alpha val="36078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>
                <a:solidFill>
                  <a:srgbClr val="FFC000"/>
                </a:solidFill>
              </a:rPr>
              <a:t>|</a:t>
            </a:r>
            <a:r>
              <a:rPr lang="en-US" dirty="0" err="1" smtClean="0">
                <a:solidFill>
                  <a:srgbClr val="FFC000"/>
                </a:solidFill>
              </a:rPr>
              <a:t>fo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5" name="Can 104"/>
          <p:cNvSpPr/>
          <p:nvPr/>
        </p:nvSpPr>
        <p:spPr>
          <a:xfrm rot="5400000">
            <a:off x="8263572" y="1727127"/>
            <a:ext cx="574202" cy="2149155"/>
          </a:xfrm>
          <a:prstGeom prst="can">
            <a:avLst/>
          </a:prstGeom>
          <a:solidFill>
            <a:srgbClr val="FFC000">
              <a:alpha val="36078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>
                <a:solidFill>
                  <a:srgbClr val="FFC000"/>
                </a:solidFill>
              </a:rPr>
              <a:t>|</a:t>
            </a:r>
            <a:r>
              <a:rPr lang="en-US" dirty="0" err="1" smtClean="0">
                <a:solidFill>
                  <a:srgbClr val="FFC000"/>
                </a:solidFill>
              </a:rPr>
              <a:t>ou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3" name="Right Brace 72"/>
          <p:cNvSpPr/>
          <p:nvPr/>
        </p:nvSpPr>
        <p:spPr>
          <a:xfrm>
            <a:off x="6614842" y="2884971"/>
            <a:ext cx="419100" cy="120442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1" name="Straight Arrow Connector 2050"/>
          <p:cNvCxnSpPr>
            <a:stCxn id="73" idx="1"/>
          </p:cNvCxnSpPr>
          <p:nvPr/>
        </p:nvCxnSpPr>
        <p:spPr>
          <a:xfrm flipV="1">
            <a:off x="7033942" y="3009901"/>
            <a:ext cx="2198958" cy="4772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>
            <a:off x="6614842" y="4089401"/>
            <a:ext cx="419100" cy="5587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9" idx="1"/>
          </p:cNvCxnSpPr>
          <p:nvPr/>
        </p:nvCxnSpPr>
        <p:spPr>
          <a:xfrm flipV="1">
            <a:off x="7033942" y="3240799"/>
            <a:ext cx="2940369" cy="11280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ight Brace 82"/>
          <p:cNvSpPr/>
          <p:nvPr/>
        </p:nvSpPr>
        <p:spPr>
          <a:xfrm>
            <a:off x="6614842" y="4737100"/>
            <a:ext cx="419100" cy="9017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83" idx="1"/>
          </p:cNvCxnSpPr>
          <p:nvPr/>
        </p:nvCxnSpPr>
        <p:spPr>
          <a:xfrm flipV="1">
            <a:off x="7033942" y="3213104"/>
            <a:ext cx="3888058" cy="19748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ight Brace 88"/>
          <p:cNvSpPr/>
          <p:nvPr/>
        </p:nvSpPr>
        <p:spPr>
          <a:xfrm>
            <a:off x="6632034" y="5727700"/>
            <a:ext cx="419100" cy="9017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89" idx="1"/>
          </p:cNvCxnSpPr>
          <p:nvPr/>
        </p:nvCxnSpPr>
        <p:spPr>
          <a:xfrm flipV="1">
            <a:off x="7051134" y="3073400"/>
            <a:ext cx="2270666" cy="31051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ight Brace 97"/>
          <p:cNvSpPr/>
          <p:nvPr/>
        </p:nvSpPr>
        <p:spPr>
          <a:xfrm>
            <a:off x="6632034" y="6654800"/>
            <a:ext cx="419100" cy="406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8" idx="1"/>
          </p:cNvCxnSpPr>
          <p:nvPr/>
        </p:nvCxnSpPr>
        <p:spPr>
          <a:xfrm flipV="1">
            <a:off x="7051134" y="2794000"/>
            <a:ext cx="1610266" cy="4064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94"/>
          <p:cNvGrpSpPr>
            <a:grpSpLocks/>
          </p:cNvGrpSpPr>
          <p:nvPr/>
        </p:nvGrpSpPr>
        <p:grpSpPr bwMode="auto">
          <a:xfrm>
            <a:off x="9945252" y="4343325"/>
            <a:ext cx="118641" cy="215762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64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165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166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grpSp>
        <p:nvGrpSpPr>
          <p:cNvPr id="160" name="Group 94"/>
          <p:cNvGrpSpPr>
            <a:grpSpLocks/>
          </p:cNvGrpSpPr>
          <p:nvPr/>
        </p:nvGrpSpPr>
        <p:grpSpPr bwMode="auto">
          <a:xfrm>
            <a:off x="10801764" y="4346572"/>
            <a:ext cx="118641" cy="215762"/>
            <a:chOff x="3012" y="1920"/>
            <a:chExt cx="222" cy="34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162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163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cxnSp>
        <p:nvCxnSpPr>
          <p:cNvPr id="192" name="Straight Arrow Connector 191"/>
          <p:cNvCxnSpPr>
            <a:stCxn id="230" idx="3"/>
            <a:endCxn id="164" idx="1"/>
          </p:cNvCxnSpPr>
          <p:nvPr/>
        </p:nvCxnSpPr>
        <p:spPr>
          <a:xfrm flipV="1">
            <a:off x="9220147" y="4451206"/>
            <a:ext cx="725105" cy="649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94"/>
          <p:cNvGrpSpPr>
            <a:grpSpLocks/>
          </p:cNvGrpSpPr>
          <p:nvPr/>
        </p:nvGrpSpPr>
        <p:grpSpPr bwMode="auto">
          <a:xfrm>
            <a:off x="9101506" y="4349820"/>
            <a:ext cx="118641" cy="215762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30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algn="ctr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31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32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cxnSp>
        <p:nvCxnSpPr>
          <p:cNvPr id="252" name="Straight Arrow Connector 251"/>
          <p:cNvCxnSpPr/>
          <p:nvPr/>
        </p:nvCxnSpPr>
        <p:spPr>
          <a:xfrm flipV="1">
            <a:off x="10063893" y="4457700"/>
            <a:ext cx="737878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V="1">
            <a:off x="10920405" y="4462073"/>
            <a:ext cx="737878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Rectangle 2075"/>
          <p:cNvSpPr/>
          <p:nvPr/>
        </p:nvSpPr>
        <p:spPr>
          <a:xfrm>
            <a:off x="9394105" y="4318001"/>
            <a:ext cx="404146" cy="279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@0</a:t>
            </a:r>
            <a:endParaRPr lang="en-US" sz="12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210305" y="4311506"/>
            <a:ext cx="404146" cy="279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@1</a:t>
            </a:r>
            <a:endParaRPr lang="en-US" sz="1200" i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044944" y="4314753"/>
            <a:ext cx="404146" cy="27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@2</a:t>
            </a:r>
            <a:endParaRPr lang="en-US" sz="1200" i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092860"/>
      </p:ext>
    </p:extLst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736" t="20432" r="48235" b="31255"/>
          <a:stretch/>
        </p:blipFill>
        <p:spPr bwMode="auto">
          <a:xfrm>
            <a:off x="1066800" y="1828800"/>
            <a:ext cx="7772400" cy="555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5152123"/>
      </p:ext>
    </p:extLst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+ FIFOs</a:t>
            </a:r>
            <a:endParaRPr lang="en-US" dirty="0"/>
          </a:p>
        </p:txBody>
      </p:sp>
      <p:grpSp>
        <p:nvGrpSpPr>
          <p:cNvPr id="268" name="Group 267"/>
          <p:cNvGrpSpPr/>
          <p:nvPr/>
        </p:nvGrpSpPr>
        <p:grpSpPr>
          <a:xfrm>
            <a:off x="2340825" y="5645581"/>
            <a:ext cx="4065402" cy="1261211"/>
            <a:chOff x="2723702" y="5977211"/>
            <a:chExt cx="4065402" cy="1261211"/>
          </a:xfrm>
        </p:grpSpPr>
        <p:grpSp>
          <p:nvGrpSpPr>
            <p:cNvPr id="131" name="Group 130"/>
            <p:cNvGrpSpPr/>
            <p:nvPr/>
          </p:nvGrpSpPr>
          <p:grpSpPr>
            <a:xfrm>
              <a:off x="2723702" y="5977211"/>
              <a:ext cx="4065402" cy="1261211"/>
              <a:chOff x="2716397" y="2545277"/>
              <a:chExt cx="4065402" cy="126121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rapezoid 132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Arrow Connector 133"/>
              <p:cNvCxnSpPr>
                <a:stCxn id="696" idx="3"/>
                <a:endCxn id="186" idx="1"/>
              </p:cNvCxnSpPr>
              <p:nvPr/>
            </p:nvCxnSpPr>
            <p:spPr>
              <a:xfrm flipV="1">
                <a:off x="2716397" y="3477866"/>
                <a:ext cx="1560016" cy="15229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138" name="Straight Connector 137"/>
              <p:cNvCxnSpPr>
                <a:stCxn id="186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33" idx="2"/>
              </p:cNvCxnSpPr>
              <p:nvPr/>
            </p:nvCxnSpPr>
            <p:spPr>
              <a:xfrm flipH="1" flipV="1">
                <a:off x="6395834" y="3200270"/>
                <a:ext cx="3088" cy="60621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143" name="Cloud 142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Arrow Connector 143"/>
              <p:cNvCxnSpPr>
                <a:stCxn id="192" idx="3"/>
                <a:endCxn id="133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9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146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147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8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149" name="Straight Arrow Connector 148"/>
              <p:cNvCxnSpPr>
                <a:stCxn id="151" idx="3"/>
                <a:endCxn id="192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83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rapezoid 150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Arrow Connector 151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180" idx="0"/>
                <a:endCxn id="151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endCxn id="151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156" name="Straight Arrow Connector 155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endCxn id="177" idx="1"/>
              </p:cNvCxnSpPr>
              <p:nvPr/>
            </p:nvCxnSpPr>
            <p:spPr>
              <a:xfrm flipV="1">
                <a:off x="3878895" y="2823887"/>
                <a:ext cx="426377" cy="1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166" name="Straight Arrow Connector 165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33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>
                <a:stCxn id="151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7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171" name="Straight Arrow Connector 170"/>
              <p:cNvCxnSpPr>
                <a:endCxn id="143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74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6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1" name="Straight Connector 380"/>
            <p:cNvCxnSpPr>
              <a:stCxn id="177" idx="3"/>
            </p:cNvCxnSpPr>
            <p:nvPr/>
          </p:nvCxnSpPr>
          <p:spPr>
            <a:xfrm>
              <a:off x="4431218" y="6255821"/>
              <a:ext cx="74107" cy="19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2332462" y="4501915"/>
            <a:ext cx="4073548" cy="1325714"/>
            <a:chOff x="2715339" y="4833545"/>
            <a:chExt cx="4073548" cy="1325714"/>
          </a:xfrm>
        </p:grpSpPr>
        <p:grpSp>
          <p:nvGrpSpPr>
            <p:cNvPr id="195" name="Group 194"/>
            <p:cNvGrpSpPr/>
            <p:nvPr/>
          </p:nvGrpSpPr>
          <p:grpSpPr>
            <a:xfrm>
              <a:off x="2715339" y="4833545"/>
              <a:ext cx="4073548" cy="1325714"/>
              <a:chOff x="2708251" y="2545277"/>
              <a:chExt cx="4073548" cy="132571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rapezoid 196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8" name="Straight Arrow Connector 197"/>
              <p:cNvCxnSpPr>
                <a:stCxn id="685" idx="3"/>
                <a:endCxn id="250" idx="1"/>
              </p:cNvCxnSpPr>
              <p:nvPr/>
            </p:nvCxnSpPr>
            <p:spPr>
              <a:xfrm flipV="1">
                <a:off x="2708251" y="3477866"/>
                <a:ext cx="1568162" cy="12083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202" name="Straight Connector 201"/>
              <p:cNvCxnSpPr>
                <a:stCxn id="250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97" idx="2"/>
              </p:cNvCxnSpPr>
              <p:nvPr/>
            </p:nvCxnSpPr>
            <p:spPr>
              <a:xfrm flipV="1">
                <a:off x="6395834" y="3200270"/>
                <a:ext cx="0" cy="670721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207" name="Cloud 206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>
                <a:stCxn id="256" idx="3"/>
                <a:endCxn id="197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5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10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5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11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5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12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4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13" name="Straight Arrow Connector 212"/>
              <p:cNvCxnSpPr>
                <a:stCxn id="215" idx="3"/>
                <a:endCxn id="256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47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rapezoid 214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>
                <a:stCxn id="244" idx="0"/>
                <a:endCxn id="215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>
                <a:endCxn id="215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44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6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20" name="Straight Arrow Connector 219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 rot="16200000">
                <a:off x="5344600" y="3324652"/>
                <a:ext cx="472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endCxn id="241" idx="1"/>
              </p:cNvCxnSpPr>
              <p:nvPr/>
            </p:nvCxnSpPr>
            <p:spPr>
              <a:xfrm>
                <a:off x="3874770" y="2819400"/>
                <a:ext cx="430502" cy="4487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TextBox 228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230" name="Straight Arrow Connector 229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>
                <a:stCxn id="197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>
                <a:stCxn id="215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41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3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35" name="Straight Arrow Connector 234"/>
              <p:cNvCxnSpPr>
                <a:endCxn id="207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7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38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3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0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3" name="Straight Connector 382"/>
            <p:cNvCxnSpPr/>
            <p:nvPr/>
          </p:nvCxnSpPr>
          <p:spPr>
            <a:xfrm>
              <a:off x="4431001" y="5109712"/>
              <a:ext cx="74107" cy="19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/>
          <p:cNvGrpSpPr/>
          <p:nvPr/>
        </p:nvGrpSpPr>
        <p:grpSpPr>
          <a:xfrm>
            <a:off x="2324099" y="3357313"/>
            <a:ext cx="4082128" cy="1325714"/>
            <a:chOff x="2706976" y="3688943"/>
            <a:chExt cx="4082128" cy="1325714"/>
          </a:xfrm>
        </p:grpSpPr>
        <p:grpSp>
          <p:nvGrpSpPr>
            <p:cNvPr id="804" name="Group 803"/>
            <p:cNvGrpSpPr/>
            <p:nvPr/>
          </p:nvGrpSpPr>
          <p:grpSpPr>
            <a:xfrm>
              <a:off x="2706976" y="3688943"/>
              <a:ext cx="4082128" cy="1325714"/>
              <a:chOff x="2699671" y="2545277"/>
              <a:chExt cx="4082128" cy="1325714"/>
            </a:xfrm>
          </p:grpSpPr>
          <p:sp>
            <p:nvSpPr>
              <p:cNvPr id="805" name="Rectangle 804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6" name="Trapezoid 805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7" name="Straight Arrow Connector 806"/>
              <p:cNvCxnSpPr>
                <a:stCxn id="677" idx="3"/>
                <a:endCxn id="859" idx="1"/>
              </p:cNvCxnSpPr>
              <p:nvPr/>
            </p:nvCxnSpPr>
            <p:spPr>
              <a:xfrm flipV="1">
                <a:off x="2699671" y="3477866"/>
                <a:ext cx="1576742" cy="1143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Arrow Connector 807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9" name="TextBox 808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810" name="TextBox 809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811" name="Straight Connector 810"/>
              <p:cNvCxnSpPr>
                <a:stCxn id="859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Arrow Connector 811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Arrow Connector 812"/>
              <p:cNvCxnSpPr>
                <a:endCxn id="806" idx="2"/>
              </p:cNvCxnSpPr>
              <p:nvPr/>
            </p:nvCxnSpPr>
            <p:spPr>
              <a:xfrm flipV="1">
                <a:off x="6395834" y="3200270"/>
                <a:ext cx="0" cy="67072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Arrow Connector 813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5" name="TextBox 814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816" name="Cloud 815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7" name="Straight Arrow Connector 816"/>
              <p:cNvCxnSpPr>
                <a:stCxn id="865" idx="3"/>
                <a:endCxn id="806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8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65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7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819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6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820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5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821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5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822" name="Straight Arrow Connector 821"/>
              <p:cNvCxnSpPr>
                <a:stCxn id="824" idx="3"/>
                <a:endCxn id="865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Arrow Connector 822"/>
              <p:cNvCxnSpPr>
                <a:stCxn id="856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4" name="Trapezoid 823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5" name="Straight Arrow Connector 824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Arrow Connector 825"/>
              <p:cNvCxnSpPr>
                <a:stCxn id="853" idx="0"/>
                <a:endCxn id="824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Arrow Connector 826"/>
              <p:cNvCxnSpPr>
                <a:endCxn id="824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8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5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829" name="Straight Arrow Connector 828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TextBox 829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831" name="TextBox 830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832" name="Straight Connector 831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3" name="TextBox 832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834" name="TextBox 833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835" name="TextBox 834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836" name="Straight Arrow Connector 835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Arrow Connector 836"/>
              <p:cNvCxnSpPr>
                <a:endCxn id="850" idx="1"/>
              </p:cNvCxnSpPr>
              <p:nvPr/>
            </p:nvCxnSpPr>
            <p:spPr>
              <a:xfrm>
                <a:off x="3873180" y="2822544"/>
                <a:ext cx="432092" cy="1343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8" name="TextBox 837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839" name="Straight Arrow Connector 838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Arrow Connector 839"/>
              <p:cNvCxnSpPr>
                <a:stCxn id="806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Arrow Connector 840"/>
              <p:cNvCxnSpPr>
                <a:stCxn id="824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Arrow Connector 841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3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5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844" name="Straight Arrow Connector 843"/>
              <p:cNvCxnSpPr>
                <a:endCxn id="816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Arrow Connector 844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6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4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4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4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4" name="Straight Connector 383"/>
            <p:cNvCxnSpPr/>
            <p:nvPr/>
          </p:nvCxnSpPr>
          <p:spPr>
            <a:xfrm>
              <a:off x="4432834" y="3967553"/>
              <a:ext cx="74107" cy="19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2303191" y="1954370"/>
            <a:ext cx="4102819" cy="1583598"/>
            <a:chOff x="2686068" y="2286000"/>
            <a:chExt cx="4102819" cy="1583598"/>
          </a:xfrm>
        </p:grpSpPr>
        <p:grpSp>
          <p:nvGrpSpPr>
            <p:cNvPr id="605" name="Group 604"/>
            <p:cNvGrpSpPr/>
            <p:nvPr/>
          </p:nvGrpSpPr>
          <p:grpSpPr>
            <a:xfrm>
              <a:off x="2686068" y="2286000"/>
              <a:ext cx="4102819" cy="1583598"/>
              <a:chOff x="2678980" y="2286000"/>
              <a:chExt cx="4102819" cy="1583598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Trapezoid 328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0" name="Straight Arrow Connector 329"/>
              <p:cNvCxnSpPr>
                <a:stCxn id="2" idx="3"/>
                <a:endCxn id="352" idx="1"/>
              </p:cNvCxnSpPr>
              <p:nvPr/>
            </p:nvCxnSpPr>
            <p:spPr>
              <a:xfrm flipV="1">
                <a:off x="2678980" y="3477866"/>
                <a:ext cx="1597433" cy="889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TextBox 331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334" name="Straight Connector 333"/>
              <p:cNvCxnSpPr>
                <a:stCxn id="352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>
                <a:stCxn id="862" idx="0"/>
                <a:endCxn id="329" idx="2"/>
              </p:cNvCxnSpPr>
              <p:nvPr/>
            </p:nvCxnSpPr>
            <p:spPr>
              <a:xfrm flipH="1" flipV="1">
                <a:off x="6395834" y="3200270"/>
                <a:ext cx="217" cy="669328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TextBox 337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339" name="Cloud 338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" name="Straight Arrow Connector 339"/>
              <p:cNvCxnSpPr>
                <a:stCxn id="358" idx="3"/>
                <a:endCxn id="329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1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58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60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342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55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7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343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5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344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4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346" name="Straight Arrow Connector 345"/>
              <p:cNvCxnSpPr>
                <a:stCxn id="363" idx="3"/>
                <a:endCxn id="358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>
                <a:stCxn id="349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rapezoid 362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9" name="Straight Arrow Connector 368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>
                <a:stCxn id="393" idx="0"/>
                <a:endCxn id="363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>
                <a:endCxn id="363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7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9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9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9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97" name="Straight Arrow Connector 296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544" name="Straight Connector 543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5" name="TextBox 544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546" name="TextBox 545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547" name="TextBox 546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548" name="Straight Arrow Connector 547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Arrow Connector 548"/>
              <p:cNvCxnSpPr>
                <a:endCxn id="572" idx="1"/>
              </p:cNvCxnSpPr>
              <p:nvPr/>
            </p:nvCxnSpPr>
            <p:spPr>
              <a:xfrm>
                <a:off x="3869587" y="2823210"/>
                <a:ext cx="435685" cy="677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TextBox 549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4724933" y="2286000"/>
                <a:ext cx="1077" cy="45148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>
                <a:stCxn id="329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>
                <a:stCxn id="363" idx="0"/>
              </p:cNvCxnSpPr>
              <p:nvPr/>
            </p:nvCxnSpPr>
            <p:spPr>
              <a:xfrm flipV="1">
                <a:off x="5482697" y="2385512"/>
                <a:ext cx="3305" cy="588610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Arrow Connector 550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0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7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7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7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581" name="Straight Arrow Connector 580"/>
              <p:cNvCxnSpPr>
                <a:endCxn id="339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Arrow Connector 583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0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601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0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03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5" name="Straight Connector 384"/>
            <p:cNvCxnSpPr/>
            <p:nvPr/>
          </p:nvCxnSpPr>
          <p:spPr>
            <a:xfrm>
              <a:off x="4431000" y="2823887"/>
              <a:ext cx="74107" cy="1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 rot="10800000">
            <a:off x="6405536" y="2112606"/>
            <a:ext cx="4079861" cy="4698924"/>
            <a:chOff x="7484758" y="2523137"/>
            <a:chExt cx="4079861" cy="4698924"/>
          </a:xfrm>
        </p:grpSpPr>
        <p:grpSp>
          <p:nvGrpSpPr>
            <p:cNvPr id="386" name="Group 385"/>
            <p:cNvGrpSpPr/>
            <p:nvPr/>
          </p:nvGrpSpPr>
          <p:grpSpPr>
            <a:xfrm>
              <a:off x="7522392" y="5955071"/>
              <a:ext cx="4042227" cy="1266990"/>
              <a:chOff x="2746877" y="5977211"/>
              <a:chExt cx="4042227" cy="1266990"/>
            </a:xfrm>
          </p:grpSpPr>
          <p:grpSp>
            <p:nvGrpSpPr>
              <p:cNvPr id="387" name="Group 386"/>
              <p:cNvGrpSpPr/>
              <p:nvPr/>
            </p:nvGrpSpPr>
            <p:grpSpPr>
              <a:xfrm>
                <a:off x="2746877" y="5977211"/>
                <a:ext cx="4042227" cy="1266990"/>
                <a:chOff x="2739572" y="2545277"/>
                <a:chExt cx="4042227" cy="1266990"/>
              </a:xfrm>
            </p:grpSpPr>
            <p:sp>
              <p:nvSpPr>
                <p:cNvPr id="389" name="Rectangle 388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Trapezoid 389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Arrow Connector 390"/>
                <p:cNvCxnSpPr>
                  <a:stCxn id="740" idx="3"/>
                  <a:endCxn id="446" idx="1"/>
                </p:cNvCxnSpPr>
                <p:nvPr/>
              </p:nvCxnSpPr>
              <p:spPr>
                <a:xfrm rot="10800000" flipH="1">
                  <a:off x="2739572" y="3477866"/>
                  <a:ext cx="1536841" cy="7653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Arrow Connector 391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6" name="TextBox 395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397" name="TextBox 396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398" name="Straight Connector 397"/>
                <p:cNvCxnSpPr>
                  <a:stCxn id="446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Arrow Connector 398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/>
                <p:cNvCxnSpPr>
                  <a:endCxn id="390" idx="2"/>
                </p:cNvCxnSpPr>
                <p:nvPr/>
              </p:nvCxnSpPr>
              <p:spPr>
                <a:xfrm rot="10800000" flipH="1">
                  <a:off x="6392675" y="3200270"/>
                  <a:ext cx="3159" cy="611997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2" name="TextBox 401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403" name="Cloud 402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4" name="Straight Arrow Connector 403"/>
                <p:cNvCxnSpPr>
                  <a:stCxn id="452" idx="3"/>
                  <a:endCxn id="390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5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5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06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4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07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4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08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09" name="Straight Arrow Connector 408"/>
                <p:cNvCxnSpPr>
                  <a:stCxn id="411" idx="3"/>
                  <a:endCxn id="452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Arrow Connector 409"/>
                <p:cNvCxnSpPr>
                  <a:stCxn id="443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1" name="Trapezoid 410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2" name="Straight Arrow Connector 411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Arrow Connector 412"/>
                <p:cNvCxnSpPr>
                  <a:stCxn id="440" idx="0"/>
                  <a:endCxn id="411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>
                  <a:endCxn id="411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5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4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16" name="Straight Arrow Connector 415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TextBox 416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18" name="TextBox 417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0" name="TextBox 419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421" name="TextBox 420"/>
                <p:cNvSpPr txBox="1"/>
                <p:nvPr/>
              </p:nvSpPr>
              <p:spPr>
                <a:xfrm rot="16200000">
                  <a:off x="5343634" y="3323693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22" name="TextBox 421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423" name="Straight Arrow Connector 422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Arrow Connector 423"/>
                <p:cNvCxnSpPr>
                  <a:endCxn id="437" idx="1"/>
                </p:cNvCxnSpPr>
                <p:nvPr/>
              </p:nvCxnSpPr>
              <p:spPr>
                <a:xfrm flipV="1">
                  <a:off x="3878895" y="2823887"/>
                  <a:ext cx="426377" cy="199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5" name="TextBox 424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26" name="Straight Arrow Connector 425"/>
                <p:cNvCxnSpPr/>
                <p:nvPr/>
              </p:nvCxnSpPr>
              <p:spPr>
                <a:xfrm flipH="1" flipV="1">
                  <a:off x="4723027" y="2606040"/>
                  <a:ext cx="1905" cy="131446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Arrow Connector 426"/>
                <p:cNvCxnSpPr>
                  <a:stCxn id="390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Arrow Connector 427"/>
                <p:cNvCxnSpPr>
                  <a:stCxn id="411" idx="0"/>
                </p:cNvCxnSpPr>
                <p:nvPr/>
              </p:nvCxnSpPr>
              <p:spPr>
                <a:xfrm flipV="1">
                  <a:off x="5482697" y="2609850"/>
                  <a:ext cx="425" cy="364272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Arrow Connector 428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0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3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8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31" name="Straight Arrow Connector 430"/>
                <p:cNvCxnSpPr>
                  <a:endCxn id="403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Arrow Connector 431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3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3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5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388" name="Straight Connector 387"/>
              <p:cNvCxnSpPr>
                <a:stCxn id="437" idx="3"/>
              </p:cNvCxnSpPr>
              <p:nvPr/>
            </p:nvCxnSpPr>
            <p:spPr>
              <a:xfrm>
                <a:off x="4431218" y="6255821"/>
                <a:ext cx="74107" cy="19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5" name="Group 454"/>
            <p:cNvGrpSpPr/>
            <p:nvPr/>
          </p:nvGrpSpPr>
          <p:grpSpPr>
            <a:xfrm>
              <a:off x="7514029" y="4811405"/>
              <a:ext cx="4050373" cy="1325714"/>
              <a:chOff x="2738514" y="4833545"/>
              <a:chExt cx="4050373" cy="1325714"/>
            </a:xfrm>
          </p:grpSpPr>
          <p:grpSp>
            <p:nvGrpSpPr>
              <p:cNvPr id="456" name="Group 455"/>
              <p:cNvGrpSpPr/>
              <p:nvPr/>
            </p:nvGrpSpPr>
            <p:grpSpPr>
              <a:xfrm>
                <a:off x="2738514" y="4833545"/>
                <a:ext cx="4050373" cy="1325714"/>
                <a:chOff x="2731426" y="2545277"/>
                <a:chExt cx="4050373" cy="1325714"/>
              </a:xfrm>
            </p:grpSpPr>
            <p:sp>
              <p:nvSpPr>
                <p:cNvPr id="458" name="Rectangle 457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Trapezoid 458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0" name="Straight Arrow Connector 459"/>
                <p:cNvCxnSpPr>
                  <a:stCxn id="732" idx="3"/>
                  <a:endCxn id="512" idx="1"/>
                </p:cNvCxnSpPr>
                <p:nvPr/>
              </p:nvCxnSpPr>
              <p:spPr>
                <a:xfrm rot="10800000" flipH="1">
                  <a:off x="2731426" y="3477866"/>
                  <a:ext cx="1544987" cy="4507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Arrow Connector 460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2" name="TextBox 461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463" name="TextBox 462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464" name="Straight Connector 463"/>
                <p:cNvCxnSpPr>
                  <a:stCxn id="512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Arrow Connector 464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Arrow Connector 465"/>
                <p:cNvCxnSpPr>
                  <a:endCxn id="459" idx="2"/>
                </p:cNvCxnSpPr>
                <p:nvPr/>
              </p:nvCxnSpPr>
              <p:spPr>
                <a:xfrm flipV="1">
                  <a:off x="6395834" y="3200270"/>
                  <a:ext cx="0" cy="670721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Arrow Connector 466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TextBox 467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469" name="Cloud 468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0" name="Straight Arrow Connector 469"/>
                <p:cNvCxnSpPr>
                  <a:stCxn id="518" idx="3"/>
                  <a:endCxn id="459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1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1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2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72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15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6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73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1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74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0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75" name="Straight Arrow Connector 474"/>
                <p:cNvCxnSpPr>
                  <a:stCxn id="477" idx="3"/>
                  <a:endCxn id="518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Arrow Connector 475"/>
                <p:cNvCxnSpPr>
                  <a:stCxn id="509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Trapezoid 476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8" name="Straight Arrow Connector 477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Arrow Connector 478"/>
                <p:cNvCxnSpPr>
                  <a:stCxn id="506" idx="0"/>
                  <a:endCxn id="477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>
                  <a:endCxn id="477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0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82" name="Straight Arrow Connector 481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84" name="TextBox 483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TextBox 485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487" name="TextBox 486"/>
                <p:cNvSpPr txBox="1"/>
                <p:nvPr/>
              </p:nvSpPr>
              <p:spPr>
                <a:xfrm rot="16200000">
                  <a:off x="5344600" y="3324652"/>
                  <a:ext cx="472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88" name="TextBox 487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489" name="Straight Arrow Connector 488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Arrow Connector 489"/>
                <p:cNvCxnSpPr>
                  <a:endCxn id="503" idx="1"/>
                </p:cNvCxnSpPr>
                <p:nvPr/>
              </p:nvCxnSpPr>
              <p:spPr>
                <a:xfrm>
                  <a:off x="3874770" y="2819400"/>
                  <a:ext cx="430502" cy="4487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92" name="Straight Arrow Connector 491"/>
                <p:cNvCxnSpPr/>
                <p:nvPr/>
              </p:nvCxnSpPr>
              <p:spPr>
                <a:xfrm flipH="1" flipV="1">
                  <a:off x="4723027" y="2606040"/>
                  <a:ext cx="1905" cy="13144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Arrow Connector 492"/>
                <p:cNvCxnSpPr>
                  <a:stCxn id="459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Arrow Connector 493"/>
                <p:cNvCxnSpPr>
                  <a:stCxn id="477" idx="0"/>
                </p:cNvCxnSpPr>
                <p:nvPr/>
              </p:nvCxnSpPr>
              <p:spPr>
                <a:xfrm flipV="1">
                  <a:off x="5482697" y="2609850"/>
                  <a:ext cx="425" cy="364272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Arrow Connector 494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6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0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97" name="Straight Arrow Connector 496"/>
                <p:cNvCxnSpPr>
                  <a:endCxn id="469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Arrow Connector 497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9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0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457" name="Straight Connector 456"/>
              <p:cNvCxnSpPr/>
              <p:nvPr/>
            </p:nvCxnSpPr>
            <p:spPr>
              <a:xfrm>
                <a:off x="4431001" y="5109712"/>
                <a:ext cx="74107" cy="19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1" name="Group 520"/>
            <p:cNvGrpSpPr/>
            <p:nvPr/>
          </p:nvGrpSpPr>
          <p:grpSpPr>
            <a:xfrm>
              <a:off x="7505666" y="3666803"/>
              <a:ext cx="4058953" cy="1325714"/>
              <a:chOff x="2730151" y="3688943"/>
              <a:chExt cx="4058953" cy="1325714"/>
            </a:xfrm>
          </p:grpSpPr>
          <p:grpSp>
            <p:nvGrpSpPr>
              <p:cNvPr id="522" name="Group 521"/>
              <p:cNvGrpSpPr/>
              <p:nvPr/>
            </p:nvGrpSpPr>
            <p:grpSpPr>
              <a:xfrm>
                <a:off x="2730151" y="3688943"/>
                <a:ext cx="4058953" cy="1325714"/>
                <a:chOff x="2722846" y="2545277"/>
                <a:chExt cx="4058953" cy="1325714"/>
              </a:xfrm>
            </p:grpSpPr>
            <p:sp>
              <p:nvSpPr>
                <p:cNvPr id="524" name="Rectangle 523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Trapezoid 524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6" name="Straight Arrow Connector 525"/>
                <p:cNvCxnSpPr>
                  <a:stCxn id="717" idx="3"/>
                  <a:endCxn id="592" idx="1"/>
                </p:cNvCxnSpPr>
                <p:nvPr/>
              </p:nvCxnSpPr>
              <p:spPr>
                <a:xfrm rot="10800000" flipH="1" flipV="1">
                  <a:off x="2722846" y="3471433"/>
                  <a:ext cx="1553567" cy="6433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Arrow Connector 526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529" name="TextBox 528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530" name="Straight Connector 529"/>
                <p:cNvCxnSpPr>
                  <a:stCxn id="592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Arrow Connector 530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Arrow Connector 531"/>
                <p:cNvCxnSpPr>
                  <a:endCxn id="525" idx="2"/>
                </p:cNvCxnSpPr>
                <p:nvPr/>
              </p:nvCxnSpPr>
              <p:spPr>
                <a:xfrm flipV="1">
                  <a:off x="6395834" y="3200270"/>
                  <a:ext cx="0" cy="67072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Arrow Connector 532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535" name="Cloud 534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6" name="Straight Arrow Connector 535"/>
                <p:cNvCxnSpPr>
                  <a:stCxn id="598" idx="3"/>
                  <a:endCxn id="525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7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9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0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538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95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6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539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9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540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8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541" name="Straight Arrow Connector 540"/>
                <p:cNvCxnSpPr>
                  <a:stCxn id="543" idx="3"/>
                  <a:endCxn id="598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Arrow Connector 541"/>
                <p:cNvCxnSpPr>
                  <a:stCxn id="589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Trapezoid 542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2" name="Straight Arrow Connector 551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Arrow Connector 552"/>
                <p:cNvCxnSpPr>
                  <a:stCxn id="586" idx="0"/>
                  <a:endCxn id="543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Arrow Connector 553"/>
                <p:cNvCxnSpPr>
                  <a:endCxn id="543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5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8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556" name="Straight Arrow Connector 555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TextBox 556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558" name="TextBox 557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0" name="TextBox 559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561" name="TextBox 560"/>
                <p:cNvSpPr txBox="1"/>
                <p:nvPr/>
              </p:nvSpPr>
              <p:spPr>
                <a:xfrm rot="16200000">
                  <a:off x="5343634" y="3323693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562" name="TextBox 561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563" name="Straight Arrow Connector 562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Arrow Connector 563"/>
                <p:cNvCxnSpPr>
                  <a:endCxn id="582" idx="1"/>
                </p:cNvCxnSpPr>
                <p:nvPr/>
              </p:nvCxnSpPr>
              <p:spPr>
                <a:xfrm>
                  <a:off x="3873180" y="2822544"/>
                  <a:ext cx="432092" cy="1343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5" name="TextBox 564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566" name="Straight Arrow Connector 565"/>
                <p:cNvCxnSpPr/>
                <p:nvPr/>
              </p:nvCxnSpPr>
              <p:spPr>
                <a:xfrm flipH="1" flipV="1">
                  <a:off x="4723027" y="2606040"/>
                  <a:ext cx="1905" cy="131446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Arrow Connector 566"/>
                <p:cNvCxnSpPr>
                  <a:stCxn id="525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Arrow Connector 567"/>
                <p:cNvCxnSpPr>
                  <a:stCxn id="543" idx="0"/>
                </p:cNvCxnSpPr>
                <p:nvPr/>
              </p:nvCxnSpPr>
              <p:spPr>
                <a:xfrm flipV="1">
                  <a:off x="5482697" y="2609850"/>
                  <a:ext cx="425" cy="364272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Arrow Connector 568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1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8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575" name="Straight Arrow Connector 574"/>
                <p:cNvCxnSpPr>
                  <a:endCxn id="535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Straight Arrow Connector 575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7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7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7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523" name="Straight Connector 522"/>
              <p:cNvCxnSpPr/>
              <p:nvPr/>
            </p:nvCxnSpPr>
            <p:spPr>
              <a:xfrm>
                <a:off x="4432834" y="3967553"/>
                <a:ext cx="74107" cy="199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/>
            <p:cNvGrpSpPr/>
            <p:nvPr/>
          </p:nvGrpSpPr>
          <p:grpSpPr>
            <a:xfrm>
              <a:off x="7484758" y="2523137"/>
              <a:ext cx="4079644" cy="1325714"/>
              <a:chOff x="2709243" y="2545277"/>
              <a:chExt cx="4079644" cy="1325714"/>
            </a:xfrm>
          </p:grpSpPr>
          <p:grpSp>
            <p:nvGrpSpPr>
              <p:cNvPr id="607" name="Group 606"/>
              <p:cNvGrpSpPr/>
              <p:nvPr/>
            </p:nvGrpSpPr>
            <p:grpSpPr>
              <a:xfrm>
                <a:off x="2709243" y="2545277"/>
                <a:ext cx="4079644" cy="1325714"/>
                <a:chOff x="2702155" y="2545277"/>
                <a:chExt cx="4079644" cy="1325714"/>
              </a:xfrm>
            </p:grpSpPr>
            <p:sp>
              <p:nvSpPr>
                <p:cNvPr id="609" name="Rectangle 608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Trapezoid 609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1" name="Straight Arrow Connector 610"/>
                <p:cNvCxnSpPr>
                  <a:stCxn id="707" idx="3"/>
                  <a:endCxn id="663" idx="1"/>
                </p:cNvCxnSpPr>
                <p:nvPr/>
              </p:nvCxnSpPr>
              <p:spPr>
                <a:xfrm rot="10800000" flipH="1" flipV="1">
                  <a:off x="2702155" y="3471179"/>
                  <a:ext cx="1574258" cy="6687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Arrow Connector 611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3" name="TextBox 612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614" name="TextBox 613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615" name="Straight Connector 614"/>
                <p:cNvCxnSpPr>
                  <a:stCxn id="663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Arrow Connector 615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Arrow Connector 616"/>
                <p:cNvCxnSpPr>
                  <a:endCxn id="610" idx="2"/>
                </p:cNvCxnSpPr>
                <p:nvPr/>
              </p:nvCxnSpPr>
              <p:spPr>
                <a:xfrm flipV="1">
                  <a:off x="6395834" y="3200270"/>
                  <a:ext cx="0" cy="67072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Arrow Connector 617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9" name="TextBox 618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620" name="Cloud 619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1" name="Straight Arrow Connector 620"/>
                <p:cNvCxnSpPr>
                  <a:stCxn id="669" idx="3"/>
                  <a:endCxn id="610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2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6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7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7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623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6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624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6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625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6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626" name="Straight Arrow Connector 625"/>
                <p:cNvCxnSpPr>
                  <a:stCxn id="628" idx="3"/>
                  <a:endCxn id="669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Arrow Connector 626"/>
                <p:cNvCxnSpPr>
                  <a:stCxn id="660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8" name="Trapezoid 627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9" name="Straight Arrow Connector 628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Straight Arrow Connector 629"/>
                <p:cNvCxnSpPr>
                  <a:stCxn id="657" idx="0"/>
                  <a:endCxn id="628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Arrow Connector 630"/>
                <p:cNvCxnSpPr>
                  <a:endCxn id="628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2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5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8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633" name="Straight Arrow Connector 632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635" name="TextBox 634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636" name="Straight Connector 635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7" name="TextBox 636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638" name="TextBox 637"/>
                <p:cNvSpPr txBox="1"/>
                <p:nvPr/>
              </p:nvSpPr>
              <p:spPr>
                <a:xfrm rot="16200000">
                  <a:off x="5343634" y="3323693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639" name="TextBox 638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640" name="Straight Arrow Connector 639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Arrow Connector 640"/>
                <p:cNvCxnSpPr>
                  <a:endCxn id="654" idx="1"/>
                </p:cNvCxnSpPr>
                <p:nvPr/>
              </p:nvCxnSpPr>
              <p:spPr>
                <a:xfrm>
                  <a:off x="3869587" y="2823210"/>
                  <a:ext cx="435685" cy="677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2" name="TextBox 641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644" name="Straight Arrow Connector 643"/>
                <p:cNvCxnSpPr>
                  <a:stCxn id="610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Arrow Connector 645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7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5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5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648" name="Straight Arrow Connector 647"/>
                <p:cNvCxnSpPr>
                  <a:endCxn id="620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Arrow Connector 648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0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5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2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3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608" name="Straight Connector 607"/>
              <p:cNvCxnSpPr/>
              <p:nvPr/>
            </p:nvCxnSpPr>
            <p:spPr>
              <a:xfrm>
                <a:off x="4431000" y="2823887"/>
                <a:ext cx="74107" cy="19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7" name="Straight Arrow Connector 686"/>
          <p:cNvCxnSpPr>
            <a:endCxn id="440" idx="2"/>
          </p:cNvCxnSpPr>
          <p:nvPr/>
        </p:nvCxnSpPr>
        <p:spPr>
          <a:xfrm flipH="1">
            <a:off x="7704638" y="2053882"/>
            <a:ext cx="217" cy="117449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endCxn id="443" idx="2"/>
          </p:cNvCxnSpPr>
          <p:nvPr/>
        </p:nvCxnSpPr>
        <p:spPr>
          <a:xfrm flipH="1">
            <a:off x="8464630" y="1954370"/>
            <a:ext cx="1057" cy="217498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/>
          <p:cNvCxnSpPr/>
          <p:nvPr/>
        </p:nvCxnSpPr>
        <p:spPr>
          <a:xfrm>
            <a:off x="5110213" y="2053882"/>
            <a:ext cx="259464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/>
          <p:nvPr/>
        </p:nvCxnSpPr>
        <p:spPr>
          <a:xfrm>
            <a:off x="4350221" y="1954370"/>
            <a:ext cx="411674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/>
          <p:cNvCxnSpPr/>
          <p:nvPr/>
        </p:nvCxnSpPr>
        <p:spPr>
          <a:xfrm flipH="1" flipV="1">
            <a:off x="6021697" y="2115556"/>
            <a:ext cx="772964" cy="283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>
            <a:endCxn id="355" idx="0"/>
          </p:cNvCxnSpPr>
          <p:nvPr/>
        </p:nvCxnSpPr>
        <p:spPr>
          <a:xfrm flipH="1">
            <a:off x="6020045" y="2112606"/>
            <a:ext cx="1652" cy="28169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711"/>
          <p:cNvCxnSpPr/>
          <p:nvPr/>
        </p:nvCxnSpPr>
        <p:spPr>
          <a:xfrm flipV="1">
            <a:off x="8464847" y="6619323"/>
            <a:ext cx="1077" cy="4514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Arrow Connector 712"/>
          <p:cNvCxnSpPr/>
          <p:nvPr/>
        </p:nvCxnSpPr>
        <p:spPr>
          <a:xfrm flipV="1">
            <a:off x="7702772" y="6377957"/>
            <a:ext cx="3305" cy="58861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6" name="Group 725"/>
          <p:cNvGrpSpPr/>
          <p:nvPr/>
        </p:nvGrpSpPr>
        <p:grpSpPr>
          <a:xfrm rot="10800000">
            <a:off x="4345662" y="6630876"/>
            <a:ext cx="4116741" cy="439932"/>
            <a:chOff x="4490855" y="7050418"/>
            <a:chExt cx="4116741" cy="439932"/>
          </a:xfrm>
        </p:grpSpPr>
        <p:cxnSp>
          <p:nvCxnSpPr>
            <p:cNvPr id="720" name="Straight Arrow Connector 719"/>
            <p:cNvCxnSpPr/>
            <p:nvPr/>
          </p:nvCxnSpPr>
          <p:spPr>
            <a:xfrm flipH="1">
              <a:off x="7845272" y="7149930"/>
              <a:ext cx="217" cy="117449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 flipH="1">
              <a:off x="8605264" y="7050418"/>
              <a:ext cx="1057" cy="217498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>
              <a:off x="5250847" y="7149930"/>
              <a:ext cx="259464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Arrow Connector 722"/>
            <p:cNvCxnSpPr/>
            <p:nvPr/>
          </p:nvCxnSpPr>
          <p:spPr>
            <a:xfrm>
              <a:off x="4490855" y="7050418"/>
              <a:ext cx="4116741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flipH="1" flipV="1">
              <a:off x="6162331" y="7211604"/>
              <a:ext cx="772964" cy="283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flipH="1">
              <a:off x="6160679" y="7208654"/>
              <a:ext cx="1652" cy="281696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54408" y="2805971"/>
            <a:ext cx="948783" cy="669455"/>
            <a:chOff x="1032417" y="2482439"/>
            <a:chExt cx="948783" cy="6694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6" name="Group 675"/>
          <p:cNvGrpSpPr/>
          <p:nvPr/>
        </p:nvGrpSpPr>
        <p:grpSpPr>
          <a:xfrm>
            <a:off x="1375316" y="3949891"/>
            <a:ext cx="948783" cy="669455"/>
            <a:chOff x="1032417" y="2482439"/>
            <a:chExt cx="948783" cy="66945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77" name="Rectangle 676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8" name="Straight Connector 677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4" name="Group 683"/>
          <p:cNvGrpSpPr/>
          <p:nvPr/>
        </p:nvGrpSpPr>
        <p:grpSpPr>
          <a:xfrm>
            <a:off x="1383679" y="5105433"/>
            <a:ext cx="948783" cy="669455"/>
            <a:chOff x="1032417" y="2482439"/>
            <a:chExt cx="948783" cy="669455"/>
          </a:xfrm>
        </p:grpSpPr>
        <p:sp>
          <p:nvSpPr>
            <p:cNvPr id="685" name="Rectangle 684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6" name="Straight Connector 685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5" name="Group 694"/>
          <p:cNvGrpSpPr/>
          <p:nvPr/>
        </p:nvGrpSpPr>
        <p:grpSpPr>
          <a:xfrm>
            <a:off x="1392042" y="6252245"/>
            <a:ext cx="948783" cy="669455"/>
            <a:chOff x="1032417" y="2482439"/>
            <a:chExt cx="948783" cy="6694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96" name="Rectangle 695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7" name="Straight Connector 696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 rot="10800000">
            <a:off x="10485397" y="5557327"/>
            <a:ext cx="948783" cy="669455"/>
            <a:chOff x="1032417" y="2482439"/>
            <a:chExt cx="948783" cy="6694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07" name="Rectangle 706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8" name="Straight Connector 707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" name="Group 715"/>
          <p:cNvGrpSpPr/>
          <p:nvPr/>
        </p:nvGrpSpPr>
        <p:grpSpPr>
          <a:xfrm rot="10800000">
            <a:off x="10464489" y="4413407"/>
            <a:ext cx="948783" cy="669455"/>
            <a:chOff x="1032417" y="2482439"/>
            <a:chExt cx="948783" cy="66945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7" name="Rectangle 716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8" name="Straight Connector 717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1" name="Group 730"/>
          <p:cNvGrpSpPr/>
          <p:nvPr/>
        </p:nvGrpSpPr>
        <p:grpSpPr>
          <a:xfrm rot="10800000">
            <a:off x="10456126" y="3257865"/>
            <a:ext cx="948783" cy="669455"/>
            <a:chOff x="1032417" y="2482439"/>
            <a:chExt cx="948783" cy="669455"/>
          </a:xfrm>
        </p:grpSpPr>
        <p:sp>
          <p:nvSpPr>
            <p:cNvPr id="732" name="Rectangle 731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3" name="Straight Connector 732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9" name="Group 738"/>
          <p:cNvGrpSpPr/>
          <p:nvPr/>
        </p:nvGrpSpPr>
        <p:grpSpPr>
          <a:xfrm rot="10800000">
            <a:off x="10447763" y="2111053"/>
            <a:ext cx="948783" cy="669455"/>
            <a:chOff x="1032417" y="2482439"/>
            <a:chExt cx="948783" cy="6694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0" name="Rectangle 739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1" name="Straight Connector 740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37430" y="1826886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fllop</a:t>
            </a:r>
            <a:r>
              <a:rPr lang="en-US" sz="1600" dirty="0" smtClean="0"/>
              <a:t>-based, w/ bypass</a:t>
            </a:r>
          </a:p>
          <a:p>
            <a:r>
              <a:rPr lang="en-US" sz="1600" dirty="0" smtClean="0"/>
              <a:t>and single encoded</a:t>
            </a:r>
          </a:p>
          <a:p>
            <a:r>
              <a:rPr lang="en-US" sz="1600" dirty="0" smtClean="0"/>
              <a:t>head/tail pointer mask)</a:t>
            </a:r>
            <a:endParaRPr lang="en-US" sz="1600" dirty="0"/>
          </a:p>
        </p:txBody>
      </p:sp>
      <p:cxnSp>
        <p:nvCxnSpPr>
          <p:cNvPr id="25" name="Straight Connector 24"/>
          <p:cNvCxnSpPr>
            <a:stCxn id="2" idx="0"/>
          </p:cNvCxnSpPr>
          <p:nvPr/>
        </p:nvCxnSpPr>
        <p:spPr>
          <a:xfrm flipH="1" flipV="1">
            <a:off x="1734942" y="2600138"/>
            <a:ext cx="187249" cy="22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4697583"/>
      </p:ext>
    </p:extLst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+ FIFOs SVX Code w/ SV Hookup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629400" y="1905000"/>
            <a:ext cx="838200" cy="3352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0" y="3335178"/>
            <a:ext cx="2358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 I/O hookup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6627542" y="5410200"/>
            <a:ext cx="838200" cy="8131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47878" y="5570539"/>
            <a:ext cx="35990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Ring/FIFO instantiation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914060"/>
            <a:ext cx="5949205" cy="43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1103960"/>
      </p:ext>
    </p:extLst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Silent data corruption too high, determined late in the project</a:t>
            </a:r>
          </a:p>
          <a:p>
            <a:r>
              <a:rPr lang="en-US" dirty="0" smtClean="0"/>
              <a:t>Decide to cover complete data path through FIFOs and ring with single parity bit.  Generate parity prior to FIFO, check at ring egress.</a:t>
            </a:r>
          </a:p>
          <a:p>
            <a:r>
              <a:rPr lang="en-US" dirty="0"/>
              <a:t>E</a:t>
            </a:r>
            <a:r>
              <a:rPr lang="en-US" dirty="0" smtClean="0"/>
              <a:t>xtra cycle required for parity generation.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8011258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Transaction-Level Modeling in SVX</a:t>
            </a:r>
          </a:p>
          <a:p>
            <a:r>
              <a:rPr lang="en-US" dirty="0"/>
              <a:t>The meaning of X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Toy Ring</a:t>
            </a:r>
          </a:p>
          <a:p>
            <a:pPr lvl="1"/>
            <a:r>
              <a:rPr lang="en-US" dirty="0" smtClean="0"/>
              <a:t>Pipeline logic</a:t>
            </a:r>
            <a:endParaRPr lang="en-US" dirty="0" smtClean="0"/>
          </a:p>
          <a:p>
            <a:pPr lvl="1"/>
            <a:r>
              <a:rPr lang="en-US" dirty="0" smtClean="0"/>
              <a:t>Latch-based </a:t>
            </a:r>
            <a:r>
              <a:rPr lang="en-US" dirty="0" smtClean="0"/>
              <a:t>pipeline </a:t>
            </a:r>
            <a:r>
              <a:rPr lang="en-US" dirty="0" smtClean="0"/>
              <a:t>(Synchronous </a:t>
            </a:r>
            <a:r>
              <a:rPr lang="en-US" dirty="0" err="1" smtClean="0"/>
              <a:t>ELastic</a:t>
            </a:r>
            <a:r>
              <a:rPr lang="en-US" dirty="0" smtClean="0"/>
              <a:t> Flow – SELF)</a:t>
            </a:r>
          </a:p>
          <a:p>
            <a:r>
              <a:rPr lang="en-US" dirty="0" smtClean="0"/>
              <a:t>Takeaway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0536616"/>
      </p:ext>
    </p:extLst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99" y="1740082"/>
            <a:ext cx="5949205" cy="43156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+ FIFOs SVX Code w/ SV Hookup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78302" y="3035300"/>
            <a:ext cx="3149598" cy="215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73500" y="3340100"/>
            <a:ext cx="3429000" cy="153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01073" y="3632200"/>
            <a:ext cx="4514127" cy="205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7400" y="678180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504710" y="3530278"/>
            <a:ext cx="5810490" cy="419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01" y="6381690"/>
            <a:ext cx="1043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/>
              <a:t>~1 minute to modify &amp; debug (addition of parity signal, not parity logic)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/>
              <a:t>vs. ~100 lines of RTL </a:t>
            </a:r>
            <a:r>
              <a:rPr lang="en-US" sz="2400" i="1" dirty="0" smtClean="0"/>
              <a:t>change</a:t>
            </a:r>
            <a:r>
              <a:rPr lang="en-US" sz="2400" dirty="0" smtClean="0"/>
              <a:t> in generated RTL – bugs, bugs, bugs if done by hand!!!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0" y="2278221"/>
            <a:ext cx="2265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change: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8125" y="2850305"/>
            <a:ext cx="4709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add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$parity = …;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add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$error = … $parity …;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 → 1</a:t>
            </a:r>
            <a:r>
              <a:rPr lang="en-US" sz="2000" dirty="0" smtClean="0"/>
              <a:t> </a:t>
            </a:r>
            <a:r>
              <a:rPr lang="en-US" sz="2000" dirty="0"/>
              <a:t>(to feed FIFO 1 cycle later)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@1</a:t>
            </a:r>
            <a:r>
              <a:rPr lang="en-US" sz="2000" dirty="0"/>
              <a:t> (to consume </a:t>
            </a:r>
            <a:r>
              <a:rPr lang="en-US" sz="2000" dirty="0" smtClean="0"/>
              <a:t>backpressure 1 </a:t>
            </a:r>
            <a:r>
              <a:rPr lang="en-US" sz="2000" dirty="0"/>
              <a:t>cycle later) (caught by </a:t>
            </a:r>
            <a:r>
              <a:rPr lang="en-US" sz="2000" dirty="0" err="1"/>
              <a:t>SVXpp</a:t>
            </a:r>
            <a:r>
              <a:rPr lang="en-US" sz="2000" dirty="0" smtClean="0"/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08318"/>
      </p:ext>
    </p:extLst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Transaction-Level Modeling in SVX</a:t>
            </a:r>
          </a:p>
          <a:p>
            <a:r>
              <a:rPr lang="en-US" dirty="0"/>
              <a:t>The meaning of X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Toy 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Pipeline logic</a:t>
            </a:r>
          </a:p>
          <a:p>
            <a:pPr lvl="1"/>
            <a:r>
              <a:rPr lang="en-US" dirty="0" smtClean="0"/>
              <a:t>Latch-based pipeline (Synchronous </a:t>
            </a:r>
            <a:r>
              <a:rPr lang="en-US" dirty="0" err="1" smtClean="0"/>
              <a:t>ELastic</a:t>
            </a:r>
            <a:r>
              <a:rPr lang="en-US" dirty="0" smtClean="0"/>
              <a:t> Flow – SELF)</a:t>
            </a:r>
          </a:p>
          <a:p>
            <a:r>
              <a:rPr lang="en-US" dirty="0" smtClean="0"/>
              <a:t>Takeaway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4604824"/>
      </p:ext>
    </p:extLst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Logic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00" y="2682753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3275" y="3069736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2933" y="2373167"/>
            <a:ext cx="0" cy="6965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94"/>
          <p:cNvGrpSpPr>
            <a:grpSpLocks/>
          </p:cNvGrpSpPr>
          <p:nvPr/>
        </p:nvGrpSpPr>
        <p:grpSpPr bwMode="auto">
          <a:xfrm>
            <a:off x="2637309" y="2960161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1558351" y="2682753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328725" y="3069736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300" idx="1"/>
          </p:cNvCxnSpPr>
          <p:nvPr/>
        </p:nvCxnSpPr>
        <p:spPr>
          <a:xfrm>
            <a:off x="628087" y="2373167"/>
            <a:ext cx="20152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2144049" y="3055502"/>
            <a:ext cx="493261" cy="142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73422" y="3084876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sp>
        <p:nvSpPr>
          <p:cNvPr id="133" name="Rectangle 132"/>
          <p:cNvSpPr/>
          <p:nvPr/>
        </p:nvSpPr>
        <p:spPr>
          <a:xfrm>
            <a:off x="2943209" y="2687896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34" name="Straight Arrow Connector 133"/>
          <p:cNvCxnSpPr>
            <a:stCxn id="228" idx="2"/>
          </p:cNvCxnSpPr>
          <p:nvPr/>
        </p:nvCxnSpPr>
        <p:spPr>
          <a:xfrm flipH="1">
            <a:off x="582282" y="3562586"/>
            <a:ext cx="1957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871509" y="3536360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backpress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2713584" y="3074879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94"/>
          <p:cNvGrpSpPr>
            <a:grpSpLocks/>
          </p:cNvGrpSpPr>
          <p:nvPr/>
        </p:nvGrpSpPr>
        <p:grpSpPr bwMode="auto">
          <a:xfrm>
            <a:off x="4837619" y="2965304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0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141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142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2586949" y="3074879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sp>
        <p:nvSpPr>
          <p:cNvPr id="144" name="Rectangle 143"/>
          <p:cNvSpPr/>
          <p:nvPr/>
        </p:nvSpPr>
        <p:spPr>
          <a:xfrm>
            <a:off x="3758661" y="2687896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3529035" y="3074879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4332724" y="3090019"/>
            <a:ext cx="50489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373732" y="3090019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sp>
        <p:nvSpPr>
          <p:cNvPr id="159" name="Rectangle 158"/>
          <p:cNvSpPr/>
          <p:nvPr/>
        </p:nvSpPr>
        <p:spPr>
          <a:xfrm>
            <a:off x="5143519" y="2693982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4913894" y="3080965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94"/>
          <p:cNvGrpSpPr>
            <a:grpSpLocks/>
          </p:cNvGrpSpPr>
          <p:nvPr/>
        </p:nvGrpSpPr>
        <p:grpSpPr bwMode="auto">
          <a:xfrm>
            <a:off x="7037929" y="2971390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8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179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180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4787259" y="308096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sp>
        <p:nvSpPr>
          <p:cNvPr id="167" name="Rectangle 166"/>
          <p:cNvSpPr/>
          <p:nvPr/>
        </p:nvSpPr>
        <p:spPr>
          <a:xfrm>
            <a:off x="5958971" y="2693982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5729345" y="3080965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574042" y="309610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cxnSp>
        <p:nvCxnSpPr>
          <p:cNvPr id="177" name="Straight Arrow Connector 176"/>
          <p:cNvCxnSpPr>
            <a:endCxn id="178" idx="1"/>
          </p:cNvCxnSpPr>
          <p:nvPr/>
        </p:nvCxnSpPr>
        <p:spPr>
          <a:xfrm>
            <a:off x="6533034" y="3080965"/>
            <a:ext cx="50489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7360457" y="2709018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7130832" y="3096001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94"/>
          <p:cNvGrpSpPr>
            <a:grpSpLocks/>
          </p:cNvGrpSpPr>
          <p:nvPr/>
        </p:nvGrpSpPr>
        <p:grpSpPr bwMode="auto">
          <a:xfrm>
            <a:off x="9254867" y="2986426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01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202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203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7004197" y="3096001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sp>
        <p:nvSpPr>
          <p:cNvPr id="190" name="Rectangle 189"/>
          <p:cNvSpPr/>
          <p:nvPr/>
        </p:nvSpPr>
        <p:spPr>
          <a:xfrm>
            <a:off x="8175909" y="2709018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7946283" y="3096001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790980" y="3111141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cxnSp>
        <p:nvCxnSpPr>
          <p:cNvPr id="200" name="Straight Arrow Connector 199"/>
          <p:cNvCxnSpPr>
            <a:endCxn id="201" idx="1"/>
          </p:cNvCxnSpPr>
          <p:nvPr/>
        </p:nvCxnSpPr>
        <p:spPr>
          <a:xfrm>
            <a:off x="8749972" y="3096001"/>
            <a:ext cx="50489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9579935" y="2724055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9350310" y="3111038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94"/>
          <p:cNvGrpSpPr>
            <a:grpSpLocks/>
          </p:cNvGrpSpPr>
          <p:nvPr/>
        </p:nvGrpSpPr>
        <p:grpSpPr bwMode="auto">
          <a:xfrm>
            <a:off x="11474345" y="3001463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24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225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226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9223674" y="3111038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sp>
        <p:nvSpPr>
          <p:cNvPr id="213" name="Rectangle 212"/>
          <p:cNvSpPr/>
          <p:nvPr/>
        </p:nvSpPr>
        <p:spPr>
          <a:xfrm>
            <a:off x="10395386" y="2724055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10165761" y="3111038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0010458" y="3126178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cxnSp>
        <p:nvCxnSpPr>
          <p:cNvPr id="223" name="Straight Arrow Connector 222"/>
          <p:cNvCxnSpPr>
            <a:endCxn id="224" idx="1"/>
          </p:cNvCxnSpPr>
          <p:nvPr/>
        </p:nvCxnSpPr>
        <p:spPr>
          <a:xfrm>
            <a:off x="10969450" y="3104558"/>
            <a:ext cx="504895" cy="64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loud 227"/>
          <p:cNvSpPr/>
          <p:nvPr/>
        </p:nvSpPr>
        <p:spPr>
          <a:xfrm>
            <a:off x="2539431" y="3448136"/>
            <a:ext cx="268229" cy="22889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30" name="Straight Arrow Connector 229"/>
          <p:cNvCxnSpPr>
            <a:stCxn id="228" idx="3"/>
            <a:endCxn id="300" idx="2"/>
          </p:cNvCxnSpPr>
          <p:nvPr/>
        </p:nvCxnSpPr>
        <p:spPr>
          <a:xfrm flipV="1">
            <a:off x="2673545" y="2482742"/>
            <a:ext cx="14475" cy="978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2390456" y="3196435"/>
            <a:ext cx="36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</a:t>
            </a:r>
            <a:endParaRPr lang="en-US" sz="1050" dirty="0"/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582282" y="3461224"/>
            <a:ext cx="1988863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035698" y="328182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valid.</a:t>
            </a:r>
            <a:endParaRPr lang="en-US" sz="1050" dirty="0"/>
          </a:p>
        </p:txBody>
      </p:sp>
      <p:cxnSp>
        <p:nvCxnSpPr>
          <p:cNvPr id="248" name="Straight Arrow Connector 247"/>
          <p:cNvCxnSpPr>
            <a:stCxn id="250" idx="2"/>
          </p:cNvCxnSpPr>
          <p:nvPr/>
        </p:nvCxnSpPr>
        <p:spPr>
          <a:xfrm flipH="1">
            <a:off x="2797904" y="3566158"/>
            <a:ext cx="1957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4087131" y="353993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backpress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250" name="Cloud 249"/>
          <p:cNvSpPr/>
          <p:nvPr/>
        </p:nvSpPr>
        <p:spPr>
          <a:xfrm>
            <a:off x="4755052" y="3451709"/>
            <a:ext cx="268229" cy="22889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51" name="Straight Arrow Connector 250"/>
          <p:cNvCxnSpPr>
            <a:stCxn id="250" idx="3"/>
            <a:endCxn id="307" idx="2"/>
          </p:cNvCxnSpPr>
          <p:nvPr/>
        </p:nvCxnSpPr>
        <p:spPr>
          <a:xfrm flipH="1" flipV="1">
            <a:off x="4882308" y="2482742"/>
            <a:ext cx="6858" cy="982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4606078" y="3200007"/>
            <a:ext cx="36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</a:t>
            </a:r>
            <a:endParaRPr lang="en-US" sz="1050" dirty="0"/>
          </a:p>
        </p:txBody>
      </p:sp>
      <p:cxnSp>
        <p:nvCxnSpPr>
          <p:cNvPr id="253" name="Straight Arrow Connector 252"/>
          <p:cNvCxnSpPr/>
          <p:nvPr/>
        </p:nvCxnSpPr>
        <p:spPr>
          <a:xfrm>
            <a:off x="2797904" y="3464796"/>
            <a:ext cx="1988863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4251320" y="3285398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valid.</a:t>
            </a:r>
            <a:endParaRPr lang="en-US" sz="1050" dirty="0"/>
          </a:p>
        </p:txBody>
      </p:sp>
      <p:cxnSp>
        <p:nvCxnSpPr>
          <p:cNvPr id="272" name="Straight Arrow Connector 271"/>
          <p:cNvCxnSpPr>
            <a:stCxn id="274" idx="2"/>
          </p:cNvCxnSpPr>
          <p:nvPr/>
        </p:nvCxnSpPr>
        <p:spPr>
          <a:xfrm flipH="1">
            <a:off x="4982901" y="3582023"/>
            <a:ext cx="1957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6272128" y="3555798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backpress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274" name="Cloud 273"/>
          <p:cNvSpPr/>
          <p:nvPr/>
        </p:nvSpPr>
        <p:spPr>
          <a:xfrm>
            <a:off x="6940049" y="3467574"/>
            <a:ext cx="268229" cy="22889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75" name="Straight Arrow Connector 274"/>
          <p:cNvCxnSpPr>
            <a:stCxn id="274" idx="3"/>
            <a:endCxn id="313" idx="2"/>
          </p:cNvCxnSpPr>
          <p:nvPr/>
        </p:nvCxnSpPr>
        <p:spPr>
          <a:xfrm flipV="1">
            <a:off x="7074164" y="2482742"/>
            <a:ext cx="14385" cy="997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6791075" y="3215872"/>
            <a:ext cx="36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</a:t>
            </a:r>
            <a:endParaRPr lang="en-US" sz="1050" dirty="0"/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4982901" y="3480661"/>
            <a:ext cx="1988863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6436317" y="3301264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valid.</a:t>
            </a:r>
            <a:endParaRPr lang="en-US" sz="1050" dirty="0"/>
          </a:p>
        </p:txBody>
      </p:sp>
      <p:cxnSp>
        <p:nvCxnSpPr>
          <p:cNvPr id="280" name="Straight Arrow Connector 279"/>
          <p:cNvCxnSpPr>
            <a:stCxn id="282" idx="2"/>
          </p:cNvCxnSpPr>
          <p:nvPr/>
        </p:nvCxnSpPr>
        <p:spPr>
          <a:xfrm flipH="1">
            <a:off x="7186696" y="3592973"/>
            <a:ext cx="1957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8475923" y="356674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backpress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282" name="Cloud 281"/>
          <p:cNvSpPr/>
          <p:nvPr/>
        </p:nvSpPr>
        <p:spPr>
          <a:xfrm>
            <a:off x="9143844" y="3478523"/>
            <a:ext cx="268229" cy="22889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83" name="Straight Arrow Connector 282"/>
          <p:cNvCxnSpPr>
            <a:stCxn id="282" idx="3"/>
            <a:endCxn id="318" idx="2"/>
          </p:cNvCxnSpPr>
          <p:nvPr/>
        </p:nvCxnSpPr>
        <p:spPr>
          <a:xfrm flipV="1">
            <a:off x="9277959" y="2482742"/>
            <a:ext cx="13898" cy="100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8994870" y="3226822"/>
            <a:ext cx="36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</a:t>
            </a:r>
            <a:endParaRPr lang="en-US" sz="1050" dirty="0"/>
          </a:p>
        </p:txBody>
      </p:sp>
      <p:cxnSp>
        <p:nvCxnSpPr>
          <p:cNvPr id="285" name="Straight Arrow Connector 284"/>
          <p:cNvCxnSpPr/>
          <p:nvPr/>
        </p:nvCxnSpPr>
        <p:spPr>
          <a:xfrm>
            <a:off x="7186696" y="3491610"/>
            <a:ext cx="1988863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8640112" y="3312213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valid.</a:t>
            </a:r>
            <a:endParaRPr lang="en-US" sz="1050" dirty="0"/>
          </a:p>
        </p:txBody>
      </p:sp>
      <p:cxnSp>
        <p:nvCxnSpPr>
          <p:cNvPr id="288" name="Straight Arrow Connector 287"/>
          <p:cNvCxnSpPr>
            <a:stCxn id="290" idx="2"/>
          </p:cNvCxnSpPr>
          <p:nvPr/>
        </p:nvCxnSpPr>
        <p:spPr>
          <a:xfrm flipH="1">
            <a:off x="9419317" y="3604371"/>
            <a:ext cx="1957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10708544" y="3578145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backpress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290" name="Cloud 289"/>
          <p:cNvSpPr/>
          <p:nvPr/>
        </p:nvSpPr>
        <p:spPr>
          <a:xfrm>
            <a:off x="11376465" y="3489921"/>
            <a:ext cx="268229" cy="22889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91" name="Straight Arrow Connector 290"/>
          <p:cNvCxnSpPr>
            <a:stCxn id="290" idx="3"/>
          </p:cNvCxnSpPr>
          <p:nvPr/>
        </p:nvCxnSpPr>
        <p:spPr>
          <a:xfrm flipV="1">
            <a:off x="11510579" y="3238220"/>
            <a:ext cx="8640" cy="26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1227491" y="3238220"/>
            <a:ext cx="36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</a:t>
            </a:r>
            <a:endParaRPr lang="en-US" sz="1050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9419317" y="3503009"/>
            <a:ext cx="1988863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10872733" y="3323611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valid.</a:t>
            </a:r>
            <a:endParaRPr lang="en-US" sz="1050" dirty="0"/>
          </a:p>
        </p:txBody>
      </p:sp>
      <p:grpSp>
        <p:nvGrpSpPr>
          <p:cNvPr id="299" name="Group 94"/>
          <p:cNvGrpSpPr>
            <a:grpSpLocks/>
          </p:cNvGrpSpPr>
          <p:nvPr/>
        </p:nvGrpSpPr>
        <p:grpSpPr bwMode="auto">
          <a:xfrm>
            <a:off x="2643330" y="2263592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0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01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02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cxnSp>
        <p:nvCxnSpPr>
          <p:cNvPr id="305" name="Straight Connector 304"/>
          <p:cNvCxnSpPr>
            <a:stCxn id="300" idx="3"/>
            <a:endCxn id="307" idx="1"/>
          </p:cNvCxnSpPr>
          <p:nvPr/>
        </p:nvCxnSpPr>
        <p:spPr>
          <a:xfrm>
            <a:off x="2732710" y="2373167"/>
            <a:ext cx="21049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94"/>
          <p:cNvGrpSpPr>
            <a:grpSpLocks/>
          </p:cNvGrpSpPr>
          <p:nvPr/>
        </p:nvGrpSpPr>
        <p:grpSpPr bwMode="auto">
          <a:xfrm>
            <a:off x="4837618" y="2263592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7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08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09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cxnSp>
        <p:nvCxnSpPr>
          <p:cNvPr id="311" name="Straight Connector 310"/>
          <p:cNvCxnSpPr>
            <a:endCxn id="313" idx="1"/>
          </p:cNvCxnSpPr>
          <p:nvPr/>
        </p:nvCxnSpPr>
        <p:spPr>
          <a:xfrm>
            <a:off x="4938951" y="2373167"/>
            <a:ext cx="21049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94"/>
          <p:cNvGrpSpPr>
            <a:grpSpLocks/>
          </p:cNvGrpSpPr>
          <p:nvPr/>
        </p:nvGrpSpPr>
        <p:grpSpPr bwMode="auto">
          <a:xfrm>
            <a:off x="7043859" y="2263592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3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14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15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cxnSp>
        <p:nvCxnSpPr>
          <p:cNvPr id="316" name="Straight Connector 315"/>
          <p:cNvCxnSpPr>
            <a:endCxn id="318" idx="1"/>
          </p:cNvCxnSpPr>
          <p:nvPr/>
        </p:nvCxnSpPr>
        <p:spPr>
          <a:xfrm>
            <a:off x="7142259" y="2373167"/>
            <a:ext cx="21049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94"/>
          <p:cNvGrpSpPr>
            <a:grpSpLocks/>
          </p:cNvGrpSpPr>
          <p:nvPr/>
        </p:nvGrpSpPr>
        <p:grpSpPr bwMode="auto">
          <a:xfrm>
            <a:off x="9247167" y="2263592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8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19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20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cxnSp>
        <p:nvCxnSpPr>
          <p:cNvPr id="321" name="Straight Connector 320"/>
          <p:cNvCxnSpPr/>
          <p:nvPr/>
        </p:nvCxnSpPr>
        <p:spPr>
          <a:xfrm>
            <a:off x="9339127" y="2373167"/>
            <a:ext cx="288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9871708" y="2079704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bypass</a:t>
            </a:r>
            <a:endParaRPr lang="en-US" sz="1050" dirty="0"/>
          </a:p>
        </p:txBody>
      </p:sp>
      <p:sp>
        <p:nvSpPr>
          <p:cNvPr id="343" name="Rectangle 342"/>
          <p:cNvSpPr/>
          <p:nvPr/>
        </p:nvSpPr>
        <p:spPr>
          <a:xfrm>
            <a:off x="224357" y="2687896"/>
            <a:ext cx="288918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swizzle</a:t>
            </a:r>
            <a:endParaRPr 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57972" y="3069736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11559624" y="3104558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94"/>
          <p:cNvGrpSpPr>
            <a:grpSpLocks/>
          </p:cNvGrpSpPr>
          <p:nvPr/>
        </p:nvGrpSpPr>
        <p:grpSpPr bwMode="auto">
          <a:xfrm>
            <a:off x="12555051" y="3042679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49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50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51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cxnSp>
        <p:nvCxnSpPr>
          <p:cNvPr id="352" name="Straight Connector 351"/>
          <p:cNvCxnSpPr/>
          <p:nvPr/>
        </p:nvCxnSpPr>
        <p:spPr>
          <a:xfrm>
            <a:off x="12210881" y="2373167"/>
            <a:ext cx="5747" cy="6282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12222376" y="2997461"/>
            <a:ext cx="11481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rapezoid 353"/>
          <p:cNvSpPr/>
          <p:nvPr/>
        </p:nvSpPr>
        <p:spPr>
          <a:xfrm rot="5400000">
            <a:off x="12194132" y="3109486"/>
            <a:ext cx="371648" cy="85536"/>
          </a:xfrm>
          <a:prstGeom prst="trapezoid">
            <a:avLst>
              <a:gd name="adj" fmla="val 4925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55" name="Straight Arrow Connector 354"/>
          <p:cNvCxnSpPr/>
          <p:nvPr/>
        </p:nvCxnSpPr>
        <p:spPr>
          <a:xfrm>
            <a:off x="12050156" y="3297608"/>
            <a:ext cx="287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354" idx="0"/>
            <a:endCxn id="349" idx="1"/>
          </p:cNvCxnSpPr>
          <p:nvPr/>
        </p:nvCxnSpPr>
        <p:spPr>
          <a:xfrm>
            <a:off x="12422723" y="3152254"/>
            <a:ext cx="13232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359" idx="2"/>
          </p:cNvCxnSpPr>
          <p:nvPr/>
        </p:nvCxnSpPr>
        <p:spPr>
          <a:xfrm flipH="1" flipV="1">
            <a:off x="11652546" y="3635352"/>
            <a:ext cx="805457" cy="10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11789250" y="3619362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backpress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359" name="Cloud 358"/>
          <p:cNvSpPr/>
          <p:nvPr/>
        </p:nvSpPr>
        <p:spPr>
          <a:xfrm>
            <a:off x="12457171" y="3531138"/>
            <a:ext cx="268229" cy="22889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60" name="Straight Arrow Connector 359"/>
          <p:cNvCxnSpPr>
            <a:stCxn id="359" idx="3"/>
          </p:cNvCxnSpPr>
          <p:nvPr/>
        </p:nvCxnSpPr>
        <p:spPr>
          <a:xfrm flipV="1">
            <a:off x="12591286" y="3279436"/>
            <a:ext cx="8640" cy="26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>
            <a:off x="12308197" y="3279436"/>
            <a:ext cx="36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</a:t>
            </a:r>
            <a:endParaRPr lang="en-US" sz="1050" dirty="0"/>
          </a:p>
        </p:txBody>
      </p:sp>
      <p:cxnSp>
        <p:nvCxnSpPr>
          <p:cNvPr id="362" name="Straight Arrow Connector 361"/>
          <p:cNvCxnSpPr/>
          <p:nvPr/>
        </p:nvCxnSpPr>
        <p:spPr>
          <a:xfrm>
            <a:off x="11631036" y="3517787"/>
            <a:ext cx="860381" cy="23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/>
          <p:cNvSpPr txBox="1"/>
          <p:nvPr/>
        </p:nvSpPr>
        <p:spPr>
          <a:xfrm>
            <a:off x="11953439" y="3364827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valid.</a:t>
            </a:r>
            <a:endParaRPr lang="en-US" sz="1050" dirty="0"/>
          </a:p>
        </p:txBody>
      </p:sp>
      <p:sp>
        <p:nvSpPr>
          <p:cNvPr id="364" name="Rectangle 363"/>
          <p:cNvSpPr/>
          <p:nvPr/>
        </p:nvSpPr>
        <p:spPr>
          <a:xfrm>
            <a:off x="11766201" y="2724055"/>
            <a:ext cx="288918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convert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613964431"/>
      </p:ext>
    </p:extLst>
  </p:cSld>
  <p:clrMapOvr>
    <a:masterClrMapping/>
  </p:clrMapOvr>
  <p:transition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Logic</a:t>
            </a:r>
            <a:r>
              <a:rPr lang="en-US" dirty="0" smtClean="0"/>
              <a:t> </a:t>
            </a:r>
            <a:r>
              <a:rPr lang="en-US" dirty="0" smtClean="0"/>
              <a:t>(implementation)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4357" y="2368631"/>
            <a:ext cx="12499184" cy="1624760"/>
            <a:chOff x="224357" y="2368630"/>
            <a:chExt cx="13454097" cy="1564663"/>
          </a:xfrm>
        </p:grpSpPr>
        <p:sp>
          <p:nvSpPr>
            <p:cNvPr id="4" name="Rectangle 3"/>
            <p:cNvSpPr/>
            <p:nvPr/>
          </p:nvSpPr>
          <p:spPr>
            <a:xfrm>
              <a:off x="782433" y="2673430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35301" y="3054430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53320" y="2368630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3320" y="2368630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94"/>
            <p:cNvGrpSpPr>
              <a:grpSpLocks/>
            </p:cNvGrpSpPr>
            <p:nvPr/>
          </p:nvGrpSpPr>
          <p:grpSpPr bwMode="auto">
            <a:xfrm>
              <a:off x="2821268" y="2946549"/>
              <a:ext cx="96194" cy="215762"/>
              <a:chOff x="3012" y="1920"/>
              <a:chExt cx="222" cy="34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88" name="Rectangle 86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19050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89" name="Line 8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368158" y="3054430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660052" y="2673430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1412920" y="3054430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530940" y="2368630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2463230" y="2368630"/>
              <a:ext cx="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463230" y="2902030"/>
              <a:ext cx="12356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rapezoid 126"/>
            <p:cNvSpPr/>
            <p:nvPr/>
          </p:nvSpPr>
          <p:spPr>
            <a:xfrm rot="5400000">
              <a:off x="2449873" y="3008402"/>
              <a:ext cx="365902" cy="92057"/>
            </a:xfrm>
            <a:prstGeom prst="trapezoid">
              <a:avLst>
                <a:gd name="adj" fmla="val 492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2277881" y="3197537"/>
              <a:ext cx="30891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245777" y="3069335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cxnSp>
          <p:nvCxnSpPr>
            <p:cNvPr id="130" name="Straight Arrow Connector 129"/>
            <p:cNvCxnSpPr>
              <a:stCxn id="127" idx="0"/>
              <a:endCxn id="88" idx="1"/>
            </p:cNvCxnSpPr>
            <p:nvPr/>
          </p:nvCxnSpPr>
          <p:spPr>
            <a:xfrm>
              <a:off x="2678852" y="3054430"/>
              <a:ext cx="14241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3150489" y="2678493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34" name="Straight Arrow Connector 133"/>
            <p:cNvCxnSpPr>
              <a:stCxn id="228" idx="2"/>
            </p:cNvCxnSpPr>
            <p:nvPr/>
          </p:nvCxnSpPr>
          <p:spPr>
            <a:xfrm flipH="1">
              <a:off x="609570" y="3539660"/>
              <a:ext cx="2107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1997084" y="3513840"/>
              <a:ext cx="937908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backpress</a:t>
              </a:r>
              <a:r>
                <a:rPr lang="en-US" sz="1050" dirty="0" smtClean="0"/>
                <a:t>.</a:t>
              </a:r>
              <a:endParaRPr lang="en-US" sz="1050" dirty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2903358" y="3059493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3021377" y="2373693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021377" y="2373693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94"/>
            <p:cNvGrpSpPr>
              <a:grpSpLocks/>
            </p:cNvGrpSpPr>
            <p:nvPr/>
          </p:nvGrpSpPr>
          <p:grpSpPr bwMode="auto">
            <a:xfrm>
              <a:off x="5189325" y="2951612"/>
              <a:ext cx="96194" cy="215762"/>
              <a:chOff x="3012" y="1920"/>
              <a:chExt cx="222" cy="34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40" name="Rectangle 86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19050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141" name="Line 8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142" name="Line 90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2767068" y="3059493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028109" y="2678493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3780977" y="3059493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898996" y="2373693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831287" y="2373693"/>
              <a:ext cx="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831287" y="2907093"/>
              <a:ext cx="12356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rapezoid 150"/>
            <p:cNvSpPr/>
            <p:nvPr/>
          </p:nvSpPr>
          <p:spPr>
            <a:xfrm rot="5400000">
              <a:off x="4817930" y="3013465"/>
              <a:ext cx="365902" cy="92057"/>
            </a:xfrm>
            <a:prstGeom prst="trapezoid">
              <a:avLst>
                <a:gd name="adj" fmla="val 492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4645938" y="3202600"/>
              <a:ext cx="3089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3613834" y="3074399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cxnSp>
          <p:nvCxnSpPr>
            <p:cNvPr id="154" name="Straight Arrow Connector 153"/>
            <p:cNvCxnSpPr>
              <a:stCxn id="151" idx="0"/>
              <a:endCxn id="140" idx="1"/>
            </p:cNvCxnSpPr>
            <p:nvPr/>
          </p:nvCxnSpPr>
          <p:spPr>
            <a:xfrm>
              <a:off x="5046909" y="3059493"/>
              <a:ext cx="14241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5518546" y="2684485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>
              <a:off x="5271415" y="3065485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5389434" y="2379685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389434" y="2379685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94"/>
            <p:cNvGrpSpPr>
              <a:grpSpLocks/>
            </p:cNvGrpSpPr>
            <p:nvPr/>
          </p:nvGrpSpPr>
          <p:grpSpPr bwMode="auto">
            <a:xfrm>
              <a:off x="7557382" y="2957604"/>
              <a:ext cx="96194" cy="215762"/>
              <a:chOff x="3012" y="1920"/>
              <a:chExt cx="222" cy="34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78" name="Rectangle 86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19050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179" name="Line 8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180" name="Line 90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5135125" y="3065485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396166" y="2684485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>
              <a:off x="6149034" y="3065485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267053" y="2379685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199344" y="2379685"/>
              <a:ext cx="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7199344" y="2913085"/>
              <a:ext cx="12356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rapezoid 173"/>
            <p:cNvSpPr/>
            <p:nvPr/>
          </p:nvSpPr>
          <p:spPr>
            <a:xfrm rot="5400000">
              <a:off x="7185987" y="3019457"/>
              <a:ext cx="365902" cy="92057"/>
            </a:xfrm>
            <a:prstGeom prst="trapezoid">
              <a:avLst>
                <a:gd name="adj" fmla="val 492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7013995" y="3208592"/>
              <a:ext cx="3089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5981891" y="3080391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cxnSp>
          <p:nvCxnSpPr>
            <p:cNvPr id="177" name="Straight Arrow Connector 176"/>
            <p:cNvCxnSpPr>
              <a:stCxn id="174" idx="0"/>
              <a:endCxn id="178" idx="1"/>
            </p:cNvCxnSpPr>
            <p:nvPr/>
          </p:nvCxnSpPr>
          <p:spPr>
            <a:xfrm>
              <a:off x="7414966" y="3065485"/>
              <a:ext cx="14241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>
              <a:off x="7904499" y="2699289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7657368" y="3080289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7775387" y="2394489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775387" y="2394489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94"/>
            <p:cNvGrpSpPr>
              <a:grpSpLocks/>
            </p:cNvGrpSpPr>
            <p:nvPr/>
          </p:nvGrpSpPr>
          <p:grpSpPr bwMode="auto">
            <a:xfrm>
              <a:off x="9943335" y="2972408"/>
              <a:ext cx="96194" cy="215762"/>
              <a:chOff x="3012" y="1920"/>
              <a:chExt cx="222" cy="34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01" name="Rectangle 86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19050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202" name="Line 8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203" name="Line 90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</p:grpSp>
        <p:sp>
          <p:nvSpPr>
            <p:cNvPr id="189" name="TextBox 188"/>
            <p:cNvSpPr txBox="1"/>
            <p:nvPr/>
          </p:nvSpPr>
          <p:spPr>
            <a:xfrm>
              <a:off x="7521078" y="3080289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8782119" y="2699289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>
              <a:off x="8534987" y="3080289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8653006" y="2394489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9585297" y="2394489"/>
              <a:ext cx="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9585297" y="2927889"/>
              <a:ext cx="12356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rapezoid 196"/>
            <p:cNvSpPr/>
            <p:nvPr/>
          </p:nvSpPr>
          <p:spPr>
            <a:xfrm rot="5400000">
              <a:off x="9571940" y="3034261"/>
              <a:ext cx="365902" cy="92057"/>
            </a:xfrm>
            <a:prstGeom prst="trapezoid">
              <a:avLst>
                <a:gd name="adj" fmla="val 492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98" name="Straight Arrow Connector 197"/>
            <p:cNvCxnSpPr/>
            <p:nvPr/>
          </p:nvCxnSpPr>
          <p:spPr>
            <a:xfrm>
              <a:off x="9399948" y="3223396"/>
              <a:ext cx="3089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8367844" y="3095195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cxnSp>
          <p:nvCxnSpPr>
            <p:cNvPr id="200" name="Straight Arrow Connector 199"/>
            <p:cNvCxnSpPr>
              <a:stCxn id="197" idx="0"/>
              <a:endCxn id="201" idx="1"/>
            </p:cNvCxnSpPr>
            <p:nvPr/>
          </p:nvCxnSpPr>
          <p:spPr>
            <a:xfrm>
              <a:off x="9800919" y="3080289"/>
              <a:ext cx="14241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10293185" y="2714093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>
              <a:off x="10046054" y="3095093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10164073" y="2409293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0164073" y="2409293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94"/>
            <p:cNvGrpSpPr>
              <a:grpSpLocks/>
            </p:cNvGrpSpPr>
            <p:nvPr/>
          </p:nvGrpSpPr>
          <p:grpSpPr bwMode="auto">
            <a:xfrm>
              <a:off x="12332021" y="2987212"/>
              <a:ext cx="96194" cy="215762"/>
              <a:chOff x="3012" y="1920"/>
              <a:chExt cx="222" cy="34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24" name="Rectangle 86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19050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225" name="Line 8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226" name="Line 90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</p:grpSp>
        <p:sp>
          <p:nvSpPr>
            <p:cNvPr id="212" name="TextBox 211"/>
            <p:cNvSpPr txBox="1"/>
            <p:nvPr/>
          </p:nvSpPr>
          <p:spPr>
            <a:xfrm>
              <a:off x="9909764" y="3095093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170805" y="2714093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>
              <a:off x="10923673" y="3095093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1041692" y="2409293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1973983" y="2409293"/>
              <a:ext cx="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11973983" y="2942693"/>
              <a:ext cx="12356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rapezoid 219"/>
            <p:cNvSpPr/>
            <p:nvPr/>
          </p:nvSpPr>
          <p:spPr>
            <a:xfrm rot="5400000">
              <a:off x="11960626" y="3049065"/>
              <a:ext cx="365902" cy="92057"/>
            </a:xfrm>
            <a:prstGeom prst="trapezoid">
              <a:avLst>
                <a:gd name="adj" fmla="val 492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11788634" y="3238200"/>
              <a:ext cx="3089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10756530" y="3109999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cxnSp>
          <p:nvCxnSpPr>
            <p:cNvPr id="223" name="Straight Arrow Connector 222"/>
            <p:cNvCxnSpPr>
              <a:stCxn id="220" idx="0"/>
              <a:endCxn id="224" idx="1"/>
            </p:cNvCxnSpPr>
            <p:nvPr/>
          </p:nvCxnSpPr>
          <p:spPr>
            <a:xfrm>
              <a:off x="12189605" y="3095093"/>
              <a:ext cx="14241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Cloud 227"/>
            <p:cNvSpPr/>
            <p:nvPr/>
          </p:nvSpPr>
          <p:spPr>
            <a:xfrm>
              <a:off x="2715927" y="3426980"/>
              <a:ext cx="288678" cy="22536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30" name="Straight Arrow Connector 229"/>
            <p:cNvCxnSpPr>
              <a:stCxn id="228" idx="3"/>
            </p:cNvCxnSpPr>
            <p:nvPr/>
          </p:nvCxnSpPr>
          <p:spPr>
            <a:xfrm flipV="1">
              <a:off x="2860266" y="3179170"/>
              <a:ext cx="9299" cy="260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2555595" y="3179170"/>
              <a:ext cx="388930" cy="26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en</a:t>
              </a:r>
              <a:endParaRPr lang="en-US" sz="1050" dirty="0"/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>
              <a:off x="609570" y="3439865"/>
              <a:ext cx="2140490" cy="28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2173791" y="3263241"/>
              <a:ext cx="557675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valid.</a:t>
              </a:r>
              <a:endParaRPr lang="en-US" sz="1050" dirty="0"/>
            </a:p>
          </p:txBody>
        </p:sp>
        <p:cxnSp>
          <p:nvCxnSpPr>
            <p:cNvPr id="248" name="Straight Arrow Connector 247"/>
            <p:cNvCxnSpPr>
              <a:stCxn id="250" idx="2"/>
            </p:cNvCxnSpPr>
            <p:nvPr/>
          </p:nvCxnSpPr>
          <p:spPr>
            <a:xfrm flipH="1">
              <a:off x="2994106" y="3543177"/>
              <a:ext cx="2107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4381621" y="3517358"/>
              <a:ext cx="937908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backpress</a:t>
              </a:r>
              <a:r>
                <a:rPr lang="en-US" sz="1050" dirty="0" smtClean="0"/>
                <a:t>.</a:t>
              </a:r>
              <a:endParaRPr lang="en-US" sz="1050" dirty="0"/>
            </a:p>
          </p:txBody>
        </p:sp>
        <p:sp>
          <p:nvSpPr>
            <p:cNvPr id="250" name="Cloud 249"/>
            <p:cNvSpPr/>
            <p:nvPr/>
          </p:nvSpPr>
          <p:spPr>
            <a:xfrm>
              <a:off x="5100463" y="3430497"/>
              <a:ext cx="288678" cy="22536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51" name="Straight Arrow Connector 250"/>
            <p:cNvCxnSpPr>
              <a:stCxn id="250" idx="3"/>
            </p:cNvCxnSpPr>
            <p:nvPr/>
          </p:nvCxnSpPr>
          <p:spPr>
            <a:xfrm flipV="1">
              <a:off x="5244802" y="3182687"/>
              <a:ext cx="9299" cy="260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/>
            <p:cNvSpPr txBox="1"/>
            <p:nvPr/>
          </p:nvSpPr>
          <p:spPr>
            <a:xfrm>
              <a:off x="4940131" y="3182688"/>
              <a:ext cx="388930" cy="26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en</a:t>
              </a:r>
              <a:endParaRPr lang="en-US" sz="1050" dirty="0"/>
            </a:p>
          </p:txBody>
        </p:sp>
        <p:cxnSp>
          <p:nvCxnSpPr>
            <p:cNvPr id="253" name="Straight Arrow Connector 252"/>
            <p:cNvCxnSpPr/>
            <p:nvPr/>
          </p:nvCxnSpPr>
          <p:spPr>
            <a:xfrm>
              <a:off x="2994106" y="3443382"/>
              <a:ext cx="2140490" cy="28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4558327" y="3266758"/>
              <a:ext cx="557675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valid.</a:t>
              </a:r>
              <a:endParaRPr lang="en-US" sz="1050" dirty="0"/>
            </a:p>
          </p:txBody>
        </p:sp>
        <p:cxnSp>
          <p:nvCxnSpPr>
            <p:cNvPr id="272" name="Straight Arrow Connector 271"/>
            <p:cNvCxnSpPr>
              <a:stCxn id="274" idx="2"/>
            </p:cNvCxnSpPr>
            <p:nvPr/>
          </p:nvCxnSpPr>
          <p:spPr>
            <a:xfrm flipH="1">
              <a:off x="5345683" y="3558797"/>
              <a:ext cx="2107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6733198" y="3532977"/>
              <a:ext cx="937908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backpress</a:t>
              </a:r>
              <a:r>
                <a:rPr lang="en-US" sz="1050" dirty="0" smtClean="0"/>
                <a:t>.</a:t>
              </a:r>
              <a:endParaRPr lang="en-US" sz="1050" dirty="0"/>
            </a:p>
          </p:txBody>
        </p:sp>
        <p:sp>
          <p:nvSpPr>
            <p:cNvPr id="274" name="Cloud 273"/>
            <p:cNvSpPr/>
            <p:nvPr/>
          </p:nvSpPr>
          <p:spPr>
            <a:xfrm>
              <a:off x="7452040" y="3446117"/>
              <a:ext cx="288678" cy="22536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75" name="Straight Arrow Connector 274"/>
            <p:cNvCxnSpPr>
              <a:stCxn id="274" idx="3"/>
            </p:cNvCxnSpPr>
            <p:nvPr/>
          </p:nvCxnSpPr>
          <p:spPr>
            <a:xfrm flipV="1">
              <a:off x="7596379" y="3198307"/>
              <a:ext cx="9299" cy="260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7291708" y="3198307"/>
              <a:ext cx="388930" cy="26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en</a:t>
              </a:r>
              <a:endParaRPr lang="en-US" sz="1050" dirty="0"/>
            </a:p>
          </p:txBody>
        </p:sp>
        <p:cxnSp>
          <p:nvCxnSpPr>
            <p:cNvPr id="277" name="Straight Arrow Connector 276"/>
            <p:cNvCxnSpPr/>
            <p:nvPr/>
          </p:nvCxnSpPr>
          <p:spPr>
            <a:xfrm>
              <a:off x="5345683" y="3459002"/>
              <a:ext cx="2140490" cy="28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>
            <a:xfrm>
              <a:off x="6909904" y="3282378"/>
              <a:ext cx="557675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valid.</a:t>
              </a:r>
              <a:endParaRPr lang="en-US" sz="1050" dirty="0"/>
            </a:p>
          </p:txBody>
        </p:sp>
        <p:cxnSp>
          <p:nvCxnSpPr>
            <p:cNvPr id="280" name="Straight Arrow Connector 279"/>
            <p:cNvCxnSpPr>
              <a:stCxn id="282" idx="2"/>
            </p:cNvCxnSpPr>
            <p:nvPr/>
          </p:nvCxnSpPr>
          <p:spPr>
            <a:xfrm flipH="1">
              <a:off x="7717491" y="3569577"/>
              <a:ext cx="2107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9105006" y="3543757"/>
              <a:ext cx="937908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backpress</a:t>
              </a:r>
              <a:r>
                <a:rPr lang="en-US" sz="1050" dirty="0" smtClean="0"/>
                <a:t>.</a:t>
              </a:r>
              <a:endParaRPr lang="en-US" sz="1050" dirty="0"/>
            </a:p>
          </p:txBody>
        </p:sp>
        <p:sp>
          <p:nvSpPr>
            <p:cNvPr id="282" name="Cloud 281"/>
            <p:cNvSpPr/>
            <p:nvPr/>
          </p:nvSpPr>
          <p:spPr>
            <a:xfrm>
              <a:off x="9823848" y="3456897"/>
              <a:ext cx="288678" cy="22536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83" name="Straight Arrow Connector 282"/>
            <p:cNvCxnSpPr>
              <a:stCxn id="282" idx="3"/>
            </p:cNvCxnSpPr>
            <p:nvPr/>
          </p:nvCxnSpPr>
          <p:spPr>
            <a:xfrm flipV="1">
              <a:off x="9968187" y="3209087"/>
              <a:ext cx="9299" cy="260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9663516" y="3209087"/>
              <a:ext cx="388930" cy="26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en</a:t>
              </a:r>
              <a:endParaRPr lang="en-US" sz="1050" dirty="0"/>
            </a:p>
          </p:txBody>
        </p:sp>
        <p:cxnSp>
          <p:nvCxnSpPr>
            <p:cNvPr id="285" name="Straight Arrow Connector 284"/>
            <p:cNvCxnSpPr/>
            <p:nvPr/>
          </p:nvCxnSpPr>
          <p:spPr>
            <a:xfrm>
              <a:off x="7717491" y="3469782"/>
              <a:ext cx="2140490" cy="28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285"/>
            <p:cNvSpPr txBox="1"/>
            <p:nvPr/>
          </p:nvSpPr>
          <p:spPr>
            <a:xfrm>
              <a:off x="9281712" y="3293158"/>
              <a:ext cx="557675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valid.</a:t>
              </a:r>
              <a:endParaRPr lang="en-US" sz="1050" dirty="0"/>
            </a:p>
          </p:txBody>
        </p:sp>
        <p:cxnSp>
          <p:nvCxnSpPr>
            <p:cNvPr id="288" name="Straight Arrow Connector 287"/>
            <p:cNvCxnSpPr>
              <a:stCxn id="290" idx="2"/>
            </p:cNvCxnSpPr>
            <p:nvPr/>
          </p:nvCxnSpPr>
          <p:spPr>
            <a:xfrm flipH="1">
              <a:off x="10120322" y="3580799"/>
              <a:ext cx="2107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/>
            <p:cNvSpPr txBox="1"/>
            <p:nvPr/>
          </p:nvSpPr>
          <p:spPr>
            <a:xfrm>
              <a:off x="11507837" y="3554979"/>
              <a:ext cx="937908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backpress</a:t>
              </a:r>
              <a:r>
                <a:rPr lang="en-US" sz="1050" dirty="0" smtClean="0"/>
                <a:t>.</a:t>
              </a:r>
              <a:endParaRPr lang="en-US" sz="1050" dirty="0"/>
            </a:p>
          </p:txBody>
        </p:sp>
        <p:sp>
          <p:nvSpPr>
            <p:cNvPr id="290" name="Cloud 289"/>
            <p:cNvSpPr/>
            <p:nvPr/>
          </p:nvSpPr>
          <p:spPr>
            <a:xfrm>
              <a:off x="12226679" y="3468119"/>
              <a:ext cx="288678" cy="22536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91" name="Straight Arrow Connector 290"/>
            <p:cNvCxnSpPr>
              <a:stCxn id="290" idx="3"/>
            </p:cNvCxnSpPr>
            <p:nvPr/>
          </p:nvCxnSpPr>
          <p:spPr>
            <a:xfrm flipV="1">
              <a:off x="12371018" y="3220309"/>
              <a:ext cx="9299" cy="260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/>
            <p:cNvSpPr txBox="1"/>
            <p:nvPr/>
          </p:nvSpPr>
          <p:spPr>
            <a:xfrm>
              <a:off x="12066347" y="3220309"/>
              <a:ext cx="388930" cy="26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en</a:t>
              </a:r>
              <a:endParaRPr lang="en-US" sz="1050" dirty="0"/>
            </a:p>
          </p:txBody>
        </p:sp>
        <p:cxnSp>
          <p:nvCxnSpPr>
            <p:cNvPr id="293" name="Straight Arrow Connector 292"/>
            <p:cNvCxnSpPr/>
            <p:nvPr/>
          </p:nvCxnSpPr>
          <p:spPr>
            <a:xfrm>
              <a:off x="10120322" y="3481004"/>
              <a:ext cx="2140490" cy="28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/>
            <p:cNvSpPr txBox="1"/>
            <p:nvPr/>
          </p:nvSpPr>
          <p:spPr>
            <a:xfrm>
              <a:off x="11684543" y="3304380"/>
              <a:ext cx="557675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valid.</a:t>
              </a: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4357" y="2678493"/>
              <a:ext cx="310944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/>
                <a:t>swizzle</a:t>
              </a:r>
              <a:endParaRPr lang="en-US" sz="1100" dirty="0"/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12423802" y="3088713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12541821" y="2402913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2541821" y="2402913"/>
              <a:ext cx="595259" cy="63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94"/>
            <p:cNvGrpSpPr>
              <a:grpSpLocks/>
            </p:cNvGrpSpPr>
            <p:nvPr/>
          </p:nvGrpSpPr>
          <p:grpSpPr bwMode="auto">
            <a:xfrm>
              <a:off x="13495118" y="3027791"/>
              <a:ext cx="96194" cy="215762"/>
              <a:chOff x="3012" y="1920"/>
              <a:chExt cx="222" cy="34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8" name="Rectangle 86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19050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160" name="Line 8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161" name="Line 90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13137080" y="2409293"/>
              <a:ext cx="0" cy="5739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3137080" y="2983272"/>
              <a:ext cx="12356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rapezoid 190"/>
            <p:cNvSpPr/>
            <p:nvPr/>
          </p:nvSpPr>
          <p:spPr>
            <a:xfrm rot="5400000">
              <a:off x="13123723" y="3089644"/>
              <a:ext cx="365902" cy="92057"/>
            </a:xfrm>
            <a:prstGeom prst="trapezoid">
              <a:avLst>
                <a:gd name="adj" fmla="val 492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12951731" y="3278779"/>
              <a:ext cx="3089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stCxn id="191" idx="0"/>
              <a:endCxn id="158" idx="1"/>
            </p:cNvCxnSpPr>
            <p:nvPr/>
          </p:nvCxnSpPr>
          <p:spPr>
            <a:xfrm>
              <a:off x="13352702" y="3135672"/>
              <a:ext cx="14241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215" idx="2"/>
            </p:cNvCxnSpPr>
            <p:nvPr/>
          </p:nvCxnSpPr>
          <p:spPr>
            <a:xfrm flipH="1" flipV="1">
              <a:off x="12523808" y="3611301"/>
              <a:ext cx="866863" cy="100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12670933" y="3595558"/>
              <a:ext cx="937908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backpress</a:t>
              </a:r>
              <a:r>
                <a:rPr lang="en-US" sz="1050" dirty="0" smtClean="0"/>
                <a:t>.</a:t>
              </a:r>
              <a:endParaRPr lang="en-US" sz="1050" dirty="0"/>
            </a:p>
          </p:txBody>
        </p:sp>
        <p:sp>
          <p:nvSpPr>
            <p:cNvPr id="215" name="Cloud 214"/>
            <p:cNvSpPr/>
            <p:nvPr/>
          </p:nvSpPr>
          <p:spPr>
            <a:xfrm>
              <a:off x="13389776" y="3508698"/>
              <a:ext cx="288678" cy="22536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27" name="Straight Arrow Connector 226"/>
            <p:cNvCxnSpPr>
              <a:stCxn id="215" idx="3"/>
            </p:cNvCxnSpPr>
            <p:nvPr/>
          </p:nvCxnSpPr>
          <p:spPr>
            <a:xfrm flipV="1">
              <a:off x="13534115" y="3260888"/>
              <a:ext cx="9299" cy="260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13229444" y="3260888"/>
              <a:ext cx="388930" cy="26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en</a:t>
              </a:r>
              <a:endParaRPr lang="en-US" sz="1050" dirty="0"/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>
              <a:off x="12500658" y="3495554"/>
              <a:ext cx="925975" cy="2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12847640" y="3344959"/>
              <a:ext cx="557675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valid.</a:t>
              </a:r>
              <a:endParaRPr lang="en-US" sz="1050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2646128" y="2714093"/>
              <a:ext cx="310944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/>
                <a:t>convert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89042910"/>
      </p:ext>
    </p:extLst>
  </p:cSld>
  <p:clrMapOvr>
    <a:masterClrMapping/>
  </p:clrMapOvr>
  <p:transition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teve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970" y="1327271"/>
            <a:ext cx="12226925" cy="6481291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Transaction-Level Modeling in SVX</a:t>
            </a:r>
          </a:p>
          <a:p>
            <a:r>
              <a:rPr lang="en-US" dirty="0"/>
              <a:t>The meaning of X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Toy Ring</a:t>
            </a:r>
          </a:p>
          <a:p>
            <a:pPr lvl="1"/>
            <a:r>
              <a:rPr lang="en-US" dirty="0" smtClean="0"/>
              <a:t>Pipeline logic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Latch-based pipeline (Synchronous </a:t>
            </a:r>
            <a:r>
              <a:rPr lang="en-US" dirty="0" err="1" smtClean="0">
                <a:solidFill>
                  <a:srgbClr val="FF0000"/>
                </a:solidFill>
              </a:rPr>
              <a:t>ELastic</a:t>
            </a:r>
            <a:r>
              <a:rPr lang="en-US" dirty="0" smtClean="0">
                <a:solidFill>
                  <a:srgbClr val="FF0000"/>
                </a:solidFill>
              </a:rPr>
              <a:t> Flow – SELF)</a:t>
            </a:r>
          </a:p>
          <a:p>
            <a:r>
              <a:rPr lang="en-US" dirty="0" smtClean="0"/>
              <a:t>Takeaway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4604824"/>
      </p:ext>
    </p:extLst>
  </p:cSld>
  <p:clrMapOvr>
    <a:masterClrMapping/>
  </p:clrMapOvr>
  <p:transition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style explored by Michael Kishinevsky, et. al., in Intel’s Strategic CAD Lab</a:t>
            </a:r>
          </a:p>
          <a:p>
            <a:r>
              <a:rPr lang="en-US" dirty="0"/>
              <a:t>In SELF, transactions flow </a:t>
            </a:r>
            <a:r>
              <a:rPr lang="en-US" dirty="0" smtClean="0"/>
              <a:t>through pipelines that are </a:t>
            </a:r>
            <a:r>
              <a:rPr lang="en-US" dirty="0" err="1"/>
              <a:t>backpressured</a:t>
            </a:r>
            <a:r>
              <a:rPr lang="en-US" dirty="0"/>
              <a:t> </a:t>
            </a:r>
            <a:r>
              <a:rPr lang="en-US" dirty="0" smtClean="0"/>
              <a:t>at each latch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not at each flop, </a:t>
            </a:r>
            <a:r>
              <a:rPr lang="en-US" dirty="0" smtClean="0"/>
              <a:t>allowing each latch to hold a transaction, providing </a:t>
            </a:r>
            <a:r>
              <a:rPr lang="en-US" dirty="0"/>
              <a:t>~2x capacity</a:t>
            </a:r>
          </a:p>
          <a:p>
            <a:r>
              <a:rPr lang="en-US" dirty="0" smtClean="0"/>
              <a:t>Abandoned several </a:t>
            </a:r>
            <a:r>
              <a:rPr lang="en-US" dirty="0"/>
              <a:t>years </a:t>
            </a:r>
            <a:r>
              <a:rPr lang="en-US" dirty="0" smtClean="0"/>
              <a:t>ago, mainly because </a:t>
            </a:r>
            <a:r>
              <a:rPr lang="en-US" dirty="0"/>
              <a:t>it was hard to </a:t>
            </a:r>
            <a:r>
              <a:rPr lang="en-US" dirty="0" smtClean="0"/>
              <a:t>migrate existing RTL to SELF</a:t>
            </a:r>
            <a:endParaRPr lang="en-US" dirty="0"/>
          </a:p>
          <a:p>
            <a:r>
              <a:rPr lang="en-US" dirty="0" smtClean="0"/>
              <a:t>With SVX this would be the flick of a switch</a:t>
            </a:r>
          </a:p>
          <a:p>
            <a:r>
              <a:rPr lang="en-US" dirty="0" smtClean="0"/>
              <a:t>Created a proof-of-concept SELF pipeline</a:t>
            </a:r>
          </a:p>
          <a:p>
            <a:r>
              <a:rPr lang="en-US" dirty="0" smtClean="0"/>
              <a:t>(It’s actually the same code used to create </a:t>
            </a:r>
            <a:r>
              <a:rPr lang="en-US" dirty="0" smtClean="0"/>
              <a:t>the </a:t>
            </a:r>
            <a:r>
              <a:rPr lang="en-US" dirty="0" smtClean="0"/>
              <a:t>flop-based </a:t>
            </a:r>
            <a:r>
              <a:rPr lang="en-US" dirty="0" err="1" smtClean="0"/>
              <a:t>backpressured</a:t>
            </a:r>
            <a:r>
              <a:rPr lang="en-US" dirty="0" smtClean="0"/>
              <a:t> pipeline, using M4 to parameterize)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</a:t>
            </a:r>
            <a:r>
              <a:rPr lang="en-US" dirty="0" err="1" smtClean="0"/>
              <a:t>ELastic</a:t>
            </a:r>
            <a:r>
              <a:rPr lang="en-US" dirty="0" smtClean="0"/>
              <a:t> Flow (SELF)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063311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flowing through a SELF pipeline</a:t>
            </a:r>
            <a:endParaRPr lang="en-US" dirty="0"/>
          </a:p>
        </p:txBody>
      </p:sp>
      <p:pic>
        <p:nvPicPr>
          <p:cNvPr id="3074" name="Picture 2" descr="C:\Users\Steve\Desktop\Pictur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9599613" cy="5729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69536331"/>
      </p:ext>
    </p:extLst>
  </p:cSld>
  <p:clrMapOvr>
    <a:masterClrMapping/>
  </p:clrMapOvr>
  <p:transition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694" y="2743200"/>
            <a:ext cx="9338301" cy="47240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complete code and </a:t>
            </a:r>
            <a:r>
              <a:rPr lang="en-US" dirty="0" err="1" smtClean="0"/>
              <a:t>testbench</a:t>
            </a:r>
            <a:r>
              <a:rPr lang="en-US" dirty="0" smtClean="0"/>
              <a:t> generating the previous waveform (excluding generic library code and clock/reset inputs)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(w/o explanation)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9067800" y="3098278"/>
            <a:ext cx="8382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0" y="3804556"/>
            <a:ext cx="1707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Testbench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9081847" y="5155483"/>
            <a:ext cx="838200" cy="11431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5999" y="5480858"/>
            <a:ext cx="22882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 In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9081847" y="6956777"/>
            <a:ext cx="838200" cy="4957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96241" y="6822327"/>
            <a:ext cx="19163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9092733" y="6461963"/>
            <a:ext cx="838200" cy="253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05999" y="6342403"/>
            <a:ext cx="982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0946560"/>
      </p:ext>
    </p:extLst>
  </p:cSld>
  <p:clrMapOvr>
    <a:masterClrMapping/>
  </p:clrMapOvr>
  <p:transition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942" indent="0">
              <a:buNone/>
            </a:pPr>
            <a:r>
              <a:rPr lang="en-US" sz="2400" dirty="0"/>
              <a:t>Conversion to SELF pipeline trivial in </a:t>
            </a:r>
            <a:r>
              <a:rPr lang="en-US" sz="2400" dirty="0" smtClean="0"/>
              <a:t>SVX (w/ M4 library)</a:t>
            </a:r>
          </a:p>
          <a:p>
            <a:pPr marL="8094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Just change this instantiation:</a:t>
            </a:r>
          </a:p>
          <a:p>
            <a:pPr marL="8094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m4_bp_pipeline(S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S0, 1, 1, 8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094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To this:</a:t>
            </a:r>
          </a:p>
          <a:p>
            <a:pPr marL="80942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m4_self_pipeline(S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S0, 1, 1, 8)</a:t>
            </a:r>
          </a:p>
          <a:p>
            <a:pPr marL="80942" indent="0">
              <a:buNone/>
            </a:pPr>
            <a:endParaRPr lang="en-US" sz="2400" dirty="0"/>
          </a:p>
          <a:p>
            <a:pPr marL="80942" indent="0">
              <a:buNone/>
            </a:pPr>
            <a:r>
              <a:rPr lang="en-US" sz="2400" dirty="0" smtClean="0"/>
              <a:t>Transparency can be used to reduce latency (by moving A-phase instantiations to B-phase).</a:t>
            </a:r>
            <a:endParaRPr lang="en-US" sz="2400" dirty="0"/>
          </a:p>
          <a:p>
            <a:pPr marL="80942" indent="0">
              <a:buNone/>
            </a:pPr>
            <a:r>
              <a:rPr lang="en-US" sz="2400" dirty="0"/>
              <a:t>Provides 5 free cycles of backpressure storage, deemed beneficial by </a:t>
            </a:r>
            <a:r>
              <a:rPr lang="en-US" sz="2400" dirty="0" smtClean="0"/>
              <a:t>designer.</a:t>
            </a:r>
            <a:endParaRPr lang="en-US" sz="2400" dirty="0"/>
          </a:p>
          <a:p>
            <a:pPr marL="80942" indent="0">
              <a:buNone/>
            </a:pPr>
            <a:r>
              <a:rPr lang="en-US" sz="2400" dirty="0" smtClean="0"/>
              <a:t>Note that SELF has implication to SCAN methodology</a:t>
            </a:r>
            <a:r>
              <a:rPr lang="en-US" sz="2400" dirty="0"/>
              <a:t> </a:t>
            </a:r>
            <a:r>
              <a:rPr lang="en-US" sz="2400" dirty="0" smtClean="0"/>
              <a:t>w/ 2 states per “flop”.</a:t>
            </a:r>
            <a:endParaRPr lang="en-US" sz="2400" dirty="0"/>
          </a:p>
          <a:p>
            <a:pPr marL="80942" indent="0">
              <a:buNone/>
            </a:pPr>
            <a:r>
              <a:rPr lang="en-US" sz="2400" dirty="0" smtClean="0"/>
              <a:t>Note that this example has not been synthesized, just simulated.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r>
              <a:rPr lang="en-US" dirty="0" smtClean="0"/>
              <a:t> </a:t>
            </a:r>
            <a:r>
              <a:rPr lang="en-US" dirty="0" smtClean="0"/>
              <a:t>Example and 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6722143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is expressed in the context of transactions which traverse pipelines and flows</a:t>
            </a:r>
          </a:p>
          <a:p>
            <a:r>
              <a:rPr lang="en-US" dirty="0" err="1" smtClean="0"/>
              <a:t>SVXpp</a:t>
            </a:r>
            <a:r>
              <a:rPr lang="en-US" dirty="0" smtClean="0"/>
              <a:t> manages the staging/progression of signals through </a:t>
            </a:r>
            <a:r>
              <a:rPr lang="en-US" dirty="0"/>
              <a:t>the pipelines/flows as required based on producing/consuming </a:t>
            </a:r>
            <a:r>
              <a:rPr lang="en-US" dirty="0" smtClean="0"/>
              <a:t>stages.  </a:t>
            </a:r>
            <a:r>
              <a:rPr lang="en-US" dirty="0" err="1" smtClean="0"/>
              <a:t>SVXpp</a:t>
            </a:r>
            <a:r>
              <a:rPr lang="en-US" dirty="0" smtClean="0"/>
              <a:t> generates all flops/latches</a:t>
            </a:r>
          </a:p>
          <a:p>
            <a:r>
              <a:rPr lang="en-US" dirty="0" smtClean="0"/>
              <a:t>Transaction flow can be expressed independently from the logic of the transaction</a:t>
            </a:r>
          </a:p>
          <a:p>
            <a:r>
              <a:rPr lang="en-US" dirty="0" smtClean="0"/>
              <a:t>Transaction flow can be defined in libraries that are independent of the transaction logic that occurs within the flow.</a:t>
            </a:r>
            <a:r>
              <a:rPr lang="en-US" i="1" dirty="0" smtClean="0"/>
              <a:t>  Note that generic library capabilities are purely proof-of-concept at this point and are not recommended for broad deployment.</a:t>
            </a:r>
          </a:p>
          <a:p>
            <a:r>
              <a:rPr lang="en-US" dirty="0" smtClean="0"/>
              <a:t>Flow elements include FIFOs, queues, arbiters, back-pressure, bypass, etc.</a:t>
            </a:r>
          </a:p>
          <a:p>
            <a:r>
              <a:rPr lang="en-US" dirty="0" smtClean="0"/>
              <a:t>The transaction logic is bucketed to pipelines and </a:t>
            </a:r>
            <a:r>
              <a:rPr lang="en-US" dirty="0" err="1" smtClean="0"/>
              <a:t>pipestages</a:t>
            </a:r>
            <a:r>
              <a:rPr lang="en-US" dirty="0" smtClean="0"/>
              <a:t> defined by the flow; logic can be re-bucketed w/ no impact to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and Data Flow in SVX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4248973"/>
      </p:ext>
    </p:extLst>
  </p:cSld>
  <p:clrMapOvr>
    <a:masterClrMapping/>
  </p:clrMapOvr>
  <p:transition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Transaction-Level Modeling in SVX</a:t>
            </a:r>
          </a:p>
          <a:p>
            <a:r>
              <a:rPr lang="en-US" dirty="0"/>
              <a:t>The meaning of X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Toy Ring</a:t>
            </a:r>
          </a:p>
          <a:p>
            <a:pPr lvl="1"/>
            <a:r>
              <a:rPr lang="en-US" dirty="0" smtClean="0"/>
              <a:t>Pipeline logic</a:t>
            </a:r>
          </a:p>
          <a:p>
            <a:pPr lvl="1"/>
            <a:r>
              <a:rPr lang="en-US" dirty="0" smtClean="0"/>
              <a:t>Latch-based pipeline (Synchronous </a:t>
            </a:r>
            <a:r>
              <a:rPr lang="en-US" dirty="0" err="1" smtClean="0"/>
              <a:t>ELastic</a:t>
            </a:r>
            <a:r>
              <a:rPr lang="en-US" dirty="0" smtClean="0"/>
              <a:t> Flow – SELF)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Takeaway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8794915"/>
      </p:ext>
    </p:extLst>
  </p:cSld>
  <p:clrMapOvr>
    <a:masterClrMapping/>
  </p:clrMapOvr>
  <p:transition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design does not have to be a painful experience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 smtClean="0"/>
              <a:t>Significant potential today, w/ small fraction of envisioned feature set.</a:t>
            </a:r>
          </a:p>
          <a:p>
            <a:r>
              <a:rPr lang="en-US" dirty="0" smtClean="0"/>
              <a:t>Huge potential benefit w/ more investment.</a:t>
            </a:r>
          </a:p>
          <a:p>
            <a:r>
              <a:rPr lang="en-US" dirty="0" smtClean="0"/>
              <a:t>We’re past the initial hump.  An hour of investment will save more than an hour of project effort… on one project alone.</a:t>
            </a:r>
          </a:p>
          <a:p>
            <a:endParaRPr lang="en-US" dirty="0" smtClean="0"/>
          </a:p>
          <a:p>
            <a:r>
              <a:rPr lang="en-US" dirty="0" smtClean="0"/>
              <a:t>Need:</a:t>
            </a:r>
          </a:p>
          <a:p>
            <a:pPr lvl="1"/>
            <a:r>
              <a:rPr lang="en-US" dirty="0" smtClean="0"/>
              <a:t>Investment</a:t>
            </a:r>
          </a:p>
          <a:p>
            <a:pPr lvl="1"/>
            <a:r>
              <a:rPr lang="en-US" dirty="0" smtClean="0"/>
              <a:t>Industry/academic collaboration, open-sourcing</a:t>
            </a:r>
          </a:p>
          <a:p>
            <a:pPr lvl="1"/>
            <a:r>
              <a:rPr lang="en-US" dirty="0" smtClean="0"/>
              <a:t>You!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755260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Example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14097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33528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1800" y="20383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71800" y="33337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 rot="16200000">
            <a:off x="60960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defined Process 10"/>
          <p:cNvSpPr/>
          <p:nvPr/>
        </p:nvSpPr>
        <p:spPr>
          <a:xfrm rot="16200000">
            <a:off x="74295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16200000">
            <a:off x="9894983" y="2460433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952134" y="3711992"/>
            <a:ext cx="0" cy="3970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09991" y="4081699"/>
            <a:ext cx="1279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Bypass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623767" y="-213567"/>
            <a:ext cx="990600" cy="766613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6" idx="1"/>
          </p:cNvCxnSpPr>
          <p:nvPr/>
        </p:nvCxnSpPr>
        <p:spPr>
          <a:xfrm flipV="1">
            <a:off x="2667000" y="2686049"/>
            <a:ext cx="6858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5486400" y="2686049"/>
            <a:ext cx="2286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0"/>
          </p:cNvCxnSpPr>
          <p:nvPr/>
        </p:nvCxnSpPr>
        <p:spPr>
          <a:xfrm flipV="1">
            <a:off x="7353300" y="2686049"/>
            <a:ext cx="4953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9144000" y="3279583"/>
            <a:ext cx="3699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12286" y="2332106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12" idx="3"/>
          </p:cNvCxnSpPr>
          <p:nvPr/>
        </p:nvCxnSpPr>
        <p:spPr>
          <a:xfrm flipV="1">
            <a:off x="11152283" y="3274303"/>
            <a:ext cx="369983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878" y="2332106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backpress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29800" y="2925640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144000" y="2242619"/>
            <a:ext cx="1371600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85800" y="2685129"/>
            <a:ext cx="3429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53"/>
          <p:cNvSpPr/>
          <p:nvPr/>
        </p:nvSpPr>
        <p:spPr>
          <a:xfrm>
            <a:off x="762000" y="5641554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55" name="Title 2"/>
          <p:cNvSpPr txBox="1">
            <a:spLocks/>
          </p:cNvSpPr>
          <p:nvPr/>
        </p:nvSpPr>
        <p:spPr>
          <a:xfrm>
            <a:off x="309752" y="4571082"/>
            <a:ext cx="12268199" cy="609600"/>
          </a:xfrm>
          <a:prstGeom prst="rect">
            <a:avLst/>
          </a:prstGeom>
        </p:spPr>
        <p:txBody>
          <a:bodyPr lIns="91417" tIns="45709" rIns="91417" bIns="45709">
            <a:noAutofit/>
          </a:bodyPr>
          <a:lstStyle>
            <a:lvl1pPr algn="l" defTabSz="1304591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2203A"/>
                </a:solidFill>
                <a:latin typeface="+mn-lt"/>
                <a:ea typeface="+mj-ea"/>
                <a:cs typeface="+mj-cs"/>
              </a:defRPr>
            </a:lvl1pPr>
            <a:lvl2pPr algn="ctr" defTabSz="1304591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2pPr>
            <a:lvl3pPr algn="ctr" defTabSz="1304591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3pPr>
            <a:lvl4pPr algn="ctr" defTabSz="1304591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4pPr>
            <a:lvl5pPr algn="ctr" defTabSz="1304591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5pPr>
            <a:lvl6pPr marL="457083" algn="ctr" defTabSz="1304591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6pPr>
            <a:lvl7pPr marL="914165" algn="ctr" defTabSz="1304591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7pPr>
            <a:lvl8pPr marL="1371248" algn="ctr" defTabSz="1304591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8pPr>
            <a:lvl9pPr marL="1828331" algn="ctr" defTabSz="1304591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Transaction Logic</a:t>
            </a:r>
            <a:endParaRPr lang="en-US" dirty="0"/>
          </a:p>
        </p:txBody>
      </p:sp>
      <p:sp>
        <p:nvSpPr>
          <p:cNvPr id="56" name="Cloud 55"/>
          <p:cNvSpPr/>
          <p:nvPr/>
        </p:nvSpPr>
        <p:spPr>
          <a:xfrm>
            <a:off x="2667000" y="5283965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57" name="Cloud 56"/>
          <p:cNvSpPr/>
          <p:nvPr/>
        </p:nvSpPr>
        <p:spPr>
          <a:xfrm>
            <a:off x="5104765" y="626699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58" name="Cloud 57"/>
          <p:cNvSpPr/>
          <p:nvPr/>
        </p:nvSpPr>
        <p:spPr>
          <a:xfrm>
            <a:off x="5747832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59" name="Cloud 58"/>
          <p:cNvSpPr/>
          <p:nvPr/>
        </p:nvSpPr>
        <p:spPr>
          <a:xfrm>
            <a:off x="9513983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60" name="Cloud 59"/>
          <p:cNvSpPr/>
          <p:nvPr/>
        </p:nvSpPr>
        <p:spPr>
          <a:xfrm>
            <a:off x="7558730" y="5864417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61" name="Cloud 60"/>
          <p:cNvSpPr/>
          <p:nvPr/>
        </p:nvSpPr>
        <p:spPr>
          <a:xfrm>
            <a:off x="2937831" y="6426965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63" name="Elbow Connector 62"/>
          <p:cNvCxnSpPr>
            <a:stCxn id="54" idx="0"/>
            <a:endCxn id="61" idx="2"/>
          </p:cNvCxnSpPr>
          <p:nvPr/>
        </p:nvCxnSpPr>
        <p:spPr>
          <a:xfrm>
            <a:off x="2132457" y="6136854"/>
            <a:ext cx="809629" cy="78541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4" idx="0"/>
            <a:endCxn id="56" idx="2"/>
          </p:cNvCxnSpPr>
          <p:nvPr/>
        </p:nvCxnSpPr>
        <p:spPr>
          <a:xfrm flipV="1">
            <a:off x="2132457" y="5779265"/>
            <a:ext cx="538798" cy="35758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6" idx="0"/>
            <a:endCxn id="58" idx="2"/>
          </p:cNvCxnSpPr>
          <p:nvPr/>
        </p:nvCxnSpPr>
        <p:spPr>
          <a:xfrm flipV="1">
            <a:off x="4037457" y="5517386"/>
            <a:ext cx="1714630" cy="26187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1" idx="0"/>
            <a:endCxn id="57" idx="2"/>
          </p:cNvCxnSpPr>
          <p:nvPr/>
        </p:nvCxnSpPr>
        <p:spPr>
          <a:xfrm flipV="1">
            <a:off x="4308288" y="6762291"/>
            <a:ext cx="800732" cy="159974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7" idx="0"/>
          </p:cNvCxnSpPr>
          <p:nvPr/>
        </p:nvCxnSpPr>
        <p:spPr>
          <a:xfrm flipV="1">
            <a:off x="6475222" y="6632154"/>
            <a:ext cx="463334" cy="130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8" idx="0"/>
            <a:endCxn id="60" idx="2"/>
          </p:cNvCxnSpPr>
          <p:nvPr/>
        </p:nvCxnSpPr>
        <p:spPr>
          <a:xfrm>
            <a:off x="7118289" y="5517386"/>
            <a:ext cx="444696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0" idx="0"/>
            <a:endCxn id="59" idx="2"/>
          </p:cNvCxnSpPr>
          <p:nvPr/>
        </p:nvCxnSpPr>
        <p:spPr>
          <a:xfrm flipV="1">
            <a:off x="8929187" y="5517386"/>
            <a:ext cx="589051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n 82"/>
          <p:cNvSpPr/>
          <p:nvPr/>
        </p:nvSpPr>
        <p:spPr>
          <a:xfrm rot="16200000">
            <a:off x="5531728" y="3313782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434314" y="3778988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9" name="Cloud 88"/>
          <p:cNvSpPr/>
          <p:nvPr/>
        </p:nvSpPr>
        <p:spPr>
          <a:xfrm>
            <a:off x="9518238" y="635811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91" name="Elbow Connector 90"/>
          <p:cNvCxnSpPr>
            <a:stCxn id="60" idx="0"/>
            <a:endCxn id="89" idx="2"/>
          </p:cNvCxnSpPr>
          <p:nvPr/>
        </p:nvCxnSpPr>
        <p:spPr>
          <a:xfrm>
            <a:off x="8929187" y="6359717"/>
            <a:ext cx="593306" cy="493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apezoid 112"/>
          <p:cNvSpPr/>
          <p:nvPr/>
        </p:nvSpPr>
        <p:spPr>
          <a:xfrm rot="5400000">
            <a:off x="6750830" y="6662546"/>
            <a:ext cx="734917" cy="359464"/>
          </a:xfrm>
          <a:prstGeom prst="trapezoid">
            <a:avLst>
              <a:gd name="adj" fmla="val 3249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Elbow Connector 114"/>
          <p:cNvCxnSpPr/>
          <p:nvPr/>
        </p:nvCxnSpPr>
        <p:spPr>
          <a:xfrm flipV="1">
            <a:off x="6534150" y="7010400"/>
            <a:ext cx="404406" cy="24719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163536" y="7102489"/>
            <a:ext cx="312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9" name="Elbow Connector 118"/>
          <p:cNvCxnSpPr>
            <a:stCxn id="113" idx="0"/>
            <a:endCxn id="60" idx="2"/>
          </p:cNvCxnSpPr>
          <p:nvPr/>
        </p:nvCxnSpPr>
        <p:spPr>
          <a:xfrm flipV="1">
            <a:off x="7298021" y="6359717"/>
            <a:ext cx="264964" cy="482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3" idx="3"/>
          </p:cNvCxnSpPr>
          <p:nvPr/>
        </p:nvCxnSpPr>
        <p:spPr>
          <a:xfrm flipH="1">
            <a:off x="7118288" y="7151340"/>
            <a:ext cx="1" cy="1062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681772" y="72097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bypass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645399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419971" y="3484770"/>
            <a:ext cx="1114179" cy="1296322"/>
            <a:chOff x="1312286" y="2037428"/>
            <a:chExt cx="1114179" cy="1296322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9776043" y="2631422"/>
            <a:ext cx="1114179" cy="1296322"/>
            <a:chOff x="1312286" y="2037428"/>
            <a:chExt cx="1114179" cy="1296322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004110" y="2044773"/>
            <a:ext cx="1114179" cy="1296322"/>
            <a:chOff x="1312286" y="2037428"/>
            <a:chExt cx="1114179" cy="129632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312286" y="2037428"/>
            <a:ext cx="1114179" cy="1296322"/>
            <a:chOff x="1312286" y="2037428"/>
            <a:chExt cx="1114179" cy="129632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Logic to Pipeline/</a:t>
            </a:r>
            <a:r>
              <a:rPr lang="en-US" dirty="0" err="1" smtClean="0"/>
              <a:t>Pipestage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14097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33528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1800" y="20383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71800" y="33337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 rot="16200000">
            <a:off x="60960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defined Process 10"/>
          <p:cNvSpPr/>
          <p:nvPr/>
        </p:nvSpPr>
        <p:spPr>
          <a:xfrm rot="16200000">
            <a:off x="74295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16200000">
            <a:off x="9894983" y="2460433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952134" y="3711992"/>
            <a:ext cx="0" cy="3970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09991" y="4081699"/>
            <a:ext cx="1279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Bypass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623767" y="-213567"/>
            <a:ext cx="990600" cy="766613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6" idx="1"/>
          </p:cNvCxnSpPr>
          <p:nvPr/>
        </p:nvCxnSpPr>
        <p:spPr>
          <a:xfrm flipV="1">
            <a:off x="2667000" y="2686049"/>
            <a:ext cx="6858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5486400" y="2686049"/>
            <a:ext cx="2286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0"/>
          </p:cNvCxnSpPr>
          <p:nvPr/>
        </p:nvCxnSpPr>
        <p:spPr>
          <a:xfrm flipV="1">
            <a:off x="7353300" y="2686049"/>
            <a:ext cx="4953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9144000" y="3279583"/>
            <a:ext cx="3699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12286" y="2332106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12" idx="3"/>
          </p:cNvCxnSpPr>
          <p:nvPr/>
        </p:nvCxnSpPr>
        <p:spPr>
          <a:xfrm flipV="1">
            <a:off x="11152283" y="3274303"/>
            <a:ext cx="369983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878" y="2332106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backpress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29800" y="2925640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144000" y="2242619"/>
            <a:ext cx="1371600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85800" y="2685129"/>
            <a:ext cx="3429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n 82"/>
          <p:cNvSpPr/>
          <p:nvPr/>
        </p:nvSpPr>
        <p:spPr>
          <a:xfrm rot="16200000">
            <a:off x="5531728" y="3313782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434314" y="3778988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92" idx="3"/>
          </p:cNvCxnSpPr>
          <p:nvPr/>
        </p:nvCxnSpPr>
        <p:spPr>
          <a:xfrm flipV="1">
            <a:off x="1447800" y="3124200"/>
            <a:ext cx="76200" cy="25739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3" idx="3"/>
            <a:endCxn id="4" idx="2"/>
          </p:cNvCxnSpPr>
          <p:nvPr/>
        </p:nvCxnSpPr>
        <p:spPr>
          <a:xfrm flipH="1" flipV="1">
            <a:off x="1847850" y="3124200"/>
            <a:ext cx="1504950" cy="221640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6" idx="3"/>
          </p:cNvCxnSpPr>
          <p:nvPr/>
        </p:nvCxnSpPr>
        <p:spPr>
          <a:xfrm flipV="1">
            <a:off x="10204038" y="3711992"/>
            <a:ext cx="540162" cy="270275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7" idx="3"/>
          </p:cNvCxnSpPr>
          <p:nvPr/>
        </p:nvCxnSpPr>
        <p:spPr>
          <a:xfrm flipV="1">
            <a:off x="8244530" y="3717733"/>
            <a:ext cx="1707604" cy="22033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loud 91"/>
          <p:cNvSpPr/>
          <p:nvPr/>
        </p:nvSpPr>
        <p:spPr>
          <a:xfrm>
            <a:off x="762000" y="5641554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3" name="Cloud 92"/>
          <p:cNvSpPr/>
          <p:nvPr/>
        </p:nvSpPr>
        <p:spPr>
          <a:xfrm>
            <a:off x="2667000" y="5283965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4" name="Cloud 93"/>
          <p:cNvSpPr/>
          <p:nvPr/>
        </p:nvSpPr>
        <p:spPr>
          <a:xfrm>
            <a:off x="5104765" y="626699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5" name="Cloud 94"/>
          <p:cNvSpPr/>
          <p:nvPr/>
        </p:nvSpPr>
        <p:spPr>
          <a:xfrm>
            <a:off x="5747832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6" name="Cloud 95"/>
          <p:cNvSpPr/>
          <p:nvPr/>
        </p:nvSpPr>
        <p:spPr>
          <a:xfrm>
            <a:off x="9513983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7" name="Cloud 96"/>
          <p:cNvSpPr/>
          <p:nvPr/>
        </p:nvSpPr>
        <p:spPr>
          <a:xfrm>
            <a:off x="7558730" y="5864417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8" name="Cloud 97"/>
          <p:cNvSpPr/>
          <p:nvPr/>
        </p:nvSpPr>
        <p:spPr>
          <a:xfrm>
            <a:off x="2937831" y="6426965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99" name="Elbow Connector 98"/>
          <p:cNvCxnSpPr>
            <a:stCxn id="92" idx="0"/>
            <a:endCxn id="98" idx="2"/>
          </p:cNvCxnSpPr>
          <p:nvPr/>
        </p:nvCxnSpPr>
        <p:spPr>
          <a:xfrm>
            <a:off x="2132457" y="6136854"/>
            <a:ext cx="809629" cy="78541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2" idx="0"/>
            <a:endCxn id="93" idx="2"/>
          </p:cNvCxnSpPr>
          <p:nvPr/>
        </p:nvCxnSpPr>
        <p:spPr>
          <a:xfrm flipV="1">
            <a:off x="2132457" y="5779265"/>
            <a:ext cx="538798" cy="35758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0"/>
            <a:endCxn id="95" idx="2"/>
          </p:cNvCxnSpPr>
          <p:nvPr/>
        </p:nvCxnSpPr>
        <p:spPr>
          <a:xfrm flipV="1">
            <a:off x="4037457" y="5517386"/>
            <a:ext cx="1714630" cy="26187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8" idx="0"/>
            <a:endCxn id="94" idx="2"/>
          </p:cNvCxnSpPr>
          <p:nvPr/>
        </p:nvCxnSpPr>
        <p:spPr>
          <a:xfrm flipV="1">
            <a:off x="4308288" y="6762291"/>
            <a:ext cx="800732" cy="159974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4" idx="0"/>
          </p:cNvCxnSpPr>
          <p:nvPr/>
        </p:nvCxnSpPr>
        <p:spPr>
          <a:xfrm flipV="1">
            <a:off x="6475222" y="6632154"/>
            <a:ext cx="463334" cy="130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5" idx="0"/>
            <a:endCxn id="97" idx="2"/>
          </p:cNvCxnSpPr>
          <p:nvPr/>
        </p:nvCxnSpPr>
        <p:spPr>
          <a:xfrm>
            <a:off x="7118289" y="5517386"/>
            <a:ext cx="444696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7" idx="0"/>
            <a:endCxn id="96" idx="2"/>
          </p:cNvCxnSpPr>
          <p:nvPr/>
        </p:nvCxnSpPr>
        <p:spPr>
          <a:xfrm flipV="1">
            <a:off x="8929187" y="5517386"/>
            <a:ext cx="589051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/>
          <p:cNvSpPr/>
          <p:nvPr/>
        </p:nvSpPr>
        <p:spPr>
          <a:xfrm>
            <a:off x="9518238" y="635811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97" idx="0"/>
            <a:endCxn id="106" idx="2"/>
          </p:cNvCxnSpPr>
          <p:nvPr/>
        </p:nvCxnSpPr>
        <p:spPr>
          <a:xfrm>
            <a:off x="8929187" y="6359717"/>
            <a:ext cx="593306" cy="493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apezoid 107"/>
          <p:cNvSpPr/>
          <p:nvPr/>
        </p:nvSpPr>
        <p:spPr>
          <a:xfrm rot="5400000">
            <a:off x="6750830" y="6662546"/>
            <a:ext cx="734917" cy="359464"/>
          </a:xfrm>
          <a:prstGeom prst="trapezoid">
            <a:avLst>
              <a:gd name="adj" fmla="val 3249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/>
          <p:nvPr/>
        </p:nvCxnSpPr>
        <p:spPr>
          <a:xfrm flipV="1">
            <a:off x="6534150" y="7010400"/>
            <a:ext cx="404406" cy="24719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163536" y="7102489"/>
            <a:ext cx="312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1" name="Elbow Connector 110"/>
          <p:cNvCxnSpPr>
            <a:stCxn id="108" idx="0"/>
            <a:endCxn id="97" idx="2"/>
          </p:cNvCxnSpPr>
          <p:nvPr/>
        </p:nvCxnSpPr>
        <p:spPr>
          <a:xfrm flipV="1">
            <a:off x="7298021" y="6359717"/>
            <a:ext cx="264964" cy="482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8" idx="3"/>
          </p:cNvCxnSpPr>
          <p:nvPr/>
        </p:nvCxnSpPr>
        <p:spPr>
          <a:xfrm flipH="1">
            <a:off x="7118288" y="7151340"/>
            <a:ext cx="1" cy="1062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81772" y="72097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bypass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4" name="Straight Arrow Connector 113"/>
          <p:cNvCxnSpPr>
            <a:stCxn id="95" idx="3"/>
          </p:cNvCxnSpPr>
          <p:nvPr/>
        </p:nvCxnSpPr>
        <p:spPr>
          <a:xfrm flipH="1" flipV="1">
            <a:off x="6165085" y="3124201"/>
            <a:ext cx="268547" cy="195452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5" idx="3"/>
          </p:cNvCxnSpPr>
          <p:nvPr/>
        </p:nvCxnSpPr>
        <p:spPr>
          <a:xfrm flipH="1" flipV="1">
            <a:off x="5969879" y="4571083"/>
            <a:ext cx="463753" cy="5076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8" idx="3"/>
          </p:cNvCxnSpPr>
          <p:nvPr/>
        </p:nvCxnSpPr>
        <p:spPr>
          <a:xfrm flipV="1">
            <a:off x="3623631" y="3124201"/>
            <a:ext cx="2539905" cy="335940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4" idx="3"/>
          </p:cNvCxnSpPr>
          <p:nvPr/>
        </p:nvCxnSpPr>
        <p:spPr>
          <a:xfrm flipV="1">
            <a:off x="5790565" y="3124201"/>
            <a:ext cx="1147991" cy="31994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1"/>
          </p:cNvCxnSpPr>
          <p:nvPr/>
        </p:nvCxnSpPr>
        <p:spPr>
          <a:xfrm flipV="1">
            <a:off x="7118289" y="3711992"/>
            <a:ext cx="2711511" cy="28212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10153010" y="2247899"/>
            <a:ext cx="46773" cy="28308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0192742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419971" y="3484770"/>
            <a:ext cx="1114179" cy="1296322"/>
            <a:chOff x="1312286" y="2037428"/>
            <a:chExt cx="1114179" cy="1296322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9776043" y="2631422"/>
            <a:ext cx="1114179" cy="1296322"/>
            <a:chOff x="1312286" y="2037428"/>
            <a:chExt cx="1114179" cy="1296322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004110" y="2044773"/>
            <a:ext cx="1114179" cy="1296322"/>
            <a:chOff x="1312286" y="2037428"/>
            <a:chExt cx="1114179" cy="129632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312286" y="2037428"/>
            <a:ext cx="1114179" cy="1296322"/>
            <a:chOff x="1312286" y="2037428"/>
            <a:chExt cx="1114179" cy="129632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Changes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14097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33528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1800" y="20383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71800" y="33337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 rot="16200000">
            <a:off x="60960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defined Process 10"/>
          <p:cNvSpPr/>
          <p:nvPr/>
        </p:nvSpPr>
        <p:spPr>
          <a:xfrm rot="16200000">
            <a:off x="74295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16200000">
            <a:off x="9894983" y="2460433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952134" y="3711992"/>
            <a:ext cx="0" cy="3970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09991" y="4081699"/>
            <a:ext cx="1279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Bypass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623767" y="-213567"/>
            <a:ext cx="990600" cy="766613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6" idx="1"/>
          </p:cNvCxnSpPr>
          <p:nvPr/>
        </p:nvCxnSpPr>
        <p:spPr>
          <a:xfrm flipV="1">
            <a:off x="2667000" y="2686049"/>
            <a:ext cx="6858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5486400" y="2686049"/>
            <a:ext cx="2286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0"/>
          </p:cNvCxnSpPr>
          <p:nvPr/>
        </p:nvCxnSpPr>
        <p:spPr>
          <a:xfrm flipV="1">
            <a:off x="7353300" y="2686049"/>
            <a:ext cx="4953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9144000" y="3279583"/>
            <a:ext cx="3699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12286" y="2332106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12" idx="3"/>
          </p:cNvCxnSpPr>
          <p:nvPr/>
        </p:nvCxnSpPr>
        <p:spPr>
          <a:xfrm flipV="1">
            <a:off x="11152283" y="3274303"/>
            <a:ext cx="369983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878" y="2332106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backpress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29800" y="2925640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144000" y="2242619"/>
            <a:ext cx="1371600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85800" y="2685129"/>
            <a:ext cx="3429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n 82"/>
          <p:cNvSpPr/>
          <p:nvPr/>
        </p:nvSpPr>
        <p:spPr>
          <a:xfrm rot="16200000">
            <a:off x="5531728" y="3313782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434314" y="3778988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92" idx="3"/>
          </p:cNvCxnSpPr>
          <p:nvPr/>
        </p:nvCxnSpPr>
        <p:spPr>
          <a:xfrm flipV="1">
            <a:off x="1447800" y="3124200"/>
            <a:ext cx="76200" cy="25739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3" idx="3"/>
            <a:endCxn id="4" idx="2"/>
          </p:cNvCxnSpPr>
          <p:nvPr/>
        </p:nvCxnSpPr>
        <p:spPr>
          <a:xfrm flipH="1" flipV="1">
            <a:off x="1847850" y="3124200"/>
            <a:ext cx="1504950" cy="221640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10153010" y="2247899"/>
            <a:ext cx="46773" cy="28308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7" idx="3"/>
          </p:cNvCxnSpPr>
          <p:nvPr/>
        </p:nvCxnSpPr>
        <p:spPr>
          <a:xfrm flipV="1">
            <a:off x="8244530" y="3717733"/>
            <a:ext cx="1707604" cy="22033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loud 91"/>
          <p:cNvSpPr/>
          <p:nvPr/>
        </p:nvSpPr>
        <p:spPr>
          <a:xfrm>
            <a:off x="762000" y="5641554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3" name="Cloud 92"/>
          <p:cNvSpPr/>
          <p:nvPr/>
        </p:nvSpPr>
        <p:spPr>
          <a:xfrm>
            <a:off x="2667000" y="5283965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4" name="Cloud 93"/>
          <p:cNvSpPr/>
          <p:nvPr/>
        </p:nvSpPr>
        <p:spPr>
          <a:xfrm>
            <a:off x="5104765" y="626699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5" name="Cloud 94"/>
          <p:cNvSpPr/>
          <p:nvPr/>
        </p:nvSpPr>
        <p:spPr>
          <a:xfrm>
            <a:off x="5747832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6" name="Cloud 95"/>
          <p:cNvSpPr/>
          <p:nvPr/>
        </p:nvSpPr>
        <p:spPr>
          <a:xfrm>
            <a:off x="9513983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7" name="Cloud 96"/>
          <p:cNvSpPr/>
          <p:nvPr/>
        </p:nvSpPr>
        <p:spPr>
          <a:xfrm>
            <a:off x="7558730" y="5864417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8" name="Cloud 97"/>
          <p:cNvSpPr/>
          <p:nvPr/>
        </p:nvSpPr>
        <p:spPr>
          <a:xfrm>
            <a:off x="2937831" y="6426965"/>
            <a:ext cx="1371600" cy="9906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99" name="Elbow Connector 98"/>
          <p:cNvCxnSpPr>
            <a:stCxn id="92" idx="0"/>
            <a:endCxn id="98" idx="2"/>
          </p:cNvCxnSpPr>
          <p:nvPr/>
        </p:nvCxnSpPr>
        <p:spPr>
          <a:xfrm>
            <a:off x="2132457" y="6136854"/>
            <a:ext cx="809629" cy="78541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2" idx="0"/>
            <a:endCxn id="93" idx="2"/>
          </p:cNvCxnSpPr>
          <p:nvPr/>
        </p:nvCxnSpPr>
        <p:spPr>
          <a:xfrm flipV="1">
            <a:off x="2132457" y="5779265"/>
            <a:ext cx="538798" cy="35758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0"/>
            <a:endCxn id="95" idx="2"/>
          </p:cNvCxnSpPr>
          <p:nvPr/>
        </p:nvCxnSpPr>
        <p:spPr>
          <a:xfrm flipV="1">
            <a:off x="4037457" y="5517386"/>
            <a:ext cx="1714630" cy="26187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8" idx="0"/>
            <a:endCxn id="94" idx="2"/>
          </p:cNvCxnSpPr>
          <p:nvPr/>
        </p:nvCxnSpPr>
        <p:spPr>
          <a:xfrm flipV="1">
            <a:off x="4308288" y="6762291"/>
            <a:ext cx="800732" cy="159974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4" idx="0"/>
          </p:cNvCxnSpPr>
          <p:nvPr/>
        </p:nvCxnSpPr>
        <p:spPr>
          <a:xfrm flipV="1">
            <a:off x="6475222" y="6632154"/>
            <a:ext cx="463334" cy="130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5" idx="0"/>
            <a:endCxn id="97" idx="2"/>
          </p:cNvCxnSpPr>
          <p:nvPr/>
        </p:nvCxnSpPr>
        <p:spPr>
          <a:xfrm>
            <a:off x="7118289" y="5517386"/>
            <a:ext cx="444696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7" idx="0"/>
            <a:endCxn id="96" idx="2"/>
          </p:cNvCxnSpPr>
          <p:nvPr/>
        </p:nvCxnSpPr>
        <p:spPr>
          <a:xfrm flipV="1">
            <a:off x="8929187" y="5517386"/>
            <a:ext cx="589051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/>
          <p:cNvSpPr/>
          <p:nvPr/>
        </p:nvSpPr>
        <p:spPr>
          <a:xfrm>
            <a:off x="9518238" y="635811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97" idx="0"/>
            <a:endCxn id="106" idx="2"/>
          </p:cNvCxnSpPr>
          <p:nvPr/>
        </p:nvCxnSpPr>
        <p:spPr>
          <a:xfrm>
            <a:off x="8929187" y="6359717"/>
            <a:ext cx="593306" cy="493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apezoid 107"/>
          <p:cNvSpPr/>
          <p:nvPr/>
        </p:nvSpPr>
        <p:spPr>
          <a:xfrm rot="5400000">
            <a:off x="6750830" y="6662546"/>
            <a:ext cx="734917" cy="359464"/>
          </a:xfrm>
          <a:prstGeom prst="trapezoid">
            <a:avLst>
              <a:gd name="adj" fmla="val 3249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/>
          <p:nvPr/>
        </p:nvCxnSpPr>
        <p:spPr>
          <a:xfrm flipV="1">
            <a:off x="6534150" y="7010400"/>
            <a:ext cx="404406" cy="24719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163536" y="7102489"/>
            <a:ext cx="312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1" name="Elbow Connector 110"/>
          <p:cNvCxnSpPr>
            <a:stCxn id="108" idx="0"/>
            <a:endCxn id="97" idx="2"/>
          </p:cNvCxnSpPr>
          <p:nvPr/>
        </p:nvCxnSpPr>
        <p:spPr>
          <a:xfrm flipV="1">
            <a:off x="7298021" y="6359717"/>
            <a:ext cx="264964" cy="482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8" idx="3"/>
          </p:cNvCxnSpPr>
          <p:nvPr/>
        </p:nvCxnSpPr>
        <p:spPr>
          <a:xfrm flipH="1">
            <a:off x="7118288" y="7151340"/>
            <a:ext cx="1" cy="1062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81772" y="72097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bypass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4" name="Straight Arrow Connector 113"/>
          <p:cNvCxnSpPr>
            <a:stCxn id="95" idx="3"/>
          </p:cNvCxnSpPr>
          <p:nvPr/>
        </p:nvCxnSpPr>
        <p:spPr>
          <a:xfrm flipH="1" flipV="1">
            <a:off x="6165085" y="3124201"/>
            <a:ext cx="268547" cy="195452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5" idx="3"/>
          </p:cNvCxnSpPr>
          <p:nvPr/>
        </p:nvCxnSpPr>
        <p:spPr>
          <a:xfrm flipH="1" flipV="1">
            <a:off x="5969879" y="4571083"/>
            <a:ext cx="463753" cy="5076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8" idx="3"/>
          </p:cNvCxnSpPr>
          <p:nvPr/>
        </p:nvCxnSpPr>
        <p:spPr>
          <a:xfrm flipV="1">
            <a:off x="3623631" y="3124201"/>
            <a:ext cx="2539905" cy="335940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4" idx="3"/>
          </p:cNvCxnSpPr>
          <p:nvPr/>
        </p:nvCxnSpPr>
        <p:spPr>
          <a:xfrm flipV="1">
            <a:off x="5790565" y="3124201"/>
            <a:ext cx="1147991" cy="31994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1"/>
          </p:cNvCxnSpPr>
          <p:nvPr/>
        </p:nvCxnSpPr>
        <p:spPr>
          <a:xfrm flipV="1">
            <a:off x="7118289" y="3711992"/>
            <a:ext cx="2711511" cy="28212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8" idx="3"/>
          </p:cNvCxnSpPr>
          <p:nvPr/>
        </p:nvCxnSpPr>
        <p:spPr>
          <a:xfrm flipH="1" flipV="1">
            <a:off x="2286000" y="3124201"/>
            <a:ext cx="1337631" cy="3359402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625180" y="3145202"/>
            <a:ext cx="1632620" cy="335940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98" idx="3"/>
          </p:cNvCxnSpPr>
          <p:nvPr/>
        </p:nvCxnSpPr>
        <p:spPr>
          <a:xfrm flipV="1">
            <a:off x="3623631" y="3145202"/>
            <a:ext cx="684657" cy="333840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8" idx="3"/>
          </p:cNvCxnSpPr>
          <p:nvPr/>
        </p:nvCxnSpPr>
        <p:spPr>
          <a:xfrm flipH="1" flipV="1">
            <a:off x="3162300" y="3145202"/>
            <a:ext cx="461331" cy="333840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10204038" y="3711992"/>
            <a:ext cx="540162" cy="270275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01630880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419971" y="3484770"/>
            <a:ext cx="1114179" cy="1296322"/>
            <a:chOff x="1312286" y="2037428"/>
            <a:chExt cx="1114179" cy="1296322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9776043" y="2631422"/>
            <a:ext cx="1114179" cy="1296322"/>
            <a:chOff x="1312286" y="2037428"/>
            <a:chExt cx="1114179" cy="1296322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004110" y="2044773"/>
            <a:ext cx="1114179" cy="1296322"/>
            <a:chOff x="1312286" y="2037428"/>
            <a:chExt cx="1114179" cy="129632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312286" y="2037428"/>
            <a:ext cx="1114179" cy="1296322"/>
            <a:chOff x="1312286" y="2037428"/>
            <a:chExt cx="1114179" cy="129632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Changes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14097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33528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1800" y="20383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71800" y="33337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 rot="16200000">
            <a:off x="60960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defined Process 10"/>
          <p:cNvSpPr/>
          <p:nvPr/>
        </p:nvSpPr>
        <p:spPr>
          <a:xfrm rot="16200000">
            <a:off x="74295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16200000">
            <a:off x="9894983" y="2460433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952134" y="3711992"/>
            <a:ext cx="0" cy="3970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09991" y="4081699"/>
            <a:ext cx="1279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Bypass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623767" y="-213567"/>
            <a:ext cx="990600" cy="766613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6" idx="1"/>
          </p:cNvCxnSpPr>
          <p:nvPr/>
        </p:nvCxnSpPr>
        <p:spPr>
          <a:xfrm flipV="1">
            <a:off x="2667000" y="2686049"/>
            <a:ext cx="6858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5486400" y="2686049"/>
            <a:ext cx="2286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0"/>
          </p:cNvCxnSpPr>
          <p:nvPr/>
        </p:nvCxnSpPr>
        <p:spPr>
          <a:xfrm flipV="1">
            <a:off x="7353300" y="2686049"/>
            <a:ext cx="4953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9144000" y="3279583"/>
            <a:ext cx="3699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12286" y="2332106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12" idx="3"/>
          </p:cNvCxnSpPr>
          <p:nvPr/>
        </p:nvCxnSpPr>
        <p:spPr>
          <a:xfrm flipV="1">
            <a:off x="11152283" y="3274303"/>
            <a:ext cx="369983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878" y="2332106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backpress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29800" y="2925640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144000" y="2242619"/>
            <a:ext cx="1371600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85800" y="2685129"/>
            <a:ext cx="3429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n 82"/>
          <p:cNvSpPr/>
          <p:nvPr/>
        </p:nvSpPr>
        <p:spPr>
          <a:xfrm rot="16200000">
            <a:off x="5531728" y="3313782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434314" y="3778988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92" idx="3"/>
          </p:cNvCxnSpPr>
          <p:nvPr/>
        </p:nvCxnSpPr>
        <p:spPr>
          <a:xfrm flipV="1">
            <a:off x="1447800" y="3124200"/>
            <a:ext cx="76200" cy="25739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3" idx="3"/>
            <a:endCxn id="4" idx="2"/>
          </p:cNvCxnSpPr>
          <p:nvPr/>
        </p:nvCxnSpPr>
        <p:spPr>
          <a:xfrm flipH="1" flipV="1">
            <a:off x="1847850" y="3124200"/>
            <a:ext cx="1504950" cy="221640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10153010" y="2247899"/>
            <a:ext cx="46773" cy="28308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7" idx="3"/>
          </p:cNvCxnSpPr>
          <p:nvPr/>
        </p:nvCxnSpPr>
        <p:spPr>
          <a:xfrm flipV="1">
            <a:off x="8244530" y="3717733"/>
            <a:ext cx="1707604" cy="22033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loud 91"/>
          <p:cNvSpPr/>
          <p:nvPr/>
        </p:nvSpPr>
        <p:spPr>
          <a:xfrm>
            <a:off x="762000" y="5641554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3" name="Cloud 92"/>
          <p:cNvSpPr/>
          <p:nvPr/>
        </p:nvSpPr>
        <p:spPr>
          <a:xfrm>
            <a:off x="2667000" y="5283965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4" name="Cloud 93"/>
          <p:cNvSpPr/>
          <p:nvPr/>
        </p:nvSpPr>
        <p:spPr>
          <a:xfrm>
            <a:off x="5104765" y="626699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5" name="Cloud 94"/>
          <p:cNvSpPr/>
          <p:nvPr/>
        </p:nvSpPr>
        <p:spPr>
          <a:xfrm>
            <a:off x="5747832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6" name="Cloud 95"/>
          <p:cNvSpPr/>
          <p:nvPr/>
        </p:nvSpPr>
        <p:spPr>
          <a:xfrm>
            <a:off x="9513983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7" name="Cloud 96"/>
          <p:cNvSpPr/>
          <p:nvPr/>
        </p:nvSpPr>
        <p:spPr>
          <a:xfrm>
            <a:off x="7558730" y="5864417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8" name="Cloud 97"/>
          <p:cNvSpPr/>
          <p:nvPr/>
        </p:nvSpPr>
        <p:spPr>
          <a:xfrm>
            <a:off x="2937831" y="6426965"/>
            <a:ext cx="1371600" cy="9906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99" name="Elbow Connector 98"/>
          <p:cNvCxnSpPr>
            <a:stCxn id="92" idx="0"/>
            <a:endCxn id="98" idx="2"/>
          </p:cNvCxnSpPr>
          <p:nvPr/>
        </p:nvCxnSpPr>
        <p:spPr>
          <a:xfrm>
            <a:off x="2132457" y="6136854"/>
            <a:ext cx="809629" cy="78541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2" idx="0"/>
            <a:endCxn id="93" idx="2"/>
          </p:cNvCxnSpPr>
          <p:nvPr/>
        </p:nvCxnSpPr>
        <p:spPr>
          <a:xfrm flipV="1">
            <a:off x="2132457" y="5779265"/>
            <a:ext cx="538798" cy="35758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0"/>
            <a:endCxn id="95" idx="2"/>
          </p:cNvCxnSpPr>
          <p:nvPr/>
        </p:nvCxnSpPr>
        <p:spPr>
          <a:xfrm flipV="1">
            <a:off x="4037457" y="5517386"/>
            <a:ext cx="1714630" cy="26187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8" idx="0"/>
            <a:endCxn id="94" idx="2"/>
          </p:cNvCxnSpPr>
          <p:nvPr/>
        </p:nvCxnSpPr>
        <p:spPr>
          <a:xfrm flipV="1">
            <a:off x="4308288" y="6762291"/>
            <a:ext cx="800732" cy="159974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4" idx="0"/>
          </p:cNvCxnSpPr>
          <p:nvPr/>
        </p:nvCxnSpPr>
        <p:spPr>
          <a:xfrm flipV="1">
            <a:off x="6475222" y="6632154"/>
            <a:ext cx="463334" cy="130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5" idx="0"/>
            <a:endCxn id="97" idx="2"/>
          </p:cNvCxnSpPr>
          <p:nvPr/>
        </p:nvCxnSpPr>
        <p:spPr>
          <a:xfrm>
            <a:off x="7118289" y="5517386"/>
            <a:ext cx="444696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7" idx="0"/>
            <a:endCxn id="96" idx="2"/>
          </p:cNvCxnSpPr>
          <p:nvPr/>
        </p:nvCxnSpPr>
        <p:spPr>
          <a:xfrm flipV="1">
            <a:off x="8929187" y="5517386"/>
            <a:ext cx="589051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/>
          <p:cNvSpPr/>
          <p:nvPr/>
        </p:nvSpPr>
        <p:spPr>
          <a:xfrm>
            <a:off x="9518238" y="635811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97" idx="0"/>
            <a:endCxn id="106" idx="2"/>
          </p:cNvCxnSpPr>
          <p:nvPr/>
        </p:nvCxnSpPr>
        <p:spPr>
          <a:xfrm>
            <a:off x="8929187" y="6359717"/>
            <a:ext cx="593306" cy="493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apezoid 107"/>
          <p:cNvSpPr/>
          <p:nvPr/>
        </p:nvSpPr>
        <p:spPr>
          <a:xfrm rot="5400000">
            <a:off x="6750830" y="6662546"/>
            <a:ext cx="734917" cy="359464"/>
          </a:xfrm>
          <a:prstGeom prst="trapezoid">
            <a:avLst>
              <a:gd name="adj" fmla="val 3249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/>
          <p:nvPr/>
        </p:nvCxnSpPr>
        <p:spPr>
          <a:xfrm flipV="1">
            <a:off x="6534150" y="7010400"/>
            <a:ext cx="404406" cy="24719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163536" y="7102489"/>
            <a:ext cx="312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1" name="Elbow Connector 110"/>
          <p:cNvCxnSpPr>
            <a:stCxn id="108" idx="0"/>
            <a:endCxn id="97" idx="2"/>
          </p:cNvCxnSpPr>
          <p:nvPr/>
        </p:nvCxnSpPr>
        <p:spPr>
          <a:xfrm flipV="1">
            <a:off x="7298021" y="6359717"/>
            <a:ext cx="264964" cy="482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8" idx="3"/>
          </p:cNvCxnSpPr>
          <p:nvPr/>
        </p:nvCxnSpPr>
        <p:spPr>
          <a:xfrm flipH="1">
            <a:off x="7118288" y="7151340"/>
            <a:ext cx="1" cy="1062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81772" y="72097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bypass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4" name="Straight Arrow Connector 113"/>
          <p:cNvCxnSpPr>
            <a:stCxn id="95" idx="3"/>
          </p:cNvCxnSpPr>
          <p:nvPr/>
        </p:nvCxnSpPr>
        <p:spPr>
          <a:xfrm flipH="1" flipV="1">
            <a:off x="6165085" y="3124201"/>
            <a:ext cx="268547" cy="195452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5" idx="3"/>
          </p:cNvCxnSpPr>
          <p:nvPr/>
        </p:nvCxnSpPr>
        <p:spPr>
          <a:xfrm flipH="1" flipV="1">
            <a:off x="5969879" y="4571083"/>
            <a:ext cx="463753" cy="5076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8" idx="3"/>
          </p:cNvCxnSpPr>
          <p:nvPr/>
        </p:nvCxnSpPr>
        <p:spPr>
          <a:xfrm flipV="1">
            <a:off x="3623631" y="3124201"/>
            <a:ext cx="2539905" cy="335940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4" idx="3"/>
          </p:cNvCxnSpPr>
          <p:nvPr/>
        </p:nvCxnSpPr>
        <p:spPr>
          <a:xfrm flipV="1">
            <a:off x="5790565" y="3124201"/>
            <a:ext cx="1147991" cy="31994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1"/>
          </p:cNvCxnSpPr>
          <p:nvPr/>
        </p:nvCxnSpPr>
        <p:spPr>
          <a:xfrm flipV="1">
            <a:off x="7118289" y="3711992"/>
            <a:ext cx="2711511" cy="28212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8" idx="3"/>
          </p:cNvCxnSpPr>
          <p:nvPr/>
        </p:nvCxnSpPr>
        <p:spPr>
          <a:xfrm flipH="1" flipV="1">
            <a:off x="2286000" y="3124201"/>
            <a:ext cx="1337631" cy="3359402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625180" y="3145202"/>
            <a:ext cx="1632620" cy="335940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98" idx="3"/>
          </p:cNvCxnSpPr>
          <p:nvPr/>
        </p:nvCxnSpPr>
        <p:spPr>
          <a:xfrm flipV="1">
            <a:off x="3623631" y="3145202"/>
            <a:ext cx="684657" cy="333840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8" idx="3"/>
          </p:cNvCxnSpPr>
          <p:nvPr/>
        </p:nvCxnSpPr>
        <p:spPr>
          <a:xfrm flipH="1" flipV="1">
            <a:off x="3162300" y="3145202"/>
            <a:ext cx="461331" cy="333840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32458" y="5517386"/>
            <a:ext cx="2576196" cy="16166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4441490" y="5340603"/>
            <a:ext cx="419564" cy="19457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8230" y="7057536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Old FIFO contents</a:t>
            </a:r>
            <a:endParaRPr lang="en-US" sz="2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766807" y="7250884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FIFO contents</a:t>
            </a:r>
            <a:endParaRPr lang="en-US" sz="2000" dirty="0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10204038" y="3711992"/>
            <a:ext cx="540162" cy="270275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0593655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M4 macro-preprocessor in front of SVX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rovides easy solution for parameterization, replication, etc.</a:t>
            </a:r>
          </a:p>
          <a:p>
            <a:pPr lvl="1"/>
            <a:r>
              <a:rPr lang="en-US" sz="2000" b="1" dirty="0" smtClean="0"/>
              <a:t>Not</a:t>
            </a:r>
            <a:r>
              <a:rPr lang="en-US" sz="2000" dirty="0" smtClean="0"/>
              <a:t> a long-term solution; very messy syntax</a:t>
            </a:r>
          </a:p>
          <a:p>
            <a:pPr lvl="1"/>
            <a:r>
              <a:rPr lang="en-US" sz="2000" dirty="0" smtClean="0"/>
              <a:t>Provides proof-on-concept prior to native SVX language features</a:t>
            </a:r>
          </a:p>
          <a:p>
            <a:r>
              <a:rPr lang="en-US" sz="2400" dirty="0" smtClean="0"/>
              <a:t>Created back-pressured pipeline</a:t>
            </a:r>
          </a:p>
          <a:p>
            <a:pPr lvl="1"/>
            <a:r>
              <a:rPr lang="en-US" sz="2000" dirty="0" smtClean="0"/>
              <a:t>Each stage of the pipeline is a unique SVX (non-</a:t>
            </a:r>
            <a:r>
              <a:rPr lang="en-US" sz="2000" dirty="0" err="1" smtClean="0"/>
              <a:t>backpressured</a:t>
            </a:r>
            <a:r>
              <a:rPr lang="en-US" sz="2000" dirty="0" smtClean="0"/>
              <a:t>) pipeline</a:t>
            </a:r>
          </a:p>
          <a:p>
            <a:pPr lvl="1"/>
            <a:r>
              <a:rPr lang="en-US" sz="2000" dirty="0" smtClean="0"/>
              <a:t>Signals </a:t>
            </a:r>
            <a:r>
              <a:rPr lang="en-US" sz="2000" dirty="0"/>
              <a:t>pulled from one stage/pipeline to the </a:t>
            </a:r>
            <a:r>
              <a:rPr lang="en-US" sz="2000" dirty="0" smtClean="0"/>
              <a:t>next through a gated flop or recirculating mux as needed by the transaction logic.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is done with </a:t>
            </a:r>
            <a:r>
              <a:rPr lang="en-US" sz="2000" dirty="0" err="1"/>
              <a:t>wildcarded</a:t>
            </a:r>
            <a:r>
              <a:rPr lang="en-US" sz="2000" dirty="0"/>
              <a:t> signals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$ANY</a:t>
            </a:r>
            <a:r>
              <a:rPr lang="en-US" sz="2000" dirty="0" smtClean="0"/>
              <a:t>) as </a:t>
            </a:r>
            <a:r>
              <a:rPr lang="en-US" sz="2000" dirty="0"/>
              <a:t>inputs/outputs of SV expressions.  </a:t>
            </a:r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which says, recirculate the transaction from the previous cycle, or accept the transaction from the previous stage.  (Granted, I haven’t explained the syntax.)</a:t>
            </a:r>
          </a:p>
          <a:p>
            <a:pPr lvl="1"/>
            <a:r>
              <a:rPr lang="en-US" sz="2000" dirty="0" smtClean="0"/>
              <a:t>These expressions construct a data flow graph which could be searched to find and pull transaction fields (signals) through the flow.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 for Library Development in SVX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7317" y="5985959"/>
            <a:ext cx="10058400" cy="414841"/>
          </a:xfrm>
          <a:prstGeom prst="rect">
            <a:avLst/>
          </a:prstGeom>
        </p:spPr>
      </p:pic>
      <p:sp>
        <p:nvSpPr>
          <p:cNvPr id="6" name="Trapezoid 5"/>
          <p:cNvSpPr/>
          <p:nvPr/>
        </p:nvSpPr>
        <p:spPr>
          <a:xfrm rot="5400000">
            <a:off x="4778533" y="4868865"/>
            <a:ext cx="609600" cy="227076"/>
          </a:xfrm>
          <a:prstGeom prst="trapezoid">
            <a:avLst>
              <a:gd name="adj" fmla="val 4925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94"/>
          <p:cNvGrpSpPr>
            <a:grpSpLocks/>
          </p:cNvGrpSpPr>
          <p:nvPr/>
        </p:nvGrpSpPr>
        <p:grpSpPr bwMode="auto">
          <a:xfrm>
            <a:off x="5426240" y="4874522"/>
            <a:ext cx="118641" cy="215762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11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196871" y="4982403"/>
            <a:ext cx="229369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44881" y="4982403"/>
            <a:ext cx="490959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9439" y="5104752"/>
            <a:ext cx="61035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52412" y="4487865"/>
            <a:ext cx="10379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790360" y="4487865"/>
            <a:ext cx="0" cy="49453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752412" y="4487865"/>
            <a:ext cx="0" cy="38665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52412" y="4874522"/>
            <a:ext cx="21738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43600" y="6324600"/>
            <a:ext cx="106680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971800" y="6324600"/>
            <a:ext cx="609600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67600" y="6324600"/>
            <a:ext cx="21336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6" idx="3"/>
          </p:cNvCxnSpPr>
          <p:nvPr/>
        </p:nvCxnSpPr>
        <p:spPr>
          <a:xfrm flipV="1">
            <a:off x="5083333" y="5231276"/>
            <a:ext cx="0" cy="16596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38600" y="6324600"/>
            <a:ext cx="1524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apezoid 46"/>
          <p:cNvSpPr/>
          <p:nvPr/>
        </p:nvSpPr>
        <p:spPr>
          <a:xfrm rot="5400000">
            <a:off x="6869657" y="4881821"/>
            <a:ext cx="609600" cy="227076"/>
          </a:xfrm>
          <a:prstGeom prst="trapezoid">
            <a:avLst>
              <a:gd name="adj" fmla="val 4925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94"/>
          <p:cNvGrpSpPr>
            <a:grpSpLocks/>
          </p:cNvGrpSpPr>
          <p:nvPr/>
        </p:nvGrpSpPr>
        <p:grpSpPr bwMode="auto">
          <a:xfrm>
            <a:off x="7517364" y="4887478"/>
            <a:ext cx="118641" cy="215762"/>
            <a:chOff x="3012" y="1920"/>
            <a:chExt cx="222" cy="342"/>
          </a:xfrm>
          <a:solidFill>
            <a:schemeClr val="bg1">
              <a:lumMod val="95000"/>
            </a:schemeClr>
          </a:solidFill>
        </p:grpSpPr>
        <p:sp>
          <p:nvSpPr>
            <p:cNvPr id="49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50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51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7287995" y="4995359"/>
            <a:ext cx="229369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636005" y="4995359"/>
            <a:ext cx="490959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50563" y="5117708"/>
            <a:ext cx="61035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843536" y="4500821"/>
            <a:ext cx="1037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881484" y="4500821"/>
            <a:ext cx="0" cy="4945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843536" y="4500821"/>
            <a:ext cx="0" cy="38665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43536" y="4887478"/>
            <a:ext cx="21738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174457" y="5244232"/>
            <a:ext cx="0" cy="16596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/>
          <p:cNvSpPr/>
          <p:nvPr/>
        </p:nvSpPr>
        <p:spPr>
          <a:xfrm>
            <a:off x="6035840" y="4827616"/>
            <a:ext cx="457200" cy="4572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apezoid 60"/>
          <p:cNvSpPr/>
          <p:nvPr/>
        </p:nvSpPr>
        <p:spPr>
          <a:xfrm rot="5400000">
            <a:off x="2738817" y="4876460"/>
            <a:ext cx="609600" cy="227076"/>
          </a:xfrm>
          <a:prstGeom prst="trapezoid">
            <a:avLst>
              <a:gd name="adj" fmla="val 4925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94"/>
          <p:cNvGrpSpPr>
            <a:grpSpLocks/>
          </p:cNvGrpSpPr>
          <p:nvPr/>
        </p:nvGrpSpPr>
        <p:grpSpPr bwMode="auto">
          <a:xfrm>
            <a:off x="3386524" y="4882117"/>
            <a:ext cx="118641" cy="215762"/>
            <a:chOff x="3012" y="1920"/>
            <a:chExt cx="222" cy="342"/>
          </a:xfrm>
          <a:solidFill>
            <a:schemeClr val="bg1">
              <a:lumMod val="95000"/>
            </a:schemeClr>
          </a:solidFill>
        </p:grpSpPr>
        <p:sp>
          <p:nvSpPr>
            <p:cNvPr id="63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64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65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>
            <a:off x="3157155" y="4989998"/>
            <a:ext cx="229369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505165" y="4989998"/>
            <a:ext cx="490959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319723" y="5112347"/>
            <a:ext cx="61035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712696" y="4495460"/>
            <a:ext cx="1037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750644" y="4495460"/>
            <a:ext cx="0" cy="4945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712696" y="4495460"/>
            <a:ext cx="0" cy="38665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712696" y="4882117"/>
            <a:ext cx="21738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043617" y="5238871"/>
            <a:ext cx="0" cy="16596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loud 73"/>
          <p:cNvSpPr/>
          <p:nvPr/>
        </p:nvSpPr>
        <p:spPr>
          <a:xfrm>
            <a:off x="3996124" y="4843227"/>
            <a:ext cx="457200" cy="4572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541443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SVX data flow makes it feasible to create </a:t>
            </a:r>
            <a:r>
              <a:rPr lang="en-US" dirty="0" smtClean="0"/>
              <a:t>concise abstract models</a:t>
            </a:r>
          </a:p>
          <a:p>
            <a:r>
              <a:rPr lang="en-US" dirty="0" smtClean="0"/>
              <a:t>Models are synthesizable, enabling emulation of abstract models</a:t>
            </a:r>
          </a:p>
          <a:p>
            <a:r>
              <a:rPr lang="en-US" dirty="0" smtClean="0"/>
              <a:t>Other </a:t>
            </a:r>
            <a:r>
              <a:rPr lang="en-US" dirty="0"/>
              <a:t>SVX capabilities, not discussed in this presentation, assist in bridging the gap between </a:t>
            </a:r>
            <a:r>
              <a:rPr lang="en-US" dirty="0" smtClean="0"/>
              <a:t>abstract </a:t>
            </a:r>
            <a:r>
              <a:rPr lang="en-US" dirty="0"/>
              <a:t>and RTL </a:t>
            </a:r>
            <a:r>
              <a:rPr lang="en-US" dirty="0" smtClean="0"/>
              <a:t>details</a:t>
            </a:r>
            <a:endParaRPr lang="en-US" dirty="0"/>
          </a:p>
          <a:p>
            <a:r>
              <a:rPr lang="en-US" dirty="0" smtClean="0"/>
              <a:t>This enables a radical methodology change where performance models and models for architectural exploration could exist as part of the same code pool that provides RTL</a:t>
            </a:r>
          </a:p>
          <a:p>
            <a:r>
              <a:rPr lang="en-US" dirty="0" err="1" smtClean="0"/>
              <a:t>Perf</a:t>
            </a:r>
            <a:r>
              <a:rPr lang="en-US" dirty="0" smtClean="0"/>
              <a:t>/arch models evolve into RTL</a:t>
            </a:r>
          </a:p>
          <a:p>
            <a:r>
              <a:rPr lang="en-US" dirty="0" smtClean="0"/>
              <a:t>Validation is enabled earlier</a:t>
            </a:r>
          </a:p>
          <a:p>
            <a:r>
              <a:rPr lang="en-US" dirty="0" err="1" smtClean="0"/>
              <a:t>Perf</a:t>
            </a:r>
            <a:r>
              <a:rPr lang="en-US" dirty="0" smtClean="0"/>
              <a:t> models and RTL are better aligned</a:t>
            </a:r>
          </a:p>
          <a:p>
            <a:r>
              <a:rPr lang="en-US" dirty="0" smtClean="0"/>
              <a:t>Mix and match of “RTL” and </a:t>
            </a:r>
            <a:r>
              <a:rPr lang="en-US" dirty="0" err="1" smtClean="0"/>
              <a:t>perf</a:t>
            </a:r>
            <a:r>
              <a:rPr lang="en-US" dirty="0" smtClean="0"/>
              <a:t> components makes it easier to isolate the performance contributions of different “RTL”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Modeling in SVX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526556"/>
      </p:ext>
    </p:extLst>
  </p:cSld>
  <p:clrMapOvr>
    <a:masterClrMapping/>
  </p:clrMapOvr>
  <p:transition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53540&quot;&gt;&lt;property id=&quot;20148&quot; value=&quot;5&quot;/&gt;&lt;property id=&quot;20300&quot; value=&quot;Slide 8 - &amp;quot;System Architecture&amp;quot;&quot;/&gt;&lt;property id=&quot;20307&quot; value=&quot;263&quot;/&gt;&lt;/object&gt;&lt;object type=&quot;3&quot; unique_id=&quot;53542&quot;&gt;&lt;property id=&quot;20148&quot; value=&quot;5&quot;/&gt;&lt;property id=&quot;20300&quot; value=&quot;Slide 9 - &amp;quot;System Architecture&amp;quot;&quot;/&gt;&lt;property id=&quot;20307&quot; value=&quot;265&quot;/&gt;&lt;/object&gt;&lt;object type=&quot;3&quot; unique_id=&quot;53545&quot;&gt;&lt;property id=&quot;20148&quot; value=&quot;5&quot;/&gt;&lt;property id=&quot;20300&quot; value=&quot;Slide 14 - &amp;quot;Generation&amp;quot;&quot;/&gt;&lt;property id=&quot;20307&quot; value=&quot;268&quot;/&gt;&lt;/object&gt;&lt;object type=&quot;3&quot; unique_id=&quot;53572&quot;&gt;&lt;property id=&quot;20148&quot; value=&quot;5&quot;/&gt;&lt;property id=&quot;20300&quot; value=&quot;Slide 35 - &amp;quot;Agenda&amp;quot;&quot;/&gt;&lt;property id=&quot;20307&quot; value=&quot;295&quot;/&gt;&lt;/object&gt;&lt;object type=&quot;3&quot; unique_id=&quot;53575&quot;&gt;&lt;property id=&quot;20148&quot; value=&quot;5&quot;/&gt;&lt;property id=&quot;20300&quot; value=&quot;Slide 38 - &amp;quot;Distribution&amp;quot;&quot;/&gt;&lt;property id=&quot;20307&quot; value=&quot;298&quot;/&gt;&lt;/object&gt;&lt;object type=&quot;3&quot; unique_id=&quot;53576&quot;&gt;&lt;property id=&quot;20148&quot; value=&quot;5&quot;/&gt;&lt;property id=&quot;20300&quot; value=&quot;Slide 48 - &amp;quot;Distribution&amp;quot;&quot;/&gt;&lt;property id=&quot;20307&quot; value=&quot;299&quot;/&gt;&lt;/object&gt;&lt;object type=&quot;3&quot; unique_id=&quot;53591&quot;&gt;&lt;property id=&quot;20148&quot; value=&quot;5&quot;/&gt;&lt;property id=&quot;20300&quot; value=&quot;Slide 56 - &amp;quot;Agenda&amp;quot;&quot;/&gt;&lt;property id=&quot;20307&quot; value=&quot;314&quot;/&gt;&lt;/object&gt;&lt;object type=&quot;3&quot; unique_id=&quot;53592&quot;&gt;&lt;property id=&quot;20148&quot; value=&quot;5&quot;/&gt;&lt;property id=&quot;20300&quot; value=&quot;Slide 59 - &amp;quot;Agenda&amp;quot;&quot;/&gt;&lt;property id=&quot;20307&quot; value=&quot;315&quot;/&gt;&lt;/object&gt;&lt;object type=&quot;3&quot; unique_id=&quot;53593&quot;&gt;&lt;property id=&quot;20148&quot; value=&quot;5&quot;/&gt;&lt;property id=&quot;20300&quot; value=&quot;Slide 64 - &amp;quot;Agenda&amp;quot;&quot;/&gt;&lt;property id=&quot;20307&quot; value=&quot;316&quot;/&gt;&lt;/object&gt;&lt;object type=&quot;3&quot; unique_id=&quot;53594&quot;&gt;&lt;property id=&quot;20148&quot; value=&quot;5&quot;/&gt;&lt;property id=&quot;20300&quot; value=&quot;Slide 65 - &amp;quot;Appendix&amp;quot;&quot;/&gt;&lt;property id=&quot;20307&quot; value=&quot;317&quot;/&gt;&lt;/object&gt;&lt;object type=&quot;3&quot; unique_id=&quot;53596&quot;&gt;&lt;property id=&quot;20148&quot; value=&quot;5&quot;/&gt;&lt;property id=&quot;20300&quot; value=&quot;Slide 78 - &amp;quot;EMG Product Life Cycle (PLC)&amp;quot;&quot;/&gt;&lt;property id=&quot;20307&quot; value=&quot;319&quot;/&gt;&lt;/object&gt;&lt;object type=&quot;3&quot; unique_id=&quot;53597&quot;&gt;&lt;property id=&quot;20148&quot; value=&quot;5&quot;/&gt;&lt;property id=&quot;20300&quot; value=&quot;Slide 79 - &amp;quot;‘09 SPG Planning Roadmap&amp;quot;&quot;/&gt;&lt;property id=&quot;20307&quot; value=&quot;320&quot;/&gt;&lt;/object&gt;&lt;object type=&quot;3&quot; unique_id=&quot;53599&quot;&gt;&lt;property id=&quot;20148&quot; value=&quot;5&quot;/&gt;&lt;property id=&quot;20300&quot; value=&quot;Slide 80 - &amp;quot;Proposed HSX Timeline&amp;quot;&quot;/&gt;&lt;property id=&quot;20307&quot; value=&quot;322&quot;/&gt;&lt;/object&gt;&lt;object type=&quot;3&quot; unique_id=&quot;53600&quot;&gt;&lt;property id=&quot;20148&quot; value=&quot;5&quot;/&gt;&lt;property id=&quot;20300&quot; value=&quot;Slide 81 - &amp;quot;Proposed HSX High-level Schedule&amp;quot;&quot;/&gt;&lt;property id=&quot;20307&quot; value=&quot;323&quot;/&gt;&lt;/object&gt;&lt;object type=&quot;3&quot; unique_id=&quot;53701&quot;&gt;&lt;property id=&quot;20148&quot; value=&quot;5&quot;/&gt;&lt;property id=&quot;20300&quot; value=&quot;Slide 82&quot;/&gt;&lt;property id=&quot;20307&quot; value=&quot;258&quot;/&gt;&lt;/object&gt;&lt;object type=&quot;3&quot; unique_id=&quot;58235&quot;&gt;&lt;property id=&quot;20148&quot; value=&quot;5&quot;/&gt;&lt;property id=&quot;20300&quot; value=&quot;Slide 10 - &amp;quot;System Architecture&amp;quot;&quot;/&gt;&lt;property id=&quot;20307&quot; value=&quot;437&quot;/&gt;&lt;/object&gt;&lt;object type=&quot;3&quot; unique_id=&quot;58236&quot;&gt;&lt;property id=&quot;20148&quot; value=&quot;5&quot;/&gt;&lt;property id=&quot;20300&quot; value=&quot;Slide 11 - &amp;quot;System Architecture&amp;quot;&quot;/&gt;&lt;property id=&quot;20307&quot; value=&quot;438&quot;/&gt;&lt;/object&gt;&lt;object type=&quot;3&quot; unique_id=&quot;58238&quot;&gt;&lt;property id=&quot;20148&quot; value=&quot;5&quot;/&gt;&lt;property id=&quot;20300&quot; value=&quot;Slide 15 - &amp;quot;Generation&amp;quot;&quot;/&gt;&lt;property id=&quot;20307&quot; value=&quot;424&quot;/&gt;&lt;/object&gt;&lt;object type=&quot;3&quot; unique_id=&quot;58240&quot;&gt;&lt;property id=&quot;20148&quot; value=&quot;5&quot;/&gt;&lt;property id=&quot;20300&quot; value=&quot;Slide 16 - &amp;quot;Generation&amp;quot;&quot;/&gt;&lt;property id=&quot;20307&quot; value=&quot;426&quot;/&gt;&lt;/object&gt;&lt;object type=&quot;3&quot; unique_id=&quot;58242&quot;&gt;&lt;property id=&quot;20148&quot; value=&quot;5&quot;/&gt;&lt;property id=&quot;20300&quot; value=&quot;Slide 17 - &amp;quot;Generation&amp;quot;&quot;/&gt;&lt;property id=&quot;20307&quot; value=&quot;428&quot;/&gt;&lt;/object&gt;&lt;object type=&quot;3&quot; unique_id=&quot;58245&quot;&gt;&lt;property id=&quot;20148&quot; value=&quot;5&quot;/&gt;&lt;property id=&quot;20300&quot; value=&quot;Slide 57 - &amp;quot;Tools &amp;amp; Methodology&amp;quot;&quot;/&gt;&lt;property id=&quot;20307&quot; value=&quot;430&quot;/&gt;&lt;/object&gt;&lt;object type=&quot;3&quot; unique_id=&quot;60440&quot;&gt;&lt;property id=&quot;20148&quot; value=&quot;5&quot;/&gt;&lt;property id=&quot;20300&quot; value=&quot;Slide 53 - &amp;quot;Domain Crossing&amp;quot;&quot;/&gt;&lt;property id=&quot;20307&quot; value=&quot;442&quot;/&gt;&lt;/object&gt;&lt;object type=&quot;3&quot; unique_id=&quot;60444&quot;&gt;&lt;property id=&quot;20148&quot; value=&quot;5&quot;/&gt;&lt;property id=&quot;20300&quot; value=&quot;Slide 47 - &amp;quot;Distribution&amp;quot;&quot;/&gt;&lt;property id=&quot;20307&quot; value=&quot;449&quot;/&gt;&lt;/object&gt;&lt;object type=&quot;3&quot; unique_id=&quot;62491&quot;&gt;&lt;property id=&quot;20148&quot; value=&quot;5&quot;/&gt;&lt;property id=&quot;20300&quot; value=&quot;Slide 39 - &amp;quot;Distribution&amp;quot;&quot;/&gt;&lt;property id=&quot;20307&quot; value=&quot;454&quot;/&gt;&lt;/object&gt;&lt;object type=&quot;3&quot; unique_id=&quot;62492&quot;&gt;&lt;property id=&quot;20148&quot; value=&quot;5&quot;/&gt;&lt;property id=&quot;20300&quot; value=&quot;Slide 41 - &amp;quot;Distribution&amp;quot;&quot;/&gt;&lt;property id=&quot;20307&quot; value=&quot;455&quot;/&gt;&lt;/object&gt;&lt;object type=&quot;3&quot; unique_id=&quot;62493&quot;&gt;&lt;property id=&quot;20148&quot; value=&quot;5&quot;/&gt;&lt;property id=&quot;20300&quot; value=&quot;Slide 42 - &amp;quot;Distribution&amp;quot;&quot;/&gt;&lt;property id=&quot;20307&quot; value=&quot;456&quot;/&gt;&lt;/object&gt;&lt;object type=&quot;3&quot; unique_id=&quot;62494&quot;&gt;&lt;property id=&quot;20148&quot; value=&quot;5&quot;/&gt;&lt;property id=&quot;20300&quot; value=&quot;Slide 43 - &amp;quot;Distribution&amp;quot;&quot;/&gt;&lt;property id=&quot;20307&quot; value=&quot;457&quot;/&gt;&lt;/object&gt;&lt;object type=&quot;3&quot; unique_id=&quot;62495&quot;&gt;&lt;property id=&quot;20148&quot; value=&quot;5&quot;/&gt;&lt;property id=&quot;20300&quot; value=&quot;Slide 44 - &amp;quot;Distribution&amp;quot;&quot;/&gt;&lt;property id=&quot;20307&quot; value=&quot;458&quot;/&gt;&lt;/object&gt;&lt;object type=&quot;3&quot; unique_id=&quot;62496&quot;&gt;&lt;property id=&quot;20148&quot; value=&quot;5&quot;/&gt;&lt;property id=&quot;20300&quot; value=&quot;Slide 45 - &amp;quot;Distribution&amp;quot;&quot;/&gt;&lt;property id=&quot;20307&quot; value=&quot;459&quot;/&gt;&lt;/object&gt;&lt;object type=&quot;3&quot; unique_id=&quot;62497&quot;&gt;&lt;property id=&quot;20148&quot; value=&quot;5&quot;/&gt;&lt;property id=&quot;20300&quot; value=&quot;Slide 46 - &amp;quot;Distribution&amp;quot;&quot;/&gt;&lt;property id=&quot;20307&quot; value=&quot;460&quot;/&gt;&lt;/object&gt;&lt;object type=&quot;3&quot; unique_id=&quot;63644&quot;&gt;&lt;property id=&quot;20148&quot; value=&quot;5&quot;/&gt;&lt;property id=&quot;20300&quot; value=&quot;Slide 50 - &amp;quot;Distribution&amp;quot;&quot;/&gt;&lt;property id=&quot;20307&quot; value=&quot;463&quot;/&gt;&lt;/object&gt;&lt;object type=&quot;3&quot; unique_id=&quot;63645&quot;&gt;&lt;property id=&quot;20148&quot; value=&quot;5&quot;/&gt;&lt;property id=&quot;20300&quot; value=&quot;Slide 51 - &amp;quot;Distribution&amp;quot;&quot;/&gt;&lt;property id=&quot;20307&quot; value=&quot;467&quot;/&gt;&lt;/object&gt;&lt;object type=&quot;3&quot; unique_id=&quot;63646&quot;&gt;&lt;property id=&quot;20148&quot; value=&quot;5&quot;/&gt;&lt;property id=&quot;20300&quot; value=&quot;Slide 52 - &amp;quot;Agenda&amp;quot;&quot;/&gt;&lt;property id=&quot;20307&quot; value=&quot;464&quot;/&gt;&lt;/object&gt;&lt;object type=&quot;3&quot; unique_id=&quot;67971&quot;&gt;&lt;property id=&quot;20148&quot; value=&quot;5&quot;/&gt;&lt;property id=&quot;20300&quot; value=&quot;Slide 5 - &amp;quot;Executive Summary&amp;quot;&quot;/&gt;&lt;property id=&quot;20307&quot; value=&quot;528&quot;/&gt;&lt;/object&gt;&lt;object type=&quot;3&quot; unique_id=&quot;67973&quot;&gt;&lt;property id=&quot;20148&quot; value=&quot;5&quot;/&gt;&lt;property id=&quot;20300&quot; value=&quot;Slide 1&quot;/&gt;&lt;property id=&quot;20307&quot; value=&quot;496&quot;/&gt;&lt;/object&gt;&lt;object type=&quot;3&quot; unique_id=&quot;67975&quot;&gt;&lt;property id=&quot;20148&quot; value=&quot;5&quot;/&gt;&lt;property id=&quot;20300&quot; value=&quot;Slide 3 - &amp;quot;Agenda&amp;quot;&quot;/&gt;&lt;property id=&quot;20307&quot; value=&quot;498&quot;/&gt;&lt;/object&gt;&lt;object type=&quot;3&quot; unique_id=&quot;67987&quot;&gt;&lt;property id=&quot;20148&quot; value=&quot;5&quot;/&gt;&lt;property id=&quot;20300&quot; value=&quot;Slide 36 - &amp;quot;Distribution&amp;quot;&quot;/&gt;&lt;property id=&quot;20307&quot; value=&quot;510&quot;/&gt;&lt;/object&gt;&lt;object type=&quot;3&quot; unique_id=&quot;67988&quot;&gt;&lt;property id=&quot;20148&quot; value=&quot;5&quot;/&gt;&lt;property id=&quot;20300&quot; value=&quot;Slide 58 - &amp;quot;Tools &amp;amp; Methodology&amp;quot;&quot;/&gt;&lt;property id=&quot;20307&quot; value=&quot;511&quot;/&gt;&lt;/object&gt;&lt;object type=&quot;3&quot; unique_id=&quot;67993&quot;&gt;&lt;property id=&quot;20148&quot; value=&quot;5&quot;/&gt;&lt;property id=&quot;20300&quot; value=&quot;Slide 63 - &amp;quot;Summary&amp;quot;&quot;/&gt;&lt;property id=&quot;20307&quot; value=&quot;516&quot;/&gt;&lt;/object&gt;&lt;object type=&quot;3&quot; unique_id=&quot;67995&quot;&gt;&lt;property id=&quot;20148&quot; value=&quot;5&quot;/&gt;&lt;property id=&quot;20300&quot; value=&quot;Slide 66 - &amp;quot;HSW Floor Plans&amp;quot;&quot;/&gt;&lt;property id=&quot;20307&quot; value=&quot;518&quot;/&gt;&lt;/object&gt;&lt;object type=&quot;3&quot; unique_id=&quot;68006&quot;&gt;&lt;property id=&quot;20148&quot; value=&quot;5&quot;/&gt;&lt;property id=&quot;20300&quot; value=&quot;Slide 29 - &amp;quot;Generation&amp;quot;&quot;/&gt;&lt;property id=&quot;20307&quot; value=&quot;471&quot;/&gt;&lt;/object&gt;&lt;object type=&quot;3&quot; unique_id=&quot;70406&quot;&gt;&lt;property id=&quot;20148&quot; value=&quot;5&quot;/&gt;&lt;property id=&quot;20300&quot; value=&quot;Slide 7 - &amp;quot;Agenda&amp;quot;&quot;/&gt;&lt;property id=&quot;20307&quot; value=&quot;530&quot;/&gt;&lt;/object&gt;&lt;object type=&quot;3&quot; unique_id=&quot;70408&quot;&gt;&lt;property id=&quot;20148&quot; value=&quot;5&quot;/&gt;&lt;property id=&quot;20300&quot; value=&quot;Slide 13 - &amp;quot;Agenda&amp;quot;&quot;/&gt;&lt;property id=&quot;20307&quot; value=&quot;532&quot;/&gt;&lt;/object&gt;&lt;object type=&quot;3&quot; unique_id=&quot;70409&quot;&gt;&lt;property id=&quot;20148&quot; value=&quot;5&quot;/&gt;&lt;property id=&quot;20300&quot; value=&quot;Slide 18 - &amp;quot;Generation&amp;quot;&quot;/&gt;&lt;property id=&quot;20307&quot; value=&quot;533&quot;/&gt;&lt;/object&gt;&lt;object type=&quot;3&quot; unique_id=&quot;70410&quot;&gt;&lt;property id=&quot;20148&quot; value=&quot;5&quot;/&gt;&lt;property id=&quot;20300&quot; value=&quot;Slide 19 - &amp;quot;Generation&amp;quot;&quot;/&gt;&lt;property id=&quot;20307&quot; value=&quot;535&quot;/&gt;&lt;/object&gt;&lt;object type=&quot;3&quot; unique_id=&quot;70411&quot;&gt;&lt;property id=&quot;20148&quot; value=&quot;5&quot;/&gt;&lt;property id=&quot;20300&quot; value=&quot;Slide 21 - &amp;quot;Generation&amp;quot;&quot;/&gt;&lt;property id=&quot;20307&quot; value=&quot;536&quot;/&gt;&lt;/object&gt;&lt;object type=&quot;3&quot; unique_id=&quot;70412&quot;&gt;&lt;property id=&quot;20148&quot; value=&quot;5&quot;/&gt;&lt;property id=&quot;20300&quot; value=&quot;Slide 22 - &amp;quot;Generation&amp;quot;&quot;/&gt;&lt;property id=&quot;20307&quot; value=&quot;537&quot;/&gt;&lt;/object&gt;&lt;object type=&quot;3&quot; unique_id=&quot;70413&quot;&gt;&lt;property id=&quot;20148&quot; value=&quot;5&quot;/&gt;&lt;property id=&quot;20300&quot; value=&quot;Slide 30 - &amp;quot;Generation&amp;quot;&quot;/&gt;&lt;property id=&quot;20307&quot; value=&quot;534&quot;/&gt;&lt;/object&gt;&lt;object type=&quot;3&quot; unique_id=&quot;70414&quot;&gt;&lt;property id=&quot;20148&quot; value=&quot;5&quot;/&gt;&lt;property id=&quot;20300&quot; value=&quot;Slide 31 - &amp;quot;Generation&amp;quot;&quot;/&gt;&lt;property id=&quot;20307&quot; value=&quot;539&quot;/&gt;&lt;/object&gt;&lt;object type=&quot;3&quot; unique_id=&quot;70416&quot;&gt;&lt;property id=&quot;20148&quot; value=&quot;5&quot;/&gt;&lt;property id=&quot;20300&quot; value=&quot;Slide 32 - &amp;quot;Generation&amp;quot;&quot;/&gt;&lt;property id=&quot;20307&quot; value=&quot;540&quot;/&gt;&lt;/object&gt;&lt;object type=&quot;3&quot; unique_id=&quot;70417&quot;&gt;&lt;property id=&quot;20148&quot; value=&quot;5&quot;/&gt;&lt;property id=&quot;20300&quot; value=&quot;Slide 33 - &amp;quot;Generation&amp;quot;&quot;/&gt;&lt;property id=&quot;20307&quot; value=&quot;538&quot;/&gt;&lt;/object&gt;&lt;object type=&quot;3&quot; unique_id=&quot;70918&quot;&gt;&lt;property id=&quot;20148&quot; value=&quot;5&quot;/&gt;&lt;property id=&quot;20300&quot; value=&quot;Slide 2 - &amp;quot;HSX Clocks&amp;#x0D;&amp;#x0A;POR–1 Promotion&amp;quot;&quot;/&gt;&lt;property id=&quot;20307&quot; value=&quot;542&quot;/&gt;&lt;/object&gt;&lt;object type=&quot;3&quot; unique_id=&quot;71764&quot;&gt;&lt;property id=&quot;20148&quot; value=&quot;5&quot;/&gt;&lt;property id=&quot;20300&quot; value=&quot;Slide 34 - &amp;quot;Generation&amp;quot;&quot;/&gt;&lt;property id=&quot;20307&quot; value=&quot;543&quot;/&gt;&lt;/object&gt;&lt;object type=&quot;3&quot; unique_id=&quot;71765&quot;&gt;&lt;property id=&quot;20148&quot; value=&quot;5&quot;/&gt;&lt;property id=&quot;20300&quot; value=&quot;Slide 37 - &amp;quot;Distribution&amp;quot;&quot;/&gt;&lt;property id=&quot;20307&quot; value=&quot;544&quot;/&gt;&lt;/object&gt;&lt;object type=&quot;3&quot; unique_id=&quot;71766&quot;&gt;&lt;property id=&quot;20148&quot; value=&quot;5&quot;/&gt;&lt;property id=&quot;20300&quot; value=&quot;Slide 40 - &amp;quot;Distribution&amp;quot;&quot;/&gt;&lt;property id=&quot;20307&quot; value=&quot;545&quot;/&gt;&lt;/object&gt;&lt;object type=&quot;3&quot; unique_id=&quot;79393&quot;&gt;&lt;property id=&quot;20148&quot; value=&quot;5&quot;/&gt;&lt;property id=&quot;20300&quot; value=&quot;Slide 67 - &amp;quot;Acronyms&amp;quot;&quot;/&gt;&lt;property id=&quot;20307&quot; value=&quot;546&quot;/&gt;&lt;/object&gt;&lt;object type=&quot;3&quot; unique_id=&quot;79394&quot;&gt;&lt;property id=&quot;20148&quot; value=&quot;5&quot;/&gt;&lt;property id=&quot;20300&quot; value=&quot;Slide 68 - &amp;quot;Acronyms&amp;quot;&quot;/&gt;&lt;property id=&quot;20307&quot; value=&quot;547&quot;/&gt;&lt;/object&gt;&lt;object type=&quot;3&quot; unique_id=&quot;79395&quot;&gt;&lt;property id=&quot;20148&quot; value=&quot;5&quot;/&gt;&lt;property id=&quot;20300&quot; value=&quot;Slide 69 - &amp;quot;Acronyms&amp;quot;&quot;/&gt;&lt;property id=&quot;20307&quot; value=&quot;548&quot;/&gt;&lt;/object&gt;&lt;object type=&quot;3&quot; unique_id=&quot;79396&quot;&gt;&lt;property id=&quot;20148&quot; value=&quot;5&quot;/&gt;&lt;property id=&quot;20300&quot; value=&quot;Slide 70 - &amp;quot;Acronyms&amp;quot;&quot;/&gt;&lt;property id=&quot;20307&quot; value=&quot;549&quot;/&gt;&lt;/object&gt;&lt;object type=&quot;3&quot; unique_id=&quot;79397&quot;&gt;&lt;property id=&quot;20148&quot; value=&quot;5&quot;/&gt;&lt;property id=&quot;20300&quot; value=&quot;Slide 71 - &amp;quot;Acronyms&amp;quot;&quot;/&gt;&lt;property id=&quot;20307&quot; value=&quot;550&quot;/&gt;&lt;/object&gt;&lt;object type=&quot;3&quot; unique_id=&quot;79398&quot;&gt;&lt;property id=&quot;20148&quot; value=&quot;5&quot;/&gt;&lt;property id=&quot;20300&quot; value=&quot;Slide 72 - &amp;quot;Distribution&amp;quot;&quot;/&gt;&lt;property id=&quot;20307&quot; value=&quot;551&quot;/&gt;&lt;/object&gt;&lt;object type=&quot;3&quot; unique_id=&quot;79399&quot;&gt;&lt;property id=&quot;20148&quot; value=&quot;5&quot;/&gt;&lt;property id=&quot;20300&quot; value=&quot;Slide 73 - &amp;quot;Distribution&amp;quot;&quot;/&gt;&lt;property id=&quot;20307&quot; value=&quot;552&quot;/&gt;&lt;/object&gt;&lt;object type=&quot;3&quot; unique_id=&quot;79400&quot;&gt;&lt;property id=&quot;20148&quot; value=&quot;5&quot;/&gt;&lt;property id=&quot;20300&quot; value=&quot;Slide 74 - &amp;quot;Distribution&amp;quot;&quot;/&gt;&lt;property id=&quot;20307&quot; value=&quot;553&quot;/&gt;&lt;/object&gt;&lt;object type=&quot;3&quot; unique_id=&quot;79401&quot;&gt;&lt;property id=&quot;20148&quot; value=&quot;5&quot;/&gt;&lt;property id=&quot;20300&quot; value=&quot;Slide 75 - &amp;quot;Distribution&amp;quot;&quot;/&gt;&lt;property id=&quot;20307&quot; value=&quot;554&quot;/&gt;&lt;/object&gt;&lt;object type=&quot;3&quot; unique_id=&quot;79402&quot;&gt;&lt;property id=&quot;20148&quot; value=&quot;5&quot;/&gt;&lt;property id=&quot;20300&quot; value=&quot;Slide 76 - &amp;quot;Distribution&amp;quot;&quot;/&gt;&lt;property id=&quot;20307&quot; value=&quot;555&quot;/&gt;&lt;/object&gt;&lt;object type=&quot;3&quot; unique_id=&quot;79403&quot;&gt;&lt;property id=&quot;20148&quot; value=&quot;5&quot;/&gt;&lt;property id=&quot;20300&quot; value=&quot;Slide 77 - &amp;quot;Distribution&amp;quot;&quot;/&gt;&lt;property id=&quot;20307&quot; value=&quot;556&quot;/&gt;&lt;/object&gt;&lt;object type=&quot;3&quot; unique_id=&quot;80294&quot;&gt;&lt;property id=&quot;20148&quot; value=&quot;5&quot;/&gt;&lt;property id=&quot;20300&quot; value=&quot;Slide 4 - &amp;quot;Agenda&amp;quot;&quot;/&gt;&lt;property id=&quot;20307&quot; value=&quot;564&quot;/&gt;&lt;/object&gt;&lt;object type=&quot;3&quot; unique_id=&quot;80295&quot;&gt;&lt;property id=&quot;20148&quot; value=&quot;5&quot;/&gt;&lt;property id=&quot;20300&quot; value=&quot;Slide 6 - &amp;quot;Executive Summary&amp;quot;&quot;/&gt;&lt;property id=&quot;20307&quot; value=&quot;557&quot;/&gt;&lt;/object&gt;&lt;object type=&quot;3&quot; unique_id=&quot;80296&quot;&gt;&lt;property id=&quot;20148&quot; value=&quot;5&quot;/&gt;&lt;property id=&quot;20300&quot; value=&quot;Slide 12 - &amp;quot;System Architecture&amp;quot;&quot;/&gt;&lt;property id=&quot;20307&quot; value=&quot;563&quot;/&gt;&lt;/object&gt;&lt;object type=&quot;3&quot; unique_id=&quot;80297&quot;&gt;&lt;property id=&quot;20148&quot; value=&quot;5&quot;/&gt;&lt;property id=&quot;20300&quot; value=&quot;Slide 49 - &amp;quot;Distribution&amp;quot;&quot;/&gt;&lt;property id=&quot;20307&quot; value=&quot;560&quot;/&gt;&lt;/object&gt;&lt;object type=&quot;3&quot; unique_id=&quot;80298&quot;&gt;&lt;property id=&quot;20148&quot; value=&quot;5&quot;/&gt;&lt;property id=&quot;20300&quot; value=&quot;Slide 54 - &amp;quot;Domain Crossing&amp;quot;&quot;/&gt;&lt;property id=&quot;20307&quot; value=&quot;558&quot;/&gt;&lt;/object&gt;&lt;object type=&quot;3&quot; unique_id=&quot;80299&quot;&gt;&lt;property id=&quot;20148&quot; value=&quot;5&quot;/&gt;&lt;property id=&quot;20300&quot; value=&quot;Slide 61 - &amp;quot;Summary&amp;quot;&quot;/&gt;&lt;property id=&quot;20307&quot; value=&quot;561&quot;/&gt;&lt;/object&gt;&lt;object type=&quot;3&quot; unique_id=&quot;80300&quot;&gt;&lt;property id=&quot;20148&quot; value=&quot;5&quot;/&gt;&lt;property id=&quot;20300&quot; value=&quot;Slide 62 - &amp;quot;Summary&amp;quot;&quot;/&gt;&lt;property id=&quot;20307&quot; value=&quot;562&quot;/&gt;&lt;/object&gt;&lt;object type=&quot;3&quot; unique_id=&quot;82087&quot;&gt;&lt;property id=&quot;20148&quot; value=&quot;5&quot;/&gt;&lt;property id=&quot;20300&quot; value=&quot;Slide 20 - &amp;quot;Generation&amp;quot;&quot;/&gt;&lt;property id=&quot;20307&quot; value=&quot;579&quot;/&gt;&lt;/object&gt;&lt;object type=&quot;3&quot; unique_id=&quot;82088&quot;&gt;&lt;property id=&quot;20148&quot; value=&quot;5&quot;/&gt;&lt;property id=&quot;20300&quot; value=&quot;Slide 23 - &amp;quot;Generation&amp;quot;&quot;/&gt;&lt;property id=&quot;20307&quot; value=&quot;580&quot;/&gt;&lt;/object&gt;&lt;object type=&quot;3&quot; unique_id=&quot;82089&quot;&gt;&lt;property id=&quot;20148&quot; value=&quot;5&quot;/&gt;&lt;property id=&quot;20300&quot; value=&quot;Slide 24 - &amp;quot;Generation&amp;quot;&quot;/&gt;&lt;property id=&quot;20307&quot; value=&quot;581&quot;/&gt;&lt;/object&gt;&lt;object type=&quot;3&quot; unique_id=&quot;82090&quot;&gt;&lt;property id=&quot;20148&quot; value=&quot;5&quot;/&gt;&lt;property id=&quot;20300&quot; value=&quot;Slide 25 - &amp;quot;Generation&amp;quot;&quot;/&gt;&lt;property id=&quot;20307&quot; value=&quot;578&quot;/&gt;&lt;/object&gt;&lt;object type=&quot;3&quot; unique_id=&quot;82091&quot;&gt;&lt;property id=&quot;20148&quot; value=&quot;5&quot;/&gt;&lt;property id=&quot;20300&quot; value=&quot;Slide 26 - &amp;quot;Generation&amp;quot;&quot;/&gt;&lt;property id=&quot;20307&quot; value=&quot;582&quot;/&gt;&lt;/object&gt;&lt;object type=&quot;3&quot; unique_id=&quot;82092&quot;&gt;&lt;property id=&quot;20148&quot; value=&quot;5&quot;/&gt;&lt;property id=&quot;20300&quot; value=&quot;Slide 27 - &amp;quot;Generation&amp;quot;&quot;/&gt;&lt;property id=&quot;20307&quot; value=&quot;583&quot;/&gt;&lt;/object&gt;&lt;object type=&quot;3&quot; unique_id=&quot;82093&quot;&gt;&lt;property id=&quot;20148&quot; value=&quot;5&quot;/&gt;&lt;property id=&quot;20300&quot; value=&quot;Slide 28 - &amp;quot;Generation&amp;quot;&quot;/&gt;&lt;property id=&quot;20307&quot; value=&quot;584&quot;/&gt;&lt;/object&gt;&lt;object type=&quot;3&quot; unique_id=&quot;82187&quot;&gt;&lt;property id=&quot;20148&quot; value=&quot;5&quot;/&gt;&lt;property id=&quot;20300&quot; value=&quot;Slide 55 - &amp;quot;Domain Crossing&amp;quot;&quot;/&gt;&lt;property id=&quot;20307&quot; value=&quot;585&quot;/&gt;&lt;/object&gt;&lt;object type=&quot;3&quot; unique_id=&quot;82278&quot;&gt;&lt;property id=&quot;20148&quot; value=&quot;5&quot;/&gt;&lt;property id=&quot;20300&quot; value=&quot;Slide 60 - &amp;quot;Summary&amp;quot;&quot;/&gt;&lt;property id=&quot;20307&quot; value=&quot;586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610C844FECF4AA77C1B780455284F" ma:contentTypeVersion="0" ma:contentTypeDescription="Create a new document." ma:contentTypeScope="" ma:versionID="a7e7f8a3ac06a0fc67553c404915d8d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D628B9C-CC2B-4ABA-875C-D20363DC34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85203EB-7A9F-4E11-8006-338AA6C4E2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801FBF-A558-4196-A368-80914C7CA8F2}">
  <ds:schemaRefs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88419</TotalTime>
  <Words>1469</Words>
  <Application>Microsoft Office PowerPoint</Application>
  <PresentationFormat>Custom</PresentationFormat>
  <Paragraphs>491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SVX Data Flow </vt:lpstr>
      <vt:lpstr>Agenda</vt:lpstr>
      <vt:lpstr>Transactions and Data Flow in SVX</vt:lpstr>
      <vt:lpstr>Flow Example</vt:lpstr>
      <vt:lpstr>Mapping Logic to Pipeline/Pipestage</vt:lpstr>
      <vt:lpstr>Design Changes</vt:lpstr>
      <vt:lpstr>Design Changes</vt:lpstr>
      <vt:lpstr>Proof of Concept for Library Development in SVX</vt:lpstr>
      <vt:lpstr>Performance Modeling in SVX</vt:lpstr>
      <vt:lpstr>Agenda</vt:lpstr>
      <vt:lpstr>Don’t-Care Injection w/ SVX</vt:lpstr>
      <vt:lpstr>Determinism Validation</vt:lpstr>
      <vt:lpstr>Agenda</vt:lpstr>
      <vt:lpstr>Ring Example</vt:lpstr>
      <vt:lpstr>Ring code (expanded from invocation) </vt:lpstr>
      <vt:lpstr>Simulation</vt:lpstr>
      <vt:lpstr>Ring + FIFOs</vt:lpstr>
      <vt:lpstr>Ring + FIFOs SVX Code w/ SV Hookup</vt:lpstr>
      <vt:lpstr>Scenario</vt:lpstr>
      <vt:lpstr>Ring + FIFOs SVX Code w/ SV Hookup</vt:lpstr>
      <vt:lpstr>Agenda</vt:lpstr>
      <vt:lpstr>Pipeline Logic</vt:lpstr>
      <vt:lpstr>Pipeline Logic (implementation)</vt:lpstr>
      <vt:lpstr>Slide 24</vt:lpstr>
      <vt:lpstr>Agenda</vt:lpstr>
      <vt:lpstr>Synchronous ELastic Flow (SELF)</vt:lpstr>
      <vt:lpstr>Data flowing through a SELF pipeline</vt:lpstr>
      <vt:lpstr>Code (w/o explanation)</vt:lpstr>
      <vt:lpstr>Pipeline Example and SELF</vt:lpstr>
      <vt:lpstr>Agenda</vt:lpstr>
      <vt:lpstr>Takeaway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 innovation report-out template</dc:title>
  <dc:creator>Pant, Mondira (Mandy)</dc:creator>
  <cp:lastModifiedBy>Steve</cp:lastModifiedBy>
  <cp:revision>633</cp:revision>
  <dcterms:created xsi:type="dcterms:W3CDTF">2008-03-13T15:38:02Z</dcterms:created>
  <dcterms:modified xsi:type="dcterms:W3CDTF">2014-11-19T17:23:34Z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0x0101005A5610C844FECF4AA77C1B780455284F</vt:lpwstr>
  </property>
  <property fmtid="{D5CDD505-2E9C-101B-9397-08002B2CF9AE}" pid="3" name="ReportOwner">
    <vt:lpwstr/>
  </property>
  <property fmtid="{D5CDD505-2E9C-101B-9397-08002B2CF9AE}" pid="4" name="DocumentCategory">
    <vt:lpwstr>Presentations</vt:lpwstr>
  </property>
  <property fmtid="{D5CDD505-2E9C-101B-9397-08002B2CF9AE}" pid="5" name="OrderID">
    <vt:lpwstr>0</vt:lpwstr>
  </property>
</Properties>
</file>