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4"/>
  </p:notesMasterIdLst>
  <p:sldIdLst>
    <p:sldId id="311" r:id="rId2"/>
    <p:sldId id="308" r:id="rId3"/>
    <p:sldId id="330" r:id="rId4"/>
    <p:sldId id="331" r:id="rId5"/>
    <p:sldId id="332" r:id="rId6"/>
    <p:sldId id="335" r:id="rId7"/>
    <p:sldId id="333" r:id="rId8"/>
    <p:sldId id="334" r:id="rId9"/>
    <p:sldId id="338" r:id="rId10"/>
    <p:sldId id="315" r:id="rId11"/>
    <p:sldId id="339" r:id="rId12"/>
    <p:sldId id="340" r:id="rId13"/>
    <p:sldId id="343" r:id="rId14"/>
    <p:sldId id="344" r:id="rId15"/>
    <p:sldId id="320" r:id="rId16"/>
    <p:sldId id="337" r:id="rId17"/>
    <p:sldId id="336" r:id="rId18"/>
    <p:sldId id="345" r:id="rId19"/>
    <p:sldId id="346" r:id="rId20"/>
    <p:sldId id="347" r:id="rId21"/>
    <p:sldId id="348" r:id="rId22"/>
    <p:sldId id="34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0000"/>
    <a:srgbClr val="4472C4"/>
    <a:srgbClr val="C2D6EC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13"/>
    <p:restoredTop sz="94789"/>
  </p:normalViewPr>
  <p:slideViewPr>
    <p:cSldViewPr snapToGrid="0">
      <p:cViewPr varScale="1">
        <p:scale>
          <a:sx n="142" d="100"/>
          <a:sy n="142" d="100"/>
        </p:scale>
        <p:origin x="192" y="296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2038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7053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8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2317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517674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773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kern="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17" name="Straight Connector 316"/>
          <p:cNvCxnSpPr>
            <a:stCxn id="53" idx="1"/>
          </p:cNvCxnSpPr>
          <p:nvPr/>
        </p:nvCxnSpPr>
        <p:spPr>
          <a:xfrm flipH="1" flipV="1">
            <a:off x="1847656" y="1484422"/>
            <a:ext cx="1094856" cy="114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 flipH="1">
            <a:off x="1676267" y="2448822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/>
          <p:nvPr/>
        </p:nvCxnSpPr>
        <p:spPr>
          <a:xfrm flipH="1">
            <a:off x="1997817" y="3378118"/>
            <a:ext cx="58217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78D7F3A4-2D5C-1243-BF5B-9DD5E8301F96}"/>
              </a:ext>
            </a:extLst>
          </p:cNvPr>
          <p:cNvSpPr/>
          <p:nvPr/>
        </p:nvSpPr>
        <p:spPr>
          <a:xfrm rot="16200000">
            <a:off x="534275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Kubernetes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57ED91F7-5E47-A643-9191-6B4B8D5BC154}"/>
              </a:ext>
            </a:extLst>
          </p:cNvPr>
          <p:cNvSpPr/>
          <p:nvPr/>
        </p:nvSpPr>
        <p:spPr>
          <a:xfrm rot="16200000">
            <a:off x="-6844" y="2392276"/>
            <a:ext cx="2617224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Helm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2890384-EA3C-AD4A-A6DD-BE143795F3BB}"/>
              </a:ext>
            </a:extLst>
          </p:cNvPr>
          <p:cNvCxnSpPr>
            <a:cxnSpLocks/>
            <a:stCxn id="41" idx="0"/>
            <a:endCxn id="61" idx="2"/>
          </p:cNvCxnSpPr>
          <p:nvPr/>
        </p:nvCxnSpPr>
        <p:spPr>
          <a:xfrm flipH="1">
            <a:off x="1468385" y="2558893"/>
            <a:ext cx="207885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153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Google Shape;273;p25"/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Google Shape;275;p25"/>
          <p:cNvSpPr/>
          <p:nvPr/>
        </p:nvSpPr>
        <p:spPr>
          <a:xfrm>
            <a:off x="5172065" y="2526426"/>
            <a:ext cx="939271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Google Shape;277;p25"/>
          <p:cNvSpPr/>
          <p:nvPr/>
        </p:nvSpPr>
        <p:spPr>
          <a:xfrm>
            <a:off x="6433650" y="2517100"/>
            <a:ext cx="1007470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3" name="Google Shape;278;p25"/>
          <p:cNvCxnSpPr>
            <a:cxnSpLocks/>
            <a:stCxn id="40" idx="3"/>
            <a:endCxn id="42" idx="1"/>
          </p:cNvCxnSpPr>
          <p:nvPr/>
        </p:nvCxnSpPr>
        <p:spPr>
          <a:xfrm flipV="1">
            <a:off x="6111336" y="2753427"/>
            <a:ext cx="322314" cy="9326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4" name="Google Shape;279;p25"/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1" name="Google Shape;287;p25"/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54" name="Google Shape;289;p25"/>
          <p:cNvCxnSpPr>
            <a:cxnSpLocks/>
            <a:stCxn id="68" idx="3"/>
            <a:endCxn id="53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63" name="Google Shape;72;p15">
            <a:extLst>
              <a:ext uri="{FF2B5EF4-FFF2-40B4-BE49-F238E27FC236}">
                <a16:creationId xmlns:a16="http://schemas.microsoft.com/office/drawing/2014/main" id="{278F6A84-5E94-2947-A679-F6ED30FA7FEF}"/>
              </a:ext>
            </a:extLst>
          </p:cNvPr>
          <p:cNvCxnSpPr>
            <a:cxnSpLocks/>
            <a:stCxn id="68" idx="2"/>
            <a:endCxn id="55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4" name="Elbow Connector 3"/>
          <p:cNvCxnSpPr>
            <a:cxnSpLocks/>
            <a:stCxn id="65" idx="1"/>
            <a:endCxn id="55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93" name="Straight Arrow Connector 92"/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65" name="Google Shape;85;p15">
            <a:extLst>
              <a:ext uri="{FF2B5EF4-FFF2-40B4-BE49-F238E27FC236}">
                <a16:creationId xmlns:a16="http://schemas.microsoft.com/office/drawing/2014/main" id="{923E7BD5-40E6-7346-9B5E-7D5A0B2C8470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PODs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Google Shape;259;p25">
            <a:extLst>
              <a:ext uri="{FF2B5EF4-FFF2-40B4-BE49-F238E27FC236}">
                <a16:creationId xmlns:a16="http://schemas.microsoft.com/office/drawing/2014/main" id="{F0DC8D35-A28F-6C42-AE38-78DFF67E9AF2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Google Shape;259;p25">
            <a:extLst>
              <a:ext uri="{FF2B5EF4-FFF2-40B4-BE49-F238E27FC236}">
                <a16:creationId xmlns:a16="http://schemas.microsoft.com/office/drawing/2014/main" id="{C6781031-0806-1D44-BA20-D20F0F5B97FD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1AA444-2639-DF45-B6DB-B97471717EDB}"/>
              </a:ext>
            </a:extLst>
          </p:cNvPr>
          <p:cNvCxnSpPr>
            <a:cxnSpLocks/>
            <a:stCxn id="55" idx="4"/>
            <a:endCxn id="68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E49BE0AF-8361-8147-8A4C-6717882B20A9}"/>
              </a:ext>
            </a:extLst>
          </p:cNvPr>
          <p:cNvCxnSpPr>
            <a:stCxn id="53" idx="3"/>
            <a:endCxn id="6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D45ACFD6-4DE1-6946-8075-68B5B7592A61}"/>
              </a:ext>
            </a:extLst>
          </p:cNvPr>
          <p:cNvCxnSpPr>
            <a:stCxn id="53" idx="3"/>
            <a:endCxn id="64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05717707-12D2-9E41-A6C6-AC9FF55E789C}"/>
              </a:ext>
            </a:extLst>
          </p:cNvPr>
          <p:cNvCxnSpPr>
            <a:cxnSpLocks/>
            <a:stCxn id="62" idx="3"/>
          </p:cNvCxnSpPr>
          <p:nvPr/>
        </p:nvCxnSpPr>
        <p:spPr>
          <a:xfrm rot="16200000" flipH="1">
            <a:off x="4712116" y="2228915"/>
            <a:ext cx="167938" cy="751959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>
            <a:extLst>
              <a:ext uri="{FF2B5EF4-FFF2-40B4-BE49-F238E27FC236}">
                <a16:creationId xmlns:a16="http://schemas.microsoft.com/office/drawing/2014/main" id="{8306D21F-63DA-F44B-BDE9-EF4ADFC2E625}"/>
              </a:ext>
            </a:extLst>
          </p:cNvPr>
          <p:cNvCxnSpPr>
            <a:cxnSpLocks/>
            <a:stCxn id="64" idx="1"/>
          </p:cNvCxnSpPr>
          <p:nvPr/>
        </p:nvCxnSpPr>
        <p:spPr>
          <a:xfrm rot="5400000" flipH="1" flipV="1">
            <a:off x="4723587" y="2540201"/>
            <a:ext cx="144997" cy="743058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B6266F9-8731-254A-98DF-536AC893C521}"/>
              </a:ext>
            </a:extLst>
          </p:cNvPr>
          <p:cNvSpPr txBox="1"/>
          <p:nvPr/>
        </p:nvSpPr>
        <p:spPr>
          <a:xfrm>
            <a:off x="3222506" y="397665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88D3BA3-1D71-6741-B240-6C89E4195D10}"/>
              </a:ext>
            </a:extLst>
          </p:cNvPr>
          <p:cNvCxnSpPr>
            <a:cxnSpLocks/>
            <a:stCxn id="112" idx="0"/>
            <a:endCxn id="64" idx="3"/>
          </p:cNvCxnSpPr>
          <p:nvPr/>
        </p:nvCxnSpPr>
        <p:spPr>
          <a:xfrm flipV="1">
            <a:off x="4420110" y="3739630"/>
            <a:ext cx="4446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2B6EAE6F-68E2-E345-A159-6E86E9695E49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6A6713BF-A9EF-9344-81FA-8DC6D63FFC3D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2F683DCC-69AB-BF44-8594-F67201C673D4}"/>
              </a:ext>
            </a:extLst>
          </p:cNvPr>
          <p:cNvCxnSpPr>
            <a:cxnSpLocks/>
            <a:stCxn id="42" idx="3"/>
            <a:endCxn id="38" idx="1"/>
          </p:cNvCxnSpPr>
          <p:nvPr/>
        </p:nvCxnSpPr>
        <p:spPr>
          <a:xfrm flipV="1">
            <a:off x="7441120" y="2752346"/>
            <a:ext cx="420720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62" idx="1"/>
            <a:endCxn id="65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41" name="Google Shape;71;p15">
            <a:extLst>
              <a:ext uri="{FF2B5EF4-FFF2-40B4-BE49-F238E27FC236}">
                <a16:creationId xmlns:a16="http://schemas.microsoft.com/office/drawing/2014/main" id="{D114B5A4-D35F-F248-87D9-63A056E4FD8A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0B39979-2551-1C4D-9578-C1940531F06D}"/>
              </a:ext>
            </a:extLst>
          </p:cNvPr>
          <p:cNvSpPr txBox="1"/>
          <p:nvPr/>
        </p:nvSpPr>
        <p:spPr>
          <a:xfrm>
            <a:off x="7916041" y="1659024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POD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593061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E277540-E66A-9D49-96D5-D0A02D2DC63D}"/>
              </a:ext>
            </a:extLst>
          </p:cNvPr>
          <p:cNvSpPr/>
          <p:nvPr/>
        </p:nvSpPr>
        <p:spPr>
          <a:xfrm>
            <a:off x="4326268" y="3672790"/>
            <a:ext cx="1006751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Leaf1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C417BDF-82A1-294E-979C-A451A499B759}"/>
              </a:ext>
            </a:extLst>
          </p:cNvPr>
          <p:cNvSpPr/>
          <p:nvPr/>
        </p:nvSpPr>
        <p:spPr>
          <a:xfrm>
            <a:off x="5721850" y="3672789"/>
            <a:ext cx="972074" cy="3557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Leaf2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4E87EAF-9EA4-7848-B35C-B8C38AEF792D}"/>
              </a:ext>
            </a:extLst>
          </p:cNvPr>
          <p:cNvSpPr/>
          <p:nvPr/>
        </p:nvSpPr>
        <p:spPr>
          <a:xfrm>
            <a:off x="1756576" y="56804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Selenium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8D49E24C-57FC-AC4E-95C9-8712C60EDC1F}"/>
              </a:ext>
            </a:extLst>
          </p:cNvPr>
          <p:cNvSpPr/>
          <p:nvPr/>
        </p:nvSpPr>
        <p:spPr>
          <a:xfrm>
            <a:off x="1756576" y="1123592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FA308E8-F235-8140-8980-BD51777DEC6E}"/>
              </a:ext>
            </a:extLst>
          </p:cNvPr>
          <p:cNvSpPr/>
          <p:nvPr/>
        </p:nvSpPr>
        <p:spPr>
          <a:xfrm>
            <a:off x="1756576" y="2027336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Robot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6939ADD-A3A0-7246-8C3A-7B988FB9DC1A}"/>
              </a:ext>
            </a:extLst>
          </p:cNvPr>
          <p:cNvSpPr/>
          <p:nvPr/>
        </p:nvSpPr>
        <p:spPr>
          <a:xfrm>
            <a:off x="1756576" y="266182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TestON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6B516F95-2BEE-3946-8F8F-A172C382ACAA}"/>
              </a:ext>
            </a:extLst>
          </p:cNvPr>
          <p:cNvSpPr/>
          <p:nvPr/>
        </p:nvSpPr>
        <p:spPr>
          <a:xfrm>
            <a:off x="1756576" y="3302943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TestVectors</a:t>
            </a:r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A18476C-1636-C94B-8995-85432BBB29E1}"/>
              </a:ext>
            </a:extLst>
          </p:cNvPr>
          <p:cNvSpPr/>
          <p:nvPr/>
        </p:nvSpPr>
        <p:spPr>
          <a:xfrm>
            <a:off x="4326268" y="3206570"/>
            <a:ext cx="980534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0635CF63-5DA2-C94A-86B8-9B48FA48F4BE}"/>
              </a:ext>
            </a:extLst>
          </p:cNvPr>
          <p:cNvSpPr/>
          <p:nvPr/>
        </p:nvSpPr>
        <p:spPr>
          <a:xfrm>
            <a:off x="5721849" y="3206570"/>
            <a:ext cx="97207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Stratum (fabric.p4)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0215A80-6E10-3D4F-BC53-6E27EECF17C4}"/>
              </a:ext>
            </a:extLst>
          </p:cNvPr>
          <p:cNvCxnSpPr>
            <a:cxnSpLocks/>
            <a:stCxn id="18" idx="2"/>
            <a:endCxn id="19" idx="2"/>
          </p:cNvCxnSpPr>
          <p:nvPr/>
        </p:nvCxnSpPr>
        <p:spPr>
          <a:xfrm rot="5400000" flipH="1" flipV="1">
            <a:off x="5518764" y="3339404"/>
            <a:ext cx="1" cy="1378243"/>
          </a:xfrm>
          <a:prstGeom prst="bentConnector3">
            <a:avLst>
              <a:gd name="adj1" fmla="val -2286000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69B4E2-B47C-B345-88E6-4488F3125580}"/>
              </a:ext>
            </a:extLst>
          </p:cNvPr>
          <p:cNvCxnSpPr>
            <a:cxnSpLocks/>
            <a:stCxn id="20" idx="3"/>
            <a:endCxn id="40" idx="1"/>
          </p:cNvCxnSpPr>
          <p:nvPr/>
        </p:nvCxnSpPr>
        <p:spPr>
          <a:xfrm flipV="1">
            <a:off x="2875472" y="705665"/>
            <a:ext cx="2362277" cy="1288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C6E3AC0-BC11-A447-8816-C5BE690E3C7E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875472" y="1262500"/>
            <a:ext cx="1450796" cy="1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9AB45F4-5EBA-B745-9C50-5753B231932F}"/>
              </a:ext>
            </a:extLst>
          </p:cNvPr>
          <p:cNvGrpSpPr/>
          <p:nvPr/>
        </p:nvGrpSpPr>
        <p:grpSpPr>
          <a:xfrm>
            <a:off x="5237749" y="432629"/>
            <a:ext cx="1073913" cy="512861"/>
            <a:chOff x="2401833" y="553336"/>
            <a:chExt cx="1073913" cy="512861"/>
          </a:xfrm>
        </p:grpSpPr>
        <p:pic>
          <p:nvPicPr>
            <p:cNvPr id="40" name="Picture 39" descr="A close up of a logo&#10;&#10;Description automatically generated">
              <a:extLst>
                <a:ext uri="{FF2B5EF4-FFF2-40B4-BE49-F238E27FC236}">
                  <a16:creationId xmlns:a16="http://schemas.microsoft.com/office/drawing/2014/main" id="{137956B3-794F-E54C-A844-B92217151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027B92-619E-AD4D-ABF1-4E3E1DA3F343}"/>
                </a:ext>
              </a:extLst>
            </p:cNvPr>
            <p:cNvSpPr txBox="1"/>
            <p:nvPr/>
          </p:nvSpPr>
          <p:spPr>
            <a:xfrm>
              <a:off x="2922389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User</a:t>
              </a:r>
            </a:p>
            <a:p>
              <a:r>
                <a:rPr lang="en-US" sz="1100" dirty="0"/>
                <a:t>Portal</a:t>
              </a:r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7C223A9-9C5A-D141-954C-02851FF11C1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2875472" y="2166244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F2A045F-3240-2942-8CF7-97030E8CF2CB}"/>
              </a:ext>
            </a:extLst>
          </p:cNvPr>
          <p:cNvCxnSpPr>
            <a:cxnSpLocks/>
            <a:stCxn id="23" idx="3"/>
            <a:endCxn id="29" idx="1"/>
          </p:cNvCxnSpPr>
          <p:nvPr/>
        </p:nvCxnSpPr>
        <p:spPr>
          <a:xfrm flipV="1">
            <a:off x="2875472" y="2792107"/>
            <a:ext cx="1450796" cy="8626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772F92-C463-BF4F-AB7E-42B51D7B6CE4}"/>
              </a:ext>
            </a:extLst>
          </p:cNvPr>
          <p:cNvCxnSpPr>
            <a:cxnSpLocks/>
            <a:stCxn id="24" idx="3"/>
            <a:endCxn id="30" idx="1"/>
          </p:cNvCxnSpPr>
          <p:nvPr/>
        </p:nvCxnSpPr>
        <p:spPr>
          <a:xfrm>
            <a:off x="2875472" y="3441851"/>
            <a:ext cx="1450796" cy="0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1EB7477-D0D4-B64C-A85E-6661349EE3E8}"/>
              </a:ext>
            </a:extLst>
          </p:cNvPr>
          <p:cNvSpPr/>
          <p:nvPr/>
        </p:nvSpPr>
        <p:spPr>
          <a:xfrm>
            <a:off x="1259457" y="247592"/>
            <a:ext cx="2104845" cy="3668987"/>
          </a:xfrm>
          <a:prstGeom prst="ellipse">
            <a:avLst/>
          </a:prstGeom>
          <a:noFill/>
          <a:ln w="12700">
            <a:solidFill>
              <a:srgbClr val="4472C4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27B7FCD-91BA-584C-B43D-0E31FD55E515}"/>
              </a:ext>
            </a:extLst>
          </p:cNvPr>
          <p:cNvCxnSpPr>
            <a:cxnSpLocks/>
            <a:stCxn id="40" idx="2"/>
            <a:endCxn id="27" idx="0"/>
          </p:cNvCxnSpPr>
          <p:nvPr/>
        </p:nvCxnSpPr>
        <p:spPr>
          <a:xfrm>
            <a:off x="5509672" y="945490"/>
            <a:ext cx="4654" cy="17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F01FE77-74FE-2B4B-B081-D215888E16B0}"/>
              </a:ext>
            </a:extLst>
          </p:cNvPr>
          <p:cNvCxnSpPr>
            <a:cxnSpLocks/>
            <a:endCxn id="26" idx="0"/>
          </p:cNvCxnSpPr>
          <p:nvPr/>
        </p:nvCxnSpPr>
        <p:spPr>
          <a:xfrm flipH="1">
            <a:off x="4812305" y="1401407"/>
            <a:ext cx="1212" cy="5119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21B1E4-10B4-4147-B67B-52C68A3737FE}"/>
              </a:ext>
            </a:extLst>
          </p:cNvPr>
          <p:cNvCxnSpPr>
            <a:cxnSpLocks/>
          </p:cNvCxnSpPr>
          <p:nvPr/>
        </p:nvCxnSpPr>
        <p:spPr>
          <a:xfrm>
            <a:off x="6202437" y="1293214"/>
            <a:ext cx="0" cy="290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129529CA-4E34-D14B-B8FC-73A2CA12EBB2}"/>
              </a:ext>
            </a:extLst>
          </p:cNvPr>
          <p:cNvSpPr/>
          <p:nvPr/>
        </p:nvSpPr>
        <p:spPr>
          <a:xfrm>
            <a:off x="4326268" y="1123593"/>
            <a:ext cx="2376115" cy="2778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Runtime Control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1A79E7A-F4A0-8047-B408-2F4E70E162EF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4812305" y="2374392"/>
            <a:ext cx="0" cy="515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30B0B56-126A-8846-8E66-DB81258D4743}"/>
              </a:ext>
            </a:extLst>
          </p:cNvPr>
          <p:cNvCxnSpPr>
            <a:cxnSpLocks/>
          </p:cNvCxnSpPr>
          <p:nvPr/>
        </p:nvCxnSpPr>
        <p:spPr>
          <a:xfrm>
            <a:off x="4813517" y="2388118"/>
            <a:ext cx="0" cy="158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0D4A6A2B-E26F-2D47-A929-9A2B475E8825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5448" cy="1159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596CA06-D63E-1249-BC3F-BB12C125DE1B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4813517" y="2388118"/>
            <a:ext cx="3018" cy="8184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9E3584A1-3026-8841-AC58-A52293B2F9C0}"/>
              </a:ext>
            </a:extLst>
          </p:cNvPr>
          <p:cNvSpPr/>
          <p:nvPr/>
        </p:nvSpPr>
        <p:spPr>
          <a:xfrm>
            <a:off x="4326268" y="2556826"/>
            <a:ext cx="2376115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SD-Fabric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DFBE496-D364-7848-AEE5-5E9662F2A790}"/>
              </a:ext>
            </a:extLst>
          </p:cNvPr>
          <p:cNvSpPr txBox="1"/>
          <p:nvPr/>
        </p:nvSpPr>
        <p:spPr>
          <a:xfrm>
            <a:off x="1483767" y="4002839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Testing Frameworks</a:t>
            </a:r>
          </a:p>
        </p:txBody>
      </p:sp>
      <p:sp>
        <p:nvSpPr>
          <p:cNvPr id="115" name="Rounded Rectangle 114">
            <a:extLst>
              <a:ext uri="{FF2B5EF4-FFF2-40B4-BE49-F238E27FC236}">
                <a16:creationId xmlns:a16="http://schemas.microsoft.com/office/drawing/2014/main" id="{3DBF29D7-10FF-A440-A9C1-DBAE79869034}"/>
              </a:ext>
            </a:extLst>
          </p:cNvPr>
          <p:cNvSpPr/>
          <p:nvPr/>
        </p:nvSpPr>
        <p:spPr>
          <a:xfrm>
            <a:off x="1756576" y="1672735"/>
            <a:ext cx="1118896" cy="27781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NG40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BE18EEE-2A59-314F-8D82-C7A7B570DE82}"/>
              </a:ext>
            </a:extLst>
          </p:cNvPr>
          <p:cNvCxnSpPr>
            <a:cxnSpLocks/>
            <a:stCxn id="115" idx="3"/>
            <a:endCxn id="36" idx="1"/>
          </p:cNvCxnSpPr>
          <p:nvPr/>
        </p:nvCxnSpPr>
        <p:spPr>
          <a:xfrm>
            <a:off x="2875472" y="1811643"/>
            <a:ext cx="2839717" cy="5159"/>
          </a:xfrm>
          <a:prstGeom prst="straightConnector1">
            <a:avLst/>
          </a:prstGeom>
          <a:ln w="12700">
            <a:solidFill>
              <a:srgbClr val="4472C4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1A3944E0-36B4-BA4A-B1AB-EBEFA1AE3D6F}"/>
              </a:ext>
            </a:extLst>
          </p:cNvPr>
          <p:cNvSpPr/>
          <p:nvPr/>
        </p:nvSpPr>
        <p:spPr>
          <a:xfrm>
            <a:off x="4326268" y="1913391"/>
            <a:ext cx="972074" cy="46100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SD-RAN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5A1D22-7491-DC44-B1D8-56D1004351E2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6202438" y="2047302"/>
            <a:ext cx="0" cy="5095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58360FC0-CEA0-C845-AF31-750797C2E3CA}"/>
              </a:ext>
            </a:extLst>
          </p:cNvPr>
          <p:cNvSpPr/>
          <p:nvPr/>
        </p:nvSpPr>
        <p:spPr>
          <a:xfrm>
            <a:off x="5715189" y="1586301"/>
            <a:ext cx="974497" cy="461001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SD-Core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0F455D-2FE6-6841-8099-4EB4E58540B7}"/>
              </a:ext>
            </a:extLst>
          </p:cNvPr>
          <p:cNvCxnSpPr>
            <a:cxnSpLocks/>
            <a:endCxn id="26" idx="3"/>
          </p:cNvCxnSpPr>
          <p:nvPr/>
        </p:nvCxnSpPr>
        <p:spPr>
          <a:xfrm flipH="1">
            <a:off x="5298342" y="1955710"/>
            <a:ext cx="409599" cy="1881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2577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39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4472C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13806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84296" y="2552465"/>
            <a:ext cx="486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BF5242B-21F1-674F-AC0E-A1A0E3BD4BE8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054A869-1853-C348-A191-2A2B1AA1DE94}"/>
              </a:ext>
            </a:extLst>
          </p:cNvPr>
          <p:cNvCxnSpPr>
            <a:cxnSpLocks/>
            <a:stCxn id="68" idx="0"/>
            <a:endCxn id="105" idx="2"/>
          </p:cNvCxnSpPr>
          <p:nvPr/>
        </p:nvCxnSpPr>
        <p:spPr>
          <a:xfrm flipH="1" flipV="1">
            <a:off x="3932257" y="1174066"/>
            <a:ext cx="723" cy="57709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DCAE729-0124-9D42-B905-53D5FF4F1437}"/>
              </a:ext>
            </a:extLst>
          </p:cNvPr>
          <p:cNvSpPr txBox="1"/>
          <p:nvPr/>
        </p:nvSpPr>
        <p:spPr>
          <a:xfrm>
            <a:off x="2200564" y="2836257"/>
            <a:ext cx="10534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(Pull Request)</a:t>
            </a:r>
          </a:p>
        </p:txBody>
      </p:sp>
    </p:spTree>
    <p:extLst>
      <p:ext uri="{BB962C8B-B14F-4D97-AF65-F5344CB8AC3E}">
        <p14:creationId xmlns:p14="http://schemas.microsoft.com/office/powerpoint/2010/main" val="3019080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85;p15">
            <a:extLst>
              <a:ext uri="{FF2B5EF4-FFF2-40B4-BE49-F238E27FC236}">
                <a16:creationId xmlns:a16="http://schemas.microsoft.com/office/drawing/2014/main" id="{ED79DC67-3736-7A4D-9654-398ABB97BBBA}"/>
              </a:ext>
            </a:extLst>
          </p:cNvPr>
          <p:cNvSpPr/>
          <p:nvPr/>
        </p:nvSpPr>
        <p:spPr>
          <a:xfrm>
            <a:off x="3250826" y="1751161"/>
            <a:ext cx="1364307" cy="2156605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</p:cNvCxnSpPr>
          <p:nvPr/>
        </p:nvCxnSpPr>
        <p:spPr>
          <a:xfrm>
            <a:off x="4615133" y="2829464"/>
            <a:ext cx="1027010" cy="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Google Shape;98;p15">
            <a:extLst>
              <a:ext uri="{FF2B5EF4-FFF2-40B4-BE49-F238E27FC236}">
                <a16:creationId xmlns:a16="http://schemas.microsoft.com/office/drawing/2014/main" id="{9F7467BF-401F-A542-B602-5CC960E541DF}"/>
              </a:ext>
            </a:extLst>
          </p:cNvPr>
          <p:cNvSpPr/>
          <p:nvPr/>
        </p:nvSpPr>
        <p:spPr>
          <a:xfrm>
            <a:off x="3374851" y="2000943"/>
            <a:ext cx="1116257" cy="3803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Review</a:t>
            </a:r>
          </a:p>
        </p:txBody>
      </p:sp>
      <p:sp>
        <p:nvSpPr>
          <p:cNvPr id="55" name="Google Shape;259;p25">
            <a:extLst>
              <a:ext uri="{FF2B5EF4-FFF2-40B4-BE49-F238E27FC236}">
                <a16:creationId xmlns:a16="http://schemas.microsoft.com/office/drawing/2014/main" id="{456DA109-3285-FC48-B75A-889AD62B785E}"/>
              </a:ext>
            </a:extLst>
          </p:cNvPr>
          <p:cNvSpPr/>
          <p:nvPr/>
        </p:nvSpPr>
        <p:spPr>
          <a:xfrm>
            <a:off x="3517232" y="2979227"/>
            <a:ext cx="831494" cy="739473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5707020B-3618-DE45-9474-A369E9D58AA3}"/>
              </a:ext>
            </a:extLst>
          </p:cNvPr>
          <p:cNvSpPr/>
          <p:nvPr/>
        </p:nvSpPr>
        <p:spPr>
          <a:xfrm>
            <a:off x="3374851" y="2493843"/>
            <a:ext cx="1116257" cy="380350"/>
          </a:xfrm>
          <a:prstGeom prst="roundRect">
            <a:avLst/>
          </a:prstGeom>
          <a:ln w="12700">
            <a:solidFill>
              <a:srgbClr val="C2D6EC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Static Checks</a:t>
            </a: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8128D3-DD4E-EF4E-B304-4D9E329B3C45}"/>
              </a:ext>
            </a:extLst>
          </p:cNvPr>
          <p:cNvSpPr txBox="1"/>
          <p:nvPr/>
        </p:nvSpPr>
        <p:spPr>
          <a:xfrm>
            <a:off x="3331695" y="3925026"/>
            <a:ext cx="1202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GitHub/Gerrit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CE9266-AD78-2342-881A-5BCDB33D98B0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8" name="Google Shape;289;p25">
            <a:extLst>
              <a:ext uri="{FF2B5EF4-FFF2-40B4-BE49-F238E27FC236}">
                <a16:creationId xmlns:a16="http://schemas.microsoft.com/office/drawing/2014/main" id="{C742C9DB-FBCB-5B4D-BD67-870FF7017147}"/>
              </a:ext>
            </a:extLst>
          </p:cNvPr>
          <p:cNvCxnSpPr>
            <a:cxnSpLocks/>
          </p:cNvCxnSpPr>
          <p:nvPr/>
        </p:nvCxnSpPr>
        <p:spPr>
          <a:xfrm flipV="1">
            <a:off x="2206564" y="2829464"/>
            <a:ext cx="1027010" cy="200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8749A24-D32F-5E48-A682-462079FA3196}"/>
              </a:ext>
            </a:extLst>
          </p:cNvPr>
          <p:cNvSpPr txBox="1"/>
          <p:nvPr/>
        </p:nvSpPr>
        <p:spPr>
          <a:xfrm>
            <a:off x="2422552" y="2552465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Merge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495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DCDFA13C-AE67-6D47-BEEC-B50F17E7BEFE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Google Shape;289;p25">
            <a:extLst>
              <a:ext uri="{FF2B5EF4-FFF2-40B4-BE49-F238E27FC236}">
                <a16:creationId xmlns:a16="http://schemas.microsoft.com/office/drawing/2014/main" id="{557AFA79-1D42-AE41-8BAC-7CA6EA6A9964}"/>
              </a:ext>
            </a:extLst>
          </p:cNvPr>
          <p:cNvCxnSpPr>
            <a:cxnSpLocks/>
          </p:cNvCxnSpPr>
          <p:nvPr/>
        </p:nvCxnSpPr>
        <p:spPr>
          <a:xfrm>
            <a:off x="6924344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55DFEAC-F2D5-DA4A-B922-DE380AE08085}"/>
              </a:ext>
            </a:extLst>
          </p:cNvPr>
          <p:cNvSpPr txBox="1"/>
          <p:nvPr/>
        </p:nvSpPr>
        <p:spPr>
          <a:xfrm>
            <a:off x="7081454" y="2552465"/>
            <a:ext cx="636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Publish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4BB483-88CA-6D46-B314-2AAFEC3AD401}"/>
              </a:ext>
            </a:extLst>
          </p:cNvPr>
          <p:cNvSpPr txBox="1"/>
          <p:nvPr/>
        </p:nvSpPr>
        <p:spPr>
          <a:xfrm>
            <a:off x="6857835" y="2838090"/>
            <a:ext cx="10839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dirty="0"/>
              <a:t>)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054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282;p25"/>
          <p:cNvSpPr/>
          <p:nvPr/>
        </p:nvSpPr>
        <p:spPr>
          <a:xfrm>
            <a:off x="5642143" y="1397478"/>
            <a:ext cx="1277497" cy="2863972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4" name="Google Shape;289;p25"/>
          <p:cNvCxnSpPr>
            <a:cxnSpLocks/>
            <a:stCxn id="2" idx="6"/>
            <a:endCxn id="53" idx="1"/>
          </p:cNvCxnSpPr>
          <p:nvPr/>
        </p:nvCxnSpPr>
        <p:spPr>
          <a:xfrm>
            <a:off x="4615133" y="2821798"/>
            <a:ext cx="1027010" cy="7666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" name="Google Shape;71;p15">
            <a:extLst>
              <a:ext uri="{FF2B5EF4-FFF2-40B4-BE49-F238E27FC236}">
                <a16:creationId xmlns:a16="http://schemas.microsoft.com/office/drawing/2014/main" id="{9FDA1233-E120-2E43-A053-07307A79FD13}"/>
              </a:ext>
            </a:extLst>
          </p:cNvPr>
          <p:cNvSpPr/>
          <p:nvPr/>
        </p:nvSpPr>
        <p:spPr>
          <a:xfrm>
            <a:off x="5723008" y="2084082"/>
            <a:ext cx="1125580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9AD4D4E0-4679-DC45-94D6-57CC6911843F}"/>
              </a:ext>
            </a:extLst>
          </p:cNvPr>
          <p:cNvCxnSpPr>
            <a:cxnSpLocks/>
            <a:stCxn id="53" idx="0"/>
            <a:endCxn id="42" idx="0"/>
          </p:cNvCxnSpPr>
          <p:nvPr/>
        </p:nvCxnSpPr>
        <p:spPr>
          <a:xfrm rot="16200000" flipH="1" flipV="1">
            <a:off x="3383493" y="-481604"/>
            <a:ext cx="1018318" cy="4776481"/>
          </a:xfrm>
          <a:prstGeom prst="bentConnector3">
            <a:avLst>
              <a:gd name="adj1" fmla="val -22449"/>
            </a:avLst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Google Shape;71;p15">
            <a:extLst>
              <a:ext uri="{FF2B5EF4-FFF2-40B4-BE49-F238E27FC236}">
                <a16:creationId xmlns:a16="http://schemas.microsoft.com/office/drawing/2014/main" id="{F363AE1B-F508-A04B-BE73-A217B1BAA54E}"/>
              </a:ext>
            </a:extLst>
          </p:cNvPr>
          <p:cNvSpPr/>
          <p:nvPr/>
        </p:nvSpPr>
        <p:spPr>
          <a:xfrm>
            <a:off x="5733915" y="3120518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Google Shape;71;p15">
            <a:extLst>
              <a:ext uri="{FF2B5EF4-FFF2-40B4-BE49-F238E27FC236}">
                <a16:creationId xmlns:a16="http://schemas.microsoft.com/office/drawing/2014/main" id="{DE4901D4-B5BE-6A4C-9C6F-7B67128C4245}"/>
              </a:ext>
            </a:extLst>
          </p:cNvPr>
          <p:cNvSpPr/>
          <p:nvPr/>
        </p:nvSpPr>
        <p:spPr>
          <a:xfrm>
            <a:off x="5723555" y="2611686"/>
            <a:ext cx="1114672" cy="40976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 w="12700" cap="flat" cmpd="sng">
            <a:solidFill>
              <a:srgbClr val="C2D6E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Smoke</a:t>
            </a:r>
          </a:p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98;p15">
            <a:extLst>
              <a:ext uri="{FF2B5EF4-FFF2-40B4-BE49-F238E27FC236}">
                <a16:creationId xmlns:a16="http://schemas.microsoft.com/office/drawing/2014/main" id="{F521AAF5-CB0D-8840-9EDF-A275F4C2A519}"/>
              </a:ext>
            </a:extLst>
          </p:cNvPr>
          <p:cNvSpPr/>
          <p:nvPr/>
        </p:nvSpPr>
        <p:spPr>
          <a:xfrm>
            <a:off x="5723008" y="1594229"/>
            <a:ext cx="1125580" cy="37201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91B7D7-7BD3-5C4A-BB49-2825572B5F0D}"/>
              </a:ext>
            </a:extLst>
          </p:cNvPr>
          <p:cNvSpPr txBox="1"/>
          <p:nvPr/>
        </p:nvSpPr>
        <p:spPr>
          <a:xfrm>
            <a:off x="5912150" y="4270077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Jenkins</a:t>
            </a:r>
          </a:p>
        </p:txBody>
      </p:sp>
      <p:sp>
        <p:nvSpPr>
          <p:cNvPr id="81" name="Google Shape;71;p15">
            <a:extLst>
              <a:ext uri="{FF2B5EF4-FFF2-40B4-BE49-F238E27FC236}">
                <a16:creationId xmlns:a16="http://schemas.microsoft.com/office/drawing/2014/main" id="{18DA8EFD-D34C-0242-BA74-5D5161D49221}"/>
              </a:ext>
            </a:extLst>
          </p:cNvPr>
          <p:cNvSpPr/>
          <p:nvPr/>
        </p:nvSpPr>
        <p:spPr>
          <a:xfrm>
            <a:off x="5733916" y="3648122"/>
            <a:ext cx="1114673" cy="41562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4472C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Tests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22BC0B7-BAA3-5949-A7A6-C892AD02A761}"/>
              </a:ext>
            </a:extLst>
          </p:cNvPr>
          <p:cNvSpPr txBox="1"/>
          <p:nvPr/>
        </p:nvSpPr>
        <p:spPr>
          <a:xfrm>
            <a:off x="4817767" y="2552466"/>
            <a:ext cx="622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Trigger</a:t>
            </a:r>
          </a:p>
        </p:txBody>
      </p:sp>
      <p:sp>
        <p:nvSpPr>
          <p:cNvPr id="37" name="Google Shape;259;p25">
            <a:extLst>
              <a:ext uri="{FF2B5EF4-FFF2-40B4-BE49-F238E27FC236}">
                <a16:creationId xmlns:a16="http://schemas.microsoft.com/office/drawing/2014/main" id="{968B899F-6034-9A4C-A68A-46A48FC0C559}"/>
              </a:ext>
            </a:extLst>
          </p:cNvPr>
          <p:cNvSpPr/>
          <p:nvPr/>
        </p:nvSpPr>
        <p:spPr>
          <a:xfrm>
            <a:off x="7870574" y="245176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" name="Google Shape;289;p25">
            <a:extLst>
              <a:ext uri="{FF2B5EF4-FFF2-40B4-BE49-F238E27FC236}">
                <a16:creationId xmlns:a16="http://schemas.microsoft.com/office/drawing/2014/main" id="{2BB2C10D-6485-DE4B-B941-FD46782D507D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6919640" y="2829464"/>
            <a:ext cx="950934" cy="1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444EA79-9367-1C41-A723-C7D437689799}"/>
              </a:ext>
            </a:extLst>
          </p:cNvPr>
          <p:cNvSpPr txBox="1"/>
          <p:nvPr/>
        </p:nvSpPr>
        <p:spPr>
          <a:xfrm>
            <a:off x="7140305" y="2561091"/>
            <a:ext cx="415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1E3A4-73FF-3042-AEA6-725717CA6687}"/>
              </a:ext>
            </a:extLst>
          </p:cNvPr>
          <p:cNvSpPr txBox="1"/>
          <p:nvPr/>
        </p:nvSpPr>
        <p:spPr>
          <a:xfrm>
            <a:off x="6872874" y="2838090"/>
            <a:ext cx="1071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Tag:GitHash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B412E9-8C83-004A-B72B-B250E242609E}"/>
              </a:ext>
            </a:extLst>
          </p:cNvPr>
          <p:cNvSpPr/>
          <p:nvPr/>
        </p:nvSpPr>
        <p:spPr>
          <a:xfrm>
            <a:off x="785006" y="2415796"/>
            <a:ext cx="1438810" cy="8277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253ABF0-59A7-0444-99B5-F5711855590C}"/>
              </a:ext>
            </a:extLst>
          </p:cNvPr>
          <p:cNvSpPr txBox="1"/>
          <p:nvPr/>
        </p:nvSpPr>
        <p:spPr>
          <a:xfrm>
            <a:off x="3542566" y="897067"/>
            <a:ext cx="7793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Feedback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97DB0F-A7F2-AF41-B131-E8A395461A85}"/>
              </a:ext>
            </a:extLst>
          </p:cNvPr>
          <p:cNvGrpSpPr/>
          <p:nvPr/>
        </p:nvGrpSpPr>
        <p:grpSpPr>
          <a:xfrm>
            <a:off x="3899141" y="2463324"/>
            <a:ext cx="715992" cy="716947"/>
            <a:chOff x="3890682" y="3207166"/>
            <a:chExt cx="715992" cy="716947"/>
          </a:xfrm>
        </p:grpSpPr>
        <p:sp>
          <p:nvSpPr>
            <p:cNvPr id="35" name="Left-Up Arrow 34">
              <a:extLst>
                <a:ext uri="{FF2B5EF4-FFF2-40B4-BE49-F238E27FC236}">
                  <a16:creationId xmlns:a16="http://schemas.microsoft.com/office/drawing/2014/main" id="{6D14B7C5-BE42-6A44-971F-5191AD83B953}"/>
                </a:ext>
              </a:extLst>
            </p:cNvPr>
            <p:cNvSpPr/>
            <p:nvPr/>
          </p:nvSpPr>
          <p:spPr>
            <a:xfrm flipH="1">
              <a:off x="4231708" y="3257186"/>
              <a:ext cx="254805" cy="390936"/>
            </a:xfrm>
            <a:prstGeom prst="leftUpArrow">
              <a:avLst>
                <a:gd name="adj1" fmla="val 0"/>
                <a:gd name="adj2" fmla="val 13775"/>
                <a:gd name="adj3" fmla="val 28224"/>
              </a:avLst>
            </a:prstGeom>
            <a:solidFill>
              <a:srgbClr val="4472C4"/>
            </a:solidFill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766EC4C-1016-2847-BFF1-422A8BEB433E}"/>
                </a:ext>
              </a:extLst>
            </p:cNvPr>
            <p:cNvSpPr/>
            <p:nvPr/>
          </p:nvSpPr>
          <p:spPr>
            <a:xfrm>
              <a:off x="3890682" y="3207166"/>
              <a:ext cx="715992" cy="716947"/>
            </a:xfrm>
            <a:prstGeom prst="ellipse">
              <a:avLst/>
            </a:prstGeom>
            <a:noFill/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07588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285592" y="1267475"/>
            <a:ext cx="6427961" cy="2307154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2" name="Group 1031"/>
          <p:cNvGrpSpPr/>
          <p:nvPr/>
        </p:nvGrpSpPr>
        <p:grpSpPr>
          <a:xfrm>
            <a:off x="1896700" y="1421381"/>
            <a:ext cx="5205743" cy="788286"/>
            <a:chOff x="1896700" y="1376116"/>
            <a:chExt cx="5205743" cy="788286"/>
          </a:xfrm>
        </p:grpSpPr>
        <p:cxnSp>
          <p:nvCxnSpPr>
            <p:cNvPr id="27" name="Straight Arrow Connector 26"/>
            <p:cNvCxnSpPr>
              <a:stCxn id="5" idx="2"/>
              <a:endCxn id="12" idx="0"/>
            </p:cNvCxnSpPr>
            <p:nvPr/>
          </p:nvCxnSpPr>
          <p:spPr>
            <a:xfrm flipH="1">
              <a:off x="4499571" y="1765415"/>
              <a:ext cx="1" cy="39898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Rounded Rectangle 4"/>
            <p:cNvSpPr/>
            <p:nvPr/>
          </p:nvSpPr>
          <p:spPr>
            <a:xfrm>
              <a:off x="1896700" y="1376116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</p:grp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758986" y="2209667"/>
            <a:ext cx="1481169" cy="62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onos-config</a:t>
            </a:r>
            <a:endParaRPr lang="en-US" dirty="0"/>
          </a:p>
          <a:p>
            <a:pPr algn="ctr"/>
            <a:r>
              <a:rPr lang="en-US" sz="1200" dirty="0"/>
              <a:t>(YANG Models)</a:t>
            </a:r>
          </a:p>
        </p:txBody>
      </p:sp>
      <p:sp>
        <p:nvSpPr>
          <p:cNvPr id="13" name="Can 12"/>
          <p:cNvSpPr/>
          <p:nvPr/>
        </p:nvSpPr>
        <p:spPr>
          <a:xfrm>
            <a:off x="5896503" y="2214184"/>
            <a:ext cx="861878" cy="62405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Atomix</a:t>
            </a:r>
            <a:endParaRPr lang="en-US" sz="1200" dirty="0"/>
          </a:p>
          <a:p>
            <a:pPr algn="ctr"/>
            <a:r>
              <a:rPr lang="en-US" sz="1200" dirty="0"/>
              <a:t>K/V Store</a:t>
            </a:r>
          </a:p>
        </p:txBody>
      </p:sp>
      <p:grpSp>
        <p:nvGrpSpPr>
          <p:cNvPr id="1033" name="Group 1032"/>
          <p:cNvGrpSpPr/>
          <p:nvPr/>
        </p:nvGrpSpPr>
        <p:grpSpPr>
          <a:xfrm>
            <a:off x="2173235" y="2218459"/>
            <a:ext cx="1585751" cy="624056"/>
            <a:chOff x="2173235" y="2173194"/>
            <a:chExt cx="1585751" cy="624056"/>
          </a:xfrm>
        </p:grpSpPr>
        <p:sp>
          <p:nvSpPr>
            <p:cNvPr id="14" name="Document 13"/>
            <p:cNvSpPr/>
            <p:nvPr/>
          </p:nvSpPr>
          <p:spPr>
            <a:xfrm>
              <a:off x="2173235" y="2173194"/>
              <a:ext cx="988222" cy="624056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Workflow</a:t>
              </a:r>
            </a:p>
            <a:p>
              <a:pPr algn="ctr"/>
              <a:r>
                <a:rPr lang="en-US" sz="1200" dirty="0"/>
                <a:t>Engine</a:t>
              </a:r>
            </a:p>
          </p:txBody>
        </p:sp>
        <p:cxnSp>
          <p:nvCxnSpPr>
            <p:cNvPr id="16" name="Straight Arrow Connector 15"/>
            <p:cNvCxnSpPr>
              <a:stCxn id="14" idx="3"/>
              <a:endCxn id="12" idx="1"/>
            </p:cNvCxnSpPr>
            <p:nvPr/>
          </p:nvCxnSpPr>
          <p:spPr>
            <a:xfrm flipV="1">
              <a:off x="3161457" y="2476430"/>
              <a:ext cx="597529" cy="8792"/>
            </a:xfrm>
            <a:prstGeom prst="straightConnector1">
              <a:avLst/>
            </a:prstGeom>
            <a:ln w="1905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/>
          <p:cNvCxnSpPr>
            <a:stCxn id="12" idx="3"/>
            <a:endCxn id="13" idx="2"/>
          </p:cNvCxnSpPr>
          <p:nvPr/>
        </p:nvCxnSpPr>
        <p:spPr>
          <a:xfrm>
            <a:off x="5240155" y="2521695"/>
            <a:ext cx="656348" cy="4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cxnSpLocks/>
            <a:stCxn id="12" idx="2"/>
          </p:cNvCxnSpPr>
          <p:nvPr/>
        </p:nvCxnSpPr>
        <p:spPr>
          <a:xfrm>
            <a:off x="4499571" y="2833723"/>
            <a:ext cx="0" cy="131934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444486" y="2964442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708164" y="4155176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897329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137860" y="4143973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56946" y="4153064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25" name="Group 124"/>
          <p:cNvGrpSpPr/>
          <p:nvPr/>
        </p:nvGrpSpPr>
        <p:grpSpPr>
          <a:xfrm>
            <a:off x="1779440" y="3208091"/>
            <a:ext cx="790715" cy="947085"/>
            <a:chOff x="1779440" y="3162826"/>
            <a:chExt cx="790715" cy="947085"/>
          </a:xfrm>
        </p:grpSpPr>
        <p:cxnSp>
          <p:nvCxnSpPr>
            <p:cNvPr id="107" name="Straight Arrow Connector 106"/>
            <p:cNvCxnSpPr>
              <a:cxnSpLocks/>
              <a:stCxn id="96" idx="2"/>
              <a:endCxn id="87" idx="0"/>
            </p:cNvCxnSpPr>
            <p:nvPr/>
          </p:nvCxnSpPr>
          <p:spPr>
            <a:xfrm>
              <a:off x="2174798" y="3426742"/>
              <a:ext cx="764" cy="6831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6" name="Rounded Rectangle 95"/>
            <p:cNvSpPr/>
            <p:nvPr/>
          </p:nvSpPr>
          <p:spPr>
            <a:xfrm>
              <a:off x="1779440" y="3162826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45" name="Straight Arrow Connector 44"/>
          <p:cNvCxnSpPr>
            <a:stCxn id="12" idx="2"/>
            <a:endCxn id="96" idx="0"/>
          </p:cNvCxnSpPr>
          <p:nvPr/>
        </p:nvCxnSpPr>
        <p:spPr>
          <a:xfrm flipH="1">
            <a:off x="2174798" y="2833723"/>
            <a:ext cx="2324773" cy="374368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2965925" y="3197648"/>
            <a:ext cx="790715" cy="955416"/>
            <a:chOff x="2965925" y="3152383"/>
            <a:chExt cx="790715" cy="955416"/>
          </a:xfrm>
        </p:grpSpPr>
        <p:cxnSp>
          <p:nvCxnSpPr>
            <p:cNvPr id="111" name="Straight Arrow Connector 110"/>
            <p:cNvCxnSpPr>
              <a:cxnSpLocks/>
              <a:stCxn id="97" idx="2"/>
              <a:endCxn id="89" idx="0"/>
            </p:cNvCxnSpPr>
            <p:nvPr/>
          </p:nvCxnSpPr>
          <p:spPr>
            <a:xfrm>
              <a:off x="3361283" y="3416299"/>
              <a:ext cx="3444" cy="6915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ounded Rectangle 96"/>
            <p:cNvSpPr/>
            <p:nvPr/>
          </p:nvSpPr>
          <p:spPr>
            <a:xfrm>
              <a:off x="2965925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71" name="Straight Arrow Connector 70"/>
          <p:cNvCxnSpPr>
            <a:stCxn id="12" idx="2"/>
            <a:endCxn id="97" idx="0"/>
          </p:cNvCxnSpPr>
          <p:nvPr/>
        </p:nvCxnSpPr>
        <p:spPr>
          <a:xfrm flipH="1">
            <a:off x="3361283" y="2833723"/>
            <a:ext cx="1138288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/>
          <p:cNvGrpSpPr/>
          <p:nvPr/>
        </p:nvGrpSpPr>
        <p:grpSpPr>
          <a:xfrm>
            <a:off x="5233008" y="3206304"/>
            <a:ext cx="790715" cy="937669"/>
            <a:chOff x="5233008" y="3161039"/>
            <a:chExt cx="790715" cy="937669"/>
          </a:xfrm>
        </p:grpSpPr>
        <p:cxnSp>
          <p:nvCxnSpPr>
            <p:cNvPr id="114" name="Straight Arrow Connector 113"/>
            <p:cNvCxnSpPr>
              <a:cxnSpLocks/>
              <a:stCxn id="101" idx="2"/>
              <a:endCxn id="92" idx="0"/>
            </p:cNvCxnSpPr>
            <p:nvPr/>
          </p:nvCxnSpPr>
          <p:spPr>
            <a:xfrm flipH="1">
              <a:off x="5628365" y="3424955"/>
              <a:ext cx="1" cy="6737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>
              <a:off x="5233008" y="3161039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grpSp>
        <p:nvGrpSpPr>
          <p:cNvPr id="1024" name="Group 1023"/>
          <p:cNvGrpSpPr/>
          <p:nvPr/>
        </p:nvGrpSpPr>
        <p:grpSpPr>
          <a:xfrm>
            <a:off x="6428987" y="3197648"/>
            <a:ext cx="790715" cy="955416"/>
            <a:chOff x="6428987" y="3152383"/>
            <a:chExt cx="790715" cy="955416"/>
          </a:xfrm>
        </p:grpSpPr>
        <p:cxnSp>
          <p:nvCxnSpPr>
            <p:cNvPr id="117" name="Straight Arrow Connector 116"/>
            <p:cNvCxnSpPr>
              <a:cxnSpLocks/>
              <a:stCxn id="103" idx="2"/>
              <a:endCxn id="95" idx="0"/>
            </p:cNvCxnSpPr>
            <p:nvPr/>
          </p:nvCxnSpPr>
          <p:spPr>
            <a:xfrm flipH="1">
              <a:off x="6824344" y="3416299"/>
              <a:ext cx="1" cy="69150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103" name="Rounded Rectangle 102"/>
            <p:cNvSpPr/>
            <p:nvPr/>
          </p:nvSpPr>
          <p:spPr>
            <a:xfrm>
              <a:off x="6428987" y="3152383"/>
              <a:ext cx="790715" cy="263916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Adaptor</a:t>
              </a:r>
            </a:p>
          </p:txBody>
        </p:sp>
      </p:grpSp>
      <p:cxnSp>
        <p:nvCxnSpPr>
          <p:cNvPr id="98" name="Straight Arrow Connector 97"/>
          <p:cNvCxnSpPr>
            <a:stCxn id="12" idx="2"/>
            <a:endCxn id="101" idx="0"/>
          </p:cNvCxnSpPr>
          <p:nvPr/>
        </p:nvCxnSpPr>
        <p:spPr>
          <a:xfrm>
            <a:off x="4499571" y="2833723"/>
            <a:ext cx="1128795" cy="372581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2" idx="2"/>
            <a:endCxn id="103" idx="0"/>
          </p:cNvCxnSpPr>
          <p:nvPr/>
        </p:nvCxnSpPr>
        <p:spPr>
          <a:xfrm>
            <a:off x="4499571" y="2833723"/>
            <a:ext cx="2324774" cy="36392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19842" y="4146085"/>
            <a:ext cx="1068942" cy="651214"/>
            <a:chOff x="216650" y="4146085"/>
            <a:chExt cx="1068942" cy="651214"/>
          </a:xfrm>
        </p:grpSpPr>
        <p:sp>
          <p:nvSpPr>
            <p:cNvPr id="4" name="Left Brace 3"/>
            <p:cNvSpPr/>
            <p:nvPr/>
          </p:nvSpPr>
          <p:spPr>
            <a:xfrm>
              <a:off x="1213338" y="4146085"/>
              <a:ext cx="72254" cy="651214"/>
            </a:xfrm>
            <a:prstGeom prst="leftBrac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6650" y="4224999"/>
              <a:ext cx="1042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Backend</a:t>
              </a:r>
            </a:p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Subsystems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026123" y="4153064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21D3B09-CFF8-E04F-82D8-0DB57B2792DB}"/>
              </a:ext>
            </a:extLst>
          </p:cNvPr>
          <p:cNvSpPr txBox="1"/>
          <p:nvPr/>
        </p:nvSpPr>
        <p:spPr>
          <a:xfrm>
            <a:off x="468571" y="2260085"/>
            <a:ext cx="806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Runtime</a:t>
            </a:r>
          </a:p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60E0EE7-9DDA-0247-B9E3-DBC8B1282BC4}"/>
              </a:ext>
            </a:extLst>
          </p:cNvPr>
          <p:cNvSpPr txBox="1"/>
          <p:nvPr/>
        </p:nvSpPr>
        <p:spPr>
          <a:xfrm>
            <a:off x="4446032" y="1858865"/>
            <a:ext cx="5212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1143798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547040" y="1359671"/>
            <a:ext cx="6049921" cy="1575810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 Control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968840-118D-964E-8412-3B6D8ABE720F}"/>
              </a:ext>
            </a:extLst>
          </p:cNvPr>
          <p:cNvGrpSpPr/>
          <p:nvPr/>
        </p:nvGrpSpPr>
        <p:grpSpPr>
          <a:xfrm>
            <a:off x="1969129" y="607654"/>
            <a:ext cx="5205743" cy="1208908"/>
            <a:chOff x="1913097" y="607654"/>
            <a:chExt cx="5205743" cy="1208908"/>
          </a:xfrm>
        </p:grpSpPr>
        <p:sp>
          <p:nvSpPr>
            <p:cNvPr id="68" name="Snip and Round Single Corner Rectangle 67">
              <a:extLst>
                <a:ext uri="{FF2B5EF4-FFF2-40B4-BE49-F238E27FC236}">
                  <a16:creationId xmlns:a16="http://schemas.microsoft.com/office/drawing/2014/main" id="{CAED2D45-AA03-5447-BA0C-934E498D5D2F}"/>
                </a:ext>
              </a:extLst>
            </p:cNvPr>
            <p:cNvSpPr/>
            <p:nvPr/>
          </p:nvSpPr>
          <p:spPr>
            <a:xfrm>
              <a:off x="5692564" y="70845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1913097" y="1427263"/>
              <a:ext cx="5205743" cy="389299"/>
            </a:xfrm>
            <a:prstGeom prst="roundRect">
              <a:avLst/>
            </a:prstGeom>
            <a:ln w="28575"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Control API with RBAC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2671700" y="1106943"/>
              <a:ext cx="0" cy="3144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5" idx="0"/>
            </p:cNvCxnSpPr>
            <p:nvPr/>
          </p:nvCxnSpPr>
          <p:spPr>
            <a:xfrm>
              <a:off x="4515968" y="1112113"/>
              <a:ext cx="1" cy="31515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6327442" y="1100617"/>
              <a:ext cx="0" cy="3207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grpSp>
          <p:nvGrpSpPr>
            <p:cNvPr id="1031" name="Group 1030"/>
            <p:cNvGrpSpPr/>
            <p:nvPr/>
          </p:nvGrpSpPr>
          <p:grpSpPr>
            <a:xfrm>
              <a:off x="1913097" y="607654"/>
              <a:ext cx="1032581" cy="512861"/>
              <a:chOff x="1913097" y="553336"/>
              <a:chExt cx="1032581" cy="512861"/>
            </a:xfrm>
          </p:grpSpPr>
          <p:pic>
            <p:nvPicPr>
              <p:cNvPr id="130" name="Picture 12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30" name="TextBox 1029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User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grpSp>
          <p:nvGrpSpPr>
            <p:cNvPr id="137" name="Group 136"/>
            <p:cNvGrpSpPr/>
            <p:nvPr/>
          </p:nvGrpSpPr>
          <p:grpSpPr>
            <a:xfrm>
              <a:off x="3740967" y="615206"/>
              <a:ext cx="1032581" cy="512861"/>
              <a:chOff x="1913097" y="553336"/>
              <a:chExt cx="1032581" cy="512861"/>
            </a:xfrm>
          </p:grpSpPr>
          <p:pic>
            <p:nvPicPr>
              <p:cNvPr id="138" name="Picture 137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2A08297-8302-7148-B599-4CDA0D2A10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4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401833" y="586547"/>
                <a:ext cx="543845" cy="4796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9" name="TextBox 138"/>
              <p:cNvSpPr txBox="1"/>
              <p:nvPr/>
            </p:nvSpPr>
            <p:spPr>
              <a:xfrm>
                <a:off x="1913097" y="553336"/>
                <a:ext cx="55335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1100" dirty="0"/>
                  <a:t>Ops</a:t>
                </a:r>
              </a:p>
              <a:p>
                <a:pPr algn="r"/>
                <a:r>
                  <a:rPr lang="en-US" sz="1100" dirty="0"/>
                  <a:t>Portal</a:t>
                </a:r>
              </a:p>
            </p:txBody>
          </p:sp>
        </p:grpSp>
        <p:sp>
          <p:nvSpPr>
            <p:cNvPr id="28" name="Snip and Round Single Corner Rectangle 27">
              <a:extLst>
                <a:ext uri="{FF2B5EF4-FFF2-40B4-BE49-F238E27FC236}">
                  <a16:creationId xmlns:a16="http://schemas.microsoft.com/office/drawing/2014/main" id="{1FEAFF3D-BBC7-A244-B72B-2A3031623541}"/>
                </a:ext>
              </a:extLst>
            </p:cNvPr>
            <p:cNvSpPr/>
            <p:nvPr/>
          </p:nvSpPr>
          <p:spPr>
            <a:xfrm>
              <a:off x="5780300" y="648417"/>
              <a:ext cx="1079403" cy="479650"/>
            </a:xfrm>
            <a:prstGeom prst="snipRoundRect">
              <a:avLst>
                <a:gd name="adj1" fmla="val 16667"/>
                <a:gd name="adj2" fmla="val 28730"/>
              </a:avLst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Closed-Loop Control App</a:t>
              </a:r>
            </a:p>
          </p:txBody>
        </p: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2091569" y="3450566"/>
            <a:ext cx="1335855" cy="765640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chemeClr val="accent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Lifecycle</a:t>
            </a:r>
          </a:p>
          <a:p>
            <a:pPr algn="ctr" defTabSz="514355">
              <a:defRPr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Management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904076" y="3450566"/>
            <a:ext cx="1335852" cy="76669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Monitoring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dirty="0">
                <a:latin typeface="Calibri" charset="0"/>
                <a:ea typeface="Calibri" charset="0"/>
                <a:cs typeface="Calibri" charset="0"/>
              </a:rPr>
              <a:t>&amp; </a:t>
            </a: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Logging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5716579" y="3450566"/>
            <a:ext cx="1335852" cy="767752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kern="0" dirty="0">
                <a:latin typeface="Calibri" charset="0"/>
                <a:ea typeface="Calibri" charset="0"/>
                <a:cs typeface="Calibri" charset="0"/>
                <a:sym typeface="Arial"/>
              </a:rPr>
              <a:t>Resource Provisioning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759497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4572001" y="2935481"/>
            <a:ext cx="1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4572001" y="2935481"/>
            <a:ext cx="1812504" cy="515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688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015D97FF-D9A0-C84E-AC71-99EF576A8DA2}"/>
              </a:ext>
            </a:extLst>
          </p:cNvPr>
          <p:cNvSpPr/>
          <p:nvPr/>
        </p:nvSpPr>
        <p:spPr>
          <a:xfrm>
            <a:off x="4644430" y="1361783"/>
            <a:ext cx="2867748" cy="1713926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Monitoring</a:t>
            </a:r>
          </a:p>
          <a:p>
            <a:pPr algn="ctr"/>
            <a:r>
              <a:rPr lang="en-US" dirty="0"/>
              <a:t>and Logging</a:t>
            </a:r>
          </a:p>
        </p:txBody>
      </p:sp>
      <p:sp>
        <p:nvSpPr>
          <p:cNvPr id="68" name="Snip and Round Single Corner Rectangle 67">
            <a:extLst>
              <a:ext uri="{FF2B5EF4-FFF2-40B4-BE49-F238E27FC236}">
                <a16:creationId xmlns:a16="http://schemas.microsoft.com/office/drawing/2014/main" id="{CAED2D45-AA03-5447-BA0C-934E498D5D2F}"/>
              </a:ext>
            </a:extLst>
          </p:cNvPr>
          <p:cNvSpPr/>
          <p:nvPr/>
        </p:nvSpPr>
        <p:spPr>
          <a:xfrm>
            <a:off x="5692564" y="70845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3" name="Rounded Rectangle 2"/>
          <p:cNvSpPr/>
          <p:nvPr/>
        </p:nvSpPr>
        <p:spPr>
          <a:xfrm>
            <a:off x="1459243" y="1359671"/>
            <a:ext cx="2867748" cy="1716038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Runtime</a:t>
            </a:r>
          </a:p>
          <a:p>
            <a:pPr algn="ctr"/>
            <a:r>
              <a:rPr lang="en-US" dirty="0"/>
              <a:t>Control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96700" y="1421381"/>
            <a:ext cx="5205743" cy="389299"/>
          </a:xfrm>
          <a:prstGeom prst="roundRect">
            <a:avLst/>
          </a:prstGeom>
          <a:ln w="28575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Aether</a:t>
            </a:r>
            <a:r>
              <a:rPr lang="en-US" dirty="0">
                <a:solidFill>
                  <a:schemeClr val="bg1"/>
                </a:solidFill>
              </a:rPr>
              <a:t> API with RBAC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71700" y="1106943"/>
            <a:ext cx="0" cy="314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5" idx="0"/>
          </p:cNvCxnSpPr>
          <p:nvPr/>
        </p:nvCxnSpPr>
        <p:spPr>
          <a:xfrm>
            <a:off x="4499571" y="1106231"/>
            <a:ext cx="1" cy="31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6327442" y="1100617"/>
            <a:ext cx="0" cy="3207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74A6DDD-CAEB-BF48-98FB-0FCE9BBFCB39}"/>
              </a:ext>
            </a:extLst>
          </p:cNvPr>
          <p:cNvSpPr/>
          <p:nvPr/>
        </p:nvSpPr>
        <p:spPr>
          <a:xfrm>
            <a:off x="1869851" y="3785563"/>
            <a:ext cx="934795" cy="651214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SD-RAN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2984078" y="3787151"/>
            <a:ext cx="934795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(UP)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5216339" y="3772626"/>
            <a:ext cx="981009" cy="653326"/>
          </a:xfrm>
          <a:prstGeom prst="roundRect">
            <a:avLst>
              <a:gd name="adj" fmla="val 22527"/>
            </a:avLst>
          </a:prstGeom>
          <a:solidFill>
            <a:srgbClr val="37B8F2"/>
          </a:solidFill>
          <a:ln w="12700" cap="flat" cmpd="sng" algn="ctr">
            <a:solidFill>
              <a:srgbClr val="0070C0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SD-Core</a:t>
            </a:r>
          </a:p>
          <a:p>
            <a:pPr algn="ctr" defTabSz="914354">
              <a:lnSpc>
                <a:spcPct val="80000"/>
              </a:lnSpc>
              <a:defRPr/>
            </a:pPr>
            <a:r>
              <a:rPr lang="en-US" sz="120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  <a:endParaRPr lang="en-US" sz="1200" kern="0" dirty="0">
              <a:solidFill>
                <a:schemeClr val="bg2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6374289" y="3781717"/>
            <a:ext cx="934795" cy="653326"/>
          </a:xfrm>
          <a:prstGeom prst="roundRect">
            <a:avLst>
              <a:gd name="adj" fmla="val 22527"/>
            </a:avLst>
          </a:prstGeom>
          <a:solidFill>
            <a:schemeClr val="bg1">
              <a:lumMod val="75000"/>
            </a:schemeClr>
          </a:solidFill>
          <a:ln w="1270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…</a:t>
            </a:r>
          </a:p>
        </p:txBody>
      </p:sp>
      <p:grpSp>
        <p:nvGrpSpPr>
          <p:cNvPr id="1031" name="Group 1030"/>
          <p:cNvGrpSpPr/>
          <p:nvPr/>
        </p:nvGrpSpPr>
        <p:grpSpPr>
          <a:xfrm>
            <a:off x="1913097" y="607654"/>
            <a:ext cx="1032581" cy="512861"/>
            <a:chOff x="1913097" y="553336"/>
            <a:chExt cx="1032581" cy="512861"/>
          </a:xfrm>
        </p:grpSpPr>
        <p:pic>
          <p:nvPicPr>
            <p:cNvPr id="130" name="Picture 129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30" name="TextBox 1029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User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grpSp>
        <p:nvGrpSpPr>
          <p:cNvPr id="137" name="Group 136"/>
          <p:cNvGrpSpPr/>
          <p:nvPr/>
        </p:nvGrpSpPr>
        <p:grpSpPr>
          <a:xfrm>
            <a:off x="3740967" y="615206"/>
            <a:ext cx="1032581" cy="512861"/>
            <a:chOff x="1913097" y="553336"/>
            <a:chExt cx="1032581" cy="512861"/>
          </a:xfrm>
        </p:grpSpPr>
        <p:pic>
          <p:nvPicPr>
            <p:cNvPr id="138" name="Picture 137" descr="A close up of a logo&#10;&#10;Description automatically generated">
              <a:extLst>
                <a:ext uri="{FF2B5EF4-FFF2-40B4-BE49-F238E27FC236}">
                  <a16:creationId xmlns:a16="http://schemas.microsoft.com/office/drawing/2014/main" id="{F2A08297-8302-7148-B599-4CDA0D2A1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2401833" y="586547"/>
              <a:ext cx="543845" cy="479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9" name="TextBox 138"/>
            <p:cNvSpPr txBox="1"/>
            <p:nvPr/>
          </p:nvSpPr>
          <p:spPr>
            <a:xfrm>
              <a:off x="1913097" y="553336"/>
              <a:ext cx="55335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100" dirty="0"/>
                <a:t>Ops</a:t>
              </a:r>
            </a:p>
            <a:p>
              <a:pPr algn="r"/>
              <a:r>
                <a:rPr lang="en-US" sz="1100" dirty="0"/>
                <a:t>Portal</a:t>
              </a:r>
            </a:p>
          </p:txBody>
        </p:sp>
      </p:grp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A0B8C0D3-00AD-4340-ADD4-81E3364E0246}"/>
              </a:ext>
            </a:extLst>
          </p:cNvPr>
          <p:cNvSpPr/>
          <p:nvPr/>
        </p:nvSpPr>
        <p:spPr>
          <a:xfrm>
            <a:off x="4104602" y="3781717"/>
            <a:ext cx="934796" cy="653326"/>
          </a:xfrm>
          <a:prstGeom prst="roundRect">
            <a:avLst>
              <a:gd name="adj" fmla="val 22527"/>
            </a:avLst>
          </a:prstGeom>
          <a:solidFill>
            <a:schemeClr val="accent6">
              <a:lumMod val="40000"/>
              <a:lumOff val="60000"/>
            </a:schemeClr>
          </a:solidFill>
          <a:ln w="12700" cap="flat" cmpd="sng" algn="ctr">
            <a:solidFill>
              <a:srgbClr val="F99149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1200" kern="0" dirty="0">
                <a:solidFill>
                  <a:schemeClr val="bg2"/>
                </a:solidFill>
                <a:latin typeface="Calibri" charset="0"/>
                <a:ea typeface="Calibri" charset="0"/>
                <a:cs typeface="Calibri" charset="0"/>
                <a:sym typeface="Arial"/>
              </a:rPr>
              <a:t>SD-Fabric</a:t>
            </a:r>
          </a:p>
        </p:txBody>
      </p:sp>
      <p:sp>
        <p:nvSpPr>
          <p:cNvPr id="28" name="Snip and Round Single Corner Rectangle 27">
            <a:extLst>
              <a:ext uri="{FF2B5EF4-FFF2-40B4-BE49-F238E27FC236}">
                <a16:creationId xmlns:a16="http://schemas.microsoft.com/office/drawing/2014/main" id="{1FEAFF3D-BBC7-A244-B72B-2A3031623541}"/>
              </a:ext>
            </a:extLst>
          </p:cNvPr>
          <p:cNvSpPr/>
          <p:nvPr/>
        </p:nvSpPr>
        <p:spPr>
          <a:xfrm>
            <a:off x="5780300" y="648417"/>
            <a:ext cx="1079403" cy="479650"/>
          </a:xfrm>
          <a:prstGeom prst="snipRoundRect">
            <a:avLst>
              <a:gd name="adj1" fmla="val 16667"/>
              <a:gd name="adj2" fmla="val 28730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Closed-Loop Control App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96AA29E-658A-3F4B-BCB8-215E6D4FBBE2}"/>
              </a:ext>
            </a:extLst>
          </p:cNvPr>
          <p:cNvCxnSpPr>
            <a:cxnSpLocks/>
            <a:stCxn id="3" idx="2"/>
            <a:endCxn id="87" idx="0"/>
          </p:cNvCxnSpPr>
          <p:nvPr/>
        </p:nvCxnSpPr>
        <p:spPr>
          <a:xfrm flipH="1">
            <a:off x="2337249" y="3075709"/>
            <a:ext cx="555868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577083-6E64-0D4B-8DC3-E86C7BA7085B}"/>
              </a:ext>
            </a:extLst>
          </p:cNvPr>
          <p:cNvCxnSpPr>
            <a:cxnSpLocks/>
            <a:stCxn id="3" idx="2"/>
            <a:endCxn id="89" idx="0"/>
          </p:cNvCxnSpPr>
          <p:nvPr/>
        </p:nvCxnSpPr>
        <p:spPr>
          <a:xfrm>
            <a:off x="2893117" y="3075709"/>
            <a:ext cx="558359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08D2442-60F0-0A42-91B2-9B63F4779838}"/>
              </a:ext>
            </a:extLst>
          </p:cNvPr>
          <p:cNvCxnSpPr>
            <a:cxnSpLocks/>
            <a:stCxn id="3" idx="2"/>
            <a:endCxn id="54" idx="0"/>
          </p:cNvCxnSpPr>
          <p:nvPr/>
        </p:nvCxnSpPr>
        <p:spPr>
          <a:xfrm>
            <a:off x="2893117" y="3075709"/>
            <a:ext cx="16788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0272191-7B18-8244-AAFD-3FCF1A06E7C1}"/>
              </a:ext>
            </a:extLst>
          </p:cNvPr>
          <p:cNvCxnSpPr>
            <a:cxnSpLocks/>
            <a:stCxn id="3" idx="2"/>
            <a:endCxn id="92" idx="0"/>
          </p:cNvCxnSpPr>
          <p:nvPr/>
        </p:nvCxnSpPr>
        <p:spPr>
          <a:xfrm>
            <a:off x="2893117" y="3075709"/>
            <a:ext cx="2813727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2267322-B89F-9346-B2AE-4C4678648655}"/>
              </a:ext>
            </a:extLst>
          </p:cNvPr>
          <p:cNvCxnSpPr>
            <a:cxnSpLocks/>
            <a:stCxn id="3" idx="2"/>
            <a:endCxn id="95" idx="0"/>
          </p:cNvCxnSpPr>
          <p:nvPr/>
        </p:nvCxnSpPr>
        <p:spPr>
          <a:xfrm>
            <a:off x="2893117" y="3075709"/>
            <a:ext cx="3948570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D4E2EEE-CC07-694D-B192-F0044E734ABB}"/>
              </a:ext>
            </a:extLst>
          </p:cNvPr>
          <p:cNvCxnSpPr>
            <a:cxnSpLocks/>
            <a:stCxn id="87" idx="0"/>
            <a:endCxn id="50" idx="2"/>
          </p:cNvCxnSpPr>
          <p:nvPr/>
        </p:nvCxnSpPr>
        <p:spPr>
          <a:xfrm flipV="1">
            <a:off x="2337249" y="3075709"/>
            <a:ext cx="3741055" cy="70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C83C1B-CF00-E946-ABF4-80D6BDBA255B}"/>
              </a:ext>
            </a:extLst>
          </p:cNvPr>
          <p:cNvCxnSpPr>
            <a:cxnSpLocks/>
            <a:stCxn id="89" idx="0"/>
            <a:endCxn id="50" idx="2"/>
          </p:cNvCxnSpPr>
          <p:nvPr/>
        </p:nvCxnSpPr>
        <p:spPr>
          <a:xfrm flipV="1">
            <a:off x="3451476" y="3075709"/>
            <a:ext cx="2626828" cy="711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1DBB96B-C9C1-0D42-A497-6F81A9E74EBD}"/>
              </a:ext>
            </a:extLst>
          </p:cNvPr>
          <p:cNvCxnSpPr>
            <a:cxnSpLocks/>
            <a:stCxn id="54" idx="0"/>
            <a:endCxn id="50" idx="2"/>
          </p:cNvCxnSpPr>
          <p:nvPr/>
        </p:nvCxnSpPr>
        <p:spPr>
          <a:xfrm flipV="1">
            <a:off x="4572000" y="3075709"/>
            <a:ext cx="1506304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34A013D-7515-674E-A0FF-7F6BB80F8481}"/>
              </a:ext>
            </a:extLst>
          </p:cNvPr>
          <p:cNvCxnSpPr>
            <a:cxnSpLocks/>
            <a:stCxn id="92" idx="0"/>
            <a:endCxn id="50" idx="2"/>
          </p:cNvCxnSpPr>
          <p:nvPr/>
        </p:nvCxnSpPr>
        <p:spPr>
          <a:xfrm flipV="1">
            <a:off x="5706844" y="3075709"/>
            <a:ext cx="371460" cy="6969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86717D1-1B9F-5949-BB43-4B9094E60D0E}"/>
              </a:ext>
            </a:extLst>
          </p:cNvPr>
          <p:cNvCxnSpPr>
            <a:cxnSpLocks/>
            <a:stCxn id="95" idx="0"/>
            <a:endCxn id="50" idx="2"/>
          </p:cNvCxnSpPr>
          <p:nvPr/>
        </p:nvCxnSpPr>
        <p:spPr>
          <a:xfrm flipH="1" flipV="1">
            <a:off x="6078304" y="3075709"/>
            <a:ext cx="763383" cy="7060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9803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BFA9B6A-70A2-F142-8FDA-2928641450EA}"/>
              </a:ext>
            </a:extLst>
          </p:cNvPr>
          <p:cNvGrpSpPr/>
          <p:nvPr/>
        </p:nvGrpSpPr>
        <p:grpSpPr>
          <a:xfrm>
            <a:off x="4717819" y="2251153"/>
            <a:ext cx="2718615" cy="1711816"/>
            <a:chOff x="4680288" y="2251153"/>
            <a:chExt cx="2718615" cy="1711816"/>
          </a:xfrm>
        </p:grpSpPr>
        <p:sp>
          <p:nvSpPr>
            <p:cNvPr id="33" name="Cloud 32">
              <a:extLst>
                <a:ext uri="{FF2B5EF4-FFF2-40B4-BE49-F238E27FC236}">
                  <a16:creationId xmlns:a16="http://schemas.microsoft.com/office/drawing/2014/main" id="{C10B5BDE-F069-2145-AE9C-5EA48F3338B2}"/>
                </a:ext>
              </a:extLst>
            </p:cNvPr>
            <p:cNvSpPr/>
            <p:nvPr/>
          </p:nvSpPr>
          <p:spPr>
            <a:xfrm>
              <a:off x="4680288" y="3084872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015D97FF-D9A0-C84E-AC71-99EF576A8DA2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Logical Structure</a:t>
              </a:r>
            </a:p>
            <a:p>
              <a:pPr algn="ctr"/>
              <a:r>
                <a:rPr lang="en-US" dirty="0"/>
                <a:t>(</a:t>
              </a:r>
              <a:r>
                <a:rPr lang="en-US" dirty="0" err="1"/>
                <a:t>NetBox</a:t>
              </a:r>
              <a:r>
                <a:rPr lang="en-US" dirty="0"/>
                <a:t>)</a:t>
              </a:r>
            </a:p>
          </p:txBody>
        </p:sp>
      </p:grp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77126" y="1202401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80531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</p:spTree>
    <p:extLst>
      <p:ext uri="{BB962C8B-B14F-4D97-AF65-F5344CB8AC3E}">
        <p14:creationId xmlns:p14="http://schemas.microsoft.com/office/powerpoint/2010/main" val="424764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72152" y="3038115"/>
            <a:ext cx="902554" cy="5111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Control and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259;p25">
            <a:extLst>
              <a:ext uri="{FF2B5EF4-FFF2-40B4-BE49-F238E27FC236}">
                <a16:creationId xmlns:a16="http://schemas.microsoft.com/office/drawing/2014/main" id="{01E32B21-1E0F-4742-BE17-55A36EEED575}"/>
              </a:ext>
            </a:extLst>
          </p:cNvPr>
          <p:cNvSpPr/>
          <p:nvPr/>
        </p:nvSpPr>
        <p:spPr>
          <a:xfrm>
            <a:off x="1353235" y="84708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NetBox</a:t>
            </a:r>
            <a:endParaRPr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Google Shape;85;p15">
            <a:extLst>
              <a:ext uri="{FF2B5EF4-FFF2-40B4-BE49-F238E27FC236}">
                <a16:creationId xmlns:a16="http://schemas.microsoft.com/office/drawing/2014/main" id="{A466BB67-9992-3540-89D2-CC87E555570D}"/>
              </a:ext>
            </a:extLst>
          </p:cNvPr>
          <p:cNvSpPr/>
          <p:nvPr/>
        </p:nvSpPr>
        <p:spPr>
          <a:xfrm>
            <a:off x="3071527" y="949945"/>
            <a:ext cx="1332937" cy="561731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edgeconfig.py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CC5E116-4752-6C4D-8733-065BE0679275}"/>
              </a:ext>
            </a:extLst>
          </p:cNvPr>
          <p:cNvCxnSpPr>
            <a:cxnSpLocks/>
            <a:stCxn id="10" idx="4"/>
            <a:endCxn id="12" idx="1"/>
          </p:cNvCxnSpPr>
          <p:nvPr/>
        </p:nvCxnSpPr>
        <p:spPr>
          <a:xfrm>
            <a:off x="2184729" y="1224783"/>
            <a:ext cx="886798" cy="6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nip Single Corner Rectangle 14">
            <a:extLst>
              <a:ext uri="{FF2B5EF4-FFF2-40B4-BE49-F238E27FC236}">
                <a16:creationId xmlns:a16="http://schemas.microsoft.com/office/drawing/2014/main" id="{69CF54C0-104C-C248-826B-D765C1669EED}"/>
              </a:ext>
            </a:extLst>
          </p:cNvPr>
          <p:cNvSpPr/>
          <p:nvPr/>
        </p:nvSpPr>
        <p:spPr>
          <a:xfrm>
            <a:off x="3319741" y="2017057"/>
            <a:ext cx="842683" cy="720137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1" name="Google Shape;85;p15">
            <a:extLst>
              <a:ext uri="{FF2B5EF4-FFF2-40B4-BE49-F238E27FC236}">
                <a16:creationId xmlns:a16="http://schemas.microsoft.com/office/drawing/2014/main" id="{0896F094-5843-9948-AD8C-13F52222D39B}"/>
              </a:ext>
            </a:extLst>
          </p:cNvPr>
          <p:cNvSpPr/>
          <p:nvPr/>
        </p:nvSpPr>
        <p:spPr>
          <a:xfrm>
            <a:off x="5313929" y="1925778"/>
            <a:ext cx="1336651" cy="902694"/>
          </a:xfrm>
          <a:prstGeom prst="roundRect">
            <a:avLst>
              <a:gd name="adj" fmla="val 16667"/>
            </a:avLst>
          </a:prstGeom>
          <a:solidFill>
            <a:srgbClr val="C2D6EC"/>
          </a:solidFill>
          <a:ln>
            <a:solidFill>
              <a:srgbClr val="C2D6EC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Ansible Roles &amp; Playbooks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(e.g.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Netplan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1E2F9-B0F2-194B-AD53-B14687B8AF7B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>
            <a:off x="3737996" y="1511676"/>
            <a:ext cx="3087" cy="5053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F2FFD05-088E-294A-A818-1FA697E240B5}"/>
              </a:ext>
            </a:extLst>
          </p:cNvPr>
          <p:cNvCxnSpPr>
            <a:cxnSpLocks/>
            <a:stCxn id="15" idx="0"/>
            <a:endCxn id="21" idx="1"/>
          </p:cNvCxnSpPr>
          <p:nvPr/>
        </p:nvCxnSpPr>
        <p:spPr>
          <a:xfrm flipV="1">
            <a:off x="4162424" y="2377125"/>
            <a:ext cx="115150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nip Single Corner Rectangle 26">
            <a:extLst>
              <a:ext uri="{FF2B5EF4-FFF2-40B4-BE49-F238E27FC236}">
                <a16:creationId xmlns:a16="http://schemas.microsoft.com/office/drawing/2014/main" id="{B38ACCD3-CA68-4F49-9041-78E57639BCC6}"/>
              </a:ext>
            </a:extLst>
          </p:cNvPr>
          <p:cNvSpPr/>
          <p:nvPr/>
        </p:nvSpPr>
        <p:spPr>
          <a:xfrm>
            <a:off x="3400421" y="2097738"/>
            <a:ext cx="842683" cy="720138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8" name="Snip Single Corner Rectangle 27">
            <a:extLst>
              <a:ext uri="{FF2B5EF4-FFF2-40B4-BE49-F238E27FC236}">
                <a16:creationId xmlns:a16="http://schemas.microsoft.com/office/drawing/2014/main" id="{8B23EFAD-A929-9548-98CE-EF728D21452A}"/>
              </a:ext>
            </a:extLst>
          </p:cNvPr>
          <p:cNvSpPr/>
          <p:nvPr/>
        </p:nvSpPr>
        <p:spPr>
          <a:xfrm>
            <a:off x="3481101" y="2178417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YAML</a:t>
            </a:r>
          </a:p>
        </p:txBody>
      </p:sp>
      <p:sp>
        <p:nvSpPr>
          <p:cNvPr id="29" name="Snip Single Corner Rectangle 28">
            <a:extLst>
              <a:ext uri="{FF2B5EF4-FFF2-40B4-BE49-F238E27FC236}">
                <a16:creationId xmlns:a16="http://schemas.microsoft.com/office/drawing/2014/main" id="{72A33099-6D44-E248-9892-8DEE0F5F6C1B}"/>
              </a:ext>
            </a:extLst>
          </p:cNvPr>
          <p:cNvSpPr/>
          <p:nvPr/>
        </p:nvSpPr>
        <p:spPr>
          <a:xfrm>
            <a:off x="3567680" y="2268062"/>
            <a:ext cx="842683" cy="729101"/>
          </a:xfrm>
          <a:prstGeom prst="snip1Rect">
            <a:avLst/>
          </a:prstGeom>
          <a:solidFill>
            <a:schemeClr val="bg1">
              <a:lumMod val="65000"/>
            </a:schemeClr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YAML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77BFF92-C09B-E447-8D07-550CF87DF366}"/>
              </a:ext>
            </a:extLst>
          </p:cNvPr>
          <p:cNvSpPr/>
          <p:nvPr/>
        </p:nvSpPr>
        <p:spPr>
          <a:xfrm>
            <a:off x="4252059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1BF1FFE-A6E9-414F-9027-95907A285E6F}"/>
              </a:ext>
            </a:extLst>
          </p:cNvPr>
          <p:cNvSpPr/>
          <p:nvPr/>
        </p:nvSpPr>
        <p:spPr>
          <a:xfrm>
            <a:off x="547652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Compute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Servers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DCB630E-D2C8-174B-B80D-64A4D74C81E4}"/>
              </a:ext>
            </a:extLst>
          </p:cNvPr>
          <p:cNvSpPr/>
          <p:nvPr/>
        </p:nvSpPr>
        <p:spPr>
          <a:xfrm>
            <a:off x="6697540" y="3451412"/>
            <a:ext cx="1011469" cy="762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Fabric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Switches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C677033-2A28-F74B-9398-E29BE6F80C3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757794" y="2828472"/>
            <a:ext cx="1224461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5F5E3C-CF1D-3B40-AE94-8EFA1F3303B0}"/>
              </a:ext>
            </a:extLst>
          </p:cNvPr>
          <p:cNvCxnSpPr>
            <a:cxnSpLocks/>
            <a:stCxn id="21" idx="2"/>
            <a:endCxn id="32" idx="0"/>
          </p:cNvCxnSpPr>
          <p:nvPr/>
        </p:nvCxnSpPr>
        <p:spPr>
          <a:xfrm>
            <a:off x="5982255" y="2828472"/>
            <a:ext cx="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8B1146-F75C-D940-B21C-9BE2DF458910}"/>
              </a:ext>
            </a:extLst>
          </p:cNvPr>
          <p:cNvCxnSpPr>
            <a:cxnSpLocks/>
            <a:stCxn id="21" idx="2"/>
            <a:endCxn id="34" idx="0"/>
          </p:cNvCxnSpPr>
          <p:nvPr/>
        </p:nvCxnSpPr>
        <p:spPr>
          <a:xfrm>
            <a:off x="5982255" y="2828472"/>
            <a:ext cx="1221020" cy="62294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5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190418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70394" y="1202401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6390892" y="1202401"/>
            <a:ext cx="7279" cy="10465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1174611"/>
            <a:ext cx="630518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56964" y="3221796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99599" y="3423508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836199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71332" cy="6611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98171" y="2571749"/>
            <a:ext cx="701443" cy="688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79736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loud 32">
            <a:extLst>
              <a:ext uri="{FF2B5EF4-FFF2-40B4-BE49-F238E27FC236}">
                <a16:creationId xmlns:a16="http://schemas.microsoft.com/office/drawing/2014/main" id="{C10B5BDE-F069-2145-AE9C-5EA48F3338B2}"/>
              </a:ext>
            </a:extLst>
          </p:cNvPr>
          <p:cNvSpPr/>
          <p:nvPr/>
        </p:nvSpPr>
        <p:spPr>
          <a:xfrm>
            <a:off x="4984189" y="3216302"/>
            <a:ext cx="1285299" cy="743178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CD750ABA-FAED-574D-A0E2-C6E24061CEE0}"/>
              </a:ext>
            </a:extLst>
          </p:cNvPr>
          <p:cNvSpPr/>
          <p:nvPr/>
        </p:nvSpPr>
        <p:spPr>
          <a:xfrm>
            <a:off x="1511087" y="2248953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11087" y="2251152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(GCP)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01FB1A-6744-084E-B647-C60C4457EF11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>
            <a:off x="2870394" y="1342398"/>
            <a:ext cx="0" cy="908754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38BCBE-981E-7443-97E2-25C98FC32473}"/>
              </a:ext>
            </a:extLst>
          </p:cNvPr>
          <p:cNvCxnSpPr>
            <a:cxnSpLocks/>
            <a:stCxn id="14" idx="2"/>
            <a:endCxn id="12" idx="0"/>
          </p:cNvCxnSpPr>
          <p:nvPr/>
        </p:nvCxnSpPr>
        <p:spPr>
          <a:xfrm>
            <a:off x="6339378" y="1351128"/>
            <a:ext cx="1" cy="897825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/>
          <p:cNvSpPr/>
          <p:nvPr/>
        </p:nvSpPr>
        <p:spPr>
          <a:xfrm>
            <a:off x="1511086" y="59329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0196CB82-9D30-3D41-BE31-1CFF0C29B4FA}"/>
              </a:ext>
            </a:extLst>
          </p:cNvPr>
          <p:cNvSpPr/>
          <p:nvPr/>
        </p:nvSpPr>
        <p:spPr>
          <a:xfrm>
            <a:off x="6413387" y="3216302"/>
            <a:ext cx="1285299" cy="680423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charset="0"/>
                <a:ea typeface="Calibri" charset="0"/>
                <a:cs typeface="Calibri" charset="0"/>
              </a:rPr>
              <a:t>Physical Cluster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8A701-37EE-004E-9828-51F6E489F362}"/>
              </a:ext>
            </a:extLst>
          </p:cNvPr>
          <p:cNvSpPr txBox="1"/>
          <p:nvPr/>
        </p:nvSpPr>
        <p:spPr>
          <a:xfrm>
            <a:off x="6172161" y="3556513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…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8B46C13-816E-A043-BC52-11246630F961}"/>
              </a:ext>
            </a:extLst>
          </p:cNvPr>
          <p:cNvSpPr/>
          <p:nvPr/>
        </p:nvSpPr>
        <p:spPr>
          <a:xfrm>
            <a:off x="4980071" y="2248953"/>
            <a:ext cx="2718615" cy="322796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 (Rancher)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40721E-DFE6-F147-8A24-FA0A70BB758A}"/>
              </a:ext>
            </a:extLst>
          </p:cNvPr>
          <p:cNvCxnSpPr>
            <a:cxnSpLocks/>
            <a:stCxn id="12" idx="2"/>
            <a:endCxn id="33" idx="3"/>
          </p:cNvCxnSpPr>
          <p:nvPr/>
        </p:nvCxnSpPr>
        <p:spPr>
          <a:xfrm flipH="1">
            <a:off x="5626839" y="2571749"/>
            <a:ext cx="712540" cy="687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55FA72-A818-3840-9AD4-1FD6E3BDBD46}"/>
              </a:ext>
            </a:extLst>
          </p:cNvPr>
          <p:cNvCxnSpPr>
            <a:cxnSpLocks/>
            <a:stCxn id="12" idx="2"/>
            <a:endCxn id="10" idx="3"/>
          </p:cNvCxnSpPr>
          <p:nvPr/>
        </p:nvCxnSpPr>
        <p:spPr>
          <a:xfrm>
            <a:off x="6339379" y="2571749"/>
            <a:ext cx="716658" cy="683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1313726-35AE-B447-8655-E690FF97C67E}"/>
              </a:ext>
            </a:extLst>
          </p:cNvPr>
          <p:cNvSpPr/>
          <p:nvPr/>
        </p:nvSpPr>
        <p:spPr>
          <a:xfrm>
            <a:off x="4980070" y="602029"/>
            <a:ext cx="2718615" cy="74909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>
                <a:latin typeface="Calibri" panose="020F0502020204030204" pitchFamily="34" charset="0"/>
                <a:cs typeface="Calibri" panose="020F0502020204030204" pitchFamily="34" charset="0"/>
              </a:rPr>
              <a:t>Configuration-as-Code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(Fleet)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62A118-6593-794E-A54C-FA618FF6047C}"/>
              </a:ext>
            </a:extLst>
          </p:cNvPr>
          <p:cNvCxnSpPr>
            <a:cxnSpLocks/>
            <a:stCxn id="14" idx="2"/>
            <a:endCxn id="5" idx="0"/>
          </p:cNvCxnSpPr>
          <p:nvPr/>
        </p:nvCxnSpPr>
        <p:spPr>
          <a:xfrm flipH="1">
            <a:off x="2870394" y="1351128"/>
            <a:ext cx="3468984" cy="900024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130D76F-925D-234F-AE0F-581EF0D2CDEA}"/>
              </a:ext>
            </a:extLst>
          </p:cNvPr>
          <p:cNvCxnSpPr>
            <a:cxnSpLocks/>
            <a:stCxn id="3" idx="2"/>
            <a:endCxn id="12" idx="0"/>
          </p:cNvCxnSpPr>
          <p:nvPr/>
        </p:nvCxnSpPr>
        <p:spPr>
          <a:xfrm>
            <a:off x="2870394" y="1342398"/>
            <a:ext cx="3468985" cy="906555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725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9" idx="0"/>
            <a:endCxn id="21" idx="2"/>
          </p:cNvCxnSpPr>
          <p:nvPr/>
        </p:nvCxnSpPr>
        <p:spPr>
          <a:xfrm flipV="1">
            <a:off x="3109785" y="2189389"/>
            <a:ext cx="1637" cy="1625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6" idx="2"/>
          </p:cNvCxnSpPr>
          <p:nvPr/>
        </p:nvCxnSpPr>
        <p:spPr>
          <a:xfrm flipH="1" flipV="1">
            <a:off x="3116317" y="2948752"/>
            <a:ext cx="795806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01" idx="2"/>
          </p:cNvCxnSpPr>
          <p:nvPr/>
        </p:nvCxnSpPr>
        <p:spPr>
          <a:xfrm flipH="1" flipV="1">
            <a:off x="3760064" y="2959637"/>
            <a:ext cx="152059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9" idx="0"/>
          </p:cNvCxnSpPr>
          <p:nvPr/>
        </p:nvCxnSpPr>
        <p:spPr>
          <a:xfrm flipH="1">
            <a:off x="3109785" y="1720843"/>
            <a:ext cx="317533" cy="63114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9" idx="0"/>
          </p:cNvCxnSpPr>
          <p:nvPr/>
        </p:nvCxnSpPr>
        <p:spPr>
          <a:xfrm>
            <a:off x="3427318" y="1720843"/>
            <a:ext cx="957242" cy="620258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B3F3C656-799A-474E-85DF-1BB4C925C05C}"/>
              </a:ext>
            </a:extLst>
          </p:cNvPr>
          <p:cNvSpPr/>
          <p:nvPr/>
        </p:nvSpPr>
        <p:spPr>
          <a:xfrm>
            <a:off x="3028453" y="1297416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grpSp>
        <p:nvGrpSpPr>
          <p:cNvPr id="195" name="Group 194"/>
          <p:cNvGrpSpPr/>
          <p:nvPr/>
        </p:nvGrpSpPr>
        <p:grpSpPr>
          <a:xfrm>
            <a:off x="4097462" y="2341101"/>
            <a:ext cx="574196" cy="596765"/>
            <a:chOff x="5138136" y="2395529"/>
            <a:chExt cx="574196" cy="596765"/>
          </a:xfrm>
        </p:grpSpPr>
        <p:pic>
          <p:nvPicPr>
            <p:cNvPr id="196" name="Picture 19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97" name="Group 19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198" name="Rounded Rectangle 19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05" name="Group 204"/>
          <p:cNvGrpSpPr/>
          <p:nvPr/>
        </p:nvGrpSpPr>
        <p:grpSpPr>
          <a:xfrm>
            <a:off x="2822687" y="2351987"/>
            <a:ext cx="574196" cy="596765"/>
            <a:chOff x="5138136" y="2395529"/>
            <a:chExt cx="574196" cy="596765"/>
          </a:xfrm>
        </p:grpSpPr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7" name="Group 20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8" name="Rounded Rectangle 20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9" name="TextBox 20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0" name="Group 209"/>
          <p:cNvGrpSpPr/>
          <p:nvPr/>
        </p:nvGrpSpPr>
        <p:grpSpPr>
          <a:xfrm>
            <a:off x="2189941" y="2341100"/>
            <a:ext cx="574196" cy="596765"/>
            <a:chOff x="5138136" y="2395529"/>
            <a:chExt cx="574196" cy="596765"/>
          </a:xfrm>
        </p:grpSpPr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2" name="Group 21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3" name="Rounded Rectangle 21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4" name="TextBox 21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15" name="Group 214"/>
          <p:cNvGrpSpPr/>
          <p:nvPr/>
        </p:nvGrpSpPr>
        <p:grpSpPr>
          <a:xfrm>
            <a:off x="2507344" y="3270740"/>
            <a:ext cx="574196" cy="596765"/>
            <a:chOff x="5138136" y="2395529"/>
            <a:chExt cx="574196" cy="596765"/>
          </a:xfrm>
        </p:grpSpPr>
        <p:pic>
          <p:nvPicPr>
            <p:cNvPr id="216" name="Picture 215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17" name="Group 216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18" name="Rounded Rectangle 217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19" name="TextBox 218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grpSp>
        <p:nvGrpSpPr>
          <p:cNvPr id="220" name="Group 219"/>
          <p:cNvGrpSpPr/>
          <p:nvPr/>
        </p:nvGrpSpPr>
        <p:grpSpPr>
          <a:xfrm>
            <a:off x="3625025" y="3272917"/>
            <a:ext cx="574196" cy="596765"/>
            <a:chOff x="5138136" y="2395529"/>
            <a:chExt cx="574196" cy="596765"/>
          </a:xfrm>
        </p:grpSpPr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22" name="Group 22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23" name="Rounded Rectangle 22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24" name="TextBox 22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211" idx="2"/>
          </p:cNvCxnSpPr>
          <p:nvPr/>
        </p:nvCxnSpPr>
        <p:spPr>
          <a:xfrm flipH="1" flipV="1">
            <a:off x="2483571" y="2937865"/>
            <a:ext cx="1428552" cy="33505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4" idx="0"/>
            <a:endCxn id="196" idx="2"/>
          </p:cNvCxnSpPr>
          <p:nvPr/>
        </p:nvCxnSpPr>
        <p:spPr>
          <a:xfrm flipV="1">
            <a:off x="3912123" y="2937866"/>
            <a:ext cx="478969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grpSp>
        <p:nvGrpSpPr>
          <p:cNvPr id="200" name="Group 199"/>
          <p:cNvGrpSpPr/>
          <p:nvPr/>
        </p:nvGrpSpPr>
        <p:grpSpPr>
          <a:xfrm>
            <a:off x="3466434" y="2362872"/>
            <a:ext cx="574196" cy="596765"/>
            <a:chOff x="5138136" y="2395529"/>
            <a:chExt cx="574196" cy="596765"/>
          </a:xfrm>
        </p:grpSpPr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4A1F9530-4B30-F64D-9928-8EB50CC6E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grayscl/>
            </a:blip>
            <a:stretch>
              <a:fillRect/>
            </a:stretch>
          </p:blipFill>
          <p:spPr>
            <a:xfrm>
              <a:off x="5210784" y="2546093"/>
              <a:ext cx="441963" cy="446201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02" name="Group 201"/>
            <p:cNvGrpSpPr/>
            <p:nvPr/>
          </p:nvGrpSpPr>
          <p:grpSpPr>
            <a:xfrm>
              <a:off x="5138136" y="2395529"/>
              <a:ext cx="574196" cy="215444"/>
              <a:chOff x="5138136" y="2376073"/>
              <a:chExt cx="574196" cy="215444"/>
            </a:xfrm>
          </p:grpSpPr>
          <p:sp>
            <p:nvSpPr>
              <p:cNvPr id="203" name="Rounded Rectangle 202"/>
              <p:cNvSpPr/>
              <p:nvPr/>
            </p:nvSpPr>
            <p:spPr>
              <a:xfrm>
                <a:off x="5213269" y="2412459"/>
                <a:ext cx="423931" cy="142672"/>
              </a:xfrm>
              <a:prstGeom prst="roundRect">
                <a:avLst/>
              </a:prstGeom>
              <a:ln>
                <a:noFill/>
              </a:ln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 dirty="0">
                  <a:solidFill>
                    <a:srgbClr val="000000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204" name="TextBox 203"/>
              <p:cNvSpPr txBox="1"/>
              <p:nvPr/>
            </p:nvSpPr>
            <p:spPr>
              <a:xfrm>
                <a:off x="5138136" y="2376073"/>
                <a:ext cx="5741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800" dirty="0" err="1">
                    <a:latin typeface="Calibri" charset="0"/>
                    <a:ea typeface="Calibri" charset="0"/>
                    <a:cs typeface="Calibri" charset="0"/>
                  </a:rPr>
                  <a:t>SwitchOS</a:t>
                </a:r>
                <a:endParaRPr lang="en-US" sz="800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196" idx="2"/>
          </p:cNvCxnSpPr>
          <p:nvPr/>
        </p:nvCxnSpPr>
        <p:spPr>
          <a:xfrm flipV="1">
            <a:off x="2794442" y="2937866"/>
            <a:ext cx="1596650" cy="33287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1" idx="2"/>
          </p:cNvCxnSpPr>
          <p:nvPr/>
        </p:nvCxnSpPr>
        <p:spPr>
          <a:xfrm flipV="1">
            <a:off x="2794442" y="2959637"/>
            <a:ext cx="965622" cy="31110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06" idx="2"/>
          </p:cNvCxnSpPr>
          <p:nvPr/>
        </p:nvCxnSpPr>
        <p:spPr>
          <a:xfrm flipV="1">
            <a:off x="2794442" y="2948752"/>
            <a:ext cx="321875" cy="32198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9" idx="0"/>
            <a:endCxn id="211" idx="2"/>
          </p:cNvCxnSpPr>
          <p:nvPr/>
        </p:nvCxnSpPr>
        <p:spPr>
          <a:xfrm flipH="1" flipV="1">
            <a:off x="2483571" y="2937865"/>
            <a:ext cx="310871" cy="33287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4" idx="0"/>
          </p:cNvCxnSpPr>
          <p:nvPr/>
        </p:nvCxnSpPr>
        <p:spPr>
          <a:xfrm>
            <a:off x="3427318" y="1720843"/>
            <a:ext cx="326214" cy="642029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4" idx="0"/>
          </p:cNvCxnSpPr>
          <p:nvPr/>
        </p:nvCxnSpPr>
        <p:spPr>
          <a:xfrm flipH="1">
            <a:off x="2477039" y="1720843"/>
            <a:ext cx="950279" cy="62025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9" idx="0"/>
          </p:cNvCxnSpPr>
          <p:nvPr/>
        </p:nvCxnSpPr>
        <p:spPr>
          <a:xfrm flipH="1">
            <a:off x="2794442" y="1720843"/>
            <a:ext cx="632876" cy="1549897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4" idx="0"/>
            <a:endCxn id="20" idx="2"/>
          </p:cNvCxnSpPr>
          <p:nvPr/>
        </p:nvCxnSpPr>
        <p:spPr>
          <a:xfrm flipH="1" flipV="1">
            <a:off x="2476009" y="2189389"/>
            <a:ext cx="1030" cy="1517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4" idx="0"/>
            <a:endCxn id="22" idx="2"/>
          </p:cNvCxnSpPr>
          <p:nvPr/>
        </p:nvCxnSpPr>
        <p:spPr>
          <a:xfrm flipH="1" flipV="1">
            <a:off x="3746833" y="2200474"/>
            <a:ext cx="6699" cy="16239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9" idx="0"/>
            <a:endCxn id="23" idx="2"/>
          </p:cNvCxnSpPr>
          <p:nvPr/>
        </p:nvCxnSpPr>
        <p:spPr>
          <a:xfrm flipH="1" flipV="1">
            <a:off x="4382244" y="2200474"/>
            <a:ext cx="2316" cy="14062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  <a:endCxn id="224" idx="0"/>
          </p:cNvCxnSpPr>
          <p:nvPr/>
        </p:nvCxnSpPr>
        <p:spPr>
          <a:xfrm>
            <a:off x="3427318" y="1720843"/>
            <a:ext cx="484805" cy="1552074"/>
          </a:xfrm>
          <a:prstGeom prst="straightConnector1">
            <a:avLst/>
          </a:prstGeom>
          <a:noFill/>
          <a:ln w="12700" cap="flat" cmpd="sng" algn="ctr">
            <a:solidFill>
              <a:srgbClr val="ED7D31"/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14765"/>
            <a:ext cx="1140887" cy="62121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40887" cy="84763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accent2"/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9" idx="2"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9" idx="0"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4" name="Group 50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5" name="Rounded Rectangle 50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6" name="TextBox 50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00" name="Group 49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01" name="Rounded Rectangle 50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02" name="TextBox 50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6" name="Group 49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7" name="Rounded Rectangle 49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8" name="TextBox 49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92" name="Group 4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93" name="Rounded Rectangle 4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4" name="TextBox 4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8" name="Group 4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9" name="Rounded Rectangle 4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90" name="TextBox 4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484" name="Group 4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485" name="Rounded Rectangle 4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486" name="TextBox 4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48" idx="2"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450" idx="2"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5" idx="1"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4472C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Rectangle 594"/>
          <p:cNvSpPr/>
          <p:nvPr/>
        </p:nvSpPr>
        <p:spPr>
          <a:xfrm>
            <a:off x="1746924" y="3299945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8" name="Rectangle 527"/>
          <p:cNvSpPr/>
          <p:nvPr/>
        </p:nvSpPr>
        <p:spPr>
          <a:xfrm>
            <a:off x="1625892" y="3173501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7" name="Rectangle 526"/>
          <p:cNvSpPr/>
          <p:nvPr/>
        </p:nvSpPr>
        <p:spPr>
          <a:xfrm>
            <a:off x="1511200" y="3058809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Runtime Control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Logging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531" idx="0"/>
          </p:cNvCxnSpPr>
          <p:nvPr/>
        </p:nvCxnSpPr>
        <p:spPr>
          <a:xfrm flipH="1">
            <a:off x="2703054" y="1912825"/>
            <a:ext cx="2625" cy="102495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045829" y="485452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grpSp>
        <p:nvGrpSpPr>
          <p:cNvPr id="530" name="Group 529"/>
          <p:cNvGrpSpPr/>
          <p:nvPr/>
        </p:nvGrpSpPr>
        <p:grpSpPr>
          <a:xfrm>
            <a:off x="1390168" y="2937777"/>
            <a:ext cx="2625771" cy="1555423"/>
            <a:chOff x="886120" y="1187776"/>
            <a:chExt cx="3874416" cy="2733773"/>
          </a:xfrm>
        </p:grpSpPr>
        <p:sp>
          <p:nvSpPr>
            <p:cNvPr id="531" name="Rectangle 530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2" name="Group 531"/>
            <p:cNvGrpSpPr/>
            <p:nvPr/>
          </p:nvGrpSpPr>
          <p:grpSpPr>
            <a:xfrm>
              <a:off x="962095" y="1249193"/>
              <a:ext cx="3733466" cy="2620489"/>
              <a:chOff x="962095" y="1249193"/>
              <a:chExt cx="3733466" cy="2620489"/>
            </a:xfrm>
          </p:grpSpPr>
          <p:cxnSp>
            <p:nvCxnSpPr>
              <p:cNvPr id="533" name="Straight Connector 53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07468" y="2189390"/>
                <a:ext cx="3953" cy="160419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4" name="Straight Connector 53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35" name="Straight Connector 53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536" name="Picture 535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7" name="Picture 536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8" name="Picture 537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9" name="Picture 538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42" name="Rounded Rectangle 541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rgbClr val="F99149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544" name="Group 543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91" name="Picture 5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92" name="Group 59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93" name="Rounded Rectangle 59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4" name="TextBox 59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5" name="Group 544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7" name="Picture 5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8" name="Group 587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9" name="Rounded Rectangle 588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90" name="TextBox 589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6" name="Group 545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83" name="Picture 5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4" name="Group 583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5" name="Rounded Rectangle 584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6" name="TextBox 585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7" name="Group 546"/>
              <p:cNvGrpSpPr/>
              <p:nvPr/>
            </p:nvGrpSpPr>
            <p:grpSpPr>
              <a:xfrm>
                <a:off x="2534595" y="327074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9" name="Picture 57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80" name="Group 579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81" name="Rounded Rectangle 580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82" name="TextBox 581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grpSp>
            <p:nvGrpSpPr>
              <p:cNvPr id="548" name="Group 547"/>
              <p:cNvGrpSpPr/>
              <p:nvPr/>
            </p:nvGrpSpPr>
            <p:grpSpPr>
              <a:xfrm>
                <a:off x="3652276" y="327291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5" name="Picture 57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6" name="Group 575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7" name="Rounded Rectangle 576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8" name="TextBox 577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49" name="Straight Connector 54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0" name="Straight Connector 54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551" name="Group 550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71" name="Picture 57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572" name="Group 571"/>
                <p:cNvGrpSpPr/>
                <p:nvPr/>
              </p:nvGrpSpPr>
              <p:grpSpPr>
                <a:xfrm>
                  <a:off x="5165387" y="2395529"/>
                  <a:ext cx="471813" cy="215444"/>
                  <a:chOff x="5165387" y="2376073"/>
                  <a:chExt cx="471813" cy="215444"/>
                </a:xfrm>
              </p:grpSpPr>
              <p:sp>
                <p:nvSpPr>
                  <p:cNvPr id="573" name="Rounded Rectangle 572"/>
                  <p:cNvSpPr/>
                  <p:nvPr/>
                </p:nvSpPr>
                <p:spPr>
                  <a:xfrm>
                    <a:off x="5213269" y="2412459"/>
                    <a:ext cx="423931" cy="142672"/>
                  </a:xfrm>
                  <a:prstGeom prst="roundRect">
                    <a:avLst/>
                  </a:pr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3">
                    <a:schemeClr val="accent6"/>
                  </a:fillRef>
                  <a:effectRef idx="2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800" dirty="0">
                      <a:solidFill>
                        <a:srgbClr val="000000"/>
                      </a:solidFill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  <p:sp>
                <p:nvSpPr>
                  <p:cNvPr id="574" name="TextBox 573"/>
                  <p:cNvSpPr txBox="1"/>
                  <p:nvPr/>
                </p:nvSpPr>
                <p:spPr>
                  <a:xfrm>
                    <a:off x="5165387" y="2376073"/>
                    <a:ext cx="184731" cy="21544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sz="800" dirty="0">
                      <a:latin typeface="Calibri" charset="0"/>
                      <a:ea typeface="Calibri" charset="0"/>
                      <a:cs typeface="Calibri" charset="0"/>
                    </a:endParaRPr>
                  </a:p>
                </p:txBody>
              </p:sp>
            </p:grpSp>
          </p:grpSp>
          <p:cxnSp>
            <p:nvCxnSpPr>
              <p:cNvPr id="552" name="Straight Connector 55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3" name="Straight Connector 55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4" name="Straight Connector 55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5" name="Straight Connector 55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59" name="Straight Connector 55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74564" y="2189390"/>
                <a:ext cx="1445" cy="16632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6832" y="2200474"/>
                <a:ext cx="2507" cy="17599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1" name="Straight Connector 5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82243" y="2177184"/>
                <a:ext cx="1" cy="1856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563" name="Rounded Rectangle 562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rgbClr val="6A99D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4" name="Rounded Rectangle 56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565" name="Picture 564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66" name="Picture 565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567" name="Straight Connector 5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568" name="Straight Connector 567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426472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Zero-Touch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Provision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5779423" y="1691036"/>
            <a:ext cx="863423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3020383" y="1691035"/>
            <a:ext cx="851439" cy="755401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Inventory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1505682" y="1691036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Install &amp; Inventory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(Ops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cxnSpLocks/>
            <a:stCxn id="96" idx="3"/>
            <a:endCxn id="93" idx="2"/>
          </p:cNvCxnSpPr>
          <p:nvPr/>
        </p:nvCxnSpPr>
        <p:spPr>
          <a:xfrm flipV="1">
            <a:off x="2607540" y="2068736"/>
            <a:ext cx="412843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cxnSpLocks/>
            <a:stCxn id="93" idx="4"/>
            <a:endCxn id="91" idx="1"/>
          </p:cNvCxnSpPr>
          <p:nvPr/>
        </p:nvCxnSpPr>
        <p:spPr>
          <a:xfrm>
            <a:off x="3871822" y="2068736"/>
            <a:ext cx="392900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  <a:stCxn id="91" idx="3"/>
            <a:endCxn id="92" idx="2"/>
          </p:cNvCxnSpPr>
          <p:nvPr/>
        </p:nvCxnSpPr>
        <p:spPr>
          <a:xfrm>
            <a:off x="5366580" y="2068737"/>
            <a:ext cx="412843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2724091" y="2840628"/>
            <a:ext cx="1434590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FFA89171-D267-A944-A1AB-352CFFA674A8}"/>
              </a:ext>
            </a:extLst>
          </p:cNvPr>
          <p:cNvCxnSpPr>
            <a:cxnSpLocks/>
            <a:stCxn id="96" idx="2"/>
            <a:endCxn id="18" idx="2"/>
          </p:cNvCxnSpPr>
          <p:nvPr/>
        </p:nvCxnSpPr>
        <p:spPr>
          <a:xfrm rot="16200000" flipH="1">
            <a:off x="2006630" y="2496418"/>
            <a:ext cx="771892" cy="6719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31FA5FE6-B889-5A4C-9318-F6CB4FEA0323}"/>
              </a:ext>
            </a:extLst>
          </p:cNvPr>
          <p:cNvCxnSpPr>
            <a:cxnSpLocks/>
            <a:stCxn id="91" idx="2"/>
            <a:endCxn id="18" idx="0"/>
          </p:cNvCxnSpPr>
          <p:nvPr/>
        </p:nvCxnSpPr>
        <p:spPr>
          <a:xfrm rot="5400000">
            <a:off x="4100623" y="2503301"/>
            <a:ext cx="771892" cy="6581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1DF5B5-BAFE-734D-9E10-F9607E655055}"/>
              </a:ext>
            </a:extLst>
          </p:cNvPr>
          <p:cNvCxnSpPr>
            <a:cxnSpLocks/>
            <a:stCxn id="92" idx="3"/>
            <a:endCxn id="6" idx="0"/>
          </p:cNvCxnSpPr>
          <p:nvPr/>
        </p:nvCxnSpPr>
        <p:spPr>
          <a:xfrm flipH="1">
            <a:off x="6211134" y="2446438"/>
            <a:ext cx="1" cy="37770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BF65DD5-F37F-D84B-B45D-403CB85EA7D7}"/>
              </a:ext>
            </a:extLst>
          </p:cNvPr>
          <p:cNvSpPr txBox="1"/>
          <p:nvPr/>
        </p:nvSpPr>
        <p:spPr>
          <a:xfrm>
            <a:off x="5151388" y="2824138"/>
            <a:ext cx="21194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Used by Lifecycle Management</a:t>
            </a:r>
          </a:p>
        </p:txBody>
      </p:sp>
    </p:spTree>
    <p:extLst>
      <p:ext uri="{BB962C8B-B14F-4D97-AF65-F5344CB8AC3E}">
        <p14:creationId xmlns:p14="http://schemas.microsoft.com/office/powerpoint/2010/main" val="129412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282;p25"/>
          <p:cNvSpPr/>
          <p:nvPr/>
        </p:nvSpPr>
        <p:spPr>
          <a:xfrm>
            <a:off x="298937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Google Shape;259;p25"/>
          <p:cNvSpPr/>
          <p:nvPr/>
        </p:nvSpPr>
        <p:spPr>
          <a:xfrm>
            <a:off x="4504077" y="181937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Google Shape;259;p25"/>
          <p:cNvSpPr/>
          <p:nvPr/>
        </p:nvSpPr>
        <p:spPr>
          <a:xfrm>
            <a:off x="1745037" y="1819372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Google Shape;282;p25"/>
          <p:cNvSpPr/>
          <p:nvPr/>
        </p:nvSpPr>
        <p:spPr>
          <a:xfrm>
            <a:off x="574841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 (System)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Google Shape;282;p25"/>
          <p:cNvSpPr/>
          <p:nvPr/>
        </p:nvSpPr>
        <p:spPr>
          <a:xfrm>
            <a:off x="230335" y="1819373"/>
            <a:ext cx="1101858" cy="755401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Continuous Innovation</a:t>
            </a:r>
          </a:p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(Dev Team)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Straight Arrow Connector 2"/>
          <p:cNvCxnSpPr>
            <a:stCxn id="96" idx="3"/>
            <a:endCxn id="93" idx="2"/>
          </p:cNvCxnSpPr>
          <p:nvPr/>
        </p:nvCxnSpPr>
        <p:spPr>
          <a:xfrm flipV="1">
            <a:off x="1332193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>
            <a:stCxn id="93" idx="4"/>
            <a:endCxn id="91" idx="1"/>
          </p:cNvCxnSpPr>
          <p:nvPr/>
        </p:nvCxnSpPr>
        <p:spPr>
          <a:xfrm>
            <a:off x="2576531" y="2197073"/>
            <a:ext cx="412844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91" idx="3"/>
            <a:endCxn id="92" idx="2"/>
          </p:cNvCxnSpPr>
          <p:nvPr/>
        </p:nvCxnSpPr>
        <p:spPr>
          <a:xfrm>
            <a:off x="4091233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2" idx="4"/>
            <a:endCxn id="94" idx="1"/>
          </p:cNvCxnSpPr>
          <p:nvPr/>
        </p:nvCxnSpPr>
        <p:spPr>
          <a:xfrm>
            <a:off x="5335571" y="2197074"/>
            <a:ext cx="412844" cy="0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>
            <a:cxnSpLocks/>
            <a:stCxn id="94" idx="3"/>
            <a:endCxn id="18" idx="2"/>
          </p:cNvCxnSpPr>
          <p:nvPr/>
        </p:nvCxnSpPr>
        <p:spPr>
          <a:xfrm flipV="1">
            <a:off x="6850273" y="2197073"/>
            <a:ext cx="417315" cy="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loud 17"/>
          <p:cNvSpPr/>
          <p:nvPr/>
        </p:nvSpPr>
        <p:spPr>
          <a:xfrm>
            <a:off x="7263116" y="1819372"/>
            <a:ext cx="1441609" cy="755402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Operational Cloud</a:t>
            </a:r>
          </a:p>
        </p:txBody>
      </p:sp>
      <p:sp>
        <p:nvSpPr>
          <p:cNvPr id="13" name="Google Shape;259;p25">
            <a:extLst>
              <a:ext uri="{FF2B5EF4-FFF2-40B4-BE49-F238E27FC236}">
                <a16:creationId xmlns:a16="http://schemas.microsoft.com/office/drawing/2014/main" id="{19828FBE-E5C6-E946-947D-274D11CC6069}"/>
              </a:ext>
            </a:extLst>
          </p:cNvPr>
          <p:cNvSpPr/>
          <p:nvPr/>
        </p:nvSpPr>
        <p:spPr>
          <a:xfrm>
            <a:off x="5883597" y="702313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EF284E5-2141-2645-9263-76DDEA89D627}"/>
              </a:ext>
            </a:extLst>
          </p:cNvPr>
          <p:cNvCxnSpPr>
            <a:stCxn id="13" idx="3"/>
            <a:endCxn id="94" idx="0"/>
          </p:cNvCxnSpPr>
          <p:nvPr/>
        </p:nvCxnSpPr>
        <p:spPr>
          <a:xfrm>
            <a:off x="6299344" y="1457715"/>
            <a:ext cx="0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B77E2DC3-8896-A944-AF2F-9F9E4B4576C1}"/>
              </a:ext>
            </a:extLst>
          </p:cNvPr>
          <p:cNvCxnSpPr>
            <a:stCxn id="91" idx="0"/>
            <a:endCxn id="13" idx="2"/>
          </p:cNvCxnSpPr>
          <p:nvPr/>
        </p:nvCxnSpPr>
        <p:spPr>
          <a:xfrm rot="5400000" flipH="1" flipV="1">
            <a:off x="4342271" y="278048"/>
            <a:ext cx="739359" cy="23432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56DA91-F74E-D441-8A3B-EB7FBEFD07FB}"/>
              </a:ext>
            </a:extLst>
          </p:cNvPr>
          <p:cNvSpPr txBox="1"/>
          <p:nvPr/>
        </p:nvSpPr>
        <p:spPr>
          <a:xfrm>
            <a:off x="5101740" y="159218"/>
            <a:ext cx="23952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Populated by Resource Provisioning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F47E2C-5573-2841-AF1A-6C488CDDB1A8}"/>
              </a:ext>
            </a:extLst>
          </p:cNvPr>
          <p:cNvCxnSpPr>
            <a:cxnSpLocks/>
            <a:stCxn id="17" idx="2"/>
            <a:endCxn id="13" idx="1"/>
          </p:cNvCxnSpPr>
          <p:nvPr/>
        </p:nvCxnSpPr>
        <p:spPr>
          <a:xfrm>
            <a:off x="6299344" y="436217"/>
            <a:ext cx="0" cy="266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F99149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b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Network OS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029AC7D-DC1C-0D43-B8A9-74140D2BC67B}"/>
              </a:ext>
            </a:extLst>
          </p:cNvPr>
          <p:cNvSpPr/>
          <p:nvPr/>
        </p:nvSpPr>
        <p:spPr>
          <a:xfrm>
            <a:off x="3108663" y="2308069"/>
            <a:ext cx="801597" cy="177579"/>
          </a:xfrm>
          <a:prstGeom prst="roundRect">
            <a:avLst>
              <a:gd name="adj" fmla="val 22527"/>
            </a:avLst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54">
              <a:lnSpc>
                <a:spcPct val="80000"/>
              </a:lnSpc>
              <a:defRPr/>
            </a:pPr>
            <a:r>
              <a:rPr lang="en-US" sz="800" dirty="0">
                <a:solidFill>
                  <a:srgbClr val="000000"/>
                </a:solidFill>
                <a:latin typeface="Calibri" charset="0"/>
                <a:ea typeface="Calibri" charset="0"/>
                <a:cs typeface="Calibri" charset="0"/>
              </a:rPr>
              <a:t>SD-Fabric</a:t>
            </a:r>
            <a:endParaRPr lang="en-US" sz="800" kern="0" dirty="0">
              <a:solidFill>
                <a:srgbClr val="000000"/>
              </a:solidFill>
              <a:latin typeface="Calibri" charset="0"/>
              <a:ea typeface="Calibri" charset="0"/>
              <a:cs typeface="Calibri" charset="0"/>
              <a:sym typeface="Arial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solidFill>
            <a:srgbClr val="C2D6EC"/>
          </a:solidFill>
          <a:ln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1132124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Runtime Control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5"/>
            <a:ext cx="1729450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5"/>
            <a:ext cx="755216" cy="45380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5"/>
            <a:ext cx="229352" cy="45272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5"/>
            <a:ext cx="1731052" cy="45308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7" y="554268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831267"/>
            <a:ext cx="2" cy="368765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1200032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EBB01A-7945-AA44-8E31-26DD1AC3DB3F}"/>
              </a:ext>
            </a:extLst>
          </p:cNvPr>
          <p:cNvSpPr txBox="1"/>
          <p:nvPr/>
        </p:nvSpPr>
        <p:spPr>
          <a:xfrm>
            <a:off x="1812011" y="1293962"/>
            <a:ext cx="5541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Continual Development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Integration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Continual Deployment</a:t>
            </a:r>
            <a:endParaRPr lang="en-US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id="{B1C225B0-8C33-7840-A2B6-2A00783959FE}"/>
              </a:ext>
            </a:extLst>
          </p:cNvPr>
          <p:cNvCxnSpPr>
            <a:stCxn id="2" idx="3"/>
            <a:endCxn id="2" idx="1"/>
          </p:cNvCxnSpPr>
          <p:nvPr/>
        </p:nvCxnSpPr>
        <p:spPr>
          <a:xfrm flipH="1">
            <a:off x="1812011" y="1447851"/>
            <a:ext cx="5541902" cy="12700"/>
          </a:xfrm>
          <a:prstGeom prst="bentConnector5">
            <a:avLst>
              <a:gd name="adj1" fmla="val -4125"/>
              <a:gd name="adj2" fmla="val 3011724"/>
              <a:gd name="adj3" fmla="val 104125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5C8D0FA-6920-A64A-BEEB-EA4A57518D6D}"/>
              </a:ext>
            </a:extLst>
          </p:cNvPr>
          <p:cNvSpPr txBox="1"/>
          <p:nvPr/>
        </p:nvSpPr>
        <p:spPr>
          <a:xfrm>
            <a:off x="3768475" y="1781506"/>
            <a:ext cx="162897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Usage &amp; Experience</a:t>
            </a:r>
          </a:p>
        </p:txBody>
      </p:sp>
    </p:spTree>
    <p:extLst>
      <p:ext uri="{BB962C8B-B14F-4D97-AF65-F5344CB8AC3E}">
        <p14:creationId xmlns:p14="http://schemas.microsoft.com/office/powerpoint/2010/main" val="2436470410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81806</TotalTime>
  <Words>544</Words>
  <Application>Microsoft Macintosh PowerPoint</Application>
  <PresentationFormat>On-screen Show (16:9)</PresentationFormat>
  <Paragraphs>310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307</cp:revision>
  <dcterms:modified xsi:type="dcterms:W3CDTF">2021-09-10T22:49:15Z</dcterms:modified>
</cp:coreProperties>
</file>