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350" r:id="rId4"/>
    <p:sldId id="345" r:id="rId5"/>
    <p:sldId id="349" r:id="rId6"/>
    <p:sldId id="351" r:id="rId7"/>
    <p:sldId id="348" r:id="rId8"/>
    <p:sldId id="347" r:id="rId9"/>
    <p:sldId id="346" r:id="rId10"/>
    <p:sldId id="352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7F1"/>
    <a:srgbClr val="5B9BD5"/>
    <a:srgbClr val="000000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/>
    <p:restoredTop sz="93675"/>
  </p:normalViewPr>
  <p:slideViewPr>
    <p:cSldViewPr snapToGrid="0" snapToObjects="1">
      <p:cViewPr varScale="1">
        <p:scale>
          <a:sx n="120" d="100"/>
          <a:sy n="120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Palatin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7019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1F3CC-619C-79B8-C9DF-7EA8F683550B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59F8E2-B15A-14A2-7347-48023AD17911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BFDFAE-739A-144B-2EB2-2F6D3CF18EC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54EDB06-0691-7474-943C-8BFE5887AA3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70DE9B-9C15-069B-9B32-1D872D01F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96E4CC-7BF3-D1A9-A4D2-8E3018788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0030C-04B5-1BAD-32EE-A8506CAE814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4A654-5690-FFA1-A027-F2A7DE0EA20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A7BD15A-C677-57BF-10E3-4C5A3766A9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AAB69F-C0AA-E160-C3E8-0A9E0413AB89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67B6DC0-05E9-7CCE-1BBE-5692F4CCD589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CBAA97C-FC17-76A7-C245-FC7812914E5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B85D3-D7AE-91FC-3E89-F349FA9360D8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8A88C0-8AEB-C5F0-4F68-ECC1E01625B3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461221" y="3413862"/>
            <a:ext cx="5427" cy="73961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F3E76A9-4D16-E6B4-7DC5-814355BD35FD}"/>
              </a:ext>
            </a:extLst>
          </p:cNvPr>
          <p:cNvSpPr/>
          <p:nvPr/>
        </p:nvSpPr>
        <p:spPr>
          <a:xfrm>
            <a:off x="4812797" y="3541026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C24A8-EA58-297A-BC5B-6CC34CD119E3}"/>
              </a:ext>
            </a:extLst>
          </p:cNvPr>
          <p:cNvSpPr/>
          <p:nvPr/>
        </p:nvSpPr>
        <p:spPr>
          <a:xfrm>
            <a:off x="4557221" y="2787546"/>
            <a:ext cx="1808001" cy="222118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C981D-08FB-BEFB-601B-DDFF5E4CBAB1}"/>
              </a:ext>
            </a:extLst>
          </p:cNvPr>
          <p:cNvSpPr/>
          <p:nvPr/>
        </p:nvSpPr>
        <p:spPr>
          <a:xfrm>
            <a:off x="5762619" y="3628738"/>
            <a:ext cx="278789" cy="29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70C3E-D496-4D28-7AC6-0609DB2860B5}"/>
              </a:ext>
            </a:extLst>
          </p:cNvPr>
          <p:cNvSpPr/>
          <p:nvPr/>
        </p:nvSpPr>
        <p:spPr>
          <a:xfrm>
            <a:off x="4812797" y="2942447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RLC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35177-0995-FF1E-5FC4-FB83010FD103}"/>
              </a:ext>
            </a:extLst>
          </p:cNvPr>
          <p:cNvSpPr/>
          <p:nvPr/>
        </p:nvSpPr>
        <p:spPr>
          <a:xfrm>
            <a:off x="4807370" y="4153472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High-PHY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B1FE7C-CDD6-89AA-380B-7D5A3780C15E}"/>
              </a:ext>
            </a:extLst>
          </p:cNvPr>
          <p:cNvSpPr/>
          <p:nvPr/>
        </p:nvSpPr>
        <p:spPr>
          <a:xfrm>
            <a:off x="4557221" y="429030"/>
            <a:ext cx="806349" cy="8012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49986-5987-4AF7-A02D-BBDCA50EAE61}"/>
              </a:ext>
            </a:extLst>
          </p:cNvPr>
          <p:cNvSpPr/>
          <p:nvPr/>
        </p:nvSpPr>
        <p:spPr>
          <a:xfrm>
            <a:off x="5554324" y="429030"/>
            <a:ext cx="806349" cy="820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C2736-6CD2-5F51-D9F9-8673B5C98D9D}"/>
              </a:ext>
            </a:extLst>
          </p:cNvPr>
          <p:cNvSpPr/>
          <p:nvPr/>
        </p:nvSpPr>
        <p:spPr>
          <a:xfrm>
            <a:off x="4557221" y="5378367"/>
            <a:ext cx="1808001" cy="685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51A60C-EDA7-13EB-7187-FA4F5CB753C9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5957499" y="1249891"/>
            <a:ext cx="0" cy="360544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C3A86E-C85E-617B-062F-ECD7A8466F1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4960396" y="1230292"/>
            <a:ext cx="0" cy="38014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2513B-69C3-2B62-AF4E-FED1AD800212}"/>
              </a:ext>
            </a:extLst>
          </p:cNvPr>
          <p:cNvCxnSpPr>
            <a:cxnSpLocks/>
          </p:cNvCxnSpPr>
          <p:nvPr/>
        </p:nvCxnSpPr>
        <p:spPr>
          <a:xfrm flipV="1">
            <a:off x="4960395" y="2302513"/>
            <a:ext cx="1" cy="4850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F8BEB3-6E90-D8F4-522F-D461D1D501FA}"/>
              </a:ext>
            </a:extLst>
          </p:cNvPr>
          <p:cNvCxnSpPr>
            <a:cxnSpLocks/>
          </p:cNvCxnSpPr>
          <p:nvPr/>
        </p:nvCxnSpPr>
        <p:spPr>
          <a:xfrm flipV="1">
            <a:off x="5957499" y="2302513"/>
            <a:ext cx="0" cy="4850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488AB-0F36-9ADC-4FC1-D65AE045C104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5461222" y="5008729"/>
            <a:ext cx="0" cy="36963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8FF-1651-E74D-B3BD-C22E3B9F250C}"/>
              </a:ext>
            </a:extLst>
          </p:cNvPr>
          <p:cNvSpPr/>
          <p:nvPr/>
        </p:nvSpPr>
        <p:spPr>
          <a:xfrm>
            <a:off x="5554324" y="1610435"/>
            <a:ext cx="806349" cy="8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5204A-474C-4D03-57C2-4595B8F4D2DE}"/>
              </a:ext>
            </a:extLst>
          </p:cNvPr>
          <p:cNvSpPr/>
          <p:nvPr/>
        </p:nvSpPr>
        <p:spPr>
          <a:xfrm>
            <a:off x="4557221" y="1610435"/>
            <a:ext cx="806349" cy="8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A2F6D-774E-7BD7-6957-B6A19271FD7F}"/>
              </a:ext>
            </a:extLst>
          </p:cNvPr>
          <p:cNvSpPr txBox="1"/>
          <p:nvPr/>
        </p:nvSpPr>
        <p:spPr>
          <a:xfrm>
            <a:off x="5239846" y="4650699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763F83-AC04-13E4-68D1-E06FCA88CDEE}"/>
              </a:ext>
            </a:extLst>
          </p:cNvPr>
          <p:cNvSpPr txBox="1"/>
          <p:nvPr/>
        </p:nvSpPr>
        <p:spPr>
          <a:xfrm>
            <a:off x="4967146" y="127329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C5EDD5-7A6B-8B8F-C42B-837783A86CFE}"/>
              </a:ext>
            </a:extLst>
          </p:cNvPr>
          <p:cNvSpPr txBox="1"/>
          <p:nvPr/>
        </p:nvSpPr>
        <p:spPr>
          <a:xfrm>
            <a:off x="5973768" y="1283221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550F31-DD4C-08DE-92A6-28A72C8A8F33}"/>
              </a:ext>
            </a:extLst>
          </p:cNvPr>
          <p:cNvSpPr txBox="1"/>
          <p:nvPr/>
        </p:nvSpPr>
        <p:spPr>
          <a:xfrm>
            <a:off x="4958313" y="246686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F1-C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68E830-B126-8685-642A-B22689230FBD}"/>
              </a:ext>
            </a:extLst>
          </p:cNvPr>
          <p:cNvSpPr txBox="1"/>
          <p:nvPr/>
        </p:nvSpPr>
        <p:spPr>
          <a:xfrm>
            <a:off x="5970647" y="246792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F1-U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CFCF2-4589-D826-F441-F9981E820375}"/>
              </a:ext>
            </a:extLst>
          </p:cNvPr>
          <p:cNvSpPr txBox="1"/>
          <p:nvPr/>
        </p:nvSpPr>
        <p:spPr>
          <a:xfrm>
            <a:off x="5447573" y="5047869"/>
            <a:ext cx="1329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Fronthaul</a:t>
            </a:r>
          </a:p>
        </p:txBody>
      </p:sp>
    </p:spTree>
    <p:extLst>
      <p:ext uri="{BB962C8B-B14F-4D97-AF65-F5344CB8AC3E}">
        <p14:creationId xmlns:p14="http://schemas.microsoft.com/office/powerpoint/2010/main" val="18165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4AFD85-7F4E-9D4E-874C-3ED4EBFB2591}"/>
              </a:ext>
            </a:extLst>
          </p:cNvPr>
          <p:cNvSpPr/>
          <p:nvPr/>
        </p:nvSpPr>
        <p:spPr>
          <a:xfrm>
            <a:off x="6037383" y="1462084"/>
            <a:ext cx="5591909" cy="333265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2607FB-0264-7F43-A778-A7391D6F4B56}"/>
              </a:ext>
            </a:extLst>
          </p:cNvPr>
          <p:cNvSpPr/>
          <p:nvPr/>
        </p:nvSpPr>
        <p:spPr>
          <a:xfrm>
            <a:off x="7283709" y="376046"/>
            <a:ext cx="3115340" cy="601583"/>
          </a:xfrm>
          <a:prstGeom prst="roundRect">
            <a:avLst/>
          </a:prstGeom>
          <a:solidFill>
            <a:srgbClr val="5B9BD5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Central Control &amp; Management</a:t>
            </a:r>
          </a:p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(Orchestrator)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62A3C49-A572-2945-86B7-DC12A4FD8216}"/>
              </a:ext>
            </a:extLst>
          </p:cNvPr>
          <p:cNvSpPr/>
          <p:nvPr/>
        </p:nvSpPr>
        <p:spPr>
          <a:xfrm>
            <a:off x="6220294" y="1627204"/>
            <a:ext cx="2421747" cy="601583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Access Control &amp;</a:t>
            </a:r>
            <a:br>
              <a:rPr lang="en-AU" sz="1600" kern="0" dirty="0">
                <a:latin typeface="Arial" panose="020B0604020202020204"/>
                <a:ea typeface="Palatino"/>
                <a:sym typeface="Palatino"/>
              </a:rPr>
            </a:br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Management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ACEF58-7B64-124A-87D9-832F33331CC8}"/>
              </a:ext>
            </a:extLst>
          </p:cNvPr>
          <p:cNvSpPr/>
          <p:nvPr/>
        </p:nvSpPr>
        <p:spPr>
          <a:xfrm>
            <a:off x="6220294" y="2428169"/>
            <a:ext cx="2421747" cy="601583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Subscriber </a:t>
            </a:r>
            <a:br>
              <a:rPr lang="en-AU" sz="1600" kern="0" dirty="0">
                <a:latin typeface="Arial" panose="020B0604020202020204"/>
                <a:ea typeface="Palatino"/>
                <a:sym typeface="Palatino"/>
              </a:rPr>
            </a:br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Management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A268C2-0DF4-3F4D-BFBE-8960BAA428C8}"/>
              </a:ext>
            </a:extLst>
          </p:cNvPr>
          <p:cNvSpPr/>
          <p:nvPr/>
        </p:nvSpPr>
        <p:spPr>
          <a:xfrm>
            <a:off x="7667636" y="4296558"/>
            <a:ext cx="2421747" cy="3291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Data Plane (OVS)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9496D19-A0DF-414C-BAB4-F6141CE2ABE5}"/>
              </a:ext>
            </a:extLst>
          </p:cNvPr>
          <p:cNvSpPr/>
          <p:nvPr/>
        </p:nvSpPr>
        <p:spPr>
          <a:xfrm>
            <a:off x="9003371" y="1627204"/>
            <a:ext cx="2387798" cy="601583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Device </a:t>
            </a:r>
            <a:br>
              <a:rPr lang="en-AU" sz="1600" kern="0" dirty="0">
                <a:latin typeface="Arial" panose="020B0604020202020204"/>
                <a:ea typeface="Palatino"/>
                <a:sym typeface="Palatino"/>
              </a:rPr>
            </a:br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Management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FEE4C65-3823-4F47-A8D6-E44B0A2FFB28}"/>
              </a:ext>
            </a:extLst>
          </p:cNvPr>
          <p:cNvSpPr/>
          <p:nvPr/>
        </p:nvSpPr>
        <p:spPr>
          <a:xfrm>
            <a:off x="9003370" y="2436145"/>
            <a:ext cx="2387799" cy="601583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Session &amp; Policy</a:t>
            </a:r>
            <a:br>
              <a:rPr lang="en-AU" sz="1600" kern="0" dirty="0">
                <a:latin typeface="Arial" panose="020B0604020202020204"/>
                <a:ea typeface="Palatino"/>
                <a:sym typeface="Palatino"/>
              </a:rPr>
            </a:br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EC876-51CD-C64E-9766-94B660098298}"/>
              </a:ext>
            </a:extLst>
          </p:cNvPr>
          <p:cNvSpPr/>
          <p:nvPr/>
        </p:nvSpPr>
        <p:spPr>
          <a:xfrm>
            <a:off x="9015093" y="3233362"/>
            <a:ext cx="2405728" cy="601583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Telemetry &amp; </a:t>
            </a:r>
            <a:br>
              <a:rPr lang="en-AU" sz="1600" kern="0" dirty="0">
                <a:latin typeface="Arial" panose="020B0604020202020204"/>
                <a:ea typeface="Palatino"/>
                <a:sym typeface="Palatino"/>
              </a:rPr>
            </a:br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Logging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934019-4534-AE4F-983F-936A607ACE86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flipH="1">
            <a:off x="8833338" y="977629"/>
            <a:ext cx="8041" cy="48445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1331B65-83C8-FD44-9A9F-2058EA9F5644}"/>
              </a:ext>
            </a:extLst>
          </p:cNvPr>
          <p:cNvSpPr/>
          <p:nvPr/>
        </p:nvSpPr>
        <p:spPr>
          <a:xfrm>
            <a:off x="1691801" y="5574182"/>
            <a:ext cx="1655134" cy="329168"/>
          </a:xfrm>
          <a:prstGeom prst="roundRect">
            <a:avLst/>
          </a:prstGeom>
          <a:solidFill>
            <a:srgbClr val="5B9B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 err="1">
                <a:solidFill>
                  <a:prstClr val="white"/>
                </a:solidFill>
                <a:latin typeface="Arial" panose="020B0604020202020204"/>
                <a:ea typeface="Palatino"/>
                <a:sym typeface="Palatino"/>
              </a:rPr>
              <a:t>eNodeB</a:t>
            </a:r>
            <a:r>
              <a:rPr lang="en-AU" sz="1600" kern="0" dirty="0">
                <a:solidFill>
                  <a:prstClr val="white"/>
                </a:solidFill>
                <a:latin typeface="Arial" panose="020B0604020202020204"/>
                <a:ea typeface="Palatino"/>
                <a:sym typeface="Palatino"/>
              </a:rPr>
              <a:t>/</a:t>
            </a:r>
            <a:r>
              <a:rPr lang="en-AU" sz="1600" kern="0" dirty="0" err="1">
                <a:solidFill>
                  <a:prstClr val="white"/>
                </a:solidFill>
                <a:latin typeface="Arial" panose="020B0604020202020204"/>
                <a:ea typeface="Palatino"/>
                <a:sym typeface="Palatino"/>
              </a:rPr>
              <a:t>gNB</a:t>
            </a:r>
            <a:endParaRPr lang="en-AU" sz="1600" kern="0" dirty="0">
              <a:solidFill>
                <a:prstClr val="white"/>
              </a:solidFill>
              <a:latin typeface="Arial" panose="020B0604020202020204"/>
              <a:ea typeface="Palatino"/>
              <a:sym typeface="Palatino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339110-8DED-BB4B-AEF4-BFD598D13D45}"/>
              </a:ext>
            </a:extLst>
          </p:cNvPr>
          <p:cNvCxnSpPr>
            <a:cxnSpLocks/>
          </p:cNvCxnSpPr>
          <p:nvPr/>
        </p:nvCxnSpPr>
        <p:spPr>
          <a:xfrm>
            <a:off x="2566260" y="4160350"/>
            <a:ext cx="0" cy="14138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1E0AD-EDDE-104C-BD59-0B127522766A}"/>
              </a:ext>
            </a:extLst>
          </p:cNvPr>
          <p:cNvSpPr/>
          <p:nvPr/>
        </p:nvSpPr>
        <p:spPr>
          <a:xfrm flipH="1">
            <a:off x="453606" y="5161342"/>
            <a:ext cx="3075040" cy="1506819"/>
          </a:xfrm>
          <a:prstGeom prst="rect">
            <a:avLst/>
          </a:prstGeom>
          <a:noFill/>
          <a:ln w="25400" cap="flat" cmpd="sng" algn="ctr">
            <a:solidFill>
              <a:srgbClr val="626262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26262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Radio Access 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06371B-383C-7941-9C69-F848B32126A5}"/>
              </a:ext>
            </a:extLst>
          </p:cNvPr>
          <p:cNvSpPr/>
          <p:nvPr/>
        </p:nvSpPr>
        <p:spPr>
          <a:xfrm>
            <a:off x="6236313" y="3284721"/>
            <a:ext cx="2405728" cy="601583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Data Plane </a:t>
            </a:r>
            <a:br>
              <a:rPr lang="en-AU" sz="1600" kern="0" dirty="0">
                <a:latin typeface="Arial" panose="020B0604020202020204"/>
                <a:ea typeface="Palatino"/>
                <a:sym typeface="Palatino"/>
              </a:rPr>
            </a:br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Configuration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D2CA22-C153-4242-A3F3-6079321722AE}"/>
              </a:ext>
            </a:extLst>
          </p:cNvPr>
          <p:cNvSpPr/>
          <p:nvPr/>
        </p:nvSpPr>
        <p:spPr>
          <a:xfrm>
            <a:off x="897344" y="3831182"/>
            <a:ext cx="2405728" cy="329168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SCTP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CDB48-3E4D-9A43-A2D2-303B021880AD}"/>
              </a:ext>
            </a:extLst>
          </p:cNvPr>
          <p:cNvSpPr/>
          <p:nvPr/>
        </p:nvSpPr>
        <p:spPr>
          <a:xfrm>
            <a:off x="453607" y="308233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4G-NAS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AD6B4C-0FFE-D346-B169-04C193E59EDF}"/>
              </a:ext>
            </a:extLst>
          </p:cNvPr>
          <p:cNvSpPr/>
          <p:nvPr/>
        </p:nvSpPr>
        <p:spPr>
          <a:xfrm>
            <a:off x="2790668" y="3136234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5G-NAS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5580C0-19EB-3F45-814D-63E9EF68ECD5}"/>
              </a:ext>
            </a:extLst>
          </p:cNvPr>
          <p:cNvSpPr/>
          <p:nvPr/>
        </p:nvSpPr>
        <p:spPr>
          <a:xfrm>
            <a:off x="943265" y="251791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S1AP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07E1319-F5C8-2F48-8FDA-721CDA9DA344}"/>
              </a:ext>
            </a:extLst>
          </p:cNvPr>
          <p:cNvSpPr/>
          <p:nvPr/>
        </p:nvSpPr>
        <p:spPr>
          <a:xfrm>
            <a:off x="2482053" y="251791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NGAP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B0B54F-37F3-2A42-8D52-C60AA2C400F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1642" y="3411498"/>
            <a:ext cx="1008566" cy="41968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009850-E346-654C-B3E4-C03BFD4B9171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1581301" y="2847078"/>
            <a:ext cx="518907" cy="98410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BC14A5-CCB6-D345-81D3-5DEA653396FF}"/>
              </a:ext>
            </a:extLst>
          </p:cNvPr>
          <p:cNvCxnSpPr>
            <a:cxnSpLocks/>
            <a:stCxn id="32" idx="2"/>
            <a:endCxn id="27" idx="0"/>
          </p:cNvCxnSpPr>
          <p:nvPr/>
        </p:nvCxnSpPr>
        <p:spPr>
          <a:xfrm flipH="1">
            <a:off x="2100208" y="2847078"/>
            <a:ext cx="1019881" cy="98410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727C89-77CC-CD45-86DA-AEC6F6CE1D9C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flipH="1">
            <a:off x="2100208" y="3465402"/>
            <a:ext cx="1328496" cy="3657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8BA84-C0E5-2545-8D3A-9E3A0B1898EA}"/>
              </a:ext>
            </a:extLst>
          </p:cNvPr>
          <p:cNvCxnSpPr>
            <a:cxnSpLocks/>
          </p:cNvCxnSpPr>
          <p:nvPr/>
        </p:nvCxnSpPr>
        <p:spPr>
          <a:xfrm flipH="1">
            <a:off x="5334000" y="3026191"/>
            <a:ext cx="72052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D0B250D-20D1-5C40-ABF5-67F24F1416F5}"/>
              </a:ext>
            </a:extLst>
          </p:cNvPr>
          <p:cNvSpPr txBox="1"/>
          <p:nvPr/>
        </p:nvSpPr>
        <p:spPr>
          <a:xfrm>
            <a:off x="5358601" y="2607201"/>
            <a:ext cx="71814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+mj-lt"/>
                <a:ea typeface="Palatino"/>
                <a:cs typeface="Palatino"/>
                <a:sym typeface="Palatino"/>
              </a:rPr>
              <a:t>gRPC</a:t>
            </a:r>
            <a:endParaRPr kumimoji="0" lang="en-AU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j-lt"/>
              <a:ea typeface="Palatino"/>
              <a:cs typeface="Palatino"/>
              <a:sym typeface="Palatino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9EBDA5-D575-2D42-B08A-79BA8AD71BAE}"/>
              </a:ext>
            </a:extLst>
          </p:cNvPr>
          <p:cNvCxnSpPr>
            <a:cxnSpLocks/>
          </p:cNvCxnSpPr>
          <p:nvPr/>
        </p:nvCxnSpPr>
        <p:spPr>
          <a:xfrm>
            <a:off x="6054526" y="4160350"/>
            <a:ext cx="5574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9ADD232-BED8-2B43-9ED3-D72253227423}"/>
              </a:ext>
            </a:extLst>
          </p:cNvPr>
          <p:cNvCxnSpPr>
            <a:cxnSpLocks/>
            <a:stCxn id="58" idx="3"/>
            <a:endCxn id="16" idx="1"/>
          </p:cNvCxnSpPr>
          <p:nvPr/>
        </p:nvCxnSpPr>
        <p:spPr>
          <a:xfrm flipV="1">
            <a:off x="3346935" y="4461142"/>
            <a:ext cx="4320701" cy="1277624"/>
          </a:xfrm>
          <a:prstGeom prst="bentConnector3">
            <a:avLst>
              <a:gd name="adj1" fmla="val 9844"/>
            </a:avLst>
          </a:prstGeom>
          <a:noFill/>
          <a:ln w="25400" cap="flat">
            <a:solidFill>
              <a:srgbClr val="41414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09E662-FEA2-3C45-AFD5-D66289D2DC8F}"/>
              </a:ext>
            </a:extLst>
          </p:cNvPr>
          <p:cNvSpPr txBox="1"/>
          <p:nvPr/>
        </p:nvSpPr>
        <p:spPr>
          <a:xfrm>
            <a:off x="1149779" y="1778884"/>
            <a:ext cx="24365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ea typeface="Palatino"/>
                <a:cs typeface="Palatino"/>
                <a:sym typeface="Palatino"/>
              </a:rPr>
              <a:t>RAN-specific protocols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BC7393-C161-EE43-B5DB-532797048C29}"/>
              </a:ext>
            </a:extLst>
          </p:cNvPr>
          <p:cNvSpPr txBox="1"/>
          <p:nvPr/>
        </p:nvSpPr>
        <p:spPr>
          <a:xfrm>
            <a:off x="8016934" y="991843"/>
            <a:ext cx="71814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spc="0" normalizeH="0" baseline="0" dirty="0" err="1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+mj-lt"/>
                <a:ea typeface="Palatino"/>
                <a:cs typeface="Palatino"/>
                <a:sym typeface="Palatino"/>
              </a:rPr>
              <a:t>gRPC</a:t>
            </a:r>
            <a:endParaRPr kumimoji="0" lang="en-AU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j-lt"/>
              <a:ea typeface="Palatino"/>
              <a:cs typeface="Palatino"/>
              <a:sym typeface="Palati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0-5668-4A46-9D8A-BBB0B2CBC887}"/>
              </a:ext>
            </a:extLst>
          </p:cNvPr>
          <p:cNvSpPr/>
          <p:nvPr/>
        </p:nvSpPr>
        <p:spPr>
          <a:xfrm>
            <a:off x="175846" y="1380022"/>
            <a:ext cx="11570675" cy="3611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310EF1-CF17-A544-AD10-E9132F81FE80}"/>
              </a:ext>
            </a:extLst>
          </p:cNvPr>
          <p:cNvSpPr txBox="1"/>
          <p:nvPr/>
        </p:nvSpPr>
        <p:spPr>
          <a:xfrm>
            <a:off x="661041" y="4590401"/>
            <a:ext cx="182101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ea typeface="Palatino"/>
                <a:cs typeface="Palatino"/>
                <a:sym typeface="Palatino"/>
              </a:rPr>
              <a:t>Access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C5037-F04A-804B-911A-BE545C8260CA}"/>
              </a:ext>
            </a:extLst>
          </p:cNvPr>
          <p:cNvSpPr/>
          <p:nvPr/>
        </p:nvSpPr>
        <p:spPr>
          <a:xfrm>
            <a:off x="351693" y="1755824"/>
            <a:ext cx="4982308" cy="2540734"/>
          </a:xfrm>
          <a:prstGeom prst="rect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42DF75-C7CB-5249-8F17-4ADA59F65FCD}"/>
              </a:ext>
            </a:extLst>
          </p:cNvPr>
          <p:cNvSpPr/>
          <p:nvPr/>
        </p:nvSpPr>
        <p:spPr>
          <a:xfrm flipH="1">
            <a:off x="3989364" y="5161341"/>
            <a:ext cx="2360636" cy="1506819"/>
          </a:xfrm>
          <a:prstGeom prst="rect">
            <a:avLst/>
          </a:prstGeom>
          <a:noFill/>
          <a:ln w="25400" cap="flat" cmpd="sng" algn="ctr">
            <a:solidFill>
              <a:srgbClr val="626262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26262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WiFi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26262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626262">
                    <a:lumMod val="50000"/>
                  </a:srgbClr>
                </a:solidFill>
              </a:rPr>
              <a:t>Access Network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626262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EAE43C2-59D8-5C4F-8A61-AA271A4DEC02}"/>
              </a:ext>
            </a:extLst>
          </p:cNvPr>
          <p:cNvSpPr/>
          <p:nvPr/>
        </p:nvSpPr>
        <p:spPr>
          <a:xfrm>
            <a:off x="4171075" y="5945042"/>
            <a:ext cx="1433631" cy="363220"/>
          </a:xfrm>
          <a:prstGeom prst="roundRect">
            <a:avLst/>
          </a:prstGeom>
          <a:solidFill>
            <a:srgbClr val="5B9B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en-AU" kern="0" dirty="0">
              <a:solidFill>
                <a:prstClr val="white"/>
              </a:solidFill>
              <a:latin typeface="Arial" panose="020B0604020202020204"/>
              <a:ea typeface="Palatino"/>
              <a:sym typeface="Palatino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B4B5CA-9666-ED4C-920D-5081FC2D7FC1}"/>
              </a:ext>
            </a:extLst>
          </p:cNvPr>
          <p:cNvCxnSpPr/>
          <p:nvPr/>
        </p:nvCxnSpPr>
        <p:spPr>
          <a:xfrm>
            <a:off x="5219478" y="5603287"/>
            <a:ext cx="0" cy="330035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768EDBA4-2D01-EF44-9739-EBDB90AFBABB}"/>
              </a:ext>
            </a:extLst>
          </p:cNvPr>
          <p:cNvSpPr/>
          <p:nvPr/>
        </p:nvSpPr>
        <p:spPr>
          <a:xfrm rot="18948116">
            <a:off x="4914367" y="5398843"/>
            <a:ext cx="605608" cy="594193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FB43152F-815B-F84C-9F25-AA7CF0C50F69}"/>
              </a:ext>
            </a:extLst>
          </p:cNvPr>
          <p:cNvSpPr/>
          <p:nvPr/>
        </p:nvSpPr>
        <p:spPr>
          <a:xfrm rot="18948116">
            <a:off x="5006092" y="5487766"/>
            <a:ext cx="426770" cy="416345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450E0AE-FE38-1D4B-B5FE-89B9F0CBF8C6}"/>
              </a:ext>
            </a:extLst>
          </p:cNvPr>
          <p:cNvSpPr/>
          <p:nvPr/>
        </p:nvSpPr>
        <p:spPr>
          <a:xfrm rot="18948116">
            <a:off x="4824741" y="5305929"/>
            <a:ext cx="772199" cy="752238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E2E4980-64C4-8E41-86C3-E8300B04C5B4}"/>
              </a:ext>
            </a:extLst>
          </p:cNvPr>
          <p:cNvSpPr/>
          <p:nvPr/>
        </p:nvSpPr>
        <p:spPr>
          <a:xfrm>
            <a:off x="3877606" y="3792688"/>
            <a:ext cx="1242395" cy="329168"/>
          </a:xfrm>
          <a:prstGeom prst="roundRect">
            <a:avLst/>
          </a:prstGeom>
          <a:solidFill>
            <a:srgbClr val="CFE7F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latin typeface="Arial" panose="020B0604020202020204"/>
                <a:ea typeface="Palatino"/>
                <a:sym typeface="Palatino"/>
              </a:rPr>
              <a:t>EAP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8FE841-D5F4-1044-A808-7687CB95C4D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497474" y="4121856"/>
            <a:ext cx="1330" cy="18231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1A1017-75F9-0442-882D-800760305D07}"/>
              </a:ext>
            </a:extLst>
          </p:cNvPr>
          <p:cNvCxnSpPr/>
          <p:nvPr/>
        </p:nvCxnSpPr>
        <p:spPr>
          <a:xfrm>
            <a:off x="4756288" y="4461142"/>
            <a:ext cx="0" cy="1483900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0A514564-1B81-144B-B089-240D5EA7079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338" y="5356803"/>
            <a:ext cx="818408" cy="9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50B3F-9A1B-A958-1E83-C4877520A28D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C1EE0-F437-EBD5-B0FA-3E917454216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BD820B-7473-ABA1-E222-CEEF60DD551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CE44A2-91FF-2B0D-E418-F156E1C3F695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76F670-3CDE-739E-ADFC-C6F2C6298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BAA8D6-CE32-088A-DD35-46DD7D596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3DD37B-8B52-D0BF-DBDE-F8149CB7405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53ABD12-8D9E-0B71-F4C6-7095C6F742A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8DF81F-E497-8930-16AD-A186547C8F9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6D64-1827-5C09-2AFE-77B1E81B41B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CD67EB81-CB43-0840-E540-3DEB3F590D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9597F4E-2790-A962-D733-6AD880B966E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A84D8-41BA-4426-3BF9-E499706222D5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043701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39599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FEB15-C1FB-CCD8-668B-861EF6A1D517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E56DCA-1599-7A99-8C39-CB0ACB27FE6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1F76B0-A9A2-9812-A475-0A4B5C557A9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8250E-0A0A-7138-475C-2C262970F84A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3EEFE6-D969-1ED9-B290-CBB155A4E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A819C0-6FEE-88E1-D82C-4B25D9589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E3D70E-192C-B476-C25A-1563E454FD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47F42894-0BA6-79F4-F2A7-E3FF3A9173F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F68D973-7465-EE01-E83A-27F54A89230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49E43-4107-789D-7D35-2244BDE7006D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5CFF426-71AD-DC2F-EBA4-C8F84343F79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01FB6E4-0C2D-50CB-94CD-DF8587ECAED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FB145-A459-1ED5-0E8C-F7397E27DDF7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592309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607697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591771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606780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4781872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4781872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4781872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4781872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3179383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3582155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3582155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2076615"/>
            <a:ext cx="2692561" cy="708775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2785390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2785390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2785390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2785390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5372348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5203058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5225627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5372349"/>
            <a:ext cx="506243" cy="70462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D0ACDD-9B1E-F389-A30E-F0666FD20C56}"/>
              </a:ext>
            </a:extLst>
          </p:cNvPr>
          <p:cNvSpPr/>
          <p:nvPr/>
        </p:nvSpPr>
        <p:spPr>
          <a:xfrm rot="5400000">
            <a:off x="4051198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0D2350-D9EA-3097-6884-E6A288E08B49}"/>
              </a:ext>
            </a:extLst>
          </p:cNvPr>
          <p:cNvSpPr/>
          <p:nvPr/>
        </p:nvSpPr>
        <p:spPr>
          <a:xfrm rot="5400000">
            <a:off x="5299145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89E4F7E-598C-CF2E-CD63-72C21E1E7BA8}"/>
              </a:ext>
            </a:extLst>
          </p:cNvPr>
          <p:cNvSpPr/>
          <p:nvPr/>
        </p:nvSpPr>
        <p:spPr>
          <a:xfrm rot="5400000">
            <a:off x="4694640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9BEA6E-11AD-B35A-57E4-F5059B51141B}"/>
              </a:ext>
            </a:extLst>
          </p:cNvPr>
          <p:cNvSpPr/>
          <p:nvPr/>
        </p:nvSpPr>
        <p:spPr>
          <a:xfrm rot="5400000">
            <a:off x="5909474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13886-917D-E0E5-D76C-CEE32ED6E447}"/>
              </a:ext>
            </a:extLst>
          </p:cNvPr>
          <p:cNvSpPr txBox="1"/>
          <p:nvPr/>
        </p:nvSpPr>
        <p:spPr>
          <a:xfrm>
            <a:off x="6980068" y="1118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13944-7DB4-DF98-9F92-6EAD598EC5F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977152" y="2785390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B7316-A137-3DE0-16B1-981D9C514631}"/>
              </a:ext>
            </a:extLst>
          </p:cNvPr>
          <p:cNvSpPr txBox="1"/>
          <p:nvPr/>
        </p:nvSpPr>
        <p:spPr>
          <a:xfrm>
            <a:off x="3489335" y="980329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Example</a:t>
            </a:r>
          </a:p>
          <a:p>
            <a:pPr algn="r"/>
            <a:r>
              <a:rPr lang="en-US" dirty="0" err="1"/>
              <a:t>xApps</a:t>
            </a:r>
            <a:endParaRPr lang="en-US" dirty="0"/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9521086D-2113-30C3-4D96-7E36D2AF5CA5}"/>
              </a:ext>
            </a:extLst>
          </p:cNvPr>
          <p:cNvSpPr/>
          <p:nvPr/>
        </p:nvSpPr>
        <p:spPr>
          <a:xfrm>
            <a:off x="6468320" y="2183514"/>
            <a:ext cx="675861" cy="50358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R-NIB</a:t>
            </a:r>
          </a:p>
        </p:txBody>
      </p:sp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6271562" y="3177049"/>
            <a:ext cx="1073975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Device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(UE-NIB)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 (Python, Go)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7495770" y="3177049"/>
            <a:ext cx="1081698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Config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5037578" y="3177049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(R-NIB)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3788260" y="3168055"/>
            <a:ext cx="1073974" cy="1307979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K/V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1400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6731409" y="1928121"/>
            <a:ext cx="3292" cy="130822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>
            <a:cxnSpLocks/>
            <a:stCxn id="107" idx="2"/>
            <a:endCxn id="53" idx="0"/>
          </p:cNvCxnSpPr>
          <p:nvPr/>
        </p:nvCxnSpPr>
        <p:spPr>
          <a:xfrm>
            <a:off x="6114231" y="3724529"/>
            <a:ext cx="2089" cy="738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8863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5400000" flipH="1">
            <a:off x="4943591" y="2529027"/>
            <a:ext cx="989561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5400000" flipH="1">
            <a:off x="5317625" y="2529028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5400000" flipH="1">
            <a:off x="5702050" y="2529027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39519" y="4647086"/>
            <a:ext cx="119259" cy="75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285938" y="849716"/>
              <a:ext cx="732778" cy="3732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Non-RT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RIC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960622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638898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335270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cxnSpLocks/>
            <a:stCxn id="116" idx="3"/>
            <a:endCxn id="112" idx="0"/>
          </p:cNvCxnSpPr>
          <p:nvPr/>
        </p:nvCxnSpPr>
        <p:spPr>
          <a:xfrm>
            <a:off x="4069999" y="3114511"/>
            <a:ext cx="729150" cy="15325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7" idx="1"/>
          </p:cNvCxnSpPr>
          <p:nvPr/>
        </p:nvCxnSpPr>
        <p:spPr>
          <a:xfrm>
            <a:off x="4069999" y="2792787"/>
            <a:ext cx="1207766" cy="6876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298313" cy="7476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88636" y="4761948"/>
            <a:ext cx="455368" cy="2149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225956-1D2B-E9BC-1FEB-D163D03D8D1C}"/>
              </a:ext>
            </a:extLst>
          </p:cNvPr>
          <p:cNvCxnSpPr>
            <a:cxnSpLocks/>
            <a:stCxn id="53" idx="2"/>
            <a:endCxn id="139" idx="0"/>
          </p:cNvCxnSpPr>
          <p:nvPr/>
        </p:nvCxnSpPr>
        <p:spPr>
          <a:xfrm>
            <a:off x="6116320" y="4693417"/>
            <a:ext cx="0" cy="68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89253</TotalTime>
  <Words>358</Words>
  <Application>Microsoft Macintosh PowerPoint</Application>
  <PresentationFormat>Widescreen</PresentationFormat>
  <Paragraphs>202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Bruce Davie</cp:lastModifiedBy>
  <cp:revision>337</cp:revision>
  <cp:lastPrinted>2022-12-16T04:23:18Z</cp:lastPrinted>
  <dcterms:created xsi:type="dcterms:W3CDTF">2019-12-10T16:47:01Z</dcterms:created>
  <dcterms:modified xsi:type="dcterms:W3CDTF">2022-12-16T04:26:34Z</dcterms:modified>
</cp:coreProperties>
</file>