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60" r:id="rId2"/>
    <p:sldId id="261" r:id="rId3"/>
    <p:sldId id="350" r:id="rId4"/>
    <p:sldId id="345" r:id="rId5"/>
    <p:sldId id="349" r:id="rId6"/>
    <p:sldId id="351" r:id="rId7"/>
    <p:sldId id="348" r:id="rId8"/>
    <p:sldId id="347" r:id="rId9"/>
    <p:sldId id="346" r:id="rId10"/>
    <p:sldId id="35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000000"/>
    <a:srgbClr val="CFE7F1"/>
    <a:srgbClr val="E7E6E6"/>
    <a:srgbClr val="4F7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93"/>
    <p:restoredTop sz="93662"/>
  </p:normalViewPr>
  <p:slideViewPr>
    <p:cSldViewPr snapToGrid="0" snapToObjects="1">
      <p:cViewPr>
        <p:scale>
          <a:sx n="230" d="100"/>
          <a:sy n="230" d="100"/>
        </p:scale>
        <p:origin x="-5088" y="-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99FC43-7065-F348-8836-4FD247176936}" type="datetimeFigureOut">
              <a:rPr lang="en-US" smtClean="0"/>
              <a:t>9/23/22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F58827-50F8-FA48-AA76-4283E737E7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166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9/23/22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438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9/23/22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656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9/23/22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656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9/23/22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735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9/23/22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556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9/23/22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215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9/23/22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663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9/23/22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340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9/23/22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40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9/23/22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477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9/23/22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596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7E163-DB95-D24D-8C95-263DECB1FC34}" type="datetimeFigureOut">
              <a:rPr lang="en-US" smtClean="0"/>
              <a:t>9/23/22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B145C-B6CD-3A4D-90B9-B3933EEEBE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16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104">
            <a:extLst>
              <a:ext uri="{FF2B5EF4-FFF2-40B4-BE49-F238E27FC236}">
                <a16:creationId xmlns:a16="http://schemas.microsoft.com/office/drawing/2014/main" id="{E2DF81D3-FB2D-AE45-BCE9-982CCAB96684}"/>
              </a:ext>
            </a:extLst>
          </p:cNvPr>
          <p:cNvSpPr/>
          <p:nvPr/>
        </p:nvSpPr>
        <p:spPr>
          <a:xfrm>
            <a:off x="9525282" y="3082517"/>
            <a:ext cx="1186589" cy="63992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RF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Front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End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D4CCF7B-5343-AD4C-85FE-9FCB71F1688C}"/>
              </a:ext>
            </a:extLst>
          </p:cNvPr>
          <p:cNvSpPr/>
          <p:nvPr/>
        </p:nvSpPr>
        <p:spPr>
          <a:xfrm>
            <a:off x="7940515" y="3082517"/>
            <a:ext cx="1305764" cy="63992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D/A Conversion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20600C9E-7119-E743-80F3-2746097CB1F9}"/>
              </a:ext>
            </a:extLst>
          </p:cNvPr>
          <p:cNvSpPr/>
          <p:nvPr/>
        </p:nvSpPr>
        <p:spPr>
          <a:xfrm>
            <a:off x="6844618" y="3082517"/>
            <a:ext cx="799241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PHY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C6334D06-8FA8-D24C-BD00-C9AF13DF4007}"/>
              </a:ext>
            </a:extLst>
          </p:cNvPr>
          <p:cNvSpPr/>
          <p:nvPr/>
        </p:nvSpPr>
        <p:spPr>
          <a:xfrm>
            <a:off x="5748722" y="3082517"/>
            <a:ext cx="799241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MAC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0C19B488-C558-824C-B1A0-A2A5261BC989}"/>
              </a:ext>
            </a:extLst>
          </p:cNvPr>
          <p:cNvSpPr/>
          <p:nvPr/>
        </p:nvSpPr>
        <p:spPr>
          <a:xfrm>
            <a:off x="3556799" y="3082517"/>
            <a:ext cx="799306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PDCP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A4189DF-32B3-7B44-880B-92022DB2869A}"/>
              </a:ext>
            </a:extLst>
          </p:cNvPr>
          <p:cNvSpPr/>
          <p:nvPr/>
        </p:nvSpPr>
        <p:spPr>
          <a:xfrm>
            <a:off x="2458935" y="2065488"/>
            <a:ext cx="799306" cy="6399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RRC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97D58A12-4FB2-9F4C-B88D-AAB551B17278}"/>
              </a:ext>
            </a:extLst>
          </p:cNvPr>
          <p:cNvCxnSpPr>
            <a:cxnSpLocks/>
            <a:stCxn id="106" idx="3"/>
            <a:endCxn id="105" idx="1"/>
          </p:cNvCxnSpPr>
          <p:nvPr/>
        </p:nvCxnSpPr>
        <p:spPr>
          <a:xfrm>
            <a:off x="9246279" y="3402482"/>
            <a:ext cx="279003" cy="0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54548D48-CD95-0A41-A867-DAFE5CE356AD}"/>
              </a:ext>
            </a:extLst>
          </p:cNvPr>
          <p:cNvCxnSpPr>
            <a:cxnSpLocks/>
            <a:stCxn id="107" idx="3"/>
            <a:endCxn id="106" idx="1"/>
          </p:cNvCxnSpPr>
          <p:nvPr/>
        </p:nvCxnSpPr>
        <p:spPr>
          <a:xfrm>
            <a:off x="7643860" y="3402482"/>
            <a:ext cx="296655" cy="0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16EF22B6-086D-8447-A62D-3E2DA8B41D4D}"/>
              </a:ext>
            </a:extLst>
          </p:cNvPr>
          <p:cNvCxnSpPr>
            <a:cxnSpLocks/>
          </p:cNvCxnSpPr>
          <p:nvPr/>
        </p:nvCxnSpPr>
        <p:spPr>
          <a:xfrm>
            <a:off x="6547963" y="3402482"/>
            <a:ext cx="296655" cy="0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A7F7F8B4-7760-3142-A4C0-832DF80D8A31}"/>
              </a:ext>
            </a:extLst>
          </p:cNvPr>
          <p:cNvCxnSpPr>
            <a:cxnSpLocks/>
            <a:stCxn id="110" idx="3"/>
          </p:cNvCxnSpPr>
          <p:nvPr/>
        </p:nvCxnSpPr>
        <p:spPr>
          <a:xfrm>
            <a:off x="4356106" y="3402482"/>
            <a:ext cx="296655" cy="3827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>
            <a:extLst>
              <a:ext uri="{FF2B5EF4-FFF2-40B4-BE49-F238E27FC236}">
                <a16:creationId xmlns:a16="http://schemas.microsoft.com/office/drawing/2014/main" id="{B7B63AB9-1255-9349-9E6F-06C2BBDFC240}"/>
              </a:ext>
            </a:extLst>
          </p:cNvPr>
          <p:cNvCxnSpPr>
            <a:cxnSpLocks/>
          </p:cNvCxnSpPr>
          <p:nvPr/>
        </p:nvCxnSpPr>
        <p:spPr>
          <a:xfrm>
            <a:off x="3258242" y="2465662"/>
            <a:ext cx="298558" cy="797996"/>
          </a:xfrm>
          <a:prstGeom prst="bentConnector3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EB88A2A4-6BD7-C84D-BDE3-68169C82E9DB}"/>
              </a:ext>
            </a:extLst>
          </p:cNvPr>
          <p:cNvCxnSpPr>
            <a:cxnSpLocks/>
          </p:cNvCxnSpPr>
          <p:nvPr/>
        </p:nvCxnSpPr>
        <p:spPr>
          <a:xfrm>
            <a:off x="10707220" y="3402480"/>
            <a:ext cx="279003" cy="0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4FBE0C53-3CFC-C447-AF9F-7923353E168C}"/>
              </a:ext>
            </a:extLst>
          </p:cNvPr>
          <p:cNvSpPr txBox="1"/>
          <p:nvPr/>
        </p:nvSpPr>
        <p:spPr>
          <a:xfrm>
            <a:off x="506858" y="2293077"/>
            <a:ext cx="1481987" cy="5957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Mobile Core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Control Plane</a:t>
            </a:r>
          </a:p>
        </p:txBody>
      </p:sp>
      <p:cxnSp>
        <p:nvCxnSpPr>
          <p:cNvPr id="122" name="Elbow Connector 121">
            <a:extLst>
              <a:ext uri="{FF2B5EF4-FFF2-40B4-BE49-F238E27FC236}">
                <a16:creationId xmlns:a16="http://schemas.microsoft.com/office/drawing/2014/main" id="{9FE882DC-FB87-3641-8125-3E30A28ADA1D}"/>
              </a:ext>
            </a:extLst>
          </p:cNvPr>
          <p:cNvCxnSpPr>
            <a:cxnSpLocks/>
          </p:cNvCxnSpPr>
          <p:nvPr/>
        </p:nvCxnSpPr>
        <p:spPr>
          <a:xfrm rot="16200000" flipH="1">
            <a:off x="3205935" y="2332000"/>
            <a:ext cx="795962" cy="705073"/>
          </a:xfrm>
          <a:prstGeom prst="bentConnector3">
            <a:avLst>
              <a:gd name="adj1" fmla="val 1188"/>
            </a:avLst>
          </a:prstGeom>
          <a:ln w="25400">
            <a:solidFill>
              <a:schemeClr val="accent1">
                <a:lumMod val="75000"/>
              </a:schemeClr>
            </a:solidFill>
            <a:prstDash val="sysDot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>
            <a:extLst>
              <a:ext uri="{FF2B5EF4-FFF2-40B4-BE49-F238E27FC236}">
                <a16:creationId xmlns:a16="http://schemas.microsoft.com/office/drawing/2014/main" id="{440491CA-41FB-B34A-8067-7FF0B153C96D}"/>
              </a:ext>
            </a:extLst>
          </p:cNvPr>
          <p:cNvCxnSpPr>
            <a:cxnSpLocks/>
          </p:cNvCxnSpPr>
          <p:nvPr/>
        </p:nvCxnSpPr>
        <p:spPr>
          <a:xfrm>
            <a:off x="3980409" y="2286554"/>
            <a:ext cx="1106370" cy="792133"/>
          </a:xfrm>
          <a:prstGeom prst="bentConnector2">
            <a:avLst/>
          </a:prstGeom>
          <a:ln w="25400">
            <a:solidFill>
              <a:schemeClr val="accent1">
                <a:lumMod val="75000"/>
              </a:schemeClr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Elbow Connector 123">
            <a:extLst>
              <a:ext uri="{FF2B5EF4-FFF2-40B4-BE49-F238E27FC236}">
                <a16:creationId xmlns:a16="http://schemas.microsoft.com/office/drawing/2014/main" id="{96CEA5C4-7A82-9942-85D0-68C8747F90AF}"/>
              </a:ext>
            </a:extLst>
          </p:cNvPr>
          <p:cNvCxnSpPr>
            <a:cxnSpLocks/>
            <a:endCxn id="109" idx="0"/>
          </p:cNvCxnSpPr>
          <p:nvPr/>
        </p:nvCxnSpPr>
        <p:spPr>
          <a:xfrm>
            <a:off x="5129429" y="2286554"/>
            <a:ext cx="1018914" cy="795963"/>
          </a:xfrm>
          <a:prstGeom prst="bentConnector2">
            <a:avLst/>
          </a:prstGeom>
          <a:ln w="25400">
            <a:solidFill>
              <a:schemeClr val="accent1">
                <a:lumMod val="75000"/>
              </a:schemeClr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>
            <a:extLst>
              <a:ext uri="{FF2B5EF4-FFF2-40B4-BE49-F238E27FC236}">
                <a16:creationId xmlns:a16="http://schemas.microsoft.com/office/drawing/2014/main" id="{B3CE793C-D1DA-3F48-88DB-2346929B2E80}"/>
              </a:ext>
            </a:extLst>
          </p:cNvPr>
          <p:cNvCxnSpPr>
            <a:cxnSpLocks/>
          </p:cNvCxnSpPr>
          <p:nvPr/>
        </p:nvCxnSpPr>
        <p:spPr>
          <a:xfrm>
            <a:off x="6148343" y="2293077"/>
            <a:ext cx="1127920" cy="785609"/>
          </a:xfrm>
          <a:prstGeom prst="bentConnector3">
            <a:avLst>
              <a:gd name="adj1" fmla="val 99994"/>
            </a:avLst>
          </a:prstGeom>
          <a:ln w="25400">
            <a:solidFill>
              <a:schemeClr val="accent1">
                <a:lumMod val="75000"/>
              </a:schemeClr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DC85BA69-6677-9745-8600-FAD0661B3CF3}"/>
              </a:ext>
            </a:extLst>
          </p:cNvPr>
          <p:cNvSpPr txBox="1"/>
          <p:nvPr/>
        </p:nvSpPr>
        <p:spPr>
          <a:xfrm>
            <a:off x="4228216" y="1959537"/>
            <a:ext cx="70282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control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CE2927BD-BF24-0543-A138-0B6FBD8A2121}"/>
              </a:ext>
            </a:extLst>
          </p:cNvPr>
          <p:cNvSpPr/>
          <p:nvPr/>
        </p:nvSpPr>
        <p:spPr>
          <a:xfrm>
            <a:off x="4670092" y="3082517"/>
            <a:ext cx="799306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RLC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B26040DF-A78E-D54A-B20E-237FF4950D0F}"/>
              </a:ext>
            </a:extLst>
          </p:cNvPr>
          <p:cNvCxnSpPr>
            <a:cxnSpLocks/>
          </p:cNvCxnSpPr>
          <p:nvPr/>
        </p:nvCxnSpPr>
        <p:spPr>
          <a:xfrm>
            <a:off x="5460733" y="3402482"/>
            <a:ext cx="296655" cy="0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DF9E8E17-BBE5-A344-B985-B82859B60D65}"/>
              </a:ext>
            </a:extLst>
          </p:cNvPr>
          <p:cNvSpPr txBox="1"/>
          <p:nvPr/>
        </p:nvSpPr>
        <p:spPr>
          <a:xfrm>
            <a:off x="3145498" y="4411265"/>
            <a:ext cx="162352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Other Base Stations</a:t>
            </a:r>
          </a:p>
          <a:p>
            <a:pPr algn="ctr"/>
            <a:r>
              <a:rPr lang="en-US" sz="1400" dirty="0"/>
              <a:t>(for Handover or </a:t>
            </a:r>
          </a:p>
          <a:p>
            <a:pPr algn="ctr"/>
            <a:r>
              <a:rPr lang="en-US" sz="1400" dirty="0"/>
              <a:t>Link Aggregation)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E0DEFF38-B271-7949-B7B5-D106A5B4DA79}"/>
              </a:ext>
            </a:extLst>
          </p:cNvPr>
          <p:cNvCxnSpPr>
            <a:cxnSpLocks/>
            <a:endCxn id="111" idx="1"/>
          </p:cNvCxnSpPr>
          <p:nvPr/>
        </p:nvCxnSpPr>
        <p:spPr>
          <a:xfrm>
            <a:off x="1595111" y="2385263"/>
            <a:ext cx="863824" cy="189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E230D404-64BC-E242-81CD-8691DBEA3A95}"/>
              </a:ext>
            </a:extLst>
          </p:cNvPr>
          <p:cNvCxnSpPr>
            <a:cxnSpLocks/>
          </p:cNvCxnSpPr>
          <p:nvPr/>
        </p:nvCxnSpPr>
        <p:spPr>
          <a:xfrm>
            <a:off x="1588905" y="3613130"/>
            <a:ext cx="1967894" cy="0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B2128A3F-1563-DB47-ABFC-166E7B7FF939}"/>
              </a:ext>
            </a:extLst>
          </p:cNvPr>
          <p:cNvSpPr/>
          <p:nvPr/>
        </p:nvSpPr>
        <p:spPr>
          <a:xfrm>
            <a:off x="2047696" y="1876927"/>
            <a:ext cx="9520736" cy="22860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80000"/>
              </a:lnSpc>
            </a:pPr>
            <a:r>
              <a:rPr lang="en-US" sz="1600" dirty="0">
                <a:solidFill>
                  <a:sysClr val="windowText" lastClr="000000"/>
                </a:solidFill>
              </a:rPr>
              <a:t>Base Station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6BC3E69-9995-FA40-A09E-7B182AEE0ABC}"/>
              </a:ext>
            </a:extLst>
          </p:cNvPr>
          <p:cNvCxnSpPr>
            <a:cxnSpLocks/>
            <a:stCxn id="110" idx="2"/>
            <a:endCxn id="132" idx="0"/>
          </p:cNvCxnSpPr>
          <p:nvPr/>
        </p:nvCxnSpPr>
        <p:spPr>
          <a:xfrm>
            <a:off x="3956452" y="3722444"/>
            <a:ext cx="807" cy="688821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406CA40-6695-2640-B0D0-D0B731DD943D}"/>
              </a:ext>
            </a:extLst>
          </p:cNvPr>
          <p:cNvSpPr txBox="1"/>
          <p:nvPr/>
        </p:nvSpPr>
        <p:spPr>
          <a:xfrm>
            <a:off x="518945" y="3424572"/>
            <a:ext cx="1412041" cy="5957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Mobile Core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User Plane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C7F6831-D3D4-4049-9801-C4CD126A3D4A}"/>
              </a:ext>
            </a:extLst>
          </p:cNvPr>
          <p:cNvSpPr/>
          <p:nvPr/>
        </p:nvSpPr>
        <p:spPr>
          <a:xfrm>
            <a:off x="623568" y="1876927"/>
            <a:ext cx="1110902" cy="2286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600" dirty="0">
                <a:solidFill>
                  <a:sysClr val="windowText" lastClr="000000"/>
                </a:solidFill>
              </a:rPr>
              <a:t>Mobile</a:t>
            </a:r>
          </a:p>
          <a:p>
            <a:pPr algn="ctr">
              <a:lnSpc>
                <a:spcPct val="80000"/>
              </a:lnSpc>
            </a:pPr>
            <a:r>
              <a:rPr lang="en-US" sz="1600" dirty="0">
                <a:solidFill>
                  <a:sysClr val="windowText" lastClr="000000"/>
                </a:solidFill>
              </a:rPr>
              <a:t>Core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4C6B1CE-60BE-6F43-9A26-2337BF0B1A51}"/>
              </a:ext>
            </a:extLst>
          </p:cNvPr>
          <p:cNvSpPr/>
          <p:nvPr/>
        </p:nvSpPr>
        <p:spPr>
          <a:xfrm>
            <a:off x="795805" y="2065299"/>
            <a:ext cx="799306" cy="6399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Control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Plane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73C15A5-5DA9-0E4C-91E8-AF0DBDDA1752}"/>
              </a:ext>
            </a:extLst>
          </p:cNvPr>
          <p:cNvSpPr/>
          <p:nvPr/>
        </p:nvSpPr>
        <p:spPr>
          <a:xfrm>
            <a:off x="789599" y="3293166"/>
            <a:ext cx="799306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User</a:t>
            </a:r>
          </a:p>
          <a:p>
            <a:pPr algn="ctr"/>
            <a:r>
              <a:rPr lang="en-US" sz="1400" dirty="0">
                <a:solidFill>
                  <a:schemeClr val="tx2"/>
                </a:solidFill>
              </a:rPr>
              <a:t>Plane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391F3CC-619C-79B8-C9DF-7EA8F683550B}"/>
              </a:ext>
            </a:extLst>
          </p:cNvPr>
          <p:cNvGrpSpPr/>
          <p:nvPr/>
        </p:nvGrpSpPr>
        <p:grpSpPr>
          <a:xfrm>
            <a:off x="10664117" y="2065299"/>
            <a:ext cx="674460" cy="1657145"/>
            <a:chOff x="7814538" y="1011874"/>
            <a:chExt cx="674460" cy="136546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159F8E2-B15A-14A2-7347-48023AD17911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2BFDFAE-739A-144B-2EB2-2F6D3CF18ECD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854EDB06-0691-7474-943C-8BFE5887AA36}"/>
                  </a:ext>
                </a:extLst>
              </p:cNvPr>
              <p:cNvCxnSpPr>
                <a:stCxn id="10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F070DE9B-9C15-069B-9B32-1D872D01F78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BF96E4CC-7BF3-D1A9-A4D2-8E301878831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E40030C-04B5-1BAD-32EE-A8506CAE814C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8" name="Arc 7">
                <a:extLst>
                  <a:ext uri="{FF2B5EF4-FFF2-40B4-BE49-F238E27FC236}">
                    <a16:creationId xmlns:a16="http://schemas.microsoft.com/office/drawing/2014/main" id="{4E14A654-5690-FFA1-A027-F2A7DE0EA207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Arc 8">
                <a:extLst>
                  <a:ext uri="{FF2B5EF4-FFF2-40B4-BE49-F238E27FC236}">
                    <a16:creationId xmlns:a16="http://schemas.microsoft.com/office/drawing/2014/main" id="{EA7BD15A-C677-57BF-10E3-4C5A3766A911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8AAB69F-C0AA-E160-C3E8-0A9E0413AB89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6" name="Arc 5">
                <a:extLst>
                  <a:ext uri="{FF2B5EF4-FFF2-40B4-BE49-F238E27FC236}">
                    <a16:creationId xmlns:a16="http://schemas.microsoft.com/office/drawing/2014/main" id="{767B6DC0-05E9-7CCE-1BBE-5692F4CCD589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Arc 6">
                <a:extLst>
                  <a:ext uri="{FF2B5EF4-FFF2-40B4-BE49-F238E27FC236}">
                    <a16:creationId xmlns:a16="http://schemas.microsoft.com/office/drawing/2014/main" id="{2CBAA97C-FC17-76A7-C245-FC7812914E56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0F6B85D3-D7AE-91FC-3E89-F349FA9360D8}"/>
              </a:ext>
            </a:extLst>
          </p:cNvPr>
          <p:cNvSpPr/>
          <p:nvPr/>
        </p:nvSpPr>
        <p:spPr>
          <a:xfrm>
            <a:off x="6018143" y="3082517"/>
            <a:ext cx="260399" cy="19439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3245588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18A88C0-8AEB-C5F0-4F68-ECC1E01625B3}"/>
              </a:ext>
            </a:extLst>
          </p:cNvPr>
          <p:cNvCxnSpPr>
            <a:cxnSpLocks/>
            <a:stCxn id="14" idx="0"/>
            <a:endCxn id="13" idx="2"/>
          </p:cNvCxnSpPr>
          <p:nvPr/>
        </p:nvCxnSpPr>
        <p:spPr>
          <a:xfrm flipV="1">
            <a:off x="5461221" y="3413862"/>
            <a:ext cx="5427" cy="739610"/>
          </a:xfrm>
          <a:prstGeom prst="line">
            <a:avLst/>
          </a:prstGeom>
          <a:ln w="19050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1F3E76A9-4D16-E6B4-7DC5-814355BD35FD}"/>
              </a:ext>
            </a:extLst>
          </p:cNvPr>
          <p:cNvSpPr/>
          <p:nvPr/>
        </p:nvSpPr>
        <p:spPr>
          <a:xfrm>
            <a:off x="4812797" y="3541026"/>
            <a:ext cx="1307702" cy="4714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</a:rPr>
              <a:t>MAC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4C24A8-EA58-297A-BC5B-6CC34CD119E3}"/>
              </a:ext>
            </a:extLst>
          </p:cNvPr>
          <p:cNvSpPr/>
          <p:nvPr/>
        </p:nvSpPr>
        <p:spPr>
          <a:xfrm>
            <a:off x="4557221" y="2787546"/>
            <a:ext cx="1808001" cy="2221183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bg2">
                  <a:lumMod val="1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CC981D-08FB-BEFB-601B-DDFF5E4CBAB1}"/>
              </a:ext>
            </a:extLst>
          </p:cNvPr>
          <p:cNvSpPr/>
          <p:nvPr/>
        </p:nvSpPr>
        <p:spPr>
          <a:xfrm>
            <a:off x="5762619" y="3628738"/>
            <a:ext cx="278789" cy="29599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+mj-lt"/>
              </a:rPr>
              <a:t>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CF70C3E-D496-4D28-7AC6-0609DB2860B5}"/>
              </a:ext>
            </a:extLst>
          </p:cNvPr>
          <p:cNvSpPr/>
          <p:nvPr/>
        </p:nvSpPr>
        <p:spPr>
          <a:xfrm>
            <a:off x="4812797" y="2942447"/>
            <a:ext cx="1307702" cy="4714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RLC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735177-0995-FF1E-5FC4-FB83010FD103}"/>
              </a:ext>
            </a:extLst>
          </p:cNvPr>
          <p:cNvSpPr/>
          <p:nvPr/>
        </p:nvSpPr>
        <p:spPr>
          <a:xfrm>
            <a:off x="4807370" y="4153472"/>
            <a:ext cx="1307702" cy="4714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High-PHY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B1FE7C-CDD6-89AA-380B-7D5A3780C15E}"/>
              </a:ext>
            </a:extLst>
          </p:cNvPr>
          <p:cNvSpPr/>
          <p:nvPr/>
        </p:nvSpPr>
        <p:spPr>
          <a:xfrm>
            <a:off x="4557221" y="429030"/>
            <a:ext cx="806349" cy="80126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6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Mobile Core CP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E649986-5987-4AF7-A02D-BBDCA50EAE61}"/>
              </a:ext>
            </a:extLst>
          </p:cNvPr>
          <p:cNvSpPr/>
          <p:nvPr/>
        </p:nvSpPr>
        <p:spPr>
          <a:xfrm>
            <a:off x="5554324" y="429030"/>
            <a:ext cx="806349" cy="82086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Mobile Core UP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4BC2736-6CD2-5F51-D9F9-8673B5C98D9D}"/>
              </a:ext>
            </a:extLst>
          </p:cNvPr>
          <p:cNvSpPr/>
          <p:nvPr/>
        </p:nvSpPr>
        <p:spPr>
          <a:xfrm>
            <a:off x="4557221" y="5378367"/>
            <a:ext cx="1808001" cy="685829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RU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B51A60C-EDA7-13EB-7187-FA4F5CB753C9}"/>
              </a:ext>
            </a:extLst>
          </p:cNvPr>
          <p:cNvCxnSpPr>
            <a:cxnSpLocks/>
            <a:stCxn id="16" idx="0"/>
            <a:endCxn id="19" idx="2"/>
          </p:cNvCxnSpPr>
          <p:nvPr/>
        </p:nvCxnSpPr>
        <p:spPr>
          <a:xfrm flipV="1">
            <a:off x="5957499" y="1249891"/>
            <a:ext cx="0" cy="360544"/>
          </a:xfrm>
          <a:prstGeom prst="line">
            <a:avLst/>
          </a:prstGeom>
          <a:ln w="19050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EC3A86E-C85E-617B-062F-ECD7A8466F13}"/>
              </a:ext>
            </a:extLst>
          </p:cNvPr>
          <p:cNvCxnSpPr>
            <a:cxnSpLocks/>
            <a:stCxn id="17" idx="0"/>
            <a:endCxn id="18" idx="2"/>
          </p:cNvCxnSpPr>
          <p:nvPr/>
        </p:nvCxnSpPr>
        <p:spPr>
          <a:xfrm flipV="1">
            <a:off x="4960396" y="1230292"/>
            <a:ext cx="0" cy="380143"/>
          </a:xfrm>
          <a:prstGeom prst="line">
            <a:avLst/>
          </a:prstGeom>
          <a:ln w="19050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232513B-69C3-2B62-AF4E-FED1AD800212}"/>
              </a:ext>
            </a:extLst>
          </p:cNvPr>
          <p:cNvCxnSpPr>
            <a:cxnSpLocks/>
          </p:cNvCxnSpPr>
          <p:nvPr/>
        </p:nvCxnSpPr>
        <p:spPr>
          <a:xfrm flipV="1">
            <a:off x="4960395" y="2302513"/>
            <a:ext cx="1" cy="485033"/>
          </a:xfrm>
          <a:prstGeom prst="line">
            <a:avLst/>
          </a:prstGeom>
          <a:ln w="19050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CF8BEB3-6E90-D8F4-522F-D461D1D501FA}"/>
              </a:ext>
            </a:extLst>
          </p:cNvPr>
          <p:cNvCxnSpPr>
            <a:cxnSpLocks/>
          </p:cNvCxnSpPr>
          <p:nvPr/>
        </p:nvCxnSpPr>
        <p:spPr>
          <a:xfrm flipV="1">
            <a:off x="5957499" y="2302513"/>
            <a:ext cx="0" cy="485033"/>
          </a:xfrm>
          <a:prstGeom prst="line">
            <a:avLst/>
          </a:prstGeom>
          <a:ln w="19050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E4488AB-0F36-9ADC-4FC1-D65AE045C104}"/>
              </a:ext>
            </a:extLst>
          </p:cNvPr>
          <p:cNvCxnSpPr>
            <a:cxnSpLocks/>
            <a:stCxn id="21" idx="0"/>
            <a:endCxn id="8" idx="2"/>
          </p:cNvCxnSpPr>
          <p:nvPr/>
        </p:nvCxnSpPr>
        <p:spPr>
          <a:xfrm flipV="1">
            <a:off x="5461222" y="5008729"/>
            <a:ext cx="0" cy="369638"/>
          </a:xfrm>
          <a:prstGeom prst="line">
            <a:avLst/>
          </a:prstGeom>
          <a:ln w="19050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632D8FF-1651-E74D-B3BD-C22E3B9F250C}"/>
              </a:ext>
            </a:extLst>
          </p:cNvPr>
          <p:cNvSpPr/>
          <p:nvPr/>
        </p:nvSpPr>
        <p:spPr>
          <a:xfrm>
            <a:off x="5554324" y="1610435"/>
            <a:ext cx="806349" cy="80126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CU-U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0D5204A-474C-4D03-57C2-4595B8F4D2DE}"/>
              </a:ext>
            </a:extLst>
          </p:cNvPr>
          <p:cNvSpPr/>
          <p:nvPr/>
        </p:nvSpPr>
        <p:spPr>
          <a:xfrm>
            <a:off x="4557221" y="1610435"/>
            <a:ext cx="806349" cy="80126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CU-C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28A2F6D-774E-7BD7-6957-B6A19271FD7F}"/>
              </a:ext>
            </a:extLst>
          </p:cNvPr>
          <p:cNvSpPr txBox="1"/>
          <p:nvPr/>
        </p:nvSpPr>
        <p:spPr>
          <a:xfrm>
            <a:off x="5239846" y="4650699"/>
            <a:ext cx="4427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DU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2763F83-AC04-13E4-68D1-E06FCA88CDEE}"/>
              </a:ext>
            </a:extLst>
          </p:cNvPr>
          <p:cNvSpPr txBox="1"/>
          <p:nvPr/>
        </p:nvSpPr>
        <p:spPr>
          <a:xfrm>
            <a:off x="4967146" y="1273299"/>
            <a:ext cx="391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FC5EDD5-7A6B-8B8F-C42B-837783A86CFE}"/>
              </a:ext>
            </a:extLst>
          </p:cNvPr>
          <p:cNvSpPr txBox="1"/>
          <p:nvPr/>
        </p:nvSpPr>
        <p:spPr>
          <a:xfrm>
            <a:off x="5973768" y="1283221"/>
            <a:ext cx="391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B550F31-DD4C-08DE-92A6-28A72C8A8F33}"/>
              </a:ext>
            </a:extLst>
          </p:cNvPr>
          <p:cNvSpPr txBox="1"/>
          <p:nvPr/>
        </p:nvSpPr>
        <p:spPr>
          <a:xfrm>
            <a:off x="4958313" y="2466863"/>
            <a:ext cx="5084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F1-C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C68E830-B126-8685-642A-B22689230FBD}"/>
              </a:ext>
            </a:extLst>
          </p:cNvPr>
          <p:cNvSpPr txBox="1"/>
          <p:nvPr/>
        </p:nvSpPr>
        <p:spPr>
          <a:xfrm>
            <a:off x="5970647" y="2467925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F1-U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92CFCF2-4589-D826-F441-F9981E820375}"/>
              </a:ext>
            </a:extLst>
          </p:cNvPr>
          <p:cNvSpPr txBox="1"/>
          <p:nvPr/>
        </p:nvSpPr>
        <p:spPr>
          <a:xfrm>
            <a:off x="5447573" y="5047869"/>
            <a:ext cx="13294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Open Fronthaul</a:t>
            </a:r>
          </a:p>
        </p:txBody>
      </p:sp>
    </p:spTree>
    <p:extLst>
      <p:ext uri="{BB962C8B-B14F-4D97-AF65-F5344CB8AC3E}">
        <p14:creationId xmlns:p14="http://schemas.microsoft.com/office/powerpoint/2010/main" val="181653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104">
            <a:extLst>
              <a:ext uri="{FF2B5EF4-FFF2-40B4-BE49-F238E27FC236}">
                <a16:creationId xmlns:a16="http://schemas.microsoft.com/office/drawing/2014/main" id="{E2DF81D3-FB2D-AE45-BCE9-982CCAB96684}"/>
              </a:ext>
            </a:extLst>
          </p:cNvPr>
          <p:cNvSpPr/>
          <p:nvPr/>
        </p:nvSpPr>
        <p:spPr>
          <a:xfrm>
            <a:off x="9525282" y="3082517"/>
            <a:ext cx="1186589" cy="63992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RF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Front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End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D4CCF7B-5343-AD4C-85FE-9FCB71F1688C}"/>
              </a:ext>
            </a:extLst>
          </p:cNvPr>
          <p:cNvSpPr/>
          <p:nvPr/>
        </p:nvSpPr>
        <p:spPr>
          <a:xfrm>
            <a:off x="7940515" y="3082517"/>
            <a:ext cx="1305764" cy="63992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D/A Conversion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20600C9E-7119-E743-80F3-2746097CB1F9}"/>
              </a:ext>
            </a:extLst>
          </p:cNvPr>
          <p:cNvSpPr/>
          <p:nvPr/>
        </p:nvSpPr>
        <p:spPr>
          <a:xfrm>
            <a:off x="6844618" y="3082517"/>
            <a:ext cx="799241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PHY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C6334D06-8FA8-D24C-BD00-C9AF13DF4007}"/>
              </a:ext>
            </a:extLst>
          </p:cNvPr>
          <p:cNvSpPr/>
          <p:nvPr/>
        </p:nvSpPr>
        <p:spPr>
          <a:xfrm>
            <a:off x="5748722" y="3082517"/>
            <a:ext cx="799241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MAC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0C19B488-C558-824C-B1A0-A2A5261BC989}"/>
              </a:ext>
            </a:extLst>
          </p:cNvPr>
          <p:cNvSpPr/>
          <p:nvPr/>
        </p:nvSpPr>
        <p:spPr>
          <a:xfrm>
            <a:off x="3556799" y="3082517"/>
            <a:ext cx="799306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PDCP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A4189DF-32B3-7B44-880B-92022DB2869A}"/>
              </a:ext>
            </a:extLst>
          </p:cNvPr>
          <p:cNvSpPr/>
          <p:nvPr/>
        </p:nvSpPr>
        <p:spPr>
          <a:xfrm>
            <a:off x="2458935" y="1982363"/>
            <a:ext cx="799306" cy="6399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RRC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97D58A12-4FB2-9F4C-B88D-AAB551B17278}"/>
              </a:ext>
            </a:extLst>
          </p:cNvPr>
          <p:cNvCxnSpPr>
            <a:cxnSpLocks/>
            <a:stCxn id="106" idx="3"/>
            <a:endCxn id="105" idx="1"/>
          </p:cNvCxnSpPr>
          <p:nvPr/>
        </p:nvCxnSpPr>
        <p:spPr>
          <a:xfrm>
            <a:off x="9246279" y="3402482"/>
            <a:ext cx="279003" cy="0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54548D48-CD95-0A41-A867-DAFE5CE356AD}"/>
              </a:ext>
            </a:extLst>
          </p:cNvPr>
          <p:cNvCxnSpPr>
            <a:cxnSpLocks/>
            <a:stCxn id="107" idx="3"/>
            <a:endCxn id="106" idx="1"/>
          </p:cNvCxnSpPr>
          <p:nvPr/>
        </p:nvCxnSpPr>
        <p:spPr>
          <a:xfrm>
            <a:off x="7643860" y="3402482"/>
            <a:ext cx="296655" cy="0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16EF22B6-086D-8447-A62D-3E2DA8B41D4D}"/>
              </a:ext>
            </a:extLst>
          </p:cNvPr>
          <p:cNvCxnSpPr>
            <a:cxnSpLocks/>
          </p:cNvCxnSpPr>
          <p:nvPr/>
        </p:nvCxnSpPr>
        <p:spPr>
          <a:xfrm>
            <a:off x="6547963" y="3402482"/>
            <a:ext cx="296655" cy="0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A7F7F8B4-7760-3142-A4C0-832DF80D8A31}"/>
              </a:ext>
            </a:extLst>
          </p:cNvPr>
          <p:cNvCxnSpPr>
            <a:cxnSpLocks/>
            <a:stCxn id="110" idx="3"/>
          </p:cNvCxnSpPr>
          <p:nvPr/>
        </p:nvCxnSpPr>
        <p:spPr>
          <a:xfrm>
            <a:off x="4356106" y="3402482"/>
            <a:ext cx="296655" cy="3827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>
            <a:extLst>
              <a:ext uri="{FF2B5EF4-FFF2-40B4-BE49-F238E27FC236}">
                <a16:creationId xmlns:a16="http://schemas.microsoft.com/office/drawing/2014/main" id="{B7B63AB9-1255-9349-9E6F-06C2BBDFC240}"/>
              </a:ext>
            </a:extLst>
          </p:cNvPr>
          <p:cNvCxnSpPr>
            <a:cxnSpLocks/>
          </p:cNvCxnSpPr>
          <p:nvPr/>
        </p:nvCxnSpPr>
        <p:spPr>
          <a:xfrm>
            <a:off x="3258242" y="2465662"/>
            <a:ext cx="298558" cy="797996"/>
          </a:xfrm>
          <a:prstGeom prst="bentConnector3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EB88A2A4-6BD7-C84D-BDE3-68169C82E9DB}"/>
              </a:ext>
            </a:extLst>
          </p:cNvPr>
          <p:cNvCxnSpPr>
            <a:cxnSpLocks/>
          </p:cNvCxnSpPr>
          <p:nvPr/>
        </p:nvCxnSpPr>
        <p:spPr>
          <a:xfrm>
            <a:off x="10707220" y="3402480"/>
            <a:ext cx="279003" cy="0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4FBE0C53-3CFC-C447-AF9F-7923353E168C}"/>
              </a:ext>
            </a:extLst>
          </p:cNvPr>
          <p:cNvSpPr txBox="1"/>
          <p:nvPr/>
        </p:nvSpPr>
        <p:spPr>
          <a:xfrm>
            <a:off x="506858" y="2293077"/>
            <a:ext cx="1481987" cy="5957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Mobile Core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Control Plane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6CDC23D1-6638-F346-8539-04EE1369C6BE}"/>
              </a:ext>
            </a:extLst>
          </p:cNvPr>
          <p:cNvSpPr txBox="1"/>
          <p:nvPr/>
        </p:nvSpPr>
        <p:spPr>
          <a:xfrm>
            <a:off x="518945" y="3424572"/>
            <a:ext cx="1412041" cy="5957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Mobile Core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User Plane</a:t>
            </a:r>
          </a:p>
        </p:txBody>
      </p:sp>
      <p:cxnSp>
        <p:nvCxnSpPr>
          <p:cNvPr id="122" name="Elbow Connector 121">
            <a:extLst>
              <a:ext uri="{FF2B5EF4-FFF2-40B4-BE49-F238E27FC236}">
                <a16:creationId xmlns:a16="http://schemas.microsoft.com/office/drawing/2014/main" id="{9FE882DC-FB87-3641-8125-3E30A28ADA1D}"/>
              </a:ext>
            </a:extLst>
          </p:cNvPr>
          <p:cNvCxnSpPr>
            <a:cxnSpLocks/>
          </p:cNvCxnSpPr>
          <p:nvPr/>
        </p:nvCxnSpPr>
        <p:spPr>
          <a:xfrm rot="16200000" flipH="1">
            <a:off x="3205935" y="2332000"/>
            <a:ext cx="795962" cy="705073"/>
          </a:xfrm>
          <a:prstGeom prst="bentConnector3">
            <a:avLst>
              <a:gd name="adj1" fmla="val 1188"/>
            </a:avLst>
          </a:prstGeom>
          <a:ln w="25400">
            <a:solidFill>
              <a:schemeClr val="accent1">
                <a:lumMod val="75000"/>
              </a:schemeClr>
            </a:solidFill>
            <a:prstDash val="sysDot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>
            <a:extLst>
              <a:ext uri="{FF2B5EF4-FFF2-40B4-BE49-F238E27FC236}">
                <a16:creationId xmlns:a16="http://schemas.microsoft.com/office/drawing/2014/main" id="{440491CA-41FB-B34A-8067-7FF0B153C96D}"/>
              </a:ext>
            </a:extLst>
          </p:cNvPr>
          <p:cNvCxnSpPr>
            <a:cxnSpLocks/>
          </p:cNvCxnSpPr>
          <p:nvPr/>
        </p:nvCxnSpPr>
        <p:spPr>
          <a:xfrm>
            <a:off x="3980409" y="2286554"/>
            <a:ext cx="1106370" cy="792133"/>
          </a:xfrm>
          <a:prstGeom prst="bentConnector2">
            <a:avLst/>
          </a:prstGeom>
          <a:ln w="25400">
            <a:solidFill>
              <a:schemeClr val="accent1">
                <a:lumMod val="75000"/>
              </a:schemeClr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Elbow Connector 123">
            <a:extLst>
              <a:ext uri="{FF2B5EF4-FFF2-40B4-BE49-F238E27FC236}">
                <a16:creationId xmlns:a16="http://schemas.microsoft.com/office/drawing/2014/main" id="{96CEA5C4-7A82-9942-85D0-68C8747F90AF}"/>
              </a:ext>
            </a:extLst>
          </p:cNvPr>
          <p:cNvCxnSpPr>
            <a:cxnSpLocks/>
            <a:endCxn id="109" idx="0"/>
          </p:cNvCxnSpPr>
          <p:nvPr/>
        </p:nvCxnSpPr>
        <p:spPr>
          <a:xfrm>
            <a:off x="5129429" y="2286554"/>
            <a:ext cx="1018914" cy="795963"/>
          </a:xfrm>
          <a:prstGeom prst="bentConnector2">
            <a:avLst/>
          </a:prstGeom>
          <a:ln w="25400">
            <a:solidFill>
              <a:schemeClr val="accent1">
                <a:lumMod val="75000"/>
              </a:schemeClr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>
            <a:extLst>
              <a:ext uri="{FF2B5EF4-FFF2-40B4-BE49-F238E27FC236}">
                <a16:creationId xmlns:a16="http://schemas.microsoft.com/office/drawing/2014/main" id="{B3CE793C-D1DA-3F48-88DB-2346929B2E80}"/>
              </a:ext>
            </a:extLst>
          </p:cNvPr>
          <p:cNvCxnSpPr>
            <a:cxnSpLocks/>
          </p:cNvCxnSpPr>
          <p:nvPr/>
        </p:nvCxnSpPr>
        <p:spPr>
          <a:xfrm>
            <a:off x="6148343" y="2286554"/>
            <a:ext cx="1127920" cy="792132"/>
          </a:xfrm>
          <a:prstGeom prst="bentConnector3">
            <a:avLst>
              <a:gd name="adj1" fmla="val 99837"/>
            </a:avLst>
          </a:prstGeom>
          <a:ln w="25400">
            <a:solidFill>
              <a:schemeClr val="accent1">
                <a:lumMod val="75000"/>
              </a:schemeClr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DC85BA69-6677-9745-8600-FAD0661B3CF3}"/>
              </a:ext>
            </a:extLst>
          </p:cNvPr>
          <p:cNvSpPr txBox="1"/>
          <p:nvPr/>
        </p:nvSpPr>
        <p:spPr>
          <a:xfrm>
            <a:off x="4228216" y="1959537"/>
            <a:ext cx="702821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control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CE2927BD-BF24-0543-A138-0B6FBD8A2121}"/>
              </a:ext>
            </a:extLst>
          </p:cNvPr>
          <p:cNvSpPr/>
          <p:nvPr/>
        </p:nvSpPr>
        <p:spPr>
          <a:xfrm>
            <a:off x="4670092" y="3082517"/>
            <a:ext cx="799306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RLC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B26040DF-A78E-D54A-B20E-237FF4950D0F}"/>
              </a:ext>
            </a:extLst>
          </p:cNvPr>
          <p:cNvCxnSpPr>
            <a:cxnSpLocks/>
          </p:cNvCxnSpPr>
          <p:nvPr/>
        </p:nvCxnSpPr>
        <p:spPr>
          <a:xfrm>
            <a:off x="5460733" y="3402482"/>
            <a:ext cx="296655" cy="0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id="{9CD6B071-1EAA-2540-B841-270B9AD608D5}"/>
              </a:ext>
            </a:extLst>
          </p:cNvPr>
          <p:cNvSpPr/>
          <p:nvPr/>
        </p:nvSpPr>
        <p:spPr>
          <a:xfrm>
            <a:off x="623568" y="1727304"/>
            <a:ext cx="1110902" cy="2435623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600" dirty="0">
                <a:solidFill>
                  <a:sysClr val="windowText" lastClr="000000"/>
                </a:solidFill>
              </a:rPr>
              <a:t>Mobile</a:t>
            </a:r>
          </a:p>
          <a:p>
            <a:pPr algn="ctr">
              <a:lnSpc>
                <a:spcPct val="80000"/>
              </a:lnSpc>
            </a:pPr>
            <a:r>
              <a:rPr lang="en-US" sz="1600" dirty="0">
                <a:solidFill>
                  <a:sysClr val="windowText" lastClr="000000"/>
                </a:solidFill>
              </a:rPr>
              <a:t>Core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80AC7BDC-64B0-A04C-9399-1E6987B62711}"/>
              </a:ext>
            </a:extLst>
          </p:cNvPr>
          <p:cNvSpPr/>
          <p:nvPr/>
        </p:nvSpPr>
        <p:spPr>
          <a:xfrm>
            <a:off x="795805" y="1982174"/>
            <a:ext cx="799306" cy="6399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Control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Plane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E0DEFF38-B271-7949-B7B5-D106A5B4DA79}"/>
              </a:ext>
            </a:extLst>
          </p:cNvPr>
          <p:cNvCxnSpPr>
            <a:cxnSpLocks/>
            <a:stCxn id="136" idx="3"/>
            <a:endCxn id="111" idx="1"/>
          </p:cNvCxnSpPr>
          <p:nvPr/>
        </p:nvCxnSpPr>
        <p:spPr>
          <a:xfrm>
            <a:off x="1595111" y="2302138"/>
            <a:ext cx="863824" cy="189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BC60390A-3F0E-7045-B686-0109FD4C198D}"/>
              </a:ext>
            </a:extLst>
          </p:cNvPr>
          <p:cNvSpPr/>
          <p:nvPr/>
        </p:nvSpPr>
        <p:spPr>
          <a:xfrm>
            <a:off x="789599" y="3257541"/>
            <a:ext cx="799306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User</a:t>
            </a:r>
          </a:p>
          <a:p>
            <a:pPr algn="ctr"/>
            <a:r>
              <a:rPr lang="en-US" sz="1400" dirty="0">
                <a:solidFill>
                  <a:schemeClr val="tx2"/>
                </a:solidFill>
              </a:rPr>
              <a:t>Plane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E230D404-64BC-E242-81CD-8691DBEA3A95}"/>
              </a:ext>
            </a:extLst>
          </p:cNvPr>
          <p:cNvCxnSpPr>
            <a:cxnSpLocks/>
            <a:stCxn id="137" idx="3"/>
          </p:cNvCxnSpPr>
          <p:nvPr/>
        </p:nvCxnSpPr>
        <p:spPr>
          <a:xfrm>
            <a:off x="1588905" y="3577505"/>
            <a:ext cx="1967894" cy="0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C3B2CF40-1916-AA4C-B76E-3CCBAFB0D246}"/>
              </a:ext>
            </a:extLst>
          </p:cNvPr>
          <p:cNvSpPr/>
          <p:nvPr/>
        </p:nvSpPr>
        <p:spPr>
          <a:xfrm>
            <a:off x="7172793" y="1720516"/>
            <a:ext cx="4395639" cy="243562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Radio Unit (RU)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37123BF-E1C1-FE47-A3B8-93E667DE682E}"/>
              </a:ext>
            </a:extLst>
          </p:cNvPr>
          <p:cNvSpPr/>
          <p:nvPr/>
        </p:nvSpPr>
        <p:spPr>
          <a:xfrm>
            <a:off x="4520776" y="1720516"/>
            <a:ext cx="2585514" cy="243562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Distributed Unit (DU)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0CEFB32-E59F-9542-9005-EF90B66D0879}"/>
              </a:ext>
            </a:extLst>
          </p:cNvPr>
          <p:cNvSpPr/>
          <p:nvPr/>
        </p:nvSpPr>
        <p:spPr>
          <a:xfrm>
            <a:off x="2322856" y="1727304"/>
            <a:ext cx="2131418" cy="243562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Central Unit (CU)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A050B3F-9A1B-A958-1E83-C4877520A28D}"/>
              </a:ext>
            </a:extLst>
          </p:cNvPr>
          <p:cNvGrpSpPr/>
          <p:nvPr/>
        </p:nvGrpSpPr>
        <p:grpSpPr>
          <a:xfrm>
            <a:off x="10664117" y="2065299"/>
            <a:ext cx="674460" cy="1657145"/>
            <a:chOff x="7814538" y="1011874"/>
            <a:chExt cx="674460" cy="136546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40C1EE0-F437-EBD5-B0FA-3E917454216F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BBD820B-7473-ABA1-E222-CEEF60DD5513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FBCE44A2-91FF-2B0D-E418-F156E1C3F695}"/>
                  </a:ext>
                </a:extLst>
              </p:cNvPr>
              <p:cNvCxnSpPr>
                <a:stCxn id="12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8976F670-3CDE-739E-ADFC-C6F2C6298A3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D2BAA8D6-CE32-088A-DD35-46DD7D59619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53DD37B-8B52-D0BF-DBDE-F8149CB7405F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10" name="Arc 9">
                <a:extLst>
                  <a:ext uri="{FF2B5EF4-FFF2-40B4-BE49-F238E27FC236}">
                    <a16:creationId xmlns:a16="http://schemas.microsoft.com/office/drawing/2014/main" id="{053ABD12-8D9E-0B71-F4C6-7095C6F742A4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Arc 10">
                <a:extLst>
                  <a:ext uri="{FF2B5EF4-FFF2-40B4-BE49-F238E27FC236}">
                    <a16:creationId xmlns:a16="http://schemas.microsoft.com/office/drawing/2014/main" id="{BF8DF81F-E497-8930-16AD-A186547C8F9E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70F6D64-1827-5C09-2AFE-77B1E81B41B3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8" name="Arc 7">
                <a:extLst>
                  <a:ext uri="{FF2B5EF4-FFF2-40B4-BE49-F238E27FC236}">
                    <a16:creationId xmlns:a16="http://schemas.microsoft.com/office/drawing/2014/main" id="{CD67EB81-CB43-0840-E540-3DEB3F590D48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Arc 8">
                <a:extLst>
                  <a:ext uri="{FF2B5EF4-FFF2-40B4-BE49-F238E27FC236}">
                    <a16:creationId xmlns:a16="http://schemas.microsoft.com/office/drawing/2014/main" id="{89597F4E-2790-A962-D733-6AD880B966E5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D16A84D8-41BA-4426-3BF9-E499706222D5}"/>
              </a:ext>
            </a:extLst>
          </p:cNvPr>
          <p:cNvSpPr/>
          <p:nvPr/>
        </p:nvSpPr>
        <p:spPr>
          <a:xfrm>
            <a:off x="6018143" y="3082517"/>
            <a:ext cx="260399" cy="19439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1947916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Cloud 68">
            <a:extLst>
              <a:ext uri="{FF2B5EF4-FFF2-40B4-BE49-F238E27FC236}">
                <a16:creationId xmlns:a16="http://schemas.microsoft.com/office/drawing/2014/main" id="{B7952989-F578-974F-BD5F-42F922E15E6C}"/>
              </a:ext>
            </a:extLst>
          </p:cNvPr>
          <p:cNvSpPr/>
          <p:nvPr/>
        </p:nvSpPr>
        <p:spPr>
          <a:xfrm>
            <a:off x="5255935" y="1204220"/>
            <a:ext cx="1394307" cy="902286"/>
          </a:xfrm>
          <a:prstGeom prst="cloud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867" dirty="0">
              <a:solidFill>
                <a:schemeClr val="bg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EC3A919-EDDB-DB46-88D5-469E7F697E6D}"/>
              </a:ext>
            </a:extLst>
          </p:cNvPr>
          <p:cNvSpPr txBox="1"/>
          <p:nvPr/>
        </p:nvSpPr>
        <p:spPr>
          <a:xfrm>
            <a:off x="3446524" y="3980589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5958BC6-6C27-5640-9186-36FF2C1EA3FC}"/>
              </a:ext>
            </a:extLst>
          </p:cNvPr>
          <p:cNvSpPr txBox="1"/>
          <p:nvPr/>
        </p:nvSpPr>
        <p:spPr>
          <a:xfrm>
            <a:off x="3861909" y="4325039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D604D82-DE5F-4240-B370-C73D8E6A17F9}"/>
              </a:ext>
            </a:extLst>
          </p:cNvPr>
          <p:cNvSpPr txBox="1"/>
          <p:nvPr/>
        </p:nvSpPr>
        <p:spPr>
          <a:xfrm>
            <a:off x="4994562" y="4307619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FCEC63A-C62B-3445-A298-7BC44557ED48}"/>
              </a:ext>
            </a:extLst>
          </p:cNvPr>
          <p:cNvSpPr txBox="1"/>
          <p:nvPr/>
        </p:nvSpPr>
        <p:spPr>
          <a:xfrm>
            <a:off x="4579647" y="3980590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B80B7EB-FEF7-B549-A570-F9D7E47CF115}"/>
              </a:ext>
            </a:extLst>
          </p:cNvPr>
          <p:cNvSpPr txBox="1"/>
          <p:nvPr/>
        </p:nvSpPr>
        <p:spPr>
          <a:xfrm>
            <a:off x="6826691" y="3944321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818D23B-E6DD-6E43-8034-0466B59A5D1B}"/>
              </a:ext>
            </a:extLst>
          </p:cNvPr>
          <p:cNvSpPr txBox="1"/>
          <p:nvPr/>
        </p:nvSpPr>
        <p:spPr>
          <a:xfrm>
            <a:off x="7994139" y="3944321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E9F6BDC-4A85-3849-9E12-7065F5A87AAE}"/>
              </a:ext>
            </a:extLst>
          </p:cNvPr>
          <p:cNvSpPr txBox="1"/>
          <p:nvPr/>
        </p:nvSpPr>
        <p:spPr>
          <a:xfrm>
            <a:off x="6426939" y="4339710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7BB185B-8A09-EC45-89E8-A0EC1AEC321C}"/>
              </a:ext>
            </a:extLst>
          </p:cNvPr>
          <p:cNvSpPr txBox="1"/>
          <p:nvPr/>
        </p:nvSpPr>
        <p:spPr>
          <a:xfrm>
            <a:off x="7552730" y="4317393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AE77788-6BDE-DD48-A327-7A3692D0082B}"/>
              </a:ext>
            </a:extLst>
          </p:cNvPr>
          <p:cNvSpPr/>
          <p:nvPr/>
        </p:nvSpPr>
        <p:spPr>
          <a:xfrm>
            <a:off x="3754999" y="2607984"/>
            <a:ext cx="493876" cy="402772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DU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A4D215E-C7D0-154D-869F-3CB7CFF20641}"/>
              </a:ext>
            </a:extLst>
          </p:cNvPr>
          <p:cNvSpPr/>
          <p:nvPr/>
        </p:nvSpPr>
        <p:spPr>
          <a:xfrm>
            <a:off x="5053008" y="2607988"/>
            <a:ext cx="493876" cy="402772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DU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2C31E39-C653-7149-BFE9-FE717574E203}"/>
              </a:ext>
            </a:extLst>
          </p:cNvPr>
          <p:cNvSpPr/>
          <p:nvPr/>
        </p:nvSpPr>
        <p:spPr>
          <a:xfrm>
            <a:off x="6319630" y="2607984"/>
            <a:ext cx="493876" cy="402772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DU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F8BC2664-C823-0246-94D0-DF8B032176F9}"/>
              </a:ext>
            </a:extLst>
          </p:cNvPr>
          <p:cNvSpPr/>
          <p:nvPr/>
        </p:nvSpPr>
        <p:spPr>
          <a:xfrm>
            <a:off x="7589377" y="2607984"/>
            <a:ext cx="493876" cy="402772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DU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005C136C-05C0-4F4A-AAA7-21DCF6DB116B}"/>
              </a:ext>
            </a:extLst>
          </p:cNvPr>
          <p:cNvCxnSpPr>
            <a:cxnSpLocks/>
            <a:stCxn id="78" idx="2"/>
          </p:cNvCxnSpPr>
          <p:nvPr/>
        </p:nvCxnSpPr>
        <p:spPr>
          <a:xfrm flipH="1">
            <a:off x="3658070" y="3010756"/>
            <a:ext cx="343867" cy="347843"/>
          </a:xfrm>
          <a:prstGeom prst="line">
            <a:avLst/>
          </a:prstGeom>
          <a:ln w="12700">
            <a:solidFill>
              <a:srgbClr val="0070C0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FAF55CB4-8BC3-254D-8838-65F35788D246}"/>
              </a:ext>
            </a:extLst>
          </p:cNvPr>
          <p:cNvCxnSpPr>
            <a:cxnSpLocks/>
            <a:stCxn id="78" idx="2"/>
          </p:cNvCxnSpPr>
          <p:nvPr/>
        </p:nvCxnSpPr>
        <p:spPr>
          <a:xfrm>
            <a:off x="4001937" y="3010756"/>
            <a:ext cx="58905" cy="707323"/>
          </a:xfrm>
          <a:prstGeom prst="line">
            <a:avLst/>
          </a:prstGeom>
          <a:ln w="12700">
            <a:solidFill>
              <a:srgbClr val="0070C0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007940FD-8B33-C34E-A01D-DD2ED3AA15F9}"/>
              </a:ext>
            </a:extLst>
          </p:cNvPr>
          <p:cNvCxnSpPr>
            <a:cxnSpLocks/>
            <a:stCxn id="79" idx="2"/>
          </p:cNvCxnSpPr>
          <p:nvPr/>
        </p:nvCxnSpPr>
        <p:spPr>
          <a:xfrm flipH="1">
            <a:off x="4790186" y="3010760"/>
            <a:ext cx="509760" cy="347839"/>
          </a:xfrm>
          <a:prstGeom prst="line">
            <a:avLst/>
          </a:prstGeom>
          <a:ln w="12700">
            <a:solidFill>
              <a:srgbClr val="0070C0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53252741-0C29-7D49-82FD-BE2D92D00282}"/>
              </a:ext>
            </a:extLst>
          </p:cNvPr>
          <p:cNvCxnSpPr>
            <a:cxnSpLocks/>
            <a:stCxn id="79" idx="2"/>
          </p:cNvCxnSpPr>
          <p:nvPr/>
        </p:nvCxnSpPr>
        <p:spPr>
          <a:xfrm flipH="1">
            <a:off x="5192958" y="3010760"/>
            <a:ext cx="106988" cy="707319"/>
          </a:xfrm>
          <a:prstGeom prst="line">
            <a:avLst/>
          </a:prstGeom>
          <a:ln w="12700">
            <a:solidFill>
              <a:srgbClr val="0070C0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B0399B7E-37CB-1D4A-B2BA-D9706340C629}"/>
              </a:ext>
            </a:extLst>
          </p:cNvPr>
          <p:cNvCxnSpPr>
            <a:cxnSpLocks/>
            <a:stCxn id="80" idx="2"/>
          </p:cNvCxnSpPr>
          <p:nvPr/>
        </p:nvCxnSpPr>
        <p:spPr>
          <a:xfrm>
            <a:off x="6566568" y="3010756"/>
            <a:ext cx="74191" cy="707323"/>
          </a:xfrm>
          <a:prstGeom prst="line">
            <a:avLst/>
          </a:prstGeom>
          <a:ln w="12700">
            <a:solidFill>
              <a:srgbClr val="0070C0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268B7024-E5B3-5A46-BCD6-95B822EB6449}"/>
              </a:ext>
            </a:extLst>
          </p:cNvPr>
          <p:cNvCxnSpPr>
            <a:cxnSpLocks/>
            <a:stCxn id="80" idx="2"/>
          </p:cNvCxnSpPr>
          <p:nvPr/>
        </p:nvCxnSpPr>
        <p:spPr>
          <a:xfrm>
            <a:off x="6566568" y="3010756"/>
            <a:ext cx="476963" cy="347843"/>
          </a:xfrm>
          <a:prstGeom prst="line">
            <a:avLst/>
          </a:prstGeom>
          <a:ln w="12700">
            <a:solidFill>
              <a:srgbClr val="0070C0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30A945EB-4177-EE4F-8097-0F3EE6C7E944}"/>
              </a:ext>
            </a:extLst>
          </p:cNvPr>
          <p:cNvCxnSpPr>
            <a:cxnSpLocks/>
            <a:stCxn id="81" idx="2"/>
          </p:cNvCxnSpPr>
          <p:nvPr/>
        </p:nvCxnSpPr>
        <p:spPr>
          <a:xfrm flipH="1">
            <a:off x="7761989" y="3010756"/>
            <a:ext cx="74326" cy="707323"/>
          </a:xfrm>
          <a:prstGeom prst="line">
            <a:avLst/>
          </a:prstGeom>
          <a:ln w="12700">
            <a:solidFill>
              <a:srgbClr val="0070C0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67875E3-FB43-2441-9D95-05A674E2BE6F}"/>
              </a:ext>
            </a:extLst>
          </p:cNvPr>
          <p:cNvCxnSpPr>
            <a:cxnSpLocks/>
            <a:stCxn id="81" idx="2"/>
          </p:cNvCxnSpPr>
          <p:nvPr/>
        </p:nvCxnSpPr>
        <p:spPr>
          <a:xfrm>
            <a:off x="7836315" y="3010756"/>
            <a:ext cx="339328" cy="347843"/>
          </a:xfrm>
          <a:prstGeom prst="line">
            <a:avLst/>
          </a:prstGeom>
          <a:ln w="12700">
            <a:solidFill>
              <a:srgbClr val="0070C0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8E91E268-2375-EB43-BF34-0BDB602D4209}"/>
              </a:ext>
            </a:extLst>
          </p:cNvPr>
          <p:cNvSpPr/>
          <p:nvPr/>
        </p:nvSpPr>
        <p:spPr>
          <a:xfrm>
            <a:off x="5706151" y="1432331"/>
            <a:ext cx="493876" cy="402772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E95896E5-EC8B-014F-9649-023A89E0B043}"/>
              </a:ext>
            </a:extLst>
          </p:cNvPr>
          <p:cNvCxnSpPr>
            <a:stCxn id="90" idx="2"/>
            <a:endCxn id="79" idx="0"/>
          </p:cNvCxnSpPr>
          <p:nvPr/>
        </p:nvCxnSpPr>
        <p:spPr>
          <a:xfrm flipH="1">
            <a:off x="5299946" y="1835103"/>
            <a:ext cx="653143" cy="772885"/>
          </a:xfrm>
          <a:prstGeom prst="line">
            <a:avLst/>
          </a:prstGeom>
          <a:ln w="12700">
            <a:solidFill>
              <a:srgbClr val="0070C0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146EC093-EEDE-4D4C-A584-5668DD7E45B4}"/>
              </a:ext>
            </a:extLst>
          </p:cNvPr>
          <p:cNvCxnSpPr>
            <a:stCxn id="90" idx="2"/>
            <a:endCxn id="78" idx="0"/>
          </p:cNvCxnSpPr>
          <p:nvPr/>
        </p:nvCxnSpPr>
        <p:spPr>
          <a:xfrm flipH="1">
            <a:off x="4001937" y="1835103"/>
            <a:ext cx="1951152" cy="772881"/>
          </a:xfrm>
          <a:prstGeom prst="line">
            <a:avLst/>
          </a:prstGeom>
          <a:ln w="12700">
            <a:solidFill>
              <a:srgbClr val="0070C0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8E6FB0F9-540B-734A-B0F3-7ED671A287BD}"/>
              </a:ext>
            </a:extLst>
          </p:cNvPr>
          <p:cNvCxnSpPr>
            <a:stCxn id="90" idx="2"/>
            <a:endCxn id="80" idx="0"/>
          </p:cNvCxnSpPr>
          <p:nvPr/>
        </p:nvCxnSpPr>
        <p:spPr>
          <a:xfrm>
            <a:off x="5953089" y="1835103"/>
            <a:ext cx="613479" cy="772881"/>
          </a:xfrm>
          <a:prstGeom prst="line">
            <a:avLst/>
          </a:prstGeom>
          <a:ln w="12700">
            <a:solidFill>
              <a:srgbClr val="0070C0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CC3DAAD8-FBA0-F94F-AE45-9D8835520B85}"/>
              </a:ext>
            </a:extLst>
          </p:cNvPr>
          <p:cNvCxnSpPr>
            <a:stCxn id="90" idx="2"/>
            <a:endCxn id="81" idx="0"/>
          </p:cNvCxnSpPr>
          <p:nvPr/>
        </p:nvCxnSpPr>
        <p:spPr>
          <a:xfrm>
            <a:off x="5953089" y="1835103"/>
            <a:ext cx="1883226" cy="772881"/>
          </a:xfrm>
          <a:prstGeom prst="line">
            <a:avLst/>
          </a:prstGeom>
          <a:ln w="12700">
            <a:solidFill>
              <a:srgbClr val="0070C0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5" name="Graphic 94">
            <a:extLst>
              <a:ext uri="{FF2B5EF4-FFF2-40B4-BE49-F238E27FC236}">
                <a16:creationId xmlns:a16="http://schemas.microsoft.com/office/drawing/2014/main" id="{7C02CABD-6B61-1547-ADB0-3445A7CFF3E4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36260" y="3667403"/>
            <a:ext cx="506243" cy="704629"/>
          </a:xfrm>
          <a:prstGeom prst="rect">
            <a:avLst/>
          </a:prstGeom>
        </p:spPr>
      </p:pic>
      <p:pic>
        <p:nvPicPr>
          <p:cNvPr id="96" name="Graphic 95">
            <a:extLst>
              <a:ext uri="{FF2B5EF4-FFF2-40B4-BE49-F238E27FC236}">
                <a16:creationId xmlns:a16="http://schemas.microsoft.com/office/drawing/2014/main" id="{4B36EE0E-5769-6440-AB4A-962D0C0F4F01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03284" y="3667403"/>
            <a:ext cx="506243" cy="704629"/>
          </a:xfrm>
          <a:prstGeom prst="rect">
            <a:avLst/>
          </a:prstGeom>
        </p:spPr>
      </p:pic>
      <p:pic>
        <p:nvPicPr>
          <p:cNvPr id="97" name="Graphic 96">
            <a:extLst>
              <a:ext uri="{FF2B5EF4-FFF2-40B4-BE49-F238E27FC236}">
                <a16:creationId xmlns:a16="http://schemas.microsoft.com/office/drawing/2014/main" id="{BF657DAC-98ED-8549-B670-8DB031FDD108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9880" y="3321150"/>
            <a:ext cx="506243" cy="704629"/>
          </a:xfrm>
          <a:prstGeom prst="rect">
            <a:avLst/>
          </a:prstGeom>
        </p:spPr>
      </p:pic>
      <p:pic>
        <p:nvPicPr>
          <p:cNvPr id="98" name="Graphic 97">
            <a:extLst>
              <a:ext uri="{FF2B5EF4-FFF2-40B4-BE49-F238E27FC236}">
                <a16:creationId xmlns:a16="http://schemas.microsoft.com/office/drawing/2014/main" id="{C1D87D53-9F48-0943-9AB9-D6C33B713F7D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73713" y="3704431"/>
            <a:ext cx="506243" cy="704629"/>
          </a:xfrm>
          <a:prstGeom prst="rect">
            <a:avLst/>
          </a:prstGeom>
        </p:spPr>
      </p:pic>
      <p:pic>
        <p:nvPicPr>
          <p:cNvPr id="99" name="Graphic 98">
            <a:extLst>
              <a:ext uri="{FF2B5EF4-FFF2-40B4-BE49-F238E27FC236}">
                <a16:creationId xmlns:a16="http://schemas.microsoft.com/office/drawing/2014/main" id="{8C87E02C-AD68-B441-9663-018CA2F6019E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90019" y="3334799"/>
            <a:ext cx="506243" cy="704629"/>
          </a:xfrm>
          <a:prstGeom prst="rect">
            <a:avLst/>
          </a:prstGeom>
        </p:spPr>
      </p:pic>
      <p:pic>
        <p:nvPicPr>
          <p:cNvPr id="100" name="Graphic 99">
            <a:extLst>
              <a:ext uri="{FF2B5EF4-FFF2-40B4-BE49-F238E27FC236}">
                <a16:creationId xmlns:a16="http://schemas.microsoft.com/office/drawing/2014/main" id="{4FFC9615-25FD-6E4B-85BE-DF261042A0E6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01053" y="3683842"/>
            <a:ext cx="506243" cy="704629"/>
          </a:xfrm>
          <a:prstGeom prst="rect">
            <a:avLst/>
          </a:prstGeom>
        </p:spPr>
      </p:pic>
      <p:pic>
        <p:nvPicPr>
          <p:cNvPr id="101" name="Graphic 100">
            <a:extLst>
              <a:ext uri="{FF2B5EF4-FFF2-40B4-BE49-F238E27FC236}">
                <a16:creationId xmlns:a16="http://schemas.microsoft.com/office/drawing/2014/main" id="{6D009C78-FEAE-C940-828F-FF8C1C87F3ED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25458" y="3326010"/>
            <a:ext cx="506243" cy="704629"/>
          </a:xfrm>
          <a:prstGeom prst="rect">
            <a:avLst/>
          </a:prstGeom>
        </p:spPr>
      </p:pic>
      <p:pic>
        <p:nvPicPr>
          <p:cNvPr id="102" name="Graphic 101">
            <a:extLst>
              <a:ext uri="{FF2B5EF4-FFF2-40B4-BE49-F238E27FC236}">
                <a16:creationId xmlns:a16="http://schemas.microsoft.com/office/drawing/2014/main" id="{5B23BCE1-0361-C247-AA3F-CF8A5CD014DF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34995" y="3312794"/>
            <a:ext cx="506243" cy="704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541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104">
            <a:extLst>
              <a:ext uri="{FF2B5EF4-FFF2-40B4-BE49-F238E27FC236}">
                <a16:creationId xmlns:a16="http://schemas.microsoft.com/office/drawing/2014/main" id="{E2DF81D3-FB2D-AE45-BCE9-982CCAB96684}"/>
              </a:ext>
            </a:extLst>
          </p:cNvPr>
          <p:cNvSpPr/>
          <p:nvPr/>
        </p:nvSpPr>
        <p:spPr>
          <a:xfrm>
            <a:off x="9525282" y="3082517"/>
            <a:ext cx="1186589" cy="63992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RF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Front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End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D4CCF7B-5343-AD4C-85FE-9FCB71F1688C}"/>
              </a:ext>
            </a:extLst>
          </p:cNvPr>
          <p:cNvSpPr/>
          <p:nvPr/>
        </p:nvSpPr>
        <p:spPr>
          <a:xfrm>
            <a:off x="7940515" y="3082517"/>
            <a:ext cx="1305764" cy="63992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D/A Conversion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20600C9E-7119-E743-80F3-2746097CB1F9}"/>
              </a:ext>
            </a:extLst>
          </p:cNvPr>
          <p:cNvSpPr/>
          <p:nvPr/>
        </p:nvSpPr>
        <p:spPr>
          <a:xfrm>
            <a:off x="6844618" y="3082517"/>
            <a:ext cx="799241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PHY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C6334D06-8FA8-D24C-BD00-C9AF13DF4007}"/>
              </a:ext>
            </a:extLst>
          </p:cNvPr>
          <p:cNvSpPr/>
          <p:nvPr/>
        </p:nvSpPr>
        <p:spPr>
          <a:xfrm>
            <a:off x="5748722" y="3082517"/>
            <a:ext cx="799241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MAC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0C19B488-C558-824C-B1A0-A2A5261BC989}"/>
              </a:ext>
            </a:extLst>
          </p:cNvPr>
          <p:cNvSpPr/>
          <p:nvPr/>
        </p:nvSpPr>
        <p:spPr>
          <a:xfrm>
            <a:off x="3556799" y="3082517"/>
            <a:ext cx="799306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PDCP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A4189DF-32B3-7B44-880B-92022DB2869A}"/>
              </a:ext>
            </a:extLst>
          </p:cNvPr>
          <p:cNvSpPr/>
          <p:nvPr/>
        </p:nvSpPr>
        <p:spPr>
          <a:xfrm>
            <a:off x="2458935" y="2065488"/>
            <a:ext cx="799306" cy="6399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400" dirty="0">
                <a:solidFill>
                  <a:schemeClr val="bg1"/>
                </a:solidFill>
              </a:rPr>
              <a:t>Control Plane</a:t>
            </a:r>
          </a:p>
          <a:p>
            <a:pPr algn="ctr">
              <a:lnSpc>
                <a:spcPct val="80000"/>
              </a:lnSpc>
            </a:pPr>
            <a:r>
              <a:rPr lang="en-US" sz="1400" dirty="0">
                <a:solidFill>
                  <a:schemeClr val="bg1"/>
                </a:solidFill>
              </a:rPr>
              <a:t>(Proxy)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97D58A12-4FB2-9F4C-B88D-AAB551B17278}"/>
              </a:ext>
            </a:extLst>
          </p:cNvPr>
          <p:cNvCxnSpPr>
            <a:cxnSpLocks/>
            <a:stCxn id="106" idx="3"/>
            <a:endCxn id="105" idx="1"/>
          </p:cNvCxnSpPr>
          <p:nvPr/>
        </p:nvCxnSpPr>
        <p:spPr>
          <a:xfrm>
            <a:off x="9246279" y="3402482"/>
            <a:ext cx="279003" cy="0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54548D48-CD95-0A41-A867-DAFE5CE356AD}"/>
              </a:ext>
            </a:extLst>
          </p:cNvPr>
          <p:cNvCxnSpPr>
            <a:cxnSpLocks/>
            <a:stCxn id="107" idx="3"/>
            <a:endCxn id="106" idx="1"/>
          </p:cNvCxnSpPr>
          <p:nvPr/>
        </p:nvCxnSpPr>
        <p:spPr>
          <a:xfrm>
            <a:off x="7643860" y="3402482"/>
            <a:ext cx="296655" cy="0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16EF22B6-086D-8447-A62D-3E2DA8B41D4D}"/>
              </a:ext>
            </a:extLst>
          </p:cNvPr>
          <p:cNvCxnSpPr>
            <a:cxnSpLocks/>
          </p:cNvCxnSpPr>
          <p:nvPr/>
        </p:nvCxnSpPr>
        <p:spPr>
          <a:xfrm>
            <a:off x="6547963" y="3402482"/>
            <a:ext cx="296655" cy="0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A7F7F8B4-7760-3142-A4C0-832DF80D8A31}"/>
              </a:ext>
            </a:extLst>
          </p:cNvPr>
          <p:cNvCxnSpPr>
            <a:cxnSpLocks/>
            <a:stCxn id="110" idx="3"/>
          </p:cNvCxnSpPr>
          <p:nvPr/>
        </p:nvCxnSpPr>
        <p:spPr>
          <a:xfrm>
            <a:off x="4356106" y="3402482"/>
            <a:ext cx="296655" cy="3827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>
            <a:extLst>
              <a:ext uri="{FF2B5EF4-FFF2-40B4-BE49-F238E27FC236}">
                <a16:creationId xmlns:a16="http://schemas.microsoft.com/office/drawing/2014/main" id="{B7B63AB9-1255-9349-9E6F-06C2BBDFC240}"/>
              </a:ext>
            </a:extLst>
          </p:cNvPr>
          <p:cNvCxnSpPr>
            <a:cxnSpLocks/>
            <a:stCxn id="111" idx="2"/>
          </p:cNvCxnSpPr>
          <p:nvPr/>
        </p:nvCxnSpPr>
        <p:spPr>
          <a:xfrm rot="16200000" flipH="1">
            <a:off x="2928573" y="2635430"/>
            <a:ext cx="558242" cy="698212"/>
          </a:xfrm>
          <a:prstGeom prst="bentConnector2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EB88A2A4-6BD7-C84D-BDE3-68169C82E9DB}"/>
              </a:ext>
            </a:extLst>
          </p:cNvPr>
          <p:cNvCxnSpPr>
            <a:cxnSpLocks/>
          </p:cNvCxnSpPr>
          <p:nvPr/>
        </p:nvCxnSpPr>
        <p:spPr>
          <a:xfrm>
            <a:off x="10707220" y="3402480"/>
            <a:ext cx="279003" cy="0"/>
          </a:xfrm>
          <a:prstGeom prst="straightConnector1">
            <a:avLst/>
          </a:prstGeom>
          <a:ln w="25400">
            <a:solidFill>
              <a:schemeClr val="bg2">
                <a:lumMod val="25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4FBE0C53-3CFC-C447-AF9F-7923353E168C}"/>
              </a:ext>
            </a:extLst>
          </p:cNvPr>
          <p:cNvSpPr txBox="1"/>
          <p:nvPr/>
        </p:nvSpPr>
        <p:spPr>
          <a:xfrm>
            <a:off x="506858" y="2293077"/>
            <a:ext cx="1481987" cy="5957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Mobile Core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Control Plane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6CDC23D1-6638-F346-8539-04EE1369C6BE}"/>
              </a:ext>
            </a:extLst>
          </p:cNvPr>
          <p:cNvSpPr txBox="1"/>
          <p:nvPr/>
        </p:nvSpPr>
        <p:spPr>
          <a:xfrm>
            <a:off x="518945" y="3424572"/>
            <a:ext cx="1412041" cy="5957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Mobile Core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+mj-lt"/>
              </a:rPr>
              <a:t>User Plane</a:t>
            </a:r>
          </a:p>
        </p:txBody>
      </p:sp>
      <p:cxnSp>
        <p:nvCxnSpPr>
          <p:cNvPr id="122" name="Elbow Connector 121">
            <a:extLst>
              <a:ext uri="{FF2B5EF4-FFF2-40B4-BE49-F238E27FC236}">
                <a16:creationId xmlns:a16="http://schemas.microsoft.com/office/drawing/2014/main" id="{9FE882DC-FB87-3641-8125-3E30A28ADA1D}"/>
              </a:ext>
            </a:extLst>
          </p:cNvPr>
          <p:cNvCxnSpPr>
            <a:cxnSpLocks/>
          </p:cNvCxnSpPr>
          <p:nvPr/>
        </p:nvCxnSpPr>
        <p:spPr>
          <a:xfrm rot="5400000">
            <a:off x="3941376" y="2191118"/>
            <a:ext cx="906477" cy="876323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1">
                <a:lumMod val="75000"/>
              </a:schemeClr>
            </a:solidFill>
            <a:prstDash val="sysDot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Elbow Connector 122">
            <a:extLst>
              <a:ext uri="{FF2B5EF4-FFF2-40B4-BE49-F238E27FC236}">
                <a16:creationId xmlns:a16="http://schemas.microsoft.com/office/drawing/2014/main" id="{440491CA-41FB-B34A-8067-7FF0B153C96D}"/>
              </a:ext>
            </a:extLst>
          </p:cNvPr>
          <p:cNvCxnSpPr>
            <a:cxnSpLocks/>
          </p:cNvCxnSpPr>
          <p:nvPr/>
        </p:nvCxnSpPr>
        <p:spPr>
          <a:xfrm>
            <a:off x="3980409" y="2286554"/>
            <a:ext cx="1106370" cy="792133"/>
          </a:xfrm>
          <a:prstGeom prst="bentConnector2">
            <a:avLst/>
          </a:prstGeom>
          <a:ln w="25400">
            <a:solidFill>
              <a:schemeClr val="accent1">
                <a:lumMod val="75000"/>
              </a:schemeClr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Elbow Connector 123">
            <a:extLst>
              <a:ext uri="{FF2B5EF4-FFF2-40B4-BE49-F238E27FC236}">
                <a16:creationId xmlns:a16="http://schemas.microsoft.com/office/drawing/2014/main" id="{96CEA5C4-7A82-9942-85D0-68C8747F90AF}"/>
              </a:ext>
            </a:extLst>
          </p:cNvPr>
          <p:cNvCxnSpPr>
            <a:cxnSpLocks/>
          </p:cNvCxnSpPr>
          <p:nvPr/>
        </p:nvCxnSpPr>
        <p:spPr>
          <a:xfrm>
            <a:off x="5043701" y="2286554"/>
            <a:ext cx="1106370" cy="792133"/>
          </a:xfrm>
          <a:prstGeom prst="bentConnector2">
            <a:avLst/>
          </a:prstGeom>
          <a:ln w="25400">
            <a:solidFill>
              <a:schemeClr val="accent1">
                <a:lumMod val="75000"/>
              </a:schemeClr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>
            <a:extLst>
              <a:ext uri="{FF2B5EF4-FFF2-40B4-BE49-F238E27FC236}">
                <a16:creationId xmlns:a16="http://schemas.microsoft.com/office/drawing/2014/main" id="{B3CE793C-D1DA-3F48-88DB-2346929B2E80}"/>
              </a:ext>
            </a:extLst>
          </p:cNvPr>
          <p:cNvCxnSpPr>
            <a:cxnSpLocks/>
          </p:cNvCxnSpPr>
          <p:nvPr/>
        </p:nvCxnSpPr>
        <p:spPr>
          <a:xfrm>
            <a:off x="6239599" y="2286554"/>
            <a:ext cx="993800" cy="792132"/>
          </a:xfrm>
          <a:prstGeom prst="bentConnector3">
            <a:avLst>
              <a:gd name="adj1" fmla="val 99950"/>
            </a:avLst>
          </a:prstGeom>
          <a:ln w="25400">
            <a:solidFill>
              <a:schemeClr val="accent1">
                <a:lumMod val="75000"/>
              </a:schemeClr>
            </a:solidFill>
            <a:prstDash val="sysDot"/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Rectangle 126">
            <a:extLst>
              <a:ext uri="{FF2B5EF4-FFF2-40B4-BE49-F238E27FC236}">
                <a16:creationId xmlns:a16="http://schemas.microsoft.com/office/drawing/2014/main" id="{CE2927BD-BF24-0543-A138-0B6FBD8A2121}"/>
              </a:ext>
            </a:extLst>
          </p:cNvPr>
          <p:cNvSpPr/>
          <p:nvPr/>
        </p:nvSpPr>
        <p:spPr>
          <a:xfrm>
            <a:off x="4670092" y="3082517"/>
            <a:ext cx="799306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RLC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B26040DF-A78E-D54A-B20E-237FF4950D0F}"/>
              </a:ext>
            </a:extLst>
          </p:cNvPr>
          <p:cNvCxnSpPr>
            <a:cxnSpLocks/>
          </p:cNvCxnSpPr>
          <p:nvPr/>
        </p:nvCxnSpPr>
        <p:spPr>
          <a:xfrm>
            <a:off x="5460733" y="3402482"/>
            <a:ext cx="296655" cy="0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id="{9CD6B071-1EAA-2540-B841-270B9AD608D5}"/>
              </a:ext>
            </a:extLst>
          </p:cNvPr>
          <p:cNvSpPr/>
          <p:nvPr/>
        </p:nvSpPr>
        <p:spPr>
          <a:xfrm>
            <a:off x="623568" y="1876927"/>
            <a:ext cx="1110902" cy="2286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600" dirty="0">
                <a:solidFill>
                  <a:sysClr val="windowText" lastClr="000000"/>
                </a:solidFill>
              </a:rPr>
              <a:t>Mobile</a:t>
            </a:r>
          </a:p>
          <a:p>
            <a:pPr algn="ctr">
              <a:lnSpc>
                <a:spcPct val="80000"/>
              </a:lnSpc>
            </a:pPr>
            <a:r>
              <a:rPr lang="en-US" sz="1600" dirty="0">
                <a:solidFill>
                  <a:sysClr val="windowText" lastClr="000000"/>
                </a:solidFill>
              </a:rPr>
              <a:t>Core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80AC7BDC-64B0-A04C-9399-1E6987B62711}"/>
              </a:ext>
            </a:extLst>
          </p:cNvPr>
          <p:cNvSpPr/>
          <p:nvPr/>
        </p:nvSpPr>
        <p:spPr>
          <a:xfrm>
            <a:off x="795805" y="2065299"/>
            <a:ext cx="799306" cy="6399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Control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Plane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E0DEFF38-B271-7949-B7B5-D106A5B4DA79}"/>
              </a:ext>
            </a:extLst>
          </p:cNvPr>
          <p:cNvCxnSpPr>
            <a:cxnSpLocks/>
            <a:stCxn id="136" idx="3"/>
            <a:endCxn id="111" idx="1"/>
          </p:cNvCxnSpPr>
          <p:nvPr/>
        </p:nvCxnSpPr>
        <p:spPr>
          <a:xfrm>
            <a:off x="1595111" y="2385263"/>
            <a:ext cx="863824" cy="189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BC60390A-3F0E-7045-B686-0109FD4C198D}"/>
              </a:ext>
            </a:extLst>
          </p:cNvPr>
          <p:cNvSpPr/>
          <p:nvPr/>
        </p:nvSpPr>
        <p:spPr>
          <a:xfrm>
            <a:off x="789599" y="3293166"/>
            <a:ext cx="799306" cy="6399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User</a:t>
            </a:r>
          </a:p>
          <a:p>
            <a:pPr algn="ctr"/>
            <a:r>
              <a:rPr lang="en-US" sz="1400" dirty="0">
                <a:solidFill>
                  <a:schemeClr val="tx2"/>
                </a:solidFill>
              </a:rPr>
              <a:t>Plane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E230D404-64BC-E242-81CD-8691DBEA3A95}"/>
              </a:ext>
            </a:extLst>
          </p:cNvPr>
          <p:cNvCxnSpPr>
            <a:cxnSpLocks/>
            <a:stCxn id="137" idx="3"/>
          </p:cNvCxnSpPr>
          <p:nvPr/>
        </p:nvCxnSpPr>
        <p:spPr>
          <a:xfrm>
            <a:off x="1588905" y="3613130"/>
            <a:ext cx="1967894" cy="0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2E20C0AA-B9F4-A544-9F24-EAB009DBD147}"/>
              </a:ext>
            </a:extLst>
          </p:cNvPr>
          <p:cNvSpPr/>
          <p:nvPr/>
        </p:nvSpPr>
        <p:spPr>
          <a:xfrm>
            <a:off x="3551330" y="2065299"/>
            <a:ext cx="4092291" cy="6399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Near Real-Time RAN Intelligent Controller (RIC)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238D0D1-7499-AD40-8A85-B6F4F6A01192}"/>
              </a:ext>
            </a:extLst>
          </p:cNvPr>
          <p:cNvCxnSpPr>
            <a:cxnSpLocks/>
            <a:stCxn id="111" idx="3"/>
            <a:endCxn id="32" idx="1"/>
          </p:cNvCxnSpPr>
          <p:nvPr/>
        </p:nvCxnSpPr>
        <p:spPr>
          <a:xfrm flipV="1">
            <a:off x="3258241" y="2385263"/>
            <a:ext cx="293089" cy="189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Left Brace 5">
            <a:extLst>
              <a:ext uri="{FF2B5EF4-FFF2-40B4-BE49-F238E27FC236}">
                <a16:creationId xmlns:a16="http://schemas.microsoft.com/office/drawing/2014/main" id="{69854162-1EE5-8447-9B36-B8879BA96F7A}"/>
              </a:ext>
            </a:extLst>
          </p:cNvPr>
          <p:cNvSpPr/>
          <p:nvPr/>
        </p:nvSpPr>
        <p:spPr>
          <a:xfrm rot="5400000">
            <a:off x="4952255" y="-680340"/>
            <a:ext cx="198046" cy="5184686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106BE7-6797-BA47-9D95-B53D116DF1EF}"/>
              </a:ext>
            </a:extLst>
          </p:cNvPr>
          <p:cNvSpPr txBox="1"/>
          <p:nvPr/>
        </p:nvSpPr>
        <p:spPr>
          <a:xfrm>
            <a:off x="4813873" y="1525730"/>
            <a:ext cx="4748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RRC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96FEB15-C1FB-CCD8-668B-861EF6A1D517}"/>
              </a:ext>
            </a:extLst>
          </p:cNvPr>
          <p:cNvGrpSpPr/>
          <p:nvPr/>
        </p:nvGrpSpPr>
        <p:grpSpPr>
          <a:xfrm>
            <a:off x="10664117" y="2065299"/>
            <a:ext cx="674460" cy="1657145"/>
            <a:chOff x="7814538" y="1011874"/>
            <a:chExt cx="674460" cy="136546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3AE56DCA-1599-7A99-8C39-CB0ACB27FE6E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B1F76B0-A9A2-9812-A475-0A4B5C557A92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AAD8250E-0A0A-7138-475C-2C262970F84A}"/>
                  </a:ext>
                </a:extLst>
              </p:cNvPr>
              <p:cNvCxnSpPr>
                <a:stCxn id="12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683EEFE6-D969-1ED9-B290-CBB155A4E20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2EA819C0-6FEE-88E1-D82C-4B25D95893A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DE3D70E-192C-B476-C25A-1563E454FD0F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10" name="Arc 9">
                <a:extLst>
                  <a:ext uri="{FF2B5EF4-FFF2-40B4-BE49-F238E27FC236}">
                    <a16:creationId xmlns:a16="http://schemas.microsoft.com/office/drawing/2014/main" id="{47F42894-0BA6-79F4-F2A7-E3FF3A9173F6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Arc 10">
                <a:extLst>
                  <a:ext uri="{FF2B5EF4-FFF2-40B4-BE49-F238E27FC236}">
                    <a16:creationId xmlns:a16="http://schemas.microsoft.com/office/drawing/2014/main" id="{FF68D973-7465-EE01-E83A-27F54A892305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2E49E43-4107-789D-7D35-2244BDE7006D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8" name="Arc 7">
                <a:extLst>
                  <a:ext uri="{FF2B5EF4-FFF2-40B4-BE49-F238E27FC236}">
                    <a16:creationId xmlns:a16="http://schemas.microsoft.com/office/drawing/2014/main" id="{45CFF426-71AD-DC2F-EBA4-C8F84343F796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Arc 8">
                <a:extLst>
                  <a:ext uri="{FF2B5EF4-FFF2-40B4-BE49-F238E27FC236}">
                    <a16:creationId xmlns:a16="http://schemas.microsoft.com/office/drawing/2014/main" id="{001FB6E4-0C2D-50CB-94CD-DF8587ECAEDB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43CFB145-A459-1ED5-0E8C-F7397E27DDF7}"/>
              </a:ext>
            </a:extLst>
          </p:cNvPr>
          <p:cNvSpPr/>
          <p:nvPr/>
        </p:nvSpPr>
        <p:spPr>
          <a:xfrm>
            <a:off x="6018143" y="3082517"/>
            <a:ext cx="260399" cy="19439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3619565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9B001E-EC71-A642-BA01-40F3ACCD97EF}"/>
              </a:ext>
            </a:extLst>
          </p:cNvPr>
          <p:cNvSpPr txBox="1"/>
          <p:nvPr/>
        </p:nvSpPr>
        <p:spPr>
          <a:xfrm>
            <a:off x="4204556" y="5923091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954EBC-3853-F946-9924-83251D058239}"/>
              </a:ext>
            </a:extLst>
          </p:cNvPr>
          <p:cNvSpPr txBox="1"/>
          <p:nvPr/>
        </p:nvSpPr>
        <p:spPr>
          <a:xfrm>
            <a:off x="3732123" y="6076979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DB1621-ACF3-284B-A706-24A35EC1AFCB}"/>
              </a:ext>
            </a:extLst>
          </p:cNvPr>
          <p:cNvSpPr txBox="1"/>
          <p:nvPr/>
        </p:nvSpPr>
        <p:spPr>
          <a:xfrm>
            <a:off x="7439145" y="5917712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6A7603-CAFC-E549-AF38-777B323CB54E}"/>
              </a:ext>
            </a:extLst>
          </p:cNvPr>
          <p:cNvSpPr txBox="1"/>
          <p:nvPr/>
        </p:nvSpPr>
        <p:spPr>
          <a:xfrm>
            <a:off x="7921902" y="6067805"/>
            <a:ext cx="397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RU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B877F3-9506-4C40-BC20-14DD720A62EB}"/>
              </a:ext>
            </a:extLst>
          </p:cNvPr>
          <p:cNvSpPr/>
          <p:nvPr/>
        </p:nvSpPr>
        <p:spPr>
          <a:xfrm>
            <a:off x="3685374" y="4379100"/>
            <a:ext cx="493876" cy="402772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DU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13A0A3-B56C-EC4F-8193-10F6332CF7AB}"/>
              </a:ext>
            </a:extLst>
          </p:cNvPr>
          <p:cNvSpPr/>
          <p:nvPr/>
        </p:nvSpPr>
        <p:spPr>
          <a:xfrm>
            <a:off x="7842040" y="4379100"/>
            <a:ext cx="493876" cy="402772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DU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9DCCBFB-0D10-CD44-AAC0-5BB10FBA22E3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3932312" y="4781872"/>
            <a:ext cx="471178" cy="381410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C9BC99C-E177-AA4A-B30B-87A3EDB09F28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3931057" y="4781872"/>
            <a:ext cx="1255" cy="587003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1E1EDB5-644B-FB4F-88C3-88B5A2A73417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8088978" y="4781872"/>
            <a:ext cx="21930" cy="587003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7D225FD-DFEA-BF4F-AC16-5F2911AA69B8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7640791" y="4781872"/>
            <a:ext cx="448187" cy="381410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7989379-FA6F-CC47-8197-FC5DCBF92FF8}"/>
              </a:ext>
            </a:extLst>
          </p:cNvPr>
          <p:cNvSpPr/>
          <p:nvPr/>
        </p:nvSpPr>
        <p:spPr>
          <a:xfrm>
            <a:off x="5730214" y="3179383"/>
            <a:ext cx="493876" cy="402772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CU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42022E3-5493-5343-956B-A33DA49439D5}"/>
              </a:ext>
            </a:extLst>
          </p:cNvPr>
          <p:cNvCxnSpPr>
            <a:stCxn id="14" idx="2"/>
            <a:endCxn id="8" idx="0"/>
          </p:cNvCxnSpPr>
          <p:nvPr/>
        </p:nvCxnSpPr>
        <p:spPr>
          <a:xfrm flipH="1">
            <a:off x="3932312" y="3582155"/>
            <a:ext cx="2044840" cy="796945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D340D67-EE37-AD47-8AF3-F000A175C183}"/>
              </a:ext>
            </a:extLst>
          </p:cNvPr>
          <p:cNvCxnSpPr>
            <a:stCxn id="14" idx="2"/>
            <a:endCxn id="9" idx="0"/>
          </p:cNvCxnSpPr>
          <p:nvPr/>
        </p:nvCxnSpPr>
        <p:spPr>
          <a:xfrm>
            <a:off x="5977152" y="3582155"/>
            <a:ext cx="2111826" cy="796945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7EE11985-3174-BD4F-89B8-1787F22BE9E9}"/>
              </a:ext>
            </a:extLst>
          </p:cNvPr>
          <p:cNvSpPr/>
          <p:nvPr/>
        </p:nvSpPr>
        <p:spPr>
          <a:xfrm>
            <a:off x="4630871" y="2076615"/>
            <a:ext cx="2692561" cy="708775"/>
          </a:xfrm>
          <a:prstGeom prst="roundRect">
            <a:avLst/>
          </a:prstGeom>
          <a:solidFill>
            <a:srgbClr val="0070C0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RIC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090FE88-8421-014C-8F01-DA3BEF3AC1E3}"/>
              </a:ext>
            </a:extLst>
          </p:cNvPr>
          <p:cNvCxnSpPr>
            <a:cxnSpLocks/>
            <a:stCxn id="17" idx="2"/>
            <a:endCxn id="9" idx="0"/>
          </p:cNvCxnSpPr>
          <p:nvPr/>
        </p:nvCxnSpPr>
        <p:spPr>
          <a:xfrm>
            <a:off x="5977152" y="2785390"/>
            <a:ext cx="2111826" cy="1593710"/>
          </a:xfrm>
          <a:prstGeom prst="straightConnector1">
            <a:avLst/>
          </a:prstGeom>
          <a:ln w="127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59FB3E8-9562-E047-A7EF-11253E4323DA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5977152" y="2785390"/>
            <a:ext cx="1663639" cy="2377892"/>
          </a:xfrm>
          <a:prstGeom prst="straightConnector1">
            <a:avLst/>
          </a:prstGeom>
          <a:ln w="127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C0E09F7-B9A8-0942-9252-6884F3CDEF02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5977152" y="2785390"/>
            <a:ext cx="2133756" cy="2583485"/>
          </a:xfrm>
          <a:prstGeom prst="straightConnector1">
            <a:avLst/>
          </a:prstGeom>
          <a:ln w="127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64AAE8C-CEA6-6E47-8CE4-5AE8041F8F90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4403490" y="2785390"/>
            <a:ext cx="1573662" cy="2377892"/>
          </a:xfrm>
          <a:prstGeom prst="straightConnector1">
            <a:avLst/>
          </a:prstGeom>
          <a:ln w="127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8D53BBB-2920-444F-BF17-46AD3D3EA7D5}"/>
              </a:ext>
            </a:extLst>
          </p:cNvPr>
          <p:cNvCxnSpPr>
            <a:cxnSpLocks/>
            <a:stCxn id="17" idx="2"/>
            <a:endCxn id="8" idx="0"/>
          </p:cNvCxnSpPr>
          <p:nvPr/>
        </p:nvCxnSpPr>
        <p:spPr>
          <a:xfrm flipH="1">
            <a:off x="3932312" y="2785390"/>
            <a:ext cx="2044840" cy="1593710"/>
          </a:xfrm>
          <a:prstGeom prst="straightConnector1">
            <a:avLst/>
          </a:prstGeom>
          <a:ln w="127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3A92CCE-6382-F140-933D-C7939E3E3422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3931057" y="2785390"/>
            <a:ext cx="2046095" cy="2583485"/>
          </a:xfrm>
          <a:prstGeom prst="straightConnector1">
            <a:avLst/>
          </a:prstGeom>
          <a:ln w="127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Graphic 30">
            <a:extLst>
              <a:ext uri="{FF2B5EF4-FFF2-40B4-BE49-F238E27FC236}">
                <a16:creationId xmlns:a16="http://schemas.microsoft.com/office/drawing/2014/main" id="{A7F57B9E-BE76-3649-999D-30516D421BCC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68701" y="5372348"/>
            <a:ext cx="506243" cy="704629"/>
          </a:xfrm>
          <a:prstGeom prst="rect">
            <a:avLst/>
          </a:prstGeom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968B2070-10EF-724B-A006-F391960C59EA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84956" y="5203058"/>
            <a:ext cx="506243" cy="704629"/>
          </a:xfrm>
          <a:prstGeom prst="rect">
            <a:avLst/>
          </a:prstGeom>
        </p:spPr>
      </p:pic>
      <p:pic>
        <p:nvPicPr>
          <p:cNvPr id="33" name="Graphic 32">
            <a:extLst>
              <a:ext uri="{FF2B5EF4-FFF2-40B4-BE49-F238E27FC236}">
                <a16:creationId xmlns:a16="http://schemas.microsoft.com/office/drawing/2014/main" id="{B4C449FD-F290-F74B-BB67-D0045BEB159A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53066" y="5225627"/>
            <a:ext cx="506243" cy="704629"/>
          </a:xfrm>
          <a:prstGeom prst="rect">
            <a:avLst/>
          </a:prstGeom>
        </p:spPr>
      </p:pic>
      <p:pic>
        <p:nvPicPr>
          <p:cNvPr id="34" name="Graphic 33">
            <a:extLst>
              <a:ext uri="{FF2B5EF4-FFF2-40B4-BE49-F238E27FC236}">
                <a16:creationId xmlns:a16="http://schemas.microsoft.com/office/drawing/2014/main" id="{6AE22A6E-C2B3-CD4A-81CB-E6818A28CD44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74494" y="5372349"/>
            <a:ext cx="506243" cy="704629"/>
          </a:xfrm>
          <a:prstGeom prst="rect">
            <a:avLst/>
          </a:prstGeom>
        </p:spPr>
      </p:pic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4AD0ACDD-9B1E-F389-A30E-F0666FD20C56}"/>
              </a:ext>
            </a:extLst>
          </p:cNvPr>
          <p:cNvSpPr/>
          <p:nvPr/>
        </p:nvSpPr>
        <p:spPr>
          <a:xfrm rot="5400000">
            <a:off x="4051198" y="985620"/>
            <a:ext cx="1608322" cy="44897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Handover Control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B10D2350-D9EA-3097-6884-E6A288E08B49}"/>
              </a:ext>
            </a:extLst>
          </p:cNvPr>
          <p:cNvSpPr/>
          <p:nvPr/>
        </p:nvSpPr>
        <p:spPr>
          <a:xfrm rot="5400000">
            <a:off x="5299145" y="985620"/>
            <a:ext cx="1608322" cy="44897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Link Aggregation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689E4F7E-598C-CF2E-CD63-72C21E1E7BA8}"/>
              </a:ext>
            </a:extLst>
          </p:cNvPr>
          <p:cNvSpPr/>
          <p:nvPr/>
        </p:nvSpPr>
        <p:spPr>
          <a:xfrm rot="5400000">
            <a:off x="4694640" y="985620"/>
            <a:ext cx="1608322" cy="44897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Interference Mgmt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919BEA6E-11AD-B35A-57E4-F5059B51141B}"/>
              </a:ext>
            </a:extLst>
          </p:cNvPr>
          <p:cNvSpPr/>
          <p:nvPr/>
        </p:nvSpPr>
        <p:spPr>
          <a:xfrm rot="5400000">
            <a:off x="5909474" y="985620"/>
            <a:ext cx="1608322" cy="44897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Load Balancing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F313886-917D-E0E5-D76C-CEE32ED6E447}"/>
              </a:ext>
            </a:extLst>
          </p:cNvPr>
          <p:cNvSpPr txBox="1"/>
          <p:nvPr/>
        </p:nvSpPr>
        <p:spPr>
          <a:xfrm>
            <a:off x="6980068" y="111882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dirty="0"/>
              <a:t>…</a:t>
            </a:r>
            <a:endParaRPr lang="en-US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A013944-7DB4-DF98-9F92-6EAD598EC5FB}"/>
              </a:ext>
            </a:extLst>
          </p:cNvPr>
          <p:cNvCxnSpPr>
            <a:cxnSpLocks/>
            <a:stCxn id="17" idx="2"/>
            <a:endCxn id="14" idx="0"/>
          </p:cNvCxnSpPr>
          <p:nvPr/>
        </p:nvCxnSpPr>
        <p:spPr>
          <a:xfrm>
            <a:off x="5977152" y="2785390"/>
            <a:ext cx="0" cy="393993"/>
          </a:xfrm>
          <a:prstGeom prst="straightConnector1">
            <a:avLst/>
          </a:prstGeom>
          <a:ln w="127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7D4B7316-A137-3DE0-16B1-981D9C514631}"/>
              </a:ext>
            </a:extLst>
          </p:cNvPr>
          <p:cNvSpPr txBox="1"/>
          <p:nvPr/>
        </p:nvSpPr>
        <p:spPr>
          <a:xfrm>
            <a:off x="3489335" y="980329"/>
            <a:ext cx="9771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Example</a:t>
            </a:r>
          </a:p>
          <a:p>
            <a:pPr algn="r"/>
            <a:r>
              <a:rPr lang="en-US" dirty="0" err="1"/>
              <a:t>xApps</a:t>
            </a:r>
            <a:endParaRPr lang="en-US" dirty="0"/>
          </a:p>
        </p:txBody>
      </p:sp>
      <p:sp>
        <p:nvSpPr>
          <p:cNvPr id="49" name="Can 48">
            <a:extLst>
              <a:ext uri="{FF2B5EF4-FFF2-40B4-BE49-F238E27FC236}">
                <a16:creationId xmlns:a16="http://schemas.microsoft.com/office/drawing/2014/main" id="{9521086D-2113-30C3-4D96-7E36D2AF5CA5}"/>
              </a:ext>
            </a:extLst>
          </p:cNvPr>
          <p:cNvSpPr/>
          <p:nvPr/>
        </p:nvSpPr>
        <p:spPr>
          <a:xfrm>
            <a:off x="6468320" y="2183514"/>
            <a:ext cx="675861" cy="503582"/>
          </a:xfrm>
          <a:prstGeom prst="ca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R-NIB</a:t>
            </a:r>
          </a:p>
        </p:txBody>
      </p:sp>
    </p:spTree>
    <p:extLst>
      <p:ext uri="{BB962C8B-B14F-4D97-AF65-F5344CB8AC3E}">
        <p14:creationId xmlns:p14="http://schemas.microsoft.com/office/powerpoint/2010/main" val="2720343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:a16="http://schemas.microsoft.com/office/drawing/2014/main" id="{2CC160D1-AE3B-C248-9038-33593AB5CB71}"/>
              </a:ext>
            </a:extLst>
          </p:cNvPr>
          <p:cNvSpPr/>
          <p:nvPr/>
        </p:nvSpPr>
        <p:spPr>
          <a:xfrm>
            <a:off x="3785044" y="5410543"/>
            <a:ext cx="4792424" cy="825149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RAN Elements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(CU, DU, RU)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4C4FBF58-797F-D946-96A0-B847B743B603}"/>
              </a:ext>
            </a:extLst>
          </p:cNvPr>
          <p:cNvSpPr/>
          <p:nvPr/>
        </p:nvSpPr>
        <p:spPr>
          <a:xfrm>
            <a:off x="2312126" y="2786849"/>
            <a:ext cx="6440331" cy="2064649"/>
          </a:xfrm>
          <a:prstGeom prst="roundRect">
            <a:avLst>
              <a:gd name="adj" fmla="val 6248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ONOS RIC</a:t>
            </a:r>
            <a:r>
              <a:rPr lang="en-US" dirty="0"/>
              <a:t>:</a:t>
            </a:r>
          </a:p>
          <a:p>
            <a:r>
              <a:rPr lang="en-US" i="1" dirty="0"/>
              <a:t>RAN</a:t>
            </a:r>
          </a:p>
          <a:p>
            <a:r>
              <a:rPr lang="en-US" i="1" dirty="0"/>
              <a:t>Intelligent</a:t>
            </a:r>
          </a:p>
          <a:p>
            <a:r>
              <a:rPr lang="en-US" i="1" dirty="0"/>
              <a:t>Controller</a:t>
            </a:r>
          </a:p>
          <a:p>
            <a:r>
              <a:rPr lang="en-US" i="1" dirty="0"/>
              <a:t>(Near-RT)</a:t>
            </a:r>
          </a:p>
        </p:txBody>
      </p:sp>
      <p:sp>
        <p:nvSpPr>
          <p:cNvPr id="39" name="Google Shape;188;p21">
            <a:extLst>
              <a:ext uri="{FF2B5EF4-FFF2-40B4-BE49-F238E27FC236}">
                <a16:creationId xmlns:a16="http://schemas.microsoft.com/office/drawing/2014/main" id="{63BFB203-4110-0F4F-9110-F04DE2A0FBFD}"/>
              </a:ext>
            </a:extLst>
          </p:cNvPr>
          <p:cNvSpPr/>
          <p:nvPr/>
        </p:nvSpPr>
        <p:spPr>
          <a:xfrm>
            <a:off x="6271562" y="3177049"/>
            <a:ext cx="1073975" cy="1328304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Device</a:t>
            </a:r>
            <a:endParaRPr dirty="0">
              <a:solidFill>
                <a:schemeClr val="bg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Service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(UE-NIB)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40" name="Google Shape;189;p21">
            <a:extLst>
              <a:ext uri="{FF2B5EF4-FFF2-40B4-BE49-F238E27FC236}">
                <a16:creationId xmlns:a16="http://schemas.microsoft.com/office/drawing/2014/main" id="{E24B16F7-11B3-D347-9111-D1C48867299B}"/>
              </a:ext>
            </a:extLst>
          </p:cNvPr>
          <p:cNvSpPr/>
          <p:nvPr/>
        </p:nvSpPr>
        <p:spPr>
          <a:xfrm>
            <a:off x="3797610" y="4607586"/>
            <a:ext cx="4816275" cy="44938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>
            <a:solidFill>
              <a:schemeClr val="accent3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/>
              <a:t>E2</a:t>
            </a:r>
            <a:endParaRPr sz="1600" b="1" dirty="0"/>
          </a:p>
        </p:txBody>
      </p:sp>
      <p:sp>
        <p:nvSpPr>
          <p:cNvPr id="49" name="Google Shape;193;p21">
            <a:extLst>
              <a:ext uri="{FF2B5EF4-FFF2-40B4-BE49-F238E27FC236}">
                <a16:creationId xmlns:a16="http://schemas.microsoft.com/office/drawing/2014/main" id="{C56DF6ED-F394-C947-9CFA-094339F86D94}"/>
              </a:ext>
            </a:extLst>
          </p:cNvPr>
          <p:cNvSpPr/>
          <p:nvPr/>
        </p:nvSpPr>
        <p:spPr>
          <a:xfrm>
            <a:off x="3797611" y="2652875"/>
            <a:ext cx="3088200" cy="3836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 err="1"/>
              <a:t>xApp</a:t>
            </a:r>
            <a:r>
              <a:rPr lang="en-US" sz="1600" b="1" dirty="0"/>
              <a:t> SDK (Python, Go)</a:t>
            </a:r>
            <a:endParaRPr sz="1600" b="1" dirty="0"/>
          </a:p>
        </p:txBody>
      </p:sp>
      <p:sp>
        <p:nvSpPr>
          <p:cNvPr id="52" name="Google Shape;194;p21">
            <a:extLst>
              <a:ext uri="{FF2B5EF4-FFF2-40B4-BE49-F238E27FC236}">
                <a16:creationId xmlns:a16="http://schemas.microsoft.com/office/drawing/2014/main" id="{F26CAD5E-5B63-5B4C-91A0-1742FFFBB61D}"/>
              </a:ext>
            </a:extLst>
          </p:cNvPr>
          <p:cNvSpPr/>
          <p:nvPr/>
        </p:nvSpPr>
        <p:spPr>
          <a:xfrm>
            <a:off x="6990346" y="2652876"/>
            <a:ext cx="1623541" cy="3836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/>
              <a:t>A1</a:t>
            </a:r>
            <a:endParaRPr sz="1600" b="1" dirty="0"/>
          </a:p>
        </p:txBody>
      </p:sp>
      <p:sp>
        <p:nvSpPr>
          <p:cNvPr id="53" name="Google Shape;196;p21">
            <a:extLst>
              <a:ext uri="{FF2B5EF4-FFF2-40B4-BE49-F238E27FC236}">
                <a16:creationId xmlns:a16="http://schemas.microsoft.com/office/drawing/2014/main" id="{AFCC9E7D-3FFF-4744-9245-D2ED95BFE842}"/>
              </a:ext>
            </a:extLst>
          </p:cNvPr>
          <p:cNvSpPr txBox="1"/>
          <p:nvPr/>
        </p:nvSpPr>
        <p:spPr>
          <a:xfrm>
            <a:off x="2113046" y="917294"/>
            <a:ext cx="1387800" cy="985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Control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Applications (</a:t>
            </a:r>
            <a:r>
              <a:rPr lang="en-US" dirty="0" err="1"/>
              <a:t>xApps</a:t>
            </a:r>
            <a:r>
              <a:rPr lang="en-US" dirty="0"/>
              <a:t>)</a:t>
            </a:r>
            <a:endParaRPr dirty="0"/>
          </a:p>
        </p:txBody>
      </p:sp>
      <p:cxnSp>
        <p:nvCxnSpPr>
          <p:cNvPr id="57" name="Google Shape;197;p21">
            <a:extLst>
              <a:ext uri="{FF2B5EF4-FFF2-40B4-BE49-F238E27FC236}">
                <a16:creationId xmlns:a16="http://schemas.microsoft.com/office/drawing/2014/main" id="{5C4D711B-F265-9B4E-8176-CDF6EFFD55AA}"/>
              </a:ext>
            </a:extLst>
          </p:cNvPr>
          <p:cNvCxnSpPr>
            <a:cxnSpLocks/>
            <a:stCxn id="52" idx="0"/>
            <a:endCxn id="103" idx="2"/>
          </p:cNvCxnSpPr>
          <p:nvPr/>
        </p:nvCxnSpPr>
        <p:spPr>
          <a:xfrm flipH="1" flipV="1">
            <a:off x="7802116" y="2351915"/>
            <a:ext cx="1" cy="30096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8" name="Google Shape;199;p21">
            <a:extLst>
              <a:ext uri="{FF2B5EF4-FFF2-40B4-BE49-F238E27FC236}">
                <a16:creationId xmlns:a16="http://schemas.microsoft.com/office/drawing/2014/main" id="{1015007F-9BC0-5A4E-93B9-98CE85261510}"/>
              </a:ext>
            </a:extLst>
          </p:cNvPr>
          <p:cNvCxnSpPr>
            <a:cxnSpLocks/>
          </p:cNvCxnSpPr>
          <p:nvPr/>
        </p:nvCxnSpPr>
        <p:spPr>
          <a:xfrm>
            <a:off x="4362662" y="5074788"/>
            <a:ext cx="0" cy="449385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9" name="Google Shape;203;p21">
            <a:extLst>
              <a:ext uri="{FF2B5EF4-FFF2-40B4-BE49-F238E27FC236}">
                <a16:creationId xmlns:a16="http://schemas.microsoft.com/office/drawing/2014/main" id="{DD07130F-F946-3942-A86A-247162C55CC3}"/>
              </a:ext>
            </a:extLst>
          </p:cNvPr>
          <p:cNvCxnSpPr>
            <a:cxnSpLocks/>
          </p:cNvCxnSpPr>
          <p:nvPr/>
        </p:nvCxnSpPr>
        <p:spPr>
          <a:xfrm>
            <a:off x="6808565" y="5056971"/>
            <a:ext cx="0" cy="349317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60" name="Google Shape;205;p21">
            <a:extLst>
              <a:ext uri="{FF2B5EF4-FFF2-40B4-BE49-F238E27FC236}">
                <a16:creationId xmlns:a16="http://schemas.microsoft.com/office/drawing/2014/main" id="{A35B0653-A9F6-9A4E-BDAE-A9E257DB465B}"/>
              </a:ext>
            </a:extLst>
          </p:cNvPr>
          <p:cNvCxnSpPr>
            <a:cxnSpLocks/>
          </p:cNvCxnSpPr>
          <p:nvPr/>
        </p:nvCxnSpPr>
        <p:spPr>
          <a:xfrm>
            <a:off x="8024985" y="5059859"/>
            <a:ext cx="0" cy="464314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66" name="Google Shape;208;p21">
            <a:extLst>
              <a:ext uri="{FF2B5EF4-FFF2-40B4-BE49-F238E27FC236}">
                <a16:creationId xmlns:a16="http://schemas.microsoft.com/office/drawing/2014/main" id="{19EEC8BF-EF8A-A744-840C-E336ACF96C09}"/>
              </a:ext>
            </a:extLst>
          </p:cNvPr>
          <p:cNvSpPr/>
          <p:nvPr/>
        </p:nvSpPr>
        <p:spPr>
          <a:xfrm>
            <a:off x="7495770" y="3177049"/>
            <a:ext cx="1081698" cy="1318143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Config</a:t>
            </a:r>
            <a:endParaRPr dirty="0">
              <a:solidFill>
                <a:schemeClr val="bg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Service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88" name="Google Shape;218;p21">
            <a:extLst>
              <a:ext uri="{FF2B5EF4-FFF2-40B4-BE49-F238E27FC236}">
                <a16:creationId xmlns:a16="http://schemas.microsoft.com/office/drawing/2014/main" id="{E10804E9-BF24-9240-85F8-130FAF177DB9}"/>
              </a:ext>
            </a:extLst>
          </p:cNvPr>
          <p:cNvSpPr/>
          <p:nvPr/>
        </p:nvSpPr>
        <p:spPr>
          <a:xfrm>
            <a:off x="5037578" y="3177049"/>
            <a:ext cx="1073975" cy="130798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Topology</a:t>
            </a:r>
            <a:endParaRPr dirty="0">
              <a:solidFill>
                <a:schemeClr val="bg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Service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/>
                </a:solidFill>
              </a:rPr>
              <a:t>(R-NIB)</a:t>
            </a:r>
            <a:endParaRPr dirty="0">
              <a:solidFill>
                <a:schemeClr val="bg1"/>
              </a:solidFill>
            </a:endParaRP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783D7EDB-709A-6B4C-A40A-AB90CF935BB1}"/>
              </a:ext>
            </a:extLst>
          </p:cNvPr>
          <p:cNvCxnSpPr>
            <a:cxnSpLocks/>
          </p:cNvCxnSpPr>
          <p:nvPr/>
        </p:nvCxnSpPr>
        <p:spPr>
          <a:xfrm flipH="1">
            <a:off x="6055058" y="2411389"/>
            <a:ext cx="1" cy="2439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15D1C234-5978-AF41-A970-731B2E4AE7F2}"/>
              </a:ext>
            </a:extLst>
          </p:cNvPr>
          <p:cNvCxnSpPr>
            <a:cxnSpLocks/>
          </p:cNvCxnSpPr>
          <p:nvPr/>
        </p:nvCxnSpPr>
        <p:spPr>
          <a:xfrm flipH="1">
            <a:off x="5381130" y="2411389"/>
            <a:ext cx="1" cy="2439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E486822F-C605-2D49-A145-1470808BC03B}"/>
              </a:ext>
            </a:extLst>
          </p:cNvPr>
          <p:cNvCxnSpPr>
            <a:cxnSpLocks/>
          </p:cNvCxnSpPr>
          <p:nvPr/>
        </p:nvCxnSpPr>
        <p:spPr>
          <a:xfrm flipH="1">
            <a:off x="4741123" y="2411389"/>
            <a:ext cx="1" cy="2439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EB0AFEF6-8AA1-9C43-A551-73127B7344E6}"/>
              </a:ext>
            </a:extLst>
          </p:cNvPr>
          <p:cNvCxnSpPr>
            <a:cxnSpLocks/>
          </p:cNvCxnSpPr>
          <p:nvPr/>
        </p:nvCxnSpPr>
        <p:spPr>
          <a:xfrm flipH="1">
            <a:off x="4047179" y="2411389"/>
            <a:ext cx="1" cy="2439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0" name="Left Brace 99">
            <a:extLst>
              <a:ext uri="{FF2B5EF4-FFF2-40B4-BE49-F238E27FC236}">
                <a16:creationId xmlns:a16="http://schemas.microsoft.com/office/drawing/2014/main" id="{E6ABA36E-F9D6-3E44-8EC2-AB2ECAB68B6C}"/>
              </a:ext>
            </a:extLst>
          </p:cNvPr>
          <p:cNvSpPr/>
          <p:nvPr/>
        </p:nvSpPr>
        <p:spPr>
          <a:xfrm>
            <a:off x="3474720" y="422932"/>
            <a:ext cx="143691" cy="1988457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4335CCC-988C-4842-8886-747FC47AAFF7}"/>
              </a:ext>
            </a:extLst>
          </p:cNvPr>
          <p:cNvSpPr txBox="1"/>
          <p:nvPr/>
        </p:nvSpPr>
        <p:spPr>
          <a:xfrm>
            <a:off x="6376252" y="138784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dirty="0"/>
              <a:t>…</a:t>
            </a:r>
            <a:endParaRPr lang="en-US" dirty="0"/>
          </a:p>
        </p:txBody>
      </p:sp>
      <p:cxnSp>
        <p:nvCxnSpPr>
          <p:cNvPr id="102" name="Google Shape;199;p21">
            <a:extLst>
              <a:ext uri="{FF2B5EF4-FFF2-40B4-BE49-F238E27FC236}">
                <a16:creationId xmlns:a16="http://schemas.microsoft.com/office/drawing/2014/main" id="{2532E110-D669-FE41-B15D-1480A2275BB5}"/>
              </a:ext>
            </a:extLst>
          </p:cNvPr>
          <p:cNvCxnSpPr>
            <a:cxnSpLocks/>
          </p:cNvCxnSpPr>
          <p:nvPr/>
        </p:nvCxnSpPr>
        <p:spPr>
          <a:xfrm>
            <a:off x="5592144" y="5056971"/>
            <a:ext cx="0" cy="349317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D0FC9EB2-23AD-CB4A-9B3A-AD9EA7F39242}"/>
              </a:ext>
            </a:extLst>
          </p:cNvPr>
          <p:cNvSpPr/>
          <p:nvPr/>
        </p:nvSpPr>
        <p:spPr>
          <a:xfrm>
            <a:off x="6990346" y="422932"/>
            <a:ext cx="1623540" cy="1928983"/>
          </a:xfrm>
          <a:prstGeom prst="roundRect">
            <a:avLst>
              <a:gd name="adj" fmla="val 9085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Service Management</a:t>
            </a:r>
          </a:p>
          <a:p>
            <a:pPr algn="ctr"/>
            <a:r>
              <a:rPr lang="en-US" dirty="0"/>
              <a:t>and</a:t>
            </a:r>
          </a:p>
          <a:p>
            <a:pPr algn="ctr"/>
            <a:r>
              <a:rPr lang="en-US" dirty="0"/>
              <a:t>Orchestration</a:t>
            </a:r>
          </a:p>
          <a:p>
            <a:pPr algn="ctr"/>
            <a:r>
              <a:rPr lang="en-US" dirty="0"/>
              <a:t>(Non-RT)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57CD5C9C-6F9D-2C4E-AF98-8D0122A14781}"/>
              </a:ext>
            </a:extLst>
          </p:cNvPr>
          <p:cNvSpPr/>
          <p:nvPr/>
        </p:nvSpPr>
        <p:spPr>
          <a:xfrm rot="5400000">
            <a:off x="3051918" y="1204771"/>
            <a:ext cx="1990987" cy="44897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Handover Control</a:t>
            </a: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90F13E4B-E69E-FC42-B7E0-F0F34310B61B}"/>
              </a:ext>
            </a:extLst>
          </p:cNvPr>
          <p:cNvSpPr/>
          <p:nvPr/>
        </p:nvSpPr>
        <p:spPr>
          <a:xfrm rot="5400000">
            <a:off x="4397833" y="1204771"/>
            <a:ext cx="1990987" cy="44897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Link Aggregation</a:t>
            </a:r>
          </a:p>
        </p:txBody>
      </p:sp>
      <p:sp>
        <p:nvSpPr>
          <p:cNvPr id="105" name="Rounded Rectangle 104">
            <a:extLst>
              <a:ext uri="{FF2B5EF4-FFF2-40B4-BE49-F238E27FC236}">
                <a16:creationId xmlns:a16="http://schemas.microsoft.com/office/drawing/2014/main" id="{678192F9-FD0A-1A45-AEC7-3C2A0594D974}"/>
              </a:ext>
            </a:extLst>
          </p:cNvPr>
          <p:cNvSpPr/>
          <p:nvPr/>
        </p:nvSpPr>
        <p:spPr>
          <a:xfrm rot="5400000">
            <a:off x="3744344" y="1204771"/>
            <a:ext cx="1990987" cy="44897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Interference Mgmt</a:t>
            </a:r>
          </a:p>
        </p:txBody>
      </p: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1D02F7E1-3ED9-D440-838B-DC9E9DD352CD}"/>
              </a:ext>
            </a:extLst>
          </p:cNvPr>
          <p:cNvSpPr/>
          <p:nvPr/>
        </p:nvSpPr>
        <p:spPr>
          <a:xfrm rot="5400000">
            <a:off x="5057146" y="1204771"/>
            <a:ext cx="1990987" cy="448977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Load Balancing</a:t>
            </a:r>
          </a:p>
        </p:txBody>
      </p:sp>
      <p:sp>
        <p:nvSpPr>
          <p:cNvPr id="90" name="Can 89">
            <a:extLst>
              <a:ext uri="{FF2B5EF4-FFF2-40B4-BE49-F238E27FC236}">
                <a16:creationId xmlns:a16="http://schemas.microsoft.com/office/drawing/2014/main" id="{719B20E1-A602-6C4E-9B9C-7594845318B6}"/>
              </a:ext>
            </a:extLst>
          </p:cNvPr>
          <p:cNvSpPr/>
          <p:nvPr/>
        </p:nvSpPr>
        <p:spPr>
          <a:xfrm>
            <a:off x="3788260" y="3168055"/>
            <a:ext cx="1073974" cy="1307979"/>
          </a:xfrm>
          <a:prstGeom prst="can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K/V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Store</a:t>
            </a:r>
          </a:p>
        </p:txBody>
      </p:sp>
    </p:spTree>
    <p:extLst>
      <p:ext uri="{BB962C8B-B14F-4D97-AF65-F5344CB8AC3E}">
        <p14:creationId xmlns:p14="http://schemas.microsoft.com/office/powerpoint/2010/main" val="1140004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FC17D97-3619-2742-9B0A-9323DA3950BF}"/>
              </a:ext>
            </a:extLst>
          </p:cNvPr>
          <p:cNvSpPr/>
          <p:nvPr/>
        </p:nvSpPr>
        <p:spPr>
          <a:xfrm>
            <a:off x="7702009" y="3433482"/>
            <a:ext cx="717203" cy="3972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Mobile Core UP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8D7748-5AFB-834D-8972-2887141CBB16}"/>
              </a:ext>
            </a:extLst>
          </p:cNvPr>
          <p:cNvSpPr/>
          <p:nvPr/>
        </p:nvSpPr>
        <p:spPr>
          <a:xfrm>
            <a:off x="7702006" y="2675476"/>
            <a:ext cx="717204" cy="39720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Mobile Core CP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0DA2CD6-521F-D54A-875F-780D18D075DF}"/>
              </a:ext>
            </a:extLst>
          </p:cNvPr>
          <p:cNvCxnSpPr>
            <a:cxnSpLocks/>
            <a:endCxn id="6" idx="1"/>
          </p:cNvCxnSpPr>
          <p:nvPr/>
        </p:nvCxnSpPr>
        <p:spPr>
          <a:xfrm rot="5400000" flipH="1" flipV="1">
            <a:off x="7119522" y="2653172"/>
            <a:ext cx="361579" cy="803391"/>
          </a:xfrm>
          <a:prstGeom prst="line">
            <a:avLst/>
          </a:prstGeom>
          <a:ln w="19050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1A566C-977B-DF40-8599-FFB55094015E}"/>
              </a:ext>
            </a:extLst>
          </p:cNvPr>
          <p:cNvCxnSpPr>
            <a:cxnSpLocks/>
            <a:endCxn id="5" idx="1"/>
          </p:cNvCxnSpPr>
          <p:nvPr/>
        </p:nvCxnSpPr>
        <p:spPr>
          <a:xfrm rot="5400000" flipV="1">
            <a:off x="7092710" y="3022784"/>
            <a:ext cx="396428" cy="822172"/>
          </a:xfrm>
          <a:prstGeom prst="line">
            <a:avLst/>
          </a:prstGeom>
          <a:ln w="19050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FCA6B87-7B8F-B84A-B28C-B1C0187EA915}"/>
              </a:ext>
            </a:extLst>
          </p:cNvPr>
          <p:cNvCxnSpPr>
            <a:cxnSpLocks/>
            <a:stCxn id="5" idx="0"/>
            <a:endCxn id="6" idx="2"/>
          </p:cNvCxnSpPr>
          <p:nvPr/>
        </p:nvCxnSpPr>
        <p:spPr>
          <a:xfrm rot="5400000" flipH="1">
            <a:off x="7880209" y="3253080"/>
            <a:ext cx="360802" cy="3"/>
          </a:xfrm>
          <a:prstGeom prst="line">
            <a:avLst/>
          </a:prstGeom>
          <a:ln w="19050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A70456E1-D7D2-2047-93A7-97FA800BE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583260" y="2609255"/>
            <a:ext cx="148510" cy="92685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9D1039D-F7E0-684A-96D5-674CE5213D11}"/>
              </a:ext>
            </a:extLst>
          </p:cNvPr>
          <p:cNvSpPr txBox="1"/>
          <p:nvPr/>
        </p:nvSpPr>
        <p:spPr>
          <a:xfrm>
            <a:off x="4388457" y="3334740"/>
            <a:ext cx="369636" cy="2984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RU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E3A3A58-35CD-F640-966F-37BBA6809571}"/>
              </a:ext>
            </a:extLst>
          </p:cNvPr>
          <p:cNvSpPr/>
          <p:nvPr/>
        </p:nvSpPr>
        <p:spPr>
          <a:xfrm>
            <a:off x="5323708" y="3037055"/>
            <a:ext cx="670265" cy="397204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DU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1C474E6-DDAC-8A4C-A3CA-FCF77C7818B9}"/>
              </a:ext>
            </a:extLst>
          </p:cNvPr>
          <p:cNvSpPr/>
          <p:nvPr/>
        </p:nvSpPr>
        <p:spPr>
          <a:xfrm>
            <a:off x="6296498" y="3034372"/>
            <a:ext cx="670265" cy="397204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CU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51BF8CB-FEC2-6B45-9426-B4C19F6DF90B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4747550" y="3232974"/>
            <a:ext cx="576158" cy="2683"/>
          </a:xfrm>
          <a:prstGeom prst="line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DDDF3D2-F233-1E43-BFC5-B4B6E3D5198A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 flipV="1">
            <a:off x="5993973" y="3232974"/>
            <a:ext cx="302525" cy="2683"/>
          </a:xfrm>
          <a:prstGeom prst="line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7097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A90280F-84E1-A942-9F5F-6B1F499BBCD7}"/>
              </a:ext>
            </a:extLst>
          </p:cNvPr>
          <p:cNvCxnSpPr>
            <a:cxnSpLocks/>
          </p:cNvCxnSpPr>
          <p:nvPr/>
        </p:nvCxnSpPr>
        <p:spPr>
          <a:xfrm>
            <a:off x="4213073" y="2794099"/>
            <a:ext cx="889087" cy="0"/>
          </a:xfrm>
          <a:prstGeom prst="line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065EC4D9-2969-6643-832D-553F37F44BBF}"/>
              </a:ext>
            </a:extLst>
          </p:cNvPr>
          <p:cNvSpPr/>
          <p:nvPr/>
        </p:nvSpPr>
        <p:spPr>
          <a:xfrm>
            <a:off x="5107580" y="2582466"/>
            <a:ext cx="672269" cy="423267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DU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0EF3CCD-DEB3-2448-A943-22D103B80943}"/>
              </a:ext>
            </a:extLst>
          </p:cNvPr>
          <p:cNvSpPr/>
          <p:nvPr/>
        </p:nvSpPr>
        <p:spPr>
          <a:xfrm>
            <a:off x="6297562" y="3005733"/>
            <a:ext cx="672269" cy="4232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CU-U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E96F307-B1C2-FD4D-BBF0-AEC480A0B98E}"/>
              </a:ext>
            </a:extLst>
          </p:cNvPr>
          <p:cNvSpPr/>
          <p:nvPr/>
        </p:nvSpPr>
        <p:spPr>
          <a:xfrm>
            <a:off x="6297562" y="2197988"/>
            <a:ext cx="672269" cy="423267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CU-C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0CA0243A-F9CF-434B-AC91-D68D4D97D9B8}"/>
              </a:ext>
            </a:extLst>
          </p:cNvPr>
          <p:cNvCxnSpPr>
            <a:cxnSpLocks/>
            <a:stCxn id="71" idx="3"/>
            <a:endCxn id="73" idx="1"/>
          </p:cNvCxnSpPr>
          <p:nvPr/>
        </p:nvCxnSpPr>
        <p:spPr>
          <a:xfrm flipV="1">
            <a:off x="5779849" y="2409622"/>
            <a:ext cx="517713" cy="384478"/>
          </a:xfrm>
          <a:prstGeom prst="line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890096E-3078-5D48-8463-6B702904F505}"/>
              </a:ext>
            </a:extLst>
          </p:cNvPr>
          <p:cNvCxnSpPr>
            <a:cxnSpLocks/>
            <a:stCxn id="71" idx="3"/>
          </p:cNvCxnSpPr>
          <p:nvPr/>
        </p:nvCxnSpPr>
        <p:spPr>
          <a:xfrm>
            <a:off x="5779849" y="2794100"/>
            <a:ext cx="517714" cy="423266"/>
          </a:xfrm>
          <a:prstGeom prst="line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6D412350-5883-304B-A80E-9E4FBB6CBF76}"/>
              </a:ext>
            </a:extLst>
          </p:cNvPr>
          <p:cNvCxnSpPr>
            <a:cxnSpLocks/>
            <a:endCxn id="78" idx="2"/>
          </p:cNvCxnSpPr>
          <p:nvPr/>
        </p:nvCxnSpPr>
        <p:spPr>
          <a:xfrm flipV="1">
            <a:off x="6633697" y="2621255"/>
            <a:ext cx="0" cy="384478"/>
          </a:xfrm>
          <a:prstGeom prst="line">
            <a:avLst/>
          </a:prstGeom>
          <a:ln w="1905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901D36F5-EFFB-854F-8716-CD62B998F9B9}"/>
              </a:ext>
            </a:extLst>
          </p:cNvPr>
          <p:cNvSpPr/>
          <p:nvPr/>
        </p:nvSpPr>
        <p:spPr>
          <a:xfrm>
            <a:off x="7674130" y="2197988"/>
            <a:ext cx="741844" cy="42326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Mobile Core CP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4D1FBC23-5164-EB4E-81A7-BDB7B81BB7D0}"/>
              </a:ext>
            </a:extLst>
          </p:cNvPr>
          <p:cNvCxnSpPr>
            <a:cxnSpLocks/>
            <a:stCxn id="78" idx="3"/>
          </p:cNvCxnSpPr>
          <p:nvPr/>
        </p:nvCxnSpPr>
        <p:spPr>
          <a:xfrm>
            <a:off x="6969831" y="2409622"/>
            <a:ext cx="704299" cy="0"/>
          </a:xfrm>
          <a:prstGeom prst="line">
            <a:avLst/>
          </a:prstGeom>
          <a:ln w="19050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B964602-46BA-ED41-B701-C36E1B4C83DD}"/>
              </a:ext>
            </a:extLst>
          </p:cNvPr>
          <p:cNvCxnSpPr>
            <a:cxnSpLocks/>
          </p:cNvCxnSpPr>
          <p:nvPr/>
        </p:nvCxnSpPr>
        <p:spPr>
          <a:xfrm flipV="1">
            <a:off x="6969831" y="3213140"/>
            <a:ext cx="841939" cy="4226"/>
          </a:xfrm>
          <a:prstGeom prst="line">
            <a:avLst/>
          </a:prstGeom>
          <a:ln w="19050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Picture 81">
            <a:extLst>
              <a:ext uri="{FF2B5EF4-FFF2-40B4-BE49-F238E27FC236}">
                <a16:creationId xmlns:a16="http://schemas.microsoft.com/office/drawing/2014/main" id="{BF7C3EC4-DD35-2A4B-988D-85D26B270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110171" y="2127421"/>
            <a:ext cx="148954" cy="987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DA128BC1-A7BD-624D-AC84-CAD6E92AC2A8}"/>
              </a:ext>
            </a:extLst>
          </p:cNvPr>
          <p:cNvSpPr txBox="1"/>
          <p:nvPr/>
        </p:nvSpPr>
        <p:spPr>
          <a:xfrm>
            <a:off x="3943535" y="2905151"/>
            <a:ext cx="270976" cy="2455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RU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DD4B2109-C0D3-C14B-A651-91D8891D36F9}"/>
              </a:ext>
            </a:extLst>
          </p:cNvPr>
          <p:cNvSpPr/>
          <p:nvPr/>
        </p:nvSpPr>
        <p:spPr>
          <a:xfrm>
            <a:off x="7674131" y="3005733"/>
            <a:ext cx="741843" cy="4232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Mobile Core  UP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E597B45-DE9D-F944-8721-358DC7FFCFEC}"/>
              </a:ext>
            </a:extLst>
          </p:cNvPr>
          <p:cNvCxnSpPr>
            <a:cxnSpLocks/>
            <a:stCxn id="89" idx="0"/>
            <a:endCxn id="77" idx="2"/>
          </p:cNvCxnSpPr>
          <p:nvPr/>
        </p:nvCxnSpPr>
        <p:spPr>
          <a:xfrm flipH="1" flipV="1">
            <a:off x="8045052" y="2621255"/>
            <a:ext cx="1" cy="384478"/>
          </a:xfrm>
          <a:prstGeom prst="line">
            <a:avLst/>
          </a:prstGeom>
          <a:ln w="19050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50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3409312-60D5-3D4A-BA50-143B24BA59D4}"/>
              </a:ext>
            </a:extLst>
          </p:cNvPr>
          <p:cNvCxnSpPr>
            <a:cxnSpLocks/>
            <a:stCxn id="115" idx="2"/>
          </p:cNvCxnSpPr>
          <p:nvPr/>
        </p:nvCxnSpPr>
        <p:spPr>
          <a:xfrm flipH="1">
            <a:off x="6731409" y="1928121"/>
            <a:ext cx="3292" cy="1308226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782408C-7E33-964F-A70F-9ABCEBFEA04B}"/>
              </a:ext>
            </a:extLst>
          </p:cNvPr>
          <p:cNvCxnSpPr>
            <a:cxnSpLocks/>
            <a:stCxn id="107" idx="2"/>
            <a:endCxn id="53" idx="0"/>
          </p:cNvCxnSpPr>
          <p:nvPr/>
        </p:nvCxnSpPr>
        <p:spPr>
          <a:xfrm>
            <a:off x="6114231" y="3724529"/>
            <a:ext cx="2089" cy="738219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C148BC39-CA19-E340-9241-632B4D333469}"/>
              </a:ext>
            </a:extLst>
          </p:cNvPr>
          <p:cNvCxnSpPr>
            <a:endCxn id="58" idx="0"/>
          </p:cNvCxnSpPr>
          <p:nvPr/>
        </p:nvCxnSpPr>
        <p:spPr>
          <a:xfrm rot="5400000">
            <a:off x="4688467" y="3715339"/>
            <a:ext cx="759064" cy="598694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75000"/>
              </a:schemeClr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13DD425-10BB-1F46-9E3D-FA9FA140D45D}"/>
              </a:ext>
            </a:extLst>
          </p:cNvPr>
          <p:cNvGrpSpPr/>
          <p:nvPr/>
        </p:nvGrpSpPr>
        <p:grpSpPr>
          <a:xfrm>
            <a:off x="4620094" y="4465887"/>
            <a:ext cx="358111" cy="500840"/>
            <a:chOff x="3848196" y="1521383"/>
            <a:chExt cx="358111" cy="50084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F2847EF-E6AC-CF40-9D5B-A31A4C5A7713}"/>
                </a:ext>
              </a:extLst>
            </p:cNvPr>
            <p:cNvSpPr/>
            <p:nvPr/>
          </p:nvSpPr>
          <p:spPr>
            <a:xfrm>
              <a:off x="3848196" y="1871103"/>
              <a:ext cx="358111" cy="1511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CC259D7-FF84-DA48-A6F3-BA50FF6262C3}"/>
                </a:ext>
              </a:extLst>
            </p:cNvPr>
            <p:cNvSpPr/>
            <p:nvPr/>
          </p:nvSpPr>
          <p:spPr>
            <a:xfrm>
              <a:off x="3848196" y="1695037"/>
              <a:ext cx="358111" cy="1511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3DCC4974-DF61-C04C-9CD6-FF9B674E25CF}"/>
                </a:ext>
              </a:extLst>
            </p:cNvPr>
            <p:cNvSpPr/>
            <p:nvPr/>
          </p:nvSpPr>
          <p:spPr>
            <a:xfrm>
              <a:off x="3848196" y="1521383"/>
              <a:ext cx="358111" cy="1511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2"/>
                </a:solidFill>
                <a:latin typeface="+mj-lt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3ADC68E-A413-3046-9F35-82CFB458AE7A}"/>
              </a:ext>
            </a:extLst>
          </p:cNvPr>
          <p:cNvGrpSpPr/>
          <p:nvPr/>
        </p:nvGrpSpPr>
        <p:grpSpPr>
          <a:xfrm>
            <a:off x="3072807" y="4653554"/>
            <a:ext cx="358112" cy="331693"/>
            <a:chOff x="3848196" y="2051676"/>
            <a:chExt cx="358112" cy="331693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8B50CAF-64DD-9343-ABE2-3AE96B16E068}"/>
                </a:ext>
              </a:extLst>
            </p:cNvPr>
            <p:cNvSpPr/>
            <p:nvPr/>
          </p:nvSpPr>
          <p:spPr>
            <a:xfrm>
              <a:off x="3848197" y="2051676"/>
              <a:ext cx="358111" cy="151120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2"/>
                </a:solidFill>
                <a:latin typeface="+mj-lt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CC812A0-9551-D34A-A248-55039636454A}"/>
                </a:ext>
              </a:extLst>
            </p:cNvPr>
            <p:cNvSpPr/>
            <p:nvPr/>
          </p:nvSpPr>
          <p:spPr>
            <a:xfrm>
              <a:off x="3848196" y="2232249"/>
              <a:ext cx="358111" cy="151120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2"/>
                </a:solidFill>
                <a:latin typeface="+mj-lt"/>
              </a:endParaRPr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11D2100B-73B3-924A-9B64-D782A2940370}"/>
              </a:ext>
            </a:extLst>
          </p:cNvPr>
          <p:cNvSpPr/>
          <p:nvPr/>
        </p:nvSpPr>
        <p:spPr>
          <a:xfrm>
            <a:off x="5888636" y="4462748"/>
            <a:ext cx="455368" cy="23066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CU-C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093A6C8-3E82-4E40-B937-F3951E5EB296}"/>
              </a:ext>
            </a:extLst>
          </p:cNvPr>
          <p:cNvSpPr txBox="1"/>
          <p:nvPr/>
        </p:nvSpPr>
        <p:spPr>
          <a:xfrm>
            <a:off x="2692320" y="5031067"/>
            <a:ext cx="7280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Radio Unit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DED65B2-BC08-C84E-8182-EC24CFA54014}"/>
              </a:ext>
            </a:extLst>
          </p:cNvPr>
          <p:cNvSpPr/>
          <p:nvPr/>
        </p:nvSpPr>
        <p:spPr>
          <a:xfrm>
            <a:off x="4381103" y="4394218"/>
            <a:ext cx="775098" cy="644180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bg2">
                  <a:lumMod val="1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32F11FE-F2C5-1D4D-8BCD-60E225D6E2E7}"/>
              </a:ext>
            </a:extLst>
          </p:cNvPr>
          <p:cNvSpPr txBox="1"/>
          <p:nvPr/>
        </p:nvSpPr>
        <p:spPr>
          <a:xfrm>
            <a:off x="4259538" y="5038397"/>
            <a:ext cx="10182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Distributed </a:t>
            </a:r>
            <a:r>
              <a:rPr lang="en-US" sz="10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Unit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E4D4E5A-1A2B-5C44-8B20-55D5237607BB}"/>
              </a:ext>
            </a:extLst>
          </p:cNvPr>
          <p:cNvSpPr/>
          <p:nvPr/>
        </p:nvSpPr>
        <p:spPr>
          <a:xfrm>
            <a:off x="5708451" y="4394217"/>
            <a:ext cx="775098" cy="644180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bg2">
                  <a:lumMod val="1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38D7C97-18C5-6B46-BB31-A97A557DB532}"/>
              </a:ext>
            </a:extLst>
          </p:cNvPr>
          <p:cNvSpPr txBox="1"/>
          <p:nvPr/>
        </p:nvSpPr>
        <p:spPr>
          <a:xfrm>
            <a:off x="5694205" y="5031068"/>
            <a:ext cx="8130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Central Unit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4AA25FB-D91B-7D4B-9CCA-141844BD04CC}"/>
              </a:ext>
            </a:extLst>
          </p:cNvPr>
          <p:cNvCxnSpPr>
            <a:stCxn id="60" idx="1"/>
            <a:endCxn id="58" idx="3"/>
          </p:cNvCxnSpPr>
          <p:nvPr/>
        </p:nvCxnSpPr>
        <p:spPr>
          <a:xfrm flipH="1">
            <a:off x="5156201" y="4716307"/>
            <a:ext cx="552250" cy="1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FFBD6EA3-F673-9942-96A1-762963D5BB32}"/>
              </a:ext>
            </a:extLst>
          </p:cNvPr>
          <p:cNvCxnSpPr>
            <a:stCxn id="58" idx="1"/>
          </p:cNvCxnSpPr>
          <p:nvPr/>
        </p:nvCxnSpPr>
        <p:spPr>
          <a:xfrm flipH="1" flipV="1">
            <a:off x="3424399" y="4716307"/>
            <a:ext cx="956704" cy="1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68CA810B-0899-A24E-A043-FC0ABF3102D1}"/>
              </a:ext>
            </a:extLst>
          </p:cNvPr>
          <p:cNvCxnSpPr>
            <a:cxnSpLocks/>
            <a:stCxn id="136" idx="1"/>
            <a:endCxn id="60" idx="3"/>
          </p:cNvCxnSpPr>
          <p:nvPr/>
        </p:nvCxnSpPr>
        <p:spPr>
          <a:xfrm flipH="1" flipV="1">
            <a:off x="6483549" y="4716307"/>
            <a:ext cx="2122095" cy="14758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65B614FA-2640-1E48-B5C0-F93F1B742D2D}"/>
              </a:ext>
            </a:extLst>
          </p:cNvPr>
          <p:cNvSpPr/>
          <p:nvPr/>
        </p:nvSpPr>
        <p:spPr>
          <a:xfrm>
            <a:off x="5277765" y="3236347"/>
            <a:ext cx="1672932" cy="48818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SDN Controller</a:t>
            </a:r>
          </a:p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(RIC)</a:t>
            </a:r>
          </a:p>
        </p:txBody>
      </p: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FEB165D6-1669-D342-8DDF-E0C8B5D85B92}"/>
              </a:ext>
            </a:extLst>
          </p:cNvPr>
          <p:cNvSpPr/>
          <p:nvPr/>
        </p:nvSpPr>
        <p:spPr>
          <a:xfrm rot="5400000" flipH="1">
            <a:off x="4943591" y="2529027"/>
            <a:ext cx="989561" cy="321075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100" dirty="0" err="1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xApp</a:t>
            </a:r>
            <a:endParaRPr lang="en-US" sz="1100" dirty="0">
              <a:solidFill>
                <a:schemeClr val="bg2">
                  <a:lumMod val="1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75D1725A-8217-5343-BB0B-D34379BECCBB}"/>
              </a:ext>
            </a:extLst>
          </p:cNvPr>
          <p:cNvSpPr/>
          <p:nvPr/>
        </p:nvSpPr>
        <p:spPr>
          <a:xfrm rot="5400000" flipH="1">
            <a:off x="5317625" y="2529028"/>
            <a:ext cx="989560" cy="321075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100" dirty="0" err="1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xApp</a:t>
            </a:r>
            <a:endParaRPr lang="en-US" sz="1100" dirty="0">
              <a:solidFill>
                <a:schemeClr val="bg2">
                  <a:lumMod val="1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10" name="Rounded Rectangle 109">
            <a:extLst>
              <a:ext uri="{FF2B5EF4-FFF2-40B4-BE49-F238E27FC236}">
                <a16:creationId xmlns:a16="http://schemas.microsoft.com/office/drawing/2014/main" id="{24DC731A-3FB3-7040-A16A-DD1F649F953A}"/>
              </a:ext>
            </a:extLst>
          </p:cNvPr>
          <p:cNvSpPr/>
          <p:nvPr/>
        </p:nvSpPr>
        <p:spPr>
          <a:xfrm rot="5400000" flipH="1">
            <a:off x="5702050" y="2529027"/>
            <a:ext cx="989560" cy="321075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100" dirty="0" err="1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xApp</a:t>
            </a:r>
            <a:endParaRPr lang="en-US" sz="1100" dirty="0">
              <a:solidFill>
                <a:schemeClr val="bg2">
                  <a:lumMod val="1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B4723853-40E0-AE42-9242-C5D5F949EAE5}"/>
              </a:ext>
            </a:extLst>
          </p:cNvPr>
          <p:cNvSpPr txBox="1"/>
          <p:nvPr/>
        </p:nvSpPr>
        <p:spPr>
          <a:xfrm>
            <a:off x="6391015" y="2649452"/>
            <a:ext cx="34817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mr-IN" dirty="0"/>
              <a:t>…</a:t>
            </a:r>
            <a:endParaRPr lang="en-US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C16E361F-2CCC-3542-AA57-D87AF42D0535}"/>
              </a:ext>
            </a:extLst>
          </p:cNvPr>
          <p:cNvSpPr/>
          <p:nvPr/>
        </p:nvSpPr>
        <p:spPr>
          <a:xfrm>
            <a:off x="4739519" y="4647086"/>
            <a:ext cx="119259" cy="7578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F51D23CE-EBBD-E748-9E3C-9D32ADC5BD0C}"/>
              </a:ext>
            </a:extLst>
          </p:cNvPr>
          <p:cNvGrpSpPr/>
          <p:nvPr/>
        </p:nvGrpSpPr>
        <p:grpSpPr>
          <a:xfrm>
            <a:off x="3976858" y="1450645"/>
            <a:ext cx="3787021" cy="557728"/>
            <a:chOff x="2894484" y="745446"/>
            <a:chExt cx="3787021" cy="557728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2469F94A-7106-574D-B4B3-009F798CEC58}"/>
                </a:ext>
              </a:extLst>
            </p:cNvPr>
            <p:cNvSpPr/>
            <p:nvPr/>
          </p:nvSpPr>
          <p:spPr>
            <a:xfrm>
              <a:off x="2894484" y="745446"/>
              <a:ext cx="3787021" cy="55772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rgbClr val="0070C0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      </a:t>
              </a:r>
              <a:r>
                <a:rPr lang="en-US" sz="14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Management  Plane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F58FA79D-D2C0-284A-A676-5568E346081E}"/>
                </a:ext>
              </a:extLst>
            </p:cNvPr>
            <p:cNvSpPr/>
            <p:nvPr/>
          </p:nvSpPr>
          <p:spPr>
            <a:xfrm>
              <a:off x="5285938" y="849716"/>
              <a:ext cx="732778" cy="373206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1200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Non-RT</a:t>
              </a:r>
            </a:p>
            <a:p>
              <a:pPr algn="ctr">
                <a:lnSpc>
                  <a:spcPct val="90000"/>
                </a:lnSpc>
              </a:pPr>
              <a:r>
                <a:rPr lang="en-US" sz="1200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RIC</a:t>
              </a:r>
            </a:p>
          </p:txBody>
        </p: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B4A2CF6B-C5E5-ED45-96B4-406E21A6FB64}"/>
              </a:ext>
            </a:extLst>
          </p:cNvPr>
          <p:cNvSpPr txBox="1"/>
          <p:nvPr/>
        </p:nvSpPr>
        <p:spPr>
          <a:xfrm>
            <a:off x="2137739" y="2960622"/>
            <a:ext cx="1932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&lt; 1ms Control Loop (RT)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043AEA5-FF6B-AC4A-8E88-EDEA0F381AF5}"/>
              </a:ext>
            </a:extLst>
          </p:cNvPr>
          <p:cNvSpPr txBox="1"/>
          <p:nvPr/>
        </p:nvSpPr>
        <p:spPr>
          <a:xfrm>
            <a:off x="1642796" y="2638898"/>
            <a:ext cx="24272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&gt; 10ms Control Loop (Near-RT)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467791F-89FA-664F-9F0F-42CE99C196A7}"/>
              </a:ext>
            </a:extLst>
          </p:cNvPr>
          <p:cNvSpPr txBox="1"/>
          <p:nvPr/>
        </p:nvSpPr>
        <p:spPr>
          <a:xfrm>
            <a:off x="1831566" y="2335270"/>
            <a:ext cx="22384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&gt;&gt; 1s Control Loop (Non-RT)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EB0C45E3-0BEE-EE4A-BD16-4E4FB2DEC366}"/>
              </a:ext>
            </a:extLst>
          </p:cNvPr>
          <p:cNvCxnSpPr>
            <a:cxnSpLocks/>
            <a:stCxn id="116" idx="3"/>
            <a:endCxn id="112" idx="0"/>
          </p:cNvCxnSpPr>
          <p:nvPr/>
        </p:nvCxnSpPr>
        <p:spPr>
          <a:xfrm>
            <a:off x="4069999" y="3114511"/>
            <a:ext cx="729150" cy="1532575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735435D7-9DE7-DF49-9F46-18330B39AC12}"/>
              </a:ext>
            </a:extLst>
          </p:cNvPr>
          <p:cNvCxnSpPr>
            <a:cxnSpLocks/>
            <a:stCxn id="117" idx="3"/>
            <a:endCxn id="107" idx="1"/>
          </p:cNvCxnSpPr>
          <p:nvPr/>
        </p:nvCxnSpPr>
        <p:spPr>
          <a:xfrm>
            <a:off x="4069999" y="2792787"/>
            <a:ext cx="1207766" cy="68765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3DD4D826-8C88-9D40-B739-A5CF4B0B8F64}"/>
              </a:ext>
            </a:extLst>
          </p:cNvPr>
          <p:cNvCxnSpPr>
            <a:cxnSpLocks/>
            <a:stCxn id="118" idx="3"/>
            <a:endCxn id="115" idx="1"/>
          </p:cNvCxnSpPr>
          <p:nvPr/>
        </p:nvCxnSpPr>
        <p:spPr>
          <a:xfrm flipV="1">
            <a:off x="4069999" y="1741518"/>
            <a:ext cx="2298313" cy="74764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>
            <a:extLst>
              <a:ext uri="{FF2B5EF4-FFF2-40B4-BE49-F238E27FC236}">
                <a16:creationId xmlns:a16="http://schemas.microsoft.com/office/drawing/2014/main" id="{9A577DEE-5F65-1B47-AE37-366B014F87CD}"/>
              </a:ext>
            </a:extLst>
          </p:cNvPr>
          <p:cNvCxnSpPr>
            <a:cxnSpLocks/>
            <a:endCxn id="47" idx="0"/>
          </p:cNvCxnSpPr>
          <p:nvPr/>
        </p:nvCxnSpPr>
        <p:spPr>
          <a:xfrm rot="10800000" flipV="1">
            <a:off x="3251864" y="3635154"/>
            <a:ext cx="2025902" cy="1018400"/>
          </a:xfrm>
          <a:prstGeom prst="bentConnector2">
            <a:avLst/>
          </a:prstGeom>
          <a:ln w="19050">
            <a:solidFill>
              <a:schemeClr val="accent1">
                <a:lumMod val="75000"/>
              </a:schemeClr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3A88A173-1C6E-1145-B2B1-A1023A492A25}"/>
              </a:ext>
            </a:extLst>
          </p:cNvPr>
          <p:cNvSpPr/>
          <p:nvPr/>
        </p:nvSpPr>
        <p:spPr>
          <a:xfrm>
            <a:off x="8605644" y="4067566"/>
            <a:ext cx="2445009" cy="1326997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600" dirty="0">
                <a:solidFill>
                  <a:sysClr val="windowText" lastClr="000000"/>
                </a:solidFill>
              </a:rPr>
              <a:t>Mobile Core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65A210F9-77FB-DE44-9990-A59157C27864}"/>
              </a:ext>
            </a:extLst>
          </p:cNvPr>
          <p:cNvSpPr/>
          <p:nvPr/>
        </p:nvSpPr>
        <p:spPr>
          <a:xfrm>
            <a:off x="8917004" y="4187440"/>
            <a:ext cx="1791087" cy="36885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Control Plane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82F9011F-DC95-0548-9BA3-8C29EF344F00}"/>
              </a:ext>
            </a:extLst>
          </p:cNvPr>
          <p:cNvSpPr/>
          <p:nvPr/>
        </p:nvSpPr>
        <p:spPr>
          <a:xfrm>
            <a:off x="8932605" y="4884796"/>
            <a:ext cx="1791086" cy="36885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User Plane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6DF0A84E-1EE6-4C45-BCD9-26F2AAFEAE64}"/>
              </a:ext>
            </a:extLst>
          </p:cNvPr>
          <p:cNvSpPr/>
          <p:nvPr/>
        </p:nvSpPr>
        <p:spPr>
          <a:xfrm>
            <a:off x="5888636" y="4761948"/>
            <a:ext cx="455368" cy="21492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CU-U</a:t>
            </a:r>
          </a:p>
        </p:txBody>
      </p:sp>
      <p:pic>
        <p:nvPicPr>
          <p:cNvPr id="141" name="Picture 140">
            <a:extLst>
              <a:ext uri="{FF2B5EF4-FFF2-40B4-BE49-F238E27FC236}">
                <a16:creationId xmlns:a16="http://schemas.microsoft.com/office/drawing/2014/main" id="{2A18C9BD-87CA-4F4C-B586-99B0F0061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777056" y="3680637"/>
            <a:ext cx="199399" cy="132215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2" name="TextBox 141">
            <a:extLst>
              <a:ext uri="{FF2B5EF4-FFF2-40B4-BE49-F238E27FC236}">
                <a16:creationId xmlns:a16="http://schemas.microsoft.com/office/drawing/2014/main" id="{21073446-B312-AC46-857C-6C4686BF69BA}"/>
              </a:ext>
            </a:extLst>
          </p:cNvPr>
          <p:cNvSpPr txBox="1"/>
          <p:nvPr/>
        </p:nvSpPr>
        <p:spPr>
          <a:xfrm>
            <a:off x="6781561" y="2504326"/>
            <a:ext cx="3529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A1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B67E8FFC-BA92-7046-88AA-3DDB492BEE0B}"/>
              </a:ext>
            </a:extLst>
          </p:cNvPr>
          <p:cNvSpPr txBox="1"/>
          <p:nvPr/>
        </p:nvSpPr>
        <p:spPr>
          <a:xfrm>
            <a:off x="6090481" y="3923680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E2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A267B2D2-735B-5142-A08C-D3EF868EF1B6}"/>
              </a:ext>
            </a:extLst>
          </p:cNvPr>
          <p:cNvSpPr txBox="1"/>
          <p:nvPr/>
        </p:nvSpPr>
        <p:spPr>
          <a:xfrm>
            <a:off x="4887911" y="4005153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E2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51CB1DA6-FABC-8240-BC02-549524BE17A3}"/>
              </a:ext>
            </a:extLst>
          </p:cNvPr>
          <p:cNvSpPr txBox="1"/>
          <p:nvPr/>
        </p:nvSpPr>
        <p:spPr>
          <a:xfrm>
            <a:off x="3222046" y="4005152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E2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8225956-1D2B-E9BC-1FEB-D163D03D8D1C}"/>
              </a:ext>
            </a:extLst>
          </p:cNvPr>
          <p:cNvCxnSpPr>
            <a:cxnSpLocks/>
            <a:stCxn id="53" idx="2"/>
            <a:endCxn id="139" idx="0"/>
          </p:cNvCxnSpPr>
          <p:nvPr/>
        </p:nvCxnSpPr>
        <p:spPr>
          <a:xfrm>
            <a:off x="6116320" y="4693417"/>
            <a:ext cx="0" cy="6853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2002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C80049E9-5718-1A45-B4C6-1851E1ACD413}" vid="{AB6B7CC7-91B7-4C44-A7EB-5D51C610F1B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Book</Template>
  <TotalTime>89130</TotalTime>
  <Words>312</Words>
  <Application>Microsoft Macintosh PowerPoint</Application>
  <PresentationFormat>Widescreen</PresentationFormat>
  <Paragraphs>179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Larry Peterson</cp:lastModifiedBy>
  <cp:revision>335</cp:revision>
  <cp:lastPrinted>2021-07-02T05:16:14Z</cp:lastPrinted>
  <dcterms:created xsi:type="dcterms:W3CDTF">2019-12-10T16:47:01Z</dcterms:created>
  <dcterms:modified xsi:type="dcterms:W3CDTF">2022-09-23T21:26:25Z</dcterms:modified>
</cp:coreProperties>
</file>