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44"/>
  </p:notesMasterIdLst>
  <p:handoutMasterIdLst>
    <p:handoutMasterId r:id="rId45"/>
  </p:handoutMasterIdLst>
  <p:sldIdLst>
    <p:sldId id="1484" r:id="rId4"/>
    <p:sldId id="1483" r:id="rId5"/>
    <p:sldId id="1376" r:id="rId6"/>
    <p:sldId id="1379" r:id="rId7"/>
    <p:sldId id="1327" r:id="rId8"/>
    <p:sldId id="1380" r:id="rId9"/>
    <p:sldId id="1381" r:id="rId10"/>
    <p:sldId id="1391" r:id="rId11"/>
    <p:sldId id="1512" r:id="rId12"/>
    <p:sldId id="1490" r:id="rId13"/>
    <p:sldId id="1464" r:id="rId14"/>
    <p:sldId id="1500" r:id="rId15"/>
    <p:sldId id="1501" r:id="rId16"/>
    <p:sldId id="1392" r:id="rId17"/>
    <p:sldId id="1486" r:id="rId18"/>
    <p:sldId id="1487" r:id="rId19"/>
    <p:sldId id="1457" r:id="rId20"/>
    <p:sldId id="1488" r:id="rId21"/>
    <p:sldId id="1489" r:id="rId22"/>
    <p:sldId id="1491" r:id="rId23"/>
    <p:sldId id="1492" r:id="rId24"/>
    <p:sldId id="1494" r:id="rId25"/>
    <p:sldId id="1498" r:id="rId26"/>
    <p:sldId id="1495" r:id="rId27"/>
    <p:sldId id="1497" r:id="rId28"/>
    <p:sldId id="1499" r:id="rId29"/>
    <p:sldId id="1478" r:id="rId30"/>
    <p:sldId id="1480" r:id="rId31"/>
    <p:sldId id="1481" r:id="rId32"/>
    <p:sldId id="1482" r:id="rId33"/>
    <p:sldId id="1510" r:id="rId34"/>
    <p:sldId id="1502" r:id="rId35"/>
    <p:sldId id="1511" r:id="rId36"/>
    <p:sldId id="1513" r:id="rId37"/>
    <p:sldId id="1514" r:id="rId38"/>
    <p:sldId id="1515" r:id="rId39"/>
    <p:sldId id="1519" r:id="rId40"/>
    <p:sldId id="1521" r:id="rId41"/>
    <p:sldId id="1529" r:id="rId42"/>
    <p:sldId id="1528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D1F"/>
    <a:srgbClr val="6ABADD"/>
    <a:srgbClr val="186C3F"/>
    <a:srgbClr val="942093"/>
    <a:srgbClr val="3A86AA"/>
    <a:srgbClr val="BF8100"/>
    <a:srgbClr val="A4242D"/>
    <a:srgbClr val="A3242D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6" autoAdjust="0"/>
    <p:restoredTop sz="95289" autoAdjust="0"/>
  </p:normalViewPr>
  <p:slideViewPr>
    <p:cSldViewPr snapToGrid="0" snapToObjects="1">
      <p:cViewPr>
        <p:scale>
          <a:sx n="137" d="100"/>
          <a:sy n="137" d="100"/>
        </p:scale>
        <p:origin x="840" y="208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100" d="100"/>
        <a:sy n="100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E8AFDA-301D-4C4D-9A58-9902B72A24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92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13945C5-961C-334E-B2D7-D7302B115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C8B5C3-AFE0-424A-869B-9816F17BC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=""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1"/>
            <a:ext cx="8031162" cy="34353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3" y="734899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910803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theme" Target="../theme/theme1.xml"/><Relationship Id="rId53" Type="http://schemas.openxmlformats.org/officeDocument/2006/relationships/image" Target="../media/image1.png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74.xml"/><Relationship Id="rId24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83.xml"/><Relationship Id="rId9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84.xml"/><Relationship Id="rId34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86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0.xml"/><Relationship Id="rId37" Type="http://schemas.openxmlformats.org/officeDocument/2006/relationships/theme" Target="../theme/theme2.xml"/><Relationship Id="rId3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33.xml"/><Relationship Id="rId47" Type="http://schemas.openxmlformats.org/officeDocument/2006/relationships/slideLayout" Target="../slideLayouts/slideLayout134.xml"/><Relationship Id="rId48" Type="http://schemas.openxmlformats.org/officeDocument/2006/relationships/slideLayout" Target="../slideLayouts/slideLayout135.xml"/><Relationship Id="rId49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08.xml"/><Relationship Id="rId22" Type="http://schemas.openxmlformats.org/officeDocument/2006/relationships/slideLayout" Target="../slideLayouts/slideLayout109.xml"/><Relationship Id="rId23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11.xml"/><Relationship Id="rId25" Type="http://schemas.openxmlformats.org/officeDocument/2006/relationships/slideLayout" Target="../slideLayouts/slideLayout112.xml"/><Relationship Id="rId26" Type="http://schemas.openxmlformats.org/officeDocument/2006/relationships/slideLayout" Target="../slideLayouts/slideLayout113.xml"/><Relationship Id="rId27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5.xml"/><Relationship Id="rId29" Type="http://schemas.openxmlformats.org/officeDocument/2006/relationships/slideLayout" Target="../slideLayouts/slideLayout116.xml"/><Relationship Id="rId50" Type="http://schemas.openxmlformats.org/officeDocument/2006/relationships/theme" Target="../theme/theme3.xml"/><Relationship Id="rId51" Type="http://schemas.openxmlformats.org/officeDocument/2006/relationships/image" Target="../media/image1.png"/><Relationship Id="rId1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9.xml"/><Relationship Id="rId3" Type="http://schemas.openxmlformats.org/officeDocument/2006/relationships/slideLayout" Target="../slideLayouts/slideLayout90.xml"/><Relationship Id="rId4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117.xml"/><Relationship Id="rId31" Type="http://schemas.openxmlformats.org/officeDocument/2006/relationships/slideLayout" Target="../slideLayouts/slideLayout118.xml"/><Relationship Id="rId32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121.xml"/><Relationship Id="rId35" Type="http://schemas.openxmlformats.org/officeDocument/2006/relationships/slideLayout" Target="../slideLayouts/slideLayout122.xml"/><Relationship Id="rId36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24.xml"/><Relationship Id="rId38" Type="http://schemas.openxmlformats.org/officeDocument/2006/relationships/slideLayout" Target="../slideLayouts/slideLayout125.xml"/><Relationship Id="rId39" Type="http://schemas.openxmlformats.org/officeDocument/2006/relationships/slideLayout" Target="../slideLayouts/slideLayout126.xml"/><Relationship Id="rId40" Type="http://schemas.openxmlformats.org/officeDocument/2006/relationships/slideLayout" Target="../slideLayouts/slideLayout127.xml"/><Relationship Id="rId41" Type="http://schemas.openxmlformats.org/officeDocument/2006/relationships/slideLayout" Target="../slideLayouts/slideLayout128.xml"/><Relationship Id="rId42" Type="http://schemas.openxmlformats.org/officeDocument/2006/relationships/slideLayout" Target="../slideLayouts/slideLayout129.xml"/><Relationship Id="rId43" Type="http://schemas.openxmlformats.org/officeDocument/2006/relationships/slideLayout" Target="../slideLayouts/slideLayout130.xml"/><Relationship Id="rId44" Type="http://schemas.openxmlformats.org/officeDocument/2006/relationships/slideLayout" Target="../slideLayouts/slideLayout131.xml"/><Relationship Id="rId45" Type="http://schemas.openxmlformats.org/officeDocument/2006/relationships/slideLayout" Target="../slideLayouts/slideLayout1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CAC4EB9-CB46-9E45-81B9-7F7E4EAF1C7B}"/>
              </a:ext>
            </a:extLst>
          </p:cNvPr>
          <p:cNvPicPr>
            <a:picLocks noChangeAspect="1"/>
          </p:cNvPicPr>
          <p:nvPr userDrawn="1"/>
        </p:nvPicPr>
        <p:blipFill>
          <a:blip r:embed="rId53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  <p:sldLayoutId id="2147483891" r:id="rId51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36998" y="436877"/>
            <a:ext cx="5860248" cy="42021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+mj-lt"/>
              </a:rPr>
              <a:t>Cellular Access Network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14" y="644217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=""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3330562" y="1515665"/>
            <a:ext cx="311161" cy="473312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55" name="Picture 154">
            <a:extLst>
              <a:ext uri="{FF2B5EF4-FFF2-40B4-BE49-F238E27FC236}">
                <a16:creationId xmlns=""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5808" y="83945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=""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891" y="97353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=""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76418" y="94536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3" name="Picture 172">
            <a:extLst>
              <a:ext uri="{FF2B5EF4-FFF2-40B4-BE49-F238E27FC236}">
                <a16:creationId xmlns="" xmlns:a16="http://schemas.microsoft.com/office/drawing/2014/main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46" y="1374929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=""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2130860" y="2232153"/>
            <a:ext cx="502062" cy="5326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78" name="Oval 177">
            <a:extLst>
              <a:ext uri="{FF2B5EF4-FFF2-40B4-BE49-F238E27FC236}">
                <a16:creationId xmlns=""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800384" y="2242689"/>
            <a:ext cx="812187" cy="400546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Image" descr="Image">
            <a:extLst>
              <a:ext uri="{FF2B5EF4-FFF2-40B4-BE49-F238E27FC236}">
                <a16:creationId xmlns=""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571" y="260148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=""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619461" y="2694731"/>
            <a:ext cx="1163762" cy="85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81" name="Picture 180">
            <a:extLst>
              <a:ext uri="{FF2B5EF4-FFF2-40B4-BE49-F238E27FC236}">
                <a16:creationId xmlns=""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1780" y="179005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4" name="Picture 183">
            <a:extLst>
              <a:ext uri="{FF2B5EF4-FFF2-40B4-BE49-F238E27FC236}">
                <a16:creationId xmlns=""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9865" y="22450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=""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77039" y="238892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1096022" y="204150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=""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24248" y="166694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" y="2901452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67431" y="317388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=""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5402" y="361407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" name="Picture 102">
            <a:extLst>
              <a:ext uri="{FF2B5EF4-FFF2-40B4-BE49-F238E27FC236}">
                <a16:creationId xmlns=""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16432" y="343456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=""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1377040" y="2799530"/>
            <a:ext cx="1253532" cy="980484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25860" y="2391051"/>
            <a:ext cx="1225561" cy="719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6" name="Image" descr="Image">
            <a:extLst>
              <a:ext uri="{FF2B5EF4-FFF2-40B4-BE49-F238E27FC236}">
                <a16:creationId xmlns=""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215" y="2565403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=""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642" y="2614724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/>
          <p:cNvGrpSpPr/>
          <p:nvPr/>
        </p:nvGrpSpPr>
        <p:grpSpPr>
          <a:xfrm>
            <a:off x="6886029" y="1931183"/>
            <a:ext cx="2219670" cy="1470185"/>
            <a:chOff x="6533912" y="2444203"/>
            <a:chExt cx="2219670" cy="1470185"/>
          </a:xfrm>
        </p:grpSpPr>
        <p:pic>
          <p:nvPicPr>
            <p:cNvPr id="67" name="Picture 66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Line">
            <a:extLst>
              <a:ext uri="{FF2B5EF4-FFF2-40B4-BE49-F238E27FC236}">
                <a16:creationId xmlns=""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324147" y="2776924"/>
            <a:ext cx="857489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/>
          </a:p>
        </p:txBody>
      </p:sp>
      <p:pic>
        <p:nvPicPr>
          <p:cNvPr id="180" name="Image" descr="Image">
            <a:extLst>
              <a:ext uri="{FF2B5EF4-FFF2-40B4-BE49-F238E27FC236}">
                <a16:creationId xmlns=""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494" y="196843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722479" y="519073"/>
            <a:ext cx="3703909" cy="369228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Radio Access Network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4" name="Image" descr="Image">
            <a:extLst>
              <a:ext uri="{FF2B5EF4-FFF2-40B4-BE49-F238E27FC236}">
                <a16:creationId xmlns=""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229" y="250987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12074" y="2760039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Backhaul Network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760277" y="3915772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Base Station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37ED7C0-3948-9140-9262-D5B65CBF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5396" y="3477279"/>
            <a:ext cx="1209504" cy="99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069B20A-F67D-4D49-850C-9094826A8A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48030" y="2612337"/>
            <a:ext cx="867263" cy="1849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153C086-B102-2F4D-95B2-F2BF920D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77204" y="2078293"/>
            <a:ext cx="1074017" cy="1006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421" y="2400972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3B22C1EA-47D0-104B-B886-14C8CB7ACB49}"/>
              </a:ext>
            </a:extLst>
          </p:cNvPr>
          <p:cNvCxnSpPr/>
          <p:nvPr/>
        </p:nvCxnSpPr>
        <p:spPr>
          <a:xfrm>
            <a:off x="1451234" y="4434138"/>
            <a:ext cx="3924611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29091" y="3065778"/>
            <a:ext cx="2044260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59140" y="1979954"/>
            <a:ext cx="6108797" cy="1725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835" y="1668775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74655" y="2949793"/>
            <a:ext cx="2907101" cy="58744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1062" y="2487345"/>
            <a:ext cx="3891595" cy="104981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2526" y="2305904"/>
            <a:ext cx="5251686" cy="6438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14212" y="2305903"/>
            <a:ext cx="1559139" cy="1813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74655" y="2498379"/>
            <a:ext cx="6798696" cy="471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74655" y="1883500"/>
            <a:ext cx="1478780" cy="10662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53435" y="1893688"/>
            <a:ext cx="5309222" cy="6299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0.24548 0.0015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8 0.00155 L 0.33246 0.0043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232663" y="3516760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E04DDAF-FFD4-5545-B2A1-89E4C21F04D4}"/>
              </a:ext>
            </a:extLst>
          </p:cNvPr>
          <p:cNvSpPr txBox="1"/>
          <p:nvPr/>
        </p:nvSpPr>
        <p:spPr>
          <a:xfrm>
            <a:off x="7713613" y="359458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3F52AAA7-6CF4-CC47-8AEE-F3BE318933E2}"/>
              </a:ext>
            </a:extLst>
          </p:cNvPr>
          <p:cNvGrpSpPr/>
          <p:nvPr/>
        </p:nvGrpSpPr>
        <p:grpSpPr>
          <a:xfrm>
            <a:off x="1417489" y="2022350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7CAD4CA-1832-7247-9CD1-020EF90C5444}"/>
              </a:ext>
            </a:extLst>
          </p:cNvPr>
          <p:cNvSpPr txBox="1"/>
          <p:nvPr/>
        </p:nvSpPr>
        <p:spPr>
          <a:xfrm>
            <a:off x="1054889" y="16675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9702E169-9723-F941-8CBD-6B42770352EF}"/>
              </a:ext>
            </a:extLst>
          </p:cNvPr>
          <p:cNvGrpSpPr/>
          <p:nvPr/>
        </p:nvGrpSpPr>
        <p:grpSpPr>
          <a:xfrm>
            <a:off x="3398689" y="2248120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457CE5EC-0582-3F49-BA53-7F52A46AAB93}"/>
              </a:ext>
            </a:extLst>
          </p:cNvPr>
          <p:cNvGrpSpPr/>
          <p:nvPr/>
        </p:nvGrpSpPr>
        <p:grpSpPr>
          <a:xfrm>
            <a:off x="3782930" y="2963673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18EEC552-40B4-3249-97E0-DEF719A58012}"/>
              </a:ext>
            </a:extLst>
          </p:cNvPr>
          <p:cNvGrpSpPr/>
          <p:nvPr/>
        </p:nvGrpSpPr>
        <p:grpSpPr>
          <a:xfrm>
            <a:off x="4734619" y="2698276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82A160E-9F11-D746-83B5-2DEF97ECF951}"/>
              </a:ext>
            </a:extLst>
          </p:cNvPr>
          <p:cNvSpPr txBox="1"/>
          <p:nvPr/>
        </p:nvSpPr>
        <p:spPr>
          <a:xfrm>
            <a:off x="3911010" y="174169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D44BCC79-5183-8445-A34E-2D288F417B59}"/>
              </a:ext>
            </a:extLst>
          </p:cNvPr>
          <p:cNvGrpSpPr/>
          <p:nvPr/>
        </p:nvGrpSpPr>
        <p:grpSpPr>
          <a:xfrm>
            <a:off x="2113017" y="2022350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5134CD31-A2C3-E941-956D-6718F6BBCCA3}"/>
              </a:ext>
            </a:extLst>
          </p:cNvPr>
          <p:cNvGrpSpPr/>
          <p:nvPr/>
        </p:nvGrpSpPr>
        <p:grpSpPr>
          <a:xfrm>
            <a:off x="5764130" y="2613880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221A1D39-6595-5446-9CCA-32B7057CD743}"/>
              </a:ext>
            </a:extLst>
          </p:cNvPr>
          <p:cNvGrpSpPr/>
          <p:nvPr/>
        </p:nvGrpSpPr>
        <p:grpSpPr>
          <a:xfrm>
            <a:off x="6269966" y="2431000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BF0491EE-E092-8240-841A-D2340FDA3373}"/>
              </a:ext>
            </a:extLst>
          </p:cNvPr>
          <p:cNvGrpSpPr/>
          <p:nvPr/>
        </p:nvGrpSpPr>
        <p:grpSpPr>
          <a:xfrm>
            <a:off x="6971979" y="3250069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76391319-5E89-684B-9EA5-EAB42478519E}"/>
              </a:ext>
            </a:extLst>
          </p:cNvPr>
          <p:cNvGrpSpPr/>
          <p:nvPr/>
        </p:nvGrpSpPr>
        <p:grpSpPr>
          <a:xfrm>
            <a:off x="7341623" y="3068504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6006C0E-CD32-5543-A7C0-95F8598F2D57}"/>
              </a:ext>
            </a:extLst>
          </p:cNvPr>
          <p:cNvSpPr txBox="1"/>
          <p:nvPr/>
        </p:nvSpPr>
        <p:spPr>
          <a:xfrm rot="16200000">
            <a:off x="1159087" y="2825173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7204A1E-9A0A-4A4D-B21D-21E1A23B854A}"/>
              </a:ext>
            </a:extLst>
          </p:cNvPr>
          <p:cNvSpPr txBox="1"/>
          <p:nvPr/>
        </p:nvSpPr>
        <p:spPr>
          <a:xfrm rot="16200000">
            <a:off x="1767152" y="282631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5837D73A-6EEA-7648-8CFF-8A1B1827CC86}"/>
              </a:ext>
            </a:extLst>
          </p:cNvPr>
          <p:cNvCxnSpPr/>
          <p:nvPr/>
        </p:nvCxnSpPr>
        <p:spPr>
          <a:xfrm>
            <a:off x="3398689" y="3667539"/>
            <a:ext cx="1592091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AFA133-F75C-2D42-9A52-B83E43EB6602}"/>
              </a:ext>
            </a:extLst>
          </p:cNvPr>
          <p:cNvSpPr txBox="1"/>
          <p:nvPr/>
        </p:nvSpPr>
        <p:spPr>
          <a:xfrm>
            <a:off x="3443105" y="370516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Multipath </a:t>
            </a:r>
            <a:r>
              <a:rPr lang="en-US" sz="1200" b="1" dirty="0" smtClean="0">
                <a:solidFill>
                  <a:srgbClr val="C00000"/>
                </a:solidFill>
              </a:rPr>
              <a:t>Spread</a:t>
            </a:r>
            <a:endParaRPr lang="en-US" sz="1200" b="1" i="1" baseline="-250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398688" y="4066524"/>
            <a:ext cx="2365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C5870DD3-BD70-8C42-BA0C-940E6E523A38}"/>
              </a:ext>
            </a:extLst>
          </p:cNvPr>
          <p:cNvSpPr txBox="1"/>
          <p:nvPr/>
        </p:nvSpPr>
        <p:spPr>
          <a:xfrm>
            <a:off x="3398689" y="4141956"/>
            <a:ext cx="287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86C3F"/>
                </a:solidFill>
              </a:rPr>
              <a:t>Coherence Time: </a:t>
            </a:r>
            <a:r>
              <a:rPr lang="en-US" sz="1200" b="1" i="1" dirty="0" smtClean="0">
                <a:solidFill>
                  <a:srgbClr val="186C3F"/>
                </a:solidFill>
              </a:rPr>
              <a:t>T</a:t>
            </a:r>
            <a:r>
              <a:rPr lang="en-US" sz="1200" b="1" i="1" baseline="-25000" dirty="0" smtClean="0">
                <a:solidFill>
                  <a:srgbClr val="186C3F"/>
                </a:solidFill>
              </a:rPr>
              <a:t>c</a:t>
            </a:r>
            <a:endParaRPr lang="en-US" sz="1200" b="1" i="1" baseline="-25000" dirty="0">
              <a:solidFill>
                <a:srgbClr val="186C3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EBC5024F-B8B8-7A4D-AC84-B4BF80BA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1678" y="309591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riangle 56">
            <a:extLst>
              <a:ext uri="{FF2B5EF4-FFF2-40B4-BE49-F238E27FC236}">
                <a16:creationId xmlns="" xmlns:a16="http://schemas.microsoft.com/office/drawing/2014/main" id="{1E4A365A-77BD-1A4C-A890-2D3370B0D43E}"/>
              </a:ext>
            </a:extLst>
          </p:cNvPr>
          <p:cNvSpPr/>
          <p:nvPr/>
        </p:nvSpPr>
        <p:spPr>
          <a:xfrm rot="17972218" flipH="1">
            <a:off x="1802961" y="3362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7" y="156755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2" grpId="0"/>
      <p:bldP spid="45" grpId="0"/>
      <p:bldP spid="8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 180 kHz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4773" y="1587640"/>
            <a:ext cx="3020742" cy="492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1885" y="1573822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Requested QCI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+mj-lt"/>
              </a:rPr>
              <a:t>(subscriber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566" y="1573821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Reported CQI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155515" y="1833825"/>
            <a:ext cx="486370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693144" y="1833825"/>
            <a:ext cx="441629" cy="16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134772" y="283962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683998" y="283962"/>
            <a:ext cx="310662" cy="817685"/>
            <a:chOff x="7719646" y="1406769"/>
            <a:chExt cx="310662" cy="8176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233224" y="283962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782450" y="283962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331676" y="283962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880903" y="283962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918073" y="882678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366604" y="882677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817378" y="88267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270394" y="882676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716894" y="88267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169702" y="87778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916950" y="658695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916949" y="43080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366604" y="66370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817377" y="65869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817376" y="43471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817375" y="21073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716893" y="658694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169701" y="66386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170869" y="43527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134772" y="2519150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="" xmlns:a16="http://schemas.microsoft.com/office/drawing/2014/main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="" xmlns:a16="http://schemas.microsoft.com/office/drawing/2014/main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="" xmlns:a16="http://schemas.microsoft.com/office/drawing/2014/main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="" xmlns:a16="http://schemas.microsoft.com/office/drawing/2014/main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="" xmlns:a16="http://schemas.microsoft.com/office/drawing/2014/main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="" xmlns:a16="http://schemas.microsoft.com/office/drawing/2014/main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="" xmlns:a16="http://schemas.microsoft.com/office/drawing/2014/main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="" xmlns:a16="http://schemas.microsoft.com/office/drawing/2014/main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="" xmlns:a16="http://schemas.microsoft.com/office/drawing/2014/main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="" xmlns:a16="http://schemas.microsoft.com/office/drawing/2014/main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="" xmlns:a16="http://schemas.microsoft.com/office/drawing/2014/main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="" xmlns:a16="http://schemas.microsoft.com/office/drawing/2014/main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="" xmlns:a16="http://schemas.microsoft.com/office/drawing/2014/main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="" xmlns:a16="http://schemas.microsoft.com/office/drawing/2014/main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="" xmlns:a16="http://schemas.microsoft.com/office/drawing/2014/main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="" xmlns:a16="http://schemas.microsoft.com/office/drawing/2014/main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="" xmlns:a16="http://schemas.microsoft.com/office/drawing/2014/main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="" xmlns:a16="http://schemas.microsoft.com/office/drawing/2014/main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="" xmlns:a16="http://schemas.microsoft.com/office/drawing/2014/main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="" xmlns:a16="http://schemas.microsoft.com/office/drawing/2014/main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="" xmlns:a16="http://schemas.microsoft.com/office/drawing/2014/main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="" xmlns:a16="http://schemas.microsoft.com/office/drawing/2014/main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="" xmlns:a16="http://schemas.microsoft.com/office/drawing/2014/main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="" xmlns:a16="http://schemas.microsoft.com/office/drawing/2014/main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="" xmlns:a16="http://schemas.microsoft.com/office/drawing/2014/main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="" xmlns:a16="http://schemas.microsoft.com/office/drawing/2014/main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="" xmlns:a16="http://schemas.microsoft.com/office/drawing/2014/main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="" xmlns:a16="http://schemas.microsoft.com/office/drawing/2014/main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523293" y="1182757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3523293" y="2122410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/>
          <p:cNvSpPr/>
          <p:nvPr/>
        </p:nvSpPr>
        <p:spPr>
          <a:xfrm>
            <a:off x="5337313" y="283962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383322" y="423741"/>
            <a:ext cx="275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Select segments to transmit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rom a set of subscriber queues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Right Brace 133"/>
          <p:cNvSpPr/>
          <p:nvPr/>
        </p:nvSpPr>
        <p:spPr>
          <a:xfrm>
            <a:off x="5337313" y="2519150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408469" y="2794597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Allocate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Resource Blocks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0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=""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=""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=""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=""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9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=""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=""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=""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=""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1457893" y="1232899"/>
            <a:ext cx="190813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404224" y="1231984"/>
            <a:ext cx="195411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1D21E2B9-12C4-5F47-8B69-0CE391C1BA17}"/>
              </a:ext>
            </a:extLst>
          </p:cNvPr>
          <p:cNvSpPr/>
          <p:nvPr/>
        </p:nvSpPr>
        <p:spPr>
          <a:xfrm>
            <a:off x="5397038" y="1232899"/>
            <a:ext cx="3437514" cy="240645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1876898" y="3629121"/>
            <a:ext cx="118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CENTRAL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(CU)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2941128-C5C3-3844-AD94-65C5A2BA5486}"/>
              </a:ext>
            </a:extLst>
          </p:cNvPr>
          <p:cNvSpPr txBox="1"/>
          <p:nvPr/>
        </p:nvSpPr>
        <p:spPr>
          <a:xfrm>
            <a:off x="3680386" y="3629121"/>
            <a:ext cx="14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DISTRIBUTED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(DU)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219AD91-35DD-ED44-BEA2-61FD3F91815A}"/>
              </a:ext>
            </a:extLst>
          </p:cNvPr>
          <p:cNvSpPr txBox="1"/>
          <p:nvPr/>
        </p:nvSpPr>
        <p:spPr>
          <a:xfrm>
            <a:off x="6568459" y="3634642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RADIO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1653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="" xmlns:a16="http://schemas.microsoft.com/office/drawing/2014/main" id="{E97FEBCB-B208-8F40-8A7E-20067CD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2738" y="879672"/>
            <a:ext cx="1740352" cy="108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37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09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3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25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98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10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5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269146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701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501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2103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5491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8444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75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275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68999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7008" y="2427514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3630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03377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8" name="Straight Connector 27"/>
          <p:cNvCxnSpPr>
            <a:stCxn id="23" idx="2"/>
            <a:endCxn id="5" idx="0"/>
          </p:cNvCxnSpPr>
          <p:nvPr/>
        </p:nvCxnSpPr>
        <p:spPr>
          <a:xfrm flipH="1">
            <a:off x="1372070" y="2830282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  <a:endCxn id="6" idx="0"/>
          </p:cNvCxnSpPr>
          <p:nvPr/>
        </p:nvCxnSpPr>
        <p:spPr>
          <a:xfrm>
            <a:off x="1715937" y="2830282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2"/>
            <a:endCxn id="8" idx="0"/>
          </p:cNvCxnSpPr>
          <p:nvPr/>
        </p:nvCxnSpPr>
        <p:spPr>
          <a:xfrm flipH="1">
            <a:off x="2504186" y="2830286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9" idx="0"/>
          </p:cNvCxnSpPr>
          <p:nvPr/>
        </p:nvCxnSpPr>
        <p:spPr>
          <a:xfrm flipH="1">
            <a:off x="2906958" y="2830286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11" idx="0"/>
          </p:cNvCxnSpPr>
          <p:nvPr/>
        </p:nvCxnSpPr>
        <p:spPr>
          <a:xfrm>
            <a:off x="4280568" y="2830282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10" idx="0"/>
          </p:cNvCxnSpPr>
          <p:nvPr/>
        </p:nvCxnSpPr>
        <p:spPr>
          <a:xfrm>
            <a:off x="4280568" y="2830282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  <a:endCxn id="13" idx="0"/>
          </p:cNvCxnSpPr>
          <p:nvPr/>
        </p:nvCxnSpPr>
        <p:spPr>
          <a:xfrm flipH="1">
            <a:off x="5475989" y="2830282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2"/>
            <a:endCxn id="12" idx="0"/>
          </p:cNvCxnSpPr>
          <p:nvPr/>
        </p:nvCxnSpPr>
        <p:spPr>
          <a:xfrm>
            <a:off x="5550315" y="2830282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0151" y="1251857"/>
            <a:ext cx="493876" cy="402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>
            <a:stCxn id="48" idx="2"/>
            <a:endCxn id="24" idx="0"/>
          </p:cNvCxnSpPr>
          <p:nvPr/>
        </p:nvCxnSpPr>
        <p:spPr>
          <a:xfrm flipH="1">
            <a:off x="3013946" y="1654629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2"/>
            <a:endCxn id="23" idx="0"/>
          </p:cNvCxnSpPr>
          <p:nvPr/>
        </p:nvCxnSpPr>
        <p:spPr>
          <a:xfrm flipH="1">
            <a:off x="1715937" y="1654629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2"/>
            <a:endCxn id="25" idx="0"/>
          </p:cNvCxnSpPr>
          <p:nvPr/>
        </p:nvCxnSpPr>
        <p:spPr>
          <a:xfrm>
            <a:off x="3667089" y="1654629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2"/>
            <a:endCxn id="26" idx="0"/>
          </p:cNvCxnSpPr>
          <p:nvPr/>
        </p:nvCxnSpPr>
        <p:spPr>
          <a:xfrm>
            <a:off x="3667089" y="1654629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="" xmlns:a16="http://schemas.microsoft.com/office/drawing/2014/main" id="{029E5C49-5F22-0443-89ED-DACFA38DDB41}"/>
              </a:ext>
            </a:extLst>
          </p:cNvPr>
          <p:cNvSpPr/>
          <p:nvPr/>
        </p:nvSpPr>
        <p:spPr>
          <a:xfrm rot="16200000">
            <a:off x="4513215" y="2477287"/>
            <a:ext cx="184663" cy="702713"/>
          </a:xfrm>
          <a:prstGeom prst="rightBrace">
            <a:avLst>
              <a:gd name="adj1" fmla="val 8333"/>
              <a:gd name="adj2" fmla="val 51114"/>
            </a:avLst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35FFC54-66F1-FA44-BDF3-6CAB465D8031}"/>
              </a:ext>
            </a:extLst>
          </p:cNvPr>
          <p:cNvSpPr txBox="1"/>
          <p:nvPr/>
        </p:nvSpPr>
        <p:spPr>
          <a:xfrm>
            <a:off x="3887360" y="2498234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j-lt"/>
              </a:rPr>
              <a:t>Real Time RAN </a:t>
            </a:r>
            <a:r>
              <a:rPr lang="en-US" sz="1000" dirty="0">
                <a:solidFill>
                  <a:srgbClr val="000000"/>
                </a:solidFill>
                <a:latin typeface="+mj-lt"/>
              </a:rPr>
              <a:t>Control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8" y="3268053"/>
            <a:ext cx="1418913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347712" y="142482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981785" y="1445560"/>
            <a:ext cx="4245910" cy="466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Control </a:t>
            </a:r>
            <a:endParaRPr lang="en-US" sz="12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(RRC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=""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59C96935-109F-D846-981E-1E90B0833EB6}"/>
              </a:ext>
            </a:extLst>
          </p:cNvPr>
          <p:cNvCxnSpPr>
            <a:cxnSpLocks/>
          </p:cNvCxnSpPr>
          <p:nvPr/>
        </p:nvCxnSpPr>
        <p:spPr>
          <a:xfrm>
            <a:off x="1423648" y="1664132"/>
            <a:ext cx="5581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9" y="3268053"/>
            <a:ext cx="1418912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215597" y="1457414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852057" y="1445560"/>
            <a:ext cx="3375638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1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Intelligent Controller (RIC)</a:t>
            </a:r>
            <a:endParaRPr lang="en-US" sz="11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=""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336418" y="1682357"/>
            <a:ext cx="499990" cy="58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836408" y="144556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682357"/>
            <a:ext cx="86864" cy="1674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97025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RRC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3948918" y="-87680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4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89"/>
            <a:endParaRPr lang="en-US" sz="400" b="1" dirty="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09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dirty="0">
                <a:solidFill>
                  <a:srgbClr val="FFFFFF"/>
                </a:solidFill>
                <a:latin typeface="Lato Bold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0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5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Cipher Key Assignment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7" y="1685813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Semi-Persistent Scheduling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800396" y="4113998"/>
            <a:ext cx="3450830" cy="2487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7" y="3631224"/>
            <a:ext cx="2447" cy="4827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3" y="1685812"/>
            <a:ext cx="1744135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19429" y="3631224"/>
            <a:ext cx="0" cy="9510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=""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30" y="3200401"/>
            <a:ext cx="2461658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R-NIB: Time Averaged </a:t>
            </a:r>
            <a:r>
              <a:rPr lang="en-US" sz="1000" dirty="0" smtClean="0">
                <a:solidFill>
                  <a:schemeClr val="tx2"/>
                </a:solidFill>
                <a:latin typeface="+mj-lt"/>
              </a:rPr>
              <a:t>CQI 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Values</a:t>
            </a:r>
          </a:p>
        </p:txBody>
      </p:sp>
      <p:sp>
        <p:nvSpPr>
          <p:cNvPr id="77" name="Can 76">
            <a:extLst>
              <a:ext uri="{FF2B5EF4-FFF2-40B4-BE49-F238E27FC236}">
                <a16:creationId xmlns=""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6" y="3200400"/>
            <a:ext cx="2461658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Device </a:t>
            </a:r>
            <a:r>
              <a:rPr lang="en-US" sz="1000" b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</a:t>
            </a:r>
            <a:r>
              <a:rPr lang="en-US" sz="1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Session Info</a:t>
            </a:r>
          </a:p>
        </p:txBody>
      </p:sp>
      <p:sp>
        <p:nvSpPr>
          <p:cNvPr id="18" name="Can 17">
            <a:extLst>
              <a:ext uri="{FF2B5EF4-FFF2-40B4-BE49-F238E27FC236}">
                <a16:creationId xmlns=""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5405245" y="4395408"/>
            <a:ext cx="2461658" cy="3501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</a:t>
            </a:r>
            <a:r>
              <a:rPr lang="en-US" sz="1000" b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Instantaneous </a:t>
            </a:r>
            <a:r>
              <a:rPr lang="en-US" sz="1000" b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CQI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4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RF Configuration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627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64604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=""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1108847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6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146946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33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24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0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77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32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824191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97454" y="2904045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41839" y="215537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87383" y="134940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736602" y="2501030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728426" y="3372070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41475" y="302641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=""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177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1777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2227533" y="533400"/>
            <a:ext cx="1500191" cy="32112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78188" y="2886445"/>
            <a:ext cx="1395504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RIC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2112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289446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cxnSp>
        <p:nvCxnSpPr>
          <p:cNvPr id="84" name="Straight Arrow Connector 83"/>
          <p:cNvCxnSpPr>
            <a:stCxn id="149" idx="3"/>
            <a:endCxn id="82" idx="1"/>
          </p:cNvCxnSpPr>
          <p:nvPr/>
        </p:nvCxnSpPr>
        <p:spPr>
          <a:xfrm flipV="1">
            <a:off x="2032364" y="3134397"/>
            <a:ext cx="245824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149" idx="1"/>
          </p:cNvCxnSpPr>
          <p:nvPr/>
        </p:nvCxnSpPr>
        <p:spPr>
          <a:xfrm flipV="1">
            <a:off x="1019066" y="3136922"/>
            <a:ext cx="220236" cy="549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2" idx="3"/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288897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  <a:endCxn id="149" idx="0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  <a:endCxn id="80" idx="0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34" name="Right Brace 233"/>
          <p:cNvSpPr/>
          <p:nvPr/>
        </p:nvSpPr>
        <p:spPr>
          <a:xfrm rot="5400000">
            <a:off x="6333675" y="1271825"/>
            <a:ext cx="168473" cy="527799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04789" y="393147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Cell Tower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6" name="Right Brace 235"/>
          <p:cNvSpPr/>
          <p:nvPr/>
        </p:nvSpPr>
        <p:spPr>
          <a:xfrm rot="5400000">
            <a:off x="1823342" y="2082379"/>
            <a:ext cx="158014" cy="3650749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209569" y="3916369"/>
            <a:ext cx="13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Central Office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438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4389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2227533" y="533399"/>
            <a:ext cx="1500191" cy="34725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RIC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4725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56205" y="3130188"/>
            <a:ext cx="1317226" cy="66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08" y="2867635"/>
            <a:ext cx="703316" cy="7033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026" y="2867635"/>
            <a:ext cx="703316" cy="7033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57" y="2867635"/>
            <a:ext cx="703316" cy="70331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845247" y="3130184"/>
            <a:ext cx="499386" cy="335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4" y="339991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9478" y="338902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25723" y="339869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PDCP-U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267302" y="1289597"/>
            <a:ext cx="1063726" cy="1350799"/>
          </a:xfrm>
          <a:prstGeom prst="roundRect">
            <a:avLst>
              <a:gd name="adj" fmla="val 7457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latin typeface="+mj-lt"/>
              </a:rPr>
              <a:t>CU-C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>
            <a:stCxn id="53" idx="2"/>
            <a:endCxn id="16" idx="3"/>
          </p:cNvCxnSpPr>
          <p:nvPr/>
        </p:nvCxnSpPr>
        <p:spPr>
          <a:xfrm flipH="1">
            <a:off x="4556810" y="1955341"/>
            <a:ext cx="1123218" cy="14351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90851" y="2688743"/>
            <a:ext cx="457515" cy="40928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55918" y="3098030"/>
            <a:ext cx="584896" cy="58489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9922" y="3102900"/>
            <a:ext cx="580026" cy="580026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87871" y="2115980"/>
            <a:ext cx="605959" cy="572763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71185" y="2112349"/>
            <a:ext cx="580026" cy="580026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5248366" y="2692375"/>
            <a:ext cx="1412832" cy="40565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29935" y="2692375"/>
            <a:ext cx="431263" cy="41052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790851" y="2688743"/>
            <a:ext cx="1439084" cy="41415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94057C9-1D22-4A4E-ABC2-E2A44D9C2D7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264362" y="2688743"/>
            <a:ext cx="526489" cy="40928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71913" y="3098029"/>
            <a:ext cx="584897" cy="584897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9162080-056A-2946-9B67-2DAC257B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38330" y="3085842"/>
            <a:ext cx="597084" cy="597084"/>
          </a:xfrm>
          <a:prstGeom prst="rect">
            <a:avLst/>
          </a:prstGeom>
          <a:effectLst/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790851" y="2688743"/>
            <a:ext cx="2346021" cy="39709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661198" y="2692375"/>
            <a:ext cx="475674" cy="39346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264362" y="2692375"/>
            <a:ext cx="2396836" cy="40565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965627" y="1382973"/>
            <a:ext cx="3428801" cy="572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ONOS</a:t>
            </a:r>
            <a:endParaRPr lang="en-US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971914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969356" y="849085"/>
            <a:ext cx="912518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PDCP-C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8356" y="891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70635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394429" y="3232428"/>
            <a:ext cx="1465126" cy="307777"/>
            <a:chOff x="7394429" y="3183815"/>
            <a:chExt cx="1465126" cy="307777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7394429" y="3331030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72398" y="3183815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570244" y="3232428"/>
            <a:ext cx="1401670" cy="307777"/>
            <a:chOff x="2570244" y="3237496"/>
            <a:chExt cx="1401670" cy="30777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3517743" y="3381523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70244" y="3237496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DU/RU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03" name="Straight Connector 102"/>
          <p:cNvCxnSpPr>
            <a:stCxn id="53" idx="2"/>
            <a:endCxn id="10" idx="3"/>
          </p:cNvCxnSpPr>
          <p:nvPr/>
        </p:nvCxnSpPr>
        <p:spPr>
          <a:xfrm flipH="1">
            <a:off x="5093830" y="1955341"/>
            <a:ext cx="586198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2"/>
            <a:endCxn id="8" idx="0"/>
          </p:cNvCxnSpPr>
          <p:nvPr/>
        </p:nvCxnSpPr>
        <p:spPr>
          <a:xfrm flipH="1">
            <a:off x="5248366" y="1955341"/>
            <a:ext cx="431662" cy="11426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3" idx="2"/>
            <a:endCxn id="11" idx="1"/>
          </p:cNvCxnSpPr>
          <p:nvPr/>
        </p:nvCxnSpPr>
        <p:spPr>
          <a:xfrm>
            <a:off x="5680028" y="1955341"/>
            <a:ext cx="691157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3" idx="2"/>
            <a:endCxn id="9" idx="0"/>
          </p:cNvCxnSpPr>
          <p:nvPr/>
        </p:nvCxnSpPr>
        <p:spPr>
          <a:xfrm>
            <a:off x="5680028" y="1955341"/>
            <a:ext cx="549907" cy="1147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3" idx="2"/>
            <a:endCxn id="18" idx="1"/>
          </p:cNvCxnSpPr>
          <p:nvPr/>
        </p:nvCxnSpPr>
        <p:spPr>
          <a:xfrm>
            <a:off x="5680028" y="1955341"/>
            <a:ext cx="1158302" cy="142904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loud 98"/>
          <p:cNvSpPr/>
          <p:nvPr/>
        </p:nvSpPr>
        <p:spPr>
          <a:xfrm>
            <a:off x="261257" y="119744"/>
            <a:ext cx="4090167" cy="3597181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4517572" y="576944"/>
            <a:ext cx="3733796" cy="33484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Edge Cloud (e.g., Central Office)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57278" y="2051044"/>
            <a:ext cx="1217" cy="269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60747" y="1555141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347449" y="1572623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43980" y="2068526"/>
            <a:ext cx="2477" cy="240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7278" y="1329406"/>
            <a:ext cx="0" cy="225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61964" y="2320860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349926" y="2309129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40620" y="3368306"/>
            <a:ext cx="699322" cy="26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1215" y="354795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40849" y="353706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77584" y="353706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CU-U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16486" y="1176742"/>
            <a:ext cx="1343002" cy="26482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Unit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00838" y="3368306"/>
            <a:ext cx="1225792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9" y="3106954"/>
            <a:ext cx="703316" cy="612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7" y="3106954"/>
            <a:ext cx="703316" cy="612036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4" idx="3"/>
            <a:endCxn id="97" idx="1"/>
          </p:cNvCxnSpPr>
          <p:nvPr/>
        </p:nvCxnSpPr>
        <p:spPr>
          <a:xfrm>
            <a:off x="7842323" y="1792203"/>
            <a:ext cx="567633" cy="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6928634" y="2153156"/>
            <a:ext cx="59799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CU-C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0800000" flipV="1">
            <a:off x="3875315" y="3427777"/>
            <a:ext cx="949461" cy="4975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409956" y="1469512"/>
            <a:ext cx="70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57858" y="244859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an 60"/>
          <p:cNvSpPr/>
          <p:nvPr/>
        </p:nvSpPr>
        <p:spPr>
          <a:xfrm>
            <a:off x="2360747" y="828397"/>
            <a:ext cx="793061" cy="50100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1" name="Elbow Connector 100"/>
          <p:cNvCxnSpPr>
            <a:stCxn id="54" idx="2"/>
            <a:endCxn id="64" idx="0"/>
          </p:cNvCxnSpPr>
          <p:nvPr/>
        </p:nvCxnSpPr>
        <p:spPr>
          <a:xfrm rot="16200000" flipH="1">
            <a:off x="4290680" y="1284578"/>
            <a:ext cx="290191" cy="335456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6" idx="2"/>
          </p:cNvCxnSpPr>
          <p:nvPr/>
        </p:nvCxnSpPr>
        <p:spPr>
          <a:xfrm rot="16200000" flipH="1">
            <a:off x="3065117" y="1486371"/>
            <a:ext cx="440998" cy="307831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43980" y="43242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Cloud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1" name="Elbow Connector 110"/>
          <p:cNvCxnSpPr>
            <a:stCxn id="40" idx="3"/>
            <a:endCxn id="84" idx="1"/>
          </p:cNvCxnSpPr>
          <p:nvPr/>
        </p:nvCxnSpPr>
        <p:spPr>
          <a:xfrm>
            <a:off x="3153809" y="1803093"/>
            <a:ext cx="3774825" cy="5868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99378" y="377185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6923617" y="1555407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</a:t>
            </a:r>
          </a:p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RIC</a:t>
            </a:r>
          </a:p>
        </p:txBody>
      </p:sp>
      <p:cxnSp>
        <p:nvCxnSpPr>
          <p:cNvPr id="121" name="Elbow Connector 120"/>
          <p:cNvCxnSpPr>
            <a:stCxn id="98" idx="1"/>
            <a:endCxn id="84" idx="3"/>
          </p:cNvCxnSpPr>
          <p:nvPr/>
        </p:nvCxnSpPr>
        <p:spPr>
          <a:xfrm rot="10800000">
            <a:off x="7526630" y="2389952"/>
            <a:ext cx="831228" cy="38180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 flipV="1">
            <a:off x="7840122" y="2879434"/>
            <a:ext cx="501193" cy="477985"/>
          </a:xfrm>
          <a:prstGeom prst="bentConnector3">
            <a:avLst>
              <a:gd name="adj1" fmla="val 3696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4" idx="0"/>
          </p:cNvCxnSpPr>
          <p:nvPr/>
        </p:nvCxnSpPr>
        <p:spPr>
          <a:xfrm flipV="1">
            <a:off x="7227632" y="2028999"/>
            <a:ext cx="2703" cy="124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663880" y="2028999"/>
            <a:ext cx="0" cy="12170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31" y="3094072"/>
            <a:ext cx="703316" cy="6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044537" y="2631988"/>
            <a:ext cx="1631370" cy="928404"/>
            <a:chOff x="7327573" y="2631988"/>
            <a:chExt cx="1631370" cy="928404"/>
          </a:xfrm>
        </p:grpSpPr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27573" y="2631988"/>
              <a:ext cx="1631370" cy="92840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766110" y="3033683"/>
              <a:ext cx="84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9B1A69-A3EC-CB40-AE20-0CF688E0A683}"/>
              </a:ext>
            </a:extLst>
          </p:cNvPr>
          <p:cNvSpPr/>
          <p:nvPr/>
        </p:nvSpPr>
        <p:spPr>
          <a:xfrm>
            <a:off x="3890505" y="84083"/>
            <a:ext cx="3228752" cy="4079917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70F1EDFC-8074-1342-84CA-8B1A0FE74D44}"/>
              </a:ext>
            </a:extLst>
          </p:cNvPr>
          <p:cNvSpPr/>
          <p:nvPr/>
        </p:nvSpPr>
        <p:spPr>
          <a:xfrm>
            <a:off x="6285470" y="2473348"/>
            <a:ext cx="618984" cy="3451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70F1EDFC-8074-1342-84CA-8B1A0FE74D44}"/>
              </a:ext>
            </a:extLst>
          </p:cNvPr>
          <p:cNvSpPr/>
          <p:nvPr/>
        </p:nvSpPr>
        <p:spPr>
          <a:xfrm>
            <a:off x="3977444" y="2474663"/>
            <a:ext cx="639287" cy="3421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CU-U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31118E8-1C75-9E4B-BEC0-882B75CA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53877" y="16533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012EDB2A-068A-F340-973E-86C3413B8EFB}"/>
              </a:ext>
            </a:extLst>
          </p:cNvPr>
          <p:cNvSpPr/>
          <p:nvPr/>
        </p:nvSpPr>
        <p:spPr>
          <a:xfrm rot="5400000" flipH="1">
            <a:off x="673816" y="2721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xmlns="" id="{3F75FEEB-2D7E-8B4D-A246-C98971B734CE}"/>
              </a:ext>
            </a:extLst>
          </p:cNvPr>
          <p:cNvSpPr/>
          <p:nvPr/>
        </p:nvSpPr>
        <p:spPr>
          <a:xfrm rot="5400000" flipH="1">
            <a:off x="625142" y="2404236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xmlns="" id="{60DFFDB0-93A6-9047-9AA9-F31AF0FB738D}"/>
              </a:ext>
            </a:extLst>
          </p:cNvPr>
          <p:cNvSpPr/>
          <p:nvPr/>
        </p:nvSpPr>
        <p:spPr>
          <a:xfrm rot="5400000" flipH="1">
            <a:off x="248462" y="1164073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4769831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07C3CF7-897B-1041-BA98-3A76ED6E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1625" y="8640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4B5C410-4384-E846-B7F7-D56618705E57}"/>
              </a:ext>
            </a:extLst>
          </p:cNvPr>
          <p:cNvCxnSpPr>
            <a:cxnSpLocks/>
          </p:cNvCxnSpPr>
          <p:nvPr/>
        </p:nvCxnSpPr>
        <p:spPr>
          <a:xfrm flipH="1">
            <a:off x="2224331" y="1709908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621418C-1610-744A-9388-8C13DEE2A41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3141272" y="1676715"/>
            <a:ext cx="830642" cy="15632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68914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760439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451964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143492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4760439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6143492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760439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6FC3CC6-EAA9-9241-B494-DB03AF803A9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67327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4760439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A733693-8041-1C4A-A13F-245771DF30E9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flipH="1">
            <a:off x="5750377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0F032E5-D8FA-2941-B512-CFBB993301DF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6143492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194057C9-1D22-4A4E-ABC2-E2A44D9C2D7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255870" y="3240008"/>
            <a:ext cx="36259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971914" y="3098030"/>
            <a:ext cx="283956" cy="283956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298C041E-BD9A-5040-84CA-20E68FFB57E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285470" y="3240008"/>
            <a:ext cx="964416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5133B54D-1E00-6F4D-BC17-B7C0EDA52BD8}"/>
              </a:ext>
            </a:extLst>
          </p:cNvPr>
          <p:cNvSpPr/>
          <p:nvPr/>
        </p:nvSpPr>
        <p:spPr>
          <a:xfrm>
            <a:off x="4372523" y="1369588"/>
            <a:ext cx="805016" cy="3346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Trellis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67326" y="1758999"/>
            <a:ext cx="2640689" cy="5641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</a:p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(P4Runtime Contract)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812206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957985D-F123-0849-ABEA-E3C15221D23A}"/>
              </a:ext>
            </a:extLst>
          </p:cNvPr>
          <p:cNvSpPr txBox="1"/>
          <p:nvPr/>
        </p:nvSpPr>
        <p:spPr>
          <a:xfrm>
            <a:off x="1894664" y="286886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4E45AA5-124B-FB44-A2E4-903BD9FD2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14907" y="1509891"/>
            <a:ext cx="426365" cy="33364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E50A8DC8-496D-BB49-B672-975C25998F1B}"/>
              </a:ext>
            </a:extLst>
          </p:cNvPr>
          <p:cNvCxnSpPr>
            <a:cxnSpLocks/>
          </p:cNvCxnSpPr>
          <p:nvPr/>
        </p:nvCxnSpPr>
        <p:spPr>
          <a:xfrm flipH="1" flipV="1">
            <a:off x="5453440" y="2262689"/>
            <a:ext cx="684842" cy="150636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0E25293B-03FF-2E44-939E-24A2F7D29956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499013" y="2307613"/>
            <a:ext cx="639269" cy="732831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C51C96C5-8E23-0B40-B360-7B831D2596F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44923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8E4C50EE-04AD-A143-9263-26AF4BD6D24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76824" y="2307613"/>
            <a:ext cx="722189" cy="736620"/>
          </a:xfrm>
          <a:prstGeom prst="line">
            <a:avLst/>
          </a:prstGeom>
          <a:ln w="9525"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B6E8AC0-2020-2C48-A544-EC9A147E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20226" y="3712024"/>
            <a:ext cx="426365" cy="3336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752893B0-1D1F-6C4D-8754-2BEB574CF44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146591" y="3240008"/>
            <a:ext cx="825323" cy="638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94505F95-0BBE-8546-855F-44D23722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7437" y="3077967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172D8D5E-BA90-3E48-8C47-09BDB41955AE}"/>
              </a:ext>
            </a:extLst>
          </p:cNvPr>
          <p:cNvCxnSpPr>
            <a:cxnSpLocks/>
          </p:cNvCxnSpPr>
          <p:nvPr/>
        </p:nvCxnSpPr>
        <p:spPr>
          <a:xfrm flipH="1">
            <a:off x="2230143" y="3923779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62" y="186743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00A3261B-A49D-2347-98DC-4AA6FFD9B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5" y="997288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AE461CC-97A9-444A-A47F-0D04E936C154}"/>
              </a:ext>
            </a:extLst>
          </p:cNvPr>
          <p:cNvSpPr txBox="1"/>
          <p:nvPr/>
        </p:nvSpPr>
        <p:spPr>
          <a:xfrm>
            <a:off x="2386317" y="350925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8E76225-AA52-6342-85E3-73A3C34934A4}"/>
              </a:ext>
            </a:extLst>
          </p:cNvPr>
          <p:cNvSpPr txBox="1"/>
          <p:nvPr/>
        </p:nvSpPr>
        <p:spPr>
          <a:xfrm>
            <a:off x="1905079" y="64567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8BB35825-7957-6A45-A51F-36100C47B89E}"/>
              </a:ext>
            </a:extLst>
          </p:cNvPr>
          <p:cNvSpPr txBox="1"/>
          <p:nvPr/>
        </p:nvSpPr>
        <p:spPr>
          <a:xfrm>
            <a:off x="2439953" y="131573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E6B13CB7-CC9B-6A4F-BB47-722D677FBDAE}"/>
              </a:ext>
            </a:extLst>
          </p:cNvPr>
          <p:cNvCxnSpPr>
            <a:cxnSpLocks/>
          </p:cNvCxnSpPr>
          <p:nvPr/>
        </p:nvCxnSpPr>
        <p:spPr>
          <a:xfrm flipH="1">
            <a:off x="1905079" y="1718638"/>
            <a:ext cx="823425" cy="694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312CDAEE-D9A9-9049-B143-2F530F82D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429" y="820722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4837052" y="4136057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CORD POD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xmlns="" id="{20823086-AE72-FB43-8CFF-16E0A88DA173}"/>
              </a:ext>
            </a:extLst>
          </p:cNvPr>
          <p:cNvSpPr/>
          <p:nvPr/>
        </p:nvSpPr>
        <p:spPr>
          <a:xfrm>
            <a:off x="3966558" y="125969"/>
            <a:ext cx="3041458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xmlns="" id="{FC2C6BDF-958C-3F40-A286-7BC0E9D9EF8D}"/>
              </a:ext>
            </a:extLst>
          </p:cNvPr>
          <p:cNvSpPr/>
          <p:nvPr/>
        </p:nvSpPr>
        <p:spPr>
          <a:xfrm>
            <a:off x="5248313" y="1368464"/>
            <a:ext cx="805016" cy="3357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CU-U (Control)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xmlns="" id="{02811130-D1A3-284B-868F-3566D7BF03F4}"/>
              </a:ext>
            </a:extLst>
          </p:cNvPr>
          <p:cNvSpPr/>
          <p:nvPr/>
        </p:nvSpPr>
        <p:spPr>
          <a:xfrm>
            <a:off x="5241487" y="999485"/>
            <a:ext cx="798675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xmlns="" id="{9B6E1977-1E63-EB42-B3B8-07016A79A1A5}"/>
              </a:ext>
            </a:extLst>
          </p:cNvPr>
          <p:cNvSpPr/>
          <p:nvPr/>
        </p:nvSpPr>
        <p:spPr>
          <a:xfrm>
            <a:off x="4367327" y="666703"/>
            <a:ext cx="900727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Near-RT RIC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xmlns="" id="{FDEB18E2-49CE-6947-BE2D-7E5A858F4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8761" y="682082"/>
            <a:ext cx="106333" cy="52847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xmlns="" id="{B170CBEC-C2DC-834F-ABA5-808955D28F61}"/>
              </a:ext>
            </a:extLst>
          </p:cNvPr>
          <p:cNvSpPr/>
          <p:nvPr/>
        </p:nvSpPr>
        <p:spPr>
          <a:xfrm>
            <a:off x="4314054" y="632734"/>
            <a:ext cx="1776304" cy="627647"/>
          </a:xfrm>
          <a:prstGeom prst="roundRect">
            <a:avLst>
              <a:gd name="adj" fmla="val 11464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FE3C2BF7-DBF0-AA45-BBFB-B2E2D2E26F25}"/>
              </a:ext>
            </a:extLst>
          </p:cNvPr>
          <p:cNvSpPr/>
          <p:nvPr/>
        </p:nvSpPr>
        <p:spPr>
          <a:xfrm>
            <a:off x="5187361" y="59828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</a:pP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r" defTabSz="685800">
              <a:lnSpc>
                <a:spcPct val="9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629049" y="1225934"/>
            <a:ext cx="890" cy="142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3141273" y="779927"/>
            <a:ext cx="1226055" cy="896787"/>
          </a:xfrm>
          <a:prstGeom prst="bentConnector3">
            <a:avLst>
              <a:gd name="adj1" fmla="val 6285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2626900" y="2040616"/>
            <a:ext cx="3001846" cy="704402"/>
          </a:xfrm>
          <a:prstGeom prst="bentConnector3">
            <a:avLst>
              <a:gd name="adj1" fmla="val 4483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146591" y="3872151"/>
            <a:ext cx="629031" cy="66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xmlns="" id="{FE861569-9A2C-A444-95C3-414AF7321C00}"/>
              </a:ext>
            </a:extLst>
          </p:cNvPr>
          <p:cNvSpPr/>
          <p:nvPr/>
        </p:nvSpPr>
        <p:spPr>
          <a:xfrm>
            <a:off x="6131192" y="934747"/>
            <a:ext cx="858847" cy="3171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S/PGW-C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xmlns="" id="{FE861569-9A2C-A444-95C3-414AF7321C00}"/>
              </a:ext>
            </a:extLst>
          </p:cNvPr>
          <p:cNvSpPr/>
          <p:nvPr/>
        </p:nvSpPr>
        <p:spPr>
          <a:xfrm>
            <a:off x="6124102" y="1353038"/>
            <a:ext cx="873027" cy="3579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(Control)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56" y="287990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2" y="3115085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Rounded Rectangle 8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464186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806971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67" name="Straight Connector 66"/>
          <p:cNvCxnSpPr>
            <a:stCxn id="84" idx="2"/>
            <a:endCxn id="85" idx="0"/>
          </p:cNvCxnSpPr>
          <p:nvPr/>
        </p:nvCxnSpPr>
        <p:spPr>
          <a:xfrm>
            <a:off x="6560616" y="1251864"/>
            <a:ext cx="0" cy="101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468501" y="239735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4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9B1A69-A3EC-CB40-AE20-0CF688E0A683}"/>
              </a:ext>
            </a:extLst>
          </p:cNvPr>
          <p:cNvSpPr/>
          <p:nvPr/>
        </p:nvSpPr>
        <p:spPr>
          <a:xfrm>
            <a:off x="2296885" y="84083"/>
            <a:ext cx="3940628" cy="4433488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3670373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69456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60981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52506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44034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3660981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</p:cNvCxnSpPr>
          <p:nvPr/>
        </p:nvCxnSpPr>
        <p:spPr>
          <a:xfrm>
            <a:off x="5044034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</p:cNvCxnSpPr>
          <p:nvPr/>
        </p:nvCxnSpPr>
        <p:spPr>
          <a:xfrm>
            <a:off x="3660981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6FC3CC6-EAA9-9241-B494-DB03AF803A93}"/>
              </a:ext>
            </a:extLst>
          </p:cNvPr>
          <p:cNvCxnSpPr>
            <a:cxnSpLocks/>
          </p:cNvCxnSpPr>
          <p:nvPr/>
        </p:nvCxnSpPr>
        <p:spPr>
          <a:xfrm flipH="1">
            <a:off x="3267869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3660981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A733693-8041-1C4A-A13F-245771DF30E9}"/>
              </a:ext>
            </a:extLst>
          </p:cNvPr>
          <p:cNvCxnSpPr>
            <a:cxnSpLocks/>
          </p:cNvCxnSpPr>
          <p:nvPr/>
        </p:nvCxnSpPr>
        <p:spPr>
          <a:xfrm flipH="1">
            <a:off x="4650919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0F032E5-D8FA-2941-B512-CFBB993301DF}"/>
              </a:ext>
            </a:extLst>
          </p:cNvPr>
          <p:cNvCxnSpPr>
            <a:cxnSpLocks/>
          </p:cNvCxnSpPr>
          <p:nvPr/>
        </p:nvCxnSpPr>
        <p:spPr>
          <a:xfrm>
            <a:off x="5044034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712748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C51C96C5-8E23-0B40-B360-7B831D2596FD}"/>
              </a:ext>
            </a:extLst>
          </p:cNvPr>
          <p:cNvCxnSpPr>
            <a:cxnSpLocks/>
          </p:cNvCxnSpPr>
          <p:nvPr/>
        </p:nvCxnSpPr>
        <p:spPr>
          <a:xfrm flipV="1">
            <a:off x="3645465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xmlns="" id="{20823086-AE72-FB43-8CFF-16E0A88DA173}"/>
              </a:ext>
            </a:extLst>
          </p:cNvPr>
          <p:cNvSpPr/>
          <p:nvPr/>
        </p:nvSpPr>
        <p:spPr>
          <a:xfrm>
            <a:off x="2405743" y="125969"/>
            <a:ext cx="3733799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358420" y="2390867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364728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707513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52506" y="1688806"/>
            <a:ext cx="1710836" cy="41810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Kubernetes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2514599" y="1691587"/>
            <a:ext cx="1757970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05743" y="1632856"/>
            <a:ext cx="3733800" cy="2797629"/>
          </a:xfrm>
          <a:prstGeom prst="roundRect">
            <a:avLst>
              <a:gd name="adj" fmla="val 337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endParaRPr lang="en-US" sz="1400" dirty="0" smtClean="0"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05743" y="664593"/>
            <a:ext cx="3733799" cy="896694"/>
          </a:xfrm>
          <a:prstGeom prst="roundRect">
            <a:avLst>
              <a:gd name="adj" fmla="val 765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Profile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2514599" y="106938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49902" y="106622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5298181" y="1055568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3502733" y="1059074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9476" y="112167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68275" y="111079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4" name="Straight Arrow Connector 103"/>
          <p:cNvCxnSpPr>
            <a:endCxn id="23" idx="3"/>
          </p:cNvCxnSpPr>
          <p:nvPr/>
        </p:nvCxnSpPr>
        <p:spPr>
          <a:xfrm flipH="1" flipV="1">
            <a:off x="5186012" y="2638578"/>
            <a:ext cx="1918129" cy="144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594456" y="3669915"/>
            <a:ext cx="161063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6" idx="3"/>
          </p:cNvCxnSpPr>
          <p:nvPr/>
        </p:nvCxnSpPr>
        <p:spPr>
          <a:xfrm flipH="1">
            <a:off x="6063342" y="1897858"/>
            <a:ext cx="88084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9" idx="3"/>
          </p:cNvCxnSpPr>
          <p:nvPr/>
        </p:nvCxnSpPr>
        <p:spPr>
          <a:xfrm flipH="1">
            <a:off x="6063342" y="1263005"/>
            <a:ext cx="880839" cy="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3" idx="3"/>
          </p:cNvCxnSpPr>
          <p:nvPr/>
        </p:nvCxnSpPr>
        <p:spPr>
          <a:xfrm flipH="1" flipV="1">
            <a:off x="6139542" y="351319"/>
            <a:ext cx="964599" cy="761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 rot="5400000">
            <a:off x="4940997" y="1983379"/>
            <a:ext cx="4391603" cy="676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CI/CD Toolchain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="" xmlns:a16="http://schemas.microsoft.com/office/drawing/2014/main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CQI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571275" y="79276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=""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366085" y="2126374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=""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=""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=""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=""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=""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=""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=""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=""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=""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=""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=""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=""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=""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=""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=""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=""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=""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=""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=""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=""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=""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=""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=""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=""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=""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=""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366085" y="2126372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=""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=""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=""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=""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=""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=""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=""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=""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=""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=""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=""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=""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=""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=""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=""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=""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=""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=""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=""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=""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=""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=""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=""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=""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=""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=""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=""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=""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=""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=""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=""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="" xmlns:a16="http://schemas.microsoft.com/office/drawing/2014/main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="" xmlns:a16="http://schemas.microsoft.com/office/drawing/2014/main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="" xmlns:a16="http://schemas.microsoft.com/office/drawing/2014/main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="" xmlns:a16="http://schemas.microsoft.com/office/drawing/2014/main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="" xmlns:a16="http://schemas.microsoft.com/office/drawing/2014/main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 smtClean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Near-RT RIC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="" xmlns:a16="http://schemas.microsoft.com/office/drawing/2014/main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="" xmlns:a16="http://schemas.microsoft.com/office/drawing/2014/main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="" xmlns:a16="http://schemas.microsoft.com/office/drawing/2014/main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="" xmlns:a16="http://schemas.microsoft.com/office/drawing/2014/main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="" xmlns:a16="http://schemas.microsoft.com/office/drawing/2014/main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</a:t>
            </a: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="" xmlns:a16="http://schemas.microsoft.com/office/drawing/2014/main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xmlns="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xmlns="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Router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Office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Site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xmlns="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xmlns="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xmlns="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xmlns="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xmlns="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xmlns="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xmlns="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xmlns="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xmlns="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xmlns="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xmlns="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xmlns="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xmlns="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xmlns="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xmlns="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xmlns="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xmlns="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xmlns="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xmlns="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xmlns="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xmlns="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xmlns="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xmlns="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+mj-lt"/>
              </a:rPr>
              <a:t>PLANE</a:t>
            </a:r>
            <a:endParaRPr 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xmlns="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xmlns="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xmlns="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xmlns="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xmlns="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xmlns="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xmlns="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xmlns="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xmlns="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:a16="http://schemas.microsoft.com/office/drawing/2014/main" xmlns="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:a16="http://schemas.microsoft.com/office/drawing/2014/main" xmlns="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xmlns="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xmlns="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xmlns="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xmlns="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xmlns="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xmlns="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xmlns="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xmlns="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xmlns="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xmlns="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xmlns="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xmlns="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Core-UP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Core-CP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Secure Private Network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(3a)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(3b)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(3c)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(1)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(2)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(4)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17832" y="2163388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SCTP/IP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500000">
            <a:off x="5085885" y="265371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GTP/UDP/IP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24495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7030065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15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UE2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031153" y="2908391"/>
            <a:ext cx="947666" cy="141794"/>
            <a:chOff x="5486400" y="1421296"/>
            <a:chExt cx="834224" cy="142462"/>
          </a:xfrm>
        </p:grpSpPr>
        <p:sp>
          <p:nvSpPr>
            <p:cNvPr id="44" name="Oval 43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46046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246046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031009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8" name="Oval 67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stCxn id="57" idx="6"/>
            <a:endCxn id="44" idx="2"/>
          </p:cNvCxnSpPr>
          <p:nvPr/>
        </p:nvCxnSpPr>
        <p:spPr>
          <a:xfrm flipV="1">
            <a:off x="5193712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78129" y="2977638"/>
            <a:ext cx="870451" cy="659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990309" y="3270980"/>
            <a:ext cx="870451" cy="32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17923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197027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398461" y="3293072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01816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1234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085653" y="380727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Base Station to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2905" y="3803675"/>
            <a:ext cx="104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to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224752DF-A1E8-DE48-9AD5-DB7DC5739486}"/>
              </a:ext>
            </a:extLst>
          </p:cNvPr>
          <p:cNvCxnSpPr/>
          <p:nvPr/>
        </p:nvCxnSpPr>
        <p:spPr>
          <a:xfrm>
            <a:off x="5412493" y="979265"/>
            <a:ext cx="0" cy="35330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xmlns="" id="{D5FBBCAB-EC7D-954F-9FF0-289AB25CDEA8}"/>
              </a:ext>
            </a:extLst>
          </p:cNvPr>
          <p:cNvCxnSpPr>
            <a:cxnSpLocks/>
          </p:cNvCxnSpPr>
          <p:nvPr/>
        </p:nvCxnSpPr>
        <p:spPr>
          <a:xfrm flipH="1">
            <a:off x="4258437" y="2937488"/>
            <a:ext cx="1464313" cy="0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587A38FD-C57B-944F-A311-D53A182A516A}"/>
              </a:ext>
            </a:extLst>
          </p:cNvPr>
          <p:cNvGrpSpPr/>
          <p:nvPr/>
        </p:nvGrpSpPr>
        <p:grpSpPr>
          <a:xfrm>
            <a:off x="673415" y="979266"/>
            <a:ext cx="587020" cy="430980"/>
            <a:chOff x="1306702" y="800817"/>
            <a:chExt cx="587020" cy="43098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45" name="Picture 44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xmlns="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49" name="Picture 48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xmlns="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xmlns="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95E5144-93CE-7948-852F-E31BD466D1AE}"/>
              </a:ext>
            </a:extLst>
          </p:cNvPr>
          <p:cNvGrpSpPr/>
          <p:nvPr/>
        </p:nvGrpSpPr>
        <p:grpSpPr>
          <a:xfrm>
            <a:off x="561205" y="1560721"/>
            <a:ext cx="811441" cy="701862"/>
            <a:chOff x="1231054" y="1176845"/>
            <a:chExt cx="811441" cy="7018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xmlns="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xmlns="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xmlns="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xmlns="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xmlns="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xmlns="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DB06204D-8071-7B4E-8F5C-4F23F3520C50}"/>
              </a:ext>
            </a:extLst>
          </p:cNvPr>
          <p:cNvGrpSpPr/>
          <p:nvPr/>
        </p:nvGrpSpPr>
        <p:grpSpPr>
          <a:xfrm>
            <a:off x="431016" y="148719"/>
            <a:ext cx="1071818" cy="680072"/>
            <a:chOff x="1065925" y="1752050"/>
            <a:chExt cx="1071818" cy="68007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A9F12374-46A0-BA4B-9869-FF9FD2BBAC0B}"/>
              </a:ext>
            </a:extLst>
          </p:cNvPr>
          <p:cNvGrpSpPr/>
          <p:nvPr/>
        </p:nvGrpSpPr>
        <p:grpSpPr>
          <a:xfrm>
            <a:off x="574029" y="2413058"/>
            <a:ext cx="785793" cy="654905"/>
            <a:chOff x="1191640" y="2352834"/>
            <a:chExt cx="785794" cy="65490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5A7A2C4E-D5B1-0449-B134-8E9CA893EEA4}"/>
              </a:ext>
            </a:extLst>
          </p:cNvPr>
          <p:cNvGrpSpPr/>
          <p:nvPr/>
        </p:nvGrpSpPr>
        <p:grpSpPr>
          <a:xfrm>
            <a:off x="487196" y="3218437"/>
            <a:ext cx="959458" cy="702518"/>
            <a:chOff x="979439" y="2939854"/>
            <a:chExt cx="959458" cy="70251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xmlns="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027E44D4-9624-8143-9F28-C4E7CD52E924}"/>
              </a:ext>
            </a:extLst>
          </p:cNvPr>
          <p:cNvGrpSpPr/>
          <p:nvPr/>
        </p:nvGrpSpPr>
        <p:grpSpPr>
          <a:xfrm>
            <a:off x="606834" y="4071432"/>
            <a:ext cx="720182" cy="759031"/>
            <a:chOff x="1233756" y="3843548"/>
            <a:chExt cx="720182" cy="75903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44" name="Picture 43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2" name="Picture 61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3" name="Picture 62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xmlns="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xmlns="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xmlns="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5C4D0557-2A37-324B-9142-4B8CDBE108AA}"/>
              </a:ext>
            </a:extLst>
          </p:cNvPr>
          <p:cNvGrpSpPr/>
          <p:nvPr/>
        </p:nvGrpSpPr>
        <p:grpSpPr>
          <a:xfrm>
            <a:off x="2093522" y="272623"/>
            <a:ext cx="2269662" cy="4467194"/>
            <a:chOff x="2505036" y="430424"/>
            <a:chExt cx="2269662" cy="4467194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xmlns="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xmlns="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xmlns="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62410F8-1FF3-9F41-AF66-D0B0463E75FB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tretch>
            <a:fillRect/>
          </a:stretch>
        </p:blipFill>
        <p:spPr>
          <a:xfrm>
            <a:off x="5542793" y="1374823"/>
            <a:ext cx="3408091" cy="1870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xmlns="" id="{9285951A-83CE-2A40-AFC8-7857E3F93583}"/>
              </a:ext>
            </a:extLst>
          </p:cNvPr>
          <p:cNvSpPr/>
          <p:nvPr/>
        </p:nvSpPr>
        <p:spPr>
          <a:xfrm>
            <a:off x="3505386" y="1766414"/>
            <a:ext cx="274320" cy="27432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xmlns="" id="{652E224B-5000-E945-AEDB-3DA387AC44EA}"/>
              </a:ext>
            </a:extLst>
          </p:cNvPr>
          <p:cNvSpPr/>
          <p:nvPr/>
        </p:nvSpPr>
        <p:spPr>
          <a:xfrm>
            <a:off x="4086385" y="1772896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xmlns="" id="{4BAB1046-D009-7C40-B9CB-FA273B2A6D90}"/>
              </a:ext>
            </a:extLst>
          </p:cNvPr>
          <p:cNvSpPr/>
          <p:nvPr/>
        </p:nvSpPr>
        <p:spPr>
          <a:xfrm>
            <a:off x="4057719" y="2521058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C4106D14-BC62-B046-838D-F8529A54FFE3}"/>
              </a:ext>
            </a:extLst>
          </p:cNvPr>
          <p:cNvSpPr txBox="1"/>
          <p:nvPr/>
        </p:nvSpPr>
        <p:spPr>
          <a:xfrm>
            <a:off x="1575739" y="111569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FD3398AB-A280-F747-8023-E7E093386634}"/>
              </a:ext>
            </a:extLst>
          </p:cNvPr>
          <p:cNvSpPr txBox="1"/>
          <p:nvPr/>
        </p:nvSpPr>
        <p:spPr>
          <a:xfrm>
            <a:off x="1574171" y="279041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0A1E1377-6ACB-B243-B260-72ED33072BE8}"/>
              </a:ext>
            </a:extLst>
          </p:cNvPr>
          <p:cNvSpPr txBox="1"/>
          <p:nvPr/>
        </p:nvSpPr>
        <p:spPr>
          <a:xfrm>
            <a:off x="1563517" y="451234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2ED36DA0-5A9F-D342-8000-3C092D6794F0}"/>
              </a:ext>
            </a:extLst>
          </p:cNvPr>
          <p:cNvSpPr txBox="1"/>
          <p:nvPr/>
        </p:nvSpPr>
        <p:spPr>
          <a:xfrm>
            <a:off x="3371929" y="3022518"/>
            <a:ext cx="1490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 </a:t>
            </a: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2298B89D-A22D-9749-B48C-85F34DFD91D4}"/>
              </a:ext>
            </a:extLst>
          </p:cNvPr>
          <p:cNvSpPr txBox="1"/>
          <p:nvPr/>
        </p:nvSpPr>
        <p:spPr>
          <a:xfrm>
            <a:off x="2909752" y="138214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RAN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Unit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5E70231D-F9D3-2144-8E65-CAC73227FACD}"/>
              </a:ext>
            </a:extLst>
          </p:cNvPr>
          <p:cNvSpPr txBox="1"/>
          <p:nvPr/>
        </p:nvSpPr>
        <p:spPr>
          <a:xfrm>
            <a:off x="4194206" y="138728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User Plane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185D73D0-83F5-1048-9C3E-73ABD819F110}"/>
              </a:ext>
            </a:extLst>
          </p:cNvPr>
          <p:cNvSpPr txBox="1"/>
          <p:nvPr/>
        </p:nvSpPr>
        <p:spPr>
          <a:xfrm>
            <a:off x="4296890" y="2545047"/>
            <a:ext cx="726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xmlns="" id="{84B275A6-6B7B-314D-8816-F0F825D8E364}"/>
              </a:ext>
            </a:extLst>
          </p:cNvPr>
          <p:cNvSpPr/>
          <p:nvPr/>
        </p:nvSpPr>
        <p:spPr>
          <a:xfrm>
            <a:off x="6460267" y="2035618"/>
            <a:ext cx="274320" cy="27432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xmlns="" id="{D1769879-F657-4447-BC4B-0F6DF7196C8A}"/>
              </a:ext>
            </a:extLst>
          </p:cNvPr>
          <p:cNvSpPr/>
          <p:nvPr/>
        </p:nvSpPr>
        <p:spPr>
          <a:xfrm>
            <a:off x="7256668" y="2407331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2" name="Picture 12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2A08297-8302-7148-B599-4CDA0D2A1077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4070" y="1835287"/>
            <a:ext cx="360969" cy="351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A69ACD42-7F19-2346-98B5-3C5298844A89}"/>
              </a:ext>
            </a:extLst>
          </p:cNvPr>
          <p:cNvCxnSpPr>
            <a:cxnSpLocks/>
          </p:cNvCxnSpPr>
          <p:nvPr/>
        </p:nvCxnSpPr>
        <p:spPr>
          <a:xfrm flipH="1">
            <a:off x="6734588" y="2172778"/>
            <a:ext cx="448587" cy="0"/>
          </a:xfrm>
          <a:prstGeom prst="line">
            <a:avLst/>
          </a:prstGeom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1A32EEF1-D70B-A04A-A211-ED41578A760B}"/>
              </a:ext>
            </a:extLst>
          </p:cNvPr>
          <p:cNvSpPr txBox="1"/>
          <p:nvPr/>
        </p:nvSpPr>
        <p:spPr>
          <a:xfrm>
            <a:off x="6154839" y="2326450"/>
            <a:ext cx="8851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  <a:endParaRPr lang="en-US" sz="1000" dirty="0">
              <a:solidFill>
                <a:srgbClr val="D8D8D8">
                  <a:lumMod val="10000"/>
                </a:srgbClr>
              </a:solidFill>
              <a:latin typeface="Calibri" panose="020F0502020204030204"/>
            </a:endParaRPr>
          </a:p>
          <a:p>
            <a:pPr algn="ctr" defTabSz="457178">
              <a:defRPr/>
            </a:pPr>
            <a:r>
              <a:rPr lang="en-US" sz="10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  <a:endParaRPr lang="en-US" sz="1000" dirty="0">
              <a:solidFill>
                <a:srgbClr val="D8D8D8">
                  <a:lumMod val="10000"/>
                </a:srgbClr>
              </a:solidFill>
              <a:latin typeface="Calibri" panose="020F0502020204030204"/>
            </a:endParaRP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C98DD903-036B-3A44-8BAF-1E2E247218F1}"/>
              </a:ext>
            </a:extLst>
          </p:cNvPr>
          <p:cNvSpPr txBox="1"/>
          <p:nvPr/>
        </p:nvSpPr>
        <p:spPr>
          <a:xfrm>
            <a:off x="7401515" y="1793983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Portal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2CB4098C-B1C0-E04C-B0F5-5504F7A985E8}"/>
              </a:ext>
            </a:extLst>
          </p:cNvPr>
          <p:cNvSpPr txBox="1"/>
          <p:nvPr/>
        </p:nvSpPr>
        <p:spPr>
          <a:xfrm>
            <a:off x="6980782" y="2696905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Plane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FFE8E86E-4EEF-C144-98C4-7BFA4367E1E5}"/>
              </a:ext>
            </a:extLst>
          </p:cNvPr>
          <p:cNvSpPr/>
          <p:nvPr/>
        </p:nvSpPr>
        <p:spPr>
          <a:xfrm>
            <a:off x="1817379" y="39568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Mobile Core User Plane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local breakout at all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1292DD0C-B4AD-FA48-AB88-B302F848D5D7}"/>
              </a:ext>
            </a:extLst>
          </p:cNvPr>
          <p:cNvSpPr/>
          <p:nvPr/>
        </p:nvSpPr>
        <p:spPr>
          <a:xfrm>
            <a:off x="4885986" y="41088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Mobile Core Control Plane in central cloud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</a:t>
            </a: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05203CD6-3EFF-A64C-9000-2DC5188D1F88}"/>
              </a:ext>
            </a:extLst>
          </p:cNvPr>
          <p:cNvSpPr txBox="1"/>
          <p:nvPr/>
        </p:nvSpPr>
        <p:spPr>
          <a:xfrm>
            <a:off x="6770563" y="3168109"/>
            <a:ext cx="130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xmlns="" id="{104DC61B-E476-9847-A12F-43C5A20B4F7A}"/>
              </a:ext>
            </a:extLst>
          </p:cNvPr>
          <p:cNvSpPr/>
          <p:nvPr/>
        </p:nvSpPr>
        <p:spPr>
          <a:xfrm>
            <a:off x="8134921" y="2368452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A0C5C0E3-D912-7041-B5B3-6D5D8BC711D8}"/>
              </a:ext>
            </a:extLst>
          </p:cNvPr>
          <p:cNvSpPr txBox="1"/>
          <p:nvPr/>
        </p:nvSpPr>
        <p:spPr>
          <a:xfrm>
            <a:off x="7832394" y="2687093"/>
            <a:ext cx="88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</p:spTree>
    <p:extLst>
      <p:ext uri="{BB962C8B-B14F-4D97-AF65-F5344CB8AC3E}">
        <p14:creationId xmlns:p14="http://schemas.microsoft.com/office/powerpoint/2010/main" val="15916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FE63D7-15B4-8F4E-8FFF-D3999BD1A2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62654" y="2165941"/>
            <a:ext cx="2810602" cy="180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9FDB866-B605-3F46-A5F8-DA724D673C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099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9F5C1F4-32A4-C641-A2DC-E047C2A3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7424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C599796-333D-1C45-8A1A-E8A28279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05380" y="117031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791A441-D9F5-C64D-8ACE-773FA0A1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2508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0878E54-B1BA-F54C-9C0A-8AD915A6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8332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89A6D93-8FE4-3245-86B8-7998B3DFD2AA}"/>
              </a:ext>
            </a:extLst>
          </p:cNvPr>
          <p:cNvGrpSpPr>
            <a:grpSpLocks noChangeAspect="1"/>
          </p:cNvGrpSpPr>
          <p:nvPr/>
        </p:nvGrpSpPr>
        <p:grpSpPr>
          <a:xfrm>
            <a:off x="4221236" y="1061718"/>
            <a:ext cx="757467" cy="640080"/>
            <a:chOff x="1965918" y="283123"/>
            <a:chExt cx="4779438" cy="4038742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05C8F9C9-471A-3743-B18D-EC554FCC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9CA1A76F-9735-EC47-BE79-42DE91D3D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62E49BB-A260-5B4A-886B-7752C1B6D639}"/>
              </a:ext>
            </a:extLst>
          </p:cNvPr>
          <p:cNvGrpSpPr>
            <a:grpSpLocks noChangeAspect="1"/>
          </p:cNvGrpSpPr>
          <p:nvPr/>
        </p:nvGrpSpPr>
        <p:grpSpPr>
          <a:xfrm>
            <a:off x="1020602" y="1184797"/>
            <a:ext cx="757467" cy="640080"/>
            <a:chOff x="1965918" y="283123"/>
            <a:chExt cx="4779438" cy="403874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38E699B7-1CD0-4C42-B62F-B6350572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8500D9E5-DD95-314B-B1CD-89CDEBBC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5F38CEE-1139-A142-9AAC-BB31F6AFC9C9}"/>
              </a:ext>
            </a:extLst>
          </p:cNvPr>
          <p:cNvGrpSpPr>
            <a:grpSpLocks noChangeAspect="1"/>
          </p:cNvGrpSpPr>
          <p:nvPr/>
        </p:nvGrpSpPr>
        <p:grpSpPr>
          <a:xfrm>
            <a:off x="312179" y="1690480"/>
            <a:ext cx="757467" cy="640080"/>
            <a:chOff x="1965918" y="283123"/>
            <a:chExt cx="4779438" cy="403874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4839DE6-01AC-7848-985B-FED3D89E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70D771B2-3C40-D843-9616-AB573F15F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64ECD29-AD30-D44B-8124-99D6291A16C4}"/>
              </a:ext>
            </a:extLst>
          </p:cNvPr>
          <p:cNvGrpSpPr>
            <a:grpSpLocks noChangeAspect="1"/>
          </p:cNvGrpSpPr>
          <p:nvPr/>
        </p:nvGrpSpPr>
        <p:grpSpPr>
          <a:xfrm>
            <a:off x="283721" y="3035489"/>
            <a:ext cx="757467" cy="640080"/>
            <a:chOff x="1965918" y="283123"/>
            <a:chExt cx="4779438" cy="4038742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DB106046-AF76-C241-B920-8CE5FB27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9FC69CD8-F9D8-7D4F-9DCC-2C1E1289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5FBF101-B7A7-F045-909E-5AB0F5330092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4" y="1738760"/>
            <a:ext cx="757467" cy="640080"/>
            <a:chOff x="1965918" y="283123"/>
            <a:chExt cx="4779438" cy="4038742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E548730A-4E9F-944C-B224-D3619148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4B2E72F9-3787-C249-8412-A98E0321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9AF1E45-31B6-FD43-B1F7-0942064BC403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3" y="3090734"/>
            <a:ext cx="757467" cy="640080"/>
            <a:chOff x="1965918" y="283123"/>
            <a:chExt cx="4779438" cy="4038742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286F0235-795E-364C-9C9C-A96AC044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F5C1EA98-3C5D-2B44-8A71-583D55E2A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A49CAE99-E3C0-AF4A-B114-B4110EE390A2}"/>
              </a:ext>
            </a:extLst>
          </p:cNvPr>
          <p:cNvCxnSpPr>
            <a:cxnSpLocks/>
          </p:cNvCxnSpPr>
          <p:nvPr/>
        </p:nvCxnSpPr>
        <p:spPr>
          <a:xfrm flipV="1">
            <a:off x="5858674" y="2707159"/>
            <a:ext cx="741518" cy="454412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6AF86FF-AEC5-CE46-AB04-A2D8DE1DB3D6}"/>
              </a:ext>
            </a:extLst>
          </p:cNvPr>
          <p:cNvCxnSpPr>
            <a:cxnSpLocks/>
          </p:cNvCxnSpPr>
          <p:nvPr/>
        </p:nvCxnSpPr>
        <p:spPr>
          <a:xfrm>
            <a:off x="5915653" y="3509234"/>
            <a:ext cx="671574" cy="35185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1848EB3-22A6-4E49-9DCC-A79E688CBE6C}"/>
              </a:ext>
            </a:extLst>
          </p:cNvPr>
          <p:cNvCxnSpPr>
            <a:cxnSpLocks/>
          </p:cNvCxnSpPr>
          <p:nvPr/>
        </p:nvCxnSpPr>
        <p:spPr>
          <a:xfrm flipH="1" flipV="1">
            <a:off x="3432170" y="2137049"/>
            <a:ext cx="299645" cy="64008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BB003A7-D0F7-D04C-932E-C0107F9701F6}"/>
              </a:ext>
            </a:extLst>
          </p:cNvPr>
          <p:cNvCxnSpPr>
            <a:cxnSpLocks/>
          </p:cNvCxnSpPr>
          <p:nvPr/>
        </p:nvCxnSpPr>
        <p:spPr>
          <a:xfrm flipH="1" flipV="1">
            <a:off x="2558460" y="2689292"/>
            <a:ext cx="780430" cy="46183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9830BDD-28D3-3944-80E9-37F77428AD3E}"/>
              </a:ext>
            </a:extLst>
          </p:cNvPr>
          <p:cNvCxnSpPr>
            <a:cxnSpLocks/>
          </p:cNvCxnSpPr>
          <p:nvPr/>
        </p:nvCxnSpPr>
        <p:spPr>
          <a:xfrm flipH="1">
            <a:off x="2542194" y="3509234"/>
            <a:ext cx="686156" cy="39471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9D8EF327-EF03-1841-A692-A0835C13A390}"/>
              </a:ext>
            </a:extLst>
          </p:cNvPr>
          <p:cNvCxnSpPr>
            <a:cxnSpLocks/>
          </p:cNvCxnSpPr>
          <p:nvPr/>
        </p:nvCxnSpPr>
        <p:spPr>
          <a:xfrm flipV="1">
            <a:off x="8060604" y="2330560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82DBC635-89FD-4E4C-AB20-A0CA4D8BC3C4}"/>
              </a:ext>
            </a:extLst>
          </p:cNvPr>
          <p:cNvCxnSpPr>
            <a:cxnSpLocks/>
          </p:cNvCxnSpPr>
          <p:nvPr/>
        </p:nvCxnSpPr>
        <p:spPr>
          <a:xfrm flipV="1">
            <a:off x="8060604" y="368253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27D6408-1037-0E40-8916-F2313E38A16F}"/>
              </a:ext>
            </a:extLst>
          </p:cNvPr>
          <p:cNvCxnSpPr>
            <a:cxnSpLocks/>
          </p:cNvCxnSpPr>
          <p:nvPr/>
        </p:nvCxnSpPr>
        <p:spPr>
          <a:xfrm flipH="1">
            <a:off x="4241192" y="1642591"/>
            <a:ext cx="368755" cy="17924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CB50CF36-43F2-994C-96BB-26AF9690A91E}"/>
              </a:ext>
            </a:extLst>
          </p:cNvPr>
          <p:cNvCxnSpPr>
            <a:cxnSpLocks/>
          </p:cNvCxnSpPr>
          <p:nvPr/>
        </p:nvCxnSpPr>
        <p:spPr>
          <a:xfrm flipH="1" flipV="1">
            <a:off x="1421017" y="1772688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E4F2DDA4-46AD-DD47-B1AD-275ADE3016D5}"/>
              </a:ext>
            </a:extLst>
          </p:cNvPr>
          <p:cNvCxnSpPr>
            <a:cxnSpLocks/>
          </p:cNvCxnSpPr>
          <p:nvPr/>
        </p:nvCxnSpPr>
        <p:spPr>
          <a:xfrm flipH="1" flipV="1">
            <a:off x="716478" y="2280067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D327214A-FE57-574D-BAF8-B50BD93D6DE9}"/>
              </a:ext>
            </a:extLst>
          </p:cNvPr>
          <p:cNvCxnSpPr>
            <a:cxnSpLocks/>
          </p:cNvCxnSpPr>
          <p:nvPr/>
        </p:nvCxnSpPr>
        <p:spPr>
          <a:xfrm flipH="1" flipV="1">
            <a:off x="673840" y="360741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E7CFB7C-3C9C-5F46-BFE9-5FA2C2C3A92E}"/>
              </a:ext>
            </a:extLst>
          </p:cNvPr>
          <p:cNvSpPr txBox="1"/>
          <p:nvPr/>
        </p:nvSpPr>
        <p:spPr>
          <a:xfrm>
            <a:off x="3848887" y="352733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Commodity </a:t>
            </a: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962398" y="2634741"/>
            <a:ext cx="1275141" cy="912626"/>
            <a:chOff x="3962398" y="2634741"/>
            <a:chExt cx="1275141" cy="91262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3F9BC8B6-694E-6947-9B18-7219EF244080}"/>
                </a:ext>
              </a:extLst>
            </p:cNvPr>
            <p:cNvSpPr/>
            <p:nvPr/>
          </p:nvSpPr>
          <p:spPr>
            <a:xfrm>
              <a:off x="3962398" y="3283263"/>
              <a:ext cx="1275141" cy="264104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Core-C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E55992FE-B9F7-BD45-8CF4-21E212919BA8}"/>
                </a:ext>
              </a:extLst>
            </p:cNvPr>
            <p:cNvSpPr/>
            <p:nvPr/>
          </p:nvSpPr>
          <p:spPr>
            <a:xfrm>
              <a:off x="3962398" y="2634741"/>
              <a:ext cx="1275141" cy="60966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Aether Management</a:t>
              </a:r>
            </a:p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Platform</a:t>
              </a:r>
              <a:endPara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1FAC412-AF65-624D-BDD0-0E652A57D0BD}"/>
              </a:ext>
            </a:extLst>
          </p:cNvPr>
          <p:cNvSpPr txBox="1"/>
          <p:nvPr/>
        </p:nvSpPr>
        <p:spPr>
          <a:xfrm>
            <a:off x="1191037" y="2875153"/>
            <a:ext cx="1207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Menlo Park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B8CC8BD-7A3F-CE4C-B39B-2929B3D08154}"/>
              </a:ext>
            </a:extLst>
          </p:cNvPr>
          <p:cNvSpPr txBox="1"/>
          <p:nvPr/>
        </p:nvSpPr>
        <p:spPr>
          <a:xfrm>
            <a:off x="1346692" y="4143591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Tucson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40BEFE9-A86E-3741-9267-8592F5240F47}"/>
              </a:ext>
            </a:extLst>
          </p:cNvPr>
          <p:cNvSpPr txBox="1"/>
          <p:nvPr/>
        </p:nvSpPr>
        <p:spPr>
          <a:xfrm>
            <a:off x="6685315" y="2872915"/>
            <a:ext cx="1408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 err="1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Accelleran</a:t>
            </a: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Antwerp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7162B2B-ADEF-4149-A864-BFE9236B8C2F}"/>
              </a:ext>
            </a:extLst>
          </p:cNvPr>
          <p:cNvSpPr txBox="1"/>
          <p:nvPr/>
        </p:nvSpPr>
        <p:spPr>
          <a:xfrm>
            <a:off x="3543552" y="2136293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Intel USA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7806DBA-FDD0-904C-A701-0B3D6CD5F213}"/>
              </a:ext>
            </a:extLst>
          </p:cNvPr>
          <p:cNvSpPr txBox="1"/>
          <p:nvPr/>
        </p:nvSpPr>
        <p:spPr>
          <a:xfrm>
            <a:off x="6821705" y="4143590"/>
            <a:ext cx="102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Infosys Dallas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109C582-8375-9043-9862-8AFAF545B18D}"/>
              </a:ext>
            </a:extLst>
          </p:cNvPr>
          <p:cNvSpPr txBox="1"/>
          <p:nvPr/>
        </p:nvSpPr>
        <p:spPr>
          <a:xfrm>
            <a:off x="4497047" y="1685255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62E93-B48D-7A4C-92B9-2B5DC6335621}"/>
              </a:ext>
            </a:extLst>
          </p:cNvPr>
          <p:cNvSpPr txBox="1"/>
          <p:nvPr/>
        </p:nvSpPr>
        <p:spPr>
          <a:xfrm>
            <a:off x="1018346" y="174627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F2F9F46-8803-DB4B-9255-2F064A8840F7}"/>
              </a:ext>
            </a:extLst>
          </p:cNvPr>
          <p:cNvSpPr txBox="1"/>
          <p:nvPr/>
        </p:nvSpPr>
        <p:spPr>
          <a:xfrm>
            <a:off x="273586" y="2250473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1BCD010-6642-D54E-8777-C16D4AEB1E83}"/>
              </a:ext>
            </a:extLst>
          </p:cNvPr>
          <p:cNvSpPr txBox="1"/>
          <p:nvPr/>
        </p:nvSpPr>
        <p:spPr>
          <a:xfrm>
            <a:off x="230569" y="360735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337EEA0-C73F-3742-8CA1-573A4B878DB0}"/>
              </a:ext>
            </a:extLst>
          </p:cNvPr>
          <p:cNvSpPr txBox="1"/>
          <p:nvPr/>
        </p:nvSpPr>
        <p:spPr>
          <a:xfrm>
            <a:off x="8385240" y="236099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336F9FE-48B1-9449-A47A-71AA6F35D5CB}"/>
              </a:ext>
            </a:extLst>
          </p:cNvPr>
          <p:cNvSpPr txBox="1"/>
          <p:nvPr/>
        </p:nvSpPr>
        <p:spPr>
          <a:xfrm>
            <a:off x="8385240" y="374585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365090" y="3385653"/>
            <a:ext cx="948467" cy="720393"/>
            <a:chOff x="2957936" y="4119462"/>
            <a:chExt cx="948467" cy="72039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6157" y="1346680"/>
            <a:ext cx="948467" cy="720393"/>
            <a:chOff x="2957936" y="4119462"/>
            <a:chExt cx="948467" cy="72039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54398" y="2111184"/>
            <a:ext cx="948467" cy="720393"/>
            <a:chOff x="2957936" y="4119462"/>
            <a:chExt cx="948467" cy="72039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6018" y="3385653"/>
            <a:ext cx="948467" cy="720393"/>
            <a:chOff x="2957936" y="4119462"/>
            <a:chExt cx="948467" cy="7203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74356" y="2114201"/>
            <a:ext cx="948467" cy="720393"/>
            <a:chOff x="2957936" y="4119462"/>
            <a:chExt cx="948467" cy="72039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75" name="Picture 7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010444" y="7989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Straight Connector 75"/>
          <p:cNvCxnSpPr/>
          <p:nvPr/>
        </p:nvCxnSpPr>
        <p:spPr>
          <a:xfrm flipH="1">
            <a:off x="5103628" y="17945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162844" y="9513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Straight Connector 77"/>
          <p:cNvCxnSpPr/>
          <p:nvPr/>
        </p:nvCxnSpPr>
        <p:spPr>
          <a:xfrm flipH="1">
            <a:off x="5256028" y="19469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315244" y="11037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0" name="Straight Connector 79"/>
          <p:cNvCxnSpPr/>
          <p:nvPr/>
        </p:nvCxnSpPr>
        <p:spPr>
          <a:xfrm flipH="1">
            <a:off x="5408428" y="20993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27162B2B-ADEF-4149-A864-BFE9236B8C2F}"/>
              </a:ext>
            </a:extLst>
          </p:cNvPr>
          <p:cNvSpPr txBox="1"/>
          <p:nvPr/>
        </p:nvSpPr>
        <p:spPr>
          <a:xfrm>
            <a:off x="5523161" y="1425934"/>
            <a:ext cx="11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defRPr/>
            </a:pPr>
            <a:r>
              <a:rPr lang="en-US" sz="1200" b="1" dirty="0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Sites</a:t>
            </a:r>
            <a:endParaRPr lang="en-US" sz="1200" b="1" dirty="0">
              <a:solidFill>
                <a:srgbClr val="D8D8D8">
                  <a:lumMod val="1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6870" y="4055183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Aether Deployment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08581" y="138021"/>
            <a:ext cx="1485878" cy="741642"/>
            <a:chOff x="1989720" y="1145732"/>
            <a:chExt cx="1485878" cy="74164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xmlns="" id="{60B2167C-9ECA-1F49-951B-C57AAF07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989720" y="1234307"/>
              <a:ext cx="230913" cy="6530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extBox 31"/>
            <p:cNvSpPr txBox="1"/>
            <p:nvPr/>
          </p:nvSpPr>
          <p:spPr>
            <a:xfrm>
              <a:off x="2194478" y="1145732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4G Base 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stCxn id="40" idx="3"/>
            <a:endCxn id="5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3"/>
            <a:endCxn id="50" idx="1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56720" y="462928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 Base Station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 Mobile Core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xmlns="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xmlns="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6200000">
            <a:off x="-934493" y="1121098"/>
            <a:ext cx="4646425" cy="2590837"/>
            <a:chOff x="2021888" y="759077"/>
            <a:chExt cx="6318765" cy="3114297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831F18A9-665A-C24C-AF79-C5D189876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50000"/>
            </a:blip>
            <a:stretch>
              <a:fillRect/>
            </a:stretch>
          </p:blipFill>
          <p:spPr>
            <a:xfrm>
              <a:off x="5019072" y="759077"/>
              <a:ext cx="434861" cy="11393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Down Arrow 7">
              <a:extLst>
                <a:ext uri="{FF2B5EF4-FFF2-40B4-BE49-F238E27FC236}">
                  <a16:creationId xmlns="" xmlns:a16="http://schemas.microsoft.com/office/drawing/2014/main" id="{B922887F-EB73-CC47-A6CD-CE123A8DC1D3}"/>
                </a:ext>
              </a:extLst>
            </p:cNvPr>
            <p:cNvSpPr/>
            <p:nvPr/>
          </p:nvSpPr>
          <p:spPr>
            <a:xfrm>
              <a:off x="5148285" y="2090462"/>
              <a:ext cx="243069" cy="408008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E21DCA98-7553-B249-BC71-7B70759E515C}"/>
                </a:ext>
              </a:extLst>
            </p:cNvPr>
            <p:cNvSpPr/>
            <p:nvPr/>
          </p:nvSpPr>
          <p:spPr>
            <a:xfrm>
              <a:off x="7365315" y="3395917"/>
              <a:ext cx="975338" cy="47745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</a:t>
              </a:r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UP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EDF391DA-7221-2044-8D82-8C82CF8F644C}"/>
                </a:ext>
              </a:extLst>
            </p:cNvPr>
            <p:cNvSpPr/>
            <p:nvPr/>
          </p:nvSpPr>
          <p:spPr>
            <a:xfrm>
              <a:off x="7365311" y="2484761"/>
              <a:ext cx="975340" cy="47745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</a:t>
              </a:r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CP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EAA0B5AE-35C1-C24C-94ED-9B0D24A3AB8E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rot="5400000" flipH="1" flipV="1">
              <a:off x="6601722" y="2394532"/>
              <a:ext cx="434634" cy="109254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EDEF3168-064E-7347-937E-184A8B750E25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5400000" flipV="1">
              <a:off x="6568010" y="2837339"/>
              <a:ext cx="476524" cy="1118088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47E18AC3-26EB-FD45-951B-7D7CFCAA7055}"/>
                </a:ext>
              </a:extLst>
            </p:cNvPr>
            <p:cNvCxnSpPr>
              <a:cxnSpLocks/>
              <a:stCxn id="40" idx="0"/>
              <a:endCxn id="41" idx="2"/>
            </p:cNvCxnSpPr>
            <p:nvPr/>
          </p:nvCxnSpPr>
          <p:spPr>
            <a:xfrm rot="5400000" flipH="1">
              <a:off x="7636133" y="3179065"/>
              <a:ext cx="433699" cy="4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>
              <a:extLst>
                <a:ext uri="{FF2B5EF4-FFF2-40B4-BE49-F238E27FC236}">
                  <a16:creationId xmlns="" xmlns:a16="http://schemas.microsoft.com/office/drawing/2014/main" id="{267E2F3A-DFE5-254C-88CE-8DF2D0D47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24066" y="2405160"/>
              <a:ext cx="201962" cy="11141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7BFB96FC-7672-424D-9D66-20093F2A6111}"/>
                </a:ext>
              </a:extLst>
            </p:cNvPr>
            <p:cNvSpPr txBox="1"/>
            <p:nvPr/>
          </p:nvSpPr>
          <p:spPr>
            <a:xfrm>
              <a:off x="2859150" y="3277224"/>
              <a:ext cx="50267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A70A6BB2-DD79-484F-BDCE-3D83232D0658}"/>
                </a:ext>
              </a:extLst>
            </p:cNvPr>
            <p:cNvSpPr txBox="1"/>
            <p:nvPr/>
          </p:nvSpPr>
          <p:spPr>
            <a:xfrm>
              <a:off x="6765353" y="2569575"/>
              <a:ext cx="49609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F73E456B-82BA-E641-9444-4D9E2A1336DE}"/>
                </a:ext>
              </a:extLst>
            </p:cNvPr>
            <p:cNvSpPr txBox="1"/>
            <p:nvPr/>
          </p:nvSpPr>
          <p:spPr>
            <a:xfrm>
              <a:off x="6765353" y="3479747"/>
              <a:ext cx="49609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31016" y="2919394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5453933" y="2916169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8EDFC5E1-CBE4-6B40-8E76-D1AFAF85A1C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347488" y="3154897"/>
              <a:ext cx="783528" cy="3225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E8ED7157-D333-DD44-9B66-E00144D57CC9}"/>
                </a:ext>
              </a:extLst>
            </p:cNvPr>
            <p:cNvCxnSpPr>
              <a:cxnSpLocks/>
            </p:cNvCxnSpPr>
            <p:nvPr/>
          </p:nvCxnSpPr>
          <p:spPr>
            <a:xfrm>
              <a:off x="2177584" y="3154897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8EDFC5E1-CBE4-6B40-8E76-D1AFAF85A1C5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5042523" y="3154897"/>
              <a:ext cx="411410" cy="3225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="" xmlns:a16="http://schemas.microsoft.com/office/drawing/2014/main" id="{C9DAE781-1FA2-9C45-B3C7-DEAE068DD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888" y="2872089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25"/>
          <p:cNvGrpSpPr/>
          <p:nvPr/>
        </p:nvGrpSpPr>
        <p:grpSpPr>
          <a:xfrm rot="16200000">
            <a:off x="1697713" y="1762488"/>
            <a:ext cx="4639948" cy="1301580"/>
            <a:chOff x="2035700" y="1394967"/>
            <a:chExt cx="6291154" cy="146821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8EDFC5E1-CBE4-6B40-8E76-D1AFAF85A1C5}"/>
                </a:ext>
              </a:extLst>
            </p:cNvPr>
            <p:cNvCxnSpPr>
              <a:cxnSpLocks/>
            </p:cNvCxnSpPr>
            <p:nvPr/>
          </p:nvCxnSpPr>
          <p:spPr>
            <a:xfrm>
              <a:off x="3306616" y="2146998"/>
              <a:ext cx="83307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47036" y="1908270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5454569" y="2385726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5454569" y="1474569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C824DB34-21D6-B246-8C38-1150C1917991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5058544" y="1713297"/>
              <a:ext cx="396026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A49CC313-AF54-9C44-8E5E-4842D5B209BC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5058544" y="2146998"/>
              <a:ext cx="396026" cy="477456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CCD3BC9A-FD2F-6D47-9D70-C17B12720A39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910323" y="1952025"/>
              <a:ext cx="0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CC4CF45-F351-394E-91FD-412C7362C9A2}"/>
                </a:ext>
              </a:extLst>
            </p:cNvPr>
            <p:cNvSpPr/>
            <p:nvPr/>
          </p:nvSpPr>
          <p:spPr>
            <a:xfrm>
              <a:off x="7321012" y="1474569"/>
              <a:ext cx="1005842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</a:t>
              </a:r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CP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28D680C0-7420-CF41-AD3B-67F421D9BE11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366076" y="1713298"/>
              <a:ext cx="95493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21A8931-F3FC-0647-99E9-1D08910B49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076" y="2619687"/>
              <a:ext cx="1141557" cy="476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E8ED7157-D333-DD44-9B66-E00144D57CC9}"/>
                </a:ext>
              </a:extLst>
            </p:cNvPr>
            <p:cNvCxnSpPr>
              <a:cxnSpLocks/>
            </p:cNvCxnSpPr>
            <p:nvPr/>
          </p:nvCxnSpPr>
          <p:spPr>
            <a:xfrm>
              <a:off x="2172734" y="2144705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2EDBE943-BAA7-8241-9C3D-A9602A73F1F0}"/>
                </a:ext>
              </a:extLst>
            </p:cNvPr>
            <p:cNvSpPr txBox="1"/>
            <p:nvPr/>
          </p:nvSpPr>
          <p:spPr>
            <a:xfrm>
              <a:off x="3401674" y="2168030"/>
              <a:ext cx="786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Open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Fronthaul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="" xmlns:a16="http://schemas.microsoft.com/office/drawing/2014/main" id="{9C13D57A-AAA0-334E-9E9E-E3A981646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47357" y="1394967"/>
              <a:ext cx="201962" cy="11141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25F63154-FE46-4C45-B199-916C758F463E}"/>
                </a:ext>
              </a:extLst>
            </p:cNvPr>
            <p:cNvSpPr txBox="1"/>
            <p:nvPr/>
          </p:nvSpPr>
          <p:spPr>
            <a:xfrm>
              <a:off x="2950041" y="2292547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7F49F243-CAAE-BE4B-A80F-CC5AA9A904F1}"/>
                </a:ext>
              </a:extLst>
            </p:cNvPr>
            <p:cNvSpPr txBox="1"/>
            <p:nvPr/>
          </p:nvSpPr>
          <p:spPr>
            <a:xfrm>
              <a:off x="4858666" y="1574797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F1-U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93219421-A847-1041-80B4-D5421624F706}"/>
                </a:ext>
              </a:extLst>
            </p:cNvPr>
            <p:cNvSpPr txBox="1"/>
            <p:nvPr/>
          </p:nvSpPr>
          <p:spPr>
            <a:xfrm>
              <a:off x="4897175" y="2514278"/>
              <a:ext cx="461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97D61FA0-139E-884E-B5DA-5A9E4668F6AC}"/>
                </a:ext>
              </a:extLst>
            </p:cNvPr>
            <p:cNvSpPr txBox="1"/>
            <p:nvPr/>
          </p:nvSpPr>
          <p:spPr>
            <a:xfrm>
              <a:off x="6668237" y="1460409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430A9163-48E4-8143-A37B-0F63A87B78D9}"/>
                </a:ext>
              </a:extLst>
            </p:cNvPr>
            <p:cNvSpPr txBox="1"/>
            <p:nvPr/>
          </p:nvSpPr>
          <p:spPr>
            <a:xfrm>
              <a:off x="6668236" y="2370582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="" xmlns:a16="http://schemas.microsoft.com/office/drawing/2014/main" id="{F714907B-86D7-D647-99C1-0825E36F9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5700" y="1861897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B8BB9B25-D16F-AC49-9B4C-F363A722187B}"/>
                </a:ext>
              </a:extLst>
            </p:cNvPr>
            <p:cNvSpPr/>
            <p:nvPr/>
          </p:nvSpPr>
          <p:spPr>
            <a:xfrm>
              <a:off x="7321013" y="2385726"/>
              <a:ext cx="1005841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 </a:t>
              </a:r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UP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47E18AC3-26EB-FD45-951B-7D7CFCAA7055}"/>
              </a:ext>
            </a:extLst>
          </p:cNvPr>
          <p:cNvCxnSpPr>
            <a:cxnSpLocks/>
            <a:stCxn id="52" idx="0"/>
            <a:endCxn id="34" idx="2"/>
          </p:cNvCxnSpPr>
          <p:nvPr/>
        </p:nvCxnSpPr>
        <p:spPr>
          <a:xfrm flipH="1">
            <a:off x="3860732" y="464225"/>
            <a:ext cx="384478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 rot="16200000">
            <a:off x="4694718" y="732932"/>
            <a:ext cx="4646606" cy="3367349"/>
            <a:chOff x="2043049" y="234683"/>
            <a:chExt cx="6282781" cy="4177695"/>
          </a:xfrm>
        </p:grpSpPr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6495BCBD-9AC7-5E42-94C7-46C4FE25C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7263" y="712140"/>
              <a:ext cx="0" cy="1338384"/>
            </a:xfrm>
            <a:prstGeom prst="line">
              <a:avLst/>
            </a:prstGeom>
            <a:ln w="28575">
              <a:solidFill>
                <a:schemeClr val="accent5">
                  <a:lumMod val="75000"/>
                  <a:alpha val="50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47036" y="3419195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2A3C1D99-AB54-624E-A79A-1D8239FAB1AC}"/>
                </a:ext>
              </a:extLst>
            </p:cNvPr>
            <p:cNvCxnSpPr>
              <a:cxnSpLocks/>
            </p:cNvCxnSpPr>
            <p:nvPr/>
          </p:nvCxnSpPr>
          <p:spPr>
            <a:xfrm>
              <a:off x="3375107" y="3655629"/>
              <a:ext cx="771929" cy="229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C824DB34-21D6-B246-8C38-1150C1917991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flipV="1">
              <a:off x="5058544" y="3224222"/>
              <a:ext cx="396026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A49CC313-AF54-9C44-8E5E-4842D5B209BC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5058544" y="3657923"/>
              <a:ext cx="396026" cy="477456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CCD3BC9A-FD2F-6D47-9D70-C17B12720A39}"/>
                </a:ext>
              </a:extLst>
            </p:cNvPr>
            <p:cNvCxnSpPr>
              <a:cxnSpLocks/>
              <a:stCxn id="64" idx="0"/>
              <a:endCxn id="69" idx="2"/>
            </p:cNvCxnSpPr>
            <p:nvPr/>
          </p:nvCxnSpPr>
          <p:spPr>
            <a:xfrm flipV="1">
              <a:off x="5910323" y="3462950"/>
              <a:ext cx="0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5CC4CF45-F351-394E-91FD-412C7362C9A2}"/>
                </a:ext>
              </a:extLst>
            </p:cNvPr>
            <p:cNvSpPr/>
            <p:nvPr/>
          </p:nvSpPr>
          <p:spPr>
            <a:xfrm>
              <a:off x="7356084" y="2985493"/>
              <a:ext cx="969746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</a:t>
              </a:r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CP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28D680C0-7420-CF41-AD3B-67F421D9BE11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6366076" y="3224222"/>
              <a:ext cx="1048247" cy="0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021A8931-F3FC-0647-99E9-1D08910B49A6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 flipV="1">
              <a:off x="6366076" y="4130612"/>
              <a:ext cx="1141557" cy="476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872EA3C1-241E-1A4A-B385-BD099B2A3397}"/>
                </a:ext>
              </a:extLst>
            </p:cNvPr>
            <p:cNvCxnSpPr>
              <a:cxnSpLocks/>
            </p:cNvCxnSpPr>
            <p:nvPr/>
          </p:nvCxnSpPr>
          <p:spPr>
            <a:xfrm>
              <a:off x="2208076" y="3655629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B41138E3-D2E4-C54E-B4A4-CCEF1A4BE906}"/>
                </a:ext>
              </a:extLst>
            </p:cNvPr>
            <p:cNvSpPr/>
            <p:nvPr/>
          </p:nvSpPr>
          <p:spPr>
            <a:xfrm>
              <a:off x="4725590" y="2050524"/>
              <a:ext cx="1703785" cy="47745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Near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RT-RIC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30DE14EB-3C0D-3841-AAF2-FA9EE5A2260F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5910323" y="2508038"/>
              <a:ext cx="0" cy="477456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="" xmlns:a16="http://schemas.microsoft.com/office/drawing/2014/main" id="{2D033BCA-C1A0-8A46-9F6D-61C44A97B3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953" y="2289252"/>
              <a:ext cx="53774" cy="1918369"/>
            </a:xfrm>
            <a:prstGeom prst="bentConnector4">
              <a:avLst>
                <a:gd name="adj1" fmla="val -425113"/>
                <a:gd name="adj2" fmla="val 99996"/>
              </a:avLst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="" xmlns:a16="http://schemas.microsoft.com/office/drawing/2014/main" id="{D87A4748-ABBF-1043-8BFC-06DAA0E8828D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rot="10800000" flipV="1">
              <a:off x="4602791" y="2289252"/>
              <a:ext cx="122800" cy="1129943"/>
            </a:xfrm>
            <a:prstGeom prst="bentConnector2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="" xmlns:a16="http://schemas.microsoft.com/office/drawing/2014/main" id="{1A91A5C6-AE54-F740-B0FD-1165A8AB2F80}"/>
                </a:ext>
              </a:extLst>
            </p:cNvPr>
            <p:cNvGrpSpPr/>
            <p:nvPr/>
          </p:nvGrpSpPr>
          <p:grpSpPr>
            <a:xfrm>
              <a:off x="4731094" y="977165"/>
              <a:ext cx="1199849" cy="1020767"/>
              <a:chOff x="6704146" y="271505"/>
              <a:chExt cx="1599799" cy="136102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="" xmlns:a16="http://schemas.microsoft.com/office/drawing/2014/main" id="{D9B021C9-9A45-0449-A895-5B136A83AE0D}"/>
                  </a:ext>
                </a:extLst>
              </p:cNvPr>
              <p:cNvSpPr/>
              <p:nvPr/>
            </p:nvSpPr>
            <p:spPr>
              <a:xfrm rot="16200000">
                <a:off x="6235393" y="740258"/>
                <a:ext cx="1361022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RRM Apps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="" xmlns:a16="http://schemas.microsoft.com/office/drawing/2014/main" id="{F09EFE38-F86E-C247-9B88-82D72EFC0A01}"/>
                  </a:ext>
                </a:extLst>
              </p:cNvPr>
              <p:cNvSpPr/>
              <p:nvPr/>
            </p:nvSpPr>
            <p:spPr>
              <a:xfrm rot="16200000">
                <a:off x="6823536" y="740258"/>
                <a:ext cx="1361020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SON Apps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="" xmlns:a16="http://schemas.microsoft.com/office/drawing/2014/main" id="{4579983E-78FD-C843-9E9E-61FC2F17E1C8}"/>
                  </a:ext>
                </a:extLst>
              </p:cNvPr>
              <p:cNvSpPr/>
              <p:nvPr/>
            </p:nvSpPr>
            <p:spPr>
              <a:xfrm rot="16200000">
                <a:off x="7411679" y="740258"/>
                <a:ext cx="1361018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Policy Apps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E95BEFDF-A634-914E-8740-7409F6B4059B}"/>
                </a:ext>
              </a:extLst>
            </p:cNvPr>
            <p:cNvSpPr/>
            <p:nvPr/>
          </p:nvSpPr>
          <p:spPr>
            <a:xfrm>
              <a:off x="3205313" y="234683"/>
              <a:ext cx="5120517" cy="544879"/>
            </a:xfrm>
            <a:prstGeom prst="rect">
              <a:avLst/>
            </a:prstGeom>
            <a:ln>
              <a:solidFill>
                <a:schemeClr val="accent5">
                  <a:lumMod val="75000"/>
                  <a:alpha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           Management  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Plane  (</a:t>
              </a:r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OSS/BSS)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DDF9C197-32F2-514D-8211-FB4EAB129D15}"/>
                </a:ext>
              </a:extLst>
            </p:cNvPr>
            <p:cNvSpPr/>
            <p:nvPr/>
          </p:nvSpPr>
          <p:spPr>
            <a:xfrm>
              <a:off x="6660080" y="348305"/>
              <a:ext cx="1526968" cy="31763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Non-RT-RIC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0C3691E-D52E-3F44-AF75-874E5B40F34D}"/>
                </a:ext>
              </a:extLst>
            </p:cNvPr>
            <p:cNvSpPr txBox="1"/>
            <p:nvPr/>
          </p:nvSpPr>
          <p:spPr>
            <a:xfrm>
              <a:off x="6236505" y="1286905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E94415EA-E1A6-7C49-922F-5823BAF1E4D7}"/>
                </a:ext>
              </a:extLst>
            </p:cNvPr>
            <p:cNvSpPr txBox="1"/>
            <p:nvPr/>
          </p:nvSpPr>
          <p:spPr>
            <a:xfrm>
              <a:off x="3427685" y="3678955"/>
              <a:ext cx="786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Open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Fronthaul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CF797087-4BEC-4D44-B996-88CFC77A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05313" y="2905893"/>
              <a:ext cx="201962" cy="11141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9D570A87-1992-A348-83D9-02B2759DE0D7}"/>
                </a:ext>
              </a:extLst>
            </p:cNvPr>
            <p:cNvSpPr txBox="1"/>
            <p:nvPr/>
          </p:nvSpPr>
          <p:spPr>
            <a:xfrm>
              <a:off x="2977731" y="3803473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4B71DA3F-B687-2D41-A250-4204B9D7A65B}"/>
                </a:ext>
              </a:extLst>
            </p:cNvPr>
            <p:cNvSpPr txBox="1"/>
            <p:nvPr/>
          </p:nvSpPr>
          <p:spPr>
            <a:xfrm>
              <a:off x="5898585" y="354130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9BD0AE31-9460-A742-8E09-EABA82FCA555}"/>
                </a:ext>
              </a:extLst>
            </p:cNvPr>
            <p:cNvSpPr txBox="1"/>
            <p:nvPr/>
          </p:nvSpPr>
          <p:spPr>
            <a:xfrm>
              <a:off x="4889027" y="3050993"/>
              <a:ext cx="47961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F1-U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C98E61FC-C574-3049-9107-3D693029819A}"/>
                </a:ext>
              </a:extLst>
            </p:cNvPr>
            <p:cNvSpPr txBox="1"/>
            <p:nvPr/>
          </p:nvSpPr>
          <p:spPr>
            <a:xfrm>
              <a:off x="4883573" y="4025202"/>
              <a:ext cx="461986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F1-C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55839BC7-BE32-554B-9AAF-780B7DE6A830}"/>
                </a:ext>
              </a:extLst>
            </p:cNvPr>
            <p:cNvSpPr txBox="1"/>
            <p:nvPr/>
          </p:nvSpPr>
          <p:spPr>
            <a:xfrm>
              <a:off x="6542001" y="263252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59E3AD80-5ED2-A345-9BFD-738484EBD974}"/>
                </a:ext>
              </a:extLst>
            </p:cNvPr>
            <p:cNvSpPr txBox="1"/>
            <p:nvPr/>
          </p:nvSpPr>
          <p:spPr>
            <a:xfrm>
              <a:off x="5902602" y="26288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DA867137-85FF-3D42-8208-0D0770438F5E}"/>
                </a:ext>
              </a:extLst>
            </p:cNvPr>
            <p:cNvSpPr txBox="1"/>
            <p:nvPr/>
          </p:nvSpPr>
          <p:spPr>
            <a:xfrm>
              <a:off x="4602790" y="26288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75D33211-0B59-9E48-A870-DDF256B97734}"/>
                </a:ext>
              </a:extLst>
            </p:cNvPr>
            <p:cNvSpPr txBox="1"/>
            <p:nvPr/>
          </p:nvSpPr>
          <p:spPr>
            <a:xfrm>
              <a:off x="6761010" y="3225204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A6EE304-6950-FE4F-991C-2B0C93EF45A7}"/>
                </a:ext>
              </a:extLst>
            </p:cNvPr>
            <p:cNvSpPr txBox="1"/>
            <p:nvPr/>
          </p:nvSpPr>
          <p:spPr>
            <a:xfrm>
              <a:off x="6761014" y="4135379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5454569" y="3896651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92" name="Picture 91">
              <a:extLst>
                <a:ext uri="{FF2B5EF4-FFF2-40B4-BE49-F238E27FC236}">
                  <a16:creationId xmlns="" xmlns:a16="http://schemas.microsoft.com/office/drawing/2014/main" id="{BA465465-FD54-1B4A-AA02-F8A709879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3049" y="3372822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B8BB9B25-D16F-AC49-9B4C-F363A722187B}"/>
                </a:ext>
              </a:extLst>
            </p:cNvPr>
            <p:cNvSpPr/>
            <p:nvPr/>
          </p:nvSpPr>
          <p:spPr>
            <a:xfrm>
              <a:off x="7356084" y="3896650"/>
              <a:ext cx="969746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</a:t>
              </a:r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UP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5454569" y="2985494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 rot="16200000">
            <a:off x="1933439" y="-3008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(a)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47E18AC3-26EB-FD45-951B-7D7CFCAA7055}"/>
              </a:ext>
            </a:extLst>
          </p:cNvPr>
          <p:cNvCxnSpPr>
            <a:cxnSpLocks/>
            <a:stCxn id="93" idx="0"/>
            <a:endCxn id="61" idx="2"/>
          </p:cNvCxnSpPr>
          <p:nvPr/>
        </p:nvCxnSpPr>
        <p:spPr>
          <a:xfrm flipH="1" flipV="1">
            <a:off x="7936427" y="451903"/>
            <a:ext cx="349576" cy="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16200000">
            <a:off x="3872707" y="-3075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(b)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7949952" y="-41959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(c)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028968"/>
              <a:chOff x="1735504" y="1294190"/>
              <a:chExt cx="560888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=""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=""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=""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=""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=""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=""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=""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=""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=""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=""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=""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09B71DB0-0A7D-8C47-84F1-6831358EE548}"/>
              </a:ext>
            </a:extLst>
          </p:cNvPr>
          <p:cNvGrpSpPr/>
          <p:nvPr/>
        </p:nvGrpSpPr>
        <p:grpSpPr>
          <a:xfrm>
            <a:off x="313005" y="2959827"/>
            <a:ext cx="4115101" cy="1489365"/>
            <a:chOff x="2843606" y="851887"/>
            <a:chExt cx="5945774" cy="23387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52DFE0D4-2DF5-5749-B6E7-6EBAEB272739}"/>
                </a:ext>
              </a:extLst>
            </p:cNvPr>
            <p:cNvSpPr/>
            <p:nvPr/>
          </p:nvSpPr>
          <p:spPr>
            <a:xfrm>
              <a:off x="5332530" y="14162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9A58607E-6353-4D4B-8DAD-369A2D6F9C52}"/>
                </a:ext>
              </a:extLst>
            </p:cNvPr>
            <p:cNvSpPr/>
            <p:nvPr/>
          </p:nvSpPr>
          <p:spPr>
            <a:xfrm>
              <a:off x="7421638" y="2401639"/>
              <a:ext cx="1215342" cy="636608"/>
            </a:xfrm>
            <a:prstGeom prst="rect">
              <a:avLst/>
            </a:prstGeom>
            <a:solidFill>
              <a:srgbClr val="4472C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7CC4C8D4-AF26-244B-AE97-4BCD5248CA09}"/>
                </a:ext>
              </a:extLst>
            </p:cNvPr>
            <p:cNvSpPr/>
            <p:nvPr/>
          </p:nvSpPr>
          <p:spPr>
            <a:xfrm>
              <a:off x="7421638" y="851887"/>
              <a:ext cx="1215342" cy="636608"/>
            </a:xfrm>
            <a:prstGeom prst="rect">
              <a:avLst/>
            </a:prstGeom>
            <a:solidFill>
              <a:srgbClr val="4472C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BDBFD6D9-03C0-7F43-9C7F-A1B793D87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170191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9E68C377-9896-2543-A65B-C9C6BA7337C3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34559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C2DD1E09-988F-9340-8810-341D5C0C1C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1488495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EBE37708-9C94-744A-A362-22E951ED980D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1734559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F07874A8-4CC7-7040-A75D-E6F6F26CF55D}"/>
                </a:ext>
              </a:extLst>
            </p:cNvPr>
            <p:cNvSpPr/>
            <p:nvPr/>
          </p:nvSpPr>
          <p:spPr>
            <a:xfrm>
              <a:off x="2843606" y="1404498"/>
              <a:ext cx="1215343" cy="636609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66DF3DFB-DC33-2548-80C0-78C42E2D66FC}"/>
                </a:ext>
              </a:extLst>
            </p:cNvPr>
            <p:cNvSpPr/>
            <p:nvPr/>
          </p:nvSpPr>
          <p:spPr>
            <a:xfrm>
              <a:off x="7574038" y="1004287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F7F574A3-993E-6348-877A-E48FE2C42B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322591"/>
              <a:ext cx="1026166" cy="4119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7B5D765F-55AA-6F4B-9BF2-84B46E68B308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00695"/>
              <a:ext cx="1026166" cy="113778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33FAD0B7-ECA5-F647-BADB-049913030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709" y="1640895"/>
              <a:ext cx="0" cy="91314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7F44EE2D-CCAB-C941-A8DF-E4F5900CD0E6}"/>
                </a:ext>
              </a:extLst>
            </p:cNvPr>
            <p:cNvSpPr/>
            <p:nvPr/>
          </p:nvSpPr>
          <p:spPr>
            <a:xfrm>
              <a:off x="7574038" y="2554039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9B99D725-AF70-A743-91AA-2BF7FA775D8C}"/>
              </a:ext>
            </a:extLst>
          </p:cNvPr>
          <p:cNvGrpSpPr/>
          <p:nvPr/>
        </p:nvGrpSpPr>
        <p:grpSpPr>
          <a:xfrm>
            <a:off x="313005" y="214603"/>
            <a:ext cx="4114797" cy="1489365"/>
            <a:chOff x="2840236" y="851887"/>
            <a:chExt cx="5796744" cy="21863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FBE4FEF7-9449-2B42-9EFA-E9BF9EB1FBC2}"/>
                </a:ext>
              </a:extLst>
            </p:cNvPr>
            <p:cNvSpPr/>
            <p:nvPr/>
          </p:nvSpPr>
          <p:spPr>
            <a:xfrm>
              <a:off x="5332530" y="14162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5370775A-C46F-8F47-93EA-F8E7CA973CD6}"/>
                </a:ext>
              </a:extLst>
            </p:cNvPr>
            <p:cNvSpPr/>
            <p:nvPr/>
          </p:nvSpPr>
          <p:spPr>
            <a:xfrm>
              <a:off x="7421638" y="2401639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DB9CB0C3-3582-204F-B626-3644584AE45E}"/>
                </a:ext>
              </a:extLst>
            </p:cNvPr>
            <p:cNvSpPr/>
            <p:nvPr/>
          </p:nvSpPr>
          <p:spPr>
            <a:xfrm>
              <a:off x="7421638" y="851887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E990D913-7BA5-3A41-A0AA-DD773C78CB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170191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33B2E377-8E88-394F-BEA7-9B0A554E2379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34559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D2C0A188-29A1-4549-B51D-55AD46E5C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1488495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3C8C1849-65BB-9645-A37D-01DDB229C762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1734559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ABB93459-6204-B64B-ABEF-EDDAA51CB180}"/>
                </a:ext>
              </a:extLst>
            </p:cNvPr>
            <p:cNvSpPr/>
            <p:nvPr/>
          </p:nvSpPr>
          <p:spPr>
            <a:xfrm>
              <a:off x="2840236" y="1404498"/>
              <a:ext cx="1215342" cy="636608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3005" y="1932828"/>
            <a:ext cx="738207" cy="470792"/>
            <a:chOff x="227747" y="1970783"/>
            <a:chExt cx="738207" cy="47079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7CC4C8D4-AF26-244B-AE97-4BCD5248CA09}"/>
                </a:ext>
              </a:extLst>
            </p:cNvPr>
            <p:cNvSpPr/>
            <p:nvPr/>
          </p:nvSpPr>
          <p:spPr>
            <a:xfrm flipH="1">
              <a:off x="227747" y="2232051"/>
              <a:ext cx="738207" cy="209524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Slice 2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66DF3DFB-DC33-2548-80C0-78C42E2D66FC}"/>
                </a:ext>
              </a:extLst>
            </p:cNvPr>
            <p:cNvSpPr/>
            <p:nvPr/>
          </p:nvSpPr>
          <p:spPr>
            <a:xfrm>
              <a:off x="227747" y="1970783"/>
              <a:ext cx="738207" cy="2168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Slice 1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B6C7870E-58D3-344C-8D37-D32354E924C2}"/>
              </a:ext>
            </a:extLst>
          </p:cNvPr>
          <p:cNvGrpSpPr/>
          <p:nvPr/>
        </p:nvGrpSpPr>
        <p:grpSpPr>
          <a:xfrm>
            <a:off x="4898576" y="214603"/>
            <a:ext cx="4105467" cy="1489365"/>
            <a:chOff x="2840526" y="4088555"/>
            <a:chExt cx="5796454" cy="218636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6DF2FFDF-B2EE-6D45-B39F-9DA440C8BEA0}"/>
                </a:ext>
              </a:extLst>
            </p:cNvPr>
            <p:cNvSpPr/>
            <p:nvPr/>
          </p:nvSpPr>
          <p:spPr>
            <a:xfrm>
              <a:off x="5332530" y="4652923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9E652BD2-C273-9B47-8454-DCE9ACBD5442}"/>
                </a:ext>
              </a:extLst>
            </p:cNvPr>
            <p:cNvSpPr/>
            <p:nvPr/>
          </p:nvSpPr>
          <p:spPr>
            <a:xfrm>
              <a:off x="7421638" y="5638307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14F35A40-EA0A-9544-9486-C776E76818A8}"/>
                </a:ext>
              </a:extLst>
            </p:cNvPr>
            <p:cNvSpPr/>
            <p:nvPr/>
          </p:nvSpPr>
          <p:spPr>
            <a:xfrm>
              <a:off x="7421638" y="40885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C824DB34-21D6-B246-8C38-1150C1917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4406859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A49CC313-AF54-9C44-8E5E-4842D5B209BC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4971227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CCD3BC9A-FD2F-6D47-9D70-C17B12720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4725163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815EDCA3-CE1C-5E4F-AD39-8328FC3DBAAE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71227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D1FE275F-1408-BC43-A89A-A731D833FAE0}"/>
                </a:ext>
              </a:extLst>
            </p:cNvPr>
            <p:cNvSpPr/>
            <p:nvPr/>
          </p:nvSpPr>
          <p:spPr>
            <a:xfrm>
              <a:off x="5484930" y="4805323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D69CF793-15FC-0C4C-B5FD-FD3C2A49DAD6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59470"/>
              <a:ext cx="1551277" cy="124077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ACC947DA-3FC6-6248-B349-8CBC06714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272" y="4406859"/>
              <a:ext cx="721366" cy="7167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D17AA2D7-DC58-F44D-B515-5240E638E017}"/>
                </a:ext>
              </a:extLst>
            </p:cNvPr>
            <p:cNvCxnSpPr>
              <a:cxnSpLocks/>
            </p:cNvCxnSpPr>
            <p:nvPr/>
          </p:nvCxnSpPr>
          <p:spPr>
            <a:xfrm>
              <a:off x="6700272" y="5086559"/>
              <a:ext cx="711841" cy="81774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99240C95-54EC-7C42-B391-0F1905A60D7D}"/>
                </a:ext>
              </a:extLst>
            </p:cNvPr>
            <p:cNvSpPr/>
            <p:nvPr/>
          </p:nvSpPr>
          <p:spPr>
            <a:xfrm>
              <a:off x="2840526" y="4641166"/>
              <a:ext cx="1215342" cy="636608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B767C755-382C-7C44-91A2-401E19C42D5B}"/>
              </a:ext>
            </a:extLst>
          </p:cNvPr>
          <p:cNvGrpSpPr/>
          <p:nvPr/>
        </p:nvGrpSpPr>
        <p:grpSpPr>
          <a:xfrm>
            <a:off x="4884832" y="2959827"/>
            <a:ext cx="4108577" cy="1489365"/>
            <a:chOff x="2843816" y="4088555"/>
            <a:chExt cx="5945564" cy="233876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4EDDEE8F-AC76-9C41-A8A2-29DD74879612}"/>
                </a:ext>
              </a:extLst>
            </p:cNvPr>
            <p:cNvSpPr/>
            <p:nvPr/>
          </p:nvSpPr>
          <p:spPr>
            <a:xfrm>
              <a:off x="5332530" y="4652923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94EE1FC6-E972-D741-98DA-4BF9743B3387}"/>
                </a:ext>
              </a:extLst>
            </p:cNvPr>
            <p:cNvSpPr/>
            <p:nvPr/>
          </p:nvSpPr>
          <p:spPr>
            <a:xfrm>
              <a:off x="7421638" y="5638307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364E7FDA-6015-474B-88DC-026DA85DF122}"/>
                </a:ext>
              </a:extLst>
            </p:cNvPr>
            <p:cNvSpPr/>
            <p:nvPr/>
          </p:nvSpPr>
          <p:spPr>
            <a:xfrm>
              <a:off x="7421638" y="4088555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ACCC528C-50CF-1B47-BCD5-645D97D6D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4406859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6161A1A8-5F01-4647-B358-60D65B575EE3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4971227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67426E84-C1D8-3047-8652-89AFCEF3C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4725163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F48300CF-5F1B-EF48-92EE-24179E49ADE4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71227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199C78C3-9D96-1D4E-97F0-3FCC920E71D7}"/>
                </a:ext>
              </a:extLst>
            </p:cNvPr>
            <p:cNvSpPr/>
            <p:nvPr/>
          </p:nvSpPr>
          <p:spPr>
            <a:xfrm>
              <a:off x="5484930" y="4805323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31C1C363-ED1D-4F4C-B068-6EA7FB01446A}"/>
                </a:ext>
              </a:extLst>
            </p:cNvPr>
            <p:cNvSpPr/>
            <p:nvPr/>
          </p:nvSpPr>
          <p:spPr>
            <a:xfrm>
              <a:off x="7574038" y="5790707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612E08B6-6237-E84A-9D57-11FA43385D43}"/>
                </a:ext>
              </a:extLst>
            </p:cNvPr>
            <p:cNvSpPr/>
            <p:nvPr/>
          </p:nvSpPr>
          <p:spPr>
            <a:xfrm>
              <a:off x="7574038" y="4240955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08D449F4-D983-B149-A052-A3767B01E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272" y="4559259"/>
              <a:ext cx="873766" cy="5643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E0C95BB6-56E9-D14D-A2DE-72AA4583A2F0}"/>
                </a:ext>
              </a:extLst>
            </p:cNvPr>
            <p:cNvCxnSpPr>
              <a:cxnSpLocks/>
            </p:cNvCxnSpPr>
            <p:nvPr/>
          </p:nvCxnSpPr>
          <p:spPr>
            <a:xfrm>
              <a:off x="6700272" y="5095407"/>
              <a:ext cx="873766" cy="98538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2574EEF2-8C2E-824B-B7F9-1E73BDC49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709" y="4877563"/>
              <a:ext cx="0" cy="91314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7EE739BB-9887-814F-AB01-4BFC8AC49249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59470"/>
              <a:ext cx="1551277" cy="124077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1DFE20D4-5BC7-6046-B49D-2FE934F4C585}"/>
                </a:ext>
              </a:extLst>
            </p:cNvPr>
            <p:cNvSpPr/>
            <p:nvPr/>
          </p:nvSpPr>
          <p:spPr>
            <a:xfrm>
              <a:off x="2843816" y="4641166"/>
              <a:ext cx="1215343" cy="636609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333437" y="1333248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(a)</a:t>
            </a:r>
            <a:endParaRPr lang="en-US" sz="140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75914" y="4092601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(b)</a:t>
            </a:r>
            <a:endParaRPr lang="en-US" sz="140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58643" y="133324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(c)</a:t>
            </a:r>
            <a:endParaRPr lang="en-US" sz="140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49025" y="404378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(d)</a:t>
            </a:r>
            <a:endParaRPr lang="en-US" sz="140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735504" y="852375"/>
            <a:ext cx="5608883" cy="2714264"/>
            <a:chOff x="1735504" y="852375"/>
            <a:chExt cx="5608883" cy="2714264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=""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=""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an 125">
              <a:extLst>
                <a:ext uri="{FF2B5EF4-FFF2-40B4-BE49-F238E27FC236}">
                  <a16:creationId xmlns=""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=""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77923" y="2450058"/>
              <a:ext cx="9204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Voice Traffic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=""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28603" y="3320418"/>
              <a:ext cx="18373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Streaming Multimedia Traff</a:t>
              </a:r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7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735504" y="852375"/>
            <a:ext cx="5608883" cy="2736976"/>
            <a:chOff x="1735504" y="852375"/>
            <a:chExt cx="5608883" cy="2736976"/>
          </a:xfrm>
        </p:grpSpPr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295161"/>
              <a:chOff x="1735504" y="1294190"/>
              <a:chExt cx="560888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=""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=""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=""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=""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=""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=""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=""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=""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=""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=""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=""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2994199" y="3343130"/>
                <a:ext cx="12618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=""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47105" y="1898101"/>
                <a:ext cx="1239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Physical Layer 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Packets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Transmitted Using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=""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=""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=""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=""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2987607" y="1389502"/>
                <a:ext cx="9140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2" y="852375"/>
            <a:ext cx="6573980" cy="3330866"/>
            <a:chOff x="1735504" y="852375"/>
            <a:chExt cx="6573980" cy="33308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=""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=""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="" xmlns:a16="http://schemas.microsoft.com/office/drawing/2014/main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=""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=""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=""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=""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=""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=""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=""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=""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 – WHAT DOES IT DO?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7739" y="1110359"/>
            <a:ext cx="6421703" cy="3072882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=""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="" xmlns:a16="http://schemas.microsoft.com/office/drawing/2014/main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=""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=""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=""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=""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=""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=""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="" xmlns:a16="http://schemas.microsoft.com/office/drawing/2014/main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=""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=""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=""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=""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=""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=""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=""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=""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=""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6" y="2081010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22DB6DD-0E8C-A04E-A11A-5850F9B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DIGITAL MODULATION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Digital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RF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Pulse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Shaping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180081</TotalTime>
  <Words>1091</Words>
  <Application>Microsoft Macintosh PowerPoint</Application>
  <PresentationFormat>On-screen Show (16:9)</PresentationFormat>
  <Paragraphs>634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Calibri</vt:lpstr>
      <vt:lpstr>Calibri Light</vt:lpstr>
      <vt:lpstr>Corbel</vt:lpstr>
      <vt:lpstr>Gotham Book</vt:lpstr>
      <vt:lpstr>Gotham Light</vt:lpstr>
      <vt:lpstr>Gotham Medium</vt:lpstr>
      <vt:lpstr>Helvetica Light</vt:lpstr>
      <vt:lpstr>Lato</vt:lpstr>
      <vt:lpstr>Lato Bold</vt:lpstr>
      <vt:lpstr>Lato Light</vt:lpstr>
      <vt:lpstr>Symbol</vt:lpstr>
      <vt:lpstr>Arial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STATION – WHAT DOES IT DO?</vt:lpstr>
      <vt:lpstr>PowerPoint Presentation</vt:lpstr>
      <vt:lpstr>CODING AND DIGITAL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 PROTOCOL STACK</vt:lpstr>
      <vt:lpstr>RAN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Microsoft Office User</cp:lastModifiedBy>
  <cp:revision>1754</cp:revision>
  <dcterms:created xsi:type="dcterms:W3CDTF">2013-11-05T15:47:42Z</dcterms:created>
  <dcterms:modified xsi:type="dcterms:W3CDTF">2020-11-23T14:40:43Z</dcterms:modified>
  <cp:category/>
</cp:coreProperties>
</file>