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41"/>
  </p:notesMasterIdLst>
  <p:handoutMasterIdLst>
    <p:handoutMasterId r:id="rId42"/>
  </p:handoutMasterIdLst>
  <p:sldIdLst>
    <p:sldId id="2134096165" r:id="rId4"/>
    <p:sldId id="2134096180" r:id="rId5"/>
    <p:sldId id="2134096181" r:id="rId6"/>
    <p:sldId id="2134096182" r:id="rId7"/>
    <p:sldId id="2134096183" r:id="rId8"/>
    <p:sldId id="2134096184" r:id="rId9"/>
    <p:sldId id="2134096185" r:id="rId10"/>
    <p:sldId id="2134096186" r:id="rId11"/>
    <p:sldId id="2134096187" r:id="rId12"/>
    <p:sldId id="1513" r:id="rId13"/>
    <p:sldId id="1514" r:id="rId14"/>
    <p:sldId id="1512" r:id="rId15"/>
    <p:sldId id="2134096171" r:id="rId16"/>
    <p:sldId id="2134096172" r:id="rId17"/>
    <p:sldId id="1500" r:id="rId18"/>
    <p:sldId id="2134096175" r:id="rId19"/>
    <p:sldId id="2134096195" r:id="rId20"/>
    <p:sldId id="2134096196" r:id="rId21"/>
    <p:sldId id="2134096197" r:id="rId22"/>
    <p:sldId id="2134096199" r:id="rId23"/>
    <p:sldId id="2134096200" r:id="rId24"/>
    <p:sldId id="1529" r:id="rId25"/>
    <p:sldId id="1491" r:id="rId26"/>
    <p:sldId id="1511" r:id="rId27"/>
    <p:sldId id="1521" r:id="rId28"/>
    <p:sldId id="1480" r:id="rId29"/>
    <p:sldId id="1481" r:id="rId30"/>
    <p:sldId id="1482" r:id="rId31"/>
    <p:sldId id="1528" r:id="rId32"/>
    <p:sldId id="2134096242" r:id="rId33"/>
    <p:sldId id="2134096243" r:id="rId34"/>
    <p:sldId id="2134096241" r:id="rId35"/>
    <p:sldId id="1478" r:id="rId36"/>
    <p:sldId id="1510" r:id="rId37"/>
    <p:sldId id="1502" r:id="rId38"/>
    <p:sldId id="1519" r:id="rId39"/>
    <p:sldId id="2134096240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AA"/>
    <a:srgbClr val="809D1F"/>
    <a:srgbClr val="6ABADD"/>
    <a:srgbClr val="186C3F"/>
    <a:srgbClr val="942093"/>
    <a:srgbClr val="BF8100"/>
    <a:srgbClr val="A4242D"/>
    <a:srgbClr val="A3242D"/>
    <a:srgbClr val="979797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08" autoAdjust="0"/>
    <p:restoredTop sz="95352" autoAdjust="0"/>
  </p:normalViewPr>
  <p:slideViewPr>
    <p:cSldViewPr snapToGrid="0" snapToObjects="1">
      <p:cViewPr>
        <p:scale>
          <a:sx n="142" d="100"/>
          <a:sy n="142" d="100"/>
        </p:scale>
        <p:origin x="608" y="312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8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01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170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32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6.tiff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19975" y="911254"/>
            <a:ext cx="2404300" cy="1174776"/>
            <a:chOff x="689341" y="1036086"/>
            <a:chExt cx="5309719" cy="3022502"/>
          </a:xfrm>
        </p:grpSpPr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238B9826-50B8-EA4F-9738-95A8E952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781" y="1036086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47732" y="1822049"/>
              <a:ext cx="307825" cy="42688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2726" y="1333103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380187DA-9AA0-5741-86CB-82636DA6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316" y="1695119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8DF50C83-B107-F542-8CA4-54C449A5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41" y="3071897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02562" y="1858490"/>
            <a:ext cx="2404300" cy="1174776"/>
            <a:chOff x="689341" y="1036086"/>
            <a:chExt cx="5309719" cy="3022502"/>
          </a:xfrm>
        </p:grpSpPr>
        <p:pic>
          <p:nvPicPr>
            <p:cNvPr id="189" name="Picture 188">
              <a:extLst>
                <a:ext uri="{FF2B5EF4-FFF2-40B4-BE49-F238E27FC236}">
                  <a16:creationId xmlns:a16="http://schemas.microsoft.com/office/drawing/2014/main" id="{238B9826-50B8-EA4F-9738-95A8E952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781" y="1036086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47732" y="1822049"/>
              <a:ext cx="307825" cy="42688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2726" y="1333103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4" name="Picture 193">
              <a:extLst>
                <a:ext uri="{FF2B5EF4-FFF2-40B4-BE49-F238E27FC236}">
                  <a16:creationId xmlns:a16="http://schemas.microsoft.com/office/drawing/2014/main" id="{380187DA-9AA0-5741-86CB-82636DA6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316" y="1695119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3" name="Picture 202">
              <a:extLst>
                <a:ext uri="{FF2B5EF4-FFF2-40B4-BE49-F238E27FC236}">
                  <a16:creationId xmlns:a16="http://schemas.microsoft.com/office/drawing/2014/main" id="{8DF50C83-B107-F542-8CA4-54C449A5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41" y="3071897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069177" y="3091751"/>
            <a:ext cx="2404300" cy="1181711"/>
            <a:chOff x="689341" y="1036086"/>
            <a:chExt cx="5309719" cy="3040345"/>
          </a:xfrm>
        </p:grpSpPr>
        <p:pic>
          <p:nvPicPr>
            <p:cNvPr id="217" name="Picture 216">
              <a:extLst>
                <a:ext uri="{FF2B5EF4-FFF2-40B4-BE49-F238E27FC236}">
                  <a16:creationId xmlns:a16="http://schemas.microsoft.com/office/drawing/2014/main" id="{238B9826-50B8-EA4F-9738-95A8E952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2781" y="1036086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47732" y="1822049"/>
              <a:ext cx="307825" cy="42688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432726" y="1333103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2" name="Picture 221">
              <a:extLst>
                <a:ext uri="{FF2B5EF4-FFF2-40B4-BE49-F238E27FC236}">
                  <a16:creationId xmlns:a16="http://schemas.microsoft.com/office/drawing/2014/main" id="{380187DA-9AA0-5741-86CB-82636DA6D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1316" y="1695119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1" name="Picture 230">
              <a:extLst>
                <a:ext uri="{FF2B5EF4-FFF2-40B4-BE49-F238E27FC236}">
                  <a16:creationId xmlns:a16="http://schemas.microsoft.com/office/drawing/2014/main" id="{8DF50C83-B107-F542-8CA4-54C449A51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9341" y="3071897"/>
              <a:ext cx="630708" cy="98669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70995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841000" y="41433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082066" y="3761437"/>
              <a:ext cx="124425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Internet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(Backbone)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886806" y="2014204"/>
            <a:ext cx="60709" cy="863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65914" y="1168894"/>
            <a:ext cx="8412175" cy="2805712"/>
            <a:chOff x="359140" y="1668775"/>
            <a:chExt cx="8412174" cy="280571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7ED7C0-3948-9140-9262-D5B65CBF1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35396" y="3477279"/>
              <a:ext cx="1209504" cy="99720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069B20A-F67D-4D49-850C-9094826A8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1048030" y="2612337"/>
              <a:ext cx="867263" cy="184979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53C086-B102-2F4D-95B2-F2BF920D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577204" y="2078293"/>
              <a:ext cx="1074017" cy="100601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14364A-BCB3-B147-91C8-D6406AD96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55421" y="2400972"/>
              <a:ext cx="315893" cy="664806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22C1EA-47D0-104B-B886-14C8CB7ACB49}"/>
                </a:ext>
              </a:extLst>
            </p:cNvPr>
            <p:cNvCxnSpPr/>
            <p:nvPr/>
          </p:nvCxnSpPr>
          <p:spPr>
            <a:xfrm>
              <a:off x="1451234" y="4434138"/>
              <a:ext cx="3924611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CF03EC8-8954-A343-92A5-EA45F122ABEB}"/>
                </a:ext>
              </a:extLst>
            </p:cNvPr>
            <p:cNvCxnSpPr>
              <a:cxnSpLocks/>
            </p:cNvCxnSpPr>
            <p:nvPr/>
          </p:nvCxnSpPr>
          <p:spPr>
            <a:xfrm>
              <a:off x="6629091" y="3065778"/>
              <a:ext cx="2044260" cy="0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93DFF1-DE39-1B4D-A17E-E0C325612854}"/>
                </a:ext>
              </a:extLst>
            </p:cNvPr>
            <p:cNvCxnSpPr>
              <a:cxnSpLocks/>
            </p:cNvCxnSpPr>
            <p:nvPr/>
          </p:nvCxnSpPr>
          <p:spPr>
            <a:xfrm>
              <a:off x="359140" y="1979954"/>
              <a:ext cx="6108797" cy="1725"/>
            </a:xfrm>
            <a:prstGeom prst="line">
              <a:avLst/>
            </a:prstGeom>
            <a:ln w="38100">
              <a:solidFill>
                <a:srgbClr val="97979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49120B9-AE18-CF4E-9354-B67B32EDF4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70835" y="1668775"/>
              <a:ext cx="914740" cy="375901"/>
            </a:xfrm>
            <a:prstGeom prst="rect">
              <a:avLst/>
            </a:prstGeom>
          </p:spPr>
        </p:pic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21F49A-6C61-4247-9D8C-6FADBDBC766C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55" y="2949793"/>
              <a:ext cx="2907101" cy="587441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0EA6F44-6930-BC46-8E7D-8891E1873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062" y="2487345"/>
              <a:ext cx="3891595" cy="1049812"/>
            </a:xfrm>
            <a:prstGeom prst="line">
              <a:avLst/>
            </a:prstGeom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B0A84F-E245-1346-9F9F-55D4AF6A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2526" y="2305904"/>
              <a:ext cx="5251686" cy="6438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E115432-C9BE-F547-B002-7094CE2F2005}"/>
                </a:ext>
              </a:extLst>
            </p:cNvPr>
            <p:cNvCxnSpPr>
              <a:cxnSpLocks/>
            </p:cNvCxnSpPr>
            <p:nvPr/>
          </p:nvCxnSpPr>
          <p:spPr>
            <a:xfrm>
              <a:off x="7114212" y="2305903"/>
              <a:ext cx="1559139" cy="181365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F44E433-8B00-F448-8384-51251E78D2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2498379"/>
              <a:ext cx="6798696" cy="47150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BD7DA-2C9B-BC44-9DE6-22182E20F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4655" y="1883500"/>
              <a:ext cx="1478780" cy="106621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0256036-19B6-E74A-9A3A-6358401FB1F6}"/>
                </a:ext>
              </a:extLst>
            </p:cNvPr>
            <p:cNvCxnSpPr>
              <a:cxnSpLocks/>
            </p:cNvCxnSpPr>
            <p:nvPr/>
          </p:nvCxnSpPr>
          <p:spPr>
            <a:xfrm>
              <a:off x="3353435" y="1893688"/>
              <a:ext cx="5309222" cy="629915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05047" y="774819"/>
            <a:ext cx="7308261" cy="4109364"/>
            <a:chOff x="1054889" y="710810"/>
            <a:chExt cx="7308261" cy="410936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98ED6BF-A3CA-2D4F-B3F8-C737A6D83700}"/>
                </a:ext>
              </a:extLst>
            </p:cNvPr>
            <p:cNvCxnSpPr>
              <a:cxnSpLocks/>
            </p:cNvCxnSpPr>
            <p:nvPr/>
          </p:nvCxnSpPr>
          <p:spPr>
            <a:xfrm>
              <a:off x="1232663" y="3917979"/>
              <a:ext cx="6897545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E04DDAF-FFD4-5545-B2A1-89E4C21F04D4}"/>
                </a:ext>
              </a:extLst>
            </p:cNvPr>
            <p:cNvSpPr txBox="1"/>
            <p:nvPr/>
          </p:nvSpPr>
          <p:spPr>
            <a:xfrm>
              <a:off x="7713613" y="3995800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Time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52AAA7-6CF4-CC47-8AEE-F3BE318933E2}"/>
                </a:ext>
              </a:extLst>
            </p:cNvPr>
            <p:cNvGrpSpPr/>
            <p:nvPr/>
          </p:nvGrpSpPr>
          <p:grpSpPr>
            <a:xfrm>
              <a:off x="1417489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203317-FA34-7844-AC4B-0E35BC748E69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D485154-C949-CE4B-A786-5687F91842B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6A8CA72-8208-1944-B2AA-485FB0D646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CAD4CA-1832-7247-9CD1-020EF90C5444}"/>
                </a:ext>
              </a:extLst>
            </p:cNvPr>
            <p:cNvSpPr txBox="1"/>
            <p:nvPr/>
          </p:nvSpPr>
          <p:spPr>
            <a:xfrm>
              <a:off x="1054889" y="2068750"/>
              <a:ext cx="9295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Transmitted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702E169-9723-F941-8CBD-6B42770352EF}"/>
                </a:ext>
              </a:extLst>
            </p:cNvPr>
            <p:cNvGrpSpPr/>
            <p:nvPr/>
          </p:nvGrpSpPr>
          <p:grpSpPr>
            <a:xfrm>
              <a:off x="3398689" y="2649339"/>
              <a:ext cx="256161" cy="1188720"/>
              <a:chOff x="671209" y="2571750"/>
              <a:chExt cx="256161" cy="118872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8F8704-F81F-E64B-9E43-D5991DE8A7D2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B7739ED-F96C-A240-AAA8-DD1FE40DD32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18872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8A35E4-824A-D842-BE05-19E6DFAE5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57CE5EC-0582-3F49-BA53-7F52A46AAB93}"/>
                </a:ext>
              </a:extLst>
            </p:cNvPr>
            <p:cNvGrpSpPr/>
            <p:nvPr/>
          </p:nvGrpSpPr>
          <p:grpSpPr>
            <a:xfrm>
              <a:off x="3782930" y="3364892"/>
              <a:ext cx="256161" cy="473167"/>
              <a:chOff x="671209" y="2571750"/>
              <a:chExt cx="256161" cy="473167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C022321-EF3C-1F43-B7D9-A9219CC7C7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D315773-565D-4947-A914-EFD7071AF2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0"/>
                <a:ext cx="0" cy="473167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1CBEDFF6-1FAC-5D48-9713-DE5A509680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18EEC552-40B4-3249-97E0-DEF719A58012}"/>
                </a:ext>
              </a:extLst>
            </p:cNvPr>
            <p:cNvGrpSpPr/>
            <p:nvPr/>
          </p:nvGrpSpPr>
          <p:grpSpPr>
            <a:xfrm>
              <a:off x="4734619" y="3099495"/>
              <a:ext cx="256161" cy="740664"/>
              <a:chOff x="671209" y="2571751"/>
              <a:chExt cx="256161" cy="740664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F9BE1F3-A6E2-CF4D-A9F0-E0E83D30E1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209" y="2571751"/>
                <a:ext cx="0" cy="7406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F1A82E-3367-5D46-8A4A-663894CFF3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7370" y="2571751"/>
                <a:ext cx="0" cy="738564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8900FD8-2BCB-6E47-9D0B-838357827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82A160E-9F11-D746-83B5-2DEF97ECF951}"/>
                </a:ext>
              </a:extLst>
            </p:cNvPr>
            <p:cNvSpPr txBox="1"/>
            <p:nvPr/>
          </p:nvSpPr>
          <p:spPr>
            <a:xfrm>
              <a:off x="3911010" y="2142917"/>
              <a:ext cx="7447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Received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44BCC79-5183-8445-A34E-2D288F417B59}"/>
                </a:ext>
              </a:extLst>
            </p:cNvPr>
            <p:cNvGrpSpPr/>
            <p:nvPr/>
          </p:nvGrpSpPr>
          <p:grpSpPr>
            <a:xfrm>
              <a:off x="2113017" y="2423569"/>
              <a:ext cx="256161" cy="1416590"/>
              <a:chOff x="671209" y="2571750"/>
              <a:chExt cx="256161" cy="141659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8094077-4A90-C14A-81A0-3D8470FAA21B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82DB9FD-8CF9-5B4E-8E6A-5DE8A9C93D84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41659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22DE32E-E50B-E44C-AABB-C5504C3E1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134CD31-A2C3-E941-956D-6718F6BBCCA3}"/>
                </a:ext>
              </a:extLst>
            </p:cNvPr>
            <p:cNvGrpSpPr/>
            <p:nvPr/>
          </p:nvGrpSpPr>
          <p:grpSpPr>
            <a:xfrm>
              <a:off x="5764130" y="3015099"/>
              <a:ext cx="256161" cy="822960"/>
              <a:chOff x="671209" y="2571750"/>
              <a:chExt cx="256161" cy="82296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04FAA6D-32C1-6C47-94F5-7B00DDFB4316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264703BC-4BDE-3F47-8E58-6682F153D611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8229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563CED4-2C32-9645-8495-AA79C38208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21A1D39-6595-5446-9CCA-32B7057CD743}"/>
                </a:ext>
              </a:extLst>
            </p:cNvPr>
            <p:cNvGrpSpPr/>
            <p:nvPr/>
          </p:nvGrpSpPr>
          <p:grpSpPr>
            <a:xfrm>
              <a:off x="6269966" y="2832219"/>
              <a:ext cx="256161" cy="1005840"/>
              <a:chOff x="671209" y="2571750"/>
              <a:chExt cx="256161" cy="1005840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A709CC6-0BF0-9F48-A549-5CB2196DB6F8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BA2F0A-69A5-8A4B-9973-1F6521069FA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00584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ADA1FF2-9FD1-7F4E-8D07-7D23287222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0491EE-E092-8240-841A-D2340FDA3373}"/>
                </a:ext>
              </a:extLst>
            </p:cNvPr>
            <p:cNvGrpSpPr/>
            <p:nvPr/>
          </p:nvGrpSpPr>
          <p:grpSpPr>
            <a:xfrm>
              <a:off x="6971979" y="3651288"/>
              <a:ext cx="256161" cy="182880"/>
              <a:chOff x="671209" y="2571750"/>
              <a:chExt cx="256161" cy="182880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9A369860-9F69-144D-A2A3-4049B28090FC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E090AF0-4CF9-954F-8FEE-2EC61A096C0E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18288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0F18DDA0-52A7-584A-A033-02F5DA6724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6391319-5E89-684B-9EA5-EAB42478519E}"/>
                </a:ext>
              </a:extLst>
            </p:cNvPr>
            <p:cNvGrpSpPr/>
            <p:nvPr/>
          </p:nvGrpSpPr>
          <p:grpSpPr>
            <a:xfrm>
              <a:off x="7341623" y="3469723"/>
              <a:ext cx="256161" cy="365760"/>
              <a:chOff x="671209" y="2571750"/>
              <a:chExt cx="256161" cy="365760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9D84236D-7E1A-1F42-AF1F-5A77CC1F803E}"/>
                  </a:ext>
                </a:extLst>
              </p:cNvPr>
              <p:cNvCxnSpPr/>
              <p:nvPr/>
            </p:nvCxnSpPr>
            <p:spPr>
              <a:xfrm flipV="1">
                <a:off x="671209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FB37D3A-BDF7-B04C-BC21-4E3442734FE6}"/>
                  </a:ext>
                </a:extLst>
              </p:cNvPr>
              <p:cNvCxnSpPr/>
              <p:nvPr/>
            </p:nvCxnSpPr>
            <p:spPr>
              <a:xfrm flipV="1">
                <a:off x="927370" y="2571750"/>
                <a:ext cx="0" cy="36576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4EA6CBAF-6FF2-004E-AEB5-37C6DEC9BC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209" y="2572155"/>
                <a:ext cx="256161" cy="0"/>
              </a:xfrm>
              <a:prstGeom prst="line">
                <a:avLst/>
              </a:prstGeom>
              <a:ln w="2540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6006C0E-CD32-5543-A7C0-95F8598F2D57}"/>
                </a:ext>
              </a:extLst>
            </p:cNvPr>
            <p:cNvSpPr txBox="1"/>
            <p:nvPr/>
          </p:nvSpPr>
          <p:spPr>
            <a:xfrm rot="16200000">
              <a:off x="1178869" y="3226392"/>
              <a:ext cx="712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204A1E-9A0A-4A4D-B21D-21E1A23B854A}"/>
                </a:ext>
              </a:extLst>
            </p:cNvPr>
            <p:cNvSpPr txBox="1"/>
            <p:nvPr/>
          </p:nvSpPr>
          <p:spPr>
            <a:xfrm rot="16200000">
              <a:off x="1798956" y="3227530"/>
              <a:ext cx="8680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Packet </a:t>
              </a:r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n+1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37D73A-6EEA-7648-8CFF-8A1B1827CC86}"/>
                </a:ext>
              </a:extLst>
            </p:cNvPr>
            <p:cNvCxnSpPr/>
            <p:nvPr/>
          </p:nvCxnSpPr>
          <p:spPr>
            <a:xfrm>
              <a:off x="3398689" y="4068758"/>
              <a:ext cx="1592091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AFA133-F75C-2D42-9A52-B83E43EB6602}"/>
                </a:ext>
              </a:extLst>
            </p:cNvPr>
            <p:cNvSpPr txBox="1"/>
            <p:nvPr/>
          </p:nvSpPr>
          <p:spPr>
            <a:xfrm>
              <a:off x="3443105" y="4106383"/>
              <a:ext cx="1305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C00000"/>
                  </a:solidFill>
                  <a:latin typeface="Calibri" charset="0"/>
                  <a:ea typeface="Calibri" charset="0"/>
                  <a:cs typeface="Calibri" charset="0"/>
                </a:rPr>
                <a:t>Multipath Spread</a:t>
              </a:r>
              <a:endParaRPr lang="en-US" sz="1200" b="1" i="1" baseline="-25000" dirty="0">
                <a:solidFill>
                  <a:srgbClr val="C00000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C3930E4-3767-3541-AC72-6013EC1F1315}"/>
                </a:ext>
              </a:extLst>
            </p:cNvPr>
            <p:cNvCxnSpPr>
              <a:cxnSpLocks/>
            </p:cNvCxnSpPr>
            <p:nvPr/>
          </p:nvCxnSpPr>
          <p:spPr>
            <a:xfrm>
              <a:off x="3398688" y="4467743"/>
              <a:ext cx="23654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870DD3-BD70-8C42-BA0C-940E6E523A38}"/>
                </a:ext>
              </a:extLst>
            </p:cNvPr>
            <p:cNvSpPr txBox="1"/>
            <p:nvPr/>
          </p:nvSpPr>
          <p:spPr>
            <a:xfrm>
              <a:off x="3398689" y="4543175"/>
              <a:ext cx="2871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Coherence Time: </a:t>
              </a:r>
              <a:r>
                <a:rPr lang="en-US" sz="1200" b="1" i="1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T</a:t>
              </a:r>
              <a:r>
                <a:rPr lang="en-US" sz="1200" b="1" i="1" baseline="-25000" dirty="0">
                  <a:solidFill>
                    <a:srgbClr val="186C3F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EBC5024F-B8B8-7A4D-AC84-B4BF80BA1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1678" y="710810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1E4A365A-77BD-1A4C-A890-2D3370B0D43E}"/>
                </a:ext>
              </a:extLst>
            </p:cNvPr>
            <p:cNvSpPr/>
            <p:nvPr/>
          </p:nvSpPr>
          <p:spPr>
            <a:xfrm rot="17972218" flipH="1">
              <a:off x="1802961" y="73742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D875DD1F-C2F7-E643-B55E-1C8994082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45197" y="1968775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5162" y="987465"/>
            <a:ext cx="8091483" cy="3168571"/>
            <a:chOff x="533857" y="1181118"/>
            <a:chExt cx="8091483" cy="3168570"/>
          </a:xfrm>
        </p:grpSpPr>
        <p:sp>
          <p:nvSpPr>
            <p:cNvPr id="5" name="Rectangle 4"/>
            <p:cNvSpPr/>
            <p:nvPr/>
          </p:nvSpPr>
          <p:spPr>
            <a:xfrm>
              <a:off x="2619965" y="2558024"/>
              <a:ext cx="3020742" cy="492369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rPr>
                <a:t>Scheduler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036" y="2544206"/>
              <a:ext cx="1722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Requested QCI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(subscriber assigned)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08724" y="2544204"/>
              <a:ext cx="1227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Reported CQI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(from devices)</a:t>
              </a:r>
            </a:p>
          </p:txBody>
        </p:sp>
        <p:cxnSp>
          <p:nvCxnSpPr>
            <p:cNvPr id="9" name="Straight Arrow Connector 8"/>
            <p:cNvCxnSpPr>
              <a:stCxn id="6" idx="1"/>
              <a:endCxn id="5" idx="3"/>
            </p:cNvCxnSpPr>
            <p:nvPr/>
          </p:nvCxnSpPr>
          <p:spPr>
            <a:xfrm flipH="1" flipV="1">
              <a:off x="5640707" y="2804208"/>
              <a:ext cx="545329" cy="160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5" idx="1"/>
            </p:cNvCxnSpPr>
            <p:nvPr/>
          </p:nvCxnSpPr>
          <p:spPr>
            <a:xfrm flipV="1">
              <a:off x="2136368" y="2804208"/>
              <a:ext cx="483597" cy="160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599BDF-7F7C-2D41-AB8C-32BC4B69B326}"/>
                </a:ext>
              </a:extLst>
            </p:cNvPr>
            <p:cNvGrpSpPr/>
            <p:nvPr/>
          </p:nvGrpSpPr>
          <p:grpSpPr>
            <a:xfrm>
              <a:off x="2619964" y="1254346"/>
              <a:ext cx="310662" cy="817685"/>
              <a:chOff x="7719646" y="1406769"/>
              <a:chExt cx="310662" cy="81768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426A4A1-98AE-814E-8066-6B236EEBD998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3445EAC-9BE5-E643-A1E7-1425AC14540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F85106-3B02-5D4C-855F-744FAEB72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89B68C2-3457-1C41-9A6E-D85ACA23ECAA}"/>
                </a:ext>
              </a:extLst>
            </p:cNvPr>
            <p:cNvGrpSpPr/>
            <p:nvPr/>
          </p:nvGrpSpPr>
          <p:grpSpPr>
            <a:xfrm>
              <a:off x="3169190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0C0E882-78B0-E348-BF74-A27728136E5A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279B99-A5D4-9F41-9201-75B262972681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F395C1-CD32-DE40-BB7D-185A30B319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25FB01-5B5E-2D45-B340-8DC8FE75DD4F}"/>
                </a:ext>
              </a:extLst>
            </p:cNvPr>
            <p:cNvGrpSpPr/>
            <p:nvPr/>
          </p:nvGrpSpPr>
          <p:grpSpPr>
            <a:xfrm>
              <a:off x="3718416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D4D1E26-5C39-0C43-BD4E-BB79468C4CD9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63D75CF-1977-E944-90F3-F63A118610EB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36BB99D-39DD-644D-A13D-6B2AF7822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82C019-3A2E-FC46-98E9-1AA65A30606F}"/>
                </a:ext>
              </a:extLst>
            </p:cNvPr>
            <p:cNvGrpSpPr/>
            <p:nvPr/>
          </p:nvGrpSpPr>
          <p:grpSpPr>
            <a:xfrm>
              <a:off x="4267642" y="1254346"/>
              <a:ext cx="310662" cy="817685"/>
              <a:chOff x="7719646" y="1406769"/>
              <a:chExt cx="310662" cy="817685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462541B-FE1A-504A-ADF5-A4AA53B8FA4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C32B734-20C7-3C4B-ADF4-5EAAA1462F1F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B5C92BC-9307-A24B-B6B1-6449364DE2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6BBFCEB-50AB-C648-82F7-9A3D8CE1AB72}"/>
                </a:ext>
              </a:extLst>
            </p:cNvPr>
            <p:cNvGrpSpPr/>
            <p:nvPr/>
          </p:nvGrpSpPr>
          <p:grpSpPr>
            <a:xfrm>
              <a:off x="4816868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A9A66FA-A051-B74C-BD91-4511D6F3C7C3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AEBF83-5511-754D-A7D2-8070D08A1623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DE941C3-4456-7E4D-8CE2-080AAC31D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2AE696-A416-9D42-9037-DF88FF09E92A}"/>
                </a:ext>
              </a:extLst>
            </p:cNvPr>
            <p:cNvGrpSpPr/>
            <p:nvPr/>
          </p:nvGrpSpPr>
          <p:grpSpPr>
            <a:xfrm>
              <a:off x="5366095" y="1254346"/>
              <a:ext cx="310662" cy="817685"/>
              <a:chOff x="7719646" y="1406769"/>
              <a:chExt cx="310662" cy="817685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756155C-A276-9B47-BA98-D7A06032C0AF}"/>
                  </a:ext>
                </a:extLst>
              </p:cNvPr>
              <p:cNvCxnSpPr/>
              <p:nvPr/>
            </p:nvCxnSpPr>
            <p:spPr>
              <a:xfrm>
                <a:off x="7724783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6E98927-E67B-7240-BD6F-ABD951D8D659}"/>
                  </a:ext>
                </a:extLst>
              </p:cNvPr>
              <p:cNvCxnSpPr/>
              <p:nvPr/>
            </p:nvCxnSpPr>
            <p:spPr>
              <a:xfrm>
                <a:off x="8025171" y="1406769"/>
                <a:ext cx="0" cy="817685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AA9D59D-EA7C-C44B-BF29-E98E01A4C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19646" y="2224454"/>
                <a:ext cx="310662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3500EC-9F6D-B14A-876A-8242876EC01E}"/>
                </a:ext>
              </a:extLst>
            </p:cNvPr>
            <p:cNvSpPr/>
            <p:nvPr/>
          </p:nvSpPr>
          <p:spPr>
            <a:xfrm>
              <a:off x="5403265" y="1853062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E1D20C-D906-8B42-99B7-12193B820773}"/>
                </a:ext>
              </a:extLst>
            </p:cNvPr>
            <p:cNvSpPr/>
            <p:nvPr/>
          </p:nvSpPr>
          <p:spPr>
            <a:xfrm>
              <a:off x="4851796" y="1853061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78E7F58-D4EC-1946-9202-BC5C09A7C0AF}"/>
                </a:ext>
              </a:extLst>
            </p:cNvPr>
            <p:cNvSpPr/>
            <p:nvPr/>
          </p:nvSpPr>
          <p:spPr>
            <a:xfrm>
              <a:off x="4302570" y="1853061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DF8D192-F8B6-284A-93A4-B678E338461E}"/>
                </a:ext>
              </a:extLst>
            </p:cNvPr>
            <p:cNvSpPr/>
            <p:nvPr/>
          </p:nvSpPr>
          <p:spPr>
            <a:xfrm>
              <a:off x="3755586" y="1853060"/>
              <a:ext cx="238565" cy="191127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977B07B-6DB8-3E40-87C2-6783C5290D15}"/>
                </a:ext>
              </a:extLst>
            </p:cNvPr>
            <p:cNvSpPr/>
            <p:nvPr/>
          </p:nvSpPr>
          <p:spPr>
            <a:xfrm>
              <a:off x="3202086" y="1853059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C66FF3-5814-F544-9B2B-B58EEAA6B726}"/>
                </a:ext>
              </a:extLst>
            </p:cNvPr>
            <p:cNvSpPr/>
            <p:nvPr/>
          </p:nvSpPr>
          <p:spPr>
            <a:xfrm>
              <a:off x="2654894" y="1848171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19E7BB1-DED3-514D-931F-DEA9AB2F5A15}"/>
                </a:ext>
              </a:extLst>
            </p:cNvPr>
            <p:cNvSpPr/>
            <p:nvPr/>
          </p:nvSpPr>
          <p:spPr>
            <a:xfrm>
              <a:off x="5402142" y="1629079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99473B9-68D1-0348-826B-BDB9B85139FA}"/>
                </a:ext>
              </a:extLst>
            </p:cNvPr>
            <p:cNvSpPr/>
            <p:nvPr/>
          </p:nvSpPr>
          <p:spPr>
            <a:xfrm>
              <a:off x="5402141" y="1401193"/>
              <a:ext cx="238565" cy="191127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339DA23-BBF0-2A45-9E86-C8C997A5F8DF}"/>
                </a:ext>
              </a:extLst>
            </p:cNvPr>
            <p:cNvSpPr/>
            <p:nvPr/>
          </p:nvSpPr>
          <p:spPr>
            <a:xfrm>
              <a:off x="4851796" y="1634092"/>
              <a:ext cx="238565" cy="191127"/>
            </a:xfrm>
            <a:prstGeom prst="rect">
              <a:avLst/>
            </a:prstGeom>
            <a:solidFill>
              <a:srgbClr val="809D1F"/>
            </a:solidFill>
            <a:ln>
              <a:solidFill>
                <a:srgbClr val="809D1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5533709-9782-FC40-8800-1786F330086C}"/>
                </a:ext>
              </a:extLst>
            </p:cNvPr>
            <p:cNvSpPr/>
            <p:nvPr/>
          </p:nvSpPr>
          <p:spPr>
            <a:xfrm>
              <a:off x="4302569" y="1629080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9477494-94C4-7D47-A540-A65E7908B105}"/>
                </a:ext>
              </a:extLst>
            </p:cNvPr>
            <p:cNvSpPr/>
            <p:nvPr/>
          </p:nvSpPr>
          <p:spPr>
            <a:xfrm>
              <a:off x="4302568" y="1405099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A191DBB-C972-AF43-BF5C-99C6C366F034}"/>
                </a:ext>
              </a:extLst>
            </p:cNvPr>
            <p:cNvSpPr/>
            <p:nvPr/>
          </p:nvSpPr>
          <p:spPr>
            <a:xfrm>
              <a:off x="4302567" y="1181118"/>
              <a:ext cx="238565" cy="191127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778A2A-0183-594D-A978-81187E3D46F9}"/>
                </a:ext>
              </a:extLst>
            </p:cNvPr>
            <p:cNvSpPr/>
            <p:nvPr/>
          </p:nvSpPr>
          <p:spPr>
            <a:xfrm>
              <a:off x="3202085" y="1629078"/>
              <a:ext cx="238565" cy="191127"/>
            </a:xfrm>
            <a:prstGeom prst="rect">
              <a:avLst/>
            </a:prstGeom>
            <a:solidFill>
              <a:srgbClr val="186C3F"/>
            </a:solidFill>
            <a:ln>
              <a:solidFill>
                <a:srgbClr val="186C3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22F4862-2A37-104E-B9F2-4E310E027F88}"/>
                </a:ext>
              </a:extLst>
            </p:cNvPr>
            <p:cNvSpPr/>
            <p:nvPr/>
          </p:nvSpPr>
          <p:spPr>
            <a:xfrm>
              <a:off x="2654893" y="1634250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982FFD-B8F6-9A46-8E91-7552D7EDD5BD}"/>
                </a:ext>
              </a:extLst>
            </p:cNvPr>
            <p:cNvSpPr/>
            <p:nvPr/>
          </p:nvSpPr>
          <p:spPr>
            <a:xfrm>
              <a:off x="2656061" y="1405654"/>
              <a:ext cx="238565" cy="19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619964" y="3489534"/>
              <a:ext cx="3051656" cy="860154"/>
              <a:chOff x="1430089" y="2429699"/>
              <a:chExt cx="4519248" cy="1267119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1430089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1890220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2350351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2810482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3270613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3730744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4190875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4651006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111137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5571268" y="2430951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1430089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1890220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2350351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2810482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3270613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3730744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4190875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4651006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111137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5571268" y="2882289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1430089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1890220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2350351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2810482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3270613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3730744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4190875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4651006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111137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5571268" y="3316043"/>
                <a:ext cx="378069" cy="37807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E0C85E5D-9999-DF47-8E55-5856488C68DF}"/>
                  </a:ext>
                </a:extLst>
              </p:cNvPr>
              <p:cNvGrpSpPr/>
              <p:nvPr/>
            </p:nvGrpSpPr>
            <p:grpSpPr>
              <a:xfrm>
                <a:off x="1430089" y="2429699"/>
                <a:ext cx="4519248" cy="1267119"/>
                <a:chOff x="2294793" y="2570498"/>
                <a:chExt cx="4519248" cy="1267119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C7FD7FE9-F8D0-A049-8CAC-5CA9E815B5C4}"/>
                    </a:ext>
                  </a:extLst>
                </p:cNvPr>
                <p:cNvSpPr/>
                <p:nvPr/>
              </p:nvSpPr>
              <p:spPr>
                <a:xfrm>
                  <a:off x="2294793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3CC9B25E-4AA7-D84D-8D95-424CD087EE5C}"/>
                    </a:ext>
                  </a:extLst>
                </p:cNvPr>
                <p:cNvSpPr/>
                <p:nvPr/>
              </p:nvSpPr>
              <p:spPr>
                <a:xfrm>
                  <a:off x="2754924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FBB36C1A-7E48-9A40-8F4B-3C95D4EDA1CF}"/>
                    </a:ext>
                  </a:extLst>
                </p:cNvPr>
                <p:cNvSpPr/>
                <p:nvPr/>
              </p:nvSpPr>
              <p:spPr>
                <a:xfrm>
                  <a:off x="3215055" y="2571750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41AC6D27-92E5-9F4B-999A-D040BDFD8CC9}"/>
                    </a:ext>
                  </a:extLst>
                </p:cNvPr>
                <p:cNvSpPr/>
                <p:nvPr/>
              </p:nvSpPr>
              <p:spPr>
                <a:xfrm>
                  <a:off x="2294793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87526AEA-D5B9-0347-8172-E113AAED098B}"/>
                    </a:ext>
                  </a:extLst>
                </p:cNvPr>
                <p:cNvSpPr/>
                <p:nvPr/>
              </p:nvSpPr>
              <p:spPr>
                <a:xfrm>
                  <a:off x="2754924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9C9C245-108D-B041-AC19-4D4ABAB592B7}"/>
                    </a:ext>
                  </a:extLst>
                </p:cNvPr>
                <p:cNvSpPr/>
                <p:nvPr/>
              </p:nvSpPr>
              <p:spPr>
                <a:xfrm>
                  <a:off x="3215055" y="3023088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DE8EF83C-4C6E-094E-8C6E-B5DFF892919E}"/>
                    </a:ext>
                  </a:extLst>
                </p:cNvPr>
                <p:cNvSpPr/>
                <p:nvPr/>
              </p:nvSpPr>
              <p:spPr>
                <a:xfrm>
                  <a:off x="2294793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24731A48-406E-3649-AB41-2373898592E0}"/>
                    </a:ext>
                  </a:extLst>
                </p:cNvPr>
                <p:cNvSpPr/>
                <p:nvPr/>
              </p:nvSpPr>
              <p:spPr>
                <a:xfrm>
                  <a:off x="2754924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CEDCA9A-FF42-624E-B361-47512BE4C184}"/>
                    </a:ext>
                  </a:extLst>
                </p:cNvPr>
                <p:cNvSpPr/>
                <p:nvPr/>
              </p:nvSpPr>
              <p:spPr>
                <a:xfrm>
                  <a:off x="3215055" y="3456842"/>
                  <a:ext cx="378069" cy="378070"/>
                </a:xfrm>
                <a:prstGeom prst="rect">
                  <a:avLst/>
                </a:prstGeom>
                <a:solidFill>
                  <a:srgbClr val="A3242D"/>
                </a:solidFill>
                <a:ln>
                  <a:solidFill>
                    <a:srgbClr val="A3242D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6DC33E03-8461-4E43-B84C-158298B44D91}"/>
                    </a:ext>
                  </a:extLst>
                </p:cNvPr>
                <p:cNvSpPr/>
                <p:nvPr/>
              </p:nvSpPr>
              <p:spPr>
                <a:xfrm>
                  <a:off x="3675186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6B75A75-A66E-0645-B2F9-3B353C10E99D}"/>
                    </a:ext>
                  </a:extLst>
                </p:cNvPr>
                <p:cNvSpPr/>
                <p:nvPr/>
              </p:nvSpPr>
              <p:spPr>
                <a:xfrm>
                  <a:off x="4135317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719C168-1D2D-0443-B21E-B392CDC11835}"/>
                    </a:ext>
                  </a:extLst>
                </p:cNvPr>
                <p:cNvSpPr/>
                <p:nvPr/>
              </p:nvSpPr>
              <p:spPr>
                <a:xfrm>
                  <a:off x="4595448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F5F0C2A-1F70-8B4B-A4E1-A58A1ED60E7D}"/>
                    </a:ext>
                  </a:extLst>
                </p:cNvPr>
                <p:cNvSpPr/>
                <p:nvPr/>
              </p:nvSpPr>
              <p:spPr>
                <a:xfrm>
                  <a:off x="5055579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E53EA91-DFD8-124F-8541-08F051B9599C}"/>
                    </a:ext>
                  </a:extLst>
                </p:cNvPr>
                <p:cNvSpPr/>
                <p:nvPr/>
              </p:nvSpPr>
              <p:spPr>
                <a:xfrm>
                  <a:off x="5515710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C3856868-2CDF-7E48-80C7-15FE6875EE3D}"/>
                    </a:ext>
                  </a:extLst>
                </p:cNvPr>
                <p:cNvSpPr/>
                <p:nvPr/>
              </p:nvSpPr>
              <p:spPr>
                <a:xfrm>
                  <a:off x="5975841" y="3025793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537D415-00B0-FA41-BA52-5EF73EF2B8B6}"/>
                    </a:ext>
                  </a:extLst>
                </p:cNvPr>
                <p:cNvSpPr/>
                <p:nvPr/>
              </p:nvSpPr>
              <p:spPr>
                <a:xfrm>
                  <a:off x="3675186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2C63411E-DB0D-7F44-8532-892F054B5B17}"/>
                    </a:ext>
                  </a:extLst>
                </p:cNvPr>
                <p:cNvSpPr/>
                <p:nvPr/>
              </p:nvSpPr>
              <p:spPr>
                <a:xfrm>
                  <a:off x="4135317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350F773-DD78-8D47-8C7B-827F4F95F49A}"/>
                    </a:ext>
                  </a:extLst>
                </p:cNvPr>
                <p:cNvSpPr/>
                <p:nvPr/>
              </p:nvSpPr>
              <p:spPr>
                <a:xfrm>
                  <a:off x="4595448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1D5D98-7ABE-1244-B8BE-FA3B8FB7D2B4}"/>
                    </a:ext>
                  </a:extLst>
                </p:cNvPr>
                <p:cNvSpPr/>
                <p:nvPr/>
              </p:nvSpPr>
              <p:spPr>
                <a:xfrm>
                  <a:off x="5055579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F17202D5-D8FA-E94D-8189-7A04C22204DF}"/>
                    </a:ext>
                  </a:extLst>
                </p:cNvPr>
                <p:cNvSpPr/>
                <p:nvPr/>
              </p:nvSpPr>
              <p:spPr>
                <a:xfrm>
                  <a:off x="5515710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6BF704E9-34A2-C749-A03E-56A9181E2EE6}"/>
                    </a:ext>
                  </a:extLst>
                </p:cNvPr>
                <p:cNvSpPr/>
                <p:nvPr/>
              </p:nvSpPr>
              <p:spPr>
                <a:xfrm>
                  <a:off x="5975841" y="3459547"/>
                  <a:ext cx="378069" cy="378070"/>
                </a:xfrm>
                <a:prstGeom prst="rect">
                  <a:avLst/>
                </a:prstGeom>
                <a:solidFill>
                  <a:srgbClr val="BF8100"/>
                </a:solidFill>
                <a:ln>
                  <a:solidFill>
                    <a:srgbClr val="BF81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3587DE05-F29E-B843-9C03-E3DEE53C4AA1}"/>
                    </a:ext>
                  </a:extLst>
                </p:cNvPr>
                <p:cNvSpPr/>
                <p:nvPr/>
              </p:nvSpPr>
              <p:spPr>
                <a:xfrm>
                  <a:off x="3673518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E87AD4F4-0362-2544-8A42-9DDB845D6AF5}"/>
                    </a:ext>
                  </a:extLst>
                </p:cNvPr>
                <p:cNvSpPr/>
                <p:nvPr/>
              </p:nvSpPr>
              <p:spPr>
                <a:xfrm>
                  <a:off x="4133649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52D5C22-F9B8-2441-BF53-D7EBA11A4414}"/>
                    </a:ext>
                  </a:extLst>
                </p:cNvPr>
                <p:cNvSpPr/>
                <p:nvPr/>
              </p:nvSpPr>
              <p:spPr>
                <a:xfrm>
                  <a:off x="4593780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BC40991-3809-F747-BE8D-5D53EAD54C32}"/>
                    </a:ext>
                  </a:extLst>
                </p:cNvPr>
                <p:cNvSpPr/>
                <p:nvPr/>
              </p:nvSpPr>
              <p:spPr>
                <a:xfrm>
                  <a:off x="5053911" y="2570498"/>
                  <a:ext cx="378069" cy="378070"/>
                </a:xfrm>
                <a:prstGeom prst="rect">
                  <a:avLst/>
                </a:prstGeom>
                <a:solidFill>
                  <a:srgbClr val="3A86AA"/>
                </a:solidFill>
                <a:ln>
                  <a:solidFill>
                    <a:srgbClr val="3A86AA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33A6AEA8-6251-914E-8AE7-097FFC99E062}"/>
                    </a:ext>
                  </a:extLst>
                </p:cNvPr>
                <p:cNvSpPr/>
                <p:nvPr/>
              </p:nvSpPr>
              <p:spPr>
                <a:xfrm>
                  <a:off x="5515710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F5B5AEF7-4D2E-4C4B-9241-5D292248109B}"/>
                    </a:ext>
                  </a:extLst>
                </p:cNvPr>
                <p:cNvSpPr/>
                <p:nvPr/>
              </p:nvSpPr>
              <p:spPr>
                <a:xfrm>
                  <a:off x="5975841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392A4D7A-15B0-6A49-9D4B-212F07798CB1}"/>
                    </a:ext>
                  </a:extLst>
                </p:cNvPr>
                <p:cNvSpPr/>
                <p:nvPr/>
              </p:nvSpPr>
              <p:spPr>
                <a:xfrm>
                  <a:off x="6435972" y="2570498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D567F96-411F-8C4F-97D0-20B812934D0F}"/>
                    </a:ext>
                  </a:extLst>
                </p:cNvPr>
                <p:cNvSpPr/>
                <p:nvPr/>
              </p:nvSpPr>
              <p:spPr>
                <a:xfrm>
                  <a:off x="6435972" y="3021836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0463F5A-0221-4346-8EC6-0E46F864B4FE}"/>
                    </a:ext>
                  </a:extLst>
                </p:cNvPr>
                <p:cNvSpPr/>
                <p:nvPr/>
              </p:nvSpPr>
              <p:spPr>
                <a:xfrm>
                  <a:off x="6435972" y="3455590"/>
                  <a:ext cx="378069" cy="378070"/>
                </a:xfrm>
                <a:prstGeom prst="rect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</p:grpSp>
        <p:sp>
          <p:nvSpPr>
            <p:cNvPr id="128" name="Down Arrow 127"/>
            <p:cNvSpPr/>
            <p:nvPr/>
          </p:nvSpPr>
          <p:spPr>
            <a:xfrm>
              <a:off x="4008485" y="2153141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Down Arrow 128"/>
            <p:cNvSpPr/>
            <p:nvPr/>
          </p:nvSpPr>
          <p:spPr>
            <a:xfrm>
              <a:off x="4008485" y="3092794"/>
              <a:ext cx="243701" cy="355188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2" name="Right Brace 131"/>
            <p:cNvSpPr/>
            <p:nvPr/>
          </p:nvSpPr>
          <p:spPr>
            <a:xfrm>
              <a:off x="5822505" y="1254346"/>
              <a:ext cx="81095" cy="789840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5868515" y="1394125"/>
              <a:ext cx="27568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Select segments to transmit</a:t>
              </a:r>
            </a:p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from a set of subscriber queues</a:t>
              </a:r>
            </a:p>
          </p:txBody>
        </p:sp>
        <p:sp>
          <p:nvSpPr>
            <p:cNvPr id="134" name="Right Brace 133"/>
            <p:cNvSpPr/>
            <p:nvPr/>
          </p:nvSpPr>
          <p:spPr>
            <a:xfrm flipH="1">
              <a:off x="2472812" y="3489534"/>
              <a:ext cx="106243" cy="857468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33857" y="3764379"/>
              <a:ext cx="19835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Allocate Resource Blocks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99" y="1696330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907076" y="85686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04110" y="1028199"/>
            <a:ext cx="207492" cy="37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323277" y="2580308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124723" y="2580308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95902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467081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809337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979027" y="1854332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7112269" y="2828259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900366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5071543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413850" y="2828260"/>
            <a:ext cx="224359" cy="2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422017" y="2979919"/>
            <a:ext cx="1387320" cy="143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583539" y="2102284"/>
            <a:ext cx="225799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217173" y="2828258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465776" y="2102284"/>
            <a:ext cx="51325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344956" y="1872248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54097" y="2749086"/>
            <a:ext cx="1067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6562" y="2005276"/>
            <a:ext cx="616820" cy="533244"/>
          </a:xfrm>
          <a:prstGeom prst="bentConnector3">
            <a:avLst>
              <a:gd name="adj1" fmla="val 1188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3129713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998711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870746" y="1963487"/>
            <a:ext cx="751607" cy="613852"/>
          </a:xfrm>
          <a:prstGeom prst="bentConnector3">
            <a:avLst>
              <a:gd name="adj1" fmla="val 99950"/>
            </a:avLst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317128" y="1710069"/>
            <a:ext cx="62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651316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+mj-lt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249275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467659" y="2577339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+mj-lt"/>
              </a:rPr>
              <a:t>Scheduling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  <a:stCxn id="82" idx="2"/>
          </p:cNvCxnSpPr>
          <p:nvPr/>
        </p:nvCxnSpPr>
        <p:spPr>
          <a:xfrm rot="16200000" flipH="1">
            <a:off x="2951550" y="3236254"/>
            <a:ext cx="525623" cy="205533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2A291CC-E9A8-E948-BBD6-7210D7082C9C}"/>
              </a:ext>
            </a:extLst>
          </p:cNvPr>
          <p:cNvCxnSpPr>
            <a:cxnSpLocks/>
            <a:stCxn id="78" idx="2"/>
          </p:cNvCxnSpPr>
          <p:nvPr/>
        </p:nvCxnSpPr>
        <p:spPr>
          <a:xfrm rot="16200000" flipH="1">
            <a:off x="4610168" y="3235355"/>
            <a:ext cx="525621" cy="207332"/>
          </a:xfrm>
          <a:prstGeom prst="bentConnector3">
            <a:avLst>
              <a:gd name="adj1" fmla="val 50000"/>
            </a:avLst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594815" y="3596738"/>
            <a:ext cx="14446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Other Base Stations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(for Handover, Link 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Aggregation, and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Load Balancing)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4060498" y="3596738"/>
            <a:ext cx="182614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Other Carrier Frequencies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(for Multi-Carrier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Transmissions)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2091963" y="4473740"/>
            <a:ext cx="4960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(Historically, the entire pipeline runs in the base station.)</a:t>
            </a:r>
          </a:p>
        </p:txBody>
      </p:sp>
    </p:spTree>
    <p:extLst>
      <p:ext uri="{BB962C8B-B14F-4D97-AF65-F5344CB8AC3E}">
        <p14:creationId xmlns:p14="http://schemas.microsoft.com/office/powerpoint/2010/main" val="188571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099" y="1696330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907076" y="85686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104110" y="1029693"/>
            <a:ext cx="207492" cy="37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323277" y="2580308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6124723" y="2580308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295902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467081" y="2580308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809337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PDCP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0A3DCC8-F882-2C49-9FAC-3E06E05B82CE}"/>
              </a:ext>
            </a:extLst>
          </p:cNvPr>
          <p:cNvSpPr/>
          <p:nvPr/>
        </p:nvSpPr>
        <p:spPr>
          <a:xfrm>
            <a:off x="1979027" y="1854332"/>
            <a:ext cx="604512" cy="49590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7112269" y="2828259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900366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5071543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413850" y="2828260"/>
            <a:ext cx="224359" cy="2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6512638-47EE-2A44-BD5C-D167E8753A2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381718" y="2979919"/>
            <a:ext cx="1427619" cy="143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D2D49CFF-C13C-2C4A-BDBE-3771ABC29214}"/>
              </a:ext>
            </a:extLst>
          </p:cNvPr>
          <p:cNvCxnSpPr>
            <a:cxnSpLocks/>
          </p:cNvCxnSpPr>
          <p:nvPr/>
        </p:nvCxnSpPr>
        <p:spPr>
          <a:xfrm>
            <a:off x="2583539" y="2102284"/>
            <a:ext cx="225799" cy="618396"/>
          </a:xfrm>
          <a:prstGeom prst="bentConnector3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217173" y="2828258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DFC409-7F09-0049-ABED-EC003B6B0E51}"/>
              </a:ext>
            </a:extLst>
          </p:cNvPr>
          <p:cNvCxnSpPr>
            <a:cxnSpLocks/>
            <a:stCxn id="34" idx="3"/>
            <a:endCxn id="99" idx="1"/>
          </p:cNvCxnSpPr>
          <p:nvPr/>
        </p:nvCxnSpPr>
        <p:spPr>
          <a:xfrm flipV="1">
            <a:off x="1418936" y="2102284"/>
            <a:ext cx="560091" cy="79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B37F79-2F7E-CB4B-A0E5-2AA9FBC4B125}"/>
              </a:ext>
            </a:extLst>
          </p:cNvPr>
          <p:cNvSpPr txBox="1"/>
          <p:nvPr/>
        </p:nvSpPr>
        <p:spPr>
          <a:xfrm>
            <a:off x="391796" y="1872248"/>
            <a:ext cx="1027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94759B-09CD-6549-A412-34108C33B57E}"/>
              </a:ext>
            </a:extLst>
          </p:cNvPr>
          <p:cNvSpPr txBox="1"/>
          <p:nvPr/>
        </p:nvSpPr>
        <p:spPr>
          <a:xfrm>
            <a:off x="394396" y="2749086"/>
            <a:ext cx="987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9CDC2A97-300D-6548-BF3A-7159D97592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36562" y="2005276"/>
            <a:ext cx="616820" cy="533244"/>
          </a:xfrm>
          <a:prstGeom prst="bentConnector3">
            <a:avLst>
              <a:gd name="adj1" fmla="val 1188"/>
            </a:avLst>
          </a:prstGeom>
          <a:ln w="25400">
            <a:solidFill>
              <a:srgbClr val="FF00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D2FFE4C-0E0A-9E4A-ADA8-022A8FDEA872}"/>
              </a:ext>
            </a:extLst>
          </p:cNvPr>
          <p:cNvCxnSpPr>
            <a:cxnSpLocks/>
          </p:cNvCxnSpPr>
          <p:nvPr/>
        </p:nvCxnSpPr>
        <p:spPr>
          <a:xfrm>
            <a:off x="3129713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E2D62FBA-9886-034D-826B-98A72E580209}"/>
              </a:ext>
            </a:extLst>
          </p:cNvPr>
          <p:cNvCxnSpPr>
            <a:cxnSpLocks/>
          </p:cNvCxnSpPr>
          <p:nvPr/>
        </p:nvCxnSpPr>
        <p:spPr>
          <a:xfrm>
            <a:off x="3998711" y="1963486"/>
            <a:ext cx="836743" cy="613853"/>
          </a:xfrm>
          <a:prstGeom prst="bentConnector2">
            <a:avLst/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245E158-00EA-6E47-A7FA-C3A7E95866E7}"/>
              </a:ext>
            </a:extLst>
          </p:cNvPr>
          <p:cNvCxnSpPr>
            <a:cxnSpLocks/>
          </p:cNvCxnSpPr>
          <p:nvPr/>
        </p:nvCxnSpPr>
        <p:spPr>
          <a:xfrm>
            <a:off x="4870746" y="1963487"/>
            <a:ext cx="751607" cy="613852"/>
          </a:xfrm>
          <a:prstGeom prst="bentConnector3">
            <a:avLst>
              <a:gd name="adj1" fmla="val 99950"/>
            </a:avLst>
          </a:prstGeom>
          <a:ln w="25400">
            <a:solidFill>
              <a:srgbClr val="FF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4125EDB-EC26-DE4B-B697-FE260FE18B4A}"/>
              </a:ext>
            </a:extLst>
          </p:cNvPr>
          <p:cNvSpPr txBox="1"/>
          <p:nvPr/>
        </p:nvSpPr>
        <p:spPr>
          <a:xfrm>
            <a:off x="3317128" y="1710069"/>
            <a:ext cx="6283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651316" y="2580308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249275" y="2828259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467659" y="2577339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1596589" y="983411"/>
            <a:ext cx="1908139" cy="241986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3561752" y="987895"/>
            <a:ext cx="1983259" cy="241986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A00BC3-7A59-E348-AE63-2282D0635D2F}"/>
              </a:ext>
            </a:extLst>
          </p:cNvPr>
          <p:cNvSpPr/>
          <p:nvPr/>
        </p:nvSpPr>
        <p:spPr>
          <a:xfrm>
            <a:off x="5597251" y="983411"/>
            <a:ext cx="3261051" cy="241986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1810141" y="3441584"/>
            <a:ext cx="133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Central Unit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(CU)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3806890" y="3441584"/>
            <a:ext cx="141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Distributed Unit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(DU)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28D293-3986-9C42-889F-E75B1BA6A48B}"/>
              </a:ext>
            </a:extLst>
          </p:cNvPr>
          <p:cNvSpPr txBox="1"/>
          <p:nvPr/>
        </p:nvSpPr>
        <p:spPr>
          <a:xfrm>
            <a:off x="6521485" y="3441583"/>
            <a:ext cx="1412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Radio Unit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(RU)</a:t>
            </a:r>
          </a:p>
        </p:txBody>
      </p:sp>
    </p:spTree>
    <p:extLst>
      <p:ext uri="{BB962C8B-B14F-4D97-AF65-F5344CB8AC3E}">
        <p14:creationId xmlns:p14="http://schemas.microsoft.com/office/powerpoint/2010/main" val="308708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/>
      <p:bldP spid="47" grpId="0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close up of a logo&#10;&#10;Description automatically generated">
            <a:extLst>
              <a:ext uri="{FF2B5EF4-FFF2-40B4-BE49-F238E27FC236}">
                <a16:creationId xmlns:a16="http://schemas.microsoft.com/office/drawing/2014/main" id="{362410F8-1FF3-9F41-AF66-D0B0463E75FB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340280" y="745197"/>
            <a:ext cx="2177211" cy="1137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Group 1"/>
          <p:cNvGrpSpPr/>
          <p:nvPr/>
        </p:nvGrpSpPr>
        <p:grpSpPr>
          <a:xfrm>
            <a:off x="2080715" y="1138759"/>
            <a:ext cx="4982573" cy="3268944"/>
            <a:chOff x="1213737" y="1251857"/>
            <a:chExt cx="4982572" cy="32689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3737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509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5853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8625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9198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426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1310" y="317812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7656" y="3537605"/>
              <a:ext cx="316665" cy="67541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TextBox 13"/>
            <p:cNvSpPr txBox="1"/>
            <p:nvPr/>
          </p:nvSpPr>
          <p:spPr>
            <a:xfrm>
              <a:off x="1269146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67012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5013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02104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65491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8443" y="3853542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54751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02752" y="4213023"/>
              <a:ext cx="397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68999" y="2427510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67008" y="2427514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033630" y="2427510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303377" y="2427510"/>
              <a:ext cx="493876" cy="4027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28" name="Straight Connector 27"/>
            <p:cNvCxnSpPr>
              <a:stCxn id="23" idx="2"/>
              <a:endCxn id="5" idx="0"/>
            </p:cNvCxnSpPr>
            <p:nvPr/>
          </p:nvCxnSpPr>
          <p:spPr>
            <a:xfrm flipH="1">
              <a:off x="1372070" y="2830282"/>
              <a:ext cx="343867" cy="3478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3" idx="2"/>
              <a:endCxn id="6" idx="0"/>
            </p:cNvCxnSpPr>
            <p:nvPr/>
          </p:nvCxnSpPr>
          <p:spPr>
            <a:xfrm>
              <a:off x="1715937" y="2830282"/>
              <a:ext cx="58905" cy="707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2"/>
              <a:endCxn id="8" idx="0"/>
            </p:cNvCxnSpPr>
            <p:nvPr/>
          </p:nvCxnSpPr>
          <p:spPr>
            <a:xfrm flipH="1">
              <a:off x="2504186" y="2830286"/>
              <a:ext cx="509760" cy="3478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4" idx="2"/>
              <a:endCxn id="9" idx="0"/>
            </p:cNvCxnSpPr>
            <p:nvPr/>
          </p:nvCxnSpPr>
          <p:spPr>
            <a:xfrm flipH="1">
              <a:off x="2906958" y="2830286"/>
              <a:ext cx="106988" cy="7073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5" idx="2"/>
              <a:endCxn id="11" idx="0"/>
            </p:cNvCxnSpPr>
            <p:nvPr/>
          </p:nvCxnSpPr>
          <p:spPr>
            <a:xfrm>
              <a:off x="4280568" y="2830282"/>
              <a:ext cx="74191" cy="707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5" idx="2"/>
              <a:endCxn id="10" idx="0"/>
            </p:cNvCxnSpPr>
            <p:nvPr/>
          </p:nvCxnSpPr>
          <p:spPr>
            <a:xfrm>
              <a:off x="4280568" y="2830282"/>
              <a:ext cx="476963" cy="3478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6" idx="2"/>
              <a:endCxn id="13" idx="0"/>
            </p:cNvCxnSpPr>
            <p:nvPr/>
          </p:nvCxnSpPr>
          <p:spPr>
            <a:xfrm flipH="1">
              <a:off x="5475989" y="2830282"/>
              <a:ext cx="74326" cy="7073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26" idx="2"/>
              <a:endCxn id="12" idx="0"/>
            </p:cNvCxnSpPr>
            <p:nvPr/>
          </p:nvCxnSpPr>
          <p:spPr>
            <a:xfrm>
              <a:off x="5550315" y="2830282"/>
              <a:ext cx="339328" cy="3478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3420151" y="1251857"/>
              <a:ext cx="493876" cy="40277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</a:t>
              </a:r>
            </a:p>
          </p:txBody>
        </p:sp>
        <p:cxnSp>
          <p:nvCxnSpPr>
            <p:cNvPr id="50" name="Straight Connector 49"/>
            <p:cNvCxnSpPr>
              <a:stCxn id="48" idx="2"/>
              <a:endCxn id="24" idx="0"/>
            </p:cNvCxnSpPr>
            <p:nvPr/>
          </p:nvCxnSpPr>
          <p:spPr>
            <a:xfrm flipH="1">
              <a:off x="3013946" y="1654629"/>
              <a:ext cx="653143" cy="7728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8" idx="2"/>
              <a:endCxn id="23" idx="0"/>
            </p:cNvCxnSpPr>
            <p:nvPr/>
          </p:nvCxnSpPr>
          <p:spPr>
            <a:xfrm flipH="1">
              <a:off x="1715937" y="1654629"/>
              <a:ext cx="1951152" cy="772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8" idx="2"/>
              <a:endCxn id="25" idx="0"/>
            </p:cNvCxnSpPr>
            <p:nvPr/>
          </p:nvCxnSpPr>
          <p:spPr>
            <a:xfrm>
              <a:off x="3667089" y="1654629"/>
              <a:ext cx="613479" cy="772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8" idx="2"/>
              <a:endCxn id="26" idx="0"/>
            </p:cNvCxnSpPr>
            <p:nvPr/>
          </p:nvCxnSpPr>
          <p:spPr>
            <a:xfrm>
              <a:off x="3667089" y="1654629"/>
              <a:ext cx="1883226" cy="7728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3">
            <a:extLst>
              <a:ext uri="{FF2B5EF4-FFF2-40B4-BE49-F238E27FC236}">
                <a16:creationId xmlns:a16="http://schemas.microsoft.com/office/drawing/2014/main" id="{D22DB6DD-0E8C-A04E-A11A-5850F9B0C6BF}"/>
              </a:ext>
            </a:extLst>
          </p:cNvPr>
          <p:cNvSpPr txBox="1">
            <a:spLocks/>
          </p:cNvSpPr>
          <p:nvPr/>
        </p:nvSpPr>
        <p:spPr>
          <a:xfrm>
            <a:off x="556419" y="-45719"/>
            <a:ext cx="8031163" cy="61264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 algn="ctr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0" i="0" kern="1200" cap="all" spc="0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ea typeface="+mj-ea"/>
                <a:cs typeface="Gotham Light"/>
              </a:defRPr>
            </a:lvl1pPr>
          </a:lstStyle>
          <a:p>
            <a:r>
              <a:rPr lang="en-US" cap="small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Split RAN</a:t>
            </a:r>
          </a:p>
        </p:txBody>
      </p:sp>
    </p:spTree>
    <p:extLst>
      <p:ext uri="{BB962C8B-B14F-4D97-AF65-F5344CB8AC3E}">
        <p14:creationId xmlns:p14="http://schemas.microsoft.com/office/powerpoint/2010/main" val="7701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8B9826-50B8-EA4F-9738-95A8E952E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147" y="978979"/>
            <a:ext cx="630708" cy="986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917100" y="1764941"/>
            <a:ext cx="307825" cy="42688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557898" y="1910368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02094" y="1275996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380187DA-9AA0-5741-86CB-82636DA6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83" y="1638011"/>
            <a:ext cx="630708" cy="986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1139" y="201241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402143" y="2578521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301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DF50C83-B107-F542-8CA4-54C449A51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07" y="3014790"/>
            <a:ext cx="630708" cy="9866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637615" y="394637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71798" y="326050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88505" y="365750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082066" y="3761437"/>
              <a:ext cx="1244250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Internet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(Backbone)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1A6C4E-6E4F-C348-8C2A-CD28659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713" y="1722538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5" name="Triangle 74">
            <a:extLst>
              <a:ext uri="{FF2B5EF4-FFF2-40B4-BE49-F238E27FC236}">
                <a16:creationId xmlns:a16="http://schemas.microsoft.com/office/drawing/2014/main" id="{A56DDAC8-942C-0A4E-8888-C298632AB29D}"/>
              </a:ext>
            </a:extLst>
          </p:cNvPr>
          <p:cNvSpPr/>
          <p:nvPr/>
        </p:nvSpPr>
        <p:spPr>
          <a:xfrm rot="7018022">
            <a:off x="6757691" y="855645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ED63FA7-34A5-F742-BE6C-F79982899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954723" y="1334336"/>
            <a:ext cx="207492" cy="376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C4A0-BE36-B040-80D2-3DA8BCC5267E}"/>
              </a:ext>
            </a:extLst>
          </p:cNvPr>
          <p:cNvSpPr/>
          <p:nvPr/>
        </p:nvSpPr>
        <p:spPr>
          <a:xfrm>
            <a:off x="7173891" y="2606516"/>
            <a:ext cx="897412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 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 End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786DC94-F78F-E746-BAAE-67AB21D7C17C}"/>
              </a:ext>
            </a:extLst>
          </p:cNvPr>
          <p:cNvSpPr/>
          <p:nvPr/>
        </p:nvSpPr>
        <p:spPr>
          <a:xfrm>
            <a:off x="5975337" y="2606516"/>
            <a:ext cx="987544" cy="495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D/A Conversion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300B01-91A7-B64C-9AF7-EF94E9FF6847}"/>
              </a:ext>
            </a:extLst>
          </p:cNvPr>
          <p:cNvSpPr/>
          <p:nvPr/>
        </p:nvSpPr>
        <p:spPr>
          <a:xfrm>
            <a:off x="5146517" y="2606516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DDE464D-326E-EE49-8FC7-405ECD259352}"/>
              </a:ext>
            </a:extLst>
          </p:cNvPr>
          <p:cNvSpPr/>
          <p:nvPr/>
        </p:nvSpPr>
        <p:spPr>
          <a:xfrm>
            <a:off x="4317694" y="2606516"/>
            <a:ext cx="604463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643367-5DE9-8341-B571-34DA615ED86A}"/>
              </a:ext>
            </a:extLst>
          </p:cNvPr>
          <p:cNvSpPr/>
          <p:nvPr/>
        </p:nvSpPr>
        <p:spPr>
          <a:xfrm>
            <a:off x="2659951" y="2606516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PDCP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0D83B16-BA54-574A-AC2D-C125BBE9D2ED}"/>
              </a:ext>
            </a:extLst>
          </p:cNvPr>
          <p:cNvCxnSpPr>
            <a:cxnSpLocks/>
            <a:stCxn id="76" idx="3"/>
            <a:endCxn id="2" idx="1"/>
          </p:cNvCxnSpPr>
          <p:nvPr/>
        </p:nvCxnSpPr>
        <p:spPr>
          <a:xfrm>
            <a:off x="6962882" y="2854467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E7D5766-F9A1-8A48-AED0-29BEDCC9E46C}"/>
              </a:ext>
            </a:extLst>
          </p:cNvPr>
          <p:cNvCxnSpPr>
            <a:cxnSpLocks/>
            <a:stCxn id="77" idx="3"/>
            <a:endCxn id="76" idx="1"/>
          </p:cNvCxnSpPr>
          <p:nvPr/>
        </p:nvCxnSpPr>
        <p:spPr>
          <a:xfrm>
            <a:off x="5750979" y="285446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45E70C5-5EA4-024E-AFBF-03B06ECA9843}"/>
              </a:ext>
            </a:extLst>
          </p:cNvPr>
          <p:cNvCxnSpPr>
            <a:cxnSpLocks/>
          </p:cNvCxnSpPr>
          <p:nvPr/>
        </p:nvCxnSpPr>
        <p:spPr>
          <a:xfrm>
            <a:off x="4922158" y="285446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78B459-CA02-3C42-BEE5-13638C61E4C4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264465" y="2854468"/>
            <a:ext cx="224359" cy="2967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0944408-4CA8-EB47-BB4E-E738BE1268C7}"/>
              </a:ext>
            </a:extLst>
          </p:cNvPr>
          <p:cNvCxnSpPr>
            <a:cxnSpLocks/>
          </p:cNvCxnSpPr>
          <p:nvPr/>
        </p:nvCxnSpPr>
        <p:spPr>
          <a:xfrm>
            <a:off x="8067786" y="285446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CFCB4F3-F6B2-6C45-8DE1-A39044877D23}"/>
              </a:ext>
            </a:extLst>
          </p:cNvPr>
          <p:cNvSpPr/>
          <p:nvPr/>
        </p:nvSpPr>
        <p:spPr>
          <a:xfrm>
            <a:off x="3501931" y="2606516"/>
            <a:ext cx="604512" cy="49590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RLC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D62291-609C-F446-BCD4-8C7C58A36D1D}"/>
              </a:ext>
            </a:extLst>
          </p:cNvPr>
          <p:cNvCxnSpPr>
            <a:cxnSpLocks/>
          </p:cNvCxnSpPr>
          <p:nvPr/>
        </p:nvCxnSpPr>
        <p:spPr>
          <a:xfrm>
            <a:off x="4099890" y="2854467"/>
            <a:ext cx="224359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F521BCC-F90A-334F-B403-5BAD33D90FF5}"/>
              </a:ext>
            </a:extLst>
          </p:cNvPr>
          <p:cNvSpPr/>
          <p:nvPr/>
        </p:nvSpPr>
        <p:spPr>
          <a:xfrm>
            <a:off x="4318273" y="2603547"/>
            <a:ext cx="604512" cy="17551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7324F2-51EC-DF45-BC58-A2BA94A6E9F0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1201542" y="2988124"/>
            <a:ext cx="1458410" cy="8548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F6BE66B-1ADA-044B-B223-70B2276A7A72}"/>
              </a:ext>
            </a:extLst>
          </p:cNvPr>
          <p:cNvSpPr txBox="1"/>
          <p:nvPr/>
        </p:nvSpPr>
        <p:spPr>
          <a:xfrm>
            <a:off x="262438" y="1177486"/>
            <a:ext cx="1027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A2B1-0C23-614F-B876-D940BBBA2094}"/>
              </a:ext>
            </a:extLst>
          </p:cNvPr>
          <p:cNvSpPr txBox="1"/>
          <p:nvPr/>
        </p:nvSpPr>
        <p:spPr>
          <a:xfrm>
            <a:off x="249486" y="2757291"/>
            <a:ext cx="952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2852058" y="1165631"/>
            <a:ext cx="3375639" cy="47694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1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Near-Real Time RAN Intelligent Controller (RIC)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6579C753-3B18-9245-866F-2DD8FFBB7301}"/>
              </a:ext>
            </a:extLst>
          </p:cNvPr>
          <p:cNvCxnSpPr>
            <a:endCxn id="82" idx="1"/>
          </p:cNvCxnSpPr>
          <p:nvPr/>
        </p:nvCxnSpPr>
        <p:spPr>
          <a:xfrm rot="16200000" flipH="1">
            <a:off x="1832523" y="2027039"/>
            <a:ext cx="1211895" cy="442963"/>
          </a:xfrm>
          <a:prstGeom prst="bentConnector2">
            <a:avLst/>
          </a:prstGeom>
          <a:ln w="25400"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2D3057-96A7-4A43-9E2D-6F35DD11207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2962208" y="1632096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AE2FFD-6F47-604C-AC5E-72885D3AB472}"/>
              </a:ext>
            </a:extLst>
          </p:cNvPr>
          <p:cNvCxnSpPr>
            <a:cxnSpLocks/>
          </p:cNvCxnSpPr>
          <p:nvPr/>
        </p:nvCxnSpPr>
        <p:spPr>
          <a:xfrm flipH="1">
            <a:off x="3809112" y="1621001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156957-4DE5-2044-A83C-A6E8D624B927}"/>
              </a:ext>
            </a:extLst>
          </p:cNvPr>
          <p:cNvCxnSpPr>
            <a:cxnSpLocks/>
          </p:cNvCxnSpPr>
          <p:nvPr/>
        </p:nvCxnSpPr>
        <p:spPr>
          <a:xfrm flipH="1">
            <a:off x="4622067" y="1630345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2F509C-1A9D-3148-879B-5C7190DAB0D1}"/>
              </a:ext>
            </a:extLst>
          </p:cNvPr>
          <p:cNvCxnSpPr>
            <a:cxnSpLocks/>
          </p:cNvCxnSpPr>
          <p:nvPr/>
        </p:nvCxnSpPr>
        <p:spPr>
          <a:xfrm flipH="1">
            <a:off x="5446352" y="1619617"/>
            <a:ext cx="8661" cy="974420"/>
          </a:xfrm>
          <a:prstGeom prst="straightConnector1">
            <a:avLst/>
          </a:prstGeom>
          <a:ln w="25400">
            <a:solidFill>
              <a:srgbClr val="C00000"/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E183D2A-1860-2A45-81B8-5E6B98933236}"/>
              </a:ext>
            </a:extLst>
          </p:cNvPr>
          <p:cNvSpPr txBox="1"/>
          <p:nvPr/>
        </p:nvSpPr>
        <p:spPr>
          <a:xfrm>
            <a:off x="1229358" y="1987914"/>
            <a:ext cx="98616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Signals 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To/From </a:t>
            </a:r>
          </a:p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Devices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C96935-109F-D846-981E-1E90B0833EB6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 flipV="1">
            <a:off x="1289578" y="1402427"/>
            <a:ext cx="546831" cy="5892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0EB836F-62C9-DC44-B57C-65993C1B1046}"/>
              </a:ext>
            </a:extLst>
          </p:cNvPr>
          <p:cNvSpPr/>
          <p:nvPr/>
        </p:nvSpPr>
        <p:spPr>
          <a:xfrm>
            <a:off x="1836409" y="1165631"/>
            <a:ext cx="928785" cy="47359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 (Forwarding) </a:t>
            </a:r>
          </a:p>
        </p:txBody>
      </p:sp>
      <p:cxnSp>
        <p:nvCxnSpPr>
          <p:cNvPr id="9" name="Straight Connector 8"/>
          <p:cNvCxnSpPr>
            <a:stCxn id="36" idx="3"/>
            <a:endCxn id="48" idx="1"/>
          </p:cNvCxnSpPr>
          <p:nvPr/>
        </p:nvCxnSpPr>
        <p:spPr>
          <a:xfrm>
            <a:off x="2765193" y="1402427"/>
            <a:ext cx="86864" cy="1675"/>
          </a:xfrm>
          <a:prstGeom prst="line">
            <a:avLst/>
          </a:prstGeom>
          <a:ln w="19050"/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789932" y="690325"/>
            <a:ext cx="431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RRC</a:t>
            </a:r>
          </a:p>
        </p:txBody>
      </p:sp>
      <p:sp>
        <p:nvSpPr>
          <p:cNvPr id="16" name="Left Brace 15"/>
          <p:cNvSpPr/>
          <p:nvPr/>
        </p:nvSpPr>
        <p:spPr>
          <a:xfrm rot="5400000">
            <a:off x="3948919" y="-1156731"/>
            <a:ext cx="166268" cy="439128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52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EF9A73B-E562-8348-A702-B79BB0D1269D}"/>
              </a:ext>
            </a:extLst>
          </p:cNvPr>
          <p:cNvCxnSpPr>
            <a:cxnSpLocks/>
          </p:cNvCxnSpPr>
          <p:nvPr/>
        </p:nvCxnSpPr>
        <p:spPr>
          <a:xfrm flipV="1">
            <a:off x="3133412" y="3200399"/>
            <a:ext cx="0" cy="95109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4B5F1F-7D0E-4B44-80AC-ABF7E63707D9}"/>
              </a:ext>
            </a:extLst>
          </p:cNvPr>
          <p:cNvSpPr/>
          <p:nvPr/>
        </p:nvSpPr>
        <p:spPr>
          <a:xfrm>
            <a:off x="1938706" y="2833014"/>
            <a:ext cx="5266591" cy="79820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457178"/>
            <a:endParaRPr lang="en-US" sz="400" b="1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457178"/>
            <a:r>
              <a:rPr lang="en-US" sz="14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Near Real-Time RAN Intelligent Controller (RIC)</a:t>
            </a:r>
            <a:endParaRPr lang="en-US" sz="14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552112-F1B4-E745-ABAF-EF0193C17EA6}"/>
              </a:ext>
            </a:extLst>
          </p:cNvPr>
          <p:cNvSpPr/>
          <p:nvPr/>
        </p:nvSpPr>
        <p:spPr>
          <a:xfrm rot="5400000">
            <a:off x="2801210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Load Balancing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F1A31AD-D44C-F944-B278-DF0857F70318}"/>
              </a:ext>
            </a:extLst>
          </p:cNvPr>
          <p:cNvSpPr/>
          <p:nvPr/>
        </p:nvSpPr>
        <p:spPr>
          <a:xfrm rot="5400000">
            <a:off x="333902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Interference Management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574A31-5BC6-984D-B9E2-9CE880F3C972}"/>
              </a:ext>
            </a:extLst>
          </p:cNvPr>
          <p:cNvSpPr/>
          <p:nvPr/>
        </p:nvSpPr>
        <p:spPr>
          <a:xfrm rot="5400000">
            <a:off x="3876842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 Aggregation</a:t>
            </a:r>
          </a:p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D817B75-4535-7E41-BC7D-0A4D716A54C1}"/>
              </a:ext>
            </a:extLst>
          </p:cNvPr>
          <p:cNvSpPr/>
          <p:nvPr/>
        </p:nvSpPr>
        <p:spPr>
          <a:xfrm rot="5400000">
            <a:off x="441544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Cipher Key Assignment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4948098" y="1685813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>
              <a:lnSpc>
                <a:spcPct val="90000"/>
              </a:lnSpc>
            </a:pPr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Semi-Persistent Scheduling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72791D-D939-DD4B-8F4F-1072613D504F}"/>
              </a:ext>
            </a:extLst>
          </p:cNvPr>
          <p:cNvSpPr/>
          <p:nvPr/>
        </p:nvSpPr>
        <p:spPr>
          <a:xfrm>
            <a:off x="4371190" y="4114000"/>
            <a:ext cx="3450831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200" b="1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Base Station Real Time Control </a:t>
            </a:r>
            <a:r>
              <a:rPr lang="en-US" sz="12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(MAC Scheduler) 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04CAC8-7ED2-0B4D-AF13-4C769A4BE3BD}"/>
              </a:ext>
            </a:extLst>
          </p:cNvPr>
          <p:cNvCxnSpPr>
            <a:cxnSpLocks/>
          </p:cNvCxnSpPr>
          <p:nvPr/>
        </p:nvCxnSpPr>
        <p:spPr>
          <a:xfrm flipH="1" flipV="1">
            <a:off x="6082669" y="3631224"/>
            <a:ext cx="2447" cy="48277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740E-033F-2947-8A08-88EDBE189B2E}"/>
              </a:ext>
            </a:extLst>
          </p:cNvPr>
          <p:cNvSpPr/>
          <p:nvPr/>
        </p:nvSpPr>
        <p:spPr>
          <a:xfrm rot="5400000">
            <a:off x="6018574" y="1685811"/>
            <a:ext cx="1744135" cy="39145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RAN Slicing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F27B63F-130B-DB4A-ACB9-F11EFCA07983}"/>
              </a:ext>
            </a:extLst>
          </p:cNvPr>
          <p:cNvSpPr/>
          <p:nvPr/>
        </p:nvSpPr>
        <p:spPr>
          <a:xfrm rot="5400000">
            <a:off x="2261346" y="1685811"/>
            <a:ext cx="1744135" cy="391459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Handover Control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97F8E3CD-FFBF-074B-8FE4-65A6345D0315}"/>
              </a:ext>
            </a:extLst>
          </p:cNvPr>
          <p:cNvSpPr/>
          <p:nvPr/>
        </p:nvSpPr>
        <p:spPr>
          <a:xfrm>
            <a:off x="2084329" y="3200401"/>
            <a:ext cx="2461659" cy="35142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</a:t>
            </a:r>
            <a:r>
              <a:rPr lang="en-US" sz="120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: Device Config, Session Info</a:t>
            </a:r>
            <a:endParaRPr lang="en-US" sz="1200" dirty="0">
              <a:solidFill>
                <a:schemeClr val="tx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75E13BBC-A8F1-D04B-9C8B-41E9794D6985}"/>
              </a:ext>
            </a:extLst>
          </p:cNvPr>
          <p:cNvSpPr/>
          <p:nvPr/>
        </p:nvSpPr>
        <p:spPr>
          <a:xfrm>
            <a:off x="4639645" y="3200401"/>
            <a:ext cx="2461659" cy="351419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Time Averaged CQI Values</a:t>
            </a:r>
          </a:p>
        </p:txBody>
      </p:sp>
      <p:sp>
        <p:nvSpPr>
          <p:cNvPr id="18" name="Can 17">
            <a:extLst>
              <a:ext uri="{FF2B5EF4-FFF2-40B4-BE49-F238E27FC236}">
                <a16:creationId xmlns:a16="http://schemas.microsoft.com/office/drawing/2014/main" id="{23D34A79-089E-2F41-B36F-79B87459B06D}"/>
              </a:ext>
            </a:extLst>
          </p:cNvPr>
          <p:cNvSpPr/>
          <p:nvPr/>
        </p:nvSpPr>
        <p:spPr>
          <a:xfrm>
            <a:off x="4865776" y="4421675"/>
            <a:ext cx="2461659" cy="350195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R-NIB: Instantaneous CQI Values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9D48-9553-A940-B5AB-543BAC1E23E9}"/>
              </a:ext>
            </a:extLst>
          </p:cNvPr>
          <p:cNvSpPr/>
          <p:nvPr/>
        </p:nvSpPr>
        <p:spPr>
          <a:xfrm>
            <a:off x="1938704" y="949701"/>
            <a:ext cx="5266592" cy="26815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5924" y="1948543"/>
            <a:ext cx="30008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3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sz="1300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34D214-5CF6-E348-98CF-ECA69E87ACB9}"/>
              </a:ext>
            </a:extLst>
          </p:cNvPr>
          <p:cNvSpPr/>
          <p:nvPr/>
        </p:nvSpPr>
        <p:spPr>
          <a:xfrm rot="5400000">
            <a:off x="5488306" y="1685811"/>
            <a:ext cx="1744135" cy="39145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r>
              <a:rPr lang="en-US" sz="1300" dirty="0">
                <a:solidFill>
                  <a:srgbClr val="FFFFFF"/>
                </a:solidFill>
                <a:latin typeface="Calibri" charset="0"/>
                <a:ea typeface="Calibri" charset="0"/>
                <a:cs typeface="Calibri" charset="0"/>
              </a:rPr>
              <a:t>RF Configuration</a:t>
            </a:r>
          </a:p>
        </p:txBody>
      </p:sp>
      <p:sp>
        <p:nvSpPr>
          <p:cNvPr id="3" name="Right Brace 2"/>
          <p:cNvSpPr/>
          <p:nvPr/>
        </p:nvSpPr>
        <p:spPr>
          <a:xfrm>
            <a:off x="7258593" y="949701"/>
            <a:ext cx="139651" cy="1803908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76335" y="1682380"/>
            <a:ext cx="1260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Apps</a:t>
            </a:r>
          </a:p>
        </p:txBody>
      </p:sp>
      <p:sp>
        <p:nvSpPr>
          <p:cNvPr id="42" name="Right Brace 41"/>
          <p:cNvSpPr/>
          <p:nvPr/>
        </p:nvSpPr>
        <p:spPr>
          <a:xfrm>
            <a:off x="7258593" y="2813496"/>
            <a:ext cx="136403" cy="817727"/>
          </a:xfrm>
          <a:prstGeom prst="rightBrac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76335" y="3062843"/>
            <a:ext cx="1347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Network OS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7066" y="4105535"/>
            <a:ext cx="1282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Other RAN</a:t>
            </a:r>
          </a:p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Pipeline Stages</a:t>
            </a:r>
          </a:p>
        </p:txBody>
      </p:sp>
    </p:spTree>
    <p:extLst>
      <p:ext uri="{BB962C8B-B14F-4D97-AF65-F5344CB8AC3E}">
        <p14:creationId xmlns:p14="http://schemas.microsoft.com/office/powerpoint/2010/main" val="1095190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rot="16200000">
            <a:off x="-934493" y="1121098"/>
            <a:ext cx="4646425" cy="2590837"/>
            <a:chOff x="2021888" y="759077"/>
            <a:chExt cx="6318765" cy="3114297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831F18A9-665A-C24C-AF79-C5D189876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</a:blip>
            <a:stretch>
              <a:fillRect/>
            </a:stretch>
          </p:blipFill>
          <p:spPr>
            <a:xfrm>
              <a:off x="5019072" y="759077"/>
              <a:ext cx="434861" cy="113931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B922887F-EB73-CC47-A6CD-CE123A8DC1D3}"/>
                </a:ext>
              </a:extLst>
            </p:cNvPr>
            <p:cNvSpPr/>
            <p:nvPr/>
          </p:nvSpPr>
          <p:spPr>
            <a:xfrm>
              <a:off x="5148285" y="2090462"/>
              <a:ext cx="243069" cy="408008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21DCA98-7553-B249-BC71-7B70759E515C}"/>
                </a:ext>
              </a:extLst>
            </p:cNvPr>
            <p:cNvSpPr/>
            <p:nvPr/>
          </p:nvSpPr>
          <p:spPr>
            <a:xfrm>
              <a:off x="7365315" y="3395917"/>
              <a:ext cx="975338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UP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DF391DA-7221-2044-8D82-8C82CF8F644C}"/>
                </a:ext>
              </a:extLst>
            </p:cNvPr>
            <p:cNvSpPr/>
            <p:nvPr/>
          </p:nvSpPr>
          <p:spPr>
            <a:xfrm>
              <a:off x="7365311" y="2484761"/>
              <a:ext cx="975340" cy="47745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A0B5AE-35C1-C24C-94ED-9B0D24A3AB8E}"/>
                </a:ext>
              </a:extLst>
            </p:cNvPr>
            <p:cNvCxnSpPr>
              <a:cxnSpLocks/>
              <a:endCxn id="41" idx="1"/>
            </p:cNvCxnSpPr>
            <p:nvPr/>
          </p:nvCxnSpPr>
          <p:spPr>
            <a:xfrm rot="5400000" flipH="1" flipV="1">
              <a:off x="6601722" y="2394532"/>
              <a:ext cx="434634" cy="109254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DEF3168-064E-7347-937E-184A8B750E25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rot="5400000" flipV="1">
              <a:off x="6568010" y="2837339"/>
              <a:ext cx="476524" cy="1118088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7E18AC3-26EB-FD45-951B-7D7CFCAA7055}"/>
                </a:ext>
              </a:extLst>
            </p:cNvPr>
            <p:cNvCxnSpPr>
              <a:cxnSpLocks/>
              <a:stCxn id="40" idx="0"/>
              <a:endCxn id="41" idx="2"/>
            </p:cNvCxnSpPr>
            <p:nvPr/>
          </p:nvCxnSpPr>
          <p:spPr>
            <a:xfrm rot="5400000" flipH="1">
              <a:off x="7636133" y="3179065"/>
              <a:ext cx="433699" cy="4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7E2F3A-DFE5-254C-88CE-8DF2D0D4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24066" y="2405160"/>
              <a:ext cx="201962" cy="11141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BFB96FC-7672-424D-9D66-20093F2A6111}"/>
                </a:ext>
              </a:extLst>
            </p:cNvPr>
            <p:cNvSpPr txBox="1"/>
            <p:nvPr/>
          </p:nvSpPr>
          <p:spPr>
            <a:xfrm>
              <a:off x="2859150" y="3277224"/>
              <a:ext cx="50267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70A6BB2-DD79-484F-BDCE-3D83232D0658}"/>
                </a:ext>
              </a:extLst>
            </p:cNvPr>
            <p:cNvSpPr txBox="1"/>
            <p:nvPr/>
          </p:nvSpPr>
          <p:spPr>
            <a:xfrm>
              <a:off x="6765353" y="2569575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73E456B-82BA-E641-9444-4D9E2A1336DE}"/>
                </a:ext>
              </a:extLst>
            </p:cNvPr>
            <p:cNvSpPr txBox="1"/>
            <p:nvPr/>
          </p:nvSpPr>
          <p:spPr>
            <a:xfrm>
              <a:off x="6765353" y="3479747"/>
              <a:ext cx="496095" cy="3588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31016" y="29193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5453933" y="29161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347488" y="3154897"/>
              <a:ext cx="783528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7584" y="3154897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5042523" y="3154897"/>
              <a:ext cx="411410" cy="3225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C9DAE781-1FA2-9C45-B3C7-DEAE068DD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21888" y="2872089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6" name="Group 25"/>
          <p:cNvGrpSpPr/>
          <p:nvPr/>
        </p:nvGrpSpPr>
        <p:grpSpPr>
          <a:xfrm rot="16200000">
            <a:off x="1697713" y="1762488"/>
            <a:ext cx="4639948" cy="1301580"/>
            <a:chOff x="2035700" y="1394967"/>
            <a:chExt cx="6291154" cy="1468215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DFC5E1-CBE4-6B40-8E76-D1AFAF85A1C5}"/>
                </a:ext>
              </a:extLst>
            </p:cNvPr>
            <p:cNvCxnSpPr>
              <a:cxnSpLocks/>
            </p:cNvCxnSpPr>
            <p:nvPr/>
          </p:nvCxnSpPr>
          <p:spPr>
            <a:xfrm>
              <a:off x="3306616" y="2146998"/>
              <a:ext cx="83307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1908270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2385726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1474569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  <a:stCxn id="34" idx="3"/>
              <a:endCxn id="36" idx="1"/>
            </p:cNvCxnSpPr>
            <p:nvPr/>
          </p:nvCxnSpPr>
          <p:spPr>
            <a:xfrm flipV="1">
              <a:off x="5058544" y="1713297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>
              <a:off x="5058544" y="2146998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910323" y="1952025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21012" y="1474569"/>
              <a:ext cx="1005842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8D680C0-7420-CF41-AD3B-67F421D9BE1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6366076" y="1713298"/>
              <a:ext cx="95493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21A8931-F3FC-0647-99E9-1D08910B49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076" y="2619687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ED7157-D333-DD44-9B66-E00144D57CC9}"/>
                </a:ext>
              </a:extLst>
            </p:cNvPr>
            <p:cNvCxnSpPr>
              <a:cxnSpLocks/>
            </p:cNvCxnSpPr>
            <p:nvPr/>
          </p:nvCxnSpPr>
          <p:spPr>
            <a:xfrm>
              <a:off x="2172734" y="2144705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EDBE943-BAA7-8241-9C3D-A9602A73F1F0}"/>
                </a:ext>
              </a:extLst>
            </p:cNvPr>
            <p:cNvSpPr txBox="1"/>
            <p:nvPr/>
          </p:nvSpPr>
          <p:spPr>
            <a:xfrm>
              <a:off x="3401674" y="2168030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C13D57A-AAA0-334E-9E9E-E3A981646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147357" y="1394967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F63154-FE46-4C45-B199-916C758F463E}"/>
                </a:ext>
              </a:extLst>
            </p:cNvPr>
            <p:cNvSpPr txBox="1"/>
            <p:nvPr/>
          </p:nvSpPr>
          <p:spPr>
            <a:xfrm>
              <a:off x="2950041" y="2292547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F49F243-CAAE-BE4B-A80F-CC5AA9A904F1}"/>
                </a:ext>
              </a:extLst>
            </p:cNvPr>
            <p:cNvSpPr txBox="1"/>
            <p:nvPr/>
          </p:nvSpPr>
          <p:spPr>
            <a:xfrm>
              <a:off x="4858666" y="1574797"/>
              <a:ext cx="4796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3219421-A847-1041-80B4-D5421624F706}"/>
                </a:ext>
              </a:extLst>
            </p:cNvPr>
            <p:cNvSpPr txBox="1"/>
            <p:nvPr/>
          </p:nvSpPr>
          <p:spPr>
            <a:xfrm>
              <a:off x="4897175" y="2514278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D61FA0-139E-884E-B5DA-5A9E4668F6AC}"/>
                </a:ext>
              </a:extLst>
            </p:cNvPr>
            <p:cNvSpPr txBox="1"/>
            <p:nvPr/>
          </p:nvSpPr>
          <p:spPr>
            <a:xfrm>
              <a:off x="6668237" y="146040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30A9163-48E4-8143-A37B-0F63A87B78D9}"/>
                </a:ext>
              </a:extLst>
            </p:cNvPr>
            <p:cNvSpPr txBox="1"/>
            <p:nvPr/>
          </p:nvSpPr>
          <p:spPr>
            <a:xfrm>
              <a:off x="6668236" y="2370582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F714907B-86D7-D647-99C1-0825E36F9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35700" y="1861897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21013" y="2385726"/>
              <a:ext cx="1005841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 UP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7E18AC3-26EB-FD45-951B-7D7CFCAA7055}"/>
              </a:ext>
            </a:extLst>
          </p:cNvPr>
          <p:cNvCxnSpPr>
            <a:cxnSpLocks/>
            <a:stCxn id="52" idx="0"/>
            <a:endCxn id="34" idx="2"/>
          </p:cNvCxnSpPr>
          <p:nvPr/>
        </p:nvCxnSpPr>
        <p:spPr>
          <a:xfrm flipH="1">
            <a:off x="3860732" y="464225"/>
            <a:ext cx="384478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 rot="16200000">
            <a:off x="4694718" y="732932"/>
            <a:ext cx="4646606" cy="3367349"/>
            <a:chOff x="2043049" y="234683"/>
            <a:chExt cx="6282781" cy="4177695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495BCBD-9AC7-5E42-94C7-46C4FE25C6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7263" y="712140"/>
              <a:ext cx="0" cy="1338384"/>
            </a:xfrm>
            <a:prstGeom prst="line">
              <a:avLst/>
            </a:prstGeom>
            <a:ln w="28575"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4147036" y="3419195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A3C1D99-AB54-624E-A79A-1D8239FAB1AC}"/>
                </a:ext>
              </a:extLst>
            </p:cNvPr>
            <p:cNvCxnSpPr>
              <a:cxnSpLocks/>
            </p:cNvCxnSpPr>
            <p:nvPr/>
          </p:nvCxnSpPr>
          <p:spPr>
            <a:xfrm>
              <a:off x="3375107" y="3655629"/>
              <a:ext cx="771929" cy="229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5058544" y="3224222"/>
              <a:ext cx="396026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5058544" y="3657923"/>
              <a:ext cx="396026" cy="477456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  <a:stCxn id="64" idx="0"/>
              <a:endCxn id="69" idx="2"/>
            </p:cNvCxnSpPr>
            <p:nvPr/>
          </p:nvCxnSpPr>
          <p:spPr>
            <a:xfrm flipV="1">
              <a:off x="5910323" y="3462950"/>
              <a:ext cx="0" cy="433701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CC4CF45-F351-394E-91FD-412C7362C9A2}"/>
                </a:ext>
              </a:extLst>
            </p:cNvPr>
            <p:cNvSpPr/>
            <p:nvPr/>
          </p:nvSpPr>
          <p:spPr>
            <a:xfrm>
              <a:off x="7356084" y="2985493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CP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D680C0-7420-CF41-AD3B-67F421D9BE11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6366076" y="3224222"/>
              <a:ext cx="104824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21A8931-F3FC-0647-99E9-1D08910B49A6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 flipV="1">
              <a:off x="6366076" y="4130612"/>
              <a:ext cx="1141557" cy="4767"/>
            </a:xfrm>
            <a:prstGeom prst="line">
              <a:avLst/>
            </a:prstGeom>
            <a:ln w="19050">
              <a:solidFill>
                <a:srgbClr val="00206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72EA3C1-241E-1A4A-B385-BD099B2A3397}"/>
                </a:ext>
              </a:extLst>
            </p:cNvPr>
            <p:cNvCxnSpPr>
              <a:cxnSpLocks/>
            </p:cNvCxnSpPr>
            <p:nvPr/>
          </p:nvCxnSpPr>
          <p:spPr>
            <a:xfrm>
              <a:off x="2208076" y="3655629"/>
              <a:ext cx="1098218" cy="0"/>
            </a:xfrm>
            <a:prstGeom prst="line">
              <a:avLst/>
            </a:prstGeom>
            <a:ln w="19050"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41138E3-D2E4-C54E-B4A4-CCEF1A4BE906}"/>
                </a:ext>
              </a:extLst>
            </p:cNvPr>
            <p:cNvSpPr/>
            <p:nvPr/>
          </p:nvSpPr>
          <p:spPr>
            <a:xfrm>
              <a:off x="4725590" y="2050524"/>
              <a:ext cx="1703785" cy="477456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Near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RT-RIC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0DE14EB-3C0D-3841-AAF2-FA9EE5A2260F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5910323" y="2508038"/>
              <a:ext cx="0" cy="477456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3" name="Elbow Connector 72">
              <a:extLst>
                <a:ext uri="{FF2B5EF4-FFF2-40B4-BE49-F238E27FC236}">
                  <a16:creationId xmlns:a16="http://schemas.microsoft.com/office/drawing/2014/main" id="{2D033BCA-C1A0-8A46-9F6D-61C44A97B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953" y="2289252"/>
              <a:ext cx="53774" cy="1918369"/>
            </a:xfrm>
            <a:prstGeom prst="bentConnector4">
              <a:avLst>
                <a:gd name="adj1" fmla="val -425113"/>
                <a:gd name="adj2" fmla="val 99996"/>
              </a:avLst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D87A4748-ABBF-1043-8BFC-06DAA0E8828D}"/>
                </a:ext>
              </a:extLst>
            </p:cNvPr>
            <p:cNvCxnSpPr>
              <a:cxnSpLocks/>
              <a:stCxn id="76" idx="1"/>
            </p:cNvCxnSpPr>
            <p:nvPr/>
          </p:nvCxnSpPr>
          <p:spPr>
            <a:xfrm rot="10800000" flipV="1">
              <a:off x="4602791" y="2289252"/>
              <a:ext cx="122800" cy="1129943"/>
            </a:xfrm>
            <a:prstGeom prst="bentConnector2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A91A5C6-AE54-F740-B0FD-1165A8AB2F80}"/>
                </a:ext>
              </a:extLst>
            </p:cNvPr>
            <p:cNvGrpSpPr/>
            <p:nvPr/>
          </p:nvGrpSpPr>
          <p:grpSpPr>
            <a:xfrm>
              <a:off x="4731094" y="977165"/>
              <a:ext cx="1199849" cy="1020767"/>
              <a:chOff x="6704146" y="271505"/>
              <a:chExt cx="1599799" cy="136102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9B021C9-9A45-0449-A895-5B136A83AE0D}"/>
                  </a:ext>
                </a:extLst>
              </p:cNvPr>
              <p:cNvSpPr/>
              <p:nvPr/>
            </p:nvSpPr>
            <p:spPr>
              <a:xfrm rot="16200000">
                <a:off x="6235393" y="740258"/>
                <a:ext cx="1361022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RRM Apps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F09EFE38-F86E-C247-9B88-82D72EFC0A01}"/>
                  </a:ext>
                </a:extLst>
              </p:cNvPr>
              <p:cNvSpPr/>
              <p:nvPr/>
            </p:nvSpPr>
            <p:spPr>
              <a:xfrm rot="16200000">
                <a:off x="6823536" y="740258"/>
                <a:ext cx="1361020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SON Apps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579983E-78FD-C843-9E9E-61FC2F17E1C8}"/>
                  </a:ext>
                </a:extLst>
              </p:cNvPr>
              <p:cNvSpPr/>
              <p:nvPr/>
            </p:nvSpPr>
            <p:spPr>
              <a:xfrm rot="16200000">
                <a:off x="7411679" y="740258"/>
                <a:ext cx="1361018" cy="423515"/>
              </a:xfrm>
              <a:prstGeom prst="rect">
                <a:avLst/>
              </a:prstGeom>
              <a:solidFill>
                <a:srgbClr val="809D1F"/>
              </a:solidFill>
              <a:ln>
                <a:solidFill>
                  <a:srgbClr val="809D1F"/>
                </a:solidFill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Policy Apps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95BEFDF-A634-914E-8740-7409F6B4059B}"/>
                </a:ext>
              </a:extLst>
            </p:cNvPr>
            <p:cNvSpPr/>
            <p:nvPr/>
          </p:nvSpPr>
          <p:spPr>
            <a:xfrm>
              <a:off x="3205313" y="234683"/>
              <a:ext cx="5120517" cy="544879"/>
            </a:xfrm>
            <a:prstGeom prst="rect">
              <a:avLst/>
            </a:prstGeom>
            <a:ln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      Management  Plane  (OSS/BSS)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DF9C197-32F2-514D-8211-FB4EAB129D15}"/>
                </a:ext>
              </a:extLst>
            </p:cNvPr>
            <p:cNvSpPr/>
            <p:nvPr/>
          </p:nvSpPr>
          <p:spPr>
            <a:xfrm>
              <a:off x="6660080" y="348305"/>
              <a:ext cx="1526968" cy="317636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Non-RT-RIC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0C3691E-D52E-3F44-AF75-874E5B40F34D}"/>
                </a:ext>
              </a:extLst>
            </p:cNvPr>
            <p:cNvSpPr txBox="1"/>
            <p:nvPr/>
          </p:nvSpPr>
          <p:spPr>
            <a:xfrm>
              <a:off x="6236505" y="1286905"/>
              <a:ext cx="3529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A1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94415EA-E1A6-7C49-922F-5823BAF1E4D7}"/>
                </a:ext>
              </a:extLst>
            </p:cNvPr>
            <p:cNvSpPr txBox="1"/>
            <p:nvPr/>
          </p:nvSpPr>
          <p:spPr>
            <a:xfrm>
              <a:off x="3427685" y="3678955"/>
              <a:ext cx="786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Open </a:t>
              </a:r>
            </a:p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Fronthaul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CF797087-4BEC-4D44-B996-88CFC77AD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205313" y="2905893"/>
              <a:ext cx="201962" cy="111411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D570A87-1992-A348-83D9-02B2759DE0D7}"/>
                </a:ext>
              </a:extLst>
            </p:cNvPr>
            <p:cNvSpPr txBox="1"/>
            <p:nvPr/>
          </p:nvSpPr>
          <p:spPr>
            <a:xfrm>
              <a:off x="2977731" y="3803473"/>
              <a:ext cx="367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B71DA3F-B687-2D41-A250-4204B9D7A65B}"/>
                </a:ext>
              </a:extLst>
            </p:cNvPr>
            <p:cNvSpPr txBox="1"/>
            <p:nvPr/>
          </p:nvSpPr>
          <p:spPr>
            <a:xfrm>
              <a:off x="5898585" y="3541300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E1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BD0AE31-9460-A742-8E09-EABA82FCA555}"/>
                </a:ext>
              </a:extLst>
            </p:cNvPr>
            <p:cNvSpPr txBox="1"/>
            <p:nvPr/>
          </p:nvSpPr>
          <p:spPr>
            <a:xfrm>
              <a:off x="4889027" y="3050993"/>
              <a:ext cx="479618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F1-U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98E61FC-C574-3049-9107-3D693029819A}"/>
                </a:ext>
              </a:extLst>
            </p:cNvPr>
            <p:cNvSpPr txBox="1"/>
            <p:nvPr/>
          </p:nvSpPr>
          <p:spPr>
            <a:xfrm>
              <a:off x="4883573" y="4025202"/>
              <a:ext cx="461986" cy="277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F1-C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839BC7-BE32-554B-9AAF-780B7DE6A830}"/>
                </a:ext>
              </a:extLst>
            </p:cNvPr>
            <p:cNvSpPr txBox="1"/>
            <p:nvPr/>
          </p:nvSpPr>
          <p:spPr>
            <a:xfrm>
              <a:off x="6542001" y="2632528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9E3AD80-5ED2-A345-9BFD-738484EBD974}"/>
                </a:ext>
              </a:extLst>
            </p:cNvPr>
            <p:cNvSpPr txBox="1"/>
            <p:nvPr/>
          </p:nvSpPr>
          <p:spPr>
            <a:xfrm>
              <a:off x="5902602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867137-85FF-3D42-8208-0D0770438F5E}"/>
                </a:ext>
              </a:extLst>
            </p:cNvPr>
            <p:cNvSpPr txBox="1"/>
            <p:nvPr/>
          </p:nvSpPr>
          <p:spPr>
            <a:xfrm>
              <a:off x="4602790" y="2628893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E2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D33211-0B59-9E48-A870-DDF256B97734}"/>
                </a:ext>
              </a:extLst>
            </p:cNvPr>
            <p:cNvSpPr txBox="1"/>
            <p:nvPr/>
          </p:nvSpPr>
          <p:spPr>
            <a:xfrm>
              <a:off x="6761010" y="3225204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N3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A6EE304-6950-FE4F-991C-2B0C93EF45A7}"/>
                </a:ext>
              </a:extLst>
            </p:cNvPr>
            <p:cNvSpPr txBox="1"/>
            <p:nvPr/>
          </p:nvSpPr>
          <p:spPr>
            <a:xfrm>
              <a:off x="6761014" y="4135379"/>
              <a:ext cx="3626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N2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5454569" y="3896651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BA465465-FD54-1B4A-AA02-F8A709879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43049" y="3372822"/>
              <a:ext cx="258337" cy="57020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8BB9B25-D16F-AC49-9B4C-F363A722187B}"/>
                </a:ext>
              </a:extLst>
            </p:cNvPr>
            <p:cNvSpPr/>
            <p:nvPr/>
          </p:nvSpPr>
          <p:spPr>
            <a:xfrm>
              <a:off x="7356084" y="3896650"/>
              <a:ext cx="969746" cy="477456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5454569" y="2985494"/>
              <a:ext cx="911507" cy="47745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 rot="16200000">
            <a:off x="1933439" y="-30080"/>
            <a:ext cx="351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7E18AC3-26EB-FD45-951B-7D7CFCAA7055}"/>
              </a:ext>
            </a:extLst>
          </p:cNvPr>
          <p:cNvCxnSpPr>
            <a:cxnSpLocks/>
            <a:stCxn id="93" idx="0"/>
            <a:endCxn id="61" idx="2"/>
          </p:cNvCxnSpPr>
          <p:nvPr/>
        </p:nvCxnSpPr>
        <p:spPr>
          <a:xfrm flipH="1" flipV="1">
            <a:off x="7936427" y="451903"/>
            <a:ext cx="349576" cy="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 rot="16200000">
            <a:off x="3872707" y="-30752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7949952" y="-4195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768838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74150" y="1077258"/>
            <a:ext cx="2591440" cy="269207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441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488361" y="133135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" y="206643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526460" y="206420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47" y="259267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38" y="31253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54" y="272190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691" y="191081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46" y="168816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2037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769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566897" y="1077259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3116116" y="2538038"/>
            <a:ext cx="1651571" cy="655214"/>
          </a:xfrm>
          <a:prstGeom prst="bentConnector3">
            <a:avLst>
              <a:gd name="adj1" fmla="val 50000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3080505" y="3372070"/>
            <a:ext cx="1692000" cy="40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47676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MME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348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PCRF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772505" y="3060388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SGW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834873" y="3056384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>
                    <a:lumMod val="75000"/>
                  </a:schemeClr>
                </a:solidFill>
                <a:latin typeface="+mj-lt"/>
              </a:rPr>
              <a:t>PGW</a:t>
            </a:r>
            <a:endParaRPr lang="en-US" sz="14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9" name="Straight Connector 28"/>
          <p:cNvCxnSpPr>
            <a:stCxn id="4" idx="2"/>
            <a:endCxn id="23" idx="0"/>
          </p:cNvCxnSpPr>
          <p:nvPr/>
        </p:nvCxnSpPr>
        <p:spPr>
          <a:xfrm>
            <a:off x="5083373" y="2853723"/>
            <a:ext cx="4818" cy="206665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2" idx="1"/>
            <a:endCxn id="4" idx="3"/>
          </p:cNvCxnSpPr>
          <p:nvPr/>
        </p:nvCxnSpPr>
        <p:spPr>
          <a:xfrm flipH="1">
            <a:off x="5399059" y="2538037"/>
            <a:ext cx="43581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399059" y="3372069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13578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5" idx="3"/>
          </p:cNvCxnSpPr>
          <p:nvPr/>
        </p:nvCxnSpPr>
        <p:spPr>
          <a:xfrm flipV="1">
            <a:off x="6466245" y="3372069"/>
            <a:ext cx="979584" cy="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7675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1595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55506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9427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cxnSp>
        <p:nvCxnSpPr>
          <p:cNvPr id="53" name="Straight Connector 52"/>
          <p:cNvCxnSpPr>
            <a:stCxn id="63" idx="3"/>
            <a:endCxn id="4" idx="0"/>
          </p:cNvCxnSpPr>
          <p:nvPr/>
        </p:nvCxnSpPr>
        <p:spPr>
          <a:xfrm>
            <a:off x="5083373" y="2009760"/>
            <a:ext cx="0" cy="21259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2" idx="2"/>
            <a:endCxn id="25" idx="0"/>
          </p:cNvCxnSpPr>
          <p:nvPr/>
        </p:nvCxnSpPr>
        <p:spPr>
          <a:xfrm>
            <a:off x="6150559" y="2853722"/>
            <a:ext cx="0" cy="20266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4767686" y="1508751"/>
            <a:ext cx="631373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HSS</a:t>
            </a:r>
          </a:p>
        </p:txBody>
      </p:sp>
    </p:spTree>
    <p:extLst>
      <p:ext uri="{BB962C8B-B14F-4D97-AF65-F5344CB8AC3E}">
        <p14:creationId xmlns:p14="http://schemas.microsoft.com/office/powerpoint/2010/main" val="733344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>
                <a:solidFill>
                  <a:schemeClr val="bg1">
                    <a:lumMod val="50000"/>
                  </a:schemeClr>
                </a:solidFill>
                <a:latin typeface="+mj-lt"/>
              </a:rPr>
              <a:t>Mobile Core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2518" y="2064064"/>
            <a:ext cx="646947" cy="13798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7205357" y="2695445"/>
            <a:ext cx="2008213" cy="1272601"/>
            <a:chOff x="6533912" y="2444203"/>
            <a:chExt cx="2219670" cy="147018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97FEBCB-B208-8F40-8A7E-20067CD8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533912" y="2444203"/>
              <a:ext cx="2219670" cy="1470185"/>
            </a:xfrm>
            <a:prstGeom prst="rect">
              <a:avLst/>
            </a:prstGeom>
            <a:solidFill>
              <a:schemeClr val="tx2"/>
            </a:solidFill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C7228B-310B-F54C-811E-1BB58D7AB2A0}"/>
                </a:ext>
              </a:extLst>
            </p:cNvPr>
            <p:cNvSpPr txBox="1"/>
            <p:nvPr/>
          </p:nvSpPr>
          <p:spPr>
            <a:xfrm flipH="1">
              <a:off x="7192155" y="3022896"/>
              <a:ext cx="10185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+mj-lt"/>
                </a:rPr>
                <a:t>Internet</a:t>
              </a:r>
            </a:p>
          </p:txBody>
        </p:sp>
      </p:grp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395938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787952" y="4060833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179090" y="4214721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571104" y="4060833"/>
            <a:ext cx="1276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3" name="Can 62"/>
          <p:cNvSpPr/>
          <p:nvPr/>
        </p:nvSpPr>
        <p:spPr>
          <a:xfrm>
            <a:off x="5518063" y="1321731"/>
            <a:ext cx="558036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SDSF</a:t>
            </a:r>
          </a:p>
        </p:txBody>
      </p:sp>
      <p:sp>
        <p:nvSpPr>
          <p:cNvPr id="46" name="Can 45"/>
          <p:cNvSpPr/>
          <p:nvPr/>
        </p:nvSpPr>
        <p:spPr>
          <a:xfrm>
            <a:off x="6131682" y="1323141"/>
            <a:ext cx="558035" cy="501009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>
                    <a:lumMod val="75000"/>
                  </a:schemeClr>
                </a:solidFill>
                <a:latin typeface="+mj-lt"/>
              </a:rPr>
              <a:t>NRF</a:t>
            </a:r>
            <a:endParaRPr lang="en-US" sz="1200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AUSF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408581" y="138021"/>
            <a:ext cx="1485878" cy="741642"/>
            <a:chOff x="1989720" y="1145732"/>
            <a:chExt cx="1485878" cy="74164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0B2167C-9ECA-1F49-951B-C57AAF07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1989720" y="1234307"/>
              <a:ext cx="230913" cy="6530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extBox 31"/>
            <p:cNvSpPr txBox="1"/>
            <p:nvPr/>
          </p:nvSpPr>
          <p:spPr>
            <a:xfrm>
              <a:off x="2194478" y="1145732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4G Base Station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377644" y="1514350"/>
            <a:ext cx="1454983" cy="691946"/>
            <a:chOff x="1989720" y="2857963"/>
            <a:chExt cx="1454983" cy="691946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1009268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4G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(EPC)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218" y="846232"/>
            <a:ext cx="260398" cy="779891"/>
            <a:chOff x="3830533" y="3868351"/>
            <a:chExt cx="163378" cy="429190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" name="Straight Connector 7"/>
          <p:cNvCxnSpPr>
            <a:stCxn id="40" idx="3"/>
            <a:endCxn id="50" idx="3"/>
          </p:cNvCxnSpPr>
          <p:nvPr/>
        </p:nvCxnSpPr>
        <p:spPr>
          <a:xfrm flipV="1">
            <a:off x="753616" y="553130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0" idx="3"/>
            <a:endCxn id="49" idx="3"/>
          </p:cNvCxnSpPr>
          <p:nvPr/>
        </p:nvCxnSpPr>
        <p:spPr>
          <a:xfrm>
            <a:off x="753616" y="1298489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36" idx="3"/>
            <a:endCxn id="49" idx="1"/>
          </p:cNvCxnSpPr>
          <p:nvPr/>
        </p:nvCxnSpPr>
        <p:spPr>
          <a:xfrm flipH="1">
            <a:off x="2608560" y="1236178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6" idx="3"/>
            <a:endCxn id="50" idx="1"/>
          </p:cNvCxnSpPr>
          <p:nvPr/>
        </p:nvCxnSpPr>
        <p:spPr>
          <a:xfrm flipH="1" flipV="1">
            <a:off x="2639494" y="553130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2521035" y="907656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756720" y="462928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2571804" y="918618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2642600" y="472256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613338" y="2507709"/>
            <a:ext cx="1281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Base Station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2377644" y="3884038"/>
            <a:ext cx="1454983" cy="691946"/>
            <a:chOff x="1989720" y="2857963"/>
            <a:chExt cx="1454983" cy="691946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 flipH="1">
              <a:off x="1989720" y="2857963"/>
              <a:ext cx="230916" cy="65307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TextBox 75"/>
            <p:cNvSpPr txBox="1"/>
            <p:nvPr/>
          </p:nvSpPr>
          <p:spPr>
            <a:xfrm>
              <a:off x="2163583" y="3272910"/>
              <a:ext cx="12811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5G Base </a:t>
              </a:r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Station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3637828" y="3378956"/>
            <a:ext cx="1624028" cy="45382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5G Mobile Core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(NG-Core)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493218" y="3215920"/>
            <a:ext cx="260398" cy="779891"/>
            <a:chOff x="3830533" y="3868351"/>
            <a:chExt cx="163378" cy="429190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0533" y="3936933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75000"/>
            </a:blip>
            <a:stretch>
              <a:fillRect/>
            </a:stretch>
          </p:blipFill>
          <p:spPr>
            <a:xfrm>
              <a:off x="3911957" y="3868351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1" name="Straight Connector 80"/>
          <p:cNvCxnSpPr/>
          <p:nvPr/>
        </p:nvCxnSpPr>
        <p:spPr>
          <a:xfrm flipV="1">
            <a:off x="753616" y="2922818"/>
            <a:ext cx="1654965" cy="74535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753616" y="3668177"/>
            <a:ext cx="1624028" cy="54239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>
            <a:off x="2608560" y="3605866"/>
            <a:ext cx="1029268" cy="604709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 flipV="1">
            <a:off x="2639494" y="2922818"/>
            <a:ext cx="998334" cy="68304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2521035" y="3277344"/>
            <a:ext cx="3002" cy="56305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756720" y="2832616"/>
            <a:ext cx="1654965" cy="74535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571804" y="3288306"/>
            <a:ext cx="3002" cy="563050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2642600" y="2841944"/>
            <a:ext cx="998334" cy="68304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281460D-294E-824F-B4DF-7E6801CADAE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 flipH="1">
            <a:off x="2407028" y="2562807"/>
            <a:ext cx="230916" cy="6530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1" name="Straight Connector 90"/>
          <p:cNvCxnSpPr/>
          <p:nvPr/>
        </p:nvCxnSpPr>
        <p:spPr>
          <a:xfrm>
            <a:off x="738063" y="3745929"/>
            <a:ext cx="1624028" cy="5423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2611664" y="3664960"/>
            <a:ext cx="1029268" cy="604709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5933525" y="1097678"/>
            <a:ext cx="1734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+mj-lt"/>
              </a:rPr>
              <a:t>Non-Standalone (NSA)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933525" y="3431331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Standalone (SA)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4851175" y="2140913"/>
            <a:ext cx="1789431" cy="276999"/>
            <a:chOff x="5933526" y="2256977"/>
            <a:chExt cx="1789431" cy="276999"/>
          </a:xfrm>
        </p:grpSpPr>
        <p:cxnSp>
          <p:nvCxnSpPr>
            <p:cNvPr id="96" name="Straight Connector 95"/>
            <p:cNvCxnSpPr>
              <a:stCxn id="97" idx="1"/>
            </p:cNvCxnSpPr>
            <p:nvPr/>
          </p:nvCxnSpPr>
          <p:spPr>
            <a:xfrm flipH="1">
              <a:off x="5933526" y="2395477"/>
              <a:ext cx="867384" cy="3534"/>
            </a:xfrm>
            <a:prstGeom prst="line">
              <a:avLst/>
            </a:prstGeom>
            <a:ln w="190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6800910" y="2256977"/>
              <a:ext cx="922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User Plane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851175" y="2424131"/>
            <a:ext cx="1988204" cy="276999"/>
            <a:chOff x="5951660" y="2540195"/>
            <a:chExt cx="1988204" cy="276999"/>
          </a:xfrm>
        </p:grpSpPr>
        <p:cxnSp>
          <p:nvCxnSpPr>
            <p:cNvPr id="98" name="Straight Connector 97"/>
            <p:cNvCxnSpPr>
              <a:stCxn id="99" idx="1"/>
            </p:cNvCxnSpPr>
            <p:nvPr/>
          </p:nvCxnSpPr>
          <p:spPr>
            <a:xfrm flipH="1">
              <a:off x="5951660" y="2678695"/>
              <a:ext cx="867384" cy="3534"/>
            </a:xfrm>
            <a:prstGeom prst="line">
              <a:avLst/>
            </a:prstGeom>
            <a:ln w="190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819044" y="2540195"/>
              <a:ext cx="11208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Control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955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467481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016707" y="411570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565933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115159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664385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213612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250782" y="101028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3699313" y="1010285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150087" y="101028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603103" y="1010284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049603" y="1010283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02411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249659" y="78630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249658" y="558417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3699313" y="791316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150086" y="786304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150085" y="562323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150084" y="338342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049602" y="786302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02410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03578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605739" y="7927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7" y="1387596"/>
            <a:ext cx="3643129" cy="378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4510507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3368676" y="1113839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1741640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2854541" y="1113839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19218" y="1814222"/>
            <a:ext cx="3644222" cy="2315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>
            <a:extLst>
              <a:ext uri="{FF2B5EF4-FFF2-40B4-BE49-F238E27FC236}">
                <a16:creationId xmlns:a16="http://schemas.microsoft.com/office/drawing/2014/main" id="{85FA081C-0B39-A247-9252-E7F5A1277D53}"/>
              </a:ext>
            </a:extLst>
          </p:cNvPr>
          <p:cNvGrpSpPr>
            <a:grpSpLocks noChangeAspect="1"/>
          </p:cNvGrpSpPr>
          <p:nvPr/>
        </p:nvGrpSpPr>
        <p:grpSpPr>
          <a:xfrm>
            <a:off x="4988960" y="3005310"/>
            <a:ext cx="3598621" cy="1005840"/>
            <a:chOff x="2294793" y="2571750"/>
            <a:chExt cx="4519248" cy="1263162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BF3892B-D32B-F443-988B-2A82A77B4BC0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8CC00AF-6F14-BD48-8EBE-5AB9226C3709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4269BF5-72F4-6E4F-944E-47D218BADE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B2FAA9B2-4D0D-CF49-9495-A06D9BA38784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26171C-760D-2C4C-B24A-C26E97064B88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F265D40-1AD3-104C-A165-CB43EAC9BB7C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4695221-CD9B-6C46-BA44-D285CFCCC253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726B25D8-9CA7-D44F-B97C-F38D2E4FEBA5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67A7F39-683D-1C48-B794-0BAF8C5A9578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802B29D-CE15-524D-A4C1-757DEFCAED3E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D999A326-3630-DB43-82CC-C2C1564667D7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BAB2719-6269-C541-84D8-A190C2F05E24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87CE1F36-2215-474E-BDD0-5C3FDB8BE101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8D58AE-4982-AC4D-91A9-90A2DEEE2A49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900C7AC-E6CE-3347-83E5-B92B61C24DEC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06E749F-1D61-214C-BCF6-9E89FC7A5703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FCEC4D-C160-E740-9219-989EE87E95C0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0391A82C-E6E3-B448-A4BC-11921900DA2E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D0665931-30E8-5946-8C55-852FD938CE7B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424E3D0-0DCC-5949-975F-97EEAB56D01C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DC2C6C6-7D19-4E46-B4A5-AAFC2DC8074B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3C92C5-56EC-044D-BCA8-2965137D47EE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A9B62-8644-4646-BA44-1646A33AE73E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02BDAA57-6CBF-834D-A440-E531BBAAB750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5C964ED-EAD0-F040-AA58-5A3DDA5270BD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35E85B5-DD1E-3244-A9BC-F3700B722A19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714A5BC-A110-9C4C-BA1D-A33BF2B21023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234710EE-FD73-414F-AAD6-D53E8BF2AB94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CDF546D1-5161-8B42-A16D-F64B27597A44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0539D92-BD23-234D-A196-BCA8634B5BC2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1026554" y="2068260"/>
            <a:ext cx="3598621" cy="1005840"/>
            <a:chOff x="2294793" y="2571750"/>
            <a:chExt cx="4519248" cy="126316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36079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910025" y="423446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59251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00847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55770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305629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342799" y="1022162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2592631" y="1022161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43405" y="1022161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496421" y="1022160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942921" y="1022159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39572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341676" y="79817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341675" y="570293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92631" y="803192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43404" y="798180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43403" y="574199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43402" y="35021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942920" y="798178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39572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39689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0308" y="1387594"/>
            <a:ext cx="1851150" cy="37807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92950" y="300531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3838595-96CD-6046-804C-887853CDB0C0}"/>
              </a:ext>
            </a:extLst>
          </p:cNvPr>
          <p:cNvSpPr/>
          <p:nvPr/>
        </p:nvSpPr>
        <p:spPr>
          <a:xfrm>
            <a:off x="2892627" y="1387594"/>
            <a:ext cx="1723664" cy="37807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54713" y="2068275"/>
            <a:ext cx="1766638" cy="1005840"/>
            <a:chOff x="3010937" y="2852034"/>
            <a:chExt cx="1766638" cy="100584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solidFill>
              <a:srgbClr val="A4242D"/>
            </a:solidFill>
            <a:ln>
              <a:solidFill>
                <a:srgbClr val="A4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317FA5C-BA37-BD45-B129-1E60915D7EF5}"/>
              </a:ext>
            </a:extLst>
          </p:cNvPr>
          <p:cNvGrpSpPr/>
          <p:nvPr/>
        </p:nvGrpSpPr>
        <p:grpSpPr>
          <a:xfrm>
            <a:off x="2770111" y="2699781"/>
            <a:ext cx="3604867" cy="1686506"/>
            <a:chOff x="2603575" y="2958768"/>
            <a:chExt cx="3604867" cy="168650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1B84FF-A292-594B-BA90-B606F9F430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09821" y="3639434"/>
              <a:ext cx="3598621" cy="1005840"/>
              <a:chOff x="2294793" y="2571750"/>
              <a:chExt cx="4519248" cy="126316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F0DCDD9-155D-364B-9232-020829C0E0B8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A0D4FF1-A485-1D46-A3A8-8CA8BF671DFB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36CF5D7-6A64-8443-B9FB-3816C28BAB49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69ABD9E-BA2B-B44F-AF48-9C26234E54C2}"/>
                  </a:ext>
                </a:extLst>
              </p:cNvPr>
              <p:cNvSpPr/>
              <p:nvPr/>
            </p:nvSpPr>
            <p:spPr>
              <a:xfrm>
                <a:off x="3675186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B732D7-7724-A241-A8D9-6667E34B4769}"/>
                  </a:ext>
                </a:extLst>
              </p:cNvPr>
              <p:cNvSpPr/>
              <p:nvPr/>
            </p:nvSpPr>
            <p:spPr>
              <a:xfrm>
                <a:off x="4135317" y="2571750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8F7E3F6-E09B-414D-A031-76F9535821C9}"/>
                  </a:ext>
                </a:extLst>
              </p:cNvPr>
              <p:cNvSpPr/>
              <p:nvPr/>
            </p:nvSpPr>
            <p:spPr>
              <a:xfrm>
                <a:off x="4595448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F8BA90-E508-534E-9D90-A4CF710DA0E5}"/>
                  </a:ext>
                </a:extLst>
              </p:cNvPr>
              <p:cNvSpPr/>
              <p:nvPr/>
            </p:nvSpPr>
            <p:spPr>
              <a:xfrm>
                <a:off x="5055579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494112-9870-1B4B-9E66-C5CA48C084E3}"/>
                  </a:ext>
                </a:extLst>
              </p:cNvPr>
              <p:cNvSpPr/>
              <p:nvPr/>
            </p:nvSpPr>
            <p:spPr>
              <a:xfrm>
                <a:off x="5515710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58D0F24-8369-BA42-AA57-955655509790}"/>
                  </a:ext>
                </a:extLst>
              </p:cNvPr>
              <p:cNvSpPr/>
              <p:nvPr/>
            </p:nvSpPr>
            <p:spPr>
              <a:xfrm>
                <a:off x="5975841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2FF1473-D9C0-7440-86D1-C70EB1669C10}"/>
                  </a:ext>
                </a:extLst>
              </p:cNvPr>
              <p:cNvSpPr/>
              <p:nvPr/>
            </p:nvSpPr>
            <p:spPr>
              <a:xfrm>
                <a:off x="6435972" y="2571750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4C8F41-C00A-354C-AB4E-EED9433E0CD4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8E0180C-1599-B944-8679-D9A1BDC4E1B2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6EC0A28-2214-074B-968F-BADA10B5768E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0041E5B-8FD0-F24D-AF3D-6CE4F8B66DB6}"/>
                  </a:ext>
                </a:extLst>
              </p:cNvPr>
              <p:cNvSpPr/>
              <p:nvPr/>
            </p:nvSpPr>
            <p:spPr>
              <a:xfrm>
                <a:off x="3675186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3D56F6-9BDC-FC4F-889D-99C0F3957639}"/>
                  </a:ext>
                </a:extLst>
              </p:cNvPr>
              <p:cNvSpPr/>
              <p:nvPr/>
            </p:nvSpPr>
            <p:spPr>
              <a:xfrm>
                <a:off x="4135317" y="3023088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40E599B-F7F4-A44B-B9B3-1F1134A51B24}"/>
                  </a:ext>
                </a:extLst>
              </p:cNvPr>
              <p:cNvSpPr/>
              <p:nvPr/>
            </p:nvSpPr>
            <p:spPr>
              <a:xfrm>
                <a:off x="4595448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55E290D-8625-6645-B848-DBFE40DD8BB8}"/>
                  </a:ext>
                </a:extLst>
              </p:cNvPr>
              <p:cNvSpPr/>
              <p:nvPr/>
            </p:nvSpPr>
            <p:spPr>
              <a:xfrm>
                <a:off x="5055579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6C28B29-5BC3-9743-9431-2ABD4C51803C}"/>
                  </a:ext>
                </a:extLst>
              </p:cNvPr>
              <p:cNvSpPr/>
              <p:nvPr/>
            </p:nvSpPr>
            <p:spPr>
              <a:xfrm>
                <a:off x="5515710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E7D7E04-100C-1845-A34A-2D0EDC74A1E2}"/>
                  </a:ext>
                </a:extLst>
              </p:cNvPr>
              <p:cNvSpPr/>
              <p:nvPr/>
            </p:nvSpPr>
            <p:spPr>
              <a:xfrm>
                <a:off x="5975841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54EA06C-A90B-784C-A190-86DE3187C9F4}"/>
                  </a:ext>
                </a:extLst>
              </p:cNvPr>
              <p:cNvSpPr/>
              <p:nvPr/>
            </p:nvSpPr>
            <p:spPr>
              <a:xfrm>
                <a:off x="6435972" y="3023088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8548BB2-92AD-794C-ADC1-B65849750455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E479952-E874-CF48-BEAE-06E7C242EDBA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6FB5099-CBB4-5046-89D2-2EDC0E1D6019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32EDE0-6AF7-6E42-8CA5-EC4772F32936}"/>
                  </a:ext>
                </a:extLst>
              </p:cNvPr>
              <p:cNvSpPr/>
              <p:nvPr/>
            </p:nvSpPr>
            <p:spPr>
              <a:xfrm>
                <a:off x="3675186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9A25F2C-2E27-D342-AFB6-C69B57FBB895}"/>
                  </a:ext>
                </a:extLst>
              </p:cNvPr>
              <p:cNvSpPr/>
              <p:nvPr/>
            </p:nvSpPr>
            <p:spPr>
              <a:xfrm>
                <a:off x="4135317" y="3456842"/>
                <a:ext cx="378069" cy="37807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26245E6-3771-574C-8675-B4761C83001F}"/>
                  </a:ext>
                </a:extLst>
              </p:cNvPr>
              <p:cNvSpPr/>
              <p:nvPr/>
            </p:nvSpPr>
            <p:spPr>
              <a:xfrm>
                <a:off x="4595448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33E46B-4C30-8844-9C18-E567EED3B0C0}"/>
                  </a:ext>
                </a:extLst>
              </p:cNvPr>
              <p:cNvSpPr/>
              <p:nvPr/>
            </p:nvSpPr>
            <p:spPr>
              <a:xfrm>
                <a:off x="5055579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2C6540-BB3E-A946-815C-D112E47956D0}"/>
                  </a:ext>
                </a:extLst>
              </p:cNvPr>
              <p:cNvSpPr/>
              <p:nvPr/>
            </p:nvSpPr>
            <p:spPr>
              <a:xfrm>
                <a:off x="5515710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94AFEFE-BF7D-6E40-8818-A63F09D1731C}"/>
                  </a:ext>
                </a:extLst>
              </p:cNvPr>
              <p:cNvSpPr/>
              <p:nvPr/>
            </p:nvSpPr>
            <p:spPr>
              <a:xfrm>
                <a:off x="5975841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C325189-4542-014F-B1B7-E4A3A3397886}"/>
                  </a:ext>
                </a:extLst>
              </p:cNvPr>
              <p:cNvSpPr/>
              <p:nvPr/>
            </p:nvSpPr>
            <p:spPr>
              <a:xfrm>
                <a:off x="6435972" y="3456842"/>
                <a:ext cx="378069" cy="378070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2AAF3D8-068F-6946-BE53-69343659D51C}"/>
                </a:ext>
              </a:extLst>
            </p:cNvPr>
            <p:cNvSpPr/>
            <p:nvPr/>
          </p:nvSpPr>
          <p:spPr>
            <a:xfrm>
              <a:off x="2603575" y="2958768"/>
              <a:ext cx="1794094" cy="37807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3838595-96CD-6046-804C-887853CDB0C0}"/>
                </a:ext>
              </a:extLst>
            </p:cNvPr>
            <p:cNvSpPr/>
            <p:nvPr/>
          </p:nvSpPr>
          <p:spPr>
            <a:xfrm>
              <a:off x="4405464" y="2958768"/>
              <a:ext cx="1794094" cy="378070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SCHEDULER</a:t>
              </a:r>
            </a:p>
          </p:txBody>
        </p:sp>
      </p:grpSp>
      <p:sp>
        <p:nvSpPr>
          <p:cNvPr id="210" name="Rectangle 209">
            <a:extLst>
              <a:ext uri="{FF2B5EF4-FFF2-40B4-BE49-F238E27FC236}">
                <a16:creationId xmlns:a16="http://schemas.microsoft.com/office/drawing/2014/main" id="{37FAF277-5C5C-7344-99AB-BABEA678C38C}"/>
              </a:ext>
            </a:extLst>
          </p:cNvPr>
          <p:cNvSpPr/>
          <p:nvPr/>
        </p:nvSpPr>
        <p:spPr>
          <a:xfrm rot="5400000">
            <a:off x="4030882" y="894747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BCA3A31-9CD4-3E40-948C-4200D571BF1C}"/>
              </a:ext>
            </a:extLst>
          </p:cNvPr>
          <p:cNvSpPr/>
          <p:nvPr/>
        </p:nvSpPr>
        <p:spPr>
          <a:xfrm rot="5400000">
            <a:off x="4458772" y="883941"/>
            <a:ext cx="1143787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Link Aggregation</a:t>
            </a:r>
          </a:p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023B4CB-5BD6-814E-BA90-A66148660E80}"/>
              </a:ext>
            </a:extLst>
          </p:cNvPr>
          <p:cNvSpPr/>
          <p:nvPr/>
        </p:nvSpPr>
        <p:spPr>
          <a:xfrm rot="5400000">
            <a:off x="5321951" y="883071"/>
            <a:ext cx="1143786" cy="39145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RAN Slicing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D866C524-05D2-0146-8465-4D26EAA9D030}"/>
              </a:ext>
            </a:extLst>
          </p:cNvPr>
          <p:cNvSpPr/>
          <p:nvPr/>
        </p:nvSpPr>
        <p:spPr>
          <a:xfrm rot="5400000">
            <a:off x="3187861" y="894747"/>
            <a:ext cx="1143786" cy="391458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433350-8178-C54A-8B0D-718AA646FFD2}"/>
              </a:ext>
            </a:extLst>
          </p:cNvPr>
          <p:cNvGrpSpPr/>
          <p:nvPr/>
        </p:nvGrpSpPr>
        <p:grpSpPr>
          <a:xfrm>
            <a:off x="2616200" y="459348"/>
            <a:ext cx="3911600" cy="1552808"/>
            <a:chOff x="2616200" y="936912"/>
            <a:chExt cx="3911600" cy="1552808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9D29E9-FB27-B649-8394-00A09280CB5E}"/>
                </a:ext>
              </a:extLst>
            </p:cNvPr>
            <p:cNvSpPr/>
            <p:nvPr/>
          </p:nvSpPr>
          <p:spPr>
            <a:xfrm>
              <a:off x="2684206" y="2200748"/>
              <a:ext cx="3775588" cy="248751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1200" b="1" dirty="0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Near-RT RIC</a:t>
              </a:r>
              <a:endParaRPr lang="en-US"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3B1334F-A791-974E-88E7-E62EEC3F3D54}"/>
                </a:ext>
              </a:extLst>
            </p:cNvPr>
            <p:cNvSpPr/>
            <p:nvPr/>
          </p:nvSpPr>
          <p:spPr>
            <a:xfrm>
              <a:off x="2616200" y="936912"/>
              <a:ext cx="3911600" cy="1552808"/>
            </a:xfrm>
            <a:prstGeom prst="rect">
              <a:avLst/>
            </a:prstGeom>
            <a:noFill/>
            <a:ln w="381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72293E5-0B09-6343-BBCC-245A8841333E}"/>
              </a:ext>
            </a:extLst>
          </p:cNvPr>
          <p:cNvSpPr/>
          <p:nvPr/>
        </p:nvSpPr>
        <p:spPr>
          <a:xfrm rot="5400000">
            <a:off x="4893379" y="883941"/>
            <a:ext cx="1143787" cy="39145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Link Aggregation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368F8DA-0F4C-D14F-BB9B-84B85B470BFD}"/>
              </a:ext>
            </a:extLst>
          </p:cNvPr>
          <p:cNvSpPr/>
          <p:nvPr/>
        </p:nvSpPr>
        <p:spPr>
          <a:xfrm rot="5400000">
            <a:off x="3611498" y="894748"/>
            <a:ext cx="1143786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Interference Management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26E28F05-AE2D-BA44-BF9E-C4A8CAB1DF97}"/>
              </a:ext>
            </a:extLst>
          </p:cNvPr>
          <p:cNvSpPr/>
          <p:nvPr/>
        </p:nvSpPr>
        <p:spPr>
          <a:xfrm rot="5400000">
            <a:off x="2763938" y="894747"/>
            <a:ext cx="1143788" cy="391458"/>
          </a:xfrm>
          <a:prstGeom prst="rect">
            <a:avLst/>
          </a:prstGeom>
          <a:solidFill>
            <a:srgbClr val="6ABADD"/>
          </a:solidFill>
          <a:ln>
            <a:solidFill>
              <a:srgbClr val="6ABAD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900" b="1" dirty="0">
                <a:solidFill>
                  <a:srgbClr val="FFFFFF"/>
                </a:solidFill>
                <a:latin typeface="Lato Bold"/>
              </a:rPr>
              <a:t>Handover Control</a:t>
            </a:r>
            <a:endParaRPr lang="en-US" sz="900" dirty="0">
              <a:solidFill>
                <a:srgbClr val="FFFFFF"/>
              </a:solidFill>
              <a:latin typeface="Lato Bold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0D90EFA-6C72-7C47-AC92-F99C5C186D6F}"/>
              </a:ext>
            </a:extLst>
          </p:cNvPr>
          <p:cNvSpPr/>
          <p:nvPr/>
        </p:nvSpPr>
        <p:spPr>
          <a:xfrm>
            <a:off x="2616200" y="2359497"/>
            <a:ext cx="3911600" cy="2067785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82D0B05-652C-0443-8D75-0C72B2B35565}"/>
              </a:ext>
            </a:extLst>
          </p:cNvPr>
          <p:cNvSpPr/>
          <p:nvPr/>
        </p:nvSpPr>
        <p:spPr>
          <a:xfrm>
            <a:off x="2675321" y="2403741"/>
            <a:ext cx="3775588" cy="24875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r>
              <a:rPr lang="en-US" sz="1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 Time RAN Control</a:t>
            </a:r>
            <a:endParaRPr lang="en-US" sz="1200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28CE88D2-B9C8-5440-A08C-A91D162D2AD9}"/>
              </a:ext>
            </a:extLst>
          </p:cNvPr>
          <p:cNvCxnSpPr>
            <a:cxnSpLocks/>
            <a:stCxn id="223" idx="0"/>
            <a:endCxn id="219" idx="2"/>
          </p:cNvCxnSpPr>
          <p:nvPr/>
        </p:nvCxnSpPr>
        <p:spPr>
          <a:xfrm flipV="1">
            <a:off x="4572000" y="2012156"/>
            <a:ext cx="0" cy="347341"/>
          </a:xfrm>
          <a:prstGeom prst="straightConnector1">
            <a:avLst/>
          </a:prstGeom>
          <a:ln w="15875">
            <a:solidFill>
              <a:schemeClr val="bg2">
                <a:lumMod val="10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2770111" y="3125781"/>
            <a:ext cx="3604867" cy="221212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WIRELESS HYPERVISOR</a:t>
            </a:r>
          </a:p>
        </p:txBody>
      </p:sp>
    </p:spTree>
    <p:extLst>
      <p:ext uri="{BB962C8B-B14F-4D97-AF65-F5344CB8AC3E}">
        <p14:creationId xmlns:p14="http://schemas.microsoft.com/office/powerpoint/2010/main" val="237710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211" grpId="0" animBg="1"/>
      <p:bldP spid="214" grpId="0" animBg="1"/>
      <p:bldP spid="216" grpId="0" animBg="1"/>
      <p:bldP spid="220" grpId="0" animBg="1"/>
      <p:bldP spid="221" grpId="0" animBg="1"/>
      <p:bldP spid="2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B71DB0-0A7D-8C47-84F1-6831358EE548}"/>
              </a:ext>
            </a:extLst>
          </p:cNvPr>
          <p:cNvGrpSpPr/>
          <p:nvPr/>
        </p:nvGrpSpPr>
        <p:grpSpPr>
          <a:xfrm>
            <a:off x="313005" y="2959827"/>
            <a:ext cx="4115101" cy="1489365"/>
            <a:chOff x="2843606" y="851887"/>
            <a:chExt cx="5945774" cy="23387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2DFE0D4-2DF5-5749-B6E7-6EBAEB272739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58607E-6353-4D4B-8DAD-369A2D6F9C52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CC4C8D4-AF26-244B-AE97-4BCD5248CA09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solidFill>
              <a:srgbClr val="4472C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BFD6D9-03C0-7F43-9C7F-A1B793D87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E68C377-9896-2543-A65B-C9C6BA7337C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DD1E09-988F-9340-8810-341D5C0C1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BE37708-9C94-744A-A362-22E951ED980D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7874A8-4CC7-7040-A75D-E6F6F26CF55D}"/>
                </a:ext>
              </a:extLst>
            </p:cNvPr>
            <p:cNvSpPr/>
            <p:nvPr/>
          </p:nvSpPr>
          <p:spPr>
            <a:xfrm>
              <a:off x="2843606" y="1404498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DF3DFB-DC33-2548-80C0-78C42E2D66FC}"/>
                </a:ext>
              </a:extLst>
            </p:cNvPr>
            <p:cNvSpPr/>
            <p:nvPr/>
          </p:nvSpPr>
          <p:spPr>
            <a:xfrm>
              <a:off x="7574038" y="100428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574A3-993E-6348-877A-E48FE2C42B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322591"/>
              <a:ext cx="1026166" cy="4119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B5D765F-55AA-6F4B-9BF2-84B46E68B308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00695"/>
              <a:ext cx="1026166" cy="11377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3FAD0B7-ECA5-F647-BADB-049913030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1640895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F44EE2D-CCAB-C941-A8DF-E4F5900CD0E6}"/>
                </a:ext>
              </a:extLst>
            </p:cNvPr>
            <p:cNvSpPr/>
            <p:nvPr/>
          </p:nvSpPr>
          <p:spPr>
            <a:xfrm>
              <a:off x="7574038" y="2554039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99D725-AF70-A743-91AA-2BF7FA775D8C}"/>
              </a:ext>
            </a:extLst>
          </p:cNvPr>
          <p:cNvGrpSpPr/>
          <p:nvPr/>
        </p:nvGrpSpPr>
        <p:grpSpPr>
          <a:xfrm>
            <a:off x="313005" y="214603"/>
            <a:ext cx="4114797" cy="1489365"/>
            <a:chOff x="2840236" y="851887"/>
            <a:chExt cx="5796744" cy="218636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BE4FEF7-9449-2B42-9EFA-E9BF9EB1FBC2}"/>
                </a:ext>
              </a:extLst>
            </p:cNvPr>
            <p:cNvSpPr/>
            <p:nvPr/>
          </p:nvSpPr>
          <p:spPr>
            <a:xfrm>
              <a:off x="5332530" y="14162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70775A-C46F-8F47-93EA-F8E7CA973CD6}"/>
                </a:ext>
              </a:extLst>
            </p:cNvPr>
            <p:cNvSpPr/>
            <p:nvPr/>
          </p:nvSpPr>
          <p:spPr>
            <a:xfrm>
              <a:off x="7421638" y="2401639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B9CB0C3-3582-204F-B626-3644584AE45E}"/>
                </a:ext>
              </a:extLst>
            </p:cNvPr>
            <p:cNvSpPr/>
            <p:nvPr/>
          </p:nvSpPr>
          <p:spPr>
            <a:xfrm>
              <a:off x="7421638" y="85188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990D913-7BA5-3A41-A0AA-DD773C78C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1170191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3B2E377-8E88-394F-BEA7-9B0A554E2379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1734559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2C0A188-29A1-4549-B51D-55AD46E5C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1488495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C8C1849-65BB-9645-A37D-01DDB229C762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1734559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BB93459-6204-B64B-ABEF-EDDAA51CB180}"/>
                </a:ext>
              </a:extLst>
            </p:cNvPr>
            <p:cNvSpPr/>
            <p:nvPr/>
          </p:nvSpPr>
          <p:spPr>
            <a:xfrm>
              <a:off x="2840236" y="1404498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13005" y="1932828"/>
            <a:ext cx="738207" cy="470792"/>
            <a:chOff x="227747" y="1970783"/>
            <a:chExt cx="738207" cy="47079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CC4C8D4-AF26-244B-AE97-4BCD5248CA09}"/>
                </a:ext>
              </a:extLst>
            </p:cNvPr>
            <p:cNvSpPr/>
            <p:nvPr/>
          </p:nvSpPr>
          <p:spPr>
            <a:xfrm flipH="1">
              <a:off x="227747" y="2232051"/>
              <a:ext cx="738207" cy="209524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6DF3DFB-DC33-2548-80C0-78C42E2D66FC}"/>
                </a:ext>
              </a:extLst>
            </p:cNvPr>
            <p:cNvSpPr/>
            <p:nvPr/>
          </p:nvSpPr>
          <p:spPr>
            <a:xfrm>
              <a:off x="227747" y="1970783"/>
              <a:ext cx="738207" cy="21683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Slice 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C7870E-58D3-344C-8D37-D32354E924C2}"/>
              </a:ext>
            </a:extLst>
          </p:cNvPr>
          <p:cNvGrpSpPr/>
          <p:nvPr/>
        </p:nvGrpSpPr>
        <p:grpSpPr>
          <a:xfrm>
            <a:off x="4898576" y="214603"/>
            <a:ext cx="4105467" cy="1489365"/>
            <a:chOff x="2840526" y="4088555"/>
            <a:chExt cx="5796454" cy="2186360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DF2FFDF-B2EE-6D45-B39F-9DA440C8BEA0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E652BD2-C273-9B47-8454-DCE9ACBD5442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4F35A40-EA0A-9544-9486-C776E76818A8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gradFill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24DB34-21D6-B246-8C38-1150C19179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49CC313-AF54-9C44-8E5E-4842D5B209BC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CD3BC9A-FD2F-6D47-9D70-C17B12720A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15EDCA3-CE1C-5E4F-AD39-8328FC3DBAAE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FE275F-1408-BC43-A89A-A731D833FAE0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69CF793-15FC-0C4C-B5FD-FD3C2A49DAD6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CC947DA-3FC6-6248-B349-8CBC06714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406859"/>
              <a:ext cx="721366" cy="7167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17AA2D7-DC58-F44D-B515-5240E638E017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86559"/>
              <a:ext cx="711841" cy="81774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9240C95-54EC-7C42-B391-0F1905A60D7D}"/>
                </a:ext>
              </a:extLst>
            </p:cNvPr>
            <p:cNvSpPr/>
            <p:nvPr/>
          </p:nvSpPr>
          <p:spPr>
            <a:xfrm>
              <a:off x="2840526" y="4641166"/>
              <a:ext cx="1215342" cy="636608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767C755-382C-7C44-91A2-401E19C42D5B}"/>
              </a:ext>
            </a:extLst>
          </p:cNvPr>
          <p:cNvGrpSpPr/>
          <p:nvPr/>
        </p:nvGrpSpPr>
        <p:grpSpPr>
          <a:xfrm>
            <a:off x="4884832" y="2959827"/>
            <a:ext cx="4108577" cy="1489365"/>
            <a:chOff x="2843816" y="4088555"/>
            <a:chExt cx="5945564" cy="233876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EDDEE8F-AC76-9C41-A8A2-29DD74879612}"/>
                </a:ext>
              </a:extLst>
            </p:cNvPr>
            <p:cNvSpPr/>
            <p:nvPr/>
          </p:nvSpPr>
          <p:spPr>
            <a:xfrm>
              <a:off x="5332530" y="4652923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4EE1FC6-E972-D741-98DA-4BF9743B3387}"/>
                </a:ext>
              </a:extLst>
            </p:cNvPr>
            <p:cNvSpPr/>
            <p:nvPr/>
          </p:nvSpPr>
          <p:spPr>
            <a:xfrm>
              <a:off x="7421638" y="5638307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64E7FDA-6015-474B-88DC-026DA85DF122}"/>
                </a:ext>
              </a:extLst>
            </p:cNvPr>
            <p:cNvSpPr/>
            <p:nvPr/>
          </p:nvSpPr>
          <p:spPr>
            <a:xfrm>
              <a:off x="7421638" y="4088555"/>
              <a:ext cx="1215342" cy="63660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ACCC528C-50CF-1B47-BCD5-645D97D6D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7872" y="4406859"/>
              <a:ext cx="873766" cy="564368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161A1A8-5F01-4647-B358-60D65B575EE3}"/>
                </a:ext>
              </a:extLst>
            </p:cNvPr>
            <p:cNvCxnSpPr>
              <a:cxnSpLocks/>
            </p:cNvCxnSpPr>
            <p:nvPr/>
          </p:nvCxnSpPr>
          <p:spPr>
            <a:xfrm>
              <a:off x="6547872" y="4971227"/>
              <a:ext cx="873766" cy="98538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7426E84-C1D8-3047-8652-89AFCEF3C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9309" y="4725163"/>
              <a:ext cx="0" cy="913144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48300CF-5F1B-EF48-92EE-24179E49ADE4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71227"/>
              <a:ext cx="1408402" cy="0"/>
            </a:xfrm>
            <a:prstGeom prst="line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99C78C3-9D96-1D4E-97F0-3FCC920E71D7}"/>
                </a:ext>
              </a:extLst>
            </p:cNvPr>
            <p:cNvSpPr/>
            <p:nvPr/>
          </p:nvSpPr>
          <p:spPr>
            <a:xfrm>
              <a:off x="5484930" y="4805323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DU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1C1C363-ED1D-4F4C-B068-6EA7FB01446A}"/>
                </a:ext>
              </a:extLst>
            </p:cNvPr>
            <p:cNvSpPr/>
            <p:nvPr/>
          </p:nvSpPr>
          <p:spPr>
            <a:xfrm>
              <a:off x="7574038" y="5790707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CU-U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12E08B6-6237-E84A-9D57-11FA43385D43}"/>
                </a:ext>
              </a:extLst>
            </p:cNvPr>
            <p:cNvSpPr/>
            <p:nvPr/>
          </p:nvSpPr>
          <p:spPr>
            <a:xfrm>
              <a:off x="7574038" y="4240955"/>
              <a:ext cx="1215342" cy="63660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CU-C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8D449F4-D983-B149-A052-A3767B01E1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0272" y="4559259"/>
              <a:ext cx="873766" cy="564368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0C95BB6-56E9-D14D-A2DE-72AA4583A2F0}"/>
                </a:ext>
              </a:extLst>
            </p:cNvPr>
            <p:cNvCxnSpPr>
              <a:cxnSpLocks/>
            </p:cNvCxnSpPr>
            <p:nvPr/>
          </p:nvCxnSpPr>
          <p:spPr>
            <a:xfrm>
              <a:off x="6700272" y="5095407"/>
              <a:ext cx="873766" cy="98538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574EEF2-8C2E-824B-B7F9-1E73BDC49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1709" y="4877563"/>
              <a:ext cx="0" cy="913144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E739BB-9887-814F-AB01-4BFC8AC49249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28" y="4959470"/>
              <a:ext cx="1551277" cy="124077"/>
            </a:xfrm>
            <a:prstGeom prst="line">
              <a:avLst/>
            </a:prstGeom>
            <a:ln w="19050">
              <a:solidFill>
                <a:schemeClr val="accent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DFE20D4-5BC7-6046-B49D-2FE934F4C585}"/>
                </a:ext>
              </a:extLst>
            </p:cNvPr>
            <p:cNvSpPr/>
            <p:nvPr/>
          </p:nvSpPr>
          <p:spPr>
            <a:xfrm>
              <a:off x="2843816" y="4641166"/>
              <a:ext cx="1215343" cy="636609"/>
            </a:xfrm>
            <a:prstGeom prst="rect">
              <a:avLst/>
            </a:prstGeom>
            <a:gradFill flip="none" rotWithShape="1">
              <a:gsLst>
                <a:gs pos="0">
                  <a:srgbClr val="4472C4"/>
                </a:gs>
                <a:gs pos="45000">
                  <a:schemeClr val="accent1">
                    <a:lumMod val="45000"/>
                    <a:lumOff val="55000"/>
                  </a:schemeClr>
                </a:gs>
                <a:gs pos="100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RU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333437" y="1333248"/>
            <a:ext cx="380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(a)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275914" y="4092601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(b)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958643" y="1333248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(c)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49025" y="4043788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44596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80FED6F-6BD6-8A43-AEAD-DB76778A3B11}"/>
              </a:ext>
            </a:extLst>
          </p:cNvPr>
          <p:cNvGrpSpPr/>
          <p:nvPr/>
        </p:nvGrpSpPr>
        <p:grpSpPr>
          <a:xfrm>
            <a:off x="874230" y="1225715"/>
            <a:ext cx="5485412" cy="2692073"/>
            <a:chOff x="874230" y="1225715"/>
            <a:chExt cx="5485412" cy="2692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8C7085-8175-744B-823D-4FC26C7B1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390792" y="1940370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236E19CD-F130-8045-8D6C-F2A30AD07F83}"/>
                </a:ext>
              </a:extLst>
            </p:cNvPr>
            <p:cNvSpPr/>
            <p:nvPr/>
          </p:nvSpPr>
          <p:spPr>
            <a:xfrm rot="5805545" flipH="1">
              <a:off x="980171" y="120765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5CF5F6-96F4-1646-8A54-9CE044F4B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374" y="194274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BC6F53CC-EE77-AC41-921F-91082A95E16A}"/>
                </a:ext>
              </a:extLst>
            </p:cNvPr>
            <p:cNvSpPr/>
            <p:nvPr/>
          </p:nvSpPr>
          <p:spPr>
            <a:xfrm rot="3648748" flipH="1">
              <a:off x="1118854" y="194050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9AD07E-B469-6A4C-B53F-EE7FBBB1C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6021" y="2468984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F0BBC97-974C-2D4B-81CD-D42C855F0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1812" y="300162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1A619AC-E924-714A-BDDD-F6983C6C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128" y="2598209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AB8DA86-6649-F244-8B75-1ABB2D788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8365" y="178712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6ECED9B-21A5-DA4A-9B7A-E3B59FB22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9620" y="1564473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9312B9-1C61-B349-BD17-897172F71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0379" y="3248376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129B6F9-BF5D-944F-861C-3E0DA365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2923642" y="2780351"/>
              <a:ext cx="739148" cy="5784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868027" y="2031677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Control Plane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2D2337-2766-EB4C-A14D-57FD5E035511}"/>
                </a:ext>
              </a:extLst>
            </p:cNvPr>
            <p:cNvSpPr/>
            <p:nvPr/>
          </p:nvSpPr>
          <p:spPr>
            <a:xfrm flipH="1">
              <a:off x="2113571" y="1225715"/>
              <a:ext cx="1686904" cy="26920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58" name="Elbow Connector 57"/>
            <p:cNvCxnSpPr>
              <a:stCxn id="16" idx="1"/>
              <a:endCxn id="18" idx="3"/>
            </p:cNvCxnSpPr>
            <p:nvPr/>
          </p:nvCxnSpPr>
          <p:spPr>
            <a:xfrm flipV="1">
              <a:off x="3662790" y="2377336"/>
              <a:ext cx="1205237" cy="692222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65" idx="3"/>
            </p:cNvCxnSpPr>
            <p:nvPr/>
          </p:nvCxnSpPr>
          <p:spPr>
            <a:xfrm>
              <a:off x="3654614" y="3248376"/>
              <a:ext cx="121304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867663" y="2902717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74230" y="1225715"/>
            <a:ext cx="5485412" cy="2692073"/>
            <a:chOff x="948042" y="1349409"/>
            <a:chExt cx="5485412" cy="269207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98C7085-8175-744B-823D-4FC26C7B1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464604" y="2064064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236E19CD-F130-8045-8D6C-F2A30AD07F83}"/>
                </a:ext>
              </a:extLst>
            </p:cNvPr>
            <p:cNvSpPr/>
            <p:nvPr/>
          </p:nvSpPr>
          <p:spPr>
            <a:xfrm rot="5805545" flipH="1">
              <a:off x="1053983" y="1331352"/>
              <a:ext cx="1361973" cy="1573856"/>
            </a:xfrm>
            <a:prstGeom prst="triangle">
              <a:avLst/>
            </a:prstGeom>
            <a:gradFill flip="none" rotWithShape="1">
              <a:gsLst>
                <a:gs pos="0">
                  <a:schemeClr val="tx2"/>
                </a:gs>
                <a:gs pos="74000">
                  <a:schemeClr val="accent4">
                    <a:lumMod val="20000"/>
                    <a:lumOff val="80000"/>
                  </a:schemeClr>
                </a:gs>
                <a:gs pos="8300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20000"/>
                    <a:lumOff val="8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BC6F53CC-EE77-AC41-921F-91082A95E16A}"/>
                </a:ext>
              </a:extLst>
            </p:cNvPr>
            <p:cNvSpPr/>
            <p:nvPr/>
          </p:nvSpPr>
          <p:spPr>
            <a:xfrm rot="3648748" flipH="1">
              <a:off x="1192666" y="2064200"/>
              <a:ext cx="1361973" cy="1573856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80000">
                  <a:schemeClr val="accent6">
                    <a:lumMod val="20000"/>
                    <a:lumOff val="80000"/>
                  </a:schemeClr>
                </a:gs>
                <a:gs pos="53000">
                  <a:schemeClr val="accent6">
                    <a:lumMod val="20000"/>
                    <a:lumOff val="8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69312B9-1C61-B349-BD17-897172F71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4191" y="3372070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 descr="A close up of a logo&#10;&#10;Description automatically generated">
              <a:extLst>
                <a:ext uri="{FF2B5EF4-FFF2-40B4-BE49-F238E27FC236}">
                  <a16:creationId xmlns:a16="http://schemas.microsoft.com/office/drawing/2014/main" id="{B129B6F9-BF5D-944F-861C-3E0DA365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997454" y="2904045"/>
              <a:ext cx="739148" cy="578414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941839" y="2155371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Control Plane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2D2337-2766-EB4C-A14D-57FD5E035511}"/>
                </a:ext>
              </a:extLst>
            </p:cNvPr>
            <p:cNvSpPr/>
            <p:nvPr/>
          </p:nvSpPr>
          <p:spPr>
            <a:xfrm flipH="1">
              <a:off x="2187383" y="1349409"/>
              <a:ext cx="1686904" cy="2692073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58" name="Elbow Connector 57"/>
            <p:cNvCxnSpPr>
              <a:stCxn id="16" idx="1"/>
              <a:endCxn id="18" idx="3"/>
            </p:cNvCxnSpPr>
            <p:nvPr/>
          </p:nvCxnSpPr>
          <p:spPr>
            <a:xfrm flipV="1">
              <a:off x="3736602" y="2501030"/>
              <a:ext cx="1205237" cy="692222"/>
            </a:xfrm>
            <a:prstGeom prst="bentConnector3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endCxn id="65" idx="3"/>
            </p:cNvCxnSpPr>
            <p:nvPr/>
          </p:nvCxnSpPr>
          <p:spPr>
            <a:xfrm>
              <a:off x="3728426" y="3384510"/>
              <a:ext cx="1213049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941475" y="3038851"/>
              <a:ext cx="1491615" cy="69131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105579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7208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CA7B3525-FFCE-C74C-BA6E-D9D8B7F86B5F}"/>
              </a:ext>
            </a:extLst>
          </p:cNvPr>
          <p:cNvCxnSpPr>
            <a:cxnSpLocks/>
          </p:cNvCxnSpPr>
          <p:nvPr/>
        </p:nvCxnSpPr>
        <p:spPr>
          <a:xfrm>
            <a:off x="2579650" y="2514600"/>
            <a:ext cx="4200712" cy="785995"/>
          </a:xfrm>
          <a:prstGeom prst="bentConnector3">
            <a:avLst>
              <a:gd name="adj1" fmla="val 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0396CAC-9988-6044-BA9D-F24D5A9C1498}"/>
              </a:ext>
            </a:extLst>
          </p:cNvPr>
          <p:cNvCxnSpPr>
            <a:cxnSpLocks/>
          </p:cNvCxnSpPr>
          <p:nvPr/>
        </p:nvCxnSpPr>
        <p:spPr>
          <a:xfrm>
            <a:off x="2818948" y="2522731"/>
            <a:ext cx="3961414" cy="709678"/>
          </a:xfrm>
          <a:prstGeom prst="bentConnector3">
            <a:avLst>
              <a:gd name="adj1" fmla="val -253"/>
            </a:avLst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75508" y="2738572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75509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endCxn id="41" idx="3"/>
          </p:cNvCxnSpPr>
          <p:nvPr/>
        </p:nvCxnSpPr>
        <p:spPr>
          <a:xfrm flipV="1">
            <a:off x="6775508" y="3100227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75508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647431" y="2206345"/>
            <a:ext cx="1956563" cy="646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C7085-8175-744B-823D-4FC26C7B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90791" y="1551536"/>
            <a:ext cx="646947" cy="176871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75037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2766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1033956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72639" y="1644660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00413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00333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366717" y="3042863"/>
            <a:ext cx="517197" cy="4110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22631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22631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A9F0B5-5FE4-CE48-91EA-7AAA38426A96}"/>
              </a:ext>
            </a:extLst>
          </p:cNvPr>
          <p:cNvSpPr txBox="1"/>
          <p:nvPr/>
        </p:nvSpPr>
        <p:spPr>
          <a:xfrm>
            <a:off x="3443325" y="2110085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Old figures not yet 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integrated into latest</a:t>
            </a:r>
          </a:p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outline follows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7263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0DCDD9-155D-364B-9232-020829C0E0B8}"/>
              </a:ext>
            </a:extLst>
          </p:cNvPr>
          <p:cNvSpPr/>
          <p:nvPr/>
        </p:nvSpPr>
        <p:spPr>
          <a:xfrm>
            <a:off x="2294793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0D4FF1-A485-1D46-A3A8-8CA8BF671DFB}"/>
              </a:ext>
            </a:extLst>
          </p:cNvPr>
          <p:cNvSpPr/>
          <p:nvPr/>
        </p:nvSpPr>
        <p:spPr>
          <a:xfrm>
            <a:off x="2754924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CF5D7-6A64-8443-B9FB-3816C28BAB49}"/>
              </a:ext>
            </a:extLst>
          </p:cNvPr>
          <p:cNvSpPr/>
          <p:nvPr/>
        </p:nvSpPr>
        <p:spPr>
          <a:xfrm>
            <a:off x="3215055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ABD9E-BA2B-B44F-AF48-9C26234E54C2}"/>
              </a:ext>
            </a:extLst>
          </p:cNvPr>
          <p:cNvSpPr/>
          <p:nvPr/>
        </p:nvSpPr>
        <p:spPr>
          <a:xfrm>
            <a:off x="3675186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B732D7-7724-A241-A8D9-6667E34B4769}"/>
              </a:ext>
            </a:extLst>
          </p:cNvPr>
          <p:cNvSpPr/>
          <p:nvPr/>
        </p:nvSpPr>
        <p:spPr>
          <a:xfrm>
            <a:off x="4135317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F7E3F6-E09B-414D-A031-76F9535821C9}"/>
              </a:ext>
            </a:extLst>
          </p:cNvPr>
          <p:cNvSpPr/>
          <p:nvPr/>
        </p:nvSpPr>
        <p:spPr>
          <a:xfrm>
            <a:off x="4595448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F8BA90-E508-534E-9D90-A4CF710DA0E5}"/>
              </a:ext>
            </a:extLst>
          </p:cNvPr>
          <p:cNvSpPr/>
          <p:nvPr/>
        </p:nvSpPr>
        <p:spPr>
          <a:xfrm>
            <a:off x="5055579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494112-9870-1B4B-9E66-C5CA48C084E3}"/>
              </a:ext>
            </a:extLst>
          </p:cNvPr>
          <p:cNvSpPr/>
          <p:nvPr/>
        </p:nvSpPr>
        <p:spPr>
          <a:xfrm>
            <a:off x="5515710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8D0F24-8369-BA42-AA57-955655509790}"/>
              </a:ext>
            </a:extLst>
          </p:cNvPr>
          <p:cNvSpPr/>
          <p:nvPr/>
        </p:nvSpPr>
        <p:spPr>
          <a:xfrm>
            <a:off x="5975841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FF1473-D9C0-7440-86D1-C70EB1669C10}"/>
              </a:ext>
            </a:extLst>
          </p:cNvPr>
          <p:cNvSpPr/>
          <p:nvPr/>
        </p:nvSpPr>
        <p:spPr>
          <a:xfrm>
            <a:off x="6435972" y="2245170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4C8F41-C00A-354C-AB4E-EED9433E0CD4}"/>
              </a:ext>
            </a:extLst>
          </p:cNvPr>
          <p:cNvSpPr/>
          <p:nvPr/>
        </p:nvSpPr>
        <p:spPr>
          <a:xfrm>
            <a:off x="2294793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E0180C-1599-B944-8679-D9A1BDC4E1B2}"/>
              </a:ext>
            </a:extLst>
          </p:cNvPr>
          <p:cNvSpPr/>
          <p:nvPr/>
        </p:nvSpPr>
        <p:spPr>
          <a:xfrm>
            <a:off x="2754924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EC0A28-2214-074B-968F-BADA10B5768E}"/>
              </a:ext>
            </a:extLst>
          </p:cNvPr>
          <p:cNvSpPr/>
          <p:nvPr/>
        </p:nvSpPr>
        <p:spPr>
          <a:xfrm>
            <a:off x="3215055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41E5B-8FD0-F24D-AF3D-6CE4F8B66DB6}"/>
              </a:ext>
            </a:extLst>
          </p:cNvPr>
          <p:cNvSpPr/>
          <p:nvPr/>
        </p:nvSpPr>
        <p:spPr>
          <a:xfrm>
            <a:off x="3675186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3D56F6-9BDC-FC4F-889D-99C0F3957639}"/>
              </a:ext>
            </a:extLst>
          </p:cNvPr>
          <p:cNvSpPr/>
          <p:nvPr/>
        </p:nvSpPr>
        <p:spPr>
          <a:xfrm>
            <a:off x="4135317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0E599B-F7F4-A44B-B9B3-1F1134A51B24}"/>
              </a:ext>
            </a:extLst>
          </p:cNvPr>
          <p:cNvSpPr/>
          <p:nvPr/>
        </p:nvSpPr>
        <p:spPr>
          <a:xfrm>
            <a:off x="4595448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E290D-8625-6645-B848-DBFE40DD8BB8}"/>
              </a:ext>
            </a:extLst>
          </p:cNvPr>
          <p:cNvSpPr/>
          <p:nvPr/>
        </p:nvSpPr>
        <p:spPr>
          <a:xfrm>
            <a:off x="5055579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C28B29-5BC3-9743-9431-2ABD4C51803C}"/>
              </a:ext>
            </a:extLst>
          </p:cNvPr>
          <p:cNvSpPr/>
          <p:nvPr/>
        </p:nvSpPr>
        <p:spPr>
          <a:xfrm>
            <a:off x="5515710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7D7E04-100C-1845-A34A-2D0EDC74A1E2}"/>
              </a:ext>
            </a:extLst>
          </p:cNvPr>
          <p:cNvSpPr/>
          <p:nvPr/>
        </p:nvSpPr>
        <p:spPr>
          <a:xfrm>
            <a:off x="5975841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4EA06C-A90B-784C-A190-86DE3187C9F4}"/>
              </a:ext>
            </a:extLst>
          </p:cNvPr>
          <p:cNvSpPr/>
          <p:nvPr/>
        </p:nvSpPr>
        <p:spPr>
          <a:xfrm>
            <a:off x="6435972" y="2696508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548BB2-92AD-794C-ADC1-B65849750455}"/>
              </a:ext>
            </a:extLst>
          </p:cNvPr>
          <p:cNvSpPr/>
          <p:nvPr/>
        </p:nvSpPr>
        <p:spPr>
          <a:xfrm>
            <a:off x="2294793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479952-E874-CF48-BEAE-06E7C242EDBA}"/>
              </a:ext>
            </a:extLst>
          </p:cNvPr>
          <p:cNvSpPr/>
          <p:nvPr/>
        </p:nvSpPr>
        <p:spPr>
          <a:xfrm>
            <a:off x="2754924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FB5099-CBB4-5046-89D2-2EDC0E1D6019}"/>
              </a:ext>
            </a:extLst>
          </p:cNvPr>
          <p:cNvSpPr/>
          <p:nvPr/>
        </p:nvSpPr>
        <p:spPr>
          <a:xfrm>
            <a:off x="3215055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32EDE0-6AF7-6E42-8CA5-EC4772F32936}"/>
              </a:ext>
            </a:extLst>
          </p:cNvPr>
          <p:cNvSpPr/>
          <p:nvPr/>
        </p:nvSpPr>
        <p:spPr>
          <a:xfrm>
            <a:off x="3675186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25F2C-2E27-D342-AFB6-C69B57FBB895}"/>
              </a:ext>
            </a:extLst>
          </p:cNvPr>
          <p:cNvSpPr/>
          <p:nvPr/>
        </p:nvSpPr>
        <p:spPr>
          <a:xfrm>
            <a:off x="4135317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6245E6-3771-574C-8675-B4761C83001F}"/>
              </a:ext>
            </a:extLst>
          </p:cNvPr>
          <p:cNvSpPr/>
          <p:nvPr/>
        </p:nvSpPr>
        <p:spPr>
          <a:xfrm>
            <a:off x="4595448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33E46B-4C30-8844-9C18-E567EED3B0C0}"/>
              </a:ext>
            </a:extLst>
          </p:cNvPr>
          <p:cNvSpPr/>
          <p:nvPr/>
        </p:nvSpPr>
        <p:spPr>
          <a:xfrm>
            <a:off x="5055579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2C6540-BB3E-A946-815C-D112E47956D0}"/>
              </a:ext>
            </a:extLst>
          </p:cNvPr>
          <p:cNvSpPr/>
          <p:nvPr/>
        </p:nvSpPr>
        <p:spPr>
          <a:xfrm>
            <a:off x="5515710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4AFEFE-BF7D-6E40-8818-A63F09D1731C}"/>
              </a:ext>
            </a:extLst>
          </p:cNvPr>
          <p:cNvSpPr/>
          <p:nvPr/>
        </p:nvSpPr>
        <p:spPr>
          <a:xfrm>
            <a:off x="5975841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325189-4542-014F-B1B7-E4A3A3397886}"/>
              </a:ext>
            </a:extLst>
          </p:cNvPr>
          <p:cNvSpPr/>
          <p:nvPr/>
        </p:nvSpPr>
        <p:spPr>
          <a:xfrm>
            <a:off x="6435972" y="3130262"/>
            <a:ext cx="378069" cy="378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0CF508A-A812-BB43-A337-A7A0FF4A5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63509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90C0E9C-66DA-2642-80C6-609F63A2CF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812957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D48F564-BAB6-044E-B1A2-484974E4655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962405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34EBD18-4BC3-234F-B7EE-9DED7932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5111853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42FAB67-D909-F947-922C-5340C4AE8A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6261301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7EF837E-746A-7F4B-BB6F-2BE1215F0C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410748" y="39827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343725" y="696622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89B68C2-3457-1C41-9A6E-D85ACA23ECAA}"/>
              </a:ext>
            </a:extLst>
          </p:cNvPr>
          <p:cNvGrpSpPr/>
          <p:nvPr/>
        </p:nvGrpSpPr>
        <p:grpSpPr>
          <a:xfrm>
            <a:off x="2892951" y="696622"/>
            <a:ext cx="310662" cy="817685"/>
            <a:chOff x="7719646" y="1406769"/>
            <a:chExt cx="310662" cy="81768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C0E882-78B0-E348-BF74-A27728136E5A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E279B99-A5D4-9F41-9201-75B262972681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8F395C1-CD32-DE40-BB7D-185A30B319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442177" y="696622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991403" y="696622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540629" y="696622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5089856" y="696622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5127026" y="128539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5E1D20C-D906-8B42-99B7-12193B820773}"/>
              </a:ext>
            </a:extLst>
          </p:cNvPr>
          <p:cNvSpPr/>
          <p:nvPr/>
        </p:nvSpPr>
        <p:spPr>
          <a:xfrm>
            <a:off x="4575557" y="1285398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4026331" y="1285398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469408" y="1285397"/>
            <a:ext cx="238565" cy="191127"/>
          </a:xfrm>
          <a:prstGeom prst="rect">
            <a:avLst/>
          </a:prstGeom>
          <a:solidFill>
            <a:srgbClr val="3A86AA"/>
          </a:solidFill>
          <a:ln>
            <a:solidFill>
              <a:srgbClr val="3A8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977B07B-6DB8-3E40-87C2-6783C5290D15}"/>
              </a:ext>
            </a:extLst>
          </p:cNvPr>
          <p:cNvSpPr/>
          <p:nvPr/>
        </p:nvSpPr>
        <p:spPr>
          <a:xfrm>
            <a:off x="2925847" y="1285396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378655" y="129044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5125903" y="1061416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5125902" y="843469"/>
            <a:ext cx="238565" cy="191127"/>
          </a:xfrm>
          <a:prstGeom prst="rect">
            <a:avLst/>
          </a:prstGeom>
          <a:solidFill>
            <a:srgbClr val="A3242D"/>
          </a:solidFill>
          <a:ln>
            <a:solidFill>
              <a:srgbClr val="A3242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4575557" y="1056490"/>
            <a:ext cx="238565" cy="191127"/>
          </a:xfrm>
          <a:prstGeom prst="rect">
            <a:avLst/>
          </a:prstGeom>
          <a:solidFill>
            <a:srgbClr val="809D1F"/>
          </a:solidFill>
          <a:ln>
            <a:solidFill>
              <a:srgbClr val="809D1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4026330" y="1061417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4026329" y="837436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4026328" y="613455"/>
            <a:ext cx="238565" cy="191127"/>
          </a:xfrm>
          <a:prstGeom prst="rect">
            <a:avLst/>
          </a:prstGeom>
          <a:solidFill>
            <a:srgbClr val="BF8100"/>
          </a:solidFill>
          <a:ln>
            <a:solidFill>
              <a:srgbClr val="BF81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E778A2A-0183-594D-A978-81187E3D46F9}"/>
              </a:ext>
            </a:extLst>
          </p:cNvPr>
          <p:cNvSpPr/>
          <p:nvPr/>
        </p:nvSpPr>
        <p:spPr>
          <a:xfrm>
            <a:off x="2925846" y="1061415"/>
            <a:ext cx="238565" cy="191127"/>
          </a:xfrm>
          <a:prstGeom prst="rect">
            <a:avLst/>
          </a:prstGeom>
          <a:solidFill>
            <a:srgbClr val="186C3F"/>
          </a:solidFill>
          <a:ln>
            <a:solidFill>
              <a:srgbClr val="186C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378654" y="1076526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379822" y="84793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4DE2296-BB48-5445-9286-BD5B8C146F0F}"/>
              </a:ext>
            </a:extLst>
          </p:cNvPr>
          <p:cNvCxnSpPr/>
          <p:nvPr/>
        </p:nvCxnSpPr>
        <p:spPr>
          <a:xfrm flipV="1">
            <a:off x="1767255" y="3666776"/>
            <a:ext cx="0" cy="22860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5625919-C53C-C441-B901-9719FB32720A}"/>
              </a:ext>
            </a:extLst>
          </p:cNvPr>
          <p:cNvCxnSpPr/>
          <p:nvPr/>
        </p:nvCxnSpPr>
        <p:spPr>
          <a:xfrm flipV="1">
            <a:off x="2916703" y="3666776"/>
            <a:ext cx="0" cy="228600"/>
          </a:xfrm>
          <a:prstGeom prst="straightConnector1">
            <a:avLst/>
          </a:prstGeom>
          <a:ln>
            <a:solidFill>
              <a:srgbClr val="186C3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81B63BE-9022-1343-AAD6-8ABE3E725CE8}"/>
              </a:ext>
            </a:extLst>
          </p:cNvPr>
          <p:cNvCxnSpPr/>
          <p:nvPr/>
        </p:nvCxnSpPr>
        <p:spPr>
          <a:xfrm flipV="1">
            <a:off x="4066151" y="3666776"/>
            <a:ext cx="0" cy="228600"/>
          </a:xfrm>
          <a:prstGeom prst="straightConnector1">
            <a:avLst/>
          </a:prstGeom>
          <a:ln>
            <a:solidFill>
              <a:srgbClr val="3A86AA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BEE6FD2-386A-9B4F-97B4-4B699C8A5911}"/>
              </a:ext>
            </a:extLst>
          </p:cNvPr>
          <p:cNvCxnSpPr/>
          <p:nvPr/>
        </p:nvCxnSpPr>
        <p:spPr>
          <a:xfrm flipV="1">
            <a:off x="5215599" y="3666776"/>
            <a:ext cx="0" cy="228600"/>
          </a:xfrm>
          <a:prstGeom prst="straightConnector1">
            <a:avLst/>
          </a:prstGeom>
          <a:ln>
            <a:solidFill>
              <a:srgbClr val="BF81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FA3631-9C3C-A34E-A70A-BFDB2B3CE82C}"/>
              </a:ext>
            </a:extLst>
          </p:cNvPr>
          <p:cNvCxnSpPr/>
          <p:nvPr/>
        </p:nvCxnSpPr>
        <p:spPr>
          <a:xfrm flipV="1">
            <a:off x="6365047" y="3666776"/>
            <a:ext cx="0" cy="228600"/>
          </a:xfrm>
          <a:prstGeom prst="straightConnector1">
            <a:avLst/>
          </a:prstGeom>
          <a:ln>
            <a:solidFill>
              <a:srgbClr val="809D1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9837C68-9D4E-8D44-96BB-887F78FB4EEF}"/>
              </a:ext>
            </a:extLst>
          </p:cNvPr>
          <p:cNvCxnSpPr/>
          <p:nvPr/>
        </p:nvCxnSpPr>
        <p:spPr>
          <a:xfrm flipV="1">
            <a:off x="7514494" y="3666776"/>
            <a:ext cx="0" cy="228600"/>
          </a:xfrm>
          <a:prstGeom prst="straightConnector1">
            <a:avLst/>
          </a:prstGeom>
          <a:ln>
            <a:solidFill>
              <a:srgbClr val="A3242D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5634BF-232D-824F-A5F1-297C594B300F}"/>
              </a:ext>
            </a:extLst>
          </p:cNvPr>
          <p:cNvSpPr txBox="1"/>
          <p:nvPr/>
        </p:nvSpPr>
        <p:spPr>
          <a:xfrm>
            <a:off x="752682" y="359641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CQI Feedback</a:t>
            </a:r>
          </a:p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Every 1ms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1DDF7FD-8D4B-E840-A9A8-0D61F47A6C8F}"/>
              </a:ext>
            </a:extLst>
          </p:cNvPr>
          <p:cNvSpPr txBox="1"/>
          <p:nvPr/>
        </p:nvSpPr>
        <p:spPr>
          <a:xfrm>
            <a:off x="1447519" y="1077815"/>
            <a:ext cx="8322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User Buffers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596777" y="1682199"/>
            <a:ext cx="6196124" cy="378070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/>
          <p:nvPr/>
        </p:nvGrpSpPr>
        <p:grpSpPr>
          <a:xfrm>
            <a:off x="2294793" y="2243918"/>
            <a:ext cx="4519248" cy="1267119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A3242D"/>
            </a:solidFill>
            <a:ln>
              <a:solidFill>
                <a:srgbClr val="A3242D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rgbClr val="BF8100"/>
            </a:solidFill>
            <a:ln>
              <a:solidFill>
                <a:srgbClr val="BF81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rgbClr val="3A86AA"/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E27A7EBE-CFBC-6A46-85A7-E602B1226027}"/>
              </a:ext>
            </a:extLst>
          </p:cNvPr>
          <p:cNvSpPr txBox="1"/>
          <p:nvPr/>
        </p:nvSpPr>
        <p:spPr>
          <a:xfrm>
            <a:off x="5386751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D9FE24B-896E-1C45-9376-53B8CF7A5411}"/>
              </a:ext>
            </a:extLst>
          </p:cNvPr>
          <p:cNvSpPr txBox="1"/>
          <p:nvPr/>
        </p:nvSpPr>
        <p:spPr>
          <a:xfrm>
            <a:off x="4244920" y="1398891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BFB6DA1-779B-EA4E-8D87-796AAB3D886F}"/>
              </a:ext>
            </a:extLst>
          </p:cNvPr>
          <p:cNvSpPr txBox="1"/>
          <p:nvPr/>
        </p:nvSpPr>
        <p:spPr>
          <a:xfrm>
            <a:off x="2617884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ED7514-508B-C449-B0C7-94F127C2A749}"/>
              </a:ext>
            </a:extLst>
          </p:cNvPr>
          <p:cNvSpPr txBox="1"/>
          <p:nvPr/>
        </p:nvSpPr>
        <p:spPr>
          <a:xfrm>
            <a:off x="3730785" y="1398891"/>
            <a:ext cx="251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83476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6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0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100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0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100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1" grpId="0" animBg="1"/>
      <p:bldP spid="72" grpId="0" animBg="1"/>
      <p:bldP spid="74" grpId="0" animBg="1"/>
      <p:bldP spid="131" grpId="0"/>
      <p:bldP spid="132" grpId="0"/>
      <p:bldP spid="133" grpId="0"/>
      <p:bldP spid="1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Connector 203"/>
          <p:cNvCxnSpPr>
            <a:endCxn id="200" idx="0"/>
          </p:cNvCxnSpPr>
          <p:nvPr/>
        </p:nvCxnSpPr>
        <p:spPr>
          <a:xfrm flipH="1">
            <a:off x="6853604" y="3340101"/>
            <a:ext cx="430294" cy="281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2938841" y="2538366"/>
            <a:ext cx="3726119" cy="147972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/>
          <p:cNvSpPr/>
          <p:nvPr/>
        </p:nvSpPr>
        <p:spPr>
          <a:xfrm>
            <a:off x="518160" y="1422400"/>
            <a:ext cx="2632681" cy="144202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183087" y="2790294"/>
            <a:ext cx="283956" cy="283956"/>
          </a:xfrm>
          <a:prstGeom prst="rect">
            <a:avLst/>
          </a:prstGeom>
          <a:effectLst/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806051" y="3544730"/>
            <a:ext cx="283956" cy="283956"/>
          </a:xfrm>
          <a:prstGeom prst="rect">
            <a:avLst/>
          </a:prstGeom>
          <a:effectLst/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676201" y="3544730"/>
            <a:ext cx="283956" cy="283956"/>
          </a:xfrm>
          <a:prstGeom prst="rect">
            <a:avLst/>
          </a:prstGeom>
          <a:effectLst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3580037" y="3544730"/>
            <a:ext cx="283956" cy="283956"/>
          </a:xfrm>
          <a:prstGeom prst="rect">
            <a:avLst/>
          </a:prstGeom>
          <a:effectLst/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5248771" y="2790294"/>
            <a:ext cx="283956" cy="283956"/>
          </a:xfrm>
          <a:prstGeom prst="rect">
            <a:avLst/>
          </a:prstGeom>
          <a:effectLst/>
        </p:spPr>
      </p:pic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3736608" y="3074250"/>
            <a:ext cx="5884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</p:cNvCxnSpPr>
          <p:nvPr/>
        </p:nvCxnSpPr>
        <p:spPr>
          <a:xfrm>
            <a:off x="4325065" y="3074250"/>
            <a:ext cx="50770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4325065" y="3074250"/>
            <a:ext cx="163755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3736608" y="3074250"/>
            <a:ext cx="1654141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5390749" y="3074250"/>
            <a:ext cx="571873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6" idx="2"/>
          </p:cNvCxnSpPr>
          <p:nvPr/>
        </p:nvCxnSpPr>
        <p:spPr>
          <a:xfrm flipV="1">
            <a:off x="4832772" y="3074250"/>
            <a:ext cx="557977" cy="3843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23602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3722015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519766" y="4061044"/>
            <a:ext cx="596826" cy="5703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646410" y="4061044"/>
            <a:ext cx="596826" cy="5703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4818179" y="3828686"/>
            <a:ext cx="0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5944823" y="3828686"/>
            <a:ext cx="3206" cy="2323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368767" y="1632054"/>
            <a:ext cx="283956" cy="283956"/>
          </a:xfrm>
          <a:prstGeom prst="rect">
            <a:avLst/>
          </a:prstGeom>
          <a:effectLst/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217481" y="2457610"/>
            <a:ext cx="283956" cy="283956"/>
          </a:xfrm>
          <a:prstGeom prst="rect">
            <a:avLst/>
          </a:prstGeom>
          <a:effectLst/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151797" y="2457610"/>
            <a:ext cx="283956" cy="283956"/>
          </a:xfrm>
          <a:prstGeom prst="rect">
            <a:avLst/>
          </a:prstGeom>
          <a:effectLst/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007731" y="1632054"/>
            <a:ext cx="283956" cy="283956"/>
          </a:xfrm>
          <a:prstGeom prst="rect">
            <a:avLst/>
          </a:prstGeom>
          <a:effectLst/>
        </p:spPr>
      </p:pic>
      <p:cxnSp>
        <p:nvCxnSpPr>
          <p:cNvPr id="104" name="Straight Connector 103"/>
          <p:cNvCxnSpPr>
            <a:stCxn id="82" idx="2"/>
          </p:cNvCxnSpPr>
          <p:nvPr/>
        </p:nvCxnSpPr>
        <p:spPr>
          <a:xfrm>
            <a:off x="1510745" y="1916010"/>
            <a:ext cx="86330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308368" y="1916010"/>
            <a:ext cx="202377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</p:cNvCxnSpPr>
          <p:nvPr/>
        </p:nvCxnSpPr>
        <p:spPr>
          <a:xfrm>
            <a:off x="2149709" y="1916010"/>
            <a:ext cx="224343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308368" y="1916010"/>
            <a:ext cx="841341" cy="45548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2937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1947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/>
          <p:cNvSpPr/>
          <p:nvPr/>
        </p:nvSpPr>
        <p:spPr>
          <a:xfrm>
            <a:off x="9262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2937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4631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0253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360575" y="2741566"/>
            <a:ext cx="0" cy="1811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261514" y="2922732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1993090" y="2930579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2360575" y="2741566"/>
            <a:ext cx="268424" cy="1832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2529938" y="2924834"/>
            <a:ext cx="198121" cy="20320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092151" y="2741566"/>
            <a:ext cx="268424" cy="18901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149709" y="1916010"/>
            <a:ext cx="309906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1510745" y="1916010"/>
            <a:ext cx="2672342" cy="10162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3503807" y="351791"/>
            <a:ext cx="2596186" cy="1175984"/>
            <a:chOff x="4294585" y="1125333"/>
            <a:chExt cx="2596186" cy="1175984"/>
          </a:xfrm>
        </p:grpSpPr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4321984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Trellis</a:t>
              </a:r>
            </a:p>
          </p:txBody>
        </p:sp>
        <p:sp>
          <p:nvSpPr>
            <p:cNvPr id="156" name="Rounded Rectangle 155">
              <a:extLst>
                <a:ext uri="{FF2B5EF4-FFF2-40B4-BE49-F238E27FC236}">
                  <a16:creationId xmlns:a16="http://schemas.microsoft.com/office/drawing/2014/main" id="{E78042BD-D787-894A-A629-26C57715E643}"/>
                </a:ext>
              </a:extLst>
            </p:cNvPr>
            <p:cNvSpPr/>
            <p:nvPr/>
          </p:nvSpPr>
          <p:spPr>
            <a:xfrm>
              <a:off x="4615250" y="2069324"/>
              <a:ext cx="2049709" cy="231993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05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P4Runtime Contract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0943BDF8-0D84-6746-B265-AD2B8015B329}"/>
                </a:ext>
              </a:extLst>
            </p:cNvPr>
            <p:cNvSpPr/>
            <p:nvPr/>
          </p:nvSpPr>
          <p:spPr>
            <a:xfrm>
              <a:off x="4294585" y="1509849"/>
              <a:ext cx="2596186" cy="52087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ONOS</a:t>
              </a:r>
            </a:p>
          </p:txBody>
        </p:sp>
        <p:sp>
          <p:nvSpPr>
            <p:cNvPr id="162" name="Rounded Rectangle 161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5211499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</a:p>
          </p:txBody>
        </p:sp>
        <p:sp>
          <p:nvSpPr>
            <p:cNvPr id="163" name="Rounded Rectangle 162">
              <a:extLst>
                <a:ext uri="{FF2B5EF4-FFF2-40B4-BE49-F238E27FC236}">
                  <a16:creationId xmlns:a16="http://schemas.microsoft.com/office/drawing/2014/main" id="{5133B54D-1E00-6F4D-BC17-B7C0EDA52BD8}"/>
                </a:ext>
              </a:extLst>
            </p:cNvPr>
            <p:cNvSpPr/>
            <p:nvPr/>
          </p:nvSpPr>
          <p:spPr>
            <a:xfrm>
              <a:off x="6081693" y="1125333"/>
              <a:ext cx="805016" cy="320292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Control</a:t>
              </a:r>
            </a:p>
            <a:p>
              <a:pPr algn="ctr" defTabSz="685800">
                <a:lnSpc>
                  <a:spcPct val="80000"/>
                </a:lnSpc>
              </a:pPr>
              <a:r>
                <a:rPr lang="en-US" sz="1100" dirty="0">
                  <a:solidFill>
                    <a:schemeClr val="bg2">
                      <a:lumMod val="10000"/>
                    </a:schemeClr>
                  </a:solidFill>
                  <a:latin typeface="Calibri" panose="020F0502020204030204"/>
                </a:rPr>
                <a:t>App</a:t>
              </a:r>
            </a:p>
          </p:txBody>
        </p:sp>
      </p:grpSp>
      <p:cxnSp>
        <p:nvCxnSpPr>
          <p:cNvPr id="166" name="Straight Arrow Connector 165"/>
          <p:cNvCxnSpPr>
            <a:stCxn id="156" idx="1"/>
            <a:endCxn id="120" idx="3"/>
          </p:cNvCxnSpPr>
          <p:nvPr/>
        </p:nvCxnSpPr>
        <p:spPr>
          <a:xfrm flipH="1">
            <a:off x="2399266" y="1411779"/>
            <a:ext cx="1425206" cy="13550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endCxn id="127" idx="3"/>
          </p:cNvCxnSpPr>
          <p:nvPr/>
        </p:nvCxnSpPr>
        <p:spPr>
          <a:xfrm flipH="1">
            <a:off x="2612266" y="1538091"/>
            <a:ext cx="1351517" cy="837195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130" idx="0"/>
          </p:cNvCxnSpPr>
          <p:nvPr/>
        </p:nvCxnSpPr>
        <p:spPr>
          <a:xfrm flipH="1">
            <a:off x="4323611" y="1527775"/>
            <a:ext cx="525716" cy="1105309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118" idx="0"/>
          </p:cNvCxnSpPr>
          <p:nvPr/>
        </p:nvCxnSpPr>
        <p:spPr>
          <a:xfrm>
            <a:off x="4849327" y="1527775"/>
            <a:ext cx="526679" cy="111164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129" idx="0"/>
          </p:cNvCxnSpPr>
          <p:nvPr/>
        </p:nvCxnSpPr>
        <p:spPr>
          <a:xfrm flipH="1">
            <a:off x="3694634" y="1527775"/>
            <a:ext cx="1154693" cy="1855898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25" idx="0"/>
          </p:cNvCxnSpPr>
          <p:nvPr/>
        </p:nvCxnSpPr>
        <p:spPr>
          <a:xfrm>
            <a:off x="4849327" y="1527775"/>
            <a:ext cx="1114880" cy="184921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26" idx="0"/>
          </p:cNvCxnSpPr>
          <p:nvPr/>
        </p:nvCxnSpPr>
        <p:spPr>
          <a:xfrm flipH="1">
            <a:off x="4814569" y="1527775"/>
            <a:ext cx="34758" cy="1850807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endCxn id="119" idx="3"/>
          </p:cNvCxnSpPr>
          <p:nvPr/>
        </p:nvCxnSpPr>
        <p:spPr>
          <a:xfrm flipH="1">
            <a:off x="1560407" y="1422400"/>
            <a:ext cx="2478154" cy="956164"/>
          </a:xfrm>
          <a:prstGeom prst="straightConnector1">
            <a:avLst/>
          </a:prstGeom>
          <a:ln w="6350">
            <a:solidFill>
              <a:srgbClr val="DF8244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0" name="Can 199"/>
          <p:cNvSpPr/>
          <p:nvPr/>
        </p:nvSpPr>
        <p:spPr>
          <a:xfrm>
            <a:off x="6695440" y="3565050"/>
            <a:ext cx="316328" cy="22809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/>
          <p:cNvCxnSpPr>
            <a:stCxn id="200" idx="2"/>
            <a:endCxn id="11" idx="3"/>
          </p:cNvCxnSpPr>
          <p:nvPr/>
        </p:nvCxnSpPr>
        <p:spPr>
          <a:xfrm flipH="1">
            <a:off x="6090007" y="3679096"/>
            <a:ext cx="605433" cy="7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518086" y="3752871"/>
            <a:ext cx="105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Router</a:t>
            </a:r>
          </a:p>
        </p:txBody>
      </p:sp>
      <p:sp>
        <p:nvSpPr>
          <p:cNvPr id="198" name="Cloud 197"/>
          <p:cNvSpPr/>
          <p:nvPr/>
        </p:nvSpPr>
        <p:spPr>
          <a:xfrm>
            <a:off x="6966484" y="2691028"/>
            <a:ext cx="1244481" cy="745217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Internet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991914" y="3470706"/>
            <a:ext cx="711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670684" y="175418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Site</a:t>
            </a:r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35812" y="3589258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87589" y="3843369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2" name="Picture 221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649127" y="4103007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3" name="TextBox 222"/>
          <p:cNvSpPr txBox="1"/>
          <p:nvPr/>
        </p:nvSpPr>
        <p:spPr>
          <a:xfrm>
            <a:off x="1755315" y="4174540"/>
            <a:ext cx="77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Stations</a:t>
            </a:r>
          </a:p>
        </p:txBody>
      </p:sp>
      <p:cxnSp>
        <p:nvCxnSpPr>
          <p:cNvPr id="224" name="Straight Connector 223"/>
          <p:cNvCxnSpPr>
            <a:endCxn id="31" idx="1"/>
          </p:cNvCxnSpPr>
          <p:nvPr/>
        </p:nvCxnSpPr>
        <p:spPr>
          <a:xfrm>
            <a:off x="2149709" y="3686708"/>
            <a:ext cx="14303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endCxn id="31" idx="1"/>
          </p:cNvCxnSpPr>
          <p:nvPr/>
        </p:nvCxnSpPr>
        <p:spPr>
          <a:xfrm flipV="1">
            <a:off x="2422926" y="3686708"/>
            <a:ext cx="1157111" cy="27042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endCxn id="31" idx="1"/>
          </p:cNvCxnSpPr>
          <p:nvPr/>
        </p:nvCxnSpPr>
        <p:spPr>
          <a:xfrm flipV="1">
            <a:off x="2828073" y="3686708"/>
            <a:ext cx="751964" cy="5284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9605" y="24497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60B2167C-9ECA-1F49-951B-C57AAF07D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94405" y="2754575"/>
            <a:ext cx="226219" cy="4825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2" name="Straight Connector 111"/>
          <p:cNvCxnSpPr>
            <a:endCxn id="95" idx="1"/>
          </p:cNvCxnSpPr>
          <p:nvPr/>
        </p:nvCxnSpPr>
        <p:spPr>
          <a:xfrm>
            <a:off x="415824" y="2538366"/>
            <a:ext cx="735973" cy="6122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endCxn id="95" idx="1"/>
          </p:cNvCxnSpPr>
          <p:nvPr/>
        </p:nvCxnSpPr>
        <p:spPr>
          <a:xfrm flipV="1">
            <a:off x="698483" y="2599588"/>
            <a:ext cx="453314" cy="2594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024890" y="229379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863749" y="146251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1237924" y="1464891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696448" y="337699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546810" y="3378582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2076749" y="2290516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3426875" y="338367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5108247" y="2639423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E91BF63-A517-2B4C-B304-3DB2E0B70A57}"/>
              </a:ext>
            </a:extLst>
          </p:cNvPr>
          <p:cNvSpPr/>
          <p:nvPr/>
        </p:nvSpPr>
        <p:spPr>
          <a:xfrm>
            <a:off x="4055852" y="2633084"/>
            <a:ext cx="535517" cy="169540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Calibri" panose="020F0502020204030204"/>
              </a:rPr>
              <a:t>Stratum</a:t>
            </a:r>
          </a:p>
        </p:txBody>
      </p: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be 4">
            <a:extLst>
              <a:ext uri="{FF2B5EF4-FFF2-40B4-BE49-F238E27FC236}">
                <a16:creationId xmlns:a16="http://schemas.microsoft.com/office/drawing/2014/main" id="{8228DAA5-5587-C249-8543-B001F2BDB1EA}"/>
              </a:ext>
            </a:extLst>
          </p:cNvPr>
          <p:cNvSpPr>
            <a:spLocks noChangeAspect="1"/>
          </p:cNvSpPr>
          <p:nvPr/>
        </p:nvSpPr>
        <p:spPr>
          <a:xfrm>
            <a:off x="8486650" y="2757612"/>
            <a:ext cx="365760" cy="365760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905FE2-D273-6A45-B692-47BEA61BC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498" y="2350353"/>
            <a:ext cx="1513960" cy="9664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1366BB-50CA-6D47-BBD9-36E2B4AF0FA9}"/>
              </a:ext>
            </a:extLst>
          </p:cNvPr>
          <p:cNvSpPr txBox="1"/>
          <p:nvPr/>
        </p:nvSpPr>
        <p:spPr>
          <a:xfrm>
            <a:off x="7706066" y="2983061"/>
            <a:ext cx="1188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Public Cloud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2255DA18-192B-CB44-8D9C-8D9A2EFFC620}"/>
              </a:ext>
            </a:extLst>
          </p:cNvPr>
          <p:cNvSpPr/>
          <p:nvPr/>
        </p:nvSpPr>
        <p:spPr>
          <a:xfrm flipH="1" flipV="1">
            <a:off x="6607667" y="1812419"/>
            <a:ext cx="1130304" cy="84042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4BCDD1B0-6F3E-6F4C-B9CD-1BAC6DFF1B48}"/>
              </a:ext>
            </a:extLst>
          </p:cNvPr>
          <p:cNvSpPr/>
          <p:nvPr/>
        </p:nvSpPr>
        <p:spPr>
          <a:xfrm flipH="1">
            <a:off x="4924262" y="2833560"/>
            <a:ext cx="2691164" cy="4248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E73BB7A5-5C48-CC4E-85E1-04770715EE2A}"/>
              </a:ext>
            </a:extLst>
          </p:cNvPr>
          <p:cNvSpPr>
            <a:spLocks noChangeAspect="1"/>
          </p:cNvSpPr>
          <p:nvPr/>
        </p:nvSpPr>
        <p:spPr>
          <a:xfrm>
            <a:off x="8149360" y="2262242"/>
            <a:ext cx="365760" cy="365760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BF54743-8B99-2B48-A2D6-613525ACE281}"/>
              </a:ext>
            </a:extLst>
          </p:cNvPr>
          <p:cNvSpPr txBox="1"/>
          <p:nvPr/>
        </p:nvSpPr>
        <p:spPr>
          <a:xfrm>
            <a:off x="7932130" y="201602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1360FE-8F89-C343-99F7-D52472ACE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605" y="1505855"/>
            <a:ext cx="1401821" cy="8371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D154B-F5B9-C54D-A330-4DFBC1E32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496" y="2833561"/>
            <a:ext cx="1401821" cy="8456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75521C1-183B-C542-B340-5A6F55433A93}"/>
              </a:ext>
            </a:extLst>
          </p:cNvPr>
          <p:cNvGrpSpPr/>
          <p:nvPr/>
        </p:nvGrpSpPr>
        <p:grpSpPr>
          <a:xfrm>
            <a:off x="4380752" y="792147"/>
            <a:ext cx="2338843" cy="1338802"/>
            <a:chOff x="3982020" y="2447962"/>
            <a:chExt cx="1894455" cy="12227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FBD67EE-FA74-F74D-81DE-43C1ECB92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82020" y="2447962"/>
              <a:ext cx="1894455" cy="12093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538722-A28C-4244-8777-C7D9C46FD79A}"/>
                </a:ext>
              </a:extLst>
            </p:cNvPr>
            <p:cNvSpPr txBox="1"/>
            <p:nvPr/>
          </p:nvSpPr>
          <p:spPr>
            <a:xfrm>
              <a:off x="4498238" y="3389610"/>
              <a:ext cx="919546" cy="281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+mj-lt"/>
                  <a:ea typeface="Lato" panose="020F0502020204030203" pitchFamily="34" charset="0"/>
                  <a:cs typeface="Lato" panose="020F0502020204030203" pitchFamily="34" charset="0"/>
                </a:rPr>
                <a:t>Telco Cloud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E7B02FE-23C4-B947-9D86-FA044B77D770}"/>
              </a:ext>
            </a:extLst>
          </p:cNvPr>
          <p:cNvSpPr txBox="1"/>
          <p:nvPr/>
        </p:nvSpPr>
        <p:spPr>
          <a:xfrm>
            <a:off x="1934376" y="20279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B72CF2-373B-7C4F-9F5C-2F0CD6202F3D}"/>
              </a:ext>
            </a:extLst>
          </p:cNvPr>
          <p:cNvSpPr txBox="1"/>
          <p:nvPr/>
        </p:nvSpPr>
        <p:spPr>
          <a:xfrm>
            <a:off x="3724278" y="3373950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Edge Cloud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82518D8F-4693-CB4B-9B3B-3A416B534178}"/>
              </a:ext>
            </a:extLst>
          </p:cNvPr>
          <p:cNvSpPr/>
          <p:nvPr/>
        </p:nvSpPr>
        <p:spPr>
          <a:xfrm>
            <a:off x="744392" y="1551705"/>
            <a:ext cx="1312689" cy="21288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A815C65-7FF0-2841-AEFB-D42FAD3B8266}"/>
              </a:ext>
            </a:extLst>
          </p:cNvPr>
          <p:cNvSpPr/>
          <p:nvPr/>
        </p:nvSpPr>
        <p:spPr>
          <a:xfrm>
            <a:off x="3019962" y="2222672"/>
            <a:ext cx="855372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3215EE41-2D47-6F4D-94F2-D1291099DC86}"/>
              </a:ext>
            </a:extLst>
          </p:cNvPr>
          <p:cNvSpPr/>
          <p:nvPr/>
        </p:nvSpPr>
        <p:spPr>
          <a:xfrm flipH="1">
            <a:off x="4665647" y="2075914"/>
            <a:ext cx="895358" cy="920236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D5B037FB-7F6C-594C-AC46-BAB8AC404EF8}"/>
              </a:ext>
            </a:extLst>
          </p:cNvPr>
          <p:cNvSpPr/>
          <p:nvPr/>
        </p:nvSpPr>
        <p:spPr>
          <a:xfrm flipH="1">
            <a:off x="3068654" y="1746400"/>
            <a:ext cx="1385974" cy="21862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F11B5313-1773-E048-8D31-2CF5B03A4390}"/>
              </a:ext>
            </a:extLst>
          </p:cNvPr>
          <p:cNvSpPr/>
          <p:nvPr/>
        </p:nvSpPr>
        <p:spPr>
          <a:xfrm flipH="1" flipV="1">
            <a:off x="4894301" y="3488575"/>
            <a:ext cx="1667573" cy="112694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272694B8-9918-984B-B73D-719C277D6101}"/>
              </a:ext>
            </a:extLst>
          </p:cNvPr>
          <p:cNvSpPr>
            <a:spLocks noChangeAspect="1"/>
          </p:cNvSpPr>
          <p:nvPr/>
        </p:nvSpPr>
        <p:spPr>
          <a:xfrm>
            <a:off x="4876547" y="1474167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0533E1D2-5696-4045-A2A9-18B8FFA36429}"/>
              </a:ext>
            </a:extLst>
          </p:cNvPr>
          <p:cNvSpPr>
            <a:spLocks noChangeAspect="1"/>
          </p:cNvSpPr>
          <p:nvPr/>
        </p:nvSpPr>
        <p:spPr>
          <a:xfrm>
            <a:off x="4876976" y="1196637"/>
            <a:ext cx="338668" cy="300357"/>
          </a:xfrm>
          <a:prstGeom prst="cube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0842C978-C03D-0A42-BBC4-82C32306501D}"/>
              </a:ext>
            </a:extLst>
          </p:cNvPr>
          <p:cNvSpPr>
            <a:spLocks noChangeAspect="1"/>
          </p:cNvSpPr>
          <p:nvPr/>
        </p:nvSpPr>
        <p:spPr>
          <a:xfrm>
            <a:off x="4900623" y="901435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66DFDE69-C049-8F41-9443-86F521A57F83}"/>
              </a:ext>
            </a:extLst>
          </p:cNvPr>
          <p:cNvSpPr>
            <a:spLocks noChangeAspect="1"/>
          </p:cNvSpPr>
          <p:nvPr/>
        </p:nvSpPr>
        <p:spPr>
          <a:xfrm>
            <a:off x="2346761" y="1733063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45BF6CBF-5F47-1C40-AC39-CFC5A48A9A35}"/>
              </a:ext>
            </a:extLst>
          </p:cNvPr>
          <p:cNvSpPr>
            <a:spLocks noChangeAspect="1"/>
          </p:cNvSpPr>
          <p:nvPr/>
        </p:nvSpPr>
        <p:spPr>
          <a:xfrm>
            <a:off x="4146298" y="3090922"/>
            <a:ext cx="338668" cy="300357"/>
          </a:xfrm>
          <a:prstGeom prst="cub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C78C9DBA-1B53-4743-8737-7C68967D950F}"/>
              </a:ext>
            </a:extLst>
          </p:cNvPr>
          <p:cNvSpPr>
            <a:spLocks noChangeAspect="1"/>
          </p:cNvSpPr>
          <p:nvPr/>
        </p:nvSpPr>
        <p:spPr>
          <a:xfrm>
            <a:off x="2393532" y="1323702"/>
            <a:ext cx="338668" cy="300357"/>
          </a:xfrm>
          <a:prstGeom prst="cub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29" name="Picture 28" descr="A close up of a logo&#10;&#10;Description automatically generated">
            <a:extLst>
              <a:ext uri="{FF2B5EF4-FFF2-40B4-BE49-F238E27FC236}">
                <a16:creationId xmlns:a16="http://schemas.microsoft.com/office/drawing/2014/main" id="{B1D877BE-262B-2145-BB40-775B4B52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0" y="157413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 descr="A close up of a logo&#10;&#10;Description automatically generated">
            <a:extLst>
              <a:ext uri="{FF2B5EF4-FFF2-40B4-BE49-F238E27FC236}">
                <a16:creationId xmlns:a16="http://schemas.microsoft.com/office/drawing/2014/main" id="{81EF3258-C474-2E43-BC05-93AA551B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52" y="2200744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 up of a logo&#10;&#10;Description automatically generated">
            <a:extLst>
              <a:ext uri="{FF2B5EF4-FFF2-40B4-BE49-F238E27FC236}">
                <a16:creationId xmlns:a16="http://schemas.microsoft.com/office/drawing/2014/main" id="{4374B173-E4E5-BE47-8042-D833666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050" y="3011571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close up of a logo&#10;&#10;Description automatically generated">
            <a:extLst>
              <a:ext uri="{FF2B5EF4-FFF2-40B4-BE49-F238E27FC236}">
                <a16:creationId xmlns:a16="http://schemas.microsoft.com/office/drawing/2014/main" id="{10DCA94D-FFC1-CA47-A1A2-1B0E44D1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515383" y="3221949"/>
            <a:ext cx="610316" cy="14181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6078677-1906-BF44-B3A1-038D5F67D73F}"/>
              </a:ext>
            </a:extLst>
          </p:cNvPr>
          <p:cNvSpPr/>
          <p:nvPr/>
        </p:nvSpPr>
        <p:spPr>
          <a:xfrm>
            <a:off x="879286" y="2520538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880891B-C0B6-E142-9684-1C98B434E645}"/>
              </a:ext>
            </a:extLst>
          </p:cNvPr>
          <p:cNvSpPr/>
          <p:nvPr/>
        </p:nvSpPr>
        <p:spPr>
          <a:xfrm>
            <a:off x="547123" y="452910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0EA27EEB-AC81-174A-A68D-BE93ED3913A5}"/>
              </a:ext>
            </a:extLst>
          </p:cNvPr>
          <p:cNvSpPr/>
          <p:nvPr/>
        </p:nvSpPr>
        <p:spPr>
          <a:xfrm>
            <a:off x="2587284" y="3318306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E6E15B9-C051-C04B-BD28-BE68DEF114E2}"/>
              </a:ext>
            </a:extLst>
          </p:cNvPr>
          <p:cNvSpPr/>
          <p:nvPr/>
        </p:nvSpPr>
        <p:spPr>
          <a:xfrm>
            <a:off x="6678224" y="3533641"/>
            <a:ext cx="50915" cy="2883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B4A7A7E-1750-D14B-9570-741E01F35991}"/>
              </a:ext>
            </a:extLst>
          </p:cNvPr>
          <p:cNvSpPr>
            <a:spLocks noChangeAspect="1"/>
          </p:cNvSpPr>
          <p:nvPr/>
        </p:nvSpPr>
        <p:spPr>
          <a:xfrm>
            <a:off x="1951169" y="1755012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E4DD6433-70B4-F641-9404-2E7ED7356225}"/>
              </a:ext>
            </a:extLst>
          </p:cNvPr>
          <p:cNvSpPr>
            <a:spLocks noChangeAspect="1"/>
          </p:cNvSpPr>
          <p:nvPr/>
        </p:nvSpPr>
        <p:spPr>
          <a:xfrm>
            <a:off x="3728333" y="3108250"/>
            <a:ext cx="338668" cy="300357"/>
          </a:xfrm>
          <a:prstGeom prst="cub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5F3FFDE-57F6-534E-9FDA-9E08593ECD1D}"/>
              </a:ext>
            </a:extLst>
          </p:cNvPr>
          <p:cNvSpPr/>
          <p:nvPr/>
        </p:nvSpPr>
        <p:spPr>
          <a:xfrm rot="16200000" flipH="1">
            <a:off x="1206195" y="2070266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878BE57B-F307-6F4C-90D8-31919D606E48}"/>
              </a:ext>
            </a:extLst>
          </p:cNvPr>
          <p:cNvSpPr/>
          <p:nvPr/>
        </p:nvSpPr>
        <p:spPr>
          <a:xfrm rot="16200000" flipH="1">
            <a:off x="1222323" y="211180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F9BA6A30-DEAA-1344-BD48-6604B892DF97}"/>
              </a:ext>
            </a:extLst>
          </p:cNvPr>
          <p:cNvSpPr/>
          <p:nvPr/>
        </p:nvSpPr>
        <p:spPr>
          <a:xfrm rot="16200000" flipH="1">
            <a:off x="1214722" y="2253387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C99280-B5E4-A144-8B39-D880726E3F25}"/>
              </a:ext>
            </a:extLst>
          </p:cNvPr>
          <p:cNvSpPr txBox="1"/>
          <p:nvPr/>
        </p:nvSpPr>
        <p:spPr>
          <a:xfrm>
            <a:off x="5230906" y="1542567"/>
            <a:ext cx="1330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USER PLANE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7A54F3-CDE4-FF44-9EA8-0DF0575DFFD8}"/>
              </a:ext>
            </a:extLst>
          </p:cNvPr>
          <p:cNvSpPr txBox="1"/>
          <p:nvPr/>
        </p:nvSpPr>
        <p:spPr>
          <a:xfrm>
            <a:off x="461986" y="1830837"/>
            <a:ext cx="1444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RAN CONNECTIVITY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2FC123-4C88-2247-B3FD-C977EA8D580E}"/>
              </a:ext>
            </a:extLst>
          </p:cNvPr>
          <p:cNvSpPr txBox="1"/>
          <p:nvPr/>
        </p:nvSpPr>
        <p:spPr>
          <a:xfrm>
            <a:off x="5230906" y="1145852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CORE CONTROL</a:t>
            </a:r>
          </a:p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PLANE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C08A4C-A0CE-024B-BB7C-465073363B72}"/>
              </a:ext>
            </a:extLst>
          </p:cNvPr>
          <p:cNvSpPr txBox="1"/>
          <p:nvPr/>
        </p:nvSpPr>
        <p:spPr>
          <a:xfrm>
            <a:off x="5230906" y="932775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  <a:latin typeface="+mj-lt"/>
              </a:rPr>
              <a:t>APPS</a:t>
            </a:r>
          </a:p>
        </p:txBody>
      </p:sp>
      <p:sp>
        <p:nvSpPr>
          <p:cNvPr id="59" name="Triangle 58">
            <a:extLst>
              <a:ext uri="{FF2B5EF4-FFF2-40B4-BE49-F238E27FC236}">
                <a16:creationId xmlns:a16="http://schemas.microsoft.com/office/drawing/2014/main" id="{78890113-BB3D-0F42-AF96-0CAFBCAB0E31}"/>
              </a:ext>
            </a:extLst>
          </p:cNvPr>
          <p:cNvSpPr/>
          <p:nvPr/>
        </p:nvSpPr>
        <p:spPr>
          <a:xfrm rot="16200000" flipH="1">
            <a:off x="840866" y="2369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riangle 59">
            <a:extLst>
              <a:ext uri="{FF2B5EF4-FFF2-40B4-BE49-F238E27FC236}">
                <a16:creationId xmlns:a16="http://schemas.microsoft.com/office/drawing/2014/main" id="{EBB233B5-5CF1-D44A-9115-C26E28E23CF6}"/>
              </a:ext>
            </a:extLst>
          </p:cNvPr>
          <p:cNvSpPr/>
          <p:nvPr/>
        </p:nvSpPr>
        <p:spPr>
          <a:xfrm rot="16200000" flipH="1">
            <a:off x="849394" y="206811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7A63F1FC-1936-9D49-A2F4-6D92219F60C7}"/>
              </a:ext>
            </a:extLst>
          </p:cNvPr>
          <p:cNvSpPr/>
          <p:nvPr/>
        </p:nvSpPr>
        <p:spPr>
          <a:xfrm rot="16200000" flipH="1">
            <a:off x="866866" y="80866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485C0B4B-EC0B-BB41-8804-786DF1167EE5}"/>
              </a:ext>
            </a:extLst>
          </p:cNvPr>
          <p:cNvSpPr/>
          <p:nvPr/>
        </p:nvSpPr>
        <p:spPr>
          <a:xfrm rot="16200000" flipH="1">
            <a:off x="865647" y="269287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AD0DA553-B3B1-694A-BFED-74E7C4791787}"/>
              </a:ext>
            </a:extLst>
          </p:cNvPr>
          <p:cNvSpPr/>
          <p:nvPr/>
        </p:nvSpPr>
        <p:spPr>
          <a:xfrm rot="16200000" flipH="1">
            <a:off x="1215224" y="2310551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83FF"/>
              </a:gs>
              <a:gs pos="77000">
                <a:srgbClr val="942093"/>
              </a:gs>
              <a:gs pos="99000">
                <a:srgbClr val="941651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B46EE643-53A1-3B4B-9E53-334AFD7EE20A}"/>
              </a:ext>
            </a:extLst>
          </p:cNvPr>
          <p:cNvSpPr/>
          <p:nvPr/>
        </p:nvSpPr>
        <p:spPr>
          <a:xfrm rot="16200000" flipV="1">
            <a:off x="5965857" y="308949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Triangle 64">
            <a:extLst>
              <a:ext uri="{FF2B5EF4-FFF2-40B4-BE49-F238E27FC236}">
                <a16:creationId xmlns:a16="http://schemas.microsoft.com/office/drawing/2014/main" id="{F413559B-EA96-C049-B740-1B531103F652}"/>
              </a:ext>
            </a:extLst>
          </p:cNvPr>
          <p:cNvSpPr/>
          <p:nvPr/>
        </p:nvSpPr>
        <p:spPr>
          <a:xfrm rot="16200000" flipV="1">
            <a:off x="5974385" y="3272615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8527C422-8387-E245-B658-F406B6B6FD12}"/>
              </a:ext>
            </a:extLst>
          </p:cNvPr>
          <p:cNvSpPr/>
          <p:nvPr/>
        </p:nvSpPr>
        <p:spPr>
          <a:xfrm rot="16200000" flipH="1">
            <a:off x="2905792" y="288228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EAE46663-EF8B-D046-B6F9-8D27F056832E}"/>
              </a:ext>
            </a:extLst>
          </p:cNvPr>
          <p:cNvSpPr/>
          <p:nvPr/>
        </p:nvSpPr>
        <p:spPr>
          <a:xfrm rot="16200000" flipH="1">
            <a:off x="2914319" y="3065403"/>
            <a:ext cx="443868" cy="822698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D8D8D8"/>
              </a:gs>
              <a:gs pos="77000">
                <a:srgbClr val="D8D8D8">
                  <a:lumMod val="75000"/>
                </a:srgbClr>
              </a:gs>
              <a:gs pos="99000">
                <a:srgbClr val="D8D8D8">
                  <a:lumMod val="5000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id="{CADBC02D-7226-0544-99D9-BEE69A32842D}"/>
              </a:ext>
            </a:extLst>
          </p:cNvPr>
          <p:cNvSpPr/>
          <p:nvPr/>
        </p:nvSpPr>
        <p:spPr>
          <a:xfrm flipH="1">
            <a:off x="2777626" y="3439662"/>
            <a:ext cx="910906" cy="960515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9" name="Line">
            <a:extLst>
              <a:ext uri="{FF2B5EF4-FFF2-40B4-BE49-F238E27FC236}">
                <a16:creationId xmlns:a16="http://schemas.microsoft.com/office/drawing/2014/main" id="{13E2E990-5C49-3041-8757-180D5137BDCF}"/>
              </a:ext>
            </a:extLst>
          </p:cNvPr>
          <p:cNvSpPr/>
          <p:nvPr/>
        </p:nvSpPr>
        <p:spPr>
          <a:xfrm flipH="1">
            <a:off x="1071329" y="2181069"/>
            <a:ext cx="855372" cy="141811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5373" tIns="25373" rIns="25373" bIns="25373" anchor="ctr"/>
          <a:lstStyle/>
          <a:p>
            <a:pPr algn="ctr" defTabSz="41274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BD803E37-921C-D344-940C-E2F4CA39EA4A}"/>
              </a:ext>
            </a:extLst>
          </p:cNvPr>
          <p:cNvSpPr>
            <a:spLocks noChangeAspect="1"/>
          </p:cNvSpPr>
          <p:nvPr/>
        </p:nvSpPr>
        <p:spPr>
          <a:xfrm>
            <a:off x="4167902" y="2682704"/>
            <a:ext cx="338668" cy="300357"/>
          </a:xfrm>
          <a:prstGeom prst="cub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66A1E9-E93E-8547-92EB-25FC169788B9}"/>
              </a:ext>
            </a:extLst>
          </p:cNvPr>
          <p:cNvSpPr txBox="1"/>
          <p:nvPr/>
        </p:nvSpPr>
        <p:spPr>
          <a:xfrm>
            <a:off x="2716377" y="1304799"/>
            <a:ext cx="7938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j-lt"/>
              </a:rPr>
              <a:t>OTT APPS</a:t>
            </a:r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C86B1E57-BE95-A642-8B87-C661F614D6AE}"/>
              </a:ext>
            </a:extLst>
          </p:cNvPr>
          <p:cNvSpPr/>
          <p:nvPr/>
        </p:nvSpPr>
        <p:spPr>
          <a:xfrm rot="16200000" flipV="1">
            <a:off x="5959977" y="3137070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Triangle 72">
            <a:extLst>
              <a:ext uri="{FF2B5EF4-FFF2-40B4-BE49-F238E27FC236}">
                <a16:creationId xmlns:a16="http://schemas.microsoft.com/office/drawing/2014/main" id="{CB3A677F-9386-C140-BE84-EE0196B93FFA}"/>
              </a:ext>
            </a:extLst>
          </p:cNvPr>
          <p:cNvSpPr/>
          <p:nvPr/>
        </p:nvSpPr>
        <p:spPr>
          <a:xfrm rot="16200000" flipV="1">
            <a:off x="5959977" y="3326628"/>
            <a:ext cx="443027" cy="821270"/>
          </a:xfrm>
          <a:prstGeom prst="triangle">
            <a:avLst/>
          </a:prstGeom>
          <a:gradFill flip="none" rotWithShape="1">
            <a:gsLst>
              <a:gs pos="23000">
                <a:srgbClr val="FFFFFF"/>
              </a:gs>
              <a:gs pos="48000">
                <a:srgbClr val="FFFD78"/>
              </a:gs>
              <a:gs pos="77000">
                <a:srgbClr val="FFD579"/>
              </a:gs>
              <a:gs pos="99000">
                <a:srgbClr val="FF7E79"/>
              </a:gs>
            </a:gsLst>
            <a:lin ang="16200000" scaled="1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C5C6AB2-B3FC-874E-A078-644DD1A72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88539" y="422882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F0F1B99-4E06-9A49-A9A2-636BA3178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78739" y="63007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10B13CC2-7CE2-D345-8A3A-21540429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7740" y="2790213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52D56A8D-087D-954E-B007-52024D6EA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89992" y="3205321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B4D4FEC-0471-714F-9127-2E63DE8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66366" y="2985226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42C21AA5-CFF2-D547-A24A-33BB98DB553E}"/>
              </a:ext>
            </a:extLst>
          </p:cNvPr>
          <p:cNvGrpSpPr/>
          <p:nvPr/>
        </p:nvGrpSpPr>
        <p:grpSpPr>
          <a:xfrm>
            <a:off x="1413046" y="798045"/>
            <a:ext cx="184747" cy="310905"/>
            <a:chOff x="2060594" y="1886368"/>
            <a:chExt cx="199526" cy="37860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91C0695-6033-234B-8DFE-E4ECD3D5D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0594" y="1886368"/>
              <a:ext cx="199526" cy="199526"/>
            </a:xfrm>
            <a:prstGeom prst="rect">
              <a:avLst/>
            </a:prstGeom>
          </p:spPr>
        </p:pic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BEF491C-88E6-BB4E-AA30-CC8B7F50956A}"/>
                </a:ext>
              </a:extLst>
            </p:cNvPr>
            <p:cNvCxnSpPr>
              <a:cxnSpLocks/>
            </p:cNvCxnSpPr>
            <p:nvPr/>
          </p:nvCxnSpPr>
          <p:spPr>
            <a:xfrm>
              <a:off x="2065963" y="1983520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2EFCE34-684A-D94F-BFDB-D931597A63AA}"/>
              </a:ext>
            </a:extLst>
          </p:cNvPr>
          <p:cNvGrpSpPr/>
          <p:nvPr/>
        </p:nvGrpSpPr>
        <p:grpSpPr>
          <a:xfrm>
            <a:off x="1315777" y="242923"/>
            <a:ext cx="184747" cy="310905"/>
            <a:chOff x="2708040" y="1495763"/>
            <a:chExt cx="199526" cy="378605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AD5736C7-7EAF-5A4F-AC47-909A2135E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8040" y="1495763"/>
              <a:ext cx="199526" cy="199526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A03C0D-A857-0A42-A7F0-5083EF4AAC6E}"/>
                </a:ext>
              </a:extLst>
            </p:cNvPr>
            <p:cNvCxnSpPr>
              <a:cxnSpLocks/>
            </p:cNvCxnSpPr>
            <p:nvPr/>
          </p:nvCxnSpPr>
          <p:spPr>
            <a:xfrm>
              <a:off x="2713409" y="1592915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06E6E29-9542-A94C-9DE7-7B01140A790E}"/>
              </a:ext>
            </a:extLst>
          </p:cNvPr>
          <p:cNvGrpSpPr/>
          <p:nvPr/>
        </p:nvGrpSpPr>
        <p:grpSpPr>
          <a:xfrm>
            <a:off x="1077844" y="705202"/>
            <a:ext cx="184747" cy="310905"/>
            <a:chOff x="1604193" y="1996169"/>
            <a:chExt cx="199526" cy="378605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7A8A85CF-E004-9C44-982D-81F87428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04193" y="1996169"/>
              <a:ext cx="199526" cy="199526"/>
            </a:xfrm>
            <a:prstGeom prst="rect">
              <a:avLst/>
            </a:prstGeom>
          </p:spPr>
        </p:pic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1CD5E82-7C17-794A-9195-D96253CF2339}"/>
                </a:ext>
              </a:extLst>
            </p:cNvPr>
            <p:cNvCxnSpPr>
              <a:cxnSpLocks/>
            </p:cNvCxnSpPr>
            <p:nvPr/>
          </p:nvCxnSpPr>
          <p:spPr>
            <a:xfrm>
              <a:off x="1609562" y="2093321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BC36A6B-1666-4044-B979-99AF197B1C42}"/>
              </a:ext>
            </a:extLst>
          </p:cNvPr>
          <p:cNvGrpSpPr/>
          <p:nvPr/>
        </p:nvGrpSpPr>
        <p:grpSpPr>
          <a:xfrm>
            <a:off x="1308362" y="2603399"/>
            <a:ext cx="184747" cy="310905"/>
            <a:chOff x="2726377" y="4352290"/>
            <a:chExt cx="199526" cy="37860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4D4B9DF-6CC1-EA42-A765-D8F9D3E1F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377" y="4352290"/>
              <a:ext cx="199526" cy="199526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771A411-1DF0-9947-AFE6-992650A05AFB}"/>
                </a:ext>
              </a:extLst>
            </p:cNvPr>
            <p:cNvCxnSpPr>
              <a:cxnSpLocks/>
            </p:cNvCxnSpPr>
            <p:nvPr/>
          </p:nvCxnSpPr>
          <p:spPr>
            <a:xfrm>
              <a:off x="2731746" y="4449442"/>
              <a:ext cx="0" cy="281453"/>
            </a:xfrm>
            <a:prstGeom prst="line">
              <a:avLst/>
            </a:prstGeom>
            <a:noFill/>
            <a:ln w="15875" cap="flat" cmpd="sng" algn="ctr">
              <a:solidFill>
                <a:srgbClr val="D8D8D8">
                  <a:lumMod val="10000"/>
                </a:srgbClr>
              </a:solidFill>
              <a:prstDash val="solid"/>
            </a:ln>
            <a:effectLst/>
          </p:spPr>
        </p:cxnSp>
      </p:grpSp>
      <p:pic>
        <p:nvPicPr>
          <p:cNvPr id="92" name="Picture 91">
            <a:extLst>
              <a:ext uri="{FF2B5EF4-FFF2-40B4-BE49-F238E27FC236}">
                <a16:creationId xmlns:a16="http://schemas.microsoft.com/office/drawing/2014/main" id="{2D52EBE9-DB4B-8E43-BBF1-E9EAF8650F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687" y="3105489"/>
            <a:ext cx="313472" cy="167823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9EAF168-6B10-294D-8819-E361DEFD7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204" y="3661779"/>
            <a:ext cx="313472" cy="167823"/>
          </a:xfrm>
          <a:prstGeom prst="rect">
            <a:avLst/>
          </a:prstGeom>
        </p:spPr>
      </p:pic>
      <p:pic>
        <p:nvPicPr>
          <p:cNvPr id="94" name="Picture 93" descr="A close up of a logo&#10;&#10;Description automatically generated">
            <a:extLst>
              <a:ext uri="{FF2B5EF4-FFF2-40B4-BE49-F238E27FC236}">
                <a16:creationId xmlns:a16="http://schemas.microsoft.com/office/drawing/2014/main" id="{C5F7B837-3EA2-CE48-8E2D-2F2FC6270E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600" y="2487674"/>
            <a:ext cx="274894" cy="2607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19B3B380-024C-CA4D-A2FC-34F8D9866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258" y="3487124"/>
            <a:ext cx="313472" cy="167823"/>
          </a:xfrm>
          <a:prstGeom prst="rect">
            <a:avLst/>
          </a:prstGeom>
        </p:spPr>
      </p:pic>
      <p:pic>
        <p:nvPicPr>
          <p:cNvPr id="96" name="Picture 95" descr="A close up of a logo&#10;&#10;Description automatically generated">
            <a:extLst>
              <a:ext uri="{FF2B5EF4-FFF2-40B4-BE49-F238E27FC236}">
                <a16:creationId xmlns:a16="http://schemas.microsoft.com/office/drawing/2014/main" id="{17B57F7D-8322-0D46-A2B9-D4C5EDA34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8822" y="3769218"/>
            <a:ext cx="274894" cy="26072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010D4CA2-BA12-B340-A5F4-7FE2E6179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19102" y="218106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ADA3B00-DDC7-414D-A6B9-745D2D2B8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71839" y="3462029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C6D5156-207A-9943-9EE9-143FA087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956631" y="3008207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9AAF9F98-AF2D-7744-9252-B1100568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20415" y="3380770"/>
            <a:ext cx="167315" cy="2695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11458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1FE63D7-15B4-8F4E-8FFF-D3999BD1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3162654" y="2165941"/>
            <a:ext cx="2810602" cy="1800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9FDB866-B605-3F46-A5F8-DA724D673C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33099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9F5C1F4-32A4-C641-A2DC-E047C2A33F3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7424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C599796-333D-1C45-8A1A-E8A2827964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705380" y="117031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3791A441-D9F5-C64D-8ACE-773FA0A173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2508" y="193646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30878E54-B1BA-F54C-9C0A-8AD915A6C1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48332" y="3199945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89A6D93-8FE4-3245-86B8-7998B3DFD2AA}"/>
              </a:ext>
            </a:extLst>
          </p:cNvPr>
          <p:cNvGrpSpPr>
            <a:grpSpLocks noChangeAspect="1"/>
          </p:cNvGrpSpPr>
          <p:nvPr/>
        </p:nvGrpSpPr>
        <p:grpSpPr>
          <a:xfrm>
            <a:off x="4221236" y="1061718"/>
            <a:ext cx="757467" cy="640080"/>
            <a:chOff x="1965918" y="283123"/>
            <a:chExt cx="4779438" cy="4038742"/>
          </a:xfrm>
        </p:grpSpPr>
        <p:pic>
          <p:nvPicPr>
            <p:cNvPr id="12" name="Picture 11" descr="A close up of a logo&#10;&#10;Description automatically generated">
              <a:extLst>
                <a:ext uri="{FF2B5EF4-FFF2-40B4-BE49-F238E27FC236}">
                  <a16:creationId xmlns:a16="http://schemas.microsoft.com/office/drawing/2014/main" id="{05C8F9C9-471A-3743-B18D-EC554FCC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CA1A76F-9735-EC47-BE79-42DE91D3D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2E49BB-A260-5B4A-886B-7752C1B6D639}"/>
              </a:ext>
            </a:extLst>
          </p:cNvPr>
          <p:cNvGrpSpPr>
            <a:grpSpLocks noChangeAspect="1"/>
          </p:cNvGrpSpPr>
          <p:nvPr/>
        </p:nvGrpSpPr>
        <p:grpSpPr>
          <a:xfrm>
            <a:off x="1020602" y="1184797"/>
            <a:ext cx="757467" cy="640080"/>
            <a:chOff x="1965918" y="283123"/>
            <a:chExt cx="4779438" cy="4038742"/>
          </a:xfrm>
        </p:grpSpPr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38E699B7-1CD0-4C42-B62F-B6350572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500D9E5-DD95-314B-B1CD-89CDEBBCD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F38CEE-1139-A142-9AAC-BB31F6AFC9C9}"/>
              </a:ext>
            </a:extLst>
          </p:cNvPr>
          <p:cNvGrpSpPr>
            <a:grpSpLocks noChangeAspect="1"/>
          </p:cNvGrpSpPr>
          <p:nvPr/>
        </p:nvGrpSpPr>
        <p:grpSpPr>
          <a:xfrm>
            <a:off x="312179" y="1690480"/>
            <a:ext cx="757467" cy="640080"/>
            <a:chOff x="1965918" y="283123"/>
            <a:chExt cx="4779438" cy="4038742"/>
          </a:xfrm>
        </p:grpSpPr>
        <p:pic>
          <p:nvPicPr>
            <p:cNvPr id="18" name="Picture 17" descr="A close up of a logo&#10;&#10;Description automatically generated">
              <a:extLst>
                <a:ext uri="{FF2B5EF4-FFF2-40B4-BE49-F238E27FC236}">
                  <a16:creationId xmlns:a16="http://schemas.microsoft.com/office/drawing/2014/main" id="{54839DE6-01AC-7848-985B-FED3D89E1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" name="Picture 18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70D771B2-3C40-D843-9616-AB573F15F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4ECD29-AD30-D44B-8124-99D6291A16C4}"/>
              </a:ext>
            </a:extLst>
          </p:cNvPr>
          <p:cNvGrpSpPr>
            <a:grpSpLocks noChangeAspect="1"/>
          </p:cNvGrpSpPr>
          <p:nvPr/>
        </p:nvGrpSpPr>
        <p:grpSpPr>
          <a:xfrm>
            <a:off x="283721" y="3035489"/>
            <a:ext cx="757467" cy="640080"/>
            <a:chOff x="1965918" y="283123"/>
            <a:chExt cx="4779438" cy="4038742"/>
          </a:xfrm>
        </p:grpSpPr>
        <p:pic>
          <p:nvPicPr>
            <p:cNvPr id="21" name="Picture 20" descr="A close up of a logo&#10;&#10;Description automatically generated">
              <a:extLst>
                <a:ext uri="{FF2B5EF4-FFF2-40B4-BE49-F238E27FC236}">
                  <a16:creationId xmlns:a16="http://schemas.microsoft.com/office/drawing/2014/main" id="{DB106046-AF76-C241-B920-8CE5FB275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FC69CD8-F9D8-7D4F-9DCC-2C1E1289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5FBF101-B7A7-F045-909E-5AB0F5330092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4" y="1738760"/>
            <a:ext cx="757467" cy="640080"/>
            <a:chOff x="1965918" y="283123"/>
            <a:chExt cx="4779438" cy="4038742"/>
          </a:xfrm>
        </p:grpSpPr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E548730A-4E9F-944C-B224-D3619148E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4B2E72F9-3787-C249-8412-A98E0321F1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AF1E45-31B6-FD43-B1F7-0942064BC403}"/>
              </a:ext>
            </a:extLst>
          </p:cNvPr>
          <p:cNvGrpSpPr>
            <a:grpSpLocks noChangeAspect="1"/>
          </p:cNvGrpSpPr>
          <p:nvPr/>
        </p:nvGrpSpPr>
        <p:grpSpPr>
          <a:xfrm>
            <a:off x="8035003" y="3090734"/>
            <a:ext cx="757467" cy="640080"/>
            <a:chOff x="1965918" y="283123"/>
            <a:chExt cx="4779438" cy="4038742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286F0235-795E-364C-9C9C-A96AC044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5918" y="283123"/>
              <a:ext cx="4779438" cy="40387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5C1EA98-3C5D-2B44-8A71-583D55E2A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389996">
              <a:off x="4173607" y="3128340"/>
              <a:ext cx="982317" cy="516346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9CAE99-E3C0-AF4A-B114-B4110EE390A2}"/>
              </a:ext>
            </a:extLst>
          </p:cNvPr>
          <p:cNvCxnSpPr>
            <a:cxnSpLocks/>
          </p:cNvCxnSpPr>
          <p:nvPr/>
        </p:nvCxnSpPr>
        <p:spPr>
          <a:xfrm flipV="1">
            <a:off x="5858674" y="2707159"/>
            <a:ext cx="741518" cy="454412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AF86FF-AEC5-CE46-AB04-A2D8DE1DB3D6}"/>
              </a:ext>
            </a:extLst>
          </p:cNvPr>
          <p:cNvCxnSpPr>
            <a:cxnSpLocks/>
          </p:cNvCxnSpPr>
          <p:nvPr/>
        </p:nvCxnSpPr>
        <p:spPr>
          <a:xfrm>
            <a:off x="5915653" y="3509234"/>
            <a:ext cx="671574" cy="35185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1848EB3-22A6-4E49-9DCC-A79E688CBE6C}"/>
              </a:ext>
            </a:extLst>
          </p:cNvPr>
          <p:cNvCxnSpPr>
            <a:cxnSpLocks/>
          </p:cNvCxnSpPr>
          <p:nvPr/>
        </p:nvCxnSpPr>
        <p:spPr>
          <a:xfrm flipH="1" flipV="1">
            <a:off x="3432170" y="2137049"/>
            <a:ext cx="299645" cy="640087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B003A7-D0F7-D04C-932E-C0107F9701F6}"/>
              </a:ext>
            </a:extLst>
          </p:cNvPr>
          <p:cNvCxnSpPr>
            <a:cxnSpLocks/>
          </p:cNvCxnSpPr>
          <p:nvPr/>
        </p:nvCxnSpPr>
        <p:spPr>
          <a:xfrm flipH="1" flipV="1">
            <a:off x="2558460" y="2689292"/>
            <a:ext cx="780430" cy="461831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830BDD-28D3-3944-80E9-37F77428AD3E}"/>
              </a:ext>
            </a:extLst>
          </p:cNvPr>
          <p:cNvCxnSpPr>
            <a:cxnSpLocks/>
          </p:cNvCxnSpPr>
          <p:nvPr/>
        </p:nvCxnSpPr>
        <p:spPr>
          <a:xfrm flipH="1">
            <a:off x="2542194" y="3509234"/>
            <a:ext cx="686156" cy="394715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8EF327-EF03-1841-A692-A0835C13A390}"/>
              </a:ext>
            </a:extLst>
          </p:cNvPr>
          <p:cNvCxnSpPr>
            <a:cxnSpLocks/>
          </p:cNvCxnSpPr>
          <p:nvPr/>
        </p:nvCxnSpPr>
        <p:spPr>
          <a:xfrm flipV="1">
            <a:off x="8060604" y="2330560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2DBC635-89FD-4E4C-AB20-A0CA4D8BC3C4}"/>
              </a:ext>
            </a:extLst>
          </p:cNvPr>
          <p:cNvCxnSpPr>
            <a:cxnSpLocks/>
          </p:cNvCxnSpPr>
          <p:nvPr/>
        </p:nvCxnSpPr>
        <p:spPr>
          <a:xfrm flipV="1">
            <a:off x="8060604" y="368253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7D6408-1037-0E40-8916-F2313E38A16F}"/>
              </a:ext>
            </a:extLst>
          </p:cNvPr>
          <p:cNvCxnSpPr>
            <a:cxnSpLocks/>
          </p:cNvCxnSpPr>
          <p:nvPr/>
        </p:nvCxnSpPr>
        <p:spPr>
          <a:xfrm flipH="1">
            <a:off x="4241192" y="1642591"/>
            <a:ext cx="368755" cy="17924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B50CF36-43F2-994C-96BB-26AF9690A91E}"/>
              </a:ext>
            </a:extLst>
          </p:cNvPr>
          <p:cNvCxnSpPr>
            <a:cxnSpLocks/>
          </p:cNvCxnSpPr>
          <p:nvPr/>
        </p:nvCxnSpPr>
        <p:spPr>
          <a:xfrm flipH="1" flipV="1">
            <a:off x="1421017" y="1772688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F2DDA4-46AD-DD47-B1AD-275ADE3016D5}"/>
              </a:ext>
            </a:extLst>
          </p:cNvPr>
          <p:cNvCxnSpPr>
            <a:cxnSpLocks/>
          </p:cNvCxnSpPr>
          <p:nvPr/>
        </p:nvCxnSpPr>
        <p:spPr>
          <a:xfrm flipH="1" flipV="1">
            <a:off x="716478" y="2280067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7214A-FE57-574D-BAF8-B50BD93D6DE9}"/>
              </a:ext>
            </a:extLst>
          </p:cNvPr>
          <p:cNvCxnSpPr>
            <a:cxnSpLocks/>
          </p:cNvCxnSpPr>
          <p:nvPr/>
        </p:nvCxnSpPr>
        <p:spPr>
          <a:xfrm flipH="1" flipV="1">
            <a:off x="673840" y="3607414"/>
            <a:ext cx="384917" cy="241874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E7CFB7C-3C9C-5F46-BFE9-5FA2C2C3A92E}"/>
              </a:ext>
            </a:extLst>
          </p:cNvPr>
          <p:cNvSpPr txBox="1"/>
          <p:nvPr/>
        </p:nvSpPr>
        <p:spPr>
          <a:xfrm>
            <a:off x="3848887" y="3527330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Commodity </a:t>
            </a: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Cloud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398" y="2634741"/>
            <a:ext cx="1275141" cy="912626"/>
            <a:chOff x="3962398" y="2634741"/>
            <a:chExt cx="1275141" cy="91262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F9BC8B6-694E-6947-9B18-7219EF244080}"/>
                </a:ext>
              </a:extLst>
            </p:cNvPr>
            <p:cNvSpPr/>
            <p:nvPr/>
          </p:nvSpPr>
          <p:spPr>
            <a:xfrm>
              <a:off x="3962398" y="3283263"/>
              <a:ext cx="1275141" cy="264104"/>
            </a:xfrm>
            <a:prstGeom prst="rect">
              <a:avLst/>
            </a:prstGeom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Core-C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55992FE-B9F7-BD45-8CF4-21E212919BA8}"/>
                </a:ext>
              </a:extLst>
            </p:cNvPr>
            <p:cNvSpPr/>
            <p:nvPr/>
          </p:nvSpPr>
          <p:spPr>
            <a:xfrm>
              <a:off x="3962398" y="2634741"/>
              <a:ext cx="1275141" cy="609664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2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 dirty="0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Aether Management</a:t>
              </a:r>
            </a:p>
            <a:p>
              <a:pPr algn="ctr" defTabSz="457189">
                <a:lnSpc>
                  <a:spcPct val="80000"/>
                </a:lnSpc>
                <a:defRPr/>
              </a:pPr>
              <a:r>
                <a:rPr lang="en-US" sz="1400" b="1">
                  <a:solidFill>
                    <a:schemeClr val="tx2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Platform</a:t>
              </a:r>
              <a:endParaRPr lang="en-US" sz="1400" b="1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E1FAC412-AF65-624D-BDD0-0E652A57D0BD}"/>
              </a:ext>
            </a:extLst>
          </p:cNvPr>
          <p:cNvSpPr txBox="1"/>
          <p:nvPr/>
        </p:nvSpPr>
        <p:spPr>
          <a:xfrm>
            <a:off x="1191037" y="2875153"/>
            <a:ext cx="1207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Menlo Park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B8CC8BD-7A3F-CE4C-B39B-2929B3D08154}"/>
              </a:ext>
            </a:extLst>
          </p:cNvPr>
          <p:cNvSpPr txBox="1"/>
          <p:nvPr/>
        </p:nvSpPr>
        <p:spPr>
          <a:xfrm>
            <a:off x="1346692" y="4143591"/>
            <a:ext cx="926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ONF Tucson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0BEFE9-A86E-3741-9267-8592F5240F47}"/>
              </a:ext>
            </a:extLst>
          </p:cNvPr>
          <p:cNvSpPr txBox="1"/>
          <p:nvPr/>
        </p:nvSpPr>
        <p:spPr>
          <a:xfrm>
            <a:off x="6685315" y="2872915"/>
            <a:ext cx="1408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 err="1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Accelleran</a:t>
            </a: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Antwerp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3543552" y="2136293"/>
            <a:ext cx="757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Intel USA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806DBA-FDD0-904C-A701-0B3D6CD5F213}"/>
              </a:ext>
            </a:extLst>
          </p:cNvPr>
          <p:cNvSpPr txBox="1"/>
          <p:nvPr/>
        </p:nvSpPr>
        <p:spPr>
          <a:xfrm>
            <a:off x="6821705" y="4143590"/>
            <a:ext cx="1022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Infosys Dallas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109C582-8375-9043-9862-8AFAF545B18D}"/>
              </a:ext>
            </a:extLst>
          </p:cNvPr>
          <p:cNvSpPr txBox="1"/>
          <p:nvPr/>
        </p:nvSpPr>
        <p:spPr>
          <a:xfrm>
            <a:off x="4497047" y="1685255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8962E93-B48D-7A4C-92B9-2B5DC6335621}"/>
              </a:ext>
            </a:extLst>
          </p:cNvPr>
          <p:cNvSpPr txBox="1"/>
          <p:nvPr/>
        </p:nvSpPr>
        <p:spPr>
          <a:xfrm>
            <a:off x="1018346" y="174627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2F9F46-8803-DB4B-9255-2F064A8840F7}"/>
              </a:ext>
            </a:extLst>
          </p:cNvPr>
          <p:cNvSpPr txBox="1"/>
          <p:nvPr/>
        </p:nvSpPr>
        <p:spPr>
          <a:xfrm>
            <a:off x="273586" y="2250473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BCD010-6642-D54E-8777-C16D4AEB1E83}"/>
              </a:ext>
            </a:extLst>
          </p:cNvPr>
          <p:cNvSpPr txBox="1"/>
          <p:nvPr/>
        </p:nvSpPr>
        <p:spPr>
          <a:xfrm>
            <a:off x="230569" y="360735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37EEA0-C73F-3742-8CA1-573A4B878DB0}"/>
              </a:ext>
            </a:extLst>
          </p:cNvPr>
          <p:cNvSpPr txBox="1"/>
          <p:nvPr/>
        </p:nvSpPr>
        <p:spPr>
          <a:xfrm>
            <a:off x="8385240" y="2360991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36F9FE-48B1-9449-A47A-71AA6F35D5CB}"/>
              </a:ext>
            </a:extLst>
          </p:cNvPr>
          <p:cNvSpPr txBox="1"/>
          <p:nvPr/>
        </p:nvSpPr>
        <p:spPr>
          <a:xfrm>
            <a:off x="8385240" y="3745850"/>
            <a:ext cx="496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sz="1200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CBRS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1365090" y="3385653"/>
            <a:ext cx="948467" cy="720393"/>
            <a:chOff x="2957936" y="4119462"/>
            <a:chExt cx="948467" cy="72039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046157" y="1346680"/>
            <a:ext cx="948467" cy="720393"/>
            <a:chOff x="2957936" y="4119462"/>
            <a:chExt cx="948467" cy="72039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354398" y="2111184"/>
            <a:ext cx="948467" cy="720393"/>
            <a:chOff x="2957936" y="4119462"/>
            <a:chExt cx="948467" cy="72039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6896018" y="3385653"/>
            <a:ext cx="948467" cy="720393"/>
            <a:chOff x="2957936" y="4119462"/>
            <a:chExt cx="948467" cy="720393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874356" y="2114201"/>
            <a:ext cx="948467" cy="720393"/>
            <a:chOff x="2957936" y="4119462"/>
            <a:chExt cx="948467" cy="72039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119462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RAN CU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380015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2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Core-U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78AF7C2-69FA-AF4B-81F4-E71D1AA09448}"/>
                </a:ext>
              </a:extLst>
            </p:cNvPr>
            <p:cNvSpPr/>
            <p:nvPr/>
          </p:nvSpPr>
          <p:spPr>
            <a:xfrm>
              <a:off x="2957936" y="4640568"/>
              <a:ext cx="948467" cy="199287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>
                <a:defRPr/>
              </a:pPr>
              <a:r>
                <a:rPr lang="en-US" sz="1100" dirty="0">
                  <a:solidFill>
                    <a:srgbClr val="FFFFFF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Edge Service</a:t>
              </a:r>
            </a:p>
          </p:txBody>
        </p:sp>
      </p:grpSp>
      <p:pic>
        <p:nvPicPr>
          <p:cNvPr id="75" name="Picture 74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010444" y="7989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6" name="Straight Connector 75"/>
          <p:cNvCxnSpPr/>
          <p:nvPr/>
        </p:nvCxnSpPr>
        <p:spPr>
          <a:xfrm flipH="1">
            <a:off x="5103628" y="17945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7" name="Picture 76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162844" y="9513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8" name="Straight Connector 77"/>
          <p:cNvCxnSpPr/>
          <p:nvPr/>
        </p:nvCxnSpPr>
        <p:spPr>
          <a:xfrm flipH="1">
            <a:off x="5256028" y="19469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7C24D124-F454-E944-ACAE-98361E36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 amt="35000"/>
          </a:blip>
          <a:stretch>
            <a:fillRect/>
          </a:stretch>
        </p:blipFill>
        <p:spPr>
          <a:xfrm>
            <a:off x="5315244" y="1103702"/>
            <a:ext cx="1554480" cy="9956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80" name="Straight Connector 79"/>
          <p:cNvCxnSpPr/>
          <p:nvPr/>
        </p:nvCxnSpPr>
        <p:spPr>
          <a:xfrm flipH="1">
            <a:off x="5408428" y="2099332"/>
            <a:ext cx="684056" cy="566459"/>
          </a:xfrm>
          <a:prstGeom prst="line">
            <a:avLst/>
          </a:prstGeom>
          <a:ln w="25400" cap="rnd" cmpd="sng">
            <a:solidFill>
              <a:schemeClr val="tx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7162B2B-ADEF-4149-A864-BFE9236B8C2F}"/>
              </a:ext>
            </a:extLst>
          </p:cNvPr>
          <p:cNvSpPr txBox="1"/>
          <p:nvPr/>
        </p:nvSpPr>
        <p:spPr>
          <a:xfrm>
            <a:off x="5523161" y="1425934"/>
            <a:ext cx="1138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89">
              <a:defRPr/>
            </a:pPr>
            <a:r>
              <a:rPr lang="en-US" sz="1200" b="1" dirty="0">
                <a:solidFill>
                  <a:srgbClr val="D8D8D8">
                    <a:lumMod val="10000"/>
                  </a:srgb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Additional Sites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86870" y="4055183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Aether Deployment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336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/>
          <p:cNvSpPr txBox="1"/>
          <p:nvPr/>
        </p:nvSpPr>
        <p:spPr>
          <a:xfrm>
            <a:off x="7964682" y="-9742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2" name="Google Shape;134;p19">
            <a:extLst>
              <a:ext uri="{FF2B5EF4-FFF2-40B4-BE49-F238E27FC236}">
                <a16:creationId xmlns:a16="http://schemas.microsoft.com/office/drawing/2014/main" id="{4F77AEE6-0F8C-CF44-8F7C-E8E982E04184}"/>
              </a:ext>
            </a:extLst>
          </p:cNvPr>
          <p:cNvSpPr/>
          <p:nvPr/>
        </p:nvSpPr>
        <p:spPr>
          <a:xfrm>
            <a:off x="1838676" y="1358678"/>
            <a:ext cx="3559125" cy="3075147"/>
          </a:xfrm>
          <a:prstGeom prst="roundRect">
            <a:avLst>
              <a:gd name="adj" fmla="val 681"/>
            </a:avLst>
          </a:prstGeom>
          <a:solidFill>
            <a:srgbClr val="37B8F2"/>
          </a:solidFill>
          <a:ln w="2857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UPF</a:t>
            </a:r>
            <a:endParaRPr b="1" dirty="0">
              <a:solidFill>
                <a:schemeClr val="tx1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D60BB95-4807-684E-8538-03C0B2B21E87}"/>
              </a:ext>
            </a:extLst>
          </p:cNvPr>
          <p:cNvGrpSpPr/>
          <p:nvPr/>
        </p:nvGrpSpPr>
        <p:grpSpPr>
          <a:xfrm>
            <a:off x="2127875" y="1893492"/>
            <a:ext cx="2973000" cy="779183"/>
            <a:chOff x="2370900" y="1888879"/>
            <a:chExt cx="2826371" cy="779182"/>
          </a:xfrm>
        </p:grpSpPr>
        <p:sp>
          <p:nvSpPr>
            <p:cNvPr id="57" name="Google Shape;202;p19">
              <a:extLst>
                <a:ext uri="{FF2B5EF4-FFF2-40B4-BE49-F238E27FC236}">
                  <a16:creationId xmlns:a16="http://schemas.microsoft.com/office/drawing/2014/main" id="{6FE6579D-D94C-E64E-9194-103DC84222EC}"/>
                </a:ext>
              </a:extLst>
            </p:cNvPr>
            <p:cNvSpPr/>
            <p:nvPr/>
          </p:nvSpPr>
          <p:spPr>
            <a:xfrm>
              <a:off x="2370900" y="1888879"/>
              <a:ext cx="2826371" cy="778500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65000"/>
                    <a:tint val="66000"/>
                    <a:satMod val="160000"/>
                  </a:schemeClr>
                </a:gs>
                <a:gs pos="50000">
                  <a:schemeClr val="bg2">
                    <a:lumMod val="65000"/>
                    <a:tint val="44500"/>
                    <a:satMod val="160000"/>
                  </a:schemeClr>
                </a:gs>
                <a:gs pos="100000">
                  <a:schemeClr val="bg2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400" dirty="0">
                  <a:latin typeface="Calibri" charset="0"/>
                  <a:ea typeface="Calibri" charset="0"/>
                  <a:cs typeface="Calibri" charset="0"/>
                </a:rPr>
                <a:t>Server</a:t>
              </a:r>
              <a:endParaRPr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59" name="Google Shape;147;p19">
              <a:extLst>
                <a:ext uri="{FF2B5EF4-FFF2-40B4-BE49-F238E27FC236}">
                  <a16:creationId xmlns:a16="http://schemas.microsoft.com/office/drawing/2014/main" id="{CFF7A427-7BCC-EC43-A21B-BF16B50F03A2}"/>
                </a:ext>
              </a:extLst>
            </p:cNvPr>
            <p:cNvSpPr/>
            <p:nvPr/>
          </p:nvSpPr>
          <p:spPr>
            <a:xfrm>
              <a:off x="2500825" y="2312427"/>
              <a:ext cx="690300" cy="355634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vSwitch</a:t>
              </a:r>
              <a:endParaRPr sz="11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60" name="Google Shape;160;p19">
            <a:extLst>
              <a:ext uri="{FF2B5EF4-FFF2-40B4-BE49-F238E27FC236}">
                <a16:creationId xmlns:a16="http://schemas.microsoft.com/office/drawing/2014/main" id="{CE97059A-B56E-0C4D-A6B6-A6751FF0F814}"/>
              </a:ext>
            </a:extLst>
          </p:cNvPr>
          <p:cNvGrpSpPr/>
          <p:nvPr/>
        </p:nvGrpSpPr>
        <p:grpSpPr>
          <a:xfrm>
            <a:off x="4257169" y="2673374"/>
            <a:ext cx="843707" cy="381000"/>
            <a:chOff x="3657817" y="3089426"/>
            <a:chExt cx="843706" cy="381000"/>
          </a:xfrm>
        </p:grpSpPr>
        <p:sp>
          <p:nvSpPr>
            <p:cNvPr id="62" name="Google Shape;162;p19">
              <a:extLst>
                <a:ext uri="{FF2B5EF4-FFF2-40B4-BE49-F238E27FC236}">
                  <a16:creationId xmlns:a16="http://schemas.microsoft.com/office/drawing/2014/main" id="{13EBA46F-44B2-2446-903D-A7FF46A481F2}"/>
                </a:ext>
              </a:extLst>
            </p:cNvPr>
            <p:cNvSpPr/>
            <p:nvPr/>
          </p:nvSpPr>
          <p:spPr>
            <a:xfrm>
              <a:off x="3657817" y="3089426"/>
              <a:ext cx="741600" cy="381000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0">
                  <a:schemeClr val="bg2">
                    <a:lumMod val="65000"/>
                    <a:tint val="66000"/>
                    <a:satMod val="160000"/>
                  </a:schemeClr>
                </a:gs>
                <a:gs pos="50000">
                  <a:schemeClr val="bg2">
                    <a:lumMod val="65000"/>
                    <a:tint val="44500"/>
                    <a:satMod val="160000"/>
                  </a:schemeClr>
                </a:gs>
                <a:gs pos="100000">
                  <a:schemeClr val="bg2">
                    <a:lumMod val="65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51" dirty="0">
                  <a:latin typeface="Calibri" charset="0"/>
                  <a:ea typeface="Calibri" charset="0"/>
                  <a:cs typeface="Calibri" charset="0"/>
                </a:rPr>
                <a:t>smart</a:t>
              </a:r>
              <a:r>
                <a:rPr lang="en" sz="1051" dirty="0">
                  <a:latin typeface="Calibri" charset="0"/>
                  <a:ea typeface="Calibri" charset="0"/>
                  <a:cs typeface="Calibri" charset="0"/>
                </a:rPr>
                <a:t>NIC</a:t>
              </a:r>
              <a:endParaRPr sz="105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5" name="Google Shape;163;p19">
              <a:extLst>
                <a:ext uri="{FF2B5EF4-FFF2-40B4-BE49-F238E27FC236}">
                  <a16:creationId xmlns:a16="http://schemas.microsoft.com/office/drawing/2014/main" id="{8B29E7CE-1754-924B-99E8-C1934B6E1439}"/>
                </a:ext>
              </a:extLst>
            </p:cNvPr>
            <p:cNvSpPr/>
            <p:nvPr/>
          </p:nvSpPr>
          <p:spPr>
            <a:xfrm>
              <a:off x="4326623" y="3189324"/>
              <a:ext cx="174900" cy="94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6" name="Google Shape;164;p19">
              <a:extLst>
                <a:ext uri="{FF2B5EF4-FFF2-40B4-BE49-F238E27FC236}">
                  <a16:creationId xmlns:a16="http://schemas.microsoft.com/office/drawing/2014/main" id="{F72FC9FA-C495-DF4F-B09F-10AD2FF69D1C}"/>
                </a:ext>
              </a:extLst>
            </p:cNvPr>
            <p:cNvSpPr/>
            <p:nvPr/>
          </p:nvSpPr>
          <p:spPr>
            <a:xfrm>
              <a:off x="4326623" y="3312591"/>
              <a:ext cx="174900" cy="945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67" name="Google Shape;169;p19">
            <a:extLst>
              <a:ext uri="{FF2B5EF4-FFF2-40B4-BE49-F238E27FC236}">
                <a16:creationId xmlns:a16="http://schemas.microsoft.com/office/drawing/2014/main" id="{3B5032A1-0AB8-0E4D-86A4-CCB8662CD89B}"/>
              </a:ext>
            </a:extLst>
          </p:cNvPr>
          <p:cNvGrpSpPr/>
          <p:nvPr/>
        </p:nvGrpSpPr>
        <p:grpSpPr>
          <a:xfrm>
            <a:off x="2129238" y="2672308"/>
            <a:ext cx="861415" cy="1101367"/>
            <a:chOff x="2129238" y="3080884"/>
            <a:chExt cx="861414" cy="1101366"/>
          </a:xfrm>
        </p:grpSpPr>
        <p:grpSp>
          <p:nvGrpSpPr>
            <p:cNvPr id="68" name="Google Shape;170;p19">
              <a:extLst>
                <a:ext uri="{FF2B5EF4-FFF2-40B4-BE49-F238E27FC236}">
                  <a16:creationId xmlns:a16="http://schemas.microsoft.com/office/drawing/2014/main" id="{8BC19C0A-0A83-3946-A40C-2C663EED20B8}"/>
                </a:ext>
              </a:extLst>
            </p:cNvPr>
            <p:cNvGrpSpPr/>
            <p:nvPr/>
          </p:nvGrpSpPr>
          <p:grpSpPr>
            <a:xfrm>
              <a:off x="2129238" y="3080884"/>
              <a:ext cx="861414" cy="374213"/>
              <a:chOff x="2129238" y="3080884"/>
              <a:chExt cx="861414" cy="374213"/>
            </a:xfrm>
          </p:grpSpPr>
          <p:sp>
            <p:nvSpPr>
              <p:cNvPr id="74" name="Google Shape;172;p19">
                <a:extLst>
                  <a:ext uri="{FF2B5EF4-FFF2-40B4-BE49-F238E27FC236}">
                    <a16:creationId xmlns:a16="http://schemas.microsoft.com/office/drawing/2014/main" id="{59EA6D03-3D99-824B-AA91-0504D5DF90C0}"/>
                  </a:ext>
                </a:extLst>
              </p:cNvPr>
              <p:cNvSpPr/>
              <p:nvPr/>
            </p:nvSpPr>
            <p:spPr>
              <a:xfrm>
                <a:off x="2220900" y="3080884"/>
                <a:ext cx="769752" cy="374213"/>
              </a:xfrm>
              <a:prstGeom prst="roundRect">
                <a:avLst>
                  <a:gd name="adj" fmla="val 16667"/>
                </a:avLst>
              </a:prstGeom>
              <a:gradFill flip="none" rotWithShape="1">
                <a:gsLst>
                  <a:gs pos="0">
                    <a:schemeClr val="bg2">
                      <a:lumMod val="65000"/>
                      <a:tint val="66000"/>
                      <a:satMod val="160000"/>
                    </a:schemeClr>
                  </a:gs>
                  <a:gs pos="50000">
                    <a:schemeClr val="bg2">
                      <a:lumMod val="65000"/>
                      <a:tint val="44500"/>
                      <a:satMod val="160000"/>
                    </a:schemeClr>
                  </a:gs>
                  <a:gs pos="100000">
                    <a:schemeClr val="bg2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100">
                    <a:latin typeface="Calibri" charset="0"/>
                    <a:ea typeface="Calibri" charset="0"/>
                    <a:cs typeface="Calibri" charset="0"/>
                  </a:rPr>
                  <a:t>NIC</a:t>
                </a:r>
                <a:endParaRPr sz="11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5" name="Google Shape;173;p19">
                <a:extLst>
                  <a:ext uri="{FF2B5EF4-FFF2-40B4-BE49-F238E27FC236}">
                    <a16:creationId xmlns:a16="http://schemas.microsoft.com/office/drawing/2014/main" id="{79DFE15A-4D61-DF46-A335-3DFBFE79B2EF}"/>
                  </a:ext>
                </a:extLst>
              </p:cNvPr>
              <p:cNvSpPr/>
              <p:nvPr/>
            </p:nvSpPr>
            <p:spPr>
              <a:xfrm>
                <a:off x="2129238" y="3133600"/>
                <a:ext cx="174900" cy="945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76" name="Google Shape;174;p19">
                <a:extLst>
                  <a:ext uri="{FF2B5EF4-FFF2-40B4-BE49-F238E27FC236}">
                    <a16:creationId xmlns:a16="http://schemas.microsoft.com/office/drawing/2014/main" id="{D64FB642-51B7-BE47-A25C-5FC6A32E48E3}"/>
                  </a:ext>
                </a:extLst>
              </p:cNvPr>
              <p:cNvSpPr/>
              <p:nvPr/>
            </p:nvSpPr>
            <p:spPr>
              <a:xfrm>
                <a:off x="2129238" y="3257625"/>
                <a:ext cx="174900" cy="945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cxnSp>
          <p:nvCxnSpPr>
            <p:cNvPr id="72" name="Google Shape;175;p19">
              <a:extLst>
                <a:ext uri="{FF2B5EF4-FFF2-40B4-BE49-F238E27FC236}">
                  <a16:creationId xmlns:a16="http://schemas.microsoft.com/office/drawing/2014/main" id="{0DFCCA2D-7D25-8448-BF74-1C088C6CF1AE}"/>
                </a:ext>
              </a:extLst>
            </p:cNvPr>
            <p:cNvCxnSpPr/>
            <p:nvPr/>
          </p:nvCxnSpPr>
          <p:spPr>
            <a:xfrm>
              <a:off x="2129238" y="3304875"/>
              <a:ext cx="16500" cy="758700"/>
            </a:xfrm>
            <a:prstGeom prst="bentConnector3">
              <a:avLst>
                <a:gd name="adj1" fmla="val -63734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177;p19">
              <a:extLst>
                <a:ext uri="{FF2B5EF4-FFF2-40B4-BE49-F238E27FC236}">
                  <a16:creationId xmlns:a16="http://schemas.microsoft.com/office/drawing/2014/main" id="{242BE637-C42C-BC41-AD23-F3ED0882B352}"/>
                </a:ext>
              </a:extLst>
            </p:cNvPr>
            <p:cNvCxnSpPr/>
            <p:nvPr/>
          </p:nvCxnSpPr>
          <p:spPr>
            <a:xfrm>
              <a:off x="2129238" y="3180850"/>
              <a:ext cx="16500" cy="1001400"/>
            </a:xfrm>
            <a:prstGeom prst="bentConnector3">
              <a:avLst>
                <a:gd name="adj1" fmla="val -104143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7" name="Google Shape;180;p19">
            <a:extLst>
              <a:ext uri="{FF2B5EF4-FFF2-40B4-BE49-F238E27FC236}">
                <a16:creationId xmlns:a16="http://schemas.microsoft.com/office/drawing/2014/main" id="{F0BA51B3-08C9-DA41-8804-9C3B8700D2FE}"/>
              </a:ext>
            </a:extLst>
          </p:cNvPr>
          <p:cNvSpPr/>
          <p:nvPr/>
        </p:nvSpPr>
        <p:spPr>
          <a:xfrm>
            <a:off x="7869775" y="3833913"/>
            <a:ext cx="1132079" cy="639576"/>
          </a:xfrm>
          <a:prstGeom prst="cloud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n-US" sz="1300" dirty="0">
                <a:latin typeface="Calibri" charset="0"/>
                <a:ea typeface="Calibri" charset="0"/>
                <a:cs typeface="Calibri" charset="0"/>
              </a:rPr>
              <a:t>Internet</a:t>
            </a:r>
            <a:endParaRPr sz="13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D9CE972-B020-E741-93A7-B297E37978CF}"/>
              </a:ext>
            </a:extLst>
          </p:cNvPr>
          <p:cNvGrpSpPr/>
          <p:nvPr/>
        </p:nvGrpSpPr>
        <p:grpSpPr>
          <a:xfrm>
            <a:off x="7589425" y="4022793"/>
            <a:ext cx="522631" cy="316800"/>
            <a:chOff x="7589424" y="4022793"/>
            <a:chExt cx="522630" cy="316800"/>
          </a:xfrm>
        </p:grpSpPr>
        <p:sp>
          <p:nvSpPr>
            <p:cNvPr id="79" name="Google Shape;182;p19">
              <a:extLst>
                <a:ext uri="{FF2B5EF4-FFF2-40B4-BE49-F238E27FC236}">
                  <a16:creationId xmlns:a16="http://schemas.microsoft.com/office/drawing/2014/main" id="{8F9E0D94-F37C-924E-8FFD-D42B01932D99}"/>
                </a:ext>
              </a:extLst>
            </p:cNvPr>
            <p:cNvSpPr/>
            <p:nvPr/>
          </p:nvSpPr>
          <p:spPr>
            <a:xfrm>
              <a:off x="7589424" y="4076346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0" name="Google Shape;183;p19">
              <a:extLst>
                <a:ext uri="{FF2B5EF4-FFF2-40B4-BE49-F238E27FC236}">
                  <a16:creationId xmlns:a16="http://schemas.microsoft.com/office/drawing/2014/main" id="{651C25AC-7223-1A40-9DF6-EC44B1E0214A}"/>
                </a:ext>
              </a:extLst>
            </p:cNvPr>
            <p:cNvSpPr/>
            <p:nvPr/>
          </p:nvSpPr>
          <p:spPr>
            <a:xfrm>
              <a:off x="7589424" y="4194903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81" name="Google Shape;181;p19">
              <a:extLst>
                <a:ext uri="{FF2B5EF4-FFF2-40B4-BE49-F238E27FC236}">
                  <a16:creationId xmlns:a16="http://schemas.microsoft.com/office/drawing/2014/main" id="{6C8361E5-4400-FE42-886B-3EF0213E53E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10592" t="10593" r="10592" b="10585"/>
            <a:stretch/>
          </p:blipFill>
          <p:spPr>
            <a:xfrm>
              <a:off x="7707379" y="4022793"/>
              <a:ext cx="404675" cy="316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184;p19">
            <a:extLst>
              <a:ext uri="{FF2B5EF4-FFF2-40B4-BE49-F238E27FC236}">
                <a16:creationId xmlns:a16="http://schemas.microsoft.com/office/drawing/2014/main" id="{1366FE42-52FE-A34C-8CA8-7DE27032DF0F}"/>
              </a:ext>
            </a:extLst>
          </p:cNvPr>
          <p:cNvGrpSpPr/>
          <p:nvPr/>
        </p:nvGrpSpPr>
        <p:grpSpPr>
          <a:xfrm>
            <a:off x="1002600" y="4100372"/>
            <a:ext cx="145800" cy="206157"/>
            <a:chOff x="1002600" y="4508947"/>
            <a:chExt cx="145800" cy="206157"/>
          </a:xfrm>
        </p:grpSpPr>
        <p:sp>
          <p:nvSpPr>
            <p:cNvPr id="83" name="Google Shape;186;p19">
              <a:extLst>
                <a:ext uri="{FF2B5EF4-FFF2-40B4-BE49-F238E27FC236}">
                  <a16:creationId xmlns:a16="http://schemas.microsoft.com/office/drawing/2014/main" id="{A36D2372-73C9-EF4F-9ABD-656C0BF31858}"/>
                </a:ext>
              </a:extLst>
            </p:cNvPr>
            <p:cNvSpPr/>
            <p:nvPr/>
          </p:nvSpPr>
          <p:spPr>
            <a:xfrm>
              <a:off x="1002600" y="4508947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4" name="Google Shape;187;p19">
              <a:extLst>
                <a:ext uri="{FF2B5EF4-FFF2-40B4-BE49-F238E27FC236}">
                  <a16:creationId xmlns:a16="http://schemas.microsoft.com/office/drawing/2014/main" id="{965CE2BF-9C23-1444-92A4-641B08EF086F}"/>
                </a:ext>
              </a:extLst>
            </p:cNvPr>
            <p:cNvSpPr/>
            <p:nvPr/>
          </p:nvSpPr>
          <p:spPr>
            <a:xfrm>
              <a:off x="1002600" y="4627504"/>
              <a:ext cx="145800" cy="87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80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85" name="Google Shape;188;p19">
            <a:extLst>
              <a:ext uri="{FF2B5EF4-FFF2-40B4-BE49-F238E27FC236}">
                <a16:creationId xmlns:a16="http://schemas.microsoft.com/office/drawing/2014/main" id="{D8549939-3BC9-5845-86BD-EBBC04B92C3B}"/>
              </a:ext>
            </a:extLst>
          </p:cNvPr>
          <p:cNvSpPr/>
          <p:nvPr/>
        </p:nvSpPr>
        <p:spPr>
          <a:xfrm>
            <a:off x="7856125" y="841986"/>
            <a:ext cx="1051800" cy="2946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25C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800">
                <a:latin typeface="Calibri" charset="0"/>
                <a:ea typeface="Calibri" charset="0"/>
                <a:cs typeface="Calibri" charset="0"/>
              </a:rPr>
              <a:t>Software</a:t>
            </a:r>
            <a:endParaRPr sz="8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6" name="Google Shape;189;p19">
            <a:extLst>
              <a:ext uri="{FF2B5EF4-FFF2-40B4-BE49-F238E27FC236}">
                <a16:creationId xmlns:a16="http://schemas.microsoft.com/office/drawing/2014/main" id="{67C74D0F-9C10-6144-9EA1-5AA74D2BDDAE}"/>
              </a:ext>
            </a:extLst>
          </p:cNvPr>
          <p:cNvSpPr/>
          <p:nvPr/>
        </p:nvSpPr>
        <p:spPr>
          <a:xfrm>
            <a:off x="7856125" y="1222986"/>
            <a:ext cx="1051800" cy="2946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65000"/>
                  <a:tint val="66000"/>
                  <a:satMod val="160000"/>
                </a:schemeClr>
              </a:gs>
              <a:gs pos="50000">
                <a:schemeClr val="bg2">
                  <a:lumMod val="65000"/>
                  <a:tint val="44500"/>
                  <a:satMod val="160000"/>
                </a:schemeClr>
              </a:gs>
              <a:gs pos="100000">
                <a:schemeClr val="bg2">
                  <a:lumMod val="65000"/>
                  <a:tint val="23500"/>
                  <a:satMod val="160000"/>
                </a:schemeClr>
              </a:gs>
            </a:gsLst>
            <a:lin ang="2700000" scaled="1"/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800">
                <a:latin typeface="Calibri" charset="0"/>
                <a:ea typeface="Calibri" charset="0"/>
                <a:cs typeface="Calibri" charset="0"/>
              </a:rPr>
              <a:t>Hardware</a:t>
            </a:r>
            <a:endParaRPr sz="80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87" name="Google Shape;192;p19">
            <a:extLst>
              <a:ext uri="{FF2B5EF4-FFF2-40B4-BE49-F238E27FC236}">
                <a16:creationId xmlns:a16="http://schemas.microsoft.com/office/drawing/2014/main" id="{3B10C028-80E4-3C49-A1BF-558851EF918B}"/>
              </a:ext>
            </a:extLst>
          </p:cNvPr>
          <p:cNvGrpSpPr/>
          <p:nvPr/>
        </p:nvGrpSpPr>
        <p:grpSpPr>
          <a:xfrm>
            <a:off x="1148402" y="3561151"/>
            <a:ext cx="6440975" cy="778500"/>
            <a:chOff x="1148400" y="3969726"/>
            <a:chExt cx="6440975" cy="778500"/>
          </a:xfrm>
        </p:grpSpPr>
        <p:cxnSp>
          <p:nvCxnSpPr>
            <p:cNvPr id="88" name="Google Shape;193;p19">
              <a:extLst>
                <a:ext uri="{FF2B5EF4-FFF2-40B4-BE49-F238E27FC236}">
                  <a16:creationId xmlns:a16="http://schemas.microsoft.com/office/drawing/2014/main" id="{3F46297A-1B6E-4C42-A7ED-DF5768531538}"/>
                </a:ext>
              </a:extLst>
            </p:cNvPr>
            <p:cNvCxnSpPr/>
            <p:nvPr/>
          </p:nvCxnSpPr>
          <p:spPr>
            <a:xfrm>
              <a:off x="5084075" y="4528722"/>
              <a:ext cx="250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195;p19">
              <a:extLst>
                <a:ext uri="{FF2B5EF4-FFF2-40B4-BE49-F238E27FC236}">
                  <a16:creationId xmlns:a16="http://schemas.microsoft.com/office/drawing/2014/main" id="{52A57EF9-BA66-994D-AC1A-413FF89CA0A0}"/>
                </a:ext>
              </a:extLst>
            </p:cNvPr>
            <p:cNvCxnSpPr/>
            <p:nvPr/>
          </p:nvCxnSpPr>
          <p:spPr>
            <a:xfrm>
              <a:off x="5084075" y="4647279"/>
              <a:ext cx="2505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197;p19">
              <a:extLst>
                <a:ext uri="{FF2B5EF4-FFF2-40B4-BE49-F238E27FC236}">
                  <a16:creationId xmlns:a16="http://schemas.microsoft.com/office/drawing/2014/main" id="{CA231498-BE41-FF4B-AA6B-87D4690804E6}"/>
                </a:ext>
              </a:extLst>
            </p:cNvPr>
            <p:cNvCxnSpPr/>
            <p:nvPr/>
          </p:nvCxnSpPr>
          <p:spPr>
            <a:xfrm>
              <a:off x="1148400" y="4552747"/>
              <a:ext cx="99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199;p19">
              <a:extLst>
                <a:ext uri="{FF2B5EF4-FFF2-40B4-BE49-F238E27FC236}">
                  <a16:creationId xmlns:a16="http://schemas.microsoft.com/office/drawing/2014/main" id="{48FCDE94-ECA8-DC46-A537-21CFC987FE32}"/>
                </a:ext>
              </a:extLst>
            </p:cNvPr>
            <p:cNvCxnSpPr/>
            <p:nvPr/>
          </p:nvCxnSpPr>
          <p:spPr>
            <a:xfrm>
              <a:off x="1148400" y="4671304"/>
              <a:ext cx="99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2" name="Google Shape;201;p19">
              <a:extLst>
                <a:ext uri="{FF2B5EF4-FFF2-40B4-BE49-F238E27FC236}">
                  <a16:creationId xmlns:a16="http://schemas.microsoft.com/office/drawing/2014/main" id="{D349CA25-2FA7-6043-9EDB-0BAF6D8FA6F5}"/>
                </a:ext>
              </a:extLst>
            </p:cNvPr>
            <p:cNvGrpSpPr/>
            <p:nvPr/>
          </p:nvGrpSpPr>
          <p:grpSpPr>
            <a:xfrm>
              <a:off x="2145600" y="3969726"/>
              <a:ext cx="2938475" cy="778500"/>
              <a:chOff x="2145600" y="3969726"/>
              <a:chExt cx="2938475" cy="778500"/>
            </a:xfrm>
          </p:grpSpPr>
          <p:sp>
            <p:nvSpPr>
              <p:cNvPr id="93" name="Google Shape;202;p19">
                <a:extLst>
                  <a:ext uri="{FF2B5EF4-FFF2-40B4-BE49-F238E27FC236}">
                    <a16:creationId xmlns:a16="http://schemas.microsoft.com/office/drawing/2014/main" id="{59D5F20E-A998-BB44-81FD-51695AC91219}"/>
                  </a:ext>
                </a:extLst>
              </p:cNvPr>
              <p:cNvSpPr/>
              <p:nvPr/>
            </p:nvSpPr>
            <p:spPr>
              <a:xfrm>
                <a:off x="2218500" y="3969726"/>
                <a:ext cx="2810400" cy="778500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65000"/>
                      <a:tint val="66000"/>
                      <a:satMod val="160000"/>
                    </a:schemeClr>
                  </a:gs>
                  <a:gs pos="50000">
                    <a:schemeClr val="bg2">
                      <a:lumMod val="65000"/>
                      <a:tint val="44500"/>
                      <a:satMod val="160000"/>
                    </a:schemeClr>
                  </a:gs>
                  <a:gs pos="100000">
                    <a:schemeClr val="bg2">
                      <a:lumMod val="65000"/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-US" sz="1400" dirty="0">
                    <a:latin typeface="Calibri" charset="0"/>
                    <a:ea typeface="Calibri" charset="0"/>
                    <a:cs typeface="Calibri" charset="0"/>
                  </a:rPr>
                  <a:t>Programmable</a:t>
                </a:r>
                <a:r>
                  <a:rPr lang="en" sz="1400" dirty="0">
                    <a:latin typeface="Calibri" charset="0"/>
                    <a:ea typeface="Calibri" charset="0"/>
                    <a:cs typeface="Calibri" charset="0"/>
                  </a:rPr>
                  <a:t> Switch</a:t>
                </a:r>
                <a:endParaRPr sz="14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Google Shape;166;p19">
                <a:extLst>
                  <a:ext uri="{FF2B5EF4-FFF2-40B4-BE49-F238E27FC236}">
                    <a16:creationId xmlns:a16="http://schemas.microsoft.com/office/drawing/2014/main" id="{57713EAD-1C53-5948-BA1D-F3BBDDA5B543}"/>
                  </a:ext>
                </a:extLst>
              </p:cNvPr>
              <p:cNvSpPr/>
              <p:nvPr/>
            </p:nvSpPr>
            <p:spPr>
              <a:xfrm>
                <a:off x="4938275" y="4006326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Google Shape;168;p19">
                <a:extLst>
                  <a:ext uri="{FF2B5EF4-FFF2-40B4-BE49-F238E27FC236}">
                    <a16:creationId xmlns:a16="http://schemas.microsoft.com/office/drawing/2014/main" id="{F2BA54FD-85E9-FA4F-B1B9-C5B24FCEB5DC}"/>
                  </a:ext>
                </a:extLst>
              </p:cNvPr>
              <p:cNvSpPr/>
              <p:nvPr/>
            </p:nvSpPr>
            <p:spPr>
              <a:xfrm>
                <a:off x="4938275" y="4124883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Google Shape;156;p19">
                <a:extLst>
                  <a:ext uri="{FF2B5EF4-FFF2-40B4-BE49-F238E27FC236}">
                    <a16:creationId xmlns:a16="http://schemas.microsoft.com/office/drawing/2014/main" id="{7935F130-B30D-DC44-AB69-691F1BE3565E}"/>
                  </a:ext>
                </a:extLst>
              </p:cNvPr>
              <p:cNvSpPr/>
              <p:nvPr/>
            </p:nvSpPr>
            <p:spPr>
              <a:xfrm>
                <a:off x="4938275" y="4243417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Google Shape;158;p19">
                <a:extLst>
                  <a:ext uri="{FF2B5EF4-FFF2-40B4-BE49-F238E27FC236}">
                    <a16:creationId xmlns:a16="http://schemas.microsoft.com/office/drawing/2014/main" id="{7210B6DC-2521-7A44-BE2A-8F08CD8D31A3}"/>
                  </a:ext>
                </a:extLst>
              </p:cNvPr>
              <p:cNvSpPr/>
              <p:nvPr/>
            </p:nvSpPr>
            <p:spPr>
              <a:xfrm>
                <a:off x="4938275" y="4361974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Google Shape;194;p19">
                <a:extLst>
                  <a:ext uri="{FF2B5EF4-FFF2-40B4-BE49-F238E27FC236}">
                    <a16:creationId xmlns:a16="http://schemas.microsoft.com/office/drawing/2014/main" id="{D4B91D8B-741A-F24D-B38B-DD235CB3F93F}"/>
                  </a:ext>
                </a:extLst>
              </p:cNvPr>
              <p:cNvSpPr/>
              <p:nvPr/>
            </p:nvSpPr>
            <p:spPr>
              <a:xfrm>
                <a:off x="4938275" y="4484922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9" name="Google Shape;196;p19">
                <a:extLst>
                  <a:ext uri="{FF2B5EF4-FFF2-40B4-BE49-F238E27FC236}">
                    <a16:creationId xmlns:a16="http://schemas.microsoft.com/office/drawing/2014/main" id="{AED4335C-6682-EB49-99D1-23F34BC108C6}"/>
                  </a:ext>
                </a:extLst>
              </p:cNvPr>
              <p:cNvSpPr/>
              <p:nvPr/>
            </p:nvSpPr>
            <p:spPr>
              <a:xfrm>
                <a:off x="4938275" y="4603479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Google Shape;176;p19">
                <a:extLst>
                  <a:ext uri="{FF2B5EF4-FFF2-40B4-BE49-F238E27FC236}">
                    <a16:creationId xmlns:a16="http://schemas.microsoft.com/office/drawing/2014/main" id="{2DB929F2-C0EB-164A-8702-32229C6CD8AD}"/>
                  </a:ext>
                </a:extLst>
              </p:cNvPr>
              <p:cNvSpPr/>
              <p:nvPr/>
            </p:nvSpPr>
            <p:spPr>
              <a:xfrm>
                <a:off x="2145600" y="4019792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Google Shape;178;p19">
                <a:extLst>
                  <a:ext uri="{FF2B5EF4-FFF2-40B4-BE49-F238E27FC236}">
                    <a16:creationId xmlns:a16="http://schemas.microsoft.com/office/drawing/2014/main" id="{2C17FC03-E3FB-BF43-9E7F-99938966FBD6}"/>
                  </a:ext>
                </a:extLst>
              </p:cNvPr>
              <p:cNvSpPr/>
              <p:nvPr/>
            </p:nvSpPr>
            <p:spPr>
              <a:xfrm>
                <a:off x="2145600" y="4138349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Google Shape;198;p19">
                <a:extLst>
                  <a:ext uri="{FF2B5EF4-FFF2-40B4-BE49-F238E27FC236}">
                    <a16:creationId xmlns:a16="http://schemas.microsoft.com/office/drawing/2014/main" id="{ABFC68DF-56F2-4A4C-9F5C-7D66E7F06BC4}"/>
                  </a:ext>
                </a:extLst>
              </p:cNvPr>
              <p:cNvSpPr/>
              <p:nvPr/>
            </p:nvSpPr>
            <p:spPr>
              <a:xfrm>
                <a:off x="2145600" y="4508947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Google Shape;200;p19">
                <a:extLst>
                  <a:ext uri="{FF2B5EF4-FFF2-40B4-BE49-F238E27FC236}">
                    <a16:creationId xmlns:a16="http://schemas.microsoft.com/office/drawing/2014/main" id="{34AFB8F2-1FC3-3948-9C70-08364C68C13D}"/>
                  </a:ext>
                </a:extLst>
              </p:cNvPr>
              <p:cNvSpPr/>
              <p:nvPr/>
            </p:nvSpPr>
            <p:spPr>
              <a:xfrm>
                <a:off x="2145600" y="4627504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4" name="Google Shape;203;p19">
                <a:extLst>
                  <a:ext uri="{FF2B5EF4-FFF2-40B4-BE49-F238E27FC236}">
                    <a16:creationId xmlns:a16="http://schemas.microsoft.com/office/drawing/2014/main" id="{2ED069F6-20F3-2541-912B-FD2EB3220125}"/>
                  </a:ext>
                </a:extLst>
              </p:cNvPr>
              <p:cNvSpPr/>
              <p:nvPr/>
            </p:nvSpPr>
            <p:spPr>
              <a:xfrm>
                <a:off x="2145600" y="4263018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5" name="Google Shape;204;p19">
                <a:extLst>
                  <a:ext uri="{FF2B5EF4-FFF2-40B4-BE49-F238E27FC236}">
                    <a16:creationId xmlns:a16="http://schemas.microsoft.com/office/drawing/2014/main" id="{4C7E9A5B-BA98-8E43-AAA4-EA81BEA78463}"/>
                  </a:ext>
                </a:extLst>
              </p:cNvPr>
              <p:cNvSpPr/>
              <p:nvPr/>
            </p:nvSpPr>
            <p:spPr>
              <a:xfrm>
                <a:off x="2145600" y="4381575"/>
                <a:ext cx="145800" cy="876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3B3B3"/>
                  </a:gs>
                </a:gsLst>
                <a:lin ang="5400012" scaled="0"/>
              </a:gra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sz="80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sp>
        <p:nvSpPr>
          <p:cNvPr id="106" name="Google Shape;219;p19">
            <a:extLst>
              <a:ext uri="{FF2B5EF4-FFF2-40B4-BE49-F238E27FC236}">
                <a16:creationId xmlns:a16="http://schemas.microsoft.com/office/drawing/2014/main" id="{46E31D6A-2C52-DF44-A8C6-79D38F3205A2}"/>
              </a:ext>
            </a:extLst>
          </p:cNvPr>
          <p:cNvSpPr txBox="1"/>
          <p:nvPr/>
        </p:nvSpPr>
        <p:spPr>
          <a:xfrm>
            <a:off x="5532351" y="4210699"/>
            <a:ext cx="908400" cy="2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HW </a:t>
            </a:r>
            <a:r>
              <a:rPr lang="en-US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Path</a:t>
            </a:r>
            <a:endParaRPr sz="1200" dirty="0">
              <a:solidFill>
                <a:srgbClr val="FF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07" name="Google Shape;221;p19">
            <a:extLst>
              <a:ext uri="{FF2B5EF4-FFF2-40B4-BE49-F238E27FC236}">
                <a16:creationId xmlns:a16="http://schemas.microsoft.com/office/drawing/2014/main" id="{52D08344-2161-4445-AC73-2B5AC725EA2C}"/>
              </a:ext>
            </a:extLst>
          </p:cNvPr>
          <p:cNvGrpSpPr/>
          <p:nvPr/>
        </p:nvGrpSpPr>
        <p:grpSpPr>
          <a:xfrm>
            <a:off x="1165200" y="2575149"/>
            <a:ext cx="6425725" cy="1569851"/>
            <a:chOff x="1165200" y="2983725"/>
            <a:chExt cx="6425725" cy="1569850"/>
          </a:xfrm>
        </p:grpSpPr>
        <p:sp>
          <p:nvSpPr>
            <p:cNvPr id="108" name="Google Shape;222;p19">
              <a:extLst>
                <a:ext uri="{FF2B5EF4-FFF2-40B4-BE49-F238E27FC236}">
                  <a16:creationId xmlns:a16="http://schemas.microsoft.com/office/drawing/2014/main" id="{6ED3D1F0-9705-2045-A37D-48F11A1A6405}"/>
                </a:ext>
              </a:extLst>
            </p:cNvPr>
            <p:cNvSpPr txBox="1"/>
            <p:nvPr/>
          </p:nvSpPr>
          <p:spPr>
            <a:xfrm>
              <a:off x="5532350" y="4227575"/>
              <a:ext cx="908400" cy="26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en" sz="1200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SW </a:t>
              </a:r>
              <a:r>
                <a:rPr lang="en-US" sz="1200" dirty="0">
                  <a:solidFill>
                    <a:srgbClr val="0000FF"/>
                  </a:solidFill>
                  <a:latin typeface="Calibri" charset="0"/>
                  <a:ea typeface="Calibri" charset="0"/>
                  <a:cs typeface="Calibri" charset="0"/>
                </a:rPr>
                <a:t>Path</a:t>
              </a:r>
              <a:endParaRPr sz="1200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9" name="Google Shape;223;p19">
              <a:extLst>
                <a:ext uri="{FF2B5EF4-FFF2-40B4-BE49-F238E27FC236}">
                  <a16:creationId xmlns:a16="http://schemas.microsoft.com/office/drawing/2014/main" id="{F7FE98C0-8E82-494E-9626-C3AFA19A4D96}"/>
                </a:ext>
              </a:extLst>
            </p:cNvPr>
            <p:cNvSpPr/>
            <p:nvPr/>
          </p:nvSpPr>
          <p:spPr>
            <a:xfrm>
              <a:off x="1165200" y="2983725"/>
              <a:ext cx="6425725" cy="1569850"/>
            </a:xfrm>
            <a:custGeom>
              <a:avLst/>
              <a:gdLst/>
              <a:ahLst/>
              <a:cxnLst/>
              <a:rect l="l" t="t" r="r" b="b"/>
              <a:pathLst>
                <a:path w="257029" h="62794" extrusionOk="0">
                  <a:moveTo>
                    <a:pt x="0" y="62794"/>
                  </a:moveTo>
                  <a:lnTo>
                    <a:pt x="49144" y="62794"/>
                  </a:lnTo>
                  <a:lnTo>
                    <a:pt x="49144" y="47778"/>
                  </a:lnTo>
                  <a:lnTo>
                    <a:pt x="31593" y="47778"/>
                  </a:lnTo>
                  <a:lnTo>
                    <a:pt x="31593" y="8190"/>
                  </a:lnTo>
                  <a:lnTo>
                    <a:pt x="47389" y="8190"/>
                  </a:lnTo>
                  <a:lnTo>
                    <a:pt x="47389" y="0"/>
                  </a:lnTo>
                  <a:lnTo>
                    <a:pt x="66500" y="0"/>
                  </a:lnTo>
                  <a:lnTo>
                    <a:pt x="66500" y="12871"/>
                  </a:lnTo>
                  <a:lnTo>
                    <a:pt x="34713" y="12871"/>
                  </a:lnTo>
                  <a:lnTo>
                    <a:pt x="34713" y="43098"/>
                  </a:lnTo>
                  <a:lnTo>
                    <a:pt x="54019" y="43098"/>
                  </a:lnTo>
                  <a:lnTo>
                    <a:pt x="54604" y="62209"/>
                  </a:lnTo>
                  <a:lnTo>
                    <a:pt x="257029" y="6201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triangle" w="med" len="med"/>
              <a:tailEnd type="triangle" w="med" len="med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</p:sp>
      </p:grp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44A2BF5D-95AC-8944-B037-4471906033F3}"/>
              </a:ext>
            </a:extLst>
          </p:cNvPr>
          <p:cNvCxnSpPr>
            <a:stCxn id="65" idx="3"/>
            <a:endCxn id="95" idx="3"/>
          </p:cNvCxnSpPr>
          <p:nvPr/>
        </p:nvCxnSpPr>
        <p:spPr>
          <a:xfrm flipH="1">
            <a:off x="5084075" y="2820523"/>
            <a:ext cx="16800" cy="939585"/>
          </a:xfrm>
          <a:prstGeom prst="bentConnector3">
            <a:avLst>
              <a:gd name="adj1" fmla="val -1099042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96B874EC-1ED5-0949-BCAC-D37143122B62}"/>
              </a:ext>
            </a:extLst>
          </p:cNvPr>
          <p:cNvCxnSpPr>
            <a:stCxn id="66" idx="3"/>
            <a:endCxn id="94" idx="3"/>
          </p:cNvCxnSpPr>
          <p:nvPr/>
        </p:nvCxnSpPr>
        <p:spPr>
          <a:xfrm flipH="1">
            <a:off x="5084075" y="2943791"/>
            <a:ext cx="16800" cy="697761"/>
          </a:xfrm>
          <a:prstGeom prst="bentConnector3">
            <a:avLst>
              <a:gd name="adj1" fmla="val -628024"/>
            </a:avLst>
          </a:prstGeom>
          <a:ln w="19050"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Google Shape;217;p19">
            <a:extLst>
              <a:ext uri="{FF2B5EF4-FFF2-40B4-BE49-F238E27FC236}">
                <a16:creationId xmlns:a16="http://schemas.microsoft.com/office/drawing/2014/main" id="{7222114D-181D-F04A-A3E6-939631CEB0CC}"/>
              </a:ext>
            </a:extLst>
          </p:cNvPr>
          <p:cNvSpPr/>
          <p:nvPr/>
        </p:nvSpPr>
        <p:spPr>
          <a:xfrm>
            <a:off x="1165200" y="2826049"/>
            <a:ext cx="6425725" cy="1450600"/>
          </a:xfrm>
          <a:custGeom>
            <a:avLst/>
            <a:gdLst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59717 w 257029"/>
              <a:gd name="connsiteY3" fmla="*/ 32536 h 57888"/>
              <a:gd name="connsiteX4" fmla="*/ 159717 w 257029"/>
              <a:gd name="connsiteY4" fmla="*/ 913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283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59717 w 257029"/>
              <a:gd name="connsiteY3" fmla="*/ 32536 h 57888"/>
              <a:gd name="connsiteX4" fmla="*/ 159717 w 257029"/>
              <a:gd name="connsiteY4" fmla="*/ 913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59717 w 257029"/>
              <a:gd name="connsiteY3" fmla="*/ 32536 h 57888"/>
              <a:gd name="connsiteX4" fmla="*/ 161475 w 257029"/>
              <a:gd name="connsiteY4" fmla="*/ 491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11159 w 257029"/>
              <a:gd name="connsiteY5" fmla="*/ 9134 h 57888"/>
              <a:gd name="connsiteX6" fmla="*/ 111159 w 257029"/>
              <a:gd name="connsiteY6" fmla="*/ 3869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11159 w 257029"/>
              <a:gd name="connsiteY5" fmla="*/ 9134 h 57888"/>
              <a:gd name="connsiteX6" fmla="*/ 12663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26633 w 257029"/>
              <a:gd name="connsiteY5" fmla="*/ 5617 h 57888"/>
              <a:gd name="connsiteX6" fmla="*/ 12663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32963 w 257029"/>
              <a:gd name="connsiteY5" fmla="*/ 4914 h 57888"/>
              <a:gd name="connsiteX6" fmla="*/ 12663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498 h 57888"/>
              <a:gd name="connsiteX1" fmla="*/ 141776 w 257029"/>
              <a:gd name="connsiteY1" fmla="*/ 57888 h 57888"/>
              <a:gd name="connsiteX2" fmla="*/ 141776 w 257029"/>
              <a:gd name="connsiteY2" fmla="*/ 32536 h 57888"/>
              <a:gd name="connsiteX3" fmla="*/ 161475 w 257029"/>
              <a:gd name="connsiteY3" fmla="*/ 32536 h 57888"/>
              <a:gd name="connsiteX4" fmla="*/ 161475 w 257029"/>
              <a:gd name="connsiteY4" fmla="*/ 4914 h 57888"/>
              <a:gd name="connsiteX5" fmla="*/ 132963 w 257029"/>
              <a:gd name="connsiteY5" fmla="*/ 4914 h 57888"/>
              <a:gd name="connsiteX6" fmla="*/ 132963 w 257029"/>
              <a:gd name="connsiteY6" fmla="*/ 352 h 57888"/>
              <a:gd name="connsiteX7" fmla="*/ 164947 w 257029"/>
              <a:gd name="connsiteY7" fmla="*/ 0 h 57888"/>
              <a:gd name="connsiteX8" fmla="*/ 164947 w 257029"/>
              <a:gd name="connsiteY8" fmla="*/ 37216 h 57888"/>
              <a:gd name="connsiteX9" fmla="*/ 146456 w 257029"/>
              <a:gd name="connsiteY9" fmla="*/ 37216 h 57888"/>
              <a:gd name="connsiteX10" fmla="*/ 146456 w 257029"/>
              <a:gd name="connsiteY10" fmla="*/ 56328 h 57888"/>
              <a:gd name="connsiteX11" fmla="*/ 257029 w 257029"/>
              <a:gd name="connsiteY11" fmla="*/ 56328 h 57888"/>
              <a:gd name="connsiteX0" fmla="*/ 0 w 257029"/>
              <a:gd name="connsiteY0" fmla="*/ 57634 h 58024"/>
              <a:gd name="connsiteX1" fmla="*/ 141776 w 257029"/>
              <a:gd name="connsiteY1" fmla="*/ 58024 h 58024"/>
              <a:gd name="connsiteX2" fmla="*/ 141776 w 257029"/>
              <a:gd name="connsiteY2" fmla="*/ 32672 h 58024"/>
              <a:gd name="connsiteX3" fmla="*/ 161475 w 257029"/>
              <a:gd name="connsiteY3" fmla="*/ 32672 h 58024"/>
              <a:gd name="connsiteX4" fmla="*/ 161475 w 257029"/>
              <a:gd name="connsiteY4" fmla="*/ 5050 h 58024"/>
              <a:gd name="connsiteX5" fmla="*/ 132963 w 257029"/>
              <a:gd name="connsiteY5" fmla="*/ 5050 h 58024"/>
              <a:gd name="connsiteX6" fmla="*/ 132719 w 257029"/>
              <a:gd name="connsiteY6" fmla="*/ 0 h 58024"/>
              <a:gd name="connsiteX7" fmla="*/ 164947 w 257029"/>
              <a:gd name="connsiteY7" fmla="*/ 136 h 58024"/>
              <a:gd name="connsiteX8" fmla="*/ 164947 w 257029"/>
              <a:gd name="connsiteY8" fmla="*/ 37352 h 58024"/>
              <a:gd name="connsiteX9" fmla="*/ 146456 w 257029"/>
              <a:gd name="connsiteY9" fmla="*/ 37352 h 58024"/>
              <a:gd name="connsiteX10" fmla="*/ 146456 w 257029"/>
              <a:gd name="connsiteY10" fmla="*/ 56464 h 58024"/>
              <a:gd name="connsiteX11" fmla="*/ 257029 w 257029"/>
              <a:gd name="connsiteY11" fmla="*/ 56464 h 58024"/>
              <a:gd name="connsiteX0" fmla="*/ 0 w 257029"/>
              <a:gd name="connsiteY0" fmla="*/ 57634 h 58024"/>
              <a:gd name="connsiteX1" fmla="*/ 141776 w 257029"/>
              <a:gd name="connsiteY1" fmla="*/ 58024 h 58024"/>
              <a:gd name="connsiteX2" fmla="*/ 141776 w 257029"/>
              <a:gd name="connsiteY2" fmla="*/ 32672 h 58024"/>
              <a:gd name="connsiteX3" fmla="*/ 161475 w 257029"/>
              <a:gd name="connsiteY3" fmla="*/ 32672 h 58024"/>
              <a:gd name="connsiteX4" fmla="*/ 161475 w 257029"/>
              <a:gd name="connsiteY4" fmla="*/ 5050 h 58024"/>
              <a:gd name="connsiteX5" fmla="*/ 132963 w 257029"/>
              <a:gd name="connsiteY5" fmla="*/ 5050 h 58024"/>
              <a:gd name="connsiteX6" fmla="*/ 131163 w 257029"/>
              <a:gd name="connsiteY6" fmla="*/ 0 h 58024"/>
              <a:gd name="connsiteX7" fmla="*/ 164947 w 257029"/>
              <a:gd name="connsiteY7" fmla="*/ 136 h 58024"/>
              <a:gd name="connsiteX8" fmla="*/ 164947 w 257029"/>
              <a:gd name="connsiteY8" fmla="*/ 37352 h 58024"/>
              <a:gd name="connsiteX9" fmla="*/ 146456 w 257029"/>
              <a:gd name="connsiteY9" fmla="*/ 37352 h 58024"/>
              <a:gd name="connsiteX10" fmla="*/ 146456 w 257029"/>
              <a:gd name="connsiteY10" fmla="*/ 56464 h 58024"/>
              <a:gd name="connsiteX11" fmla="*/ 257029 w 257029"/>
              <a:gd name="connsiteY11" fmla="*/ 56464 h 58024"/>
              <a:gd name="connsiteX0" fmla="*/ 0 w 257029"/>
              <a:gd name="connsiteY0" fmla="*/ 57634 h 58024"/>
              <a:gd name="connsiteX1" fmla="*/ 141776 w 257029"/>
              <a:gd name="connsiteY1" fmla="*/ 58024 h 58024"/>
              <a:gd name="connsiteX2" fmla="*/ 141776 w 257029"/>
              <a:gd name="connsiteY2" fmla="*/ 32672 h 58024"/>
              <a:gd name="connsiteX3" fmla="*/ 161475 w 257029"/>
              <a:gd name="connsiteY3" fmla="*/ 32672 h 58024"/>
              <a:gd name="connsiteX4" fmla="*/ 161475 w 257029"/>
              <a:gd name="connsiteY4" fmla="*/ 5050 h 58024"/>
              <a:gd name="connsiteX5" fmla="*/ 131017 w 257029"/>
              <a:gd name="connsiteY5" fmla="*/ 5050 h 58024"/>
              <a:gd name="connsiteX6" fmla="*/ 131163 w 257029"/>
              <a:gd name="connsiteY6" fmla="*/ 0 h 58024"/>
              <a:gd name="connsiteX7" fmla="*/ 164947 w 257029"/>
              <a:gd name="connsiteY7" fmla="*/ 136 h 58024"/>
              <a:gd name="connsiteX8" fmla="*/ 164947 w 257029"/>
              <a:gd name="connsiteY8" fmla="*/ 37352 h 58024"/>
              <a:gd name="connsiteX9" fmla="*/ 146456 w 257029"/>
              <a:gd name="connsiteY9" fmla="*/ 37352 h 58024"/>
              <a:gd name="connsiteX10" fmla="*/ 146456 w 257029"/>
              <a:gd name="connsiteY10" fmla="*/ 56464 h 58024"/>
              <a:gd name="connsiteX11" fmla="*/ 257029 w 257029"/>
              <a:gd name="connsiteY11" fmla="*/ 56464 h 5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7029" h="58024" extrusionOk="0">
                <a:moveTo>
                  <a:pt x="0" y="57634"/>
                </a:moveTo>
                <a:lnTo>
                  <a:pt x="141776" y="58024"/>
                </a:lnTo>
                <a:lnTo>
                  <a:pt x="141776" y="32672"/>
                </a:lnTo>
                <a:lnTo>
                  <a:pt x="161475" y="32672"/>
                </a:lnTo>
                <a:lnTo>
                  <a:pt x="161475" y="5050"/>
                </a:lnTo>
                <a:lnTo>
                  <a:pt x="131017" y="5050"/>
                </a:lnTo>
                <a:cubicBezTo>
                  <a:pt x="130936" y="3367"/>
                  <a:pt x="131244" y="1683"/>
                  <a:pt x="131163" y="0"/>
                </a:cubicBezTo>
                <a:lnTo>
                  <a:pt x="164947" y="136"/>
                </a:lnTo>
                <a:lnTo>
                  <a:pt x="164947" y="37352"/>
                </a:lnTo>
                <a:lnTo>
                  <a:pt x="146456" y="37352"/>
                </a:lnTo>
                <a:lnTo>
                  <a:pt x="146456" y="56464"/>
                </a:lnTo>
                <a:lnTo>
                  <a:pt x="257029" y="5646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sp>
      <p:sp>
        <p:nvSpPr>
          <p:cNvPr id="113" name="Google Shape;220;p19">
            <a:extLst>
              <a:ext uri="{FF2B5EF4-FFF2-40B4-BE49-F238E27FC236}">
                <a16:creationId xmlns:a16="http://schemas.microsoft.com/office/drawing/2014/main" id="{4B1CDD37-DF09-FD48-904D-06F94EA66D0F}"/>
              </a:ext>
            </a:extLst>
          </p:cNvPr>
          <p:cNvSpPr/>
          <p:nvPr/>
        </p:nvSpPr>
        <p:spPr>
          <a:xfrm>
            <a:off x="6041450" y="2085078"/>
            <a:ext cx="1547924" cy="501137"/>
          </a:xfrm>
          <a:prstGeom prst="wedgeRoundRectCallout">
            <a:avLst>
              <a:gd name="adj1" fmla="val -118000"/>
              <a:gd name="adj2" fmla="val 63839"/>
              <a:gd name="adj3" fmla="val 0"/>
            </a:avLst>
          </a:prstGeom>
          <a:solidFill>
            <a:srgbClr val="CFE2F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B</a:t>
            </a:r>
            <a:r>
              <a:rPr lang="en" sz="1400" i="1" dirty="0" err="1">
                <a:latin typeface="Calibri" charset="0"/>
                <a:ea typeface="Calibri" charset="0"/>
                <a:cs typeface="Calibri" charset="0"/>
              </a:rPr>
              <a:t>uffering</a:t>
            </a:r>
            <a:endParaRPr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4" name="Google Shape;220;p19">
            <a:extLst>
              <a:ext uri="{FF2B5EF4-FFF2-40B4-BE49-F238E27FC236}">
                <a16:creationId xmlns:a16="http://schemas.microsoft.com/office/drawing/2014/main" id="{4DB2C8DB-2447-884C-A09F-5BC81AAAB64D}"/>
              </a:ext>
            </a:extLst>
          </p:cNvPr>
          <p:cNvSpPr/>
          <p:nvPr/>
        </p:nvSpPr>
        <p:spPr>
          <a:xfrm>
            <a:off x="6041450" y="3336370"/>
            <a:ext cx="1547925" cy="500141"/>
          </a:xfrm>
          <a:prstGeom prst="wedgeRoundRectCallout">
            <a:avLst>
              <a:gd name="adj1" fmla="val -118000"/>
              <a:gd name="adj2" fmla="val 63839"/>
              <a:gd name="adj3" fmla="val 0"/>
            </a:avLst>
          </a:prstGeom>
          <a:solidFill>
            <a:srgbClr val="CFE2F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400" i="1" dirty="0">
                <a:latin typeface="Calibri" charset="0"/>
                <a:ea typeface="Calibri" charset="0"/>
                <a:cs typeface="Calibri" charset="0"/>
              </a:rPr>
              <a:t>GTP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T</a:t>
            </a:r>
            <a:r>
              <a:rPr lang="en" sz="1400" i="1" dirty="0" err="1">
                <a:latin typeface="Calibri" charset="0"/>
                <a:ea typeface="Calibri" charset="0"/>
                <a:cs typeface="Calibri" charset="0"/>
              </a:rPr>
              <a:t>ermination</a:t>
            </a:r>
            <a:endParaRPr lang="en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" sz="1400" i="1" dirty="0" err="1">
                <a:latin typeface="Calibri" charset="0"/>
                <a:ea typeface="Calibri" charset="0"/>
                <a:cs typeface="Calibri" charset="0"/>
              </a:rPr>
              <a:t>HQoS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15" name="Picture 114" descr="A close up of a logo&#10;&#10;Description automatically generated">
            <a:extLst>
              <a:ext uri="{FF2B5EF4-FFF2-40B4-BE49-F238E27FC236}">
                <a16:creationId xmlns:a16="http://schemas.microsoft.com/office/drawing/2014/main" id="{1336EFF0-9FDD-6242-BB51-413BEF28AAB9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631508" y="3151694"/>
            <a:ext cx="449171" cy="13313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6D21216-2C1F-2448-A466-88DC47F93037}"/>
              </a:ext>
            </a:extLst>
          </p:cNvPr>
          <p:cNvSpPr txBox="1"/>
          <p:nvPr/>
        </p:nvSpPr>
        <p:spPr>
          <a:xfrm>
            <a:off x="407092" y="4478778"/>
            <a:ext cx="89800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pic>
        <p:nvPicPr>
          <p:cNvPr id="117" name="Picture 116" descr="A close up of a logo&#10;&#10;Description automatically generated">
            <a:extLst>
              <a:ext uri="{FF2B5EF4-FFF2-40B4-BE49-F238E27FC236}">
                <a16:creationId xmlns:a16="http://schemas.microsoft.com/office/drawing/2014/main" id="{B4D9FF51-81C0-4242-98E6-5B828DC36B5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07" b="20342"/>
          <a:stretch/>
        </p:blipFill>
        <p:spPr>
          <a:xfrm>
            <a:off x="3480203" y="3626223"/>
            <a:ext cx="286995" cy="238203"/>
          </a:xfrm>
          <a:prstGeom prst="rect">
            <a:avLst/>
          </a:prstGeom>
          <a:effectLst/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0D1C4A6F-6E0A-FE43-A1DA-D93E205FDA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07" b="20342"/>
          <a:stretch/>
        </p:blipFill>
        <p:spPr>
          <a:xfrm>
            <a:off x="4268669" y="2689879"/>
            <a:ext cx="162395" cy="134787"/>
          </a:xfrm>
          <a:prstGeom prst="rect">
            <a:avLst/>
          </a:prstGeom>
          <a:effectLst/>
        </p:spPr>
      </p:pic>
      <p:pic>
        <p:nvPicPr>
          <p:cNvPr id="119" name="Picture 118" descr="A close up of a logo&#10;&#10;Description automatically generated">
            <a:extLst>
              <a:ext uri="{FF2B5EF4-FFF2-40B4-BE49-F238E27FC236}">
                <a16:creationId xmlns:a16="http://schemas.microsoft.com/office/drawing/2014/main" id="{3A241B4A-9C92-3C47-804C-D044750BEB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807" b="20342"/>
          <a:stretch/>
        </p:blipFill>
        <p:spPr>
          <a:xfrm>
            <a:off x="2271657" y="2329087"/>
            <a:ext cx="162395" cy="134787"/>
          </a:xfrm>
          <a:prstGeom prst="rect">
            <a:avLst/>
          </a:prstGeom>
          <a:effectLst/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8F47889-649F-3647-B6F9-46BB4A9245A0}"/>
              </a:ext>
            </a:extLst>
          </p:cNvPr>
          <p:cNvGrpSpPr/>
          <p:nvPr/>
        </p:nvGrpSpPr>
        <p:grpSpPr>
          <a:xfrm>
            <a:off x="3842069" y="780826"/>
            <a:ext cx="1409232" cy="1425720"/>
            <a:chOff x="3842070" y="780826"/>
            <a:chExt cx="1409232" cy="1425720"/>
          </a:xfrm>
        </p:grpSpPr>
        <p:sp>
          <p:nvSpPr>
            <p:cNvPr id="121" name="Google Shape;147;p19">
              <a:extLst>
                <a:ext uri="{FF2B5EF4-FFF2-40B4-BE49-F238E27FC236}">
                  <a16:creationId xmlns:a16="http://schemas.microsoft.com/office/drawing/2014/main" id="{B2225412-13B9-8141-AA25-95876C5446DD}"/>
                </a:ext>
              </a:extLst>
            </p:cNvPr>
            <p:cNvSpPr/>
            <p:nvPr/>
          </p:nvSpPr>
          <p:spPr>
            <a:xfrm>
              <a:off x="4094595" y="1974979"/>
              <a:ext cx="904174" cy="231567"/>
            </a:xfrm>
            <a:prstGeom prst="rect">
              <a:avLst/>
            </a:prstGeom>
            <a:gradFill>
              <a:gsLst>
                <a:gs pos="0">
                  <a:srgbClr val="FFF6DB"/>
                </a:gs>
                <a:gs pos="100000">
                  <a:srgbClr val="FAD25C"/>
                </a:gs>
              </a:gsLst>
              <a:lin ang="5400012" scaled="0"/>
            </a:gra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100" dirty="0">
                  <a:latin typeface="Calibri" charset="0"/>
                  <a:ea typeface="Calibri" charset="0"/>
                  <a:cs typeface="Calibri" charset="0"/>
                </a:rPr>
                <a:t>Ctrl Agent</a:t>
              </a:r>
              <a:endParaRPr sz="11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C5D5AE2-43B4-E747-8D4F-79B0DA401DA1}"/>
                </a:ext>
              </a:extLst>
            </p:cNvPr>
            <p:cNvSpPr txBox="1"/>
            <p:nvPr/>
          </p:nvSpPr>
          <p:spPr>
            <a:xfrm>
              <a:off x="3842070" y="780826"/>
              <a:ext cx="1409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mr-IN" sz="1400" dirty="0">
                  <a:latin typeface="Calibri" charset="0"/>
                  <a:ea typeface="Calibri" charset="0"/>
                  <a:cs typeface="Calibri" charset="0"/>
                </a:rPr>
                <a:t>…</a:t>
              </a:r>
              <a:r>
                <a:rPr lang="en-US" sz="1400" i="1" dirty="0">
                  <a:latin typeface="Calibri" charset="0"/>
                  <a:ea typeface="Calibri" charset="0"/>
                  <a:cs typeface="Calibri" charset="0"/>
                </a:rPr>
                <a:t>Control Plane</a:t>
              </a:r>
              <a:r>
                <a:rPr lang="mr-IN" sz="1400" dirty="0">
                  <a:latin typeface="Calibri" charset="0"/>
                  <a:ea typeface="Calibri" charset="0"/>
                  <a:cs typeface="Calibri" charset="0"/>
                </a:rPr>
                <a:t>…</a:t>
              </a:r>
              <a:endParaRPr lang="en-US" sz="1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A323F35-51B7-C646-BA97-BE9185A2CAEE}"/>
                </a:ext>
              </a:extLst>
            </p:cNvPr>
            <p:cNvCxnSpPr>
              <a:stCxn id="122" idx="2"/>
              <a:endCxn id="121" idx="0"/>
            </p:cNvCxnSpPr>
            <p:nvPr/>
          </p:nvCxnSpPr>
          <p:spPr>
            <a:xfrm flipH="1">
              <a:off x="4546682" y="1088603"/>
              <a:ext cx="4" cy="886376"/>
            </a:xfrm>
            <a:prstGeom prst="straightConnector1">
              <a:avLst/>
            </a:prstGeom>
            <a:ln>
              <a:solidFill>
                <a:schemeClr val="tx2">
                  <a:lumMod val="1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093EE1-3046-D643-BD92-3FDDE5BF3FFD}"/>
              </a:ext>
            </a:extLst>
          </p:cNvPr>
          <p:cNvSpPr txBox="1"/>
          <p:nvPr/>
        </p:nvSpPr>
        <p:spPr>
          <a:xfrm>
            <a:off x="5690928" y="2811684"/>
            <a:ext cx="3305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(See Robert 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MacDavid’s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paper at SOSR ‘21)</a:t>
            </a:r>
          </a:p>
        </p:txBody>
      </p:sp>
    </p:spTree>
    <p:extLst>
      <p:ext uri="{BB962C8B-B14F-4D97-AF65-F5344CB8AC3E}">
        <p14:creationId xmlns:p14="http://schemas.microsoft.com/office/powerpoint/2010/main" val="37117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36360"/>
            <a:ext cx="5517443" cy="2470783"/>
            <a:chOff x="1735504" y="852375"/>
            <a:chExt cx="5517443" cy="247078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36360"/>
            <a:ext cx="5517443" cy="2470783"/>
            <a:chOff x="1735504" y="852375"/>
            <a:chExt cx="5517443" cy="2470783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214618"/>
            <a:ext cx="5517443" cy="2722087"/>
            <a:chOff x="1735504" y="852375"/>
            <a:chExt cx="5517443" cy="272208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203262"/>
            <a:ext cx="5517443" cy="2736977"/>
            <a:chOff x="1735504" y="852375"/>
            <a:chExt cx="5517443" cy="2736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746434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81A6C4E-6E4F-C348-8C2A-CD28659D4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350" y="1674022"/>
                <a:ext cx="646947" cy="13798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81A6C4E-6E4F-C348-8C2A-CD28659D4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0FA9F10-5DAF-2B44-8640-19F4AC9B9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7741" y="1110359"/>
            <a:ext cx="6421703" cy="3072883"/>
            <a:chOff x="1735504" y="1110359"/>
            <a:chExt cx="6421703" cy="30728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17426F8-E40E-5B4C-8618-7339112A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8350" y="1674022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86343" y="7478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75297" y="1898130"/>
              <a:ext cx="1368493" cy="10764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8FAE0075-42E4-E54F-B07A-7A79644C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21076" y="2764846"/>
              <a:ext cx="646947" cy="13798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489723" y="1497222"/>
              <a:ext cx="1580429" cy="1754538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043790" y="1715250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600497" y="2081012"/>
            <a:ext cx="505345" cy="852039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201895</TotalTime>
  <Words>1037</Words>
  <Application>Microsoft Macintosh PowerPoint</Application>
  <PresentationFormat>On-screen Show (16:9)</PresentationFormat>
  <Paragraphs>500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Calibri</vt:lpstr>
      <vt:lpstr>Calibri Light</vt:lpstr>
      <vt:lpstr>Helvetica Light</vt:lpstr>
      <vt:lpstr>Lato</vt:lpstr>
      <vt:lpstr>Lato Bold</vt:lpstr>
      <vt:lpstr>Lato Light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1774</cp:revision>
  <dcterms:created xsi:type="dcterms:W3CDTF">2013-11-05T15:47:42Z</dcterms:created>
  <dcterms:modified xsi:type="dcterms:W3CDTF">2022-02-25T22:18:12Z</dcterms:modified>
  <cp:category/>
</cp:coreProperties>
</file>