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346" r:id="rId2"/>
    <p:sldId id="347" r:id="rId3"/>
    <p:sldId id="275" r:id="rId4"/>
    <p:sldId id="276" r:id="rId5"/>
    <p:sldId id="269" r:id="rId6"/>
    <p:sldId id="274" r:id="rId7"/>
    <p:sldId id="286" r:id="rId8"/>
    <p:sldId id="277" r:id="rId9"/>
    <p:sldId id="284" r:id="rId10"/>
    <p:sldId id="268" r:id="rId11"/>
    <p:sldId id="291" r:id="rId12"/>
    <p:sldId id="298" r:id="rId13"/>
    <p:sldId id="330" r:id="rId14"/>
    <p:sldId id="303" r:id="rId15"/>
    <p:sldId id="290" r:id="rId16"/>
    <p:sldId id="296" r:id="rId17"/>
    <p:sldId id="293" r:id="rId18"/>
    <p:sldId id="308" r:id="rId19"/>
    <p:sldId id="297" r:id="rId20"/>
    <p:sldId id="300" r:id="rId21"/>
    <p:sldId id="301" r:id="rId22"/>
    <p:sldId id="302" r:id="rId23"/>
    <p:sldId id="320" r:id="rId24"/>
    <p:sldId id="307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1" r:id="rId37"/>
    <p:sldId id="322" r:id="rId38"/>
    <p:sldId id="324" r:id="rId39"/>
    <p:sldId id="325" r:id="rId40"/>
    <p:sldId id="327" r:id="rId41"/>
    <p:sldId id="328" r:id="rId42"/>
    <p:sldId id="329" r:id="rId43"/>
    <p:sldId id="331" r:id="rId44"/>
    <p:sldId id="338" r:id="rId45"/>
    <p:sldId id="333" r:id="rId46"/>
    <p:sldId id="339" r:id="rId47"/>
    <p:sldId id="335" r:id="rId48"/>
    <p:sldId id="336" r:id="rId49"/>
    <p:sldId id="337" r:id="rId50"/>
    <p:sldId id="340" r:id="rId51"/>
    <p:sldId id="341" r:id="rId52"/>
    <p:sldId id="342" r:id="rId53"/>
    <p:sldId id="343" r:id="rId54"/>
    <p:sldId id="257" r:id="rId55"/>
    <p:sldId id="259" r:id="rId56"/>
    <p:sldId id="260" r:id="rId57"/>
    <p:sldId id="261" r:id="rId58"/>
    <p:sldId id="262" r:id="rId59"/>
    <p:sldId id="263" r:id="rId60"/>
    <p:sldId id="344" r:id="rId61"/>
    <p:sldId id="265" r:id="rId62"/>
    <p:sldId id="34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00"/>
    <a:srgbClr val="CFE7F1"/>
    <a:srgbClr val="E7E6E6"/>
    <a:srgbClr val="4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/>
    <p:restoredTop sz="93521"/>
  </p:normalViewPr>
  <p:slideViewPr>
    <p:cSldViewPr snapToGrid="0" snapToObjects="1">
      <p:cViewPr>
        <p:scale>
          <a:sx n="120" d="100"/>
          <a:sy n="120" d="100"/>
        </p:scale>
        <p:origin x="-528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1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17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1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33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11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56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4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2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85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3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85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Management Plane / Control Plane annotations (on the right side) may be extraneous, but I included them here to show how those specific labels could be retained if necessary. </a:t>
            </a:r>
          </a:p>
          <a:p>
            <a:r>
              <a:rPr lang="en-US" dirty="0"/>
              <a:t>Also, “SDN Controller” in this and the next slide could </a:t>
            </a:r>
            <a:r>
              <a:rPr lang="en-US"/>
              <a:t>be just “Controller”.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714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618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Management Plane / Control Plane annotations (on the right side) may be extraneous, but I included them here to show how those specific labels could be retained if necessary. </a:t>
            </a:r>
          </a:p>
          <a:p>
            <a:r>
              <a:rPr lang="en-US" dirty="0"/>
              <a:t>Also, “SDN Controller” in this and the next slide could be just “Controller”.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195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9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6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8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892" y="51313"/>
            <a:ext cx="10708216" cy="96877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892" y="1500614"/>
            <a:ext cx="10708216" cy="45804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39777" y="979865"/>
            <a:ext cx="10712449" cy="450849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47241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6/1/22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tif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/>
          <p:cNvSpPr/>
          <p:nvPr/>
        </p:nvSpPr>
        <p:spPr>
          <a:xfrm>
            <a:off x="4845667" y="2670726"/>
            <a:ext cx="1524000" cy="762000"/>
          </a:xfrm>
          <a:prstGeom prst="rightArrow">
            <a:avLst>
              <a:gd name="adj1" fmla="val 50000"/>
              <a:gd name="adj2" fmla="val 6865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864" tIns="60932" rIns="121864" bIns="60932" anchor="ctr"/>
          <a:lstStyle/>
          <a:p>
            <a:pPr algn="ctr" defTabSz="609251">
              <a:defRPr/>
            </a:pP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-309030" y="1881951"/>
            <a:ext cx="246173" cy="61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64" tIns="60932" rIns="121864" bIns="60932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609251" eaLnBrk="1" hangingPunct="1"/>
            <a:endParaRPr lang="en-US" sz="3200" dirty="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D765B7A-A353-4B42-9292-455919E732A4}"/>
              </a:ext>
            </a:extLst>
          </p:cNvPr>
          <p:cNvGrpSpPr/>
          <p:nvPr/>
        </p:nvGrpSpPr>
        <p:grpSpPr>
          <a:xfrm>
            <a:off x="6841594" y="1222975"/>
            <a:ext cx="4594996" cy="3657503"/>
            <a:chOff x="6841594" y="1299233"/>
            <a:chExt cx="4594996" cy="3657503"/>
          </a:xfrm>
        </p:grpSpPr>
        <p:grpSp>
          <p:nvGrpSpPr>
            <p:cNvPr id="41" name="Group 40"/>
            <p:cNvGrpSpPr/>
            <p:nvPr/>
          </p:nvGrpSpPr>
          <p:grpSpPr>
            <a:xfrm>
              <a:off x="6921912" y="1299233"/>
              <a:ext cx="4434360" cy="685800"/>
              <a:chOff x="6890780" y="1299233"/>
              <a:chExt cx="4434360" cy="685800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1051234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9788028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9063716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8339404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7615092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689078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</p:grpSp>
        <p:grpSp>
          <p:nvGrpSpPr>
            <p:cNvPr id="26" name="Group 51"/>
            <p:cNvGrpSpPr>
              <a:grpSpLocks/>
            </p:cNvGrpSpPr>
            <p:nvPr/>
          </p:nvGrpSpPr>
          <p:grpSpPr bwMode="auto">
            <a:xfrm>
              <a:off x="7411892" y="3596389"/>
              <a:ext cx="3454400" cy="461665"/>
              <a:chOff x="6019800" y="3200400"/>
              <a:chExt cx="2590800" cy="46152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019800" y="3427343"/>
                <a:ext cx="2590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3"/>
              <p:cNvSpPr txBox="1">
                <a:spLocks noChangeArrowheads="1"/>
              </p:cNvSpPr>
              <p:nvPr/>
            </p:nvSpPr>
            <p:spPr bwMode="auto">
              <a:xfrm>
                <a:off x="6453791" y="3200400"/>
                <a:ext cx="1538354" cy="4615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defTabSz="609251" eaLnBrk="1" hangingPunct="1"/>
                <a:r>
                  <a:rPr lang="en-US" dirty="0">
                    <a:solidFill>
                      <a:prstClr val="black"/>
                    </a:solidFill>
                    <a:latin typeface="+mn-lt"/>
                  </a:rPr>
                  <a:t>Open Interface</a:t>
                </a:r>
              </a:p>
            </p:txBody>
          </p:sp>
        </p:grpSp>
        <p:grpSp>
          <p:nvGrpSpPr>
            <p:cNvPr id="29" name="Group 57"/>
            <p:cNvGrpSpPr>
              <a:grpSpLocks/>
            </p:cNvGrpSpPr>
            <p:nvPr/>
          </p:nvGrpSpPr>
          <p:grpSpPr bwMode="auto">
            <a:xfrm>
              <a:off x="6841594" y="2128746"/>
              <a:ext cx="4594996" cy="1380283"/>
              <a:chOff x="5448258" y="1743915"/>
              <a:chExt cx="3446247" cy="1380285"/>
            </a:xfrm>
          </p:grpSpPr>
          <p:sp>
            <p:nvSpPr>
              <p:cNvPr id="30" name="Rounded Rectangle 29"/>
              <p:cNvSpPr/>
              <p:nvPr/>
            </p:nvSpPr>
            <p:spPr bwMode="auto">
              <a:xfrm>
                <a:off x="6819858" y="2286000"/>
                <a:ext cx="876342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Linux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 bwMode="auto">
              <a:xfrm>
                <a:off x="8012393" y="2286000"/>
                <a:ext cx="882112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Mac</a:t>
                </a:r>
              </a:p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 bwMode="auto">
              <a:xfrm>
                <a:off x="5448258" y="2286000"/>
                <a:ext cx="1027515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Windows</a:t>
                </a:r>
              </a:p>
            </p:txBody>
          </p:sp>
          <p:sp>
            <p:nvSpPr>
              <p:cNvPr id="33" name="TextBox 23"/>
              <p:cNvSpPr txBox="1">
                <a:spLocks noChangeArrowheads="1"/>
              </p:cNvSpPr>
              <p:nvPr/>
            </p:nvSpPr>
            <p:spPr bwMode="auto">
              <a:xfrm>
                <a:off x="6497895" y="2526268"/>
                <a:ext cx="327254" cy="430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sp>
            <p:nvSpPr>
              <p:cNvPr id="34" name="TextBox 24"/>
              <p:cNvSpPr txBox="1">
                <a:spLocks noChangeArrowheads="1"/>
              </p:cNvSpPr>
              <p:nvPr/>
            </p:nvSpPr>
            <p:spPr bwMode="auto">
              <a:xfrm>
                <a:off x="7685139" y="2514599"/>
                <a:ext cx="327254" cy="430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grpSp>
            <p:nvGrpSpPr>
              <p:cNvPr id="35" name="Group 52"/>
              <p:cNvGrpSpPr>
                <a:grpSpLocks/>
              </p:cNvGrpSpPr>
              <p:nvPr/>
            </p:nvGrpSpPr>
            <p:grpSpPr bwMode="auto">
              <a:xfrm>
                <a:off x="5943600" y="1743915"/>
                <a:ext cx="2590800" cy="461666"/>
                <a:chOff x="6019800" y="3115515"/>
                <a:chExt cx="2590800" cy="461666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019800" y="3368421"/>
                  <a:ext cx="2590800" cy="1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6517295" y="3115515"/>
                  <a:ext cx="1538354" cy="461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algn="ctr" defTabSz="609251" eaLnBrk="1" hangingPunct="1"/>
                  <a:r>
                    <a:rPr lang="en-US" dirty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Open Interface</a:t>
                  </a:r>
                </a:p>
              </p:txBody>
            </p:sp>
          </p:grpSp>
        </p:grpSp>
        <p:sp>
          <p:nvSpPr>
            <p:cNvPr id="24" name="Rounded Rectangle 23"/>
            <p:cNvSpPr/>
            <p:nvPr/>
          </p:nvSpPr>
          <p:spPr bwMode="auto">
            <a:xfrm>
              <a:off x="7615092" y="4118280"/>
              <a:ext cx="3048000" cy="838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solidFill>
                    <a:prstClr val="white"/>
                  </a:solidFill>
                  <a:latin typeface="+mn-lt"/>
                </a:rPr>
                <a:t>Microprocessors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BADF4A-BA59-3747-B674-4A411F407F93}"/>
              </a:ext>
            </a:extLst>
          </p:cNvPr>
          <p:cNvGrpSpPr/>
          <p:nvPr/>
        </p:nvGrpSpPr>
        <p:grpSpPr>
          <a:xfrm>
            <a:off x="639877" y="934993"/>
            <a:ext cx="3642835" cy="4233466"/>
            <a:chOff x="639877" y="934993"/>
            <a:chExt cx="3642835" cy="4233466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1056305-629D-0A48-BCC7-E4AB709291DF}"/>
                </a:ext>
              </a:extLst>
            </p:cNvPr>
            <p:cNvSpPr/>
            <p:nvPr/>
          </p:nvSpPr>
          <p:spPr>
            <a:xfrm>
              <a:off x="639877" y="934993"/>
              <a:ext cx="3642835" cy="4233466"/>
            </a:xfrm>
            <a:prstGeom prst="cube">
              <a:avLst>
                <a:gd name="adj" fmla="val 1991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12800" y="2993851"/>
              <a:ext cx="2540000" cy="8737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OS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12800" y="4064746"/>
              <a:ext cx="2540000" cy="8919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Hardware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12800" y="1881951"/>
              <a:ext cx="2540000" cy="89231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Applications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E3C141-EF77-FA42-975E-17C97B0DE539}"/>
                </a:ext>
              </a:extLst>
            </p:cNvPr>
            <p:cNvSpPr txBox="1"/>
            <p:nvPr/>
          </p:nvSpPr>
          <p:spPr>
            <a:xfrm>
              <a:off x="1677297" y="1099178"/>
              <a:ext cx="1567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Mainframe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925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743" y="1946787"/>
            <a:ext cx="7974932" cy="4053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>
                <a:solidFill>
                  <a:schemeClr val="tx1"/>
                </a:solidFill>
              </a:rPr>
              <a:t>Bare-Metal </a:t>
            </a:r>
            <a:r>
              <a:rPr lang="en-US" sz="2000" dirty="0">
                <a:solidFill>
                  <a:schemeClr val="tx1"/>
                </a:solidFill>
              </a:rPr>
              <a:t>Switch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2269" y="2520796"/>
            <a:ext cx="1685925" cy="1300162"/>
          </a:xfrm>
          <a:prstGeom prst="rect">
            <a:avLst/>
          </a:prstGeom>
          <a:solidFill>
            <a:schemeClr val="bg1"/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(Control)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1296" y="2197510"/>
            <a:ext cx="4191007" cy="1931579"/>
          </a:xfrm>
          <a:prstGeom prst="rect">
            <a:avLst/>
          </a:prstGeom>
          <a:solidFill>
            <a:schemeClr val="bg1"/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Network </a:t>
            </a:r>
            <a:r>
              <a:rPr lang="en-US" sz="2000">
                <a:solidFill>
                  <a:schemeClr val="tx1"/>
                </a:solidFill>
              </a:rPr>
              <a:t>Processing Unit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5542303" y="3056577"/>
            <a:ext cx="1129966" cy="22860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51296" y="4963523"/>
            <a:ext cx="4191007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48x40G </a:t>
            </a:r>
            <a:r>
              <a:rPr lang="en-US" dirty="0">
                <a:solidFill>
                  <a:schemeClr val="tx1"/>
                </a:solidFill>
              </a:rPr>
              <a:t>SFP+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(Ports 1~48)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0735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547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8360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7439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7446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-Down Arrow 14"/>
          <p:cNvSpPr/>
          <p:nvPr/>
        </p:nvSpPr>
        <p:spPr>
          <a:xfrm>
            <a:off x="3266582" y="4129089"/>
            <a:ext cx="360434" cy="83443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03935" y="59102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69680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8239" y="43665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1652" y="324088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PCIe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84275" y="3457809"/>
            <a:ext cx="3918353" cy="5664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SRAM (Packet Buffers)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64503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71709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8634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900975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0834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1667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4362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5195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5036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03331" y="2628885"/>
            <a:ext cx="3899297" cy="7643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Forwarding Pipeline</a:t>
            </a:r>
          </a:p>
        </p:txBody>
      </p:sp>
      <p:sp>
        <p:nvSpPr>
          <p:cNvPr id="2" name="Right Arrow 1"/>
          <p:cNvSpPr/>
          <p:nvPr/>
        </p:nvSpPr>
        <p:spPr>
          <a:xfrm>
            <a:off x="1664503" y="2707827"/>
            <a:ext cx="3523987" cy="580070"/>
          </a:xfrm>
          <a:prstGeom prst="rightArrow">
            <a:avLst>
              <a:gd name="adj1" fmla="val 50000"/>
              <a:gd name="adj2" fmla="val 34745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03675" y="6279594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Network</a:t>
            </a:r>
          </a:p>
        </p:txBody>
      </p:sp>
      <p:cxnSp>
        <p:nvCxnSpPr>
          <p:cNvPr id="31" name="Straight Arrow Connector 30"/>
          <p:cNvCxnSpPr>
            <a:stCxn id="34" idx="2"/>
            <a:endCxn id="14" idx="1"/>
          </p:cNvCxnSpPr>
          <p:nvPr/>
        </p:nvCxnSpPr>
        <p:spPr>
          <a:xfrm>
            <a:off x="6104505" y="1701920"/>
            <a:ext cx="2781" cy="141180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51336" y="1332588"/>
            <a:ext cx="230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Management Network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85695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652170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16218" y="5772844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740056" y="5772844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18839" y="3605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3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/>
          <p:cNvGrpSpPr/>
          <p:nvPr/>
        </p:nvGrpSpPr>
        <p:grpSpPr>
          <a:xfrm>
            <a:off x="581895" y="2539679"/>
            <a:ext cx="1231257" cy="2258016"/>
            <a:chOff x="415635" y="2539679"/>
            <a:chExt cx="1231257" cy="2258016"/>
          </a:xfrm>
        </p:grpSpPr>
        <p:sp>
          <p:nvSpPr>
            <p:cNvPr id="135" name="Rectangle 134"/>
            <p:cNvSpPr/>
            <p:nvPr/>
          </p:nvSpPr>
          <p:spPr>
            <a:xfrm>
              <a:off x="415635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4" name="Curved Connector 173"/>
            <p:cNvCxnSpPr>
              <a:stCxn id="168" idx="0"/>
              <a:endCxn id="169" idx="0"/>
            </p:cNvCxnSpPr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urved Connector 179"/>
            <p:cNvCxnSpPr>
              <a:stCxn id="168" idx="4"/>
              <a:endCxn id="170" idx="0"/>
            </p:cNvCxnSpPr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/>
            <p:cNvCxnSpPr>
              <a:stCxn id="169" idx="6"/>
              <a:endCxn id="169" idx="5"/>
            </p:cNvCxnSpPr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urved Connector 189"/>
            <p:cNvCxnSpPr>
              <a:stCxn id="169" idx="4"/>
              <a:endCxn id="171" idx="7"/>
            </p:cNvCxnSpPr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urved Connector 192"/>
            <p:cNvCxnSpPr>
              <a:endCxn id="172" idx="0"/>
            </p:cNvCxnSpPr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urved Connector 194"/>
            <p:cNvCxnSpPr>
              <a:stCxn id="172" idx="2"/>
              <a:endCxn id="171" idx="6"/>
            </p:cNvCxnSpPr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4" name="Straight Arrow Connector 303"/>
          <p:cNvCxnSpPr>
            <a:stCxn id="135" idx="3"/>
            <a:endCxn id="418" idx="1"/>
          </p:cNvCxnSpPr>
          <p:nvPr/>
        </p:nvCxnSpPr>
        <p:spPr>
          <a:xfrm>
            <a:off x="1813152" y="3668687"/>
            <a:ext cx="40928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418" idx="3"/>
            <a:endCxn id="391" idx="1"/>
          </p:cNvCxnSpPr>
          <p:nvPr/>
        </p:nvCxnSpPr>
        <p:spPr>
          <a:xfrm>
            <a:off x="3771016" y="3668687"/>
            <a:ext cx="422017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103" idx="3"/>
            <a:endCxn id="71" idx="1"/>
          </p:cNvCxnSpPr>
          <p:nvPr/>
        </p:nvCxnSpPr>
        <p:spPr>
          <a:xfrm>
            <a:off x="5741061" y="3668687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71" idx="3"/>
            <a:endCxn id="39" idx="1"/>
          </p:cNvCxnSpPr>
          <p:nvPr/>
        </p:nvCxnSpPr>
        <p:spPr>
          <a:xfrm>
            <a:off x="7705015" y="3668687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39" idx="3"/>
            <a:endCxn id="167" idx="1"/>
          </p:cNvCxnSpPr>
          <p:nvPr/>
        </p:nvCxnSpPr>
        <p:spPr>
          <a:xfrm>
            <a:off x="9668969" y="3668687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434192" y="1954904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/>
              <a:t>Parser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9994169" y="1954903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 err="1"/>
              <a:t>Deparser</a:t>
            </a:r>
            <a:endParaRPr lang="en-US" sz="1600" dirty="0"/>
          </a:p>
        </p:txBody>
      </p:sp>
      <p:sp>
        <p:nvSpPr>
          <p:cNvPr id="320" name="Right Brace 319"/>
          <p:cNvSpPr/>
          <p:nvPr/>
        </p:nvSpPr>
        <p:spPr>
          <a:xfrm rot="16200000">
            <a:off x="5831510" y="-1339752"/>
            <a:ext cx="216737" cy="742270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/>
          <p:cNvSpPr txBox="1"/>
          <p:nvPr/>
        </p:nvSpPr>
        <p:spPr>
          <a:xfrm>
            <a:off x="4302630" y="1954903"/>
            <a:ext cx="3300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Programmable Match-Action Pipeline</a:t>
            </a:r>
          </a:p>
        </p:txBody>
      </p:sp>
      <p:grpSp>
        <p:nvGrpSpPr>
          <p:cNvPr id="339" name="Group 338"/>
          <p:cNvGrpSpPr/>
          <p:nvPr/>
        </p:nvGrpSpPr>
        <p:grpSpPr>
          <a:xfrm>
            <a:off x="263236" y="2595099"/>
            <a:ext cx="318659" cy="2133613"/>
            <a:chOff x="263236" y="2595099"/>
            <a:chExt cx="318659" cy="2133613"/>
          </a:xfrm>
        </p:grpSpPr>
        <p:cxnSp>
          <p:nvCxnSpPr>
            <p:cNvPr id="323" name="Straight Arrow Connector 322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/>
          <p:nvPr/>
        </p:nvGrpSpPr>
        <p:grpSpPr>
          <a:xfrm>
            <a:off x="11320052" y="2595098"/>
            <a:ext cx="318659" cy="2133613"/>
            <a:chOff x="263236" y="2595099"/>
            <a:chExt cx="318659" cy="2133613"/>
          </a:xfrm>
        </p:grpSpPr>
        <p:cxnSp>
          <p:nvCxnSpPr>
            <p:cNvPr id="341" name="Straight Arrow Connector 340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/>
        </p:nvGrpSpPr>
        <p:grpSpPr>
          <a:xfrm>
            <a:off x="10084343" y="2539679"/>
            <a:ext cx="1231257" cy="2258016"/>
            <a:chOff x="10084343" y="2539679"/>
            <a:chExt cx="1231257" cy="2258016"/>
          </a:xfrm>
        </p:grpSpPr>
        <p:sp>
          <p:nvSpPr>
            <p:cNvPr id="167" name="Rectangle 166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297" name="Elbow Connector 29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218" name="Elbow Connector 217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224" name="Elbow Connector 223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230" name="Elbow Connector 229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5" name="Group 234"/>
          <p:cNvGrpSpPr/>
          <p:nvPr/>
        </p:nvGrpSpPr>
        <p:grpSpPr>
          <a:xfrm>
            <a:off x="8120389" y="2539679"/>
            <a:ext cx="1548580" cy="2258016"/>
            <a:chOff x="8120389" y="2539679"/>
            <a:chExt cx="1548580" cy="2258016"/>
          </a:xfrm>
        </p:grpSpPr>
        <p:grpSp>
          <p:nvGrpSpPr>
            <p:cNvPr id="38" name="Group 37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260" name="Trapezoid 259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265" name="Trapezoid 264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268" name="Trapezoid 267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271" name="Trapezoid 270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274" name="Trapezoid 273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277" name="Trapezoid 276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6157539" y="2539679"/>
            <a:ext cx="1548580" cy="2258016"/>
            <a:chOff x="8120389" y="2539679"/>
            <a:chExt cx="1548580" cy="2258016"/>
          </a:xfrm>
        </p:grpSpPr>
        <p:grpSp>
          <p:nvGrpSpPr>
            <p:cNvPr id="306" name="Group 305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364" name="Rectangle 363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362" name="Trapezoid 361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360" name="Trapezoid 359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358" name="Trapezoid 357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356" name="Trapezoid 35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7" name="TextBox 356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322" name="Trapezoid 321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316" name="Trapezoid 31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  <p:grpSp>
        <p:nvGrpSpPr>
          <p:cNvPr id="371" name="Group 370"/>
          <p:cNvGrpSpPr/>
          <p:nvPr/>
        </p:nvGrpSpPr>
        <p:grpSpPr>
          <a:xfrm>
            <a:off x="4193033" y="2539679"/>
            <a:ext cx="1548580" cy="2258016"/>
            <a:chOff x="8120389" y="2539679"/>
            <a:chExt cx="1548580" cy="2258016"/>
          </a:xfrm>
        </p:grpSpPr>
        <p:grpSp>
          <p:nvGrpSpPr>
            <p:cNvPr id="372" name="Group 371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391" name="Rectangle 390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389" name="Trapezoid 388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0" name="TextBox 389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4" name="Group 373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387" name="Trapezoid 386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5" name="Group 374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385" name="Trapezoid 384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383" name="Trapezoid 382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7" name="Group 376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381" name="Trapezoid 380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8" name="Group 377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  <p:grpSp>
        <p:nvGrpSpPr>
          <p:cNvPr id="398" name="Group 397"/>
          <p:cNvGrpSpPr/>
          <p:nvPr/>
        </p:nvGrpSpPr>
        <p:grpSpPr>
          <a:xfrm>
            <a:off x="2222436" y="2539679"/>
            <a:ext cx="1548580" cy="2258016"/>
            <a:chOff x="8120389" y="2539679"/>
            <a:chExt cx="1548580" cy="2258016"/>
          </a:xfrm>
        </p:grpSpPr>
        <p:grpSp>
          <p:nvGrpSpPr>
            <p:cNvPr id="399" name="Group 398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400" name="Group 399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416" name="Trapezoid 41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1" name="Group 400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414" name="Trapezoid 413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412" name="Trapezoid 411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410" name="Trapezoid 409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1" name="TextBox 410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4" name="Group 403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408" name="Trapezoid 407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406" name="Trapezoid 40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080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own Arrow 191"/>
          <p:cNvSpPr/>
          <p:nvPr/>
        </p:nvSpPr>
        <p:spPr>
          <a:xfrm>
            <a:off x="5999263" y="2073008"/>
            <a:ext cx="179162" cy="113499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Document 360"/>
          <p:cNvSpPr/>
          <p:nvPr/>
        </p:nvSpPr>
        <p:spPr>
          <a:xfrm>
            <a:off x="3347048" y="138546"/>
            <a:ext cx="5536378" cy="2097753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forward.p4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380932" y="3897433"/>
            <a:ext cx="1548580" cy="2258016"/>
            <a:chOff x="2782706" y="2539679"/>
            <a:chExt cx="1548580" cy="2258016"/>
          </a:xfrm>
        </p:grpSpPr>
        <p:sp>
          <p:nvSpPr>
            <p:cNvPr id="4" name="Rectangle 3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7" name="Trapezoid 6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2" name="Group 11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5" name="Trapezoid 14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7" name="Group 16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20" name="Trapezoid 1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25" name="Trapezoid 24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30" name="Trapezoid 2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32" name="Group 31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grpSp>
        <p:nvGrpSpPr>
          <p:cNvPr id="38" name="Group 37"/>
          <p:cNvGrpSpPr/>
          <p:nvPr/>
        </p:nvGrpSpPr>
        <p:grpSpPr>
          <a:xfrm>
            <a:off x="8272794" y="3897433"/>
            <a:ext cx="1548580" cy="2258016"/>
            <a:chOff x="2782706" y="2539679"/>
            <a:chExt cx="1548580" cy="2258016"/>
          </a:xfrm>
        </p:grpSpPr>
        <p:sp>
          <p:nvSpPr>
            <p:cNvPr id="39" name="Rectangle 38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68" name="Trapezoid 6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64" name="Trapezoid 63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60" name="Trapezoid 5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56" name="Trapezoid 55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4" name="Group 43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52" name="Trapezoid 5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5" name="Group 44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48" name="Trapezoid 4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grpSp>
        <p:nvGrpSpPr>
          <p:cNvPr id="70" name="Group 69"/>
          <p:cNvGrpSpPr/>
          <p:nvPr/>
        </p:nvGrpSpPr>
        <p:grpSpPr>
          <a:xfrm>
            <a:off x="6308840" y="3897433"/>
            <a:ext cx="1548580" cy="2258016"/>
            <a:chOff x="2782706" y="2539679"/>
            <a:chExt cx="1548580" cy="2258016"/>
          </a:xfrm>
        </p:grpSpPr>
        <p:sp>
          <p:nvSpPr>
            <p:cNvPr id="71" name="Rectangle 70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00" name="Trapezoid 9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3" name="Group 72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96" name="Trapezoid 95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92" name="Trapezoid 9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88" name="Trapezoid 8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84" name="Trapezoid 83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80" name="Trapezoid 7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grpSp>
        <p:nvGrpSpPr>
          <p:cNvPr id="102" name="Group 101"/>
          <p:cNvGrpSpPr/>
          <p:nvPr/>
        </p:nvGrpSpPr>
        <p:grpSpPr>
          <a:xfrm>
            <a:off x="4344886" y="3897433"/>
            <a:ext cx="1548580" cy="2258016"/>
            <a:chOff x="2782706" y="2539679"/>
            <a:chExt cx="1548580" cy="2258016"/>
          </a:xfrm>
        </p:grpSpPr>
        <p:sp>
          <p:nvSpPr>
            <p:cNvPr id="103" name="Rectangle 102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32" name="Trapezoid 13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28" name="Trapezoid 12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7" name="Group 106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20" name="Trapezoid 11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8" name="Group 107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16" name="Trapezoid 115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9" name="Group 108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12" name="Trapezoid 11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cxnSp>
        <p:nvCxnSpPr>
          <p:cNvPr id="304" name="Straight Arrow Connector 303"/>
          <p:cNvCxnSpPr>
            <a:stCxn id="135" idx="3"/>
            <a:endCxn id="4" idx="1"/>
          </p:cNvCxnSpPr>
          <p:nvPr/>
        </p:nvCxnSpPr>
        <p:spPr>
          <a:xfrm>
            <a:off x="1965557" y="5026441"/>
            <a:ext cx="415375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4" idx="3"/>
            <a:endCxn id="103" idx="1"/>
          </p:cNvCxnSpPr>
          <p:nvPr/>
        </p:nvCxnSpPr>
        <p:spPr>
          <a:xfrm>
            <a:off x="3929512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103" idx="3"/>
            <a:endCxn id="71" idx="1"/>
          </p:cNvCxnSpPr>
          <p:nvPr/>
        </p:nvCxnSpPr>
        <p:spPr>
          <a:xfrm>
            <a:off x="5893466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71" idx="3"/>
            <a:endCxn id="39" idx="1"/>
          </p:cNvCxnSpPr>
          <p:nvPr/>
        </p:nvCxnSpPr>
        <p:spPr>
          <a:xfrm>
            <a:off x="7857420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39" idx="3"/>
            <a:endCxn id="167" idx="1"/>
          </p:cNvCxnSpPr>
          <p:nvPr/>
        </p:nvCxnSpPr>
        <p:spPr>
          <a:xfrm>
            <a:off x="9821374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86597" y="3312658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/>
              <a:t>Parser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10146574" y="3312657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 err="1"/>
              <a:t>Deparser</a:t>
            </a:r>
            <a:endParaRPr lang="en-US" sz="1600" dirty="0"/>
          </a:p>
        </p:txBody>
      </p:sp>
      <p:sp>
        <p:nvSpPr>
          <p:cNvPr id="320" name="Right Brace 319"/>
          <p:cNvSpPr/>
          <p:nvPr/>
        </p:nvSpPr>
        <p:spPr>
          <a:xfrm rot="16200000">
            <a:off x="5983915" y="18002"/>
            <a:ext cx="216737" cy="742270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/>
          <p:cNvSpPr txBox="1"/>
          <p:nvPr/>
        </p:nvSpPr>
        <p:spPr>
          <a:xfrm>
            <a:off x="4455035" y="3312657"/>
            <a:ext cx="3300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Programmable Match-Action Pipeline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5624269" y="235360"/>
            <a:ext cx="973394" cy="6489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IPv4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624269" y="1256118"/>
            <a:ext cx="973394" cy="64892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3832726" y="745739"/>
            <a:ext cx="973394" cy="6489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7415812" y="745739"/>
            <a:ext cx="973394" cy="648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ACL</a:t>
            </a:r>
          </a:p>
        </p:txBody>
      </p:sp>
      <p:cxnSp>
        <p:nvCxnSpPr>
          <p:cNvPr id="189" name="Straight Arrow Connector 188"/>
          <p:cNvCxnSpPr>
            <a:stCxn id="189" idx="1"/>
          </p:cNvCxnSpPr>
          <p:nvPr/>
        </p:nvCxnSpPr>
        <p:spPr>
          <a:xfrm flipH="1" flipV="1">
            <a:off x="3465871" y="1070203"/>
            <a:ext cx="366855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91" idx="3"/>
          </p:cNvCxnSpPr>
          <p:nvPr/>
        </p:nvCxnSpPr>
        <p:spPr>
          <a:xfrm flipV="1">
            <a:off x="8389206" y="1070203"/>
            <a:ext cx="3713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6178425" y="2365415"/>
            <a:ext cx="3262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P4 Compiler</a:t>
            </a:r>
            <a:r>
              <a:rPr lang="en-US" dirty="0"/>
              <a:t>: Allocates resources</a:t>
            </a:r>
          </a:p>
          <a:p>
            <a:r>
              <a:rPr lang="en-US" dirty="0"/>
              <a:t>to realize the pipeline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389239" y="3897422"/>
            <a:ext cx="1548580" cy="22580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4348269" y="3897422"/>
            <a:ext cx="1548580" cy="2258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301765" y="3897417"/>
            <a:ext cx="1548580" cy="2258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IPv4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8277954" y="3888902"/>
            <a:ext cx="1560651" cy="1134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ACL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8277954" y="5017910"/>
            <a:ext cx="1560652" cy="113448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401786" y="3952849"/>
            <a:ext cx="318659" cy="2133613"/>
            <a:chOff x="263236" y="2595099"/>
            <a:chExt cx="318659" cy="2133613"/>
          </a:xfrm>
        </p:grpSpPr>
        <p:cxnSp>
          <p:nvCxnSpPr>
            <p:cNvPr id="203" name="Straight Arrow Connector 202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11472467" y="3952853"/>
            <a:ext cx="318659" cy="2133613"/>
            <a:chOff x="263236" y="2595099"/>
            <a:chExt cx="318659" cy="2133613"/>
          </a:xfrm>
        </p:grpSpPr>
        <p:cxnSp>
          <p:nvCxnSpPr>
            <p:cNvPr id="219" name="Straight Arrow Connector 218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7" name="Elbow Connector 236"/>
          <p:cNvCxnSpPr>
            <a:stCxn id="183" idx="3"/>
            <a:endCxn id="179" idx="1"/>
          </p:cNvCxnSpPr>
          <p:nvPr/>
        </p:nvCxnSpPr>
        <p:spPr>
          <a:xfrm flipV="1">
            <a:off x="4806120" y="559825"/>
            <a:ext cx="818149" cy="510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endCxn id="181" idx="1"/>
          </p:cNvCxnSpPr>
          <p:nvPr/>
        </p:nvCxnSpPr>
        <p:spPr>
          <a:xfrm>
            <a:off x="4806120" y="1069607"/>
            <a:ext cx="818149" cy="5109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Elbow Connector 355"/>
          <p:cNvCxnSpPr>
            <a:stCxn id="179" idx="3"/>
            <a:endCxn id="184" idx="1"/>
          </p:cNvCxnSpPr>
          <p:nvPr/>
        </p:nvCxnSpPr>
        <p:spPr>
          <a:xfrm>
            <a:off x="6597663" y="559825"/>
            <a:ext cx="818149" cy="510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Elbow Connector 359"/>
          <p:cNvCxnSpPr>
            <a:stCxn id="181" idx="3"/>
            <a:endCxn id="184" idx="1"/>
          </p:cNvCxnSpPr>
          <p:nvPr/>
        </p:nvCxnSpPr>
        <p:spPr>
          <a:xfrm flipV="1">
            <a:off x="6597663" y="1070204"/>
            <a:ext cx="818149" cy="510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734300" y="3888902"/>
            <a:ext cx="1231257" cy="2258016"/>
            <a:chOff x="415635" y="2539679"/>
            <a:chExt cx="1231257" cy="2258016"/>
          </a:xfrm>
        </p:grpSpPr>
        <p:sp>
          <p:nvSpPr>
            <p:cNvPr id="235" name="Rectangle 234"/>
            <p:cNvSpPr/>
            <p:nvPr/>
          </p:nvSpPr>
          <p:spPr>
            <a:xfrm>
              <a:off x="415635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6" name="Curved Connector 235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urved Connector 237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urved Connector 239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urved Connector 240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urved Connector 241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urved Connector 242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Oval 243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10259139" y="3897417"/>
            <a:ext cx="1231257" cy="2258016"/>
            <a:chOff x="10084343" y="2539679"/>
            <a:chExt cx="1231257" cy="2258016"/>
          </a:xfrm>
        </p:grpSpPr>
        <p:sp>
          <p:nvSpPr>
            <p:cNvPr id="250" name="Rectangle 249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271" name="Elbow Connector 27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2" name="Group 251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266" name="Elbow Connector 265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261" name="Elbow Connector 26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255" name="Elbow Connector 254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551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1548278" y="2362320"/>
            <a:ext cx="7390" cy="2621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Document 26"/>
          <p:cNvSpPr/>
          <p:nvPr/>
        </p:nvSpPr>
        <p:spPr>
          <a:xfrm>
            <a:off x="5407613" y="410186"/>
            <a:ext cx="1384809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forward.p4</a:t>
            </a:r>
          </a:p>
        </p:txBody>
      </p:sp>
      <p:sp>
        <p:nvSpPr>
          <p:cNvPr id="28" name="Document 27"/>
          <p:cNvSpPr/>
          <p:nvPr/>
        </p:nvSpPr>
        <p:spPr>
          <a:xfrm>
            <a:off x="5371441" y="5949781"/>
            <a:ext cx="1384809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arch.p4</a:t>
            </a:r>
          </a:p>
        </p:txBody>
      </p:sp>
      <p:cxnSp>
        <p:nvCxnSpPr>
          <p:cNvPr id="34" name="Straight Arrow Connector 33"/>
          <p:cNvCxnSpPr>
            <a:stCxn id="27" idx="2"/>
          </p:cNvCxnSpPr>
          <p:nvPr/>
        </p:nvCxnSpPr>
        <p:spPr>
          <a:xfrm flipH="1">
            <a:off x="2801392" y="1130989"/>
            <a:ext cx="3298626" cy="1350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2"/>
            <a:endCxn id="284" idx="0"/>
          </p:cNvCxnSpPr>
          <p:nvPr/>
        </p:nvCxnSpPr>
        <p:spPr>
          <a:xfrm flipH="1">
            <a:off x="6078836" y="1130989"/>
            <a:ext cx="21182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0"/>
          </p:cNvCxnSpPr>
          <p:nvPr/>
        </p:nvCxnSpPr>
        <p:spPr>
          <a:xfrm flipH="1" flipV="1">
            <a:off x="312354" y="4974999"/>
            <a:ext cx="5751492" cy="974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551799" y="4984298"/>
            <a:ext cx="4479773" cy="965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0"/>
          </p:cNvCxnSpPr>
          <p:nvPr/>
        </p:nvCxnSpPr>
        <p:spPr>
          <a:xfrm flipH="1" flipV="1">
            <a:off x="4133790" y="4989190"/>
            <a:ext cx="1930056" cy="960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8" idx="0"/>
          </p:cNvCxnSpPr>
          <p:nvPr/>
        </p:nvCxnSpPr>
        <p:spPr>
          <a:xfrm flipH="1" flipV="1">
            <a:off x="5357586" y="5062901"/>
            <a:ext cx="706260" cy="886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8" idx="0"/>
          </p:cNvCxnSpPr>
          <p:nvPr/>
        </p:nvCxnSpPr>
        <p:spPr>
          <a:xfrm flipV="1">
            <a:off x="6063846" y="4991623"/>
            <a:ext cx="757896" cy="958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8" idx="0"/>
          </p:cNvCxnSpPr>
          <p:nvPr/>
        </p:nvCxnSpPr>
        <p:spPr>
          <a:xfrm flipV="1">
            <a:off x="6063846" y="4968900"/>
            <a:ext cx="2010774" cy="98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8" idx="0"/>
          </p:cNvCxnSpPr>
          <p:nvPr/>
        </p:nvCxnSpPr>
        <p:spPr>
          <a:xfrm flipV="1">
            <a:off x="6063846" y="4968900"/>
            <a:ext cx="4564315" cy="98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8" idx="0"/>
          </p:cNvCxnSpPr>
          <p:nvPr/>
        </p:nvCxnSpPr>
        <p:spPr>
          <a:xfrm flipV="1">
            <a:off x="6063846" y="4988521"/>
            <a:ext cx="5751491" cy="961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4133790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5335929" y="2362320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>
            <a:off x="10621272" y="2378445"/>
            <a:ext cx="1059" cy="260585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8052254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6810984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2"/>
            <a:endCxn id="286" idx="0"/>
          </p:cNvCxnSpPr>
          <p:nvPr/>
        </p:nvCxnSpPr>
        <p:spPr>
          <a:xfrm flipH="1">
            <a:off x="935493" y="1130989"/>
            <a:ext cx="5164525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312354" y="2369889"/>
            <a:ext cx="2728" cy="26193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11817127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2" name="Google Shape;905;p105"/>
          <p:cNvSpPr txBox="1"/>
          <p:nvPr/>
        </p:nvSpPr>
        <p:spPr>
          <a:xfrm>
            <a:off x="5383161" y="2464377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Fixed function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283" name="Google Shape;905;p105"/>
          <p:cNvSpPr txBox="1"/>
          <p:nvPr/>
        </p:nvSpPr>
        <p:spPr>
          <a:xfrm>
            <a:off x="5418460" y="2464377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Traffic Manager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284" name="Rounded Rectangle 283"/>
          <p:cNvSpPr/>
          <p:nvPr/>
        </p:nvSpPr>
        <p:spPr>
          <a:xfrm>
            <a:off x="5403151" y="2464377"/>
            <a:ext cx="1351369" cy="2263562"/>
          </a:xfrm>
          <a:prstGeom prst="roundRect">
            <a:avLst>
              <a:gd name="adj" fmla="val 8503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</a:rPr>
              <a:t>Traffic Manager</a:t>
            </a:r>
          </a:p>
          <a:p>
            <a:pPr algn="ctr"/>
            <a:endParaRPr lang="en-US" sz="1100" dirty="0"/>
          </a:p>
          <a:p>
            <a:r>
              <a:rPr lang="en-US" sz="1600" dirty="0">
                <a:solidFill>
                  <a:schemeClr val="tx1"/>
                </a:solidFill>
              </a:rPr>
              <a:t>  Packets: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Queue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Replicate    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Schedule</a:t>
            </a:r>
          </a:p>
          <a:p>
            <a:pPr algn="ctr"/>
            <a:endParaRPr lang="en-US" sz="1050" dirty="0"/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</a:rPr>
              <a:t>Fixed Function</a:t>
            </a:r>
          </a:p>
        </p:txBody>
      </p:sp>
      <p:grpSp>
        <p:nvGrpSpPr>
          <p:cNvPr id="285" name="Group 284"/>
          <p:cNvGrpSpPr/>
          <p:nvPr/>
        </p:nvGrpSpPr>
        <p:grpSpPr>
          <a:xfrm>
            <a:off x="375940" y="2464377"/>
            <a:ext cx="1119105" cy="2258016"/>
            <a:chOff x="496551" y="2539679"/>
            <a:chExt cx="1119105" cy="2258016"/>
          </a:xfrm>
        </p:grpSpPr>
        <p:sp>
          <p:nvSpPr>
            <p:cNvPr id="286" name="Rectangle 285"/>
            <p:cNvSpPr/>
            <p:nvPr/>
          </p:nvSpPr>
          <p:spPr>
            <a:xfrm>
              <a:off x="496551" y="2539679"/>
              <a:ext cx="1119105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7" name="Curved Connector 286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urved Connector 287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urved Connector 288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urved Connector 289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urved Connector 290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urved Connector 291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Oval 292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10672465" y="2464377"/>
            <a:ext cx="1071329" cy="2258016"/>
            <a:chOff x="10084343" y="2539679"/>
            <a:chExt cx="1231257" cy="2258016"/>
          </a:xfrm>
        </p:grpSpPr>
        <p:sp>
          <p:nvSpPr>
            <p:cNvPr id="306" name="Rectangle 305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326" name="Elbow Connector 325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" name="Group 307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321" name="Elbow Connector 32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oup 308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316" name="Elbow Connector 315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Group 309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311" name="Elbow Connector 31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1" name="Group 330"/>
          <p:cNvGrpSpPr/>
          <p:nvPr/>
        </p:nvGrpSpPr>
        <p:grpSpPr>
          <a:xfrm>
            <a:off x="1598491" y="2464377"/>
            <a:ext cx="1190771" cy="2258016"/>
            <a:chOff x="8120389" y="2539679"/>
            <a:chExt cx="1190771" cy="2258016"/>
          </a:xfrm>
        </p:grpSpPr>
        <p:grpSp>
          <p:nvGrpSpPr>
            <p:cNvPr id="332" name="Group 331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339" name="Rectangle 338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3" name="Trapezoid 332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Trapezoid 333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5" name="Trapezoid 334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Trapezoid 335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7" name="Trapezoid 336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8" name="Trapezoid 337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2867691" y="2464377"/>
            <a:ext cx="1190771" cy="2258016"/>
            <a:chOff x="8120389" y="2539679"/>
            <a:chExt cx="1190771" cy="2258016"/>
          </a:xfrm>
        </p:grpSpPr>
        <p:grpSp>
          <p:nvGrpSpPr>
            <p:cNvPr id="347" name="Group 346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354" name="Rectangle 353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8" name="Trapezoid 347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Trapezoid 348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Trapezoid 349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Trapezoid 350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Trapezoid 351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Trapezoid 352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8108262" y="2464377"/>
            <a:ext cx="1190771" cy="2258016"/>
            <a:chOff x="8120389" y="2539679"/>
            <a:chExt cx="1190771" cy="2258016"/>
          </a:xfrm>
        </p:grpSpPr>
        <p:grpSp>
          <p:nvGrpSpPr>
            <p:cNvPr id="392" name="Group 391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399" name="Rectangle 398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3" name="Trapezoid 392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Trapezoid 393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5" name="Trapezoid 394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6" name="Trapezoid 395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7" name="Trapezoid 396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8" name="Trapezoid 397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9365992" y="2464377"/>
            <a:ext cx="1190771" cy="2258016"/>
            <a:chOff x="8120389" y="2539679"/>
            <a:chExt cx="1190771" cy="2258016"/>
          </a:xfrm>
        </p:grpSpPr>
        <p:grpSp>
          <p:nvGrpSpPr>
            <p:cNvPr id="407" name="Group 406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8" name="Trapezoid 407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" name="Trapezoid 408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0" name="Trapezoid 409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Trapezoid 410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2" name="Trapezoid 411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3" name="Trapezoid 412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4197997" y="2464377"/>
            <a:ext cx="1071329" cy="2258016"/>
            <a:chOff x="10084343" y="2539679"/>
            <a:chExt cx="1231257" cy="2258016"/>
          </a:xfrm>
        </p:grpSpPr>
        <p:sp>
          <p:nvSpPr>
            <p:cNvPr id="422" name="Rectangle 421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3" name="Group 422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442" name="Elbow Connector 44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4" name="Group 423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437" name="Elbow Connector 43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5" name="Group 424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432" name="Elbow Connector 43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6" name="Group 425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427" name="Elbow Connector 42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7" name="Group 446"/>
          <p:cNvGrpSpPr/>
          <p:nvPr/>
        </p:nvGrpSpPr>
        <p:grpSpPr>
          <a:xfrm>
            <a:off x="6876948" y="2464377"/>
            <a:ext cx="1119105" cy="2258016"/>
            <a:chOff x="496551" y="2539679"/>
            <a:chExt cx="1119105" cy="2258016"/>
          </a:xfrm>
        </p:grpSpPr>
        <p:sp>
          <p:nvSpPr>
            <p:cNvPr id="448" name="Rectangle 447"/>
            <p:cNvSpPr/>
            <p:nvPr/>
          </p:nvSpPr>
          <p:spPr>
            <a:xfrm>
              <a:off x="496551" y="2539679"/>
              <a:ext cx="1119105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9" name="Curved Connector 448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Curved Connector 449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Curved Connector 450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Curved Connector 451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Curved Connector 452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Curved Connector 453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5" name="Oval 454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>
            <a:stCxn id="27" idx="2"/>
            <a:endCxn id="218" idx="0"/>
          </p:cNvCxnSpPr>
          <p:nvPr/>
        </p:nvCxnSpPr>
        <p:spPr>
          <a:xfrm>
            <a:off x="6100018" y="1130989"/>
            <a:ext cx="1328906" cy="1363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2"/>
            <a:endCxn id="422" idx="0"/>
          </p:cNvCxnSpPr>
          <p:nvPr/>
        </p:nvCxnSpPr>
        <p:spPr>
          <a:xfrm flipH="1">
            <a:off x="4733662" y="1130989"/>
            <a:ext cx="1366356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7" idx="2"/>
          </p:cNvCxnSpPr>
          <p:nvPr/>
        </p:nvCxnSpPr>
        <p:spPr>
          <a:xfrm>
            <a:off x="6100018" y="1130989"/>
            <a:ext cx="3271683" cy="1350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7" idx="2"/>
            <a:endCxn id="306" idx="0"/>
          </p:cNvCxnSpPr>
          <p:nvPr/>
        </p:nvCxnSpPr>
        <p:spPr>
          <a:xfrm>
            <a:off x="6100018" y="1130989"/>
            <a:ext cx="5108112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75446" y="1118795"/>
            <a:ext cx="839098" cy="47333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Phy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80825" y="1839558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Ingress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80825" y="3119718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VLAN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17598" y="3119718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Termin-ation</a:t>
            </a:r>
            <a:r>
              <a:rPr lang="en-US" sz="1400" dirty="0">
                <a:solidFill>
                  <a:schemeClr val="tx1"/>
                </a:solidFill>
              </a:rPr>
              <a:t> MAC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19607" y="4401668"/>
            <a:ext cx="845378" cy="837303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Port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2276" y="4401669"/>
            <a:ext cx="905438" cy="837303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VLAN 1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6206" y="5368836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Bridging Table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46206" y="4090084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 Table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46206" y="2624930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Unicast Routing Table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046206" y="1302825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Multicast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Routing Table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09737" y="3196814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ACL Policy Table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634982" y="4090566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Flood Group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33190" y="2683580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L3 Unicast </a:t>
            </a:r>
            <a:r>
              <a:rPr lang="en-US" sz="1400" dirty="0" err="1">
                <a:solidFill>
                  <a:schemeClr val="tx1"/>
                </a:solidFill>
              </a:rPr>
              <a:t>Grouop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633190" y="1463424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L3 ECMP Group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928820" y="1043945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 Label Group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928820" y="1861074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 Label Group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737898" y="3360857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Interface Group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737898" y="4218862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Interface Group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633190" y="5283764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L3 Multicast Group</a:t>
            </a:r>
          </a:p>
        </p:txBody>
      </p:sp>
      <p:sp>
        <p:nvSpPr>
          <p:cNvPr id="29" name="Oval 28"/>
          <p:cNvSpPr/>
          <p:nvPr/>
        </p:nvSpPr>
        <p:spPr>
          <a:xfrm>
            <a:off x="9972337" y="3478964"/>
            <a:ext cx="839098" cy="47333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Phy</a:t>
            </a:r>
            <a:r>
              <a:rPr lang="en-US" sz="1400" dirty="0">
                <a:solidFill>
                  <a:schemeClr val="tx1"/>
                </a:solidFill>
              </a:rPr>
              <a:t> Port</a:t>
            </a:r>
          </a:p>
        </p:txBody>
      </p:sp>
      <p:sp>
        <p:nvSpPr>
          <p:cNvPr id="30" name="Oval 29"/>
          <p:cNvSpPr/>
          <p:nvPr/>
        </p:nvSpPr>
        <p:spPr>
          <a:xfrm>
            <a:off x="9966955" y="4336969"/>
            <a:ext cx="839098" cy="47333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Phy</a:t>
            </a:r>
            <a:r>
              <a:rPr lang="en-US" sz="1400" dirty="0">
                <a:solidFill>
                  <a:schemeClr val="tx1"/>
                </a:solidFill>
              </a:rPr>
              <a:t> Port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34770" y="3070629"/>
            <a:ext cx="869469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INDIRECT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25693" y="757684"/>
            <a:ext cx="869469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INDIRECT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14220" y="1177163"/>
            <a:ext cx="701154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SELECT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30063" y="2389384"/>
            <a:ext cx="869469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INDIRECT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45025" y="3801695"/>
            <a:ext cx="439544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ALL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45025" y="4995743"/>
            <a:ext cx="439544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ALL</a:t>
            </a:r>
            <a:endParaRPr lang="en-US" sz="1400" dirty="0"/>
          </a:p>
        </p:txBody>
      </p:sp>
      <p:cxnSp>
        <p:nvCxnSpPr>
          <p:cNvPr id="40" name="Straight Arrow Connector 39"/>
          <p:cNvCxnSpPr>
            <a:stCxn id="5" idx="4"/>
            <a:endCxn id="6" idx="0"/>
          </p:cNvCxnSpPr>
          <p:nvPr/>
        </p:nvCxnSpPr>
        <p:spPr>
          <a:xfrm>
            <a:off x="1194995" y="1592132"/>
            <a:ext cx="0" cy="24742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2"/>
            <a:endCxn id="7" idx="0"/>
          </p:cNvCxnSpPr>
          <p:nvPr/>
        </p:nvCxnSpPr>
        <p:spPr>
          <a:xfrm>
            <a:off x="1194995" y="2872292"/>
            <a:ext cx="0" cy="24742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10" idx="0"/>
          </p:cNvCxnSpPr>
          <p:nvPr/>
        </p:nvCxnSpPr>
        <p:spPr>
          <a:xfrm>
            <a:off x="1194995" y="4152452"/>
            <a:ext cx="0" cy="24921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8" idx="1"/>
          </p:cNvCxnSpPr>
          <p:nvPr/>
        </p:nvCxnSpPr>
        <p:spPr>
          <a:xfrm>
            <a:off x="1609165" y="3636085"/>
            <a:ext cx="208433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3"/>
            <a:endCxn id="9" idx="1"/>
          </p:cNvCxnSpPr>
          <p:nvPr/>
        </p:nvCxnSpPr>
        <p:spPr>
          <a:xfrm flipV="1">
            <a:off x="1647714" y="4820320"/>
            <a:ext cx="171893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3"/>
            <a:endCxn id="14" idx="1"/>
          </p:cNvCxnSpPr>
          <p:nvPr/>
        </p:nvCxnSpPr>
        <p:spPr>
          <a:xfrm flipV="1">
            <a:off x="2645938" y="1678958"/>
            <a:ext cx="400268" cy="19571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3"/>
            <a:endCxn id="13" idx="1"/>
          </p:cNvCxnSpPr>
          <p:nvPr/>
        </p:nvCxnSpPr>
        <p:spPr>
          <a:xfrm flipV="1">
            <a:off x="2645938" y="3001063"/>
            <a:ext cx="400268" cy="63502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3"/>
            <a:endCxn id="12" idx="1"/>
          </p:cNvCxnSpPr>
          <p:nvPr/>
        </p:nvCxnSpPr>
        <p:spPr>
          <a:xfrm>
            <a:off x="2645938" y="3636085"/>
            <a:ext cx="400268" cy="8301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" idx="3"/>
            <a:endCxn id="11" idx="1"/>
          </p:cNvCxnSpPr>
          <p:nvPr/>
        </p:nvCxnSpPr>
        <p:spPr>
          <a:xfrm>
            <a:off x="2645938" y="3636085"/>
            <a:ext cx="400268" cy="210888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5" idx="1"/>
          </p:cNvCxnSpPr>
          <p:nvPr/>
        </p:nvCxnSpPr>
        <p:spPr>
          <a:xfrm>
            <a:off x="3046206" y="3713181"/>
            <a:ext cx="136353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3"/>
          </p:cNvCxnSpPr>
          <p:nvPr/>
        </p:nvCxnSpPr>
        <p:spPr>
          <a:xfrm flipV="1">
            <a:off x="2664985" y="3713181"/>
            <a:ext cx="381221" cy="110713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15" idx="1"/>
          </p:cNvCxnSpPr>
          <p:nvPr/>
        </p:nvCxnSpPr>
        <p:spPr>
          <a:xfrm>
            <a:off x="4109421" y="3001063"/>
            <a:ext cx="300316" cy="71211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4" idx="3"/>
            <a:endCxn id="15" idx="1"/>
          </p:cNvCxnSpPr>
          <p:nvPr/>
        </p:nvCxnSpPr>
        <p:spPr>
          <a:xfrm>
            <a:off x="4109421" y="1678958"/>
            <a:ext cx="300316" cy="203422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2" idx="3"/>
            <a:endCxn id="15" idx="1"/>
          </p:cNvCxnSpPr>
          <p:nvPr/>
        </p:nvCxnSpPr>
        <p:spPr>
          <a:xfrm flipV="1">
            <a:off x="4109421" y="3713181"/>
            <a:ext cx="300316" cy="75303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1" idx="3"/>
            <a:endCxn id="15" idx="1"/>
          </p:cNvCxnSpPr>
          <p:nvPr/>
        </p:nvCxnSpPr>
        <p:spPr>
          <a:xfrm flipV="1">
            <a:off x="4109421" y="3713181"/>
            <a:ext cx="300316" cy="20317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6" idx="3"/>
            <a:endCxn id="29" idx="2"/>
          </p:cNvCxnSpPr>
          <p:nvPr/>
        </p:nvCxnSpPr>
        <p:spPr>
          <a:xfrm>
            <a:off x="9801113" y="3715633"/>
            <a:ext cx="1712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7" idx="3"/>
            <a:endCxn id="30" idx="2"/>
          </p:cNvCxnSpPr>
          <p:nvPr/>
        </p:nvCxnSpPr>
        <p:spPr>
          <a:xfrm>
            <a:off x="9801113" y="4573638"/>
            <a:ext cx="16584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3" idx="3"/>
            <a:endCxn id="24" idx="1"/>
          </p:cNvCxnSpPr>
          <p:nvPr/>
        </p:nvCxnSpPr>
        <p:spPr>
          <a:xfrm flipV="1">
            <a:off x="6696405" y="1398721"/>
            <a:ext cx="232415" cy="41947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3" idx="3"/>
            <a:endCxn id="25" idx="1"/>
          </p:cNvCxnSpPr>
          <p:nvPr/>
        </p:nvCxnSpPr>
        <p:spPr>
          <a:xfrm>
            <a:off x="6696405" y="1818200"/>
            <a:ext cx="232415" cy="3976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5" idx="3"/>
            <a:endCxn id="23" idx="1"/>
          </p:cNvCxnSpPr>
          <p:nvPr/>
        </p:nvCxnSpPr>
        <p:spPr>
          <a:xfrm flipV="1">
            <a:off x="5238077" y="1818200"/>
            <a:ext cx="395113" cy="189498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5" idx="3"/>
            <a:endCxn id="21" idx="1"/>
          </p:cNvCxnSpPr>
          <p:nvPr/>
        </p:nvCxnSpPr>
        <p:spPr>
          <a:xfrm flipV="1">
            <a:off x="5238077" y="3038356"/>
            <a:ext cx="395113" cy="6748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5" idx="3"/>
            <a:endCxn id="20" idx="1"/>
          </p:cNvCxnSpPr>
          <p:nvPr/>
        </p:nvCxnSpPr>
        <p:spPr>
          <a:xfrm>
            <a:off x="5238077" y="3713181"/>
            <a:ext cx="396905" cy="73216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5" idx="3"/>
            <a:endCxn id="28" idx="1"/>
          </p:cNvCxnSpPr>
          <p:nvPr/>
        </p:nvCxnSpPr>
        <p:spPr>
          <a:xfrm>
            <a:off x="5238077" y="3713181"/>
            <a:ext cx="395113" cy="192535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5" idx="3"/>
            <a:endCxn id="26" idx="1"/>
          </p:cNvCxnSpPr>
          <p:nvPr/>
        </p:nvCxnSpPr>
        <p:spPr>
          <a:xfrm>
            <a:off x="5238077" y="3713181"/>
            <a:ext cx="3499821" cy="24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8" idx="3"/>
            <a:endCxn id="27" idx="1"/>
          </p:cNvCxnSpPr>
          <p:nvPr/>
        </p:nvCxnSpPr>
        <p:spPr>
          <a:xfrm flipV="1">
            <a:off x="6696405" y="4573638"/>
            <a:ext cx="2041493" cy="106490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8" idx="3"/>
            <a:endCxn id="26" idx="1"/>
          </p:cNvCxnSpPr>
          <p:nvPr/>
        </p:nvCxnSpPr>
        <p:spPr>
          <a:xfrm flipV="1">
            <a:off x="6696405" y="3715633"/>
            <a:ext cx="2041493" cy="192290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0" idx="3"/>
            <a:endCxn id="26" idx="1"/>
          </p:cNvCxnSpPr>
          <p:nvPr/>
        </p:nvCxnSpPr>
        <p:spPr>
          <a:xfrm flipV="1">
            <a:off x="6698197" y="3715633"/>
            <a:ext cx="2039701" cy="72970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0" idx="3"/>
            <a:endCxn id="27" idx="1"/>
          </p:cNvCxnSpPr>
          <p:nvPr/>
        </p:nvCxnSpPr>
        <p:spPr>
          <a:xfrm>
            <a:off x="6698197" y="4445342"/>
            <a:ext cx="2039701" cy="12829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5" idx="3"/>
            <a:endCxn id="27" idx="1"/>
          </p:cNvCxnSpPr>
          <p:nvPr/>
        </p:nvCxnSpPr>
        <p:spPr>
          <a:xfrm>
            <a:off x="7992035" y="2215850"/>
            <a:ext cx="745863" cy="23577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4" idx="3"/>
            <a:endCxn id="26" idx="1"/>
          </p:cNvCxnSpPr>
          <p:nvPr/>
        </p:nvCxnSpPr>
        <p:spPr>
          <a:xfrm>
            <a:off x="7992035" y="1398721"/>
            <a:ext cx="745863" cy="231691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1" idx="3"/>
            <a:endCxn id="26" idx="1"/>
          </p:cNvCxnSpPr>
          <p:nvPr/>
        </p:nvCxnSpPr>
        <p:spPr>
          <a:xfrm>
            <a:off x="6696405" y="3038356"/>
            <a:ext cx="2041493" cy="67727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97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697413" y="5523942"/>
            <a:ext cx="1841933" cy="73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ASIC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97413" y="4497318"/>
            <a:ext cx="1841933" cy="73495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Broadcom SDK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97413" y="3470694"/>
            <a:ext cx="1841933" cy="734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OF-DPA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4697412" y="2444070"/>
            <a:ext cx="1841933" cy="734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OF-Agent</a:t>
            </a:r>
          </a:p>
          <a:p>
            <a:pPr algn="ctr"/>
            <a:r>
              <a:rPr lang="en-US" b="1" dirty="0"/>
              <a:t>(Indigo)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97412" y="1417446"/>
            <a:ext cx="1841933" cy="7349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</a:t>
            </a:r>
          </a:p>
        </p:txBody>
      </p:sp>
      <p:cxnSp>
        <p:nvCxnSpPr>
          <p:cNvPr id="6" name="Straight Arrow Connector 5"/>
          <p:cNvCxnSpPr>
            <a:stCxn id="23" idx="2"/>
            <a:endCxn id="21" idx="0"/>
          </p:cNvCxnSpPr>
          <p:nvPr/>
        </p:nvCxnSpPr>
        <p:spPr>
          <a:xfrm>
            <a:off x="5618379" y="2152404"/>
            <a:ext cx="0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  <a:endCxn id="19" idx="0"/>
          </p:cNvCxnSpPr>
          <p:nvPr/>
        </p:nvCxnSpPr>
        <p:spPr>
          <a:xfrm>
            <a:off x="5618380" y="4205652"/>
            <a:ext cx="0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2"/>
            <a:endCxn id="20" idx="0"/>
          </p:cNvCxnSpPr>
          <p:nvPr/>
        </p:nvCxnSpPr>
        <p:spPr>
          <a:xfrm>
            <a:off x="5618379" y="3179028"/>
            <a:ext cx="1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9" idx="2"/>
            <a:endCxn id="18" idx="0"/>
          </p:cNvCxnSpPr>
          <p:nvPr/>
        </p:nvCxnSpPr>
        <p:spPr>
          <a:xfrm>
            <a:off x="5618380" y="5232276"/>
            <a:ext cx="0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405745" y="2299855"/>
            <a:ext cx="2396837" cy="4128654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31014" y="4127986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On-Switch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31014" y="1600259"/>
            <a:ext cx="115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Off-Switch</a:t>
            </a:r>
          </a:p>
        </p:txBody>
      </p:sp>
    </p:spTree>
    <p:extLst>
      <p:ext uri="{BB962C8B-B14F-4D97-AF65-F5344CB8AC3E}">
        <p14:creationId xmlns:p14="http://schemas.microsoft.com/office/powerpoint/2010/main" val="131961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6915437" y="2479964"/>
            <a:ext cx="1831015" cy="887422"/>
            <a:chOff x="6915438" y="2658186"/>
            <a:chExt cx="1403400" cy="709200"/>
          </a:xfrm>
        </p:grpSpPr>
        <p:sp>
          <p:nvSpPr>
            <p:cNvPr id="43" name="Google Shape;540;p93"/>
            <p:cNvSpPr/>
            <p:nvPr/>
          </p:nvSpPr>
          <p:spPr>
            <a:xfrm>
              <a:off x="6915438" y="2658186"/>
              <a:ext cx="1403400" cy="7092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1;p93"/>
            <p:cNvSpPr/>
            <p:nvPr/>
          </p:nvSpPr>
          <p:spPr>
            <a:xfrm>
              <a:off x="6985053" y="2933371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5" name="Google Shape;542;p93"/>
            <p:cNvSpPr/>
            <p:nvPr/>
          </p:nvSpPr>
          <p:spPr>
            <a:xfrm>
              <a:off x="7336314" y="2714375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6" name="Google Shape;543;p93"/>
            <p:cNvSpPr/>
            <p:nvPr/>
          </p:nvSpPr>
          <p:spPr>
            <a:xfrm>
              <a:off x="7336314" y="3146369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7" name="Google Shape;544;p93"/>
            <p:cNvSpPr/>
            <p:nvPr/>
          </p:nvSpPr>
          <p:spPr>
            <a:xfrm>
              <a:off x="7717329" y="2748452"/>
              <a:ext cx="194400" cy="571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48" name="Google Shape;545;p93"/>
            <p:cNvCxnSpPr/>
            <p:nvPr/>
          </p:nvCxnSpPr>
          <p:spPr>
            <a:xfrm rot="10800000" flipH="1">
              <a:off x="7179453" y="2810371"/>
              <a:ext cx="156900" cy="219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" name="Google Shape;546;p93"/>
            <p:cNvCxnSpPr/>
            <p:nvPr/>
          </p:nvCxnSpPr>
          <p:spPr>
            <a:xfrm>
              <a:off x="7179453" y="3029371"/>
              <a:ext cx="156900" cy="213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" name="Google Shape;547;p93"/>
            <p:cNvCxnSpPr/>
            <p:nvPr/>
          </p:nvCxnSpPr>
          <p:spPr>
            <a:xfrm>
              <a:off x="7530714" y="2810375"/>
              <a:ext cx="186600" cy="223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" name="Google Shape;548;p93"/>
            <p:cNvCxnSpPr/>
            <p:nvPr/>
          </p:nvCxnSpPr>
          <p:spPr>
            <a:xfrm rot="10800000" flipH="1">
              <a:off x="7530714" y="3034169"/>
              <a:ext cx="186600" cy="208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" name="Google Shape;549;p93"/>
            <p:cNvSpPr/>
            <p:nvPr/>
          </p:nvSpPr>
          <p:spPr>
            <a:xfrm>
              <a:off x="8022915" y="2878603"/>
              <a:ext cx="194400" cy="301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53" name="Google Shape;550;p93"/>
            <p:cNvCxnSpPr/>
            <p:nvPr/>
          </p:nvCxnSpPr>
          <p:spPr>
            <a:xfrm rot="10800000" flipH="1">
              <a:off x="7911729" y="3029402"/>
              <a:ext cx="111300" cy="4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54" name="Google Shape;551;p93"/>
          <p:cNvCxnSpPr>
            <a:stCxn id="82" idx="2"/>
            <a:endCxn id="4" idx="0"/>
          </p:cNvCxnSpPr>
          <p:nvPr/>
        </p:nvCxnSpPr>
        <p:spPr>
          <a:xfrm flipH="1">
            <a:off x="4379382" y="3393788"/>
            <a:ext cx="937" cy="497745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552;p93"/>
          <p:cNvCxnSpPr>
            <a:stCxn id="43" idx="2"/>
            <a:endCxn id="17" idx="0"/>
          </p:cNvCxnSpPr>
          <p:nvPr/>
        </p:nvCxnSpPr>
        <p:spPr>
          <a:xfrm>
            <a:off x="7830945" y="3367386"/>
            <a:ext cx="411" cy="506328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" name="Google Shape;553;p93"/>
          <p:cNvSpPr txBox="1"/>
          <p:nvPr/>
        </p:nvSpPr>
        <p:spPr>
          <a:xfrm>
            <a:off x="3839911" y="4862782"/>
            <a:ext cx="855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ASIC 1</a:t>
            </a:r>
            <a:endParaRPr dirty="0"/>
          </a:p>
        </p:txBody>
      </p:sp>
      <p:sp>
        <p:nvSpPr>
          <p:cNvPr id="57" name="Google Shape;554;p93"/>
          <p:cNvSpPr txBox="1"/>
          <p:nvPr/>
        </p:nvSpPr>
        <p:spPr>
          <a:xfrm>
            <a:off x="7362250" y="4862782"/>
            <a:ext cx="855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ASIC 2</a:t>
            </a:r>
            <a:endParaRPr dirty="0"/>
          </a:p>
        </p:txBody>
      </p:sp>
      <p:sp>
        <p:nvSpPr>
          <p:cNvPr id="58" name="Google Shape;555;p93"/>
          <p:cNvSpPr txBox="1"/>
          <p:nvPr/>
        </p:nvSpPr>
        <p:spPr>
          <a:xfrm>
            <a:off x="1987190" y="2640511"/>
            <a:ext cx="967454" cy="60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Logical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56;p93"/>
          <p:cNvSpPr txBox="1"/>
          <p:nvPr/>
        </p:nvSpPr>
        <p:spPr>
          <a:xfrm>
            <a:off x="1854844" y="4043814"/>
            <a:ext cx="1099800" cy="6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  <a:endParaRPr dirty="0"/>
          </a:p>
        </p:txBody>
      </p:sp>
      <p:cxnSp>
        <p:nvCxnSpPr>
          <p:cNvPr id="60" name="Google Shape;557;p93"/>
          <p:cNvCxnSpPr/>
          <p:nvPr/>
        </p:nvCxnSpPr>
        <p:spPr>
          <a:xfrm>
            <a:off x="2014900" y="3642388"/>
            <a:ext cx="7201623" cy="27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" name="Google Shape;559;p93"/>
          <p:cNvCxnSpPr>
            <a:stCxn id="74" idx="2"/>
            <a:endCxn id="43" idx="0"/>
          </p:cNvCxnSpPr>
          <p:nvPr/>
        </p:nvCxnSpPr>
        <p:spPr>
          <a:xfrm>
            <a:off x="6050947" y="1882544"/>
            <a:ext cx="1779998" cy="59742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560;p93"/>
          <p:cNvCxnSpPr>
            <a:stCxn id="74" idx="2"/>
            <a:endCxn id="82" idx="0"/>
          </p:cNvCxnSpPr>
          <p:nvPr/>
        </p:nvCxnSpPr>
        <p:spPr>
          <a:xfrm flipH="1">
            <a:off x="4380319" y="1882544"/>
            <a:ext cx="1670628" cy="623822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4" name="Group 93"/>
          <p:cNvGrpSpPr/>
          <p:nvPr/>
        </p:nvGrpSpPr>
        <p:grpSpPr>
          <a:xfrm>
            <a:off x="6473899" y="3873714"/>
            <a:ext cx="2714914" cy="1020617"/>
            <a:chOff x="6487753" y="3954487"/>
            <a:chExt cx="2258700" cy="6813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" name="Google Shape;513;p93"/>
            <p:cNvSpPr/>
            <p:nvPr/>
          </p:nvSpPr>
          <p:spPr>
            <a:xfrm>
              <a:off x="6487753" y="3954487"/>
              <a:ext cx="2258700" cy="6813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4;p93"/>
            <p:cNvSpPr/>
            <p:nvPr/>
          </p:nvSpPr>
          <p:spPr>
            <a:xfrm>
              <a:off x="6567093" y="4206654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9" name="Google Shape;515;p93"/>
            <p:cNvSpPr/>
            <p:nvPr/>
          </p:nvSpPr>
          <p:spPr>
            <a:xfrm>
              <a:off x="7847887" y="4033385"/>
              <a:ext cx="179700" cy="5493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0" name="Google Shape;516;p93"/>
            <p:cNvSpPr/>
            <p:nvPr/>
          </p:nvSpPr>
          <p:spPr>
            <a:xfrm>
              <a:off x="6844838" y="4214176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1" name="Google Shape;517;p93"/>
            <p:cNvSpPr/>
            <p:nvPr/>
          </p:nvSpPr>
          <p:spPr>
            <a:xfrm>
              <a:off x="7169671" y="4000122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2" name="Google Shape;518;p93"/>
            <p:cNvSpPr/>
            <p:nvPr/>
          </p:nvSpPr>
          <p:spPr>
            <a:xfrm>
              <a:off x="7169671" y="442236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3" name="Google Shape;519;p93"/>
            <p:cNvSpPr/>
            <p:nvPr/>
          </p:nvSpPr>
          <p:spPr>
            <a:xfrm>
              <a:off x="8154391" y="4028845"/>
              <a:ext cx="179700" cy="5583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4" name="Google Shape;520;p93"/>
            <p:cNvSpPr/>
            <p:nvPr/>
          </p:nvSpPr>
          <p:spPr>
            <a:xfrm>
              <a:off x="8479184" y="4211238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25" name="Google Shape;521;p93"/>
            <p:cNvCxnSpPr/>
            <p:nvPr/>
          </p:nvCxnSpPr>
          <p:spPr>
            <a:xfrm>
              <a:off x="6746793" y="4300554"/>
              <a:ext cx="97500" cy="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Google Shape;522;p93"/>
            <p:cNvCxnSpPr/>
            <p:nvPr/>
          </p:nvCxnSpPr>
          <p:spPr>
            <a:xfrm>
              <a:off x="8027587" y="4308035"/>
              <a:ext cx="126900" cy="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Google Shape;523;p93"/>
            <p:cNvCxnSpPr/>
            <p:nvPr/>
          </p:nvCxnSpPr>
          <p:spPr>
            <a:xfrm rot="10800000" flipH="1">
              <a:off x="7024538" y="4093876"/>
              <a:ext cx="145200" cy="214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" name="Google Shape;524;p93"/>
            <p:cNvCxnSpPr/>
            <p:nvPr/>
          </p:nvCxnSpPr>
          <p:spPr>
            <a:xfrm>
              <a:off x="7024538" y="4308076"/>
              <a:ext cx="145200" cy="208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" name="Google Shape;525;p93"/>
            <p:cNvCxnSpPr/>
            <p:nvPr/>
          </p:nvCxnSpPr>
          <p:spPr>
            <a:xfrm>
              <a:off x="7349371" y="4094022"/>
              <a:ext cx="133500" cy="9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Google Shape;527;p93"/>
            <p:cNvCxnSpPr/>
            <p:nvPr/>
          </p:nvCxnSpPr>
          <p:spPr>
            <a:xfrm rot="10800000" flipH="1">
              <a:off x="7349371" y="4308067"/>
              <a:ext cx="498600" cy="208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Google Shape;528;p93"/>
            <p:cNvCxnSpPr/>
            <p:nvPr/>
          </p:nvCxnSpPr>
          <p:spPr>
            <a:xfrm rot="10800000" flipH="1">
              <a:off x="8334091" y="4304995"/>
              <a:ext cx="145200" cy="30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" name="Google Shape;526;p93"/>
            <p:cNvSpPr/>
            <p:nvPr/>
          </p:nvSpPr>
          <p:spPr>
            <a:xfrm>
              <a:off x="7482810" y="4000903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65" name="Google Shape;561;p93"/>
            <p:cNvCxnSpPr/>
            <p:nvPr/>
          </p:nvCxnSpPr>
          <p:spPr>
            <a:xfrm>
              <a:off x="7662510" y="4094803"/>
              <a:ext cx="185400" cy="2133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5" name="Group 94"/>
          <p:cNvGrpSpPr/>
          <p:nvPr/>
        </p:nvGrpSpPr>
        <p:grpSpPr>
          <a:xfrm>
            <a:off x="2998915" y="3891533"/>
            <a:ext cx="2760934" cy="977211"/>
            <a:chOff x="3290013" y="3917120"/>
            <a:chExt cx="2369700" cy="681300"/>
          </a:xfrm>
          <a:solidFill>
            <a:schemeClr val="bg1">
              <a:lumMod val="75000"/>
            </a:schemeClr>
          </a:solidFill>
        </p:grpSpPr>
        <p:sp>
          <p:nvSpPr>
            <p:cNvPr id="4" name="Google Shape;500;p93"/>
            <p:cNvSpPr/>
            <p:nvPr/>
          </p:nvSpPr>
          <p:spPr>
            <a:xfrm>
              <a:off x="3290013" y="3917120"/>
              <a:ext cx="2369700" cy="6813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01;p93"/>
            <p:cNvSpPr/>
            <p:nvPr/>
          </p:nvSpPr>
          <p:spPr>
            <a:xfrm>
              <a:off x="4189708" y="416928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6" name="Google Shape;502;p93"/>
            <p:cNvSpPr/>
            <p:nvPr/>
          </p:nvSpPr>
          <p:spPr>
            <a:xfrm>
              <a:off x="4514541" y="3955233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7" name="Google Shape;503;p93"/>
            <p:cNvSpPr/>
            <p:nvPr/>
          </p:nvSpPr>
          <p:spPr>
            <a:xfrm>
              <a:off x="4514541" y="4377478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" name="Google Shape;504;p93"/>
            <p:cNvSpPr/>
            <p:nvPr/>
          </p:nvSpPr>
          <p:spPr>
            <a:xfrm>
              <a:off x="4866889" y="3988541"/>
              <a:ext cx="179700" cy="5583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9" name="Google Shape;505;p93"/>
            <p:cNvSpPr/>
            <p:nvPr/>
          </p:nvSpPr>
          <p:spPr>
            <a:xfrm>
              <a:off x="5432078" y="416928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10" name="Google Shape;506;p93"/>
            <p:cNvCxnSpPr/>
            <p:nvPr/>
          </p:nvCxnSpPr>
          <p:spPr>
            <a:xfrm rot="10800000" flipH="1">
              <a:off x="4369408" y="4048987"/>
              <a:ext cx="145200" cy="214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" name="Google Shape;507;p93"/>
            <p:cNvCxnSpPr/>
            <p:nvPr/>
          </p:nvCxnSpPr>
          <p:spPr>
            <a:xfrm>
              <a:off x="4369408" y="4263187"/>
              <a:ext cx="145200" cy="208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508;p93"/>
            <p:cNvCxnSpPr/>
            <p:nvPr/>
          </p:nvCxnSpPr>
          <p:spPr>
            <a:xfrm>
              <a:off x="4694241" y="4049133"/>
              <a:ext cx="172500" cy="2187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509;p93"/>
            <p:cNvCxnSpPr/>
            <p:nvPr/>
          </p:nvCxnSpPr>
          <p:spPr>
            <a:xfrm rot="10800000" flipH="1">
              <a:off x="4694241" y="4267678"/>
              <a:ext cx="172500" cy="2037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" name="Google Shape;510;p93"/>
            <p:cNvSpPr/>
            <p:nvPr/>
          </p:nvSpPr>
          <p:spPr>
            <a:xfrm>
              <a:off x="5149483" y="4115755"/>
              <a:ext cx="179700" cy="2949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15" name="Google Shape;511;p93"/>
            <p:cNvCxnSpPr/>
            <p:nvPr/>
          </p:nvCxnSpPr>
          <p:spPr>
            <a:xfrm rot="10800000" flipH="1">
              <a:off x="5046589" y="4263191"/>
              <a:ext cx="102900" cy="45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512;p93"/>
            <p:cNvCxnSpPr/>
            <p:nvPr/>
          </p:nvCxnSpPr>
          <p:spPr>
            <a:xfrm>
              <a:off x="5329183" y="4263205"/>
              <a:ext cx="102900" cy="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" name="Google Shape;562;p93"/>
            <p:cNvSpPr/>
            <p:nvPr/>
          </p:nvSpPr>
          <p:spPr>
            <a:xfrm>
              <a:off x="3374961" y="416928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67" name="Google Shape;563;p93"/>
            <p:cNvSpPr/>
            <p:nvPr/>
          </p:nvSpPr>
          <p:spPr>
            <a:xfrm>
              <a:off x="3752285" y="3952763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68" name="Google Shape;564;p93"/>
            <p:cNvSpPr/>
            <p:nvPr/>
          </p:nvSpPr>
          <p:spPr>
            <a:xfrm>
              <a:off x="3752285" y="437500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69" name="Google Shape;565;p93"/>
            <p:cNvCxnSpPr/>
            <p:nvPr/>
          </p:nvCxnSpPr>
          <p:spPr>
            <a:xfrm rot="10800000" flipH="1">
              <a:off x="3554661" y="4046587"/>
              <a:ext cx="197700" cy="2166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" name="Google Shape;566;p93"/>
            <p:cNvCxnSpPr/>
            <p:nvPr/>
          </p:nvCxnSpPr>
          <p:spPr>
            <a:xfrm>
              <a:off x="3554661" y="4263187"/>
              <a:ext cx="197700" cy="2058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" name="Google Shape;567;p93"/>
            <p:cNvCxnSpPr/>
            <p:nvPr/>
          </p:nvCxnSpPr>
          <p:spPr>
            <a:xfrm>
              <a:off x="3931985" y="4046663"/>
              <a:ext cx="257700" cy="2166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" name="Google Shape;568;p93"/>
            <p:cNvCxnSpPr/>
            <p:nvPr/>
          </p:nvCxnSpPr>
          <p:spPr>
            <a:xfrm rot="10800000" flipH="1">
              <a:off x="3931985" y="4263107"/>
              <a:ext cx="257700" cy="2058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74" name="Rounded Rectangle 73"/>
          <p:cNvSpPr/>
          <p:nvPr/>
        </p:nvSpPr>
        <p:spPr>
          <a:xfrm>
            <a:off x="4604391" y="1108367"/>
            <a:ext cx="2893111" cy="774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Controller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3464811" y="2506366"/>
            <a:ext cx="1831015" cy="887422"/>
            <a:chOff x="6915438" y="2658186"/>
            <a:chExt cx="1403400" cy="709200"/>
          </a:xfrm>
        </p:grpSpPr>
        <p:sp>
          <p:nvSpPr>
            <p:cNvPr id="82" name="Google Shape;540;p93"/>
            <p:cNvSpPr/>
            <p:nvPr/>
          </p:nvSpPr>
          <p:spPr>
            <a:xfrm>
              <a:off x="6915438" y="2658186"/>
              <a:ext cx="1403400" cy="7092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41;p93"/>
            <p:cNvSpPr/>
            <p:nvPr/>
          </p:nvSpPr>
          <p:spPr>
            <a:xfrm>
              <a:off x="6985053" y="2933371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4" name="Google Shape;542;p93"/>
            <p:cNvSpPr/>
            <p:nvPr/>
          </p:nvSpPr>
          <p:spPr>
            <a:xfrm>
              <a:off x="7336314" y="2714375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5" name="Google Shape;543;p93"/>
            <p:cNvSpPr/>
            <p:nvPr/>
          </p:nvSpPr>
          <p:spPr>
            <a:xfrm>
              <a:off x="7336314" y="3146369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6" name="Google Shape;544;p93"/>
            <p:cNvSpPr/>
            <p:nvPr/>
          </p:nvSpPr>
          <p:spPr>
            <a:xfrm>
              <a:off x="7717329" y="2748452"/>
              <a:ext cx="194400" cy="571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87" name="Google Shape;545;p93"/>
            <p:cNvCxnSpPr/>
            <p:nvPr/>
          </p:nvCxnSpPr>
          <p:spPr>
            <a:xfrm rot="10800000" flipH="1">
              <a:off x="7179453" y="2810371"/>
              <a:ext cx="156900" cy="219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" name="Google Shape;546;p93"/>
            <p:cNvCxnSpPr/>
            <p:nvPr/>
          </p:nvCxnSpPr>
          <p:spPr>
            <a:xfrm>
              <a:off x="7179453" y="3029371"/>
              <a:ext cx="156900" cy="213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" name="Google Shape;547;p93"/>
            <p:cNvCxnSpPr/>
            <p:nvPr/>
          </p:nvCxnSpPr>
          <p:spPr>
            <a:xfrm>
              <a:off x="7530714" y="2810375"/>
              <a:ext cx="186600" cy="223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Google Shape;548;p93"/>
            <p:cNvCxnSpPr/>
            <p:nvPr/>
          </p:nvCxnSpPr>
          <p:spPr>
            <a:xfrm rot="10800000" flipH="1">
              <a:off x="7530714" y="3034169"/>
              <a:ext cx="186600" cy="208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549;p93"/>
            <p:cNvSpPr/>
            <p:nvPr/>
          </p:nvSpPr>
          <p:spPr>
            <a:xfrm>
              <a:off x="8022915" y="2878603"/>
              <a:ext cx="194400" cy="301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92" name="Google Shape;550;p93"/>
            <p:cNvCxnSpPr/>
            <p:nvPr/>
          </p:nvCxnSpPr>
          <p:spPr>
            <a:xfrm rot="10800000" flipH="1">
              <a:off x="7911729" y="3029402"/>
              <a:ext cx="111300" cy="4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4" name="Down Arrow 33"/>
          <p:cNvSpPr/>
          <p:nvPr/>
        </p:nvSpPr>
        <p:spPr>
          <a:xfrm>
            <a:off x="1759529" y="3155533"/>
            <a:ext cx="135126" cy="1001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16235" y="3045370"/>
            <a:ext cx="1326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P4 Compiler</a:t>
            </a:r>
          </a:p>
          <a:p>
            <a:pPr algn="r"/>
            <a:r>
              <a:rPr lang="en-US" dirty="0"/>
              <a:t>maps from</a:t>
            </a:r>
          </a:p>
          <a:p>
            <a:pPr algn="r"/>
            <a:r>
              <a:rPr lang="en-US" dirty="0"/>
              <a:t>Logical to</a:t>
            </a:r>
          </a:p>
          <a:p>
            <a:pPr algn="r"/>
            <a:r>
              <a:rPr lang="en-US" dirty="0"/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75901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80619" y="730059"/>
            <a:ext cx="7093974" cy="30209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endParaRPr lang="en-US" sz="2800" dirty="0"/>
          </a:p>
          <a:p>
            <a:pPr algn="ctr">
              <a:spcBef>
                <a:spcPts val="600"/>
              </a:spcBef>
            </a:pPr>
            <a:endParaRPr lang="en-US" sz="2800" dirty="0"/>
          </a:p>
          <a:p>
            <a:pPr algn="ctr">
              <a:spcBef>
                <a:spcPts val="600"/>
              </a:spcBef>
            </a:pPr>
            <a:r>
              <a:rPr lang="en-US" sz="2800" dirty="0"/>
              <a:t>Stratum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480619" y="3937819"/>
            <a:ext cx="7093974" cy="15092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/>
              <a:t>ONL</a:t>
            </a:r>
          </a:p>
        </p:txBody>
      </p:sp>
      <p:sp>
        <p:nvSpPr>
          <p:cNvPr id="3" name="Rectangle 2"/>
          <p:cNvSpPr/>
          <p:nvPr/>
        </p:nvSpPr>
        <p:spPr>
          <a:xfrm>
            <a:off x="3923069" y="4247536"/>
            <a:ext cx="2964427" cy="5456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 SDK (Driver)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180003" y="4247534"/>
            <a:ext cx="2964427" cy="545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Platform API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23069" y="5756787"/>
            <a:ext cx="2964427" cy="4965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 Chip(s)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80004" y="5776449"/>
            <a:ext cx="2964427" cy="4965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Peripheral(s)</a:t>
            </a:r>
          </a:p>
        </p:txBody>
      </p:sp>
      <p:cxnSp>
        <p:nvCxnSpPr>
          <p:cNvPr id="49" name="Straight Arrow Connector 48"/>
          <p:cNvCxnSpPr>
            <a:stCxn id="44" idx="2"/>
            <a:endCxn id="47" idx="0"/>
          </p:cNvCxnSpPr>
          <p:nvPr/>
        </p:nvCxnSpPr>
        <p:spPr>
          <a:xfrm>
            <a:off x="8662217" y="4793225"/>
            <a:ext cx="1" cy="9832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5" idx="0"/>
          </p:cNvCxnSpPr>
          <p:nvPr/>
        </p:nvCxnSpPr>
        <p:spPr>
          <a:xfrm flipH="1">
            <a:off x="5405283" y="4793225"/>
            <a:ext cx="7374" cy="96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923069" y="492251"/>
            <a:ext cx="1902543" cy="54568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P4Runtime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76334" y="492251"/>
            <a:ext cx="1902543" cy="54568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gNMI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229599" y="492251"/>
            <a:ext cx="1902543" cy="54568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gNOI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05283" y="1401113"/>
            <a:ext cx="3256935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Interface Broker</a:t>
            </a:r>
          </a:p>
        </p:txBody>
      </p:sp>
      <p:cxnSp>
        <p:nvCxnSpPr>
          <p:cNvPr id="57" name="Straight Arrow Connector 56"/>
          <p:cNvCxnSpPr>
            <a:stCxn id="52" idx="2"/>
            <a:endCxn id="55" idx="0"/>
          </p:cNvCxnSpPr>
          <p:nvPr/>
        </p:nvCxnSpPr>
        <p:spPr>
          <a:xfrm>
            <a:off x="4874341" y="1037940"/>
            <a:ext cx="2159410" cy="363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2"/>
            <a:endCxn id="55" idx="0"/>
          </p:cNvCxnSpPr>
          <p:nvPr/>
        </p:nvCxnSpPr>
        <p:spPr>
          <a:xfrm>
            <a:off x="7027606" y="1037940"/>
            <a:ext cx="6145" cy="363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2"/>
            <a:endCxn id="55" idx="0"/>
          </p:cNvCxnSpPr>
          <p:nvPr/>
        </p:nvCxnSpPr>
        <p:spPr>
          <a:xfrm flipH="1">
            <a:off x="7033751" y="1037940"/>
            <a:ext cx="2147120" cy="363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923069" y="2696509"/>
            <a:ext cx="3256935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Chip Abstraction Managers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474971" y="2696509"/>
            <a:ext cx="2657171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Platform Manager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474971" y="2091815"/>
            <a:ext cx="2657171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Chassis Manager</a:t>
            </a:r>
          </a:p>
        </p:txBody>
      </p:sp>
      <p:cxnSp>
        <p:nvCxnSpPr>
          <p:cNvPr id="76" name="Straight Arrow Connector 75"/>
          <p:cNvCxnSpPr>
            <a:stCxn id="55" idx="2"/>
            <a:endCxn id="74" idx="0"/>
          </p:cNvCxnSpPr>
          <p:nvPr/>
        </p:nvCxnSpPr>
        <p:spPr>
          <a:xfrm>
            <a:off x="7033751" y="1806695"/>
            <a:ext cx="1769806" cy="285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2"/>
            <a:endCxn id="72" idx="0"/>
          </p:cNvCxnSpPr>
          <p:nvPr/>
        </p:nvCxnSpPr>
        <p:spPr>
          <a:xfrm>
            <a:off x="8803557" y="2497397"/>
            <a:ext cx="0" cy="199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2"/>
          </p:cNvCxnSpPr>
          <p:nvPr/>
        </p:nvCxnSpPr>
        <p:spPr>
          <a:xfrm flipH="1">
            <a:off x="8797413" y="3102091"/>
            <a:ext cx="6144" cy="1145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2" idx="2"/>
          </p:cNvCxnSpPr>
          <p:nvPr/>
        </p:nvCxnSpPr>
        <p:spPr>
          <a:xfrm flipH="1">
            <a:off x="5551536" y="3102091"/>
            <a:ext cx="1" cy="1145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923069" y="2085656"/>
            <a:ext cx="1768577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Manager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986614" y="2085656"/>
            <a:ext cx="1193389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88" name="Straight Arrow Connector 87"/>
          <p:cNvCxnSpPr>
            <a:endCxn id="85" idx="0"/>
          </p:cNvCxnSpPr>
          <p:nvPr/>
        </p:nvCxnSpPr>
        <p:spPr>
          <a:xfrm>
            <a:off x="4807357" y="1025622"/>
            <a:ext cx="1" cy="1060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5" idx="3"/>
            <a:endCxn id="86" idx="1"/>
          </p:cNvCxnSpPr>
          <p:nvPr/>
        </p:nvCxnSpPr>
        <p:spPr>
          <a:xfrm>
            <a:off x="5691646" y="2288447"/>
            <a:ext cx="29496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5" idx="2"/>
            <a:endCxn id="86" idx="0"/>
          </p:cNvCxnSpPr>
          <p:nvPr/>
        </p:nvCxnSpPr>
        <p:spPr>
          <a:xfrm flipH="1">
            <a:off x="6583309" y="1806695"/>
            <a:ext cx="450442" cy="278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2"/>
          </p:cNvCxnSpPr>
          <p:nvPr/>
        </p:nvCxnSpPr>
        <p:spPr>
          <a:xfrm>
            <a:off x="4807358" y="2491238"/>
            <a:ext cx="0" cy="192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2"/>
          </p:cNvCxnSpPr>
          <p:nvPr/>
        </p:nvCxnSpPr>
        <p:spPr>
          <a:xfrm>
            <a:off x="6583309" y="2491238"/>
            <a:ext cx="0" cy="205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cument 109"/>
          <p:cNvSpPr/>
          <p:nvPr/>
        </p:nvSpPr>
        <p:spPr>
          <a:xfrm>
            <a:off x="1229813" y="492251"/>
            <a:ext cx="1674442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232886" y="1599556"/>
            <a:ext cx="1674441" cy="6489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P4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Compiler</a:t>
            </a:r>
          </a:p>
        </p:txBody>
      </p:sp>
      <p:cxnSp>
        <p:nvCxnSpPr>
          <p:cNvPr id="112" name="Straight Arrow Connector 111"/>
          <p:cNvCxnSpPr>
            <a:stCxn id="110" idx="2"/>
            <a:endCxn id="111" idx="0"/>
          </p:cNvCxnSpPr>
          <p:nvPr/>
        </p:nvCxnSpPr>
        <p:spPr>
          <a:xfrm>
            <a:off x="2067034" y="1213054"/>
            <a:ext cx="3073" cy="38650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11" idx="2"/>
          </p:cNvCxnSpPr>
          <p:nvPr/>
        </p:nvCxnSpPr>
        <p:spPr>
          <a:xfrm rot="5400000" flipH="1" flipV="1">
            <a:off x="2182062" y="507477"/>
            <a:ext cx="1629053" cy="1852964"/>
          </a:xfrm>
          <a:prstGeom prst="bentConnector4">
            <a:avLst>
              <a:gd name="adj1" fmla="val -14033"/>
              <a:gd name="adj2" fmla="val 6304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300"/>
          <p:cNvSpPr/>
          <p:nvPr/>
        </p:nvSpPr>
        <p:spPr>
          <a:xfrm>
            <a:off x="1772061" y="2433488"/>
            <a:ext cx="3899430" cy="19036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P4 Compiler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Document 41"/>
          <p:cNvSpPr/>
          <p:nvPr/>
        </p:nvSpPr>
        <p:spPr>
          <a:xfrm>
            <a:off x="997523" y="221673"/>
            <a:ext cx="5457813" cy="1932188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forward.p4</a:t>
            </a:r>
          </a:p>
        </p:txBody>
      </p:sp>
      <p:cxnSp>
        <p:nvCxnSpPr>
          <p:cNvPr id="328" name="Straight Arrow Connector 327"/>
          <p:cNvCxnSpPr>
            <a:stCxn id="315" idx="3"/>
          </p:cNvCxnSpPr>
          <p:nvPr/>
        </p:nvCxnSpPr>
        <p:spPr>
          <a:xfrm flipV="1">
            <a:off x="3616050" y="5068861"/>
            <a:ext cx="4682826" cy="401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1096302" y="384626"/>
            <a:ext cx="4923335" cy="1077873"/>
            <a:chOff x="1858297" y="273786"/>
            <a:chExt cx="4923335" cy="1236163"/>
          </a:xfrm>
        </p:grpSpPr>
        <p:sp>
          <p:nvSpPr>
            <p:cNvPr id="4" name="Rectangle 3"/>
            <p:cNvSpPr/>
            <p:nvPr/>
          </p:nvSpPr>
          <p:spPr>
            <a:xfrm>
              <a:off x="4016695" y="273786"/>
              <a:ext cx="973394" cy="6489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IPv4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5152" y="745739"/>
              <a:ext cx="973394" cy="64892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08238" y="745739"/>
              <a:ext cx="973394" cy="648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ACL</a:t>
              </a:r>
            </a:p>
          </p:txBody>
        </p:sp>
        <p:cxnSp>
          <p:nvCxnSpPr>
            <p:cNvPr id="12" name="Straight Arrow Connector 11"/>
            <p:cNvCxnSpPr>
              <a:stCxn id="12" idx="1"/>
            </p:cNvCxnSpPr>
            <p:nvPr/>
          </p:nvCxnSpPr>
          <p:spPr>
            <a:xfrm flipH="1" flipV="1">
              <a:off x="1858297" y="1070203"/>
              <a:ext cx="366855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Elbow Connector 291"/>
            <p:cNvCxnSpPr>
              <a:stCxn id="6" idx="3"/>
              <a:endCxn id="4" idx="1"/>
            </p:cNvCxnSpPr>
            <p:nvPr/>
          </p:nvCxnSpPr>
          <p:spPr>
            <a:xfrm flipV="1">
              <a:off x="3198546" y="598251"/>
              <a:ext cx="818149" cy="47195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/>
            <p:cNvCxnSpPr>
              <a:stCxn id="6" idx="3"/>
              <a:endCxn id="43" idx="1"/>
            </p:cNvCxnSpPr>
            <p:nvPr/>
          </p:nvCxnSpPr>
          <p:spPr>
            <a:xfrm>
              <a:off x="3198546" y="1070204"/>
              <a:ext cx="823064" cy="43974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Elbow Connector 295"/>
            <p:cNvCxnSpPr>
              <a:stCxn id="4" idx="3"/>
              <a:endCxn id="7" idx="1"/>
            </p:cNvCxnSpPr>
            <p:nvPr/>
          </p:nvCxnSpPr>
          <p:spPr>
            <a:xfrm>
              <a:off x="4990089" y="598251"/>
              <a:ext cx="818149" cy="47195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Elbow Connector 297"/>
            <p:cNvCxnSpPr>
              <a:stCxn id="43" idx="3"/>
              <a:endCxn id="7" idx="1"/>
            </p:cNvCxnSpPr>
            <p:nvPr/>
          </p:nvCxnSpPr>
          <p:spPr>
            <a:xfrm flipV="1">
              <a:off x="4990089" y="1070204"/>
              <a:ext cx="818149" cy="43974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Document 303"/>
          <p:cNvSpPr/>
          <p:nvPr/>
        </p:nvSpPr>
        <p:spPr>
          <a:xfrm>
            <a:off x="6000084" y="2999403"/>
            <a:ext cx="1674441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forward.p4info</a:t>
            </a:r>
          </a:p>
        </p:txBody>
      </p:sp>
      <p:sp>
        <p:nvSpPr>
          <p:cNvPr id="307" name="Rounded Rectangle 306"/>
          <p:cNvSpPr/>
          <p:nvPr/>
        </p:nvSpPr>
        <p:spPr>
          <a:xfrm>
            <a:off x="1927759" y="3589352"/>
            <a:ext cx="1552811" cy="64794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Tomahawk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09" name="Rounded Rectangle 308"/>
          <p:cNvSpPr/>
          <p:nvPr/>
        </p:nvSpPr>
        <p:spPr>
          <a:xfrm>
            <a:off x="3966591" y="3583700"/>
            <a:ext cx="1552047" cy="65116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Tofino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15" name="Document 314"/>
          <p:cNvSpPr/>
          <p:nvPr/>
        </p:nvSpPr>
        <p:spPr>
          <a:xfrm>
            <a:off x="1785916" y="4723062"/>
            <a:ext cx="1830134" cy="771829"/>
          </a:xfrm>
          <a:prstGeom prst="flowChartDocumen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bcm_forward.bin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6" name="Document 315"/>
          <p:cNvSpPr/>
          <p:nvPr/>
        </p:nvSpPr>
        <p:spPr>
          <a:xfrm>
            <a:off x="3908759" y="4723062"/>
            <a:ext cx="1688484" cy="771829"/>
          </a:xfrm>
          <a:prstGeom prst="flowChartDocumen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bf_forward.bin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8271167" y="4753670"/>
            <a:ext cx="3588327" cy="6303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Switch ASIC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8271167" y="741098"/>
            <a:ext cx="3588327" cy="1260763"/>
            <a:chOff x="8021782" y="1394668"/>
            <a:chExt cx="3588327" cy="1260763"/>
          </a:xfrm>
        </p:grpSpPr>
        <p:sp>
          <p:nvSpPr>
            <p:cNvPr id="320" name="Rectangle 319"/>
            <p:cNvSpPr/>
            <p:nvPr/>
          </p:nvSpPr>
          <p:spPr>
            <a:xfrm>
              <a:off x="8021782" y="1394668"/>
              <a:ext cx="3588327" cy="126076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Controller</a:t>
              </a:r>
            </a:p>
            <a:p>
              <a:pPr algn="ctr"/>
              <a:endParaRPr lang="en-US" sz="2400" dirty="0"/>
            </a:p>
          </p:txBody>
        </p:sp>
        <p:sp>
          <p:nvSpPr>
            <p:cNvPr id="323" name="Rounded Rectangle 322"/>
            <p:cNvSpPr/>
            <p:nvPr/>
          </p:nvSpPr>
          <p:spPr>
            <a:xfrm>
              <a:off x="8939093" y="2189269"/>
              <a:ext cx="1981201" cy="36943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P4Runtime Client</a:t>
              </a:r>
              <a:endParaRPr lang="en-US" dirty="0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8271167" y="3445765"/>
            <a:ext cx="3588327" cy="1260763"/>
            <a:chOff x="8021782" y="3445765"/>
            <a:chExt cx="3588327" cy="1260763"/>
          </a:xfrm>
        </p:grpSpPr>
        <p:sp>
          <p:nvSpPr>
            <p:cNvPr id="321" name="Rectangle 320"/>
            <p:cNvSpPr/>
            <p:nvPr/>
          </p:nvSpPr>
          <p:spPr>
            <a:xfrm>
              <a:off x="8021782" y="3445765"/>
              <a:ext cx="3588327" cy="126076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Switch OS</a:t>
              </a:r>
            </a:p>
          </p:txBody>
        </p:sp>
        <p:sp>
          <p:nvSpPr>
            <p:cNvPr id="325" name="Rounded Rectangle 324"/>
            <p:cNvSpPr/>
            <p:nvPr/>
          </p:nvSpPr>
          <p:spPr>
            <a:xfrm>
              <a:off x="8943108" y="3531212"/>
              <a:ext cx="1981201" cy="36943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P4Runtime Server</a:t>
              </a:r>
            </a:p>
          </p:txBody>
        </p:sp>
      </p:grpSp>
      <p:sp>
        <p:nvSpPr>
          <p:cNvPr id="331" name="Up-Down Arrow 330"/>
          <p:cNvSpPr/>
          <p:nvPr/>
        </p:nvSpPr>
        <p:spPr>
          <a:xfrm>
            <a:off x="10133188" y="1913371"/>
            <a:ext cx="91469" cy="1617841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Elbow Connector 332"/>
          <p:cNvCxnSpPr>
            <a:stCxn id="304" idx="3"/>
            <a:endCxn id="323" idx="1"/>
          </p:cNvCxnSpPr>
          <p:nvPr/>
        </p:nvCxnSpPr>
        <p:spPr>
          <a:xfrm flipV="1">
            <a:off x="7674525" y="1720414"/>
            <a:ext cx="1513953" cy="1664904"/>
          </a:xfrm>
          <a:prstGeom prst="bentConnector3">
            <a:avLst>
              <a:gd name="adj1" fmla="val 20716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/>
          <p:cNvCxnSpPr>
            <a:stCxn id="304" idx="3"/>
            <a:endCxn id="325" idx="1"/>
          </p:cNvCxnSpPr>
          <p:nvPr/>
        </p:nvCxnSpPr>
        <p:spPr>
          <a:xfrm>
            <a:off x="7674525" y="3385318"/>
            <a:ext cx="1517968" cy="330609"/>
          </a:xfrm>
          <a:prstGeom prst="bentConnector3">
            <a:avLst>
              <a:gd name="adj1" fmla="val 20793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10183092" y="2531548"/>
            <a:ext cx="177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p4runtime.proto</a:t>
            </a:r>
          </a:p>
        </p:txBody>
      </p:sp>
      <p:sp>
        <p:nvSpPr>
          <p:cNvPr id="341" name="Rounded Rectangle 340"/>
          <p:cNvSpPr/>
          <p:nvPr/>
        </p:nvSpPr>
        <p:spPr>
          <a:xfrm>
            <a:off x="9188478" y="4273765"/>
            <a:ext cx="1981201" cy="3694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ASIC SDK</a:t>
            </a:r>
          </a:p>
        </p:txBody>
      </p:sp>
      <p:sp>
        <p:nvSpPr>
          <p:cNvPr id="39" name="Document 38"/>
          <p:cNvSpPr/>
          <p:nvPr/>
        </p:nvSpPr>
        <p:spPr>
          <a:xfrm>
            <a:off x="156752" y="2999402"/>
            <a:ext cx="1321442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arch.p4</a:t>
            </a:r>
          </a:p>
        </p:txBody>
      </p:sp>
      <p:cxnSp>
        <p:nvCxnSpPr>
          <p:cNvPr id="9" name="Straight Arrow Connector 8"/>
          <p:cNvCxnSpPr>
            <a:stCxn id="42" idx="2"/>
            <a:endCxn id="301" idx="0"/>
          </p:cNvCxnSpPr>
          <p:nvPr/>
        </p:nvCxnSpPr>
        <p:spPr>
          <a:xfrm flipH="1">
            <a:off x="3721776" y="2026122"/>
            <a:ext cx="4654" cy="407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019637" y="1070203"/>
            <a:ext cx="366857" cy="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3"/>
            <a:endCxn id="301" idx="1"/>
          </p:cNvCxnSpPr>
          <p:nvPr/>
        </p:nvCxnSpPr>
        <p:spPr>
          <a:xfrm>
            <a:off x="1478194" y="3385317"/>
            <a:ext cx="2938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01" idx="3"/>
            <a:endCxn id="304" idx="1"/>
          </p:cNvCxnSpPr>
          <p:nvPr/>
        </p:nvCxnSpPr>
        <p:spPr>
          <a:xfrm>
            <a:off x="5671491" y="3385318"/>
            <a:ext cx="3285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09" idx="2"/>
            <a:endCxn id="316" idx="0"/>
          </p:cNvCxnSpPr>
          <p:nvPr/>
        </p:nvCxnSpPr>
        <p:spPr>
          <a:xfrm>
            <a:off x="4742615" y="4234864"/>
            <a:ext cx="10386" cy="488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07" idx="2"/>
            <a:endCxn id="315" idx="0"/>
          </p:cNvCxnSpPr>
          <p:nvPr/>
        </p:nvCxnSpPr>
        <p:spPr>
          <a:xfrm flipH="1">
            <a:off x="2700983" y="4237295"/>
            <a:ext cx="3182" cy="485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07" idx="0"/>
          </p:cNvCxnSpPr>
          <p:nvPr/>
        </p:nvCxnSpPr>
        <p:spPr>
          <a:xfrm>
            <a:off x="2700983" y="3267665"/>
            <a:ext cx="3182" cy="321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9" idx="0"/>
          </p:cNvCxnSpPr>
          <p:nvPr/>
        </p:nvCxnSpPr>
        <p:spPr>
          <a:xfrm>
            <a:off x="4742614" y="2912669"/>
            <a:ext cx="1" cy="671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927759" y="2752292"/>
            <a:ext cx="3606027" cy="65116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Compiler Frontend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59615" y="1181792"/>
            <a:ext cx="968479" cy="56141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1603750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B247FDA4-DF0E-7240-8B01-10645C4F27E4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32CFD658-52BB-704A-9E9C-0BBB1AEB55D8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11ECCDE6-568C-AF41-A09C-0FE76E22ED3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2A2377B-A594-FB4C-86D1-FD80C01042B9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207FF568-EC38-DD4C-80E1-73E0E13EBB92}"/>
              </a:ext>
            </a:extLst>
          </p:cNvPr>
          <p:cNvSpPr/>
          <p:nvPr/>
        </p:nvSpPr>
        <p:spPr>
          <a:xfrm>
            <a:off x="1712543" y="4232153"/>
            <a:ext cx="784448" cy="1146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AF47DE-8EA6-E246-84E4-346BBB0173ED}"/>
              </a:ext>
            </a:extLst>
          </p:cNvPr>
          <p:cNvSpPr/>
          <p:nvPr/>
        </p:nvSpPr>
        <p:spPr>
          <a:xfrm>
            <a:off x="3427534" y="4479338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8AF8C3-9169-8C4F-94D9-542C329B5C0C}"/>
              </a:ext>
            </a:extLst>
          </p:cNvPr>
          <p:cNvSpPr/>
          <p:nvPr/>
        </p:nvSpPr>
        <p:spPr>
          <a:xfrm>
            <a:off x="5231400" y="4479338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6EDF753-AF87-EC49-BEEF-5FD8EE4C5E20}"/>
              </a:ext>
            </a:extLst>
          </p:cNvPr>
          <p:cNvSpPr/>
          <p:nvPr/>
        </p:nvSpPr>
        <p:spPr>
          <a:xfrm>
            <a:off x="7035266" y="4479338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B2083F-BEE2-8347-AC35-6722942141EC}"/>
              </a:ext>
            </a:extLst>
          </p:cNvPr>
          <p:cNvSpPr/>
          <p:nvPr/>
        </p:nvSpPr>
        <p:spPr>
          <a:xfrm>
            <a:off x="3696187" y="2264025"/>
            <a:ext cx="4385462" cy="65116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Symbol" charset="2"/>
                <a:cs typeface="Symbol" charset="2"/>
              </a:rPr>
              <a:t>Network OS</a:t>
            </a:r>
            <a:endParaRPr lang="en-US" sz="24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1444E56-9A3D-4C4D-AD88-C48789BBAFBD}"/>
              </a:ext>
            </a:extLst>
          </p:cNvPr>
          <p:cNvSpPr/>
          <p:nvPr/>
        </p:nvSpPr>
        <p:spPr>
          <a:xfrm>
            <a:off x="3696187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F8CD91-D793-084D-9A81-20168B8A9BB2}"/>
              </a:ext>
            </a:extLst>
          </p:cNvPr>
          <p:cNvSpPr/>
          <p:nvPr/>
        </p:nvSpPr>
        <p:spPr>
          <a:xfrm>
            <a:off x="4816139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7C9F6E1-44C3-644C-848D-C39D32AD560F}"/>
              </a:ext>
            </a:extLst>
          </p:cNvPr>
          <p:cNvSpPr/>
          <p:nvPr/>
        </p:nvSpPr>
        <p:spPr>
          <a:xfrm>
            <a:off x="5936091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32D0669-7B7F-EF4D-8324-1037667343CF}"/>
              </a:ext>
            </a:extLst>
          </p:cNvPr>
          <p:cNvSpPr/>
          <p:nvPr/>
        </p:nvSpPr>
        <p:spPr>
          <a:xfrm>
            <a:off x="7056043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24" idx="2"/>
            <a:endCxn id="22" idx="3"/>
          </p:cNvCxnSpPr>
          <p:nvPr/>
        </p:nvCxnSpPr>
        <p:spPr>
          <a:xfrm flipH="1">
            <a:off x="2341752" y="2915189"/>
            <a:ext cx="3547166" cy="18024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24" idx="2"/>
            <a:endCxn id="14" idx="0"/>
          </p:cNvCxnSpPr>
          <p:nvPr/>
        </p:nvCxnSpPr>
        <p:spPr>
          <a:xfrm flipH="1">
            <a:off x="4086972" y="2915189"/>
            <a:ext cx="1801946" cy="1564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4" idx="2"/>
            <a:endCxn id="15" idx="0"/>
          </p:cNvCxnSpPr>
          <p:nvPr/>
        </p:nvCxnSpPr>
        <p:spPr>
          <a:xfrm>
            <a:off x="5888918" y="2915189"/>
            <a:ext cx="1920" cy="1564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4" idx="2"/>
            <a:endCxn id="16" idx="0"/>
          </p:cNvCxnSpPr>
          <p:nvPr/>
        </p:nvCxnSpPr>
        <p:spPr>
          <a:xfrm>
            <a:off x="5888918" y="2915189"/>
            <a:ext cx="1805786" cy="1564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4" idx="2"/>
            <a:endCxn id="38" idx="1"/>
          </p:cNvCxnSpPr>
          <p:nvPr/>
        </p:nvCxnSpPr>
        <p:spPr>
          <a:xfrm>
            <a:off x="5888918" y="2915189"/>
            <a:ext cx="3663517" cy="177113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852663" y="36991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9694328" y="36991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8DDE30B-F1F7-1E4E-9D8F-673888DA27BF}"/>
              </a:ext>
            </a:extLst>
          </p:cNvPr>
          <p:cNvGrpSpPr/>
          <p:nvPr/>
        </p:nvGrpSpPr>
        <p:grpSpPr>
          <a:xfrm>
            <a:off x="3524227" y="4928905"/>
            <a:ext cx="1125487" cy="469564"/>
            <a:chOff x="5100301" y="3429000"/>
            <a:chExt cx="1979768" cy="800894"/>
          </a:xfrm>
        </p:grpSpPr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9914EC95-2E54-C24D-AD40-C79E1212CBCB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21E4BD4-B1A2-EE43-A77E-5E2CD62BB594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80B4B33-A71A-3645-ACC1-42FF715BF746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BDC95AA3-5E8D-0E47-BD79-DCB55C9E2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8BDF797C-919B-0A4D-9B68-B278A4BD7B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2859674-ED77-2840-AC75-792402D98EF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90AC9027-C1EE-D84E-BE58-10DF0A8E08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E687090F-0D37-4348-A47C-8564252A42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B742C68-B70E-8343-84FC-4709423A7D5E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8577937-02BF-4048-887B-0D9AD84E8516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11404A-191D-D649-9627-13509CCAF99C}"/>
              </a:ext>
            </a:extLst>
          </p:cNvPr>
          <p:cNvGrpSpPr/>
          <p:nvPr/>
        </p:nvGrpSpPr>
        <p:grpSpPr>
          <a:xfrm>
            <a:off x="5272310" y="4928905"/>
            <a:ext cx="1125487" cy="469564"/>
            <a:chOff x="5100301" y="3429000"/>
            <a:chExt cx="1979768" cy="800894"/>
          </a:xfrm>
        </p:grpSpPr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4862CAB6-1474-3E46-9BB7-62BEA9346913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C7D4421-C571-3148-8C9F-D508EB1AD32E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55777D5-5AA1-274C-A8A3-4266EDFA2FD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84941E1-48F3-D14A-ADF8-594DFB52C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20BB5C40-9D5D-774B-B4B5-F68CC914F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A98D71A-7862-8E4F-8023-1C8DB4D37E1B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DAC68306-176E-DA4A-A4E4-4D3AA2E670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245EC4C0-4F65-8A42-8F98-BD1ED3C0A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AE7C8D1-152E-BB42-91BC-246ED915B519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60AAAD1-DD09-2546-BB72-ECE8CC0B22E1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4CE566-4A26-1A44-85B4-C209B5D9FC34}"/>
              </a:ext>
            </a:extLst>
          </p:cNvPr>
          <p:cNvGrpSpPr/>
          <p:nvPr/>
        </p:nvGrpSpPr>
        <p:grpSpPr>
          <a:xfrm>
            <a:off x="7005855" y="4911746"/>
            <a:ext cx="1125487" cy="469564"/>
            <a:chOff x="5100301" y="3429000"/>
            <a:chExt cx="1979768" cy="800894"/>
          </a:xfrm>
        </p:grpSpPr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8F66F9B9-564A-F34C-AEAF-47FADCD2D02B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4E84160-D299-DC41-A7FD-8245C17D029A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CE16409-438D-2446-A399-DDB95D13E709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C333C507-FEA8-AD44-B1E0-96344929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F4DCCB37-C763-AF41-AFA5-02A8D95A20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2158AE9-2572-E24A-B03D-D1CB1357F39F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079E5C89-4413-804E-B7A1-4C0F1451E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2EFF2287-E447-4247-8A04-2CA4090955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14CF448-A4D3-DA49-8D5A-19B0D102862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30BCD16-7989-104A-92AF-279E3E4FF861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63A17F-830E-204D-BA7F-AE896F6E6265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056C3C88-6178-A146-ABD8-0730F6D6520D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C3A65CBA-5B66-F244-85F5-48B0E757D004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6FC395C-7F5D-ED40-BE2F-AABBB7AB8CC1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62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/>
          <p:cNvSpPr/>
          <p:nvPr/>
        </p:nvSpPr>
        <p:spPr>
          <a:xfrm>
            <a:off x="4845667" y="2670726"/>
            <a:ext cx="1524000" cy="762000"/>
          </a:xfrm>
          <a:prstGeom prst="rightArrow">
            <a:avLst>
              <a:gd name="adj1" fmla="val 50000"/>
              <a:gd name="adj2" fmla="val 6865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864" tIns="60932" rIns="121864" bIns="60932" anchor="ctr"/>
          <a:lstStyle/>
          <a:p>
            <a:pPr algn="ctr" defTabSz="609251">
              <a:defRPr/>
            </a:pP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-309030" y="1881951"/>
            <a:ext cx="246173" cy="61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64" tIns="60932" rIns="121864" bIns="60932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609251" eaLnBrk="1" hangingPunct="1"/>
            <a:endParaRPr lang="en-US" sz="3200" dirty="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0EC5F6-CBBC-7A4C-B2E2-238340B508D4}"/>
              </a:ext>
            </a:extLst>
          </p:cNvPr>
          <p:cNvGrpSpPr/>
          <p:nvPr/>
        </p:nvGrpSpPr>
        <p:grpSpPr>
          <a:xfrm>
            <a:off x="639877" y="934993"/>
            <a:ext cx="3642835" cy="4233466"/>
            <a:chOff x="639877" y="934993"/>
            <a:chExt cx="3642835" cy="4233466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1056305-629D-0A48-BCC7-E4AB709291DF}"/>
                </a:ext>
              </a:extLst>
            </p:cNvPr>
            <p:cNvSpPr/>
            <p:nvPr/>
          </p:nvSpPr>
          <p:spPr>
            <a:xfrm>
              <a:off x="639877" y="934993"/>
              <a:ext cx="3642835" cy="4233466"/>
            </a:xfrm>
            <a:prstGeom prst="cube">
              <a:avLst>
                <a:gd name="adj" fmla="val 1991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12800" y="2993851"/>
              <a:ext cx="2540000" cy="8737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OS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12800" y="4064746"/>
              <a:ext cx="2540000" cy="8919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Hardware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12800" y="1881951"/>
              <a:ext cx="2540000" cy="89231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Applications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E3C141-EF77-FA42-975E-17C97B0DE539}"/>
                </a:ext>
              </a:extLst>
            </p:cNvPr>
            <p:cNvSpPr txBox="1"/>
            <p:nvPr/>
          </p:nvSpPr>
          <p:spPr>
            <a:xfrm>
              <a:off x="1946571" y="1099178"/>
              <a:ext cx="10294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Router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0D46C8A-9BC6-1049-BF71-0F4A72B35CDA}"/>
              </a:ext>
            </a:extLst>
          </p:cNvPr>
          <p:cNvGrpSpPr/>
          <p:nvPr/>
        </p:nvGrpSpPr>
        <p:grpSpPr>
          <a:xfrm>
            <a:off x="6921912" y="1222975"/>
            <a:ext cx="4569316" cy="3657503"/>
            <a:chOff x="6921912" y="1299233"/>
            <a:chExt cx="4569316" cy="3657503"/>
          </a:xfrm>
        </p:grpSpPr>
        <p:grpSp>
          <p:nvGrpSpPr>
            <p:cNvPr id="41" name="Group 40"/>
            <p:cNvGrpSpPr/>
            <p:nvPr/>
          </p:nvGrpSpPr>
          <p:grpSpPr>
            <a:xfrm>
              <a:off x="6921912" y="1299233"/>
              <a:ext cx="4434360" cy="685800"/>
              <a:chOff x="6890780" y="1299233"/>
              <a:chExt cx="4434360" cy="685800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1051234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9788028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9063716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8339404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7615092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689078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</p:grpSp>
        <p:grpSp>
          <p:nvGrpSpPr>
            <p:cNvPr id="26" name="Group 51"/>
            <p:cNvGrpSpPr>
              <a:grpSpLocks/>
            </p:cNvGrpSpPr>
            <p:nvPr/>
          </p:nvGrpSpPr>
          <p:grpSpPr bwMode="auto">
            <a:xfrm>
              <a:off x="7411892" y="3596389"/>
              <a:ext cx="3454400" cy="461665"/>
              <a:chOff x="6019800" y="3200400"/>
              <a:chExt cx="2590800" cy="46152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019800" y="3427343"/>
                <a:ext cx="2590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3"/>
              <p:cNvSpPr txBox="1">
                <a:spLocks noChangeArrowheads="1"/>
              </p:cNvSpPr>
              <p:nvPr/>
            </p:nvSpPr>
            <p:spPr bwMode="auto">
              <a:xfrm>
                <a:off x="6453791" y="3200400"/>
                <a:ext cx="1538354" cy="4615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defTabSz="609251" eaLnBrk="1" hangingPunct="1"/>
                <a:r>
                  <a:rPr lang="en-US" dirty="0">
                    <a:solidFill>
                      <a:prstClr val="black"/>
                    </a:solidFill>
                    <a:latin typeface="+mn-lt"/>
                  </a:rPr>
                  <a:t>Open Interface</a:t>
                </a:r>
              </a:p>
            </p:txBody>
          </p:sp>
        </p:grpSp>
        <p:grpSp>
          <p:nvGrpSpPr>
            <p:cNvPr id="35" name="Group 52"/>
            <p:cNvGrpSpPr>
              <a:grpSpLocks/>
            </p:cNvGrpSpPr>
            <p:nvPr/>
          </p:nvGrpSpPr>
          <p:grpSpPr bwMode="auto">
            <a:xfrm>
              <a:off x="7502050" y="2128746"/>
              <a:ext cx="3454400" cy="461665"/>
              <a:chOff x="6019800" y="3115515"/>
              <a:chExt cx="2590800" cy="46166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6019800" y="3368421"/>
                <a:ext cx="2590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23"/>
              <p:cNvSpPr txBox="1">
                <a:spLocks noChangeArrowheads="1"/>
              </p:cNvSpPr>
              <p:nvPr/>
            </p:nvSpPr>
            <p:spPr bwMode="auto">
              <a:xfrm>
                <a:off x="6517295" y="3115515"/>
                <a:ext cx="1538354" cy="4616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defTabSz="609251" eaLnBrk="1" hangingPunct="1"/>
                <a:r>
                  <a:rPr lang="en-US" dirty="0">
                    <a:solidFill>
                      <a:prstClr val="black"/>
                    </a:solidFill>
                    <a:latin typeface="+mn-lt"/>
                    <a:cs typeface="Calibri" panose="020F0502020204030204" pitchFamily="34" charset="0"/>
                  </a:rPr>
                  <a:t>Open Interface</a:t>
                </a:r>
              </a:p>
            </p:txBody>
          </p:sp>
        </p:grpSp>
        <p:sp>
          <p:nvSpPr>
            <p:cNvPr id="24" name="Rounded Rectangle 23"/>
            <p:cNvSpPr/>
            <p:nvPr/>
          </p:nvSpPr>
          <p:spPr bwMode="auto">
            <a:xfrm>
              <a:off x="7615092" y="4118280"/>
              <a:ext cx="3048000" cy="838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sz="2200" dirty="0">
                  <a:solidFill>
                    <a:prstClr val="white"/>
                  </a:solidFill>
                  <a:latin typeface="+mn-lt"/>
                </a:rPr>
                <a:t>Merchant Silicon</a:t>
              </a:r>
              <a:br>
                <a:rPr lang="en-US" sz="2200" dirty="0">
                  <a:solidFill>
                    <a:prstClr val="white"/>
                  </a:solidFill>
                  <a:latin typeface="+mn-lt"/>
                </a:rPr>
              </a:br>
              <a:r>
                <a:rPr lang="en-US" sz="2200" dirty="0">
                  <a:solidFill>
                    <a:prstClr val="white"/>
                  </a:solidFill>
                  <a:latin typeface="+mn-lt"/>
                </a:rPr>
                <a:t>Switching Chips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216883B-72AC-094E-B5E9-0DDB90FA7137}"/>
                </a:ext>
              </a:extLst>
            </p:cNvPr>
            <p:cNvGrpSpPr/>
            <p:nvPr/>
          </p:nvGrpSpPr>
          <p:grpSpPr>
            <a:xfrm>
              <a:off x="6980196" y="2678884"/>
              <a:ext cx="4511032" cy="838199"/>
              <a:chOff x="6981124" y="2678884"/>
              <a:chExt cx="4511032" cy="8381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3027E2B-1A64-4A4B-BEA0-4F5117A20A97}"/>
                  </a:ext>
                </a:extLst>
              </p:cNvPr>
              <p:cNvSpPr/>
              <p:nvPr/>
            </p:nvSpPr>
            <p:spPr bwMode="auto">
              <a:xfrm>
                <a:off x="6981124" y="2678884"/>
                <a:ext cx="1205824" cy="8381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Network</a:t>
                </a:r>
              </a:p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  <p:sp>
            <p:nvSpPr>
              <p:cNvPr id="42" name="TextBox 23">
                <a:extLst>
                  <a:ext uri="{FF2B5EF4-FFF2-40B4-BE49-F238E27FC236}">
                    <a16:creationId xmlns:a16="http://schemas.microsoft.com/office/drawing/2014/main" id="{FE05ECF2-E777-8041-AACF-9A5CE6A3F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1924" y="2867151"/>
                <a:ext cx="43633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sp>
            <p:nvSpPr>
              <p:cNvPr id="43" name="TextBox 24">
                <a:extLst>
                  <a:ext uri="{FF2B5EF4-FFF2-40B4-BE49-F238E27FC236}">
                    <a16:creationId xmlns:a16="http://schemas.microsoft.com/office/drawing/2014/main" id="{D530D1A3-3883-5949-84CB-52001D6472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48656" y="2867151"/>
                <a:ext cx="43633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A0064A95-24DC-2F4D-A877-1EB9A8877662}"/>
                  </a:ext>
                </a:extLst>
              </p:cNvPr>
              <p:cNvSpPr/>
              <p:nvPr/>
            </p:nvSpPr>
            <p:spPr bwMode="auto">
              <a:xfrm>
                <a:off x="8655680" y="2678884"/>
                <a:ext cx="1205824" cy="8381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Network</a:t>
                </a:r>
              </a:p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7274B2E9-ACC1-3E40-ABD6-279766628146}"/>
                  </a:ext>
                </a:extLst>
              </p:cNvPr>
              <p:cNvSpPr/>
              <p:nvPr/>
            </p:nvSpPr>
            <p:spPr bwMode="auto">
              <a:xfrm>
                <a:off x="10286332" y="2678884"/>
                <a:ext cx="1205824" cy="8381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Network</a:t>
                </a:r>
              </a:p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06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30580" y="4114798"/>
            <a:ext cx="1149927" cy="2202875"/>
            <a:chOff x="2382980" y="3602179"/>
            <a:chExt cx="1149927" cy="2202875"/>
          </a:xfrm>
        </p:grpSpPr>
        <p:sp>
          <p:nvSpPr>
            <p:cNvPr id="4" name="Rounded Rectangle 3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17817" y="4107871"/>
            <a:ext cx="1149927" cy="2202875"/>
            <a:chOff x="2382980" y="3602179"/>
            <a:chExt cx="1149927" cy="2202875"/>
          </a:xfrm>
        </p:grpSpPr>
        <p:sp>
          <p:nvSpPr>
            <p:cNvPr id="14" name="Rounded Rectangle 13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05054" y="4107871"/>
            <a:ext cx="1149927" cy="2202875"/>
            <a:chOff x="2382980" y="3602179"/>
            <a:chExt cx="1149927" cy="2202875"/>
          </a:xfrm>
        </p:grpSpPr>
        <p:sp>
          <p:nvSpPr>
            <p:cNvPr id="23" name="Rounded Rectangle 22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92291" y="4107871"/>
            <a:ext cx="1149927" cy="2202875"/>
            <a:chOff x="2382980" y="3602179"/>
            <a:chExt cx="1149927" cy="2202875"/>
          </a:xfrm>
        </p:grpSpPr>
        <p:sp>
          <p:nvSpPr>
            <p:cNvPr id="32" name="Rounded Rectangle 31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2230580" y="360218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017816" y="358833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805052" y="358833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592288" y="358833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622470" y="2237516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089561" y="2237516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48" name="Straight Connector 47"/>
          <p:cNvCxnSpPr>
            <a:stCxn id="46" idx="2"/>
            <a:endCxn id="40" idx="0"/>
          </p:cNvCxnSpPr>
          <p:nvPr/>
        </p:nvCxnSpPr>
        <p:spPr>
          <a:xfrm flipH="1">
            <a:off x="2805544" y="2680855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2"/>
            <a:endCxn id="42" idx="0"/>
          </p:cNvCxnSpPr>
          <p:nvPr/>
        </p:nvCxnSpPr>
        <p:spPr>
          <a:xfrm>
            <a:off x="3664525" y="2680855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0"/>
            <a:endCxn id="45" idx="2"/>
          </p:cNvCxnSpPr>
          <p:nvPr/>
        </p:nvCxnSpPr>
        <p:spPr>
          <a:xfrm flipV="1">
            <a:off x="4592780" y="2680855"/>
            <a:ext cx="2604654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925285" y="223751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55" name="Straight Connector 54"/>
          <p:cNvCxnSpPr>
            <a:stCxn id="40" idx="0"/>
            <a:endCxn id="53" idx="2"/>
          </p:cNvCxnSpPr>
          <p:nvPr/>
        </p:nvCxnSpPr>
        <p:spPr>
          <a:xfrm flipV="1">
            <a:off x="2805544" y="2680854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2"/>
            <a:endCxn id="42" idx="0"/>
          </p:cNvCxnSpPr>
          <p:nvPr/>
        </p:nvCxnSpPr>
        <p:spPr>
          <a:xfrm flipH="1">
            <a:off x="4592780" y="2680854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2"/>
            <a:endCxn id="43" idx="0"/>
          </p:cNvCxnSpPr>
          <p:nvPr/>
        </p:nvCxnSpPr>
        <p:spPr>
          <a:xfrm>
            <a:off x="5500249" y="2680854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2"/>
            <a:endCxn id="44" idx="0"/>
          </p:cNvCxnSpPr>
          <p:nvPr/>
        </p:nvCxnSpPr>
        <p:spPr>
          <a:xfrm>
            <a:off x="5500249" y="2680854"/>
            <a:ext cx="2667003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5" idx="2"/>
            <a:endCxn id="44" idx="0"/>
          </p:cNvCxnSpPr>
          <p:nvPr/>
        </p:nvCxnSpPr>
        <p:spPr>
          <a:xfrm>
            <a:off x="7197434" y="2680855"/>
            <a:ext cx="969818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2"/>
            <a:endCxn id="43" idx="0"/>
          </p:cNvCxnSpPr>
          <p:nvPr/>
        </p:nvCxnSpPr>
        <p:spPr>
          <a:xfrm>
            <a:off x="3664525" y="2680855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6" idx="2"/>
            <a:endCxn id="44" idx="0"/>
          </p:cNvCxnSpPr>
          <p:nvPr/>
        </p:nvCxnSpPr>
        <p:spPr>
          <a:xfrm>
            <a:off x="3664525" y="2680855"/>
            <a:ext cx="4502727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5" idx="2"/>
            <a:endCxn id="43" idx="0"/>
          </p:cNvCxnSpPr>
          <p:nvPr/>
        </p:nvCxnSpPr>
        <p:spPr>
          <a:xfrm flipH="1">
            <a:off x="6380016" y="2680855"/>
            <a:ext cx="817418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5" idx="2"/>
            <a:endCxn id="40" idx="0"/>
          </p:cNvCxnSpPr>
          <p:nvPr/>
        </p:nvCxnSpPr>
        <p:spPr>
          <a:xfrm flipH="1">
            <a:off x="2805544" y="2680855"/>
            <a:ext cx="4391890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255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59925" y="3699162"/>
            <a:ext cx="1149927" cy="1371602"/>
            <a:chOff x="2382980" y="3602179"/>
            <a:chExt cx="1149927" cy="1371602"/>
          </a:xfrm>
        </p:grpSpPr>
        <p:sp>
          <p:nvSpPr>
            <p:cNvPr id="4" name="Rounded Rectangle 3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OLT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OLT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OLT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47162" y="3692235"/>
            <a:ext cx="1149927" cy="1371602"/>
            <a:chOff x="4017817" y="4107871"/>
            <a:chExt cx="1149927" cy="1371602"/>
          </a:xfrm>
        </p:grpSpPr>
        <p:sp>
          <p:nvSpPr>
            <p:cNvPr id="14" name="Rounded Rectangle 13"/>
            <p:cNvSpPr/>
            <p:nvPr/>
          </p:nvSpPr>
          <p:spPr>
            <a:xfrm>
              <a:off x="4017817" y="520238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17817" y="410787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017817" y="438496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17817" y="466205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017817" y="4939144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534399" y="3692235"/>
            <a:ext cx="1149927" cy="1371602"/>
            <a:chOff x="5805054" y="4107871"/>
            <a:chExt cx="1149927" cy="1371602"/>
          </a:xfrm>
        </p:grpSpPr>
        <p:sp>
          <p:nvSpPr>
            <p:cNvPr id="23" name="Rounded Rectangle 22"/>
            <p:cNvSpPr/>
            <p:nvPr/>
          </p:nvSpPr>
          <p:spPr>
            <a:xfrm>
              <a:off x="5805054" y="520238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805054" y="410787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805054" y="438496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805054" y="466205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805054" y="4939144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4959925" y="3186549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747161" y="3172694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534397" y="3172694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818906" y="182188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48" name="Straight Connector 47"/>
          <p:cNvCxnSpPr>
            <a:stCxn id="46" idx="2"/>
            <a:endCxn id="40" idx="0"/>
          </p:cNvCxnSpPr>
          <p:nvPr/>
        </p:nvCxnSpPr>
        <p:spPr>
          <a:xfrm flipH="1">
            <a:off x="5534889" y="2265219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2"/>
            <a:endCxn id="42" idx="0"/>
          </p:cNvCxnSpPr>
          <p:nvPr/>
        </p:nvCxnSpPr>
        <p:spPr>
          <a:xfrm>
            <a:off x="6393870" y="2265219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654630" y="1821879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55" name="Straight Connector 54"/>
          <p:cNvCxnSpPr>
            <a:stCxn id="40" idx="0"/>
            <a:endCxn id="53" idx="2"/>
          </p:cNvCxnSpPr>
          <p:nvPr/>
        </p:nvCxnSpPr>
        <p:spPr>
          <a:xfrm flipV="1">
            <a:off x="5534889" y="2265218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2"/>
            <a:endCxn id="42" idx="0"/>
          </p:cNvCxnSpPr>
          <p:nvPr/>
        </p:nvCxnSpPr>
        <p:spPr>
          <a:xfrm flipH="1">
            <a:off x="7322125" y="2265218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2"/>
            <a:endCxn id="43" idx="0"/>
          </p:cNvCxnSpPr>
          <p:nvPr/>
        </p:nvCxnSpPr>
        <p:spPr>
          <a:xfrm>
            <a:off x="8229594" y="2265218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2"/>
            <a:endCxn id="43" idx="0"/>
          </p:cNvCxnSpPr>
          <p:nvPr/>
        </p:nvCxnSpPr>
        <p:spPr>
          <a:xfrm>
            <a:off x="6393870" y="2265219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1"/>
          </p:cNvCxnSpPr>
          <p:nvPr/>
        </p:nvCxnSpPr>
        <p:spPr>
          <a:xfrm flipH="1" flipV="1">
            <a:off x="4197927" y="3616033"/>
            <a:ext cx="761998" cy="7758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1"/>
          </p:cNvCxnSpPr>
          <p:nvPr/>
        </p:nvCxnSpPr>
        <p:spPr>
          <a:xfrm flipH="1">
            <a:off x="4197927" y="4391890"/>
            <a:ext cx="761998" cy="8451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103104" y="4304274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207741" y="3823737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207741" y="4316349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207741" y="4871503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flipH="1" flipV="1">
            <a:off x="3341888" y="3957883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364904" y="4382855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341888" y="4382855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2967041" y="37667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967041" y="3902318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2967041" y="4798433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967041" y="4950084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2980498" y="4217096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987226" y="4394930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0" idx="1"/>
            <a:endCxn id="68" idx="6"/>
          </p:cNvCxnSpPr>
          <p:nvPr/>
        </p:nvCxnSpPr>
        <p:spPr>
          <a:xfrm flipH="1" flipV="1">
            <a:off x="4260267" y="4382855"/>
            <a:ext cx="699658" cy="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5400000">
            <a:off x="2826328" y="3713293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2826326" y="4212060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2826322" y="4766247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89" name="Left Brace 88"/>
          <p:cNvSpPr/>
          <p:nvPr/>
        </p:nvSpPr>
        <p:spPr>
          <a:xfrm rot="5400000">
            <a:off x="3727885" y="1867671"/>
            <a:ext cx="218573" cy="21862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061892" y="2258286"/>
            <a:ext cx="1574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Passive Optical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60" name="Oval 59"/>
          <p:cNvSpPr/>
          <p:nvPr/>
        </p:nvSpPr>
        <p:spPr>
          <a:xfrm>
            <a:off x="4040764" y="5179384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3813521" y="5080131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820249" y="5257965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3659349" y="5075095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075395" y="3544186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H="1" flipV="1">
            <a:off x="3848152" y="3444933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3854880" y="3622767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5400000">
            <a:off x="3693980" y="3439897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22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905;p105"/>
          <p:cNvSpPr txBox="1"/>
          <p:nvPr/>
        </p:nvSpPr>
        <p:spPr>
          <a:xfrm>
            <a:off x="5383161" y="2494523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Fixed function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67" name="Google Shape;905;p105"/>
          <p:cNvSpPr txBox="1"/>
          <p:nvPr/>
        </p:nvSpPr>
        <p:spPr>
          <a:xfrm>
            <a:off x="5418460" y="2494523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Traffic Manager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381635" y="2488977"/>
            <a:ext cx="1419583" cy="2263562"/>
          </a:xfrm>
          <a:prstGeom prst="roundRect">
            <a:avLst>
              <a:gd name="adj" fmla="val 8503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</a:rPr>
              <a:t>Traffic Manager</a:t>
            </a:r>
          </a:p>
          <a:p>
            <a:pPr algn="ctr"/>
            <a:endParaRPr lang="en-US" sz="1100" dirty="0"/>
          </a:p>
          <a:p>
            <a:r>
              <a:rPr lang="en-US" sz="1600" dirty="0">
                <a:solidFill>
                  <a:schemeClr val="tx1"/>
                </a:solidFill>
              </a:rPr>
              <a:t>  Packets: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Queue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Replicate    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Schedule</a:t>
            </a:r>
          </a:p>
          <a:p>
            <a:pPr algn="ctr"/>
            <a:endParaRPr lang="en-US" sz="1050" dirty="0"/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Fixed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955" y="4732334"/>
            <a:ext cx="27809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Ingresss</a:t>
            </a:r>
            <a:r>
              <a:rPr lang="en-US" sz="1600" dirty="0"/>
              <a:t> </a:t>
            </a:r>
            <a:r>
              <a:rPr lang="en-US" sz="1600" dirty="0" err="1"/>
              <a:t>Match+Action</a:t>
            </a:r>
            <a:r>
              <a:rPr lang="en-US" sz="1600" dirty="0"/>
              <a:t> Pipeline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/ Checksum Verification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7368432" y="4732334"/>
            <a:ext cx="272324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Egresss</a:t>
            </a:r>
            <a:r>
              <a:rPr lang="en-US" sz="1600" dirty="0"/>
              <a:t> </a:t>
            </a:r>
            <a:r>
              <a:rPr lang="en-US" sz="1600" dirty="0" err="1"/>
              <a:t>Match+Action</a:t>
            </a:r>
            <a:r>
              <a:rPr lang="en-US" sz="1600" dirty="0"/>
              <a:t> Pipeline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/ Checksum Update</a:t>
            </a:r>
          </a:p>
        </p:txBody>
      </p:sp>
      <p:sp>
        <p:nvSpPr>
          <p:cNvPr id="482" name="TextBox 481"/>
          <p:cNvSpPr txBox="1"/>
          <p:nvPr/>
        </p:nvSpPr>
        <p:spPr>
          <a:xfrm>
            <a:off x="597213" y="4732334"/>
            <a:ext cx="707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Parser</a:t>
            </a:r>
            <a:endParaRPr lang="en-US" sz="1600" dirty="0"/>
          </a:p>
        </p:txBody>
      </p:sp>
      <p:sp>
        <p:nvSpPr>
          <p:cNvPr id="483" name="TextBox 482"/>
          <p:cNvSpPr txBox="1"/>
          <p:nvPr/>
        </p:nvSpPr>
        <p:spPr>
          <a:xfrm>
            <a:off x="10735356" y="4732334"/>
            <a:ext cx="942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Deparser</a:t>
            </a:r>
            <a:endParaRPr lang="en-US" sz="1600" dirty="0"/>
          </a:p>
        </p:txBody>
      </p:sp>
      <p:sp>
        <p:nvSpPr>
          <p:cNvPr id="484" name="TextBox 483"/>
          <p:cNvSpPr txBox="1"/>
          <p:nvPr/>
        </p:nvSpPr>
        <p:spPr>
          <a:xfrm>
            <a:off x="5616515" y="4732334"/>
            <a:ext cx="93160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Traffic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Manager</a:t>
            </a:r>
          </a:p>
        </p:txBody>
      </p:sp>
      <p:grpSp>
        <p:nvGrpSpPr>
          <p:cNvPr id="241" name="Group 240"/>
          <p:cNvGrpSpPr/>
          <p:nvPr/>
        </p:nvGrpSpPr>
        <p:grpSpPr>
          <a:xfrm>
            <a:off x="397456" y="2467538"/>
            <a:ext cx="1119105" cy="2258016"/>
            <a:chOff x="496551" y="2539679"/>
            <a:chExt cx="1119105" cy="2258016"/>
          </a:xfrm>
        </p:grpSpPr>
        <p:sp>
          <p:nvSpPr>
            <p:cNvPr id="242" name="Rectangle 241"/>
            <p:cNvSpPr/>
            <p:nvPr/>
          </p:nvSpPr>
          <p:spPr>
            <a:xfrm>
              <a:off x="496551" y="2539679"/>
              <a:ext cx="1119105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3" name="Curved Connector 242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urved Connector 243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urved Connector 244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urved Connector 245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urved Connector 246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urved Connector 247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Oval 248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10672465" y="2488977"/>
            <a:ext cx="1071329" cy="2258016"/>
            <a:chOff x="10084343" y="2539679"/>
            <a:chExt cx="1231257" cy="2258016"/>
          </a:xfrm>
        </p:grpSpPr>
        <p:sp>
          <p:nvSpPr>
            <p:cNvPr id="255" name="Rectangle 254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497" name="Elbow Connector 49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492" name="Elbow Connector 49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Group 299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487" name="Elbow Connector 48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300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302" name="Elbow Connector 30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2" name="Group 501"/>
          <p:cNvGrpSpPr/>
          <p:nvPr/>
        </p:nvGrpSpPr>
        <p:grpSpPr>
          <a:xfrm>
            <a:off x="1587733" y="2464377"/>
            <a:ext cx="1190771" cy="2258016"/>
            <a:chOff x="8120389" y="2539679"/>
            <a:chExt cx="1190771" cy="2258016"/>
          </a:xfrm>
        </p:grpSpPr>
        <p:grpSp>
          <p:nvGrpSpPr>
            <p:cNvPr id="503" name="Group 502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0" name="Trapezoid 519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8" name="Trapezoid 517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6" name="Trapezoid 515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4" name="Trapezoid 51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2" name="Trapezoid 511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0" name="Trapezoid 509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9" name="Group 528"/>
          <p:cNvGrpSpPr/>
          <p:nvPr/>
        </p:nvGrpSpPr>
        <p:grpSpPr>
          <a:xfrm>
            <a:off x="2846175" y="2466145"/>
            <a:ext cx="1190771" cy="2258016"/>
            <a:chOff x="8120389" y="2539679"/>
            <a:chExt cx="1190771" cy="2258016"/>
          </a:xfrm>
        </p:grpSpPr>
        <p:grpSp>
          <p:nvGrpSpPr>
            <p:cNvPr id="530" name="Group 529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37" name="Rectangle 536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1" name="Trapezoid 530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2" name="Trapezoid 531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3" name="Trapezoid 532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4" name="Trapezoid 53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5" name="Trapezoid 534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6" name="Trapezoid 535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4" name="Group 543"/>
          <p:cNvGrpSpPr/>
          <p:nvPr/>
        </p:nvGrpSpPr>
        <p:grpSpPr>
          <a:xfrm>
            <a:off x="4114663" y="2476236"/>
            <a:ext cx="1190771" cy="2258016"/>
            <a:chOff x="8120389" y="2539679"/>
            <a:chExt cx="1190771" cy="2258016"/>
          </a:xfrm>
        </p:grpSpPr>
        <p:grpSp>
          <p:nvGrpSpPr>
            <p:cNvPr id="545" name="Group 544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52" name="Rectangle 551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6" name="Trapezoid 545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7" name="Trapezoid 546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Trapezoid 547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9" name="Trapezoid 548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0" name="Trapezoid 549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1" name="Trapezoid 550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6871336" y="2483685"/>
            <a:ext cx="1190771" cy="2258016"/>
            <a:chOff x="8120389" y="2539679"/>
            <a:chExt cx="1190771" cy="2258016"/>
          </a:xfrm>
        </p:grpSpPr>
        <p:grpSp>
          <p:nvGrpSpPr>
            <p:cNvPr id="560" name="Group 559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67" name="Rectangle 566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1" name="Trapezoid 560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2" name="Trapezoid 561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3" name="Trapezoid 562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4" name="Trapezoid 56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5" name="Trapezoid 564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Trapezoid 565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8129778" y="2485453"/>
            <a:ext cx="1190771" cy="2258016"/>
            <a:chOff x="8120389" y="2539679"/>
            <a:chExt cx="1190771" cy="2258016"/>
          </a:xfrm>
        </p:grpSpPr>
        <p:grpSp>
          <p:nvGrpSpPr>
            <p:cNvPr id="575" name="Group 574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82" name="Rectangle 581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6" name="Trapezoid 575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7" name="Trapezoid 576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8" name="Trapezoid 577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9" name="Trapezoid 578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0" name="Trapezoid 579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1" name="Trapezoid 580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9398266" y="2495544"/>
            <a:ext cx="1190771" cy="2258016"/>
            <a:chOff x="8120389" y="2539679"/>
            <a:chExt cx="1190771" cy="2258016"/>
          </a:xfrm>
        </p:grpSpPr>
        <p:grpSp>
          <p:nvGrpSpPr>
            <p:cNvPr id="590" name="Group 589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97" name="Rectangle 596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1" name="Trapezoid 590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2" name="Trapezoid 591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3" name="Trapezoid 592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4" name="Trapezoid 59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5" name="Trapezoid 594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6" name="Trapezoid 595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4054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752658" y="1448312"/>
            <a:ext cx="2187606" cy="4611083"/>
            <a:chOff x="218790" y="1452668"/>
            <a:chExt cx="2187606" cy="4611083"/>
          </a:xfrm>
        </p:grpSpPr>
        <p:sp>
          <p:nvSpPr>
            <p:cNvPr id="11" name="Rectangle 10"/>
            <p:cNvSpPr/>
            <p:nvPr/>
          </p:nvSpPr>
          <p:spPr>
            <a:xfrm>
              <a:off x="218790" y="5328793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Tofino ASIC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790" y="1452668"/>
              <a:ext cx="2187606" cy="102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switch.p4</a:t>
              </a:r>
            </a:p>
          </p:txBody>
        </p:sp>
        <p:cxnSp>
          <p:nvCxnSpPr>
            <p:cNvPr id="25" name="Straight Arrow Connector 24"/>
            <p:cNvCxnSpPr>
              <a:stCxn id="51" idx="2"/>
              <a:endCxn id="11" idx="0"/>
            </p:cNvCxnSpPr>
            <p:nvPr/>
          </p:nvCxnSpPr>
          <p:spPr>
            <a:xfrm>
              <a:off x="1312593" y="4718134"/>
              <a:ext cx="0" cy="6106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2" idx="2"/>
              <a:endCxn id="51" idx="0"/>
            </p:cNvCxnSpPr>
            <p:nvPr/>
          </p:nvCxnSpPr>
          <p:spPr>
            <a:xfrm>
              <a:off x="1312593" y="2473774"/>
              <a:ext cx="0" cy="691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18790" y="3164912"/>
              <a:ext cx="2187606" cy="1553222"/>
              <a:chOff x="1276881" y="3797412"/>
              <a:chExt cx="2187606" cy="155322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386967" y="4602614"/>
                <a:ext cx="1957124" cy="6662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Barefoot P4 Compiler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86966" y="3880719"/>
                <a:ext cx="1957125" cy="6478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/>
                  <a:t>tna.p4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(arch)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276881" y="3797412"/>
                <a:ext cx="2187606" cy="1553222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3037268" y="1448312"/>
            <a:ext cx="2187606" cy="4611083"/>
            <a:chOff x="2737093" y="1452668"/>
            <a:chExt cx="2187606" cy="4611083"/>
          </a:xfrm>
        </p:grpSpPr>
        <p:sp>
          <p:nvSpPr>
            <p:cNvPr id="18" name="Rectangle 17"/>
            <p:cNvSpPr/>
            <p:nvPr/>
          </p:nvSpPr>
          <p:spPr>
            <a:xfrm>
              <a:off x="2737093" y="5328793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Tomahawk ASIC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37093" y="3164912"/>
              <a:ext cx="2187606" cy="15532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Broadcom SDK</a:t>
              </a:r>
            </a:p>
          </p:txBody>
        </p:sp>
        <p:cxnSp>
          <p:nvCxnSpPr>
            <p:cNvPr id="13" name="Straight Arrow Connector 12"/>
            <p:cNvCxnSpPr>
              <a:stCxn id="19" idx="2"/>
              <a:endCxn id="18" idx="0"/>
            </p:cNvCxnSpPr>
            <p:nvPr/>
          </p:nvCxnSpPr>
          <p:spPr>
            <a:xfrm>
              <a:off x="3830896" y="4718135"/>
              <a:ext cx="0" cy="6106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2737093" y="1452668"/>
              <a:ext cx="2187606" cy="1021108"/>
              <a:chOff x="3795185" y="2393195"/>
              <a:chExt cx="2187606" cy="1021108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794299" y="2459126"/>
                <a:ext cx="1110343" cy="9041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ofdpa.pdf</a:t>
                </a:r>
                <a:endParaRPr lang="en-US" sz="1600" dirty="0"/>
              </a:p>
              <a:p>
                <a:pPr algn="ctr"/>
                <a:r>
                  <a:rPr lang="en-US" sz="1600" dirty="0"/>
                  <a:t>(spec)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873335" y="2448818"/>
                <a:ext cx="829295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/>
                  <a:t>ofdpa.c</a:t>
                </a:r>
                <a:endParaRPr lang="en-US" sz="16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873334" y="2938266"/>
                <a:ext cx="829295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ofdpa.h</a:t>
                </a:r>
                <a:endParaRPr lang="en-US" sz="16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795185" y="2393195"/>
                <a:ext cx="2187606" cy="1021108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59" name="Straight Arrow Connector 58"/>
            <p:cNvCxnSpPr>
              <a:stCxn id="37" idx="2"/>
              <a:endCxn id="19" idx="0"/>
            </p:cNvCxnSpPr>
            <p:nvPr/>
          </p:nvCxnSpPr>
          <p:spPr>
            <a:xfrm>
              <a:off x="3830896" y="2473776"/>
              <a:ext cx="0" cy="6911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348004" y="1448312"/>
            <a:ext cx="2187606" cy="4611083"/>
            <a:chOff x="5021579" y="1448312"/>
            <a:chExt cx="2187606" cy="4611083"/>
          </a:xfrm>
        </p:grpSpPr>
        <p:sp>
          <p:nvSpPr>
            <p:cNvPr id="69" name="Rectangle 68"/>
            <p:cNvSpPr/>
            <p:nvPr/>
          </p:nvSpPr>
          <p:spPr>
            <a:xfrm>
              <a:off x="5021579" y="5324437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Tomahawk ASIC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21579" y="1448312"/>
              <a:ext cx="2187606" cy="102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ofdpa.p4</a:t>
              </a:r>
            </a:p>
          </p:txBody>
        </p:sp>
        <p:cxnSp>
          <p:nvCxnSpPr>
            <p:cNvPr id="71" name="Straight Arrow Connector 70"/>
            <p:cNvCxnSpPr>
              <a:stCxn id="81" idx="2"/>
              <a:endCxn id="69" idx="0"/>
            </p:cNvCxnSpPr>
            <p:nvPr/>
          </p:nvCxnSpPr>
          <p:spPr>
            <a:xfrm>
              <a:off x="6115382" y="4713778"/>
              <a:ext cx="0" cy="6106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115382" y="2469418"/>
              <a:ext cx="0" cy="691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5021579" y="3160556"/>
              <a:ext cx="2187606" cy="1553222"/>
              <a:chOff x="1276881" y="3797412"/>
              <a:chExt cx="2187606" cy="155322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386967" y="4602614"/>
                <a:ext cx="1957124" cy="6662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Broadcom P4 Compiler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386966" y="3880719"/>
                <a:ext cx="1957125" cy="6478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/>
                  <a:t>brcm.p4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(arch)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6881" y="3797412"/>
                <a:ext cx="2187606" cy="1553222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7645676" y="1448312"/>
            <a:ext cx="2191705" cy="4611083"/>
            <a:chOff x="7535783" y="1448312"/>
            <a:chExt cx="2191705" cy="4611083"/>
          </a:xfrm>
        </p:grpSpPr>
        <p:sp>
          <p:nvSpPr>
            <p:cNvPr id="66" name="Rectangle 65"/>
            <p:cNvSpPr/>
            <p:nvPr/>
          </p:nvSpPr>
          <p:spPr>
            <a:xfrm>
              <a:off x="7539882" y="5324437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Tomahawk ASIC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539882" y="3160556"/>
              <a:ext cx="2187606" cy="15532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Broadcom SDK</a:t>
              </a:r>
            </a:p>
          </p:txBody>
        </p:sp>
        <p:cxnSp>
          <p:nvCxnSpPr>
            <p:cNvPr id="68" name="Straight Arrow Connector 67"/>
            <p:cNvCxnSpPr>
              <a:endCxn id="82" idx="0"/>
            </p:cNvCxnSpPr>
            <p:nvPr/>
          </p:nvCxnSpPr>
          <p:spPr>
            <a:xfrm>
              <a:off x="8633685" y="4713779"/>
              <a:ext cx="0" cy="6106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7535783" y="1448312"/>
              <a:ext cx="2158409" cy="1021108"/>
              <a:chOff x="3902759" y="2393195"/>
              <a:chExt cx="2158409" cy="1021108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986614" y="2459126"/>
                <a:ext cx="996406" cy="9041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sai.pdf</a:t>
                </a:r>
                <a:endParaRPr lang="en-US" sz="1600" dirty="0"/>
              </a:p>
              <a:p>
                <a:pPr algn="ctr"/>
                <a:r>
                  <a:rPr lang="en-US" sz="1600" dirty="0"/>
                  <a:t>(spec)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955812" y="2448818"/>
                <a:ext cx="952654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sai.c</a:t>
                </a:r>
                <a:endParaRPr lang="en-US" sz="16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955812" y="2938266"/>
                <a:ext cx="952653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sai-brcm.h</a:t>
                </a:r>
                <a:endParaRPr lang="en-US" sz="14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902759" y="2393195"/>
                <a:ext cx="2158409" cy="1021108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>
              <a:off x="8633685" y="2469420"/>
              <a:ext cx="0" cy="6911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9944377" y="1448312"/>
            <a:ext cx="2187606" cy="4611083"/>
            <a:chOff x="9899055" y="1448312"/>
            <a:chExt cx="2187606" cy="4611083"/>
          </a:xfrm>
        </p:grpSpPr>
        <p:sp>
          <p:nvSpPr>
            <p:cNvPr id="83" name="Rectangle 82"/>
            <p:cNvSpPr/>
            <p:nvPr/>
          </p:nvSpPr>
          <p:spPr>
            <a:xfrm>
              <a:off x="9899055" y="5324437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XXX ASIC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899055" y="1448312"/>
              <a:ext cx="2187606" cy="102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sai.p4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10992858" y="4713778"/>
              <a:ext cx="0" cy="6106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10992858" y="2469418"/>
              <a:ext cx="0" cy="691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9899055" y="3160556"/>
              <a:ext cx="2187606" cy="1553222"/>
              <a:chOff x="1276881" y="3797412"/>
              <a:chExt cx="2187606" cy="1553222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386967" y="4602614"/>
                <a:ext cx="1957124" cy="6662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XXX P4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Compiler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386966" y="3880719"/>
                <a:ext cx="1957125" cy="6478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/>
                  <a:t>xxx.p4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(arch)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276881" y="3797412"/>
                <a:ext cx="2187606" cy="1553222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 rot="16200000">
            <a:off x="-128028" y="1643152"/>
            <a:ext cx="111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Pipeline</a:t>
            </a:r>
          </a:p>
          <a:p>
            <a:pPr algn="ctr"/>
            <a:r>
              <a:rPr lang="en-US" dirty="0"/>
              <a:t>Definition</a:t>
            </a:r>
          </a:p>
        </p:txBody>
      </p:sp>
      <p:sp>
        <p:nvSpPr>
          <p:cNvPr id="99" name="TextBox 98"/>
          <p:cNvSpPr txBox="1"/>
          <p:nvPr/>
        </p:nvSpPr>
        <p:spPr>
          <a:xfrm rot="16200000">
            <a:off x="-1865" y="3600349"/>
            <a:ext cx="868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Vendor</a:t>
            </a:r>
          </a:p>
          <a:p>
            <a:pPr algn="ctr"/>
            <a:r>
              <a:rPr lang="en-US" dirty="0"/>
              <a:t>SDK</a:t>
            </a: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-113825" y="5368751"/>
            <a:ext cx="108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Switching</a:t>
            </a:r>
          </a:p>
          <a:p>
            <a:pPr algn="ctr"/>
            <a:r>
              <a:rPr lang="en-US" dirty="0"/>
              <a:t>Chip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859524" y="263762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Compiles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820336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441807" y="263762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Compiles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1033024" y="263762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Compiles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43578" y="2637629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047144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52543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39856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139383" y="2637629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145255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</p:spTree>
    <p:extLst>
      <p:ext uri="{BB962C8B-B14F-4D97-AF65-F5344CB8AC3E}">
        <p14:creationId xmlns:p14="http://schemas.microsoft.com/office/powerpoint/2010/main" val="1992608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17301" y="2447831"/>
            <a:ext cx="1841933" cy="7349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Routing Table</a:t>
            </a:r>
          </a:p>
          <a:p>
            <a:pPr algn="ctr"/>
            <a:r>
              <a:rPr lang="en-US" b="1" dirty="0"/>
              <a:t>(RIB)</a:t>
            </a:r>
          </a:p>
        </p:txBody>
      </p:sp>
      <p:cxnSp>
        <p:nvCxnSpPr>
          <p:cNvPr id="6" name="Straight Arrow Connector 5"/>
          <p:cNvCxnSpPr>
            <a:stCxn id="23" idx="2"/>
            <a:endCxn id="17" idx="0"/>
          </p:cNvCxnSpPr>
          <p:nvPr/>
        </p:nvCxnSpPr>
        <p:spPr>
          <a:xfrm>
            <a:off x="5438268" y="3182789"/>
            <a:ext cx="0" cy="563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17301" y="3746424"/>
            <a:ext cx="1841933" cy="7349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Forwarding Table</a:t>
            </a:r>
          </a:p>
          <a:p>
            <a:pPr algn="ctr"/>
            <a:r>
              <a:rPr lang="en-US" b="1" dirty="0"/>
              <a:t>(FIB)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100949" y="3463672"/>
            <a:ext cx="3874614" cy="93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25486" y="3929237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5486" y="2628777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cxnSp>
        <p:nvCxnSpPr>
          <p:cNvPr id="29" name="Straight Arrow Connector 28"/>
          <p:cNvCxnSpPr>
            <a:endCxn id="23" idx="0"/>
          </p:cNvCxnSpPr>
          <p:nvPr/>
        </p:nvCxnSpPr>
        <p:spPr>
          <a:xfrm>
            <a:off x="5438267" y="1956740"/>
            <a:ext cx="1" cy="491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82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74;p132"/>
          <p:cNvSpPr/>
          <p:nvPr/>
        </p:nvSpPr>
        <p:spPr>
          <a:xfrm>
            <a:off x="7624984" y="4274364"/>
            <a:ext cx="1851300" cy="4230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gNMI</a:t>
            </a:r>
            <a:r>
              <a:rPr lang="en" dirty="0"/>
              <a:t> Server</a:t>
            </a:r>
            <a:endParaRPr dirty="0"/>
          </a:p>
        </p:txBody>
      </p:sp>
      <p:sp>
        <p:nvSpPr>
          <p:cNvPr id="13" name="Google Shape;1275;p132"/>
          <p:cNvSpPr/>
          <p:nvPr/>
        </p:nvSpPr>
        <p:spPr>
          <a:xfrm>
            <a:off x="7624984" y="2655439"/>
            <a:ext cx="1851300" cy="4230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gNMI </a:t>
            </a:r>
            <a:r>
              <a:rPr lang="en" dirty="0"/>
              <a:t>Client</a:t>
            </a:r>
            <a:endParaRPr dirty="0"/>
          </a:p>
        </p:txBody>
      </p:sp>
      <p:sp>
        <p:nvSpPr>
          <p:cNvPr id="15" name="Google Shape;1277;p132"/>
          <p:cNvSpPr txBox="1"/>
          <p:nvPr/>
        </p:nvSpPr>
        <p:spPr>
          <a:xfrm>
            <a:off x="3278959" y="2129114"/>
            <a:ext cx="1738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 dirty="0"/>
              <a:t> </a:t>
            </a:r>
            <a:r>
              <a:rPr lang="en" sz="1600" dirty="0"/>
              <a:t>YANG</a:t>
            </a:r>
            <a:r>
              <a:rPr lang="en" sz="16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 sz="16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i="1" dirty="0"/>
              <a:t>(e.g. ygot)</a:t>
            </a:r>
            <a:endParaRPr sz="1400" i="1" dirty="0"/>
          </a:p>
        </p:txBody>
      </p:sp>
      <p:sp>
        <p:nvSpPr>
          <p:cNvPr id="16" name="Google Shape;1272;p132"/>
          <p:cNvSpPr/>
          <p:nvPr/>
        </p:nvSpPr>
        <p:spPr>
          <a:xfrm>
            <a:off x="1371110" y="1578714"/>
            <a:ext cx="1851300" cy="659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model.yang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" name="Google Shape;1278;p132"/>
          <p:cNvSpPr/>
          <p:nvPr/>
        </p:nvSpPr>
        <p:spPr>
          <a:xfrm>
            <a:off x="5130258" y="1578714"/>
            <a:ext cx="1921705" cy="6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err="1"/>
              <a:t>model.go</a:t>
            </a:r>
            <a:r>
              <a:rPr lang="en-US" sz="1600" b="1" dirty="0"/>
              <a:t>, </a:t>
            </a:r>
            <a:r>
              <a:rPr lang="en" sz="1600" b="1" dirty="0" err="1"/>
              <a:t>model.cc</a:t>
            </a:r>
            <a:r>
              <a:rPr lang="en-US" sz="1600" b="1" dirty="0"/>
              <a:t>, </a:t>
            </a:r>
            <a:r>
              <a:rPr lang="en" sz="1600" b="1" dirty="0"/>
              <a:t> </a:t>
            </a:r>
            <a:r>
              <a:rPr lang="en" sz="1600" b="1" dirty="0" err="1"/>
              <a:t>model.java</a:t>
            </a:r>
            <a:r>
              <a:rPr lang="en-US" sz="1600" b="1" dirty="0"/>
              <a:t>.</a:t>
            </a:r>
            <a:r>
              <a:rPr lang="en" sz="1600" b="1" dirty="0"/>
              <a:t> ...</a:t>
            </a:r>
            <a:endParaRPr sz="1600" b="1" dirty="0"/>
          </a:p>
        </p:txBody>
      </p:sp>
      <p:cxnSp>
        <p:nvCxnSpPr>
          <p:cNvPr id="19" name="Google Shape;1279;p132"/>
          <p:cNvCxnSpPr>
            <a:cxnSpLocks/>
            <a:stCxn id="16" idx="3"/>
          </p:cNvCxnSpPr>
          <p:nvPr/>
        </p:nvCxnSpPr>
        <p:spPr>
          <a:xfrm>
            <a:off x="3222410" y="1908707"/>
            <a:ext cx="595524" cy="1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280;p132"/>
          <p:cNvCxnSpPr>
            <a:cxnSpLocks/>
            <a:endCxn id="18" idx="1"/>
          </p:cNvCxnSpPr>
          <p:nvPr/>
        </p:nvCxnSpPr>
        <p:spPr>
          <a:xfrm flipV="1">
            <a:off x="4409386" y="1908714"/>
            <a:ext cx="720872" cy="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1281;p132"/>
          <p:cNvCxnSpPr>
            <a:cxnSpLocks/>
            <a:stCxn id="18" idx="2"/>
          </p:cNvCxnSpPr>
          <p:nvPr/>
        </p:nvCxnSpPr>
        <p:spPr>
          <a:xfrm>
            <a:off x="6091111" y="2238714"/>
            <a:ext cx="14417" cy="108059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1283;p132"/>
          <p:cNvCxnSpPr>
            <a:cxnSpLocks/>
            <a:endCxn id="13" idx="1"/>
          </p:cNvCxnSpPr>
          <p:nvPr/>
        </p:nvCxnSpPr>
        <p:spPr>
          <a:xfrm flipV="1">
            <a:off x="6401254" y="2866939"/>
            <a:ext cx="1223730" cy="782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1284;p132"/>
          <p:cNvCxnSpPr>
            <a:cxnSpLocks/>
            <a:endCxn id="12" idx="1"/>
          </p:cNvCxnSpPr>
          <p:nvPr/>
        </p:nvCxnSpPr>
        <p:spPr>
          <a:xfrm>
            <a:off x="6401254" y="3649289"/>
            <a:ext cx="1223730" cy="8365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1286;p132"/>
          <p:cNvSpPr txBox="1"/>
          <p:nvPr/>
        </p:nvSpPr>
        <p:spPr>
          <a:xfrm>
            <a:off x="3728289" y="3133894"/>
            <a:ext cx="2100750" cy="90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Language-Specific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Compiler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i="1" dirty="0">
                <a:solidFill>
                  <a:schemeClr val="dk1"/>
                </a:solidFill>
              </a:rPr>
              <a:t>(e.g. go, </a:t>
            </a:r>
            <a:r>
              <a:rPr lang="en-US" sz="1400" i="1" dirty="0">
                <a:solidFill>
                  <a:schemeClr val="dk1"/>
                </a:solidFill>
              </a:rPr>
              <a:t>g</a:t>
            </a:r>
            <a:r>
              <a:rPr lang="en" sz="1400" i="1" dirty="0">
                <a:solidFill>
                  <a:schemeClr val="dk1"/>
                </a:solidFill>
              </a:rPr>
              <a:t>cc, javac)</a:t>
            </a:r>
            <a:endParaRPr sz="1400" i="1" dirty="0">
              <a:solidFill>
                <a:schemeClr val="dk1"/>
              </a:solidFill>
            </a:endParaRPr>
          </a:p>
        </p:txBody>
      </p:sp>
      <p:sp>
        <p:nvSpPr>
          <p:cNvPr id="30" name="Google Shape;1287;p132"/>
          <p:cNvSpPr txBox="1"/>
          <p:nvPr/>
        </p:nvSpPr>
        <p:spPr>
          <a:xfrm>
            <a:off x="8684583" y="3232985"/>
            <a:ext cx="2274361" cy="88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/>
              <a:t>Model-Independent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dirty="0"/>
              <a:t>Runtime API</a:t>
            </a:r>
            <a:r>
              <a:rPr lang="en-US" sz="1600" dirty="0"/>
              <a:t>, represented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/>
              <a:t>as a </a:t>
            </a:r>
            <a:r>
              <a:rPr lang="en-US" sz="1600" dirty="0" err="1"/>
              <a:t>ProtoBuf</a:t>
            </a:r>
            <a:endParaRPr lang="en-U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dirty="0"/>
          </a:p>
        </p:txBody>
      </p:sp>
      <p:sp>
        <p:nvSpPr>
          <p:cNvPr id="31" name="Google Shape;1288;p132"/>
          <p:cNvSpPr/>
          <p:nvPr/>
        </p:nvSpPr>
        <p:spPr>
          <a:xfrm>
            <a:off x="8416684" y="3078439"/>
            <a:ext cx="267900" cy="1195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666CDF6-8C45-BC41-A61F-EEC50CAA4A1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1190" y="3386824"/>
            <a:ext cx="534206" cy="52076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D68EF70-A1CD-7047-BB6A-22856A86A17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5673" y="1648323"/>
            <a:ext cx="534206" cy="5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58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473;p153"/>
          <p:cNvSpPr/>
          <p:nvPr/>
        </p:nvSpPr>
        <p:spPr>
          <a:xfrm>
            <a:off x="3882053" y="2105628"/>
            <a:ext cx="7658783" cy="1883237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ONOS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7" name="Google Shape;1474;p153"/>
          <p:cNvSpPr/>
          <p:nvPr/>
        </p:nvSpPr>
        <p:spPr>
          <a:xfrm>
            <a:off x="4034143" y="3768882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OpenFlow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8" name="Google Shape;1475;p153"/>
          <p:cNvSpPr/>
          <p:nvPr/>
        </p:nvSpPr>
        <p:spPr>
          <a:xfrm>
            <a:off x="7463187" y="3768882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dirty="0"/>
              <a:t>gNMI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9" name="Google Shape;1476;p153"/>
          <p:cNvSpPr/>
          <p:nvPr/>
        </p:nvSpPr>
        <p:spPr>
          <a:xfrm>
            <a:off x="5771256" y="3768882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P4Runtime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0" name="Google Shape;1477;p153"/>
          <p:cNvSpPr/>
          <p:nvPr/>
        </p:nvSpPr>
        <p:spPr>
          <a:xfrm>
            <a:off x="9139908" y="3770445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...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1478;p153"/>
          <p:cNvGrpSpPr/>
          <p:nvPr/>
        </p:nvGrpSpPr>
        <p:grpSpPr>
          <a:xfrm>
            <a:off x="4033534" y="3066670"/>
            <a:ext cx="6526148" cy="624384"/>
            <a:chOff x="1857562" y="1862873"/>
            <a:chExt cx="5368339" cy="510651"/>
          </a:xfrm>
          <a:solidFill>
            <a:schemeClr val="bg2">
              <a:lumMod val="50000"/>
            </a:schemeClr>
          </a:solidFill>
        </p:grpSpPr>
        <p:sp>
          <p:nvSpPr>
            <p:cNvPr id="52" name="Google Shape;1479;p153"/>
            <p:cNvSpPr/>
            <p:nvPr/>
          </p:nvSpPr>
          <p:spPr>
            <a:xfrm>
              <a:off x="1858062" y="1862873"/>
              <a:ext cx="4896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OVS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480;p153"/>
            <p:cNvSpPr/>
            <p:nvPr/>
          </p:nvSpPr>
          <p:spPr>
            <a:xfrm>
              <a:off x="2450878" y="1863225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>
                  <a:solidFill>
                    <a:schemeClr val="bg1"/>
                  </a:solidFill>
                </a:rPr>
                <a:t>BMv2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481;p153"/>
            <p:cNvSpPr/>
            <p:nvPr/>
          </p:nvSpPr>
          <p:spPr>
            <a:xfrm>
              <a:off x="3114344" y="1863225"/>
              <a:ext cx="6909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Barefoot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482;p153"/>
            <p:cNvSpPr/>
            <p:nvPr/>
          </p:nvSpPr>
          <p:spPr>
            <a:xfrm>
              <a:off x="3871416" y="1863225"/>
              <a:ext cx="6273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Cavium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483;p153"/>
            <p:cNvSpPr/>
            <p:nvPr/>
          </p:nvSpPr>
          <p:spPr>
            <a:xfrm>
              <a:off x="4565397" y="1862873"/>
              <a:ext cx="7044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Mellanox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484;p153"/>
            <p:cNvSpPr/>
            <p:nvPr/>
          </p:nvSpPr>
          <p:spPr>
            <a:xfrm>
              <a:off x="5346857" y="1863225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Ciena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485;p153"/>
            <p:cNvSpPr/>
            <p:nvPr/>
          </p:nvSpPr>
          <p:spPr>
            <a:xfrm>
              <a:off x="5987529" y="1863225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Cisco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486;p153"/>
            <p:cNvSpPr/>
            <p:nvPr/>
          </p:nvSpPr>
          <p:spPr>
            <a:xfrm>
              <a:off x="6642022" y="1862873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Corsa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487;p153"/>
            <p:cNvSpPr/>
            <p:nvPr/>
          </p:nvSpPr>
          <p:spPr>
            <a:xfrm>
              <a:off x="1857562" y="2150024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Fujitsu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488;p153"/>
            <p:cNvSpPr/>
            <p:nvPr/>
          </p:nvSpPr>
          <p:spPr>
            <a:xfrm>
              <a:off x="2528661" y="2128625"/>
              <a:ext cx="4071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HP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489;p153"/>
            <p:cNvSpPr/>
            <p:nvPr/>
          </p:nvSpPr>
          <p:spPr>
            <a:xfrm>
              <a:off x="3002054" y="2128775"/>
              <a:ext cx="7044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Huawei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490;p153"/>
            <p:cNvSpPr/>
            <p:nvPr/>
          </p:nvSpPr>
          <p:spPr>
            <a:xfrm>
              <a:off x="3758983" y="2128250"/>
              <a:ext cx="6273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Juniper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491;p153"/>
            <p:cNvSpPr/>
            <p:nvPr/>
          </p:nvSpPr>
          <p:spPr>
            <a:xfrm>
              <a:off x="4457980" y="2128238"/>
              <a:ext cx="7860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Lumentum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492;p153"/>
            <p:cNvSpPr/>
            <p:nvPr/>
          </p:nvSpPr>
          <p:spPr>
            <a:xfrm>
              <a:off x="5304275" y="2128238"/>
              <a:ext cx="7860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Microsemi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493;p153"/>
            <p:cNvSpPr/>
            <p:nvPr/>
          </p:nvSpPr>
          <p:spPr>
            <a:xfrm>
              <a:off x="6150575" y="2128250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Polatis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494;p153"/>
            <p:cNvSpPr txBox="1"/>
            <p:nvPr/>
          </p:nvSpPr>
          <p:spPr>
            <a:xfrm>
              <a:off x="6766200" y="2126778"/>
              <a:ext cx="459701" cy="21468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 b="1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...</a:t>
              </a:r>
              <a:endParaRPr sz="1200" b="1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1495;p153"/>
          <p:cNvSpPr/>
          <p:nvPr/>
        </p:nvSpPr>
        <p:spPr>
          <a:xfrm>
            <a:off x="5233114" y="1971126"/>
            <a:ext cx="1115363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FlowRule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69" name="Google Shape;1496;p153"/>
          <p:cNvSpPr/>
          <p:nvPr/>
        </p:nvSpPr>
        <p:spPr>
          <a:xfrm>
            <a:off x="4034143" y="1971126"/>
            <a:ext cx="1115363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Topology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0" name="Google Shape;1497;p153"/>
          <p:cNvSpPr/>
          <p:nvPr/>
        </p:nvSpPr>
        <p:spPr>
          <a:xfrm>
            <a:off x="6432085" y="1971126"/>
            <a:ext cx="1527971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FlowObjective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1" name="Google Shape;1498;p153"/>
          <p:cNvSpPr/>
          <p:nvPr/>
        </p:nvSpPr>
        <p:spPr>
          <a:xfrm>
            <a:off x="8043938" y="1971126"/>
            <a:ext cx="941066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gNMI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2" name="Google Shape;1499;p153"/>
          <p:cNvSpPr/>
          <p:nvPr/>
        </p:nvSpPr>
        <p:spPr>
          <a:xfrm>
            <a:off x="9060060" y="1971126"/>
            <a:ext cx="941066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gNOI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5" name="Google Shape;1502;p153"/>
          <p:cNvSpPr txBox="1"/>
          <p:nvPr/>
        </p:nvSpPr>
        <p:spPr>
          <a:xfrm>
            <a:off x="10076182" y="1965773"/>
            <a:ext cx="472098" cy="309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...</a:t>
            </a:r>
            <a:endParaRPr sz="1600" b="1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6" name="Google Shape;1503;p153"/>
          <p:cNvSpPr/>
          <p:nvPr/>
        </p:nvSpPr>
        <p:spPr>
          <a:xfrm>
            <a:off x="4034143" y="2365258"/>
            <a:ext cx="6514137" cy="597911"/>
          </a:xfrm>
          <a:prstGeom prst="rect">
            <a:avLst/>
          </a:prstGeom>
          <a:solidFill>
            <a:schemeClr val="accent1"/>
          </a:solidFill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bg1"/>
                </a:solidFill>
                <a:ea typeface="Arial"/>
                <a:cs typeface="Arial"/>
                <a:sym typeface="Arial"/>
              </a:rPr>
              <a:t>Distributed</a:t>
            </a:r>
            <a:r>
              <a:rPr lang="en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</a:t>
            </a:r>
            <a:r>
              <a:rPr lang="en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ore</a:t>
            </a:r>
            <a:endParaRPr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6" name="Google Shape;1513;p153"/>
          <p:cNvSpPr/>
          <p:nvPr/>
        </p:nvSpPr>
        <p:spPr>
          <a:xfrm>
            <a:off x="6267826" y="832729"/>
            <a:ext cx="1527971" cy="4959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1514;p153"/>
          <p:cNvSpPr/>
          <p:nvPr/>
        </p:nvSpPr>
        <p:spPr>
          <a:xfrm>
            <a:off x="6345465" y="924066"/>
            <a:ext cx="1527971" cy="4959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1515;p153"/>
          <p:cNvSpPr/>
          <p:nvPr/>
        </p:nvSpPr>
        <p:spPr>
          <a:xfrm>
            <a:off x="6432092" y="1005927"/>
            <a:ext cx="1527971" cy="4959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Control </a:t>
            </a:r>
            <a:r>
              <a:rPr lang="en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Apps</a:t>
            </a:r>
            <a:endParaRPr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1519;p153"/>
          <p:cNvCxnSpPr/>
          <p:nvPr/>
        </p:nvCxnSpPr>
        <p:spPr>
          <a:xfrm flipH="1">
            <a:off x="4591708" y="1501864"/>
            <a:ext cx="2604369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3" name="Google Shape;1520;p153"/>
          <p:cNvCxnSpPr/>
          <p:nvPr/>
        </p:nvCxnSpPr>
        <p:spPr>
          <a:xfrm flipH="1">
            <a:off x="5790915" y="1501864"/>
            <a:ext cx="1405162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4" name="Google Shape;1521;p153"/>
          <p:cNvCxnSpPr/>
          <p:nvPr/>
        </p:nvCxnSpPr>
        <p:spPr>
          <a:xfrm>
            <a:off x="7196077" y="1501864"/>
            <a:ext cx="0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5" name="Google Shape;1522;p153"/>
          <p:cNvCxnSpPr/>
          <p:nvPr/>
        </p:nvCxnSpPr>
        <p:spPr>
          <a:xfrm>
            <a:off x="7196077" y="1501864"/>
            <a:ext cx="1318536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6" name="Google Shape;1523;p153"/>
          <p:cNvCxnSpPr/>
          <p:nvPr/>
        </p:nvCxnSpPr>
        <p:spPr>
          <a:xfrm>
            <a:off x="7196077" y="1501864"/>
            <a:ext cx="2334400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0" name="Left Brace 99"/>
          <p:cNvSpPr/>
          <p:nvPr/>
        </p:nvSpPr>
        <p:spPr>
          <a:xfrm>
            <a:off x="3586896" y="3067100"/>
            <a:ext cx="140158" cy="10615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387419" y="3228709"/>
            <a:ext cx="22645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Southbound Plugins</a:t>
            </a:r>
          </a:p>
          <a:p>
            <a:pPr algn="r"/>
            <a:r>
              <a:rPr lang="en-US" sz="1600" dirty="0"/>
              <a:t>Device-specific Drivers</a:t>
            </a:r>
          </a:p>
          <a:p>
            <a:pPr algn="r"/>
            <a:r>
              <a:rPr lang="en-US" sz="1600" dirty="0"/>
              <a:t>Shared Protocol Libraries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2459" y="1876135"/>
            <a:ext cx="1864096" cy="488720"/>
            <a:chOff x="1822459" y="1876135"/>
            <a:chExt cx="1864096" cy="488720"/>
          </a:xfrm>
        </p:grpSpPr>
        <p:sp>
          <p:nvSpPr>
            <p:cNvPr id="3" name="Left Brace 2"/>
            <p:cNvSpPr/>
            <p:nvPr/>
          </p:nvSpPr>
          <p:spPr>
            <a:xfrm>
              <a:off x="3566885" y="1876135"/>
              <a:ext cx="119670" cy="4887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822459" y="1954096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Northbound APIs</a:t>
              </a:r>
            </a:p>
          </p:txBody>
        </p:sp>
      </p:grpSp>
      <p:cxnSp>
        <p:nvCxnSpPr>
          <p:cNvPr id="73" name="Google Shape;1451;p153">
            <a:extLst>
              <a:ext uri="{FF2B5EF4-FFF2-40B4-BE49-F238E27FC236}">
                <a16:creationId xmlns:a16="http://schemas.microsoft.com/office/drawing/2014/main" id="{BA0B007B-4E77-4A44-8A89-BB1953570CAB}"/>
              </a:ext>
            </a:extLst>
          </p:cNvPr>
          <p:cNvCxnSpPr/>
          <p:nvPr/>
        </p:nvCxnSpPr>
        <p:spPr>
          <a:xfrm rot="10800000" flipH="1">
            <a:off x="4379761" y="4767177"/>
            <a:ext cx="1334191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1452;p153">
            <a:extLst>
              <a:ext uri="{FF2B5EF4-FFF2-40B4-BE49-F238E27FC236}">
                <a16:creationId xmlns:a16="http://schemas.microsoft.com/office/drawing/2014/main" id="{628F0F5D-E0AA-7042-91A3-CC20095DF63B}"/>
              </a:ext>
            </a:extLst>
          </p:cNvPr>
          <p:cNvCxnSpPr/>
          <p:nvPr/>
        </p:nvCxnSpPr>
        <p:spPr>
          <a:xfrm>
            <a:off x="4379761" y="5040455"/>
            <a:ext cx="1327929" cy="48860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1453;p153">
            <a:extLst>
              <a:ext uri="{FF2B5EF4-FFF2-40B4-BE49-F238E27FC236}">
                <a16:creationId xmlns:a16="http://schemas.microsoft.com/office/drawing/2014/main" id="{2B4AC3ED-6576-A94E-90CE-35CA10C331C4}"/>
              </a:ext>
            </a:extLst>
          </p:cNvPr>
          <p:cNvCxnSpPr/>
          <p:nvPr/>
        </p:nvCxnSpPr>
        <p:spPr>
          <a:xfrm rot="10800000" flipH="1">
            <a:off x="5842323" y="5507719"/>
            <a:ext cx="1352282" cy="1430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1454;p153">
            <a:extLst>
              <a:ext uri="{FF2B5EF4-FFF2-40B4-BE49-F238E27FC236}">
                <a16:creationId xmlns:a16="http://schemas.microsoft.com/office/drawing/2014/main" id="{319B3359-EF59-334F-9367-65C9D282C1EB}"/>
              </a:ext>
            </a:extLst>
          </p:cNvPr>
          <p:cNvCxnSpPr/>
          <p:nvPr/>
        </p:nvCxnSpPr>
        <p:spPr>
          <a:xfrm>
            <a:off x="7188576" y="4717015"/>
            <a:ext cx="1211731" cy="294554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1455;p153">
            <a:extLst>
              <a:ext uri="{FF2B5EF4-FFF2-40B4-BE49-F238E27FC236}">
                <a16:creationId xmlns:a16="http://schemas.microsoft.com/office/drawing/2014/main" id="{219C1FDF-4DE8-484B-B9A5-9E08736623DA}"/>
              </a:ext>
            </a:extLst>
          </p:cNvPr>
          <p:cNvCxnSpPr/>
          <p:nvPr/>
        </p:nvCxnSpPr>
        <p:spPr>
          <a:xfrm rot="10800000">
            <a:off x="9771123" y="4731412"/>
            <a:ext cx="1187030" cy="49593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1456;p153">
            <a:extLst>
              <a:ext uri="{FF2B5EF4-FFF2-40B4-BE49-F238E27FC236}">
                <a16:creationId xmlns:a16="http://schemas.microsoft.com/office/drawing/2014/main" id="{9F3850F5-14A2-5748-95A8-C44B84298C00}"/>
              </a:ext>
            </a:extLst>
          </p:cNvPr>
          <p:cNvCxnSpPr/>
          <p:nvPr/>
        </p:nvCxnSpPr>
        <p:spPr>
          <a:xfrm flipH="1">
            <a:off x="9538378" y="5227349"/>
            <a:ext cx="1419774" cy="2659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1457;p153">
            <a:extLst>
              <a:ext uri="{FF2B5EF4-FFF2-40B4-BE49-F238E27FC236}">
                <a16:creationId xmlns:a16="http://schemas.microsoft.com/office/drawing/2014/main" id="{3049F589-C3A8-F04C-9996-45C4BE825CC4}"/>
              </a:ext>
            </a:extLst>
          </p:cNvPr>
          <p:cNvCxnSpPr/>
          <p:nvPr/>
        </p:nvCxnSpPr>
        <p:spPr>
          <a:xfrm flipH="1">
            <a:off x="9477010" y="4724229"/>
            <a:ext cx="324589" cy="769215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1458;p153">
            <a:extLst>
              <a:ext uri="{FF2B5EF4-FFF2-40B4-BE49-F238E27FC236}">
                <a16:creationId xmlns:a16="http://schemas.microsoft.com/office/drawing/2014/main" id="{8AA78909-0316-4B42-9867-1617DCF2813B}"/>
              </a:ext>
            </a:extLst>
          </p:cNvPr>
          <p:cNvCxnSpPr/>
          <p:nvPr/>
        </p:nvCxnSpPr>
        <p:spPr>
          <a:xfrm rot="10800000">
            <a:off x="8455608" y="5026027"/>
            <a:ext cx="911494" cy="48163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1459;p153">
            <a:extLst>
              <a:ext uri="{FF2B5EF4-FFF2-40B4-BE49-F238E27FC236}">
                <a16:creationId xmlns:a16="http://schemas.microsoft.com/office/drawing/2014/main" id="{EFA04F04-66EA-0B4E-8F73-40D243D53D51}"/>
              </a:ext>
            </a:extLst>
          </p:cNvPr>
          <p:cNvCxnSpPr/>
          <p:nvPr/>
        </p:nvCxnSpPr>
        <p:spPr>
          <a:xfrm rot="10800000" flipH="1">
            <a:off x="7225298" y="5011721"/>
            <a:ext cx="1132062" cy="45998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1460;p153">
            <a:extLst>
              <a:ext uri="{FF2B5EF4-FFF2-40B4-BE49-F238E27FC236}">
                <a16:creationId xmlns:a16="http://schemas.microsoft.com/office/drawing/2014/main" id="{4FA12701-DE2A-484E-9A97-B3BD4A835ADD}"/>
              </a:ext>
            </a:extLst>
          </p:cNvPr>
          <p:cNvCxnSpPr/>
          <p:nvPr/>
        </p:nvCxnSpPr>
        <p:spPr>
          <a:xfrm rot="10800000" flipH="1">
            <a:off x="5879019" y="4731260"/>
            <a:ext cx="1297314" cy="733267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1461;p153">
            <a:extLst>
              <a:ext uri="{FF2B5EF4-FFF2-40B4-BE49-F238E27FC236}">
                <a16:creationId xmlns:a16="http://schemas.microsoft.com/office/drawing/2014/main" id="{54D98D3F-56B3-3F4D-B47E-FD4F8ABEEDDE}"/>
              </a:ext>
            </a:extLst>
          </p:cNvPr>
          <p:cNvCxnSpPr/>
          <p:nvPr/>
        </p:nvCxnSpPr>
        <p:spPr>
          <a:xfrm flipH="1">
            <a:off x="8375682" y="4724229"/>
            <a:ext cx="1315753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1462;p153">
            <a:extLst>
              <a:ext uri="{FF2B5EF4-FFF2-40B4-BE49-F238E27FC236}">
                <a16:creationId xmlns:a16="http://schemas.microsoft.com/office/drawing/2014/main" id="{79C8EDBB-A542-3C42-A16F-FC1BFFE6921E}"/>
              </a:ext>
            </a:extLst>
          </p:cNvPr>
          <p:cNvCxnSpPr/>
          <p:nvPr/>
        </p:nvCxnSpPr>
        <p:spPr>
          <a:xfrm>
            <a:off x="7317091" y="5493291"/>
            <a:ext cx="2092610" cy="216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1470;p153">
            <a:extLst>
              <a:ext uri="{FF2B5EF4-FFF2-40B4-BE49-F238E27FC236}">
                <a16:creationId xmlns:a16="http://schemas.microsoft.com/office/drawing/2014/main" id="{F0485AEB-DD23-8546-AE35-5CD151C3744F}"/>
              </a:ext>
            </a:extLst>
          </p:cNvPr>
          <p:cNvCxnSpPr/>
          <p:nvPr/>
        </p:nvCxnSpPr>
        <p:spPr>
          <a:xfrm>
            <a:off x="5774995" y="4767330"/>
            <a:ext cx="1419774" cy="74757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5E79F29-3DBB-7340-8A94-20017653E032}"/>
              </a:ext>
            </a:extLst>
          </p:cNvPr>
          <p:cNvGrpSpPr/>
          <p:nvPr/>
        </p:nvGrpSpPr>
        <p:grpSpPr>
          <a:xfrm>
            <a:off x="3865486" y="4892074"/>
            <a:ext cx="1005993" cy="397588"/>
            <a:chOff x="5108651" y="3445700"/>
            <a:chExt cx="1979768" cy="681926"/>
          </a:xfrm>
        </p:grpSpPr>
        <p:sp>
          <p:nvSpPr>
            <p:cNvPr id="101" name="Cube 100">
              <a:extLst>
                <a:ext uri="{FF2B5EF4-FFF2-40B4-BE49-F238E27FC236}">
                  <a16:creationId xmlns:a16="http://schemas.microsoft.com/office/drawing/2014/main" id="{40102FFC-7BE0-114F-9280-D5FD2BB1DDA6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1E31A86-8A1E-CF48-BF0A-917C2B7DC319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DCAE5BD-9E09-9745-906A-E7FA2AD81CBA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AECDA7C8-F279-6D4A-A6FC-CEBC55E0B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9340B573-E5A1-6343-B30D-E40EA7005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92E67D6B-EE5C-A246-852A-719CA0B747ED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78573D54-D367-1348-9333-FC5CEF835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16A8AB74-B715-9C49-84AD-B2252F6E0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61381B0-7267-4941-92CC-3F9D9FFC13D3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8172AB4-A540-DB45-8C54-527362017E2E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D4BCE54-43FE-9844-A303-0F3A4E175BF1}"/>
              </a:ext>
            </a:extLst>
          </p:cNvPr>
          <p:cNvGrpSpPr/>
          <p:nvPr/>
        </p:nvGrpSpPr>
        <p:grpSpPr>
          <a:xfrm>
            <a:off x="5237344" y="5366423"/>
            <a:ext cx="1005993" cy="397588"/>
            <a:chOff x="5108651" y="3445700"/>
            <a:chExt cx="1979768" cy="681926"/>
          </a:xfrm>
        </p:grpSpPr>
        <p:sp>
          <p:nvSpPr>
            <p:cNvPr id="114" name="Cube 113">
              <a:extLst>
                <a:ext uri="{FF2B5EF4-FFF2-40B4-BE49-F238E27FC236}">
                  <a16:creationId xmlns:a16="http://schemas.microsoft.com/office/drawing/2014/main" id="{EA14A655-9E6A-134D-8409-45BF2BA4DE3B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9890CAC-AD71-614D-A078-30BD153814FF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7928CB5C-DD48-1540-8496-C12BC0B296C7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CCDAD55F-0BD1-164E-8A2A-D8CF44F9E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1006D64B-0BF3-9146-AA9A-0612C19F90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E848476-E9AC-0942-9FCA-219017577B06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B88AE737-FD4F-CA46-A8E2-91D954C90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1E69D086-E404-EB4E-B1BC-9DAD6A19B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23DA466-7336-2945-975A-8FEA3F4E3FF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C6BD2D1-E500-A144-83E0-5B64C32E014C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5690203-C53D-274A-A6DF-5337C83D4907}"/>
              </a:ext>
            </a:extLst>
          </p:cNvPr>
          <p:cNvGrpSpPr/>
          <p:nvPr/>
        </p:nvGrpSpPr>
        <p:grpSpPr>
          <a:xfrm>
            <a:off x="5405328" y="4523871"/>
            <a:ext cx="1005993" cy="397588"/>
            <a:chOff x="5108651" y="3445700"/>
            <a:chExt cx="1979768" cy="681926"/>
          </a:xfrm>
        </p:grpSpPr>
        <p:sp>
          <p:nvSpPr>
            <p:cNvPr id="125" name="Cube 124">
              <a:extLst>
                <a:ext uri="{FF2B5EF4-FFF2-40B4-BE49-F238E27FC236}">
                  <a16:creationId xmlns:a16="http://schemas.microsoft.com/office/drawing/2014/main" id="{F10B07FD-50D2-A242-B474-C4FC124F9B6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5226AEB-55BE-B94D-AD3E-9A51F9B6A020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D419E729-4C18-524E-8206-9C6870C51412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E6E73AB3-7567-D746-BFE6-A988F0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DFC2B24B-988F-7449-8CF3-D96C25C82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5648176-19C5-314E-BA23-BF01BC79EDFE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1240233D-B969-F743-95B7-0760A9FD0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5384E92F-17B1-7646-AFE4-402B2C638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C9A4A7E-14DE-AA4D-A91D-0A3D53506A9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8214C8B-FE86-0F48-B05E-3256810E6D4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129F62A-A5F5-804A-8C17-A3D92F95F847}"/>
              </a:ext>
            </a:extLst>
          </p:cNvPr>
          <p:cNvGrpSpPr/>
          <p:nvPr/>
        </p:nvGrpSpPr>
        <p:grpSpPr>
          <a:xfrm>
            <a:off x="6752815" y="5366423"/>
            <a:ext cx="1005993" cy="397588"/>
            <a:chOff x="5108651" y="3445700"/>
            <a:chExt cx="1979768" cy="681926"/>
          </a:xfrm>
        </p:grpSpPr>
        <p:sp>
          <p:nvSpPr>
            <p:cNvPr id="136" name="Cube 135">
              <a:extLst>
                <a:ext uri="{FF2B5EF4-FFF2-40B4-BE49-F238E27FC236}">
                  <a16:creationId xmlns:a16="http://schemas.microsoft.com/office/drawing/2014/main" id="{C846CE0C-5377-D84F-9D09-7315EFA630AF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C478C68-2EF1-274A-B250-E849C5EC6E0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8826A007-D15D-0647-9940-DFFC865AFBBE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6C0318E1-E1F8-8741-A419-4512C6BA8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93E85448-84B1-D941-B24F-D180735B55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0445CE07-DC53-B445-912F-8936948CEA1F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97D07519-74A8-AF47-AB19-1EB37826C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7200A139-2F09-A74F-B69F-9BE55E9366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58DA5DF-B864-BD46-8BB8-DED83960FB1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09F3E7E-7F64-D546-858B-FE48714DC8A7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7F7A179-E430-8C48-8B65-99F1306ED71D}"/>
              </a:ext>
            </a:extLst>
          </p:cNvPr>
          <p:cNvGrpSpPr/>
          <p:nvPr/>
        </p:nvGrpSpPr>
        <p:grpSpPr>
          <a:xfrm>
            <a:off x="8791833" y="5369264"/>
            <a:ext cx="1005993" cy="397588"/>
            <a:chOff x="5108651" y="3445700"/>
            <a:chExt cx="1979768" cy="681926"/>
          </a:xfrm>
        </p:grpSpPr>
        <p:sp>
          <p:nvSpPr>
            <p:cNvPr id="147" name="Cube 146">
              <a:extLst>
                <a:ext uri="{FF2B5EF4-FFF2-40B4-BE49-F238E27FC236}">
                  <a16:creationId xmlns:a16="http://schemas.microsoft.com/office/drawing/2014/main" id="{DD9B934C-32EC-8947-AD3C-8292C2406A3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4B90E1A-82D3-1A45-8E5E-A1DEFC362FB9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57EE49E7-3348-2742-A9FB-E14D798CCF3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0C15E18C-49E4-7446-89FC-1155981B0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39093D27-3C7A-164C-BC2A-B675574E1A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50F15D60-A436-294A-B382-25CCE519D4D7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E0657C48-AD5A-874B-95D9-C21378E7E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9B2FDAA3-C368-D94D-824C-746FA3560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B3BA6D3-B3E4-BE4B-B8DF-70C3E52ADEC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510B4F7-0045-914A-9ED0-B9BF9734E23F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A64AEAA-87C8-1C4D-B543-BD9329DBB91F}"/>
              </a:ext>
            </a:extLst>
          </p:cNvPr>
          <p:cNvGrpSpPr/>
          <p:nvPr/>
        </p:nvGrpSpPr>
        <p:grpSpPr>
          <a:xfrm>
            <a:off x="10534843" y="5072958"/>
            <a:ext cx="1005993" cy="397588"/>
            <a:chOff x="5108651" y="3445700"/>
            <a:chExt cx="1979768" cy="681926"/>
          </a:xfrm>
        </p:grpSpPr>
        <p:sp>
          <p:nvSpPr>
            <p:cNvPr id="158" name="Cube 157">
              <a:extLst>
                <a:ext uri="{FF2B5EF4-FFF2-40B4-BE49-F238E27FC236}">
                  <a16:creationId xmlns:a16="http://schemas.microsoft.com/office/drawing/2014/main" id="{7154FE9A-4203-FB4D-95B3-90F6472BA975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DD2A00BD-EE8D-1A47-B9E0-391DAAF6F4B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38EA3B68-81B1-A041-B08B-C6499AA0F7F1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1AAD627F-99A5-914D-AF41-AB6354DBA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AE9CFCBE-2178-D045-B63A-44821BA58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DBAB05C0-9EE3-4545-97CC-366E133D00F6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0D1D188B-4145-5642-8AC9-F7F8348B43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9C6C77F2-F1AF-864A-84D7-BA9835DD7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26AF86B5-2B20-0D4C-B0A4-DADD5B0072F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3C7547A-92F2-DF4F-AA69-9DE00B931E9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D261188-F706-024A-89B7-518266D9EE0B}"/>
              </a:ext>
            </a:extLst>
          </p:cNvPr>
          <p:cNvGrpSpPr/>
          <p:nvPr/>
        </p:nvGrpSpPr>
        <p:grpSpPr>
          <a:xfrm>
            <a:off x="7913772" y="4798713"/>
            <a:ext cx="1005993" cy="397588"/>
            <a:chOff x="5108651" y="3445700"/>
            <a:chExt cx="1979768" cy="681926"/>
          </a:xfrm>
        </p:grpSpPr>
        <p:sp>
          <p:nvSpPr>
            <p:cNvPr id="169" name="Cube 168">
              <a:extLst>
                <a:ext uri="{FF2B5EF4-FFF2-40B4-BE49-F238E27FC236}">
                  <a16:creationId xmlns:a16="http://schemas.microsoft.com/office/drawing/2014/main" id="{1A89C8C7-6ED3-A142-A3AE-F0DEC1B6D13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26FFF00E-84B5-0440-810D-5EBEDD653FA3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C5BA60AC-98DE-BC4B-AF67-63F9C7F4FF6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8B5DDCB-6EB9-4E4F-A382-5D61E01A94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774F018B-D3A7-8243-BF90-596DF7A337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6EBF3BA1-0A84-9E4B-9961-E77F658D1B27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4D06E00-F91A-1040-BC56-036C345ECB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1B5380E5-027F-BC45-A6AF-FA0E777A6E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3755B84-1C63-4044-B964-C3C9F85BABAA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26FC3D16-8424-CA45-9A42-4D03CA28BC60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4DE14C7-B613-EA4F-BF36-ACB288EE7F21}"/>
              </a:ext>
            </a:extLst>
          </p:cNvPr>
          <p:cNvGrpSpPr/>
          <p:nvPr/>
        </p:nvGrpSpPr>
        <p:grpSpPr>
          <a:xfrm>
            <a:off x="9321598" y="4625738"/>
            <a:ext cx="1005993" cy="397588"/>
            <a:chOff x="5108651" y="3445700"/>
            <a:chExt cx="1979768" cy="681926"/>
          </a:xfrm>
        </p:grpSpPr>
        <p:sp>
          <p:nvSpPr>
            <p:cNvPr id="180" name="Cube 179">
              <a:extLst>
                <a:ext uri="{FF2B5EF4-FFF2-40B4-BE49-F238E27FC236}">
                  <a16:creationId xmlns:a16="http://schemas.microsoft.com/office/drawing/2014/main" id="{7EA1B823-1368-E044-BE7B-9709BCE70EA8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CACA833-BA9E-DC49-A669-7F78B4F4198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3FC8685A-76FD-2349-990B-5867F89C8532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88" name="Straight Arrow Connector 187">
                  <a:extLst>
                    <a:ext uri="{FF2B5EF4-FFF2-40B4-BE49-F238E27FC236}">
                      <a16:creationId xmlns:a16="http://schemas.microsoft.com/office/drawing/2014/main" id="{2C1AE218-1BB0-384E-986F-C9271AA47B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BE2A4E7D-9A28-4242-8FBC-488AD88A9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D103FA14-0EEA-5C4A-874B-991BCB9A1192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86" name="Straight Arrow Connector 185">
                  <a:extLst>
                    <a:ext uri="{FF2B5EF4-FFF2-40B4-BE49-F238E27FC236}">
                      <a16:creationId xmlns:a16="http://schemas.microsoft.com/office/drawing/2014/main" id="{1DDC7016-C41B-6F41-95EB-AC2EFFCD03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02AAE5C4-4C65-9647-8E8E-25C94DAC0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FCB1CC9B-0F44-0349-956D-C6F7A6E36AB8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508187F-580F-E341-8B15-FB534EBD7CCB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41206E7-39FF-204A-BF40-624F3EC4D77B}"/>
              </a:ext>
            </a:extLst>
          </p:cNvPr>
          <p:cNvGrpSpPr/>
          <p:nvPr/>
        </p:nvGrpSpPr>
        <p:grpSpPr>
          <a:xfrm>
            <a:off x="6855553" y="4387591"/>
            <a:ext cx="1005993" cy="397588"/>
            <a:chOff x="5108651" y="3445700"/>
            <a:chExt cx="1979768" cy="681926"/>
          </a:xfrm>
        </p:grpSpPr>
        <p:sp>
          <p:nvSpPr>
            <p:cNvPr id="191" name="Cube 190">
              <a:extLst>
                <a:ext uri="{FF2B5EF4-FFF2-40B4-BE49-F238E27FC236}">
                  <a16:creationId xmlns:a16="http://schemas.microsoft.com/office/drawing/2014/main" id="{9AC2B393-2F2F-C64F-AA9F-646042FC5EA3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2ECA1319-B4E1-074C-ABC9-CCDB8337356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AAADA188-CD28-F843-B536-8F806B80E5D4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99" name="Straight Arrow Connector 198">
                  <a:extLst>
                    <a:ext uri="{FF2B5EF4-FFF2-40B4-BE49-F238E27FC236}">
                      <a16:creationId xmlns:a16="http://schemas.microsoft.com/office/drawing/2014/main" id="{7A624CE4-0F0E-C141-947F-1A51B1113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Arrow Connector 199">
                  <a:extLst>
                    <a:ext uri="{FF2B5EF4-FFF2-40B4-BE49-F238E27FC236}">
                      <a16:creationId xmlns:a16="http://schemas.microsoft.com/office/drawing/2014/main" id="{8DB1416B-31EC-9C4C-A101-CA3B64968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7F20B2DB-9F03-BE46-873D-E7FC23328D93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97" name="Straight Arrow Connector 196">
                  <a:extLst>
                    <a:ext uri="{FF2B5EF4-FFF2-40B4-BE49-F238E27FC236}">
                      <a16:creationId xmlns:a16="http://schemas.microsoft.com/office/drawing/2014/main" id="{AD36D0A3-98D1-234F-A31F-D6715D823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Arrow Connector 197">
                  <a:extLst>
                    <a:ext uri="{FF2B5EF4-FFF2-40B4-BE49-F238E27FC236}">
                      <a16:creationId xmlns:a16="http://schemas.microsoft.com/office/drawing/2014/main" id="{ECB5CCB0-4601-AD42-BEFE-7C54C6012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985D923-FAC5-844C-86FC-1545D371D366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2842B5C-A0EC-2243-9041-733857E91BA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1262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30;p154"/>
          <p:cNvSpPr/>
          <p:nvPr/>
        </p:nvSpPr>
        <p:spPr>
          <a:xfrm>
            <a:off x="3855176" y="4031210"/>
            <a:ext cx="1110600" cy="53227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OpenFlow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Google Shape;1531;p154"/>
          <p:cNvSpPr/>
          <p:nvPr/>
        </p:nvSpPr>
        <p:spPr>
          <a:xfrm>
            <a:off x="5116977" y="4031211"/>
            <a:ext cx="1164000" cy="53227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P4Runtime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1" name="Google Shape;1532;p154"/>
          <p:cNvSpPr/>
          <p:nvPr/>
        </p:nvSpPr>
        <p:spPr>
          <a:xfrm>
            <a:off x="6416453" y="4031211"/>
            <a:ext cx="1110600" cy="532272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Netconf</a:t>
            </a:r>
            <a:endParaRPr sz="16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" name="Google Shape;1533;p154"/>
          <p:cNvSpPr/>
          <p:nvPr/>
        </p:nvSpPr>
        <p:spPr>
          <a:xfrm>
            <a:off x="7697092" y="4031210"/>
            <a:ext cx="1110600" cy="532273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/>
              <a:t>...</a:t>
            </a:r>
            <a:endParaRPr sz="16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3" name="Google Shape;1534;p154"/>
          <p:cNvSpPr/>
          <p:nvPr/>
        </p:nvSpPr>
        <p:spPr>
          <a:xfrm>
            <a:off x="3855176" y="3503075"/>
            <a:ext cx="4952700" cy="4047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Flow Rule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4" name="Google Shape;1535;p154"/>
          <p:cNvSpPr/>
          <p:nvPr/>
        </p:nvSpPr>
        <p:spPr>
          <a:xfrm>
            <a:off x="3855177" y="2806759"/>
            <a:ext cx="1280700" cy="572400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OF-DPA Pipeline</a:t>
            </a:r>
            <a:endParaRPr sz="16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" name="Google Shape;1536;p154"/>
          <p:cNvSpPr/>
          <p:nvPr/>
        </p:nvSpPr>
        <p:spPr>
          <a:xfrm>
            <a:off x="5287313" y="2806747"/>
            <a:ext cx="1747500" cy="572400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Single Table 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6" name="Google Shape;1537;p154"/>
          <p:cNvSpPr/>
          <p:nvPr/>
        </p:nvSpPr>
        <p:spPr>
          <a:xfrm>
            <a:off x="7186650" y="2806747"/>
            <a:ext cx="1620600" cy="572400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P4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-Defined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8" name="Google Shape;1538;p154"/>
          <p:cNvSpPr/>
          <p:nvPr/>
        </p:nvSpPr>
        <p:spPr>
          <a:xfrm>
            <a:off x="3855176" y="2281886"/>
            <a:ext cx="4952700" cy="4047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Flow Objective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  <p:cxnSp>
        <p:nvCxnSpPr>
          <p:cNvPr id="19" name="Google Shape;1540;p154"/>
          <p:cNvCxnSpPr>
            <a:stCxn id="20" idx="2"/>
            <a:endCxn id="25" idx="0"/>
          </p:cNvCxnSpPr>
          <p:nvPr/>
        </p:nvCxnSpPr>
        <p:spPr>
          <a:xfrm>
            <a:off x="3458752" y="1781330"/>
            <a:ext cx="0" cy="272394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541;p154"/>
          <p:cNvSpPr txBox="1"/>
          <p:nvPr/>
        </p:nvSpPr>
        <p:spPr>
          <a:xfrm>
            <a:off x="2797402" y="1398503"/>
            <a:ext cx="1322700" cy="38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Abstract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5" name="Google Shape;1541;p154"/>
          <p:cNvSpPr txBox="1"/>
          <p:nvPr/>
        </p:nvSpPr>
        <p:spPr>
          <a:xfrm>
            <a:off x="2797402" y="4505279"/>
            <a:ext cx="1322700" cy="38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Concrete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7019" y="293144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Multiple Pipelines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8890379" y="2806747"/>
            <a:ext cx="156641" cy="57240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47019" y="4115779"/>
            <a:ext cx="16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Drivers</a:t>
            </a:r>
          </a:p>
        </p:txBody>
      </p:sp>
      <p:sp>
        <p:nvSpPr>
          <p:cNvPr id="21" name="Right Brace 20"/>
          <p:cNvSpPr/>
          <p:nvPr/>
        </p:nvSpPr>
        <p:spPr>
          <a:xfrm>
            <a:off x="8890379" y="3991084"/>
            <a:ext cx="156641" cy="57240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538;p154"/>
          <p:cNvSpPr/>
          <p:nvPr/>
        </p:nvSpPr>
        <p:spPr>
          <a:xfrm>
            <a:off x="3855176" y="1753258"/>
            <a:ext cx="4952700" cy="4047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Intents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9822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26935" y="2526439"/>
            <a:ext cx="6153938" cy="896976"/>
            <a:chOff x="817418" y="3084551"/>
            <a:chExt cx="6153938" cy="896976"/>
          </a:xfrm>
        </p:grpSpPr>
        <p:sp>
          <p:nvSpPr>
            <p:cNvPr id="75" name="Google Shape;1473;p153"/>
            <p:cNvSpPr/>
            <p:nvPr/>
          </p:nvSpPr>
          <p:spPr>
            <a:xfrm>
              <a:off x="817418" y="3171820"/>
              <a:ext cx="6153938" cy="809707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000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ONOS</a:t>
              </a:r>
              <a:endParaRPr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495;p153"/>
            <p:cNvSpPr/>
            <p:nvPr/>
          </p:nvSpPr>
          <p:spPr>
            <a:xfrm>
              <a:off x="2124078" y="3084551"/>
              <a:ext cx="1115363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600" b="0" i="0" u="none" strike="noStrike" cap="none" dirty="0" err="1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FlowRule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496;p153"/>
            <p:cNvSpPr/>
            <p:nvPr/>
          </p:nvSpPr>
          <p:spPr>
            <a:xfrm>
              <a:off x="925107" y="3084551"/>
              <a:ext cx="1115363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Topology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497;p153"/>
            <p:cNvSpPr/>
            <p:nvPr/>
          </p:nvSpPr>
          <p:spPr>
            <a:xfrm>
              <a:off x="3323049" y="3084551"/>
              <a:ext cx="1527971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600" b="0" i="0" u="none" strike="noStrike" cap="none" dirty="0" err="1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FlowObjective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498;p153"/>
            <p:cNvSpPr/>
            <p:nvPr/>
          </p:nvSpPr>
          <p:spPr>
            <a:xfrm>
              <a:off x="4934902" y="3084551"/>
              <a:ext cx="941066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gNMI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499;p153"/>
            <p:cNvSpPr/>
            <p:nvPr/>
          </p:nvSpPr>
          <p:spPr>
            <a:xfrm>
              <a:off x="5951024" y="3084551"/>
              <a:ext cx="941066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gNOI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1833;p166"/>
          <p:cNvSpPr/>
          <p:nvPr/>
        </p:nvSpPr>
        <p:spPr>
          <a:xfrm>
            <a:off x="3518527" y="495266"/>
            <a:ext cx="804492" cy="316224"/>
          </a:xfrm>
          <a:prstGeom prst="flowChart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1835;p166"/>
          <p:cNvSpPr/>
          <p:nvPr/>
        </p:nvSpPr>
        <p:spPr>
          <a:xfrm>
            <a:off x="3601657" y="563016"/>
            <a:ext cx="804492" cy="316224"/>
          </a:xfrm>
          <a:prstGeom prst="flowChart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 spec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1515;p153"/>
          <p:cNvSpPr/>
          <p:nvPr/>
        </p:nvSpPr>
        <p:spPr>
          <a:xfrm>
            <a:off x="3239918" y="1246918"/>
            <a:ext cx="1527971" cy="8187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Zero-Touch Provisioning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App</a:t>
            </a:r>
            <a:endParaRPr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3" name="Straight Arrow Connector 2"/>
          <p:cNvCxnSpPr>
            <a:stCxn id="53" idx="2"/>
            <a:endCxn id="60" idx="0"/>
          </p:cNvCxnSpPr>
          <p:nvPr/>
        </p:nvCxnSpPr>
        <p:spPr>
          <a:xfrm>
            <a:off x="4003903" y="858334"/>
            <a:ext cx="1" cy="38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0" idx="2"/>
            <a:endCxn id="64" idx="0"/>
          </p:cNvCxnSpPr>
          <p:nvPr/>
        </p:nvCxnSpPr>
        <p:spPr>
          <a:xfrm flipH="1">
            <a:off x="1592306" y="2065654"/>
            <a:ext cx="2411598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0" idx="2"/>
            <a:endCxn id="63" idx="0"/>
          </p:cNvCxnSpPr>
          <p:nvPr/>
        </p:nvCxnSpPr>
        <p:spPr>
          <a:xfrm flipH="1">
            <a:off x="2791277" y="2065654"/>
            <a:ext cx="1212627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2"/>
            <a:endCxn id="65" idx="0"/>
          </p:cNvCxnSpPr>
          <p:nvPr/>
        </p:nvCxnSpPr>
        <p:spPr>
          <a:xfrm>
            <a:off x="4003904" y="2065654"/>
            <a:ext cx="192648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0" idx="2"/>
            <a:endCxn id="66" idx="0"/>
          </p:cNvCxnSpPr>
          <p:nvPr/>
        </p:nvCxnSpPr>
        <p:spPr>
          <a:xfrm>
            <a:off x="4003904" y="2065654"/>
            <a:ext cx="1511048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0"/>
          </p:cNvCxnSpPr>
          <p:nvPr/>
        </p:nvCxnSpPr>
        <p:spPr>
          <a:xfrm>
            <a:off x="4003903" y="2080534"/>
            <a:ext cx="2527171" cy="445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13948" y="3542878"/>
            <a:ext cx="319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Software, Certs, </a:t>
            </a:r>
            <a:r>
              <a:rPr lang="en-US" dirty="0" err="1"/>
              <a:t>Config</a:t>
            </a:r>
            <a:r>
              <a:rPr lang="en-US" dirty="0"/>
              <a:t>, Pipeline</a:t>
            </a:r>
          </a:p>
        </p:txBody>
      </p:sp>
      <p:pic>
        <p:nvPicPr>
          <p:cNvPr id="180" name="Picture 179" descr="Icon&#10;&#10;Description automatically generated">
            <a:extLst>
              <a:ext uri="{FF2B5EF4-FFF2-40B4-BE49-F238E27FC236}">
                <a16:creationId xmlns:a16="http://schemas.microsoft.com/office/drawing/2014/main" id="{D9161C47-2264-C746-90D8-C4E3EE9A1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90" y="4765740"/>
            <a:ext cx="822383" cy="369331"/>
          </a:xfrm>
          <a:prstGeom prst="rect">
            <a:avLst/>
          </a:prstGeom>
        </p:spPr>
      </p:pic>
      <p:pic>
        <p:nvPicPr>
          <p:cNvPr id="181" name="Picture 180" descr="Icon&#10;&#10;Description automatically generated">
            <a:extLst>
              <a:ext uri="{FF2B5EF4-FFF2-40B4-BE49-F238E27FC236}">
                <a16:creationId xmlns:a16="http://schemas.microsoft.com/office/drawing/2014/main" id="{EC8F508A-99C7-084D-93C0-934700FED6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100204" y="4051634"/>
            <a:ext cx="822383" cy="369331"/>
          </a:xfrm>
          <a:prstGeom prst="rect">
            <a:avLst/>
          </a:prstGeom>
        </p:spPr>
      </p:pic>
      <p:pic>
        <p:nvPicPr>
          <p:cNvPr id="182" name="Picture 181" descr="Icon&#10;&#10;Description automatically generated">
            <a:extLst>
              <a:ext uri="{FF2B5EF4-FFF2-40B4-BE49-F238E27FC236}">
                <a16:creationId xmlns:a16="http://schemas.microsoft.com/office/drawing/2014/main" id="{8116B885-8EE3-0844-A36C-886AD5D58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91" y="3974678"/>
            <a:ext cx="822383" cy="369331"/>
          </a:xfrm>
          <a:prstGeom prst="rect">
            <a:avLst/>
          </a:prstGeom>
        </p:spPr>
      </p:pic>
      <p:pic>
        <p:nvPicPr>
          <p:cNvPr id="183" name="Picture 182" descr="Icon&#10;&#10;Description automatically generated">
            <a:extLst>
              <a:ext uri="{FF2B5EF4-FFF2-40B4-BE49-F238E27FC236}">
                <a16:creationId xmlns:a16="http://schemas.microsoft.com/office/drawing/2014/main" id="{FBC40069-BDAE-6C4B-BFC1-4B36CA5C2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28" y="4224634"/>
            <a:ext cx="822383" cy="369331"/>
          </a:xfrm>
          <a:prstGeom prst="rect">
            <a:avLst/>
          </a:prstGeom>
        </p:spPr>
      </p:pic>
      <p:pic>
        <p:nvPicPr>
          <p:cNvPr id="184" name="Picture 183" descr="Icon&#10;&#10;Description automatically generated">
            <a:extLst>
              <a:ext uri="{FF2B5EF4-FFF2-40B4-BE49-F238E27FC236}">
                <a16:creationId xmlns:a16="http://schemas.microsoft.com/office/drawing/2014/main" id="{CC47D3B1-CC11-3E45-B36D-D057913C6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510" y="4768363"/>
            <a:ext cx="822383" cy="369331"/>
          </a:xfrm>
          <a:prstGeom prst="rect">
            <a:avLst/>
          </a:prstGeom>
        </p:spPr>
      </p:pic>
      <p:pic>
        <p:nvPicPr>
          <p:cNvPr id="185" name="Picture 184" descr="Icon&#10;&#10;Description automatically generated">
            <a:extLst>
              <a:ext uri="{FF2B5EF4-FFF2-40B4-BE49-F238E27FC236}">
                <a16:creationId xmlns:a16="http://schemas.microsoft.com/office/drawing/2014/main" id="{C614AB3A-E9CE-1446-AC55-C63BB3363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75" y="4761255"/>
            <a:ext cx="822383" cy="369331"/>
          </a:xfrm>
          <a:prstGeom prst="rect">
            <a:avLst/>
          </a:prstGeom>
        </p:spPr>
      </p:pic>
      <p:pic>
        <p:nvPicPr>
          <p:cNvPr id="186" name="Picture 185" descr="Icon&#10;&#10;Description automatically generated">
            <a:extLst>
              <a:ext uri="{FF2B5EF4-FFF2-40B4-BE49-F238E27FC236}">
                <a16:creationId xmlns:a16="http://schemas.microsoft.com/office/drawing/2014/main" id="{3886B87C-6592-524D-A589-920380E37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56" y="3974677"/>
            <a:ext cx="822383" cy="369331"/>
          </a:xfrm>
          <a:prstGeom prst="rect">
            <a:avLst/>
          </a:prstGeom>
        </p:spPr>
      </p:pic>
      <p:cxnSp>
        <p:nvCxnSpPr>
          <p:cNvPr id="94" name="Google Shape;1458;p153"/>
          <p:cNvCxnSpPr>
            <a:cxnSpLocks/>
          </p:cNvCxnSpPr>
          <p:nvPr/>
        </p:nvCxnSpPr>
        <p:spPr>
          <a:xfrm flipH="1" flipV="1">
            <a:off x="4894700" y="4495089"/>
            <a:ext cx="607079" cy="34485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1457;p153"/>
          <p:cNvCxnSpPr>
            <a:cxnSpLocks/>
          </p:cNvCxnSpPr>
          <p:nvPr/>
        </p:nvCxnSpPr>
        <p:spPr>
          <a:xfrm flipH="1">
            <a:off x="5756782" y="4308764"/>
            <a:ext cx="202806" cy="47909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1461;p153"/>
          <p:cNvCxnSpPr>
            <a:cxnSpLocks/>
          </p:cNvCxnSpPr>
          <p:nvPr/>
        </p:nvCxnSpPr>
        <p:spPr>
          <a:xfrm flipH="1">
            <a:off x="5021689" y="4073179"/>
            <a:ext cx="829122" cy="20711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1459;p153"/>
          <p:cNvCxnSpPr>
            <a:cxnSpLocks/>
          </p:cNvCxnSpPr>
          <p:nvPr/>
        </p:nvCxnSpPr>
        <p:spPr>
          <a:xfrm flipV="1">
            <a:off x="3806599" y="4551315"/>
            <a:ext cx="431275" cy="247433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Straight Arrow Connector 110"/>
          <p:cNvCxnSpPr>
            <a:cxnSpLocks/>
            <a:stCxn id="75" idx="2"/>
          </p:cNvCxnSpPr>
          <p:nvPr/>
        </p:nvCxnSpPr>
        <p:spPr>
          <a:xfrm flipH="1">
            <a:off x="3601657" y="3423415"/>
            <a:ext cx="402247" cy="649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oogle Shape;1454;p153"/>
          <p:cNvCxnSpPr>
            <a:cxnSpLocks/>
          </p:cNvCxnSpPr>
          <p:nvPr/>
        </p:nvCxnSpPr>
        <p:spPr>
          <a:xfrm>
            <a:off x="3863595" y="4236300"/>
            <a:ext cx="473821" cy="11000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ysDot"/>
            <a:round/>
            <a:headEnd type="none" w="sm" len="sm"/>
            <a:tailEnd type="none" w="sm" len="sm"/>
          </a:ln>
        </p:spPr>
      </p:cxnSp>
      <p:cxnSp>
        <p:nvCxnSpPr>
          <p:cNvPr id="96" name="Google Shape;1460;p153"/>
          <p:cNvCxnSpPr>
            <a:cxnSpLocks/>
          </p:cNvCxnSpPr>
          <p:nvPr/>
        </p:nvCxnSpPr>
        <p:spPr>
          <a:xfrm flipV="1">
            <a:off x="2266957" y="4301390"/>
            <a:ext cx="844781" cy="47909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ysDot"/>
            <a:round/>
            <a:headEnd type="none" w="sm" len="sm"/>
            <a:tailEnd type="none" w="sm" len="sm"/>
          </a:ln>
        </p:spPr>
      </p:cxnSp>
      <p:cxnSp>
        <p:nvCxnSpPr>
          <p:cNvPr id="104" name="Google Shape;1470;p153"/>
          <p:cNvCxnSpPr>
            <a:cxnSpLocks/>
          </p:cNvCxnSpPr>
          <p:nvPr/>
        </p:nvCxnSpPr>
        <p:spPr>
          <a:xfrm>
            <a:off x="2282879" y="4276777"/>
            <a:ext cx="1013874" cy="56731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1453;p153"/>
          <p:cNvCxnSpPr>
            <a:cxnSpLocks/>
          </p:cNvCxnSpPr>
          <p:nvPr/>
        </p:nvCxnSpPr>
        <p:spPr>
          <a:xfrm flipV="1">
            <a:off x="2245169" y="4953029"/>
            <a:ext cx="957998" cy="1919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1462;p153"/>
          <p:cNvCxnSpPr>
            <a:cxnSpLocks/>
          </p:cNvCxnSpPr>
          <p:nvPr/>
        </p:nvCxnSpPr>
        <p:spPr>
          <a:xfrm flipV="1">
            <a:off x="3883826" y="4950406"/>
            <a:ext cx="1531642" cy="9003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44487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564089" y="5483275"/>
            <a:ext cx="5666894" cy="1290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Atomix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24545" y="61408"/>
            <a:ext cx="1911928" cy="10200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/>
              <a:t>Control App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24545" y="1736961"/>
            <a:ext cx="1911928" cy="128847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Topology Service</a:t>
            </a:r>
          </a:p>
          <a:p>
            <a:pPr algn="ctr"/>
            <a:r>
              <a:rPr lang="en-US" dirty="0"/>
              <a:t>(ONOS)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73928" y="437206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Event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673927" y="2381197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81745" y="1070716"/>
            <a:ext cx="0" cy="666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893127" y="1083779"/>
            <a:ext cx="0" cy="65120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92219" y="1246595"/>
            <a:ext cx="160402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Topology Event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969315" y="1224536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Register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52056" y="3662252"/>
            <a:ext cx="1911928" cy="128847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Link Service</a:t>
            </a:r>
          </a:p>
          <a:p>
            <a:pPr algn="ctr"/>
            <a:r>
              <a:rPr lang="en-US" dirty="0"/>
              <a:t>(ONOS)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52056" y="5606244"/>
            <a:ext cx="1911928" cy="107109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Distributed Map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301438" y="4306488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301437" y="6002282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Map(</a:t>
            </a:r>
            <a:r>
              <a:rPr lang="en-US" dirty="0" err="1"/>
              <a:t>k,v</a:t>
            </a:r>
            <a:r>
              <a:rPr lang="en-US" dirty="0"/>
              <a:t>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09256" y="4936221"/>
            <a:ext cx="0" cy="666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20638" y="4949284"/>
            <a:ext cx="0" cy="65120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30013" y="4958637"/>
            <a:ext cx="7058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Map </a:t>
            </a:r>
          </a:p>
          <a:p>
            <a:pPr>
              <a:lnSpc>
                <a:spcPct val="80000"/>
              </a:lnSpc>
            </a:pPr>
            <a:r>
              <a:rPr lang="en-US" dirty="0"/>
              <a:t>Event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0487" y="4952509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Register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2470" y="3655127"/>
            <a:ext cx="1911928" cy="128847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Device Service</a:t>
            </a:r>
          </a:p>
          <a:p>
            <a:pPr algn="ctr"/>
            <a:r>
              <a:rPr lang="en-US" dirty="0"/>
              <a:t>(ONOS)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82470" y="5599119"/>
            <a:ext cx="1911928" cy="107109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Distributed Map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031852" y="4299363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031851" y="5995157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Map(</a:t>
            </a:r>
            <a:r>
              <a:rPr lang="en-US" dirty="0" err="1"/>
              <a:t>k,v</a:t>
            </a:r>
            <a:r>
              <a:rPr lang="en-US" dirty="0"/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239670" y="4929096"/>
            <a:ext cx="0" cy="666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51052" y="4942159"/>
            <a:ext cx="0" cy="65120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60360" y="4947743"/>
            <a:ext cx="7058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Map </a:t>
            </a:r>
          </a:p>
          <a:p>
            <a:pPr>
              <a:lnSpc>
                <a:spcPct val="80000"/>
              </a:lnSpc>
            </a:pPr>
            <a:r>
              <a:rPr lang="en-US" dirty="0"/>
              <a:t>Event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38721" y="4952509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Register</a:t>
            </a:r>
          </a:p>
        </p:txBody>
      </p:sp>
      <p:cxnSp>
        <p:nvCxnSpPr>
          <p:cNvPr id="43" name="Straight Arrow Connector 42"/>
          <p:cNvCxnSpPr>
            <a:stCxn id="40" idx="2"/>
            <a:endCxn id="30" idx="0"/>
          </p:cNvCxnSpPr>
          <p:nvPr/>
        </p:nvCxnSpPr>
        <p:spPr>
          <a:xfrm>
            <a:off x="3380509" y="3025434"/>
            <a:ext cx="1357925" cy="6296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2"/>
            <a:endCxn id="22" idx="0"/>
          </p:cNvCxnSpPr>
          <p:nvPr/>
        </p:nvCxnSpPr>
        <p:spPr>
          <a:xfrm flipH="1">
            <a:off x="2008020" y="3025434"/>
            <a:ext cx="1372489" cy="636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572098" y="3021078"/>
            <a:ext cx="1357925" cy="629693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833846" y="3021078"/>
            <a:ext cx="1372489" cy="636818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51705" y="3138587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84221" y="3125125"/>
            <a:ext cx="138621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Device </a:t>
            </a:r>
            <a:r>
              <a:rPr lang="en-US" dirty="0"/>
              <a:t>Event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56360" y="3133832"/>
            <a:ext cx="113543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dirty="0"/>
              <a:t>Link Event</a:t>
            </a:r>
          </a:p>
        </p:txBody>
      </p:sp>
    </p:spTree>
    <p:extLst>
      <p:ext uri="{BB962C8B-B14F-4D97-AF65-F5344CB8AC3E}">
        <p14:creationId xmlns:p14="http://schemas.microsoft.com/office/powerpoint/2010/main" val="204483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0439" y="1306650"/>
            <a:ext cx="9247239" cy="752168"/>
          </a:xfrm>
          <a:prstGeom prst="rect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7867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82538" y="1306650"/>
            <a:ext cx="0" cy="752168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482602" y="1306650"/>
            <a:ext cx="2286616" cy="75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2506" y="510907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29825" y="1467291"/>
            <a:ext cx="1600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/>
              <a:t>…</a:t>
            </a:r>
            <a:r>
              <a:rPr lang="en-US" sz="2200" dirty="0"/>
              <a:t> Payload </a:t>
            </a:r>
            <a:r>
              <a:rPr lang="mr-IN" sz="2200" dirty="0"/>
              <a:t>…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38624" y="510907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88444" y="510907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TCP/UDP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12479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Src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7696" y="1414969"/>
            <a:ext cx="6954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Dst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44555" y="1525768"/>
            <a:ext cx="72562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Type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529786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72116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029205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39041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Src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96412" y="1414969"/>
            <a:ext cx="6954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Dst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42567" y="1525768"/>
            <a:ext cx="72562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Proto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24039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03795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771543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251301" y="1306650"/>
            <a:ext cx="0" cy="752168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040203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993621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735951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762720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70960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Src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/>
              <a:t>Port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13294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Dst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/>
              <a:t>Port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506652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35957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sp>
        <p:nvSpPr>
          <p:cNvPr id="58" name="Right Brace 57"/>
          <p:cNvSpPr/>
          <p:nvPr/>
        </p:nvSpPr>
        <p:spPr>
          <a:xfrm rot="16200000">
            <a:off x="1549399" y="29427"/>
            <a:ext cx="231822" cy="22097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 rot="16200000">
            <a:off x="4907986" y="-1077565"/>
            <a:ext cx="224885" cy="44266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e 60"/>
          <p:cNvSpPr/>
          <p:nvPr/>
        </p:nvSpPr>
        <p:spPr>
          <a:xfrm rot="16200000">
            <a:off x="8250086" y="34344"/>
            <a:ext cx="231822" cy="22097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650514" y="2066017"/>
            <a:ext cx="1389690" cy="109359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040203" y="2066017"/>
            <a:ext cx="1233964" cy="10704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643365" y="3126658"/>
            <a:ext cx="2873641" cy="1587081"/>
            <a:chOff x="3529786" y="5279920"/>
            <a:chExt cx="2873641" cy="1587081"/>
          </a:xfrm>
        </p:grpSpPr>
        <p:sp>
          <p:nvSpPr>
            <p:cNvPr id="85" name="Rectangle 84"/>
            <p:cNvSpPr/>
            <p:nvPr/>
          </p:nvSpPr>
          <p:spPr>
            <a:xfrm>
              <a:off x="3529786" y="5289749"/>
              <a:ext cx="2630802" cy="752168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4918384" y="5289749"/>
              <a:ext cx="0" cy="752168"/>
            </a:xfrm>
            <a:prstGeom prst="line">
              <a:avLst/>
            </a:prstGeom>
            <a:ln w="19050">
              <a:solidFill>
                <a:srgbClr val="5B9BD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296924" y="5279920"/>
              <a:ext cx="0" cy="752168"/>
            </a:xfrm>
            <a:prstGeom prst="line">
              <a:avLst/>
            </a:prstGeom>
            <a:ln w="19050">
              <a:solidFill>
                <a:srgbClr val="5B9BD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041660" y="5529281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/>
                <a:t>VLAN ID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13574" y="5523705"/>
              <a:ext cx="958632" cy="319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/>
                <a:t>Ctl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36936" y="5516066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Type</a:t>
              </a:r>
            </a:p>
          </p:txBody>
        </p:sp>
        <p:sp>
          <p:nvSpPr>
            <p:cNvPr id="91" name="Right Brace 90"/>
            <p:cNvSpPr/>
            <p:nvPr/>
          </p:nvSpPr>
          <p:spPr>
            <a:xfrm rot="5400000" flipV="1">
              <a:off x="4755257" y="4881893"/>
              <a:ext cx="187011" cy="262365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42733" y="6331470"/>
              <a:ext cx="1846146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Optional 802.1Q VLAN Tag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186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E76C3CC-339D-8F40-BA8C-567AE47A9227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DA2714DF-1931-A543-BE48-C658C5470914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6D7B8E06-A400-4641-8DFF-10F6CFDAE64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A962FC4-64A8-B742-B150-8602DD6B8233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77032E5-D6E8-C644-B03B-1577768EC630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2D8C519F-F94A-2D46-985A-092CFE5B406D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390ED6BD-9607-0E4E-BD42-3438C630615F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8CC8B8B-8759-0244-9FD2-55451A3850A3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Arrow Connector 67"/>
          <p:cNvCxnSpPr>
            <a:stCxn id="37" idx="0"/>
          </p:cNvCxnSpPr>
          <p:nvPr/>
        </p:nvCxnSpPr>
        <p:spPr>
          <a:xfrm>
            <a:off x="9864889" y="4897599"/>
            <a:ext cx="7720" cy="8572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0"/>
          </p:cNvCxnSpPr>
          <p:nvPr/>
        </p:nvCxnSpPr>
        <p:spPr>
          <a:xfrm>
            <a:off x="2023252" y="4928905"/>
            <a:ext cx="10832" cy="8259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694704" y="4430777"/>
            <a:ext cx="0" cy="13240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908381" y="4443242"/>
            <a:ext cx="0" cy="13240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0"/>
          </p:cNvCxnSpPr>
          <p:nvPr/>
        </p:nvCxnSpPr>
        <p:spPr>
          <a:xfrm>
            <a:off x="4086972" y="4443242"/>
            <a:ext cx="0" cy="13240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AF47DE-8EA6-E246-84E4-346BBB0173ED}"/>
              </a:ext>
            </a:extLst>
          </p:cNvPr>
          <p:cNvSpPr/>
          <p:nvPr/>
        </p:nvSpPr>
        <p:spPr>
          <a:xfrm>
            <a:off x="3427534" y="4443242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8AF8C3-9169-8C4F-94D9-542C329B5C0C}"/>
              </a:ext>
            </a:extLst>
          </p:cNvPr>
          <p:cNvSpPr/>
          <p:nvPr/>
        </p:nvSpPr>
        <p:spPr>
          <a:xfrm>
            <a:off x="5231400" y="4443242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6EDF753-AF87-EC49-BEEF-5FD8EE4C5E20}"/>
              </a:ext>
            </a:extLst>
          </p:cNvPr>
          <p:cNvSpPr/>
          <p:nvPr/>
        </p:nvSpPr>
        <p:spPr>
          <a:xfrm>
            <a:off x="7035266" y="4443242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B2083F-BEE2-8347-AC35-6722942141EC}"/>
              </a:ext>
            </a:extLst>
          </p:cNvPr>
          <p:cNvSpPr/>
          <p:nvPr/>
        </p:nvSpPr>
        <p:spPr>
          <a:xfrm>
            <a:off x="3696187" y="2264025"/>
            <a:ext cx="4385462" cy="65116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Symbol" charset="2"/>
                <a:cs typeface="Symbol" charset="2"/>
              </a:rPr>
              <a:t>Network OS</a:t>
            </a:r>
            <a:endParaRPr lang="en-US" sz="24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1444E56-9A3D-4C4D-AD88-C48789BBAFBD}"/>
              </a:ext>
            </a:extLst>
          </p:cNvPr>
          <p:cNvSpPr/>
          <p:nvPr/>
        </p:nvSpPr>
        <p:spPr>
          <a:xfrm>
            <a:off x="3696187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F8CD91-D793-084D-9A81-20168B8A9BB2}"/>
              </a:ext>
            </a:extLst>
          </p:cNvPr>
          <p:cNvSpPr/>
          <p:nvPr/>
        </p:nvSpPr>
        <p:spPr>
          <a:xfrm>
            <a:off x="4816139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7C9F6E1-44C3-644C-848D-C39D32AD560F}"/>
              </a:ext>
            </a:extLst>
          </p:cNvPr>
          <p:cNvSpPr/>
          <p:nvPr/>
        </p:nvSpPr>
        <p:spPr>
          <a:xfrm>
            <a:off x="5936091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32D0669-7B7F-EF4D-8324-1037667343CF}"/>
              </a:ext>
            </a:extLst>
          </p:cNvPr>
          <p:cNvSpPr/>
          <p:nvPr/>
        </p:nvSpPr>
        <p:spPr>
          <a:xfrm>
            <a:off x="7056043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24" idx="2"/>
            <a:endCxn id="22" idx="3"/>
          </p:cNvCxnSpPr>
          <p:nvPr/>
        </p:nvCxnSpPr>
        <p:spPr>
          <a:xfrm flipH="1">
            <a:off x="2341752" y="2915189"/>
            <a:ext cx="3547166" cy="18024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24" idx="2"/>
            <a:endCxn id="14" idx="0"/>
          </p:cNvCxnSpPr>
          <p:nvPr/>
        </p:nvCxnSpPr>
        <p:spPr>
          <a:xfrm flipH="1">
            <a:off x="4086972" y="2915189"/>
            <a:ext cx="1801946" cy="15280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4" idx="2"/>
            <a:endCxn id="15" idx="0"/>
          </p:cNvCxnSpPr>
          <p:nvPr/>
        </p:nvCxnSpPr>
        <p:spPr>
          <a:xfrm>
            <a:off x="5888918" y="2915189"/>
            <a:ext cx="1920" cy="15280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4" idx="2"/>
            <a:endCxn id="16" idx="0"/>
          </p:cNvCxnSpPr>
          <p:nvPr/>
        </p:nvCxnSpPr>
        <p:spPr>
          <a:xfrm>
            <a:off x="5888918" y="2915189"/>
            <a:ext cx="1805786" cy="15280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4" idx="2"/>
            <a:endCxn id="38" idx="1"/>
          </p:cNvCxnSpPr>
          <p:nvPr/>
        </p:nvCxnSpPr>
        <p:spPr>
          <a:xfrm>
            <a:off x="5888918" y="2915189"/>
            <a:ext cx="3663517" cy="177113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852663" y="36991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9694328" y="36991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552356" y="5767304"/>
            <a:ext cx="10431826" cy="5919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Fine-grain, In-band Measurement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571313" y="1574254"/>
            <a:ext cx="1412870" cy="13409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Generation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Analysis</a:t>
            </a:r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 flipV="1">
            <a:off x="8757701" y="1574252"/>
            <a:ext cx="1813612" cy="6704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1"/>
          </p:cNvCxnSpPr>
          <p:nvPr/>
        </p:nvCxnSpPr>
        <p:spPr>
          <a:xfrm flipH="1">
            <a:off x="8757701" y="2244722"/>
            <a:ext cx="1813612" cy="6704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1"/>
          </p:cNvCxnSpPr>
          <p:nvPr/>
        </p:nvCxnSpPr>
        <p:spPr>
          <a:xfrm flipH="1" flipV="1">
            <a:off x="8757701" y="2244721"/>
            <a:ext cx="181361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" idx="2"/>
          </p:cNvCxnSpPr>
          <p:nvPr/>
        </p:nvCxnSpPr>
        <p:spPr>
          <a:xfrm>
            <a:off x="11277748" y="2915190"/>
            <a:ext cx="13707" cy="285211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200000">
            <a:off x="8976027" y="1544081"/>
            <a:ext cx="898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Contract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024502" y="1974265"/>
            <a:ext cx="801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</a:t>
            </a:r>
          </a:p>
        </p:txBody>
      </p:sp>
      <p:sp>
        <p:nvSpPr>
          <p:cNvPr id="73" name="TextBox 72"/>
          <p:cNvSpPr txBox="1"/>
          <p:nvPr/>
        </p:nvSpPr>
        <p:spPr>
          <a:xfrm rot="-1260000">
            <a:off x="8908668" y="2377662"/>
            <a:ext cx="1033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Dataplane</a:t>
            </a:r>
            <a:endParaRPr lang="en-US" sz="16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8C1E01-31D8-304B-B70A-53ECF5FECCD2}"/>
              </a:ext>
            </a:extLst>
          </p:cNvPr>
          <p:cNvGrpSpPr/>
          <p:nvPr/>
        </p:nvGrpSpPr>
        <p:grpSpPr>
          <a:xfrm>
            <a:off x="3524227" y="4847880"/>
            <a:ext cx="1125487" cy="469564"/>
            <a:chOff x="5100301" y="3429000"/>
            <a:chExt cx="1979768" cy="800894"/>
          </a:xfrm>
        </p:grpSpPr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88215AEA-B203-564E-8BE6-17C57681ECAB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A146AE9-FBA4-B848-A54F-E56A52B38BA6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8F09417-166A-4C40-B818-A17FD20A747B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96F62ACB-D241-6D48-B501-21DF81D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1E0A2DF3-8275-BD45-B56F-048882BED0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63C0CF8-2A26-2345-A28E-63B41D4A583E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E4BD03AA-A8CB-884D-AE60-00D7057C53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837612B4-33AC-A24F-88C7-35439771E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E87FE97-243A-5C46-B668-8A22B4B4A323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031E9F6-2A4C-4945-AA99-0F677D943EE0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A09CA0-CF18-0B43-A7DB-16D7F72A11C5}"/>
              </a:ext>
            </a:extLst>
          </p:cNvPr>
          <p:cNvGrpSpPr/>
          <p:nvPr/>
        </p:nvGrpSpPr>
        <p:grpSpPr>
          <a:xfrm>
            <a:off x="5345187" y="4848581"/>
            <a:ext cx="1125487" cy="469564"/>
            <a:chOff x="5100301" y="3429000"/>
            <a:chExt cx="1979768" cy="800894"/>
          </a:xfrm>
        </p:grpSpPr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FE9DE89C-6509-8F48-BC56-05CF44724CA8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FDDF876-3C62-1544-9E87-B08E0C79BC09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309CE9F0-2A22-1341-9144-951DCB87CC66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458385C-D52A-3B4A-848F-012AF9396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48BA5FD9-6A65-774D-AA27-7A61CCE8F5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FF890BF-702A-1D44-8E75-44C7E2E0F13B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A854BE2-6CFC-0548-AFB4-A398BD218B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BFC9688-B860-3240-9AAF-0A5D2DE6B0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FABC699-542E-984B-BA6B-210C59FF265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36B96F3-4111-6E43-840B-48E9C59CAF3C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F019095-9928-C440-9C3A-4DC03A535331}"/>
              </a:ext>
            </a:extLst>
          </p:cNvPr>
          <p:cNvGrpSpPr/>
          <p:nvPr/>
        </p:nvGrpSpPr>
        <p:grpSpPr>
          <a:xfrm>
            <a:off x="7128843" y="4848839"/>
            <a:ext cx="1125487" cy="469564"/>
            <a:chOff x="5100301" y="3429000"/>
            <a:chExt cx="1979768" cy="800894"/>
          </a:xfrm>
        </p:grpSpPr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48561679-9B70-6448-86BA-8340C0CE6BCD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042EA6A-FADB-414A-9D4F-2BCAFE83295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1F8412A-C16A-114A-996E-02755DDF49B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3C39EDB-C828-594D-AB6B-7037930D25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30E4196-4FC0-9D43-ACD5-F8417C5EA1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7C99418-F58D-AE4A-ABC4-D98323A8B482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9D17F48A-0566-1B45-8C2E-9456BF93A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6250D778-45B9-3340-8DBC-9194B8B67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194B312-A181-F243-9212-589D816DF2C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CE0201B-482E-7E46-905B-4E9EAE27858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82174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5119249" y="1889227"/>
            <a:ext cx="872039" cy="913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17" idx="0"/>
          </p:cNvCxnSpPr>
          <p:nvPr/>
        </p:nvCxnSpPr>
        <p:spPr>
          <a:xfrm flipH="1">
            <a:off x="6198906" y="1895471"/>
            <a:ext cx="56419" cy="112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493773" y="1885758"/>
            <a:ext cx="2338281" cy="91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309741" y="1777893"/>
            <a:ext cx="1774107" cy="129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430734" y="1895470"/>
            <a:ext cx="1138608" cy="89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5" idx="0"/>
          </p:cNvCxnSpPr>
          <p:nvPr/>
        </p:nvCxnSpPr>
        <p:spPr>
          <a:xfrm>
            <a:off x="8256300" y="1895462"/>
            <a:ext cx="19925" cy="1129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40707" y="1872896"/>
            <a:ext cx="2630515" cy="916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82123" y="1872891"/>
            <a:ext cx="1539656" cy="116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122707" y="3929971"/>
            <a:ext cx="1149927" cy="4433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122707" y="4444786"/>
            <a:ext cx="1149927" cy="4433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51" name="Elbow Connector 50"/>
          <p:cNvCxnSpPr>
            <a:stCxn id="48" idx="1"/>
          </p:cNvCxnSpPr>
          <p:nvPr/>
        </p:nvCxnSpPr>
        <p:spPr>
          <a:xfrm rot="10800000">
            <a:off x="5928989" y="3485185"/>
            <a:ext cx="193718" cy="6664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9" idx="1"/>
          </p:cNvCxnSpPr>
          <p:nvPr/>
        </p:nvCxnSpPr>
        <p:spPr>
          <a:xfrm rot="10800000">
            <a:off x="5818909" y="3467954"/>
            <a:ext cx="303799" cy="1198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2"/>
          </p:cNvCxnSpPr>
          <p:nvPr/>
        </p:nvCxnSpPr>
        <p:spPr>
          <a:xfrm rot="16200000" flipH="1">
            <a:off x="5290631" y="3199597"/>
            <a:ext cx="785388" cy="878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H="1">
            <a:off x="4939322" y="3360907"/>
            <a:ext cx="1298006" cy="1068762"/>
          </a:xfrm>
          <a:prstGeom prst="bentConnector3">
            <a:avLst>
              <a:gd name="adj1" fmla="val 9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795915" y="5484436"/>
            <a:ext cx="867481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External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Routers</a:t>
            </a:r>
          </a:p>
        </p:txBody>
      </p:sp>
      <p:cxnSp>
        <p:nvCxnSpPr>
          <p:cNvPr id="74" name="Straight Connector 73"/>
          <p:cNvCxnSpPr>
            <a:cxnSpLocks/>
            <a:stCxn id="15" idx="2"/>
          </p:cNvCxnSpPr>
          <p:nvPr/>
        </p:nvCxnSpPr>
        <p:spPr>
          <a:xfrm>
            <a:off x="8276225" y="3467954"/>
            <a:ext cx="953431" cy="156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  <a:stCxn id="16" idx="2"/>
          </p:cNvCxnSpPr>
          <p:nvPr/>
        </p:nvCxnSpPr>
        <p:spPr>
          <a:xfrm flipH="1">
            <a:off x="8276224" y="3232428"/>
            <a:ext cx="953433" cy="216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  <a:stCxn id="16" idx="2"/>
          </p:cNvCxnSpPr>
          <p:nvPr/>
        </p:nvCxnSpPr>
        <p:spPr>
          <a:xfrm flipH="1">
            <a:off x="9229656" y="3232428"/>
            <a:ext cx="1" cy="179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cxnSpLocks/>
            <a:stCxn id="15" idx="2"/>
          </p:cNvCxnSpPr>
          <p:nvPr/>
        </p:nvCxnSpPr>
        <p:spPr>
          <a:xfrm flipH="1">
            <a:off x="8276224" y="3467954"/>
            <a:ext cx="1" cy="1928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5041174" y="1889231"/>
            <a:ext cx="894689" cy="94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434102" y="1867606"/>
            <a:ext cx="2338281" cy="928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143481" y="1895466"/>
            <a:ext cx="56419" cy="112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439498" y="1736480"/>
            <a:ext cx="1769956" cy="129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539826" y="1876052"/>
            <a:ext cx="2875395" cy="1019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520549" y="1895465"/>
            <a:ext cx="1138608" cy="89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307680" y="1898939"/>
            <a:ext cx="23960" cy="113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516085" y="1452131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 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654693" y="2789089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668979" y="2802946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623942" y="302461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680361" y="1452132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 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6450598" y="1899171"/>
            <a:ext cx="1539656" cy="116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701261" y="302461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4</a:t>
            </a:r>
          </a:p>
        </p:txBody>
      </p:sp>
      <p:sp>
        <p:nvSpPr>
          <p:cNvPr id="132" name="Oval 131"/>
          <p:cNvSpPr/>
          <p:nvPr/>
        </p:nvSpPr>
        <p:spPr>
          <a:xfrm>
            <a:off x="8499563" y="1987870"/>
            <a:ext cx="349398" cy="1431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8529346" y="2579689"/>
            <a:ext cx="1082131" cy="153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7568337" y="2771278"/>
            <a:ext cx="928443" cy="185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5635376" y="1988456"/>
            <a:ext cx="322622" cy="1259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5983601" y="2767301"/>
            <a:ext cx="928443" cy="185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5024442" y="2578429"/>
            <a:ext cx="1082131" cy="153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937595" y="4472631"/>
            <a:ext cx="138546" cy="2419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959365" y="3971887"/>
            <a:ext cx="138546" cy="2419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4395179" y="1808946"/>
            <a:ext cx="7864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ECMP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Groups</a:t>
            </a:r>
          </a:p>
        </p:txBody>
      </p:sp>
      <p:cxnSp>
        <p:nvCxnSpPr>
          <p:cNvPr id="144" name="Straight Arrow Connector 143"/>
          <p:cNvCxnSpPr>
            <a:stCxn id="142" idx="3"/>
            <a:endCxn id="136" idx="2"/>
          </p:cNvCxnSpPr>
          <p:nvPr/>
        </p:nvCxnSpPr>
        <p:spPr>
          <a:xfrm flipV="1">
            <a:off x="5181676" y="2051425"/>
            <a:ext cx="453700" cy="6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2" idx="3"/>
            <a:endCxn id="138" idx="1"/>
          </p:cNvCxnSpPr>
          <p:nvPr/>
        </p:nvCxnSpPr>
        <p:spPr>
          <a:xfrm>
            <a:off x="5181676" y="2052090"/>
            <a:ext cx="1240" cy="54884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8122659" y="2039554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7502105" y="2044476"/>
            <a:ext cx="312903" cy="1183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352979" y="1936882"/>
            <a:ext cx="315969" cy="967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851206" y="1943757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611719" y="2070031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6050015" y="2030842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6044795" y="4955821"/>
            <a:ext cx="123623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Dual-Homed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Servers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506333" y="5028054"/>
            <a:ext cx="135325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Linux Bonding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Active-Active</a:t>
            </a:r>
          </a:p>
        </p:txBody>
      </p:sp>
      <p:cxnSp>
        <p:nvCxnSpPr>
          <p:cNvPr id="162" name="Straight Arrow Connector 161"/>
          <p:cNvCxnSpPr>
            <a:stCxn id="160" idx="0"/>
            <a:endCxn id="140" idx="3"/>
          </p:cNvCxnSpPr>
          <p:nvPr/>
        </p:nvCxnSpPr>
        <p:spPr>
          <a:xfrm flipV="1">
            <a:off x="5182961" y="4178409"/>
            <a:ext cx="796694" cy="84964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60" idx="0"/>
            <a:endCxn id="139" idx="2"/>
          </p:cNvCxnSpPr>
          <p:nvPr/>
        </p:nvCxnSpPr>
        <p:spPr>
          <a:xfrm flipV="1">
            <a:off x="5182961" y="4593609"/>
            <a:ext cx="754634" cy="43444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686084" y="3070528"/>
            <a:ext cx="1117165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Paired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Leaves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(Dual </a:t>
            </a:r>
            <a:r>
              <a:rPr lang="en-US" sz="1600" dirty="0" err="1"/>
              <a:t>ToRs</a:t>
            </a:r>
            <a:r>
              <a:rPr lang="en-US" sz="1600" dirty="0"/>
              <a:t>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13EBAB7-642D-4D43-94A7-B98D6AF7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032" y="5028054"/>
            <a:ext cx="591246" cy="35833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CEA8F80-2999-014B-B5AD-56B3CA6C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399" y="5400325"/>
            <a:ext cx="591246" cy="3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30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72492" y="3457304"/>
            <a:ext cx="1789611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DST_IP  = 10.0.2.0/24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5555" y="3457304"/>
            <a:ext cx="1789612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DST_IP  = 10.0.2.1/32</a:t>
            </a:r>
          </a:p>
        </p:txBody>
      </p:sp>
      <p:sp>
        <p:nvSpPr>
          <p:cNvPr id="8" name="Oval 7"/>
          <p:cNvSpPr/>
          <p:nvPr/>
        </p:nvSpPr>
        <p:spPr>
          <a:xfrm>
            <a:off x="1972492" y="5334002"/>
            <a:ext cx="1789612" cy="108421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10.0.1.1/24</a:t>
            </a:r>
          </a:p>
        </p:txBody>
      </p:sp>
      <p:sp>
        <p:nvSpPr>
          <p:cNvPr id="9" name="Oval 8"/>
          <p:cNvSpPr/>
          <p:nvPr/>
        </p:nvSpPr>
        <p:spPr>
          <a:xfrm>
            <a:off x="5795555" y="5334002"/>
            <a:ext cx="1789612" cy="108421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10.0.2.1/24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>
            <a:off x="2867298" y="2651760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>
            <a:off x="6690361" y="2651760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9" idx="0"/>
          </p:cNvCxnSpPr>
          <p:nvPr/>
        </p:nvCxnSpPr>
        <p:spPr>
          <a:xfrm>
            <a:off x="6690361" y="4528458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8" idx="0"/>
          </p:cNvCxnSpPr>
          <p:nvPr/>
        </p:nvCxnSpPr>
        <p:spPr>
          <a:xfrm>
            <a:off x="2867298" y="4528458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304903" y="2634341"/>
            <a:ext cx="2926080" cy="822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338650" y="2643050"/>
            <a:ext cx="2892334" cy="814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24723" y="3669715"/>
            <a:ext cx="747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Leaf 1</a:t>
            </a:r>
          </a:p>
          <a:p>
            <a:pPr algn="ctr"/>
            <a:r>
              <a:rPr lang="en-US" dirty="0"/>
              <a:t>(101)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00137" y="1793017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Spine 1</a:t>
            </a:r>
          </a:p>
          <a:p>
            <a:pPr algn="ctr"/>
            <a:r>
              <a:rPr lang="en-US" dirty="0"/>
              <a:t>(103)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72104" y="1793016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Spine 2</a:t>
            </a:r>
          </a:p>
          <a:p>
            <a:pPr algn="ctr"/>
            <a:r>
              <a:rPr lang="en-US" dirty="0"/>
              <a:t>(104)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95207" y="3669714"/>
            <a:ext cx="74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Leaf 2</a:t>
            </a:r>
          </a:p>
          <a:p>
            <a:pPr algn="ctr"/>
            <a:r>
              <a:rPr lang="en-US" dirty="0"/>
              <a:t>(102)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030583" y="4637314"/>
            <a:ext cx="0" cy="6008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91395" y="477922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827529" y="4632958"/>
            <a:ext cx="0" cy="6008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88341" y="477486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5555" y="1580606"/>
            <a:ext cx="1789612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  <a:r>
              <a:rPr lang="en-US" dirty="0" err="1">
                <a:solidFill>
                  <a:schemeClr val="tx2"/>
                </a:solidFill>
              </a:rPr>
              <a:t>MPLS_Label</a:t>
            </a:r>
            <a:r>
              <a:rPr lang="en-US" dirty="0">
                <a:solidFill>
                  <a:schemeClr val="tx2"/>
                </a:solidFill>
              </a:rPr>
              <a:t> = 102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030583" y="2756263"/>
            <a:ext cx="0" cy="60089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171893" y="2634341"/>
            <a:ext cx="2623662" cy="72281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04456" y="2811920"/>
            <a:ext cx="63671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Push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102</a:t>
            </a:r>
          </a:p>
        </p:txBody>
      </p:sp>
      <p:cxnSp>
        <p:nvCxnSpPr>
          <p:cNvPr id="56" name="Straight Arrow Connector 55"/>
          <p:cNvCxnSpPr>
            <a:endCxn id="57" idx="1"/>
          </p:cNvCxnSpPr>
          <p:nvPr/>
        </p:nvCxnSpPr>
        <p:spPr>
          <a:xfrm>
            <a:off x="3678584" y="2573385"/>
            <a:ext cx="2561114" cy="74022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39698" y="312894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2492" y="1580606"/>
            <a:ext cx="1789611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  <a:r>
              <a:rPr lang="en-US" dirty="0" err="1">
                <a:solidFill>
                  <a:schemeClr val="tx2"/>
                </a:solidFill>
              </a:rPr>
              <a:t>MPLS_Label</a:t>
            </a:r>
            <a:r>
              <a:rPr lang="en-US" dirty="0">
                <a:solidFill>
                  <a:schemeClr val="tx2"/>
                </a:solidFill>
              </a:rPr>
              <a:t> = 102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836236" y="2760612"/>
            <a:ext cx="0" cy="6008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10111" y="31245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10904" y="2324764"/>
            <a:ext cx="109376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Label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04969" y="2646034"/>
            <a:ext cx="109376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Label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77621" y="5691444"/>
            <a:ext cx="78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Host 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95207" y="5691444"/>
            <a:ext cx="78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Host 2</a:t>
            </a:r>
          </a:p>
        </p:txBody>
      </p:sp>
    </p:spTree>
    <p:extLst>
      <p:ext uri="{BB962C8B-B14F-4D97-AF65-F5344CB8AC3E}">
        <p14:creationId xmlns:p14="http://schemas.microsoft.com/office/powerpoint/2010/main" val="604921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5112893" y="179201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Topology Service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40992" y="424771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Path Service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216005" y="3144248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Device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993844" y="3159262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Link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21" name="Straight Arrow Connector 20"/>
          <p:cNvCxnSpPr>
            <a:stCxn id="40" idx="2"/>
            <a:endCxn id="44" idx="0"/>
          </p:cNvCxnSpPr>
          <p:nvPr/>
        </p:nvCxnSpPr>
        <p:spPr>
          <a:xfrm flipH="1">
            <a:off x="4949808" y="2501307"/>
            <a:ext cx="1119049" cy="65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2"/>
            <a:endCxn id="42" idx="0"/>
          </p:cNvCxnSpPr>
          <p:nvPr/>
        </p:nvCxnSpPr>
        <p:spPr>
          <a:xfrm>
            <a:off x="6068857" y="2501307"/>
            <a:ext cx="1103112" cy="6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2"/>
            <a:endCxn id="40" idx="0"/>
          </p:cNvCxnSpPr>
          <p:nvPr/>
        </p:nvCxnSpPr>
        <p:spPr>
          <a:xfrm>
            <a:off x="5096956" y="1134062"/>
            <a:ext cx="971901" cy="65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78012" y="179201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Host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34811" y="3159262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Location</a:t>
            </a:r>
          </a:p>
          <a:p>
            <a:pPr algn="ctr"/>
            <a:r>
              <a:rPr lang="en-US" dirty="0"/>
              <a:t>Provider</a:t>
            </a:r>
          </a:p>
        </p:txBody>
      </p:sp>
      <p:cxnSp>
        <p:nvCxnSpPr>
          <p:cNvPr id="54" name="Straight Arrow Connector 53"/>
          <p:cNvCxnSpPr>
            <a:stCxn id="41" idx="2"/>
            <a:endCxn id="60" idx="0"/>
          </p:cNvCxnSpPr>
          <p:nvPr/>
        </p:nvCxnSpPr>
        <p:spPr>
          <a:xfrm flipH="1">
            <a:off x="2733976" y="1134062"/>
            <a:ext cx="2362980" cy="65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agnetic Disk 62"/>
          <p:cNvSpPr/>
          <p:nvPr/>
        </p:nvSpPr>
        <p:spPr>
          <a:xfrm>
            <a:off x="5162156" y="3252532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64" name="Magnetic Disk 63"/>
          <p:cNvSpPr/>
          <p:nvPr/>
        </p:nvSpPr>
        <p:spPr>
          <a:xfrm>
            <a:off x="7352361" y="3267546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65" name="Magnetic Disk 64"/>
          <p:cNvSpPr/>
          <p:nvPr/>
        </p:nvSpPr>
        <p:spPr>
          <a:xfrm>
            <a:off x="2938355" y="1900301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cxnSp>
        <p:nvCxnSpPr>
          <p:cNvPr id="67" name="Straight Arrow Connector 66"/>
          <p:cNvCxnSpPr>
            <a:stCxn id="60" idx="2"/>
            <a:endCxn id="61" idx="0"/>
          </p:cNvCxnSpPr>
          <p:nvPr/>
        </p:nvCxnSpPr>
        <p:spPr>
          <a:xfrm flipH="1">
            <a:off x="1890775" y="2501307"/>
            <a:ext cx="843201" cy="6579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34811" y="4526508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Packet Service</a:t>
            </a:r>
          </a:p>
        </p:txBody>
      </p:sp>
      <p:cxnSp>
        <p:nvCxnSpPr>
          <p:cNvPr id="70" name="Straight Arrow Connector 69"/>
          <p:cNvCxnSpPr>
            <a:stCxn id="68" idx="0"/>
            <a:endCxn id="61" idx="2"/>
          </p:cNvCxnSpPr>
          <p:nvPr/>
        </p:nvCxnSpPr>
        <p:spPr>
          <a:xfrm flipV="1">
            <a:off x="1890775" y="3868553"/>
            <a:ext cx="0" cy="6579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41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577317" y="3607754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Topology Service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577317" y="2240508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</a:t>
            </a:r>
            <a:r>
              <a:rPr lang="en-US" dirty="0" err="1"/>
              <a:t>Config</a:t>
            </a:r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80429" y="495998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Device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58268" y="4975000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Link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21" name="Straight Arrow Connector 20"/>
          <p:cNvCxnSpPr>
            <a:stCxn id="40" idx="2"/>
            <a:endCxn id="44" idx="0"/>
          </p:cNvCxnSpPr>
          <p:nvPr/>
        </p:nvCxnSpPr>
        <p:spPr>
          <a:xfrm flipH="1">
            <a:off x="4414232" y="4317045"/>
            <a:ext cx="1119049" cy="65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2"/>
            <a:endCxn id="42" idx="0"/>
          </p:cNvCxnSpPr>
          <p:nvPr/>
        </p:nvCxnSpPr>
        <p:spPr>
          <a:xfrm>
            <a:off x="5533281" y="4317045"/>
            <a:ext cx="1103112" cy="6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2"/>
            <a:endCxn id="40" idx="0"/>
          </p:cNvCxnSpPr>
          <p:nvPr/>
        </p:nvCxnSpPr>
        <p:spPr>
          <a:xfrm>
            <a:off x="5533281" y="2949799"/>
            <a:ext cx="0" cy="65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agnetic Disk 62"/>
          <p:cNvSpPr/>
          <p:nvPr/>
        </p:nvSpPr>
        <p:spPr>
          <a:xfrm>
            <a:off x="4626580" y="5068270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64" name="Magnetic Disk 63"/>
          <p:cNvSpPr/>
          <p:nvPr/>
        </p:nvSpPr>
        <p:spPr>
          <a:xfrm>
            <a:off x="6816785" y="5083284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80429" y="88827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ZTP Application</a:t>
            </a:r>
          </a:p>
        </p:txBody>
      </p:sp>
      <p:cxnSp>
        <p:nvCxnSpPr>
          <p:cNvPr id="6" name="Straight Arrow Connector 5"/>
          <p:cNvCxnSpPr>
            <a:stCxn id="19" idx="2"/>
            <a:endCxn id="41" idx="0"/>
          </p:cNvCxnSpPr>
          <p:nvPr/>
        </p:nvCxnSpPr>
        <p:spPr>
          <a:xfrm flipH="1">
            <a:off x="5533281" y="1597567"/>
            <a:ext cx="1103112" cy="6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4"/>
            <a:endCxn id="41" idx="0"/>
          </p:cNvCxnSpPr>
          <p:nvPr/>
        </p:nvCxnSpPr>
        <p:spPr>
          <a:xfrm>
            <a:off x="4414232" y="1597566"/>
            <a:ext cx="1119049" cy="64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58268" y="888275"/>
            <a:ext cx="1911928" cy="709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</a:t>
            </a:r>
          </a:p>
          <a:p>
            <a:pPr algn="ctr"/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946365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60392" y="2155372"/>
            <a:ext cx="2375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ONOS Applications</a:t>
            </a:r>
          </a:p>
          <a:p>
            <a:pPr algn="ctr"/>
            <a:r>
              <a:rPr lang="mr-IN" dirty="0"/>
              <a:t>…</a:t>
            </a:r>
            <a:r>
              <a:rPr lang="en-US" dirty="0"/>
              <a:t>  and Core Services 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01236" y="4637366"/>
            <a:ext cx="229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r>
              <a:rPr lang="en-US" dirty="0"/>
              <a:t>  Network Devices  </a:t>
            </a:r>
            <a:r>
              <a:rPr lang="mr-IN" dirty="0"/>
              <a:t>…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6" idx="0"/>
            <a:endCxn id="40" idx="2"/>
          </p:cNvCxnSpPr>
          <p:nvPr/>
        </p:nvCxnSpPr>
        <p:spPr>
          <a:xfrm flipH="1" flipV="1">
            <a:off x="5747896" y="4317046"/>
            <a:ext cx="1" cy="3203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0" idx="0"/>
            <a:endCxn id="7" idx="2"/>
          </p:cNvCxnSpPr>
          <p:nvPr/>
        </p:nvCxnSpPr>
        <p:spPr>
          <a:xfrm flipV="1">
            <a:off x="5747896" y="2801703"/>
            <a:ext cx="1" cy="3203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659461" y="3122023"/>
            <a:ext cx="8176870" cy="1195023"/>
            <a:chOff x="1659461" y="3122023"/>
            <a:chExt cx="8176870" cy="1195023"/>
          </a:xfrm>
        </p:grpSpPr>
        <p:sp>
          <p:nvSpPr>
            <p:cNvPr id="40" name="Rectangle 39"/>
            <p:cNvSpPr/>
            <p:nvPr/>
          </p:nvSpPr>
          <p:spPr>
            <a:xfrm>
              <a:off x="1659461" y="3122023"/>
              <a:ext cx="8176870" cy="11950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SBI</a:t>
              </a:r>
            </a:p>
            <a:p>
              <a:r>
                <a:rPr lang="en-US" dirty="0"/>
                <a:t>Framework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06351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Device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639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Link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65495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85213" y="353486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r>
                <a:rPr lang="en-US" dirty="0"/>
                <a:t> 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83783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Open</a:t>
              </a:r>
            </a:p>
            <a:p>
              <a:pPr algn="ctr"/>
              <a:r>
                <a:rPr lang="en-US" dirty="0"/>
                <a:t>Flow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2927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gNMI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717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/>
          <p:cNvSpPr/>
          <p:nvPr/>
        </p:nvSpPr>
        <p:spPr>
          <a:xfrm>
            <a:off x="3785044" y="5843034"/>
            <a:ext cx="4792424" cy="449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 Elements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2312126" y="2609438"/>
            <a:ext cx="6440331" cy="2758200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</p:txBody>
      </p:sp>
      <p:sp>
        <p:nvSpPr>
          <p:cNvPr id="5" name="Google Shape;186;p21"/>
          <p:cNvSpPr/>
          <p:nvPr/>
        </p:nvSpPr>
        <p:spPr>
          <a:xfrm>
            <a:off x="3785333" y="4623262"/>
            <a:ext cx="4828553" cy="55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Southbound I/O Controller</a:t>
            </a:r>
            <a:endParaRPr/>
          </a:p>
        </p:txBody>
      </p:sp>
      <p:sp>
        <p:nvSpPr>
          <p:cNvPr id="6" name="Google Shape;187;p21"/>
          <p:cNvSpPr/>
          <p:nvPr/>
        </p:nvSpPr>
        <p:spPr>
          <a:xfrm>
            <a:off x="3785334" y="2809799"/>
            <a:ext cx="4828554" cy="55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Northbound I/O Controller</a:t>
            </a:r>
            <a:endParaRPr/>
          </a:p>
        </p:txBody>
      </p:sp>
      <p:sp>
        <p:nvSpPr>
          <p:cNvPr id="7" name="Google Shape;188;p21"/>
          <p:cNvSpPr/>
          <p:nvPr/>
        </p:nvSpPr>
        <p:spPr>
          <a:xfrm>
            <a:off x="5668762" y="3486582"/>
            <a:ext cx="1756200" cy="100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Telemetry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sp>
        <p:nvSpPr>
          <p:cNvPr id="8" name="Google Shape;189;p21"/>
          <p:cNvSpPr/>
          <p:nvPr/>
        </p:nvSpPr>
        <p:spPr>
          <a:xfrm>
            <a:off x="3797611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9" name="Google Shape;190;p21"/>
          <p:cNvSpPr/>
          <p:nvPr/>
        </p:nvSpPr>
        <p:spPr>
          <a:xfrm>
            <a:off x="5027094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10" name="Google Shape;191;p21"/>
          <p:cNvSpPr/>
          <p:nvPr/>
        </p:nvSpPr>
        <p:spPr>
          <a:xfrm>
            <a:off x="6243515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11" name="Google Shape;192;p21"/>
          <p:cNvSpPr/>
          <p:nvPr/>
        </p:nvSpPr>
        <p:spPr>
          <a:xfrm>
            <a:off x="7459935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12" name="Google Shape;193;p21"/>
          <p:cNvSpPr/>
          <p:nvPr/>
        </p:nvSpPr>
        <p:spPr>
          <a:xfrm>
            <a:off x="3797611" y="2479878"/>
            <a:ext cx="30882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C1 Server</a:t>
            </a:r>
            <a:endParaRPr sz="1200"/>
          </a:p>
        </p:txBody>
      </p:sp>
      <p:sp>
        <p:nvSpPr>
          <p:cNvPr id="13" name="Google Shape;194;p21"/>
          <p:cNvSpPr/>
          <p:nvPr/>
        </p:nvSpPr>
        <p:spPr>
          <a:xfrm>
            <a:off x="6990346" y="2479878"/>
            <a:ext cx="1623541" cy="248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A1 Server</a:t>
            </a:r>
            <a:endParaRPr sz="1200"/>
          </a:p>
        </p:txBody>
      </p:sp>
      <p:sp>
        <p:nvSpPr>
          <p:cNvPr id="15" name="Google Shape;196;p21"/>
          <p:cNvSpPr txBox="1"/>
          <p:nvPr/>
        </p:nvSpPr>
        <p:spPr>
          <a:xfrm>
            <a:off x="2113046" y="880223"/>
            <a:ext cx="1387800" cy="73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</a:t>
            </a:r>
            <a:endParaRPr dirty="0"/>
          </a:p>
        </p:txBody>
      </p:sp>
      <p:cxnSp>
        <p:nvCxnSpPr>
          <p:cNvPr id="16" name="Google Shape;197;p21"/>
          <p:cNvCxnSpPr>
            <a:stCxn id="13" idx="0"/>
            <a:endCxn id="2" idx="2"/>
          </p:cNvCxnSpPr>
          <p:nvPr/>
        </p:nvCxnSpPr>
        <p:spPr>
          <a:xfrm flipH="1" flipV="1">
            <a:off x="7802116" y="2178917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8" name="Google Shape;199;p21"/>
          <p:cNvCxnSpPr>
            <a:stCxn id="8" idx="2"/>
          </p:cNvCxnSpPr>
          <p:nvPr/>
        </p:nvCxnSpPr>
        <p:spPr>
          <a:xfrm>
            <a:off x="4362661" y="5489461"/>
            <a:ext cx="0" cy="46720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" name="Google Shape;203;p21"/>
          <p:cNvCxnSpPr>
            <a:stCxn id="10" idx="2"/>
          </p:cNvCxnSpPr>
          <p:nvPr/>
        </p:nvCxnSpPr>
        <p:spPr>
          <a:xfrm flipH="1">
            <a:off x="6808564" y="5489461"/>
            <a:ext cx="1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" name="Google Shape;205;p21"/>
          <p:cNvCxnSpPr>
            <a:stCxn id="11" idx="2"/>
          </p:cNvCxnSpPr>
          <p:nvPr/>
        </p:nvCxnSpPr>
        <p:spPr>
          <a:xfrm>
            <a:off x="8024985" y="5489461"/>
            <a:ext cx="0" cy="46720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" name="Google Shape;207;p21"/>
          <p:cNvCxnSpPr/>
          <p:nvPr/>
        </p:nvCxnSpPr>
        <p:spPr>
          <a:xfrm rot="10800000">
            <a:off x="6363797" y="4322014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208;p21"/>
          <p:cNvSpPr/>
          <p:nvPr/>
        </p:nvSpPr>
        <p:spPr>
          <a:xfrm>
            <a:off x="3797611" y="3492165"/>
            <a:ext cx="1756200" cy="100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cxnSp>
        <p:nvCxnSpPr>
          <p:cNvPr id="28" name="Google Shape;209;p21"/>
          <p:cNvCxnSpPr/>
          <p:nvPr/>
        </p:nvCxnSpPr>
        <p:spPr>
          <a:xfrm rot="10800000">
            <a:off x="6510541" y="4322014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210;p21"/>
          <p:cNvCxnSpPr/>
          <p:nvPr/>
        </p:nvCxnSpPr>
        <p:spPr>
          <a:xfrm rot="10800000">
            <a:off x="6657285" y="4322014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211;p21"/>
          <p:cNvCxnSpPr/>
          <p:nvPr/>
        </p:nvCxnSpPr>
        <p:spPr>
          <a:xfrm rot="10800000">
            <a:off x="6510541" y="3172271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212;p21"/>
          <p:cNvCxnSpPr/>
          <p:nvPr/>
        </p:nvCxnSpPr>
        <p:spPr>
          <a:xfrm>
            <a:off x="4529500" y="4321881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213;p21"/>
          <p:cNvCxnSpPr/>
          <p:nvPr/>
        </p:nvCxnSpPr>
        <p:spPr>
          <a:xfrm rot="10800000">
            <a:off x="4382756" y="4321890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214;p21"/>
          <p:cNvCxnSpPr/>
          <p:nvPr/>
        </p:nvCxnSpPr>
        <p:spPr>
          <a:xfrm>
            <a:off x="4749616" y="3172138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215;p21"/>
          <p:cNvCxnSpPr/>
          <p:nvPr/>
        </p:nvCxnSpPr>
        <p:spPr>
          <a:xfrm rot="10800000">
            <a:off x="4602872" y="3172147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216;p21"/>
          <p:cNvCxnSpPr/>
          <p:nvPr/>
        </p:nvCxnSpPr>
        <p:spPr>
          <a:xfrm>
            <a:off x="4822988" y="4321881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" name="Google Shape;217;p21"/>
          <p:cNvCxnSpPr/>
          <p:nvPr/>
        </p:nvCxnSpPr>
        <p:spPr>
          <a:xfrm rot="10800000">
            <a:off x="4676244" y="4321890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218;p21"/>
          <p:cNvSpPr/>
          <p:nvPr/>
        </p:nvSpPr>
        <p:spPr>
          <a:xfrm>
            <a:off x="7539913" y="3486582"/>
            <a:ext cx="1073975" cy="100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Topology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cxnSp>
        <p:nvCxnSpPr>
          <p:cNvPr id="38" name="Google Shape;219;p21"/>
          <p:cNvCxnSpPr/>
          <p:nvPr/>
        </p:nvCxnSpPr>
        <p:spPr>
          <a:xfrm rot="10800000" flipH="1">
            <a:off x="7976053" y="4321941"/>
            <a:ext cx="1800" cy="47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9" name="Can 58"/>
          <p:cNvSpPr/>
          <p:nvPr/>
        </p:nvSpPr>
        <p:spPr>
          <a:xfrm>
            <a:off x="4931272" y="3685622"/>
            <a:ext cx="503584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K/V</a:t>
            </a:r>
          </a:p>
        </p:txBody>
      </p:sp>
      <p:sp>
        <p:nvSpPr>
          <p:cNvPr id="62" name="Can 61"/>
          <p:cNvSpPr/>
          <p:nvPr/>
        </p:nvSpPr>
        <p:spPr>
          <a:xfrm>
            <a:off x="6775244" y="3685621"/>
            <a:ext cx="535577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/>
              <a:t>TS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DB</a:t>
            </a:r>
          </a:p>
        </p:txBody>
      </p:sp>
      <p:sp>
        <p:nvSpPr>
          <p:cNvPr id="75" name="Rectangle 74"/>
          <p:cNvSpPr/>
          <p:nvPr/>
        </p:nvSpPr>
        <p:spPr>
          <a:xfrm rot="5400000">
            <a:off x="5204034" y="997930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Load Balancing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5" idx="3"/>
          </p:cNvCxnSpPr>
          <p:nvPr/>
        </p:nvCxnSpPr>
        <p:spPr>
          <a:xfrm flipH="1">
            <a:off x="6203342" y="2248552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 rot="5400000">
            <a:off x="4494569" y="987769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 Aggregation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5493877" y="2238391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 rot="5400000">
            <a:off x="3785103" y="990193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Interference Mgmt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4784411" y="2240815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5400000">
            <a:off x="3037049" y="997930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Handover Control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4036357" y="2248552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Left Brace 84"/>
          <p:cNvSpPr/>
          <p:nvPr/>
        </p:nvSpPr>
        <p:spPr>
          <a:xfrm>
            <a:off x="3474720" y="249934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487465" y="12148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cxnSp>
        <p:nvCxnSpPr>
          <p:cNvPr id="93" name="Google Shape;199;p21"/>
          <p:cNvCxnSpPr>
            <a:stCxn id="9" idx="2"/>
          </p:cNvCxnSpPr>
          <p:nvPr/>
        </p:nvCxnSpPr>
        <p:spPr>
          <a:xfrm>
            <a:off x="5592144" y="548946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" name="Rounded Rectangle 1"/>
          <p:cNvSpPr/>
          <p:nvPr/>
        </p:nvSpPr>
        <p:spPr>
          <a:xfrm>
            <a:off x="6990346" y="757646"/>
            <a:ext cx="1623540" cy="1421271"/>
          </a:xfrm>
          <a:prstGeom prst="roundRect">
            <a:avLst>
              <a:gd name="adj" fmla="val 9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 Management</a:t>
            </a:r>
            <a:endParaRPr lang="en-US" dirty="0"/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</p:txBody>
      </p:sp>
    </p:spTree>
    <p:extLst>
      <p:ext uri="{BB962C8B-B14F-4D97-AF65-F5344CB8AC3E}">
        <p14:creationId xmlns:p14="http://schemas.microsoft.com/office/powerpoint/2010/main" val="1871046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C6A1BFB-8EF7-F44D-823D-41F56826F4C3}"/>
              </a:ext>
            </a:extLst>
          </p:cNvPr>
          <p:cNvSpPr/>
          <p:nvPr/>
        </p:nvSpPr>
        <p:spPr>
          <a:xfrm>
            <a:off x="4261554" y="4073201"/>
            <a:ext cx="4657863" cy="803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     Phase 2</a:t>
            </a:r>
          </a:p>
          <a:p>
            <a:pPr algn="ctr"/>
            <a:r>
              <a:rPr lang="en-US" sz="1600" dirty="0"/>
              <a:t>Network owners take control of packet processing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BD7DC3-67BE-314F-B0EA-02FD73073F2E}"/>
              </a:ext>
            </a:extLst>
          </p:cNvPr>
          <p:cNvCxnSpPr/>
          <p:nvPr/>
        </p:nvCxnSpPr>
        <p:spPr>
          <a:xfrm>
            <a:off x="10822396" y="3881324"/>
            <a:ext cx="0" cy="257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E9120F-A3C9-8D48-A708-49450CEDB5A2}"/>
              </a:ext>
            </a:extLst>
          </p:cNvPr>
          <p:cNvCxnSpPr>
            <a:cxnSpLocks/>
          </p:cNvCxnSpPr>
          <p:nvPr/>
        </p:nvCxnSpPr>
        <p:spPr>
          <a:xfrm>
            <a:off x="5820550" y="4010278"/>
            <a:ext cx="50018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D5C157-7CC5-F140-8F48-D602D5D9ACAE}"/>
              </a:ext>
            </a:extLst>
          </p:cNvPr>
          <p:cNvCxnSpPr>
            <a:cxnSpLocks/>
          </p:cNvCxnSpPr>
          <p:nvPr/>
        </p:nvCxnSpPr>
        <p:spPr>
          <a:xfrm>
            <a:off x="10822396" y="4010278"/>
            <a:ext cx="67993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ED3D38-8D3C-6E48-A750-3F4CD6AB4689}"/>
              </a:ext>
            </a:extLst>
          </p:cNvPr>
          <p:cNvCxnSpPr/>
          <p:nvPr/>
        </p:nvCxnSpPr>
        <p:spPr>
          <a:xfrm>
            <a:off x="810887" y="3881324"/>
            <a:ext cx="0" cy="257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30B3F2-5217-BA49-A847-AA60D81D81EF}"/>
              </a:ext>
            </a:extLst>
          </p:cNvPr>
          <p:cNvCxnSpPr>
            <a:cxnSpLocks/>
          </p:cNvCxnSpPr>
          <p:nvPr/>
        </p:nvCxnSpPr>
        <p:spPr>
          <a:xfrm>
            <a:off x="810887" y="4010278"/>
            <a:ext cx="5009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8B13A1E-8E5B-9044-8F81-1C85A8C3C29D}"/>
              </a:ext>
            </a:extLst>
          </p:cNvPr>
          <p:cNvSpPr/>
          <p:nvPr/>
        </p:nvSpPr>
        <p:spPr>
          <a:xfrm>
            <a:off x="820623" y="3126368"/>
            <a:ext cx="4999928" cy="8209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Phase 1</a:t>
            </a:r>
          </a:p>
          <a:p>
            <a:pPr algn="ctr"/>
            <a:r>
              <a:rPr lang="en-US" sz="1600" dirty="0"/>
              <a:t>Network owners take control of their software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6174DF-27C7-0643-BCF0-D09879D8238E}"/>
              </a:ext>
            </a:extLst>
          </p:cNvPr>
          <p:cNvSpPr txBox="1"/>
          <p:nvPr/>
        </p:nvSpPr>
        <p:spPr>
          <a:xfrm>
            <a:off x="408656" y="3984152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C9BA80-B3E5-0746-AE60-D4831F5B16CE}"/>
              </a:ext>
            </a:extLst>
          </p:cNvPr>
          <p:cNvSpPr/>
          <p:nvPr/>
        </p:nvSpPr>
        <p:spPr>
          <a:xfrm>
            <a:off x="5830287" y="3126369"/>
            <a:ext cx="4990192" cy="8176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Phase 3</a:t>
            </a:r>
          </a:p>
          <a:p>
            <a:pPr algn="ctr"/>
            <a:r>
              <a:rPr lang="en-US" sz="1600" dirty="0"/>
              <a:t>Networks managed by verifiable closed loop control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434368-BE7D-6D45-B149-0841E74D2CD8}"/>
              </a:ext>
            </a:extLst>
          </p:cNvPr>
          <p:cNvSpPr txBox="1"/>
          <p:nvPr/>
        </p:nvSpPr>
        <p:spPr>
          <a:xfrm>
            <a:off x="10419080" y="398583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58A6D5-9F70-7447-BBC1-3D639E10BF59}"/>
              </a:ext>
            </a:extLst>
          </p:cNvPr>
          <p:cNvSpPr txBox="1"/>
          <p:nvPr/>
        </p:nvSpPr>
        <p:spPr>
          <a:xfrm>
            <a:off x="5419202" y="398438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2020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13D61A-7C06-EA4D-A8A5-72ACCE29E8F6}"/>
              </a:ext>
            </a:extLst>
          </p:cNvPr>
          <p:cNvCxnSpPr/>
          <p:nvPr/>
        </p:nvCxnSpPr>
        <p:spPr>
          <a:xfrm>
            <a:off x="5822517" y="3881324"/>
            <a:ext cx="0" cy="257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1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69CE9E-8F1E-DD47-985E-C4A334D49555}"/>
              </a:ext>
            </a:extLst>
          </p:cNvPr>
          <p:cNvGrpSpPr/>
          <p:nvPr/>
        </p:nvGrpSpPr>
        <p:grpSpPr>
          <a:xfrm>
            <a:off x="938115" y="2395676"/>
            <a:ext cx="1400119" cy="1196587"/>
            <a:chOff x="959381" y="2395676"/>
            <a:chExt cx="1400119" cy="1196587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A8B73755-58A2-AB40-A777-6DF2CD33474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9C3A9B5F-3983-5A44-8798-7280EFCB933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7806ADF-4293-824C-A95C-2819F288E3E8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Google Shape;680;p45"/>
          <p:cNvCxnSpPr/>
          <p:nvPr/>
        </p:nvCxnSpPr>
        <p:spPr>
          <a:xfrm flipV="1">
            <a:off x="3659359" y="3202241"/>
            <a:ext cx="1894970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681;p45"/>
          <p:cNvCxnSpPr/>
          <p:nvPr/>
        </p:nvCxnSpPr>
        <p:spPr>
          <a:xfrm>
            <a:off x="3659359" y="3202241"/>
            <a:ext cx="1337439" cy="10170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682;p45"/>
          <p:cNvCxnSpPr/>
          <p:nvPr/>
        </p:nvCxnSpPr>
        <p:spPr>
          <a:xfrm flipH="1" flipV="1">
            <a:off x="5476465" y="2277365"/>
            <a:ext cx="1283268" cy="913677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683;p45"/>
          <p:cNvCxnSpPr/>
          <p:nvPr/>
        </p:nvCxnSpPr>
        <p:spPr>
          <a:xfrm flipH="1">
            <a:off x="5285994" y="3191042"/>
            <a:ext cx="1473739" cy="11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684;p45"/>
          <p:cNvCxnSpPr/>
          <p:nvPr/>
        </p:nvCxnSpPr>
        <p:spPr>
          <a:xfrm flipH="1">
            <a:off x="5570247" y="3191042"/>
            <a:ext cx="1189485" cy="918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689;p45"/>
          <p:cNvCxnSpPr/>
          <p:nvPr/>
        </p:nvCxnSpPr>
        <p:spPr>
          <a:xfrm flipV="1">
            <a:off x="3659359" y="2262235"/>
            <a:ext cx="1323575" cy="940007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694;p45"/>
          <p:cNvCxnSpPr>
            <a:cxnSpLocks/>
          </p:cNvCxnSpPr>
          <p:nvPr/>
        </p:nvCxnSpPr>
        <p:spPr>
          <a:xfrm flipV="1">
            <a:off x="1640039" y="3202241"/>
            <a:ext cx="1539653" cy="1193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699;p45"/>
          <p:cNvSpPr txBox="1"/>
          <p:nvPr/>
        </p:nvSpPr>
        <p:spPr>
          <a:xfrm>
            <a:off x="3016878" y="3284696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S1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73" name="Google Shape;716;p45"/>
          <p:cNvSpPr/>
          <p:nvPr/>
        </p:nvSpPr>
        <p:spPr>
          <a:xfrm>
            <a:off x="2014830" y="3275122"/>
            <a:ext cx="440700" cy="10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17;p45"/>
          <p:cNvSpPr/>
          <p:nvPr/>
        </p:nvSpPr>
        <p:spPr>
          <a:xfrm>
            <a:off x="7955807" y="3248600"/>
            <a:ext cx="440700" cy="10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18;p45"/>
          <p:cNvSpPr/>
          <p:nvPr/>
        </p:nvSpPr>
        <p:spPr>
          <a:xfrm>
            <a:off x="946835" y="970345"/>
            <a:ext cx="2739746" cy="632407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Add</a:t>
            </a:r>
            <a:r>
              <a:rPr lang="en-US" sz="1600" i="1" kern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Switch ID, arrival time, departure, queue delay, etc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.</a:t>
            </a:r>
            <a:endParaRPr kumimoji="0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19;p45"/>
          <p:cNvCxnSpPr>
            <a:stCxn id="75" idx="2"/>
          </p:cNvCxnSpPr>
          <p:nvPr/>
        </p:nvCxnSpPr>
        <p:spPr>
          <a:xfrm>
            <a:off x="2316708" y="1602752"/>
            <a:ext cx="974520" cy="13007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6859726" y="4625150"/>
            <a:ext cx="2451302" cy="1088197"/>
            <a:chOff x="6802322" y="5352444"/>
            <a:chExt cx="2129100" cy="857400"/>
          </a:xfrm>
        </p:grpSpPr>
        <p:pic>
          <p:nvPicPr>
            <p:cNvPr id="14" name="Google Shape;668;p45" descr="Image result for database icon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984722" y="5524794"/>
              <a:ext cx="493500" cy="49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669;p45"/>
            <p:cNvSpPr/>
            <p:nvPr/>
          </p:nvSpPr>
          <p:spPr>
            <a:xfrm>
              <a:off x="6802322" y="5352444"/>
              <a:ext cx="2129100" cy="857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" name="Google Shape;720;p45"/>
            <p:cNvPicPr preferRelativeResize="0"/>
            <p:nvPr/>
          </p:nvPicPr>
          <p:blipFill rotWithShape="1">
            <a:blip r:embed="rId6">
              <a:alphaModFix/>
            </a:blip>
            <a:srcRect r="890" b="46563"/>
            <a:stretch/>
          </p:blipFill>
          <p:spPr>
            <a:xfrm>
              <a:off x="7603165" y="5418362"/>
              <a:ext cx="1230589" cy="725451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78" name="Google Shape;721;p45"/>
          <p:cNvSpPr/>
          <p:nvPr/>
        </p:nvSpPr>
        <p:spPr>
          <a:xfrm rot="5400000">
            <a:off x="7559699" y="4014237"/>
            <a:ext cx="493500" cy="10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22;p45"/>
          <p:cNvSpPr txBox="1"/>
          <p:nvPr/>
        </p:nvSpPr>
        <p:spPr>
          <a:xfrm>
            <a:off x="5264871" y="4883205"/>
            <a:ext cx="1586931" cy="61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Log, analyze, replay, visualize</a:t>
            </a:r>
            <a:endParaRPr kumimoji="0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81" name="Google Shape;724;p45"/>
          <p:cNvSpPr/>
          <p:nvPr/>
        </p:nvSpPr>
        <p:spPr>
          <a:xfrm>
            <a:off x="7127863" y="968614"/>
            <a:ext cx="2187824" cy="634138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Generate report with switch metadata</a:t>
            </a:r>
            <a:endParaRPr kumimoji="0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725;p45"/>
          <p:cNvCxnSpPr>
            <a:stCxn id="81" idx="2"/>
          </p:cNvCxnSpPr>
          <p:nvPr/>
        </p:nvCxnSpPr>
        <p:spPr>
          <a:xfrm flipH="1">
            <a:off x="7127864" y="1602752"/>
            <a:ext cx="1093911" cy="12895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353886" y="1878513"/>
            <a:ext cx="1162423" cy="875625"/>
            <a:chOff x="886475" y="4811488"/>
            <a:chExt cx="1162423" cy="875625"/>
          </a:xfrm>
        </p:grpSpPr>
        <p:sp>
          <p:nvSpPr>
            <p:cNvPr id="84" name="Rectangle 83"/>
            <p:cNvSpPr/>
            <p:nvPr/>
          </p:nvSpPr>
          <p:spPr>
            <a:xfrm>
              <a:off x="886476" y="4811488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86475" y="5077972"/>
              <a:ext cx="1162422" cy="264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86476" y="5348165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68739" y="2543815"/>
            <a:ext cx="1162422" cy="594589"/>
            <a:chOff x="9487491" y="4969625"/>
            <a:chExt cx="1162422" cy="594589"/>
          </a:xfrm>
        </p:grpSpPr>
        <p:sp>
          <p:nvSpPr>
            <p:cNvPr id="90" name="Rectangle 89"/>
            <p:cNvSpPr/>
            <p:nvPr/>
          </p:nvSpPr>
          <p:spPr>
            <a:xfrm>
              <a:off x="9487491" y="4969625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87491" y="5225266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563417" y="2516152"/>
            <a:ext cx="1162422" cy="594589"/>
            <a:chOff x="9639891" y="5801294"/>
            <a:chExt cx="1162422" cy="594589"/>
          </a:xfrm>
        </p:grpSpPr>
        <p:sp>
          <p:nvSpPr>
            <p:cNvPr id="93" name="Rectangle 92"/>
            <p:cNvSpPr/>
            <p:nvPr/>
          </p:nvSpPr>
          <p:spPr>
            <a:xfrm>
              <a:off x="9639891" y="5801294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639891" y="6056935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92141" y="1632350"/>
            <a:ext cx="1162422" cy="1124159"/>
            <a:chOff x="2281540" y="4818482"/>
            <a:chExt cx="1162422" cy="1124159"/>
          </a:xfrm>
        </p:grpSpPr>
        <p:sp>
          <p:nvSpPr>
            <p:cNvPr id="87" name="Rectangle 86"/>
            <p:cNvSpPr/>
            <p:nvPr/>
          </p:nvSpPr>
          <p:spPr>
            <a:xfrm>
              <a:off x="2281541" y="4818482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281540" y="5071903"/>
              <a:ext cx="1162422" cy="264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281540" y="5603693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281540" y="5335191"/>
              <a:ext cx="1162422" cy="264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S2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36497" y="3691281"/>
            <a:ext cx="1162422" cy="792762"/>
            <a:chOff x="3604515" y="5089175"/>
            <a:chExt cx="1162422" cy="79276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7" name="Rectangle 96"/>
            <p:cNvSpPr/>
            <p:nvPr/>
          </p:nvSpPr>
          <p:spPr>
            <a:xfrm>
              <a:off x="3604515" y="5089175"/>
              <a:ext cx="1162422" cy="264737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S1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04515" y="5352463"/>
              <a:ext cx="1162422" cy="264737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Metadata S2</a:t>
              </a:r>
              <a:endParaRPr lang="en-US" sz="14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04515" y="5617200"/>
              <a:ext cx="1162422" cy="264737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S5</a:t>
              </a:r>
            </a:p>
          </p:txBody>
        </p:sp>
      </p:grpSp>
      <p:cxnSp>
        <p:nvCxnSpPr>
          <p:cNvPr id="110" name="Google Shape;694;p45"/>
          <p:cNvCxnSpPr>
            <a:cxnSpLocks/>
          </p:cNvCxnSpPr>
          <p:nvPr/>
        </p:nvCxnSpPr>
        <p:spPr>
          <a:xfrm>
            <a:off x="7353820" y="3173507"/>
            <a:ext cx="1425449" cy="7165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699;p45"/>
          <p:cNvSpPr txBox="1"/>
          <p:nvPr/>
        </p:nvSpPr>
        <p:spPr>
          <a:xfrm>
            <a:off x="4915733" y="2446522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S2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118" name="Google Shape;699;p45"/>
          <p:cNvSpPr txBox="1"/>
          <p:nvPr/>
        </p:nvSpPr>
        <p:spPr>
          <a:xfrm>
            <a:off x="4927765" y="3284696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S3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119" name="Google Shape;699;p45"/>
          <p:cNvSpPr txBox="1"/>
          <p:nvPr/>
        </p:nvSpPr>
        <p:spPr>
          <a:xfrm>
            <a:off x="4927765" y="4257140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S4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120" name="Google Shape;699;p45"/>
          <p:cNvSpPr txBox="1"/>
          <p:nvPr/>
        </p:nvSpPr>
        <p:spPr>
          <a:xfrm>
            <a:off x="6843358" y="3284696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S5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58048" y="2797152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58048" y="3767477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28263" y="1947142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2839" y="2810495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52658" y="2800414"/>
            <a:ext cx="915462" cy="7364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335BEF76-252B-8347-9CE2-BE60C6F757AC}"/>
              </a:ext>
            </a:extLst>
          </p:cNvPr>
          <p:cNvGrpSpPr/>
          <p:nvPr/>
        </p:nvGrpSpPr>
        <p:grpSpPr>
          <a:xfrm>
            <a:off x="8829462" y="2395675"/>
            <a:ext cx="1400119" cy="1196587"/>
            <a:chOff x="959381" y="2395676"/>
            <a:chExt cx="1400119" cy="1196587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2327D1E-BA2D-D74B-9F39-865A15A5119E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FC3D2C5A-2C5E-4B43-8985-5F3DD6913BE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869EF40-84C5-2948-AE06-CE5D49817EA9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4956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538;p154"/>
          <p:cNvSpPr/>
          <p:nvPr/>
        </p:nvSpPr>
        <p:spPr>
          <a:xfrm>
            <a:off x="2178835" y="1304428"/>
            <a:ext cx="6628834" cy="119703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Flow</a:t>
            </a:r>
            <a:r>
              <a:rPr lang="en-US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Objective</a:t>
            </a: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 Service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54" name="Google Shape;1535;p154"/>
          <p:cNvSpPr/>
          <p:nvPr/>
        </p:nvSpPr>
        <p:spPr>
          <a:xfrm>
            <a:off x="2178835" y="3020083"/>
            <a:ext cx="3260457" cy="141528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</a:t>
            </a:r>
            <a:r>
              <a:rPr 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0" name="Google Shape;1535;p154"/>
          <p:cNvSpPr/>
          <p:nvPr/>
        </p:nvSpPr>
        <p:spPr>
          <a:xfrm>
            <a:off x="2259724" y="1806146"/>
            <a:ext cx="3125372" cy="579708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1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Pipeliner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4" name="Google Shape;1535;p154"/>
          <p:cNvSpPr/>
          <p:nvPr/>
        </p:nvSpPr>
        <p:spPr>
          <a:xfrm>
            <a:off x="5590331" y="1806146"/>
            <a:ext cx="3131100" cy="579708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2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Pipeliner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Google Shape;1535;p154"/>
          <p:cNvSpPr/>
          <p:nvPr/>
        </p:nvSpPr>
        <p:spPr>
          <a:xfrm>
            <a:off x="5547212" y="3020083"/>
            <a:ext cx="3260457" cy="141528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</a:t>
            </a:r>
            <a:r>
              <a:rPr lang="en-US" sz="1600">
                <a:solidFill>
                  <a:srgbClr val="000000"/>
                </a:solidFill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80515" y="3394842"/>
            <a:ext cx="2257096" cy="599091"/>
            <a:chOff x="2942897" y="3342292"/>
            <a:chExt cx="2257096" cy="599091"/>
          </a:xfrm>
        </p:grpSpPr>
        <p:sp>
          <p:nvSpPr>
            <p:cNvPr id="32" name="Rounded Rectangle 31"/>
            <p:cNvSpPr/>
            <p:nvPr/>
          </p:nvSpPr>
          <p:spPr>
            <a:xfrm>
              <a:off x="3720662" y="3342292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T2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port-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 err="1"/>
                <a:t>vlan</a:t>
              </a:r>
              <a:endParaRPr lang="en-US" sz="14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942897" y="3342292"/>
              <a:ext cx="714703" cy="5990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T0</a:t>
              </a:r>
            </a:p>
            <a:p>
              <a:pPr algn="ctr"/>
              <a:r>
                <a:rPr lang="en-US" sz="1400" dirty="0"/>
                <a:t>mac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485290" y="3342292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T6</a:t>
              </a:r>
            </a:p>
            <a:p>
              <a:pPr algn="ctr"/>
              <a:r>
                <a:rPr lang="en-US" sz="1400" dirty="0" err="1"/>
                <a:t>ip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33449" y="3394841"/>
            <a:ext cx="3087982" cy="599091"/>
            <a:chOff x="5611767" y="3342291"/>
            <a:chExt cx="3087982" cy="599091"/>
          </a:xfrm>
        </p:grpSpPr>
        <p:sp>
          <p:nvSpPr>
            <p:cNvPr id="50" name="Rounded Rectangle 49"/>
            <p:cNvSpPr/>
            <p:nvPr/>
          </p:nvSpPr>
          <p:spPr>
            <a:xfrm>
              <a:off x="6402860" y="3342291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T1</a:t>
              </a:r>
            </a:p>
            <a:p>
              <a:pPr algn="ctr"/>
              <a:r>
                <a:rPr lang="en-US" sz="1400" dirty="0" err="1"/>
                <a:t>vlan</a:t>
              </a:r>
              <a:endParaRPr lang="en-US" sz="14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611767" y="3342291"/>
              <a:ext cx="714703" cy="5990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T0</a:t>
              </a:r>
            </a:p>
            <a:p>
              <a:pPr algn="ctr"/>
              <a:r>
                <a:rPr lang="en-US" sz="1400" dirty="0"/>
                <a:t>port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193953" y="3342291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T2</a:t>
              </a:r>
            </a:p>
            <a:p>
              <a:pPr algn="ctr"/>
              <a:r>
                <a:rPr lang="en-US" sz="1400" dirty="0"/>
                <a:t>mac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985046" y="3342291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T4</a:t>
              </a:r>
            </a:p>
            <a:p>
              <a:pPr algn="ctr"/>
              <a:r>
                <a:rPr lang="en-US" sz="1400" dirty="0" err="1"/>
                <a:t>ip</a:t>
              </a:r>
              <a:endParaRPr lang="en-US" sz="14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94424" y="420417"/>
            <a:ext cx="479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Filter </a:t>
            </a:r>
            <a:r>
              <a:rPr lang="en-US" dirty="0"/>
              <a:t>on “Switch-Port, MAC-</a:t>
            </a:r>
            <a:r>
              <a:rPr lang="en-US" dirty="0" err="1"/>
              <a:t>Addr</a:t>
            </a:r>
            <a:r>
              <a:rPr lang="en-US" dirty="0"/>
              <a:t>, VLAN, IP-</a:t>
            </a:r>
            <a:r>
              <a:rPr lang="en-US" dirty="0" err="1"/>
              <a:t>Addr</a:t>
            </a:r>
            <a:r>
              <a:rPr lang="en-US" dirty="0"/>
              <a:t>”</a:t>
            </a:r>
          </a:p>
        </p:txBody>
      </p:sp>
      <p:sp>
        <p:nvSpPr>
          <p:cNvPr id="7" name="Down Arrow 6"/>
          <p:cNvSpPr/>
          <p:nvPr/>
        </p:nvSpPr>
        <p:spPr>
          <a:xfrm>
            <a:off x="5396174" y="789749"/>
            <a:ext cx="194157" cy="408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20" idx="2"/>
            <a:endCxn id="45" idx="0"/>
          </p:cNvCxnSpPr>
          <p:nvPr/>
        </p:nvCxnSpPr>
        <p:spPr>
          <a:xfrm flipH="1">
            <a:off x="3037867" y="2385854"/>
            <a:ext cx="784543" cy="100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2"/>
            <a:endCxn id="32" idx="0"/>
          </p:cNvCxnSpPr>
          <p:nvPr/>
        </p:nvCxnSpPr>
        <p:spPr>
          <a:xfrm flipH="1">
            <a:off x="3815632" y="2385854"/>
            <a:ext cx="6778" cy="100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2"/>
            <a:endCxn id="46" idx="0"/>
          </p:cNvCxnSpPr>
          <p:nvPr/>
        </p:nvCxnSpPr>
        <p:spPr>
          <a:xfrm>
            <a:off x="3822410" y="2385854"/>
            <a:ext cx="757850" cy="100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2"/>
            <a:endCxn id="51" idx="0"/>
          </p:cNvCxnSpPr>
          <p:nvPr/>
        </p:nvCxnSpPr>
        <p:spPr>
          <a:xfrm flipH="1">
            <a:off x="5990801" y="2385854"/>
            <a:ext cx="1165080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4" idx="2"/>
            <a:endCxn id="50" idx="0"/>
          </p:cNvCxnSpPr>
          <p:nvPr/>
        </p:nvCxnSpPr>
        <p:spPr>
          <a:xfrm flipH="1">
            <a:off x="6781894" y="2385854"/>
            <a:ext cx="373987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4" idx="2"/>
            <a:endCxn id="52" idx="0"/>
          </p:cNvCxnSpPr>
          <p:nvPr/>
        </p:nvCxnSpPr>
        <p:spPr>
          <a:xfrm>
            <a:off x="7155881" y="2385854"/>
            <a:ext cx="417106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4" idx="2"/>
            <a:endCxn id="53" idx="0"/>
          </p:cNvCxnSpPr>
          <p:nvPr/>
        </p:nvCxnSpPr>
        <p:spPr>
          <a:xfrm>
            <a:off x="7155881" y="2385854"/>
            <a:ext cx="1208199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822555" y="2535440"/>
            <a:ext cx="134139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OpenFlow 1.3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Flow Rules</a:t>
            </a:r>
          </a:p>
        </p:txBody>
      </p:sp>
      <p:cxnSp>
        <p:nvCxnSpPr>
          <p:cNvPr id="94" name="Straight Arrow Connector 93"/>
          <p:cNvCxnSpPr>
            <a:stCxn id="76" idx="3"/>
          </p:cNvCxnSpPr>
          <p:nvPr/>
        </p:nvCxnSpPr>
        <p:spPr>
          <a:xfrm>
            <a:off x="6163948" y="2778584"/>
            <a:ext cx="40939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6" idx="1"/>
          </p:cNvCxnSpPr>
          <p:nvPr/>
        </p:nvCxnSpPr>
        <p:spPr>
          <a:xfrm>
            <a:off x="4384142" y="2778583"/>
            <a:ext cx="438413" cy="1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6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820143" y="2854691"/>
            <a:ext cx="2364628" cy="39236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75609" y="1950255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1981" y="2212267"/>
            <a:ext cx="114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OpenFlow</a:t>
            </a:r>
          </a:p>
          <a:p>
            <a:pPr algn="ctr"/>
            <a:r>
              <a:rPr lang="en-US" dirty="0"/>
              <a:t>Protocol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2228" y="28939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36015" y="1916962"/>
            <a:ext cx="114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OpenFlow</a:t>
            </a:r>
          </a:p>
          <a:p>
            <a:pPr algn="ctr"/>
            <a:r>
              <a:rPr lang="en-US" dirty="0"/>
              <a:t>Switch</a:t>
            </a:r>
          </a:p>
        </p:txBody>
      </p:sp>
      <p:sp>
        <p:nvSpPr>
          <p:cNvPr id="16" name="Cloud Callout 15"/>
          <p:cNvSpPr/>
          <p:nvPr/>
        </p:nvSpPr>
        <p:spPr>
          <a:xfrm flipH="1">
            <a:off x="1408329" y="842212"/>
            <a:ext cx="2273520" cy="1370056"/>
          </a:xfrm>
          <a:prstGeom prst="cloudCallout">
            <a:avLst>
              <a:gd name="adj1" fmla="val -60730"/>
              <a:gd name="adj2" fmla="val 8682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58654" y="1095127"/>
            <a:ext cx="1418896" cy="8137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u="sng" dirty="0"/>
              <a:t>Flow Table</a:t>
            </a:r>
            <a:endParaRPr lang="en-US" sz="1400" dirty="0"/>
          </a:p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</a:pPr>
            <a:r>
              <a:rPr lang="en-US" sz="1400" i="1" dirty="0"/>
              <a:t>&lt;match, action&gt;</a:t>
            </a:r>
          </a:p>
          <a:p>
            <a:pPr algn="ctr">
              <a:lnSpc>
                <a:spcPct val="30000"/>
              </a:lnSpc>
            </a:pPr>
            <a:r>
              <a:rPr lang="en-US" sz="14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sz="14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sz="1400" dirty="0"/>
              <a:t>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FB22D2-F097-A64F-B785-F765B17E900A}"/>
              </a:ext>
            </a:extLst>
          </p:cNvPr>
          <p:cNvGrpSpPr/>
          <p:nvPr/>
        </p:nvGrpSpPr>
        <p:grpSpPr>
          <a:xfrm>
            <a:off x="3836015" y="2619909"/>
            <a:ext cx="1125487" cy="469564"/>
            <a:chOff x="5100301" y="3429000"/>
            <a:chExt cx="1979768" cy="800894"/>
          </a:xfrm>
        </p:grpSpPr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70ED6B55-6EEA-F243-BA4F-6534864BADA0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8C53C85-3BEE-DF44-B306-331BCB748473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5902AC0-A494-DB48-BB59-AD01CEA811F4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3F4FE583-AEFB-B94B-8454-854DAD592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A92C719B-A6D1-9447-A02F-02D4937ED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F59C685-87BF-DD4B-8BB0-DF984618141D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11BF873-D7A1-6244-A248-2C723D6C42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B8237E70-999A-234B-A57F-143BF1790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AFEDC05-3622-D842-B98B-DE78ADA25A07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990ACE9-6C08-3D4D-A37E-078AAB87FDB6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6454E8-49FD-CF4C-A1FB-230033A6FE8B}"/>
              </a:ext>
            </a:extLst>
          </p:cNvPr>
          <p:cNvGrpSpPr/>
          <p:nvPr/>
        </p:nvGrpSpPr>
        <p:grpSpPr>
          <a:xfrm>
            <a:off x="7171456" y="2240127"/>
            <a:ext cx="1400119" cy="1196587"/>
            <a:chOff x="959381" y="2395676"/>
            <a:chExt cx="1400119" cy="119658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181ACFC-AD1E-7D45-92F6-4CEFF4A0656E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43DFBA3B-7A9B-7C43-8BF9-75DB1A962FDB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E10337E-1C79-2549-BB67-DA73C369D550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910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274;p44"/>
          <p:cNvSpPr txBox="1"/>
          <p:nvPr/>
        </p:nvSpPr>
        <p:spPr>
          <a:xfrm>
            <a:off x="1841304" y="1263568"/>
            <a:ext cx="10959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Filtering</a:t>
            </a:r>
            <a:endParaRPr b="1" dirty="0"/>
          </a:p>
        </p:txBody>
      </p:sp>
      <p:sp>
        <p:nvSpPr>
          <p:cNvPr id="52" name="Google Shape;275;p44"/>
          <p:cNvSpPr txBox="1"/>
          <p:nvPr/>
        </p:nvSpPr>
        <p:spPr>
          <a:xfrm>
            <a:off x="1593747" y="3047540"/>
            <a:ext cx="13434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Forwarding</a:t>
            </a:r>
            <a:endParaRPr b="1" dirty="0"/>
          </a:p>
        </p:txBody>
      </p:sp>
      <p:sp>
        <p:nvSpPr>
          <p:cNvPr id="53" name="Google Shape;276;p44"/>
          <p:cNvSpPr txBox="1"/>
          <p:nvPr/>
        </p:nvSpPr>
        <p:spPr>
          <a:xfrm>
            <a:off x="1841247" y="5016867"/>
            <a:ext cx="10959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Next</a:t>
            </a:r>
            <a:endParaRPr b="1" dirty="0"/>
          </a:p>
        </p:txBody>
      </p:sp>
      <p:cxnSp>
        <p:nvCxnSpPr>
          <p:cNvPr id="33" name="Google Shape;259;p44"/>
          <p:cNvCxnSpPr>
            <a:endCxn id="22" idx="0"/>
          </p:cNvCxnSpPr>
          <p:nvPr/>
        </p:nvCxnSpPr>
        <p:spPr>
          <a:xfrm flipH="1">
            <a:off x="3851139" y="2005154"/>
            <a:ext cx="1477066" cy="655333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" name="Google Shape;260;p44"/>
          <p:cNvCxnSpPr>
            <a:endCxn id="27" idx="0"/>
          </p:cNvCxnSpPr>
          <p:nvPr/>
        </p:nvCxnSpPr>
        <p:spPr>
          <a:xfrm>
            <a:off x="5328203" y="2005154"/>
            <a:ext cx="1872230" cy="654457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" name="Google Shape;261;p44"/>
          <p:cNvCxnSpPr>
            <a:endCxn id="23" idx="0"/>
          </p:cNvCxnSpPr>
          <p:nvPr/>
        </p:nvCxnSpPr>
        <p:spPr>
          <a:xfrm flipH="1">
            <a:off x="4993873" y="2005154"/>
            <a:ext cx="334330" cy="66204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Google Shape;265;p44"/>
          <p:cNvCxnSpPr>
            <a:endCxn id="39" idx="0"/>
          </p:cNvCxnSpPr>
          <p:nvPr/>
        </p:nvCxnSpPr>
        <p:spPr>
          <a:xfrm>
            <a:off x="5328203" y="2005154"/>
            <a:ext cx="823137" cy="66204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Google Shape;246;p44"/>
          <p:cNvSpPr/>
          <p:nvPr/>
        </p:nvSpPr>
        <p:spPr>
          <a:xfrm>
            <a:off x="2937204" y="4109579"/>
            <a:ext cx="5307410" cy="214676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Google Shape;255;p44"/>
          <p:cNvSpPr/>
          <p:nvPr/>
        </p:nvSpPr>
        <p:spPr>
          <a:xfrm>
            <a:off x="4845733" y="4998411"/>
            <a:ext cx="995810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Multicast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9" name="Google Shape;256;p44"/>
          <p:cNvSpPr/>
          <p:nvPr/>
        </p:nvSpPr>
        <p:spPr>
          <a:xfrm>
            <a:off x="3129740" y="4998411"/>
            <a:ext cx="995810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Hashed (ECMP)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30" name="Google Shape;257;p44"/>
          <p:cNvSpPr/>
          <p:nvPr/>
        </p:nvSpPr>
        <p:spPr>
          <a:xfrm>
            <a:off x="4484316" y="4333116"/>
            <a:ext cx="1707316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Next ID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apping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36" name="Google Shape;262;p44"/>
          <p:cNvCxnSpPr/>
          <p:nvPr/>
        </p:nvCxnSpPr>
        <p:spPr>
          <a:xfrm>
            <a:off x="5337974" y="4759904"/>
            <a:ext cx="5611" cy="238621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Google Shape;263;p44"/>
          <p:cNvCxnSpPr/>
          <p:nvPr/>
        </p:nvCxnSpPr>
        <p:spPr>
          <a:xfrm flipH="1">
            <a:off x="3627665" y="4759904"/>
            <a:ext cx="1710309" cy="238621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Google Shape;272;p44"/>
          <p:cNvSpPr/>
          <p:nvPr/>
        </p:nvSpPr>
        <p:spPr>
          <a:xfrm>
            <a:off x="6383013" y="5005119"/>
            <a:ext cx="1192952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>
                <a:latin typeface="Calibri" charset="0"/>
                <a:ea typeface="Calibri" charset="0"/>
                <a:cs typeface="Calibri" charset="0"/>
              </a:rPr>
              <a:t>...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50" name="Google Shape;273;p44"/>
          <p:cNvCxnSpPr/>
          <p:nvPr/>
        </p:nvCxnSpPr>
        <p:spPr>
          <a:xfrm>
            <a:off x="5337974" y="4759904"/>
            <a:ext cx="1641478" cy="245238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Google Shape;277;p44"/>
          <p:cNvSpPr/>
          <p:nvPr/>
        </p:nvSpPr>
        <p:spPr>
          <a:xfrm>
            <a:off x="4841346" y="5714998"/>
            <a:ext cx="995810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>
                <a:latin typeface="Calibri" charset="0"/>
                <a:ea typeface="Calibri" charset="0"/>
                <a:cs typeface="Calibri" charset="0"/>
              </a:rPr>
              <a:t>Next VLAN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55" name="Google Shape;278;p44"/>
          <p:cNvCxnSpPr/>
          <p:nvPr/>
        </p:nvCxnSpPr>
        <p:spPr>
          <a:xfrm>
            <a:off x="3627645" y="5425199"/>
            <a:ext cx="1711432" cy="28990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6" name="Google Shape;279;p44"/>
          <p:cNvCxnSpPr/>
          <p:nvPr/>
        </p:nvCxnSpPr>
        <p:spPr>
          <a:xfrm flipH="1">
            <a:off x="5339134" y="5431908"/>
            <a:ext cx="1640355" cy="283285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Google Shape;280;p44"/>
          <p:cNvCxnSpPr/>
          <p:nvPr/>
        </p:nvCxnSpPr>
        <p:spPr>
          <a:xfrm flipH="1">
            <a:off x="5339149" y="5425199"/>
            <a:ext cx="4489" cy="28990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Google Shape;247;p44"/>
          <p:cNvSpPr/>
          <p:nvPr/>
        </p:nvSpPr>
        <p:spPr>
          <a:xfrm>
            <a:off x="2937205" y="2422490"/>
            <a:ext cx="5307410" cy="159020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Google Shape;252;p44"/>
          <p:cNvSpPr/>
          <p:nvPr/>
        </p:nvSpPr>
        <p:spPr>
          <a:xfrm>
            <a:off x="3446875" y="2660487"/>
            <a:ext cx="808528" cy="45289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Bridging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3" name="Google Shape;253;p44"/>
          <p:cNvSpPr/>
          <p:nvPr/>
        </p:nvSpPr>
        <p:spPr>
          <a:xfrm>
            <a:off x="4495968" y="2667196"/>
            <a:ext cx="995810" cy="4461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IPv4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outing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7" name="Google Shape;254;p44"/>
          <p:cNvSpPr/>
          <p:nvPr/>
        </p:nvSpPr>
        <p:spPr>
          <a:xfrm>
            <a:off x="6870678" y="2659611"/>
            <a:ext cx="659509" cy="45377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MPLS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39" name="Google Shape;264;p44"/>
          <p:cNvSpPr/>
          <p:nvPr/>
        </p:nvSpPr>
        <p:spPr>
          <a:xfrm>
            <a:off x="5653435" y="2667196"/>
            <a:ext cx="995810" cy="4461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IPv6 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outing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42" name="Google Shape;266;p44"/>
          <p:cNvSpPr/>
          <p:nvPr/>
        </p:nvSpPr>
        <p:spPr>
          <a:xfrm>
            <a:off x="4988424" y="3480891"/>
            <a:ext cx="698788" cy="41918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ACL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43" name="Google Shape;267;p44"/>
          <p:cNvCxnSpPr>
            <a:stCxn id="22" idx="2"/>
          </p:cNvCxnSpPr>
          <p:nvPr/>
        </p:nvCxnSpPr>
        <p:spPr>
          <a:xfrm>
            <a:off x="3851139" y="3113380"/>
            <a:ext cx="1486675" cy="367597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" name="Google Shape;268;p44"/>
          <p:cNvCxnSpPr>
            <a:stCxn id="27" idx="2"/>
          </p:cNvCxnSpPr>
          <p:nvPr/>
        </p:nvCxnSpPr>
        <p:spPr>
          <a:xfrm flipH="1">
            <a:off x="5337871" y="3113381"/>
            <a:ext cx="1862562" cy="367594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" name="Google Shape;269;p44"/>
          <p:cNvCxnSpPr>
            <a:stCxn id="23" idx="2"/>
          </p:cNvCxnSpPr>
          <p:nvPr/>
        </p:nvCxnSpPr>
        <p:spPr>
          <a:xfrm>
            <a:off x="4993873" y="3113380"/>
            <a:ext cx="343783" cy="367546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" name="Google Shape;270;p44"/>
          <p:cNvCxnSpPr>
            <a:stCxn id="39" idx="2"/>
          </p:cNvCxnSpPr>
          <p:nvPr/>
        </p:nvCxnSpPr>
        <p:spPr>
          <a:xfrm flipH="1">
            <a:off x="5337709" y="3113380"/>
            <a:ext cx="813631" cy="367546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" name="Google Shape;271;p44"/>
          <p:cNvCxnSpPr/>
          <p:nvPr/>
        </p:nvCxnSpPr>
        <p:spPr>
          <a:xfrm>
            <a:off x="5337819" y="3900071"/>
            <a:ext cx="0" cy="459799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2" name="Google Shape;285;p44"/>
          <p:cNvCxnSpPr>
            <a:stCxn id="42" idx="3"/>
          </p:cNvCxnSpPr>
          <p:nvPr/>
        </p:nvCxnSpPr>
        <p:spPr>
          <a:xfrm flipV="1">
            <a:off x="5687212" y="3690481"/>
            <a:ext cx="560377" cy="1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6243425" y="3536687"/>
            <a:ext cx="2001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Drop or pass up to ONOS</a:t>
            </a:r>
          </a:p>
        </p:txBody>
      </p:sp>
      <p:sp>
        <p:nvSpPr>
          <p:cNvPr id="15" name="Google Shape;245;p44"/>
          <p:cNvSpPr/>
          <p:nvPr/>
        </p:nvSpPr>
        <p:spPr>
          <a:xfrm>
            <a:off x="2937205" y="536029"/>
            <a:ext cx="5307410" cy="17895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Google Shape;250;p44"/>
          <p:cNvSpPr/>
          <p:nvPr/>
        </p:nvSpPr>
        <p:spPr>
          <a:xfrm>
            <a:off x="4239378" y="644603"/>
            <a:ext cx="2300613" cy="56910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In-port + VLAN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F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iltering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T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able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1" name="Google Shape;251;p44"/>
          <p:cNvSpPr/>
          <p:nvPr/>
        </p:nvSpPr>
        <p:spPr>
          <a:xfrm>
            <a:off x="4536109" y="1715355"/>
            <a:ext cx="1707316" cy="48603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Forwarding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C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lassifier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31" name="Google Shape;258;p44"/>
          <p:cNvCxnSpPr>
            <a:stCxn id="19" idx="2"/>
            <a:endCxn id="21" idx="0"/>
          </p:cNvCxnSpPr>
          <p:nvPr/>
        </p:nvCxnSpPr>
        <p:spPr>
          <a:xfrm>
            <a:off x="5389685" y="1213711"/>
            <a:ext cx="82" cy="501644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8" name="Google Shape;281;p44"/>
          <p:cNvCxnSpPr>
            <a:stCxn id="19" idx="3"/>
          </p:cNvCxnSpPr>
          <p:nvPr/>
        </p:nvCxnSpPr>
        <p:spPr>
          <a:xfrm>
            <a:off x="6539991" y="929157"/>
            <a:ext cx="718989" cy="0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7258980" y="754713"/>
            <a:ext cx="558069" cy="348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Drop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51127" y="1326574"/>
            <a:ext cx="2408745" cy="348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Permit </a:t>
            </a:r>
            <a:r>
              <a:rPr lang="en-US" sz="1400"/>
              <a:t>with Internal VLAN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0516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2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886" y="1038009"/>
            <a:ext cx="6448787" cy="47010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Brace 1"/>
          <p:cNvSpPr/>
          <p:nvPr/>
        </p:nvSpPr>
        <p:spPr>
          <a:xfrm>
            <a:off x="8518358" y="2081463"/>
            <a:ext cx="45719" cy="34891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flipV="1">
            <a:off x="8523571" y="3721768"/>
            <a:ext cx="53740" cy="49329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38644" y="2071255"/>
            <a:ext cx="95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Filtering</a:t>
            </a:r>
          </a:p>
        </p:txBody>
      </p:sp>
      <p:cxnSp>
        <p:nvCxnSpPr>
          <p:cNvPr id="5" name="Straight Arrow Connector 4"/>
          <p:cNvCxnSpPr>
            <a:stCxn id="3" idx="1"/>
            <a:endCxn id="2" idx="1"/>
          </p:cNvCxnSpPr>
          <p:nvPr/>
        </p:nvCxnSpPr>
        <p:spPr>
          <a:xfrm flipH="1">
            <a:off x="8564077" y="2255921"/>
            <a:ext cx="10745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38644" y="3186183"/>
            <a:ext cx="124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38644" y="3770078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32" name="Straight Arrow Connector 31"/>
          <p:cNvCxnSpPr>
            <a:stCxn id="26" idx="1"/>
            <a:endCxn id="20" idx="1"/>
          </p:cNvCxnSpPr>
          <p:nvPr/>
        </p:nvCxnSpPr>
        <p:spPr>
          <a:xfrm flipH="1">
            <a:off x="8577311" y="3954744"/>
            <a:ext cx="1061333" cy="136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>
            <a:off x="3296790" y="1443789"/>
            <a:ext cx="45719" cy="60340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8695" y="2081463"/>
            <a:ext cx="75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SPGW</a:t>
            </a:r>
          </a:p>
        </p:txBody>
      </p:sp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 flipV="1">
            <a:off x="2637942" y="1745490"/>
            <a:ext cx="658848" cy="5206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/>
          <p:cNvSpPr/>
          <p:nvPr/>
        </p:nvSpPr>
        <p:spPr>
          <a:xfrm>
            <a:off x="3293468" y="2409962"/>
            <a:ext cx="45719" cy="60340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3"/>
            <a:endCxn id="33" idx="1"/>
          </p:cNvCxnSpPr>
          <p:nvPr/>
        </p:nvCxnSpPr>
        <p:spPr>
          <a:xfrm>
            <a:off x="2637942" y="2266129"/>
            <a:ext cx="655526" cy="4455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flipV="1">
            <a:off x="8526378" y="3112170"/>
            <a:ext cx="45719" cy="51735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4" idx="1"/>
            <a:endCxn id="16" idx="1"/>
          </p:cNvCxnSpPr>
          <p:nvPr/>
        </p:nvCxnSpPr>
        <p:spPr>
          <a:xfrm flipH="1">
            <a:off x="8572097" y="3370849"/>
            <a:ext cx="106654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34278" y="425990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INT</a:t>
            </a:r>
          </a:p>
        </p:txBody>
      </p:sp>
      <p:cxnSp>
        <p:nvCxnSpPr>
          <p:cNvPr id="55" name="Straight Arrow Connector 54"/>
          <p:cNvCxnSpPr>
            <a:stCxn id="54" idx="3"/>
            <a:endCxn id="56" idx="1"/>
          </p:cNvCxnSpPr>
          <p:nvPr/>
        </p:nvCxnSpPr>
        <p:spPr>
          <a:xfrm>
            <a:off x="2637942" y="4444573"/>
            <a:ext cx="65884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>
            <a:off x="3296790" y="4211963"/>
            <a:ext cx="45719" cy="46522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033288" y="4946255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BNG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637942" y="5130921"/>
            <a:ext cx="65884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Left Brace 62"/>
          <p:cNvSpPr/>
          <p:nvPr/>
        </p:nvSpPr>
        <p:spPr>
          <a:xfrm>
            <a:off x="3296790" y="4898311"/>
            <a:ext cx="45719" cy="46522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946238" y="937553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Basic Functionality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468053" y="933906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Optional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748472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451;p153"/>
          <p:cNvCxnSpPr/>
          <p:nvPr/>
        </p:nvCxnSpPr>
        <p:spPr>
          <a:xfrm rot="10800000" flipH="1">
            <a:off x="2638581" y="4179201"/>
            <a:ext cx="1334191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Google Shape;1452;p153"/>
          <p:cNvCxnSpPr/>
          <p:nvPr/>
        </p:nvCxnSpPr>
        <p:spPr>
          <a:xfrm>
            <a:off x="2638581" y="4452479"/>
            <a:ext cx="1327929" cy="48860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453;p153"/>
          <p:cNvCxnSpPr/>
          <p:nvPr/>
        </p:nvCxnSpPr>
        <p:spPr>
          <a:xfrm rot="10800000" flipH="1">
            <a:off x="4101143" y="4919743"/>
            <a:ext cx="1352282" cy="1430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1454;p153"/>
          <p:cNvCxnSpPr/>
          <p:nvPr/>
        </p:nvCxnSpPr>
        <p:spPr>
          <a:xfrm>
            <a:off x="5447396" y="4129039"/>
            <a:ext cx="1211731" cy="294554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1455;p153"/>
          <p:cNvCxnSpPr/>
          <p:nvPr/>
        </p:nvCxnSpPr>
        <p:spPr>
          <a:xfrm rot="10800000">
            <a:off x="8029943" y="4143436"/>
            <a:ext cx="1187030" cy="49593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1456;p153"/>
          <p:cNvCxnSpPr/>
          <p:nvPr/>
        </p:nvCxnSpPr>
        <p:spPr>
          <a:xfrm flipH="1">
            <a:off x="7797198" y="4639373"/>
            <a:ext cx="1419774" cy="2659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1457;p153"/>
          <p:cNvCxnSpPr/>
          <p:nvPr/>
        </p:nvCxnSpPr>
        <p:spPr>
          <a:xfrm flipH="1">
            <a:off x="7735830" y="4136253"/>
            <a:ext cx="324589" cy="769215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1458;p153"/>
          <p:cNvCxnSpPr/>
          <p:nvPr/>
        </p:nvCxnSpPr>
        <p:spPr>
          <a:xfrm rot="10800000">
            <a:off x="6714428" y="4438051"/>
            <a:ext cx="911494" cy="48163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1459;p153"/>
          <p:cNvCxnSpPr/>
          <p:nvPr/>
        </p:nvCxnSpPr>
        <p:spPr>
          <a:xfrm rot="10800000" flipH="1">
            <a:off x="5484118" y="4423745"/>
            <a:ext cx="1132062" cy="45998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1460;p153"/>
          <p:cNvCxnSpPr/>
          <p:nvPr/>
        </p:nvCxnSpPr>
        <p:spPr>
          <a:xfrm rot="10800000" flipH="1">
            <a:off x="4137839" y="4143284"/>
            <a:ext cx="1297314" cy="733267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1461;p153"/>
          <p:cNvCxnSpPr/>
          <p:nvPr/>
        </p:nvCxnSpPr>
        <p:spPr>
          <a:xfrm flipH="1">
            <a:off x="6634502" y="4136253"/>
            <a:ext cx="1315753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1462;p153"/>
          <p:cNvCxnSpPr/>
          <p:nvPr/>
        </p:nvCxnSpPr>
        <p:spPr>
          <a:xfrm>
            <a:off x="5575911" y="4905315"/>
            <a:ext cx="2092610" cy="216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" name="Google Shape;1463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7693" y="4172232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5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1758" y="4358574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6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1194" y="3892717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468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3324" y="4172232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469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4106" y="3892717"/>
            <a:ext cx="801040" cy="5893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1470;p153"/>
          <p:cNvCxnSpPr/>
          <p:nvPr/>
        </p:nvCxnSpPr>
        <p:spPr>
          <a:xfrm>
            <a:off x="4033815" y="4179354"/>
            <a:ext cx="1419774" cy="74757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" name="Google Shape;1471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553" y="3914298"/>
            <a:ext cx="801040" cy="5893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1473;p153"/>
          <p:cNvSpPr/>
          <p:nvPr/>
        </p:nvSpPr>
        <p:spPr>
          <a:xfrm>
            <a:off x="2267693" y="1247282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ONOS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Instance 1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7" name="Google Shape;1463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6787" y="4645914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1463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3310" y="4645914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1463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0218" y="4645914"/>
            <a:ext cx="801040" cy="58932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1473;p153"/>
          <p:cNvSpPr/>
          <p:nvPr/>
        </p:nvSpPr>
        <p:spPr>
          <a:xfrm>
            <a:off x="7510396" y="1242015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ONOS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Instance </a:t>
            </a:r>
            <a:r>
              <a:rPr lang="en-US" sz="2000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Arial"/>
              </a:rPr>
              <a:t>n</a:t>
            </a:r>
            <a:endParaRPr sz="2000" b="0" i="1" u="none" strike="noStrike" cap="none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33280" y="2272716"/>
            <a:ext cx="4175204" cy="597837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33280" y="2285778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Atomix</a:t>
            </a:r>
            <a:endParaRPr lang="en-US" sz="1600" dirty="0"/>
          </a:p>
          <a:p>
            <a:pPr algn="ctr"/>
            <a:r>
              <a:rPr lang="en-US" sz="1600" dirty="0"/>
              <a:t>Maps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247675" y="2279246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Atomix</a:t>
            </a:r>
            <a:endParaRPr lang="en-US" sz="1600" dirty="0"/>
          </a:p>
          <a:p>
            <a:pPr algn="ctr"/>
            <a:r>
              <a:rPr lang="en-US" sz="1600" dirty="0"/>
              <a:t>Maps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80190" y="2160639"/>
            <a:ext cx="1246280" cy="835051"/>
            <a:chOff x="10296635" y="1450727"/>
            <a:chExt cx="1246280" cy="835051"/>
          </a:xfrm>
        </p:grpSpPr>
        <p:sp>
          <p:nvSpPr>
            <p:cNvPr id="84" name="Diamond 83"/>
            <p:cNvSpPr/>
            <p:nvPr/>
          </p:nvSpPr>
          <p:spPr>
            <a:xfrm>
              <a:off x="10296635" y="1450727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Diamond 84"/>
            <p:cNvSpPr/>
            <p:nvPr/>
          </p:nvSpPr>
          <p:spPr>
            <a:xfrm>
              <a:off x="10296635" y="1552576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Diamond 88"/>
            <p:cNvSpPr/>
            <p:nvPr/>
          </p:nvSpPr>
          <p:spPr>
            <a:xfrm>
              <a:off x="10296635" y="1655994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iamond 100"/>
            <p:cNvSpPr/>
            <p:nvPr/>
          </p:nvSpPr>
          <p:spPr>
            <a:xfrm>
              <a:off x="10296635" y="1744880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Diamond 103"/>
            <p:cNvSpPr/>
            <p:nvPr/>
          </p:nvSpPr>
          <p:spPr>
            <a:xfrm>
              <a:off x="10296635" y="1846729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Diamond 104"/>
            <p:cNvSpPr/>
            <p:nvPr/>
          </p:nvSpPr>
          <p:spPr>
            <a:xfrm>
              <a:off x="10296635" y="1950147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64452" y="2299771"/>
            <a:ext cx="483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Raft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50547" y="2548026"/>
            <a:ext cx="911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Algorithm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68170" y="2571633"/>
            <a:ext cx="1670321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3" idx="2"/>
          </p:cNvCxnSpPr>
          <p:nvPr/>
        </p:nvCxnSpPr>
        <p:spPr>
          <a:xfrm flipH="1">
            <a:off x="8161258" y="3303418"/>
            <a:ext cx="380976" cy="7271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3" idx="2"/>
          </p:cNvCxnSpPr>
          <p:nvPr/>
        </p:nvCxnSpPr>
        <p:spPr>
          <a:xfrm>
            <a:off x="8542234" y="3303418"/>
            <a:ext cx="674738" cy="117862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3" idx="2"/>
          </p:cNvCxnSpPr>
          <p:nvPr/>
        </p:nvCxnSpPr>
        <p:spPr>
          <a:xfrm flipH="1">
            <a:off x="6891872" y="3303418"/>
            <a:ext cx="1650362" cy="98707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6" idx="2"/>
          </p:cNvCxnSpPr>
          <p:nvPr/>
        </p:nvCxnSpPr>
        <p:spPr>
          <a:xfrm flipH="1">
            <a:off x="2668213" y="3308685"/>
            <a:ext cx="631318" cy="100076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6" idx="2"/>
          </p:cNvCxnSpPr>
          <p:nvPr/>
        </p:nvCxnSpPr>
        <p:spPr>
          <a:xfrm>
            <a:off x="3299531" y="3308685"/>
            <a:ext cx="439544" cy="14636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6" idx="2"/>
          </p:cNvCxnSpPr>
          <p:nvPr/>
        </p:nvCxnSpPr>
        <p:spPr>
          <a:xfrm>
            <a:off x="3299531" y="3308685"/>
            <a:ext cx="533749" cy="72189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498678" y="2091927"/>
            <a:ext cx="1025340" cy="1101344"/>
            <a:chOff x="10269437" y="2929235"/>
            <a:chExt cx="1148040" cy="1350639"/>
          </a:xfrm>
        </p:grpSpPr>
        <p:sp>
          <p:nvSpPr>
            <p:cNvPr id="112" name="Rectangle 111"/>
            <p:cNvSpPr/>
            <p:nvPr/>
          </p:nvSpPr>
          <p:spPr>
            <a:xfrm>
              <a:off x="10269437" y="2929235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Apps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0269437" y="3274400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269437" y="3624103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Drivers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269437" y="3978099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Protocols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317746" y="2076715"/>
            <a:ext cx="1025340" cy="1101344"/>
            <a:chOff x="10269437" y="2929235"/>
            <a:chExt cx="1148040" cy="1350639"/>
          </a:xfrm>
        </p:grpSpPr>
        <p:sp>
          <p:nvSpPr>
            <p:cNvPr id="118" name="Rectangle 117"/>
            <p:cNvSpPr/>
            <p:nvPr/>
          </p:nvSpPr>
          <p:spPr>
            <a:xfrm>
              <a:off x="10269437" y="2929235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Apps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269437" y="3274400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269437" y="3624103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Drivers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269437" y="3978099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Protocols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218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9062544" y="3566718"/>
            <a:ext cx="1339850" cy="133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196198" y="5060362"/>
            <a:ext cx="1339850" cy="133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790237" y="3566718"/>
            <a:ext cx="1339850" cy="133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FF71FB-BF72-ED43-992E-738385F4F289}"/>
              </a:ext>
            </a:extLst>
          </p:cNvPr>
          <p:cNvCxnSpPr>
            <a:cxnSpLocks/>
            <a:endCxn id="49" idx="6"/>
          </p:cNvCxnSpPr>
          <p:nvPr/>
        </p:nvCxnSpPr>
        <p:spPr bwMode="gray">
          <a:xfrm>
            <a:off x="3441921" y="4257772"/>
            <a:ext cx="1112911" cy="167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5F18FF-151E-D849-B448-C4DAE92ACC3A}"/>
              </a:ext>
            </a:extLst>
          </p:cNvPr>
          <p:cNvCxnSpPr>
            <a:cxnSpLocks/>
            <a:stCxn id="49" idx="13"/>
          </p:cNvCxnSpPr>
          <p:nvPr/>
        </p:nvCxnSpPr>
        <p:spPr bwMode="gray">
          <a:xfrm flipV="1">
            <a:off x="7044709" y="4213060"/>
            <a:ext cx="1410035" cy="1760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527482E-587B-BE45-8184-3F5DB420F07F}"/>
              </a:ext>
            </a:extLst>
          </p:cNvPr>
          <p:cNvSpPr/>
          <p:nvPr/>
        </p:nvSpPr>
        <p:spPr>
          <a:xfrm>
            <a:off x="6769210" y="2224059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</a:rPr>
              <a:t>Cloud Services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C75C9C-3A12-644A-B53B-EF7861B424E3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 bwMode="gray">
          <a:xfrm flipH="1">
            <a:off x="3441921" y="1676238"/>
            <a:ext cx="2873692" cy="216470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reeform 5">
            <a:extLst>
              <a:ext uri="{FF2B5EF4-FFF2-40B4-BE49-F238E27FC236}">
                <a16:creationId xmlns:a16="http://schemas.microsoft.com/office/drawing/2014/main" id="{0D9304AB-A3DD-E34C-9E3E-372F3998FA3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48348" y="3501456"/>
            <a:ext cx="2502845" cy="1170572"/>
          </a:xfrm>
          <a:custGeom>
            <a:avLst/>
            <a:gdLst>
              <a:gd name="T0" fmla="*/ 242 w 386"/>
              <a:gd name="T1" fmla="*/ 244 h 244"/>
              <a:gd name="T2" fmla="*/ 241 w 386"/>
              <a:gd name="T3" fmla="*/ 244 h 244"/>
              <a:gd name="T4" fmla="*/ 196 w 386"/>
              <a:gd name="T5" fmla="*/ 226 h 244"/>
              <a:gd name="T6" fmla="*/ 146 w 386"/>
              <a:gd name="T7" fmla="*/ 238 h 244"/>
              <a:gd name="T8" fmla="*/ 86 w 386"/>
              <a:gd name="T9" fmla="*/ 216 h 244"/>
              <a:gd name="T10" fmla="*/ 62 w 386"/>
              <a:gd name="T11" fmla="*/ 220 h 244"/>
              <a:gd name="T12" fmla="*/ 1 w 386"/>
              <a:gd name="T13" fmla="*/ 158 h 244"/>
              <a:gd name="T14" fmla="*/ 65 w 386"/>
              <a:gd name="T15" fmla="*/ 98 h 244"/>
              <a:gd name="T16" fmla="*/ 72 w 386"/>
              <a:gd name="T17" fmla="*/ 99 h 244"/>
              <a:gd name="T18" fmla="*/ 146 w 386"/>
              <a:gd name="T19" fmla="*/ 47 h 244"/>
              <a:gd name="T20" fmla="*/ 169 w 386"/>
              <a:gd name="T21" fmla="*/ 51 h 244"/>
              <a:gd name="T22" fmla="*/ 249 w 386"/>
              <a:gd name="T23" fmla="*/ 1 h 244"/>
              <a:gd name="T24" fmla="*/ 333 w 386"/>
              <a:gd name="T25" fmla="*/ 79 h 244"/>
              <a:gd name="T26" fmla="*/ 385 w 386"/>
              <a:gd name="T27" fmla="*/ 152 h 244"/>
              <a:gd name="T28" fmla="*/ 362 w 386"/>
              <a:gd name="T29" fmla="*/ 205 h 244"/>
              <a:gd name="T30" fmla="*/ 319 w 386"/>
              <a:gd name="T31" fmla="*/ 222 h 244"/>
              <a:gd name="T32" fmla="*/ 298 w 386"/>
              <a:gd name="T33" fmla="*/ 217 h 244"/>
              <a:gd name="T34" fmla="*/ 242 w 386"/>
              <a:gd name="T35" fmla="*/ 244 h 244"/>
              <a:gd name="T36" fmla="*/ 199 w 386"/>
              <a:gd name="T37" fmla="*/ 206 h 244"/>
              <a:gd name="T38" fmla="*/ 203 w 386"/>
              <a:gd name="T39" fmla="*/ 211 h 244"/>
              <a:gd name="T40" fmla="*/ 241 w 386"/>
              <a:gd name="T41" fmla="*/ 228 h 244"/>
              <a:gd name="T42" fmla="*/ 288 w 386"/>
              <a:gd name="T43" fmla="*/ 203 h 244"/>
              <a:gd name="T44" fmla="*/ 293 w 386"/>
              <a:gd name="T45" fmla="*/ 196 h 244"/>
              <a:gd name="T46" fmla="*/ 299 w 386"/>
              <a:gd name="T47" fmla="*/ 200 h 244"/>
              <a:gd name="T48" fmla="*/ 320 w 386"/>
              <a:gd name="T49" fmla="*/ 206 h 244"/>
              <a:gd name="T50" fmla="*/ 351 w 386"/>
              <a:gd name="T51" fmla="*/ 193 h 244"/>
              <a:gd name="T52" fmla="*/ 369 w 386"/>
              <a:gd name="T53" fmla="*/ 151 h 244"/>
              <a:gd name="T54" fmla="*/ 325 w 386"/>
              <a:gd name="T55" fmla="*/ 94 h 244"/>
              <a:gd name="T56" fmla="*/ 319 w 386"/>
              <a:gd name="T57" fmla="*/ 93 h 244"/>
              <a:gd name="T58" fmla="*/ 318 w 386"/>
              <a:gd name="T59" fmla="*/ 87 h 244"/>
              <a:gd name="T60" fmla="*/ 248 w 386"/>
              <a:gd name="T61" fmla="*/ 17 h 244"/>
              <a:gd name="T62" fmla="*/ 248 w 386"/>
              <a:gd name="T63" fmla="*/ 17 h 244"/>
              <a:gd name="T64" fmla="*/ 181 w 386"/>
              <a:gd name="T65" fmla="*/ 64 h 244"/>
              <a:gd name="T66" fmla="*/ 177 w 386"/>
              <a:gd name="T67" fmla="*/ 72 h 244"/>
              <a:gd name="T68" fmla="*/ 170 w 386"/>
              <a:gd name="T69" fmla="*/ 69 h 244"/>
              <a:gd name="T70" fmla="*/ 145 w 386"/>
              <a:gd name="T71" fmla="*/ 63 h 244"/>
              <a:gd name="T72" fmla="*/ 85 w 386"/>
              <a:gd name="T73" fmla="*/ 110 h 244"/>
              <a:gd name="T74" fmla="*/ 84 w 386"/>
              <a:gd name="T75" fmla="*/ 118 h 244"/>
              <a:gd name="T76" fmla="*/ 76 w 386"/>
              <a:gd name="T77" fmla="*/ 116 h 244"/>
              <a:gd name="T78" fmla="*/ 64 w 386"/>
              <a:gd name="T79" fmla="*/ 114 h 244"/>
              <a:gd name="T80" fmla="*/ 17 w 386"/>
              <a:gd name="T81" fmla="*/ 158 h 244"/>
              <a:gd name="T82" fmla="*/ 62 w 386"/>
              <a:gd name="T83" fmla="*/ 204 h 244"/>
              <a:gd name="T84" fmla="*/ 84 w 386"/>
              <a:gd name="T85" fmla="*/ 199 h 244"/>
              <a:gd name="T86" fmla="*/ 89 w 386"/>
              <a:gd name="T87" fmla="*/ 197 h 244"/>
              <a:gd name="T88" fmla="*/ 94 w 386"/>
              <a:gd name="T89" fmla="*/ 201 h 244"/>
              <a:gd name="T90" fmla="*/ 147 w 386"/>
              <a:gd name="T91" fmla="*/ 222 h 244"/>
              <a:gd name="T92" fmla="*/ 193 w 386"/>
              <a:gd name="T93" fmla="*/ 210 h 244"/>
              <a:gd name="T94" fmla="*/ 199 w 386"/>
              <a:gd name="T95" fmla="*/ 206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6" h="244">
                <a:moveTo>
                  <a:pt x="242" y="244"/>
                </a:moveTo>
                <a:cubicBezTo>
                  <a:pt x="242" y="244"/>
                  <a:pt x="241" y="244"/>
                  <a:pt x="241" y="244"/>
                </a:cubicBezTo>
                <a:cubicBezTo>
                  <a:pt x="224" y="244"/>
                  <a:pt x="208" y="238"/>
                  <a:pt x="196" y="226"/>
                </a:cubicBezTo>
                <a:cubicBezTo>
                  <a:pt x="182" y="234"/>
                  <a:pt x="164" y="238"/>
                  <a:pt x="146" y="238"/>
                </a:cubicBezTo>
                <a:cubicBezTo>
                  <a:pt x="123" y="237"/>
                  <a:pt x="101" y="229"/>
                  <a:pt x="86" y="216"/>
                </a:cubicBezTo>
                <a:cubicBezTo>
                  <a:pt x="79" y="219"/>
                  <a:pt x="70" y="220"/>
                  <a:pt x="62" y="220"/>
                </a:cubicBezTo>
                <a:cubicBezTo>
                  <a:pt x="27" y="219"/>
                  <a:pt x="0" y="191"/>
                  <a:pt x="1" y="158"/>
                </a:cubicBezTo>
                <a:cubicBezTo>
                  <a:pt x="2" y="124"/>
                  <a:pt x="30" y="97"/>
                  <a:pt x="65" y="98"/>
                </a:cubicBezTo>
                <a:cubicBezTo>
                  <a:pt x="67" y="98"/>
                  <a:pt x="70" y="98"/>
                  <a:pt x="72" y="99"/>
                </a:cubicBezTo>
                <a:cubicBezTo>
                  <a:pt x="82" y="67"/>
                  <a:pt x="112" y="46"/>
                  <a:pt x="146" y="47"/>
                </a:cubicBezTo>
                <a:cubicBezTo>
                  <a:pt x="154" y="47"/>
                  <a:pt x="162" y="49"/>
                  <a:pt x="169" y="51"/>
                </a:cubicBezTo>
                <a:cubicBezTo>
                  <a:pt x="184" y="19"/>
                  <a:pt x="215" y="0"/>
                  <a:pt x="249" y="1"/>
                </a:cubicBezTo>
                <a:cubicBezTo>
                  <a:pt x="291" y="2"/>
                  <a:pt x="326" y="35"/>
                  <a:pt x="333" y="79"/>
                </a:cubicBezTo>
                <a:cubicBezTo>
                  <a:pt x="364" y="85"/>
                  <a:pt x="386" y="116"/>
                  <a:pt x="385" y="152"/>
                </a:cubicBezTo>
                <a:cubicBezTo>
                  <a:pt x="385" y="172"/>
                  <a:pt x="376" y="192"/>
                  <a:pt x="362" y="205"/>
                </a:cubicBezTo>
                <a:cubicBezTo>
                  <a:pt x="350" y="216"/>
                  <a:pt x="335" y="222"/>
                  <a:pt x="319" y="222"/>
                </a:cubicBezTo>
                <a:cubicBezTo>
                  <a:pt x="312" y="222"/>
                  <a:pt x="305" y="220"/>
                  <a:pt x="298" y="217"/>
                </a:cubicBezTo>
                <a:cubicBezTo>
                  <a:pt x="285" y="234"/>
                  <a:pt x="264" y="244"/>
                  <a:pt x="242" y="244"/>
                </a:cubicBezTo>
                <a:close/>
                <a:moveTo>
                  <a:pt x="199" y="206"/>
                </a:moveTo>
                <a:cubicBezTo>
                  <a:pt x="203" y="211"/>
                  <a:pt x="203" y="211"/>
                  <a:pt x="203" y="211"/>
                </a:cubicBezTo>
                <a:cubicBezTo>
                  <a:pt x="213" y="222"/>
                  <a:pt x="227" y="228"/>
                  <a:pt x="241" y="228"/>
                </a:cubicBezTo>
                <a:cubicBezTo>
                  <a:pt x="260" y="229"/>
                  <a:pt x="278" y="219"/>
                  <a:pt x="288" y="203"/>
                </a:cubicBezTo>
                <a:cubicBezTo>
                  <a:pt x="293" y="196"/>
                  <a:pt x="293" y="196"/>
                  <a:pt x="293" y="196"/>
                </a:cubicBezTo>
                <a:cubicBezTo>
                  <a:pt x="299" y="200"/>
                  <a:pt x="299" y="200"/>
                  <a:pt x="299" y="200"/>
                </a:cubicBezTo>
                <a:cubicBezTo>
                  <a:pt x="306" y="204"/>
                  <a:pt x="313" y="206"/>
                  <a:pt x="320" y="206"/>
                </a:cubicBezTo>
                <a:cubicBezTo>
                  <a:pt x="331" y="206"/>
                  <a:pt x="342" y="202"/>
                  <a:pt x="351" y="193"/>
                </a:cubicBezTo>
                <a:cubicBezTo>
                  <a:pt x="362" y="183"/>
                  <a:pt x="369" y="168"/>
                  <a:pt x="369" y="151"/>
                </a:cubicBezTo>
                <a:cubicBezTo>
                  <a:pt x="370" y="121"/>
                  <a:pt x="351" y="96"/>
                  <a:pt x="325" y="94"/>
                </a:cubicBezTo>
                <a:cubicBezTo>
                  <a:pt x="319" y="93"/>
                  <a:pt x="319" y="93"/>
                  <a:pt x="319" y="93"/>
                </a:cubicBezTo>
                <a:cubicBezTo>
                  <a:pt x="318" y="87"/>
                  <a:pt x="318" y="87"/>
                  <a:pt x="318" y="87"/>
                </a:cubicBezTo>
                <a:cubicBezTo>
                  <a:pt x="315" y="48"/>
                  <a:pt x="285" y="18"/>
                  <a:pt x="248" y="17"/>
                </a:cubicBezTo>
                <a:cubicBezTo>
                  <a:pt x="248" y="17"/>
                  <a:pt x="248" y="17"/>
                  <a:pt x="248" y="17"/>
                </a:cubicBezTo>
                <a:cubicBezTo>
                  <a:pt x="219" y="16"/>
                  <a:pt x="192" y="35"/>
                  <a:pt x="181" y="64"/>
                </a:cubicBezTo>
                <a:cubicBezTo>
                  <a:pt x="177" y="72"/>
                  <a:pt x="177" y="72"/>
                  <a:pt x="177" y="72"/>
                </a:cubicBezTo>
                <a:cubicBezTo>
                  <a:pt x="170" y="69"/>
                  <a:pt x="170" y="69"/>
                  <a:pt x="170" y="69"/>
                </a:cubicBezTo>
                <a:cubicBezTo>
                  <a:pt x="162" y="65"/>
                  <a:pt x="154" y="63"/>
                  <a:pt x="145" y="63"/>
                </a:cubicBezTo>
                <a:cubicBezTo>
                  <a:pt x="117" y="62"/>
                  <a:pt x="92" y="82"/>
                  <a:pt x="85" y="110"/>
                </a:cubicBezTo>
                <a:cubicBezTo>
                  <a:pt x="84" y="118"/>
                  <a:pt x="84" y="118"/>
                  <a:pt x="84" y="118"/>
                </a:cubicBezTo>
                <a:cubicBezTo>
                  <a:pt x="76" y="116"/>
                  <a:pt x="76" y="116"/>
                  <a:pt x="76" y="116"/>
                </a:cubicBezTo>
                <a:cubicBezTo>
                  <a:pt x="72" y="115"/>
                  <a:pt x="68" y="114"/>
                  <a:pt x="64" y="114"/>
                </a:cubicBezTo>
                <a:cubicBezTo>
                  <a:pt x="39" y="114"/>
                  <a:pt x="18" y="133"/>
                  <a:pt x="17" y="158"/>
                </a:cubicBezTo>
                <a:cubicBezTo>
                  <a:pt x="17" y="183"/>
                  <a:pt x="37" y="204"/>
                  <a:pt x="62" y="204"/>
                </a:cubicBezTo>
                <a:cubicBezTo>
                  <a:pt x="70" y="204"/>
                  <a:pt x="78" y="203"/>
                  <a:pt x="84" y="199"/>
                </a:cubicBezTo>
                <a:cubicBezTo>
                  <a:pt x="89" y="197"/>
                  <a:pt x="89" y="197"/>
                  <a:pt x="89" y="197"/>
                </a:cubicBezTo>
                <a:cubicBezTo>
                  <a:pt x="94" y="201"/>
                  <a:pt x="94" y="201"/>
                  <a:pt x="94" y="201"/>
                </a:cubicBezTo>
                <a:cubicBezTo>
                  <a:pt x="106" y="213"/>
                  <a:pt x="125" y="221"/>
                  <a:pt x="147" y="222"/>
                </a:cubicBezTo>
                <a:cubicBezTo>
                  <a:pt x="164" y="222"/>
                  <a:pt x="180" y="218"/>
                  <a:pt x="193" y="210"/>
                </a:cubicBezTo>
                <a:lnTo>
                  <a:pt x="199" y="2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02613E-6BC7-1D46-B587-B3A573D00339}"/>
              </a:ext>
            </a:extLst>
          </p:cNvPr>
          <p:cNvSpPr txBox="1"/>
          <p:nvPr/>
        </p:nvSpPr>
        <p:spPr>
          <a:xfrm>
            <a:off x="10154355" y="3254610"/>
            <a:ext cx="1048364" cy="44319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Corporate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Datacenter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830A6-82B1-4144-801B-F827902F09A3}"/>
              </a:ext>
            </a:extLst>
          </p:cNvPr>
          <p:cNvSpPr txBox="1"/>
          <p:nvPr/>
        </p:nvSpPr>
        <p:spPr>
          <a:xfrm>
            <a:off x="1397168" y="3420809"/>
            <a:ext cx="657231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Branch</a:t>
            </a:r>
          </a:p>
        </p:txBody>
      </p:sp>
      <p:pic>
        <p:nvPicPr>
          <p:cNvPr id="35" name="Google Shape;1463;p153" descr="switch-icon.png">
            <a:extLst>
              <a:ext uri="{FF2B5EF4-FFF2-40B4-BE49-F238E27FC236}">
                <a16:creationId xmlns:a16="http://schemas.microsoft.com/office/drawing/2014/main" id="{50BFE77A-6E07-0942-A8C6-0C46B730EE4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84190" y="3840940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463;p153" descr="switch-icon.png">
            <a:extLst>
              <a:ext uri="{FF2B5EF4-FFF2-40B4-BE49-F238E27FC236}">
                <a16:creationId xmlns:a16="http://schemas.microsoft.com/office/drawing/2014/main" id="{205A5F32-982B-4245-9DAB-43174AEB43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54744" y="3844834"/>
            <a:ext cx="915462" cy="73645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D35DF8F-05D7-E941-A7EC-CAC29472D175}"/>
              </a:ext>
            </a:extLst>
          </p:cNvPr>
          <p:cNvSpPr/>
          <p:nvPr/>
        </p:nvSpPr>
        <p:spPr>
          <a:xfrm>
            <a:off x="4671744" y="981743"/>
            <a:ext cx="3287738" cy="69449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SD-WAN Controller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7350CD-1171-D841-92BF-D1054A37599B}"/>
              </a:ext>
            </a:extLst>
          </p:cNvPr>
          <p:cNvCxnSpPr>
            <a:cxnSpLocks/>
            <a:stCxn id="49" idx="0"/>
          </p:cNvCxnSpPr>
          <p:nvPr/>
        </p:nvCxnSpPr>
        <p:spPr bwMode="gray">
          <a:xfrm>
            <a:off x="6117489" y="4672028"/>
            <a:ext cx="690757" cy="94470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011CB7-906D-3B43-A101-D768C029CD5E}"/>
              </a:ext>
            </a:extLst>
          </p:cNvPr>
          <p:cNvSpPr txBox="1"/>
          <p:nvPr/>
        </p:nvSpPr>
        <p:spPr>
          <a:xfrm>
            <a:off x="8515400" y="5939878"/>
            <a:ext cx="1094852" cy="276999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Main Office</a:t>
            </a:r>
          </a:p>
        </p:txBody>
      </p:sp>
      <p:pic>
        <p:nvPicPr>
          <p:cNvPr id="56" name="Google Shape;1463;p153" descr="switch-icon.png">
            <a:extLst>
              <a:ext uri="{FF2B5EF4-FFF2-40B4-BE49-F238E27FC236}">
                <a16:creationId xmlns:a16="http://schemas.microsoft.com/office/drawing/2014/main" id="{A3E69FF0-F97D-0D4F-9818-69ECC725C0E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034" y="5310027"/>
            <a:ext cx="915462" cy="736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A5507CB-7D0D-4546-B2D9-63A5C881359E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 bwMode="gray">
          <a:xfrm>
            <a:off x="6315613" y="1676238"/>
            <a:ext cx="2596862" cy="216859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7E4AC2C-6EC6-9E4C-9815-CA702E027D50}"/>
              </a:ext>
            </a:extLst>
          </p:cNvPr>
          <p:cNvCxnSpPr/>
          <p:nvPr/>
        </p:nvCxnSpPr>
        <p:spPr>
          <a:xfrm flipV="1">
            <a:off x="3899652" y="4025921"/>
            <a:ext cx="4421825" cy="372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3F8AA42-B6AE-7244-AFC2-65B6AF0BBABC}"/>
              </a:ext>
            </a:extLst>
          </p:cNvPr>
          <p:cNvCxnSpPr>
            <a:cxnSpLocks/>
          </p:cNvCxnSpPr>
          <p:nvPr/>
        </p:nvCxnSpPr>
        <p:spPr>
          <a:xfrm>
            <a:off x="3899652" y="4402330"/>
            <a:ext cx="2512478" cy="12759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0FA859-F6DB-2F42-8806-A40C15FA70D0}"/>
              </a:ext>
            </a:extLst>
          </p:cNvPr>
          <p:cNvCxnSpPr>
            <a:cxnSpLocks/>
          </p:cNvCxnSpPr>
          <p:nvPr/>
        </p:nvCxnSpPr>
        <p:spPr>
          <a:xfrm flipV="1">
            <a:off x="7253987" y="4395178"/>
            <a:ext cx="951818" cy="8856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D355321-342B-7347-850B-E5759F8C8939}"/>
              </a:ext>
            </a:extLst>
          </p:cNvPr>
          <p:cNvSpPr/>
          <p:nvPr/>
        </p:nvSpPr>
        <p:spPr>
          <a:xfrm>
            <a:off x="5660986" y="5863536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SD-WAN Edge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3D567D-00C8-BE42-939B-C1FDD27A6BAE}"/>
              </a:ext>
            </a:extLst>
          </p:cNvPr>
          <p:cNvSpPr/>
          <p:nvPr/>
        </p:nvSpPr>
        <p:spPr>
          <a:xfrm>
            <a:off x="3845409" y="5104670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Overlay Tunnel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3A6A29-410D-624C-AC3E-B49BEE4D5F32}"/>
              </a:ext>
            </a:extLst>
          </p:cNvPr>
          <p:cNvCxnSpPr>
            <a:cxnSpLocks/>
          </p:cNvCxnSpPr>
          <p:nvPr/>
        </p:nvCxnSpPr>
        <p:spPr bwMode="gray">
          <a:xfrm flipV="1">
            <a:off x="3633508" y="2860912"/>
            <a:ext cx="2395166" cy="961758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lgDash"/>
            <a:miter lim="800000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AB2973C-52BC-BA4C-B332-AF77186F1E42}"/>
              </a:ext>
            </a:extLst>
          </p:cNvPr>
          <p:cNvSpPr/>
          <p:nvPr/>
        </p:nvSpPr>
        <p:spPr>
          <a:xfrm>
            <a:off x="5436183" y="313177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Network Policies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3C47145-F5EE-6142-BB6D-2C15C04869B8}"/>
              </a:ext>
            </a:extLst>
          </p:cNvPr>
          <p:cNvCxnSpPr>
            <a:stCxn id="65" idx="2"/>
            <a:endCxn id="37" idx="0"/>
          </p:cNvCxnSpPr>
          <p:nvPr/>
        </p:nvCxnSpPr>
        <p:spPr>
          <a:xfrm>
            <a:off x="6312385" y="682509"/>
            <a:ext cx="3228" cy="29923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id="{2D8E48CB-715A-D747-AEFA-A860AAE5AF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021320" y="2399205"/>
            <a:ext cx="1026807" cy="563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1908FD-68FE-BA4C-A5D8-AA874AECA9BB}"/>
              </a:ext>
            </a:extLst>
          </p:cNvPr>
          <p:cNvCxnSpPr>
            <a:cxnSpLocks/>
            <a:stCxn id="37" idx="2"/>
            <a:endCxn id="56" idx="0"/>
          </p:cNvCxnSpPr>
          <p:nvPr/>
        </p:nvCxnSpPr>
        <p:spPr bwMode="gray">
          <a:xfrm>
            <a:off x="6315613" y="1676238"/>
            <a:ext cx="734152" cy="363378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ABE651-A9FB-7B4E-A079-7DD918F2F92D}"/>
              </a:ext>
            </a:extLst>
          </p:cNvPr>
          <p:cNvGrpSpPr/>
          <p:nvPr/>
        </p:nvGrpSpPr>
        <p:grpSpPr>
          <a:xfrm>
            <a:off x="2017570" y="3730555"/>
            <a:ext cx="873717" cy="957221"/>
            <a:chOff x="2311302" y="1723720"/>
            <a:chExt cx="873717" cy="957221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7D4B139F-2B8E-384E-BDEE-1F2F99E311FF}"/>
                </a:ext>
              </a:extLst>
            </p:cNvPr>
            <p:cNvSpPr/>
            <p:nvPr/>
          </p:nvSpPr>
          <p:spPr>
            <a:xfrm>
              <a:off x="2468743" y="1732050"/>
              <a:ext cx="553547" cy="8867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3D2D4B85-FAE0-224D-8510-741032B0ECD1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1302" y="1723720"/>
              <a:ext cx="873717" cy="95722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117A8B-078A-1941-AFBB-48CD3A778999}"/>
              </a:ext>
            </a:extLst>
          </p:cNvPr>
          <p:cNvGrpSpPr/>
          <p:nvPr/>
        </p:nvGrpSpPr>
        <p:grpSpPr>
          <a:xfrm>
            <a:off x="7426293" y="5251538"/>
            <a:ext cx="873717" cy="957221"/>
            <a:chOff x="2311302" y="1723720"/>
            <a:chExt cx="873717" cy="957221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7886402-E191-234C-9966-2CFC55780FCD}"/>
                </a:ext>
              </a:extLst>
            </p:cNvPr>
            <p:cNvSpPr/>
            <p:nvPr/>
          </p:nvSpPr>
          <p:spPr>
            <a:xfrm>
              <a:off x="2468743" y="1732050"/>
              <a:ext cx="553547" cy="8867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C69F998F-70A1-C845-9B53-376DDA2695D7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1302" y="1723720"/>
              <a:ext cx="873717" cy="95722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AE9138-15C6-FC45-8EC7-A72BB6DD295A}"/>
              </a:ext>
            </a:extLst>
          </p:cNvPr>
          <p:cNvGrpSpPr/>
          <p:nvPr/>
        </p:nvGrpSpPr>
        <p:grpSpPr>
          <a:xfrm>
            <a:off x="9294203" y="3752054"/>
            <a:ext cx="873717" cy="957221"/>
            <a:chOff x="2311302" y="1723720"/>
            <a:chExt cx="873717" cy="957221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AC47AC77-CAA1-B541-9BC6-7E908E8D5F5E}"/>
                </a:ext>
              </a:extLst>
            </p:cNvPr>
            <p:cNvSpPr/>
            <p:nvPr/>
          </p:nvSpPr>
          <p:spPr>
            <a:xfrm>
              <a:off x="2468743" y="1732050"/>
              <a:ext cx="553547" cy="8867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5ACD8652-43E1-7B43-800A-33A48BB2A0BC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1302" y="1723720"/>
              <a:ext cx="873717" cy="957221"/>
            </a:xfrm>
            <a:prstGeom prst="rect">
              <a:avLst/>
            </a:prstGeom>
          </p:spPr>
        </p:pic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FD07BE7F-A390-1F43-ABC9-3E14E131F7B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6818" y="2473476"/>
            <a:ext cx="462123" cy="4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14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E0402D4-E2FD-0E49-B4DA-BD33DB297BA3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A6346CC-F90D-8B4C-A3DC-B3CF18863792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408323EE-CF8D-1F47-BD91-A7B8DBECC60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2E6FFE1-2C15-D046-AAD8-20C66B60C166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B2083F-BEE2-8347-AC35-6722942141EC}"/>
              </a:ext>
            </a:extLst>
          </p:cNvPr>
          <p:cNvSpPr/>
          <p:nvPr/>
        </p:nvSpPr>
        <p:spPr>
          <a:xfrm>
            <a:off x="3696187" y="2264025"/>
            <a:ext cx="4385462" cy="65116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ea typeface="Symbol" charset="2"/>
                <a:cs typeface="Symbol" charset="2"/>
              </a:rPr>
              <a:t>Network Virtualization</a:t>
            </a:r>
            <a:br>
              <a:rPr lang="en-US" sz="2000" dirty="0">
                <a:ea typeface="Symbol" charset="2"/>
                <a:cs typeface="Symbol" charset="2"/>
              </a:rPr>
            </a:br>
            <a:r>
              <a:rPr lang="en-US" sz="2000" dirty="0">
                <a:ea typeface="Symbol" charset="2"/>
                <a:cs typeface="Symbol" charset="2"/>
              </a:rPr>
              <a:t>Controller</a:t>
            </a:r>
            <a:endParaRPr lang="en-US" sz="20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vS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24" idx="2"/>
            <a:endCxn id="22" idx="3"/>
          </p:cNvCxnSpPr>
          <p:nvPr/>
        </p:nvCxnSpPr>
        <p:spPr>
          <a:xfrm flipH="1">
            <a:off x="2341752" y="2915189"/>
            <a:ext cx="3547166" cy="18024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4" idx="2"/>
            <a:endCxn id="38" idx="1"/>
          </p:cNvCxnSpPr>
          <p:nvPr/>
        </p:nvCxnSpPr>
        <p:spPr>
          <a:xfrm>
            <a:off x="5888918" y="2915189"/>
            <a:ext cx="3663517" cy="177113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852663" y="36991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9694328" y="36991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pic>
        <p:nvPicPr>
          <p:cNvPr id="39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7887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0529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72695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EB3CD5B-7D51-6044-87A4-D2A98DF32B57}"/>
              </a:ext>
            </a:extLst>
          </p:cNvPr>
          <p:cNvSpPr txBox="1"/>
          <p:nvPr/>
        </p:nvSpPr>
        <p:spPr>
          <a:xfrm>
            <a:off x="4692918" y="5556167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Underlay Network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5B704-0E3E-3340-BEA2-4478E8FA17F4}"/>
              </a:ext>
            </a:extLst>
          </p:cNvPr>
          <p:cNvSpPr txBox="1"/>
          <p:nvPr/>
        </p:nvSpPr>
        <p:spPr>
          <a:xfrm>
            <a:off x="5641895" y="97837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611F4B-E938-644D-BDCB-19CF2DC34A62}"/>
              </a:ext>
            </a:extLst>
          </p:cNvPr>
          <p:cNvCxnSpPr/>
          <p:nvPr/>
        </p:nvCxnSpPr>
        <p:spPr>
          <a:xfrm>
            <a:off x="5888918" y="1393372"/>
            <a:ext cx="0" cy="739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F5B397-2096-834C-A894-BBA42E2C1AA1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B791644-B9C5-5D48-AF8D-98EC7ABC54D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5FED7783-3F66-DD46-9A42-0A2568A2FD30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CF2B9A0-34C6-9A4D-B3A3-F84CD03802F7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248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D9DCA6D9-D98C-1348-B130-909EAC82DE89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EE7B80D-F3C9-A44C-B0E5-9CAD96B59544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9B299D7-5155-A34E-ACD3-C766BB46857D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418A90F-83CE-7540-B6EA-E327FE79D7B7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pic>
        <p:nvPicPr>
          <p:cNvPr id="39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7887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0529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72695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EB3CD5B-7D51-6044-87A4-D2A98DF32B57}"/>
              </a:ext>
            </a:extLst>
          </p:cNvPr>
          <p:cNvSpPr txBox="1"/>
          <p:nvPr/>
        </p:nvSpPr>
        <p:spPr>
          <a:xfrm>
            <a:off x="4692918" y="5556167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Underlay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ABCA04-64BE-E249-B4C0-E2E38D13654B}"/>
              </a:ext>
            </a:extLst>
          </p:cNvPr>
          <p:cNvGrpSpPr/>
          <p:nvPr/>
        </p:nvGrpSpPr>
        <p:grpSpPr>
          <a:xfrm>
            <a:off x="1669215" y="2594715"/>
            <a:ext cx="9377140" cy="616975"/>
            <a:chOff x="958645" y="1302188"/>
            <a:chExt cx="10586184" cy="76258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AA3B38-695B-D941-89E1-83016B4CBE80}"/>
                </a:ext>
              </a:extLst>
            </p:cNvPr>
            <p:cNvSpPr/>
            <p:nvPr/>
          </p:nvSpPr>
          <p:spPr>
            <a:xfrm>
              <a:off x="958645" y="1312607"/>
              <a:ext cx="9247239" cy="752168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11F7C8-5003-834F-8EFE-7536B1E186DB}"/>
                </a:ext>
              </a:extLst>
            </p:cNvPr>
            <p:cNvCxnSpPr/>
            <p:nvPr/>
          </p:nvCxnSpPr>
          <p:spPr>
            <a:xfrm>
              <a:off x="2374497" y="1312607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04CD46-3F3F-124E-A965-A123A03741B7}"/>
                </a:ext>
              </a:extLst>
            </p:cNvPr>
            <p:cNvCxnSpPr/>
            <p:nvPr/>
          </p:nvCxnSpPr>
          <p:spPr>
            <a:xfrm>
              <a:off x="3780507" y="1312607"/>
              <a:ext cx="0" cy="75216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D01C55-9756-0048-9E6C-973CBC73F4BB}"/>
                </a:ext>
              </a:extLst>
            </p:cNvPr>
            <p:cNvCxnSpPr/>
            <p:nvPr/>
          </p:nvCxnSpPr>
          <p:spPr>
            <a:xfrm>
              <a:off x="5157027" y="1312607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830906-5862-0345-BC65-9C1288ACCECB}"/>
                </a:ext>
              </a:extLst>
            </p:cNvPr>
            <p:cNvSpPr/>
            <p:nvPr/>
          </p:nvSpPr>
          <p:spPr>
            <a:xfrm>
              <a:off x="9258213" y="1312607"/>
              <a:ext cx="2286616" cy="7521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A66BAB-24D6-2548-9F3E-FB2BF63E9AE2}"/>
                </a:ext>
              </a:extLst>
            </p:cNvPr>
            <p:cNvSpPr txBox="1"/>
            <p:nvPr/>
          </p:nvSpPr>
          <p:spPr>
            <a:xfrm>
              <a:off x="977758" y="1321471"/>
              <a:ext cx="1361767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Outer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MAC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D7FEA8-EDDD-A142-ACE0-1DA7E76E9DD9}"/>
                </a:ext>
              </a:extLst>
            </p:cNvPr>
            <p:cNvSpPr txBox="1"/>
            <p:nvPr/>
          </p:nvSpPr>
          <p:spPr>
            <a:xfrm>
              <a:off x="9362085" y="1469691"/>
              <a:ext cx="1644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r-IN" sz="1400" dirty="0"/>
                <a:t>…</a:t>
              </a:r>
              <a:r>
                <a:rPr lang="en-US" sz="1400" dirty="0"/>
                <a:t> Payload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351D4C7-FB2F-1645-A7E0-AF05C9BEEAE6}"/>
                </a:ext>
              </a:extLst>
            </p:cNvPr>
            <p:cNvSpPr txBox="1"/>
            <p:nvPr/>
          </p:nvSpPr>
          <p:spPr>
            <a:xfrm>
              <a:off x="2382006" y="1312607"/>
              <a:ext cx="1361767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Outer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D535A4-9A87-9A4F-B1E3-CAA023527F5D}"/>
                </a:ext>
              </a:extLst>
            </p:cNvPr>
            <p:cNvSpPr txBox="1"/>
            <p:nvPr/>
          </p:nvSpPr>
          <p:spPr>
            <a:xfrm>
              <a:off x="3792768" y="1302188"/>
              <a:ext cx="1361767" cy="6136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Outer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UDP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9E1A0C3-7B1E-F441-84BA-A90FD105AB42}"/>
                </a:ext>
              </a:extLst>
            </p:cNvPr>
            <p:cNvCxnSpPr/>
            <p:nvPr/>
          </p:nvCxnSpPr>
          <p:spPr>
            <a:xfrm>
              <a:off x="6538452" y="1302778"/>
              <a:ext cx="0" cy="75216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B23BE7-99A1-D64A-807C-63CD9CB08307}"/>
                </a:ext>
              </a:extLst>
            </p:cNvPr>
            <p:cNvSpPr txBox="1"/>
            <p:nvPr/>
          </p:nvSpPr>
          <p:spPr>
            <a:xfrm>
              <a:off x="6540603" y="1309859"/>
              <a:ext cx="1361767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Inner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MAC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895033-9AA1-5A45-8CEC-9B6AB712F519}"/>
                </a:ext>
              </a:extLst>
            </p:cNvPr>
            <p:cNvSpPr txBox="1"/>
            <p:nvPr/>
          </p:nvSpPr>
          <p:spPr>
            <a:xfrm>
              <a:off x="5162766" y="1409196"/>
              <a:ext cx="1361767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VXLAN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5D37BC8-2D9C-B344-B109-53A8C4D08880}"/>
                </a:ext>
              </a:extLst>
            </p:cNvPr>
            <p:cNvSpPr txBox="1"/>
            <p:nvPr/>
          </p:nvSpPr>
          <p:spPr>
            <a:xfrm>
              <a:off x="7890433" y="1320741"/>
              <a:ext cx="1361767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Inner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7401FD3-13A6-464D-A5A4-B9BDB8197C88}"/>
                </a:ext>
              </a:extLst>
            </p:cNvPr>
            <p:cNvCxnSpPr/>
            <p:nvPr/>
          </p:nvCxnSpPr>
          <p:spPr>
            <a:xfrm>
              <a:off x="7890433" y="1302188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BEEEDE-8DEB-7E40-8E35-3AB8AFCD2C4A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FE98D05A-169F-2A44-805E-B206A9FFCAF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DEDD212C-0969-6D4F-B865-58954487E0E2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F877ECE-0E8C-9943-A917-F161554DE618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149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6E22277-5AE5-CE4C-A794-907939555C82}"/>
              </a:ext>
            </a:extLst>
          </p:cNvPr>
          <p:cNvCxnSpPr>
            <a:cxnSpLocks/>
          </p:cNvCxnSpPr>
          <p:nvPr/>
        </p:nvCxnSpPr>
        <p:spPr>
          <a:xfrm>
            <a:off x="7160820" y="3573755"/>
            <a:ext cx="0" cy="635101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A08E38-F280-B74A-BB45-332FCE85BDB4}"/>
              </a:ext>
            </a:extLst>
          </p:cNvPr>
          <p:cNvCxnSpPr>
            <a:cxnSpLocks/>
          </p:cNvCxnSpPr>
          <p:nvPr/>
        </p:nvCxnSpPr>
        <p:spPr>
          <a:xfrm flipH="1">
            <a:off x="5058105" y="4213523"/>
            <a:ext cx="4214569" cy="18778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56A5F8-3606-CC47-A3FB-C1CF53CA17E3}"/>
              </a:ext>
            </a:extLst>
          </p:cNvPr>
          <p:cNvCxnSpPr/>
          <p:nvPr/>
        </p:nvCxnSpPr>
        <p:spPr>
          <a:xfrm>
            <a:off x="5058105" y="4232301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714B9F7-68B4-004F-B0B7-04CAE577B257}"/>
              </a:ext>
            </a:extLst>
          </p:cNvPr>
          <p:cNvCxnSpPr/>
          <p:nvPr/>
        </p:nvCxnSpPr>
        <p:spPr>
          <a:xfrm>
            <a:off x="7160644" y="4232301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1D59D00-495F-1F42-9E6B-018A130B3FF8}"/>
              </a:ext>
            </a:extLst>
          </p:cNvPr>
          <p:cNvCxnSpPr/>
          <p:nvPr/>
        </p:nvCxnSpPr>
        <p:spPr>
          <a:xfrm>
            <a:off x="9274758" y="4220726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E48E99-1140-E245-8EE5-635CACAC206F}"/>
              </a:ext>
            </a:extLst>
          </p:cNvPr>
          <p:cNvSpPr txBox="1"/>
          <p:nvPr/>
        </p:nvSpPr>
        <p:spPr>
          <a:xfrm>
            <a:off x="5503739" y="853388"/>
            <a:ext cx="3293023" cy="43652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600" dirty="0"/>
              <a:t>API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600" dirty="0"/>
              <a:t>(Used by Cloud Management System)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A431A9-B12B-D144-9E64-A7EEBE81E4CC}"/>
              </a:ext>
            </a:extLst>
          </p:cNvPr>
          <p:cNvSpPr txBox="1"/>
          <p:nvPr/>
        </p:nvSpPr>
        <p:spPr>
          <a:xfrm>
            <a:off x="7150251" y="2323176"/>
            <a:ext cx="1738068" cy="41540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/>
              <a:t>Desired State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46FC5E-768C-0C47-8566-E19895DF9109}"/>
              </a:ext>
            </a:extLst>
          </p:cNvPr>
          <p:cNvSpPr txBox="1"/>
          <p:nvPr/>
        </p:nvSpPr>
        <p:spPr>
          <a:xfrm>
            <a:off x="4450152" y="3308765"/>
            <a:ext cx="1738068" cy="78805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1400" dirty="0"/>
              <a:t>Discovered State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905201-9E35-FD4E-A084-5FB96A8E10F7}"/>
              </a:ext>
            </a:extLst>
          </p:cNvPr>
          <p:cNvSpPr txBox="1"/>
          <p:nvPr/>
        </p:nvSpPr>
        <p:spPr>
          <a:xfrm>
            <a:off x="8155905" y="3314583"/>
            <a:ext cx="1738068" cy="78805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/>
              <a:t>Control Directives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4BA1B1B-56EB-6148-8378-797DB0DF1BAF}"/>
              </a:ext>
            </a:extLst>
          </p:cNvPr>
          <p:cNvCxnSpPr>
            <a:cxnSpLocks/>
          </p:cNvCxnSpPr>
          <p:nvPr/>
        </p:nvCxnSpPr>
        <p:spPr>
          <a:xfrm>
            <a:off x="7699522" y="3417161"/>
            <a:ext cx="824431" cy="654304"/>
          </a:xfrm>
          <a:prstGeom prst="line">
            <a:avLst/>
          </a:prstGeom>
          <a:noFill/>
          <a:ln w="19050" cap="sq" cmpd="sng" algn="ctr">
            <a:solidFill>
              <a:schemeClr val="accent1">
                <a:lumMod val="75000"/>
              </a:schemeClr>
            </a:solidFill>
            <a:prstDash val="sysDot"/>
            <a:bevel/>
            <a:headEnd type="none" w="med" len="med"/>
            <a:tailEnd type="triangle" w="lg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001C82-9D0C-BF4E-8896-EF001CADE5D3}"/>
              </a:ext>
            </a:extLst>
          </p:cNvPr>
          <p:cNvCxnSpPr>
            <a:cxnSpLocks/>
          </p:cNvCxnSpPr>
          <p:nvPr/>
        </p:nvCxnSpPr>
        <p:spPr>
          <a:xfrm flipV="1">
            <a:off x="5804646" y="3420851"/>
            <a:ext cx="810444" cy="713760"/>
          </a:xfrm>
          <a:prstGeom prst="line">
            <a:avLst/>
          </a:prstGeom>
          <a:noFill/>
          <a:ln w="19050" cap="sq" cmpd="sng" algn="ctr">
            <a:solidFill>
              <a:schemeClr val="accent1">
                <a:lumMod val="75000"/>
              </a:schemeClr>
            </a:solidFill>
            <a:prstDash val="sysDot"/>
            <a:bevel/>
            <a:headEnd type="none" w="med" len="med"/>
            <a:tailEnd type="triangle" w="lg" len="med"/>
          </a:ln>
          <a:effectLst/>
        </p:spPr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E56FC0-AFB8-EA46-9EC6-19318A75B174}"/>
              </a:ext>
            </a:extLst>
          </p:cNvPr>
          <p:cNvSpPr/>
          <p:nvPr/>
        </p:nvSpPr>
        <p:spPr>
          <a:xfrm>
            <a:off x="5595296" y="2758917"/>
            <a:ext cx="3115339" cy="568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SDN Controller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6EB09-4358-2E47-8E57-20CFAA05E2A0}"/>
              </a:ext>
            </a:extLst>
          </p:cNvPr>
          <p:cNvSpPr/>
          <p:nvPr/>
        </p:nvSpPr>
        <p:spPr>
          <a:xfrm>
            <a:off x="4230538" y="4518938"/>
            <a:ext cx="1655133" cy="38542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vSwitch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E93DA7F-9C69-E944-A820-99C6B4C04D9C}"/>
              </a:ext>
            </a:extLst>
          </p:cNvPr>
          <p:cNvSpPr/>
          <p:nvPr/>
        </p:nvSpPr>
        <p:spPr>
          <a:xfrm>
            <a:off x="6329313" y="4518938"/>
            <a:ext cx="1655133" cy="38542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vSwitch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EE2AE13-6CB2-8B48-9625-63D82DA520B2}"/>
              </a:ext>
            </a:extLst>
          </p:cNvPr>
          <p:cNvSpPr/>
          <p:nvPr/>
        </p:nvSpPr>
        <p:spPr>
          <a:xfrm>
            <a:off x="8442928" y="4518938"/>
            <a:ext cx="1655133" cy="38542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vSwitch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637ECA9-CFFC-9E4A-B466-4B4132BD76BA}"/>
              </a:ext>
            </a:extLst>
          </p:cNvPr>
          <p:cNvSpPr/>
          <p:nvPr/>
        </p:nvSpPr>
        <p:spPr>
          <a:xfrm>
            <a:off x="5595296" y="1740103"/>
            <a:ext cx="3115339" cy="56862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Virtualization 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21247F-826B-504B-9B43-1F21DE26095E}"/>
              </a:ext>
            </a:extLst>
          </p:cNvPr>
          <p:cNvCxnSpPr>
            <a:cxnSpLocks/>
            <a:stCxn id="43" idx="2"/>
            <a:endCxn id="29" idx="0"/>
          </p:cNvCxnSpPr>
          <p:nvPr/>
        </p:nvCxnSpPr>
        <p:spPr>
          <a:xfrm>
            <a:off x="7150251" y="1289915"/>
            <a:ext cx="2715" cy="4501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C80157-09DB-AA40-9FE8-B1E7866807AB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>
            <a:off x="7152966" y="2308729"/>
            <a:ext cx="0" cy="4501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2D22ED1E-4E0A-D641-9FCD-3D4645A8B8A5}"/>
              </a:ext>
            </a:extLst>
          </p:cNvPr>
          <p:cNvSpPr/>
          <p:nvPr/>
        </p:nvSpPr>
        <p:spPr>
          <a:xfrm>
            <a:off x="9279608" y="1701800"/>
            <a:ext cx="45719" cy="621376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6B8A8D-CF5C-BD49-AE7D-DF1B15DEE3DF}"/>
              </a:ext>
            </a:extLst>
          </p:cNvPr>
          <p:cNvSpPr txBox="1"/>
          <p:nvPr/>
        </p:nvSpPr>
        <p:spPr>
          <a:xfrm>
            <a:off x="9325327" y="1858599"/>
            <a:ext cx="161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Management Plane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CC4D2144-6D8C-1441-82FC-3B2849A5EC02}"/>
              </a:ext>
            </a:extLst>
          </p:cNvPr>
          <p:cNvSpPr/>
          <p:nvPr/>
        </p:nvSpPr>
        <p:spPr>
          <a:xfrm>
            <a:off x="9279608" y="2730500"/>
            <a:ext cx="45719" cy="621376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96C540-6918-074D-ACCB-33C33112AAB4}"/>
              </a:ext>
            </a:extLst>
          </p:cNvPr>
          <p:cNvSpPr txBox="1"/>
          <p:nvPr/>
        </p:nvSpPr>
        <p:spPr>
          <a:xfrm>
            <a:off x="9325327" y="2887299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 Plane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2F6D16-EF4B-D84C-8D85-8ECB3A26CB14}"/>
              </a:ext>
            </a:extLst>
          </p:cNvPr>
          <p:cNvGrpSpPr/>
          <p:nvPr/>
        </p:nvGrpSpPr>
        <p:grpSpPr>
          <a:xfrm>
            <a:off x="10283055" y="4400964"/>
            <a:ext cx="611283" cy="621376"/>
            <a:chOff x="10325447" y="4362139"/>
            <a:chExt cx="611283" cy="621376"/>
          </a:xfrm>
        </p:grpSpPr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335F51FD-9363-5B4F-85B1-3AFC87126BC2}"/>
                </a:ext>
              </a:extLst>
            </p:cNvPr>
            <p:cNvSpPr/>
            <p:nvPr/>
          </p:nvSpPr>
          <p:spPr>
            <a:xfrm>
              <a:off x="10325447" y="4362139"/>
              <a:ext cx="45719" cy="621376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134183-0B13-B444-A852-861DCCD4680C}"/>
                </a:ext>
              </a:extLst>
            </p:cNvPr>
            <p:cNvSpPr txBox="1"/>
            <p:nvPr/>
          </p:nvSpPr>
          <p:spPr>
            <a:xfrm>
              <a:off x="10346504" y="4411217"/>
              <a:ext cx="590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</a:t>
              </a:r>
            </a:p>
            <a:p>
              <a:r>
                <a:rPr lang="en-US" sz="1400" dirty="0"/>
                <a:t>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049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CC99F707-62A0-E041-909F-427C35AEE88C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667DE9F-7133-234B-BC8D-1E50E7619C4B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AB056E23-68BA-C249-B232-FBF6C3AEEDE7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A145F25-B529-6544-9C95-F999FFC4D245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A644CF-BBF7-D04C-8A6C-3695E90B498F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5134708" y="3719012"/>
            <a:ext cx="896180" cy="3957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E08E33-C0D2-794E-8368-AC91452E4FDD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6030888" y="3719012"/>
            <a:ext cx="767519" cy="42239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25F132-742D-BD43-B428-724595F1DE1E}"/>
              </a:ext>
            </a:extLst>
          </p:cNvPr>
          <p:cNvCxnSpPr>
            <a:cxnSpLocks/>
          </p:cNvCxnSpPr>
          <p:nvPr/>
        </p:nvCxnSpPr>
        <p:spPr>
          <a:xfrm flipH="1">
            <a:off x="4063078" y="4378235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9C1572-5137-7E46-B110-9F5D8E98A222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84ABD0-3291-9D42-95F8-1EAD1DD9A92F}"/>
              </a:ext>
            </a:extLst>
          </p:cNvPr>
          <p:cNvCxnSpPr>
            <a:cxnSpLocks/>
          </p:cNvCxnSpPr>
          <p:nvPr/>
        </p:nvCxnSpPr>
        <p:spPr>
          <a:xfrm flipV="1">
            <a:off x="4063078" y="4378234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18AC54-CFA8-D845-8CAD-4FF429CB61F7}"/>
              </a:ext>
            </a:extLst>
          </p:cNvPr>
          <p:cNvCxnSpPr>
            <a:cxnSpLocks/>
          </p:cNvCxnSpPr>
          <p:nvPr/>
        </p:nvCxnSpPr>
        <p:spPr>
          <a:xfrm flipH="1">
            <a:off x="5850314" y="4378234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8BAC89-77BF-C74C-B240-9BD0EBC650EA}"/>
              </a:ext>
            </a:extLst>
          </p:cNvPr>
          <p:cNvCxnSpPr>
            <a:cxnSpLocks/>
          </p:cNvCxnSpPr>
          <p:nvPr/>
        </p:nvCxnSpPr>
        <p:spPr>
          <a:xfrm>
            <a:off x="6757783" y="4378234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738469-4B96-2545-BF01-025564365755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E8F108-907A-6C47-8D82-2D6E3992CB1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088923" y="5092808"/>
            <a:ext cx="145746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41751" y="5124114"/>
            <a:ext cx="134638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VMA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B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D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9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7887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0709" y="3872540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7188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BC3309E-9202-B848-BCD1-290285B8C454}"/>
              </a:ext>
            </a:extLst>
          </p:cNvPr>
          <p:cNvGrpSpPr/>
          <p:nvPr/>
        </p:nvGrpSpPr>
        <p:grpSpPr>
          <a:xfrm>
            <a:off x="5296181" y="3322568"/>
            <a:ext cx="1296463" cy="396445"/>
            <a:chOff x="8741229" y="1867580"/>
            <a:chExt cx="1296463" cy="3964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756EABB-34F3-7642-B0A1-FC8A235A6F99}"/>
                </a:ext>
              </a:extLst>
            </p:cNvPr>
            <p:cNvSpPr/>
            <p:nvPr/>
          </p:nvSpPr>
          <p:spPr>
            <a:xfrm>
              <a:off x="8741229" y="2132780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C55FCAB-5C1B-D046-A8B8-9470E39589E0}"/>
                </a:ext>
              </a:extLst>
            </p:cNvPr>
            <p:cNvSpPr/>
            <p:nvPr/>
          </p:nvSpPr>
          <p:spPr>
            <a:xfrm>
              <a:off x="9241971" y="2132779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C411B39-BEDE-CE4F-81D9-5299111B6EE2}"/>
                </a:ext>
              </a:extLst>
            </p:cNvPr>
            <p:cNvSpPr/>
            <p:nvPr/>
          </p:nvSpPr>
          <p:spPr>
            <a:xfrm>
              <a:off x="9742713" y="2132032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13C29731-2F0E-1C46-8F44-17DABF79C36A}"/>
                </a:ext>
              </a:extLst>
            </p:cNvPr>
            <p:cNvSpPr/>
            <p:nvPr/>
          </p:nvSpPr>
          <p:spPr>
            <a:xfrm>
              <a:off x="8741229" y="2004815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306818EF-7A70-8143-B8E6-DC30BBCE536F}"/>
                </a:ext>
              </a:extLst>
            </p:cNvPr>
            <p:cNvSpPr/>
            <p:nvPr/>
          </p:nvSpPr>
          <p:spPr>
            <a:xfrm>
              <a:off x="9536950" y="199833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1CC94526-06AA-E746-A08D-C0173CD80A28}"/>
                </a:ext>
              </a:extLst>
            </p:cNvPr>
            <p:cNvSpPr/>
            <p:nvPr/>
          </p:nvSpPr>
          <p:spPr>
            <a:xfrm>
              <a:off x="9036208" y="2003174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BC7A02B0-70E8-0646-8B68-D22BD997CD16}"/>
                </a:ext>
              </a:extLst>
            </p:cNvPr>
            <p:cNvSpPr/>
            <p:nvPr/>
          </p:nvSpPr>
          <p:spPr>
            <a:xfrm>
              <a:off x="8741229" y="1868328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1826B58-28A3-C143-A65C-14A8D9975DF0}"/>
                </a:ext>
              </a:extLst>
            </p:cNvPr>
            <p:cNvSpPr/>
            <p:nvPr/>
          </p:nvSpPr>
          <p:spPr>
            <a:xfrm>
              <a:off x="9241971" y="186832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8D18B861-229D-5E47-897D-AE39138195B2}"/>
                </a:ext>
              </a:extLst>
            </p:cNvPr>
            <p:cNvSpPr/>
            <p:nvPr/>
          </p:nvSpPr>
          <p:spPr>
            <a:xfrm>
              <a:off x="9742713" y="1867580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47" name="Google Shape;1463;p153" descr="switch-icon.png">
            <a:extLst>
              <a:ext uri="{FF2B5EF4-FFF2-40B4-BE49-F238E27FC236}">
                <a16:creationId xmlns:a16="http://schemas.microsoft.com/office/drawing/2014/main" id="{7E97D49F-7129-BF46-9679-D48821BEACA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9873" y="3860817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1463;p153" descr="switch-icon.png">
            <a:extLst>
              <a:ext uri="{FF2B5EF4-FFF2-40B4-BE49-F238E27FC236}">
                <a16:creationId xmlns:a16="http://schemas.microsoft.com/office/drawing/2014/main" id="{39EF8756-8EF0-034D-B82F-710808747A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7674" y="4718762"/>
            <a:ext cx="1275598" cy="8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4D95056B-0412-8A4F-939F-3B81AE1E4C6B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5BF94018-2A74-B349-8720-80808E37F436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E0C74616-E508-2240-AC0C-2151ED305C13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2F23290-6487-2147-B710-563BA9AC8F1D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9788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1832464-7498-CC43-9A26-FFB0825F250B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E54F483E-C3A5-314D-8BAB-C464ED712474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03A9A72E-172D-A64D-A1B5-26FD79C625C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A3056AC-C337-9D44-90FE-C178950D7097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25F132-742D-BD43-B428-724595F1DE1E}"/>
              </a:ext>
            </a:extLst>
          </p:cNvPr>
          <p:cNvCxnSpPr>
            <a:cxnSpLocks/>
          </p:cNvCxnSpPr>
          <p:nvPr/>
        </p:nvCxnSpPr>
        <p:spPr>
          <a:xfrm flipH="1">
            <a:off x="4063078" y="4378235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9C1572-5137-7E46-B110-9F5D8E98A222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84ABD0-3291-9D42-95F8-1EAD1DD9A92F}"/>
              </a:ext>
            </a:extLst>
          </p:cNvPr>
          <p:cNvCxnSpPr>
            <a:cxnSpLocks/>
          </p:cNvCxnSpPr>
          <p:nvPr/>
        </p:nvCxnSpPr>
        <p:spPr>
          <a:xfrm flipV="1">
            <a:off x="4063078" y="4378234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18AC54-CFA8-D845-8CAD-4FF429CB61F7}"/>
              </a:ext>
            </a:extLst>
          </p:cNvPr>
          <p:cNvCxnSpPr>
            <a:cxnSpLocks/>
          </p:cNvCxnSpPr>
          <p:nvPr/>
        </p:nvCxnSpPr>
        <p:spPr>
          <a:xfrm flipH="1">
            <a:off x="5850314" y="4378234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8BAC89-77BF-C74C-B240-9BD0EBC650EA}"/>
              </a:ext>
            </a:extLst>
          </p:cNvPr>
          <p:cNvCxnSpPr>
            <a:cxnSpLocks/>
          </p:cNvCxnSpPr>
          <p:nvPr/>
        </p:nvCxnSpPr>
        <p:spPr>
          <a:xfrm>
            <a:off x="6757783" y="4378234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738469-4B96-2545-BF01-025564365755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E8F108-907A-6C47-8D82-2D6E3992CB1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088923" y="5092808"/>
            <a:ext cx="145746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41751" y="5124114"/>
            <a:ext cx="134638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VMA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B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D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9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7887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0709" y="3872540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7188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BC3309E-9202-B848-BCD1-290285B8C454}"/>
              </a:ext>
            </a:extLst>
          </p:cNvPr>
          <p:cNvGrpSpPr/>
          <p:nvPr/>
        </p:nvGrpSpPr>
        <p:grpSpPr>
          <a:xfrm>
            <a:off x="2162337" y="4388154"/>
            <a:ext cx="548372" cy="452262"/>
            <a:chOff x="8741229" y="1867580"/>
            <a:chExt cx="1296463" cy="3964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756EABB-34F3-7642-B0A1-FC8A235A6F99}"/>
                </a:ext>
              </a:extLst>
            </p:cNvPr>
            <p:cNvSpPr/>
            <p:nvPr/>
          </p:nvSpPr>
          <p:spPr>
            <a:xfrm>
              <a:off x="8741229" y="2132780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C55FCAB-5C1B-D046-A8B8-9470E39589E0}"/>
                </a:ext>
              </a:extLst>
            </p:cNvPr>
            <p:cNvSpPr/>
            <p:nvPr/>
          </p:nvSpPr>
          <p:spPr>
            <a:xfrm>
              <a:off x="9241971" y="2132779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C411B39-BEDE-CE4F-81D9-5299111B6EE2}"/>
                </a:ext>
              </a:extLst>
            </p:cNvPr>
            <p:cNvSpPr/>
            <p:nvPr/>
          </p:nvSpPr>
          <p:spPr>
            <a:xfrm>
              <a:off x="9742713" y="2132032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13C29731-2F0E-1C46-8F44-17DABF79C36A}"/>
                </a:ext>
              </a:extLst>
            </p:cNvPr>
            <p:cNvSpPr/>
            <p:nvPr/>
          </p:nvSpPr>
          <p:spPr>
            <a:xfrm>
              <a:off x="8741229" y="2004815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306818EF-7A70-8143-B8E6-DC30BBCE536F}"/>
                </a:ext>
              </a:extLst>
            </p:cNvPr>
            <p:cNvSpPr/>
            <p:nvPr/>
          </p:nvSpPr>
          <p:spPr>
            <a:xfrm>
              <a:off x="9536950" y="199833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1CC94526-06AA-E746-A08D-C0173CD80A28}"/>
                </a:ext>
              </a:extLst>
            </p:cNvPr>
            <p:cNvSpPr/>
            <p:nvPr/>
          </p:nvSpPr>
          <p:spPr>
            <a:xfrm>
              <a:off x="9036208" y="2003174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BC7A02B0-70E8-0646-8B68-D22BD997CD16}"/>
                </a:ext>
              </a:extLst>
            </p:cNvPr>
            <p:cNvSpPr/>
            <p:nvPr/>
          </p:nvSpPr>
          <p:spPr>
            <a:xfrm>
              <a:off x="8741229" y="1868328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1826B58-28A3-C143-A65C-14A8D9975DF0}"/>
                </a:ext>
              </a:extLst>
            </p:cNvPr>
            <p:cNvSpPr/>
            <p:nvPr/>
          </p:nvSpPr>
          <p:spPr>
            <a:xfrm>
              <a:off x="9241971" y="186832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8D18B861-229D-5E47-897D-AE39138195B2}"/>
                </a:ext>
              </a:extLst>
            </p:cNvPr>
            <p:cNvSpPr/>
            <p:nvPr/>
          </p:nvSpPr>
          <p:spPr>
            <a:xfrm>
              <a:off x="9742713" y="1867580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47" name="Google Shape;1463;p153" descr="switch-icon.png">
            <a:extLst>
              <a:ext uri="{FF2B5EF4-FFF2-40B4-BE49-F238E27FC236}">
                <a16:creationId xmlns:a16="http://schemas.microsoft.com/office/drawing/2014/main" id="{7E97D49F-7129-BF46-9679-D48821BEACA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9873" y="3860817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1463;p153" descr="switch-icon.png">
            <a:extLst>
              <a:ext uri="{FF2B5EF4-FFF2-40B4-BE49-F238E27FC236}">
                <a16:creationId xmlns:a16="http://schemas.microsoft.com/office/drawing/2014/main" id="{39EF8756-8EF0-034D-B82F-710808747A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7674" y="4718762"/>
            <a:ext cx="1275598" cy="8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A46C310-9652-4141-BF6B-A8F610003A22}"/>
              </a:ext>
            </a:extLst>
          </p:cNvPr>
          <p:cNvGrpSpPr/>
          <p:nvPr/>
        </p:nvGrpSpPr>
        <p:grpSpPr>
          <a:xfrm>
            <a:off x="9158380" y="4424226"/>
            <a:ext cx="548372" cy="452262"/>
            <a:chOff x="8741229" y="1867580"/>
            <a:chExt cx="1296463" cy="3964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4B7D028C-435B-A04B-991D-3C3D610C0014}"/>
                </a:ext>
              </a:extLst>
            </p:cNvPr>
            <p:cNvSpPr/>
            <p:nvPr/>
          </p:nvSpPr>
          <p:spPr>
            <a:xfrm>
              <a:off x="8741229" y="2132780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Cube 60">
              <a:extLst>
                <a:ext uri="{FF2B5EF4-FFF2-40B4-BE49-F238E27FC236}">
                  <a16:creationId xmlns:a16="http://schemas.microsoft.com/office/drawing/2014/main" id="{F8768BCE-B287-4440-9871-23E95FB3A8FB}"/>
                </a:ext>
              </a:extLst>
            </p:cNvPr>
            <p:cNvSpPr/>
            <p:nvPr/>
          </p:nvSpPr>
          <p:spPr>
            <a:xfrm>
              <a:off x="9241971" y="2132779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Cube 65">
              <a:extLst>
                <a:ext uri="{FF2B5EF4-FFF2-40B4-BE49-F238E27FC236}">
                  <a16:creationId xmlns:a16="http://schemas.microsoft.com/office/drawing/2014/main" id="{1692442A-DC2A-8647-A29B-A52196C74A4F}"/>
                </a:ext>
              </a:extLst>
            </p:cNvPr>
            <p:cNvSpPr/>
            <p:nvPr/>
          </p:nvSpPr>
          <p:spPr>
            <a:xfrm>
              <a:off x="9742713" y="2132032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FD807CCD-DB8F-DC42-A45C-D0D9CC93A236}"/>
                </a:ext>
              </a:extLst>
            </p:cNvPr>
            <p:cNvSpPr/>
            <p:nvPr/>
          </p:nvSpPr>
          <p:spPr>
            <a:xfrm>
              <a:off x="8741229" y="2004815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C8E38DB6-80B5-904C-9E97-4A03069D9D85}"/>
                </a:ext>
              </a:extLst>
            </p:cNvPr>
            <p:cNvSpPr/>
            <p:nvPr/>
          </p:nvSpPr>
          <p:spPr>
            <a:xfrm>
              <a:off x="9536950" y="199833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Cube 70">
              <a:extLst>
                <a:ext uri="{FF2B5EF4-FFF2-40B4-BE49-F238E27FC236}">
                  <a16:creationId xmlns:a16="http://schemas.microsoft.com/office/drawing/2014/main" id="{5049D0A5-4F93-EF4A-9BB6-51FC5825493F}"/>
                </a:ext>
              </a:extLst>
            </p:cNvPr>
            <p:cNvSpPr/>
            <p:nvPr/>
          </p:nvSpPr>
          <p:spPr>
            <a:xfrm>
              <a:off x="9036208" y="2003174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12D6856E-373B-B649-8261-B51E28147F8F}"/>
                </a:ext>
              </a:extLst>
            </p:cNvPr>
            <p:cNvSpPr/>
            <p:nvPr/>
          </p:nvSpPr>
          <p:spPr>
            <a:xfrm>
              <a:off x="8741229" y="1868328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7AF144B1-CDC8-9540-90B7-EE95AEF1E0E8}"/>
                </a:ext>
              </a:extLst>
            </p:cNvPr>
            <p:cNvSpPr/>
            <p:nvPr/>
          </p:nvSpPr>
          <p:spPr>
            <a:xfrm>
              <a:off x="9241971" y="186832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Cube 74">
              <a:extLst>
                <a:ext uri="{FF2B5EF4-FFF2-40B4-BE49-F238E27FC236}">
                  <a16:creationId xmlns:a16="http://schemas.microsoft.com/office/drawing/2014/main" id="{79E8221F-1704-FD45-8156-53DBA491D020}"/>
                </a:ext>
              </a:extLst>
            </p:cNvPr>
            <p:cNvSpPr/>
            <p:nvPr/>
          </p:nvSpPr>
          <p:spPr>
            <a:xfrm>
              <a:off x="9742713" y="1867580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45C4EA-EC6A-3D4F-8AB1-3DD44E51E3D9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DD43874-3104-724B-94F0-D89AE96107B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9589C2CB-1192-FB4A-8189-BAB6615706FE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50512FC-E5AC-E04D-A88F-8253023F7CB3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6040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6AA3B38-695B-D941-89E1-83016B4CBE80}"/>
              </a:ext>
            </a:extLst>
          </p:cNvPr>
          <p:cNvSpPr/>
          <p:nvPr/>
        </p:nvSpPr>
        <p:spPr>
          <a:xfrm>
            <a:off x="1669215" y="2603145"/>
            <a:ext cx="8191115" cy="608545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11F7C8-5003-834F-8EFE-7536B1E186DB}"/>
              </a:ext>
            </a:extLst>
          </p:cNvPr>
          <p:cNvCxnSpPr/>
          <p:nvPr/>
        </p:nvCxnSpPr>
        <p:spPr>
          <a:xfrm>
            <a:off x="2923363" y="2603145"/>
            <a:ext cx="0" cy="608545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04CD46-3F3F-124E-A965-A123A03741B7}"/>
              </a:ext>
            </a:extLst>
          </p:cNvPr>
          <p:cNvCxnSpPr/>
          <p:nvPr/>
        </p:nvCxnSpPr>
        <p:spPr>
          <a:xfrm>
            <a:off x="4168793" y="2603145"/>
            <a:ext cx="0" cy="60854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D01C55-9756-0048-9E6C-973CBC73F4BB}"/>
              </a:ext>
            </a:extLst>
          </p:cNvPr>
          <p:cNvCxnSpPr/>
          <p:nvPr/>
        </p:nvCxnSpPr>
        <p:spPr>
          <a:xfrm>
            <a:off x="5388101" y="2603145"/>
            <a:ext cx="0" cy="608545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2830906-5862-0345-BC65-9C1288ACCECB}"/>
              </a:ext>
            </a:extLst>
          </p:cNvPr>
          <p:cNvSpPr/>
          <p:nvPr/>
        </p:nvSpPr>
        <p:spPr>
          <a:xfrm>
            <a:off x="9513259" y="2603145"/>
            <a:ext cx="2025462" cy="608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A66BAB-24D6-2548-9F3E-FB2BF63E9AE2}"/>
              </a:ext>
            </a:extLst>
          </p:cNvPr>
          <p:cNvSpPr txBox="1"/>
          <p:nvPr/>
        </p:nvSpPr>
        <p:spPr>
          <a:xfrm>
            <a:off x="1686145" y="2610316"/>
            <a:ext cx="1206240" cy="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D7FEA8-EDDD-A142-ACE0-1DA7E76E9DD9}"/>
              </a:ext>
            </a:extLst>
          </p:cNvPr>
          <p:cNvSpPr txBox="1"/>
          <p:nvPr/>
        </p:nvSpPr>
        <p:spPr>
          <a:xfrm>
            <a:off x="9605267" y="2730234"/>
            <a:ext cx="1456616" cy="24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1400" dirty="0"/>
              <a:t>…</a:t>
            </a:r>
            <a:r>
              <a:rPr lang="en-US" sz="1400" dirty="0"/>
              <a:t> Payload </a:t>
            </a:r>
            <a:r>
              <a:rPr lang="mr-IN" sz="1400" dirty="0"/>
              <a:t>…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51D4C7-FB2F-1645-A7E0-AF05C9BEEAE6}"/>
              </a:ext>
            </a:extLst>
          </p:cNvPr>
          <p:cNvSpPr txBox="1"/>
          <p:nvPr/>
        </p:nvSpPr>
        <p:spPr>
          <a:xfrm>
            <a:off x="2930014" y="2603145"/>
            <a:ext cx="1206240" cy="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D535A4-9A87-9A4F-B1E3-CAA023527F5D}"/>
              </a:ext>
            </a:extLst>
          </p:cNvPr>
          <p:cNvSpPr txBox="1"/>
          <p:nvPr/>
        </p:nvSpPr>
        <p:spPr>
          <a:xfrm>
            <a:off x="4179654" y="2594715"/>
            <a:ext cx="1206240" cy="496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UDP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E1A0C3-7B1E-F441-84BA-A90FD105AB42}"/>
              </a:ext>
            </a:extLst>
          </p:cNvPr>
          <p:cNvCxnSpPr/>
          <p:nvPr/>
        </p:nvCxnSpPr>
        <p:spPr>
          <a:xfrm>
            <a:off x="7104120" y="2595192"/>
            <a:ext cx="0" cy="60854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9B23BE7-99A1-D64A-807C-63CD9CB08307}"/>
              </a:ext>
            </a:extLst>
          </p:cNvPr>
          <p:cNvSpPr txBox="1"/>
          <p:nvPr/>
        </p:nvSpPr>
        <p:spPr>
          <a:xfrm>
            <a:off x="7106026" y="2600921"/>
            <a:ext cx="1206240" cy="4930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Inner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895033-9AA1-5A45-8CEC-9B6AB712F519}"/>
              </a:ext>
            </a:extLst>
          </p:cNvPr>
          <p:cNvSpPr txBox="1"/>
          <p:nvPr/>
        </p:nvSpPr>
        <p:spPr>
          <a:xfrm>
            <a:off x="5322847" y="2681290"/>
            <a:ext cx="120624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GENEVE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D37BC8-2D9C-B344-B109-53A8C4D08880}"/>
              </a:ext>
            </a:extLst>
          </p:cNvPr>
          <p:cNvSpPr txBox="1"/>
          <p:nvPr/>
        </p:nvSpPr>
        <p:spPr>
          <a:xfrm>
            <a:off x="8301692" y="2609725"/>
            <a:ext cx="1206240" cy="4930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Inner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7401FD3-13A6-464D-A5A4-B9BDB8197C88}"/>
              </a:ext>
            </a:extLst>
          </p:cNvPr>
          <p:cNvCxnSpPr/>
          <p:nvPr/>
        </p:nvCxnSpPr>
        <p:spPr>
          <a:xfrm>
            <a:off x="8301692" y="2594715"/>
            <a:ext cx="0" cy="608545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4BFF35-F4A4-E44C-BCEF-CEACED136745}"/>
              </a:ext>
            </a:extLst>
          </p:cNvPr>
          <p:cNvCxnSpPr/>
          <p:nvPr/>
        </p:nvCxnSpPr>
        <p:spPr>
          <a:xfrm>
            <a:off x="6447692" y="2603145"/>
            <a:ext cx="0" cy="60854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73E0E1-6560-1B40-BFE2-EFE32FDA80CB}"/>
              </a:ext>
            </a:extLst>
          </p:cNvPr>
          <p:cNvSpPr txBox="1"/>
          <p:nvPr/>
        </p:nvSpPr>
        <p:spPr>
          <a:xfrm>
            <a:off x="6171115" y="2713042"/>
            <a:ext cx="1206240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01673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>
            <a:off x="3518518" y="3387861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03129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15965" y="1722049"/>
            <a:ext cx="49244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14977" y="3341122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389814" y="2439364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322360" y="2400591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483174" y="3729231"/>
            <a:ext cx="8548621" cy="13701"/>
          </a:xfrm>
          <a:prstGeom prst="line">
            <a:avLst/>
          </a:prstGeom>
          <a:ln w="9525">
            <a:solidFill>
              <a:srgbClr val="5B9BD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74958" y="3342392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32080" y="375436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60986" y="4058067"/>
            <a:ext cx="118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Flow Rules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373216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97294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940320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pic>
        <p:nvPicPr>
          <p:cNvPr id="40" name="Google Shape;1471;p153" descr="switch-ic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03036" y="10960606"/>
            <a:ext cx="2065966" cy="195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71;p153" descr="switch-ic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55436" y="11113006"/>
            <a:ext cx="2065966" cy="1952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roup 50"/>
          <p:cNvGrpSpPr/>
          <p:nvPr/>
        </p:nvGrpSpPr>
        <p:grpSpPr>
          <a:xfrm>
            <a:off x="2903129" y="2372954"/>
            <a:ext cx="6211402" cy="1212975"/>
            <a:chOff x="2903129" y="3021882"/>
            <a:chExt cx="6211402" cy="1212975"/>
          </a:xfrm>
        </p:grpSpPr>
        <p:sp>
          <p:nvSpPr>
            <p:cNvPr id="50" name="Rectangle 49"/>
            <p:cNvSpPr/>
            <p:nvPr/>
          </p:nvSpPr>
          <p:spPr>
            <a:xfrm>
              <a:off x="2903129" y="3021882"/>
              <a:ext cx="6185866" cy="12129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Network OS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203221" y="3079799"/>
              <a:ext cx="1096671" cy="1083466"/>
              <a:chOff x="10279626" y="1055050"/>
              <a:chExt cx="1096671" cy="1083466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0279626" y="1590548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0682748" y="1870767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0682748" y="1322799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1125575" y="1055050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1125575" y="1590547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V="1">
                <a:off x="10493631" y="1094261"/>
                <a:ext cx="845949" cy="535498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10896753" y="1629758"/>
                <a:ext cx="442827" cy="280220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0719465" y="1362010"/>
                <a:ext cx="620115" cy="457075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0316343" y="1629759"/>
                <a:ext cx="580410" cy="469546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1250936" y="1322799"/>
                <a:ext cx="0" cy="267748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8120348" y="3034652"/>
              <a:ext cx="99418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Global </a:t>
              </a:r>
            </a:p>
            <a:p>
              <a:pPr algn="r"/>
              <a:r>
                <a:rPr lang="en-US" dirty="0"/>
                <a:t>Network</a:t>
              </a:r>
            </a:p>
            <a:p>
              <a:pPr algn="r"/>
              <a:r>
                <a:rPr lang="en-US" dirty="0"/>
                <a:t>Map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04389F-3337-324C-9698-247133FC203F}"/>
              </a:ext>
            </a:extLst>
          </p:cNvPr>
          <p:cNvCxnSpPr>
            <a:cxnSpLocks/>
          </p:cNvCxnSpPr>
          <p:nvPr/>
        </p:nvCxnSpPr>
        <p:spPr>
          <a:xfrm flipH="1">
            <a:off x="5412381" y="5351364"/>
            <a:ext cx="1276973" cy="680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140D2C-282D-DA42-B3D9-61B4B5D8D735}"/>
              </a:ext>
            </a:extLst>
          </p:cNvPr>
          <p:cNvCxnSpPr/>
          <p:nvPr/>
        </p:nvCxnSpPr>
        <p:spPr>
          <a:xfrm flipH="1">
            <a:off x="3838701" y="4466897"/>
            <a:ext cx="1111248" cy="621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2D4C84-88FE-F345-9D3E-EECC78B12E1A}"/>
              </a:ext>
            </a:extLst>
          </p:cNvPr>
          <p:cNvCxnSpPr>
            <a:cxnSpLocks/>
          </p:cNvCxnSpPr>
          <p:nvPr/>
        </p:nvCxnSpPr>
        <p:spPr>
          <a:xfrm flipH="1" flipV="1">
            <a:off x="5411428" y="4427399"/>
            <a:ext cx="920722" cy="6633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0828F2-BE2C-AE41-AB80-3EC171CFD442}"/>
              </a:ext>
            </a:extLst>
          </p:cNvPr>
          <p:cNvGrpSpPr/>
          <p:nvPr/>
        </p:nvGrpSpPr>
        <p:grpSpPr>
          <a:xfrm>
            <a:off x="4758676" y="4089109"/>
            <a:ext cx="1125487" cy="469564"/>
            <a:chOff x="5100301" y="3429000"/>
            <a:chExt cx="1979768" cy="800894"/>
          </a:xfrm>
        </p:grpSpPr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89C862D9-FB52-C34C-B754-9A826851C56D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04120C8-84B8-1948-86EF-F4589FE9D2D6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533BAF9-7C1F-3C44-9DFD-38EDCA8DCAAD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7A3F1A6C-C9FB-244D-A7D7-38B6344064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3CDF041C-BDE2-794A-81C4-D6958925E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5AF02ED-805F-2045-82F2-30B37A0B9C1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D5D16D1A-25D9-734B-9EC7-1CEEA10D6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EB7DD0DC-E97A-5749-9B98-D5B98F8FB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A5EBB97-74CA-E24D-A9FB-F7016BFB7B5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99BC608-5F3E-FE41-AEE2-BB979B63B6A5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E76AC30-EDCA-AB4D-A760-16ECB9936B43}"/>
              </a:ext>
            </a:extLst>
          </p:cNvPr>
          <p:cNvCxnSpPr>
            <a:cxnSpLocks/>
          </p:cNvCxnSpPr>
          <p:nvPr/>
        </p:nvCxnSpPr>
        <p:spPr>
          <a:xfrm flipH="1" flipV="1">
            <a:off x="3912962" y="5242604"/>
            <a:ext cx="843822" cy="710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F1B6C9-80AA-C748-8953-3DEDA70CF8A0}"/>
              </a:ext>
            </a:extLst>
          </p:cNvPr>
          <p:cNvCxnSpPr>
            <a:cxnSpLocks/>
          </p:cNvCxnSpPr>
          <p:nvPr/>
        </p:nvCxnSpPr>
        <p:spPr>
          <a:xfrm flipH="1">
            <a:off x="7011832" y="4477057"/>
            <a:ext cx="1139549" cy="6111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9FB26B1-188F-D840-970B-1B1F835B54CA}"/>
              </a:ext>
            </a:extLst>
          </p:cNvPr>
          <p:cNvGrpSpPr/>
          <p:nvPr/>
        </p:nvGrpSpPr>
        <p:grpSpPr>
          <a:xfrm>
            <a:off x="6134117" y="5025741"/>
            <a:ext cx="1125487" cy="448047"/>
            <a:chOff x="5100301" y="3429000"/>
            <a:chExt cx="1979768" cy="764195"/>
          </a:xfrm>
        </p:grpSpPr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796D52B0-588F-4749-8867-EEB34777E64D}"/>
                </a:ext>
              </a:extLst>
            </p:cNvPr>
            <p:cNvSpPr/>
            <p:nvPr/>
          </p:nvSpPr>
          <p:spPr>
            <a:xfrm>
              <a:off x="5100301" y="3429000"/>
              <a:ext cx="1979768" cy="764195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BD05B65-1787-BC4C-8D9D-C95DBD2DBB60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42AA2F1-37DE-1B4C-B080-B55ECB570B8A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FDF932F5-A7BD-CD49-AD65-2E6B8C006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B1B4BAE8-19DB-5748-B6ED-7AA3DDDC9E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1664EBB-7447-E44C-82BB-D4A5E7CDCC39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4CE70431-3E02-8046-9099-CD0E6CF45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77E051F7-182C-1B4C-9B46-6C7ECDB55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4639149-EDF8-4346-8F47-97F560D8D827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EB47C8F-35D9-904D-9AA1-463D4309D389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881C2CD-24F6-1747-B2EA-54201BCFA122}"/>
              </a:ext>
            </a:extLst>
          </p:cNvPr>
          <p:cNvGrpSpPr/>
          <p:nvPr/>
        </p:nvGrpSpPr>
        <p:grpSpPr>
          <a:xfrm>
            <a:off x="7833915" y="4118927"/>
            <a:ext cx="1125487" cy="460710"/>
            <a:chOff x="5100301" y="3429000"/>
            <a:chExt cx="1979768" cy="785793"/>
          </a:xfrm>
        </p:grpSpPr>
        <p:sp>
          <p:nvSpPr>
            <p:cNvPr id="80" name="Cube 79">
              <a:extLst>
                <a:ext uri="{FF2B5EF4-FFF2-40B4-BE49-F238E27FC236}">
                  <a16:creationId xmlns:a16="http://schemas.microsoft.com/office/drawing/2014/main" id="{5E05D8D8-1919-6746-88CD-3F974D9513AB}"/>
                </a:ext>
              </a:extLst>
            </p:cNvPr>
            <p:cNvSpPr/>
            <p:nvPr/>
          </p:nvSpPr>
          <p:spPr>
            <a:xfrm>
              <a:off x="5100301" y="3429000"/>
              <a:ext cx="1979768" cy="785793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1D270B9-3BB3-6441-B482-290F922B92AB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8B77E16-44FC-6348-B315-FB6BCB8034E3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5A12AD0A-5D01-7B47-B1EB-28DCABE952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5B915493-059C-9644-85BC-C9112DB3BB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31E01FD-45ED-BD42-95D2-4889B9FA706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51B1EC60-6DB3-0943-A3A4-AEFBEA77A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922FD95A-CF2C-A344-B3DF-FE2505D1A5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A8E51B7-C8A2-2F47-A32C-2D7727CBC0FD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81F8160-DB5F-FE45-9D82-5D136F59281B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DA7F2A6-1C5E-B44A-ACE3-D5493D629ED5}"/>
              </a:ext>
            </a:extLst>
          </p:cNvPr>
          <p:cNvGrpSpPr/>
          <p:nvPr/>
        </p:nvGrpSpPr>
        <p:grpSpPr>
          <a:xfrm>
            <a:off x="4422447" y="5953164"/>
            <a:ext cx="1125487" cy="469564"/>
            <a:chOff x="5100301" y="3429000"/>
            <a:chExt cx="1979768" cy="800894"/>
          </a:xfrm>
        </p:grpSpPr>
        <p:sp>
          <p:nvSpPr>
            <p:cNvPr id="91" name="Cube 90">
              <a:extLst>
                <a:ext uri="{FF2B5EF4-FFF2-40B4-BE49-F238E27FC236}">
                  <a16:creationId xmlns:a16="http://schemas.microsoft.com/office/drawing/2014/main" id="{0BA6F5AE-2C02-2B4A-BB1D-77E874C3DEF5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A6A6271-12C0-7243-A959-D54BD12F2CC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10F9D4C-981F-AE40-9648-33A313036F8D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E0E21AA5-A61E-504C-BD00-766FE4A602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683F909B-2FD6-D943-A2EF-0B28B4C3B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89EA21C-56CC-5D4A-B32F-76F862AE5615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547AC878-BC44-5F4F-8CFB-7B007D7DA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0CF7C658-BA15-3C49-9D1A-9B40E8B46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1F24379-B1D3-B649-9A2B-BD534C1A000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2AAB3A2-7804-2341-9D23-F05AA6BC5B64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2E9FA60-CC22-6846-ABAA-E4CD9A80875D}"/>
              </a:ext>
            </a:extLst>
          </p:cNvPr>
          <p:cNvGrpSpPr/>
          <p:nvPr/>
        </p:nvGrpSpPr>
        <p:grpSpPr>
          <a:xfrm>
            <a:off x="2945918" y="5073976"/>
            <a:ext cx="1125487" cy="426560"/>
            <a:chOff x="5100301" y="3429000"/>
            <a:chExt cx="1979768" cy="727546"/>
          </a:xfrm>
        </p:grpSpPr>
        <p:sp>
          <p:nvSpPr>
            <p:cNvPr id="102" name="Cube 101">
              <a:extLst>
                <a:ext uri="{FF2B5EF4-FFF2-40B4-BE49-F238E27FC236}">
                  <a16:creationId xmlns:a16="http://schemas.microsoft.com/office/drawing/2014/main" id="{425CBDC7-3369-7D49-8473-A58FB7F3E133}"/>
                </a:ext>
              </a:extLst>
            </p:cNvPr>
            <p:cNvSpPr/>
            <p:nvPr/>
          </p:nvSpPr>
          <p:spPr>
            <a:xfrm>
              <a:off x="5100301" y="3429000"/>
              <a:ext cx="1979768" cy="72754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ED56725-BBB6-9E45-B3AF-063FE9746647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011EFF93-8B91-6C47-9055-9D29F7A1EC21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F73CADCA-720D-9F48-99AD-84FDFA16C7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64E8C311-ACDF-C44F-8493-1408433C94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19756C7-422E-3549-9EAE-47C9E031E9C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706BF607-3B35-4C40-9703-CAFDC38F50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61173B83-3A8C-2243-B82F-7EEFE1911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2DCEC10-BA45-894B-96BD-11B8ACEEF7B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4BE998E-34DF-624D-A791-ED6BE5C974D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451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ED8177B-E92C-A145-9FC9-C4228F76D22C}"/>
              </a:ext>
            </a:extLst>
          </p:cNvPr>
          <p:cNvSpPr/>
          <p:nvPr/>
        </p:nvSpPr>
        <p:spPr>
          <a:xfrm>
            <a:off x="4294208" y="2133884"/>
            <a:ext cx="3993265" cy="568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 Controller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60CDF0B-11BC-E344-8376-381853CF5C57}"/>
              </a:ext>
            </a:extLst>
          </p:cNvPr>
          <p:cNvSpPr/>
          <p:nvPr/>
        </p:nvSpPr>
        <p:spPr>
          <a:xfrm>
            <a:off x="4294208" y="3622877"/>
            <a:ext cx="4328931" cy="160888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>
                <a:solidFill>
                  <a:schemeClr val="bg1"/>
                </a:solidFill>
              </a:rPr>
              <a:t>OVS (Data Plane)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75FBA9E-4F72-9841-8049-A8A8E7BB7125}"/>
              </a:ext>
            </a:extLst>
          </p:cNvPr>
          <p:cNvSpPr/>
          <p:nvPr/>
        </p:nvSpPr>
        <p:spPr>
          <a:xfrm>
            <a:off x="4445645" y="3833539"/>
            <a:ext cx="1757422" cy="3854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ovsdb</a:t>
            </a:r>
            <a:r>
              <a:rPr lang="en-US">
                <a:solidFill>
                  <a:schemeClr val="tx1"/>
                </a:solidFill>
              </a:rPr>
              <a:t>-server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8AA689B-6FA2-A947-B297-4735CBE9C643}"/>
              </a:ext>
            </a:extLst>
          </p:cNvPr>
          <p:cNvSpPr/>
          <p:nvPr/>
        </p:nvSpPr>
        <p:spPr>
          <a:xfrm>
            <a:off x="6713319" y="3833539"/>
            <a:ext cx="1757422" cy="3854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ovs-vswitchd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8B90318-DFC0-3142-A18E-900BB5E5B34F}"/>
              </a:ext>
            </a:extLst>
          </p:cNvPr>
          <p:cNvSpPr/>
          <p:nvPr/>
        </p:nvSpPr>
        <p:spPr>
          <a:xfrm>
            <a:off x="6713319" y="4387960"/>
            <a:ext cx="1757422" cy="3854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Kernel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Datapath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4F6691-DE78-0E4D-9E28-C9E8636A14D5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5324356" y="2702510"/>
            <a:ext cx="966485" cy="113102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18FE76-A8A0-A647-9A33-9FD59499E86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203067" y="4026253"/>
            <a:ext cx="510252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308D11-6F1A-0A4A-86F2-52472ADF6B8F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7592030" y="4218967"/>
            <a:ext cx="0" cy="16899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24CF57-F623-EF4D-90C0-727D466D480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290841" y="2702510"/>
            <a:ext cx="1301189" cy="113102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891CE1-9300-8E45-BE3D-EC0CEB39D99F}"/>
              </a:ext>
            </a:extLst>
          </p:cNvPr>
          <p:cNvSpPr txBox="1"/>
          <p:nvPr/>
        </p:nvSpPr>
        <p:spPr>
          <a:xfrm>
            <a:off x="6890624" y="2913172"/>
            <a:ext cx="114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OpenFlow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1FF7-7DC1-7040-B249-2228D74AE113}"/>
              </a:ext>
            </a:extLst>
          </p:cNvPr>
          <p:cNvSpPr txBox="1"/>
          <p:nvPr/>
        </p:nvSpPr>
        <p:spPr>
          <a:xfrm>
            <a:off x="5016168" y="2913172"/>
            <a:ext cx="83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OVSDB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3FC839-DC71-204E-8774-E41B1C9736E3}"/>
              </a:ext>
            </a:extLst>
          </p:cNvPr>
          <p:cNvCxnSpPr>
            <a:cxnSpLocks/>
          </p:cNvCxnSpPr>
          <p:nvPr/>
        </p:nvCxnSpPr>
        <p:spPr>
          <a:xfrm>
            <a:off x="3993268" y="4723645"/>
            <a:ext cx="5104431" cy="0"/>
          </a:xfrm>
          <a:prstGeom prst="straightConnector1">
            <a:avLst/>
          </a:prstGeom>
          <a:ln w="12700">
            <a:solidFill>
              <a:srgbClr val="4F7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B872FB-0F4B-CA4D-A9C9-18003A1484FC}"/>
              </a:ext>
            </a:extLst>
          </p:cNvPr>
          <p:cNvCxnSpPr/>
          <p:nvPr/>
        </p:nvCxnSpPr>
        <p:spPr>
          <a:xfrm flipV="1">
            <a:off x="3993268" y="4120587"/>
            <a:ext cx="2897356" cy="381965"/>
          </a:xfrm>
          <a:prstGeom prst="bentConnector3">
            <a:avLst>
              <a:gd name="adj1" fmla="val 96740"/>
            </a:avLst>
          </a:prstGeom>
          <a:ln w="12700">
            <a:solidFill>
              <a:srgbClr val="4F7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18EF0B5-96D4-574D-8E20-DDC6DB46A7B2}"/>
              </a:ext>
            </a:extLst>
          </p:cNvPr>
          <p:cNvCxnSpPr>
            <a:cxnSpLocks/>
          </p:cNvCxnSpPr>
          <p:nvPr/>
        </p:nvCxnSpPr>
        <p:spPr>
          <a:xfrm>
            <a:off x="6890624" y="4120587"/>
            <a:ext cx="2207075" cy="381965"/>
          </a:xfrm>
          <a:prstGeom prst="bentConnector3">
            <a:avLst>
              <a:gd name="adj1" fmla="val 67555"/>
            </a:avLst>
          </a:prstGeom>
          <a:ln w="12700">
            <a:solidFill>
              <a:srgbClr val="4F7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41711D-9227-F746-BC1D-78469625D63E}"/>
              </a:ext>
            </a:extLst>
          </p:cNvPr>
          <p:cNvSpPr txBox="1"/>
          <p:nvPr/>
        </p:nvSpPr>
        <p:spPr>
          <a:xfrm>
            <a:off x="2904350" y="4323134"/>
            <a:ext cx="113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/>
              <a:t>First Packet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D97A89-5254-7E4F-8DDB-E3EF4A32D39A}"/>
              </a:ext>
            </a:extLst>
          </p:cNvPr>
          <p:cNvSpPr txBox="1"/>
          <p:nvPr/>
        </p:nvSpPr>
        <p:spPr>
          <a:xfrm>
            <a:off x="2197747" y="4560088"/>
            <a:ext cx="1836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/>
              <a:t>Subsequent Packets</a:t>
            </a:r>
          </a:p>
        </p:txBody>
      </p:sp>
    </p:spTree>
    <p:extLst>
      <p:ext uri="{BB962C8B-B14F-4D97-AF65-F5344CB8AC3E}">
        <p14:creationId xmlns:p14="http://schemas.microsoft.com/office/powerpoint/2010/main" val="1724922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473;p153">
            <a:extLst>
              <a:ext uri="{FF2B5EF4-FFF2-40B4-BE49-F238E27FC236}">
                <a16:creationId xmlns:a16="http://schemas.microsoft.com/office/drawing/2014/main" id="{004F3812-94B2-144E-A87A-BC2225CBA639}"/>
              </a:ext>
            </a:extLst>
          </p:cNvPr>
          <p:cNvSpPr/>
          <p:nvPr/>
        </p:nvSpPr>
        <p:spPr>
          <a:xfrm>
            <a:off x="4971868" y="645426"/>
            <a:ext cx="425732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2" name="Google Shape;1473;p153">
            <a:extLst>
              <a:ext uri="{FF2B5EF4-FFF2-40B4-BE49-F238E27FC236}">
                <a16:creationId xmlns:a16="http://schemas.microsoft.com/office/drawing/2014/main" id="{3E33A73D-C00A-D548-8799-837D24AD3036}"/>
              </a:ext>
            </a:extLst>
          </p:cNvPr>
          <p:cNvSpPr/>
          <p:nvPr/>
        </p:nvSpPr>
        <p:spPr>
          <a:xfrm>
            <a:off x="7736261" y="4331640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Hypervisor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1" name="Google Shape;1473;p153">
            <a:extLst>
              <a:ext uri="{FF2B5EF4-FFF2-40B4-BE49-F238E27FC236}">
                <a16:creationId xmlns:a16="http://schemas.microsoft.com/office/drawing/2014/main" id="{1D5E7FBC-8926-244F-9BA0-02356850EC60}"/>
              </a:ext>
            </a:extLst>
          </p:cNvPr>
          <p:cNvSpPr/>
          <p:nvPr/>
        </p:nvSpPr>
        <p:spPr>
          <a:xfrm>
            <a:off x="4509081" y="4331640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Hypervisor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6E22277-5AE5-CE4C-A794-907939555C82}"/>
              </a:ext>
            </a:extLst>
          </p:cNvPr>
          <p:cNvCxnSpPr>
            <a:cxnSpLocks/>
          </p:cNvCxnSpPr>
          <p:nvPr/>
        </p:nvCxnSpPr>
        <p:spPr>
          <a:xfrm>
            <a:off x="7160820" y="3545355"/>
            <a:ext cx="0" cy="635101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A08E38-F280-B74A-BB45-332FCE85BDB4}"/>
              </a:ext>
            </a:extLst>
          </p:cNvPr>
          <p:cNvCxnSpPr>
            <a:cxnSpLocks/>
          </p:cNvCxnSpPr>
          <p:nvPr/>
        </p:nvCxnSpPr>
        <p:spPr>
          <a:xfrm flipH="1">
            <a:off x="5595296" y="4181599"/>
            <a:ext cx="3184162" cy="0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56A5F8-3606-CC47-A3FB-C1CF53CA17E3}"/>
              </a:ext>
            </a:extLst>
          </p:cNvPr>
          <p:cNvCxnSpPr>
            <a:cxnSpLocks/>
          </p:cNvCxnSpPr>
          <p:nvPr/>
        </p:nvCxnSpPr>
        <p:spPr>
          <a:xfrm>
            <a:off x="5595685" y="4180930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986D09-B781-784B-A71B-740D4C8D8C39}"/>
              </a:ext>
            </a:extLst>
          </p:cNvPr>
          <p:cNvCxnSpPr/>
          <p:nvPr/>
        </p:nvCxnSpPr>
        <p:spPr>
          <a:xfrm>
            <a:off x="8789173" y="4177765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E48E99-1140-E245-8EE5-635CACAC206F}"/>
              </a:ext>
            </a:extLst>
          </p:cNvPr>
          <p:cNvSpPr txBox="1"/>
          <p:nvPr/>
        </p:nvSpPr>
        <p:spPr>
          <a:xfrm>
            <a:off x="5595297" y="73092"/>
            <a:ext cx="3115338" cy="318089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1400" dirty="0"/>
          </a:p>
          <a:p>
            <a:pPr algn="ctr">
              <a:lnSpc>
                <a:spcPct val="90000"/>
              </a:lnSpc>
              <a:defRPr/>
            </a:pPr>
            <a:r>
              <a:rPr lang="en-US" sz="1400" dirty="0"/>
              <a:t>Cloud Management System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A431A9-B12B-D144-9E64-A7EEBE81E4CC}"/>
              </a:ext>
            </a:extLst>
          </p:cNvPr>
          <p:cNvSpPr txBox="1"/>
          <p:nvPr/>
        </p:nvSpPr>
        <p:spPr>
          <a:xfrm>
            <a:off x="4996015" y="1506783"/>
            <a:ext cx="1738068" cy="41540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/>
              <a:t>Desired State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E56FC0-AFB8-EA46-9EC6-19318A75B174}"/>
              </a:ext>
            </a:extLst>
          </p:cNvPr>
          <p:cNvSpPr/>
          <p:nvPr/>
        </p:nvSpPr>
        <p:spPr>
          <a:xfrm>
            <a:off x="5595296" y="2098264"/>
            <a:ext cx="3115339" cy="398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OVN-</a:t>
            </a:r>
            <a:r>
              <a:rPr lang="en-US" dirty="0" err="1"/>
              <a:t>northd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637ECA9-CFFC-9E4A-B466-4B4132BD76BA}"/>
              </a:ext>
            </a:extLst>
          </p:cNvPr>
          <p:cNvSpPr/>
          <p:nvPr/>
        </p:nvSpPr>
        <p:spPr>
          <a:xfrm>
            <a:off x="5595296" y="903041"/>
            <a:ext cx="3115339" cy="400519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OVN/CMS Plugin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21247F-826B-504B-9B43-1F21DE26095E}"/>
              </a:ext>
            </a:extLst>
          </p:cNvPr>
          <p:cNvCxnSpPr>
            <a:cxnSpLocks/>
            <a:stCxn id="43" idx="2"/>
            <a:endCxn id="29" idx="0"/>
          </p:cNvCxnSpPr>
          <p:nvPr/>
        </p:nvCxnSpPr>
        <p:spPr>
          <a:xfrm>
            <a:off x="7152966" y="391181"/>
            <a:ext cx="0" cy="5118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C80157-09DB-AA40-9FE8-B1E7866807AB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>
            <a:off x="7152966" y="1303560"/>
            <a:ext cx="0" cy="79470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E497A31-2EEC-914C-8765-A3F420B674D5}"/>
              </a:ext>
            </a:extLst>
          </p:cNvPr>
          <p:cNvGrpSpPr/>
          <p:nvPr/>
        </p:nvGrpSpPr>
        <p:grpSpPr>
          <a:xfrm>
            <a:off x="4715909" y="4893094"/>
            <a:ext cx="4868683" cy="888269"/>
            <a:chOff x="3070382" y="4513246"/>
            <a:chExt cx="4868683" cy="88826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AD6EB09-4358-2E47-8E57-20CFAA05E2A0}"/>
                </a:ext>
              </a:extLst>
            </p:cNvPr>
            <p:cNvSpPr/>
            <p:nvPr/>
          </p:nvSpPr>
          <p:spPr>
            <a:xfrm>
              <a:off x="3070382" y="5016087"/>
              <a:ext cx="1655133" cy="38542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OVS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40187C8-0594-B94C-A009-D5170538D1A5}"/>
                </a:ext>
              </a:extLst>
            </p:cNvPr>
            <p:cNvSpPr/>
            <p:nvPr/>
          </p:nvSpPr>
          <p:spPr>
            <a:xfrm>
              <a:off x="6283931" y="5016087"/>
              <a:ext cx="1655133" cy="38542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2A5F023-DC03-6A4B-B41F-90EB32F027E0}"/>
                </a:ext>
              </a:extLst>
            </p:cNvPr>
            <p:cNvSpPr/>
            <p:nvPr/>
          </p:nvSpPr>
          <p:spPr>
            <a:xfrm>
              <a:off x="3070382" y="4513246"/>
              <a:ext cx="1655133" cy="3854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OVN controller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E3AA40B-8E71-3443-A545-A9A77C665FB7}"/>
                </a:ext>
              </a:extLst>
            </p:cNvPr>
            <p:cNvSpPr/>
            <p:nvPr/>
          </p:nvSpPr>
          <p:spPr>
            <a:xfrm>
              <a:off x="6283932" y="4513246"/>
              <a:ext cx="1655133" cy="3854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OVN controller</a:t>
              </a:r>
            </a:p>
          </p:txBody>
        </p:sp>
      </p:grpSp>
      <p:sp>
        <p:nvSpPr>
          <p:cNvPr id="11" name="Can 10">
            <a:extLst>
              <a:ext uri="{FF2B5EF4-FFF2-40B4-BE49-F238E27FC236}">
                <a16:creationId xmlns:a16="http://schemas.microsoft.com/office/drawing/2014/main" id="{7A5C0EB2-69BD-214F-A13C-079AFF7A9B51}"/>
              </a:ext>
            </a:extLst>
          </p:cNvPr>
          <p:cNvSpPr/>
          <p:nvPr/>
        </p:nvSpPr>
        <p:spPr>
          <a:xfrm>
            <a:off x="6298563" y="3224595"/>
            <a:ext cx="1749287" cy="4268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Southbound DB</a:t>
            </a: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7F8A0204-3C02-804C-902C-6DB3BD829B55}"/>
              </a:ext>
            </a:extLst>
          </p:cNvPr>
          <p:cNvSpPr/>
          <p:nvPr/>
        </p:nvSpPr>
        <p:spPr>
          <a:xfrm>
            <a:off x="6275607" y="1508784"/>
            <a:ext cx="1749287" cy="4268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Northbound DB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D9E424-C959-FB45-B88E-37FEC0BEB2F6}"/>
              </a:ext>
            </a:extLst>
          </p:cNvPr>
          <p:cNvCxnSpPr>
            <a:cxnSpLocks/>
          </p:cNvCxnSpPr>
          <p:nvPr/>
        </p:nvCxnSpPr>
        <p:spPr>
          <a:xfrm>
            <a:off x="7150250" y="2512948"/>
            <a:ext cx="3293" cy="71164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F92D3C-520B-BF4D-A4F5-D3C9CEB5A102}"/>
              </a:ext>
            </a:extLst>
          </p:cNvPr>
          <p:cNvSpPr txBox="1"/>
          <p:nvPr/>
        </p:nvSpPr>
        <p:spPr>
          <a:xfrm>
            <a:off x="6990736" y="5278522"/>
            <a:ext cx="56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529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88;p13">
            <a:extLst>
              <a:ext uri="{FF2B5EF4-FFF2-40B4-BE49-F238E27FC236}">
                <a16:creationId xmlns:a16="http://schemas.microsoft.com/office/drawing/2014/main" id="{99CBF68E-ADE0-6341-BC22-3891D0DC4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589168"/>
              </p:ext>
            </p:extLst>
          </p:nvPr>
        </p:nvGraphicFramePr>
        <p:xfrm>
          <a:off x="456128" y="503462"/>
          <a:ext cx="1714900" cy="628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Ports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LS1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LP1,LP2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89;p13">
            <a:extLst>
              <a:ext uri="{FF2B5EF4-FFF2-40B4-BE49-F238E27FC236}">
                <a16:creationId xmlns:a16="http://schemas.microsoft.com/office/drawing/2014/main" id="{1D388FF3-83D5-2A45-93CB-7FE53F213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58375"/>
              </p:ext>
            </p:extLst>
          </p:nvPr>
        </p:nvGraphicFramePr>
        <p:xfrm>
          <a:off x="456128" y="1646462"/>
          <a:ext cx="1714900" cy="857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MAC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AA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LP2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BB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Google Shape;93;p13">
            <a:extLst>
              <a:ext uri="{FF2B5EF4-FFF2-40B4-BE49-F238E27FC236}">
                <a16:creationId xmlns:a16="http://schemas.microsoft.com/office/drawing/2014/main" id="{0C9FE285-9C39-8145-8D4C-90BD974D6EE2}"/>
              </a:ext>
            </a:extLst>
          </p:cNvPr>
          <p:cNvSpPr txBox="1"/>
          <p:nvPr/>
        </p:nvSpPr>
        <p:spPr>
          <a:xfrm>
            <a:off x="456128" y="217712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Logical_Switch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4;p13">
            <a:extLst>
              <a:ext uri="{FF2B5EF4-FFF2-40B4-BE49-F238E27FC236}">
                <a16:creationId xmlns:a16="http://schemas.microsoft.com/office/drawing/2014/main" id="{C249337C-7DE3-2E4A-84DF-5DC3A600419C}"/>
              </a:ext>
            </a:extLst>
          </p:cNvPr>
          <p:cNvSpPr txBox="1"/>
          <p:nvPr/>
        </p:nvSpPr>
        <p:spPr>
          <a:xfrm>
            <a:off x="456128" y="1360712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Logical_Port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" name="Google Shape;110;p14">
            <a:extLst>
              <a:ext uri="{FF2B5EF4-FFF2-40B4-BE49-F238E27FC236}">
                <a16:creationId xmlns:a16="http://schemas.microsoft.com/office/drawing/2014/main" id="{E2B1A86C-259A-064F-9D89-B82E22C0C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639074"/>
              </p:ext>
            </p:extLst>
          </p:nvPr>
        </p:nvGraphicFramePr>
        <p:xfrm>
          <a:off x="1950457" y="3150681"/>
          <a:ext cx="6095975" cy="11278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Datapath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Match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Action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LS1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eth.dst = AA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LP1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LS1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eth.dst</a:t>
                      </a:r>
                      <a:r>
                        <a:rPr lang="en" sz="1400" u="none" strike="noStrike" cap="none" dirty="0"/>
                        <a:t> = BB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LP2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LS1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eth.dst</a:t>
                      </a:r>
                      <a:r>
                        <a:rPr lang="en" sz="1400" u="none" strike="noStrike" cap="none" dirty="0"/>
                        <a:t> = &lt;broadcast&gt;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LP1,LP2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Google Shape;94;p13">
            <a:extLst>
              <a:ext uri="{FF2B5EF4-FFF2-40B4-BE49-F238E27FC236}">
                <a16:creationId xmlns:a16="http://schemas.microsoft.com/office/drawing/2014/main" id="{B80B21C2-CA6A-B14E-8D4A-2DBAB48D65F3}"/>
              </a:ext>
            </a:extLst>
          </p:cNvPr>
          <p:cNvSpPr txBox="1"/>
          <p:nvPr/>
        </p:nvSpPr>
        <p:spPr>
          <a:xfrm>
            <a:off x="4140970" y="2795042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Logical_Flows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" name="Google Shape;108;p14">
            <a:extLst>
              <a:ext uri="{FF2B5EF4-FFF2-40B4-BE49-F238E27FC236}">
                <a16:creationId xmlns:a16="http://schemas.microsoft.com/office/drawing/2014/main" id="{C0589A10-7D06-3448-9536-E23B2B8992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9723493"/>
              </p:ext>
            </p:extLst>
          </p:nvPr>
        </p:nvGraphicFramePr>
        <p:xfrm>
          <a:off x="4093028" y="503462"/>
          <a:ext cx="5487468" cy="857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2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Encap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IP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HV1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Geneve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10.0.0.10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HV2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Geneve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10.0.0.11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oogle Shape;109;p14">
            <a:extLst>
              <a:ext uri="{FF2B5EF4-FFF2-40B4-BE49-F238E27FC236}">
                <a16:creationId xmlns:a16="http://schemas.microsoft.com/office/drawing/2014/main" id="{C465AF09-4A9B-6647-889C-9C37170E07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212090"/>
              </p:ext>
            </p:extLst>
          </p:nvPr>
        </p:nvGraphicFramePr>
        <p:xfrm>
          <a:off x="4093026" y="1749332"/>
          <a:ext cx="5487446" cy="8534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43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Chassis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HV1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tx1"/>
                          </a:solidFill>
                        </a:rPr>
                        <a:t>LP2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tx1"/>
                          </a:solidFill>
                        </a:rPr>
                        <a:t>HV2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oogle Shape;110;p14">
            <a:extLst>
              <a:ext uri="{FF2B5EF4-FFF2-40B4-BE49-F238E27FC236}">
                <a16:creationId xmlns:a16="http://schemas.microsoft.com/office/drawing/2014/main" id="{434687E1-A628-E84A-9132-A4B05CC6DB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877208"/>
              </p:ext>
            </p:extLst>
          </p:nvPr>
        </p:nvGraphicFramePr>
        <p:xfrm>
          <a:off x="1950457" y="5182049"/>
          <a:ext cx="6095976" cy="8458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93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Match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Encap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Dest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cap="none" dirty="0" err="1"/>
                        <a:t>eth.dst</a:t>
                      </a:r>
                      <a:r>
                        <a:rPr lang="en-AU" sz="1400" u="none" strike="noStrike" cap="none" dirty="0"/>
                        <a:t> = AA</a:t>
                      </a: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Geneve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10.0.0.10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cap="none" dirty="0" err="1"/>
                        <a:t>eth.dst</a:t>
                      </a:r>
                      <a:r>
                        <a:rPr lang="en-AU" sz="1400" u="none" strike="noStrike" cap="none" dirty="0"/>
                        <a:t> = BB</a:t>
                      </a: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Geneve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u="none" strike="noStrike" cap="none" dirty="0"/>
                        <a:t>10.0.0.11</a:t>
                      </a: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94065"/>
                  </a:ext>
                </a:extLst>
              </a:tr>
            </a:tbl>
          </a:graphicData>
        </a:graphic>
      </p:graphicFrame>
      <p:sp>
        <p:nvSpPr>
          <p:cNvPr id="12" name="Google Shape;93;p13">
            <a:extLst>
              <a:ext uri="{FF2B5EF4-FFF2-40B4-BE49-F238E27FC236}">
                <a16:creationId xmlns:a16="http://schemas.microsoft.com/office/drawing/2014/main" id="{69B3DAA7-9B53-C042-A5D2-5E8CE006533B}"/>
              </a:ext>
            </a:extLst>
          </p:cNvPr>
          <p:cNvSpPr txBox="1"/>
          <p:nvPr/>
        </p:nvSpPr>
        <p:spPr>
          <a:xfrm>
            <a:off x="5370518" y="118750"/>
            <a:ext cx="26759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Chassis (Physical Network)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3;p13">
            <a:extLst>
              <a:ext uri="{FF2B5EF4-FFF2-40B4-BE49-F238E27FC236}">
                <a16:creationId xmlns:a16="http://schemas.microsoft.com/office/drawing/2014/main" id="{D4A3B753-5833-4043-A34A-1D0273191651}"/>
              </a:ext>
            </a:extLst>
          </p:cNvPr>
          <p:cNvSpPr txBox="1"/>
          <p:nvPr/>
        </p:nvSpPr>
        <p:spPr>
          <a:xfrm>
            <a:off x="5370518" y="1424132"/>
            <a:ext cx="26759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Port_Binding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3;p13">
            <a:extLst>
              <a:ext uri="{FF2B5EF4-FFF2-40B4-BE49-F238E27FC236}">
                <a16:creationId xmlns:a16="http://schemas.microsoft.com/office/drawing/2014/main" id="{A2754E8C-71E0-5E42-8E56-AEE188668299}"/>
              </a:ext>
            </a:extLst>
          </p:cNvPr>
          <p:cNvSpPr txBox="1"/>
          <p:nvPr/>
        </p:nvSpPr>
        <p:spPr>
          <a:xfrm>
            <a:off x="3863358" y="4826410"/>
            <a:ext cx="26759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Flows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9D9D6A-A7D2-E546-868C-8D2374DA566B}"/>
              </a:ext>
            </a:extLst>
          </p:cNvPr>
          <p:cNvCxnSpPr/>
          <p:nvPr/>
        </p:nvCxnSpPr>
        <p:spPr>
          <a:xfrm>
            <a:off x="938151" y="4585011"/>
            <a:ext cx="99396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94;p13">
            <a:extLst>
              <a:ext uri="{FF2B5EF4-FFF2-40B4-BE49-F238E27FC236}">
                <a16:creationId xmlns:a16="http://schemas.microsoft.com/office/drawing/2014/main" id="{3E7D21E1-F0B6-274A-BE2F-11EE39D12E31}"/>
              </a:ext>
            </a:extLst>
          </p:cNvPr>
          <p:cNvSpPr txBox="1"/>
          <p:nvPr/>
        </p:nvSpPr>
        <p:spPr>
          <a:xfrm>
            <a:off x="8913003" y="3987974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 in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ovn-sb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4;p13">
            <a:extLst>
              <a:ext uri="{FF2B5EF4-FFF2-40B4-BE49-F238E27FC236}">
                <a16:creationId xmlns:a16="http://schemas.microsoft.com/office/drawing/2014/main" id="{1A30F9E1-52E0-D64D-9B27-FBEDB8EEE400}"/>
              </a:ext>
            </a:extLst>
          </p:cNvPr>
          <p:cNvSpPr txBox="1"/>
          <p:nvPr/>
        </p:nvSpPr>
        <p:spPr>
          <a:xfrm>
            <a:off x="8913003" y="5175890"/>
            <a:ext cx="1648225" cy="68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Flows computed</a:t>
            </a:r>
            <a:b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individual hypervisors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26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C7F36E-1E88-3541-BBA3-2AD9DBB59B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973355" y="4533958"/>
            <a:ext cx="1124160" cy="81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C80435-2245-1845-AE4C-EED5F7E2784A}"/>
              </a:ext>
            </a:extLst>
          </p:cNvPr>
          <p:cNvCxnSpPr>
            <a:cxnSpLocks/>
          </p:cNvCxnSpPr>
          <p:nvPr/>
        </p:nvCxnSpPr>
        <p:spPr>
          <a:xfrm>
            <a:off x="1860243" y="5426131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8FF6F7-28BE-004A-9A0D-9E8E971331C5}"/>
              </a:ext>
            </a:extLst>
          </p:cNvPr>
          <p:cNvCxnSpPr>
            <a:cxnSpLocks/>
          </p:cNvCxnSpPr>
          <p:nvPr/>
        </p:nvCxnSpPr>
        <p:spPr>
          <a:xfrm>
            <a:off x="1521500" y="4073293"/>
            <a:ext cx="0" cy="10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7AD26-65E0-5B40-89A6-CAD01B762539}"/>
              </a:ext>
            </a:extLst>
          </p:cNvPr>
          <p:cNvCxnSpPr>
            <a:cxnSpLocks/>
          </p:cNvCxnSpPr>
          <p:nvPr/>
        </p:nvCxnSpPr>
        <p:spPr>
          <a:xfrm>
            <a:off x="1889549" y="3887383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F98360-9274-A946-95EE-DAE8B40779B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973355" y="3974339"/>
            <a:ext cx="1124160" cy="55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oogle Shape;1463;p153" descr="switch-icon.png">
            <a:extLst>
              <a:ext uri="{FF2B5EF4-FFF2-40B4-BE49-F238E27FC236}">
                <a16:creationId xmlns:a16="http://schemas.microsoft.com/office/drawing/2014/main" id="{E6BB2974-A6F3-D74B-927A-2DFC91EE7A5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2013" y="494277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63;p153" descr="switch-icon.png">
            <a:extLst>
              <a:ext uri="{FF2B5EF4-FFF2-40B4-BE49-F238E27FC236}">
                <a16:creationId xmlns:a16="http://schemas.microsoft.com/office/drawing/2014/main" id="{2C3AC390-2EEA-E645-AE06-9091C9DB7E3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84428" y="3433646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63;p153" descr="switch-icon.png">
            <a:extLst>
              <a:ext uri="{FF2B5EF4-FFF2-40B4-BE49-F238E27FC236}">
                <a16:creationId xmlns:a16="http://schemas.microsoft.com/office/drawing/2014/main" id="{3B521058-7D76-EF4D-BF0D-7DEDE07962B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97515" y="4125144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63;p153" descr="switch-icon.png">
            <a:extLst>
              <a:ext uri="{FF2B5EF4-FFF2-40B4-BE49-F238E27FC236}">
                <a16:creationId xmlns:a16="http://schemas.microsoft.com/office/drawing/2014/main" id="{210BF221-6123-BB40-B726-BDA3D1ED110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61969" y="494277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463;p153" descr="switch-icon.png">
            <a:extLst>
              <a:ext uri="{FF2B5EF4-FFF2-40B4-BE49-F238E27FC236}">
                <a16:creationId xmlns:a16="http://schemas.microsoft.com/office/drawing/2014/main" id="{62B04C07-00C7-5542-8E70-2596C1168D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2013" y="3433646"/>
            <a:ext cx="1275598" cy="817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4E092F-8B66-5D44-8BA5-E5CC159E400A}"/>
              </a:ext>
            </a:extLst>
          </p:cNvPr>
          <p:cNvCxnSpPr>
            <a:cxnSpLocks/>
          </p:cNvCxnSpPr>
          <p:nvPr/>
        </p:nvCxnSpPr>
        <p:spPr>
          <a:xfrm>
            <a:off x="3601023" y="4073293"/>
            <a:ext cx="0" cy="10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A7012BE2-B6C3-0C4C-9376-C4152C4E97F5}"/>
              </a:ext>
            </a:extLst>
          </p:cNvPr>
          <p:cNvSpPr/>
          <p:nvPr/>
        </p:nvSpPr>
        <p:spPr>
          <a:xfrm>
            <a:off x="1968209" y="4080769"/>
            <a:ext cx="1493362" cy="906293"/>
          </a:xfrm>
          <a:custGeom>
            <a:avLst/>
            <a:gdLst>
              <a:gd name="connsiteX0" fmla="*/ 0 w 1488055"/>
              <a:gd name="connsiteY0" fmla="*/ 35140 h 949540"/>
              <a:gd name="connsiteX1" fmla="*/ 934064 w 1488055"/>
              <a:gd name="connsiteY1" fmla="*/ 44972 h 949540"/>
              <a:gd name="connsiteX2" fmla="*/ 1406012 w 1488055"/>
              <a:gd name="connsiteY2" fmla="*/ 477591 h 949540"/>
              <a:gd name="connsiteX3" fmla="*/ 1484670 w 1488055"/>
              <a:gd name="connsiteY3" fmla="*/ 949540 h 949540"/>
              <a:gd name="connsiteX0" fmla="*/ 0 w 1487819"/>
              <a:gd name="connsiteY0" fmla="*/ 7986 h 922386"/>
              <a:gd name="connsiteX1" fmla="*/ 943896 w 1487819"/>
              <a:gd name="connsiteY1" fmla="*/ 119198 h 922386"/>
              <a:gd name="connsiteX2" fmla="*/ 1406012 w 1487819"/>
              <a:gd name="connsiteY2" fmla="*/ 450437 h 922386"/>
              <a:gd name="connsiteX3" fmla="*/ 1484670 w 1487819"/>
              <a:gd name="connsiteY3" fmla="*/ 922386 h 922386"/>
              <a:gd name="connsiteX0" fmla="*/ 0 w 1496566"/>
              <a:gd name="connsiteY0" fmla="*/ 6992 h 921392"/>
              <a:gd name="connsiteX1" fmla="*/ 943896 w 1496566"/>
              <a:gd name="connsiteY1" fmla="*/ 118204 h 921392"/>
              <a:gd name="connsiteX2" fmla="*/ 1435509 w 1496566"/>
              <a:gd name="connsiteY2" fmla="*/ 358202 h 921392"/>
              <a:gd name="connsiteX3" fmla="*/ 1484670 w 1496566"/>
              <a:gd name="connsiteY3" fmla="*/ 921392 h 921392"/>
              <a:gd name="connsiteX0" fmla="*/ 0 w 1493362"/>
              <a:gd name="connsiteY0" fmla="*/ 20067 h 934467"/>
              <a:gd name="connsiteX1" fmla="*/ 1002890 w 1493362"/>
              <a:gd name="connsiteY1" fmla="*/ 50176 h 934467"/>
              <a:gd name="connsiteX2" fmla="*/ 1435509 w 1493362"/>
              <a:gd name="connsiteY2" fmla="*/ 371277 h 934467"/>
              <a:gd name="connsiteX3" fmla="*/ 1484670 w 1493362"/>
              <a:gd name="connsiteY3" fmla="*/ 934467 h 9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3362" h="934467">
                <a:moveTo>
                  <a:pt x="0" y="20067"/>
                </a:moveTo>
                <a:cubicBezTo>
                  <a:pt x="349864" y="-11888"/>
                  <a:pt x="763639" y="-8359"/>
                  <a:pt x="1002890" y="50176"/>
                </a:cubicBezTo>
                <a:cubicBezTo>
                  <a:pt x="1242141" y="108711"/>
                  <a:pt x="1355212" y="223895"/>
                  <a:pt x="1435509" y="371277"/>
                </a:cubicBezTo>
                <a:cubicBezTo>
                  <a:pt x="1515806" y="518659"/>
                  <a:pt x="1491225" y="773873"/>
                  <a:pt x="1484670" y="934467"/>
                </a:cubicBezTo>
              </a:path>
            </a:pathLst>
          </a:custGeom>
          <a:noFill/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6467463-CFA9-E248-B01F-D074504263C3}"/>
              </a:ext>
            </a:extLst>
          </p:cNvPr>
          <p:cNvSpPr/>
          <p:nvPr/>
        </p:nvSpPr>
        <p:spPr>
          <a:xfrm>
            <a:off x="3940309" y="4135708"/>
            <a:ext cx="792072" cy="934065"/>
          </a:xfrm>
          <a:custGeom>
            <a:avLst/>
            <a:gdLst>
              <a:gd name="connsiteX0" fmla="*/ 0 w 1095067"/>
              <a:gd name="connsiteY0" fmla="*/ 0 h 1356851"/>
              <a:gd name="connsiteX1" fmla="*/ 973393 w 1095067"/>
              <a:gd name="connsiteY1" fmla="*/ 639096 h 1356851"/>
              <a:gd name="connsiteX2" fmla="*/ 973393 w 1095067"/>
              <a:gd name="connsiteY2" fmla="*/ 884903 h 1356851"/>
              <a:gd name="connsiteX3" fmla="*/ 0 w 1095067"/>
              <a:gd name="connsiteY3" fmla="*/ 1356851 h 1356851"/>
              <a:gd name="connsiteX0" fmla="*/ 127819 w 1087218"/>
              <a:gd name="connsiteY0" fmla="*/ 0 h 1140211"/>
              <a:gd name="connsiteX1" fmla="*/ 973393 w 1087218"/>
              <a:gd name="connsiteY1" fmla="*/ 422456 h 1140211"/>
              <a:gd name="connsiteX2" fmla="*/ 973393 w 1087218"/>
              <a:gd name="connsiteY2" fmla="*/ 668263 h 1140211"/>
              <a:gd name="connsiteX3" fmla="*/ 0 w 1087218"/>
              <a:gd name="connsiteY3" fmla="*/ 1140211 h 1140211"/>
              <a:gd name="connsiteX0" fmla="*/ 0 w 944034"/>
              <a:gd name="connsiteY0" fmla="*/ 0 h 1083201"/>
              <a:gd name="connsiteX1" fmla="*/ 845574 w 944034"/>
              <a:gd name="connsiteY1" fmla="*/ 422456 h 1083201"/>
              <a:gd name="connsiteX2" fmla="*/ 845574 w 944034"/>
              <a:gd name="connsiteY2" fmla="*/ 668263 h 1083201"/>
              <a:gd name="connsiteX3" fmla="*/ 117988 w 944034"/>
              <a:gd name="connsiteY3" fmla="*/ 1083201 h 1083201"/>
              <a:gd name="connsiteX0" fmla="*/ 0 w 891615"/>
              <a:gd name="connsiteY0" fmla="*/ 0 h 1083201"/>
              <a:gd name="connsiteX1" fmla="*/ 727586 w 891615"/>
              <a:gd name="connsiteY1" fmla="*/ 376848 h 1083201"/>
              <a:gd name="connsiteX2" fmla="*/ 845574 w 891615"/>
              <a:gd name="connsiteY2" fmla="*/ 668263 h 1083201"/>
              <a:gd name="connsiteX3" fmla="*/ 117988 w 891615"/>
              <a:gd name="connsiteY3" fmla="*/ 1083201 h 1083201"/>
              <a:gd name="connsiteX0" fmla="*/ 0 w 811322"/>
              <a:gd name="connsiteY0" fmla="*/ 0 h 1083201"/>
              <a:gd name="connsiteX1" fmla="*/ 727586 w 811322"/>
              <a:gd name="connsiteY1" fmla="*/ 376848 h 1083201"/>
              <a:gd name="connsiteX2" fmla="*/ 727587 w 811322"/>
              <a:gd name="connsiteY2" fmla="*/ 691067 h 1083201"/>
              <a:gd name="connsiteX3" fmla="*/ 117988 w 811322"/>
              <a:gd name="connsiteY3" fmla="*/ 1083201 h 1083201"/>
              <a:gd name="connsiteX0" fmla="*/ 0 w 756321"/>
              <a:gd name="connsiteY0" fmla="*/ 0 h 1083201"/>
              <a:gd name="connsiteX1" fmla="*/ 589934 w 756321"/>
              <a:gd name="connsiteY1" fmla="*/ 308435 h 1083201"/>
              <a:gd name="connsiteX2" fmla="*/ 727587 w 756321"/>
              <a:gd name="connsiteY2" fmla="*/ 691067 h 1083201"/>
              <a:gd name="connsiteX3" fmla="*/ 117988 w 756321"/>
              <a:gd name="connsiteY3" fmla="*/ 1083201 h 1083201"/>
              <a:gd name="connsiteX0" fmla="*/ 0 w 686456"/>
              <a:gd name="connsiteY0" fmla="*/ 0 h 1083201"/>
              <a:gd name="connsiteX1" fmla="*/ 589934 w 686456"/>
              <a:gd name="connsiteY1" fmla="*/ 308435 h 1083201"/>
              <a:gd name="connsiteX2" fmla="*/ 639096 w 686456"/>
              <a:gd name="connsiteY2" fmla="*/ 793685 h 1083201"/>
              <a:gd name="connsiteX3" fmla="*/ 117988 w 686456"/>
              <a:gd name="connsiteY3" fmla="*/ 1083201 h 1083201"/>
              <a:gd name="connsiteX0" fmla="*/ 0 w 773512"/>
              <a:gd name="connsiteY0" fmla="*/ 0 h 1083201"/>
              <a:gd name="connsiteX1" fmla="*/ 589934 w 773512"/>
              <a:gd name="connsiteY1" fmla="*/ 308435 h 1083201"/>
              <a:gd name="connsiteX2" fmla="*/ 747251 w 773512"/>
              <a:gd name="connsiteY2" fmla="*/ 668263 h 1083201"/>
              <a:gd name="connsiteX3" fmla="*/ 117988 w 773512"/>
              <a:gd name="connsiteY3" fmla="*/ 1083201 h 1083201"/>
              <a:gd name="connsiteX0" fmla="*/ 0 w 792072"/>
              <a:gd name="connsiteY0" fmla="*/ 0 h 1083201"/>
              <a:gd name="connsiteX1" fmla="*/ 658760 w 792072"/>
              <a:gd name="connsiteY1" fmla="*/ 331239 h 1083201"/>
              <a:gd name="connsiteX2" fmla="*/ 747251 w 792072"/>
              <a:gd name="connsiteY2" fmla="*/ 668263 h 1083201"/>
              <a:gd name="connsiteX3" fmla="*/ 117988 w 792072"/>
              <a:gd name="connsiteY3" fmla="*/ 1083201 h 108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072" h="1083201">
                <a:moveTo>
                  <a:pt x="0" y="0"/>
                </a:moveTo>
                <a:cubicBezTo>
                  <a:pt x="405580" y="245806"/>
                  <a:pt x="534218" y="219862"/>
                  <a:pt x="658760" y="331239"/>
                </a:cubicBezTo>
                <a:cubicBezTo>
                  <a:pt x="783302" y="442616"/>
                  <a:pt x="837380" y="542936"/>
                  <a:pt x="747251" y="668263"/>
                </a:cubicBezTo>
                <a:cubicBezTo>
                  <a:pt x="657122" y="793590"/>
                  <a:pt x="523568" y="907040"/>
                  <a:pt x="117988" y="1083201"/>
                </a:cubicBezTo>
              </a:path>
            </a:pathLst>
          </a:custGeom>
          <a:noFill/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1BC41B4-3388-EC42-8870-8A8B7623F34E}"/>
              </a:ext>
            </a:extLst>
          </p:cNvPr>
          <p:cNvSpPr/>
          <p:nvPr/>
        </p:nvSpPr>
        <p:spPr>
          <a:xfrm>
            <a:off x="585708" y="3346475"/>
            <a:ext cx="4607481" cy="2424930"/>
          </a:xfrm>
          <a:custGeom>
            <a:avLst/>
            <a:gdLst>
              <a:gd name="connsiteX0" fmla="*/ 4638784 w 4638784"/>
              <a:gd name="connsiteY0" fmla="*/ 796997 h 2438815"/>
              <a:gd name="connsiteX1" fmla="*/ 3478577 w 4638784"/>
              <a:gd name="connsiteY1" fmla="*/ 207061 h 2438815"/>
              <a:gd name="connsiteX2" fmla="*/ 450242 w 4638784"/>
              <a:gd name="connsiteY2" fmla="*/ 148068 h 2438815"/>
              <a:gd name="connsiteX3" fmla="*/ 115945 w 4638784"/>
              <a:gd name="connsiteY3" fmla="*/ 2085023 h 2438815"/>
              <a:gd name="connsiteX4" fmla="*/ 1453132 w 4638784"/>
              <a:gd name="connsiteY4" fmla="*/ 2419319 h 2438815"/>
              <a:gd name="connsiteX5" fmla="*/ 2534681 w 4638784"/>
              <a:gd name="connsiteY5" fmla="*/ 2370158 h 2438815"/>
              <a:gd name="connsiteX0" fmla="*/ 4660619 w 4660619"/>
              <a:gd name="connsiteY0" fmla="*/ 827941 h 2469759"/>
              <a:gd name="connsiteX1" fmla="*/ 3933031 w 4660619"/>
              <a:gd name="connsiteY1" fmla="*/ 159347 h 2469759"/>
              <a:gd name="connsiteX2" fmla="*/ 472077 w 4660619"/>
              <a:gd name="connsiteY2" fmla="*/ 179012 h 2469759"/>
              <a:gd name="connsiteX3" fmla="*/ 137780 w 4660619"/>
              <a:gd name="connsiteY3" fmla="*/ 2115967 h 2469759"/>
              <a:gd name="connsiteX4" fmla="*/ 1474967 w 4660619"/>
              <a:gd name="connsiteY4" fmla="*/ 2450263 h 2469759"/>
              <a:gd name="connsiteX5" fmla="*/ 2556516 w 4660619"/>
              <a:gd name="connsiteY5" fmla="*/ 2401102 h 2469759"/>
              <a:gd name="connsiteX0" fmla="*/ 4644960 w 4644960"/>
              <a:gd name="connsiteY0" fmla="*/ 827941 h 2462121"/>
              <a:gd name="connsiteX1" fmla="*/ 3917372 w 4644960"/>
              <a:gd name="connsiteY1" fmla="*/ 159347 h 2462121"/>
              <a:gd name="connsiteX2" fmla="*/ 456418 w 4644960"/>
              <a:gd name="connsiteY2" fmla="*/ 179012 h 2462121"/>
              <a:gd name="connsiteX3" fmla="*/ 122121 w 4644960"/>
              <a:gd name="connsiteY3" fmla="*/ 2115967 h 2462121"/>
              <a:gd name="connsiteX4" fmla="*/ 1233166 w 4644960"/>
              <a:gd name="connsiteY4" fmla="*/ 2440431 h 2462121"/>
              <a:gd name="connsiteX5" fmla="*/ 2540857 w 4644960"/>
              <a:gd name="connsiteY5" fmla="*/ 2401102 h 2462121"/>
              <a:gd name="connsiteX0" fmla="*/ 4618915 w 4618915"/>
              <a:gd name="connsiteY0" fmla="*/ 827941 h 2442312"/>
              <a:gd name="connsiteX1" fmla="*/ 3891327 w 4618915"/>
              <a:gd name="connsiteY1" fmla="*/ 159347 h 2442312"/>
              <a:gd name="connsiteX2" fmla="*/ 430373 w 4618915"/>
              <a:gd name="connsiteY2" fmla="*/ 179012 h 2442312"/>
              <a:gd name="connsiteX3" fmla="*/ 96076 w 4618915"/>
              <a:gd name="connsiteY3" fmla="*/ 2115967 h 2442312"/>
              <a:gd name="connsiteX4" fmla="*/ 823663 w 4618915"/>
              <a:gd name="connsiteY4" fmla="*/ 2410934 h 2442312"/>
              <a:gd name="connsiteX5" fmla="*/ 2514812 w 4618915"/>
              <a:gd name="connsiteY5" fmla="*/ 2401102 h 2442312"/>
              <a:gd name="connsiteX0" fmla="*/ 4705803 w 4705803"/>
              <a:gd name="connsiteY0" fmla="*/ 823032 h 2442145"/>
              <a:gd name="connsiteX1" fmla="*/ 3978215 w 4705803"/>
              <a:gd name="connsiteY1" fmla="*/ 154438 h 2442145"/>
              <a:gd name="connsiteX2" fmla="*/ 517261 w 4705803"/>
              <a:gd name="connsiteY2" fmla="*/ 174103 h 2442145"/>
              <a:gd name="connsiteX3" fmla="*/ 55144 w 4705803"/>
              <a:gd name="connsiteY3" fmla="*/ 2042232 h 2442145"/>
              <a:gd name="connsiteX4" fmla="*/ 910551 w 4705803"/>
              <a:gd name="connsiteY4" fmla="*/ 2406025 h 2442145"/>
              <a:gd name="connsiteX5" fmla="*/ 2601700 w 4705803"/>
              <a:gd name="connsiteY5" fmla="*/ 2396193 h 2442145"/>
              <a:gd name="connsiteX0" fmla="*/ 4607481 w 4607481"/>
              <a:gd name="connsiteY0" fmla="*/ 854006 h 2443622"/>
              <a:gd name="connsiteX1" fmla="*/ 3978215 w 4607481"/>
              <a:gd name="connsiteY1" fmla="*/ 155915 h 2443622"/>
              <a:gd name="connsiteX2" fmla="*/ 517261 w 4607481"/>
              <a:gd name="connsiteY2" fmla="*/ 175580 h 2443622"/>
              <a:gd name="connsiteX3" fmla="*/ 55144 w 4607481"/>
              <a:gd name="connsiteY3" fmla="*/ 2043709 h 2443622"/>
              <a:gd name="connsiteX4" fmla="*/ 910551 w 4607481"/>
              <a:gd name="connsiteY4" fmla="*/ 2407502 h 2443622"/>
              <a:gd name="connsiteX5" fmla="*/ 2601700 w 4607481"/>
              <a:gd name="connsiteY5" fmla="*/ 2397670 h 2443622"/>
              <a:gd name="connsiteX0" fmla="*/ 4607481 w 4607481"/>
              <a:gd name="connsiteY0" fmla="*/ 854006 h 2443622"/>
              <a:gd name="connsiteX1" fmla="*/ 3978215 w 4607481"/>
              <a:gd name="connsiteY1" fmla="*/ 155915 h 2443622"/>
              <a:gd name="connsiteX2" fmla="*/ 517261 w 4607481"/>
              <a:gd name="connsiteY2" fmla="*/ 175580 h 2443622"/>
              <a:gd name="connsiteX3" fmla="*/ 55144 w 4607481"/>
              <a:gd name="connsiteY3" fmla="*/ 2043709 h 2443622"/>
              <a:gd name="connsiteX4" fmla="*/ 910551 w 4607481"/>
              <a:gd name="connsiteY4" fmla="*/ 2407502 h 2443622"/>
              <a:gd name="connsiteX5" fmla="*/ 2601700 w 4607481"/>
              <a:gd name="connsiteY5" fmla="*/ 2397670 h 2443622"/>
              <a:gd name="connsiteX0" fmla="*/ 4607481 w 4607481"/>
              <a:gd name="connsiteY0" fmla="*/ 854006 h 2424930"/>
              <a:gd name="connsiteX1" fmla="*/ 3978215 w 4607481"/>
              <a:gd name="connsiteY1" fmla="*/ 155915 h 2424930"/>
              <a:gd name="connsiteX2" fmla="*/ 517261 w 4607481"/>
              <a:gd name="connsiteY2" fmla="*/ 175580 h 2424930"/>
              <a:gd name="connsiteX3" fmla="*/ 55144 w 4607481"/>
              <a:gd name="connsiteY3" fmla="*/ 2043709 h 2424930"/>
              <a:gd name="connsiteX4" fmla="*/ 910551 w 4607481"/>
              <a:gd name="connsiteY4" fmla="*/ 2407502 h 2424930"/>
              <a:gd name="connsiteX5" fmla="*/ 2601700 w 4607481"/>
              <a:gd name="connsiteY5" fmla="*/ 2397670 h 2424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481" h="2424930">
                <a:moveTo>
                  <a:pt x="4607481" y="854006"/>
                </a:moveTo>
                <a:cubicBezTo>
                  <a:pt x="4602564" y="495128"/>
                  <a:pt x="4659918" y="268986"/>
                  <a:pt x="3978215" y="155915"/>
                </a:cubicBezTo>
                <a:cubicBezTo>
                  <a:pt x="3296512" y="42844"/>
                  <a:pt x="1171106" y="-139052"/>
                  <a:pt x="517261" y="175580"/>
                </a:cubicBezTo>
                <a:cubicBezTo>
                  <a:pt x="-136584" y="490212"/>
                  <a:pt x="-10404" y="1671722"/>
                  <a:pt x="55144" y="2043709"/>
                </a:cubicBezTo>
                <a:cubicBezTo>
                  <a:pt x="120692" y="2415696"/>
                  <a:pt x="476293" y="2397671"/>
                  <a:pt x="910551" y="2407502"/>
                </a:cubicBezTo>
                <a:cubicBezTo>
                  <a:pt x="1344809" y="2417333"/>
                  <a:pt x="2262487" y="2446012"/>
                  <a:pt x="2601700" y="2397670"/>
                </a:cubicBezTo>
              </a:path>
            </a:pathLst>
          </a:custGeom>
          <a:noFill/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3249BC-52B7-CF41-A3A8-9CFBD77FD5D4}"/>
              </a:ext>
            </a:extLst>
          </p:cNvPr>
          <p:cNvSpPr txBox="1"/>
          <p:nvPr/>
        </p:nvSpPr>
        <p:spPr>
          <a:xfrm>
            <a:off x="2889448" y="42512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806A07-4A62-6A41-B358-C55543992F02}"/>
              </a:ext>
            </a:extLst>
          </p:cNvPr>
          <p:cNvSpPr txBox="1"/>
          <p:nvPr/>
        </p:nvSpPr>
        <p:spPr>
          <a:xfrm>
            <a:off x="4614374" y="36220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A8445A-91B7-C347-9452-28216133F685}"/>
              </a:ext>
            </a:extLst>
          </p:cNvPr>
          <p:cNvSpPr txBox="1"/>
          <p:nvPr/>
        </p:nvSpPr>
        <p:spPr>
          <a:xfrm>
            <a:off x="4353552" y="43887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2B8064-47CD-9A45-B7EF-A6B9B3EDE99B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9968414" y="4482107"/>
            <a:ext cx="1124160" cy="81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1EF98D-62BA-8E4C-BAFD-1CF5051C2876}"/>
              </a:ext>
            </a:extLst>
          </p:cNvPr>
          <p:cNvCxnSpPr>
            <a:cxnSpLocks/>
          </p:cNvCxnSpPr>
          <p:nvPr/>
        </p:nvCxnSpPr>
        <p:spPr>
          <a:xfrm>
            <a:off x="7855302" y="5374280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4699C5-9F58-304A-9103-94B5F567E7D4}"/>
              </a:ext>
            </a:extLst>
          </p:cNvPr>
          <p:cNvCxnSpPr>
            <a:cxnSpLocks/>
          </p:cNvCxnSpPr>
          <p:nvPr/>
        </p:nvCxnSpPr>
        <p:spPr>
          <a:xfrm>
            <a:off x="7516559" y="4021442"/>
            <a:ext cx="0" cy="10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C282DE-E0B1-B249-9F8D-F791DB34CB85}"/>
              </a:ext>
            </a:extLst>
          </p:cNvPr>
          <p:cNvCxnSpPr>
            <a:cxnSpLocks/>
          </p:cNvCxnSpPr>
          <p:nvPr/>
        </p:nvCxnSpPr>
        <p:spPr>
          <a:xfrm>
            <a:off x="7884608" y="3835532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06D224-2ECD-E046-9511-E03F798053C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9968414" y="3922488"/>
            <a:ext cx="1124160" cy="55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oogle Shape;1463;p153" descr="switch-icon.png">
            <a:extLst>
              <a:ext uri="{FF2B5EF4-FFF2-40B4-BE49-F238E27FC236}">
                <a16:creationId xmlns:a16="http://schemas.microsoft.com/office/drawing/2014/main" id="{C4B76478-AAC0-BF44-969D-D7490B76B05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7072" y="4890921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463;p153" descr="switch-icon.png">
            <a:extLst>
              <a:ext uri="{FF2B5EF4-FFF2-40B4-BE49-F238E27FC236}">
                <a16:creationId xmlns:a16="http://schemas.microsoft.com/office/drawing/2014/main" id="{268A4A0D-A4EF-B540-8F2C-F9874FB973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79487" y="3381795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463;p153" descr="switch-icon.png">
            <a:extLst>
              <a:ext uri="{FF2B5EF4-FFF2-40B4-BE49-F238E27FC236}">
                <a16:creationId xmlns:a16="http://schemas.microsoft.com/office/drawing/2014/main" id="{24E6C4BC-1D88-9340-AC37-F648112822F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92574" y="4073293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463;p153" descr="switch-icon.png">
            <a:extLst>
              <a:ext uri="{FF2B5EF4-FFF2-40B4-BE49-F238E27FC236}">
                <a16:creationId xmlns:a16="http://schemas.microsoft.com/office/drawing/2014/main" id="{A652911E-C0C1-9041-BA8B-3324D34402B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57028" y="4890921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1463;p153" descr="switch-icon.png">
            <a:extLst>
              <a:ext uri="{FF2B5EF4-FFF2-40B4-BE49-F238E27FC236}">
                <a16:creationId xmlns:a16="http://schemas.microsoft.com/office/drawing/2014/main" id="{2601D87D-D601-DA4F-9B66-84E0D2E3F11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7072" y="3381795"/>
            <a:ext cx="1275598" cy="817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A435F2-EB7D-5248-A437-3BD2BD5DD1E7}"/>
              </a:ext>
            </a:extLst>
          </p:cNvPr>
          <p:cNvCxnSpPr>
            <a:cxnSpLocks/>
          </p:cNvCxnSpPr>
          <p:nvPr/>
        </p:nvCxnSpPr>
        <p:spPr>
          <a:xfrm>
            <a:off x="9596082" y="4021442"/>
            <a:ext cx="0" cy="10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631A6C-96AA-554E-8B9E-315048395998}"/>
              </a:ext>
            </a:extLst>
          </p:cNvPr>
          <p:cNvSpPr txBox="1"/>
          <p:nvPr/>
        </p:nvSpPr>
        <p:spPr>
          <a:xfrm>
            <a:off x="7999852" y="4523035"/>
            <a:ext cx="25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AB8C97-BDC7-C349-811D-D17C6EB5EEA0}"/>
              </a:ext>
            </a:extLst>
          </p:cNvPr>
          <p:cNvSpPr txBox="1"/>
          <p:nvPr/>
        </p:nvSpPr>
        <p:spPr>
          <a:xfrm>
            <a:off x="10394227" y="4273312"/>
            <a:ext cx="28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9BCA3D-2240-2349-9C61-F431D38B64DB}"/>
              </a:ext>
            </a:extLst>
          </p:cNvPr>
          <p:cNvSpPr txBox="1"/>
          <p:nvPr/>
        </p:nvSpPr>
        <p:spPr>
          <a:xfrm>
            <a:off x="9897350" y="43369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B311D56-28C2-8B40-A9C3-08DA75ADA4CF}"/>
              </a:ext>
            </a:extLst>
          </p:cNvPr>
          <p:cNvSpPr/>
          <p:nvPr/>
        </p:nvSpPr>
        <p:spPr>
          <a:xfrm>
            <a:off x="7791952" y="4096986"/>
            <a:ext cx="1411426" cy="938631"/>
          </a:xfrm>
          <a:custGeom>
            <a:avLst/>
            <a:gdLst>
              <a:gd name="connsiteX0" fmla="*/ 49136 w 1438549"/>
              <a:gd name="connsiteY0" fmla="*/ 0 h 957716"/>
              <a:gd name="connsiteX1" fmla="*/ 49136 w 1438549"/>
              <a:gd name="connsiteY1" fmla="*/ 760021 h 957716"/>
              <a:gd name="connsiteX2" fmla="*/ 559775 w 1438549"/>
              <a:gd name="connsiteY2" fmla="*/ 950026 h 957716"/>
              <a:gd name="connsiteX3" fmla="*/ 1438549 w 1438549"/>
              <a:gd name="connsiteY3" fmla="*/ 902525 h 957716"/>
              <a:gd name="connsiteX0" fmla="*/ 22479 w 1411892"/>
              <a:gd name="connsiteY0" fmla="*/ 0 h 957716"/>
              <a:gd name="connsiteX1" fmla="*/ 81856 w 1411892"/>
              <a:gd name="connsiteY1" fmla="*/ 760021 h 957716"/>
              <a:gd name="connsiteX2" fmla="*/ 533118 w 1411892"/>
              <a:gd name="connsiteY2" fmla="*/ 950026 h 957716"/>
              <a:gd name="connsiteX3" fmla="*/ 1411892 w 1411892"/>
              <a:gd name="connsiteY3" fmla="*/ 902525 h 957716"/>
              <a:gd name="connsiteX0" fmla="*/ 22013 w 1411426"/>
              <a:gd name="connsiteY0" fmla="*/ 0 h 938631"/>
              <a:gd name="connsiteX1" fmla="*/ 81390 w 1411426"/>
              <a:gd name="connsiteY1" fmla="*/ 760021 h 938631"/>
              <a:gd name="connsiteX2" fmla="*/ 520777 w 1411426"/>
              <a:gd name="connsiteY2" fmla="*/ 926275 h 938631"/>
              <a:gd name="connsiteX3" fmla="*/ 1411426 w 1411426"/>
              <a:gd name="connsiteY3" fmla="*/ 902525 h 93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426" h="938631">
                <a:moveTo>
                  <a:pt x="22013" y="0"/>
                </a:moveTo>
                <a:cubicBezTo>
                  <a:pt x="-20541" y="300841"/>
                  <a:pt x="-1737" y="605642"/>
                  <a:pt x="81390" y="760021"/>
                </a:cubicBezTo>
                <a:cubicBezTo>
                  <a:pt x="164517" y="914400"/>
                  <a:pt x="299104" y="902524"/>
                  <a:pt x="520777" y="926275"/>
                </a:cubicBezTo>
                <a:cubicBezTo>
                  <a:pt x="742450" y="950026"/>
                  <a:pt x="1087823" y="938151"/>
                  <a:pt x="1411426" y="902525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8DCE4C-FF2B-1944-A8C3-9230C8B57D01}"/>
              </a:ext>
            </a:extLst>
          </p:cNvPr>
          <p:cNvCxnSpPr/>
          <p:nvPr/>
        </p:nvCxnSpPr>
        <p:spPr>
          <a:xfrm>
            <a:off x="9856519" y="4199423"/>
            <a:ext cx="0" cy="743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6F42E5-1F1F-3048-8009-44BF43045D8B}"/>
              </a:ext>
            </a:extLst>
          </p:cNvPr>
          <p:cNvCxnSpPr>
            <a:cxnSpLocks/>
          </p:cNvCxnSpPr>
          <p:nvPr/>
        </p:nvCxnSpPr>
        <p:spPr>
          <a:xfrm flipH="1">
            <a:off x="10088902" y="4482107"/>
            <a:ext cx="729519" cy="504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814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3773" y="1540511"/>
            <a:ext cx="3778145" cy="3795241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97714" y="2915122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66373" y="3956388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4571993" y="3357562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5" idx="5"/>
          </p:cNvCxnSpPr>
          <p:nvPr/>
        </p:nvCxnSpPr>
        <p:spPr>
          <a:xfrm flipH="1" flipV="1">
            <a:off x="4706140" y="2091986"/>
            <a:ext cx="1191574" cy="111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1"/>
            <a:endCxn id="25" idx="6"/>
          </p:cNvCxnSpPr>
          <p:nvPr/>
        </p:nvCxnSpPr>
        <p:spPr>
          <a:xfrm flipH="1" flipV="1">
            <a:off x="4729156" y="3436143"/>
            <a:ext cx="1168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7" idx="7"/>
          </p:cNvCxnSpPr>
          <p:nvPr/>
        </p:nvCxnSpPr>
        <p:spPr>
          <a:xfrm flipH="1">
            <a:off x="4706140" y="3719757"/>
            <a:ext cx="1191574" cy="12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76630" y="2877025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76630" y="3369637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6630" y="3924791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223192" y="4571788"/>
            <a:ext cx="505964" cy="893619"/>
            <a:chOff x="4223192" y="4079415"/>
            <a:chExt cx="505964" cy="893619"/>
          </a:xfrm>
        </p:grpSpPr>
        <p:sp>
          <p:nvSpPr>
            <p:cNvPr id="27" name="Oval 26"/>
            <p:cNvSpPr/>
            <p:nvPr/>
          </p:nvSpPr>
          <p:spPr>
            <a:xfrm>
              <a:off x="4571993" y="4405805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27" idx="2"/>
            </p:cNvCxnSpPr>
            <p:nvPr/>
          </p:nvCxnSpPr>
          <p:spPr>
            <a:xfrm flipH="1" flipV="1">
              <a:off x="4223192" y="4079415"/>
              <a:ext cx="348801" cy="4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7" idx="3"/>
            </p:cNvCxnSpPr>
            <p:nvPr/>
          </p:nvCxnSpPr>
          <p:spPr>
            <a:xfrm flipH="1">
              <a:off x="4223192" y="4539951"/>
              <a:ext cx="371817" cy="433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223192" y="1594947"/>
            <a:ext cx="505964" cy="880550"/>
            <a:chOff x="4223192" y="2052157"/>
            <a:chExt cx="505964" cy="880550"/>
          </a:xfrm>
        </p:grpSpPr>
        <p:sp>
          <p:nvSpPr>
            <p:cNvPr id="5" name="Oval 4"/>
            <p:cNvSpPr/>
            <p:nvPr/>
          </p:nvSpPr>
          <p:spPr>
            <a:xfrm>
              <a:off x="4571993" y="2415050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5" idx="2"/>
            </p:cNvCxnSpPr>
            <p:nvPr/>
          </p:nvCxnSpPr>
          <p:spPr>
            <a:xfrm flipH="1">
              <a:off x="4223192" y="2493631"/>
              <a:ext cx="348801" cy="439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" idx="2"/>
            </p:cNvCxnSpPr>
            <p:nvPr/>
          </p:nvCxnSpPr>
          <p:spPr>
            <a:xfrm>
              <a:off x="4225916" y="2052157"/>
              <a:ext cx="346077" cy="44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5" idx="2"/>
            <a:endCxn id="39" idx="5"/>
          </p:cNvCxnSpPr>
          <p:nvPr/>
        </p:nvCxnSpPr>
        <p:spPr>
          <a:xfrm flipH="1" flipV="1">
            <a:off x="3810777" y="3011171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40" idx="6"/>
          </p:cNvCxnSpPr>
          <p:nvPr/>
        </p:nvCxnSpPr>
        <p:spPr>
          <a:xfrm flipH="1">
            <a:off x="3833793" y="3436143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  <a:endCxn id="41" idx="7"/>
          </p:cNvCxnSpPr>
          <p:nvPr/>
        </p:nvCxnSpPr>
        <p:spPr>
          <a:xfrm flipH="1">
            <a:off x="3810777" y="3436143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20801" y="2321569"/>
            <a:ext cx="2197114" cy="2253298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334948" y="2932707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ONU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66372" y="1902439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83" name="Straight Connector 82"/>
          <p:cNvCxnSpPr>
            <a:stCxn id="40" idx="2"/>
            <a:endCxn id="80" idx="3"/>
          </p:cNvCxnSpPr>
          <p:nvPr/>
        </p:nvCxnSpPr>
        <p:spPr>
          <a:xfrm flipH="1">
            <a:off x="2380960" y="3448218"/>
            <a:ext cx="1295670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9" idx="2"/>
          </p:cNvCxnSpPr>
          <p:nvPr/>
        </p:nvCxnSpPr>
        <p:spPr>
          <a:xfrm flipH="1" flipV="1">
            <a:off x="3435930" y="2819994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39" idx="2"/>
          </p:cNvCxnSpPr>
          <p:nvPr/>
        </p:nvCxnSpPr>
        <p:spPr>
          <a:xfrm flipH="1">
            <a:off x="3435930" y="29556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41" idx="2"/>
          </p:cNvCxnSpPr>
          <p:nvPr/>
        </p:nvCxnSpPr>
        <p:spPr>
          <a:xfrm flipH="1" flipV="1">
            <a:off x="3435930" y="3851721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1" idx="2"/>
          </p:cNvCxnSpPr>
          <p:nvPr/>
        </p:nvCxnSpPr>
        <p:spPr>
          <a:xfrm flipH="1">
            <a:off x="3435930" y="4003372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40" idx="2"/>
          </p:cNvCxnSpPr>
          <p:nvPr/>
        </p:nvCxnSpPr>
        <p:spPr>
          <a:xfrm flipH="1" flipV="1">
            <a:off x="3449387" y="3270384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0" idx="2"/>
          </p:cNvCxnSpPr>
          <p:nvPr/>
        </p:nvCxnSpPr>
        <p:spPr>
          <a:xfrm flipH="1">
            <a:off x="3456115" y="3448218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3915511" y="-1398840"/>
            <a:ext cx="384726" cy="53062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115251" y="637311"/>
            <a:ext cx="400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Passive Optical Network (PON)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7719285" y="2927196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BNG</a:t>
            </a:r>
          </a:p>
        </p:txBody>
      </p:sp>
      <p:cxnSp>
        <p:nvCxnSpPr>
          <p:cNvPr id="261" name="Straight Connector 260"/>
          <p:cNvCxnSpPr>
            <a:cxnSpLocks/>
            <a:stCxn id="21" idx="3"/>
            <a:endCxn id="255" idx="1"/>
          </p:cNvCxnSpPr>
          <p:nvPr/>
        </p:nvCxnSpPr>
        <p:spPr>
          <a:xfrm>
            <a:off x="6943726" y="3436144"/>
            <a:ext cx="775559" cy="12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cxnSpLocks/>
            <a:stCxn id="255" idx="3"/>
          </p:cNvCxnSpPr>
          <p:nvPr/>
        </p:nvCxnSpPr>
        <p:spPr>
          <a:xfrm>
            <a:off x="8765297" y="3448218"/>
            <a:ext cx="14058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4C34E28B-6E39-9D43-AA95-8ED3A51A9C5E}"/>
              </a:ext>
            </a:extLst>
          </p:cNvPr>
          <p:cNvSpPr/>
          <p:nvPr/>
        </p:nvSpPr>
        <p:spPr>
          <a:xfrm>
            <a:off x="9832531" y="2748685"/>
            <a:ext cx="1929008" cy="1405353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504423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69A5C524-2D6E-1248-BD84-3EE59BD033B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2368" y="1876653"/>
            <a:ext cx="933717" cy="1238612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F725E5B1-52E0-8A40-9BE2-7AA2AFB6041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396" y="2479917"/>
            <a:ext cx="933717" cy="1238612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6C5A948F-6EAE-0A4F-9A60-D74999510C6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2605" y="4155518"/>
            <a:ext cx="933717" cy="123861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8791C77-1080-5247-84B5-8377F9142EDC}"/>
              </a:ext>
            </a:extLst>
          </p:cNvPr>
          <p:cNvSpPr/>
          <p:nvPr/>
        </p:nvSpPr>
        <p:spPr>
          <a:xfrm>
            <a:off x="6560253" y="1968277"/>
            <a:ext cx="2827715" cy="29214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44" name="Right Brace 243"/>
          <p:cNvSpPr/>
          <p:nvPr/>
        </p:nvSpPr>
        <p:spPr>
          <a:xfrm rot="16200000">
            <a:off x="4135824" y="-1923260"/>
            <a:ext cx="390873" cy="6036817"/>
          </a:xfrm>
          <a:prstGeom prst="rightBrace">
            <a:avLst>
              <a:gd name="adj1" fmla="val 43474"/>
              <a:gd name="adj2" fmla="val 50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493958" y="447752"/>
            <a:ext cx="374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Radio Access Network (RAN)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6B07CF-039F-0A45-8CA0-B546B1363914}"/>
              </a:ext>
            </a:extLst>
          </p:cNvPr>
          <p:cNvCxnSpPr>
            <a:cxnSpLocks/>
            <a:stCxn id="9" idx="3"/>
            <a:endCxn id="40" idx="2"/>
          </p:cNvCxnSpPr>
          <p:nvPr/>
        </p:nvCxnSpPr>
        <p:spPr>
          <a:xfrm>
            <a:off x="8506282" y="3419172"/>
            <a:ext cx="138412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F6D4A76-7776-A34B-A84C-46E661C30F28}"/>
              </a:ext>
            </a:extLst>
          </p:cNvPr>
          <p:cNvSpPr/>
          <p:nvPr/>
        </p:nvSpPr>
        <p:spPr>
          <a:xfrm>
            <a:off x="9884423" y="2716496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F1BC8DC-ECD9-D940-A146-0CCE4E634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21429" y="174444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B9E183-01B5-8745-8C3C-10A596D07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434867" y="215237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C99E6D-E205-A644-B9F8-6A99238C8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891623" y="197561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B830756-6BF6-934A-B32D-EE27715F9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16985" y="282030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F973424-557D-4440-8AFE-0EA57D989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45070" y="327528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9CAE566-5F27-8342-9C90-9B9216B7C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92244" y="34191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8A04D9-8496-3A4D-8202-CE2DE94D9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103595" y="269719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B998E92-490E-3E4C-839D-A666E60CF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84576" y="44131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1E6E258-E025-5942-986A-10B52E779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02547" y="492847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D37FA4B-EBA6-7A46-AC1F-E9AAA846C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3577" y="47489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9E77F32-CAD9-8D44-969C-35484B045AE0}"/>
              </a:ext>
            </a:extLst>
          </p:cNvPr>
          <p:cNvSpPr txBox="1"/>
          <p:nvPr/>
        </p:nvSpPr>
        <p:spPr>
          <a:xfrm>
            <a:off x="3721688" y="3521506"/>
            <a:ext cx="151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Backhaul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17647267-C4F4-384D-B485-74AECFB0B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648" y="27138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Image" descr="Image">
            <a:extLst>
              <a:ext uri="{FF2B5EF4-FFF2-40B4-BE49-F238E27FC236}">
                <a16:creationId xmlns:a16="http://schemas.microsoft.com/office/drawing/2014/main" id="{4D6E79B9-5F5B-DD40-B287-255FD2CC3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8948" y="33162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Image" descr="Image">
            <a:extLst>
              <a:ext uri="{FF2B5EF4-FFF2-40B4-BE49-F238E27FC236}">
                <a16:creationId xmlns:a16="http://schemas.microsoft.com/office/drawing/2014/main" id="{9E6F6915-C415-B14F-9A89-F2830D851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310" y="499218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763324-079C-3846-9A73-4FFB60A63D13}"/>
              </a:ext>
            </a:extLst>
          </p:cNvPr>
          <p:cNvSpPr/>
          <p:nvPr/>
        </p:nvSpPr>
        <p:spPr>
          <a:xfrm>
            <a:off x="7485194" y="2898150"/>
            <a:ext cx="1021088" cy="1042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Mobile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19BF50-7B53-9B47-B716-30B32097EC0A}"/>
              </a:ext>
            </a:extLst>
          </p:cNvPr>
          <p:cNvCxnSpPr>
            <a:stCxn id="9" idx="1"/>
            <a:endCxn id="74" idx="3"/>
          </p:cNvCxnSpPr>
          <p:nvPr/>
        </p:nvCxnSpPr>
        <p:spPr>
          <a:xfrm flipH="1" flipV="1">
            <a:off x="4310879" y="2860481"/>
            <a:ext cx="3174315" cy="55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B681B4-B2CF-204C-A9E6-2F93F37FDAAF}"/>
              </a:ext>
            </a:extLst>
          </p:cNvPr>
          <p:cNvCxnSpPr>
            <a:cxnSpLocks/>
            <a:stCxn id="9" idx="1"/>
            <a:endCxn id="77" idx="3"/>
          </p:cNvCxnSpPr>
          <p:nvPr/>
        </p:nvCxnSpPr>
        <p:spPr>
          <a:xfrm flipH="1">
            <a:off x="2982179" y="3419172"/>
            <a:ext cx="4503015" cy="4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EA3CDD-4C23-C74D-A49A-FE492B648AF4}"/>
              </a:ext>
            </a:extLst>
          </p:cNvPr>
          <p:cNvCxnSpPr>
            <a:cxnSpLocks/>
            <a:stCxn id="9" idx="1"/>
            <a:endCxn id="79" idx="3"/>
          </p:cNvCxnSpPr>
          <p:nvPr/>
        </p:nvCxnSpPr>
        <p:spPr>
          <a:xfrm flipH="1">
            <a:off x="2599541" y="3419172"/>
            <a:ext cx="4885653" cy="171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8E24A80-3624-2B40-ACB2-EC538A2C48BB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2835564" y="2881206"/>
            <a:ext cx="1209943" cy="435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3FB4ED-33C1-2244-A477-BDC3FB821A8D}"/>
              </a:ext>
            </a:extLst>
          </p:cNvPr>
          <p:cNvCxnSpPr>
            <a:cxnSpLocks/>
            <a:stCxn id="79" idx="3"/>
            <a:endCxn id="74" idx="2"/>
          </p:cNvCxnSpPr>
          <p:nvPr/>
        </p:nvCxnSpPr>
        <p:spPr>
          <a:xfrm flipV="1">
            <a:off x="2599541" y="3007096"/>
            <a:ext cx="1564723" cy="2131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EDD0E41-8C02-9B48-A10F-436F235858FE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flipV="1">
            <a:off x="2452926" y="3609496"/>
            <a:ext cx="382638" cy="138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FE093DB-B74F-3843-88C2-97BBE2A4D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97341" y="374156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7F19408-6C24-E349-979B-E968B3BC2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44515" y="388545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8E8D477-2C44-3745-9B8C-80C252C95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87656" y="198928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FF7DE5D-80C5-1042-983C-770F2F0C6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72880" y="1731516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74B6484-3590-874E-BB8E-B91519462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76802" y="237967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9060419-A2A7-BA4D-A784-ABA67B415E68}"/>
              </a:ext>
            </a:extLst>
          </p:cNvPr>
          <p:cNvSpPr txBox="1"/>
          <p:nvPr/>
        </p:nvSpPr>
        <p:spPr>
          <a:xfrm>
            <a:off x="1812277" y="5310600"/>
            <a:ext cx="955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Base Station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76A94E-3C52-C54E-B07A-3CAEA2FBCC74}"/>
              </a:ext>
            </a:extLst>
          </p:cNvPr>
          <p:cNvSpPr txBox="1"/>
          <p:nvPr/>
        </p:nvSpPr>
        <p:spPr>
          <a:xfrm>
            <a:off x="1421621" y="1654635"/>
            <a:ext cx="118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User Equipment</a:t>
            </a:r>
          </a:p>
          <a:p>
            <a:r>
              <a:rPr lang="en-US" sz="1200" dirty="0">
                <a:solidFill>
                  <a:srgbClr val="000000"/>
                </a:solidFill>
              </a:rPr>
              <a:t>(UE)</a:t>
            </a:r>
          </a:p>
        </p:txBody>
      </p:sp>
      <p:pic>
        <p:nvPicPr>
          <p:cNvPr id="108" name="Image" descr="Image">
            <a:extLst>
              <a:ext uri="{FF2B5EF4-FFF2-40B4-BE49-F238E27FC236}">
                <a16:creationId xmlns:a16="http://schemas.microsoft.com/office/drawing/2014/main" id="{32D9599A-8B0A-F54E-A86F-553847788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649" y="327268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Cloud 41">
            <a:extLst>
              <a:ext uri="{FF2B5EF4-FFF2-40B4-BE49-F238E27FC236}">
                <a16:creationId xmlns:a16="http://schemas.microsoft.com/office/drawing/2014/main" id="{AEA5E262-2D6B-3741-B428-9E880B07097E}"/>
              </a:ext>
            </a:extLst>
          </p:cNvPr>
          <p:cNvSpPr/>
          <p:nvPr/>
        </p:nvSpPr>
        <p:spPr>
          <a:xfrm>
            <a:off x="9890406" y="2713960"/>
            <a:ext cx="1929008" cy="1405353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825775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145498" y="4411265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128A3F-1563-DB47-ABFC-166E7B7FF939}"/>
              </a:ext>
            </a:extLst>
          </p:cNvPr>
          <p:cNvSpPr/>
          <p:nvPr/>
        </p:nvSpPr>
        <p:spPr>
          <a:xfrm>
            <a:off x="2047696" y="1876927"/>
            <a:ext cx="9520736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sz="1600" dirty="0" err="1">
                <a:solidFill>
                  <a:sysClr val="windowText" lastClr="000000"/>
                </a:solidFill>
              </a:rPr>
              <a:t>Basestation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C3E69-9995-FA40-A09E-7B182AEE0ABC}"/>
              </a:ext>
            </a:extLst>
          </p:cNvPr>
          <p:cNvCxnSpPr>
            <a:cxnSpLocks/>
            <a:stCxn id="110" idx="2"/>
            <a:endCxn id="132" idx="0"/>
          </p:cNvCxnSpPr>
          <p:nvPr/>
        </p:nvCxnSpPr>
        <p:spPr>
          <a:xfrm>
            <a:off x="3956452" y="3722444"/>
            <a:ext cx="807" cy="68882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C4901BB9-85AD-8341-B623-BE6570F2040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1362" y="2331015"/>
            <a:ext cx="799241" cy="1387767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4F617A-49AB-0947-A8AF-D1D686349F62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36376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5886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CD83E34-A271-1043-8030-6C8A133F87E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1362" y="2331015"/>
            <a:ext cx="799241" cy="1387767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36376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395639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</p:spTree>
    <p:extLst>
      <p:ext uri="{BB962C8B-B14F-4D97-AF65-F5344CB8AC3E}">
        <p14:creationId xmlns:p14="http://schemas.microsoft.com/office/powerpoint/2010/main" val="19479169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loud 67">
            <a:extLst>
              <a:ext uri="{FF2B5EF4-FFF2-40B4-BE49-F238E27FC236}">
                <a16:creationId xmlns:a16="http://schemas.microsoft.com/office/drawing/2014/main" id="{910DECC7-D726-784B-AA62-BDDCE84F58DD}"/>
              </a:ext>
            </a:extLst>
          </p:cNvPr>
          <p:cNvSpPr/>
          <p:nvPr/>
        </p:nvSpPr>
        <p:spPr>
          <a:xfrm>
            <a:off x="5255935" y="1204220"/>
            <a:ext cx="1394307" cy="902286"/>
          </a:xfrm>
          <a:prstGeom prst="clou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3446524" y="398058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861909" y="432503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9F7A85-737A-7C40-B5F5-DF9C4BA5D34C}"/>
              </a:ext>
            </a:extLst>
          </p:cNvPr>
          <p:cNvSpPr txBox="1"/>
          <p:nvPr/>
        </p:nvSpPr>
        <p:spPr>
          <a:xfrm>
            <a:off x="4994562" y="430761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8FB1B-861E-8D4E-BE2A-6840DFF47D36}"/>
              </a:ext>
            </a:extLst>
          </p:cNvPr>
          <p:cNvSpPr txBox="1"/>
          <p:nvPr/>
        </p:nvSpPr>
        <p:spPr>
          <a:xfrm>
            <a:off x="4579647" y="398059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9058A-6356-C64F-B78D-A866B44270B1}"/>
              </a:ext>
            </a:extLst>
          </p:cNvPr>
          <p:cNvSpPr txBox="1"/>
          <p:nvPr/>
        </p:nvSpPr>
        <p:spPr>
          <a:xfrm>
            <a:off x="6826691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7994139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F9689E-966F-1E42-94D7-55573311BC12}"/>
              </a:ext>
            </a:extLst>
          </p:cNvPr>
          <p:cNvSpPr txBox="1"/>
          <p:nvPr/>
        </p:nvSpPr>
        <p:spPr>
          <a:xfrm>
            <a:off x="6440587" y="433971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552730" y="431739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B936D2-3C9A-0442-B000-D805B2E84CC9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7192C3-C64C-2E4E-8CFF-E82BAC13F98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06A102-8D4E-DA48-9911-DA69DE20A8B8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9E74B2-F3E2-7B40-A6C7-BEC28A37BDCC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0CBAB9-2887-0842-95F6-D3322B3DAAF0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9CAD89-ABE5-524A-A31D-11B264422405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221AB3-9321-CF41-A795-06A15D1A6C6F}"/>
              </a:ext>
            </a:extLst>
          </p:cNvPr>
          <p:cNvCxnSpPr>
            <a:stCxn id="63" idx="2"/>
            <a:endCxn id="52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F81949-45AC-544E-A231-AA91042A4B13}"/>
              </a:ext>
            </a:extLst>
          </p:cNvPr>
          <p:cNvCxnSpPr>
            <a:stCxn id="63" idx="2"/>
            <a:endCxn id="53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Graphic 68">
            <a:extLst>
              <a:ext uri="{FF2B5EF4-FFF2-40B4-BE49-F238E27FC236}">
                <a16:creationId xmlns:a16="http://schemas.microsoft.com/office/drawing/2014/main" id="{22959356-8003-2841-8F11-F268C10E62C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0227" y="3268905"/>
            <a:ext cx="497803" cy="675416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C0D1125E-F2FB-194D-94B1-F73EC6CA756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3087" y="3650316"/>
            <a:ext cx="497803" cy="675416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0135FDF0-5544-8A46-8D40-24847A38EC1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0619" y="3664294"/>
            <a:ext cx="497803" cy="675416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E4BA2BB4-F198-9E43-BBF9-28B05E16E7E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8967" y="3312399"/>
            <a:ext cx="497803" cy="675416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72631D65-6FC2-104B-9687-75776B00A25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8111" y="3308657"/>
            <a:ext cx="497803" cy="675416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453F8A37-25E0-6B4A-87C3-A6574AFE1E9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061" y="3642882"/>
            <a:ext cx="497803" cy="675416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FAFFD6B2-362A-9647-BEBB-A9D0905CAC9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887" y="3689655"/>
            <a:ext cx="497803" cy="623457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B31AB718-E1E5-4241-B19A-24E3FAE9279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4629" y="3312864"/>
            <a:ext cx="497803" cy="6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634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4204556" y="480168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732123" y="495556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7439145" y="479630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921902" y="4946394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685374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842040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3932312" y="3660461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931057" y="3660461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8088978" y="3660461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640791" y="3660461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30214" y="2057972"/>
            <a:ext cx="493876" cy="40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3932312" y="2460744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77152" y="2460744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B8EB8C-8508-BA45-8B54-F7099084C117}"/>
              </a:ext>
            </a:extLst>
          </p:cNvPr>
          <p:cNvSpPr/>
          <p:nvPr/>
        </p:nvSpPr>
        <p:spPr>
          <a:xfrm>
            <a:off x="4630871" y="1230640"/>
            <a:ext cx="2692561" cy="43333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F1E9E3-6780-554C-995C-7EB8A633931A}"/>
              </a:ext>
            </a:extLst>
          </p:cNvPr>
          <p:cNvCxnSpPr>
            <a:stCxn id="2" idx="2"/>
            <a:endCxn id="63" idx="0"/>
          </p:cNvCxnSpPr>
          <p:nvPr/>
        </p:nvCxnSpPr>
        <p:spPr>
          <a:xfrm>
            <a:off x="5977152" y="1663979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E53003-9446-2F4C-A1E7-05E3E78954A2}"/>
              </a:ext>
            </a:extLst>
          </p:cNvPr>
          <p:cNvCxnSpPr>
            <a:cxnSpLocks/>
            <a:stCxn id="2" idx="2"/>
            <a:endCxn id="54" idx="0"/>
          </p:cNvCxnSpPr>
          <p:nvPr/>
        </p:nvCxnSpPr>
        <p:spPr>
          <a:xfrm>
            <a:off x="5977152" y="1663979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8E774C-C56E-824B-99F3-0E8B4523F5E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977152" y="1663979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96A897-892E-7C43-B79C-DD96FF7D988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977152" y="1663979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1DA5FB-8CBA-5D49-88F8-F7C14C82A73D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403490" y="1663979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3DCCF2-2982-A447-A681-515B35545CAF}"/>
              </a:ext>
            </a:extLst>
          </p:cNvPr>
          <p:cNvCxnSpPr>
            <a:cxnSpLocks/>
            <a:stCxn id="2" idx="2"/>
            <a:endCxn id="51" idx="0"/>
          </p:cNvCxnSpPr>
          <p:nvPr/>
        </p:nvCxnSpPr>
        <p:spPr>
          <a:xfrm flipH="1">
            <a:off x="3932312" y="1663979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E5F921-1478-3C47-A1FA-8BFCC30EF5F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931057" y="1663979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489EC48-60FF-9D4F-BCCC-790D2D8A6739}"/>
              </a:ext>
            </a:extLst>
          </p:cNvPr>
          <p:cNvSpPr/>
          <p:nvPr/>
        </p:nvSpPr>
        <p:spPr>
          <a:xfrm rot="16200000">
            <a:off x="4337730" y="510968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1359423-74AB-0D4B-AA03-83ACA9353813}"/>
              </a:ext>
            </a:extLst>
          </p:cNvPr>
          <p:cNvSpPr/>
          <p:nvPr/>
        </p:nvSpPr>
        <p:spPr>
          <a:xfrm rot="16200000">
            <a:off x="4753605" y="510967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51497B8-3B7A-E64E-98D4-688878D85850}"/>
              </a:ext>
            </a:extLst>
          </p:cNvPr>
          <p:cNvSpPr/>
          <p:nvPr/>
        </p:nvSpPr>
        <p:spPr>
          <a:xfrm rot="16200000">
            <a:off x="5177643" y="512982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C003D4F-70EB-B54C-839F-3A929D6CD1ED}"/>
              </a:ext>
            </a:extLst>
          </p:cNvPr>
          <p:cNvSpPr/>
          <p:nvPr/>
        </p:nvSpPr>
        <p:spPr>
          <a:xfrm rot="16200000">
            <a:off x="5618464" y="510966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FEF625B-62A6-DC47-869C-5E8C545836AD}"/>
              </a:ext>
            </a:extLst>
          </p:cNvPr>
          <p:cNvSpPr/>
          <p:nvPr/>
        </p:nvSpPr>
        <p:spPr>
          <a:xfrm rot="16200000">
            <a:off x="6668057" y="528905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E290D-8E7E-E148-9847-814733A5A6CC}"/>
              </a:ext>
            </a:extLst>
          </p:cNvPr>
          <p:cNvSpPr txBox="1"/>
          <p:nvPr/>
        </p:nvSpPr>
        <p:spPr>
          <a:xfrm>
            <a:off x="6460958" y="63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5A21DEF-9AF1-8848-9626-4E86D343934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0076" y="4233312"/>
            <a:ext cx="497803" cy="722255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F27B7287-52D4-0143-9263-947A8A2E42C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9176" y="4024927"/>
            <a:ext cx="497803" cy="722255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ACD75CDA-8596-BB41-BC0B-D9E85F055B0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8642" y="4229014"/>
            <a:ext cx="497803" cy="722255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D66D8E8C-DFB4-7442-B37B-2DBE3928FF8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4587" y="4027375"/>
            <a:ext cx="497803" cy="72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6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645" y="1312607"/>
            <a:ext cx="9247239" cy="752168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374497" y="1312607"/>
            <a:ext cx="0" cy="752168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80507" y="1312607"/>
            <a:ext cx="0" cy="7521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57027" y="1312607"/>
            <a:ext cx="0" cy="752168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919268" y="1312607"/>
            <a:ext cx="2286616" cy="75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7758" y="1321471"/>
            <a:ext cx="13617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51741" y="1469691"/>
            <a:ext cx="1644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/>
              <a:t>…</a:t>
            </a:r>
            <a:r>
              <a:rPr lang="en-US" sz="2200" dirty="0"/>
              <a:t> Payload </a:t>
            </a:r>
            <a:r>
              <a:rPr lang="mr-IN" sz="2200" dirty="0"/>
              <a:t>…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2382006" y="1312607"/>
            <a:ext cx="13617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92768" y="1302188"/>
            <a:ext cx="1361767" cy="75713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UDP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538452" y="1302778"/>
            <a:ext cx="0" cy="7521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40603" y="1309859"/>
            <a:ext cx="1361767" cy="7571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Inner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2766" y="1409196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VXLAN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00517" y="3121741"/>
            <a:ext cx="5669250" cy="761997"/>
            <a:chOff x="2570561" y="2458066"/>
            <a:chExt cx="5669250" cy="761997"/>
          </a:xfrm>
        </p:grpSpPr>
        <p:sp>
          <p:nvSpPr>
            <p:cNvPr id="17" name="Rectangle 16"/>
            <p:cNvSpPr/>
            <p:nvPr/>
          </p:nvSpPr>
          <p:spPr>
            <a:xfrm>
              <a:off x="2759524" y="2467895"/>
              <a:ext cx="5281688" cy="752168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726430" y="2467895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97915" y="2467895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570561" y="2687013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Flags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074306" y="2458066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878044" y="2707427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Reserved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91309" y="2701851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VNI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27301" y="2707427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Reserved</a:t>
              </a: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6538452" y="2078601"/>
            <a:ext cx="1932716" cy="104314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189480" y="2078601"/>
            <a:ext cx="1967548" cy="104314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95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CC160D1-AE3B-C248-9038-33593AB5CB71}"/>
              </a:ext>
            </a:extLst>
          </p:cNvPr>
          <p:cNvSpPr/>
          <p:nvPr/>
        </p:nvSpPr>
        <p:spPr>
          <a:xfrm>
            <a:off x="3785044" y="5410543"/>
            <a:ext cx="4792424" cy="8251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 Elements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(CU, DU, RU)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4FBF58-797F-D946-96A0-B847B743B603}"/>
              </a:ext>
            </a:extLst>
          </p:cNvPr>
          <p:cNvSpPr/>
          <p:nvPr/>
        </p:nvSpPr>
        <p:spPr>
          <a:xfrm>
            <a:off x="2312126" y="2786849"/>
            <a:ext cx="6440331" cy="2064649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  <a:p>
            <a:r>
              <a:rPr lang="en-US" i="1" dirty="0"/>
              <a:t>(Near-RT)</a:t>
            </a:r>
          </a:p>
        </p:txBody>
      </p:sp>
      <p:sp>
        <p:nvSpPr>
          <p:cNvPr id="39" name="Google Shape;188;p21">
            <a:extLst>
              <a:ext uri="{FF2B5EF4-FFF2-40B4-BE49-F238E27FC236}">
                <a16:creationId xmlns:a16="http://schemas.microsoft.com/office/drawing/2014/main" id="{63BFB203-4110-0F4F-9110-F04DE2A0FBFD}"/>
              </a:ext>
            </a:extLst>
          </p:cNvPr>
          <p:cNvSpPr/>
          <p:nvPr/>
        </p:nvSpPr>
        <p:spPr>
          <a:xfrm>
            <a:off x="5668762" y="3157895"/>
            <a:ext cx="1756200" cy="13283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Telemetry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189;p21">
            <a:extLst>
              <a:ext uri="{FF2B5EF4-FFF2-40B4-BE49-F238E27FC236}">
                <a16:creationId xmlns:a16="http://schemas.microsoft.com/office/drawing/2014/main" id="{E24B16F7-11B3-D347-9111-D1C48867299B}"/>
              </a:ext>
            </a:extLst>
          </p:cNvPr>
          <p:cNvSpPr/>
          <p:nvPr/>
        </p:nvSpPr>
        <p:spPr>
          <a:xfrm>
            <a:off x="3797610" y="4607586"/>
            <a:ext cx="4816275" cy="44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E2</a:t>
            </a:r>
            <a:endParaRPr sz="1600" b="1" dirty="0"/>
          </a:p>
        </p:txBody>
      </p:sp>
      <p:sp>
        <p:nvSpPr>
          <p:cNvPr id="49" name="Google Shape;193;p21">
            <a:extLst>
              <a:ext uri="{FF2B5EF4-FFF2-40B4-BE49-F238E27FC236}">
                <a16:creationId xmlns:a16="http://schemas.microsoft.com/office/drawing/2014/main" id="{C56DF6ED-F394-C947-9CFA-094339F86D94}"/>
              </a:ext>
            </a:extLst>
          </p:cNvPr>
          <p:cNvSpPr/>
          <p:nvPr/>
        </p:nvSpPr>
        <p:spPr>
          <a:xfrm>
            <a:off x="3797611" y="2652875"/>
            <a:ext cx="3088200" cy="38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xApp</a:t>
            </a:r>
            <a:r>
              <a:rPr lang="en-US" sz="1600" b="1" dirty="0"/>
              <a:t> SDK</a:t>
            </a:r>
            <a:endParaRPr sz="1600" b="1" dirty="0"/>
          </a:p>
        </p:txBody>
      </p:sp>
      <p:sp>
        <p:nvSpPr>
          <p:cNvPr id="52" name="Google Shape;194;p21">
            <a:extLst>
              <a:ext uri="{FF2B5EF4-FFF2-40B4-BE49-F238E27FC236}">
                <a16:creationId xmlns:a16="http://schemas.microsoft.com/office/drawing/2014/main" id="{F26CAD5E-5B63-5B4C-91A0-1742FFFBB61D}"/>
              </a:ext>
            </a:extLst>
          </p:cNvPr>
          <p:cNvSpPr/>
          <p:nvPr/>
        </p:nvSpPr>
        <p:spPr>
          <a:xfrm>
            <a:off x="6990346" y="2652876"/>
            <a:ext cx="1623541" cy="38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A1</a:t>
            </a:r>
            <a:endParaRPr sz="1600" b="1" dirty="0"/>
          </a:p>
        </p:txBody>
      </p:sp>
      <p:sp>
        <p:nvSpPr>
          <p:cNvPr id="53" name="Google Shape;196;p21">
            <a:extLst>
              <a:ext uri="{FF2B5EF4-FFF2-40B4-BE49-F238E27FC236}">
                <a16:creationId xmlns:a16="http://schemas.microsoft.com/office/drawing/2014/main" id="{AFCC9E7D-3FFF-4744-9245-D2ED95BFE842}"/>
              </a:ext>
            </a:extLst>
          </p:cNvPr>
          <p:cNvSpPr txBox="1"/>
          <p:nvPr/>
        </p:nvSpPr>
        <p:spPr>
          <a:xfrm>
            <a:off x="2113046" y="917294"/>
            <a:ext cx="1387800" cy="9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(</a:t>
            </a:r>
            <a:r>
              <a:rPr lang="en-US" dirty="0" err="1"/>
              <a:t>xApps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57" name="Google Shape;197;p21">
            <a:extLst>
              <a:ext uri="{FF2B5EF4-FFF2-40B4-BE49-F238E27FC236}">
                <a16:creationId xmlns:a16="http://schemas.microsoft.com/office/drawing/2014/main" id="{5C4D711B-F265-9B4E-8176-CDF6EFFD55AA}"/>
              </a:ext>
            </a:extLst>
          </p:cNvPr>
          <p:cNvCxnSpPr>
            <a:cxnSpLocks/>
            <a:stCxn id="52" idx="0"/>
            <a:endCxn id="103" idx="2"/>
          </p:cNvCxnSpPr>
          <p:nvPr/>
        </p:nvCxnSpPr>
        <p:spPr>
          <a:xfrm flipH="1" flipV="1">
            <a:off x="7802116" y="2351915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199;p21">
            <a:extLst>
              <a:ext uri="{FF2B5EF4-FFF2-40B4-BE49-F238E27FC236}">
                <a16:creationId xmlns:a16="http://schemas.microsoft.com/office/drawing/2014/main" id="{1015007F-9BC0-5A4E-93B9-98CE85261510}"/>
              </a:ext>
            </a:extLst>
          </p:cNvPr>
          <p:cNvCxnSpPr>
            <a:cxnSpLocks/>
          </p:cNvCxnSpPr>
          <p:nvPr/>
        </p:nvCxnSpPr>
        <p:spPr>
          <a:xfrm>
            <a:off x="4362662" y="5074788"/>
            <a:ext cx="0" cy="4493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203;p21">
            <a:extLst>
              <a:ext uri="{FF2B5EF4-FFF2-40B4-BE49-F238E27FC236}">
                <a16:creationId xmlns:a16="http://schemas.microsoft.com/office/drawing/2014/main" id="{DD07130F-F946-3942-A86A-247162C55CC3}"/>
              </a:ext>
            </a:extLst>
          </p:cNvPr>
          <p:cNvCxnSpPr>
            <a:cxnSpLocks/>
          </p:cNvCxnSpPr>
          <p:nvPr/>
        </p:nvCxnSpPr>
        <p:spPr>
          <a:xfrm>
            <a:off x="6808565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" name="Google Shape;205;p21">
            <a:extLst>
              <a:ext uri="{FF2B5EF4-FFF2-40B4-BE49-F238E27FC236}">
                <a16:creationId xmlns:a16="http://schemas.microsoft.com/office/drawing/2014/main" id="{A35B0653-A9F6-9A4E-BDAE-A9E257DB465B}"/>
              </a:ext>
            </a:extLst>
          </p:cNvPr>
          <p:cNvCxnSpPr>
            <a:cxnSpLocks/>
          </p:cNvCxnSpPr>
          <p:nvPr/>
        </p:nvCxnSpPr>
        <p:spPr>
          <a:xfrm>
            <a:off x="8024985" y="5059859"/>
            <a:ext cx="0" cy="4643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208;p21">
            <a:extLst>
              <a:ext uri="{FF2B5EF4-FFF2-40B4-BE49-F238E27FC236}">
                <a16:creationId xmlns:a16="http://schemas.microsoft.com/office/drawing/2014/main" id="{19EEC8BF-EF8A-A744-840C-E336ACF96C09}"/>
              </a:ext>
            </a:extLst>
          </p:cNvPr>
          <p:cNvSpPr/>
          <p:nvPr/>
        </p:nvSpPr>
        <p:spPr>
          <a:xfrm>
            <a:off x="3797611" y="3157895"/>
            <a:ext cx="1756200" cy="131814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Control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Google Shape;218;p21">
            <a:extLst>
              <a:ext uri="{FF2B5EF4-FFF2-40B4-BE49-F238E27FC236}">
                <a16:creationId xmlns:a16="http://schemas.microsoft.com/office/drawing/2014/main" id="{E10804E9-BF24-9240-85F8-130FAF177DB9}"/>
              </a:ext>
            </a:extLst>
          </p:cNvPr>
          <p:cNvSpPr/>
          <p:nvPr/>
        </p:nvSpPr>
        <p:spPr>
          <a:xfrm>
            <a:off x="7539913" y="3165633"/>
            <a:ext cx="1073975" cy="13079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Can 89">
            <a:extLst>
              <a:ext uri="{FF2B5EF4-FFF2-40B4-BE49-F238E27FC236}">
                <a16:creationId xmlns:a16="http://schemas.microsoft.com/office/drawing/2014/main" id="{719B20E1-A602-6C4E-9B9C-7594845318B6}"/>
              </a:ext>
            </a:extLst>
          </p:cNvPr>
          <p:cNvSpPr/>
          <p:nvPr/>
        </p:nvSpPr>
        <p:spPr>
          <a:xfrm>
            <a:off x="4919452" y="3474354"/>
            <a:ext cx="503584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K/V</a:t>
            </a:r>
          </a:p>
        </p:txBody>
      </p:sp>
      <p:sp>
        <p:nvSpPr>
          <p:cNvPr id="91" name="Can 90">
            <a:extLst>
              <a:ext uri="{FF2B5EF4-FFF2-40B4-BE49-F238E27FC236}">
                <a16:creationId xmlns:a16="http://schemas.microsoft.com/office/drawing/2014/main" id="{F9B9B25E-B71E-AE4F-A5CD-00B50C982A13}"/>
              </a:ext>
            </a:extLst>
          </p:cNvPr>
          <p:cNvSpPr/>
          <p:nvPr/>
        </p:nvSpPr>
        <p:spPr>
          <a:xfrm>
            <a:off x="6771507" y="3474354"/>
            <a:ext cx="535577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800" dirty="0"/>
          </a:p>
          <a:p>
            <a:pPr algn="ctr">
              <a:lnSpc>
                <a:spcPct val="80000"/>
              </a:lnSpc>
            </a:pPr>
            <a:r>
              <a:rPr lang="en-US" sz="1600" dirty="0"/>
              <a:t>TS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DB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3D7EDB-709A-6B4C-A40A-AB90CF935BB1}"/>
              </a:ext>
            </a:extLst>
          </p:cNvPr>
          <p:cNvCxnSpPr>
            <a:cxnSpLocks/>
          </p:cNvCxnSpPr>
          <p:nvPr/>
        </p:nvCxnSpPr>
        <p:spPr>
          <a:xfrm flipH="1">
            <a:off x="6055058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D1C234-5978-AF41-A970-731B2E4AE7F2}"/>
              </a:ext>
            </a:extLst>
          </p:cNvPr>
          <p:cNvCxnSpPr>
            <a:cxnSpLocks/>
          </p:cNvCxnSpPr>
          <p:nvPr/>
        </p:nvCxnSpPr>
        <p:spPr>
          <a:xfrm flipH="1">
            <a:off x="5381130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86822F-C605-2D49-A145-1470808BC03B}"/>
              </a:ext>
            </a:extLst>
          </p:cNvPr>
          <p:cNvCxnSpPr>
            <a:cxnSpLocks/>
          </p:cNvCxnSpPr>
          <p:nvPr/>
        </p:nvCxnSpPr>
        <p:spPr>
          <a:xfrm flipH="1">
            <a:off x="4741123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0AFEF6-8AA1-9C43-A551-73127B7344E6}"/>
              </a:ext>
            </a:extLst>
          </p:cNvPr>
          <p:cNvCxnSpPr>
            <a:cxnSpLocks/>
          </p:cNvCxnSpPr>
          <p:nvPr/>
        </p:nvCxnSpPr>
        <p:spPr>
          <a:xfrm flipH="1">
            <a:off x="4047179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6ABA36E-F9D6-3E44-8EC2-AB2ECAB68B6C}"/>
              </a:ext>
            </a:extLst>
          </p:cNvPr>
          <p:cNvSpPr/>
          <p:nvPr/>
        </p:nvSpPr>
        <p:spPr>
          <a:xfrm>
            <a:off x="3474720" y="422932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35CCC-988C-4842-8886-747FC47AAFF7}"/>
              </a:ext>
            </a:extLst>
          </p:cNvPr>
          <p:cNvSpPr txBox="1"/>
          <p:nvPr/>
        </p:nvSpPr>
        <p:spPr>
          <a:xfrm>
            <a:off x="6376252" y="1387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102" name="Google Shape;199;p21">
            <a:extLst>
              <a:ext uri="{FF2B5EF4-FFF2-40B4-BE49-F238E27FC236}">
                <a16:creationId xmlns:a16="http://schemas.microsoft.com/office/drawing/2014/main" id="{2532E110-D669-FE41-B15D-1480A2275BB5}"/>
              </a:ext>
            </a:extLst>
          </p:cNvPr>
          <p:cNvCxnSpPr>
            <a:cxnSpLocks/>
          </p:cNvCxnSpPr>
          <p:nvPr/>
        </p:nvCxnSpPr>
        <p:spPr>
          <a:xfrm>
            <a:off x="5592144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0FC9EB2-23AD-CB4A-9B3A-AD9EA7F39242}"/>
              </a:ext>
            </a:extLst>
          </p:cNvPr>
          <p:cNvSpPr/>
          <p:nvPr/>
        </p:nvSpPr>
        <p:spPr>
          <a:xfrm>
            <a:off x="6990346" y="422932"/>
            <a:ext cx="1623540" cy="1928983"/>
          </a:xfrm>
          <a:prstGeom prst="roundRect">
            <a:avLst>
              <a:gd name="adj" fmla="val 908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(Non-RT)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D5C9C-6F9D-2C4E-AF98-8D0122A14781}"/>
              </a:ext>
            </a:extLst>
          </p:cNvPr>
          <p:cNvSpPr/>
          <p:nvPr/>
        </p:nvSpPr>
        <p:spPr>
          <a:xfrm rot="5400000">
            <a:off x="3051918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Handover Control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0F13E4B-E69E-FC42-B7E0-F0F34310B61B}"/>
              </a:ext>
            </a:extLst>
          </p:cNvPr>
          <p:cNvSpPr/>
          <p:nvPr/>
        </p:nvSpPr>
        <p:spPr>
          <a:xfrm rot="5400000">
            <a:off x="4397833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Link Aggregation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8192F9-FD0A-1A45-AEC7-3C2A0594D974}"/>
              </a:ext>
            </a:extLst>
          </p:cNvPr>
          <p:cNvSpPr/>
          <p:nvPr/>
        </p:nvSpPr>
        <p:spPr>
          <a:xfrm rot="5400000">
            <a:off x="3744344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Interference Mgmt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D02F7E1-3ED9-D440-838B-DC9E9DD352CD}"/>
              </a:ext>
            </a:extLst>
          </p:cNvPr>
          <p:cNvSpPr/>
          <p:nvPr/>
        </p:nvSpPr>
        <p:spPr>
          <a:xfrm rot="5400000">
            <a:off x="5057146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768267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30F655F-DCCA-4E4D-8F82-6185340AE299}"/>
              </a:ext>
            </a:extLst>
          </p:cNvPr>
          <p:cNvSpPr/>
          <p:nvPr/>
        </p:nvSpPr>
        <p:spPr>
          <a:xfrm>
            <a:off x="7123100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3F91ACE-7F53-504B-B75F-5B13604C6DF4}"/>
              </a:ext>
            </a:extLst>
          </p:cNvPr>
          <p:cNvSpPr/>
          <p:nvPr/>
        </p:nvSpPr>
        <p:spPr>
          <a:xfrm>
            <a:off x="6682375" y="4492630"/>
            <a:ext cx="1528119" cy="417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 Switch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402D42A-FBD7-9942-9EC9-7181570EA045}"/>
              </a:ext>
            </a:extLst>
          </p:cNvPr>
          <p:cNvSpPr/>
          <p:nvPr/>
        </p:nvSpPr>
        <p:spPr>
          <a:xfrm>
            <a:off x="1290547" y="3413357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68354AC-F902-8C45-A20E-C7A46CA8BC5B}"/>
              </a:ext>
            </a:extLst>
          </p:cNvPr>
          <p:cNvSpPr/>
          <p:nvPr/>
        </p:nvSpPr>
        <p:spPr>
          <a:xfrm>
            <a:off x="1208491" y="3331301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8889726-525E-954A-AFC8-591C7F57AA18}"/>
              </a:ext>
            </a:extLst>
          </p:cNvPr>
          <p:cNvSpPr/>
          <p:nvPr/>
        </p:nvSpPr>
        <p:spPr>
          <a:xfrm>
            <a:off x="1126435" y="3249245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C39265E-23C3-4C4F-B2AD-2DEF205411EE}"/>
              </a:ext>
            </a:extLst>
          </p:cNvPr>
          <p:cNvGrpSpPr/>
          <p:nvPr/>
        </p:nvGrpSpPr>
        <p:grpSpPr>
          <a:xfrm>
            <a:off x="1285103" y="3429000"/>
            <a:ext cx="4324864" cy="1989438"/>
            <a:chOff x="1285103" y="3429000"/>
            <a:chExt cx="4324864" cy="19894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9C60958-02F1-A342-8C49-CE62EB99477B}"/>
                </a:ext>
              </a:extLst>
            </p:cNvPr>
            <p:cNvGrpSpPr/>
            <p:nvPr/>
          </p:nvGrpSpPr>
          <p:grpSpPr>
            <a:xfrm>
              <a:off x="1285103" y="3429000"/>
              <a:ext cx="543698" cy="1989438"/>
              <a:chOff x="1285103" y="3429000"/>
              <a:chExt cx="543698" cy="1989438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F21B1D4-02B4-D14B-B89B-23404D431C50}"/>
                  </a:ext>
                </a:extLst>
              </p:cNvPr>
              <p:cNvSpPr/>
              <p:nvPr/>
            </p:nvSpPr>
            <p:spPr>
              <a:xfrm>
                <a:off x="1285103" y="3429000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ONU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A1128D5-B61A-3541-9991-22037DAA9D6E}"/>
                  </a:ext>
                </a:extLst>
              </p:cNvPr>
              <p:cNvSpPr/>
              <p:nvPr/>
            </p:nvSpPr>
            <p:spPr>
              <a:xfrm>
                <a:off x="1285103" y="3952103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4BC0E741-3AC5-5D49-8132-FC58BF016272}"/>
                  </a:ext>
                </a:extLst>
              </p:cNvPr>
              <p:cNvSpPr/>
              <p:nvPr/>
            </p:nvSpPr>
            <p:spPr>
              <a:xfrm>
                <a:off x="1285103" y="4475206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3C32D803-0A38-5C4D-8069-58C73494AF79}"/>
                  </a:ext>
                </a:extLst>
              </p:cNvPr>
              <p:cNvSpPr/>
              <p:nvPr/>
            </p:nvSpPr>
            <p:spPr>
              <a:xfrm>
                <a:off x="1285103" y="4998309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</p:grp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7E1838D-F178-EB4C-8F1B-BCD4A962A972}"/>
                </a:ext>
              </a:extLst>
            </p:cNvPr>
            <p:cNvSpPr/>
            <p:nvPr/>
          </p:nvSpPr>
          <p:spPr>
            <a:xfrm>
              <a:off x="4081848" y="4213655"/>
              <a:ext cx="1528119" cy="4201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OLT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838A3C-FDB2-4E49-9653-D704CADDC5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0461" y="3900435"/>
              <a:ext cx="1101388" cy="441094"/>
            </a:xfrm>
            <a:prstGeom prst="line">
              <a:avLst/>
            </a:prstGeom>
            <a:ln w="19050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FF17F55-AC3F-974F-BDD6-FC55A07B1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5142" y="4505912"/>
              <a:ext cx="1076706" cy="441092"/>
            </a:xfrm>
            <a:prstGeom prst="line">
              <a:avLst/>
            </a:prstGeom>
            <a:ln w="19050" cap="rnd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1D2759C-7F88-2C49-BFAA-3FBC85F33493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 flipV="1">
              <a:off x="1828801" y="3639065"/>
              <a:ext cx="1151660" cy="261370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5414670-4042-504F-A913-C8662150F333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flipH="1">
              <a:off x="1828801" y="3900435"/>
              <a:ext cx="1157104" cy="261733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EF56F3C-C318-E148-B633-FFF53B7014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0608" y="4695391"/>
              <a:ext cx="1164534" cy="251613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D7F3946-38B9-1144-9807-CCF35F1BBB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5844" y="4947004"/>
              <a:ext cx="1159298" cy="244616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99B39CE3-1976-7045-8A80-C8A768A3A110}"/>
              </a:ext>
            </a:extLst>
          </p:cNvPr>
          <p:cNvSpPr/>
          <p:nvPr/>
        </p:nvSpPr>
        <p:spPr>
          <a:xfrm>
            <a:off x="4121604" y="2538909"/>
            <a:ext cx="1431056" cy="4108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VOLTHA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230AF40-C779-1E47-86F3-DC6539D554C9}"/>
              </a:ext>
            </a:extLst>
          </p:cNvPr>
          <p:cNvCxnSpPr>
            <a:stCxn id="59" idx="2"/>
            <a:endCxn id="38" idx="0"/>
          </p:cNvCxnSpPr>
          <p:nvPr/>
        </p:nvCxnSpPr>
        <p:spPr>
          <a:xfrm>
            <a:off x="4837132" y="2949726"/>
            <a:ext cx="8776" cy="12639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B7C9040-3839-1046-B078-260ABB26E75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974035" y="3639065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5F58D36-6C66-9C4D-AD9A-F43456F75F69}"/>
              </a:ext>
            </a:extLst>
          </p:cNvPr>
          <p:cNvCxnSpPr>
            <a:cxnSpLocks/>
          </p:cNvCxnSpPr>
          <p:nvPr/>
        </p:nvCxnSpPr>
        <p:spPr>
          <a:xfrm flipH="1">
            <a:off x="967767" y="4161127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1246C65-2C5F-AC48-9DE7-110AA54C7E47}"/>
              </a:ext>
            </a:extLst>
          </p:cNvPr>
          <p:cNvCxnSpPr>
            <a:cxnSpLocks/>
          </p:cNvCxnSpPr>
          <p:nvPr/>
        </p:nvCxnSpPr>
        <p:spPr>
          <a:xfrm flipH="1">
            <a:off x="967767" y="4694826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FBF0B66-9AB6-704E-9782-1721AF9CD490}"/>
              </a:ext>
            </a:extLst>
          </p:cNvPr>
          <p:cNvCxnSpPr>
            <a:cxnSpLocks/>
          </p:cNvCxnSpPr>
          <p:nvPr/>
        </p:nvCxnSpPr>
        <p:spPr>
          <a:xfrm flipH="1">
            <a:off x="967767" y="5191620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674930B-1F28-8E49-ADF5-AEC176BD4B25}"/>
              </a:ext>
            </a:extLst>
          </p:cNvPr>
          <p:cNvCxnSpPr>
            <a:cxnSpLocks/>
          </p:cNvCxnSpPr>
          <p:nvPr/>
        </p:nvCxnSpPr>
        <p:spPr>
          <a:xfrm flipH="1">
            <a:off x="5609967" y="4348158"/>
            <a:ext cx="849800" cy="4312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2D05DE-0505-2643-8D1A-13709EE55BEC}"/>
              </a:ext>
            </a:extLst>
          </p:cNvPr>
          <p:cNvCxnSpPr/>
          <p:nvPr/>
        </p:nvCxnSpPr>
        <p:spPr>
          <a:xfrm>
            <a:off x="4845907" y="1231011"/>
            <a:ext cx="8776" cy="13114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189BE8E-BB3C-5E42-89A2-2437D10346E6}"/>
              </a:ext>
            </a:extLst>
          </p:cNvPr>
          <p:cNvSpPr txBox="1"/>
          <p:nvPr/>
        </p:nvSpPr>
        <p:spPr>
          <a:xfrm>
            <a:off x="4815771" y="1871815"/>
            <a:ext cx="927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OpenFlow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8918727-F2D3-F042-8BB0-66CAB234E419}"/>
              </a:ext>
            </a:extLst>
          </p:cNvPr>
          <p:cNvSpPr/>
          <p:nvPr/>
        </p:nvSpPr>
        <p:spPr>
          <a:xfrm>
            <a:off x="6459767" y="4139397"/>
            <a:ext cx="1528119" cy="417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 Switch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6808764-12B0-FE4D-9D8D-9B4E97CA7A9B}"/>
              </a:ext>
            </a:extLst>
          </p:cNvPr>
          <p:cNvCxnSpPr>
            <a:cxnSpLocks/>
          </p:cNvCxnSpPr>
          <p:nvPr/>
        </p:nvCxnSpPr>
        <p:spPr>
          <a:xfrm>
            <a:off x="7237669" y="1356858"/>
            <a:ext cx="0" cy="278253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0F988B8-64FC-6B41-9E2E-1CC20FFF02BC}"/>
              </a:ext>
            </a:extLst>
          </p:cNvPr>
          <p:cNvSpPr/>
          <p:nvPr/>
        </p:nvSpPr>
        <p:spPr>
          <a:xfrm>
            <a:off x="4121604" y="765936"/>
            <a:ext cx="4088890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ONOS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369AAE8-E0B1-1E47-BF42-99E4A9BBF3D7}"/>
              </a:ext>
            </a:extLst>
          </p:cNvPr>
          <p:cNvSpPr/>
          <p:nvPr/>
        </p:nvSpPr>
        <p:spPr>
          <a:xfrm>
            <a:off x="6784583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SD-Fabric</a:t>
            </a:r>
          </a:p>
        </p:txBody>
      </p:sp>
      <p:sp>
        <p:nvSpPr>
          <p:cNvPr id="116" name="Can 115">
            <a:extLst>
              <a:ext uri="{FF2B5EF4-FFF2-40B4-BE49-F238E27FC236}">
                <a16:creationId xmlns:a16="http://schemas.microsoft.com/office/drawing/2014/main" id="{EAC0B66C-1182-E648-A573-B0F793C6852B}"/>
              </a:ext>
            </a:extLst>
          </p:cNvPr>
          <p:cNvSpPr/>
          <p:nvPr/>
        </p:nvSpPr>
        <p:spPr>
          <a:xfrm>
            <a:off x="5793743" y="2538909"/>
            <a:ext cx="401574" cy="410817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TP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39FE23A-0743-E841-A85C-4F7ADE8E8700}"/>
              </a:ext>
            </a:extLst>
          </p:cNvPr>
          <p:cNvCxnSpPr>
            <a:stCxn id="116" idx="2"/>
            <a:endCxn id="59" idx="3"/>
          </p:cNvCxnSpPr>
          <p:nvPr/>
        </p:nvCxnSpPr>
        <p:spPr>
          <a:xfrm flipH="1">
            <a:off x="5552660" y="2744318"/>
            <a:ext cx="241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B5B5D1A-2BBA-1448-9020-6B6BA11FB4E6}"/>
              </a:ext>
            </a:extLst>
          </p:cNvPr>
          <p:cNvSpPr txBox="1"/>
          <p:nvPr/>
        </p:nvSpPr>
        <p:spPr>
          <a:xfrm>
            <a:off x="777133" y="361177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9021BA-855B-F841-B870-A3EFA26CC6BD}"/>
              </a:ext>
            </a:extLst>
          </p:cNvPr>
          <p:cNvSpPr txBox="1"/>
          <p:nvPr/>
        </p:nvSpPr>
        <p:spPr>
          <a:xfrm>
            <a:off x="5800597" y="4104014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NNI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1C47C1A-24BA-8A46-8669-5F8CF0941778}"/>
              </a:ext>
            </a:extLst>
          </p:cNvPr>
          <p:cNvCxnSpPr>
            <a:cxnSpLocks/>
          </p:cNvCxnSpPr>
          <p:nvPr/>
        </p:nvCxnSpPr>
        <p:spPr>
          <a:xfrm>
            <a:off x="7987886" y="4348158"/>
            <a:ext cx="806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E33C132-9AA9-444A-B4F1-99BCD5E9867B}"/>
              </a:ext>
            </a:extLst>
          </p:cNvPr>
          <p:cNvSpPr txBox="1"/>
          <p:nvPr/>
        </p:nvSpPr>
        <p:spPr>
          <a:xfrm>
            <a:off x="8788640" y="4187470"/>
            <a:ext cx="796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BNG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98295D2-424B-0846-93E4-8728D8F0E2F7}"/>
              </a:ext>
            </a:extLst>
          </p:cNvPr>
          <p:cNvSpPr/>
          <p:nvPr/>
        </p:nvSpPr>
        <p:spPr>
          <a:xfrm>
            <a:off x="4465266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6DD12411-D8E5-EB42-A7AC-443B663B74FE}"/>
              </a:ext>
            </a:extLst>
          </p:cNvPr>
          <p:cNvSpPr/>
          <p:nvPr/>
        </p:nvSpPr>
        <p:spPr>
          <a:xfrm>
            <a:off x="4126749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SD-PON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1490837-BFA8-4741-8FE4-541271C7D6B7}"/>
              </a:ext>
            </a:extLst>
          </p:cNvPr>
          <p:cNvGrpSpPr/>
          <p:nvPr/>
        </p:nvGrpSpPr>
        <p:grpSpPr>
          <a:xfrm>
            <a:off x="3688424" y="1735179"/>
            <a:ext cx="1087394" cy="598467"/>
            <a:chOff x="9721328" y="1457026"/>
            <a:chExt cx="1362617" cy="809197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9A8B142-9E7F-6C43-93CB-3C0259490D6F}"/>
                </a:ext>
              </a:extLst>
            </p:cNvPr>
            <p:cNvSpPr/>
            <p:nvPr/>
          </p:nvSpPr>
          <p:spPr>
            <a:xfrm>
              <a:off x="9762356" y="1457026"/>
              <a:ext cx="1277278" cy="809197"/>
            </a:xfrm>
            <a:prstGeom prst="roundRect">
              <a:avLst>
                <a:gd name="adj" fmla="val 10461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E1FBBE7-A38C-7D4C-8A48-2C4B98574E93}"/>
                </a:ext>
              </a:extLst>
            </p:cNvPr>
            <p:cNvSpPr/>
            <p:nvPr/>
          </p:nvSpPr>
          <p:spPr>
            <a:xfrm>
              <a:off x="9721328" y="15200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96978FA-CF2F-0F46-B2D2-7D3F3807A4D2}"/>
                </a:ext>
              </a:extLst>
            </p:cNvPr>
            <p:cNvSpPr/>
            <p:nvPr/>
          </p:nvSpPr>
          <p:spPr>
            <a:xfrm>
              <a:off x="9721328" y="16724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213563E-5B0A-EA41-90A9-4DC8487CE884}"/>
                </a:ext>
              </a:extLst>
            </p:cNvPr>
            <p:cNvSpPr/>
            <p:nvPr/>
          </p:nvSpPr>
          <p:spPr>
            <a:xfrm>
              <a:off x="9721328" y="18248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97D3FEB-51E0-A54D-8EB4-DC703339A1E0}"/>
                </a:ext>
              </a:extLst>
            </p:cNvPr>
            <p:cNvSpPr/>
            <p:nvPr/>
          </p:nvSpPr>
          <p:spPr>
            <a:xfrm>
              <a:off x="9721328" y="19772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C52372E-B615-5B42-B83B-BAE89B12C769}"/>
                </a:ext>
              </a:extLst>
            </p:cNvPr>
            <p:cNvSpPr/>
            <p:nvPr/>
          </p:nvSpPr>
          <p:spPr>
            <a:xfrm>
              <a:off x="9721328" y="21296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31C75736-2271-1148-A5FB-725E31C3B679}"/>
                </a:ext>
              </a:extLst>
            </p:cNvPr>
            <p:cNvSpPr/>
            <p:nvPr/>
          </p:nvSpPr>
          <p:spPr>
            <a:xfrm>
              <a:off x="11001889" y="1670463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6A4D127-4793-D744-91FA-A93EF77F8DD5}"/>
                </a:ext>
              </a:extLst>
            </p:cNvPr>
            <p:cNvSpPr/>
            <p:nvPr/>
          </p:nvSpPr>
          <p:spPr>
            <a:xfrm>
              <a:off x="11001889" y="1975263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E08DD02-ED7A-BE4E-A7B7-E57325BE2A3E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5609967" y="4515516"/>
            <a:ext cx="1072408" cy="18587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770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>
            <a:extLst>
              <a:ext uri="{FF2B5EF4-FFF2-40B4-BE49-F238E27FC236}">
                <a16:creationId xmlns:a16="http://schemas.microsoft.com/office/drawing/2014/main" id="{1BF7F924-E20E-7243-8CFA-F5D8FF5D581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4805" y="2437913"/>
            <a:ext cx="1160969" cy="1604387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D6F671C-C836-9B43-9666-EDF12F90FEE6}"/>
              </a:ext>
            </a:extLst>
          </p:cNvPr>
          <p:cNvSpPr/>
          <p:nvPr/>
        </p:nvSpPr>
        <p:spPr>
          <a:xfrm flipH="1">
            <a:off x="3805207" y="1434979"/>
            <a:ext cx="4581586" cy="284499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Mobile Core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3D99CD-E3EC-1A4C-AEB6-7EF1D0A6F48A}"/>
              </a:ext>
            </a:extLst>
          </p:cNvPr>
          <p:cNvCxnSpPr>
            <a:cxnSpLocks/>
          </p:cNvCxnSpPr>
          <p:nvPr/>
        </p:nvCxnSpPr>
        <p:spPr>
          <a:xfrm flipH="1">
            <a:off x="2222261" y="3882709"/>
            <a:ext cx="21100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5F1186A2-EA1E-9441-B4B6-DEEB2F4FF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95524" y="3414684"/>
            <a:ext cx="739148" cy="57841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4DD5D79E-8A06-6C4A-A93F-C3018CB6CE8E}"/>
              </a:ext>
            </a:extLst>
          </p:cNvPr>
          <p:cNvSpPr/>
          <p:nvPr/>
        </p:nvSpPr>
        <p:spPr>
          <a:xfrm flipH="1">
            <a:off x="1585453" y="2149432"/>
            <a:ext cx="1686904" cy="2201790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Base Station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D84431A-8094-8849-84CF-8ED7674E9CA6}"/>
              </a:ext>
            </a:extLst>
          </p:cNvPr>
          <p:cNvCxnSpPr>
            <a:stCxn id="56" idx="1"/>
            <a:endCxn id="103" idx="1"/>
          </p:cNvCxnSpPr>
          <p:nvPr/>
        </p:nvCxnSpPr>
        <p:spPr>
          <a:xfrm flipV="1">
            <a:off x="3134672" y="3048677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89955F7-3267-3F40-BD53-617DC3239A74}"/>
              </a:ext>
            </a:extLst>
          </p:cNvPr>
          <p:cNvCxnSpPr>
            <a:endCxn id="63" idx="1"/>
          </p:cNvCxnSpPr>
          <p:nvPr/>
        </p:nvCxnSpPr>
        <p:spPr>
          <a:xfrm>
            <a:off x="3100421" y="3883428"/>
            <a:ext cx="2753008" cy="4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0F2F38-6DF6-0A45-B57F-20628B25D602}"/>
              </a:ext>
            </a:extLst>
          </p:cNvPr>
          <p:cNvSpPr/>
          <p:nvPr/>
        </p:nvSpPr>
        <p:spPr>
          <a:xfrm>
            <a:off x="5853429" y="3571748"/>
            <a:ext cx="631372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UPF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977D2ED-95C9-3046-831E-A3B959785B50}"/>
              </a:ext>
            </a:extLst>
          </p:cNvPr>
          <p:cNvCxnSpPr>
            <a:cxnSpLocks/>
          </p:cNvCxnSpPr>
          <p:nvPr/>
        </p:nvCxnSpPr>
        <p:spPr>
          <a:xfrm>
            <a:off x="6174309" y="3364361"/>
            <a:ext cx="1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E0DCCC-6EBA-E34D-8A89-648C9B4D678A}"/>
              </a:ext>
            </a:extLst>
          </p:cNvPr>
          <p:cNvCxnSpPr>
            <a:stCxn id="63" idx="3"/>
          </p:cNvCxnSpPr>
          <p:nvPr/>
        </p:nvCxnSpPr>
        <p:spPr>
          <a:xfrm flipV="1">
            <a:off x="6484801" y="3882707"/>
            <a:ext cx="2398138" cy="4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37B5F0F-011A-8B43-8B2F-CA30684D46EA}"/>
              </a:ext>
            </a:extLst>
          </p:cNvPr>
          <p:cNvCxnSpPr/>
          <p:nvPr/>
        </p:nvCxnSpPr>
        <p:spPr>
          <a:xfrm>
            <a:off x="4417561" y="4653424"/>
            <a:ext cx="4358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18A7E4C-3C5F-7949-9D79-0888C9EF42A8}"/>
              </a:ext>
            </a:extLst>
          </p:cNvPr>
          <p:cNvSpPr txBox="1"/>
          <p:nvPr/>
        </p:nvSpPr>
        <p:spPr>
          <a:xfrm>
            <a:off x="4809575" y="4499536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Plane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8A50A0-FA94-2B46-BBF1-AABE461E3B6B}"/>
              </a:ext>
            </a:extLst>
          </p:cNvPr>
          <p:cNvCxnSpPr/>
          <p:nvPr/>
        </p:nvCxnSpPr>
        <p:spPr>
          <a:xfrm>
            <a:off x="6200713" y="4653424"/>
            <a:ext cx="4358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C8012D-B61C-4B49-9582-BBDF302786DF}"/>
              </a:ext>
            </a:extLst>
          </p:cNvPr>
          <p:cNvSpPr txBox="1"/>
          <p:nvPr/>
        </p:nvSpPr>
        <p:spPr>
          <a:xfrm>
            <a:off x="6592727" y="4499536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 Plane</a:t>
            </a: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1F979946-84D9-FD49-B422-1FE7DD300A2F}"/>
              </a:ext>
            </a:extLst>
          </p:cNvPr>
          <p:cNvSpPr/>
          <p:nvPr/>
        </p:nvSpPr>
        <p:spPr>
          <a:xfrm>
            <a:off x="6908219" y="1832370"/>
            <a:ext cx="558036" cy="50100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SDSF</a:t>
            </a:r>
          </a:p>
        </p:txBody>
      </p:sp>
      <p:sp>
        <p:nvSpPr>
          <p:cNvPr id="74" name="Can 73">
            <a:extLst>
              <a:ext uri="{FF2B5EF4-FFF2-40B4-BE49-F238E27FC236}">
                <a16:creationId xmlns:a16="http://schemas.microsoft.com/office/drawing/2014/main" id="{2D2BD4E1-2837-0249-9002-A41777E94E23}"/>
              </a:ext>
            </a:extLst>
          </p:cNvPr>
          <p:cNvSpPr/>
          <p:nvPr/>
        </p:nvSpPr>
        <p:spPr>
          <a:xfrm>
            <a:off x="7521838" y="1833780"/>
            <a:ext cx="558035" cy="50100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UDSF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34BBAC-D035-DA47-85E1-B9F68A0128F6}"/>
              </a:ext>
            </a:extLst>
          </p:cNvPr>
          <p:cNvSpPr/>
          <p:nvPr/>
        </p:nvSpPr>
        <p:spPr>
          <a:xfrm>
            <a:off x="5185169" y="1833780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NRF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CFB2A7-4659-0C40-B78E-C4DA9F761A9A}"/>
              </a:ext>
            </a:extLst>
          </p:cNvPr>
          <p:cNvSpPr/>
          <p:nvPr/>
        </p:nvSpPr>
        <p:spPr>
          <a:xfrm>
            <a:off x="4617972" y="1836195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PCF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F656EBD-0BEF-4844-B87B-ADD9179C07A3}"/>
              </a:ext>
            </a:extLst>
          </p:cNvPr>
          <p:cNvSpPr/>
          <p:nvPr/>
        </p:nvSpPr>
        <p:spPr>
          <a:xfrm>
            <a:off x="5752366" y="1833810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NEF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2F6E873-498C-6F49-A6D9-F3102DF58BD0}"/>
              </a:ext>
            </a:extLst>
          </p:cNvPr>
          <p:cNvSpPr/>
          <p:nvPr/>
        </p:nvSpPr>
        <p:spPr>
          <a:xfrm>
            <a:off x="3919760" y="1836194"/>
            <a:ext cx="639125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NSSF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9CC95E-FD75-8848-83E4-B61C0DDBFC96}"/>
              </a:ext>
            </a:extLst>
          </p:cNvPr>
          <p:cNvSpPr/>
          <p:nvPr/>
        </p:nvSpPr>
        <p:spPr>
          <a:xfrm>
            <a:off x="6319563" y="1833780"/>
            <a:ext cx="533073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UDM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87BCB94-DA08-1646-80A4-37EA2F167556}"/>
              </a:ext>
            </a:extLst>
          </p:cNvPr>
          <p:cNvCxnSpPr/>
          <p:nvPr/>
        </p:nvCxnSpPr>
        <p:spPr>
          <a:xfrm>
            <a:off x="7189605" y="23293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2B912A5-65BD-D84D-A9C9-C86B10E9D02C}"/>
              </a:ext>
            </a:extLst>
          </p:cNvPr>
          <p:cNvCxnSpPr/>
          <p:nvPr/>
        </p:nvCxnSpPr>
        <p:spPr>
          <a:xfrm>
            <a:off x="7814790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A824B78-DCCD-9249-8274-DCB79585FDCC}"/>
              </a:ext>
            </a:extLst>
          </p:cNvPr>
          <p:cNvCxnSpPr/>
          <p:nvPr/>
        </p:nvCxnSpPr>
        <p:spPr>
          <a:xfrm>
            <a:off x="6592727" y="23326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EF98DA-304A-D84D-965D-4CE3B085F4DE}"/>
              </a:ext>
            </a:extLst>
          </p:cNvPr>
          <p:cNvCxnSpPr/>
          <p:nvPr/>
        </p:nvCxnSpPr>
        <p:spPr>
          <a:xfrm>
            <a:off x="5999691" y="232605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36F8420-755E-5549-A4AE-D0F6F911922A}"/>
              </a:ext>
            </a:extLst>
          </p:cNvPr>
          <p:cNvCxnSpPr/>
          <p:nvPr/>
        </p:nvCxnSpPr>
        <p:spPr>
          <a:xfrm>
            <a:off x="5445962" y="232936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E96AA09-430C-A74E-8B56-B64AB596D9B3}"/>
              </a:ext>
            </a:extLst>
          </p:cNvPr>
          <p:cNvCxnSpPr/>
          <p:nvPr/>
        </p:nvCxnSpPr>
        <p:spPr>
          <a:xfrm>
            <a:off x="4882746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2350C0D-08F5-5344-A9D9-397DE65BE9CF}"/>
              </a:ext>
            </a:extLst>
          </p:cNvPr>
          <p:cNvCxnSpPr/>
          <p:nvPr/>
        </p:nvCxnSpPr>
        <p:spPr>
          <a:xfrm>
            <a:off x="4250406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41800A6-3AC5-C740-8213-2F246CF01B92}"/>
              </a:ext>
            </a:extLst>
          </p:cNvPr>
          <p:cNvCxnSpPr/>
          <p:nvPr/>
        </p:nvCxnSpPr>
        <p:spPr>
          <a:xfrm>
            <a:off x="7236520" y="2491700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2E7B6DC-7ECE-1048-AF2F-6EF1ADB87C0E}"/>
              </a:ext>
            </a:extLst>
          </p:cNvPr>
          <p:cNvCxnSpPr/>
          <p:nvPr/>
        </p:nvCxnSpPr>
        <p:spPr>
          <a:xfrm>
            <a:off x="6169109" y="24950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87CD200-D7ED-664E-BBEC-52741AA52620}"/>
              </a:ext>
            </a:extLst>
          </p:cNvPr>
          <p:cNvCxnSpPr/>
          <p:nvPr/>
        </p:nvCxnSpPr>
        <p:spPr>
          <a:xfrm>
            <a:off x="5108483" y="2498330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Left-Right Arrow 101">
            <a:extLst>
              <a:ext uri="{FF2B5EF4-FFF2-40B4-BE49-F238E27FC236}">
                <a16:creationId xmlns:a16="http://schemas.microsoft.com/office/drawing/2014/main" id="{9E944069-2BFB-9B40-9F31-4612A6B66F5E}"/>
              </a:ext>
            </a:extLst>
          </p:cNvPr>
          <p:cNvSpPr/>
          <p:nvPr/>
        </p:nvSpPr>
        <p:spPr>
          <a:xfrm>
            <a:off x="3919760" y="2439512"/>
            <a:ext cx="4160113" cy="198009"/>
          </a:xfrm>
          <a:prstGeom prst="left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4863994-3E31-4745-A277-EE262E3FDEE8}"/>
              </a:ext>
            </a:extLst>
          </p:cNvPr>
          <p:cNvSpPr/>
          <p:nvPr/>
        </p:nvSpPr>
        <p:spPr>
          <a:xfrm>
            <a:off x="4786243" y="2732991"/>
            <a:ext cx="631372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AMF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6FFC2ED-D50A-8A44-93B4-F33BC90650A2}"/>
              </a:ext>
            </a:extLst>
          </p:cNvPr>
          <p:cNvSpPr/>
          <p:nvPr/>
        </p:nvSpPr>
        <p:spPr>
          <a:xfrm>
            <a:off x="5853429" y="2732990"/>
            <a:ext cx="631369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SMF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F5927B-9658-F440-AD6B-7E44CAECB525}"/>
              </a:ext>
            </a:extLst>
          </p:cNvPr>
          <p:cNvSpPr/>
          <p:nvPr/>
        </p:nvSpPr>
        <p:spPr>
          <a:xfrm>
            <a:off x="6920612" y="2726131"/>
            <a:ext cx="631370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AUSF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681689A1-9D8A-7846-A6E7-5449675AB436}"/>
              </a:ext>
            </a:extLst>
          </p:cNvPr>
          <p:cNvSpPr/>
          <p:nvPr/>
        </p:nvSpPr>
        <p:spPr>
          <a:xfrm>
            <a:off x="8707673" y="3167330"/>
            <a:ext cx="1929008" cy="1405353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27771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4111" y="2168012"/>
            <a:ext cx="7974932" cy="256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OpenFlow Switch</a:t>
            </a:r>
          </a:p>
        </p:txBody>
      </p:sp>
      <p:sp>
        <p:nvSpPr>
          <p:cNvPr id="2" name="Rectangle 1"/>
          <p:cNvSpPr/>
          <p:nvPr/>
        </p:nvSpPr>
        <p:spPr>
          <a:xfrm>
            <a:off x="2751232" y="2888843"/>
            <a:ext cx="855407" cy="11208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61153" y="2889763"/>
            <a:ext cx="855407" cy="11208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66160" y="2889763"/>
            <a:ext cx="855407" cy="11208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i="1" dirty="0"/>
              <a:t>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684495" y="2888843"/>
            <a:ext cx="946202" cy="1120877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  <a:p>
            <a:pPr algn="ctr"/>
            <a:r>
              <a:rPr lang="en-US" dirty="0"/>
              <a:t>Action</a:t>
            </a:r>
          </a:p>
          <a:p>
            <a:pPr algn="ctr"/>
            <a:r>
              <a:rPr lang="en-US" dirty="0"/>
              <a:t>Set</a:t>
            </a:r>
          </a:p>
        </p:txBody>
      </p:sp>
      <p:cxnSp>
        <p:nvCxnSpPr>
          <p:cNvPr id="24" name="Straight Arrow Connector 23"/>
          <p:cNvCxnSpPr>
            <a:endCxn id="2" idx="1"/>
          </p:cNvCxnSpPr>
          <p:nvPr/>
        </p:nvCxnSpPr>
        <p:spPr>
          <a:xfrm>
            <a:off x="1251352" y="3446065"/>
            <a:ext cx="1499880" cy="32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3"/>
            <a:endCxn id="31" idx="1"/>
          </p:cNvCxnSpPr>
          <p:nvPr/>
        </p:nvCxnSpPr>
        <p:spPr>
          <a:xfrm>
            <a:off x="3606639" y="3449282"/>
            <a:ext cx="1054514" cy="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3"/>
          </p:cNvCxnSpPr>
          <p:nvPr/>
        </p:nvCxnSpPr>
        <p:spPr>
          <a:xfrm flipV="1">
            <a:off x="5516560" y="3446065"/>
            <a:ext cx="448552" cy="4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55464" y="3146264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6516228" y="3446065"/>
            <a:ext cx="449932" cy="4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2" idx="3"/>
            <a:endCxn id="33" idx="1"/>
          </p:cNvCxnSpPr>
          <p:nvPr/>
        </p:nvCxnSpPr>
        <p:spPr>
          <a:xfrm flipV="1">
            <a:off x="7821567" y="3449282"/>
            <a:ext cx="862928" cy="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3"/>
          </p:cNvCxnSpPr>
          <p:nvPr/>
        </p:nvCxnSpPr>
        <p:spPr>
          <a:xfrm flipV="1">
            <a:off x="9630697" y="3446068"/>
            <a:ext cx="1263753" cy="32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51352" y="2799738"/>
            <a:ext cx="79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046771" y="2799734"/>
            <a:ext cx="79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Out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09336" y="3484239"/>
            <a:ext cx="773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Action</a:t>
            </a:r>
          </a:p>
          <a:p>
            <a:pPr algn="r"/>
            <a:r>
              <a:rPr lang="en-US" sz="1600" dirty="0"/>
              <a:t>Set = {}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49461" y="3506522"/>
            <a:ext cx="721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Action</a:t>
            </a:r>
          </a:p>
          <a:p>
            <a:pPr algn="r"/>
            <a:r>
              <a:rPr lang="en-US" sz="1600" dirty="0"/>
              <a:t>Set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59354" y="2796479"/>
            <a:ext cx="992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Packet +</a:t>
            </a:r>
          </a:p>
          <a:p>
            <a:pPr algn="r"/>
            <a:r>
              <a:rPr lang="en-US" sz="1600" dirty="0"/>
              <a:t>Metadata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95432" y="3507263"/>
            <a:ext cx="721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Action</a:t>
            </a:r>
          </a:p>
          <a:p>
            <a:pPr algn="r"/>
            <a:r>
              <a:rPr lang="en-US" sz="1600" dirty="0"/>
              <a:t>Set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989661" y="3038543"/>
            <a:ext cx="72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/>
              <a:t>Packet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653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661428" y="4454013"/>
            <a:ext cx="3049088" cy="1681316"/>
          </a:xfrm>
          <a:prstGeom prst="rect">
            <a:avLst/>
          </a:prstGeom>
          <a:ln w="28575"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Programmable Switch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61428" y="4454013"/>
            <a:ext cx="3049088" cy="231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" name="Rectangle 2"/>
          <p:cNvSpPr/>
          <p:nvPr/>
        </p:nvSpPr>
        <p:spPr>
          <a:xfrm>
            <a:off x="4004687" y="5324165"/>
            <a:ext cx="2382239" cy="3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Merchant Silicon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2683" y="38050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661428" y="2521974"/>
            <a:ext cx="3049088" cy="1283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Network Operating System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377092" y="2964120"/>
            <a:ext cx="2027260" cy="369332"/>
            <a:chOff x="5521686" y="2978863"/>
            <a:chExt cx="2027260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6792008" y="2978863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ONOS</a:t>
              </a:r>
            </a:p>
          </p:txBody>
        </p:sp>
        <p:cxnSp>
          <p:nvCxnSpPr>
            <p:cNvPr id="42" name="Straight Arrow Connector 41"/>
            <p:cNvCxnSpPr>
              <a:endCxn id="40" idx="1"/>
            </p:cNvCxnSpPr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377092" y="4833047"/>
            <a:ext cx="2844279" cy="369332"/>
            <a:chOff x="5521686" y="2989496"/>
            <a:chExt cx="2844279" cy="369332"/>
          </a:xfrm>
        </p:grpSpPr>
        <p:sp>
          <p:nvSpPr>
            <p:cNvPr id="51" name="TextBox 50"/>
            <p:cNvSpPr txBox="1"/>
            <p:nvPr/>
          </p:nvSpPr>
          <p:spPr>
            <a:xfrm>
              <a:off x="6792008" y="2989496"/>
              <a:ext cx="15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Stratum</a:t>
              </a:r>
              <a:r>
                <a:rPr lang="en-US" dirty="0"/>
                <a:t> </a:t>
              </a:r>
              <a:r>
                <a:rPr lang="en-US" b="1" dirty="0"/>
                <a:t>+ ONL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349556" y="4278545"/>
            <a:ext cx="3915149" cy="590931"/>
            <a:chOff x="5521686" y="2872533"/>
            <a:chExt cx="3915149" cy="590931"/>
          </a:xfrm>
        </p:grpSpPr>
        <p:sp>
          <p:nvSpPr>
            <p:cNvPr id="54" name="TextBox 53"/>
            <p:cNvSpPr txBox="1"/>
            <p:nvPr/>
          </p:nvSpPr>
          <p:spPr>
            <a:xfrm>
              <a:off x="6792008" y="2872533"/>
              <a:ext cx="2644827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gNMI + gNOI + P4Runtime</a:t>
              </a:r>
            </a:p>
            <a:p>
              <a:pPr>
                <a:lnSpc>
                  <a:spcPct val="80000"/>
                </a:lnSpc>
              </a:pPr>
              <a:r>
                <a:rPr lang="en-US" i="1" dirty="0"/>
                <a:t>                           OpenFlow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6377092" y="5338602"/>
            <a:ext cx="3668671" cy="646331"/>
            <a:chOff x="5521686" y="2978863"/>
            <a:chExt cx="3668671" cy="646331"/>
          </a:xfrm>
        </p:grpSpPr>
        <p:sp>
          <p:nvSpPr>
            <p:cNvPr id="57" name="TextBox 56"/>
            <p:cNvSpPr txBox="1"/>
            <p:nvPr/>
          </p:nvSpPr>
          <p:spPr>
            <a:xfrm>
              <a:off x="6792008" y="2978863"/>
              <a:ext cx="23983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Tofino (Barefoot), </a:t>
              </a:r>
            </a:p>
            <a:p>
              <a:r>
                <a:rPr lang="en-US" dirty="0"/>
                <a:t>Tomahawk (Broadcom) 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3661428" y="1231487"/>
            <a:ext cx="895823" cy="87998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Control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738060" y="1231486"/>
            <a:ext cx="895823" cy="87998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Control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14693" y="1236400"/>
            <a:ext cx="895823" cy="87998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Control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64" name="Straight Arrow Connector 63"/>
          <p:cNvCxnSpPr>
            <a:stCxn id="37" idx="2"/>
            <a:endCxn id="17" idx="0"/>
          </p:cNvCxnSpPr>
          <p:nvPr/>
        </p:nvCxnSpPr>
        <p:spPr>
          <a:xfrm>
            <a:off x="5185972" y="3805084"/>
            <a:ext cx="0" cy="648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2"/>
          </p:cNvCxnSpPr>
          <p:nvPr/>
        </p:nvCxnSpPr>
        <p:spPr>
          <a:xfrm flipH="1">
            <a:off x="4109339" y="2111476"/>
            <a:ext cx="1" cy="405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2"/>
            <a:endCxn id="37" idx="0"/>
          </p:cNvCxnSpPr>
          <p:nvPr/>
        </p:nvCxnSpPr>
        <p:spPr>
          <a:xfrm>
            <a:off x="5185972" y="2111475"/>
            <a:ext cx="0" cy="410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2"/>
          </p:cNvCxnSpPr>
          <p:nvPr/>
        </p:nvCxnSpPr>
        <p:spPr>
          <a:xfrm flipH="1">
            <a:off x="6262603" y="2116389"/>
            <a:ext cx="2" cy="405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7049729" y="1486814"/>
            <a:ext cx="1651022" cy="369332"/>
            <a:chOff x="6221859" y="2978863"/>
            <a:chExt cx="1651022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6792008" y="2978863"/>
              <a:ext cx="1080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SD-Fabric</a:t>
              </a:r>
            </a:p>
          </p:txBody>
        </p:sp>
        <p:cxnSp>
          <p:nvCxnSpPr>
            <p:cNvPr id="76" name="Straight Arrow Connector 75"/>
            <p:cNvCxnSpPr>
              <a:stCxn id="100" idx="1"/>
            </p:cNvCxnSpPr>
            <p:nvPr/>
          </p:nvCxnSpPr>
          <p:spPr>
            <a:xfrm>
              <a:off x="6221859" y="3163530"/>
              <a:ext cx="5701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Document 78"/>
          <p:cNvSpPr/>
          <p:nvPr/>
        </p:nvSpPr>
        <p:spPr>
          <a:xfrm>
            <a:off x="1524452" y="2753031"/>
            <a:ext cx="1384809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forward.p4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arch.p4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524452" y="3910457"/>
            <a:ext cx="1384809" cy="6489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P4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Compiler</a:t>
            </a:r>
          </a:p>
        </p:txBody>
      </p:sp>
      <p:cxnSp>
        <p:nvCxnSpPr>
          <p:cNvPr id="83" name="Straight Arrow Connector 82"/>
          <p:cNvCxnSpPr>
            <a:stCxn id="79" idx="2"/>
            <a:endCxn id="81" idx="0"/>
          </p:cNvCxnSpPr>
          <p:nvPr/>
        </p:nvCxnSpPr>
        <p:spPr>
          <a:xfrm>
            <a:off x="2216857" y="3473834"/>
            <a:ext cx="0" cy="43662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1" idx="3"/>
            <a:endCxn id="37" idx="1"/>
          </p:cNvCxnSpPr>
          <p:nvPr/>
        </p:nvCxnSpPr>
        <p:spPr>
          <a:xfrm flipV="1">
            <a:off x="2909261" y="3163529"/>
            <a:ext cx="752167" cy="1071393"/>
          </a:xfrm>
          <a:prstGeom prst="bentConnector3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1" idx="3"/>
            <a:endCxn id="17" idx="1"/>
          </p:cNvCxnSpPr>
          <p:nvPr/>
        </p:nvCxnSpPr>
        <p:spPr>
          <a:xfrm>
            <a:off x="2909261" y="4234922"/>
            <a:ext cx="752167" cy="1059749"/>
          </a:xfrm>
          <a:prstGeom prst="bentConnector3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630991" y="3937819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gRPC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29787" y="2143437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gRPC</a:t>
            </a:r>
          </a:p>
        </p:txBody>
      </p:sp>
      <p:sp>
        <p:nvSpPr>
          <p:cNvPr id="100" name="Right Brace 99"/>
          <p:cNvSpPr/>
          <p:nvPr/>
        </p:nvSpPr>
        <p:spPr>
          <a:xfrm>
            <a:off x="6843252" y="1231486"/>
            <a:ext cx="206477" cy="8799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61428" y="2521974"/>
            <a:ext cx="3049088" cy="231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04687" y="4827629"/>
            <a:ext cx="2382239" cy="398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Switch OS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377092" y="2455296"/>
            <a:ext cx="4302370" cy="369332"/>
            <a:chOff x="5521686" y="2978863"/>
            <a:chExt cx="4302370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6792008" y="2978863"/>
              <a:ext cx="303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gNMI + gNOI + </a:t>
              </a:r>
              <a:r>
                <a:rPr lang="en-US" i="1" dirty="0" err="1"/>
                <a:t>FlowObjectives</a:t>
              </a:r>
              <a:endParaRPr lang="en-US" i="1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solidFill>
                <a:srgbClr val="5B9BD5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979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6886126" y="53296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6600990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6286357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971729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652172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600">
                <a:solidFill>
                  <a:prstClr val="white"/>
                </a:solidFill>
                <a:latin typeface="Calibri" panose="020F0502020204030204"/>
              </a:rPr>
              <a:t>T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337539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022911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E78042BD-D787-894A-A629-26C57715E643}"/>
              </a:ext>
            </a:extLst>
          </p:cNvPr>
          <p:cNvSpPr/>
          <p:nvPr/>
        </p:nvSpPr>
        <p:spPr>
          <a:xfrm>
            <a:off x="5099296" y="1300013"/>
            <a:ext cx="2732945" cy="309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P4Runtime Contract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671744" y="981743"/>
            <a:ext cx="3287738" cy="694495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867" dirty="0">
                <a:solidFill>
                  <a:prstClr val="white"/>
                </a:solidFill>
                <a:latin typeface="Calibri" panose="020F0502020204030204"/>
              </a:rPr>
              <a:t>ONOS</a:t>
            </a:r>
          </a:p>
        </p:txBody>
      </p:sp>
      <p:cxnSp>
        <p:nvCxnSpPr>
          <p:cNvPr id="204" name="Straight Connector 203"/>
          <p:cNvCxnSpPr>
            <a:cxnSpLocks/>
          </p:cNvCxnSpPr>
          <p:nvPr/>
        </p:nvCxnSpPr>
        <p:spPr>
          <a:xfrm flipH="1">
            <a:off x="9138139" y="4453468"/>
            <a:ext cx="573725" cy="375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3918455" y="3384489"/>
            <a:ext cx="4968159" cy="197296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0" name="Oval 149"/>
          <p:cNvSpPr/>
          <p:nvPr/>
        </p:nvSpPr>
        <p:spPr>
          <a:xfrm>
            <a:off x="690881" y="1896534"/>
            <a:ext cx="3510241" cy="192270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577449" y="3720392"/>
            <a:ext cx="378608" cy="378608"/>
          </a:xfrm>
          <a:prstGeom prst="rect">
            <a:avLst/>
          </a:prstGeom>
          <a:effectLst/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5477894" y="3605574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5390266" y="3561849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581314" y="4554218"/>
            <a:ext cx="737702" cy="550697"/>
            <a:chOff x="4712143" y="3216854"/>
            <a:chExt cx="553276" cy="41302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234935" y="4726307"/>
            <a:ext cx="378608" cy="378608"/>
          </a:xfrm>
          <a:prstGeom prst="rect">
            <a:avLst/>
          </a:prstGeom>
          <a:effectLst/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6153668" y="4611488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6074844" y="4554217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613295" y="4554218"/>
            <a:ext cx="737702" cy="550697"/>
            <a:chOff x="4712143" y="3216854"/>
            <a:chExt cx="553276" cy="41302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998361" y="3720392"/>
            <a:ext cx="378608" cy="378608"/>
          </a:xfrm>
          <a:prstGeom prst="rect">
            <a:avLst/>
          </a:prstGeom>
          <a:effectLst/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6917094" y="3605574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6838271" y="3548303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4982145" y="4099000"/>
            <a:ext cx="784609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8" idx="0"/>
          </p:cNvCxnSpPr>
          <p:nvPr/>
        </p:nvCxnSpPr>
        <p:spPr>
          <a:xfrm>
            <a:off x="5766754" y="4099000"/>
            <a:ext cx="676943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5766754" y="4099000"/>
            <a:ext cx="2183409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4982145" y="4099000"/>
            <a:ext cx="2205521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7187666" y="4099000"/>
            <a:ext cx="762497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0"/>
            <a:endCxn id="36" idx="2"/>
          </p:cNvCxnSpPr>
          <p:nvPr/>
        </p:nvCxnSpPr>
        <p:spPr>
          <a:xfrm flipV="1">
            <a:off x="6443697" y="4099000"/>
            <a:ext cx="743969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564803" y="5414726"/>
            <a:ext cx="795768" cy="7604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4962687" y="5104915"/>
            <a:ext cx="0" cy="309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026355" y="5414726"/>
            <a:ext cx="795768" cy="7604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528547" y="5414726"/>
            <a:ext cx="795768" cy="7604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6424239" y="5104915"/>
            <a:ext cx="0" cy="309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7926431" y="5104915"/>
            <a:ext cx="4275" cy="309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664935" y="2003984"/>
            <a:ext cx="737702" cy="550697"/>
            <a:chOff x="4712143" y="3216854"/>
            <a:chExt cx="553276" cy="413023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956641" y="3276813"/>
            <a:ext cx="378608" cy="378608"/>
          </a:xfrm>
          <a:prstGeom prst="rect">
            <a:avLst/>
          </a:prstGeom>
          <a:effectLst/>
        </p:spPr>
      </p:pic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2875374" y="3161995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2796551" y="3104724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375642" y="3104725"/>
            <a:ext cx="737702" cy="550697"/>
            <a:chOff x="4712143" y="3216854"/>
            <a:chExt cx="553276" cy="413023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2516887" y="2003984"/>
            <a:ext cx="737702" cy="550697"/>
            <a:chOff x="4712143" y="3216854"/>
            <a:chExt cx="553276" cy="413023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cxnSp>
        <p:nvCxnSpPr>
          <p:cNvPr id="104" name="Straight Connector 103"/>
          <p:cNvCxnSpPr>
            <a:stCxn id="82" idx="2"/>
            <a:endCxn id="92" idx="0"/>
          </p:cNvCxnSpPr>
          <p:nvPr/>
        </p:nvCxnSpPr>
        <p:spPr>
          <a:xfrm>
            <a:off x="2014327" y="2554680"/>
            <a:ext cx="1151076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744491" y="2554680"/>
            <a:ext cx="269836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  <a:endCxn id="92" idx="0"/>
          </p:cNvCxnSpPr>
          <p:nvPr/>
        </p:nvCxnSpPr>
        <p:spPr>
          <a:xfrm>
            <a:off x="2866279" y="2554680"/>
            <a:ext cx="299124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744491" y="2554680"/>
            <a:ext cx="1121788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725033" y="3655421"/>
            <a:ext cx="0" cy="2415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592953" y="3896976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4" name="Oval 123"/>
          <p:cNvSpPr/>
          <p:nvPr/>
        </p:nvSpPr>
        <p:spPr>
          <a:xfrm>
            <a:off x="1235054" y="390743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725033" y="3655422"/>
            <a:ext cx="357899" cy="244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950852" y="389977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367135" y="3655422"/>
            <a:ext cx="357899" cy="2520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3147433" y="3655421"/>
            <a:ext cx="0" cy="2415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3015353" y="3896976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0" name="Oval 139"/>
          <p:cNvSpPr/>
          <p:nvPr/>
        </p:nvSpPr>
        <p:spPr>
          <a:xfrm>
            <a:off x="2657454" y="390743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3147433" y="3655422"/>
            <a:ext cx="357899" cy="244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3373252" y="389977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789535" y="3655422"/>
            <a:ext cx="357899" cy="2520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866279" y="2554680"/>
            <a:ext cx="4132083" cy="13550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2014327" y="2554680"/>
            <a:ext cx="3563123" cy="13550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4708275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SD-Fabric</a:t>
            </a:r>
          </a:p>
        </p:txBody>
      </p:sp>
      <p:cxnSp>
        <p:nvCxnSpPr>
          <p:cNvPr id="166" name="Straight Arrow Connector 165"/>
          <p:cNvCxnSpPr>
            <a:stCxn id="156" idx="2"/>
            <a:endCxn id="102" idx="3"/>
          </p:cNvCxnSpPr>
          <p:nvPr/>
        </p:nvCxnSpPr>
        <p:spPr>
          <a:xfrm flipH="1">
            <a:off x="3175768" y="1609337"/>
            <a:ext cx="3290001" cy="534097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56" idx="2"/>
            <a:endCxn id="92" idx="3"/>
          </p:cNvCxnSpPr>
          <p:nvPr/>
        </p:nvCxnSpPr>
        <p:spPr>
          <a:xfrm flipH="1">
            <a:off x="3455431" y="1609337"/>
            <a:ext cx="3010338" cy="1634837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8" idx="0"/>
          </p:cNvCxnSpPr>
          <p:nvPr/>
        </p:nvCxnSpPr>
        <p:spPr>
          <a:xfrm flipH="1">
            <a:off x="5759117" y="1609337"/>
            <a:ext cx="706652" cy="1952512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39" idx="0"/>
          </p:cNvCxnSpPr>
          <p:nvPr/>
        </p:nvCxnSpPr>
        <p:spPr>
          <a:xfrm>
            <a:off x="6465769" y="1609337"/>
            <a:ext cx="741353" cy="1938966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34" idx="0"/>
          </p:cNvCxnSpPr>
          <p:nvPr/>
        </p:nvCxnSpPr>
        <p:spPr>
          <a:xfrm flipH="1">
            <a:off x="4982146" y="1609337"/>
            <a:ext cx="1483623" cy="2944881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4" idx="0"/>
          </p:cNvCxnSpPr>
          <p:nvPr/>
        </p:nvCxnSpPr>
        <p:spPr>
          <a:xfrm>
            <a:off x="6465769" y="1609337"/>
            <a:ext cx="1484396" cy="2944881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8" idx="0"/>
          </p:cNvCxnSpPr>
          <p:nvPr/>
        </p:nvCxnSpPr>
        <p:spPr>
          <a:xfrm flipH="1">
            <a:off x="6443697" y="1609337"/>
            <a:ext cx="22072" cy="3002151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56" idx="2"/>
            <a:endCxn id="97" idx="3"/>
          </p:cNvCxnSpPr>
          <p:nvPr/>
        </p:nvCxnSpPr>
        <p:spPr>
          <a:xfrm flipH="1">
            <a:off x="2034523" y="1609337"/>
            <a:ext cx="4431246" cy="1634838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cxnSpLocks/>
            <a:endCxn id="11" idx="3"/>
          </p:cNvCxnSpPr>
          <p:nvPr/>
        </p:nvCxnSpPr>
        <p:spPr>
          <a:xfrm flipH="1">
            <a:off x="8120010" y="4905462"/>
            <a:ext cx="807244" cy="101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722137" y="5003829"/>
            <a:ext cx="1340239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Router</a:t>
            </a:r>
          </a:p>
        </p:txBody>
      </p:sp>
      <p:sp>
        <p:nvSpPr>
          <p:cNvPr id="198" name="Cloud 197"/>
          <p:cNvSpPr/>
          <p:nvPr/>
        </p:nvSpPr>
        <p:spPr>
          <a:xfrm>
            <a:off x="9288647" y="3588038"/>
            <a:ext cx="1584960" cy="993623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688833" y="4627609"/>
            <a:ext cx="882998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Office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829400" y="2338910"/>
            <a:ext cx="762773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Field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Office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2372812" y="5566054"/>
            <a:ext cx="965072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Stations</a:t>
            </a:r>
          </a:p>
        </p:txBody>
      </p:sp>
      <p:cxnSp>
        <p:nvCxnSpPr>
          <p:cNvPr id="224" name="Straight Connector 223"/>
          <p:cNvCxnSpPr>
            <a:cxnSpLocks/>
            <a:endCxn id="31" idx="1"/>
          </p:cNvCxnSpPr>
          <p:nvPr/>
        </p:nvCxnSpPr>
        <p:spPr>
          <a:xfrm>
            <a:off x="2905735" y="4790115"/>
            <a:ext cx="1867651" cy="125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3230569" y="4915611"/>
            <a:ext cx="1542815" cy="3605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3770764" y="4915611"/>
            <a:ext cx="1002619" cy="7046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3D725113-01D0-C34A-BDBE-7E6B82B02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7492" y="4704037"/>
            <a:ext cx="591246" cy="358331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42AA5C3F-A766-D84F-8696-3F0FC1D3F775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0642" y="4406907"/>
            <a:ext cx="497803" cy="704629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EE603E7F-36B9-624A-9E9D-609940A0019F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9879" y="4918979"/>
            <a:ext cx="497803" cy="704629"/>
          </a:xfrm>
          <a:prstGeom prst="rect">
            <a:avLst/>
          </a:prstGeom>
        </p:spPr>
      </p:pic>
      <p:pic>
        <p:nvPicPr>
          <p:cNvPr id="119" name="Graphic 118">
            <a:extLst>
              <a:ext uri="{FF2B5EF4-FFF2-40B4-BE49-F238E27FC236}">
                <a16:creationId xmlns:a16="http://schemas.microsoft.com/office/drawing/2014/main" id="{51AC7039-A09A-C240-9336-90804D80D75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9196" y="5259908"/>
            <a:ext cx="497803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80049E9-5718-1A45-B4C6-1851E1ACD413}" vid="{AB6B7CC7-91B7-4C44-A7EB-5D51C610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CFE01A-D535-A64C-AE44-DE88EBE5BB57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Book</Template>
  <TotalTime>84214</TotalTime>
  <Words>2112</Words>
  <Application>Microsoft Macintosh PowerPoint</Application>
  <PresentationFormat>Widescreen</PresentationFormat>
  <Paragraphs>1264</Paragraphs>
  <Slides>62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320</cp:revision>
  <cp:lastPrinted>2021-07-02T05:16:14Z</cp:lastPrinted>
  <dcterms:created xsi:type="dcterms:W3CDTF">2019-12-10T16:47:01Z</dcterms:created>
  <dcterms:modified xsi:type="dcterms:W3CDTF">2022-06-01T21:51:02Z</dcterms:modified>
</cp:coreProperties>
</file>