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F7FFF"/>
    <a:srgbClr val="CF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88"/>
    <p:restoredTop sz="93662"/>
  </p:normalViewPr>
  <p:slideViewPr>
    <p:cSldViewPr snapToGrid="0" snapToObjects="1">
      <p:cViewPr>
        <p:scale>
          <a:sx n="100" d="100"/>
          <a:sy n="100" d="100"/>
        </p:scale>
        <p:origin x="31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9FC43-7065-F348-8836-4FD247176936}" type="datetimeFigureOut">
              <a:rPr lang="en-US" smtClean="0"/>
              <a:t>8/3/21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58827-50F8-FA48-AA76-4283E737E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6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73773" y="1540511"/>
            <a:ext cx="3778145" cy="3795241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Central Office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97714" y="2915122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OLT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66373" y="3956388"/>
            <a:ext cx="308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5" name="Oval 24"/>
          <p:cNvSpPr/>
          <p:nvPr/>
        </p:nvSpPr>
        <p:spPr>
          <a:xfrm>
            <a:off x="4571993" y="3357562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5" idx="5"/>
          </p:cNvCxnSpPr>
          <p:nvPr/>
        </p:nvCxnSpPr>
        <p:spPr>
          <a:xfrm flipH="1" flipV="1">
            <a:off x="4706140" y="2091986"/>
            <a:ext cx="1191574" cy="1110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1" idx="1"/>
            <a:endCxn id="25" idx="6"/>
          </p:cNvCxnSpPr>
          <p:nvPr/>
        </p:nvCxnSpPr>
        <p:spPr>
          <a:xfrm flipH="1" flipV="1">
            <a:off x="4729156" y="3436143"/>
            <a:ext cx="11685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7" idx="7"/>
          </p:cNvCxnSpPr>
          <p:nvPr/>
        </p:nvCxnSpPr>
        <p:spPr>
          <a:xfrm flipH="1">
            <a:off x="4706140" y="3719757"/>
            <a:ext cx="1191574" cy="120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76630" y="2877025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676630" y="3369637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676630" y="3924791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4223192" y="4571788"/>
            <a:ext cx="505964" cy="893619"/>
            <a:chOff x="4223192" y="4079415"/>
            <a:chExt cx="505964" cy="893619"/>
          </a:xfrm>
        </p:grpSpPr>
        <p:sp>
          <p:nvSpPr>
            <p:cNvPr id="27" name="Oval 26"/>
            <p:cNvSpPr/>
            <p:nvPr/>
          </p:nvSpPr>
          <p:spPr>
            <a:xfrm>
              <a:off x="4571993" y="4405805"/>
              <a:ext cx="157163" cy="1571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27" idx="2"/>
            </p:cNvCxnSpPr>
            <p:nvPr/>
          </p:nvCxnSpPr>
          <p:spPr>
            <a:xfrm flipH="1" flipV="1">
              <a:off x="4223192" y="4079415"/>
              <a:ext cx="348801" cy="404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7" idx="3"/>
            </p:cNvCxnSpPr>
            <p:nvPr/>
          </p:nvCxnSpPr>
          <p:spPr>
            <a:xfrm flipH="1">
              <a:off x="4223192" y="4539951"/>
              <a:ext cx="371817" cy="4330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223192" y="1594947"/>
            <a:ext cx="505964" cy="880550"/>
            <a:chOff x="4223192" y="2052157"/>
            <a:chExt cx="505964" cy="880550"/>
          </a:xfrm>
        </p:grpSpPr>
        <p:sp>
          <p:nvSpPr>
            <p:cNvPr id="5" name="Oval 4"/>
            <p:cNvSpPr/>
            <p:nvPr/>
          </p:nvSpPr>
          <p:spPr>
            <a:xfrm>
              <a:off x="4571993" y="2415050"/>
              <a:ext cx="157163" cy="1571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5" idx="2"/>
            </p:cNvCxnSpPr>
            <p:nvPr/>
          </p:nvCxnSpPr>
          <p:spPr>
            <a:xfrm flipH="1">
              <a:off x="4223192" y="2493631"/>
              <a:ext cx="348801" cy="439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endCxn id="5" idx="2"/>
            </p:cNvCxnSpPr>
            <p:nvPr/>
          </p:nvCxnSpPr>
          <p:spPr>
            <a:xfrm>
              <a:off x="4225916" y="2052157"/>
              <a:ext cx="346077" cy="441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/>
          <p:cNvCxnSpPr>
            <a:stCxn id="25" idx="2"/>
            <a:endCxn id="39" idx="5"/>
          </p:cNvCxnSpPr>
          <p:nvPr/>
        </p:nvCxnSpPr>
        <p:spPr>
          <a:xfrm flipH="1" flipV="1">
            <a:off x="3810777" y="3011171"/>
            <a:ext cx="761216" cy="42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5" idx="2"/>
            <a:endCxn id="40" idx="6"/>
          </p:cNvCxnSpPr>
          <p:nvPr/>
        </p:nvCxnSpPr>
        <p:spPr>
          <a:xfrm flipH="1">
            <a:off x="3833793" y="3436143"/>
            <a:ext cx="738200" cy="1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5" idx="2"/>
            <a:endCxn id="41" idx="7"/>
          </p:cNvCxnSpPr>
          <p:nvPr/>
        </p:nvCxnSpPr>
        <p:spPr>
          <a:xfrm flipH="1">
            <a:off x="3810777" y="3436143"/>
            <a:ext cx="761216" cy="51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20801" y="2321569"/>
            <a:ext cx="2197114" cy="2253298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334948" y="2932707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ONU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266372" y="1902439"/>
            <a:ext cx="308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cxnSp>
        <p:nvCxnSpPr>
          <p:cNvPr id="83" name="Straight Connector 82"/>
          <p:cNvCxnSpPr>
            <a:stCxn id="40" idx="2"/>
            <a:endCxn id="80" idx="3"/>
          </p:cNvCxnSpPr>
          <p:nvPr/>
        </p:nvCxnSpPr>
        <p:spPr>
          <a:xfrm flipH="1">
            <a:off x="2380960" y="3448218"/>
            <a:ext cx="1295670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39" idx="2"/>
          </p:cNvCxnSpPr>
          <p:nvPr/>
        </p:nvCxnSpPr>
        <p:spPr>
          <a:xfrm flipH="1" flipV="1">
            <a:off x="3435930" y="2819994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39" idx="2"/>
          </p:cNvCxnSpPr>
          <p:nvPr/>
        </p:nvCxnSpPr>
        <p:spPr>
          <a:xfrm flipH="1">
            <a:off x="3435930" y="2955606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41" idx="2"/>
          </p:cNvCxnSpPr>
          <p:nvPr/>
        </p:nvCxnSpPr>
        <p:spPr>
          <a:xfrm flipH="1" flipV="1">
            <a:off x="3435930" y="3851721"/>
            <a:ext cx="240700" cy="151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41" idx="2"/>
          </p:cNvCxnSpPr>
          <p:nvPr/>
        </p:nvCxnSpPr>
        <p:spPr>
          <a:xfrm flipH="1">
            <a:off x="3435930" y="4003372"/>
            <a:ext cx="240700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40" idx="2"/>
          </p:cNvCxnSpPr>
          <p:nvPr/>
        </p:nvCxnSpPr>
        <p:spPr>
          <a:xfrm flipH="1" flipV="1">
            <a:off x="3449387" y="3270384"/>
            <a:ext cx="227243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40" idx="2"/>
          </p:cNvCxnSpPr>
          <p:nvPr/>
        </p:nvCxnSpPr>
        <p:spPr>
          <a:xfrm flipH="1">
            <a:off x="3456115" y="3448218"/>
            <a:ext cx="220515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ight Brace 243"/>
          <p:cNvSpPr/>
          <p:nvPr/>
        </p:nvSpPr>
        <p:spPr>
          <a:xfrm rot="16200000">
            <a:off x="3915511" y="-1398840"/>
            <a:ext cx="384726" cy="53062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2115251" y="637311"/>
            <a:ext cx="400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Passive Optical Network (PON)</a:t>
            </a:r>
          </a:p>
        </p:txBody>
      </p:sp>
      <p:sp>
        <p:nvSpPr>
          <p:cNvPr id="255" name="Rectangle 254"/>
          <p:cNvSpPr/>
          <p:nvPr/>
        </p:nvSpPr>
        <p:spPr>
          <a:xfrm>
            <a:off x="7719285" y="2927196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BNG</a:t>
            </a:r>
          </a:p>
        </p:txBody>
      </p:sp>
      <p:cxnSp>
        <p:nvCxnSpPr>
          <p:cNvPr id="261" name="Straight Connector 260"/>
          <p:cNvCxnSpPr>
            <a:cxnSpLocks/>
            <a:stCxn id="21" idx="3"/>
            <a:endCxn id="255" idx="1"/>
          </p:cNvCxnSpPr>
          <p:nvPr/>
        </p:nvCxnSpPr>
        <p:spPr>
          <a:xfrm>
            <a:off x="6943726" y="3436144"/>
            <a:ext cx="775559" cy="12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cxnSpLocks/>
            <a:stCxn id="255" idx="3"/>
          </p:cNvCxnSpPr>
          <p:nvPr/>
        </p:nvCxnSpPr>
        <p:spPr>
          <a:xfrm>
            <a:off x="8765297" y="3448218"/>
            <a:ext cx="140583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>
            <a:extLst>
              <a:ext uri="{FF2B5EF4-FFF2-40B4-BE49-F238E27FC236}">
                <a16:creationId xmlns:a16="http://schemas.microsoft.com/office/drawing/2014/main" id="{1462149A-D301-0040-A292-E21709F71071}"/>
              </a:ext>
            </a:extLst>
          </p:cNvPr>
          <p:cNvSpPr/>
          <p:nvPr/>
        </p:nvSpPr>
        <p:spPr>
          <a:xfrm>
            <a:off x="10127477" y="2726323"/>
            <a:ext cx="1929008" cy="1405353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68174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8791C77-1080-5247-84B5-8377F9142EDC}"/>
              </a:ext>
            </a:extLst>
          </p:cNvPr>
          <p:cNvSpPr/>
          <p:nvPr/>
        </p:nvSpPr>
        <p:spPr>
          <a:xfrm>
            <a:off x="6560253" y="1968277"/>
            <a:ext cx="2827715" cy="292144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Central Office</a:t>
            </a:r>
          </a:p>
        </p:txBody>
      </p:sp>
      <p:sp>
        <p:nvSpPr>
          <p:cNvPr id="244" name="Right Brace 243"/>
          <p:cNvSpPr/>
          <p:nvPr/>
        </p:nvSpPr>
        <p:spPr>
          <a:xfrm rot="16200000">
            <a:off x="4135824" y="-1923260"/>
            <a:ext cx="390873" cy="6036817"/>
          </a:xfrm>
          <a:prstGeom prst="rightBrace">
            <a:avLst>
              <a:gd name="adj1" fmla="val 43474"/>
              <a:gd name="adj2" fmla="val 504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2493958" y="447752"/>
            <a:ext cx="374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Radio Access Network (RAN)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6B07CF-039F-0A45-8CA0-B546B1363914}"/>
              </a:ext>
            </a:extLst>
          </p:cNvPr>
          <p:cNvCxnSpPr>
            <a:cxnSpLocks/>
            <a:stCxn id="9" idx="3"/>
            <a:endCxn id="40" idx="2"/>
          </p:cNvCxnSpPr>
          <p:nvPr/>
        </p:nvCxnSpPr>
        <p:spPr>
          <a:xfrm>
            <a:off x="8506282" y="3419172"/>
            <a:ext cx="1384124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loud 39">
            <a:extLst>
              <a:ext uri="{FF2B5EF4-FFF2-40B4-BE49-F238E27FC236}">
                <a16:creationId xmlns:a16="http://schemas.microsoft.com/office/drawing/2014/main" id="{BF6D4A76-7776-A34B-A84C-46E661C30F28}"/>
              </a:ext>
            </a:extLst>
          </p:cNvPr>
          <p:cNvSpPr/>
          <p:nvPr/>
        </p:nvSpPr>
        <p:spPr>
          <a:xfrm>
            <a:off x="9884423" y="2716496"/>
            <a:ext cx="1929008" cy="1405353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Internet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DF7B753-A1D4-9B4D-88DC-918ED6F9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735" y="1787198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F1BC8DC-ECD9-D940-A146-0CCE4E634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321429" y="174444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1B9E183-01B5-8745-8C3C-10A596D07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524512" y="211652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6C99E6D-E205-A644-B9F8-6A99238C8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891623" y="1975611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7C3B406-8B09-284B-BE72-AC56BDDB5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051" y="2405176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B830756-6BF6-934A-B32D-EE27715F9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16985" y="2820301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F973424-557D-4440-8AFE-0EA57D989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45070" y="327528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9CAE566-5F27-8342-9C90-9B9216B7C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992244" y="3419172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68A04D9-8496-3A4D-8202-CE2DE94D9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39453" y="269719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8191DB9-B09D-344F-8027-E7532027E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144" y="4140701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B998E92-490E-3E4C-839D-A666E60CF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284576" y="441313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71E6E258-E025-5942-986A-10B52E779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402547" y="492847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D37FA4B-EBA6-7A46-AC1F-E9AAA846C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33577" y="4748972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59E77F32-CAD9-8D44-969C-35484B045AE0}"/>
              </a:ext>
            </a:extLst>
          </p:cNvPr>
          <p:cNvSpPr txBox="1"/>
          <p:nvPr/>
        </p:nvSpPr>
        <p:spPr>
          <a:xfrm>
            <a:off x="3721688" y="3521506"/>
            <a:ext cx="1514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Backhaul Network</a:t>
            </a:r>
          </a:p>
        </p:txBody>
      </p:sp>
      <p:pic>
        <p:nvPicPr>
          <p:cNvPr id="74" name="Image" descr="Image">
            <a:extLst>
              <a:ext uri="{FF2B5EF4-FFF2-40B4-BE49-F238E27FC236}">
                <a16:creationId xmlns:a16="http://schemas.microsoft.com/office/drawing/2014/main" id="{17647267-C4F4-384D-B485-74AECFB0B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648" y="2713865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7" name="Image" descr="Image">
            <a:extLst>
              <a:ext uri="{FF2B5EF4-FFF2-40B4-BE49-F238E27FC236}">
                <a16:creationId xmlns:a16="http://schemas.microsoft.com/office/drawing/2014/main" id="{4D6E79B9-5F5B-DD40-B287-255FD2CC3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948" y="3316265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Image" descr="Image">
            <a:extLst>
              <a:ext uri="{FF2B5EF4-FFF2-40B4-BE49-F238E27FC236}">
                <a16:creationId xmlns:a16="http://schemas.microsoft.com/office/drawing/2014/main" id="{9E6F6915-C415-B14F-9A89-F2830D851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310" y="4992185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763324-079C-3846-9A73-4FFB60A63D13}"/>
              </a:ext>
            </a:extLst>
          </p:cNvPr>
          <p:cNvSpPr/>
          <p:nvPr/>
        </p:nvSpPr>
        <p:spPr>
          <a:xfrm>
            <a:off x="7485194" y="2898150"/>
            <a:ext cx="1021088" cy="1042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Mobile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19BF50-7B53-9B47-B716-30B32097EC0A}"/>
              </a:ext>
            </a:extLst>
          </p:cNvPr>
          <p:cNvCxnSpPr>
            <a:stCxn id="9" idx="1"/>
            <a:endCxn id="74" idx="3"/>
          </p:cNvCxnSpPr>
          <p:nvPr/>
        </p:nvCxnSpPr>
        <p:spPr>
          <a:xfrm flipH="1" flipV="1">
            <a:off x="4310879" y="2860481"/>
            <a:ext cx="3174315" cy="55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6B681B4-B2CF-204C-A9E6-2F93F37FDAAF}"/>
              </a:ext>
            </a:extLst>
          </p:cNvPr>
          <p:cNvCxnSpPr>
            <a:cxnSpLocks/>
            <a:stCxn id="9" idx="1"/>
            <a:endCxn id="77" idx="3"/>
          </p:cNvCxnSpPr>
          <p:nvPr/>
        </p:nvCxnSpPr>
        <p:spPr>
          <a:xfrm flipH="1">
            <a:off x="2982179" y="3419172"/>
            <a:ext cx="4503015" cy="43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2EA3CDD-4C23-C74D-A49A-FE492B648AF4}"/>
              </a:ext>
            </a:extLst>
          </p:cNvPr>
          <p:cNvCxnSpPr>
            <a:cxnSpLocks/>
            <a:stCxn id="9" idx="1"/>
            <a:endCxn id="79" idx="3"/>
          </p:cNvCxnSpPr>
          <p:nvPr/>
        </p:nvCxnSpPr>
        <p:spPr>
          <a:xfrm flipH="1">
            <a:off x="2599541" y="3419172"/>
            <a:ext cx="4885653" cy="171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8E24A80-3624-2B40-ACB2-EC538A2C48BB}"/>
              </a:ext>
            </a:extLst>
          </p:cNvPr>
          <p:cNvCxnSpPr>
            <a:cxnSpLocks/>
            <a:stCxn id="77" idx="0"/>
            <a:endCxn id="43" idx="2"/>
          </p:cNvCxnSpPr>
          <p:nvPr/>
        </p:nvCxnSpPr>
        <p:spPr>
          <a:xfrm flipV="1">
            <a:off x="2835564" y="2881206"/>
            <a:ext cx="1209943" cy="435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3FB4ED-33C1-2244-A477-BDC3FB821A8D}"/>
              </a:ext>
            </a:extLst>
          </p:cNvPr>
          <p:cNvCxnSpPr>
            <a:cxnSpLocks/>
            <a:stCxn id="79" idx="3"/>
            <a:endCxn id="74" idx="2"/>
          </p:cNvCxnSpPr>
          <p:nvPr/>
        </p:nvCxnSpPr>
        <p:spPr>
          <a:xfrm flipV="1">
            <a:off x="2599541" y="3007096"/>
            <a:ext cx="1564723" cy="2131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EDD0E41-8C02-9B48-A10F-436F235858FE}"/>
              </a:ext>
            </a:extLst>
          </p:cNvPr>
          <p:cNvCxnSpPr>
            <a:cxnSpLocks/>
            <a:stCxn id="79" idx="0"/>
            <a:endCxn id="77" idx="2"/>
          </p:cNvCxnSpPr>
          <p:nvPr/>
        </p:nvCxnSpPr>
        <p:spPr>
          <a:xfrm flipV="1">
            <a:off x="2452926" y="3609496"/>
            <a:ext cx="382638" cy="1382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1FE093DB-B74F-3843-88C2-97BBE2A4D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397341" y="374156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B7F19408-6C24-E349-979B-E968B3BC2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744515" y="388545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B8E8D477-2C44-3745-9B8C-80C252C95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87656" y="198928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4FF7DE5D-80C5-1042-983C-770F2F0C6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572880" y="1731516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74B6484-3590-874E-BB8E-B91519462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76802" y="2379677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39060419-A2A7-BA4D-A784-ABA67B415E68}"/>
              </a:ext>
            </a:extLst>
          </p:cNvPr>
          <p:cNvSpPr txBox="1"/>
          <p:nvPr/>
        </p:nvSpPr>
        <p:spPr>
          <a:xfrm>
            <a:off x="1812277" y="5310600"/>
            <a:ext cx="955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Base Station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776A94E-3C52-C54E-B07A-3CAEA2FBCC74}"/>
              </a:ext>
            </a:extLst>
          </p:cNvPr>
          <p:cNvSpPr txBox="1"/>
          <p:nvPr/>
        </p:nvSpPr>
        <p:spPr>
          <a:xfrm>
            <a:off x="1421621" y="1654635"/>
            <a:ext cx="1189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User Equipment</a:t>
            </a:r>
          </a:p>
          <a:p>
            <a:r>
              <a:rPr lang="en-US" sz="1200" dirty="0">
                <a:solidFill>
                  <a:srgbClr val="000000"/>
                </a:solidFill>
              </a:rPr>
              <a:t>(UE)</a:t>
            </a:r>
          </a:p>
        </p:txBody>
      </p:sp>
      <p:pic>
        <p:nvPicPr>
          <p:cNvPr id="108" name="Image" descr="Image">
            <a:extLst>
              <a:ext uri="{FF2B5EF4-FFF2-40B4-BE49-F238E27FC236}">
                <a16:creationId xmlns:a16="http://schemas.microsoft.com/office/drawing/2014/main" id="{32D9599A-8B0A-F54E-A86F-553847788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649" y="3272680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1576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>
            <a:extLst>
              <a:ext uri="{FF2B5EF4-FFF2-40B4-BE49-F238E27FC236}">
                <a16:creationId xmlns:a16="http://schemas.microsoft.com/office/drawing/2014/main" id="{18E600CF-F3EE-054B-8CCF-1C21501E3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180" y="2065299"/>
            <a:ext cx="702822" cy="16571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2065488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RRC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</p:cNvCxnSpPr>
          <p:nvPr/>
        </p:nvCxnSpPr>
        <p:spPr>
          <a:xfrm>
            <a:off x="3258242" y="2465662"/>
            <a:ext cx="298558" cy="797996"/>
          </a:xfrm>
          <a:prstGeom prst="bentConnector3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DC23D1-6638-F346-8539-04EE1369C6BE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5935" y="2332000"/>
            <a:ext cx="795962" cy="705073"/>
          </a:xfrm>
          <a:prstGeom prst="bentConnector3">
            <a:avLst>
              <a:gd name="adj1" fmla="val 1188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</p:cNvCxnSpPr>
          <p:nvPr/>
        </p:nvCxnSpPr>
        <p:spPr>
          <a:xfrm>
            <a:off x="512942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282463" y="2286554"/>
            <a:ext cx="993800" cy="792132"/>
          </a:xfrm>
          <a:prstGeom prst="bentConnector3">
            <a:avLst>
              <a:gd name="adj1" fmla="val 99950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85BA69-6677-9745-8600-FAD0661B3CF3}"/>
              </a:ext>
            </a:extLst>
          </p:cNvPr>
          <p:cNvSpPr txBox="1"/>
          <p:nvPr/>
        </p:nvSpPr>
        <p:spPr>
          <a:xfrm>
            <a:off x="4228216" y="1959537"/>
            <a:ext cx="702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F9E8E17-BBE5-A344-B985-B82859B60D65}"/>
              </a:ext>
            </a:extLst>
          </p:cNvPr>
          <p:cNvSpPr txBox="1"/>
          <p:nvPr/>
        </p:nvSpPr>
        <p:spPr>
          <a:xfrm>
            <a:off x="3168648" y="4411265"/>
            <a:ext cx="16235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Other Base Stations</a:t>
            </a:r>
          </a:p>
          <a:p>
            <a:pPr algn="ctr"/>
            <a:r>
              <a:rPr lang="en-US" sz="1400" dirty="0"/>
              <a:t>(for Handover or </a:t>
            </a:r>
          </a:p>
          <a:p>
            <a:pPr algn="ctr"/>
            <a:r>
              <a:rPr lang="en-US" sz="1400" dirty="0"/>
              <a:t>Link Aggregation)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D6B071-1EAA-2540-B841-270B9AD608D5}"/>
              </a:ext>
            </a:extLst>
          </p:cNvPr>
          <p:cNvSpPr/>
          <p:nvPr/>
        </p:nvSpPr>
        <p:spPr>
          <a:xfrm>
            <a:off x="623568" y="1876927"/>
            <a:ext cx="1110902" cy="228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AC7BDC-64B0-A04C-9399-1E6987B62711}"/>
              </a:ext>
            </a:extLst>
          </p:cNvPr>
          <p:cNvSpPr/>
          <p:nvPr/>
        </p:nvSpPr>
        <p:spPr>
          <a:xfrm>
            <a:off x="795805" y="2065299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stCxn id="136" idx="3"/>
            <a:endCxn id="111" idx="1"/>
          </p:cNvCxnSpPr>
          <p:nvPr/>
        </p:nvCxnSpPr>
        <p:spPr>
          <a:xfrm>
            <a:off x="1595111" y="2385263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60390A-3F0E-7045-B686-0109FD4C198D}"/>
              </a:ext>
            </a:extLst>
          </p:cNvPr>
          <p:cNvSpPr/>
          <p:nvPr/>
        </p:nvSpPr>
        <p:spPr>
          <a:xfrm>
            <a:off x="789599" y="3293166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1588905" y="3613130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2128A3F-1563-DB47-ABFC-166E7B7FF939}"/>
              </a:ext>
            </a:extLst>
          </p:cNvPr>
          <p:cNvSpPr/>
          <p:nvPr/>
        </p:nvSpPr>
        <p:spPr>
          <a:xfrm>
            <a:off x="2047696" y="1876927"/>
            <a:ext cx="9520736" cy="2286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sz="1600" dirty="0" err="1">
                <a:solidFill>
                  <a:sysClr val="windowText" lastClr="000000"/>
                </a:solidFill>
              </a:rPr>
              <a:t>Basestation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BC3E69-9995-FA40-A09E-7B182AEE0ABC}"/>
              </a:ext>
            </a:extLst>
          </p:cNvPr>
          <p:cNvCxnSpPr>
            <a:cxnSpLocks/>
            <a:stCxn id="110" idx="2"/>
            <a:endCxn id="132" idx="0"/>
          </p:cNvCxnSpPr>
          <p:nvPr/>
        </p:nvCxnSpPr>
        <p:spPr>
          <a:xfrm>
            <a:off x="3956452" y="3722444"/>
            <a:ext cx="23957" cy="688821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43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1982363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RRC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</p:cNvCxnSpPr>
          <p:nvPr/>
        </p:nvCxnSpPr>
        <p:spPr>
          <a:xfrm>
            <a:off x="3258242" y="2465662"/>
            <a:ext cx="298558" cy="797996"/>
          </a:xfrm>
          <a:prstGeom prst="bentConnector3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DC23D1-6638-F346-8539-04EE1369C6BE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5935" y="2332000"/>
            <a:ext cx="795962" cy="705073"/>
          </a:xfrm>
          <a:prstGeom prst="bentConnector3">
            <a:avLst>
              <a:gd name="adj1" fmla="val 1188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</p:cNvCxnSpPr>
          <p:nvPr/>
        </p:nvCxnSpPr>
        <p:spPr>
          <a:xfrm>
            <a:off x="512942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282463" y="2286554"/>
            <a:ext cx="993800" cy="792132"/>
          </a:xfrm>
          <a:prstGeom prst="bentConnector3">
            <a:avLst>
              <a:gd name="adj1" fmla="val 99950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85BA69-6677-9745-8600-FAD0661B3CF3}"/>
              </a:ext>
            </a:extLst>
          </p:cNvPr>
          <p:cNvSpPr txBox="1"/>
          <p:nvPr/>
        </p:nvSpPr>
        <p:spPr>
          <a:xfrm>
            <a:off x="4228216" y="1959537"/>
            <a:ext cx="702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D6B071-1EAA-2540-B841-270B9AD608D5}"/>
              </a:ext>
            </a:extLst>
          </p:cNvPr>
          <p:cNvSpPr/>
          <p:nvPr/>
        </p:nvSpPr>
        <p:spPr>
          <a:xfrm>
            <a:off x="623568" y="1727304"/>
            <a:ext cx="1110902" cy="243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AC7BDC-64B0-A04C-9399-1E6987B62711}"/>
              </a:ext>
            </a:extLst>
          </p:cNvPr>
          <p:cNvSpPr/>
          <p:nvPr/>
        </p:nvSpPr>
        <p:spPr>
          <a:xfrm>
            <a:off x="795805" y="1982174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stCxn id="136" idx="3"/>
            <a:endCxn id="111" idx="1"/>
          </p:cNvCxnSpPr>
          <p:nvPr/>
        </p:nvCxnSpPr>
        <p:spPr>
          <a:xfrm>
            <a:off x="1595111" y="2302138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60390A-3F0E-7045-B686-0109FD4C198D}"/>
              </a:ext>
            </a:extLst>
          </p:cNvPr>
          <p:cNvSpPr/>
          <p:nvPr/>
        </p:nvSpPr>
        <p:spPr>
          <a:xfrm>
            <a:off x="789599" y="3257541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1588905" y="3577505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3B2CF40-1916-AA4C-B76E-3CCBAFB0D246}"/>
              </a:ext>
            </a:extLst>
          </p:cNvPr>
          <p:cNvSpPr/>
          <p:nvPr/>
        </p:nvSpPr>
        <p:spPr>
          <a:xfrm>
            <a:off x="7172793" y="1720516"/>
            <a:ext cx="4395639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Radio Unit (RU)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7123BF-E1C1-FE47-A3B8-93E667DE682E}"/>
              </a:ext>
            </a:extLst>
          </p:cNvPr>
          <p:cNvSpPr/>
          <p:nvPr/>
        </p:nvSpPr>
        <p:spPr>
          <a:xfrm>
            <a:off x="4520776" y="1720516"/>
            <a:ext cx="2585514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Distributed Unit (DU)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CEFB32-E59F-9542-9005-EF90B66D0879}"/>
              </a:ext>
            </a:extLst>
          </p:cNvPr>
          <p:cNvSpPr/>
          <p:nvPr/>
        </p:nvSpPr>
        <p:spPr>
          <a:xfrm>
            <a:off x="2322856" y="1727304"/>
            <a:ext cx="2131418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Central Unit (CU)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1000CFF-4CE7-C54F-9BF7-5A0A03C89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0608" y="2065299"/>
            <a:ext cx="702822" cy="16571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535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18BF4C7F-F1A2-B84D-99AE-48EEEA3A6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058738" y="1060146"/>
            <a:ext cx="1740352" cy="10892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F820F0A-D50C-B04A-AF0C-9AE69CB2D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737" y="335859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47DC148-4643-2240-B61C-2028D3645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509" y="371807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EE5F724-26CC-FA4F-A613-52C4B3A05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853" y="335859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FEA4D24-4972-994D-AEE7-41324BB91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625" y="371807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3D45064-044F-2140-82B5-6DBE3C8F7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198" y="335859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9D4616D-FC30-2746-AF09-39D51832F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426" y="371807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D18DB82-E646-754B-B4B1-354D88289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310" y="335859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1411B64-BF4F-3249-9FBD-A1623FA66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656" y="371807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81892C0-0AB1-E14B-B212-114896D30CE7}"/>
              </a:ext>
            </a:extLst>
          </p:cNvPr>
          <p:cNvSpPr txBox="1"/>
          <p:nvPr/>
        </p:nvSpPr>
        <p:spPr>
          <a:xfrm>
            <a:off x="3555146" y="4034016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45ACA5-7AC6-7846-8E17-85A4D04DFF18}"/>
              </a:ext>
            </a:extLst>
          </p:cNvPr>
          <p:cNvSpPr txBox="1"/>
          <p:nvPr/>
        </p:nvSpPr>
        <p:spPr>
          <a:xfrm>
            <a:off x="3953012" y="4393497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9F7A85-737A-7C40-B5F5-DF9C4BA5D34C}"/>
              </a:ext>
            </a:extLst>
          </p:cNvPr>
          <p:cNvSpPr txBox="1"/>
          <p:nvPr/>
        </p:nvSpPr>
        <p:spPr>
          <a:xfrm>
            <a:off x="5101013" y="4393497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08FB1B-861E-8D4E-BE2A-6840DFF47D36}"/>
              </a:ext>
            </a:extLst>
          </p:cNvPr>
          <p:cNvSpPr txBox="1"/>
          <p:nvPr/>
        </p:nvSpPr>
        <p:spPr>
          <a:xfrm>
            <a:off x="4688103" y="4034016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E9058A-6356-C64F-B78D-A866B44270B1}"/>
              </a:ext>
            </a:extLst>
          </p:cNvPr>
          <p:cNvSpPr txBox="1"/>
          <p:nvPr/>
        </p:nvSpPr>
        <p:spPr>
          <a:xfrm>
            <a:off x="6951491" y="4034016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8679F9-AFF1-F147-94BE-4AA5FEA32249}"/>
              </a:ext>
            </a:extLst>
          </p:cNvPr>
          <p:cNvSpPr txBox="1"/>
          <p:nvPr/>
        </p:nvSpPr>
        <p:spPr>
          <a:xfrm>
            <a:off x="8084444" y="4034016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F9689E-966F-1E42-94D7-55573311BC12}"/>
              </a:ext>
            </a:extLst>
          </p:cNvPr>
          <p:cNvSpPr txBox="1"/>
          <p:nvPr/>
        </p:nvSpPr>
        <p:spPr>
          <a:xfrm>
            <a:off x="6540752" y="4393497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3B29C3-5E44-EB42-8184-D47DFAEBC7CE}"/>
              </a:ext>
            </a:extLst>
          </p:cNvPr>
          <p:cNvSpPr txBox="1"/>
          <p:nvPr/>
        </p:nvSpPr>
        <p:spPr>
          <a:xfrm>
            <a:off x="7688753" y="4393497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FD66A4-F77D-A644-8776-3F920734919D}"/>
              </a:ext>
            </a:extLst>
          </p:cNvPr>
          <p:cNvSpPr/>
          <p:nvPr/>
        </p:nvSpPr>
        <p:spPr>
          <a:xfrm>
            <a:off x="3754999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1B936D2-3C9A-0442-B000-D805B2E84CC9}"/>
              </a:ext>
            </a:extLst>
          </p:cNvPr>
          <p:cNvSpPr/>
          <p:nvPr/>
        </p:nvSpPr>
        <p:spPr>
          <a:xfrm>
            <a:off x="5053008" y="2607988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77192C3-C64C-2E4E-8CFF-E82BAC13F983}"/>
              </a:ext>
            </a:extLst>
          </p:cNvPr>
          <p:cNvSpPr/>
          <p:nvPr/>
        </p:nvSpPr>
        <p:spPr>
          <a:xfrm>
            <a:off x="6319630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663A06-FC48-1B4A-BCF8-01CBE6CBE284}"/>
              </a:ext>
            </a:extLst>
          </p:cNvPr>
          <p:cNvSpPr/>
          <p:nvPr/>
        </p:nvSpPr>
        <p:spPr>
          <a:xfrm>
            <a:off x="7589377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442EAC-CD0A-0547-91C2-DDB03D5C243B}"/>
              </a:ext>
            </a:extLst>
          </p:cNvPr>
          <p:cNvCxnSpPr>
            <a:stCxn id="51" idx="2"/>
            <a:endCxn id="33" idx="0"/>
          </p:cNvCxnSpPr>
          <p:nvPr/>
        </p:nvCxnSpPr>
        <p:spPr>
          <a:xfrm flipH="1">
            <a:off x="3658070" y="3010756"/>
            <a:ext cx="343867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4C22A8-114D-C641-8ABA-772B6649B476}"/>
              </a:ext>
            </a:extLst>
          </p:cNvPr>
          <p:cNvCxnSpPr>
            <a:stCxn id="51" idx="2"/>
            <a:endCxn id="36" idx="0"/>
          </p:cNvCxnSpPr>
          <p:nvPr/>
        </p:nvCxnSpPr>
        <p:spPr>
          <a:xfrm>
            <a:off x="4001937" y="3010756"/>
            <a:ext cx="58905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706A102-8D4E-DA48-9911-DA69DE20A8B8}"/>
              </a:ext>
            </a:extLst>
          </p:cNvPr>
          <p:cNvCxnSpPr>
            <a:stCxn id="52" idx="2"/>
            <a:endCxn id="37" idx="0"/>
          </p:cNvCxnSpPr>
          <p:nvPr/>
        </p:nvCxnSpPr>
        <p:spPr>
          <a:xfrm flipH="1">
            <a:off x="4790186" y="3010760"/>
            <a:ext cx="509760" cy="347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F9E74B2-F3E2-7B40-A6C7-BEC28A37BDCC}"/>
              </a:ext>
            </a:extLst>
          </p:cNvPr>
          <p:cNvCxnSpPr>
            <a:stCxn id="52" idx="2"/>
            <a:endCxn id="38" idx="0"/>
          </p:cNvCxnSpPr>
          <p:nvPr/>
        </p:nvCxnSpPr>
        <p:spPr>
          <a:xfrm flipH="1">
            <a:off x="5192958" y="3010760"/>
            <a:ext cx="106988" cy="707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70CBAB9-2887-0842-95F6-D3322B3DAAF0}"/>
              </a:ext>
            </a:extLst>
          </p:cNvPr>
          <p:cNvCxnSpPr>
            <a:stCxn id="53" idx="2"/>
            <a:endCxn id="40" idx="0"/>
          </p:cNvCxnSpPr>
          <p:nvPr/>
        </p:nvCxnSpPr>
        <p:spPr>
          <a:xfrm>
            <a:off x="6566568" y="3010756"/>
            <a:ext cx="74191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C9CAD89-ABE5-524A-A31D-11B264422405}"/>
              </a:ext>
            </a:extLst>
          </p:cNvPr>
          <p:cNvCxnSpPr>
            <a:stCxn id="53" idx="2"/>
            <a:endCxn id="39" idx="0"/>
          </p:cNvCxnSpPr>
          <p:nvPr/>
        </p:nvCxnSpPr>
        <p:spPr>
          <a:xfrm>
            <a:off x="6566568" y="3010756"/>
            <a:ext cx="476963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27315C-BCB5-1744-8C2D-5EADDCCC6DF2}"/>
              </a:ext>
            </a:extLst>
          </p:cNvPr>
          <p:cNvCxnSpPr>
            <a:stCxn id="54" idx="2"/>
            <a:endCxn id="42" idx="0"/>
          </p:cNvCxnSpPr>
          <p:nvPr/>
        </p:nvCxnSpPr>
        <p:spPr>
          <a:xfrm flipH="1">
            <a:off x="7761989" y="3010756"/>
            <a:ext cx="74326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8C33C0E-99E2-A64F-A1AE-759437BD5874}"/>
              </a:ext>
            </a:extLst>
          </p:cNvPr>
          <p:cNvCxnSpPr>
            <a:stCxn id="54" idx="2"/>
            <a:endCxn id="41" idx="0"/>
          </p:cNvCxnSpPr>
          <p:nvPr/>
        </p:nvCxnSpPr>
        <p:spPr>
          <a:xfrm>
            <a:off x="7836315" y="3010756"/>
            <a:ext cx="339328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6AB88AF-F2BB-734B-8DE8-A3A91AE0DCA2}"/>
              </a:ext>
            </a:extLst>
          </p:cNvPr>
          <p:cNvSpPr/>
          <p:nvPr/>
        </p:nvSpPr>
        <p:spPr>
          <a:xfrm>
            <a:off x="5706151" y="1432331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221AB3-9321-CF41-A795-06A15D1A6C6F}"/>
              </a:ext>
            </a:extLst>
          </p:cNvPr>
          <p:cNvCxnSpPr>
            <a:stCxn id="63" idx="2"/>
            <a:endCxn id="52" idx="0"/>
          </p:cNvCxnSpPr>
          <p:nvPr/>
        </p:nvCxnSpPr>
        <p:spPr>
          <a:xfrm flipH="1">
            <a:off x="5299946" y="1835103"/>
            <a:ext cx="653143" cy="772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6FC7A3-990E-5245-92E6-1C1B19E0C260}"/>
              </a:ext>
            </a:extLst>
          </p:cNvPr>
          <p:cNvCxnSpPr>
            <a:stCxn id="63" idx="2"/>
            <a:endCxn id="51" idx="0"/>
          </p:cNvCxnSpPr>
          <p:nvPr/>
        </p:nvCxnSpPr>
        <p:spPr>
          <a:xfrm flipH="1">
            <a:off x="4001937" y="1835103"/>
            <a:ext cx="1951152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F81949-45AC-544E-A231-AA91042A4B13}"/>
              </a:ext>
            </a:extLst>
          </p:cNvPr>
          <p:cNvCxnSpPr>
            <a:stCxn id="63" idx="2"/>
            <a:endCxn id="53" idx="0"/>
          </p:cNvCxnSpPr>
          <p:nvPr/>
        </p:nvCxnSpPr>
        <p:spPr>
          <a:xfrm>
            <a:off x="5953089" y="1835103"/>
            <a:ext cx="613479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98B801F-C735-9D4B-B8B5-A1AAC387F295}"/>
              </a:ext>
            </a:extLst>
          </p:cNvPr>
          <p:cNvCxnSpPr>
            <a:stCxn id="63" idx="2"/>
            <a:endCxn id="54" idx="0"/>
          </p:cNvCxnSpPr>
          <p:nvPr/>
        </p:nvCxnSpPr>
        <p:spPr>
          <a:xfrm>
            <a:off x="5953089" y="1835103"/>
            <a:ext cx="1883226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169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6F820F0A-D50C-B04A-AF0C-9AE69CB2D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157" y="4041871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47DC148-4643-2240-B61C-2028D3645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724" y="4247464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D18DB82-E646-754B-B4B1-354D88289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458" y="4041871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1411B64-BF4F-3249-9FBD-A1623FA66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575" y="4247464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81892C0-0AB1-E14B-B212-114896D30CE7}"/>
              </a:ext>
            </a:extLst>
          </p:cNvPr>
          <p:cNvSpPr txBox="1"/>
          <p:nvPr/>
        </p:nvSpPr>
        <p:spPr>
          <a:xfrm>
            <a:off x="4204556" y="480168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45ACA5-7AC6-7846-8E17-85A4D04DFF18}"/>
              </a:ext>
            </a:extLst>
          </p:cNvPr>
          <p:cNvSpPr txBox="1"/>
          <p:nvPr/>
        </p:nvSpPr>
        <p:spPr>
          <a:xfrm>
            <a:off x="3732123" y="4955568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8679F9-AFF1-F147-94BE-4AA5FEA32249}"/>
              </a:ext>
            </a:extLst>
          </p:cNvPr>
          <p:cNvSpPr txBox="1"/>
          <p:nvPr/>
        </p:nvSpPr>
        <p:spPr>
          <a:xfrm>
            <a:off x="7439145" y="479630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3B29C3-5E44-EB42-8184-D47DFAEBC7CE}"/>
              </a:ext>
            </a:extLst>
          </p:cNvPr>
          <p:cNvSpPr txBox="1"/>
          <p:nvPr/>
        </p:nvSpPr>
        <p:spPr>
          <a:xfrm>
            <a:off x="7921902" y="4946394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FD66A4-F77D-A644-8776-3F920734919D}"/>
              </a:ext>
            </a:extLst>
          </p:cNvPr>
          <p:cNvSpPr/>
          <p:nvPr/>
        </p:nvSpPr>
        <p:spPr>
          <a:xfrm>
            <a:off x="3685374" y="3257689"/>
            <a:ext cx="493876" cy="402772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663A06-FC48-1B4A-BCF8-01CBE6CBE284}"/>
              </a:ext>
            </a:extLst>
          </p:cNvPr>
          <p:cNvSpPr/>
          <p:nvPr/>
        </p:nvSpPr>
        <p:spPr>
          <a:xfrm>
            <a:off x="7842040" y="3257689"/>
            <a:ext cx="493876" cy="402772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442EAC-CD0A-0547-91C2-DDB03D5C243B}"/>
              </a:ext>
            </a:extLst>
          </p:cNvPr>
          <p:cNvCxnSpPr>
            <a:stCxn id="51" idx="2"/>
            <a:endCxn id="33" idx="0"/>
          </p:cNvCxnSpPr>
          <p:nvPr/>
        </p:nvCxnSpPr>
        <p:spPr>
          <a:xfrm>
            <a:off x="3932312" y="3660461"/>
            <a:ext cx="471178" cy="3814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4C22A8-114D-C641-8ABA-772B6649B476}"/>
              </a:ext>
            </a:extLst>
          </p:cNvPr>
          <p:cNvCxnSpPr>
            <a:stCxn id="51" idx="2"/>
            <a:endCxn id="36" idx="0"/>
          </p:cNvCxnSpPr>
          <p:nvPr/>
        </p:nvCxnSpPr>
        <p:spPr>
          <a:xfrm flipH="1">
            <a:off x="3931057" y="3660461"/>
            <a:ext cx="1255" cy="58700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27315C-BCB5-1744-8C2D-5EADDCCC6DF2}"/>
              </a:ext>
            </a:extLst>
          </p:cNvPr>
          <p:cNvCxnSpPr>
            <a:stCxn id="54" idx="2"/>
            <a:endCxn id="42" idx="0"/>
          </p:cNvCxnSpPr>
          <p:nvPr/>
        </p:nvCxnSpPr>
        <p:spPr>
          <a:xfrm>
            <a:off x="8088978" y="3660461"/>
            <a:ext cx="21930" cy="58700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8C33C0E-99E2-A64F-A1AE-759437BD5874}"/>
              </a:ext>
            </a:extLst>
          </p:cNvPr>
          <p:cNvCxnSpPr>
            <a:stCxn id="54" idx="2"/>
            <a:endCxn id="41" idx="0"/>
          </p:cNvCxnSpPr>
          <p:nvPr/>
        </p:nvCxnSpPr>
        <p:spPr>
          <a:xfrm flipH="1">
            <a:off x="7640791" y="3660461"/>
            <a:ext cx="448187" cy="3814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6AB88AF-F2BB-734B-8DE8-A3A91AE0DCA2}"/>
              </a:ext>
            </a:extLst>
          </p:cNvPr>
          <p:cNvSpPr/>
          <p:nvPr/>
        </p:nvSpPr>
        <p:spPr>
          <a:xfrm>
            <a:off x="5730214" y="2057972"/>
            <a:ext cx="493876" cy="402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6FC7A3-990E-5245-92E6-1C1B19E0C260}"/>
              </a:ext>
            </a:extLst>
          </p:cNvPr>
          <p:cNvCxnSpPr>
            <a:stCxn id="63" idx="2"/>
            <a:endCxn id="51" idx="0"/>
          </p:cNvCxnSpPr>
          <p:nvPr/>
        </p:nvCxnSpPr>
        <p:spPr>
          <a:xfrm flipH="1">
            <a:off x="3932312" y="2460744"/>
            <a:ext cx="2044840" cy="7969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98B801F-C735-9D4B-B8B5-A1AAC387F295}"/>
              </a:ext>
            </a:extLst>
          </p:cNvPr>
          <p:cNvCxnSpPr>
            <a:stCxn id="63" idx="2"/>
            <a:endCxn id="54" idx="0"/>
          </p:cNvCxnSpPr>
          <p:nvPr/>
        </p:nvCxnSpPr>
        <p:spPr>
          <a:xfrm>
            <a:off x="5977152" y="2460744"/>
            <a:ext cx="2111826" cy="7969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AB8EB8C-8508-BA45-8B54-F7099084C117}"/>
              </a:ext>
            </a:extLst>
          </p:cNvPr>
          <p:cNvSpPr/>
          <p:nvPr/>
        </p:nvSpPr>
        <p:spPr>
          <a:xfrm>
            <a:off x="4630871" y="1230640"/>
            <a:ext cx="2692561" cy="433339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F1E9E3-6780-554C-995C-7EB8A633931A}"/>
              </a:ext>
            </a:extLst>
          </p:cNvPr>
          <p:cNvCxnSpPr>
            <a:stCxn id="2" idx="2"/>
            <a:endCxn id="63" idx="0"/>
          </p:cNvCxnSpPr>
          <p:nvPr/>
        </p:nvCxnSpPr>
        <p:spPr>
          <a:xfrm>
            <a:off x="5977152" y="1663979"/>
            <a:ext cx="0" cy="393993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3E53003-9446-2F4C-A1E7-05E3E78954A2}"/>
              </a:ext>
            </a:extLst>
          </p:cNvPr>
          <p:cNvCxnSpPr>
            <a:cxnSpLocks/>
            <a:stCxn id="2" idx="2"/>
            <a:endCxn id="54" idx="0"/>
          </p:cNvCxnSpPr>
          <p:nvPr/>
        </p:nvCxnSpPr>
        <p:spPr>
          <a:xfrm>
            <a:off x="5977152" y="1663979"/>
            <a:ext cx="2111826" cy="159371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C8E774C-C56E-824B-99F3-0E8B4523F5E2}"/>
              </a:ext>
            </a:extLst>
          </p:cNvPr>
          <p:cNvCxnSpPr>
            <a:cxnSpLocks/>
            <a:stCxn id="2" idx="2"/>
            <a:endCxn id="41" idx="0"/>
          </p:cNvCxnSpPr>
          <p:nvPr/>
        </p:nvCxnSpPr>
        <p:spPr>
          <a:xfrm>
            <a:off x="5977152" y="1663979"/>
            <a:ext cx="1663639" cy="237789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996A897-892E-7C43-B79C-DD96FF7D9884}"/>
              </a:ext>
            </a:extLst>
          </p:cNvPr>
          <p:cNvCxnSpPr>
            <a:cxnSpLocks/>
            <a:stCxn id="2" idx="2"/>
            <a:endCxn id="42" idx="0"/>
          </p:cNvCxnSpPr>
          <p:nvPr/>
        </p:nvCxnSpPr>
        <p:spPr>
          <a:xfrm>
            <a:off x="5977152" y="1663979"/>
            <a:ext cx="2133756" cy="258348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51DA5FB-8CBA-5D49-88F8-F7C14C82A73D}"/>
              </a:ext>
            </a:extLst>
          </p:cNvPr>
          <p:cNvCxnSpPr>
            <a:cxnSpLocks/>
            <a:stCxn id="2" idx="2"/>
            <a:endCxn id="33" idx="0"/>
          </p:cNvCxnSpPr>
          <p:nvPr/>
        </p:nvCxnSpPr>
        <p:spPr>
          <a:xfrm flipH="1">
            <a:off x="4403490" y="1663979"/>
            <a:ext cx="1573662" cy="237789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73DCCF2-2982-A447-A681-515B35545CAF}"/>
              </a:ext>
            </a:extLst>
          </p:cNvPr>
          <p:cNvCxnSpPr>
            <a:cxnSpLocks/>
            <a:stCxn id="2" idx="2"/>
            <a:endCxn id="51" idx="0"/>
          </p:cNvCxnSpPr>
          <p:nvPr/>
        </p:nvCxnSpPr>
        <p:spPr>
          <a:xfrm flipH="1">
            <a:off x="3932312" y="1663979"/>
            <a:ext cx="2044840" cy="159371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EE5F921-1478-3C47-A1FA-8BFCC30EF5F7}"/>
              </a:ext>
            </a:extLst>
          </p:cNvPr>
          <p:cNvCxnSpPr>
            <a:cxnSpLocks/>
            <a:stCxn id="2" idx="2"/>
            <a:endCxn id="36" idx="0"/>
          </p:cNvCxnSpPr>
          <p:nvPr/>
        </p:nvCxnSpPr>
        <p:spPr>
          <a:xfrm flipH="1">
            <a:off x="3931057" y="1663979"/>
            <a:ext cx="2046095" cy="258348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6489EC48-60FF-9D4F-BCCC-790D2D8A6739}"/>
              </a:ext>
            </a:extLst>
          </p:cNvPr>
          <p:cNvSpPr/>
          <p:nvPr/>
        </p:nvSpPr>
        <p:spPr>
          <a:xfrm rot="16200000">
            <a:off x="4337730" y="510968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C1359423-74AB-0D4B-AA03-83ACA9353813}"/>
              </a:ext>
            </a:extLst>
          </p:cNvPr>
          <p:cNvSpPr/>
          <p:nvPr/>
        </p:nvSpPr>
        <p:spPr>
          <a:xfrm rot="16200000">
            <a:off x="4753605" y="510967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051497B8-3B7A-E64E-98D4-688878D85850}"/>
              </a:ext>
            </a:extLst>
          </p:cNvPr>
          <p:cNvSpPr/>
          <p:nvPr/>
        </p:nvSpPr>
        <p:spPr>
          <a:xfrm rot="16200000">
            <a:off x="5177643" y="512982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1C003D4F-70EB-B54C-839F-3A929D6CD1ED}"/>
              </a:ext>
            </a:extLst>
          </p:cNvPr>
          <p:cNvSpPr/>
          <p:nvPr/>
        </p:nvSpPr>
        <p:spPr>
          <a:xfrm rot="16200000">
            <a:off x="5618464" y="510966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3FEF625B-62A6-DC47-869C-5E8C545836AD}"/>
              </a:ext>
            </a:extLst>
          </p:cNvPr>
          <p:cNvSpPr/>
          <p:nvPr/>
        </p:nvSpPr>
        <p:spPr>
          <a:xfrm rot="16200000">
            <a:off x="6668057" y="528905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5E290D-8E7E-E148-9847-814733A5A6CC}"/>
              </a:ext>
            </a:extLst>
          </p:cNvPr>
          <p:cNvSpPr txBox="1"/>
          <p:nvPr/>
        </p:nvSpPr>
        <p:spPr>
          <a:xfrm>
            <a:off x="6460958" y="6319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91676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CC160D1-AE3B-C248-9038-33593AB5CB71}"/>
              </a:ext>
            </a:extLst>
          </p:cNvPr>
          <p:cNvSpPr/>
          <p:nvPr/>
        </p:nvSpPr>
        <p:spPr>
          <a:xfrm>
            <a:off x="3785044" y="5410543"/>
            <a:ext cx="4792424" cy="8251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 Elements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(CU, DU, RU)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C4FBF58-797F-D946-96A0-B847B743B603}"/>
              </a:ext>
            </a:extLst>
          </p:cNvPr>
          <p:cNvSpPr/>
          <p:nvPr/>
        </p:nvSpPr>
        <p:spPr>
          <a:xfrm>
            <a:off x="2312126" y="2786849"/>
            <a:ext cx="6440331" cy="2064649"/>
          </a:xfrm>
          <a:prstGeom prst="roundRect">
            <a:avLst>
              <a:gd name="adj" fmla="val 624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ONOS RIC</a:t>
            </a:r>
            <a:r>
              <a:rPr lang="en-US" dirty="0"/>
              <a:t>:</a:t>
            </a:r>
          </a:p>
          <a:p>
            <a:r>
              <a:rPr lang="en-US" i="1" dirty="0"/>
              <a:t>RAN</a:t>
            </a:r>
          </a:p>
          <a:p>
            <a:r>
              <a:rPr lang="en-US" i="1" dirty="0"/>
              <a:t>Intelligent</a:t>
            </a:r>
          </a:p>
          <a:p>
            <a:r>
              <a:rPr lang="en-US" i="1" dirty="0"/>
              <a:t>Controller</a:t>
            </a:r>
          </a:p>
          <a:p>
            <a:r>
              <a:rPr lang="en-US" i="1" dirty="0"/>
              <a:t>(Near-RT)</a:t>
            </a:r>
          </a:p>
        </p:txBody>
      </p:sp>
      <p:sp>
        <p:nvSpPr>
          <p:cNvPr id="39" name="Google Shape;188;p21">
            <a:extLst>
              <a:ext uri="{FF2B5EF4-FFF2-40B4-BE49-F238E27FC236}">
                <a16:creationId xmlns:a16="http://schemas.microsoft.com/office/drawing/2014/main" id="{63BFB203-4110-0F4F-9110-F04DE2A0FBFD}"/>
              </a:ext>
            </a:extLst>
          </p:cNvPr>
          <p:cNvSpPr/>
          <p:nvPr/>
        </p:nvSpPr>
        <p:spPr>
          <a:xfrm>
            <a:off x="5668762" y="3157895"/>
            <a:ext cx="1756200" cy="1328304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Telemetry</a:t>
            </a:r>
            <a:endParaRPr dirty="0">
              <a:solidFill>
                <a:schemeClr val="bg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0" name="Google Shape;189;p21">
            <a:extLst>
              <a:ext uri="{FF2B5EF4-FFF2-40B4-BE49-F238E27FC236}">
                <a16:creationId xmlns:a16="http://schemas.microsoft.com/office/drawing/2014/main" id="{E24B16F7-11B3-D347-9111-D1C48867299B}"/>
              </a:ext>
            </a:extLst>
          </p:cNvPr>
          <p:cNvSpPr/>
          <p:nvPr/>
        </p:nvSpPr>
        <p:spPr>
          <a:xfrm>
            <a:off x="3797610" y="4607586"/>
            <a:ext cx="4816275" cy="449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E2</a:t>
            </a:r>
            <a:endParaRPr sz="1600" b="1" dirty="0"/>
          </a:p>
        </p:txBody>
      </p:sp>
      <p:sp>
        <p:nvSpPr>
          <p:cNvPr id="49" name="Google Shape;193;p21">
            <a:extLst>
              <a:ext uri="{FF2B5EF4-FFF2-40B4-BE49-F238E27FC236}">
                <a16:creationId xmlns:a16="http://schemas.microsoft.com/office/drawing/2014/main" id="{C56DF6ED-F394-C947-9CFA-094339F86D94}"/>
              </a:ext>
            </a:extLst>
          </p:cNvPr>
          <p:cNvSpPr/>
          <p:nvPr/>
        </p:nvSpPr>
        <p:spPr>
          <a:xfrm>
            <a:off x="3797611" y="2652875"/>
            <a:ext cx="3088200" cy="383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xApp</a:t>
            </a:r>
            <a:r>
              <a:rPr lang="en-US" sz="1600" b="1" dirty="0"/>
              <a:t> SDK</a:t>
            </a:r>
            <a:endParaRPr sz="1600" b="1" dirty="0"/>
          </a:p>
        </p:txBody>
      </p:sp>
      <p:sp>
        <p:nvSpPr>
          <p:cNvPr id="52" name="Google Shape;194;p21">
            <a:extLst>
              <a:ext uri="{FF2B5EF4-FFF2-40B4-BE49-F238E27FC236}">
                <a16:creationId xmlns:a16="http://schemas.microsoft.com/office/drawing/2014/main" id="{F26CAD5E-5B63-5B4C-91A0-1742FFFBB61D}"/>
              </a:ext>
            </a:extLst>
          </p:cNvPr>
          <p:cNvSpPr/>
          <p:nvPr/>
        </p:nvSpPr>
        <p:spPr>
          <a:xfrm>
            <a:off x="6990346" y="2652876"/>
            <a:ext cx="1623541" cy="383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A1</a:t>
            </a:r>
            <a:endParaRPr sz="1600" b="1" dirty="0"/>
          </a:p>
        </p:txBody>
      </p:sp>
      <p:sp>
        <p:nvSpPr>
          <p:cNvPr id="53" name="Google Shape;196;p21">
            <a:extLst>
              <a:ext uri="{FF2B5EF4-FFF2-40B4-BE49-F238E27FC236}">
                <a16:creationId xmlns:a16="http://schemas.microsoft.com/office/drawing/2014/main" id="{AFCC9E7D-3FFF-4744-9245-D2ED95BFE842}"/>
              </a:ext>
            </a:extLst>
          </p:cNvPr>
          <p:cNvSpPr txBox="1"/>
          <p:nvPr/>
        </p:nvSpPr>
        <p:spPr>
          <a:xfrm>
            <a:off x="2113046" y="917294"/>
            <a:ext cx="1387800" cy="98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Control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 (</a:t>
            </a:r>
            <a:r>
              <a:rPr lang="en-US" dirty="0" err="1"/>
              <a:t>xApps</a:t>
            </a:r>
            <a:r>
              <a:rPr lang="en-US" dirty="0"/>
              <a:t>)</a:t>
            </a:r>
            <a:endParaRPr dirty="0"/>
          </a:p>
        </p:txBody>
      </p:sp>
      <p:cxnSp>
        <p:nvCxnSpPr>
          <p:cNvPr id="57" name="Google Shape;197;p21">
            <a:extLst>
              <a:ext uri="{FF2B5EF4-FFF2-40B4-BE49-F238E27FC236}">
                <a16:creationId xmlns:a16="http://schemas.microsoft.com/office/drawing/2014/main" id="{5C4D711B-F265-9B4E-8176-CDF6EFFD55AA}"/>
              </a:ext>
            </a:extLst>
          </p:cNvPr>
          <p:cNvCxnSpPr>
            <a:cxnSpLocks/>
            <a:stCxn id="52" idx="0"/>
            <a:endCxn id="103" idx="2"/>
          </p:cNvCxnSpPr>
          <p:nvPr/>
        </p:nvCxnSpPr>
        <p:spPr>
          <a:xfrm flipH="1" flipV="1">
            <a:off x="7802116" y="2351915"/>
            <a:ext cx="1" cy="30096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8" name="Google Shape;199;p21">
            <a:extLst>
              <a:ext uri="{FF2B5EF4-FFF2-40B4-BE49-F238E27FC236}">
                <a16:creationId xmlns:a16="http://schemas.microsoft.com/office/drawing/2014/main" id="{1015007F-9BC0-5A4E-93B9-98CE85261510}"/>
              </a:ext>
            </a:extLst>
          </p:cNvPr>
          <p:cNvCxnSpPr>
            <a:cxnSpLocks/>
          </p:cNvCxnSpPr>
          <p:nvPr/>
        </p:nvCxnSpPr>
        <p:spPr>
          <a:xfrm>
            <a:off x="4362662" y="5074788"/>
            <a:ext cx="0" cy="44938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9" name="Google Shape;203;p21">
            <a:extLst>
              <a:ext uri="{FF2B5EF4-FFF2-40B4-BE49-F238E27FC236}">
                <a16:creationId xmlns:a16="http://schemas.microsoft.com/office/drawing/2014/main" id="{DD07130F-F946-3942-A86A-247162C55CC3}"/>
              </a:ext>
            </a:extLst>
          </p:cNvPr>
          <p:cNvCxnSpPr>
            <a:cxnSpLocks/>
          </p:cNvCxnSpPr>
          <p:nvPr/>
        </p:nvCxnSpPr>
        <p:spPr>
          <a:xfrm>
            <a:off x="6808565" y="505697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0" name="Google Shape;205;p21">
            <a:extLst>
              <a:ext uri="{FF2B5EF4-FFF2-40B4-BE49-F238E27FC236}">
                <a16:creationId xmlns:a16="http://schemas.microsoft.com/office/drawing/2014/main" id="{A35B0653-A9F6-9A4E-BDAE-A9E257DB465B}"/>
              </a:ext>
            </a:extLst>
          </p:cNvPr>
          <p:cNvCxnSpPr>
            <a:cxnSpLocks/>
          </p:cNvCxnSpPr>
          <p:nvPr/>
        </p:nvCxnSpPr>
        <p:spPr>
          <a:xfrm>
            <a:off x="8024985" y="5059859"/>
            <a:ext cx="0" cy="46431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66" name="Google Shape;208;p21">
            <a:extLst>
              <a:ext uri="{FF2B5EF4-FFF2-40B4-BE49-F238E27FC236}">
                <a16:creationId xmlns:a16="http://schemas.microsoft.com/office/drawing/2014/main" id="{19EEC8BF-EF8A-A744-840C-E336ACF96C09}"/>
              </a:ext>
            </a:extLst>
          </p:cNvPr>
          <p:cNvSpPr/>
          <p:nvPr/>
        </p:nvSpPr>
        <p:spPr>
          <a:xfrm>
            <a:off x="3797611" y="3157895"/>
            <a:ext cx="1756200" cy="131814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Control</a:t>
            </a:r>
            <a:endParaRPr dirty="0">
              <a:solidFill>
                <a:schemeClr val="bg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8" name="Google Shape;218;p21">
            <a:extLst>
              <a:ext uri="{FF2B5EF4-FFF2-40B4-BE49-F238E27FC236}">
                <a16:creationId xmlns:a16="http://schemas.microsoft.com/office/drawing/2014/main" id="{E10804E9-BF24-9240-85F8-130FAF177DB9}"/>
              </a:ext>
            </a:extLst>
          </p:cNvPr>
          <p:cNvSpPr/>
          <p:nvPr/>
        </p:nvSpPr>
        <p:spPr>
          <a:xfrm>
            <a:off x="7539913" y="3165633"/>
            <a:ext cx="1073975" cy="130798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Topology</a:t>
            </a:r>
            <a:endParaRPr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Can 89">
            <a:extLst>
              <a:ext uri="{FF2B5EF4-FFF2-40B4-BE49-F238E27FC236}">
                <a16:creationId xmlns:a16="http://schemas.microsoft.com/office/drawing/2014/main" id="{719B20E1-A602-6C4E-9B9C-7594845318B6}"/>
              </a:ext>
            </a:extLst>
          </p:cNvPr>
          <p:cNvSpPr/>
          <p:nvPr/>
        </p:nvSpPr>
        <p:spPr>
          <a:xfrm>
            <a:off x="4919452" y="3474354"/>
            <a:ext cx="503584" cy="59410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K/V</a:t>
            </a:r>
          </a:p>
        </p:txBody>
      </p:sp>
      <p:sp>
        <p:nvSpPr>
          <p:cNvPr id="91" name="Can 90">
            <a:extLst>
              <a:ext uri="{FF2B5EF4-FFF2-40B4-BE49-F238E27FC236}">
                <a16:creationId xmlns:a16="http://schemas.microsoft.com/office/drawing/2014/main" id="{F9B9B25E-B71E-AE4F-A5CD-00B50C982A13}"/>
              </a:ext>
            </a:extLst>
          </p:cNvPr>
          <p:cNvSpPr/>
          <p:nvPr/>
        </p:nvSpPr>
        <p:spPr>
          <a:xfrm>
            <a:off x="6771507" y="3474354"/>
            <a:ext cx="535577" cy="59410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800" dirty="0"/>
          </a:p>
          <a:p>
            <a:pPr algn="ctr">
              <a:lnSpc>
                <a:spcPct val="80000"/>
              </a:lnSpc>
            </a:pPr>
            <a:r>
              <a:rPr lang="en-US" sz="1600" dirty="0"/>
              <a:t>TS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DB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3D7EDB-709A-6B4C-A40A-AB90CF935BB1}"/>
              </a:ext>
            </a:extLst>
          </p:cNvPr>
          <p:cNvCxnSpPr>
            <a:cxnSpLocks/>
          </p:cNvCxnSpPr>
          <p:nvPr/>
        </p:nvCxnSpPr>
        <p:spPr>
          <a:xfrm flipH="1">
            <a:off x="6055058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5D1C234-5978-AF41-A970-731B2E4AE7F2}"/>
              </a:ext>
            </a:extLst>
          </p:cNvPr>
          <p:cNvCxnSpPr>
            <a:cxnSpLocks/>
          </p:cNvCxnSpPr>
          <p:nvPr/>
        </p:nvCxnSpPr>
        <p:spPr>
          <a:xfrm flipH="1">
            <a:off x="5381130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86822F-C605-2D49-A145-1470808BC03B}"/>
              </a:ext>
            </a:extLst>
          </p:cNvPr>
          <p:cNvCxnSpPr>
            <a:cxnSpLocks/>
          </p:cNvCxnSpPr>
          <p:nvPr/>
        </p:nvCxnSpPr>
        <p:spPr>
          <a:xfrm flipH="1">
            <a:off x="4741123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B0AFEF6-8AA1-9C43-A551-73127B7344E6}"/>
              </a:ext>
            </a:extLst>
          </p:cNvPr>
          <p:cNvCxnSpPr>
            <a:cxnSpLocks/>
          </p:cNvCxnSpPr>
          <p:nvPr/>
        </p:nvCxnSpPr>
        <p:spPr>
          <a:xfrm flipH="1">
            <a:off x="4047179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Left Brace 99">
            <a:extLst>
              <a:ext uri="{FF2B5EF4-FFF2-40B4-BE49-F238E27FC236}">
                <a16:creationId xmlns:a16="http://schemas.microsoft.com/office/drawing/2014/main" id="{E6ABA36E-F9D6-3E44-8EC2-AB2ECAB68B6C}"/>
              </a:ext>
            </a:extLst>
          </p:cNvPr>
          <p:cNvSpPr/>
          <p:nvPr/>
        </p:nvSpPr>
        <p:spPr>
          <a:xfrm>
            <a:off x="3474720" y="422932"/>
            <a:ext cx="143691" cy="198845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4335CCC-988C-4842-8886-747FC47AAFF7}"/>
              </a:ext>
            </a:extLst>
          </p:cNvPr>
          <p:cNvSpPr txBox="1"/>
          <p:nvPr/>
        </p:nvSpPr>
        <p:spPr>
          <a:xfrm>
            <a:off x="6376252" y="13878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cxnSp>
        <p:nvCxnSpPr>
          <p:cNvPr id="102" name="Google Shape;199;p21">
            <a:extLst>
              <a:ext uri="{FF2B5EF4-FFF2-40B4-BE49-F238E27FC236}">
                <a16:creationId xmlns:a16="http://schemas.microsoft.com/office/drawing/2014/main" id="{2532E110-D669-FE41-B15D-1480A2275BB5}"/>
              </a:ext>
            </a:extLst>
          </p:cNvPr>
          <p:cNvCxnSpPr>
            <a:cxnSpLocks/>
          </p:cNvCxnSpPr>
          <p:nvPr/>
        </p:nvCxnSpPr>
        <p:spPr>
          <a:xfrm>
            <a:off x="5592144" y="505697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D0FC9EB2-23AD-CB4A-9B3A-AD9EA7F39242}"/>
              </a:ext>
            </a:extLst>
          </p:cNvPr>
          <p:cNvSpPr/>
          <p:nvPr/>
        </p:nvSpPr>
        <p:spPr>
          <a:xfrm>
            <a:off x="6990346" y="422932"/>
            <a:ext cx="1623540" cy="1928983"/>
          </a:xfrm>
          <a:prstGeom prst="roundRect">
            <a:avLst>
              <a:gd name="adj" fmla="val 908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Management</a:t>
            </a:r>
          </a:p>
          <a:p>
            <a:pPr algn="ctr"/>
            <a:r>
              <a:rPr lang="en-US" dirty="0"/>
              <a:t>and</a:t>
            </a:r>
          </a:p>
          <a:p>
            <a:pPr algn="ctr"/>
            <a:r>
              <a:rPr lang="en-US" dirty="0"/>
              <a:t>Orchestration</a:t>
            </a:r>
          </a:p>
          <a:p>
            <a:pPr algn="ctr"/>
            <a:r>
              <a:rPr lang="en-US" dirty="0"/>
              <a:t>(Non-RT)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7CD5C9C-6F9D-2C4E-AF98-8D0122A14781}"/>
              </a:ext>
            </a:extLst>
          </p:cNvPr>
          <p:cNvSpPr/>
          <p:nvPr/>
        </p:nvSpPr>
        <p:spPr>
          <a:xfrm rot="5400000">
            <a:off x="3051918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Handover Control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90F13E4B-E69E-FC42-B7E0-F0F34310B61B}"/>
              </a:ext>
            </a:extLst>
          </p:cNvPr>
          <p:cNvSpPr/>
          <p:nvPr/>
        </p:nvSpPr>
        <p:spPr>
          <a:xfrm rot="5400000">
            <a:off x="4397833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Link Aggregation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678192F9-FD0A-1A45-AEC7-3C2A0594D974}"/>
              </a:ext>
            </a:extLst>
          </p:cNvPr>
          <p:cNvSpPr/>
          <p:nvPr/>
        </p:nvSpPr>
        <p:spPr>
          <a:xfrm rot="5400000">
            <a:off x="3744344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Interference Mgmt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1D02F7E1-3ED9-D440-838B-DC9E9DD352CD}"/>
              </a:ext>
            </a:extLst>
          </p:cNvPr>
          <p:cNvSpPr/>
          <p:nvPr/>
        </p:nvSpPr>
        <p:spPr>
          <a:xfrm rot="5400000">
            <a:off x="5057146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 Balancing</a:t>
            </a:r>
          </a:p>
        </p:txBody>
      </p:sp>
    </p:spTree>
    <p:extLst>
      <p:ext uri="{BB962C8B-B14F-4D97-AF65-F5344CB8AC3E}">
        <p14:creationId xmlns:p14="http://schemas.microsoft.com/office/powerpoint/2010/main" val="3687677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7668</TotalTime>
  <Words>200</Words>
  <Application>Microsoft Macintosh PowerPoint</Application>
  <PresentationFormat>Widescreen</PresentationFormat>
  <Paragraphs>125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Larry Peterson</cp:lastModifiedBy>
  <cp:revision>71</cp:revision>
  <dcterms:created xsi:type="dcterms:W3CDTF">2018-11-06T15:34:59Z</dcterms:created>
  <dcterms:modified xsi:type="dcterms:W3CDTF">2021-08-03T22:41:23Z</dcterms:modified>
</cp:coreProperties>
</file>