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5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0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5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1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9FC7-AF95-4EF8-808A-B211275DBECE}" type="datetimeFigureOut">
              <a:rPr lang="zh-CN" altLang="en-US" smtClean="0"/>
              <a:t>2017-4-24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11A4-E847-4C66-B50B-CF1A91C59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png"/><Relationship Id="rId7" Type="http://schemas.openxmlformats.org/officeDocument/2006/relationships/image" Target="../media/image50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tmp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2565"/>
          </a:xfrm>
        </p:spPr>
        <p:txBody>
          <a:bodyPr/>
          <a:lstStyle/>
          <a:p>
            <a:r>
              <a:rPr lang="zh-CN" altLang="en-US" b="1" dirty="0"/>
              <a:t>线性模型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54423"/>
            <a:ext cx="9144000" cy="2603377"/>
          </a:xfrm>
        </p:spPr>
        <p:txBody>
          <a:bodyPr/>
          <a:lstStyle/>
          <a:p>
            <a:r>
              <a:rPr lang="zh-CN" altLang="en-US" dirty="0"/>
              <a:t>线性回归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线性判别分析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对数几率回归</a:t>
            </a:r>
          </a:p>
        </p:txBody>
      </p:sp>
    </p:spTree>
    <p:extLst>
      <p:ext uri="{BB962C8B-B14F-4D97-AF65-F5344CB8AC3E}">
        <p14:creationId xmlns:p14="http://schemas.microsoft.com/office/powerpoint/2010/main" val="107339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通过最小化损失函数来寻找最优的线性函数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损失函数是有极小值的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通过矩阵表示损失函数能求得损失函数取极小值时</a:t>
            </a:r>
            <a:r>
              <a:rPr lang="en-US" altLang="zh-CN" dirty="0"/>
              <a:t>w</a:t>
            </a:r>
            <a:r>
              <a:rPr lang="zh-CN" altLang="en-US" dirty="0"/>
              <a:t>的解析解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解析解无定解是因为样本数比属性数量还少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0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联系函数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考虑线性回归的假设（因果关系都是线性关系）太强，使用标记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的联系函数代替标记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，使线性回归能拟合简单的非线性关系。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例如有真实目标函数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x&gt;0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若采用</a:t>
                </a:r>
                <a:r>
                  <a:rPr lang="en-US" altLang="zh-CN" b="1" dirty="0"/>
                  <a:t>y=</a:t>
                </a:r>
                <a:r>
                  <a:rPr lang="en-US" altLang="zh-CN" b="1" dirty="0" err="1"/>
                  <a:t>kx</a:t>
                </a:r>
                <a:r>
                  <a:rPr lang="zh-CN" altLang="en-US" dirty="0"/>
                  <a:t>这样的模型，发现无论训练集多么强大，回归出来的结果泛化能力总是趋于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，考虑用联系函数</a:t>
                </a:r>
                <a:r>
                  <a:rPr lang="en-US" altLang="zh-CN" b="1" dirty="0"/>
                  <a:t>f(y)=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替代</m:t>
                    </m:r>
                  </m:oMath>
                </a14:m>
                <a:r>
                  <a:rPr lang="en-US" altLang="zh-CN" b="1" dirty="0"/>
                  <a:t>y</a:t>
                </a:r>
                <a:r>
                  <a:rPr lang="zh-CN" altLang="en-US" dirty="0"/>
                  <a:t>，可以得到完美的回归结果。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6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对具有连续特征样本做二分类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希望</a:t>
                </a:r>
                <a:r>
                  <a:rPr lang="en-US" altLang="zh-CN" dirty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的输出集中在两个类别标记上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考虑用</a:t>
                </a:r>
                <a:r>
                  <a:rPr lang="en-US" altLang="zh-CN" dirty="0"/>
                  <a:t>y=u(x)</a:t>
                </a:r>
                <a:r>
                  <a:rPr lang="zh-CN" altLang="en-US" dirty="0"/>
                  <a:t>做联系函数，得到</a:t>
                </a:r>
                <a:r>
                  <a:rPr lang="en-US" altLang="zh-CN" dirty="0"/>
                  <a:t>y=u(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所有样本被投射到标记为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的类别里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实际上</a:t>
                </a:r>
                <a:r>
                  <a:rPr lang="en-US" altLang="zh-CN" dirty="0"/>
                  <a:t>u(x)</a:t>
                </a:r>
                <a:r>
                  <a:rPr lang="zh-CN" altLang="en-US" dirty="0"/>
                  <a:t>的数学性质不好，在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点附近不光滑而且不可逆，希望找到形状接近且光滑的函数替代</a:t>
                </a:r>
                <a:r>
                  <a:rPr lang="en-US" altLang="zh-CN" dirty="0"/>
                  <a:t>u(x)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09" y="3392386"/>
            <a:ext cx="2132728" cy="12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对数几率函数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69" y="763024"/>
            <a:ext cx="3981179" cy="2125201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825625"/>
            <a:ext cx="1121767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用对数几率函数替代阶跃函数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相应的联系函数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替代后，所有的样本的标记落在正半轴归为</a:t>
            </a:r>
            <a:r>
              <a:rPr lang="en-US" altLang="zh-CN" dirty="0"/>
              <a:t>1</a:t>
            </a:r>
            <a:r>
              <a:rPr lang="zh-CN" altLang="en-US" dirty="0"/>
              <a:t>类，落在负半轴归为</a:t>
            </a:r>
            <a:r>
              <a:rPr lang="en-US" altLang="zh-CN" dirty="0"/>
              <a:t>0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可以把</a:t>
            </a:r>
            <a:r>
              <a:rPr lang="en-US" altLang="zh-CN" dirty="0"/>
              <a:t>y</a:t>
            </a:r>
            <a:r>
              <a:rPr lang="zh-CN" altLang="en-US" dirty="0"/>
              <a:t>值看作样本属于</a:t>
            </a:r>
            <a:r>
              <a:rPr lang="en-US" altLang="zh-CN" dirty="0"/>
              <a:t>1</a:t>
            </a:r>
            <a:r>
              <a:rPr lang="zh-CN" altLang="en-US" dirty="0"/>
              <a:t>类的概率，那么（</a:t>
            </a:r>
            <a:r>
              <a:rPr lang="en-US" altLang="zh-CN" dirty="0"/>
              <a:t>1-y</a:t>
            </a:r>
            <a:r>
              <a:rPr lang="zh-CN" altLang="en-US" dirty="0"/>
              <a:t>）可以看作样本属于</a:t>
            </a:r>
            <a:r>
              <a:rPr lang="en-US" altLang="zh-CN" dirty="0"/>
              <a:t>0</a:t>
            </a:r>
            <a:r>
              <a:rPr lang="zh-CN" altLang="en-US" dirty="0"/>
              <a:t>类的概率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51" y="2888225"/>
            <a:ext cx="2814221" cy="7277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81" y="5566299"/>
            <a:ext cx="3622088" cy="745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29272" y="3101458"/>
                <a:ext cx="407587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（约定用</a:t>
                </a:r>
                <a:r>
                  <a:rPr lang="en-US" altLang="zh-CN" b="1" dirty="0"/>
                  <a:t>f(x)</a:t>
                </a:r>
                <a:r>
                  <a:rPr lang="zh-CN" altLang="en-US" dirty="0"/>
                  <a:t>指代线性模型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u="sng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u="sng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u="sng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272" y="3101458"/>
                <a:ext cx="4075876" cy="374270"/>
              </a:xfrm>
              <a:prstGeom prst="rect">
                <a:avLst/>
              </a:prstGeom>
              <a:blipFill>
                <a:blip r:embed="rId5"/>
                <a:stretch>
                  <a:fillRect l="-1347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7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          的评价标准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希望样本属于各自分类的概率更高，从图上看，希望</a:t>
            </a:r>
            <a:r>
              <a:rPr lang="en-US" altLang="zh-CN" dirty="0"/>
              <a:t>y=f(x)</a:t>
            </a:r>
            <a:r>
              <a:rPr lang="zh-CN" altLang="en-US" dirty="0"/>
              <a:t>尽量远离</a:t>
            </a:r>
            <a:r>
              <a:rPr lang="en-US" altLang="zh-CN" dirty="0"/>
              <a:t>0</a:t>
            </a:r>
            <a:r>
              <a:rPr lang="zh-CN" altLang="en-US" dirty="0"/>
              <a:t>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考虑用极大似然估计估算</a:t>
            </a:r>
            <a:r>
              <a:rPr lang="en-US" altLang="zh-CN" dirty="0"/>
              <a:t>(</a:t>
            </a:r>
            <a:r>
              <a:rPr lang="en-US" altLang="zh-CN" dirty="0" err="1"/>
              <a:t>w;b</a:t>
            </a:r>
            <a:r>
              <a:rPr lang="en-US" altLang="zh-CN" dirty="0"/>
              <a:t>),</a:t>
            </a:r>
            <a:r>
              <a:rPr lang="zh-CN" altLang="en-US" dirty="0"/>
              <a:t>在确定的</a:t>
            </a:r>
            <a:r>
              <a:rPr lang="en-US" altLang="zh-CN" dirty="0"/>
              <a:t>(</a:t>
            </a:r>
            <a:r>
              <a:rPr lang="en-US" altLang="zh-CN" dirty="0" err="1"/>
              <a:t>w;b</a:t>
            </a:r>
            <a:r>
              <a:rPr lang="en-US" altLang="zh-CN" dirty="0"/>
              <a:t>)</a:t>
            </a:r>
            <a:r>
              <a:rPr lang="zh-CN" altLang="en-US" dirty="0"/>
              <a:t>下，计算出每个样本属于自己分类的概率，希望这些概率的积最大。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定义似然函数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6160"/>
            <a:ext cx="1624614" cy="7213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6" y="4065931"/>
            <a:ext cx="2183907" cy="985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69" y="5222853"/>
            <a:ext cx="4654859" cy="7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L(</a:t>
            </a:r>
            <a:r>
              <a:rPr lang="en-US" altLang="zh-CN" dirty="0" err="1"/>
              <a:t>w;b</a:t>
            </a:r>
            <a:r>
              <a:rPr lang="en-US" altLang="zh-CN" dirty="0"/>
              <a:t>)</a:t>
            </a:r>
            <a:r>
              <a:rPr lang="zh-CN" altLang="en-US" dirty="0"/>
              <a:t>的变形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考虑到多个小数相乘可能产生下溢出，对</a:t>
            </a:r>
            <a:r>
              <a:rPr lang="en-US" altLang="zh-CN" dirty="0"/>
              <a:t>L</a:t>
            </a:r>
            <a:r>
              <a:rPr lang="zh-CN" altLang="en-US" dirty="0"/>
              <a:t>取自然对数变成负数求和的形式，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带入</a:t>
            </a:r>
            <a:r>
              <a:rPr lang="en-US" altLang="zh-CN" dirty="0"/>
              <a:t>p(y=1),p(y=0)</a:t>
            </a:r>
            <a:r>
              <a:rPr lang="zh-CN" altLang="en-US" dirty="0"/>
              <a:t>，问题变成最大化下面的式子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令             </a:t>
            </a:r>
            <a:r>
              <a:rPr lang="en-US" altLang="zh-CN" dirty="0"/>
              <a:t>,</a:t>
            </a:r>
            <a:r>
              <a:rPr lang="zh-CN" altLang="en-US" dirty="0"/>
              <a:t>问题变成最小化小</a:t>
            </a:r>
            <a:r>
              <a:rPr lang="en-US" altLang="zh-CN" dirty="0"/>
              <a:t>L(</a:t>
            </a:r>
            <a:r>
              <a:rPr lang="zh-CN" altLang="en-US" dirty="0"/>
              <a:t>这一步并没有实际意义</a:t>
            </a:r>
            <a:r>
              <a:rPr lang="en-US" altLang="zh-CN" dirty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90" y="2300762"/>
            <a:ext cx="3906175" cy="7325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57" y="5454888"/>
            <a:ext cx="1109709" cy="418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090" y="3508451"/>
            <a:ext cx="4248070" cy="14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3371"/>
            <a:ext cx="10515600" cy="1325563"/>
          </a:xfrm>
        </p:spPr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L</a:t>
            </a:r>
            <a:r>
              <a:rPr lang="zh-CN" altLang="en-US" dirty="0"/>
              <a:t>有极值？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                           的求二阶混合偏导</a:t>
            </a:r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L</a:t>
            </a:r>
            <a:r>
              <a:rPr lang="zh-CN" altLang="en-US" dirty="0"/>
              <a:t>的海塞矩阵：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结论：小</a:t>
            </a:r>
            <a:r>
              <a:rPr lang="en-US" altLang="zh-CN" dirty="0"/>
              <a:t>L(</a:t>
            </a:r>
            <a:r>
              <a:rPr lang="en-US" altLang="zh-CN" dirty="0" err="1"/>
              <a:t>w;b</a:t>
            </a:r>
            <a:r>
              <a:rPr lang="en-US" altLang="zh-CN" dirty="0"/>
              <a:t>)</a:t>
            </a:r>
            <a:r>
              <a:rPr lang="zh-CN" altLang="en-US" dirty="0"/>
              <a:t>是下凸的，有极小值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85" y="1393794"/>
            <a:ext cx="2420775" cy="442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19" y="1173745"/>
            <a:ext cx="3574001" cy="882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5" y="2276623"/>
            <a:ext cx="9770615" cy="33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8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(</a:t>
            </a:r>
            <a:r>
              <a:rPr lang="en-US" altLang="zh-CN" dirty="0" err="1"/>
              <a:t>w;b</a:t>
            </a:r>
            <a:r>
              <a:rPr lang="en-US" altLang="zh-CN" dirty="0"/>
              <a:t>)</a:t>
            </a:r>
            <a:r>
              <a:rPr lang="zh-CN" altLang="en-US" dirty="0"/>
              <a:t>使小</a:t>
            </a:r>
            <a:r>
              <a:rPr lang="en-US" altLang="zh-CN" dirty="0"/>
              <a:t>L</a:t>
            </a:r>
            <a:r>
              <a:rPr lang="zh-CN" altLang="en-US" dirty="0"/>
              <a:t>极小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由于使用了非线性的联系函数小</a:t>
            </a:r>
            <a:r>
              <a:rPr lang="en-US" altLang="zh-CN" dirty="0"/>
              <a:t>L</a:t>
            </a:r>
            <a:r>
              <a:rPr lang="zh-CN" altLang="en-US" dirty="0"/>
              <a:t>与（</a:t>
            </a:r>
            <a:r>
              <a:rPr lang="en-US" altLang="zh-CN" dirty="0" err="1"/>
              <a:t>w;b</a:t>
            </a:r>
            <a:r>
              <a:rPr lang="zh-CN" altLang="en-US" dirty="0"/>
              <a:t>）的关系是非线性的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无法再用矩阵运算求解析解，考虑用梯度下降。</a:t>
            </a:r>
            <a:endParaRPr lang="en-US" altLang="zh-CN" dirty="0"/>
          </a:p>
          <a:p>
            <a:r>
              <a:rPr lang="zh-CN" altLang="en-US" dirty="0"/>
              <a:t>求各分量偏导：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在任意点处梯度向量：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选任意的初始</a:t>
            </a:r>
            <a:r>
              <a:rPr lang="en-US" altLang="zh-CN" dirty="0"/>
              <a:t>(</a:t>
            </a:r>
            <a:r>
              <a:rPr lang="en-US" altLang="zh-CN" dirty="0" err="1"/>
              <a:t>w;b</a:t>
            </a:r>
            <a:r>
              <a:rPr lang="en-US" altLang="zh-CN" dirty="0"/>
              <a:t>) </a:t>
            </a:r>
            <a:r>
              <a:rPr lang="zh-CN" altLang="en-US" dirty="0"/>
              <a:t>执行</a:t>
            </a:r>
            <a:r>
              <a:rPr lang="en-US" altLang="zh-CN" dirty="0"/>
              <a:t> :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66" y="4684862"/>
            <a:ext cx="7608164" cy="621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08" y="5641181"/>
            <a:ext cx="2844588" cy="84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039" y="2760703"/>
            <a:ext cx="6507691" cy="12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9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用模型</a:t>
            </a:r>
            <a:r>
              <a:rPr lang="en-US" altLang="zh-CN" dirty="0"/>
              <a:t>y=u(f(x))</a:t>
            </a:r>
            <a:r>
              <a:rPr lang="zh-CN" altLang="en-US" dirty="0"/>
              <a:t>替换</a:t>
            </a:r>
            <a:r>
              <a:rPr lang="en-US" altLang="zh-CN" dirty="0"/>
              <a:t>y=f(x)</a:t>
            </a:r>
            <a:r>
              <a:rPr lang="zh-CN" altLang="en-US" dirty="0"/>
              <a:t>实现对连续特征样本的二分类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u(x)</a:t>
            </a:r>
            <a:r>
              <a:rPr lang="zh-CN" altLang="en-US" dirty="0"/>
              <a:t>不好用，用形状相似的对数几率函数</a:t>
            </a:r>
            <a:r>
              <a:rPr lang="en-US" altLang="zh-CN" dirty="0"/>
              <a:t>g(x)</a:t>
            </a:r>
            <a:r>
              <a:rPr lang="zh-CN" altLang="en-US" dirty="0"/>
              <a:t>替代</a:t>
            </a:r>
            <a:r>
              <a:rPr lang="en-US" altLang="zh-CN" dirty="0"/>
              <a:t>u(x)</a:t>
            </a:r>
          </a:p>
          <a:p>
            <a:endParaRPr lang="en-US" altLang="zh-CN" dirty="0"/>
          </a:p>
          <a:p>
            <a:r>
              <a:rPr lang="zh-CN" altLang="en-US" dirty="0"/>
              <a:t>如果将</a:t>
            </a:r>
            <a:r>
              <a:rPr lang="en-US" altLang="zh-CN" dirty="0"/>
              <a:t>y=g(f(x))</a:t>
            </a:r>
            <a:r>
              <a:rPr lang="zh-CN" altLang="en-US" dirty="0"/>
              <a:t>看作</a:t>
            </a:r>
            <a:r>
              <a:rPr lang="en-US" altLang="zh-CN" dirty="0"/>
              <a:t>x</a:t>
            </a:r>
            <a:r>
              <a:rPr lang="zh-CN" altLang="en-US" dirty="0"/>
              <a:t>分归入</a:t>
            </a:r>
            <a:r>
              <a:rPr lang="en-US" altLang="zh-CN" dirty="0"/>
              <a:t>1</a:t>
            </a:r>
            <a:r>
              <a:rPr lang="zh-CN" altLang="en-US" dirty="0"/>
              <a:t>类的概率，恰好能用极大似然估计估算（</a:t>
            </a:r>
            <a:r>
              <a:rPr lang="en-US" altLang="zh-CN" dirty="0" err="1"/>
              <a:t>w;b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似然函数是下凸有极值的，可以用梯度下降法求得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线性判别分析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希望将样本点投影在低维的子空间上，使投影点尽可能满足：同类别的点尽可能聚集，不同类间尽可能分散。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3000719"/>
            <a:ext cx="7448365" cy="33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回归是希望找出属性</a:t>
            </a:r>
            <a:r>
              <a:rPr lang="en-US" altLang="zh-CN" dirty="0"/>
              <a:t>x</a:t>
            </a:r>
            <a:r>
              <a:rPr lang="zh-CN" altLang="en-US" dirty="0"/>
              <a:t>与标记</a:t>
            </a:r>
            <a:r>
              <a:rPr lang="en-US" altLang="zh-CN" dirty="0"/>
              <a:t>y</a:t>
            </a:r>
            <a:r>
              <a:rPr lang="zh-CN" altLang="en-US" dirty="0"/>
              <a:t>之间的连续函数关系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线性回归假设样本</a:t>
            </a:r>
            <a:r>
              <a:rPr lang="en-US" altLang="zh-CN" dirty="0"/>
              <a:t>x</a:t>
            </a:r>
            <a:r>
              <a:rPr lang="zh-CN" altLang="en-US" dirty="0"/>
              <a:t>与标记</a:t>
            </a:r>
            <a:r>
              <a:rPr lang="en-US" altLang="zh-CN" dirty="0"/>
              <a:t>y</a:t>
            </a:r>
            <a:r>
              <a:rPr lang="zh-CN" altLang="en-US" dirty="0"/>
              <a:t>有线性关系：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m</a:t>
            </a:r>
            <a:r>
              <a:rPr lang="zh-CN" altLang="en-US" dirty="0"/>
              <a:t>是样本</a:t>
            </a:r>
            <a:r>
              <a:rPr lang="en-US" altLang="zh-CN" dirty="0"/>
              <a:t>x</a:t>
            </a:r>
            <a:r>
              <a:rPr lang="zh-CN" altLang="en-US" dirty="0"/>
              <a:t>的属性个数，</a:t>
            </a:r>
            <a:r>
              <a:rPr lang="en-US" altLang="zh-CN" dirty="0" err="1"/>
              <a:t>wi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个属性的权重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1" y="3534986"/>
            <a:ext cx="2805344" cy="9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线性空间投影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m</a:t>
            </a:r>
            <a:r>
              <a:rPr lang="zh-CN" altLang="en-US" dirty="0"/>
              <a:t>维空间的一个点，</a:t>
            </a:r>
            <a:r>
              <a:rPr lang="en-US" altLang="zh-CN" dirty="0"/>
              <a:t>m-1</a:t>
            </a:r>
            <a:r>
              <a:rPr lang="zh-CN" altLang="en-US" dirty="0"/>
              <a:t>维的超平面需要</a:t>
            </a:r>
            <a:r>
              <a:rPr lang="en-US" altLang="zh-CN" dirty="0"/>
              <a:t>m-1</a:t>
            </a:r>
            <a:r>
              <a:rPr lang="zh-CN" altLang="en-US" dirty="0"/>
              <a:t>个</a:t>
            </a:r>
            <a:r>
              <a:rPr lang="en-US" altLang="zh-CN" dirty="0"/>
              <a:t>m</a:t>
            </a:r>
            <a:r>
              <a:rPr lang="zh-CN" altLang="en-US" dirty="0"/>
              <a:t>维向量来描述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45890"/>
            <a:ext cx="3654446" cy="2314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588"/>
            <a:ext cx="4550546" cy="33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9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点之间的离散程度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所有样本点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以及各类均值点</a:t>
            </a:r>
            <a:r>
              <a:rPr lang="en-US" altLang="zh-CN" dirty="0">
                <a:latin typeface="+mn-ea"/>
              </a:rPr>
              <a:t>u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上的投影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zh-CN" altLang="en-US" b="1" dirty="0">
                <a:latin typeface="+mn-ea"/>
              </a:rPr>
              <a:t>两类均值投影点</a:t>
            </a:r>
            <a:r>
              <a:rPr lang="zh-CN" altLang="en-US" dirty="0">
                <a:latin typeface="+mn-ea"/>
              </a:rPr>
              <a:t>的欧氏距离的平方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样本点的投影</a:t>
            </a:r>
            <a:r>
              <a:rPr lang="zh-CN" altLang="en-US" dirty="0">
                <a:latin typeface="+mn-ea"/>
              </a:rPr>
              <a:t>到所在类</a:t>
            </a:r>
            <a:r>
              <a:rPr lang="zh-CN" altLang="en-US" b="1" dirty="0">
                <a:latin typeface="+mn-ea"/>
              </a:rPr>
              <a:t>均值点的投影</a:t>
            </a:r>
            <a:r>
              <a:rPr lang="zh-CN" altLang="en-US" dirty="0">
                <a:latin typeface="+mn-ea"/>
              </a:rPr>
              <a:t>的欧式距离的平方：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对所有样本点求</a:t>
            </a:r>
            <a:r>
              <a:rPr lang="en-US" altLang="zh-CN" dirty="0">
                <a:latin typeface="+mn-ea"/>
              </a:rPr>
              <a:t>L’</a:t>
            </a:r>
            <a:r>
              <a:rPr lang="zh-CN" altLang="en-US" dirty="0">
                <a:latin typeface="+mn-ea"/>
              </a:rPr>
              <a:t>的平方和作为类内离散程度的度量：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希望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尽量大，</a:t>
            </a:r>
            <a:r>
              <a:rPr lang="en-US" altLang="zh-CN" dirty="0">
                <a:latin typeface="+mn-ea"/>
              </a:rPr>
              <a:t>L’</a:t>
            </a:r>
            <a:r>
              <a:rPr lang="zh-CN" altLang="en-US" dirty="0">
                <a:latin typeface="+mn-ea"/>
              </a:rPr>
              <a:t>尽量小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44" y="1690688"/>
            <a:ext cx="2498414" cy="6888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0" y="2801170"/>
            <a:ext cx="4431307" cy="5703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90" y="3793162"/>
            <a:ext cx="4333653" cy="5504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535" y="4843130"/>
            <a:ext cx="4786415" cy="6282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169" y="5492170"/>
            <a:ext cx="5383806" cy="12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求</a:t>
            </a:r>
            <a:r>
              <a:rPr lang="en-US" altLang="zh-CN" b="1" dirty="0"/>
              <a:t>J</a:t>
            </a:r>
            <a:r>
              <a:rPr lang="zh-CN" altLang="en-US" b="1" dirty="0"/>
              <a:t>的极值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3135"/>
            <a:ext cx="8021715" cy="47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0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矩阵不可逆的另一种处理方式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奇异值分解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对任意矩阵</a:t>
                </a:r>
                <a:r>
                  <a:rPr lang="en-US" altLang="zh-CN" sz="2000" dirty="0"/>
                  <a:t>A,</a:t>
                </a:r>
                <a:r>
                  <a:rPr lang="zh-CN" altLang="en-US" sz="2000" dirty="0"/>
                  <a:t>可分解为                      其中</a:t>
                </a:r>
                <a:r>
                  <a:rPr lang="en-US" altLang="zh-CN" sz="2000" dirty="0"/>
                  <a:t>U,V</a:t>
                </a:r>
                <a:r>
                  <a:rPr lang="zh-CN" altLang="en-US" sz="2000" dirty="0"/>
                  <a:t>为单位正交阵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计算                       的特征向量组成</a:t>
                </a:r>
                <a:r>
                  <a:rPr lang="en-US" altLang="zh-CN" sz="2000" dirty="0"/>
                  <a:t>V</a:t>
                </a:r>
              </a:p>
              <a:p>
                <a:pPr lvl="1"/>
                <a:r>
                  <a:rPr lang="zh-CN" altLang="en-US" sz="2000" dirty="0"/>
                  <a:t>计算                       的特征向量组成</a:t>
                </a:r>
                <a:r>
                  <a:rPr lang="en-US" altLang="zh-CN" sz="2000" dirty="0"/>
                  <a:t>U</a:t>
                </a:r>
              </a:p>
              <a:p>
                <a:pPr lvl="1"/>
                <a:r>
                  <a:rPr lang="zh-CN" altLang="en-US" sz="2000" dirty="0"/>
                  <a:t>实际上上下两式的特征值是相等的，因为有：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都是实对称阵，选取上式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个非零特征值的平方根由大到小组成对角阵</a:t>
                </a:r>
                <a:r>
                  <a:rPr lang="el-GR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l-GR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Σ</a:t>
                </a:r>
                <a:r>
                  <a:rPr lang="zh-CN" altLang="en-US" sz="2000" dirty="0">
                    <a:latin typeface="+mn-ea"/>
                  </a:rPr>
                  <a:t>一定可逆，选取这</a:t>
                </a:r>
                <a:r>
                  <a:rPr lang="en-US" altLang="zh-CN" sz="2000" dirty="0">
                    <a:latin typeface="+mn-ea"/>
                  </a:rPr>
                  <a:t>k</a:t>
                </a:r>
                <a:r>
                  <a:rPr lang="zh-CN" altLang="en-US" sz="2000" dirty="0">
                    <a:latin typeface="+mn-ea"/>
                  </a:rPr>
                  <a:t>个特征值对应的特征向量组成正交阵：</a:t>
                </a:r>
                <a:endParaRPr lang="en-US" altLang="zh-CN" sz="2000" dirty="0">
                  <a:latin typeface="+mn-ea"/>
                </a:endParaRPr>
              </a:p>
              <a:p>
                <a:pPr lvl="1"/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en-US" altLang="zh-CN" sz="2000" dirty="0" err="1">
                    <a:latin typeface="+mn-ea"/>
                  </a:rPr>
                  <a:t>Ak</a:t>
                </a:r>
                <a:r>
                  <a:rPr lang="zh-CN" altLang="en-US" sz="2000" dirty="0">
                    <a:latin typeface="+mn-ea"/>
                  </a:rPr>
                  <a:t>是</a:t>
                </a:r>
                <a:r>
                  <a:rPr lang="en-US" altLang="zh-CN" sz="2000" dirty="0">
                    <a:latin typeface="+mn-ea"/>
                  </a:rPr>
                  <a:t>A</a:t>
                </a:r>
                <a:r>
                  <a:rPr lang="zh-CN" altLang="en-US" sz="2000" dirty="0">
                    <a:latin typeface="+mn-ea"/>
                  </a:rPr>
                  <a:t>的近似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描述相同的线性变换，特征值为</a:t>
                </a:r>
                <a:r>
                  <a:rPr lang="en-US" altLang="zh-CN" sz="2000" dirty="0">
                    <a:latin typeface="+mn-ea"/>
                  </a:rPr>
                  <a:t>0</a:t>
                </a:r>
                <a:r>
                  <a:rPr lang="zh-CN" altLang="en-US" sz="2000" dirty="0">
                    <a:latin typeface="+mn-ea"/>
                  </a:rPr>
                  <a:t>的方向被省略掉了</a:t>
                </a:r>
                <a:r>
                  <a:rPr lang="en-US" altLang="zh-CN" sz="2000" dirty="0">
                    <a:latin typeface="+mn-ea"/>
                  </a:rPr>
                  <a:t>)</a:t>
                </a:r>
              </a:p>
              <a:p>
                <a:r>
                  <a:rPr lang="zh-CN" altLang="en-US" sz="2400" dirty="0">
                    <a:latin typeface="+mn-ea"/>
                  </a:rPr>
                  <a:t>用伪逆矩阵替代逆矩阵</a:t>
                </a:r>
                <a:endParaRPr lang="en-US" altLang="zh-CN" sz="2400" dirty="0">
                  <a:latin typeface="+mn-ea"/>
                </a:endParaRPr>
              </a:p>
              <a:p>
                <a:pPr lvl="1"/>
                <a:r>
                  <a:rPr lang="en-US" altLang="zh-CN" sz="2000" dirty="0">
                    <a:latin typeface="+mn-ea"/>
                  </a:rPr>
                  <a:t>A</a:t>
                </a:r>
                <a:r>
                  <a:rPr lang="zh-CN" altLang="en-US" sz="2000" dirty="0">
                    <a:latin typeface="+mn-ea"/>
                  </a:rPr>
                  <a:t>的伪逆矩阵为：</a:t>
                </a:r>
                <a:endParaRPr lang="en-US" altLang="zh-CN" sz="2000" dirty="0">
                  <a:latin typeface="+mn-ea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+mn-ea"/>
                </a:endParaRPr>
              </a:p>
              <a:p>
                <a:pPr marL="457200" lvl="1" indent="0">
                  <a:buNone/>
                </a:pP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19" y="2492922"/>
            <a:ext cx="1299193" cy="3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19" y="2881973"/>
            <a:ext cx="1299193" cy="3389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079" y="3462407"/>
            <a:ext cx="5663955" cy="3711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394" y="2010212"/>
            <a:ext cx="1609904" cy="4827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521" y="2481447"/>
            <a:ext cx="3136081" cy="6848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7931" y="4468156"/>
            <a:ext cx="1503475" cy="405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480" y="5591938"/>
            <a:ext cx="1873189" cy="41725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7" y="5160112"/>
            <a:ext cx="3921335" cy="15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3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对二分类问题，把样本投影在过原点的直线上希望同一类尽量聚集，不同类里离的尽量远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用欧氏距离衡量离散聚集程度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希望最大化（内间离散度）</a:t>
            </a:r>
            <a:r>
              <a:rPr lang="en-US" altLang="zh-CN" dirty="0"/>
              <a:t>/</a:t>
            </a:r>
            <a:r>
              <a:rPr lang="zh-CN" altLang="en-US" dirty="0"/>
              <a:t>（类内离散度）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转化为限定条件下的极值问题有拉格朗日乘子法得解析解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用伪逆矩阵替代不可逆矩阵的逆解决</a:t>
            </a:r>
            <a:r>
              <a:rPr lang="en-US" altLang="zh-CN" dirty="0" err="1"/>
              <a:t>Sw</a:t>
            </a:r>
            <a:r>
              <a:rPr lang="zh-CN" altLang="en-US" dirty="0"/>
              <a:t>不可逆的情况</a:t>
            </a:r>
          </a:p>
        </p:txBody>
      </p:sp>
    </p:spTree>
    <p:extLst>
      <p:ext uri="{BB962C8B-B14F-4D97-AF65-F5344CB8AC3E}">
        <p14:creationId xmlns:p14="http://schemas.microsoft.com/office/powerpoint/2010/main" val="67429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y=f(x)</a:t>
            </a:r>
            <a:r>
              <a:rPr lang="zh-CN" altLang="en-US" b="1" dirty="0"/>
              <a:t>的评价标准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希望样本与标签尽可能落在</a:t>
            </a:r>
            <a:r>
              <a:rPr lang="en-US" altLang="zh-CN" dirty="0"/>
              <a:t>f(x)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是样本数量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zh-CN" altLang="en-US" dirty="0"/>
              <a:t>指第</a:t>
            </a:r>
            <a:r>
              <a:rPr lang="en-US" altLang="zh-CN" dirty="0" err="1"/>
              <a:t>i</a:t>
            </a:r>
            <a:r>
              <a:rPr lang="zh-CN" altLang="en-US" dirty="0"/>
              <a:t>个样本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确定，需找到</a:t>
            </a:r>
            <a:r>
              <a:rPr lang="en-US" altLang="zh-CN" dirty="0"/>
              <a:t>(</a:t>
            </a:r>
            <a:r>
              <a:rPr lang="en-US" altLang="zh-CN" dirty="0" err="1"/>
              <a:t>w;b</a:t>
            </a:r>
            <a:r>
              <a:rPr lang="en-US" altLang="zh-CN" dirty="0"/>
              <a:t>)</a:t>
            </a:r>
            <a:r>
              <a:rPr lang="zh-CN" altLang="en-US" dirty="0"/>
              <a:t>使损失最小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16" y="3244643"/>
            <a:ext cx="3392345" cy="9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损失函数的矩阵形式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为方便运算，把求和式写成矩阵形式</a:t>
            </a:r>
            <a:endParaRPr lang="en-US" altLang="zh-CN" dirty="0"/>
          </a:p>
          <a:p>
            <a:r>
              <a:rPr lang="zh-CN" altLang="en-US" dirty="0"/>
              <a:t>约定</a:t>
            </a:r>
            <a:r>
              <a:rPr lang="en-US" altLang="zh-CN" dirty="0"/>
              <a:t>m</a:t>
            </a:r>
            <a:r>
              <a:rPr lang="zh-CN" altLang="en-US" dirty="0"/>
              <a:t>指每个属性数量，</a:t>
            </a:r>
            <a:r>
              <a:rPr lang="en-US" altLang="zh-CN" dirty="0"/>
              <a:t>n</a:t>
            </a:r>
            <a:r>
              <a:rPr lang="zh-CN" altLang="en-US" dirty="0"/>
              <a:t>指样本数量</a:t>
            </a:r>
            <a:r>
              <a:rPr lang="en-US" altLang="zh-CN" dirty="0"/>
              <a:t>,</a:t>
            </a:r>
            <a:r>
              <a:rPr lang="zh-CN" altLang="en-US" dirty="0"/>
              <a:t>没有转置标记的一律视为列向量</a:t>
            </a:r>
            <a:endParaRPr lang="en-US" altLang="zh-CN" dirty="0"/>
          </a:p>
          <a:p>
            <a:r>
              <a:rPr lang="zh-CN" altLang="en-US" dirty="0"/>
              <a:t>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损失函数可写成：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923" y="3242586"/>
            <a:ext cx="1003177" cy="1517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23" y="3243704"/>
            <a:ext cx="925916" cy="15174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08" y="3242586"/>
            <a:ext cx="3315489" cy="15199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154" y="5299969"/>
            <a:ext cx="3542190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E(w)</a:t>
            </a:r>
            <a:r>
              <a:rPr lang="zh-CN" altLang="en-US" b="1" dirty="0"/>
              <a:t>与</a:t>
            </a:r>
            <a:r>
              <a:rPr lang="en-US" altLang="zh-CN" b="1" dirty="0"/>
              <a:t>E</a:t>
            </a:r>
            <a:r>
              <a:rPr lang="zh-CN" altLang="en-US" b="1" dirty="0"/>
              <a:t>‘</a:t>
            </a:r>
            <a:r>
              <a:rPr lang="en-US" altLang="zh-CN" b="1" dirty="0"/>
              <a:t>(w</a:t>
            </a:r>
            <a:r>
              <a:rPr lang="zh-CN" altLang="en-US" b="1" dirty="0"/>
              <a:t>‘</a:t>
            </a:r>
            <a:r>
              <a:rPr lang="en-US" altLang="zh-CN" b="1" dirty="0"/>
              <a:t>;b)</a:t>
            </a:r>
            <a:r>
              <a:rPr lang="zh-CN" altLang="en-US" b="1" dirty="0"/>
              <a:t>是等值的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786" y="1753692"/>
            <a:ext cx="1944172" cy="2161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5" y="1753692"/>
            <a:ext cx="4172504" cy="21613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467" y="5914293"/>
            <a:ext cx="65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原来的损失函数及权值向量</a:t>
            </a:r>
            <a:r>
              <a:rPr lang="en-US" altLang="zh-CN" dirty="0"/>
              <a:t>w</a:t>
            </a:r>
            <a:r>
              <a:rPr lang="zh-CN" altLang="en-US" dirty="0"/>
              <a:t>被加上一撇以示区别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53" y="4438835"/>
            <a:ext cx="6604986" cy="1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E(w)</a:t>
            </a:r>
            <a:r>
              <a:rPr lang="zh-CN" altLang="en-US" b="1" dirty="0"/>
              <a:t>有极值？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49422" y="1690688"/>
                <a:ext cx="10827059" cy="47012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E(w)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求一二阶偏导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实际上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就是</m:t>
                    </m:r>
                  </m:oMath>
                </a14:m>
                <a:r>
                  <a:rPr lang="en-US" altLang="zh-CN" dirty="0"/>
                  <a:t>E(w)</a:t>
                </a:r>
                <a:r>
                  <a:rPr lang="zh-CN" altLang="en-US" dirty="0"/>
                  <a:t>的海塞矩阵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</a:t>
                </a:r>
                <a:r>
                  <a:rPr lang="en-US" altLang="zh-CN" dirty="0"/>
                  <a:t>E(w)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个分量求一阶偏导，再对第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个分量求二阶偏导（偏置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被当做分量之一）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422" y="1690688"/>
                <a:ext cx="10827059" cy="4701234"/>
              </a:xfrm>
              <a:blipFill>
                <a:blip r:embed="rId2"/>
                <a:stretch>
                  <a:fillRect l="-1014" t="-2332" r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12" y="1686575"/>
            <a:ext cx="3130193" cy="563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216" y="1755541"/>
            <a:ext cx="1735898" cy="495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65912"/>
            <a:ext cx="3289991" cy="7771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53516"/>
            <a:ext cx="1656501" cy="574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912" y="3614717"/>
            <a:ext cx="5759851" cy="25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6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半正定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根据半正定的判定条件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如果对任意非零（</a:t>
                </a:r>
                <a:r>
                  <a:rPr lang="en-US" altLang="zh-CN" dirty="0"/>
                  <a:t>m+1</a:t>
                </a:r>
                <a:r>
                  <a:rPr lang="zh-CN" altLang="en-US" dirty="0"/>
                  <a:t>）维向量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/>
                  <a:t>&gt;=0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是半正定的。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事实上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对任意非零矩阵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半正定的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:r>
                  <a:rPr lang="en-US" altLang="zh-CN" dirty="0"/>
                  <a:t>E(w)</a:t>
                </a:r>
                <a:r>
                  <a:rPr lang="zh-CN" altLang="en-US" dirty="0"/>
                  <a:t>的黑塞矩阵是半正定的，</a:t>
                </a:r>
                <a:r>
                  <a:rPr lang="en-US" altLang="zh-CN" dirty="0"/>
                  <a:t>E(w)</a:t>
                </a:r>
                <a:r>
                  <a:rPr lang="zh-CN" altLang="en-US" dirty="0"/>
                  <a:t>是下凸的，</a:t>
                </a:r>
                <a:r>
                  <a:rPr lang="en-US" altLang="zh-CN" dirty="0"/>
                  <a:t>E(w)</a:t>
                </a:r>
                <a:r>
                  <a:rPr lang="zh-CN" altLang="en-US" dirty="0"/>
                  <a:t>有极值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896" y="2859839"/>
            <a:ext cx="3781887" cy="7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minE</a:t>
            </a:r>
            <a:r>
              <a:rPr lang="en-US" altLang="zh-CN" b="1" dirty="0"/>
              <a:t>(w)</a:t>
            </a:r>
            <a:r>
              <a:rPr lang="zh-CN" altLang="en-US" b="1" dirty="0"/>
              <a:t>的解析解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E(w)</a:t>
            </a:r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求一阶偏导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令上式为</a:t>
            </a:r>
            <a:r>
              <a:rPr lang="en-US" altLang="zh-CN" dirty="0"/>
              <a:t>0</a:t>
            </a:r>
            <a:r>
              <a:rPr lang="zh-CN" altLang="en-US" dirty="0"/>
              <a:t>解得：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3" y="2512380"/>
            <a:ext cx="5184560" cy="9321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93" y="4453441"/>
            <a:ext cx="2645546" cy="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1" dirty="0"/>
                  <a:t>不可逆的实际意义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50"/>
                <a:ext cx="10515600" cy="49391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是线性方程组的解：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方程解的情况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a.</a:t>
                </a:r>
                <a:r>
                  <a:rPr lang="zh-CN" altLang="en-US" dirty="0"/>
                  <a:t>系数矩阵的行秩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增广阵的行秩，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无解。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b.</a:t>
                </a:r>
                <a:r>
                  <a:rPr lang="zh-CN" altLang="en-US" dirty="0"/>
                  <a:t>系数矩阵的行秩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未知数个数，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有多个解。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c.</a:t>
                </a:r>
                <a:r>
                  <a:rPr lang="zh-CN" altLang="en-US" dirty="0"/>
                  <a:t>系数矩阵是满秩方阵，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有定解。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中不存在相同样本，则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中各个样本线性无关，那意味着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的行秩</a:t>
                </a:r>
                <a:r>
                  <a:rPr lang="en-US" altLang="zh-CN" dirty="0"/>
                  <a:t>=min(n,m+1)</a:t>
                </a:r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m+1&gt;n,</a:t>
                </a:r>
                <a:r>
                  <a:rPr lang="en-US" altLang="zh-CN" b="1" dirty="0"/>
                  <a:t>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en-US" altLang="zh-CN" dirty="0"/>
                  <a:t>&lt;=n,</a:t>
                </a:r>
                <a:r>
                  <a:rPr lang="zh-CN" altLang="en-US" dirty="0"/>
                  <a:t>不满秩，符合情况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（之所以不考虑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是因为注意到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必有解）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m+1=</a:t>
                </a:r>
                <a:r>
                  <a:rPr lang="en-US" altLang="zh-CN" dirty="0" err="1"/>
                  <a:t>n,x</a:t>
                </a:r>
                <a:r>
                  <a:rPr lang="zh-CN" altLang="en-US" dirty="0"/>
                  <a:t>是可逆矩阵，</a:t>
                </a:r>
                <a:r>
                  <a:rPr lang="en-US" altLang="zh-CN" b="1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/>
                  <a:t>）</a:t>
                </a:r>
                <a:r>
                  <a:rPr lang="zh-CN" altLang="en-US" dirty="0"/>
                  <a:t>仍然可逆，符合情况</a:t>
                </a:r>
                <a:r>
                  <a:rPr lang="en-US" altLang="zh-CN" dirty="0"/>
                  <a:t>c</a:t>
                </a:r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m+1&lt;n,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 b="1" i="1">
                        <a:latin typeface="Cambria Math" panose="02040503050406030204" pitchFamily="18" charset="0"/>
                      </a:rPr>
                      <m:t>行</m:t>
                    </m:r>
                  </m:oMath>
                </a14:m>
                <a:r>
                  <a:rPr lang="zh-CN" altLang="en-US" dirty="0"/>
                  <a:t>满秩，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列满秩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b="1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/>
                  <a:t>）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m+1</a:t>
                </a:r>
                <a:r>
                  <a:rPr lang="zh-CN" altLang="en-US" dirty="0"/>
                  <a:t>阶满秩方阵，符合情况</a:t>
                </a:r>
                <a:r>
                  <a:rPr lang="en-US" altLang="zh-CN" dirty="0"/>
                  <a:t>c</a:t>
                </a:r>
              </a:p>
              <a:p>
                <a:r>
                  <a:rPr lang="zh-CN" altLang="en-US" dirty="0"/>
                  <a:t>结论：</a:t>
                </a:r>
                <a:r>
                  <a:rPr lang="zh-CN" altLang="en-US" b="1" dirty="0"/>
                  <a:t>样本数量</a:t>
                </a:r>
                <a:r>
                  <a:rPr lang="en-US" altLang="zh-CN" b="1" dirty="0"/>
                  <a:t>&lt;</a:t>
                </a:r>
                <a:r>
                  <a:rPr lang="zh-CN" altLang="en-US" b="1" dirty="0"/>
                  <a:t>样本属性数量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也被当作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的属性分量之一）时，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有多个最优解，这时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dirty="0"/>
                  <a:t>不可逆，通过解析解无法确定最优解。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50"/>
                <a:ext cx="10515600" cy="4939160"/>
              </a:xfrm>
              <a:blipFill>
                <a:blip r:embed="rId3"/>
                <a:stretch>
                  <a:fillRect l="-812" t="-2222" b="-2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866" y="1961967"/>
            <a:ext cx="2747786" cy="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1593</Words>
  <Application>Microsoft Office PowerPoint</Application>
  <PresentationFormat>宽屏</PresentationFormat>
  <Paragraphs>185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Cambria Math</vt:lpstr>
      <vt:lpstr>Office 主题​​</vt:lpstr>
      <vt:lpstr>线性模型</vt:lpstr>
      <vt:lpstr>线性回归</vt:lpstr>
      <vt:lpstr>y=f(x)的评价标准</vt:lpstr>
      <vt:lpstr>损失函数的矩阵形式</vt:lpstr>
      <vt:lpstr>E(w)与E‘(w‘;b)是等值的</vt:lpstr>
      <vt:lpstr>E(w)有极值？</vt:lpstr>
      <vt:lpstr>X^T X半正定？</vt:lpstr>
      <vt:lpstr>minE(w)的解析解</vt:lpstr>
      <vt:lpstr>(X^T X)不可逆的实际意义</vt:lpstr>
      <vt:lpstr>小结</vt:lpstr>
      <vt:lpstr>联系函数</vt:lpstr>
      <vt:lpstr>对具有连续特征样本做二分类</vt:lpstr>
      <vt:lpstr>对数几率函数</vt:lpstr>
      <vt:lpstr>          的评价标准</vt:lpstr>
      <vt:lpstr>对L(w;b)的变形</vt:lpstr>
      <vt:lpstr>小L有极值？</vt:lpstr>
      <vt:lpstr>求(w;b)使小L极小</vt:lpstr>
      <vt:lpstr>小结</vt:lpstr>
      <vt:lpstr>线性判别分析</vt:lpstr>
      <vt:lpstr>线性空间投影</vt:lpstr>
      <vt:lpstr>点之间的离散程度</vt:lpstr>
      <vt:lpstr>求J的极值</vt:lpstr>
      <vt:lpstr>矩阵不可逆的另一种处理方式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线性模型</dc:title>
  <dc:creator>颜文瑾</dc:creator>
  <cp:lastModifiedBy>颜文瑾</cp:lastModifiedBy>
  <cp:revision>86</cp:revision>
  <dcterms:created xsi:type="dcterms:W3CDTF">2017-04-19T10:10:39Z</dcterms:created>
  <dcterms:modified xsi:type="dcterms:W3CDTF">2017-04-24T08:36:36Z</dcterms:modified>
</cp:coreProperties>
</file>