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6" r:id="rId8"/>
    <p:sldId id="267" r:id="rId9"/>
    <p:sldId id="276" r:id="rId10"/>
    <p:sldId id="270" r:id="rId11"/>
    <p:sldId id="268" r:id="rId12"/>
    <p:sldId id="271" r:id="rId13"/>
    <p:sldId id="272" r:id="rId14"/>
    <p:sldId id="273" r:id="rId15"/>
    <p:sldId id="277" r:id="rId16"/>
    <p:sldId id="274" r:id="rId17"/>
    <p:sldId id="26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96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77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80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87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30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45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40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999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9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0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9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4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07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9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96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3F7C9C-4FC8-48DE-A8B1-ACFFFAE52767}" type="datetimeFigureOut">
              <a:rPr lang="nl-NL" smtClean="0"/>
              <a:t>10-7-2020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D369F7-6096-43B4-874E-6CFAF35D8F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841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1/18/Ipfs-logo-1024-ice-text.png" TargetMode="External"/><Relationship Id="rId3" Type="http://schemas.openxmlformats.org/officeDocument/2006/relationships/hyperlink" Target="https://www.stratech.nl/phpthumbsup/sx/0/sy/0/sw/1280/sh/935/w/633/src/uploads/Logistiek-en-industrie/Nieuws/Blockchain.jpg" TargetMode="External"/><Relationship Id="rId7" Type="http://schemas.openxmlformats.org/officeDocument/2006/relationships/hyperlink" Target="https://www.idaptive.com/sites/default/files/inline-images/Rajesh%20Self%20Sovereign%20image1.png" TargetMode="External"/><Relationship Id="rId2" Type="http://schemas.openxmlformats.org/officeDocument/2006/relationships/hyperlink" Target="https://news.bitcoin.com/gem-health-blockchain-medical-mgm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ro.medium.com/max/2732/1*aF_ME8NUbOmPLTL04zqQNA.jpeg" TargetMode="External"/><Relationship Id="rId5" Type="http://schemas.openxmlformats.org/officeDocument/2006/relationships/hyperlink" Target="https://www.researchgate.net/figure/Proposed-information-held-on-a-smart-card-for-medical-appointment-management_fig4_265080623" TargetMode="External"/><Relationship Id="rId4" Type="http://schemas.openxmlformats.org/officeDocument/2006/relationships/hyperlink" Target="https://www.innovationnewsnetwork.com/wp-content/uploads/2020/04/%C2%A9-iStock-elenabs-1-696x392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B4E-DBAA-4AC3-9EC4-9008408C6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Blockchain-based </a:t>
            </a:r>
            <a:br>
              <a:rPr lang="en-US" dirty="0"/>
            </a:br>
            <a:r>
              <a:rPr lang="en-US" dirty="0"/>
              <a:t>self-sovereign identity </a:t>
            </a:r>
            <a:br>
              <a:rPr lang="en-US" dirty="0"/>
            </a:br>
            <a:r>
              <a:rPr lang="en-US" dirty="0"/>
              <a:t>in healthcare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C9A405-128B-46DE-B04B-F9C08632A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606669"/>
            <a:ext cx="8676222" cy="118453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 dirty="0"/>
              <a:t>Sytse Oegema</a:t>
            </a:r>
          </a:p>
          <a:p>
            <a:pPr algn="r"/>
            <a:endParaRPr lang="nl-NL" dirty="0"/>
          </a:p>
          <a:p>
            <a:pPr algn="r"/>
            <a:r>
              <a:rPr lang="nl-NL" dirty="0" err="1"/>
              <a:t>Fatih</a:t>
            </a:r>
            <a:r>
              <a:rPr lang="nl-NL" dirty="0"/>
              <a:t> </a:t>
            </a:r>
            <a:r>
              <a:rPr lang="nl-NL" dirty="0" err="1"/>
              <a:t>Turkmen</a:t>
            </a:r>
            <a:r>
              <a:rPr lang="nl-NL" dirty="0"/>
              <a:t> &amp; Mohammed </a:t>
            </a:r>
            <a:r>
              <a:rPr lang="nl-NL" dirty="0" err="1"/>
              <a:t>Alghazwi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431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762B6-879E-45B5-A5D0-6E3BEE8A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schemas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763CBB-AC41-4AD7-8503-DFBF41A98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Government</a:t>
            </a:r>
            <a:r>
              <a:rPr lang="nl-NL" dirty="0"/>
              <a:t> </a:t>
            </a:r>
            <a:r>
              <a:rPr lang="nl-NL" dirty="0" err="1"/>
              <a:t>Instance</a:t>
            </a:r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7BFC90DC-7997-407A-9BB9-7BE659E6F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07023"/>
              </p:ext>
            </p:extLst>
          </p:nvPr>
        </p:nvGraphicFramePr>
        <p:xfrm>
          <a:off x="948373" y="1036319"/>
          <a:ext cx="971454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811">
                  <a:extLst>
                    <a:ext uri="{9D8B030D-6E8A-4147-A177-3AD203B41FA5}">
                      <a16:colId xmlns:a16="http://schemas.microsoft.com/office/drawing/2014/main" val="2903310996"/>
                    </a:ext>
                  </a:extLst>
                </a:gridCol>
                <a:gridCol w="2650328">
                  <a:extLst>
                    <a:ext uri="{9D8B030D-6E8A-4147-A177-3AD203B41FA5}">
                      <a16:colId xmlns:a16="http://schemas.microsoft.com/office/drawing/2014/main" val="810188017"/>
                    </a:ext>
                  </a:extLst>
                </a:gridCol>
                <a:gridCol w="1758582">
                  <a:extLst>
                    <a:ext uri="{9D8B030D-6E8A-4147-A177-3AD203B41FA5}">
                      <a16:colId xmlns:a16="http://schemas.microsoft.com/office/drawing/2014/main" val="4072652568"/>
                    </a:ext>
                  </a:extLst>
                </a:gridCol>
                <a:gridCol w="1574255">
                  <a:extLst>
                    <a:ext uri="{9D8B030D-6E8A-4147-A177-3AD203B41FA5}">
                      <a16:colId xmlns:a16="http://schemas.microsoft.com/office/drawing/2014/main" val="71826976"/>
                    </a:ext>
                  </a:extLst>
                </a:gridCol>
                <a:gridCol w="1607571">
                  <a:extLst>
                    <a:ext uri="{9D8B030D-6E8A-4147-A177-3AD203B41FA5}">
                      <a16:colId xmlns:a16="http://schemas.microsoft.com/office/drawing/2014/main" val="2803709609"/>
                    </a:ext>
                  </a:extLst>
                </a:gridCol>
              </a:tblGrid>
              <a:tr h="345928">
                <a:tc>
                  <a:txBody>
                    <a:bodyPr/>
                    <a:lstStyle/>
                    <a:p>
                      <a:r>
                        <a:rPr lang="nl-NL" dirty="0"/>
                        <a:t>Name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nl-NL" dirty="0" err="1"/>
                        <a:t>Attributes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53930"/>
                  </a:ext>
                </a:extLst>
              </a:tr>
              <a:tr h="5970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Electronic Health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importance</a:t>
                      </a:r>
                      <a:r>
                        <a:rPr lang="nl-NL" dirty="0"/>
                        <a:t>_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issuer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data_value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data_type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92491"/>
                  </a:ext>
                </a:extLst>
              </a:tr>
              <a:tr h="345928">
                <a:tc>
                  <a:txBody>
                    <a:bodyPr/>
                    <a:lstStyle/>
                    <a:p>
                      <a:r>
                        <a:rPr lang="nl-NL" dirty="0"/>
                        <a:t>Shared </a:t>
                      </a:r>
                      <a:r>
                        <a:rPr lang="nl-NL" dirty="0" err="1"/>
                        <a:t>Secrets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secret_owner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secret_issuer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secret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44502"/>
                  </a:ext>
                </a:extLst>
              </a:tr>
              <a:tr h="597082">
                <a:tc>
                  <a:txBody>
                    <a:bodyPr/>
                    <a:lstStyle/>
                    <a:p>
                      <a:r>
                        <a:rPr lang="nl-NL" dirty="0" err="1"/>
                        <a:t>Emergency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Trusted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Parties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secret_owner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secret_issuer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secret_min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secret_total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24153"/>
                  </a:ext>
                </a:extLst>
              </a:tr>
              <a:tr h="597082">
                <a:tc>
                  <a:txBody>
                    <a:bodyPr/>
                    <a:lstStyle/>
                    <a:p>
                      <a:r>
                        <a:rPr lang="nl-NL" dirty="0"/>
                        <a:t>Doctor </a:t>
                      </a:r>
                      <a:r>
                        <a:rPr lang="nl-NL" dirty="0" err="1"/>
                        <a:t>Certificate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is_emergency_doctor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18339"/>
                  </a:ext>
                </a:extLst>
              </a:tr>
            </a:tbl>
          </a:graphicData>
        </a:graphic>
      </p:graphicFrame>
      <p:grpSp>
        <p:nvGrpSpPr>
          <p:cNvPr id="5" name="Groep 4">
            <a:extLst>
              <a:ext uri="{FF2B5EF4-FFF2-40B4-BE49-F238E27FC236}">
                <a16:creationId xmlns:a16="http://schemas.microsoft.com/office/drawing/2014/main" id="{0DFF1BA0-C6BE-4F2A-8510-808EF0BC6F6A}"/>
              </a:ext>
            </a:extLst>
          </p:cNvPr>
          <p:cNvGrpSpPr/>
          <p:nvPr/>
        </p:nvGrpSpPr>
        <p:grpSpPr>
          <a:xfrm>
            <a:off x="10032000" y="6138000"/>
            <a:ext cx="2160000" cy="720000"/>
            <a:chOff x="0" y="0"/>
            <a:chExt cx="2160000" cy="720000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64E2E38-7A42-4E1D-8F38-E27FF9E29486}"/>
                </a:ext>
              </a:extLst>
            </p:cNvPr>
            <p:cNvSpPr/>
            <p:nvPr/>
          </p:nvSpPr>
          <p:spPr>
            <a:xfrm>
              <a:off x="0" y="0"/>
              <a:ext cx="21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C71384E6-AFDA-424C-A386-8C9EDCEEF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" y="36000"/>
              <a:ext cx="2086559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9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316E05A1-6163-43B6-B5A2-C21E83E8488A}"/>
              </a:ext>
            </a:extLst>
          </p:cNvPr>
          <p:cNvGrpSpPr/>
          <p:nvPr/>
        </p:nvGrpSpPr>
        <p:grpSpPr>
          <a:xfrm>
            <a:off x="10032000" y="6138000"/>
            <a:ext cx="2160000" cy="720000"/>
            <a:chOff x="0" y="0"/>
            <a:chExt cx="2160000" cy="720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C217627-4DE7-43AC-B6A2-B6F1839B1464}"/>
                </a:ext>
              </a:extLst>
            </p:cNvPr>
            <p:cNvSpPr/>
            <p:nvPr/>
          </p:nvSpPr>
          <p:spPr>
            <a:xfrm>
              <a:off x="0" y="0"/>
              <a:ext cx="21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B6E44580-EC80-4CE2-9E7D-E32EF0A3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" y="36000"/>
              <a:ext cx="2086559" cy="648000"/>
            </a:xfrm>
            <a:prstGeom prst="rect">
              <a:avLst/>
            </a:prstGeom>
          </p:spPr>
        </p:pic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641E3312-5442-4B1E-A9C7-75DD290F28CF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dirty="0"/>
          </a:p>
          <a:p>
            <a:r>
              <a:rPr lang="nl-NL" dirty="0" err="1"/>
              <a:t>Credential</a:t>
            </a:r>
            <a:r>
              <a:rPr lang="nl-NL" dirty="0"/>
              <a:t> flow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6E3C40E-6F4D-4D21-8FDC-138BC073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75861"/>
            <a:ext cx="5267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0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316E05A1-6163-43B6-B5A2-C21E83E8488A}"/>
              </a:ext>
            </a:extLst>
          </p:cNvPr>
          <p:cNvGrpSpPr/>
          <p:nvPr/>
        </p:nvGrpSpPr>
        <p:grpSpPr>
          <a:xfrm>
            <a:off x="10032000" y="6138000"/>
            <a:ext cx="2160000" cy="720000"/>
            <a:chOff x="0" y="0"/>
            <a:chExt cx="2160000" cy="720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C217627-4DE7-43AC-B6A2-B6F1839B1464}"/>
                </a:ext>
              </a:extLst>
            </p:cNvPr>
            <p:cNvSpPr/>
            <p:nvPr/>
          </p:nvSpPr>
          <p:spPr>
            <a:xfrm>
              <a:off x="0" y="0"/>
              <a:ext cx="21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B6E44580-EC80-4CE2-9E7D-E32EF0A3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" y="36000"/>
              <a:ext cx="2086559" cy="648000"/>
            </a:xfrm>
            <a:prstGeom prst="rect">
              <a:avLst/>
            </a:prstGeom>
          </p:spPr>
        </p:pic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641E3312-5442-4B1E-A9C7-75DD290F28CF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dirty="0"/>
          </a:p>
          <a:p>
            <a:r>
              <a:rPr lang="nl-NL" dirty="0" err="1"/>
              <a:t>Creation</a:t>
            </a:r>
            <a:r>
              <a:rPr lang="nl-NL" dirty="0"/>
              <a:t> of Personal </a:t>
            </a:r>
            <a:r>
              <a:rPr lang="nl-NL" dirty="0" err="1"/>
              <a:t>annotations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328F1A6-03C0-4F0F-A3FE-FBED3D7C3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0" y="2476800"/>
            <a:ext cx="5381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316E05A1-6163-43B6-B5A2-C21E83E8488A}"/>
              </a:ext>
            </a:extLst>
          </p:cNvPr>
          <p:cNvGrpSpPr/>
          <p:nvPr/>
        </p:nvGrpSpPr>
        <p:grpSpPr>
          <a:xfrm>
            <a:off x="10032000" y="6138000"/>
            <a:ext cx="2160000" cy="720000"/>
            <a:chOff x="0" y="0"/>
            <a:chExt cx="2160000" cy="720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C217627-4DE7-43AC-B6A2-B6F1839B1464}"/>
                </a:ext>
              </a:extLst>
            </p:cNvPr>
            <p:cNvSpPr/>
            <p:nvPr/>
          </p:nvSpPr>
          <p:spPr>
            <a:xfrm>
              <a:off x="0" y="0"/>
              <a:ext cx="21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B6E44580-EC80-4CE2-9E7D-E32EF0A3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" y="36000"/>
              <a:ext cx="2086559" cy="648000"/>
            </a:xfrm>
            <a:prstGeom prst="rect">
              <a:avLst/>
            </a:prstGeom>
          </p:spPr>
        </p:pic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641E3312-5442-4B1E-A9C7-75DD290F28CF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dirty="0"/>
          </a:p>
          <a:p>
            <a:r>
              <a:rPr lang="nl-NL" dirty="0" err="1"/>
              <a:t>Emergency</a:t>
            </a:r>
            <a:r>
              <a:rPr lang="nl-NL" dirty="0"/>
              <a:t> access </a:t>
            </a:r>
            <a:r>
              <a:rPr lang="nl-NL" dirty="0" err="1"/>
              <a:t>protocols</a:t>
            </a:r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DD15F26F-3779-4C36-B858-A0B22A08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00" y="2476800"/>
            <a:ext cx="7077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0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762B6-879E-45B5-A5D0-6E3BEE8A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err="1"/>
              <a:t>Emergency</a:t>
            </a:r>
            <a:r>
              <a:rPr lang="nl-NL" dirty="0"/>
              <a:t> Doctor </a:t>
            </a:r>
            <a:r>
              <a:rPr lang="nl-NL" dirty="0" err="1"/>
              <a:t>proof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763CBB-AC41-4AD7-8503-DFBF41A98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09272E3-5271-49BD-B388-B93E15C96412}"/>
              </a:ext>
            </a:extLst>
          </p:cNvPr>
          <p:cNvSpPr txBox="1"/>
          <p:nvPr/>
        </p:nvSpPr>
        <p:spPr>
          <a:xfrm>
            <a:off x="1751011" y="669175"/>
            <a:ext cx="60952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"predicate1_referent": {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is_emergency_doctor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p_type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":"&gt;=",</a:t>
            </a:r>
            <a:b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"p_value":1,</a:t>
            </a:r>
            <a:b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      "cred_def_id":"NcZ4tw9KDDGnCWpGShk9n5:3:CL:NcZ4tw9KDDGnCWpGShk9n5:2:Doctor-Certificate:1.0.0:TAG1“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 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66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762B6-879E-45B5-A5D0-6E3BEE8A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763CBB-AC41-4AD7-8503-DFBF41A98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344E3A3-8ACE-405A-859B-3763E6D1BC32}"/>
              </a:ext>
            </a:extLst>
          </p:cNvPr>
          <p:cNvSpPr txBox="1">
            <a:spLocks/>
          </p:cNvSpPr>
          <p:nvPr/>
        </p:nvSpPr>
        <p:spPr>
          <a:xfrm>
            <a:off x="1687454" y="939493"/>
            <a:ext cx="9905998" cy="31601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nl-NL" dirty="0" err="1"/>
              <a:t>Existence</a:t>
            </a:r>
            <a:endParaRPr lang="nl-NL" dirty="0"/>
          </a:p>
          <a:p>
            <a:pPr marL="457200" indent="-457200" algn="l">
              <a:buFont typeface="+mj-lt"/>
              <a:buAutoNum type="arabicPeriod"/>
            </a:pPr>
            <a:r>
              <a:rPr lang="nl-NL" dirty="0"/>
              <a:t>Control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NL" dirty="0"/>
              <a:t>Access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NL" dirty="0" err="1"/>
              <a:t>Transparency</a:t>
            </a:r>
            <a:endParaRPr lang="nl-NL" dirty="0"/>
          </a:p>
          <a:p>
            <a:pPr marL="457200" indent="-457200" algn="l">
              <a:buFont typeface="+mj-lt"/>
              <a:buAutoNum type="arabicPeriod"/>
            </a:pPr>
            <a:r>
              <a:rPr lang="nl-NL" dirty="0" err="1"/>
              <a:t>Persistence</a:t>
            </a:r>
            <a:endParaRPr lang="nl-NL" dirty="0"/>
          </a:p>
          <a:p>
            <a:pPr marL="457200" indent="-457200" algn="l">
              <a:buFont typeface="+mj-lt"/>
              <a:buAutoNum type="arabicPeriod"/>
            </a:pPr>
            <a:r>
              <a:rPr lang="nl-NL" dirty="0" err="1"/>
              <a:t>Portability</a:t>
            </a:r>
            <a:endParaRPr lang="nl-NL" dirty="0"/>
          </a:p>
          <a:p>
            <a:pPr marL="457200" indent="-457200" algn="l">
              <a:buFont typeface="+mj-lt"/>
              <a:buAutoNum type="arabicPeriod"/>
            </a:pPr>
            <a:r>
              <a:rPr lang="nl-NL" dirty="0" err="1"/>
              <a:t>Interoperability</a:t>
            </a:r>
            <a:endParaRPr lang="nl-NL" dirty="0"/>
          </a:p>
          <a:p>
            <a:pPr marL="457200" indent="-457200" algn="l">
              <a:buFont typeface="+mj-lt"/>
              <a:buAutoNum type="arabicPeriod"/>
            </a:pPr>
            <a:r>
              <a:rPr lang="nl-NL" dirty="0"/>
              <a:t>Consent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NL" dirty="0" err="1"/>
              <a:t>Minimalization</a:t>
            </a:r>
            <a:endParaRPr lang="nl-NL" dirty="0"/>
          </a:p>
          <a:p>
            <a:pPr marL="457200" indent="-457200" algn="l">
              <a:buFont typeface="+mj-lt"/>
              <a:buAutoNum type="arabicPeriod"/>
            </a:pPr>
            <a:r>
              <a:rPr lang="nl-NL" dirty="0" err="1"/>
              <a:t>Protection</a:t>
            </a:r>
            <a:r>
              <a:rPr lang="nl-NL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25407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762B6-879E-45B5-A5D0-6E3BEE8A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Live demo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763CBB-AC41-4AD7-8503-DFBF41A98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C# cli </a:t>
            </a:r>
            <a:r>
              <a:rPr lang="nl-NL" dirty="0" err="1"/>
              <a:t>application</a:t>
            </a:r>
            <a:endParaRPr lang="nl-NL" dirty="0"/>
          </a:p>
          <a:p>
            <a:r>
              <a:rPr lang="nl-NL" dirty="0" err="1"/>
              <a:t>Hyperledger</a:t>
            </a:r>
            <a:r>
              <a:rPr lang="nl-NL" dirty="0"/>
              <a:t> Indy, IPFS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0149175-C59C-4A8D-88B7-31267F7F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1" y="1749245"/>
            <a:ext cx="4591448" cy="16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05981-386B-4022-A146-F2331368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64E8D0-E627-437A-B5CC-391B9348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4831"/>
            <a:ext cx="9905998" cy="3546370"/>
          </a:xfrm>
        </p:spPr>
        <p:txBody>
          <a:bodyPr>
            <a:normAutofit fontScale="70000" lnSpcReduction="20000"/>
          </a:bodyPr>
          <a:lstStyle/>
          <a:p>
            <a:endParaRPr lang="nl-NL" sz="1000" dirty="0"/>
          </a:p>
          <a:p>
            <a:r>
              <a:rPr lang="en-US" sz="1800" b="0" i="0" u="none" strike="noStrike" baseline="0" dirty="0">
                <a:latin typeface="CMR12"/>
              </a:rPr>
              <a:t>Allen C. (2016). The Path to Self-Sovereign Identity". In: </a:t>
            </a:r>
            <a:r>
              <a:rPr lang="en-US" sz="1800" b="0" i="0" u="none" strike="noStrike" baseline="0" dirty="0">
                <a:latin typeface="CMTI12"/>
              </a:rPr>
              <a:t>Life With Alacrity</a:t>
            </a:r>
            <a:r>
              <a:rPr lang="en-US" sz="1800" b="0" i="0" u="none" strike="noStrike" baseline="0" dirty="0">
                <a:latin typeface="CMR12"/>
              </a:rPr>
              <a:t>.</a:t>
            </a:r>
            <a:endParaRPr lang="nl-NL" sz="1000" dirty="0"/>
          </a:p>
          <a:p>
            <a:pPr algn="l"/>
            <a:r>
              <a:rPr lang="en-US" sz="1600" b="0" i="0" u="none" strike="noStrike" baseline="0" dirty="0"/>
              <a:t>Quinten </a:t>
            </a:r>
            <a:r>
              <a:rPr lang="en-US" sz="1600" b="0" i="0" u="none" strike="noStrike" baseline="0" dirty="0" err="1"/>
              <a:t>Stokkink</a:t>
            </a:r>
            <a:r>
              <a:rPr lang="en-US" sz="1600" b="0" i="0" u="none" strike="noStrike" baseline="0" dirty="0"/>
              <a:t> and Johan </a:t>
            </a:r>
            <a:r>
              <a:rPr lang="en-US" sz="1600" b="0" i="0" u="none" strike="noStrike" baseline="0" dirty="0" err="1"/>
              <a:t>Pouwelse</a:t>
            </a:r>
            <a:r>
              <a:rPr lang="en-US" sz="1600" b="0" i="0" u="none" strike="noStrike" baseline="0" dirty="0"/>
              <a:t>. (2018). "Deployment of a Blockchain-Based Self-Sovereign Identity". In: 2018 IEEE International Conference on Internet of Things(</a:t>
            </a:r>
            <a:r>
              <a:rPr lang="en-US" sz="1600" b="0" i="0" u="none" strike="noStrike" baseline="0" dirty="0" err="1"/>
              <a:t>iThings</a:t>
            </a:r>
            <a:r>
              <a:rPr lang="en-US" sz="1600" b="0" i="0" u="none" strike="noStrike" baseline="0" dirty="0"/>
              <a:t>) and IEEE Green Computing and Communications (</a:t>
            </a:r>
            <a:r>
              <a:rPr lang="en-US" sz="1600" b="0" i="0" u="none" strike="noStrike" baseline="0" dirty="0" err="1"/>
              <a:t>GreenCom</a:t>
            </a:r>
            <a:r>
              <a:rPr lang="en-US" sz="1600" b="0" i="0" u="none" strike="noStrike" baseline="0" dirty="0"/>
              <a:t>) and IEEE Cyber, Physical and Social Computing (</a:t>
            </a:r>
            <a:r>
              <a:rPr lang="en-US" sz="1600" b="0" i="0" u="none" strike="noStrike" baseline="0" dirty="0" err="1"/>
              <a:t>CPSCom</a:t>
            </a:r>
            <a:r>
              <a:rPr lang="en-US" sz="1600" b="0" i="0" u="none" strike="noStrike" baseline="0" dirty="0"/>
              <a:t>) and IEEE Smart Data (</a:t>
            </a:r>
            <a:r>
              <a:rPr lang="en-US" sz="1600" b="0" i="0" u="none" strike="noStrike" baseline="0" dirty="0" err="1"/>
              <a:t>SmartData</a:t>
            </a:r>
            <a:r>
              <a:rPr lang="en-US" sz="1600" b="0" i="0" u="none" strike="noStrike" baseline="0" dirty="0"/>
              <a:t>).</a:t>
            </a:r>
          </a:p>
          <a:p>
            <a:pPr algn="l"/>
            <a:r>
              <a:rPr lang="en-US" sz="1600" dirty="0" err="1"/>
              <a:t>Cataño</a:t>
            </a:r>
            <a:r>
              <a:rPr lang="en-US" sz="1600" dirty="0"/>
              <a:t>, </a:t>
            </a:r>
            <a:r>
              <a:rPr lang="en-US" sz="1600" dirty="0" err="1"/>
              <a:t>Néstor</a:t>
            </a:r>
            <a:r>
              <a:rPr lang="en-US" sz="1600" dirty="0"/>
              <a:t>. (2020). </a:t>
            </a:r>
            <a:r>
              <a:rPr lang="en-US" sz="1600" b="0" i="0" u="none" strike="noStrike" baseline="0" dirty="0">
                <a:latin typeface="CMR12"/>
              </a:rPr>
              <a:t>"</a:t>
            </a:r>
            <a:r>
              <a:rPr lang="en-US" sz="1600" dirty="0"/>
              <a:t>A JML-Based Strategy for Incorporating Formal Specifications into the Software Development Process Advisor</a:t>
            </a:r>
            <a:r>
              <a:rPr lang="en-US" sz="1600" b="0" i="0" u="none" strike="noStrike" baseline="0" dirty="0">
                <a:latin typeface="CMR12"/>
              </a:rPr>
              <a:t>"</a:t>
            </a:r>
            <a:r>
              <a:rPr lang="en-US" sz="1600" dirty="0"/>
              <a:t>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Asaph Azaria et al. (2016). </a:t>
            </a:r>
            <a:r>
              <a:rPr lang="en-US" sz="1800" b="0" i="0" u="none" strike="noStrike" baseline="0" dirty="0" err="1">
                <a:latin typeface="CMR12"/>
              </a:rPr>
              <a:t>MedRec</a:t>
            </a:r>
            <a:r>
              <a:rPr lang="en-US" sz="1800" b="0" i="0" u="none" strike="noStrike" baseline="0" dirty="0">
                <a:latin typeface="CMR12"/>
              </a:rPr>
              <a:t>: Using Blockchain for Medical Data Access and Permission Management". In: </a:t>
            </a:r>
            <a:r>
              <a:rPr lang="en-US" sz="1800" b="0" i="0" u="none" strike="noStrike" baseline="0" dirty="0">
                <a:latin typeface="CMTI12"/>
              </a:rPr>
              <a:t>2016 2nd International Conference on Open and Big Data </a:t>
            </a:r>
            <a:r>
              <a:rPr lang="nl-NL" sz="1800" b="0" i="0" u="none" strike="noStrike" baseline="0" dirty="0">
                <a:latin typeface="CMTI12"/>
              </a:rPr>
              <a:t>(OBD)</a:t>
            </a:r>
            <a:r>
              <a:rPr lang="nl-NL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Qi Xia et al. (2017). BBDS: Blockchain-Based Data Sharing for Electronic Medical Records </a:t>
            </a:r>
            <a:r>
              <a:rPr lang="nl-NL" sz="1800" b="0" i="0" u="none" strike="noStrike" baseline="0" dirty="0">
                <a:latin typeface="CMR12"/>
              </a:rPr>
              <a:t>in Cloud Environments". In: </a:t>
            </a:r>
            <a:r>
              <a:rPr lang="nl-NL" sz="1800" b="0" i="0" u="none" strike="noStrike" baseline="0" dirty="0">
                <a:latin typeface="CMTI12"/>
              </a:rPr>
              <a:t>Information v8 n2 (20170417): 44</a:t>
            </a:r>
            <a:r>
              <a:rPr lang="nl-NL" sz="1800" b="0" i="0" u="none" strike="noStrike" baseline="0" dirty="0">
                <a:latin typeface="CMR12"/>
              </a:rPr>
              <a:t>.</a:t>
            </a:r>
            <a:endParaRPr lang="en-US" sz="1600" dirty="0"/>
          </a:p>
          <a:p>
            <a:pPr algn="l"/>
            <a:r>
              <a:rPr lang="en-US" sz="1800" b="0" i="0" u="none" strike="noStrike" baseline="0" dirty="0" err="1">
                <a:latin typeface="CMR12"/>
              </a:rPr>
              <a:t>Tingting</a:t>
            </a:r>
            <a:r>
              <a:rPr lang="en-US" sz="1800" b="0" i="0" u="none" strike="noStrike" baseline="0" dirty="0">
                <a:latin typeface="CMR12"/>
              </a:rPr>
              <a:t> Chen and Sheng Zhong. (2012). Emergency Access Authorization for Personally Controlled Online Health Care Data". In: </a:t>
            </a:r>
            <a:r>
              <a:rPr lang="en-US" sz="1800" b="0" i="0" u="none" strike="noStrike" baseline="0" dirty="0">
                <a:latin typeface="CMTI12"/>
              </a:rPr>
              <a:t>Journal of Medical Systems 36, 291-300 </a:t>
            </a:r>
            <a:r>
              <a:rPr lang="nl-NL" sz="1800" b="0" i="0" u="none" strike="noStrike" baseline="0" dirty="0">
                <a:latin typeface="CMTI12"/>
              </a:rPr>
              <a:t>(2012)</a:t>
            </a:r>
            <a:r>
              <a:rPr lang="nl-NL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Adi Shamir. (1979) "How to Share a Secret". In: </a:t>
            </a:r>
            <a:r>
              <a:rPr lang="en-US" sz="1800" b="0" i="0" u="none" strike="noStrike" baseline="0" dirty="0">
                <a:latin typeface="CMTI12"/>
              </a:rPr>
              <a:t>Communications of the ACM Volume </a:t>
            </a:r>
            <a:r>
              <a:rPr lang="nl-NL" sz="1800" b="0" i="0" u="none" strike="noStrike" baseline="0" dirty="0">
                <a:latin typeface="CMTI12"/>
              </a:rPr>
              <a:t>22 </a:t>
            </a:r>
            <a:r>
              <a:rPr lang="nl-NL" sz="1800" b="0" i="0" u="none" strike="noStrike" baseline="0" dirty="0" err="1">
                <a:latin typeface="CMTI12"/>
              </a:rPr>
              <a:t>Number</a:t>
            </a:r>
            <a:r>
              <a:rPr lang="nl-NL" sz="1800" b="0" i="0" u="none" strike="noStrike" baseline="0" dirty="0">
                <a:latin typeface="CMTI12"/>
              </a:rPr>
              <a:t> 11 </a:t>
            </a:r>
            <a:r>
              <a:rPr lang="nl-NL" sz="1800" b="0" i="0" u="none" strike="noStrike" baseline="0" dirty="0">
                <a:latin typeface="CMR12"/>
              </a:rPr>
              <a:t>(1979). </a:t>
            </a:r>
            <a:r>
              <a:rPr lang="nl-NL" sz="1800" b="0" i="0" u="none" strike="noStrike" baseline="0" dirty="0">
                <a:latin typeface="CMCSC10"/>
              </a:rPr>
              <a:t>url</a:t>
            </a:r>
            <a:r>
              <a:rPr lang="nl-NL" sz="1800" b="0" i="0" u="none" strike="noStrike" baseline="0" dirty="0">
                <a:latin typeface="CMR12"/>
              </a:rPr>
              <a:t>: </a:t>
            </a:r>
            <a:r>
              <a:rPr lang="nl-NL" sz="1800" b="0" i="0" u="none" strike="noStrike" baseline="0" dirty="0" err="1">
                <a:latin typeface="CMTT12"/>
              </a:rPr>
              <a:t>https</a:t>
            </a:r>
            <a:r>
              <a:rPr lang="nl-NL" sz="1800" b="0" i="0" u="none" strike="noStrike" baseline="0" dirty="0">
                <a:latin typeface="CMTT12"/>
              </a:rPr>
              <a:t> : / / </a:t>
            </a:r>
            <a:r>
              <a:rPr lang="nl-NL" sz="1800" b="0" i="0" u="none" strike="noStrike" baseline="0" dirty="0" err="1">
                <a:latin typeface="CMTT12"/>
              </a:rPr>
              <a:t>cs</a:t>
            </a:r>
            <a:r>
              <a:rPr lang="nl-NL" sz="1800" b="0" i="0" u="none" strike="noStrike" baseline="0" dirty="0">
                <a:latin typeface="CMTT12"/>
              </a:rPr>
              <a:t> . </a:t>
            </a:r>
            <a:r>
              <a:rPr lang="nl-NL" sz="1800" b="0" i="0" u="none" strike="noStrike" baseline="0" dirty="0" err="1">
                <a:latin typeface="CMTT12"/>
              </a:rPr>
              <a:t>jhu</a:t>
            </a:r>
            <a:r>
              <a:rPr lang="nl-NL" sz="1800" b="0" i="0" u="none" strike="noStrike" baseline="0" dirty="0">
                <a:latin typeface="CMTT12"/>
              </a:rPr>
              <a:t> . </a:t>
            </a:r>
            <a:r>
              <a:rPr lang="nl-NL" sz="1800" b="0" i="0" u="none" strike="noStrike" baseline="0" dirty="0" err="1">
                <a:latin typeface="CMTT12"/>
              </a:rPr>
              <a:t>edu</a:t>
            </a:r>
            <a:r>
              <a:rPr lang="nl-NL" sz="1800" b="0" i="0" u="none" strike="noStrike" baseline="0" dirty="0">
                <a:latin typeface="CMTT12"/>
              </a:rPr>
              <a:t> / ~</a:t>
            </a:r>
            <a:r>
              <a:rPr lang="nl-NL" sz="1800" b="0" i="0" u="none" strike="noStrike" baseline="0" dirty="0" err="1">
                <a:latin typeface="CMTT12"/>
              </a:rPr>
              <a:t>sdoshi</a:t>
            </a:r>
            <a:r>
              <a:rPr lang="nl-NL" sz="1800" b="0" i="0" u="none" strike="noStrike" baseline="0" dirty="0">
                <a:latin typeface="CMTT12"/>
              </a:rPr>
              <a:t> / crypto / papers /</a:t>
            </a:r>
            <a:r>
              <a:rPr lang="en-US" sz="1800" b="0" i="0" u="none" strike="noStrike" baseline="0" dirty="0">
                <a:latin typeface="CMTT12"/>
              </a:rPr>
              <a:t>shamirturing.pdf </a:t>
            </a:r>
            <a:r>
              <a:rPr lang="en-US" sz="1800" b="0" i="0" u="none" strike="noStrike" baseline="0" dirty="0">
                <a:latin typeface="CMR12"/>
              </a:rPr>
              <a:t>(visited on 06/26/2020).</a:t>
            </a:r>
            <a:endParaRPr lang="en-US" sz="1600" dirty="0"/>
          </a:p>
          <a:p>
            <a:pPr algn="l"/>
            <a:r>
              <a:rPr lang="nl-NL" sz="1600" b="0" i="0" u="none" strike="noStrike" baseline="0" dirty="0" err="1"/>
              <a:t>Suveen</a:t>
            </a:r>
            <a:r>
              <a:rPr lang="nl-NL" sz="1600" b="0" i="0" u="none" strike="noStrike" baseline="0" dirty="0"/>
              <a:t> </a:t>
            </a:r>
            <a:r>
              <a:rPr lang="nl-NL" sz="1600" b="0" i="0" u="none" strike="noStrike" baseline="0" dirty="0" err="1"/>
              <a:t>Angraal</a:t>
            </a:r>
            <a:r>
              <a:rPr lang="nl-NL" sz="1600" b="0" i="0" u="none" strike="noStrike" baseline="0" dirty="0"/>
              <a:t>, </a:t>
            </a:r>
            <a:r>
              <a:rPr lang="nl-NL" sz="1600" b="0" i="0" u="none" strike="noStrike" baseline="0" dirty="0" err="1"/>
              <a:t>Harlan</a:t>
            </a:r>
            <a:r>
              <a:rPr lang="nl-NL" sz="1600" b="0" i="0" u="none" strike="noStrike" baseline="0" dirty="0"/>
              <a:t> M. </a:t>
            </a:r>
            <a:r>
              <a:rPr lang="nl-NL" sz="1600" b="0" i="0" u="none" strike="noStrike" baseline="0" dirty="0" err="1"/>
              <a:t>Krumholz</a:t>
            </a:r>
            <a:r>
              <a:rPr lang="nl-NL" sz="1600" b="0" i="0" u="none" strike="noStrike" baseline="0" dirty="0"/>
              <a:t>, </a:t>
            </a:r>
            <a:r>
              <a:rPr lang="nl-NL" sz="1600" b="0" i="0" u="none" strike="noStrike" baseline="0" dirty="0" err="1"/>
              <a:t>and</a:t>
            </a:r>
            <a:r>
              <a:rPr lang="nl-NL" sz="1600" b="0" i="0" u="none" strike="noStrike" baseline="0" dirty="0"/>
              <a:t> Wade L. Schulz. (2017). </a:t>
            </a:r>
            <a:r>
              <a:rPr lang="en-US" sz="1600" b="0" i="0" u="none" strike="noStrike" baseline="0" dirty="0">
                <a:latin typeface="CMR12"/>
              </a:rPr>
              <a:t>"</a:t>
            </a:r>
            <a:r>
              <a:rPr lang="nl-NL" sz="1600" b="0" i="0" u="none" strike="noStrike" baseline="0" dirty="0"/>
              <a:t>Blockchain Technology </a:t>
            </a:r>
            <a:r>
              <a:rPr lang="en-US" sz="1600" b="0" i="0" u="none" strike="noStrike" baseline="0" dirty="0"/>
              <a:t>Applications in Health Care". In: Circ. Cardiovasc. Qual. Outcomes 2017, 10, e003800</a:t>
            </a:r>
            <a:r>
              <a:rPr lang="nl-NL" sz="1600" b="0" i="0" u="none" strike="noStrike" baseline="0" dirty="0"/>
              <a:t>.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01931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05981-386B-4022-A146-F2331368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Image 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64E8D0-E627-437A-B5CC-391B9348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000" dirty="0">
                <a:hlinkClick r:id="rId2"/>
              </a:rPr>
              <a:t>https://news.bitcoin.com/gem-health-blockchain-medical-mgmt/</a:t>
            </a:r>
            <a:endParaRPr lang="nl-NL" sz="1000" dirty="0"/>
          </a:p>
          <a:p>
            <a:r>
              <a:rPr lang="nl-NL" sz="1000" dirty="0">
                <a:hlinkClick r:id="rId3"/>
              </a:rPr>
              <a:t>https://www.stratech.nl/phpthumbsup/sx/0/sy/0/sw/1280/sh/935/w/633/src/uploads/Logistiek-en-industrie/Nieuws/Blockchain.jpg</a:t>
            </a:r>
            <a:endParaRPr lang="nl-NL" sz="1000" dirty="0"/>
          </a:p>
          <a:p>
            <a:r>
              <a:rPr lang="nl-NL" sz="1000" dirty="0">
                <a:hlinkClick r:id="rId4"/>
              </a:rPr>
              <a:t>https://www.innovationnewsnetwork.com/wp-content/uploads/2020/04/%C2%A9-iStock-elenabs-1-696x392.jpg</a:t>
            </a:r>
            <a:endParaRPr lang="nl-NL" sz="1000" dirty="0"/>
          </a:p>
          <a:p>
            <a:r>
              <a:rPr lang="nl-NL" sz="1000" dirty="0">
                <a:hlinkClick r:id="rId5"/>
              </a:rPr>
              <a:t>https://www.researchgate.net/figure/Proposed-information-held-on-a-smart-card-for-medical-appointment-management_fig4_265080623</a:t>
            </a:r>
            <a:endParaRPr lang="nl-NL" sz="1000" dirty="0"/>
          </a:p>
          <a:p>
            <a:r>
              <a:rPr lang="nl-NL" sz="1000" dirty="0">
                <a:hlinkClick r:id="rId6"/>
              </a:rPr>
              <a:t>https://miro.medium.com/max/2732/1*aF_ME8NUbOmPLTL04zqQNA.jpeg</a:t>
            </a:r>
            <a:endParaRPr lang="nl-NL" sz="1000" dirty="0"/>
          </a:p>
          <a:p>
            <a:r>
              <a:rPr lang="nl-NL" sz="1000" dirty="0">
                <a:hlinkClick r:id="rId7"/>
              </a:rPr>
              <a:t>https://www.idaptive.com/sites/default/files/inline-images/Rajesh%20Self%20Sovereign%20image1.png</a:t>
            </a:r>
            <a:endParaRPr lang="nl-NL" sz="1000" dirty="0"/>
          </a:p>
          <a:p>
            <a:r>
              <a:rPr lang="nl-NL" sz="1000" dirty="0">
                <a:hlinkClick r:id="rId8"/>
              </a:rPr>
              <a:t>https://upload.wikimedia.org/wikipedia/commons/1/18/Ipfs-logo-1024-ice-text.png</a:t>
            </a:r>
            <a:endParaRPr lang="nl-NL" sz="1000" dirty="0"/>
          </a:p>
          <a:p>
            <a:endParaRPr lang="nl-NL" sz="1000" dirty="0"/>
          </a:p>
          <a:p>
            <a:endParaRPr lang="nl-NL" sz="1000" dirty="0"/>
          </a:p>
          <a:p>
            <a:endParaRPr lang="nl-NL" sz="1000" dirty="0"/>
          </a:p>
          <a:p>
            <a:endParaRPr lang="nl-NL" sz="1000" dirty="0"/>
          </a:p>
          <a:p>
            <a:endParaRPr lang="nl-NL" sz="1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95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7C8A5-A784-4A8C-BEC6-802E6AC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Self</a:t>
            </a:r>
            <a:r>
              <a:rPr lang="nl-NL" dirty="0"/>
              <a:t>-sovereign </a:t>
            </a:r>
            <a:r>
              <a:rPr lang="nl-NL" dirty="0" err="1"/>
              <a:t>identity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4BF6EA-BCC6-4EAB-AF3C-77472E3D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9799"/>
            <a:ext cx="9905998" cy="358140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err="1"/>
              <a:t>Existence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Control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Access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Transparency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Persistence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Portability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Interoperability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Consent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Minimalization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Protection</a:t>
            </a:r>
            <a:r>
              <a:rPr lang="nl-NL" dirty="0"/>
              <a:t>									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89A7024-57A4-49A2-A509-E91E13F78E64}"/>
              </a:ext>
            </a:extLst>
          </p:cNvPr>
          <p:cNvSpPr txBox="1"/>
          <p:nvPr/>
        </p:nvSpPr>
        <p:spPr>
          <a:xfrm>
            <a:off x="6378388" y="6418730"/>
            <a:ext cx="8269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Source: Allen C. (2016) “</a:t>
            </a:r>
            <a:r>
              <a:rPr lang="en-US" sz="1200" dirty="0"/>
              <a:t>The Path to Self-Sovereign Identity”.</a:t>
            </a:r>
            <a:r>
              <a:rPr lang="nl-NL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701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7C8A5-A784-4A8C-BEC6-802E6AC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Blockchain-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Self</a:t>
            </a:r>
            <a:r>
              <a:rPr lang="nl-NL" dirty="0"/>
              <a:t>-sovereign </a:t>
            </a:r>
            <a:r>
              <a:rPr lang="nl-NL" dirty="0" err="1"/>
              <a:t>identity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4BF6EA-BCC6-4EAB-AF3C-77472E3D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9799"/>
            <a:ext cx="9905998" cy="358140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400" b="1" dirty="0" err="1"/>
              <a:t>Existence</a:t>
            </a:r>
            <a:endParaRPr lang="nl-NL" sz="2400" b="1" dirty="0"/>
          </a:p>
          <a:p>
            <a:pPr marL="457200" indent="-457200">
              <a:buFont typeface="+mj-lt"/>
              <a:buAutoNum type="arabicPeriod"/>
            </a:pPr>
            <a:r>
              <a:rPr lang="nl-NL" sz="2400" b="1" dirty="0"/>
              <a:t>Control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b="1" dirty="0"/>
              <a:t>Access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/>
              <a:t>Transparency</a:t>
            </a:r>
            <a:endParaRPr lang="nl-NL" sz="2400" b="1" dirty="0"/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/>
              <a:t>Persistence</a:t>
            </a:r>
            <a:endParaRPr lang="nl-NL" sz="2400" b="1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Portability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Interoperability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sz="2400" b="1" dirty="0"/>
              <a:t>Consent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Minimalization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Protection</a:t>
            </a:r>
            <a:r>
              <a:rPr lang="nl-NL" dirty="0"/>
              <a:t>									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B641BC-C311-4D8F-A4D1-B861DC26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52" y="2981617"/>
            <a:ext cx="3105212" cy="226636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E354B4A-BFF5-4E65-BFBF-59228B3A03B2}"/>
              </a:ext>
            </a:extLst>
          </p:cNvPr>
          <p:cNvSpPr txBox="1"/>
          <p:nvPr/>
        </p:nvSpPr>
        <p:spPr>
          <a:xfrm>
            <a:off x="3325906" y="6418730"/>
            <a:ext cx="11322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Source: </a:t>
            </a:r>
            <a:r>
              <a:rPr lang="en-US" sz="1200" b="0" i="0" u="none" strike="noStrike" baseline="0" dirty="0"/>
              <a:t>Quinten </a:t>
            </a:r>
            <a:r>
              <a:rPr lang="en-US" sz="1200" b="0" i="0" u="none" strike="noStrike" baseline="0" dirty="0" err="1"/>
              <a:t>Stokkink</a:t>
            </a:r>
            <a:r>
              <a:rPr lang="en-US" sz="1200" b="0" i="0" u="none" strike="noStrike" baseline="0" dirty="0"/>
              <a:t> and Johan </a:t>
            </a:r>
            <a:r>
              <a:rPr lang="en-US" sz="1200" b="0" i="0" u="none" strike="noStrike" baseline="0" dirty="0" err="1"/>
              <a:t>Pouwelse</a:t>
            </a:r>
            <a:r>
              <a:rPr lang="en-US" sz="1200" b="0" i="0" u="none" strike="noStrike" baseline="0" dirty="0"/>
              <a:t>. (2018). "Deployment of a Blockchain-Based Self-Sovereign Identity".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36096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762B6-879E-45B5-A5D0-6E3BEE8A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763CBB-AC41-4AD7-8503-DFBF41A98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Electronic Health Records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28671C4-B826-47D0-94E1-4CC611E97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45" y="814496"/>
            <a:ext cx="5140611" cy="28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9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3861D-CBE6-46A1-B556-4A266B3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6599"/>
            <a:ext cx="9905998" cy="1905000"/>
          </a:xfrm>
        </p:spPr>
        <p:txBody>
          <a:bodyPr/>
          <a:lstStyle/>
          <a:p>
            <a:r>
              <a:rPr lang="nl-NL" dirty="0" err="1"/>
              <a:t>Existing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36C1C59D-3FD9-4495-BC26-9C0AA06E10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6939489"/>
              </p:ext>
            </p:extLst>
          </p:nvPr>
        </p:nvGraphicFramePr>
        <p:xfrm>
          <a:off x="1141413" y="2672236"/>
          <a:ext cx="502392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963">
                  <a:extLst>
                    <a:ext uri="{9D8B030D-6E8A-4147-A177-3AD203B41FA5}">
                      <a16:colId xmlns:a16="http://schemas.microsoft.com/office/drawing/2014/main" val="3219340045"/>
                    </a:ext>
                  </a:extLst>
                </a:gridCol>
                <a:gridCol w="2511963">
                  <a:extLst>
                    <a:ext uri="{9D8B030D-6E8A-4147-A177-3AD203B41FA5}">
                      <a16:colId xmlns:a16="http://schemas.microsoft.com/office/drawing/2014/main" val="4223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Covered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Not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explicitly</a:t>
                      </a:r>
                      <a:r>
                        <a:rPr lang="nl-NL" dirty="0"/>
                        <a:t>) </a:t>
                      </a:r>
                      <a:r>
                        <a:rPr lang="nl-NL" dirty="0" err="1"/>
                        <a:t>Covered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5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Partial</a:t>
                      </a:r>
                      <a:r>
                        <a:rPr lang="nl-NL" dirty="0"/>
                        <a:t> data </a:t>
                      </a:r>
                      <a:r>
                        <a:rPr lang="nl-NL" dirty="0" err="1"/>
                        <a:t>sharing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-   user-control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Personal </a:t>
                      </a:r>
                      <a:r>
                        <a:rPr lang="nl-NL" dirty="0" err="1"/>
                        <a:t>Annotations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8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dirty="0"/>
                        <a:t>data </a:t>
                      </a:r>
                      <a:r>
                        <a:rPr lang="nl-NL" dirty="0" err="1"/>
                        <a:t>sharing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Emergency</a:t>
                      </a:r>
                      <a:r>
                        <a:rPr lang="nl-NL" dirty="0"/>
                        <a:t>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-  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0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4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762B6-879E-45B5-A5D0-6E3BEE8A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Emergency</a:t>
            </a:r>
            <a:r>
              <a:rPr lang="nl-NL" dirty="0"/>
              <a:t> Access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763CBB-AC41-4AD7-8503-DFBF41A98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Situations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patient</a:t>
            </a:r>
            <a:r>
              <a:rPr lang="nl-NL" dirty="0"/>
              <a:t> is in desperate </a:t>
            </a:r>
            <a:r>
              <a:rPr lang="nl-NL" dirty="0" err="1"/>
              <a:t>need</a:t>
            </a:r>
            <a:r>
              <a:rPr lang="nl-NL" dirty="0"/>
              <a:t> of </a:t>
            </a:r>
            <a:r>
              <a:rPr lang="nl-NL" dirty="0" err="1"/>
              <a:t>medical</a:t>
            </a:r>
            <a:r>
              <a:rPr lang="nl-NL" dirty="0"/>
              <a:t> attention</a:t>
            </a:r>
          </a:p>
          <a:p>
            <a:r>
              <a:rPr lang="nl-NL" dirty="0"/>
              <a:t>but is </a:t>
            </a:r>
            <a:r>
              <a:rPr lang="nl-NL" dirty="0" err="1"/>
              <a:t>unable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consent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its</a:t>
            </a:r>
            <a:r>
              <a:rPr lang="nl-NL" dirty="0"/>
              <a:t> private </a:t>
            </a:r>
            <a:r>
              <a:rPr lang="nl-NL" dirty="0" err="1"/>
              <a:t>medical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650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6B2CF-07A3-4DD1-B615-D29BECE8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Emergency</a:t>
            </a:r>
            <a:r>
              <a:rPr lang="nl-NL" dirty="0"/>
              <a:t> access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1019DD-51B7-415E-BAE4-316C36713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448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Offline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9EC788CB-4BC6-4F9B-8CFD-CF5457B1528B}"/>
              </a:ext>
            </a:extLst>
          </p:cNvPr>
          <p:cNvSpPr txBox="1">
            <a:spLocks/>
          </p:cNvSpPr>
          <p:nvPr/>
        </p:nvSpPr>
        <p:spPr>
          <a:xfrm>
            <a:off x="6018212" y="2666999"/>
            <a:ext cx="4876800" cy="34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l-NL" dirty="0"/>
              <a:t>Online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2CDD118-1082-4A77-A581-C584ACB8A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49872"/>
            <a:ext cx="3163495" cy="1700844"/>
          </a:xfrm>
          <a:prstGeom prst="rect">
            <a:avLst/>
          </a:prstGeom>
        </p:spPr>
      </p:pic>
      <p:grpSp>
        <p:nvGrpSpPr>
          <p:cNvPr id="13" name="Groep 12">
            <a:extLst>
              <a:ext uri="{FF2B5EF4-FFF2-40B4-BE49-F238E27FC236}">
                <a16:creationId xmlns:a16="http://schemas.microsoft.com/office/drawing/2014/main" id="{218A4586-740C-47B3-9693-1322D4B426E9}"/>
              </a:ext>
            </a:extLst>
          </p:cNvPr>
          <p:cNvGrpSpPr/>
          <p:nvPr/>
        </p:nvGrpSpPr>
        <p:grpSpPr>
          <a:xfrm>
            <a:off x="6151111" y="3649873"/>
            <a:ext cx="3027558" cy="1702170"/>
            <a:chOff x="6151111" y="3649873"/>
            <a:chExt cx="3027558" cy="1702170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0F48D35A-0ABB-4B6B-B415-00912D33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111" y="3649873"/>
              <a:ext cx="3027558" cy="1702170"/>
            </a:xfrm>
            <a:prstGeom prst="rect">
              <a:avLst/>
            </a:prstGeom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76B9F0C5-980E-4125-91C0-F3FEB7E8C880}"/>
                </a:ext>
              </a:extLst>
            </p:cNvPr>
            <p:cNvSpPr/>
            <p:nvPr/>
          </p:nvSpPr>
          <p:spPr>
            <a:xfrm>
              <a:off x="6309793" y="3994760"/>
              <a:ext cx="437699" cy="4775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F1FF3433-0DFB-4308-A262-676EDACFC181}"/>
              </a:ext>
            </a:extLst>
          </p:cNvPr>
          <p:cNvSpPr txBox="1"/>
          <p:nvPr/>
        </p:nvSpPr>
        <p:spPr>
          <a:xfrm>
            <a:off x="7585994" y="6396335"/>
            <a:ext cx="11322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Source: </a:t>
            </a:r>
            <a:r>
              <a:rPr lang="en-US" sz="1200" b="0" i="0" u="none" strike="noStrike" baseline="0" dirty="0"/>
              <a:t>Adi Shamir. (1979) "How to Share a Secret".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55926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16A1C-6983-4822-8957-9D7EF1BA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implementation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2A6263-2C46-4255-9A68-7F92E4493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0" t="26799" r="12894" b="28368"/>
          <a:stretch/>
        </p:blipFill>
        <p:spPr>
          <a:xfrm>
            <a:off x="1141413" y="3060640"/>
            <a:ext cx="4246977" cy="204548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AB3E237-60EE-487A-B850-E31BC4CA8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7" y="3060639"/>
            <a:ext cx="4232640" cy="20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2B26C-393A-4768-8057-5C1C507E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Stakeholders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87BE3-C88A-44C1-B6A3-69A540CC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Government</a:t>
            </a:r>
            <a:r>
              <a:rPr lang="nl-NL" dirty="0"/>
              <a:t> </a:t>
            </a:r>
            <a:r>
              <a:rPr lang="nl-NL" dirty="0" err="1"/>
              <a:t>Instance</a:t>
            </a:r>
            <a:endParaRPr lang="nl-NL" dirty="0"/>
          </a:p>
          <a:p>
            <a:r>
              <a:rPr lang="nl-NL" dirty="0" err="1"/>
              <a:t>Patient</a:t>
            </a:r>
            <a:endParaRPr lang="nl-NL" dirty="0"/>
          </a:p>
          <a:p>
            <a:r>
              <a:rPr lang="nl-NL" dirty="0"/>
              <a:t>Doctor</a:t>
            </a:r>
          </a:p>
          <a:p>
            <a:r>
              <a:rPr lang="nl-NL" dirty="0" err="1"/>
              <a:t>Trusted</a:t>
            </a:r>
            <a:r>
              <a:rPr lang="nl-NL" dirty="0"/>
              <a:t> Party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A7957581-97B1-41A2-810B-872003849F1E}"/>
              </a:ext>
            </a:extLst>
          </p:cNvPr>
          <p:cNvGrpSpPr/>
          <p:nvPr/>
        </p:nvGrpSpPr>
        <p:grpSpPr>
          <a:xfrm>
            <a:off x="10032000" y="6138000"/>
            <a:ext cx="2160000" cy="720000"/>
            <a:chOff x="0" y="0"/>
            <a:chExt cx="2160000" cy="72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EAE8DF49-A965-4392-9857-EF0BB9D50F27}"/>
                </a:ext>
              </a:extLst>
            </p:cNvPr>
            <p:cNvSpPr/>
            <p:nvPr/>
          </p:nvSpPr>
          <p:spPr>
            <a:xfrm>
              <a:off x="0" y="0"/>
              <a:ext cx="21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6D734916-D227-4EAF-95AF-E5B00BC5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" y="36000"/>
              <a:ext cx="2086559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645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334</TotalTime>
  <Words>787</Words>
  <Application>Microsoft Office PowerPoint</Application>
  <PresentationFormat>Breedbeeld</PresentationFormat>
  <Paragraphs>126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CMCSC10</vt:lpstr>
      <vt:lpstr>CMR12</vt:lpstr>
      <vt:lpstr>CMTI12</vt:lpstr>
      <vt:lpstr>CMTT12</vt:lpstr>
      <vt:lpstr>Courier New</vt:lpstr>
      <vt:lpstr>Raster</vt:lpstr>
      <vt:lpstr>Blockchain-based  self-sovereign identity  in healthcare</vt:lpstr>
      <vt:lpstr>Self-sovereign identity</vt:lpstr>
      <vt:lpstr>Blockchain-based Self-sovereign identity</vt:lpstr>
      <vt:lpstr>Problem definition</vt:lpstr>
      <vt:lpstr>Existing solutions</vt:lpstr>
      <vt:lpstr>Emergency Access</vt:lpstr>
      <vt:lpstr>Emergency access</vt:lpstr>
      <vt:lpstr>implementation</vt:lpstr>
      <vt:lpstr>Stakeholders</vt:lpstr>
      <vt:lpstr>schemas</vt:lpstr>
      <vt:lpstr>PowerPoint-presentatie</vt:lpstr>
      <vt:lpstr>PowerPoint-presentatie</vt:lpstr>
      <vt:lpstr>PowerPoint-presentatie</vt:lpstr>
      <vt:lpstr> Emergency Doctor proof</vt:lpstr>
      <vt:lpstr>Results</vt:lpstr>
      <vt:lpstr>Live demo</vt:lpstr>
      <vt:lpstr>sources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Blockchain-based  self-sovereign identity  in healthcare</dc:title>
  <dc:creator>Sytse Oegema</dc:creator>
  <cp:lastModifiedBy>Sytse Oegema</cp:lastModifiedBy>
  <cp:revision>25</cp:revision>
  <dcterms:created xsi:type="dcterms:W3CDTF">2020-07-08T07:33:38Z</dcterms:created>
  <dcterms:modified xsi:type="dcterms:W3CDTF">2020-07-10T06:31:29Z</dcterms:modified>
</cp:coreProperties>
</file>