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39" r:id="rId4"/>
    <p:sldId id="340" r:id="rId5"/>
    <p:sldId id="33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67" d="100"/>
          <a:sy n="67" d="100"/>
        </p:scale>
        <p:origin x="666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EF036-35FF-99EA-98CA-8586FFC06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E8EC35-8CD4-46D0-610A-0F30B9867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32D3D-C673-7059-B0AD-76EE4D22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C0E34-7A2B-BDD2-1726-6E5FF9F5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C4DA-9511-4FE8-2142-E93238FF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C2809-D55C-98D7-078A-C52E086B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71702E-6ECF-1C42-CEE0-492252725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56D0D2-0000-CE51-E1B7-8997BA2C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DC35A5-B65C-C609-3D4E-1171D46B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4FACA2-1E89-FBBE-0D63-A10AEEA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1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A1FC73-273C-3D64-9D40-8F6D6240C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05AB6E-FCB0-5A1E-A59D-AC27E0E4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1C78C-EEA1-4988-72B6-37D1A879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80496-B828-A1FE-A053-999DDF11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BEF2D-20D1-9FBB-06D7-EF16E57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58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23BD1-9C0C-30EB-2209-DFE14170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995AA-FDDD-939D-93C4-CFAC962E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2CD59-EDC2-ADFE-CD6D-162674C4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FBF8B-54DB-C818-EA73-D0E94441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30F5-A7CE-7DA3-FEDB-2EB6948F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09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78E0C-3A5C-D7F4-7C45-AD7C2408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17A2F9-77A4-35E3-7167-C323054F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A43D4-3FB0-5673-2883-4FF1853F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BAF5A-4B84-E8A2-2EBA-5788F02F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0F605-C392-F25A-B604-972622CB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B3D70-F7D0-53AE-116F-B13FC3EE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4DA12-9C0F-D7C5-8628-02C4F9C3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B6C72-89ED-9353-2196-32A0A106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53569-2C62-E739-06AF-4394D916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BBE2D-F27D-65AE-E987-C1528C2A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E58AF-D7BE-92A0-ED90-5D7118CC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60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CAD41-B0C6-1464-DF14-8058470F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5A391-7FA9-70D2-543D-5C072DC23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EEF938-A8E6-BE2F-93C3-B162B98A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E477CD-35CE-DBA8-39A1-6269ADECB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719B75-724A-9EA2-E312-F93F10719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F7D1AB-BFD6-5139-D056-95F8A467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1BCB23-4A09-70E5-47EA-0772464D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3567AF-CCD1-D0DD-822B-931FFC24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2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1E87A-94D7-FBE0-EC0E-9B0922D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8820A0-75A7-86AD-71F8-52AC67D8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6C72BE-6D29-653D-7393-E3E38589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FCF394-9A82-FDF1-27D5-A6A02A78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83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81634F-E01C-7304-74CC-6B09F5C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88AADB-4913-A991-B23B-3AC770EA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3EECC0-A0AA-4BAA-BA54-3A9DC729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D2966-250D-B4DD-A6D8-D8941E62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33F74-246A-534D-BB97-0FA294D4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51FDCF-2CF9-6E50-C40C-512009D75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6E375-F354-176C-9DB2-48730378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B433C1-8D2A-2A3C-2C92-73660C6B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D9726-6A79-07C8-75B7-B133E648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8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565B8-9EC7-1D11-1243-33D96170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CE316A-3173-C673-BA8E-BC9C65B68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6A625F-A10B-3500-75DA-0CA747425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830507-B9DA-FC6D-4E1E-2660A268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8864A5-887C-4819-D79E-9145A56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6E67FF-9A98-EA98-58B1-CB1B211D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3BC513-2530-7D5E-3EDB-639D7D0A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685728-BAAF-156C-4099-422C9335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4215A-08E5-C298-A4D7-600899ED9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8327A-B2BE-4DA6-9866-03961F3DD853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3668C4-F2B5-B893-E52D-53E05FFEC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F26AC-8B21-20AE-1F57-9B754A5D6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B13FC-FBB5-4EB5-A64C-F8EC48CFB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CBE25-E89B-11EC-0D51-A90CBA6B0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DF5BA0-CF18-4542-372F-2A03D77BA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B79C4AD5-94C2-BE52-7D23-D760BCB2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48" y="2344508"/>
            <a:ext cx="8244781" cy="207108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126789-D3F4-4E6D-FCE7-CA637F2B6585}"/>
              </a:ext>
            </a:extLst>
          </p:cNvPr>
          <p:cNvSpPr txBox="1"/>
          <p:nvPr/>
        </p:nvSpPr>
        <p:spPr>
          <a:xfrm>
            <a:off x="89601" y="20493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 spc="600" dirty="0">
                <a:solidFill>
                  <a:srgbClr val="000000"/>
                </a:solidFill>
                <a:latin typeface="Meiryo"/>
                <a:ea typeface="+mj-ea"/>
                <a:cs typeface="+mj-cs"/>
              </a:rPr>
              <a:t>深層学習モデルの構築</a:t>
            </a:r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26B437B-D36F-A57A-C8A8-87D2F94C9CE6}"/>
              </a:ext>
            </a:extLst>
          </p:cNvPr>
          <p:cNvSpPr txBox="1">
            <a:spLocks/>
          </p:cNvSpPr>
          <p:nvPr/>
        </p:nvSpPr>
        <p:spPr>
          <a:xfrm>
            <a:off x="679806" y="1383002"/>
            <a:ext cx="10241280" cy="1892210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0" lang="en-US" altLang="ja-JP" sz="3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A813CE4-874D-3B65-A73B-1FFF3DB58791}"/>
              </a:ext>
            </a:extLst>
          </p:cNvPr>
          <p:cNvSpPr/>
          <p:nvPr/>
        </p:nvSpPr>
        <p:spPr>
          <a:xfrm>
            <a:off x="364419" y="1383002"/>
            <a:ext cx="1464448" cy="4263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latin typeface="Aptos Black" panose="020B0004020202020204" pitchFamily="34" charset="0"/>
              </a:rPr>
              <a:t>AlexNet</a:t>
            </a:r>
            <a:endParaRPr kumimoji="1" lang="ja-JP" altLang="en-US" dirty="0">
              <a:solidFill>
                <a:schemeClr val="tx1"/>
              </a:solidFill>
              <a:latin typeface="Aptos Black" panose="020B0004020202020204" pitchFamily="34" charset="0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895688C9-40BC-5B88-A7BD-D178D3A7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70" y="699519"/>
            <a:ext cx="6473734" cy="17454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97767E9-6EED-943F-9EF0-59C7B3DB5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870" y="4338651"/>
            <a:ext cx="8244781" cy="1999742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F3FFA6A-6A6F-A66D-884B-2168118A6D96}"/>
              </a:ext>
            </a:extLst>
          </p:cNvPr>
          <p:cNvSpPr/>
          <p:nvPr/>
        </p:nvSpPr>
        <p:spPr>
          <a:xfrm>
            <a:off x="364419" y="3145876"/>
            <a:ext cx="1464448" cy="426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Aptos Black" panose="020B0004020202020204" pitchFamily="34" charset="0"/>
              </a:rPr>
              <a:t>VGG16</a:t>
            </a:r>
            <a:endParaRPr kumimoji="1" lang="ja-JP" altLang="en-US" dirty="0">
              <a:solidFill>
                <a:schemeClr val="tx1"/>
              </a:solidFill>
              <a:latin typeface="Aptos Black" panose="020B0004020202020204" pitchFamily="34" charset="0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42C0BE4-6A25-614F-5627-9DBEF5578F4B}"/>
              </a:ext>
            </a:extLst>
          </p:cNvPr>
          <p:cNvSpPr/>
          <p:nvPr/>
        </p:nvSpPr>
        <p:spPr>
          <a:xfrm>
            <a:off x="364419" y="5125349"/>
            <a:ext cx="1464448" cy="42634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ptos Black" panose="020B0004020202020204" pitchFamily="34" charset="0"/>
              </a:rPr>
              <a:t>ResNet18</a:t>
            </a:r>
            <a:endParaRPr kumimoji="1" lang="ja-JP" altLang="en-US" dirty="0">
              <a:solidFill>
                <a:schemeClr val="tx1"/>
              </a:solidFill>
              <a:latin typeface="Aptos Black" panose="020B0004020202020204" pitchFamily="34" charset="0"/>
            </a:endParaRPr>
          </a:p>
        </p:txBody>
      </p:sp>
      <p:sp>
        <p:nvSpPr>
          <p:cNvPr id="44" name="スライド番号プレースホルダー 43">
            <a:extLst>
              <a:ext uri="{FF2B5EF4-FFF2-40B4-BE49-F238E27FC236}">
                <a16:creationId xmlns:a16="http://schemas.microsoft.com/office/drawing/2014/main" id="{FBC42085-4629-E891-19B8-80D49F91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8615E2-E564-ABFF-C992-EBE44C001CCA}"/>
              </a:ext>
            </a:extLst>
          </p:cNvPr>
          <p:cNvSpPr txBox="1"/>
          <p:nvPr/>
        </p:nvSpPr>
        <p:spPr>
          <a:xfrm>
            <a:off x="9041979" y="319563"/>
            <a:ext cx="3060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いずれも回帰分析の際は全結合層の出力を</a:t>
            </a:r>
            <a:r>
              <a:rPr lang="en-US" altLang="ja-JP" sz="1400" dirty="0"/>
              <a:t>1</a:t>
            </a:r>
            <a:r>
              <a:rPr lang="ja-JP" altLang="en-US" sz="1400" dirty="0"/>
              <a:t>とした</a:t>
            </a:r>
          </a:p>
        </p:txBody>
      </p:sp>
    </p:spTree>
    <p:extLst>
      <p:ext uri="{BB962C8B-B14F-4D97-AF65-F5344CB8AC3E}">
        <p14:creationId xmlns:p14="http://schemas.microsoft.com/office/powerpoint/2010/main" val="20295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8615E2-E564-ABFF-C992-EBE44C001CCA}"/>
              </a:ext>
            </a:extLst>
          </p:cNvPr>
          <p:cNvSpPr txBox="1"/>
          <p:nvPr/>
        </p:nvSpPr>
        <p:spPr>
          <a:xfrm>
            <a:off x="9041979" y="319563"/>
            <a:ext cx="3060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いずれも回帰分析の際は全結合層の出力を</a:t>
            </a:r>
            <a:r>
              <a:rPr lang="en-US" altLang="ja-JP" sz="1400" dirty="0"/>
              <a:t>1</a:t>
            </a:r>
            <a:r>
              <a:rPr lang="ja-JP" altLang="en-US" sz="1400" dirty="0"/>
              <a:t>とした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4B5918-7A90-5153-B699-1A9A27B15742}"/>
              </a:ext>
            </a:extLst>
          </p:cNvPr>
          <p:cNvSpPr/>
          <p:nvPr/>
        </p:nvSpPr>
        <p:spPr>
          <a:xfrm>
            <a:off x="3825723" y="2182519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Black" panose="020B0A04020102020204" pitchFamily="34" charset="0"/>
              </a:rPr>
              <a:t>3×3 , 64</a:t>
            </a:r>
            <a:endParaRPr kumimoji="1" lang="ja-JP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A1E6B5-6A88-BE2F-3B48-D1863651D1FE}"/>
              </a:ext>
            </a:extLst>
          </p:cNvPr>
          <p:cNvSpPr/>
          <p:nvPr/>
        </p:nvSpPr>
        <p:spPr>
          <a:xfrm>
            <a:off x="3825723" y="3257832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Black" panose="020B0A04020102020204" pitchFamily="34" charset="0"/>
              </a:rPr>
              <a:t>3×3 , 64</a:t>
            </a:r>
            <a:endParaRPr kumimoji="1" lang="ja-JP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EA1857D-2FF9-27AC-4B15-2F548EA3460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618628" y="2524855"/>
            <a:ext cx="0" cy="73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3D196DF-5418-1A35-35D7-4DF8AC558038}"/>
              </a:ext>
            </a:extLst>
          </p:cNvPr>
          <p:cNvCxnSpPr>
            <a:endCxn id="4" idx="0"/>
          </p:cNvCxnSpPr>
          <p:nvPr/>
        </p:nvCxnSpPr>
        <p:spPr>
          <a:xfrm>
            <a:off x="4618628" y="1457325"/>
            <a:ext cx="0" cy="725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0710114-4049-6D1D-D616-BC89E1EAE9FD}"/>
              </a:ext>
            </a:extLst>
          </p:cNvPr>
          <p:cNvCxnSpPr>
            <a:stCxn id="7" idx="2"/>
          </p:cNvCxnSpPr>
          <p:nvPr/>
        </p:nvCxnSpPr>
        <p:spPr>
          <a:xfrm>
            <a:off x="4618628" y="3600168"/>
            <a:ext cx="0" cy="46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64F634A2-8D1C-4530-F404-DE7F7974D347}"/>
              </a:ext>
            </a:extLst>
          </p:cNvPr>
          <p:cNvSpPr/>
          <p:nvPr/>
        </p:nvSpPr>
        <p:spPr>
          <a:xfrm>
            <a:off x="4438628" y="4064794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033ADD-D040-E4A0-BF72-8ABB6A760ED1}"/>
              </a:ext>
            </a:extLst>
          </p:cNvPr>
          <p:cNvSpPr txBox="1"/>
          <p:nvPr/>
        </p:nvSpPr>
        <p:spPr>
          <a:xfrm>
            <a:off x="4438628" y="4064794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</a:t>
            </a:r>
            <a:endParaRPr kumimoji="1" lang="ja-JP" altLang="en-US" b="1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392D31A-743F-B87E-DE82-D54BF45F5317}"/>
              </a:ext>
            </a:extLst>
          </p:cNvPr>
          <p:cNvCxnSpPr/>
          <p:nvPr/>
        </p:nvCxnSpPr>
        <p:spPr>
          <a:xfrm>
            <a:off x="4618628" y="4424794"/>
            <a:ext cx="0" cy="46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BBC9944B-FE5B-57B7-4A72-3CDECBB5824A}"/>
              </a:ext>
            </a:extLst>
          </p:cNvPr>
          <p:cNvSpPr/>
          <p:nvPr/>
        </p:nvSpPr>
        <p:spPr>
          <a:xfrm>
            <a:off x="4614863" y="1707356"/>
            <a:ext cx="1805220" cy="2543175"/>
          </a:xfrm>
          <a:custGeom>
            <a:avLst/>
            <a:gdLst>
              <a:gd name="connsiteX0" fmla="*/ 0 w 1805220"/>
              <a:gd name="connsiteY0" fmla="*/ 0 h 2543175"/>
              <a:gd name="connsiteX1" fmla="*/ 1585912 w 1805220"/>
              <a:gd name="connsiteY1" fmla="*/ 550069 h 2543175"/>
              <a:gd name="connsiteX2" fmla="*/ 1643062 w 1805220"/>
              <a:gd name="connsiteY2" fmla="*/ 1878807 h 2543175"/>
              <a:gd name="connsiteX3" fmla="*/ 192881 w 1805220"/>
              <a:gd name="connsiteY3" fmla="*/ 2543175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220" h="2543175">
                <a:moveTo>
                  <a:pt x="0" y="0"/>
                </a:moveTo>
                <a:cubicBezTo>
                  <a:pt x="656034" y="118467"/>
                  <a:pt x="1312068" y="236935"/>
                  <a:pt x="1585912" y="550069"/>
                </a:cubicBezTo>
                <a:cubicBezTo>
                  <a:pt x="1859756" y="863204"/>
                  <a:pt x="1875234" y="1546623"/>
                  <a:pt x="1643062" y="1878807"/>
                </a:cubicBezTo>
                <a:cubicBezTo>
                  <a:pt x="1410890" y="2210991"/>
                  <a:pt x="801885" y="2377083"/>
                  <a:pt x="192881" y="254317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2EEC3EE2-875D-0F51-8B66-DBBEBCA5B2D1}"/>
              </a:ext>
            </a:extLst>
          </p:cNvPr>
          <p:cNvSpPr/>
          <p:nvPr/>
        </p:nvSpPr>
        <p:spPr>
          <a:xfrm rot="15481539">
            <a:off x="4900613" y="4079080"/>
            <a:ext cx="71437" cy="214313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8656952-1507-1B73-8772-3AA9FD8AD8F4}"/>
              </a:ext>
            </a:extLst>
          </p:cNvPr>
          <p:cNvSpPr/>
          <p:nvPr/>
        </p:nvSpPr>
        <p:spPr>
          <a:xfrm>
            <a:off x="7078511" y="2182519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Black" panose="020B0A04020102020204" pitchFamily="34" charset="0"/>
              </a:rPr>
              <a:t>3×3 , 64</a:t>
            </a:r>
            <a:endParaRPr kumimoji="1" lang="ja-JP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8497CC2-DFF6-530B-0D58-A5078044DB61}"/>
              </a:ext>
            </a:extLst>
          </p:cNvPr>
          <p:cNvSpPr/>
          <p:nvPr/>
        </p:nvSpPr>
        <p:spPr>
          <a:xfrm>
            <a:off x="7078511" y="3257832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Black" panose="020B0A04020102020204" pitchFamily="34" charset="0"/>
              </a:rPr>
              <a:t>3×3 , 64</a:t>
            </a:r>
            <a:endParaRPr kumimoji="1" lang="ja-JP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6F5695EF-76C0-01FE-E91A-E3D7B2B6E159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>
            <a:off x="7871416" y="2524855"/>
            <a:ext cx="0" cy="73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4D49960-225D-0358-B3A1-DAE873D04D3D}"/>
              </a:ext>
            </a:extLst>
          </p:cNvPr>
          <p:cNvCxnSpPr>
            <a:endCxn id="81" idx="0"/>
          </p:cNvCxnSpPr>
          <p:nvPr/>
        </p:nvCxnSpPr>
        <p:spPr>
          <a:xfrm>
            <a:off x="7871416" y="1457325"/>
            <a:ext cx="0" cy="725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AA9EEF7-5B4A-7F76-AAD8-D743C3EDB1F2}"/>
              </a:ext>
            </a:extLst>
          </p:cNvPr>
          <p:cNvCxnSpPr>
            <a:stCxn id="82" idx="2"/>
          </p:cNvCxnSpPr>
          <p:nvPr/>
        </p:nvCxnSpPr>
        <p:spPr>
          <a:xfrm>
            <a:off x="7871416" y="3600168"/>
            <a:ext cx="0" cy="46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楕円 85">
            <a:extLst>
              <a:ext uri="{FF2B5EF4-FFF2-40B4-BE49-F238E27FC236}">
                <a16:creationId xmlns:a16="http://schemas.microsoft.com/office/drawing/2014/main" id="{BE1662A8-1D80-B3B7-A17F-BCF84AF42373}"/>
              </a:ext>
            </a:extLst>
          </p:cNvPr>
          <p:cNvSpPr/>
          <p:nvPr/>
        </p:nvSpPr>
        <p:spPr>
          <a:xfrm>
            <a:off x="7691416" y="4064794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9D86A03-7BD0-7AF5-2B84-162C852AAE67}"/>
              </a:ext>
            </a:extLst>
          </p:cNvPr>
          <p:cNvSpPr txBox="1"/>
          <p:nvPr/>
        </p:nvSpPr>
        <p:spPr>
          <a:xfrm>
            <a:off x="7691416" y="4064794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</a:t>
            </a:r>
            <a:endParaRPr kumimoji="1" lang="ja-JP" altLang="en-US" b="1" dirty="0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030FBF2-FFB2-5090-7B2E-AC776E2D5F42}"/>
              </a:ext>
            </a:extLst>
          </p:cNvPr>
          <p:cNvCxnSpPr/>
          <p:nvPr/>
        </p:nvCxnSpPr>
        <p:spPr>
          <a:xfrm>
            <a:off x="7871416" y="4424794"/>
            <a:ext cx="0" cy="46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F4989F07-7066-BF38-8363-1D06B95DDAC9}"/>
              </a:ext>
            </a:extLst>
          </p:cNvPr>
          <p:cNvSpPr/>
          <p:nvPr/>
        </p:nvSpPr>
        <p:spPr>
          <a:xfrm>
            <a:off x="7867651" y="1707356"/>
            <a:ext cx="1805220" cy="2543175"/>
          </a:xfrm>
          <a:custGeom>
            <a:avLst/>
            <a:gdLst>
              <a:gd name="connsiteX0" fmla="*/ 0 w 1805220"/>
              <a:gd name="connsiteY0" fmla="*/ 0 h 2543175"/>
              <a:gd name="connsiteX1" fmla="*/ 1585912 w 1805220"/>
              <a:gd name="connsiteY1" fmla="*/ 550069 h 2543175"/>
              <a:gd name="connsiteX2" fmla="*/ 1643062 w 1805220"/>
              <a:gd name="connsiteY2" fmla="*/ 1878807 h 2543175"/>
              <a:gd name="connsiteX3" fmla="*/ 192881 w 1805220"/>
              <a:gd name="connsiteY3" fmla="*/ 2543175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220" h="2543175">
                <a:moveTo>
                  <a:pt x="0" y="0"/>
                </a:moveTo>
                <a:cubicBezTo>
                  <a:pt x="656034" y="118467"/>
                  <a:pt x="1312068" y="236935"/>
                  <a:pt x="1585912" y="550069"/>
                </a:cubicBezTo>
                <a:cubicBezTo>
                  <a:pt x="1859756" y="863204"/>
                  <a:pt x="1875234" y="1546623"/>
                  <a:pt x="1643062" y="1878807"/>
                </a:cubicBezTo>
                <a:cubicBezTo>
                  <a:pt x="1410890" y="2210991"/>
                  <a:pt x="801885" y="2377083"/>
                  <a:pt x="192881" y="254317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直角三角形 89">
            <a:extLst>
              <a:ext uri="{FF2B5EF4-FFF2-40B4-BE49-F238E27FC236}">
                <a16:creationId xmlns:a16="http://schemas.microsoft.com/office/drawing/2014/main" id="{AA5320B2-553B-7938-6ABD-9B5FB81F4873}"/>
              </a:ext>
            </a:extLst>
          </p:cNvPr>
          <p:cNvSpPr/>
          <p:nvPr/>
        </p:nvSpPr>
        <p:spPr>
          <a:xfrm rot="15481539">
            <a:off x="8153401" y="4079080"/>
            <a:ext cx="71437" cy="214313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EC84CE4-8850-CB90-AB2A-01CF8E5D7DD4}"/>
              </a:ext>
            </a:extLst>
          </p:cNvPr>
          <p:cNvSpPr txBox="1"/>
          <p:nvPr/>
        </p:nvSpPr>
        <p:spPr>
          <a:xfrm>
            <a:off x="4658191" y="4424794"/>
            <a:ext cx="6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relu</a:t>
            </a:r>
            <a:endParaRPr kumimoji="1" lang="ja-JP" altLang="en-US" b="1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189F7BA-9A50-EA16-718E-4408DFC255E7}"/>
              </a:ext>
            </a:extLst>
          </p:cNvPr>
          <p:cNvSpPr txBox="1"/>
          <p:nvPr/>
        </p:nvSpPr>
        <p:spPr>
          <a:xfrm>
            <a:off x="4615894" y="2688542"/>
            <a:ext cx="6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relu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45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8615E2-E564-ABFF-C992-EBE44C001CCA}"/>
              </a:ext>
            </a:extLst>
          </p:cNvPr>
          <p:cNvSpPr txBox="1"/>
          <p:nvPr/>
        </p:nvSpPr>
        <p:spPr>
          <a:xfrm>
            <a:off x="9041979" y="319563"/>
            <a:ext cx="3060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いずれも回帰分析の際は全結合層の出力を</a:t>
            </a:r>
            <a:r>
              <a:rPr lang="en-US" altLang="ja-JP" sz="1400" dirty="0"/>
              <a:t>1</a:t>
            </a:r>
            <a:r>
              <a:rPr lang="ja-JP" altLang="en-US" sz="1400" dirty="0"/>
              <a:t>とした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4B5918-7A90-5153-B699-1A9A27B15742}"/>
              </a:ext>
            </a:extLst>
          </p:cNvPr>
          <p:cNvSpPr/>
          <p:nvPr/>
        </p:nvSpPr>
        <p:spPr>
          <a:xfrm>
            <a:off x="3825723" y="2182519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Black" panose="020B0A04020102020204" pitchFamily="34" charset="0"/>
              </a:rPr>
              <a:t>3×3 , 64</a:t>
            </a:r>
            <a:endParaRPr kumimoji="1" lang="ja-JP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A1E6B5-6A88-BE2F-3B48-D1863651D1FE}"/>
              </a:ext>
            </a:extLst>
          </p:cNvPr>
          <p:cNvSpPr/>
          <p:nvPr/>
        </p:nvSpPr>
        <p:spPr>
          <a:xfrm>
            <a:off x="3825723" y="3257832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 Black" panose="020B0A04020102020204" pitchFamily="34" charset="0"/>
              </a:rPr>
              <a:t>3×3 , 64</a:t>
            </a:r>
            <a:endParaRPr kumimoji="1" lang="ja-JP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EA1857D-2FF9-27AC-4B15-2F548EA3460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618628" y="2524855"/>
            <a:ext cx="0" cy="73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3D196DF-5418-1A35-35D7-4DF8AC558038}"/>
              </a:ext>
            </a:extLst>
          </p:cNvPr>
          <p:cNvCxnSpPr>
            <a:endCxn id="4" idx="0"/>
          </p:cNvCxnSpPr>
          <p:nvPr/>
        </p:nvCxnSpPr>
        <p:spPr>
          <a:xfrm>
            <a:off x="4618628" y="1457325"/>
            <a:ext cx="0" cy="725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0710114-4049-6D1D-D616-BC89E1EAE9FD}"/>
              </a:ext>
            </a:extLst>
          </p:cNvPr>
          <p:cNvCxnSpPr>
            <a:stCxn id="7" idx="2"/>
          </p:cNvCxnSpPr>
          <p:nvPr/>
        </p:nvCxnSpPr>
        <p:spPr>
          <a:xfrm>
            <a:off x="4618628" y="3600168"/>
            <a:ext cx="0" cy="46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64F634A2-8D1C-4530-F404-DE7F7974D347}"/>
              </a:ext>
            </a:extLst>
          </p:cNvPr>
          <p:cNvSpPr/>
          <p:nvPr/>
        </p:nvSpPr>
        <p:spPr>
          <a:xfrm>
            <a:off x="4438628" y="4064794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033ADD-D040-E4A0-BF72-8ABB6A760ED1}"/>
              </a:ext>
            </a:extLst>
          </p:cNvPr>
          <p:cNvSpPr txBox="1"/>
          <p:nvPr/>
        </p:nvSpPr>
        <p:spPr>
          <a:xfrm>
            <a:off x="4438628" y="4064794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+</a:t>
            </a:r>
            <a:endParaRPr kumimoji="1" lang="ja-JP" altLang="en-US" b="1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392D31A-743F-B87E-DE82-D54BF45F5317}"/>
              </a:ext>
            </a:extLst>
          </p:cNvPr>
          <p:cNvCxnSpPr/>
          <p:nvPr/>
        </p:nvCxnSpPr>
        <p:spPr>
          <a:xfrm>
            <a:off x="4618628" y="4424794"/>
            <a:ext cx="0" cy="46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DB6B8D6A-22E3-044F-F172-79516CBFE896}"/>
              </a:ext>
            </a:extLst>
          </p:cNvPr>
          <p:cNvCxnSpPr>
            <a:cxnSpLocks/>
            <a:endCxn id="21" idx="6"/>
          </p:cNvCxnSpPr>
          <p:nvPr/>
        </p:nvCxnSpPr>
        <p:spPr>
          <a:xfrm rot="16200000" flipH="1">
            <a:off x="3386327" y="2832493"/>
            <a:ext cx="2644598" cy="180004"/>
          </a:xfrm>
          <a:prstGeom prst="curvedConnector4">
            <a:avLst>
              <a:gd name="adj1" fmla="val -1215"/>
              <a:gd name="adj2" fmla="val 7111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7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>
            <a:extLst>
              <a:ext uri="{FF2B5EF4-FFF2-40B4-BE49-F238E27FC236}">
                <a16:creationId xmlns:a16="http://schemas.microsoft.com/office/drawing/2014/main" id="{697767E9-6EED-943F-9EF0-59C7B3DB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976" y="1497685"/>
            <a:ext cx="8244781" cy="1999742"/>
          </a:xfrm>
          <a:prstGeom prst="rect">
            <a:avLst/>
          </a:prstGeom>
        </p:spPr>
      </p:pic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42C0BE4-6A25-614F-5627-9DBEF5578F4B}"/>
              </a:ext>
            </a:extLst>
          </p:cNvPr>
          <p:cNvSpPr/>
          <p:nvPr/>
        </p:nvSpPr>
        <p:spPr>
          <a:xfrm>
            <a:off x="1008525" y="2284383"/>
            <a:ext cx="1464448" cy="42634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ptos Black" panose="020B0004020202020204" pitchFamily="34" charset="0"/>
              </a:rPr>
              <a:t>ResNet18</a:t>
            </a:r>
            <a:endParaRPr kumimoji="1" lang="ja-JP" altLang="en-US" dirty="0">
              <a:solidFill>
                <a:schemeClr val="tx1"/>
              </a:solidFill>
              <a:latin typeface="Aptos Black" panose="020B00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8615E2-E564-ABFF-C992-EBE44C001CCA}"/>
              </a:ext>
            </a:extLst>
          </p:cNvPr>
          <p:cNvSpPr txBox="1"/>
          <p:nvPr/>
        </p:nvSpPr>
        <p:spPr>
          <a:xfrm>
            <a:off x="9041979" y="319563"/>
            <a:ext cx="3060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いずれも回帰分析の際は全結合層の出力を</a:t>
            </a:r>
            <a:r>
              <a:rPr lang="en-US" altLang="ja-JP" sz="1400" dirty="0"/>
              <a:t>1</a:t>
            </a:r>
            <a:r>
              <a:rPr lang="ja-JP" altLang="en-US" sz="1400" dirty="0"/>
              <a:t>とした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2FDB06-D203-4F49-7404-EF0BDCEA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976" y="3772184"/>
            <a:ext cx="8244781" cy="199974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18EF60E-A479-60E8-EB5C-937CCA88C6C2}"/>
              </a:ext>
            </a:extLst>
          </p:cNvPr>
          <p:cNvSpPr/>
          <p:nvPr/>
        </p:nvSpPr>
        <p:spPr>
          <a:xfrm>
            <a:off x="1008525" y="4558882"/>
            <a:ext cx="1464448" cy="426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ptos Black" panose="020B0004020202020204" pitchFamily="34" charset="0"/>
              </a:rPr>
              <a:t>ResNet34</a:t>
            </a:r>
            <a:endParaRPr kumimoji="1" lang="ja-JP" altLang="en-US" dirty="0">
              <a:solidFill>
                <a:schemeClr val="tx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648656-6FA0-BB71-AD6F-E7F99EF37AFA}"/>
              </a:ext>
            </a:extLst>
          </p:cNvPr>
          <p:cNvSpPr txBox="1"/>
          <p:nvPr/>
        </p:nvSpPr>
        <p:spPr>
          <a:xfrm>
            <a:off x="4802037" y="5509403"/>
            <a:ext cx="488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×3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E2AB4C-51E4-C253-4EF4-1E33C53348A3}"/>
              </a:ext>
            </a:extLst>
          </p:cNvPr>
          <p:cNvSpPr txBox="1"/>
          <p:nvPr/>
        </p:nvSpPr>
        <p:spPr>
          <a:xfrm>
            <a:off x="5851585" y="5509403"/>
            <a:ext cx="488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×4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765AF1-F4FE-D1C0-D9FF-B897E3F477DB}"/>
              </a:ext>
            </a:extLst>
          </p:cNvPr>
          <p:cNvSpPr txBox="1"/>
          <p:nvPr/>
        </p:nvSpPr>
        <p:spPr>
          <a:xfrm>
            <a:off x="6811974" y="5509403"/>
            <a:ext cx="488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×6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13CE20-C5C9-0F97-0249-8C3FD58A0A4F}"/>
              </a:ext>
            </a:extLst>
          </p:cNvPr>
          <p:cNvSpPr txBox="1"/>
          <p:nvPr/>
        </p:nvSpPr>
        <p:spPr>
          <a:xfrm>
            <a:off x="7887418" y="5509403"/>
            <a:ext cx="488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×3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86A9C-ECF5-DC3F-367C-72784DA4E6BD}"/>
              </a:ext>
            </a:extLst>
          </p:cNvPr>
          <p:cNvSpPr/>
          <p:nvPr/>
        </p:nvSpPr>
        <p:spPr>
          <a:xfrm rot="16200000">
            <a:off x="8576317" y="2261101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Arial Black" panose="020B0A04020102020204" pitchFamily="34" charset="0"/>
              </a:rPr>
              <a:t>Fully connected</a:t>
            </a:r>
            <a:endParaRPr kumimoji="1" lang="ja-JP" altLang="en-US" sz="10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CA3E88-3EC5-CE06-645C-7189DB3B574C}"/>
              </a:ext>
            </a:extLst>
          </p:cNvPr>
          <p:cNvSpPr/>
          <p:nvPr/>
        </p:nvSpPr>
        <p:spPr>
          <a:xfrm rot="16200000">
            <a:off x="8580071" y="4535089"/>
            <a:ext cx="1585810" cy="342336"/>
          </a:xfrm>
          <a:prstGeom prst="rect">
            <a:avLst/>
          </a:prstGeom>
          <a:solidFill>
            <a:srgbClr val="BDD7E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Arial Black" panose="020B0A04020102020204" pitchFamily="34" charset="0"/>
              </a:rPr>
              <a:t>Fully connected</a:t>
            </a:r>
            <a:endParaRPr kumimoji="1" lang="ja-JP" altLang="en-US" sz="10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9E69F3-29BE-D1E9-2692-E9AC2881F279}"/>
              </a:ext>
            </a:extLst>
          </p:cNvPr>
          <p:cNvSpPr/>
          <p:nvPr/>
        </p:nvSpPr>
        <p:spPr>
          <a:xfrm rot="16200000">
            <a:off x="9757980" y="2275176"/>
            <a:ext cx="784772" cy="86334"/>
          </a:xfrm>
          <a:prstGeom prst="rect">
            <a:avLst/>
          </a:prstGeom>
          <a:solidFill>
            <a:srgbClr val="BDD7EE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15608-3CD2-B911-7792-8F757656F3DD}"/>
              </a:ext>
            </a:extLst>
          </p:cNvPr>
          <p:cNvSpPr/>
          <p:nvPr/>
        </p:nvSpPr>
        <p:spPr>
          <a:xfrm rot="16200000">
            <a:off x="9757980" y="4612226"/>
            <a:ext cx="784772" cy="86334"/>
          </a:xfrm>
          <a:prstGeom prst="rect">
            <a:avLst/>
          </a:prstGeom>
          <a:solidFill>
            <a:srgbClr val="BDD7EE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3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106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</vt:lpstr>
      <vt:lpstr>游ゴシック</vt:lpstr>
      <vt:lpstr>游ゴシック Light</vt:lpstr>
      <vt:lpstr>Aptos Black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修也 奥村</dc:creator>
  <cp:lastModifiedBy>修也 奥村</cp:lastModifiedBy>
  <cp:revision>2</cp:revision>
  <dcterms:created xsi:type="dcterms:W3CDTF">2024-09-12T17:55:27Z</dcterms:created>
  <dcterms:modified xsi:type="dcterms:W3CDTF">2024-09-12T18:34:47Z</dcterms:modified>
</cp:coreProperties>
</file>