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hk/+6I/CUZuSc/CuUeqUJZbQCa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BAAF9F-83C1-456B-B746-BBC8FA0BB916}">
  <a:tblStyle styleId="{E0BAAF9F-83C1-456B-B746-BBC8FA0BB91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d714f7d3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bd714f7d3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d714f7d34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bd714f7d3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DevSecOps Diagram: Explain where the security tools reside in the flow of automation. State which stages will contain security automation. For instance, when will the compiler be used?</a:t>
            </a:r>
            <a:endParaRPr/>
          </a:p>
        </p:txBody>
      </p:sp>
      <p:sp>
        <p:nvSpPr>
          <p:cNvPr id="236" name="Google Shape;2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[Describe the problems, the solutions, and the risks or benefits involved if you act now or wait. Where is the strategy lacking? What are the risks of using this strategy? Which steps should be taken?]</a:t>
            </a:r>
            <a:endParaRPr/>
          </a:p>
        </p:txBody>
      </p:sp>
      <p:sp>
        <p:nvSpPr>
          <p:cNvPr id="250" name="Google Shape;2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[Identify standards that should be adopted to prevent future problems.]</a:t>
            </a:r>
            <a:endParaRPr/>
          </a:p>
        </p:txBody>
      </p:sp>
      <p:sp>
        <p:nvSpPr>
          <p:cNvPr id="264" name="Google Shape;2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[Introduce your security policy. Explain why it was needed and how it will be used to support the defense-in-depth best practice.]</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[Populate the Threats Matrix table and provide explanations to summarize of all of your security risks.]</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200">
                <a:solidFill>
                  <a:schemeClr val="dk1"/>
                </a:solidFill>
              </a:rPr>
              <a:t>[List the 10 principles. List the coding standards that apply to each principle. This should demonstrate the alignment between principles and standards.]</a:t>
            </a:r>
            <a:endParaRPr sz="1200">
              <a:solidFill>
                <a:schemeClr val="dk1"/>
              </a:solidFill>
            </a:endParaRPr>
          </a:p>
        </p:txBody>
      </p:sp>
      <p:sp>
        <p:nvSpPr>
          <p:cNvPr id="170" name="Google Shape;1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d714f7d3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[List the 10 coding standards. Explain your own ranking system for vulnerabilities, using specific details from the coding standards in your security policy.]</a:t>
            </a:r>
            <a:endParaRPr sz="1200">
              <a:solidFill>
                <a:schemeClr val="dk1"/>
              </a:solidFill>
            </a:endParaRPr>
          </a:p>
        </p:txBody>
      </p:sp>
      <p:sp>
        <p:nvSpPr>
          <p:cNvPr id="178" name="Google Shape;178;g2bd714f7d3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[Explain the policies for encryption in flight, at rest, and in use.]</a:t>
            </a:r>
            <a:endParaRPr/>
          </a:p>
        </p:txBody>
      </p:sp>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[Explain the policies that support authentication, authorization, and accounting.]</a:t>
            </a:r>
            <a:endParaRPr/>
          </a:p>
        </p:txBody>
      </p:sp>
      <p:sp>
        <p:nvSpPr>
          <p:cNvPr id="195" name="Google Shape;1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d714f7d34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bd714f7d3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[Identify the coding vulnerability you chose to test. Include four to six mixed tests for positive and negative results. Include a slide for each test. Use the question for the test as the title. Show the results.]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Avery Cross</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bd714f7d34_0_19"/>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Test Verifying Collection Pushback</a:t>
            </a:r>
            <a:endParaRPr/>
          </a:p>
        </p:txBody>
      </p:sp>
      <p:pic>
        <p:nvPicPr>
          <p:cNvPr descr="Green Pace logo" id="223" name="Google Shape;223;g2bd714f7d34_0_1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24" name="Google Shape;224;g2bd714f7d34_0_19"/>
          <p:cNvPicPr preferRelativeResize="0"/>
          <p:nvPr/>
        </p:nvPicPr>
        <p:blipFill rotWithShape="1">
          <a:blip r:embed="rId4">
            <a:alphaModFix/>
          </a:blip>
          <a:srcRect b="21135" l="0" r="11808" t="45643"/>
          <a:stretch/>
        </p:blipFill>
        <p:spPr>
          <a:xfrm>
            <a:off x="198900" y="1891000"/>
            <a:ext cx="10450676" cy="3211400"/>
          </a:xfrm>
          <a:prstGeom prst="rect">
            <a:avLst/>
          </a:prstGeom>
          <a:noFill/>
          <a:ln>
            <a:noFill/>
          </a:ln>
        </p:spPr>
      </p:pic>
      <p:pic>
        <p:nvPicPr>
          <p:cNvPr id="225" name="Google Shape;225;g2bd714f7d34_0_19"/>
          <p:cNvPicPr preferRelativeResize="0"/>
          <p:nvPr/>
        </p:nvPicPr>
        <p:blipFill rotWithShape="1">
          <a:blip r:embed="rId5">
            <a:alphaModFix/>
          </a:blip>
          <a:srcRect b="51296" l="0" r="39722" t="44126"/>
          <a:stretch/>
        </p:blipFill>
        <p:spPr>
          <a:xfrm>
            <a:off x="1684925" y="5440525"/>
            <a:ext cx="8865049" cy="522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bd714f7d34_0_25"/>
          <p:cNvSpPr txBox="1"/>
          <p:nvPr>
            <p:ph type="title"/>
          </p:nvPr>
        </p:nvSpPr>
        <p:spPr>
          <a:xfrm>
            <a:off x="196700" y="764375"/>
            <a:ext cx="113094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sz="3800"/>
              <a:t>Negative test for exception over numeric limit</a:t>
            </a:r>
            <a:endParaRPr sz="3800"/>
          </a:p>
        </p:txBody>
      </p:sp>
      <p:pic>
        <p:nvPicPr>
          <p:cNvPr descr="Green Pace logo" id="231" name="Google Shape;231;g2bd714f7d34_0_25"/>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32" name="Google Shape;232;g2bd714f7d34_0_25"/>
          <p:cNvPicPr preferRelativeResize="0"/>
          <p:nvPr/>
        </p:nvPicPr>
        <p:blipFill rotWithShape="1">
          <a:blip r:embed="rId4">
            <a:alphaModFix/>
          </a:blip>
          <a:srcRect b="2739" l="0" r="12026" t="78472"/>
          <a:stretch/>
        </p:blipFill>
        <p:spPr>
          <a:xfrm>
            <a:off x="369925" y="2475700"/>
            <a:ext cx="10424700" cy="1816151"/>
          </a:xfrm>
          <a:prstGeom prst="rect">
            <a:avLst/>
          </a:prstGeom>
          <a:noFill/>
          <a:ln>
            <a:noFill/>
          </a:ln>
        </p:spPr>
      </p:pic>
      <p:pic>
        <p:nvPicPr>
          <p:cNvPr id="233" name="Google Shape;233;g2bd714f7d34_0_25"/>
          <p:cNvPicPr preferRelativeResize="0"/>
          <p:nvPr/>
        </p:nvPicPr>
        <p:blipFill rotWithShape="1">
          <a:blip r:embed="rId5">
            <a:alphaModFix/>
          </a:blip>
          <a:srcRect b="47035" l="0" r="37683" t="48568"/>
          <a:stretch/>
        </p:blipFill>
        <p:spPr>
          <a:xfrm>
            <a:off x="1268750" y="5171350"/>
            <a:ext cx="9165300" cy="50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39" name="Google Shape;239;p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40" name="Google Shape;240;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46" name="Google Shape;246;p1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115000"/>
              </a:lnSpc>
              <a:spcBef>
                <a:spcPts val="500"/>
              </a:spcBef>
              <a:spcAft>
                <a:spcPts val="0"/>
              </a:spcAft>
              <a:buSzPts val="2000"/>
              <a:buChar char="•"/>
            </a:pPr>
            <a:r>
              <a:rPr lang="en-US" sz="2200"/>
              <a:t>Automatic Compilation Review</a:t>
            </a:r>
            <a:endParaRPr sz="2200"/>
          </a:p>
          <a:p>
            <a:pPr indent="-355600" lvl="2" marL="1371600" rtl="0" algn="l">
              <a:lnSpc>
                <a:spcPct val="115000"/>
              </a:lnSpc>
              <a:spcBef>
                <a:spcPts val="500"/>
              </a:spcBef>
              <a:spcAft>
                <a:spcPts val="0"/>
              </a:spcAft>
              <a:buSzPts val="2000"/>
              <a:buChar char="•"/>
            </a:pPr>
            <a:r>
              <a:rPr lang="en-US" sz="2000"/>
              <a:t>Visual Studio</a:t>
            </a:r>
            <a:endParaRPr sz="2000"/>
          </a:p>
          <a:p>
            <a:pPr indent="0" lvl="0" marL="0" rtl="0" algn="l">
              <a:lnSpc>
                <a:spcPct val="115000"/>
              </a:lnSpc>
              <a:spcBef>
                <a:spcPts val="500"/>
              </a:spcBef>
              <a:spcAft>
                <a:spcPts val="0"/>
              </a:spcAft>
              <a:buNone/>
            </a:pPr>
            <a:r>
              <a:t/>
            </a:r>
            <a:endParaRPr sz="1400"/>
          </a:p>
          <a:p>
            <a:pPr indent="-228600" lvl="1" marL="685800" rtl="0" algn="l">
              <a:lnSpc>
                <a:spcPct val="115000"/>
              </a:lnSpc>
              <a:spcBef>
                <a:spcPts val="500"/>
              </a:spcBef>
              <a:spcAft>
                <a:spcPts val="0"/>
              </a:spcAft>
              <a:buSzPts val="2000"/>
              <a:buChar char="•"/>
            </a:pPr>
            <a:r>
              <a:rPr lang="en-US" sz="2200"/>
              <a:t>Static Code Analysis</a:t>
            </a:r>
            <a:endParaRPr sz="2200"/>
          </a:p>
          <a:p>
            <a:pPr indent="-355600" lvl="2" marL="1371600" rtl="0" algn="l">
              <a:lnSpc>
                <a:spcPct val="115000"/>
              </a:lnSpc>
              <a:spcBef>
                <a:spcPts val="500"/>
              </a:spcBef>
              <a:spcAft>
                <a:spcPts val="0"/>
              </a:spcAft>
              <a:buSzPts val="2000"/>
              <a:buChar char="•"/>
            </a:pPr>
            <a:r>
              <a:rPr lang="en-US" sz="2000"/>
              <a:t>CppCheck</a:t>
            </a:r>
            <a:endParaRPr sz="2000"/>
          </a:p>
          <a:p>
            <a:pPr indent="-355600" lvl="2" marL="1371600" rtl="0" algn="l">
              <a:lnSpc>
                <a:spcPct val="115000"/>
              </a:lnSpc>
              <a:spcBef>
                <a:spcPts val="500"/>
              </a:spcBef>
              <a:spcAft>
                <a:spcPts val="0"/>
              </a:spcAft>
              <a:buSzPts val="2000"/>
              <a:buChar char="•"/>
            </a:pPr>
            <a:r>
              <a:rPr lang="en-US" sz="2000"/>
              <a:t>CodeQL</a:t>
            </a:r>
            <a:endParaRPr sz="2000"/>
          </a:p>
          <a:p>
            <a:pPr indent="-355600" lvl="2" marL="1371600" rtl="0" algn="l">
              <a:lnSpc>
                <a:spcPct val="115000"/>
              </a:lnSpc>
              <a:spcBef>
                <a:spcPts val="500"/>
              </a:spcBef>
              <a:spcAft>
                <a:spcPts val="0"/>
              </a:spcAft>
              <a:buSzPts val="2000"/>
              <a:buChar char="•"/>
            </a:pPr>
            <a:r>
              <a:rPr lang="en-US" sz="2000"/>
              <a:t>Klocwork</a:t>
            </a:r>
            <a:endParaRPr sz="2000"/>
          </a:p>
        </p:txBody>
      </p:sp>
      <p:pic>
        <p:nvPicPr>
          <p:cNvPr descr="Green Pace logo" id="247" name="Google Shape;247;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53" name="Google Shape;253;p1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n-US"/>
              <a:t>Risks</a:t>
            </a:r>
            <a:endParaRPr/>
          </a:p>
          <a:p>
            <a:pPr indent="-228600" lvl="0" marL="228600" rtl="0" algn="l">
              <a:lnSpc>
                <a:spcPct val="150000"/>
              </a:lnSpc>
              <a:spcBef>
                <a:spcPts val="0"/>
              </a:spcBef>
              <a:spcAft>
                <a:spcPts val="0"/>
              </a:spcAft>
              <a:buSzPts val="2000"/>
              <a:buChar char="•"/>
            </a:pPr>
            <a:r>
              <a:rPr lang="en-US" sz="2000"/>
              <a:t>Not comprehensive</a:t>
            </a:r>
            <a:endParaRPr sz="2000"/>
          </a:p>
          <a:p>
            <a:pPr indent="-228600" lvl="0" marL="228600" rtl="0" algn="l">
              <a:lnSpc>
                <a:spcPct val="150000"/>
              </a:lnSpc>
              <a:spcBef>
                <a:spcPts val="0"/>
              </a:spcBef>
              <a:spcAft>
                <a:spcPts val="0"/>
              </a:spcAft>
              <a:buSzPts val="2000"/>
              <a:buChar char="•"/>
            </a:pPr>
            <a:r>
              <a:rPr lang="en-US" sz="2000"/>
              <a:t>Less preparation</a:t>
            </a:r>
            <a:endParaRPr sz="2000"/>
          </a:p>
          <a:p>
            <a:pPr indent="0" lvl="0" marL="0" rtl="0" algn="l">
              <a:lnSpc>
                <a:spcPct val="150000"/>
              </a:lnSpc>
              <a:spcBef>
                <a:spcPts val="0"/>
              </a:spcBef>
              <a:spcAft>
                <a:spcPts val="0"/>
              </a:spcAft>
              <a:buNone/>
            </a:pPr>
            <a:r>
              <a:t/>
            </a:r>
            <a:endParaRPr sz="800"/>
          </a:p>
          <a:p>
            <a:pPr indent="0" lvl="0" marL="0" rtl="0" algn="l">
              <a:lnSpc>
                <a:spcPct val="150000"/>
              </a:lnSpc>
              <a:spcBef>
                <a:spcPts val="0"/>
              </a:spcBef>
              <a:spcAft>
                <a:spcPts val="0"/>
              </a:spcAft>
              <a:buNone/>
            </a:pPr>
            <a:r>
              <a:rPr lang="en-US"/>
              <a:t>Benefits</a:t>
            </a:r>
            <a:endParaRPr/>
          </a:p>
          <a:p>
            <a:pPr indent="-228600" lvl="0" marL="228600" rtl="0" algn="l">
              <a:lnSpc>
                <a:spcPct val="150000"/>
              </a:lnSpc>
              <a:spcBef>
                <a:spcPts val="0"/>
              </a:spcBef>
              <a:spcAft>
                <a:spcPts val="0"/>
              </a:spcAft>
              <a:buClr>
                <a:schemeClr val="lt1"/>
              </a:buClr>
              <a:buSzPts val="2000"/>
              <a:buChar char="•"/>
            </a:pPr>
            <a:r>
              <a:rPr lang="en-US" sz="2000"/>
              <a:t>Security from the start</a:t>
            </a:r>
            <a:endParaRPr sz="2000"/>
          </a:p>
          <a:p>
            <a:pPr indent="-228600" lvl="0" marL="228600" rtl="0" algn="l">
              <a:lnSpc>
                <a:spcPct val="150000"/>
              </a:lnSpc>
              <a:spcBef>
                <a:spcPts val="0"/>
              </a:spcBef>
              <a:spcAft>
                <a:spcPts val="0"/>
              </a:spcAft>
              <a:buClr>
                <a:schemeClr val="lt1"/>
              </a:buClr>
              <a:buSzPts val="2000"/>
              <a:buChar char="•"/>
            </a:pPr>
            <a:r>
              <a:rPr lang="en-US" sz="2000"/>
              <a:t>Defense in Depth</a:t>
            </a:r>
            <a:endParaRPr sz="2000"/>
          </a:p>
          <a:p>
            <a:pPr indent="0" lvl="0" marL="0" rtl="0" algn="l">
              <a:lnSpc>
                <a:spcPct val="150000"/>
              </a:lnSpc>
              <a:spcBef>
                <a:spcPts val="0"/>
              </a:spcBef>
              <a:spcAft>
                <a:spcPts val="0"/>
              </a:spcAft>
              <a:buNone/>
            </a:pPr>
            <a:r>
              <a:t/>
            </a:r>
            <a:endParaRPr sz="2000"/>
          </a:p>
          <a:p>
            <a:pPr indent="0" lvl="0" marL="0" rtl="0" algn="l">
              <a:lnSpc>
                <a:spcPct val="150000"/>
              </a:lnSpc>
              <a:spcBef>
                <a:spcPts val="0"/>
              </a:spcBef>
              <a:spcAft>
                <a:spcPts val="0"/>
              </a:spcAft>
              <a:buNone/>
            </a:pPr>
            <a:r>
              <a:rPr lang="en-US"/>
              <a:t>Integrate into DevSecOps</a:t>
            </a:r>
            <a:endParaRPr/>
          </a:p>
        </p:txBody>
      </p:sp>
      <p:pic>
        <p:nvPicPr>
          <p:cNvPr descr="Green Pace logo" id="254" name="Google Shape;254;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60" name="Google Shape;260;p1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n-US" sz="2200"/>
              <a:t>Defense in Depth should include many layers of defense</a:t>
            </a:r>
            <a:endParaRPr sz="2200"/>
          </a:p>
          <a:p>
            <a:pPr indent="-342900" lvl="1" marL="914400" rtl="0" algn="l">
              <a:lnSpc>
                <a:spcPct val="150000"/>
              </a:lnSpc>
              <a:spcBef>
                <a:spcPts val="0"/>
              </a:spcBef>
              <a:spcAft>
                <a:spcPts val="0"/>
              </a:spcAft>
              <a:buSzPts val="1800"/>
              <a:buChar char="•"/>
            </a:pPr>
            <a:r>
              <a:rPr lang="en-US" sz="1800"/>
              <a:t>Keep adding layers of defense</a:t>
            </a:r>
            <a:endParaRPr sz="1800"/>
          </a:p>
          <a:p>
            <a:pPr indent="-330200" lvl="1" marL="914400" rtl="0" algn="l">
              <a:lnSpc>
                <a:spcPct val="150000"/>
              </a:lnSpc>
              <a:spcBef>
                <a:spcPts val="0"/>
              </a:spcBef>
              <a:spcAft>
                <a:spcPts val="0"/>
              </a:spcAft>
              <a:buSzPts val="1600"/>
              <a:buChar char="•"/>
            </a:pPr>
            <a:r>
              <a:rPr lang="en-US" sz="1800"/>
              <a:t>Update with modern </a:t>
            </a:r>
            <a:r>
              <a:rPr lang="en-US" sz="1800"/>
              <a:t>standards, as needed</a:t>
            </a:r>
            <a:endParaRPr sz="1800"/>
          </a:p>
          <a:p>
            <a:pPr indent="0" lvl="0" marL="0" rtl="0" algn="l">
              <a:lnSpc>
                <a:spcPct val="115000"/>
              </a:lnSpc>
              <a:spcBef>
                <a:spcPts val="0"/>
              </a:spcBef>
              <a:spcAft>
                <a:spcPts val="0"/>
              </a:spcAft>
              <a:buNone/>
            </a:pPr>
            <a:r>
              <a:t/>
            </a:r>
            <a:endParaRPr sz="1800"/>
          </a:p>
          <a:p>
            <a:pPr indent="-355600" lvl="0" marL="457200" rtl="0" algn="l">
              <a:lnSpc>
                <a:spcPct val="115000"/>
              </a:lnSpc>
              <a:spcBef>
                <a:spcPts val="0"/>
              </a:spcBef>
              <a:spcAft>
                <a:spcPts val="0"/>
              </a:spcAft>
              <a:buSzPts val="2000"/>
              <a:buChar char="•"/>
            </a:pPr>
            <a:r>
              <a:rPr lang="en-US"/>
              <a:t>Adopt coding standards &amp; principles</a:t>
            </a:r>
            <a:endParaRPr/>
          </a:p>
          <a:p>
            <a:pPr indent="-355600" lvl="0" marL="457200" rtl="0" algn="l">
              <a:lnSpc>
                <a:spcPct val="115000"/>
              </a:lnSpc>
              <a:spcBef>
                <a:spcPts val="0"/>
              </a:spcBef>
              <a:spcAft>
                <a:spcPts val="0"/>
              </a:spcAft>
              <a:buSzPts val="2000"/>
              <a:buChar char="•"/>
            </a:pPr>
            <a:r>
              <a:rPr lang="en-US"/>
              <a:t>Add new policies as needed</a:t>
            </a:r>
            <a:endParaRPr/>
          </a:p>
          <a:p>
            <a:pPr indent="0" lvl="0" marL="0" rtl="0" algn="l">
              <a:lnSpc>
                <a:spcPct val="115000"/>
              </a:lnSpc>
              <a:spcBef>
                <a:spcPts val="0"/>
              </a:spcBef>
              <a:spcAft>
                <a:spcPts val="0"/>
              </a:spcAft>
              <a:buClr>
                <a:schemeClr val="dk1"/>
              </a:buClr>
              <a:buSzPts val="1100"/>
              <a:buFont typeface="Arial"/>
              <a:buNone/>
            </a:pPr>
            <a:r>
              <a:t/>
            </a:r>
            <a:endParaRPr/>
          </a:p>
          <a:p>
            <a:pPr indent="-355600" lvl="0" marL="457200" rtl="0" algn="l">
              <a:lnSpc>
                <a:spcPct val="115000"/>
              </a:lnSpc>
              <a:spcBef>
                <a:spcPts val="0"/>
              </a:spcBef>
              <a:spcAft>
                <a:spcPts val="0"/>
              </a:spcAft>
              <a:buSzPts val="2000"/>
              <a:buChar char="•"/>
            </a:pPr>
            <a:r>
              <a:rPr lang="en-US"/>
              <a:t>Perform frequent static code analysis</a:t>
            </a:r>
            <a:endParaRPr sz="1800"/>
          </a:p>
        </p:txBody>
      </p:sp>
      <p:pic>
        <p:nvPicPr>
          <p:cNvPr descr="Green Pace logo" id="261" name="Google Shape;261;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67" name="Google Shape;267;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15900" lvl="0" marL="228600" rtl="0" algn="l">
              <a:lnSpc>
                <a:spcPct val="115000"/>
              </a:lnSpc>
              <a:spcBef>
                <a:spcPts val="0"/>
              </a:spcBef>
              <a:spcAft>
                <a:spcPts val="0"/>
              </a:spcAft>
              <a:buSzPts val="2000"/>
              <a:buChar char="•"/>
            </a:pPr>
            <a:r>
              <a:rPr lang="en-US"/>
              <a:t>Compliance</a:t>
            </a:r>
            <a:r>
              <a:rPr lang="en-US"/>
              <a:t> with Cert C++, OWASP, etc.</a:t>
            </a:r>
            <a:endParaRPr/>
          </a:p>
          <a:p>
            <a:pPr indent="-342900" lvl="1" marL="914400" rtl="0" algn="l">
              <a:lnSpc>
                <a:spcPct val="115000"/>
              </a:lnSpc>
              <a:spcBef>
                <a:spcPts val="0"/>
              </a:spcBef>
              <a:spcAft>
                <a:spcPts val="0"/>
              </a:spcAft>
              <a:buSzPts val="1800"/>
              <a:buChar char="•"/>
            </a:pPr>
            <a:r>
              <a:rPr lang="en-US"/>
              <a:t>Verify with static code analysis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Important Coding Standards</a:t>
            </a:r>
            <a:endParaRPr/>
          </a:p>
          <a:p>
            <a:pPr indent="-342900" lvl="0" marL="457200" rtl="0" algn="l">
              <a:lnSpc>
                <a:spcPct val="115000"/>
              </a:lnSpc>
              <a:spcBef>
                <a:spcPts val="0"/>
              </a:spcBef>
              <a:spcAft>
                <a:spcPts val="0"/>
              </a:spcAft>
              <a:buSzPts val="1800"/>
              <a:buChar char="•"/>
            </a:pPr>
            <a:r>
              <a:rPr lang="en-US" sz="1800"/>
              <a:t>SQL Prepared Statements</a:t>
            </a:r>
            <a:endParaRPr sz="1800"/>
          </a:p>
          <a:p>
            <a:pPr indent="-342900" lvl="0" marL="457200" rtl="0" algn="l">
              <a:lnSpc>
                <a:spcPct val="115000"/>
              </a:lnSpc>
              <a:spcBef>
                <a:spcPts val="0"/>
              </a:spcBef>
              <a:spcAft>
                <a:spcPts val="0"/>
              </a:spcAft>
              <a:buSzPts val="1800"/>
              <a:buChar char="•"/>
            </a:pPr>
            <a:r>
              <a:rPr lang="en-US" sz="1800"/>
              <a:t>Prevent Overflow with Strings</a:t>
            </a:r>
            <a:endParaRPr sz="1800"/>
          </a:p>
          <a:p>
            <a:pPr indent="-342900" lvl="0" marL="457200" rtl="0" algn="l">
              <a:lnSpc>
                <a:spcPct val="115000"/>
              </a:lnSpc>
              <a:spcBef>
                <a:spcPts val="0"/>
              </a:spcBef>
              <a:spcAft>
                <a:spcPts val="0"/>
              </a:spcAft>
              <a:buSzPts val="1800"/>
              <a:buChar char="•"/>
            </a:pPr>
            <a:r>
              <a:rPr lang="en-US" sz="1800"/>
              <a:t>User Larger Data Types</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US" sz="1800"/>
              <a:t>Use Smart Pointers</a:t>
            </a:r>
            <a:endParaRPr sz="1800"/>
          </a:p>
          <a:p>
            <a:pPr indent="-342900" lvl="0" marL="457200" rtl="0" algn="l">
              <a:lnSpc>
                <a:spcPct val="115000"/>
              </a:lnSpc>
              <a:spcBef>
                <a:spcPts val="0"/>
              </a:spcBef>
              <a:spcAft>
                <a:spcPts val="0"/>
              </a:spcAft>
              <a:buSzPts val="1800"/>
              <a:buChar char="•"/>
            </a:pPr>
            <a:r>
              <a:rPr lang="en-US" sz="1800"/>
              <a:t>Use Consistent Naming Conventions</a:t>
            </a:r>
            <a:endParaRPr sz="1800"/>
          </a:p>
          <a:p>
            <a:pPr indent="-342900" lvl="0" marL="457200" rtl="0" algn="l">
              <a:lnSpc>
                <a:spcPct val="115000"/>
              </a:lnSpc>
              <a:spcBef>
                <a:spcPts val="0"/>
              </a:spcBef>
              <a:spcAft>
                <a:spcPts val="0"/>
              </a:spcAft>
              <a:buSzPts val="1800"/>
              <a:buChar char="•"/>
            </a:pPr>
            <a:r>
              <a:rPr lang="en-US" sz="1800"/>
              <a:t>Handle Errors with Exceptions</a:t>
            </a:r>
            <a:endParaRPr sz="1800"/>
          </a:p>
        </p:txBody>
      </p:sp>
      <p:pic>
        <p:nvPicPr>
          <p:cNvPr descr="Green Pace logo" id="268" name="Google Shape;268;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74" name="Google Shape;274;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150000"/>
              </a:lnSpc>
              <a:spcBef>
                <a:spcPts val="0"/>
              </a:spcBef>
              <a:spcAft>
                <a:spcPts val="0"/>
              </a:spcAft>
              <a:buNone/>
            </a:pPr>
            <a:r>
              <a:rPr lang="en-US" sz="1800"/>
              <a:t>Das, P. (2023, April 11). In-use encryption. Sotero. https://www.soterosoft.com/blog/data-in-use-encryption-data-in-motion-encryption/ </a:t>
            </a:r>
            <a:endParaRPr sz="1800"/>
          </a:p>
          <a:p>
            <a:pPr indent="-457200" lvl="0" marL="457200" rtl="0" algn="l">
              <a:lnSpc>
                <a:spcPct val="150000"/>
              </a:lnSpc>
              <a:spcBef>
                <a:spcPts val="0"/>
              </a:spcBef>
              <a:spcAft>
                <a:spcPts val="0"/>
              </a:spcAft>
              <a:buNone/>
            </a:pPr>
            <a:r>
              <a:rPr lang="en-US" sz="1800"/>
              <a:t>TylerMSFT, Mikejo5000, ghogen, mohitp930, GitHubber17, Saisang, colin-home, &amp; GitHubPang. (n.d.). Write unit tests for C/C++ - Visual Studio (windows). Write unit tests for C/C++ - Visual Studio (Windows) | Microsoft Learn. https://learn.microsoft.com/en-us/visualstudio/test/writing-unit-tests-for-c-cpp?view=vs-2022 </a:t>
            </a:r>
            <a:endParaRPr sz="1800"/>
          </a:p>
          <a:p>
            <a:pPr indent="-457200" lvl="0" marL="457200" rtl="0" algn="l">
              <a:lnSpc>
                <a:spcPct val="150000"/>
              </a:lnSpc>
              <a:spcBef>
                <a:spcPts val="0"/>
              </a:spcBef>
              <a:spcAft>
                <a:spcPts val="0"/>
              </a:spcAft>
              <a:buNone/>
            </a:pPr>
            <a:r>
              <a:rPr lang="en-US" sz="1800"/>
              <a:t>What Is Defense In Depth?. Fortinet. (n.d.). https://www.fortinet.com/resources/cyberglossary/defense-in-depth </a:t>
            </a:r>
            <a:endParaRPr sz="1800"/>
          </a:p>
          <a:p>
            <a:pPr indent="-457200" lvl="0" marL="457200" rtl="0" algn="l">
              <a:lnSpc>
                <a:spcPct val="150000"/>
              </a:lnSpc>
              <a:spcBef>
                <a:spcPts val="0"/>
              </a:spcBef>
              <a:spcAft>
                <a:spcPts val="0"/>
              </a:spcAft>
              <a:buNone/>
            </a:pPr>
            <a:r>
              <a:rPr lang="en-US" sz="1800"/>
              <a:t>What is DevSecOps?. IBM. (n.d.). https://www.ibm.com/topics/devsecops</a:t>
            </a:r>
            <a:endParaRPr sz="1800"/>
          </a:p>
          <a:p>
            <a:pPr indent="-457200" lvl="0" marL="457200" rtl="0" algn="l">
              <a:lnSpc>
                <a:spcPct val="150000"/>
              </a:lnSpc>
              <a:spcBef>
                <a:spcPts val="0"/>
              </a:spcBef>
              <a:spcAft>
                <a:spcPts val="0"/>
              </a:spcAft>
              <a:buNone/>
            </a:pPr>
            <a:r>
              <a:t/>
            </a:r>
            <a:endParaRPr sz="1800"/>
          </a:p>
        </p:txBody>
      </p:sp>
      <p:pic>
        <p:nvPicPr>
          <p:cNvPr descr="Green Pace logo" id="275" name="Google Shape;275;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2331876" y="2290349"/>
            <a:ext cx="7136700" cy="4199350"/>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95600" y="3751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descr="Alt text required" id="160" name="Google Shape;160;p4"/>
          <p:cNvGraphicFramePr/>
          <p:nvPr/>
        </p:nvGraphicFramePr>
        <p:xfrm>
          <a:off x="3171900" y="2561050"/>
          <a:ext cx="3000000" cy="3000000"/>
        </p:xfrm>
        <a:graphic>
          <a:graphicData uri="http://schemas.openxmlformats.org/drawingml/2006/table">
            <a:tbl>
              <a:tblPr firstCol="1" firstRow="1">
                <a:noFill/>
                <a:tableStyleId>{E0BAAF9F-83C1-456B-B746-BBC8FA0BB916}</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Recursive Loops</a:t>
                      </a:r>
                      <a:endParaRPr sz="36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Incorrect Variable Data Type</a:t>
                      </a:r>
                      <a:endParaRPr sz="14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Exception Handling</a:t>
                      </a:r>
                      <a:endParaRPr sz="14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Buffer Overflow</a:t>
                      </a:r>
                      <a:endParaRPr sz="14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1" name="Google Shape;161;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62" name="Google Shape;162;p4"/>
          <p:cNvSpPr txBox="1"/>
          <p:nvPr/>
        </p:nvSpPr>
        <p:spPr>
          <a:xfrm>
            <a:off x="5268300" y="1442725"/>
            <a:ext cx="3865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entury Gothic"/>
                <a:ea typeface="Century Gothic"/>
                <a:cs typeface="Century Gothic"/>
                <a:sym typeface="Century Gothic"/>
              </a:rPr>
              <a:t>Severity</a:t>
            </a:r>
            <a:endParaRPr sz="2200">
              <a:solidFill>
                <a:schemeClr val="lt1"/>
              </a:solidFill>
              <a:latin typeface="Century Gothic"/>
              <a:ea typeface="Century Gothic"/>
              <a:cs typeface="Century Gothic"/>
              <a:sym typeface="Century Gothic"/>
            </a:endParaRPr>
          </a:p>
        </p:txBody>
      </p:sp>
      <p:sp>
        <p:nvSpPr>
          <p:cNvPr id="163" name="Google Shape;163;p4"/>
          <p:cNvSpPr txBox="1"/>
          <p:nvPr/>
        </p:nvSpPr>
        <p:spPr>
          <a:xfrm>
            <a:off x="-370350" y="4104925"/>
            <a:ext cx="25647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entury Gothic"/>
                <a:ea typeface="Century Gothic"/>
                <a:cs typeface="Century Gothic"/>
                <a:sym typeface="Century Gothic"/>
              </a:rPr>
              <a:t>Likelihood</a:t>
            </a:r>
            <a:endParaRPr sz="2200">
              <a:solidFill>
                <a:schemeClr val="lt1"/>
              </a:solidFill>
              <a:latin typeface="Century Gothic"/>
              <a:ea typeface="Century Gothic"/>
              <a:cs typeface="Century Gothic"/>
              <a:sym typeface="Century Gothic"/>
            </a:endParaRPr>
          </a:p>
        </p:txBody>
      </p:sp>
      <p:sp>
        <p:nvSpPr>
          <p:cNvPr id="164" name="Google Shape;164;p4"/>
          <p:cNvSpPr txBox="1"/>
          <p:nvPr/>
        </p:nvSpPr>
        <p:spPr>
          <a:xfrm>
            <a:off x="3962625" y="2110150"/>
            <a:ext cx="25647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entury Gothic"/>
                <a:ea typeface="Century Gothic"/>
                <a:cs typeface="Century Gothic"/>
                <a:sym typeface="Century Gothic"/>
              </a:rPr>
              <a:t>Low</a:t>
            </a:r>
            <a:endParaRPr sz="2200">
              <a:solidFill>
                <a:schemeClr val="lt1"/>
              </a:solidFill>
              <a:latin typeface="Century Gothic"/>
              <a:ea typeface="Century Gothic"/>
              <a:cs typeface="Century Gothic"/>
              <a:sym typeface="Century Gothic"/>
            </a:endParaRPr>
          </a:p>
        </p:txBody>
      </p:sp>
      <p:sp>
        <p:nvSpPr>
          <p:cNvPr id="165" name="Google Shape;165;p4"/>
          <p:cNvSpPr txBox="1"/>
          <p:nvPr/>
        </p:nvSpPr>
        <p:spPr>
          <a:xfrm>
            <a:off x="7980200" y="2110150"/>
            <a:ext cx="25647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entury Gothic"/>
                <a:ea typeface="Century Gothic"/>
                <a:cs typeface="Century Gothic"/>
                <a:sym typeface="Century Gothic"/>
              </a:rPr>
              <a:t>High</a:t>
            </a:r>
            <a:endParaRPr sz="2200">
              <a:solidFill>
                <a:schemeClr val="lt1"/>
              </a:solidFill>
              <a:latin typeface="Century Gothic"/>
              <a:ea typeface="Century Gothic"/>
              <a:cs typeface="Century Gothic"/>
              <a:sym typeface="Century Gothic"/>
            </a:endParaRPr>
          </a:p>
        </p:txBody>
      </p:sp>
      <p:sp>
        <p:nvSpPr>
          <p:cNvPr id="166" name="Google Shape;166;p4"/>
          <p:cNvSpPr txBox="1"/>
          <p:nvPr/>
        </p:nvSpPr>
        <p:spPr>
          <a:xfrm>
            <a:off x="2254675" y="3175150"/>
            <a:ext cx="9171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entury Gothic"/>
                <a:ea typeface="Century Gothic"/>
                <a:cs typeface="Century Gothic"/>
                <a:sym typeface="Century Gothic"/>
              </a:rPr>
              <a:t>Low</a:t>
            </a:r>
            <a:endParaRPr sz="2200">
              <a:solidFill>
                <a:schemeClr val="lt1"/>
              </a:solidFill>
              <a:latin typeface="Century Gothic"/>
              <a:ea typeface="Century Gothic"/>
              <a:cs typeface="Century Gothic"/>
              <a:sym typeface="Century Gothic"/>
            </a:endParaRPr>
          </a:p>
        </p:txBody>
      </p:sp>
      <p:sp>
        <p:nvSpPr>
          <p:cNvPr id="167" name="Google Shape;167;p4"/>
          <p:cNvSpPr txBox="1"/>
          <p:nvPr/>
        </p:nvSpPr>
        <p:spPr>
          <a:xfrm>
            <a:off x="2194350" y="4989625"/>
            <a:ext cx="10113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entury Gothic"/>
                <a:ea typeface="Century Gothic"/>
                <a:cs typeface="Century Gothic"/>
                <a:sym typeface="Century Gothic"/>
              </a:rPr>
              <a:t>High</a:t>
            </a:r>
            <a:endParaRPr sz="22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pic>
        <p:nvPicPr>
          <p:cNvPr descr="Green Pace logo" id="173" name="Google Shape;173;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4" name="Google Shape;174;p5"/>
          <p:cNvSpPr txBox="1"/>
          <p:nvPr/>
        </p:nvSpPr>
        <p:spPr>
          <a:xfrm>
            <a:off x="673375" y="2009750"/>
            <a:ext cx="5422500" cy="45801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Validate Input Data</a:t>
            </a:r>
            <a:endParaRPr sz="2000">
              <a:solidFill>
                <a:schemeClr val="lt1"/>
              </a:solidFill>
              <a:latin typeface="Century Gothic"/>
              <a:ea typeface="Century Gothic"/>
              <a:cs typeface="Century Gothic"/>
              <a:sym typeface="Century Gothic"/>
            </a:endParaRPr>
          </a:p>
          <a:p>
            <a:pPr indent="-317500" lvl="0" marL="914400" rtl="0" algn="l">
              <a:lnSpc>
                <a:spcPct val="100000"/>
              </a:lnSpc>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Verify Assigned Data Values</a:t>
            </a:r>
            <a:endParaRPr>
              <a:solidFill>
                <a:schemeClr val="lt1"/>
              </a:solidFill>
              <a:latin typeface="Century Gothic"/>
              <a:ea typeface="Century Gothic"/>
              <a:cs typeface="Century Gothic"/>
              <a:sym typeface="Century Gothic"/>
            </a:endParaRPr>
          </a:p>
          <a:p>
            <a:pPr indent="-317500" lvl="0" marL="914400" rtl="0" algn="l">
              <a:lnSpc>
                <a:spcPct val="100000"/>
              </a:lnSpc>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Prevent String Overflow</a:t>
            </a:r>
            <a:endParaRPr>
              <a:solidFill>
                <a:schemeClr val="lt1"/>
              </a:solidFill>
              <a:latin typeface="Century Gothic"/>
              <a:ea typeface="Century Gothic"/>
              <a:cs typeface="Century Gothic"/>
              <a:sym typeface="Century Gothic"/>
            </a:endParaRPr>
          </a:p>
          <a:p>
            <a:pPr indent="-317500" lvl="0" marL="914400" rtl="0" algn="l">
              <a:lnSpc>
                <a:spcPct val="100000"/>
              </a:lnSpc>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SQL Prepared Statements</a:t>
            </a:r>
            <a:endParaRPr>
              <a:solidFill>
                <a:schemeClr val="lt1"/>
              </a:solidFill>
              <a:latin typeface="Century Gothic"/>
              <a:ea typeface="Century Gothic"/>
              <a:cs typeface="Century Gothic"/>
              <a:sym typeface="Century Gothic"/>
            </a:endParaRPr>
          </a:p>
          <a:p>
            <a:pPr indent="-355600" lvl="0" marL="457200" rtl="0" algn="l">
              <a:lnSpc>
                <a:spcPct val="10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Heed Compiler Warnings</a:t>
            </a:r>
            <a:endParaRPr sz="2000">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Avoid Implicit Type Conversions</a:t>
            </a:r>
            <a:endParaRPr sz="2000">
              <a:solidFill>
                <a:schemeClr val="lt1"/>
              </a:solidFill>
              <a:latin typeface="Century Gothic"/>
              <a:ea typeface="Century Gothic"/>
              <a:cs typeface="Century Gothic"/>
              <a:sym typeface="Century Gothic"/>
            </a:endParaRPr>
          </a:p>
          <a:p>
            <a:pPr indent="-355600" lvl="0" marL="457200" rtl="0" algn="l">
              <a:lnSpc>
                <a:spcPct val="10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Architect and Design for Security Policies</a:t>
            </a:r>
            <a:endParaRPr sz="2000">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Use Smart Pointers</a:t>
            </a:r>
            <a:endParaRPr>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Handle Errors </a:t>
            </a:r>
            <a:r>
              <a:rPr lang="en-US">
                <a:solidFill>
                  <a:schemeClr val="lt1"/>
                </a:solidFill>
                <a:latin typeface="Century Gothic"/>
                <a:ea typeface="Century Gothic"/>
                <a:cs typeface="Century Gothic"/>
                <a:sym typeface="Century Gothic"/>
              </a:rPr>
              <a:t>with</a:t>
            </a:r>
            <a:r>
              <a:rPr lang="en-US">
                <a:solidFill>
                  <a:schemeClr val="lt1"/>
                </a:solidFill>
                <a:latin typeface="Century Gothic"/>
                <a:ea typeface="Century Gothic"/>
                <a:cs typeface="Century Gothic"/>
                <a:sym typeface="Century Gothic"/>
              </a:rPr>
              <a:t> Exceptions</a:t>
            </a:r>
            <a:endParaRPr>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Cap Recursive Functions</a:t>
            </a:r>
            <a:endParaRPr>
              <a:solidFill>
                <a:schemeClr val="lt1"/>
              </a:solidFill>
              <a:latin typeface="Century Gothic"/>
              <a:ea typeface="Century Gothic"/>
              <a:cs typeface="Century Gothic"/>
              <a:sym typeface="Century Gothic"/>
            </a:endParaRPr>
          </a:p>
          <a:p>
            <a:pPr indent="-355600" lvl="0" marL="457200" rtl="0" algn="l">
              <a:lnSpc>
                <a:spcPct val="10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Keep It Simple</a:t>
            </a:r>
            <a:endParaRPr sz="2000">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Avoid Implicit Type Conversions</a:t>
            </a:r>
            <a:endParaRPr>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Use Smart Pointers</a:t>
            </a:r>
            <a:endParaRPr>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Use Assertions As Needed</a:t>
            </a:r>
            <a:endParaRPr>
              <a:solidFill>
                <a:schemeClr val="lt1"/>
              </a:solidFill>
              <a:latin typeface="Century Gothic"/>
              <a:ea typeface="Century Gothic"/>
              <a:cs typeface="Century Gothic"/>
              <a:sym typeface="Century Gothic"/>
            </a:endParaRPr>
          </a:p>
          <a:p>
            <a:pPr indent="-355600" lvl="0" marL="457200" rtl="0" algn="l">
              <a:lnSpc>
                <a:spcPct val="10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Default Deny</a:t>
            </a:r>
            <a:endParaRPr sz="2000">
              <a:solidFill>
                <a:schemeClr val="lt1"/>
              </a:solidFill>
              <a:latin typeface="Century Gothic"/>
              <a:ea typeface="Century Gothic"/>
              <a:cs typeface="Century Gothic"/>
              <a:sym typeface="Century Gothic"/>
            </a:endParaRPr>
          </a:p>
        </p:txBody>
      </p:sp>
      <p:sp>
        <p:nvSpPr>
          <p:cNvPr id="175" name="Google Shape;175;p5"/>
          <p:cNvSpPr txBox="1"/>
          <p:nvPr/>
        </p:nvSpPr>
        <p:spPr>
          <a:xfrm>
            <a:off x="5573400" y="2009750"/>
            <a:ext cx="5932800" cy="45801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US" sz="2000">
                <a:solidFill>
                  <a:schemeClr val="lt1"/>
                </a:solidFill>
                <a:latin typeface="Century Gothic"/>
                <a:ea typeface="Century Gothic"/>
                <a:cs typeface="Century Gothic"/>
                <a:sym typeface="Century Gothic"/>
              </a:rPr>
              <a:t>6. </a:t>
            </a:r>
            <a:r>
              <a:rPr lang="en-US" sz="2000">
                <a:solidFill>
                  <a:schemeClr val="lt1"/>
                </a:solidFill>
                <a:latin typeface="Century Gothic"/>
                <a:ea typeface="Century Gothic"/>
                <a:cs typeface="Century Gothic"/>
                <a:sym typeface="Century Gothic"/>
              </a:rPr>
              <a:t>Adhere to the Principle of Least Privilege</a:t>
            </a:r>
            <a:endParaRPr sz="2000">
              <a:solidFill>
                <a:schemeClr val="lt1"/>
              </a:solidFill>
              <a:latin typeface="Century Gothic"/>
              <a:ea typeface="Century Gothic"/>
              <a:cs typeface="Century Gothic"/>
              <a:sym typeface="Century Gothic"/>
            </a:endParaRPr>
          </a:p>
          <a:p>
            <a:pPr indent="0" lvl="0" marL="457200" rtl="0" algn="l">
              <a:lnSpc>
                <a:spcPct val="100000"/>
              </a:lnSpc>
              <a:spcBef>
                <a:spcPts val="0"/>
              </a:spcBef>
              <a:spcAft>
                <a:spcPts val="0"/>
              </a:spcAft>
              <a:buNone/>
            </a:pPr>
            <a:r>
              <a:rPr lang="en-US" sz="2000">
                <a:solidFill>
                  <a:schemeClr val="lt1"/>
                </a:solidFill>
                <a:latin typeface="Century Gothic"/>
                <a:ea typeface="Century Gothic"/>
                <a:cs typeface="Century Gothic"/>
                <a:sym typeface="Century Gothic"/>
              </a:rPr>
              <a:t>7. Sanitize Data Sent to Other Systems</a:t>
            </a:r>
            <a:endParaRPr sz="2000">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Prevent Overflow with Strings</a:t>
            </a:r>
            <a:endParaRPr>
              <a:solidFill>
                <a:schemeClr val="lt1"/>
              </a:solidFill>
              <a:latin typeface="Century Gothic"/>
              <a:ea typeface="Century Gothic"/>
              <a:cs typeface="Century Gothic"/>
              <a:sym typeface="Century Gothic"/>
            </a:endParaRPr>
          </a:p>
          <a:p>
            <a:pPr indent="0" lvl="0" marL="457200" rtl="0" algn="l">
              <a:lnSpc>
                <a:spcPct val="100000"/>
              </a:lnSpc>
              <a:spcBef>
                <a:spcPts val="0"/>
              </a:spcBef>
              <a:spcAft>
                <a:spcPts val="0"/>
              </a:spcAft>
              <a:buNone/>
            </a:pPr>
            <a:r>
              <a:rPr lang="en-US" sz="2000">
                <a:solidFill>
                  <a:schemeClr val="lt1"/>
                </a:solidFill>
                <a:latin typeface="Century Gothic"/>
                <a:ea typeface="Century Gothic"/>
                <a:cs typeface="Century Gothic"/>
                <a:sym typeface="Century Gothic"/>
              </a:rPr>
              <a:t>8. Practice Defense in Depth </a:t>
            </a:r>
            <a:endParaRPr sz="2000">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Use Larger Data Types</a:t>
            </a:r>
            <a:endParaRPr>
              <a:solidFill>
                <a:schemeClr val="lt1"/>
              </a:solidFill>
              <a:latin typeface="Century Gothic"/>
              <a:ea typeface="Century Gothic"/>
              <a:cs typeface="Century Gothic"/>
              <a:sym typeface="Century Gothic"/>
            </a:endParaRPr>
          </a:p>
          <a:p>
            <a:pPr indent="0" lvl="0" marL="457200" rtl="0" algn="l">
              <a:lnSpc>
                <a:spcPct val="100000"/>
              </a:lnSpc>
              <a:spcBef>
                <a:spcPts val="0"/>
              </a:spcBef>
              <a:spcAft>
                <a:spcPts val="0"/>
              </a:spcAft>
              <a:buNone/>
            </a:pPr>
            <a:r>
              <a:rPr lang="en-US" sz="2000">
                <a:solidFill>
                  <a:schemeClr val="lt1"/>
                </a:solidFill>
                <a:latin typeface="Century Gothic"/>
                <a:ea typeface="Century Gothic"/>
                <a:cs typeface="Century Gothic"/>
                <a:sym typeface="Century Gothic"/>
              </a:rPr>
              <a:t>9. Use Effective Quality Assurance Techniques</a:t>
            </a:r>
            <a:endParaRPr sz="2000">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Handle Errors with Exceptions</a:t>
            </a:r>
            <a:endParaRPr>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Cap Recursive Functions</a:t>
            </a:r>
            <a:endParaRPr>
              <a:solidFill>
                <a:schemeClr val="lt1"/>
              </a:solidFill>
              <a:latin typeface="Century Gothic"/>
              <a:ea typeface="Century Gothic"/>
              <a:cs typeface="Century Gothic"/>
              <a:sym typeface="Century Gothic"/>
            </a:endParaRPr>
          </a:p>
          <a:p>
            <a:pPr indent="0" lvl="0" marL="457200" rtl="0" algn="l">
              <a:lnSpc>
                <a:spcPct val="100000"/>
              </a:lnSpc>
              <a:spcBef>
                <a:spcPts val="0"/>
              </a:spcBef>
              <a:spcAft>
                <a:spcPts val="0"/>
              </a:spcAft>
              <a:buNone/>
            </a:pPr>
            <a:r>
              <a:rPr lang="en-US" sz="2000">
                <a:solidFill>
                  <a:schemeClr val="lt1"/>
                </a:solidFill>
                <a:latin typeface="Century Gothic"/>
                <a:ea typeface="Century Gothic"/>
                <a:cs typeface="Century Gothic"/>
                <a:sym typeface="Century Gothic"/>
              </a:rPr>
              <a:t>10. Adopt a Secure Coding Standard</a:t>
            </a:r>
            <a:endParaRPr sz="2000">
              <a:solidFill>
                <a:schemeClr val="lt1"/>
              </a:solidFill>
              <a:latin typeface="Century Gothic"/>
              <a:ea typeface="Century Gothic"/>
              <a:cs typeface="Century Gothic"/>
              <a:sym typeface="Century Gothic"/>
            </a:endParaRPr>
          </a:p>
          <a:p>
            <a:pPr indent="-317500" lvl="0" marL="9144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Use Consistent Naming Conventions</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Green Pace logo" id="180" name="Google Shape;180;g2bd714f7d34_0_2"/>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181" name="Google Shape;181;g2bd714f7d34_0_2"/>
          <p:cNvSpPr txBox="1"/>
          <p:nvPr/>
        </p:nvSpPr>
        <p:spPr>
          <a:xfrm>
            <a:off x="673375" y="2009750"/>
            <a:ext cx="5422500" cy="28179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Avoid Implicit Type Conversion</a:t>
            </a:r>
            <a:endParaRPr sz="2000">
              <a:solidFill>
                <a:schemeClr val="lt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Check Assigned Data Values</a:t>
            </a:r>
            <a:endParaRPr sz="2000">
              <a:solidFill>
                <a:schemeClr val="lt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Prevent Overflow with Strings</a:t>
            </a:r>
            <a:endParaRPr sz="2000">
              <a:solidFill>
                <a:schemeClr val="lt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SQL Prepared Statements</a:t>
            </a:r>
            <a:endParaRPr sz="2000">
              <a:solidFill>
                <a:schemeClr val="lt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lt1"/>
              </a:buClr>
              <a:buSzPts val="2000"/>
              <a:buFont typeface="Century Gothic"/>
              <a:buAutoNum type="arabicPeriod"/>
            </a:pPr>
            <a:r>
              <a:rPr lang="en-US" sz="2000">
                <a:solidFill>
                  <a:schemeClr val="lt1"/>
                </a:solidFill>
                <a:latin typeface="Century Gothic"/>
                <a:ea typeface="Century Gothic"/>
                <a:cs typeface="Century Gothic"/>
                <a:sym typeface="Century Gothic"/>
              </a:rPr>
              <a:t>Use Smart Pointers</a:t>
            </a:r>
            <a:endParaRPr sz="2000">
              <a:solidFill>
                <a:schemeClr val="lt1"/>
              </a:solidFill>
              <a:latin typeface="Century Gothic"/>
              <a:ea typeface="Century Gothic"/>
              <a:cs typeface="Century Gothic"/>
              <a:sym typeface="Century Gothic"/>
            </a:endParaRPr>
          </a:p>
        </p:txBody>
      </p:sp>
      <p:sp>
        <p:nvSpPr>
          <p:cNvPr id="182" name="Google Shape;182;g2bd714f7d34_0_2"/>
          <p:cNvSpPr txBox="1"/>
          <p:nvPr/>
        </p:nvSpPr>
        <p:spPr>
          <a:xfrm>
            <a:off x="6083700" y="2009750"/>
            <a:ext cx="5840100" cy="291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000">
                <a:solidFill>
                  <a:schemeClr val="lt1"/>
                </a:solidFill>
                <a:latin typeface="Century Gothic"/>
                <a:ea typeface="Century Gothic"/>
                <a:cs typeface="Century Gothic"/>
                <a:sym typeface="Century Gothic"/>
              </a:rPr>
              <a:t>6. Use Assertions Carefully</a:t>
            </a:r>
            <a:endParaRPr sz="2000">
              <a:solidFill>
                <a:schemeClr val="lt1"/>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US" sz="2000">
                <a:solidFill>
                  <a:schemeClr val="lt1"/>
                </a:solidFill>
                <a:latin typeface="Century Gothic"/>
                <a:ea typeface="Century Gothic"/>
                <a:cs typeface="Century Gothic"/>
                <a:sym typeface="Century Gothic"/>
              </a:rPr>
              <a:t>7. Handle Errors with Exceptions</a:t>
            </a:r>
            <a:endParaRPr sz="2000">
              <a:solidFill>
                <a:schemeClr val="lt1"/>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US" sz="2000">
                <a:solidFill>
                  <a:schemeClr val="lt1"/>
                </a:solidFill>
                <a:latin typeface="Century Gothic"/>
                <a:ea typeface="Century Gothic"/>
                <a:cs typeface="Century Gothic"/>
                <a:sym typeface="Century Gothic"/>
              </a:rPr>
              <a:t>8. Use Larger Data Types</a:t>
            </a:r>
            <a:endParaRPr sz="2000">
              <a:solidFill>
                <a:schemeClr val="lt1"/>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US" sz="2000">
                <a:solidFill>
                  <a:schemeClr val="lt1"/>
                </a:solidFill>
                <a:latin typeface="Century Gothic"/>
                <a:ea typeface="Century Gothic"/>
                <a:cs typeface="Century Gothic"/>
                <a:sym typeface="Century Gothic"/>
              </a:rPr>
              <a:t>9. Cap Recursive Functions</a:t>
            </a:r>
            <a:endParaRPr sz="2000">
              <a:solidFill>
                <a:schemeClr val="lt1"/>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US" sz="2000">
                <a:solidFill>
                  <a:schemeClr val="lt1"/>
                </a:solidFill>
                <a:latin typeface="Century Gothic"/>
                <a:ea typeface="Century Gothic"/>
                <a:cs typeface="Century Gothic"/>
                <a:sym typeface="Century Gothic"/>
              </a:rPr>
              <a:t>10. Use Consistent Naming Conventions</a:t>
            </a:r>
            <a:endParaRPr sz="2000">
              <a:solidFill>
                <a:schemeClr val="lt1"/>
              </a:solidFill>
              <a:latin typeface="Century Gothic"/>
              <a:ea typeface="Century Gothic"/>
              <a:cs typeface="Century Gothic"/>
              <a:sym typeface="Century Gothic"/>
            </a:endParaRPr>
          </a:p>
        </p:txBody>
      </p:sp>
      <p:sp>
        <p:nvSpPr>
          <p:cNvPr id="183" name="Google Shape;183;g2bd714f7d34_0_2"/>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84" name="Google Shape;184;g2bd714f7d34_0_2"/>
          <p:cNvSpPr txBox="1"/>
          <p:nvPr/>
        </p:nvSpPr>
        <p:spPr>
          <a:xfrm>
            <a:off x="566950" y="4325150"/>
            <a:ext cx="4847700" cy="51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000">
                <a:solidFill>
                  <a:schemeClr val="lt1"/>
                </a:solidFill>
                <a:latin typeface="Century Gothic"/>
                <a:ea typeface="Century Gothic"/>
                <a:cs typeface="Century Gothic"/>
                <a:sym typeface="Century Gothic"/>
              </a:rPr>
              <a:t>Risk </a:t>
            </a:r>
            <a:r>
              <a:rPr b="1" lang="en-US" sz="2000">
                <a:solidFill>
                  <a:schemeClr val="lt1"/>
                </a:solidFill>
                <a:latin typeface="Century Gothic"/>
                <a:ea typeface="Century Gothic"/>
                <a:cs typeface="Century Gothic"/>
                <a:sym typeface="Century Gothic"/>
              </a:rPr>
              <a:t>Assessment</a:t>
            </a:r>
            <a:endParaRPr b="1" sz="2000">
              <a:solidFill>
                <a:schemeClr val="lt1"/>
              </a:solidFill>
              <a:latin typeface="Century Gothic"/>
              <a:ea typeface="Century Gothic"/>
              <a:cs typeface="Century Gothic"/>
              <a:sym typeface="Century Gothic"/>
            </a:endParaRPr>
          </a:p>
        </p:txBody>
      </p:sp>
      <p:pic>
        <p:nvPicPr>
          <p:cNvPr id="185" name="Google Shape;185;g2bd714f7d34_0_2"/>
          <p:cNvPicPr preferRelativeResize="0"/>
          <p:nvPr/>
        </p:nvPicPr>
        <p:blipFill>
          <a:blip r:embed="rId4">
            <a:alphaModFix/>
          </a:blip>
          <a:stretch>
            <a:fillRect/>
          </a:stretch>
        </p:blipFill>
        <p:spPr>
          <a:xfrm>
            <a:off x="1053125" y="4827650"/>
            <a:ext cx="6194149" cy="182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91" name="Google Shape;191;p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000"/>
              </a:spcBef>
              <a:spcAft>
                <a:spcPts val="0"/>
              </a:spcAft>
              <a:buSzPts val="2000"/>
              <a:buChar char="•"/>
            </a:pPr>
            <a:r>
              <a:rPr lang="en-US" sz="2000"/>
              <a:t>In Flight:</a:t>
            </a:r>
            <a:endParaRPr sz="2000"/>
          </a:p>
          <a:p>
            <a:pPr indent="-342900" lvl="1" marL="914400" rtl="0" algn="l">
              <a:lnSpc>
                <a:spcPct val="100000"/>
              </a:lnSpc>
              <a:spcBef>
                <a:spcPts val="0"/>
              </a:spcBef>
              <a:spcAft>
                <a:spcPts val="0"/>
              </a:spcAft>
              <a:buSzPts val="1800"/>
              <a:buChar char="•"/>
            </a:pPr>
            <a:r>
              <a:rPr lang="en-US" sz="1800"/>
              <a:t>Protects data sent over the </a:t>
            </a:r>
            <a:r>
              <a:rPr lang="en-US" sz="1800"/>
              <a:t>network</a:t>
            </a:r>
            <a:endParaRPr sz="1800"/>
          </a:p>
          <a:p>
            <a:pPr indent="-342900" lvl="1" marL="914400" rtl="0" algn="l">
              <a:lnSpc>
                <a:spcPct val="100000"/>
              </a:lnSpc>
              <a:spcBef>
                <a:spcPts val="0"/>
              </a:spcBef>
              <a:spcAft>
                <a:spcPts val="0"/>
              </a:spcAft>
              <a:buSzPts val="1800"/>
              <a:buChar char="•"/>
            </a:pPr>
            <a:r>
              <a:rPr lang="en-US" sz="1800"/>
              <a:t>Encrypted before transmission</a:t>
            </a:r>
            <a:endParaRPr sz="1800"/>
          </a:p>
          <a:p>
            <a:pPr indent="-342900" lvl="1" marL="914400" rtl="0" algn="l">
              <a:lnSpc>
                <a:spcPct val="100000"/>
              </a:lnSpc>
              <a:spcBef>
                <a:spcPts val="0"/>
              </a:spcBef>
              <a:spcAft>
                <a:spcPts val="0"/>
              </a:spcAft>
              <a:buSzPts val="1800"/>
              <a:buChar char="•"/>
            </a:pPr>
            <a:r>
              <a:rPr lang="en-US" sz="1800"/>
              <a:t>Authenticated at endpoint</a:t>
            </a:r>
            <a:endParaRPr sz="1800"/>
          </a:p>
          <a:p>
            <a:pPr indent="0" lvl="0" marL="0" rtl="0" algn="l">
              <a:lnSpc>
                <a:spcPct val="100000"/>
              </a:lnSpc>
              <a:spcBef>
                <a:spcPts val="1000"/>
              </a:spcBef>
              <a:spcAft>
                <a:spcPts val="0"/>
              </a:spcAft>
              <a:buNone/>
            </a:pPr>
            <a:r>
              <a:t/>
            </a:r>
            <a:endParaRPr sz="400"/>
          </a:p>
          <a:p>
            <a:pPr indent="-355600" lvl="0" marL="457200" rtl="0" algn="l">
              <a:lnSpc>
                <a:spcPct val="100000"/>
              </a:lnSpc>
              <a:spcBef>
                <a:spcPts val="1000"/>
              </a:spcBef>
              <a:spcAft>
                <a:spcPts val="0"/>
              </a:spcAft>
              <a:buSzPts val="2000"/>
              <a:buChar char="•"/>
            </a:pPr>
            <a:r>
              <a:rPr lang="en-US" sz="2000"/>
              <a:t>At Rest:</a:t>
            </a:r>
            <a:endParaRPr sz="2000"/>
          </a:p>
          <a:p>
            <a:pPr indent="-342900" lvl="1" marL="914400" rtl="0" algn="l">
              <a:lnSpc>
                <a:spcPct val="100000"/>
              </a:lnSpc>
              <a:spcBef>
                <a:spcPts val="0"/>
              </a:spcBef>
              <a:spcAft>
                <a:spcPts val="0"/>
              </a:spcAft>
              <a:buSzPts val="1800"/>
              <a:buChar char="•"/>
            </a:pPr>
            <a:r>
              <a:rPr lang="en-US" sz="1800"/>
              <a:t>Data stored on disk or cloud-based </a:t>
            </a:r>
            <a:r>
              <a:rPr lang="en-US" sz="1800"/>
              <a:t>storage</a:t>
            </a:r>
            <a:endParaRPr sz="1800"/>
          </a:p>
          <a:p>
            <a:pPr indent="-342900" lvl="1" marL="914400" rtl="0" algn="l">
              <a:lnSpc>
                <a:spcPct val="100000"/>
              </a:lnSpc>
              <a:spcBef>
                <a:spcPts val="0"/>
              </a:spcBef>
              <a:spcAft>
                <a:spcPts val="0"/>
              </a:spcAft>
              <a:buSzPts val="1800"/>
              <a:buChar char="•"/>
            </a:pPr>
            <a:r>
              <a:rPr lang="en-US" sz="1800"/>
              <a:t>Advanced Encryption Standard (AES-256) encryption</a:t>
            </a:r>
            <a:endParaRPr sz="1800"/>
          </a:p>
          <a:p>
            <a:pPr indent="0" lvl="0" marL="0" rtl="0" algn="l">
              <a:lnSpc>
                <a:spcPct val="100000"/>
              </a:lnSpc>
              <a:spcBef>
                <a:spcPts val="1000"/>
              </a:spcBef>
              <a:spcAft>
                <a:spcPts val="0"/>
              </a:spcAft>
              <a:buNone/>
            </a:pPr>
            <a:r>
              <a:t/>
            </a:r>
            <a:endParaRPr sz="400"/>
          </a:p>
          <a:p>
            <a:pPr indent="-355600" lvl="0" marL="457200" rtl="0" algn="l">
              <a:lnSpc>
                <a:spcPct val="100000"/>
              </a:lnSpc>
              <a:spcBef>
                <a:spcPts val="1000"/>
              </a:spcBef>
              <a:spcAft>
                <a:spcPts val="0"/>
              </a:spcAft>
              <a:buSzPts val="2000"/>
              <a:buChar char="•"/>
            </a:pPr>
            <a:r>
              <a:rPr lang="en-US" sz="2000"/>
              <a:t>In Use:</a:t>
            </a:r>
            <a:endParaRPr sz="2000"/>
          </a:p>
          <a:p>
            <a:pPr indent="-342900" lvl="1" marL="914400" rtl="0" algn="l">
              <a:lnSpc>
                <a:spcPct val="100000"/>
              </a:lnSpc>
              <a:spcBef>
                <a:spcPts val="0"/>
              </a:spcBef>
              <a:spcAft>
                <a:spcPts val="0"/>
              </a:spcAft>
              <a:buSzPts val="1800"/>
              <a:buChar char="•"/>
            </a:pPr>
            <a:r>
              <a:rPr lang="en-US" sz="1800"/>
              <a:t>Harder to protect</a:t>
            </a:r>
            <a:endParaRPr sz="1800"/>
          </a:p>
          <a:p>
            <a:pPr indent="-342900" lvl="1" marL="914400" rtl="0" algn="l">
              <a:lnSpc>
                <a:spcPct val="100000"/>
              </a:lnSpc>
              <a:spcBef>
                <a:spcPts val="0"/>
              </a:spcBef>
              <a:spcAft>
                <a:spcPts val="0"/>
              </a:spcAft>
              <a:buSzPts val="1800"/>
              <a:buChar char="•"/>
            </a:pPr>
            <a:r>
              <a:rPr lang="en-US" sz="1800"/>
              <a:t>PHE or FHE encryption</a:t>
            </a:r>
            <a:endParaRPr sz="1800"/>
          </a:p>
          <a:p>
            <a:pPr indent="-342900" lvl="1" marL="914400" rtl="0" algn="l">
              <a:lnSpc>
                <a:spcPct val="100000"/>
              </a:lnSpc>
              <a:spcBef>
                <a:spcPts val="0"/>
              </a:spcBef>
              <a:spcAft>
                <a:spcPts val="0"/>
              </a:spcAft>
              <a:buSzPts val="1800"/>
              <a:buChar char="•"/>
            </a:pPr>
            <a:r>
              <a:rPr lang="en-US" sz="1800"/>
              <a:t>Prevents complex operations</a:t>
            </a:r>
            <a:endParaRPr sz="1400"/>
          </a:p>
        </p:txBody>
      </p:sp>
      <p:pic>
        <p:nvPicPr>
          <p:cNvPr descr="Green Pace logo" id="192" name="Google Shape;192;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8" name="Google Shape;198;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Char char="•"/>
            </a:pPr>
            <a:r>
              <a:rPr lang="en-US"/>
              <a:t>Authentication</a:t>
            </a:r>
            <a:endParaRPr/>
          </a:p>
          <a:p>
            <a:pPr indent="-342900" lvl="1" marL="914400" rtl="0" algn="l">
              <a:lnSpc>
                <a:spcPct val="100000"/>
              </a:lnSpc>
              <a:spcBef>
                <a:spcPts val="0"/>
              </a:spcBef>
              <a:spcAft>
                <a:spcPts val="0"/>
              </a:spcAft>
              <a:buSzPts val="1800"/>
              <a:buChar char="•"/>
            </a:pPr>
            <a:r>
              <a:rPr lang="en-US" sz="1800"/>
              <a:t>First step in Triple-A Policies</a:t>
            </a:r>
            <a:endParaRPr sz="1800"/>
          </a:p>
          <a:p>
            <a:pPr indent="-342900" lvl="1" marL="914400" rtl="0" algn="l">
              <a:lnSpc>
                <a:spcPct val="100000"/>
              </a:lnSpc>
              <a:spcBef>
                <a:spcPts val="0"/>
              </a:spcBef>
              <a:spcAft>
                <a:spcPts val="0"/>
              </a:spcAft>
              <a:buSzPts val="1800"/>
              <a:buChar char="•"/>
            </a:pPr>
            <a:r>
              <a:rPr lang="en-US" sz="1800"/>
              <a:t>SQL database storage</a:t>
            </a:r>
            <a:endParaRPr sz="1800"/>
          </a:p>
          <a:p>
            <a:pPr indent="-342900" lvl="1" marL="914400" rtl="0" algn="l">
              <a:lnSpc>
                <a:spcPct val="100000"/>
              </a:lnSpc>
              <a:spcBef>
                <a:spcPts val="0"/>
              </a:spcBef>
              <a:spcAft>
                <a:spcPts val="0"/>
              </a:spcAft>
              <a:buSzPts val="1800"/>
              <a:buChar char="•"/>
            </a:pPr>
            <a:r>
              <a:rPr lang="en-US" sz="1800"/>
              <a:t>User authenticates with login credentials</a:t>
            </a:r>
            <a:endParaRPr sz="1800"/>
          </a:p>
          <a:p>
            <a:pPr indent="0" lvl="0" marL="0" rtl="0" algn="l">
              <a:lnSpc>
                <a:spcPct val="100000"/>
              </a:lnSpc>
              <a:spcBef>
                <a:spcPts val="0"/>
              </a:spcBef>
              <a:spcAft>
                <a:spcPts val="0"/>
              </a:spcAft>
              <a:buNone/>
            </a:pPr>
            <a:r>
              <a:t/>
            </a:r>
            <a:endParaRPr sz="1400"/>
          </a:p>
          <a:p>
            <a:pPr indent="-368300" lvl="0" marL="457200" rtl="0" algn="l">
              <a:lnSpc>
                <a:spcPct val="100000"/>
              </a:lnSpc>
              <a:spcBef>
                <a:spcPts val="0"/>
              </a:spcBef>
              <a:spcAft>
                <a:spcPts val="0"/>
              </a:spcAft>
              <a:buSzPts val="2200"/>
              <a:buChar char="•"/>
            </a:pPr>
            <a:r>
              <a:rPr lang="en-US"/>
              <a:t>Authorization</a:t>
            </a:r>
            <a:endParaRPr/>
          </a:p>
          <a:p>
            <a:pPr indent="-342900" lvl="1" marL="914400" rtl="0" algn="l">
              <a:lnSpc>
                <a:spcPct val="100000"/>
              </a:lnSpc>
              <a:spcBef>
                <a:spcPts val="0"/>
              </a:spcBef>
              <a:spcAft>
                <a:spcPts val="0"/>
              </a:spcAft>
              <a:buSzPts val="1800"/>
              <a:buChar char="•"/>
            </a:pPr>
            <a:r>
              <a:rPr lang="en-US" sz="1800"/>
              <a:t>Determines </a:t>
            </a:r>
            <a:r>
              <a:rPr lang="en-US" sz="1800"/>
              <a:t>individual</a:t>
            </a:r>
            <a:r>
              <a:rPr lang="en-US" sz="1800"/>
              <a:t> user permissions</a:t>
            </a:r>
            <a:endParaRPr sz="1800"/>
          </a:p>
          <a:p>
            <a:pPr indent="-342900" lvl="1" marL="914400" rtl="0" algn="l">
              <a:lnSpc>
                <a:spcPct val="100000"/>
              </a:lnSpc>
              <a:spcBef>
                <a:spcPts val="0"/>
              </a:spcBef>
              <a:spcAft>
                <a:spcPts val="0"/>
              </a:spcAft>
              <a:buSzPts val="1800"/>
              <a:buChar char="•"/>
            </a:pPr>
            <a:r>
              <a:rPr lang="en-US" sz="1800"/>
              <a:t>Permissions only given as needed</a:t>
            </a:r>
            <a:endParaRPr sz="1800"/>
          </a:p>
          <a:p>
            <a:pPr indent="0" lvl="0" marL="0" rtl="0" algn="l">
              <a:lnSpc>
                <a:spcPct val="100000"/>
              </a:lnSpc>
              <a:spcBef>
                <a:spcPts val="0"/>
              </a:spcBef>
              <a:spcAft>
                <a:spcPts val="0"/>
              </a:spcAft>
              <a:buNone/>
            </a:pPr>
            <a:r>
              <a:t/>
            </a:r>
            <a:endParaRPr sz="1400"/>
          </a:p>
          <a:p>
            <a:pPr indent="-368300" lvl="0" marL="457200" rtl="0" algn="l">
              <a:lnSpc>
                <a:spcPct val="100000"/>
              </a:lnSpc>
              <a:spcBef>
                <a:spcPts val="0"/>
              </a:spcBef>
              <a:spcAft>
                <a:spcPts val="0"/>
              </a:spcAft>
              <a:buSzPts val="2200"/>
              <a:buChar char="•"/>
            </a:pPr>
            <a:r>
              <a:rPr lang="en-US"/>
              <a:t>Accounting</a:t>
            </a:r>
            <a:endParaRPr/>
          </a:p>
          <a:p>
            <a:pPr indent="-342900" lvl="1" marL="914400" rtl="0" algn="l">
              <a:lnSpc>
                <a:spcPct val="100000"/>
              </a:lnSpc>
              <a:spcBef>
                <a:spcPts val="0"/>
              </a:spcBef>
              <a:spcAft>
                <a:spcPts val="0"/>
              </a:spcAft>
              <a:buSzPts val="1800"/>
              <a:buChar char="•"/>
            </a:pPr>
            <a:r>
              <a:rPr lang="en-US" sz="1800"/>
              <a:t>Documents user’s usage/actions</a:t>
            </a:r>
            <a:endParaRPr sz="1800"/>
          </a:p>
          <a:p>
            <a:pPr indent="-342900" lvl="1" marL="914400" rtl="0" algn="l">
              <a:lnSpc>
                <a:spcPct val="100000"/>
              </a:lnSpc>
              <a:spcBef>
                <a:spcPts val="0"/>
              </a:spcBef>
              <a:spcAft>
                <a:spcPts val="0"/>
              </a:spcAft>
              <a:buSzPts val="1800"/>
              <a:buChar char="•"/>
            </a:pPr>
            <a:r>
              <a:rPr lang="en-US" sz="1800"/>
              <a:t>Enable compliance for business and security</a:t>
            </a:r>
            <a:endParaRPr sz="1800"/>
          </a:p>
        </p:txBody>
      </p:sp>
      <p:pic>
        <p:nvPicPr>
          <p:cNvPr descr="Green Pace logo" id="199" name="Google Shape;199;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9504e29505_0_0"/>
          <p:cNvSpPr txBox="1"/>
          <p:nvPr>
            <p:ph type="title"/>
          </p:nvPr>
        </p:nvSpPr>
        <p:spPr>
          <a:xfrm>
            <a:off x="0" y="0"/>
            <a:ext cx="6215700" cy="129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4400">
                <a:solidFill>
                  <a:schemeClr val="dk1"/>
                </a:solidFill>
              </a:rPr>
              <a:t>Unit Testing</a:t>
            </a:r>
            <a:endParaRPr b="1" sz="4400">
              <a:solidFill>
                <a:schemeClr val="dk1"/>
              </a:solidFill>
            </a:endParaRPr>
          </a:p>
        </p:txBody>
      </p:sp>
      <p:pic>
        <p:nvPicPr>
          <p:cNvPr descr="Green Pace logo" id="205" name="Google Shape;205;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06" name="Google Shape;206;g9504e29505_0_0"/>
          <p:cNvPicPr preferRelativeResize="0"/>
          <p:nvPr/>
        </p:nvPicPr>
        <p:blipFill rotWithShape="1">
          <a:blip r:embed="rId4">
            <a:alphaModFix/>
          </a:blip>
          <a:srcRect b="31123" l="0" r="12010" t="38413"/>
          <a:stretch/>
        </p:blipFill>
        <p:spPr>
          <a:xfrm>
            <a:off x="194775" y="1994200"/>
            <a:ext cx="10580049" cy="2869600"/>
          </a:xfrm>
          <a:prstGeom prst="rect">
            <a:avLst/>
          </a:prstGeom>
          <a:noFill/>
          <a:ln>
            <a:noFill/>
          </a:ln>
        </p:spPr>
      </p:pic>
      <p:sp>
        <p:nvSpPr>
          <p:cNvPr id="207" name="Google Shape;207;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Test Clearing Collection</a:t>
            </a:r>
            <a:endParaRPr/>
          </a:p>
        </p:txBody>
      </p:sp>
      <p:pic>
        <p:nvPicPr>
          <p:cNvPr id="208" name="Google Shape;208;g9504e29505_0_0"/>
          <p:cNvPicPr preferRelativeResize="0"/>
          <p:nvPr/>
        </p:nvPicPr>
        <p:blipFill rotWithShape="1">
          <a:blip r:embed="rId5">
            <a:alphaModFix/>
          </a:blip>
          <a:srcRect b="68959" l="0" r="48325" t="26365"/>
          <a:stretch/>
        </p:blipFill>
        <p:spPr>
          <a:xfrm>
            <a:off x="1684925" y="5440525"/>
            <a:ext cx="7599726" cy="534174"/>
          </a:xfrm>
          <a:prstGeom prst="rect">
            <a:avLst/>
          </a:prstGeom>
          <a:noFill/>
          <a:ln>
            <a:noFill/>
          </a:ln>
        </p:spPr>
      </p:pic>
      <p:sp>
        <p:nvSpPr>
          <p:cNvPr id="209" name="Google Shape;209;g9504e29505_0_0"/>
          <p:cNvSpPr txBox="1"/>
          <p:nvPr>
            <p:ph type="title"/>
          </p:nvPr>
        </p:nvSpPr>
        <p:spPr>
          <a:xfrm>
            <a:off x="-26100" y="26275"/>
            <a:ext cx="6215700" cy="129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4400"/>
              <a:t>Unit Testing</a:t>
            </a:r>
            <a:endParaRPr b="1"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bd714f7d34_0_13"/>
          <p:cNvSpPr txBox="1"/>
          <p:nvPr>
            <p:ph type="title"/>
          </p:nvPr>
        </p:nvSpPr>
        <p:spPr>
          <a:xfrm>
            <a:off x="828750" y="764375"/>
            <a:ext cx="106773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Negative Test for out_of_range exception</a:t>
            </a:r>
            <a:endParaRPr/>
          </a:p>
        </p:txBody>
      </p:sp>
      <p:pic>
        <p:nvPicPr>
          <p:cNvPr descr="Green Pace logo" id="215" name="Google Shape;215;g2bd714f7d34_0_13"/>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6" name="Google Shape;216;g2bd714f7d34_0_13"/>
          <p:cNvPicPr preferRelativeResize="0"/>
          <p:nvPr/>
        </p:nvPicPr>
        <p:blipFill rotWithShape="1">
          <a:blip r:embed="rId4">
            <a:alphaModFix/>
          </a:blip>
          <a:srcRect b="54144" l="0" r="10762" t="14348"/>
          <a:stretch/>
        </p:blipFill>
        <p:spPr>
          <a:xfrm>
            <a:off x="281775" y="1985375"/>
            <a:ext cx="10574999" cy="3045651"/>
          </a:xfrm>
          <a:prstGeom prst="rect">
            <a:avLst/>
          </a:prstGeom>
          <a:noFill/>
          <a:ln>
            <a:noFill/>
          </a:ln>
        </p:spPr>
      </p:pic>
      <p:pic>
        <p:nvPicPr>
          <p:cNvPr id="217" name="Google Shape;217;g2bd714f7d34_0_13"/>
          <p:cNvPicPr preferRelativeResize="0"/>
          <p:nvPr/>
        </p:nvPicPr>
        <p:blipFill rotWithShape="1">
          <a:blip r:embed="rId5">
            <a:alphaModFix/>
          </a:blip>
          <a:srcRect b="55638" l="0" r="39722" t="39686"/>
          <a:stretch/>
        </p:blipFill>
        <p:spPr>
          <a:xfrm>
            <a:off x="1684925" y="5440525"/>
            <a:ext cx="8865049" cy="534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