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苏子柔"/>
          <p:cNvSpPr txBox="1"/>
          <p:nvPr>
            <p:ph type="body" sz="quarter" idx="21"/>
          </p:nvPr>
        </p:nvSpPr>
        <p:spPr>
          <a:xfrm>
            <a:off x="2387600" y="8953500"/>
            <a:ext cx="19621500" cy="673100"/>
          </a:xfrm>
          <a:prstGeom prst="rect">
            <a:avLst/>
          </a:prstGeom>
        </p:spPr>
        <p:txBody>
          <a:bodyPr anchor="t">
            <a:spAutoFit/>
          </a:bodyPr>
          <a:lstStyle>
            <a:lvl1pPr marL="0" indent="0" algn="ctr">
              <a:spcBef>
                <a:spcPts val="0"/>
              </a:spcBef>
              <a:buSzTx/>
              <a:buNone/>
              <a:defRPr i="1" sz="3200"/>
            </a:lvl1pPr>
          </a:lstStyle>
          <a:p>
            <a:pPr/>
            <a:r>
              <a:t>–苏子柔</a:t>
            </a:r>
          </a:p>
        </p:txBody>
      </p:sp>
      <p:sp>
        <p:nvSpPr>
          <p:cNvPr id="94" name="“在此键入引文。”"/>
          <p:cNvSpPr txBox="1"/>
          <p:nvPr>
            <p:ph type="body" sz="quarter" idx="22"/>
          </p:nvPr>
        </p:nvSpPr>
        <p:spPr>
          <a:xfrm>
            <a:off x="2387600" y="6013450"/>
            <a:ext cx="19621500" cy="952501"/>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532241774_2880x1920.jpg"/>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532241774_2880x1920.jpg"/>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nchor="b"/>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532204087_1355x1355.jpg"/>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532205080_1647x1098.jpg"/>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532205080_1647x1098.jpg"/>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532204087_1355x1355.jpg"/>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532241774_2880x1920.jpg"/>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gif"/><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ank the whole class and calculate the corresponding grade"/>
          <p:cNvSpPr txBox="1"/>
          <p:nvPr>
            <p:ph type="ctrTitle"/>
          </p:nvPr>
        </p:nvSpPr>
        <p:spPr>
          <a:xfrm>
            <a:off x="1778000" y="3271378"/>
            <a:ext cx="20828000" cy="4648201"/>
          </a:xfrm>
          <a:prstGeom prst="rect">
            <a:avLst/>
          </a:prstGeom>
        </p:spPr>
        <p:txBody>
          <a:bodyPr/>
          <a:lstStyle>
            <a:lvl1pPr defTabSz="751205">
              <a:defRPr sz="10192"/>
            </a:lvl1pPr>
          </a:lstStyle>
          <a:p>
            <a:pPr/>
            <a:r>
              <a:t>Rank the whole class and calculate the corresponding grade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Program Design and Implementation"/>
          <p:cNvSpPr txBox="1"/>
          <p:nvPr>
            <p:ph type="title"/>
          </p:nvPr>
        </p:nvSpPr>
        <p:spPr>
          <a:prstGeom prst="rect">
            <a:avLst/>
          </a:prstGeom>
        </p:spPr>
        <p:txBody>
          <a:bodyPr/>
          <a:lstStyle>
            <a:lvl1pPr defTabSz="709930">
              <a:defRPr sz="9632"/>
            </a:lvl1pPr>
          </a:lstStyle>
          <a:p>
            <a:pPr/>
            <a:r>
              <a:t>Program Design and Implementation</a:t>
            </a:r>
          </a:p>
        </p:txBody>
      </p:sp>
      <p:sp>
        <p:nvSpPr>
          <p:cNvPr id="158" name="Gradation:"/>
          <p:cNvSpPr txBox="1"/>
          <p:nvPr/>
        </p:nvSpPr>
        <p:spPr>
          <a:xfrm>
            <a:off x="1777999" y="3047999"/>
            <a:ext cx="2981860"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800">
                <a:solidFill>
                  <a:schemeClr val="accent3">
                    <a:hueOff val="914337"/>
                    <a:satOff val="31515"/>
                    <a:lumOff val="-30790"/>
                  </a:schemeClr>
                </a:solidFill>
              </a:defRPr>
            </a:lvl1pPr>
          </a:lstStyle>
          <a:p>
            <a:pPr/>
            <a:r>
              <a:t>Gradation:</a:t>
            </a:r>
          </a:p>
        </p:txBody>
      </p:sp>
      <p:pic>
        <p:nvPicPr>
          <p:cNvPr id="159" name="图像" descr="图像"/>
          <p:cNvPicPr>
            <a:picLocks noChangeAspect="1"/>
          </p:cNvPicPr>
          <p:nvPr/>
        </p:nvPicPr>
        <p:blipFill>
          <a:blip r:embed="rId2">
            <a:extLst/>
          </a:blip>
          <a:stretch>
            <a:fillRect/>
          </a:stretch>
        </p:blipFill>
        <p:spPr>
          <a:xfrm>
            <a:off x="1849622" y="4262831"/>
            <a:ext cx="16189063" cy="2411138"/>
          </a:xfrm>
          <a:prstGeom prst="rect">
            <a:avLst/>
          </a:prstGeom>
          <a:ln w="25400">
            <a:solidFill>
              <a:srgbClr val="000000"/>
            </a:solidFill>
            <a:miter lim="400000"/>
          </a:ln>
        </p:spPr>
      </p:pic>
      <p:pic>
        <p:nvPicPr>
          <p:cNvPr id="160" name="图像" descr="图像"/>
          <p:cNvPicPr>
            <a:picLocks noChangeAspect="1"/>
          </p:cNvPicPr>
          <p:nvPr/>
        </p:nvPicPr>
        <p:blipFill>
          <a:blip r:embed="rId3">
            <a:extLst/>
          </a:blip>
          <a:stretch>
            <a:fillRect/>
          </a:stretch>
        </p:blipFill>
        <p:spPr>
          <a:xfrm>
            <a:off x="1849622" y="7080367"/>
            <a:ext cx="16189063" cy="666753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Appendix:"/>
          <p:cNvSpPr txBox="1"/>
          <p:nvPr/>
        </p:nvSpPr>
        <p:spPr>
          <a:xfrm>
            <a:off x="626737" y="561242"/>
            <a:ext cx="2880666"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800"/>
            </a:lvl1pPr>
          </a:lstStyle>
          <a:p>
            <a:pPr/>
            <a:r>
              <a:t>Appendix:</a:t>
            </a:r>
          </a:p>
        </p:txBody>
      </p:sp>
      <p:pic>
        <p:nvPicPr>
          <p:cNvPr id="163" name="图像" descr="图像"/>
          <p:cNvPicPr>
            <a:picLocks noChangeAspect="1"/>
          </p:cNvPicPr>
          <p:nvPr/>
        </p:nvPicPr>
        <p:blipFill>
          <a:blip r:embed="rId2">
            <a:extLst/>
          </a:blip>
          <a:stretch>
            <a:fillRect/>
          </a:stretch>
        </p:blipFill>
        <p:spPr>
          <a:xfrm>
            <a:off x="240526" y="1436804"/>
            <a:ext cx="11799723" cy="11781791"/>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pic>
        <p:nvPicPr>
          <p:cNvPr id="164" name="图像" descr="图像"/>
          <p:cNvPicPr>
            <a:picLocks noChangeAspect="1"/>
          </p:cNvPicPr>
          <p:nvPr/>
        </p:nvPicPr>
        <p:blipFill>
          <a:blip r:embed="rId3">
            <a:extLst/>
          </a:blip>
          <a:stretch>
            <a:fillRect/>
          </a:stretch>
        </p:blipFill>
        <p:spPr>
          <a:xfrm>
            <a:off x="12263528" y="1436804"/>
            <a:ext cx="11799723" cy="11781791"/>
          </a:xfrm>
          <a:prstGeom prst="rect">
            <a:avLst/>
          </a:prstGeom>
          <a:ln w="25400">
            <a:solidFill>
              <a:srgbClr val="F3F7F5"/>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Program introduction"/>
          <p:cNvSpPr txBox="1"/>
          <p:nvPr>
            <p:ph type="title"/>
          </p:nvPr>
        </p:nvSpPr>
        <p:spPr>
          <a:prstGeom prst="rect">
            <a:avLst/>
          </a:prstGeom>
        </p:spPr>
        <p:txBody>
          <a:bodyPr/>
          <a:lstStyle/>
          <a:p>
            <a:pPr/>
            <a:r>
              <a:t>Program introduction</a:t>
            </a:r>
          </a:p>
        </p:txBody>
      </p:sp>
      <p:sp>
        <p:nvSpPr>
          <p:cNvPr id="122" name="Rank the scores of 30 students in the class and count their grades.…"/>
          <p:cNvSpPr txBox="1"/>
          <p:nvPr>
            <p:ph type="body" idx="1"/>
          </p:nvPr>
        </p:nvSpPr>
        <p:spPr>
          <a:prstGeom prst="rect">
            <a:avLst/>
          </a:prstGeom>
        </p:spPr>
        <p:txBody>
          <a:bodyPr/>
          <a:lstStyle/>
          <a:p>
            <a:pPr>
              <a:defRPr>
                <a:solidFill>
                  <a:schemeClr val="accent6">
                    <a:hueOff val="-146070"/>
                    <a:satOff val="-10048"/>
                    <a:lumOff val="-30626"/>
                  </a:schemeClr>
                </a:solidFill>
              </a:defRPr>
            </a:pPr>
            <a:r>
              <a:t>Rank the scores of 30 students in the class and count their grades.</a:t>
            </a:r>
          </a:p>
          <a:p>
            <a:pPr>
              <a:defRPr>
                <a:solidFill>
                  <a:schemeClr val="accent6">
                    <a:hueOff val="-146070"/>
                    <a:satOff val="-10048"/>
                    <a:lumOff val="-30626"/>
                  </a:schemeClr>
                </a:solidFill>
              </a:defRPr>
            </a:pPr>
            <a:r>
              <a:t>Count the number of people at all levels</a:t>
            </a:r>
          </a:p>
          <a:p>
            <a:pPr/>
            <a:r>
              <a:t>Grade A accounts for 25% of the class, and the score is above 90.</a:t>
            </a:r>
          </a:p>
          <a:p>
            <a:pPr/>
            <a:r>
              <a:t>Grade B accounts for 50% of the class, and the score is above 80.</a:t>
            </a:r>
          </a:p>
          <a:p>
            <a:pPr/>
            <a:r>
              <a:t>The rest of the students are Grade C.</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Program Design and Implementation"/>
          <p:cNvSpPr txBox="1"/>
          <p:nvPr>
            <p:ph type="title"/>
          </p:nvPr>
        </p:nvSpPr>
        <p:spPr>
          <a:prstGeom prst="rect">
            <a:avLst/>
          </a:prstGeom>
        </p:spPr>
        <p:txBody>
          <a:bodyPr/>
          <a:lstStyle>
            <a:lvl1pPr defTabSz="709930">
              <a:defRPr sz="9632"/>
            </a:lvl1pPr>
          </a:lstStyle>
          <a:p>
            <a:pPr/>
            <a:r>
              <a:t>Program Design and Implementation</a:t>
            </a:r>
          </a:p>
        </p:txBody>
      </p:sp>
      <p:sp>
        <p:nvSpPr>
          <p:cNvPr id="125" name="(1) Copy the scores of all 30 students to the memory address pointed by RESULT;…"/>
          <p:cNvSpPr txBox="1"/>
          <p:nvPr>
            <p:ph type="body" idx="1"/>
          </p:nvPr>
        </p:nvSpPr>
        <p:spPr>
          <a:prstGeom prst="rect">
            <a:avLst/>
          </a:prstGeom>
        </p:spPr>
        <p:txBody>
          <a:bodyPr/>
          <a:lstStyle/>
          <a:p>
            <a:pPr/>
            <a:r>
              <a:t>(1) Copy the scores of all 30 students to the memory address pointed by RESULT;</a:t>
            </a:r>
          </a:p>
          <a:p>
            <a:pPr/>
            <a:r>
              <a:t>(2) Output students' scores in descending order by bubble sorting. The sorting results are stored in x4000 to x401E;</a:t>
            </a:r>
          </a:p>
          <a:p>
            <a:pPr/>
            <a:r>
              <a:t>(3) Calculate the number of people at A and B levels and save them to the corresponding addresses of x4100 and x4101.</a:t>
            </a:r>
          </a:p>
        </p:txBody>
      </p:sp>
      <p:sp>
        <p:nvSpPr>
          <p:cNvPr id="126" name="Algorithm flow:"/>
          <p:cNvSpPr txBox="1"/>
          <p:nvPr/>
        </p:nvSpPr>
        <p:spPr>
          <a:xfrm>
            <a:off x="1778000" y="3047999"/>
            <a:ext cx="4200449"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800">
                <a:solidFill>
                  <a:schemeClr val="accent3">
                    <a:hueOff val="914337"/>
                    <a:satOff val="31515"/>
                    <a:lumOff val="-30790"/>
                  </a:schemeClr>
                </a:solidFill>
              </a:defRPr>
            </a:lvl1pPr>
          </a:lstStyle>
          <a:p>
            <a:pPr/>
            <a:r>
              <a:t>Algorithm flow:</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Program Design and Implementation"/>
          <p:cNvSpPr txBox="1"/>
          <p:nvPr>
            <p:ph type="title"/>
          </p:nvPr>
        </p:nvSpPr>
        <p:spPr>
          <a:prstGeom prst="rect">
            <a:avLst/>
          </a:prstGeom>
        </p:spPr>
        <p:txBody>
          <a:bodyPr/>
          <a:lstStyle>
            <a:lvl1pPr defTabSz="709930">
              <a:defRPr sz="9632"/>
            </a:lvl1pPr>
          </a:lstStyle>
          <a:p>
            <a:pPr/>
            <a:r>
              <a:t>Program Design and Implementation</a:t>
            </a:r>
          </a:p>
        </p:txBody>
      </p:sp>
      <p:sp>
        <p:nvSpPr>
          <p:cNvPr id="129" name="Important addresses and constants are denoted as follows:"/>
          <p:cNvSpPr txBox="1"/>
          <p:nvPr/>
        </p:nvSpPr>
        <p:spPr>
          <a:xfrm>
            <a:off x="1777999" y="3047999"/>
            <a:ext cx="16283332"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800">
                <a:solidFill>
                  <a:schemeClr val="accent3">
                    <a:hueOff val="914337"/>
                    <a:satOff val="31515"/>
                    <a:lumOff val="-30790"/>
                  </a:schemeClr>
                </a:solidFill>
              </a:defRPr>
            </a:lvl1pPr>
          </a:lstStyle>
          <a:p>
            <a:pPr/>
            <a:r>
              <a:t>Important addresses and constants are denoted as follows:</a:t>
            </a:r>
          </a:p>
        </p:txBody>
      </p:sp>
      <p:pic>
        <p:nvPicPr>
          <p:cNvPr id="130" name="图像" descr="图像"/>
          <p:cNvPicPr>
            <a:picLocks noChangeAspect="1"/>
          </p:cNvPicPr>
          <p:nvPr/>
        </p:nvPicPr>
        <p:blipFill>
          <a:blip r:embed="rId2">
            <a:extLst/>
          </a:blip>
          <a:stretch>
            <a:fillRect/>
          </a:stretch>
        </p:blipFill>
        <p:spPr>
          <a:xfrm>
            <a:off x="1793762" y="4262831"/>
            <a:ext cx="17505391" cy="440955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Program Design and Implementation"/>
          <p:cNvSpPr txBox="1"/>
          <p:nvPr>
            <p:ph type="title"/>
          </p:nvPr>
        </p:nvSpPr>
        <p:spPr>
          <a:prstGeom prst="rect">
            <a:avLst/>
          </a:prstGeom>
        </p:spPr>
        <p:txBody>
          <a:bodyPr/>
          <a:lstStyle>
            <a:lvl1pPr defTabSz="709930">
              <a:defRPr sz="9632"/>
            </a:lvl1pPr>
          </a:lstStyle>
          <a:p>
            <a:pPr/>
            <a:r>
              <a:t>Program Design and Implementation</a:t>
            </a:r>
          </a:p>
        </p:txBody>
      </p:sp>
      <p:sp>
        <p:nvSpPr>
          <p:cNvPr id="133" name="Program implementation:"/>
          <p:cNvSpPr txBox="1"/>
          <p:nvPr/>
        </p:nvSpPr>
        <p:spPr>
          <a:xfrm>
            <a:off x="1777999" y="3047999"/>
            <a:ext cx="6991809"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800">
                <a:solidFill>
                  <a:schemeClr val="accent3">
                    <a:hueOff val="914337"/>
                    <a:satOff val="31515"/>
                    <a:lumOff val="-30790"/>
                  </a:schemeClr>
                </a:solidFill>
              </a:defRPr>
            </a:lvl1pPr>
          </a:lstStyle>
          <a:p>
            <a:pPr/>
            <a:r>
              <a:t>Program implementation:</a:t>
            </a:r>
          </a:p>
        </p:txBody>
      </p:sp>
      <p:pic>
        <p:nvPicPr>
          <p:cNvPr id="134" name="图像" descr="图像"/>
          <p:cNvPicPr>
            <a:picLocks noChangeAspect="1"/>
          </p:cNvPicPr>
          <p:nvPr/>
        </p:nvPicPr>
        <p:blipFill>
          <a:blip r:embed="rId2">
            <a:extLst/>
          </a:blip>
          <a:stretch>
            <a:fillRect/>
          </a:stretch>
        </p:blipFill>
        <p:spPr>
          <a:xfrm>
            <a:off x="1793762" y="4262831"/>
            <a:ext cx="19022920" cy="213611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Program Design and Implementation"/>
          <p:cNvSpPr txBox="1"/>
          <p:nvPr>
            <p:ph type="title"/>
          </p:nvPr>
        </p:nvSpPr>
        <p:spPr>
          <a:prstGeom prst="rect">
            <a:avLst/>
          </a:prstGeom>
        </p:spPr>
        <p:txBody>
          <a:bodyPr/>
          <a:lstStyle>
            <a:lvl1pPr defTabSz="709930">
              <a:defRPr sz="9632"/>
            </a:lvl1pPr>
          </a:lstStyle>
          <a:p>
            <a:pPr/>
            <a:r>
              <a:t>Program Design and Implementation</a:t>
            </a:r>
          </a:p>
        </p:txBody>
      </p:sp>
      <p:sp>
        <p:nvSpPr>
          <p:cNvPr id="137" name="Storage of achievements:"/>
          <p:cNvSpPr txBox="1"/>
          <p:nvPr/>
        </p:nvSpPr>
        <p:spPr>
          <a:xfrm>
            <a:off x="1778000" y="3047999"/>
            <a:ext cx="7069227"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800">
                <a:solidFill>
                  <a:schemeClr val="accent3">
                    <a:hueOff val="914337"/>
                    <a:satOff val="31515"/>
                    <a:lumOff val="-30790"/>
                  </a:schemeClr>
                </a:solidFill>
              </a:defRPr>
            </a:lvl1pPr>
          </a:lstStyle>
          <a:p>
            <a:pPr/>
            <a:r>
              <a:t>Storage of achievements:</a:t>
            </a:r>
          </a:p>
        </p:txBody>
      </p:sp>
      <p:sp>
        <p:nvSpPr>
          <p:cNvPr id="138" name="Store the first address x3200 of the score with the label SCORE, and record 30 scores with files at the starting position: ORIG x3200. The continuous recursion of Filt is used to copy the scores."/>
          <p:cNvSpPr txBox="1"/>
          <p:nvPr/>
        </p:nvSpPr>
        <p:spPr>
          <a:xfrm>
            <a:off x="1778000" y="4262831"/>
            <a:ext cx="21005800" cy="22562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5900"/>
              </a:spcBef>
              <a:defRPr b="0" sz="4800"/>
            </a:lvl1pPr>
          </a:lstStyle>
          <a:p>
            <a:pPr/>
            <a:r>
              <a:t>Store the first address x3200 of the score with the label SCORE, and record 30 scores with files at the starting position: ORIG x3200. The continuous recursion of Filt is used to copy the scores.</a:t>
            </a:r>
          </a:p>
        </p:txBody>
      </p:sp>
      <p:pic>
        <p:nvPicPr>
          <p:cNvPr id="139" name="图像" descr="图像"/>
          <p:cNvPicPr>
            <a:picLocks noChangeAspect="1"/>
          </p:cNvPicPr>
          <p:nvPr/>
        </p:nvPicPr>
        <p:blipFill>
          <a:blip r:embed="rId2">
            <a:extLst/>
          </a:blip>
          <a:stretch>
            <a:fillRect/>
          </a:stretch>
        </p:blipFill>
        <p:spPr>
          <a:xfrm>
            <a:off x="1651580" y="6925462"/>
            <a:ext cx="21005801" cy="341583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Program Design and Implementation"/>
          <p:cNvSpPr txBox="1"/>
          <p:nvPr>
            <p:ph type="title"/>
          </p:nvPr>
        </p:nvSpPr>
        <p:spPr>
          <a:prstGeom prst="rect">
            <a:avLst/>
          </a:prstGeom>
        </p:spPr>
        <p:txBody>
          <a:bodyPr/>
          <a:lstStyle>
            <a:lvl1pPr defTabSz="709930">
              <a:defRPr sz="9632"/>
            </a:lvl1pPr>
          </a:lstStyle>
          <a:p>
            <a:pPr/>
            <a:r>
              <a:t>Program Design and Implementation</a:t>
            </a:r>
          </a:p>
        </p:txBody>
      </p:sp>
      <p:sp>
        <p:nvSpPr>
          <p:cNvPr id="142" name="Bubble sort:"/>
          <p:cNvSpPr txBox="1"/>
          <p:nvPr/>
        </p:nvSpPr>
        <p:spPr>
          <a:xfrm>
            <a:off x="1777999" y="3047999"/>
            <a:ext cx="3445156"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800">
                <a:solidFill>
                  <a:schemeClr val="accent3">
                    <a:hueOff val="914337"/>
                    <a:satOff val="31515"/>
                    <a:lumOff val="-30790"/>
                  </a:schemeClr>
                </a:solidFill>
              </a:defRPr>
            </a:lvl1pPr>
          </a:lstStyle>
          <a:p>
            <a:pPr/>
            <a:r>
              <a:t>Bubble sort:</a:t>
            </a:r>
          </a:p>
        </p:txBody>
      </p:sp>
      <p:pic>
        <p:nvPicPr>
          <p:cNvPr id="143" name="20210611113132421.gif" descr="20210611113132421.gif"/>
          <p:cNvPicPr>
            <a:picLocks noChangeAspect="0"/>
          </p:cNvPicPr>
          <p:nvPr/>
        </p:nvPicPr>
        <p:blipFill>
          <a:blip r:embed="rId2">
            <a:extLst/>
          </a:blip>
          <a:stretch>
            <a:fillRect/>
          </a:stretch>
        </p:blipFill>
        <p:spPr>
          <a:xfrm>
            <a:off x="1797791" y="9097162"/>
            <a:ext cx="13481043" cy="4194466"/>
          </a:xfrm>
          <a:prstGeom prst="rect">
            <a:avLst/>
          </a:prstGeom>
          <a:ln w="12700">
            <a:miter lim="400000"/>
          </a:ln>
        </p:spPr>
      </p:pic>
      <p:sp>
        <p:nvSpPr>
          <p:cNvPr id="144" name="Bubble sorting is to start from the first element in the sequence and compare two adjacent elements in turn. If the previous element is larger than the next element, exchange their positions.…"/>
          <p:cNvSpPr txBox="1"/>
          <p:nvPr/>
        </p:nvSpPr>
        <p:spPr>
          <a:xfrm>
            <a:off x="1778000" y="4262831"/>
            <a:ext cx="21005800" cy="44279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4800"/>
            </a:pPr>
            <a:r>
              <a:t>Bubble sorting is to start from the first element in the sequence and compare two adjacent elements in turn. If the previous element is larger than the next element, exchange their positions. </a:t>
            </a:r>
          </a:p>
          <a:p>
            <a:pPr algn="l">
              <a:defRPr b="0" sz="4800"/>
            </a:pPr>
            <a:r>
              <a:t>If the previous element is less than or equal to the next element, they will not be exchanged; This comparison and exchange continues until the last element that has not been ordered.</a:t>
            </a:r>
          </a:p>
        </p:txBody>
      </p:sp>
      <p:pic>
        <p:nvPicPr>
          <p:cNvPr id="145" name="图像" descr="图像"/>
          <p:cNvPicPr>
            <a:picLocks noChangeAspect="1"/>
          </p:cNvPicPr>
          <p:nvPr/>
        </p:nvPicPr>
        <p:blipFill>
          <a:blip r:embed="rId3">
            <a:extLst/>
          </a:blip>
          <a:stretch>
            <a:fillRect/>
          </a:stretch>
        </p:blipFill>
        <p:spPr>
          <a:xfrm>
            <a:off x="15487553" y="9097162"/>
            <a:ext cx="8053375" cy="419446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Program Design and Implementation"/>
          <p:cNvSpPr txBox="1"/>
          <p:nvPr>
            <p:ph type="title"/>
          </p:nvPr>
        </p:nvSpPr>
        <p:spPr>
          <a:prstGeom prst="rect">
            <a:avLst/>
          </a:prstGeom>
        </p:spPr>
        <p:txBody>
          <a:bodyPr/>
          <a:lstStyle>
            <a:lvl1pPr defTabSz="709930">
              <a:defRPr sz="9632"/>
            </a:lvl1pPr>
          </a:lstStyle>
          <a:p>
            <a:pPr/>
            <a:r>
              <a:t>Program Design and Implementation</a:t>
            </a:r>
          </a:p>
        </p:txBody>
      </p:sp>
      <p:sp>
        <p:nvSpPr>
          <p:cNvPr id="148" name="Bubble sort:"/>
          <p:cNvSpPr txBox="1"/>
          <p:nvPr/>
        </p:nvSpPr>
        <p:spPr>
          <a:xfrm>
            <a:off x="1777999" y="3047999"/>
            <a:ext cx="3445156"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800">
                <a:solidFill>
                  <a:schemeClr val="accent3">
                    <a:hueOff val="914337"/>
                    <a:satOff val="31515"/>
                    <a:lumOff val="-30790"/>
                  </a:schemeClr>
                </a:solidFill>
              </a:defRPr>
            </a:lvl1pPr>
          </a:lstStyle>
          <a:p>
            <a:pPr/>
            <a:r>
              <a:t>Bubble sort:</a:t>
            </a:r>
          </a:p>
        </p:txBody>
      </p:sp>
      <p:pic>
        <p:nvPicPr>
          <p:cNvPr id="149" name="图像" descr="图像"/>
          <p:cNvPicPr>
            <a:picLocks noChangeAspect="1"/>
          </p:cNvPicPr>
          <p:nvPr/>
        </p:nvPicPr>
        <p:blipFill>
          <a:blip r:embed="rId2">
            <a:extLst/>
          </a:blip>
          <a:srcRect l="0" t="16749" r="0" b="0"/>
          <a:stretch>
            <a:fillRect/>
          </a:stretch>
        </p:blipFill>
        <p:spPr>
          <a:xfrm>
            <a:off x="6177138" y="4273296"/>
            <a:ext cx="15744453" cy="8824498"/>
          </a:xfrm>
          <a:prstGeom prst="rect">
            <a:avLst/>
          </a:prstGeom>
          <a:ln w="12700">
            <a:miter lim="400000"/>
          </a:ln>
        </p:spPr>
      </p:pic>
      <p:pic>
        <p:nvPicPr>
          <p:cNvPr id="150" name="图像" descr="图像"/>
          <p:cNvPicPr>
            <a:picLocks noChangeAspect="1"/>
          </p:cNvPicPr>
          <p:nvPr/>
        </p:nvPicPr>
        <p:blipFill>
          <a:blip r:embed="rId2">
            <a:extLst/>
          </a:blip>
          <a:srcRect l="0" t="0" r="0" b="84108"/>
          <a:stretch>
            <a:fillRect/>
          </a:stretch>
        </p:blipFill>
        <p:spPr>
          <a:xfrm>
            <a:off x="6177138" y="2497806"/>
            <a:ext cx="15744453" cy="1684479"/>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Program Design and Implementation"/>
          <p:cNvSpPr txBox="1"/>
          <p:nvPr>
            <p:ph type="title"/>
          </p:nvPr>
        </p:nvSpPr>
        <p:spPr>
          <a:prstGeom prst="rect">
            <a:avLst/>
          </a:prstGeom>
        </p:spPr>
        <p:txBody>
          <a:bodyPr/>
          <a:lstStyle>
            <a:lvl1pPr defTabSz="709930">
              <a:defRPr sz="9632"/>
            </a:lvl1pPr>
          </a:lstStyle>
          <a:p>
            <a:pPr/>
            <a:r>
              <a:t>Program Design and Implementation</a:t>
            </a:r>
          </a:p>
        </p:txBody>
      </p:sp>
      <p:sp>
        <p:nvSpPr>
          <p:cNvPr id="153" name="Gradation:"/>
          <p:cNvSpPr txBox="1"/>
          <p:nvPr/>
        </p:nvSpPr>
        <p:spPr>
          <a:xfrm>
            <a:off x="1777999" y="3047999"/>
            <a:ext cx="2981860"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4800">
                <a:solidFill>
                  <a:schemeClr val="accent3">
                    <a:hueOff val="914337"/>
                    <a:satOff val="31515"/>
                    <a:lumOff val="-30790"/>
                  </a:schemeClr>
                </a:solidFill>
              </a:defRPr>
            </a:lvl1pPr>
          </a:lstStyle>
          <a:p>
            <a:pPr/>
            <a:r>
              <a:t>Gradation:</a:t>
            </a:r>
          </a:p>
        </p:txBody>
      </p:sp>
      <p:pic>
        <p:nvPicPr>
          <p:cNvPr id="154" name="图像" descr="图像"/>
          <p:cNvPicPr>
            <a:picLocks noChangeAspect="1"/>
          </p:cNvPicPr>
          <p:nvPr/>
        </p:nvPicPr>
        <p:blipFill>
          <a:blip r:embed="rId2">
            <a:extLst/>
          </a:blip>
          <a:stretch>
            <a:fillRect/>
          </a:stretch>
        </p:blipFill>
        <p:spPr>
          <a:xfrm>
            <a:off x="1849622" y="4262831"/>
            <a:ext cx="16189063" cy="2411138"/>
          </a:xfrm>
          <a:prstGeom prst="rect">
            <a:avLst/>
          </a:prstGeom>
          <a:ln w="25400">
            <a:solidFill>
              <a:srgbClr val="000000"/>
            </a:solidFill>
            <a:miter lim="400000"/>
          </a:ln>
        </p:spPr>
      </p:pic>
      <p:pic>
        <p:nvPicPr>
          <p:cNvPr id="155" name="图像" descr="图像"/>
          <p:cNvPicPr>
            <a:picLocks noChangeAspect="1"/>
          </p:cNvPicPr>
          <p:nvPr/>
        </p:nvPicPr>
        <p:blipFill>
          <a:blip r:embed="rId3">
            <a:extLst/>
          </a:blip>
          <a:stretch>
            <a:fillRect/>
          </a:stretch>
        </p:blipFill>
        <p:spPr>
          <a:xfrm>
            <a:off x="1857734" y="7080367"/>
            <a:ext cx="16172839" cy="646422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