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5"/>
  </p:notesMasterIdLst>
  <p:handoutMasterIdLst>
    <p:handoutMasterId r:id="rId76"/>
  </p:handoutMasterIdLst>
  <p:sldIdLst>
    <p:sldId id="366" r:id="rId2"/>
    <p:sldId id="367" r:id="rId3"/>
    <p:sldId id="368" r:id="rId4"/>
    <p:sldId id="258" r:id="rId5"/>
    <p:sldId id="261" r:id="rId6"/>
    <p:sldId id="263" r:id="rId7"/>
    <p:sldId id="330" r:id="rId8"/>
    <p:sldId id="268" r:id="rId9"/>
    <p:sldId id="267" r:id="rId10"/>
    <p:sldId id="270" r:id="rId11"/>
    <p:sldId id="271" r:id="rId12"/>
    <p:sldId id="273" r:id="rId13"/>
    <p:sldId id="272" r:id="rId14"/>
    <p:sldId id="276" r:id="rId15"/>
    <p:sldId id="277" r:id="rId16"/>
    <p:sldId id="346" r:id="rId17"/>
    <p:sldId id="278" r:id="rId18"/>
    <p:sldId id="283" r:id="rId19"/>
    <p:sldId id="281" r:id="rId20"/>
    <p:sldId id="284" r:id="rId21"/>
    <p:sldId id="342" r:id="rId22"/>
    <p:sldId id="282" r:id="rId23"/>
    <p:sldId id="285" r:id="rId24"/>
    <p:sldId id="343" r:id="rId25"/>
    <p:sldId id="287" r:id="rId26"/>
    <p:sldId id="344" r:id="rId27"/>
    <p:sldId id="288" r:id="rId28"/>
    <p:sldId id="360" r:id="rId29"/>
    <p:sldId id="291" r:id="rId30"/>
    <p:sldId id="289" r:id="rId31"/>
    <p:sldId id="356" r:id="rId32"/>
    <p:sldId id="292" r:id="rId33"/>
    <p:sldId id="293" r:id="rId34"/>
    <p:sldId id="294" r:id="rId35"/>
    <p:sldId id="362" r:id="rId36"/>
    <p:sldId id="363" r:id="rId37"/>
    <p:sldId id="364" r:id="rId38"/>
    <p:sldId id="365" r:id="rId39"/>
    <p:sldId id="311" r:id="rId40"/>
    <p:sldId id="312" r:id="rId41"/>
    <p:sldId id="351" r:id="rId42"/>
    <p:sldId id="313" r:id="rId43"/>
    <p:sldId id="318" r:id="rId44"/>
    <p:sldId id="309" r:id="rId45"/>
    <p:sldId id="315" r:id="rId46"/>
    <p:sldId id="316" r:id="rId47"/>
    <p:sldId id="317" r:id="rId48"/>
    <p:sldId id="319" r:id="rId49"/>
    <p:sldId id="320" r:id="rId50"/>
    <p:sldId id="321" r:id="rId51"/>
    <p:sldId id="354" r:id="rId52"/>
    <p:sldId id="323" r:id="rId53"/>
    <p:sldId id="324" r:id="rId54"/>
    <p:sldId id="325" r:id="rId55"/>
    <p:sldId id="328" r:id="rId56"/>
    <p:sldId id="327" r:id="rId57"/>
    <p:sldId id="329" r:id="rId58"/>
    <p:sldId id="314" r:id="rId59"/>
    <p:sldId id="332" r:id="rId60"/>
    <p:sldId id="333" r:id="rId61"/>
    <p:sldId id="331" r:id="rId62"/>
    <p:sldId id="336" r:id="rId63"/>
    <p:sldId id="340" r:id="rId64"/>
    <p:sldId id="338" r:id="rId65"/>
    <p:sldId id="353" r:id="rId66"/>
    <p:sldId id="297" r:id="rId67"/>
    <p:sldId id="298" r:id="rId68"/>
    <p:sldId id="300" r:id="rId69"/>
    <p:sldId id="301" r:id="rId70"/>
    <p:sldId id="303" r:id="rId71"/>
    <p:sldId id="302" r:id="rId72"/>
    <p:sldId id="305" r:id="rId73"/>
    <p:sldId id="308" r:id="rId7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635"/>
    <a:srgbClr val="CC3399"/>
    <a:srgbClr val="0066FF"/>
    <a:srgbClr val="CC0099"/>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5" autoAdjust="0"/>
    <p:restoredTop sz="82131" autoAdjust="0"/>
  </p:normalViewPr>
  <p:slideViewPr>
    <p:cSldViewPr>
      <p:cViewPr>
        <p:scale>
          <a:sx n="80" d="100"/>
          <a:sy n="80" d="100"/>
        </p:scale>
        <p:origin x="143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notesMaster" Target="notesMasters/notesMaster1.xml"/><Relationship Id="rId76" Type="http://schemas.openxmlformats.org/officeDocument/2006/relationships/handoutMaster" Target="handoutMasters/handoutMaster1.xml"/><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Arial" charset="0"/>
              </a:defRPr>
            </a:lvl1pPr>
          </a:lstStyle>
          <a:p>
            <a:pPr>
              <a:defRPr/>
            </a:pPr>
            <a:endParaRPr lang="en-US"/>
          </a:p>
        </p:txBody>
      </p:sp>
      <p:sp>
        <p:nvSpPr>
          <p:cNvPr id="20480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Arial" charset="0"/>
              </a:defRPr>
            </a:lvl1pPr>
          </a:lstStyle>
          <a:p>
            <a:pPr>
              <a:defRPr/>
            </a:pPr>
            <a:endParaRPr lang="en-US"/>
          </a:p>
        </p:txBody>
      </p:sp>
      <p:sp>
        <p:nvSpPr>
          <p:cNvPr id="20480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Arial" charset="0"/>
              </a:defRPr>
            </a:lvl1pPr>
          </a:lstStyle>
          <a:p>
            <a:pPr>
              <a:defRPr/>
            </a:pPr>
            <a:r>
              <a:rPr lang="en-US"/>
              <a:t>CP8304- Ryerson University</a:t>
            </a:r>
          </a:p>
        </p:txBody>
      </p:sp>
      <p:sp>
        <p:nvSpPr>
          <p:cNvPr id="20480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mn-ea"/>
                <a:cs typeface="Arial" panose="020B0604020202020204" pitchFamily="34" charset="0"/>
              </a:defRPr>
            </a:lvl1pPr>
          </a:lstStyle>
          <a:p>
            <a:pPr>
              <a:defRPr/>
            </a:pPr>
            <a:fld id="{1FA560BC-8B16-8F43-BCC7-A1F1B575E529}" type="slidenum">
              <a:rPr lang="en-US" altLang="en-US"/>
              <a:pPr>
                <a:defRPr/>
              </a:pPr>
              <a:t>‹#›</a:t>
            </a:fld>
            <a:endParaRPr lang="en-US" altLang="en-US"/>
          </a:p>
        </p:txBody>
      </p:sp>
    </p:spTree>
    <p:extLst>
      <p:ext uri="{BB962C8B-B14F-4D97-AF65-F5344CB8AC3E}">
        <p14:creationId xmlns:p14="http://schemas.microsoft.com/office/powerpoint/2010/main" val="6105488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Arial" charset="0"/>
              </a:defRPr>
            </a:lvl1pPr>
          </a:lstStyle>
          <a:p>
            <a:pPr>
              <a:defRPr/>
            </a:pPr>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Arial" charset="0"/>
              </a:defRPr>
            </a:lvl1pPr>
          </a:lstStyle>
          <a:p>
            <a:pPr>
              <a:defRPr/>
            </a:pPr>
            <a:endParaRPr lang="en-US"/>
          </a:p>
        </p:txBody>
      </p:sp>
      <p:sp>
        <p:nvSpPr>
          <p:cNvPr id="205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Arial" charset="0"/>
              </a:defRPr>
            </a:lvl1pPr>
          </a:lstStyle>
          <a:p>
            <a:pPr>
              <a:defRPr/>
            </a:pPr>
            <a:r>
              <a:rPr lang="en-US"/>
              <a:t>CP8304- Ryerson University</a:t>
            </a:r>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mn-ea"/>
                <a:cs typeface="Arial" panose="020B0604020202020204" pitchFamily="34" charset="0"/>
              </a:defRPr>
            </a:lvl1pPr>
          </a:lstStyle>
          <a:p>
            <a:pPr>
              <a:defRPr/>
            </a:pPr>
            <a:fld id="{3DFCB557-2EC3-F848-8344-FF3EB1231439}" type="slidenum">
              <a:rPr lang="en-US" altLang="en-US"/>
              <a:pPr>
                <a:defRPr/>
              </a:pPr>
              <a:t>‹#›</a:t>
            </a:fld>
            <a:endParaRPr lang="en-US" altLang="en-US"/>
          </a:p>
        </p:txBody>
      </p:sp>
    </p:spTree>
    <p:extLst>
      <p:ext uri="{BB962C8B-B14F-4D97-AF65-F5344CB8AC3E}">
        <p14:creationId xmlns:p14="http://schemas.microsoft.com/office/powerpoint/2010/main" val="140218246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69D244E5-DABB-1447-86BB-A86E90370798}" type="slidenum">
              <a:rPr lang="en-US" altLang="en-US"/>
              <a:pPr>
                <a:spcBef>
                  <a:spcPct val="0"/>
                </a:spcBef>
              </a:pPr>
              <a:t>3</a:t>
            </a:fld>
            <a:endParaRPr lang="en-US" altLang="en-US"/>
          </a:p>
        </p:txBody>
      </p:sp>
      <p:sp>
        <p:nvSpPr>
          <p:cNvPr id="18434" name="Rectangle 2"/>
          <p:cNvSpPr>
            <a:spLocks noRo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693807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256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9CEA80E8-C8D4-D248-93A0-7A99C6F19B32}" type="slidenum">
              <a:rPr lang="en-US" altLang="en-US"/>
              <a:pPr>
                <a:spcBef>
                  <a:spcPct val="0"/>
                </a:spcBef>
              </a:pPr>
              <a:t>12</a:t>
            </a:fld>
            <a:endParaRPr lang="en-US" altLang="en-US"/>
          </a:p>
        </p:txBody>
      </p:sp>
      <p:sp>
        <p:nvSpPr>
          <p:cNvPr id="25604" name="Rectangle 2"/>
          <p:cNvSpPr>
            <a:spLocks noRot="1" noChangeArrowheads="1" noTextEdit="1"/>
          </p:cNvSpPr>
          <p:nvPr>
            <p:ph type="sldImg"/>
          </p:nvPr>
        </p:nvSpPr>
        <p:spPr>
          <a:ln/>
        </p:spPr>
      </p:sp>
      <p:sp>
        <p:nvSpPr>
          <p:cNvPr id="25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517735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276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EDE4D32D-3458-694A-B3A3-B3C7DA2B560D}" type="slidenum">
              <a:rPr lang="en-US" altLang="en-US"/>
              <a:pPr>
                <a:spcBef>
                  <a:spcPct val="0"/>
                </a:spcBef>
              </a:pPr>
              <a:t>13</a:t>
            </a:fld>
            <a:endParaRPr lang="en-US" altLang="en-US"/>
          </a:p>
        </p:txBody>
      </p:sp>
      <p:sp>
        <p:nvSpPr>
          <p:cNvPr id="27652" name="Rectangle 2"/>
          <p:cNvSpPr>
            <a:spLocks noRo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807103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296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9237E32C-FDC7-684F-9E6B-5AF5EC85721D}" type="slidenum">
              <a:rPr lang="en-US" altLang="en-US"/>
              <a:pPr>
                <a:spcBef>
                  <a:spcPct val="0"/>
                </a:spcBef>
              </a:pPr>
              <a:t>14</a:t>
            </a:fld>
            <a:endParaRPr lang="en-US" altLang="en-US"/>
          </a:p>
        </p:txBody>
      </p:sp>
      <p:sp>
        <p:nvSpPr>
          <p:cNvPr id="29700" name="Rectangle 2"/>
          <p:cNvSpPr>
            <a:spLocks noRot="1"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719094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317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BA0DD814-35EE-4A4C-81C1-D89F18E86E2D}" type="slidenum">
              <a:rPr lang="en-US" altLang="en-US"/>
              <a:pPr>
                <a:spcBef>
                  <a:spcPct val="0"/>
                </a:spcBef>
              </a:pPr>
              <a:t>15</a:t>
            </a:fld>
            <a:endParaRPr lang="en-US" altLang="en-US"/>
          </a:p>
        </p:txBody>
      </p:sp>
      <p:sp>
        <p:nvSpPr>
          <p:cNvPr id="31748" name="Rectangle 2"/>
          <p:cNvSpPr>
            <a:spLocks noRo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345234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337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33FB83D5-86F1-2D4F-8C4B-7B20F8662F9B}" type="slidenum">
              <a:rPr lang="en-US" altLang="en-US"/>
              <a:pPr>
                <a:spcBef>
                  <a:spcPct val="0"/>
                </a:spcBef>
              </a:pPr>
              <a:t>16</a:t>
            </a:fld>
            <a:endParaRPr lang="en-US" altLang="en-US"/>
          </a:p>
        </p:txBody>
      </p:sp>
      <p:sp>
        <p:nvSpPr>
          <p:cNvPr id="33796" name="Rectangle 2"/>
          <p:cNvSpPr>
            <a:spLocks noRo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326206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358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B2C9772A-950C-F844-9D5A-1BCABC77D5A7}" type="slidenum">
              <a:rPr lang="en-US" altLang="en-US"/>
              <a:pPr>
                <a:spcBef>
                  <a:spcPct val="0"/>
                </a:spcBef>
              </a:pPr>
              <a:t>17</a:t>
            </a:fld>
            <a:endParaRPr lang="en-US" altLang="en-US"/>
          </a:p>
        </p:txBody>
      </p:sp>
      <p:sp>
        <p:nvSpPr>
          <p:cNvPr id="35844" name="Rectangle 2"/>
          <p:cNvSpPr>
            <a:spLocks noRo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770479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378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6979ADA7-FB4E-5845-B635-D153E23B81A9}" type="slidenum">
              <a:rPr lang="en-US" altLang="en-US"/>
              <a:pPr>
                <a:spcBef>
                  <a:spcPct val="0"/>
                </a:spcBef>
              </a:pPr>
              <a:t>18</a:t>
            </a:fld>
            <a:endParaRPr lang="en-US" altLang="en-US"/>
          </a:p>
        </p:txBody>
      </p:sp>
      <p:sp>
        <p:nvSpPr>
          <p:cNvPr id="37892" name="Rectangle 2"/>
          <p:cNvSpPr>
            <a:spLocks noRo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21495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399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588F398D-203C-D448-BDF2-F25BBBFEBF98}" type="slidenum">
              <a:rPr lang="en-US" altLang="en-US"/>
              <a:pPr>
                <a:spcBef>
                  <a:spcPct val="0"/>
                </a:spcBef>
              </a:pPr>
              <a:t>19</a:t>
            </a:fld>
            <a:endParaRPr lang="en-US" altLang="en-US"/>
          </a:p>
        </p:txBody>
      </p:sp>
      <p:sp>
        <p:nvSpPr>
          <p:cNvPr id="39940" name="Rectangle 2"/>
          <p:cNvSpPr>
            <a:spLocks noRo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528746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419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034BD827-548A-B54A-BC1E-23E85184423A}" type="slidenum">
              <a:rPr lang="en-US" altLang="en-US"/>
              <a:pPr>
                <a:spcBef>
                  <a:spcPct val="0"/>
                </a:spcBef>
              </a:pPr>
              <a:t>20</a:t>
            </a:fld>
            <a:endParaRPr lang="en-US" altLang="en-US"/>
          </a:p>
        </p:txBody>
      </p:sp>
      <p:sp>
        <p:nvSpPr>
          <p:cNvPr id="41988" name="Rectangle 2"/>
          <p:cNvSpPr>
            <a:spLocks noRo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77643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440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FB2A1CF4-7F9D-314E-9DE7-0BEB415FBB82}" type="slidenum">
              <a:rPr lang="en-US" altLang="en-US"/>
              <a:pPr>
                <a:spcBef>
                  <a:spcPct val="0"/>
                </a:spcBef>
              </a:pPr>
              <a:t>21</a:t>
            </a:fld>
            <a:endParaRPr lang="en-US" altLang="en-US"/>
          </a:p>
        </p:txBody>
      </p:sp>
      <p:sp>
        <p:nvSpPr>
          <p:cNvPr id="44036" name="Rectangle 2"/>
          <p:cNvSpPr>
            <a:spLocks noRo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601110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92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1AC1A752-0C08-4A40-8292-D3DFB4D87637}" type="slidenum">
              <a:rPr lang="en-US" altLang="en-US"/>
              <a:pPr>
                <a:spcBef>
                  <a:spcPct val="0"/>
                </a:spcBef>
              </a:pPr>
              <a:t>4</a:t>
            </a:fld>
            <a:endParaRPr lang="en-US" altLang="en-US"/>
          </a:p>
        </p:txBody>
      </p:sp>
      <p:sp>
        <p:nvSpPr>
          <p:cNvPr id="9220" name="Rectangle 2"/>
          <p:cNvSpPr>
            <a:spLocks noRot="1" noChangeArrowheads="1" noTextEdit="1"/>
          </p:cNvSpPr>
          <p:nvPr>
            <p:ph type="sldImg"/>
          </p:nvPr>
        </p:nvSpPr>
        <p:spPr>
          <a:ln/>
        </p:spPr>
      </p:sp>
      <p:sp>
        <p:nvSpPr>
          <p:cNvPr id="92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811545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460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DAE003D3-BC0C-9E4F-803D-426D26BE0C9F}" type="slidenum">
              <a:rPr lang="en-US" altLang="en-US"/>
              <a:pPr>
                <a:spcBef>
                  <a:spcPct val="0"/>
                </a:spcBef>
              </a:pPr>
              <a:t>22</a:t>
            </a:fld>
            <a:endParaRPr lang="en-US" altLang="en-US"/>
          </a:p>
        </p:txBody>
      </p:sp>
      <p:sp>
        <p:nvSpPr>
          <p:cNvPr id="46084" name="Rectangle 2"/>
          <p:cNvSpPr>
            <a:spLocks noRo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412040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481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28DF8095-E08F-B348-9B87-426E6AAD592D}" type="slidenum">
              <a:rPr lang="en-US" altLang="en-US"/>
              <a:pPr>
                <a:spcBef>
                  <a:spcPct val="0"/>
                </a:spcBef>
              </a:pPr>
              <a:t>23</a:t>
            </a:fld>
            <a:endParaRPr lang="en-US" altLang="en-US"/>
          </a:p>
        </p:txBody>
      </p:sp>
      <p:sp>
        <p:nvSpPr>
          <p:cNvPr id="48132" name="Rectangle 2"/>
          <p:cNvSpPr>
            <a:spLocks noRo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78814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501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A8E237F3-FF35-4848-ABE7-EFC4C5B2437F}" type="slidenum">
              <a:rPr lang="en-US" altLang="en-US"/>
              <a:pPr>
                <a:spcBef>
                  <a:spcPct val="0"/>
                </a:spcBef>
              </a:pPr>
              <a:t>24</a:t>
            </a:fld>
            <a:endParaRPr lang="en-US" altLang="en-US"/>
          </a:p>
        </p:txBody>
      </p:sp>
      <p:sp>
        <p:nvSpPr>
          <p:cNvPr id="50180" name="Rectangle 2"/>
          <p:cNvSpPr>
            <a:spLocks noRo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406385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522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1715A41D-2059-A349-BA13-D9409E3C0764}" type="slidenum">
              <a:rPr lang="en-US" altLang="en-US"/>
              <a:pPr>
                <a:spcBef>
                  <a:spcPct val="0"/>
                </a:spcBef>
              </a:pPr>
              <a:t>25</a:t>
            </a:fld>
            <a:endParaRPr lang="en-US" altLang="en-US"/>
          </a:p>
        </p:txBody>
      </p:sp>
      <p:sp>
        <p:nvSpPr>
          <p:cNvPr id="52228" name="Rectangle 2"/>
          <p:cNvSpPr>
            <a:spLocks noRo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633238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542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B99C0331-74EF-2242-AB87-3D300CB41B45}" type="slidenum">
              <a:rPr lang="en-US" altLang="en-US"/>
              <a:pPr>
                <a:spcBef>
                  <a:spcPct val="0"/>
                </a:spcBef>
              </a:pPr>
              <a:t>26</a:t>
            </a:fld>
            <a:endParaRPr lang="en-US" altLang="en-US"/>
          </a:p>
        </p:txBody>
      </p:sp>
      <p:sp>
        <p:nvSpPr>
          <p:cNvPr id="54276" name="Rectangle 2"/>
          <p:cNvSpPr>
            <a:spLocks noRo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118486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563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E13565EF-68F3-F649-9DCA-7D6F5C3B54B3}" type="slidenum">
              <a:rPr lang="en-US" altLang="en-US"/>
              <a:pPr>
                <a:spcBef>
                  <a:spcPct val="0"/>
                </a:spcBef>
              </a:pPr>
              <a:t>27</a:t>
            </a:fld>
            <a:endParaRPr lang="en-US" altLang="en-US"/>
          </a:p>
        </p:txBody>
      </p:sp>
      <p:sp>
        <p:nvSpPr>
          <p:cNvPr id="56324" name="Rectangle 2"/>
          <p:cNvSpPr>
            <a:spLocks noRo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2913192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583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99619972-966B-B046-9DD3-47C84733DB08}" type="slidenum">
              <a:rPr lang="en-US" altLang="en-US"/>
              <a:pPr>
                <a:spcBef>
                  <a:spcPct val="0"/>
                </a:spcBef>
              </a:pPr>
              <a:t>28</a:t>
            </a:fld>
            <a:endParaRPr lang="en-US" altLang="en-US"/>
          </a:p>
        </p:txBody>
      </p:sp>
      <p:sp>
        <p:nvSpPr>
          <p:cNvPr id="58372" name="Rectangle 2"/>
          <p:cNvSpPr>
            <a:spLocks noRo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870845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604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2B65BA34-AE7D-7B42-A0D9-E9645079D19B}" type="slidenum">
              <a:rPr lang="en-US" altLang="en-US"/>
              <a:pPr>
                <a:spcBef>
                  <a:spcPct val="0"/>
                </a:spcBef>
              </a:pPr>
              <a:t>29</a:t>
            </a:fld>
            <a:endParaRPr lang="en-US" altLang="en-US"/>
          </a:p>
        </p:txBody>
      </p:sp>
      <p:sp>
        <p:nvSpPr>
          <p:cNvPr id="60420" name="Rectangle 2"/>
          <p:cNvSpPr>
            <a:spLocks noRo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30108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624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4760DBC1-DE12-8B4A-9B3C-D84EEC3AAA69}" type="slidenum">
              <a:rPr lang="en-US" altLang="en-US"/>
              <a:pPr>
                <a:spcBef>
                  <a:spcPct val="0"/>
                </a:spcBef>
              </a:pPr>
              <a:t>30</a:t>
            </a:fld>
            <a:endParaRPr lang="en-US" altLang="en-US"/>
          </a:p>
        </p:txBody>
      </p:sp>
      <p:sp>
        <p:nvSpPr>
          <p:cNvPr id="62468" name="Rectangle 2"/>
          <p:cNvSpPr>
            <a:spLocks noRo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1079557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645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4C21AEB7-3C62-4E48-96B7-22C6F6D37086}" type="slidenum">
              <a:rPr lang="en-US" altLang="en-US"/>
              <a:pPr>
                <a:spcBef>
                  <a:spcPct val="0"/>
                </a:spcBef>
              </a:pPr>
              <a:t>31</a:t>
            </a:fld>
            <a:endParaRPr lang="en-US" altLang="en-US"/>
          </a:p>
        </p:txBody>
      </p:sp>
      <p:sp>
        <p:nvSpPr>
          <p:cNvPr id="64516" name="Rectangle 2"/>
          <p:cNvSpPr>
            <a:spLocks noRo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25544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12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C80BB69D-4303-4744-8609-91CB34DF3B97}" type="slidenum">
              <a:rPr lang="en-US" altLang="en-US"/>
              <a:pPr>
                <a:spcBef>
                  <a:spcPct val="0"/>
                </a:spcBef>
              </a:pPr>
              <a:t>5</a:t>
            </a:fld>
            <a:endParaRPr lang="en-US" altLang="en-US"/>
          </a:p>
        </p:txBody>
      </p:sp>
      <p:sp>
        <p:nvSpPr>
          <p:cNvPr id="11268" name="Rectangle 2"/>
          <p:cNvSpPr>
            <a:spLocks noRot="1" noChangeArrowheads="1" noTextEdit="1"/>
          </p:cNvSpPr>
          <p:nvPr>
            <p:ph type="sldImg"/>
          </p:nvPr>
        </p:nvSpPr>
        <p:spPr>
          <a:ln/>
        </p:spPr>
      </p:sp>
      <p:sp>
        <p:nvSpPr>
          <p:cNvPr id="112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4834691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665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DCC662D9-4091-BB44-B84A-D375FCA7C9AB}" type="slidenum">
              <a:rPr lang="en-US" altLang="en-US"/>
              <a:pPr>
                <a:spcBef>
                  <a:spcPct val="0"/>
                </a:spcBef>
              </a:pPr>
              <a:t>32</a:t>
            </a:fld>
            <a:endParaRPr lang="en-US" altLang="en-US"/>
          </a:p>
        </p:txBody>
      </p:sp>
      <p:sp>
        <p:nvSpPr>
          <p:cNvPr id="66564" name="Rectangle 2"/>
          <p:cNvSpPr>
            <a:spLocks noRo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493173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686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0397EC80-2F74-9D4C-82C6-762477E49AB3}" type="slidenum">
              <a:rPr lang="en-US" altLang="en-US"/>
              <a:pPr>
                <a:spcBef>
                  <a:spcPct val="0"/>
                </a:spcBef>
              </a:pPr>
              <a:t>33</a:t>
            </a:fld>
            <a:endParaRPr lang="en-US" altLang="en-US"/>
          </a:p>
        </p:txBody>
      </p:sp>
      <p:sp>
        <p:nvSpPr>
          <p:cNvPr id="68612" name="Rectangle 2"/>
          <p:cNvSpPr>
            <a:spLocks noRo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5934410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706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C968FE48-B012-E54D-A895-5B9B2D06CC0D}" type="slidenum">
              <a:rPr lang="en-US" altLang="en-US"/>
              <a:pPr>
                <a:spcBef>
                  <a:spcPct val="0"/>
                </a:spcBef>
              </a:pPr>
              <a:t>34</a:t>
            </a:fld>
            <a:endParaRPr lang="en-US" altLang="en-US"/>
          </a:p>
        </p:txBody>
      </p:sp>
      <p:sp>
        <p:nvSpPr>
          <p:cNvPr id="70660" name="Rectangle 2"/>
          <p:cNvSpPr>
            <a:spLocks noRo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7804194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727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B0B75B3B-493B-A74C-B91E-0645BF52E30F}" type="slidenum">
              <a:rPr lang="en-US" altLang="en-US"/>
              <a:pPr>
                <a:spcBef>
                  <a:spcPct val="0"/>
                </a:spcBef>
              </a:pPr>
              <a:t>35</a:t>
            </a:fld>
            <a:endParaRPr lang="en-US" altLang="en-US"/>
          </a:p>
        </p:txBody>
      </p:sp>
      <p:sp>
        <p:nvSpPr>
          <p:cNvPr id="72708" name="Rectangle 2"/>
          <p:cNvSpPr>
            <a:spLocks noRo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3047193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747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D7037573-ACFF-3949-A516-8ADFAE2E4CB5}" type="slidenum">
              <a:rPr lang="en-US" altLang="en-US"/>
              <a:pPr>
                <a:spcBef>
                  <a:spcPct val="0"/>
                </a:spcBef>
              </a:pPr>
              <a:t>36</a:t>
            </a:fld>
            <a:endParaRPr lang="en-US" altLang="en-US"/>
          </a:p>
        </p:txBody>
      </p:sp>
      <p:sp>
        <p:nvSpPr>
          <p:cNvPr id="74756" name="Rectangle 2"/>
          <p:cNvSpPr>
            <a:spLocks noRo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769102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768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DF1459CB-55BE-F54C-82BB-5F9E19E3B1C3}" type="slidenum">
              <a:rPr lang="en-US" altLang="en-US"/>
              <a:pPr>
                <a:spcBef>
                  <a:spcPct val="0"/>
                </a:spcBef>
              </a:pPr>
              <a:t>37</a:t>
            </a:fld>
            <a:endParaRPr lang="en-US" altLang="en-US"/>
          </a:p>
        </p:txBody>
      </p:sp>
      <p:sp>
        <p:nvSpPr>
          <p:cNvPr id="76804" name="Rectangle 2"/>
          <p:cNvSpPr>
            <a:spLocks noRo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5331938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788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52D45329-F47A-8140-941F-0FA0F85F93F0}" type="slidenum">
              <a:rPr lang="en-US" altLang="en-US"/>
              <a:pPr>
                <a:spcBef>
                  <a:spcPct val="0"/>
                </a:spcBef>
              </a:pPr>
              <a:t>38</a:t>
            </a:fld>
            <a:endParaRPr lang="en-US" altLang="en-US"/>
          </a:p>
        </p:txBody>
      </p:sp>
      <p:sp>
        <p:nvSpPr>
          <p:cNvPr id="78852" name="Rectangle 2"/>
          <p:cNvSpPr>
            <a:spLocks noRo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6571290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808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EA027CAA-6D11-DE49-A25B-FC9B8F023403}" type="slidenum">
              <a:rPr lang="en-US" altLang="en-US"/>
              <a:pPr>
                <a:spcBef>
                  <a:spcPct val="0"/>
                </a:spcBef>
              </a:pPr>
              <a:t>39</a:t>
            </a:fld>
            <a:endParaRPr lang="en-US" altLang="en-US"/>
          </a:p>
        </p:txBody>
      </p:sp>
      <p:sp>
        <p:nvSpPr>
          <p:cNvPr id="80900" name="Rectangle 2"/>
          <p:cNvSpPr>
            <a:spLocks noRo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3356126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829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6C533462-819B-1E47-B243-4135C874DD7B}" type="slidenum">
              <a:rPr lang="en-US" altLang="en-US"/>
              <a:pPr>
                <a:spcBef>
                  <a:spcPct val="0"/>
                </a:spcBef>
              </a:pPr>
              <a:t>40</a:t>
            </a:fld>
            <a:endParaRPr lang="en-US" altLang="en-US"/>
          </a:p>
        </p:txBody>
      </p:sp>
      <p:sp>
        <p:nvSpPr>
          <p:cNvPr id="82948" name="Rectangle 2"/>
          <p:cNvSpPr>
            <a:spLocks noRo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9652346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849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70EF795D-B7BF-8143-B0C7-9652C388FB3C}" type="slidenum">
              <a:rPr lang="en-US" altLang="en-US"/>
              <a:pPr>
                <a:spcBef>
                  <a:spcPct val="0"/>
                </a:spcBef>
              </a:pPr>
              <a:t>41</a:t>
            </a:fld>
            <a:endParaRPr lang="en-US" altLang="en-US"/>
          </a:p>
        </p:txBody>
      </p:sp>
      <p:sp>
        <p:nvSpPr>
          <p:cNvPr id="84996" name="Rectangle 2"/>
          <p:cNvSpPr>
            <a:spLocks noRo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931101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33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09CEA656-A57F-6140-8917-39DE53C8FCEB}" type="slidenum">
              <a:rPr lang="en-US" altLang="en-US"/>
              <a:pPr>
                <a:spcBef>
                  <a:spcPct val="0"/>
                </a:spcBef>
              </a:pPr>
              <a:t>6</a:t>
            </a:fld>
            <a:endParaRPr lang="en-US" altLang="en-US"/>
          </a:p>
        </p:txBody>
      </p:sp>
      <p:sp>
        <p:nvSpPr>
          <p:cNvPr id="13316" name="Rectangle 2"/>
          <p:cNvSpPr>
            <a:spLocks noRot="1" noChangeArrowheads="1" noTextEdit="1"/>
          </p:cNvSpPr>
          <p:nvPr>
            <p:ph type="sldImg"/>
          </p:nvPr>
        </p:nvSpPr>
        <p:spPr>
          <a:ln/>
        </p:spPr>
      </p:sp>
      <p:sp>
        <p:nvSpPr>
          <p:cNvPr id="133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900257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870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B61A2A75-2D1D-094B-9E27-4786464DFA2F}" type="slidenum">
              <a:rPr lang="en-US" altLang="en-US"/>
              <a:pPr>
                <a:spcBef>
                  <a:spcPct val="0"/>
                </a:spcBef>
              </a:pPr>
              <a:t>42</a:t>
            </a:fld>
            <a:endParaRPr lang="en-US" altLang="en-US"/>
          </a:p>
        </p:txBody>
      </p:sp>
      <p:sp>
        <p:nvSpPr>
          <p:cNvPr id="87044" name="Rectangle 2"/>
          <p:cNvSpPr>
            <a:spLocks noRot="1" noChangeArrowheads="1" noTextEdit="1"/>
          </p:cNvSpPr>
          <p:nvPr>
            <p:ph type="sldImg"/>
          </p:nvPr>
        </p:nvSpPr>
        <p:spPr>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9280963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890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C1892081-E3B1-624C-B750-4B0C747D4501}" type="slidenum">
              <a:rPr lang="en-US" altLang="en-US"/>
              <a:pPr>
                <a:spcBef>
                  <a:spcPct val="0"/>
                </a:spcBef>
              </a:pPr>
              <a:t>43</a:t>
            </a:fld>
            <a:endParaRPr lang="en-US" altLang="en-US"/>
          </a:p>
        </p:txBody>
      </p:sp>
      <p:sp>
        <p:nvSpPr>
          <p:cNvPr id="89092" name="Rectangle 2"/>
          <p:cNvSpPr>
            <a:spLocks noRo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3354860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911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058866A4-D9A5-C944-AA37-41223C237728}" type="slidenum">
              <a:rPr lang="en-US" altLang="en-US"/>
              <a:pPr>
                <a:spcBef>
                  <a:spcPct val="0"/>
                </a:spcBef>
              </a:pPr>
              <a:t>44</a:t>
            </a:fld>
            <a:endParaRPr lang="en-US" altLang="en-US"/>
          </a:p>
        </p:txBody>
      </p:sp>
      <p:sp>
        <p:nvSpPr>
          <p:cNvPr id="91140" name="Rectangle 2"/>
          <p:cNvSpPr>
            <a:spLocks noRot="1" noChangeArrowheads="1" noTextEdit="1"/>
          </p:cNvSpPr>
          <p:nvPr>
            <p:ph type="sldImg"/>
          </p:nvPr>
        </p:nvSpPr>
        <p:spPr>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5907218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931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682BDC77-3F7B-2E44-A95A-7790C0D565CB}" type="slidenum">
              <a:rPr lang="en-US" altLang="en-US"/>
              <a:pPr>
                <a:spcBef>
                  <a:spcPct val="0"/>
                </a:spcBef>
              </a:pPr>
              <a:t>45</a:t>
            </a:fld>
            <a:endParaRPr lang="en-US" altLang="en-US"/>
          </a:p>
        </p:txBody>
      </p:sp>
      <p:sp>
        <p:nvSpPr>
          <p:cNvPr id="93188" name="Rectangle 2"/>
          <p:cNvSpPr>
            <a:spLocks noRot="1" noChangeArrowheads="1" noTextEdit="1"/>
          </p:cNvSpPr>
          <p:nvPr>
            <p:ph type="sldImg"/>
          </p:nvPr>
        </p:nvSpPr>
        <p:spPr>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6471908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952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0E7D2451-7EA3-0C4D-9885-3AAE7079784F}" type="slidenum">
              <a:rPr lang="en-US" altLang="en-US"/>
              <a:pPr>
                <a:spcBef>
                  <a:spcPct val="0"/>
                </a:spcBef>
              </a:pPr>
              <a:t>46</a:t>
            </a:fld>
            <a:endParaRPr lang="en-US" altLang="en-US"/>
          </a:p>
        </p:txBody>
      </p:sp>
      <p:sp>
        <p:nvSpPr>
          <p:cNvPr id="95236" name="Rectangle 2"/>
          <p:cNvSpPr>
            <a:spLocks noRot="1" noChangeArrowheads="1" noTextEdit="1"/>
          </p:cNvSpPr>
          <p:nvPr>
            <p:ph type="sldImg"/>
          </p:nvPr>
        </p:nvSpPr>
        <p:spPr>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6807206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972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A3952033-5186-8942-B5C0-18E6418291AD}" type="slidenum">
              <a:rPr lang="en-US" altLang="en-US"/>
              <a:pPr>
                <a:spcBef>
                  <a:spcPct val="0"/>
                </a:spcBef>
              </a:pPr>
              <a:t>47</a:t>
            </a:fld>
            <a:endParaRPr lang="en-US" altLang="en-US"/>
          </a:p>
        </p:txBody>
      </p:sp>
      <p:sp>
        <p:nvSpPr>
          <p:cNvPr id="97284" name="Rectangle 2"/>
          <p:cNvSpPr>
            <a:spLocks noRot="1" noChangeArrowheads="1" noTextEdit="1"/>
          </p:cNvSpPr>
          <p:nvPr>
            <p:ph type="sldImg"/>
          </p:nvPr>
        </p:nvSpPr>
        <p:spPr>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9169281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013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34C74EE4-B189-C046-BC74-682BB257018F}" type="slidenum">
              <a:rPr lang="en-US" altLang="en-US"/>
              <a:pPr>
                <a:spcBef>
                  <a:spcPct val="0"/>
                </a:spcBef>
              </a:pPr>
              <a:t>48</a:t>
            </a:fld>
            <a:endParaRPr lang="en-US" altLang="en-US"/>
          </a:p>
        </p:txBody>
      </p:sp>
      <p:sp>
        <p:nvSpPr>
          <p:cNvPr id="101380" name="Rectangle 2"/>
          <p:cNvSpPr>
            <a:spLocks noRot="1" noChangeArrowheads="1" noTextEdit="1"/>
          </p:cNvSpPr>
          <p:nvPr>
            <p:ph type="sldImg"/>
          </p:nvPr>
        </p:nvSpPr>
        <p:spPr>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8022162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034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CF2BF79E-0A55-5A41-83FE-B5F3456DF2BB}" type="slidenum">
              <a:rPr lang="en-US" altLang="en-US"/>
              <a:pPr>
                <a:spcBef>
                  <a:spcPct val="0"/>
                </a:spcBef>
              </a:pPr>
              <a:t>49</a:t>
            </a:fld>
            <a:endParaRPr lang="en-US" altLang="en-US"/>
          </a:p>
        </p:txBody>
      </p:sp>
      <p:sp>
        <p:nvSpPr>
          <p:cNvPr id="103428" name="Rectangle 2"/>
          <p:cNvSpPr>
            <a:spLocks noRot="1" noChangeArrowheads="1" noTextEdit="1"/>
          </p:cNvSpPr>
          <p:nvPr>
            <p:ph type="sldImg"/>
          </p:nvPr>
        </p:nvSpPr>
        <p:spPr>
          <a:ln/>
        </p:spPr>
      </p:sp>
      <p:sp>
        <p:nvSpPr>
          <p:cNvPr id="1034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981914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054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48768195-6313-1C48-BE95-AD16F55040EF}" type="slidenum">
              <a:rPr lang="en-US" altLang="en-US"/>
              <a:pPr>
                <a:spcBef>
                  <a:spcPct val="0"/>
                </a:spcBef>
              </a:pPr>
              <a:t>50</a:t>
            </a:fld>
            <a:endParaRPr lang="en-US" altLang="en-US"/>
          </a:p>
        </p:txBody>
      </p:sp>
      <p:sp>
        <p:nvSpPr>
          <p:cNvPr id="105476" name="Rectangle 2"/>
          <p:cNvSpPr>
            <a:spLocks noRot="1" noChangeArrowheads="1" noTextEdit="1"/>
          </p:cNvSpPr>
          <p:nvPr>
            <p:ph type="sldImg"/>
          </p:nvPr>
        </p:nvSpPr>
        <p:spPr>
          <a:ln/>
        </p:spPr>
      </p:sp>
      <p:sp>
        <p:nvSpPr>
          <p:cNvPr id="1054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2003462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075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8CA1FBC9-F684-DD4F-AD03-15E7E2FC6BE9}" type="slidenum">
              <a:rPr lang="en-US" altLang="en-US"/>
              <a:pPr>
                <a:spcBef>
                  <a:spcPct val="0"/>
                </a:spcBef>
              </a:pPr>
              <a:t>51</a:t>
            </a:fld>
            <a:endParaRPr lang="en-US" altLang="en-US"/>
          </a:p>
        </p:txBody>
      </p:sp>
      <p:sp>
        <p:nvSpPr>
          <p:cNvPr id="107524" name="Rectangle 2"/>
          <p:cNvSpPr>
            <a:spLocks noRot="1" noChangeArrowheads="1" noTextEdit="1"/>
          </p:cNvSpPr>
          <p:nvPr>
            <p:ph type="sldImg"/>
          </p:nvPr>
        </p:nvSpPr>
        <p:spPr>
          <a:ln/>
        </p:spPr>
      </p:sp>
      <p:sp>
        <p:nvSpPr>
          <p:cNvPr id="1075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403327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53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13B56D18-FE67-C246-92F4-5DF5A8987651}" type="slidenum">
              <a:rPr lang="en-US" altLang="en-US"/>
              <a:pPr>
                <a:spcBef>
                  <a:spcPct val="0"/>
                </a:spcBef>
              </a:pPr>
              <a:t>7</a:t>
            </a:fld>
            <a:endParaRPr lang="en-US" altLang="en-US"/>
          </a:p>
        </p:txBody>
      </p:sp>
      <p:sp>
        <p:nvSpPr>
          <p:cNvPr id="15364" name="Rectangle 2"/>
          <p:cNvSpPr>
            <a:spLocks noRot="1" noChangeArrowheads="1" noTextEdit="1"/>
          </p:cNvSpPr>
          <p:nvPr>
            <p:ph type="sldImg"/>
          </p:nvPr>
        </p:nvSpPr>
        <p:spPr>
          <a:ln/>
        </p:spPr>
      </p:sp>
      <p:sp>
        <p:nvSpPr>
          <p:cNvPr id="153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4998934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095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CF2C61A3-380B-6F46-9A02-22294A441BE6}" type="slidenum">
              <a:rPr lang="en-US" altLang="en-US"/>
              <a:pPr>
                <a:spcBef>
                  <a:spcPct val="0"/>
                </a:spcBef>
              </a:pPr>
              <a:t>52</a:t>
            </a:fld>
            <a:endParaRPr lang="en-US" altLang="en-US"/>
          </a:p>
        </p:txBody>
      </p:sp>
      <p:sp>
        <p:nvSpPr>
          <p:cNvPr id="109572" name="Rectangle 2"/>
          <p:cNvSpPr>
            <a:spLocks noRot="1" noChangeArrowheads="1" noTextEdit="1"/>
          </p:cNvSpPr>
          <p:nvPr>
            <p:ph type="sldImg"/>
          </p:nvPr>
        </p:nvSpPr>
        <p:spPr>
          <a:ln/>
        </p:spPr>
      </p:sp>
      <p:sp>
        <p:nvSpPr>
          <p:cNvPr id="1095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7102319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116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8DFCAA7E-FB8C-354C-8657-546E19319B04}" type="slidenum">
              <a:rPr lang="en-US" altLang="en-US"/>
              <a:pPr>
                <a:spcBef>
                  <a:spcPct val="0"/>
                </a:spcBef>
              </a:pPr>
              <a:t>53</a:t>
            </a:fld>
            <a:endParaRPr lang="en-US" altLang="en-US"/>
          </a:p>
        </p:txBody>
      </p:sp>
      <p:sp>
        <p:nvSpPr>
          <p:cNvPr id="111620" name="Rectangle 2"/>
          <p:cNvSpPr>
            <a:spLocks noRot="1" noChangeArrowheads="1" noTextEdit="1"/>
          </p:cNvSpPr>
          <p:nvPr>
            <p:ph type="sldImg"/>
          </p:nvPr>
        </p:nvSpPr>
        <p:spPr>
          <a:ln/>
        </p:spPr>
      </p:sp>
      <p:sp>
        <p:nvSpPr>
          <p:cNvPr id="1116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3791605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136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F4CCFEA7-41EF-2343-BDF2-ADF04072CAD3}" type="slidenum">
              <a:rPr lang="en-US" altLang="en-US"/>
              <a:pPr>
                <a:spcBef>
                  <a:spcPct val="0"/>
                </a:spcBef>
              </a:pPr>
              <a:t>54</a:t>
            </a:fld>
            <a:endParaRPr lang="en-US" altLang="en-US"/>
          </a:p>
        </p:txBody>
      </p:sp>
      <p:sp>
        <p:nvSpPr>
          <p:cNvPr id="113668" name="Rectangle 2"/>
          <p:cNvSpPr>
            <a:spLocks noRot="1" noChangeArrowheads="1" noTextEdit="1"/>
          </p:cNvSpPr>
          <p:nvPr>
            <p:ph type="sldImg"/>
          </p:nvPr>
        </p:nvSpPr>
        <p:spPr>
          <a:ln/>
        </p:spPr>
      </p:sp>
      <p:sp>
        <p:nvSpPr>
          <p:cNvPr id="1136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6622291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157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3BD0716F-285A-B546-AC53-BC64E2500A5B}" type="slidenum">
              <a:rPr lang="en-US" altLang="en-US"/>
              <a:pPr>
                <a:spcBef>
                  <a:spcPct val="0"/>
                </a:spcBef>
              </a:pPr>
              <a:t>55</a:t>
            </a:fld>
            <a:endParaRPr lang="en-US" altLang="en-US"/>
          </a:p>
        </p:txBody>
      </p:sp>
      <p:sp>
        <p:nvSpPr>
          <p:cNvPr id="115716" name="Rectangle 2"/>
          <p:cNvSpPr>
            <a:spLocks noRot="1" noChangeArrowheads="1" noTextEdit="1"/>
          </p:cNvSpPr>
          <p:nvPr>
            <p:ph type="sldImg"/>
          </p:nvPr>
        </p:nvSpPr>
        <p:spPr>
          <a:ln/>
        </p:spPr>
      </p:sp>
      <p:sp>
        <p:nvSpPr>
          <p:cNvPr id="1157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959866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177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1D2645F7-51DA-CA47-B743-8F13B20883B9}" type="slidenum">
              <a:rPr lang="en-US" altLang="en-US"/>
              <a:pPr>
                <a:spcBef>
                  <a:spcPct val="0"/>
                </a:spcBef>
              </a:pPr>
              <a:t>56</a:t>
            </a:fld>
            <a:endParaRPr lang="en-US" altLang="en-US"/>
          </a:p>
        </p:txBody>
      </p:sp>
      <p:sp>
        <p:nvSpPr>
          <p:cNvPr id="117764" name="Rectangle 2"/>
          <p:cNvSpPr>
            <a:spLocks noRot="1" noChangeArrowheads="1" noTextEdit="1"/>
          </p:cNvSpPr>
          <p:nvPr>
            <p:ph type="sldImg"/>
          </p:nvPr>
        </p:nvSpPr>
        <p:spPr>
          <a:ln/>
        </p:spPr>
      </p:sp>
      <p:sp>
        <p:nvSpPr>
          <p:cNvPr id="1177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3501629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198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ADD58216-FBC6-5841-B93F-575A368431BD}" type="slidenum">
              <a:rPr lang="en-US" altLang="en-US"/>
              <a:pPr>
                <a:spcBef>
                  <a:spcPct val="0"/>
                </a:spcBef>
              </a:pPr>
              <a:t>57</a:t>
            </a:fld>
            <a:endParaRPr lang="en-US" altLang="en-US"/>
          </a:p>
        </p:txBody>
      </p:sp>
      <p:sp>
        <p:nvSpPr>
          <p:cNvPr id="119812" name="Rectangle 2"/>
          <p:cNvSpPr>
            <a:spLocks noRot="1" noChangeArrowheads="1" noTextEdit="1"/>
          </p:cNvSpPr>
          <p:nvPr>
            <p:ph type="sldImg"/>
          </p:nvPr>
        </p:nvSpPr>
        <p:spPr>
          <a:ln/>
        </p:spPr>
      </p:sp>
      <p:sp>
        <p:nvSpPr>
          <p:cNvPr id="1198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9535484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218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3BC1CF0B-40E6-2743-A387-57D12BD17A0F}" type="slidenum">
              <a:rPr lang="en-US" altLang="en-US"/>
              <a:pPr>
                <a:spcBef>
                  <a:spcPct val="0"/>
                </a:spcBef>
              </a:pPr>
              <a:t>58</a:t>
            </a:fld>
            <a:endParaRPr lang="en-US" altLang="en-US"/>
          </a:p>
        </p:txBody>
      </p:sp>
      <p:sp>
        <p:nvSpPr>
          <p:cNvPr id="121860" name="Rectangle 2"/>
          <p:cNvSpPr>
            <a:spLocks noRot="1" noChangeArrowheads="1" noTextEdit="1"/>
          </p:cNvSpPr>
          <p:nvPr>
            <p:ph type="sldImg"/>
          </p:nvPr>
        </p:nvSpPr>
        <p:spPr>
          <a:ln/>
        </p:spPr>
      </p:sp>
      <p:sp>
        <p:nvSpPr>
          <p:cNvPr id="1218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0668320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239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C8712375-5869-654B-8FDB-1677660E1197}" type="slidenum">
              <a:rPr lang="en-US" altLang="en-US"/>
              <a:pPr>
                <a:spcBef>
                  <a:spcPct val="0"/>
                </a:spcBef>
              </a:pPr>
              <a:t>59</a:t>
            </a:fld>
            <a:endParaRPr lang="en-US" altLang="en-US"/>
          </a:p>
        </p:txBody>
      </p:sp>
      <p:sp>
        <p:nvSpPr>
          <p:cNvPr id="123908" name="Rectangle 2"/>
          <p:cNvSpPr>
            <a:spLocks noRot="1" noChangeArrowheads="1" noTextEdit="1"/>
          </p:cNvSpPr>
          <p:nvPr>
            <p:ph type="sldImg"/>
          </p:nvPr>
        </p:nvSpPr>
        <p:spPr>
          <a:ln/>
        </p:spPr>
      </p:sp>
      <p:sp>
        <p:nvSpPr>
          <p:cNvPr id="1239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327878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259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0519482D-83A1-D242-9ED2-A7AA07639FEC}" type="slidenum">
              <a:rPr lang="en-US" altLang="en-US"/>
              <a:pPr>
                <a:spcBef>
                  <a:spcPct val="0"/>
                </a:spcBef>
              </a:pPr>
              <a:t>60</a:t>
            </a:fld>
            <a:endParaRPr lang="en-US" altLang="en-US"/>
          </a:p>
        </p:txBody>
      </p:sp>
      <p:sp>
        <p:nvSpPr>
          <p:cNvPr id="125956" name="Rectangle 2"/>
          <p:cNvSpPr>
            <a:spLocks noRot="1" noChangeArrowheads="1" noTextEdit="1"/>
          </p:cNvSpPr>
          <p:nvPr>
            <p:ph type="sldImg"/>
          </p:nvPr>
        </p:nvSpPr>
        <p:spPr>
          <a:ln/>
        </p:spPr>
      </p:sp>
      <p:sp>
        <p:nvSpPr>
          <p:cNvPr id="1259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9140205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280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C0673753-784E-304A-990A-ABDE2EDEF575}" type="slidenum">
              <a:rPr lang="en-US" altLang="en-US"/>
              <a:pPr>
                <a:spcBef>
                  <a:spcPct val="0"/>
                </a:spcBef>
              </a:pPr>
              <a:t>61</a:t>
            </a:fld>
            <a:endParaRPr lang="en-US" altLang="en-US"/>
          </a:p>
        </p:txBody>
      </p:sp>
      <p:sp>
        <p:nvSpPr>
          <p:cNvPr id="128004" name="Rectangle 2"/>
          <p:cNvSpPr>
            <a:spLocks noRot="1" noChangeArrowheads="1" noTextEdit="1"/>
          </p:cNvSpPr>
          <p:nvPr>
            <p:ph type="sldImg"/>
          </p:nvPr>
        </p:nvSpPr>
        <p:spPr>
          <a:ln/>
        </p:spPr>
      </p:sp>
      <p:sp>
        <p:nvSpPr>
          <p:cNvPr id="1280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192376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77FE543F-6A4D-8443-84AC-DB5D1BC8C575}" type="slidenum">
              <a:rPr lang="en-US" altLang="en-US"/>
              <a:pPr>
                <a:spcBef>
                  <a:spcPct val="0"/>
                </a:spcBef>
              </a:pPr>
              <a:t>8</a:t>
            </a:fld>
            <a:endParaRPr lang="en-US" altLang="en-US"/>
          </a:p>
        </p:txBody>
      </p:sp>
      <p:sp>
        <p:nvSpPr>
          <p:cNvPr id="17412" name="Rectangle 2"/>
          <p:cNvSpPr>
            <a:spLocks noRot="1" noChangeArrowheads="1" noTextEdit="1"/>
          </p:cNvSpPr>
          <p:nvPr>
            <p:ph type="sldImg"/>
          </p:nvPr>
        </p:nvSpPr>
        <p:spPr>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4061859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300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A6EF322D-2811-2047-83E6-69755747359A}" type="slidenum">
              <a:rPr lang="en-US" altLang="en-US"/>
              <a:pPr>
                <a:spcBef>
                  <a:spcPct val="0"/>
                </a:spcBef>
              </a:pPr>
              <a:t>62</a:t>
            </a:fld>
            <a:endParaRPr lang="en-US" altLang="en-US"/>
          </a:p>
        </p:txBody>
      </p:sp>
      <p:sp>
        <p:nvSpPr>
          <p:cNvPr id="130052" name="Rectangle 2"/>
          <p:cNvSpPr>
            <a:spLocks noRot="1" noChangeArrowheads="1" noTextEdit="1"/>
          </p:cNvSpPr>
          <p:nvPr>
            <p:ph type="sldImg"/>
          </p:nvPr>
        </p:nvSpPr>
        <p:spPr>
          <a:ln/>
        </p:spPr>
      </p:sp>
      <p:sp>
        <p:nvSpPr>
          <p:cNvPr id="1300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7259616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320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91F6D978-548B-0949-AA93-6D122A4C9242}" type="slidenum">
              <a:rPr lang="en-US" altLang="en-US"/>
              <a:pPr>
                <a:spcBef>
                  <a:spcPct val="0"/>
                </a:spcBef>
              </a:pPr>
              <a:t>63</a:t>
            </a:fld>
            <a:endParaRPr lang="en-US" altLang="en-US"/>
          </a:p>
        </p:txBody>
      </p:sp>
      <p:sp>
        <p:nvSpPr>
          <p:cNvPr id="132100" name="Rectangle 2"/>
          <p:cNvSpPr>
            <a:spLocks noRot="1" noChangeArrowheads="1" noTextEdit="1"/>
          </p:cNvSpPr>
          <p:nvPr>
            <p:ph type="sldImg"/>
          </p:nvPr>
        </p:nvSpPr>
        <p:spPr>
          <a:ln/>
        </p:spPr>
      </p:sp>
      <p:sp>
        <p:nvSpPr>
          <p:cNvPr id="1321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3599780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34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487FB18B-5CAB-D74F-ABF8-84BC619961C4}" type="slidenum">
              <a:rPr lang="en-US" altLang="en-US"/>
              <a:pPr>
                <a:spcBef>
                  <a:spcPct val="0"/>
                </a:spcBef>
              </a:pPr>
              <a:t>64</a:t>
            </a:fld>
            <a:endParaRPr lang="en-US" altLang="en-US"/>
          </a:p>
        </p:txBody>
      </p:sp>
      <p:sp>
        <p:nvSpPr>
          <p:cNvPr id="134148" name="Rectangle 2"/>
          <p:cNvSpPr>
            <a:spLocks noRot="1" noChangeArrowheads="1" noTextEdit="1"/>
          </p:cNvSpPr>
          <p:nvPr>
            <p:ph type="sldImg"/>
          </p:nvPr>
        </p:nvSpPr>
        <p:spPr>
          <a:ln/>
        </p:spPr>
      </p:sp>
      <p:sp>
        <p:nvSpPr>
          <p:cNvPr id="134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8253121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361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615157B3-E6C9-9640-BCF5-7ECF2248CA20}" type="slidenum">
              <a:rPr lang="en-US" altLang="en-US"/>
              <a:pPr>
                <a:spcBef>
                  <a:spcPct val="0"/>
                </a:spcBef>
              </a:pPr>
              <a:t>65</a:t>
            </a:fld>
            <a:endParaRPr lang="en-US" altLang="en-US"/>
          </a:p>
        </p:txBody>
      </p:sp>
      <p:sp>
        <p:nvSpPr>
          <p:cNvPr id="136196" name="Rectangle 2"/>
          <p:cNvSpPr>
            <a:spLocks noRot="1" noChangeArrowheads="1" noTextEdit="1"/>
          </p:cNvSpPr>
          <p:nvPr>
            <p:ph type="sldImg"/>
          </p:nvPr>
        </p:nvSpPr>
        <p:spPr>
          <a:ln/>
        </p:spPr>
      </p:sp>
      <p:sp>
        <p:nvSpPr>
          <p:cNvPr id="1361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306810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382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039272C9-9006-8345-87EF-59395E78F316}" type="slidenum">
              <a:rPr lang="en-US" altLang="en-US"/>
              <a:pPr>
                <a:spcBef>
                  <a:spcPct val="0"/>
                </a:spcBef>
              </a:pPr>
              <a:t>66</a:t>
            </a:fld>
            <a:endParaRPr lang="en-US" altLang="en-US"/>
          </a:p>
        </p:txBody>
      </p:sp>
      <p:sp>
        <p:nvSpPr>
          <p:cNvPr id="138244" name="Rectangle 2"/>
          <p:cNvSpPr>
            <a:spLocks noRot="1" noChangeArrowheads="1" noTextEdit="1"/>
          </p:cNvSpPr>
          <p:nvPr>
            <p:ph type="sldImg"/>
          </p:nvPr>
        </p:nvSpPr>
        <p:spPr>
          <a:ln/>
        </p:spPr>
      </p:sp>
      <p:sp>
        <p:nvSpPr>
          <p:cNvPr id="1382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894046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402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4B70EA11-05B7-8443-9BCB-FA9C36F8E2FE}" type="slidenum">
              <a:rPr lang="en-US" altLang="en-US"/>
              <a:pPr>
                <a:spcBef>
                  <a:spcPct val="0"/>
                </a:spcBef>
              </a:pPr>
              <a:t>67</a:t>
            </a:fld>
            <a:endParaRPr lang="en-US" altLang="en-US"/>
          </a:p>
        </p:txBody>
      </p:sp>
      <p:sp>
        <p:nvSpPr>
          <p:cNvPr id="140292" name="Rectangle 2"/>
          <p:cNvSpPr>
            <a:spLocks noRot="1" noChangeArrowheads="1" noTextEdit="1"/>
          </p:cNvSpPr>
          <p:nvPr>
            <p:ph type="sldImg"/>
          </p:nvPr>
        </p:nvSpPr>
        <p:spPr>
          <a:ln/>
        </p:spPr>
      </p:sp>
      <p:sp>
        <p:nvSpPr>
          <p:cNvPr id="1402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110222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423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E88357E1-5995-9F41-A51A-E98E95B2335B}" type="slidenum">
              <a:rPr lang="en-US" altLang="en-US"/>
              <a:pPr>
                <a:spcBef>
                  <a:spcPct val="0"/>
                </a:spcBef>
              </a:pPr>
              <a:t>68</a:t>
            </a:fld>
            <a:endParaRPr lang="en-US" altLang="en-US"/>
          </a:p>
        </p:txBody>
      </p:sp>
      <p:sp>
        <p:nvSpPr>
          <p:cNvPr id="142340" name="Rectangle 2"/>
          <p:cNvSpPr>
            <a:spLocks noRot="1" noChangeArrowheads="1" noTextEdit="1"/>
          </p:cNvSpPr>
          <p:nvPr>
            <p:ph type="sldImg"/>
          </p:nvPr>
        </p:nvSpPr>
        <p:spPr>
          <a:ln/>
        </p:spPr>
      </p:sp>
      <p:sp>
        <p:nvSpPr>
          <p:cNvPr id="1423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5403264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443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FEBF410C-2802-7645-8ED6-AB95B2989201}" type="slidenum">
              <a:rPr lang="en-US" altLang="en-US"/>
              <a:pPr>
                <a:spcBef>
                  <a:spcPct val="0"/>
                </a:spcBef>
              </a:pPr>
              <a:t>69</a:t>
            </a:fld>
            <a:endParaRPr lang="en-US" altLang="en-US"/>
          </a:p>
        </p:txBody>
      </p:sp>
      <p:sp>
        <p:nvSpPr>
          <p:cNvPr id="144388" name="Rectangle 2"/>
          <p:cNvSpPr>
            <a:spLocks noRot="1" noChangeArrowheads="1" noTextEdit="1"/>
          </p:cNvSpPr>
          <p:nvPr>
            <p:ph type="sldImg"/>
          </p:nvPr>
        </p:nvSpPr>
        <p:spPr>
          <a:ln/>
        </p:spPr>
      </p:sp>
      <p:sp>
        <p:nvSpPr>
          <p:cNvPr id="1443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6250172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464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1CEDCB00-E2FD-2C40-8E91-06D95E4D16D6}" type="slidenum">
              <a:rPr lang="en-US" altLang="en-US"/>
              <a:pPr>
                <a:spcBef>
                  <a:spcPct val="0"/>
                </a:spcBef>
              </a:pPr>
              <a:t>70</a:t>
            </a:fld>
            <a:endParaRPr lang="en-US" altLang="en-US"/>
          </a:p>
        </p:txBody>
      </p:sp>
      <p:sp>
        <p:nvSpPr>
          <p:cNvPr id="146436" name="Rectangle 2"/>
          <p:cNvSpPr>
            <a:spLocks noRot="1" noChangeArrowheads="1" noTextEdit="1"/>
          </p:cNvSpPr>
          <p:nvPr>
            <p:ph type="sldImg"/>
          </p:nvPr>
        </p:nvSpPr>
        <p:spPr>
          <a:ln/>
        </p:spPr>
      </p:sp>
      <p:sp>
        <p:nvSpPr>
          <p:cNvPr id="1464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1762569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484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4DB846C8-50A5-AE48-9CE4-6359A5468F44}" type="slidenum">
              <a:rPr lang="en-US" altLang="en-US"/>
              <a:pPr>
                <a:spcBef>
                  <a:spcPct val="0"/>
                </a:spcBef>
              </a:pPr>
              <a:t>71</a:t>
            </a:fld>
            <a:endParaRPr lang="en-US" altLang="en-US"/>
          </a:p>
        </p:txBody>
      </p:sp>
      <p:sp>
        <p:nvSpPr>
          <p:cNvPr id="148484" name="Rectangle 2"/>
          <p:cNvSpPr>
            <a:spLocks noRot="1" noChangeArrowheads="1" noTextEdit="1"/>
          </p:cNvSpPr>
          <p:nvPr>
            <p:ph type="sldImg"/>
          </p:nvPr>
        </p:nvSpPr>
        <p:spPr>
          <a:ln/>
        </p:spPr>
      </p:sp>
      <p:sp>
        <p:nvSpPr>
          <p:cNvPr id="1484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323944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76B8BF16-E52A-A448-93FF-AF49EE19844E}" type="slidenum">
              <a:rPr lang="en-US" altLang="en-US"/>
              <a:pPr>
                <a:spcBef>
                  <a:spcPct val="0"/>
                </a:spcBef>
              </a:pPr>
              <a:t>9</a:t>
            </a:fld>
            <a:endParaRPr lang="en-US" altLang="en-US"/>
          </a:p>
        </p:txBody>
      </p:sp>
      <p:sp>
        <p:nvSpPr>
          <p:cNvPr id="19460" name="Rectangle 2"/>
          <p:cNvSpPr>
            <a:spLocks noRo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5795244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505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E9F656B4-993D-2B49-94E7-6C2209823D0B}" type="slidenum">
              <a:rPr lang="en-US" altLang="en-US"/>
              <a:pPr>
                <a:spcBef>
                  <a:spcPct val="0"/>
                </a:spcBef>
              </a:pPr>
              <a:t>72</a:t>
            </a:fld>
            <a:endParaRPr lang="en-US" altLang="en-US"/>
          </a:p>
        </p:txBody>
      </p:sp>
      <p:sp>
        <p:nvSpPr>
          <p:cNvPr id="150532" name="Rectangle 2"/>
          <p:cNvSpPr>
            <a:spLocks noRot="1" noChangeArrowheads="1" noTextEdit="1"/>
          </p:cNvSpPr>
          <p:nvPr>
            <p:ph type="sldImg"/>
          </p:nvPr>
        </p:nvSpPr>
        <p:spPr>
          <a:ln/>
        </p:spPr>
      </p:sp>
      <p:sp>
        <p:nvSpPr>
          <p:cNvPr id="1505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5531136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1525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D9FE5F2E-C61D-2B4E-BD36-552BEF59172C}" type="slidenum">
              <a:rPr lang="en-US" altLang="en-US"/>
              <a:pPr>
                <a:spcBef>
                  <a:spcPct val="0"/>
                </a:spcBef>
              </a:pPr>
              <a:t>73</a:t>
            </a:fld>
            <a:endParaRPr lang="en-US" altLang="en-US"/>
          </a:p>
        </p:txBody>
      </p:sp>
      <p:sp>
        <p:nvSpPr>
          <p:cNvPr id="152580" name="Rectangle 2"/>
          <p:cNvSpPr>
            <a:spLocks noRot="1" noChangeArrowheads="1" noTextEdit="1"/>
          </p:cNvSpPr>
          <p:nvPr>
            <p:ph type="sldImg"/>
          </p:nvPr>
        </p:nvSpPr>
        <p:spPr>
          <a:ln/>
        </p:spPr>
      </p:sp>
      <p:sp>
        <p:nvSpPr>
          <p:cNvPr id="1525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511743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215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CF430004-2FD2-CB4D-9479-FF75AD0E405C}" type="slidenum">
              <a:rPr lang="en-US" altLang="en-US"/>
              <a:pPr>
                <a:spcBef>
                  <a:spcPct val="0"/>
                </a:spcBef>
              </a:pPr>
              <a:t>10</a:t>
            </a:fld>
            <a:endParaRPr lang="en-US" altLang="en-US"/>
          </a:p>
        </p:txBody>
      </p:sp>
      <p:sp>
        <p:nvSpPr>
          <p:cNvPr id="21508" name="Rectangle 2"/>
          <p:cNvSpPr>
            <a:spLocks noRot="1" noChangeArrowheads="1" noTextEdit="1"/>
          </p:cNvSpPr>
          <p:nvPr>
            <p:ph type="sldImg"/>
          </p:nvPr>
        </p:nvSpPr>
        <p:spPr>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273972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r>
              <a:rPr lang="en-US" altLang="en-US"/>
              <a:t>CP8304- Ryerson University</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3F63C65E-344D-E44D-8026-FC283925E9CC}" type="slidenum">
              <a:rPr lang="en-US" altLang="en-US"/>
              <a:pPr>
                <a:spcBef>
                  <a:spcPct val="0"/>
                </a:spcBef>
              </a:pPr>
              <a:t>11</a:t>
            </a:fld>
            <a:endParaRPr lang="en-US" altLang="en-US"/>
          </a:p>
        </p:txBody>
      </p:sp>
      <p:sp>
        <p:nvSpPr>
          <p:cNvPr id="23556" name="Rectangle 2"/>
          <p:cNvSpPr>
            <a:spLocks noRo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592483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Distributed System (DS)</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DE03AF4-36A2-5F4C-99DE-A36B3EE50DE7}" type="slidenum">
              <a:rPr lang="en-US" altLang="en-US"/>
              <a:pPr>
                <a:defRPr/>
              </a:pPr>
              <a:t>‹#›</a:t>
            </a:fld>
            <a:endParaRPr lang="en-US" altLang="en-US"/>
          </a:p>
        </p:txBody>
      </p:sp>
    </p:spTree>
    <p:extLst>
      <p:ext uri="{BB962C8B-B14F-4D97-AF65-F5344CB8AC3E}">
        <p14:creationId xmlns:p14="http://schemas.microsoft.com/office/powerpoint/2010/main" val="914666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Distributed System (DS)</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5B63E92F-8F6F-4A48-B88B-3A49BBB99239}" type="slidenum">
              <a:rPr lang="en-US" altLang="en-US"/>
              <a:pPr>
                <a:defRPr/>
              </a:pPr>
              <a:t>‹#›</a:t>
            </a:fld>
            <a:endParaRPr lang="en-US" altLang="en-US"/>
          </a:p>
        </p:txBody>
      </p:sp>
    </p:spTree>
    <p:extLst>
      <p:ext uri="{BB962C8B-B14F-4D97-AF65-F5344CB8AC3E}">
        <p14:creationId xmlns:p14="http://schemas.microsoft.com/office/powerpoint/2010/main" val="169253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Distributed System (DS)</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0120D62C-EB87-444C-80F3-7054375849B4}" type="slidenum">
              <a:rPr lang="en-US" altLang="en-US"/>
              <a:pPr>
                <a:defRPr/>
              </a:pPr>
              <a:t>‹#›</a:t>
            </a:fld>
            <a:endParaRPr lang="en-US" altLang="en-US"/>
          </a:p>
        </p:txBody>
      </p:sp>
    </p:spTree>
    <p:extLst>
      <p:ext uri="{BB962C8B-B14F-4D97-AF65-F5344CB8AC3E}">
        <p14:creationId xmlns:p14="http://schemas.microsoft.com/office/powerpoint/2010/main" val="607546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Distributed System (DS)</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898A78A9-D9E8-D947-AF82-1A6A17DF50AC}" type="slidenum">
              <a:rPr lang="en-US" altLang="en-US"/>
              <a:pPr>
                <a:defRPr/>
              </a:pPr>
              <a:t>‹#›</a:t>
            </a:fld>
            <a:endParaRPr lang="en-US" altLang="en-US"/>
          </a:p>
        </p:txBody>
      </p:sp>
    </p:spTree>
    <p:extLst>
      <p:ext uri="{BB962C8B-B14F-4D97-AF65-F5344CB8AC3E}">
        <p14:creationId xmlns:p14="http://schemas.microsoft.com/office/powerpoint/2010/main" val="765268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Distributed System (DS)</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EE8E20F-0ED4-9548-9413-4311CD7BDEDB}" type="slidenum">
              <a:rPr lang="en-US" altLang="en-US"/>
              <a:pPr>
                <a:defRPr/>
              </a:pPr>
              <a:t>‹#›</a:t>
            </a:fld>
            <a:endParaRPr lang="en-US" altLang="en-US"/>
          </a:p>
        </p:txBody>
      </p:sp>
    </p:spTree>
    <p:extLst>
      <p:ext uri="{BB962C8B-B14F-4D97-AF65-F5344CB8AC3E}">
        <p14:creationId xmlns:p14="http://schemas.microsoft.com/office/powerpoint/2010/main" val="1052820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Distributed System (DS)</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0701A9C-D83F-234E-880D-C12F083E9C8D}" type="slidenum">
              <a:rPr lang="en-US" altLang="en-US"/>
              <a:pPr>
                <a:defRPr/>
              </a:pPr>
              <a:t>‹#›</a:t>
            </a:fld>
            <a:endParaRPr lang="en-US" altLang="en-US"/>
          </a:p>
        </p:txBody>
      </p:sp>
    </p:spTree>
    <p:extLst>
      <p:ext uri="{BB962C8B-B14F-4D97-AF65-F5344CB8AC3E}">
        <p14:creationId xmlns:p14="http://schemas.microsoft.com/office/powerpoint/2010/main" val="4497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Distributed System (DS)</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EE3B8DA8-8FA9-1346-8E3B-85B8B7971FDB}" type="slidenum">
              <a:rPr lang="en-US" altLang="en-US"/>
              <a:pPr>
                <a:defRPr/>
              </a:pPr>
              <a:t>‹#›</a:t>
            </a:fld>
            <a:endParaRPr lang="en-US" altLang="en-US"/>
          </a:p>
        </p:txBody>
      </p:sp>
    </p:spTree>
    <p:extLst>
      <p:ext uri="{BB962C8B-B14F-4D97-AF65-F5344CB8AC3E}">
        <p14:creationId xmlns:p14="http://schemas.microsoft.com/office/powerpoint/2010/main" val="684110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Distributed System (DS)</a:t>
            </a: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18602EF9-6D4F-5C48-8A29-53E30B26E5EF}" type="slidenum">
              <a:rPr lang="en-US" altLang="en-US"/>
              <a:pPr>
                <a:defRPr/>
              </a:pPr>
              <a:t>‹#›</a:t>
            </a:fld>
            <a:endParaRPr lang="en-US" altLang="en-US"/>
          </a:p>
        </p:txBody>
      </p:sp>
    </p:spTree>
    <p:extLst>
      <p:ext uri="{BB962C8B-B14F-4D97-AF65-F5344CB8AC3E}">
        <p14:creationId xmlns:p14="http://schemas.microsoft.com/office/powerpoint/2010/main" val="17552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Distributed System (DS)</a:t>
            </a: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2DB400C6-F598-B04A-A1B1-0C3FCF009316}" type="slidenum">
              <a:rPr lang="en-US" altLang="en-US"/>
              <a:pPr>
                <a:defRPr/>
              </a:pPr>
              <a:t>‹#›</a:t>
            </a:fld>
            <a:endParaRPr lang="en-US" altLang="en-US"/>
          </a:p>
        </p:txBody>
      </p:sp>
    </p:spTree>
    <p:extLst>
      <p:ext uri="{BB962C8B-B14F-4D97-AF65-F5344CB8AC3E}">
        <p14:creationId xmlns:p14="http://schemas.microsoft.com/office/powerpoint/2010/main" val="847196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Distributed System (DS)</a:t>
            </a: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505ECC9A-33C8-9840-ACCF-54E0E885296C}" type="slidenum">
              <a:rPr lang="en-US" altLang="en-US"/>
              <a:pPr>
                <a:defRPr/>
              </a:pPr>
              <a:t>‹#›</a:t>
            </a:fld>
            <a:endParaRPr lang="en-US" altLang="en-US"/>
          </a:p>
        </p:txBody>
      </p:sp>
    </p:spTree>
    <p:extLst>
      <p:ext uri="{BB962C8B-B14F-4D97-AF65-F5344CB8AC3E}">
        <p14:creationId xmlns:p14="http://schemas.microsoft.com/office/powerpoint/2010/main" val="982302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Distributed System (DS)</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1EE2B56F-76D4-E84D-87D6-0F0007574785}" type="slidenum">
              <a:rPr lang="en-US" altLang="en-US"/>
              <a:pPr>
                <a:defRPr/>
              </a:pPr>
              <a:t>‹#›</a:t>
            </a:fld>
            <a:endParaRPr lang="en-US" altLang="en-US"/>
          </a:p>
        </p:txBody>
      </p:sp>
    </p:spTree>
    <p:extLst>
      <p:ext uri="{BB962C8B-B14F-4D97-AF65-F5344CB8AC3E}">
        <p14:creationId xmlns:p14="http://schemas.microsoft.com/office/powerpoint/2010/main" val="137586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Distributed System (DS)</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20FA7AC0-B460-EE4F-98E4-5D3464C7CF85}" type="slidenum">
              <a:rPr lang="en-US" altLang="en-US"/>
              <a:pPr>
                <a:defRPr/>
              </a:pPr>
              <a:t>‹#›</a:t>
            </a:fld>
            <a:endParaRPr lang="en-US" altLang="en-US"/>
          </a:p>
        </p:txBody>
      </p:sp>
    </p:spTree>
    <p:extLst>
      <p:ext uri="{BB962C8B-B14F-4D97-AF65-F5344CB8AC3E}">
        <p14:creationId xmlns:p14="http://schemas.microsoft.com/office/powerpoint/2010/main" val="1030396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Grp="1" noChangeArrowheads="1"/>
          </p:cNvSpPr>
          <p:nvPr>
            <p:ph type="ftr" sz="quarter" idx="3"/>
          </p:nvPr>
        </p:nvSpPr>
        <p:spPr bwMode="auto">
          <a:xfrm>
            <a:off x="457200" y="6248400"/>
            <a:ext cx="6019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b="1" i="1">
                <a:solidFill>
                  <a:srgbClr val="0066FF"/>
                </a:solidFill>
                <a:latin typeface="Arial" charset="0"/>
                <a:ea typeface="+mn-ea"/>
                <a:cs typeface="Arial" charset="0"/>
              </a:defRPr>
            </a:lvl1pPr>
          </a:lstStyle>
          <a:p>
            <a:pPr>
              <a:defRPr/>
            </a:pPr>
            <a:r>
              <a:rPr lang="en-US" smtClean="0"/>
              <a:t>Distributed System (DS)</a:t>
            </a: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ea typeface="+mn-ea"/>
                <a:cs typeface="Arial" panose="020B0604020202020204" pitchFamily="34" charset="0"/>
              </a:defRPr>
            </a:lvl1pPr>
          </a:lstStyle>
          <a:p>
            <a:pPr>
              <a:defRPr/>
            </a:pPr>
            <a:fld id="{6E686179-13C7-5B44-983C-234B9BB73FF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sz="4400">
          <a:solidFill>
            <a:schemeClr val="tx2"/>
          </a:solidFill>
          <a:latin typeface="+mj-lt"/>
          <a:ea typeface="Arial" charset="0"/>
          <a:cs typeface="+mj-cs"/>
        </a:defRPr>
      </a:lvl1pPr>
      <a:lvl2pPr algn="ctr" rtl="0" eaLnBrk="0" fontAlgn="base" hangingPunct="0">
        <a:spcBef>
          <a:spcPct val="0"/>
        </a:spcBef>
        <a:spcAft>
          <a:spcPct val="0"/>
        </a:spcAft>
        <a:defRPr sz="4400">
          <a:solidFill>
            <a:schemeClr val="tx2"/>
          </a:solidFill>
          <a:latin typeface="Arial" charset="0"/>
          <a:ea typeface="Arial" charset="0"/>
          <a:cs typeface="Arial" charset="0"/>
        </a:defRPr>
      </a:lvl2pPr>
      <a:lvl3pPr algn="ctr" rtl="0" eaLnBrk="0" fontAlgn="base" hangingPunct="0">
        <a:spcBef>
          <a:spcPct val="0"/>
        </a:spcBef>
        <a:spcAft>
          <a:spcPct val="0"/>
        </a:spcAft>
        <a:defRPr sz="4400">
          <a:solidFill>
            <a:schemeClr val="tx2"/>
          </a:solidFill>
          <a:latin typeface="Arial" charset="0"/>
          <a:ea typeface="Arial" charset="0"/>
          <a:cs typeface="Arial" charset="0"/>
        </a:defRPr>
      </a:lvl3pPr>
      <a:lvl4pPr algn="ctr" rtl="0" eaLnBrk="0" fontAlgn="base" hangingPunct="0">
        <a:spcBef>
          <a:spcPct val="0"/>
        </a:spcBef>
        <a:spcAft>
          <a:spcPct val="0"/>
        </a:spcAft>
        <a:defRPr sz="4400">
          <a:solidFill>
            <a:schemeClr val="tx2"/>
          </a:solidFill>
          <a:latin typeface="Arial" charset="0"/>
          <a:ea typeface="Arial" charset="0"/>
          <a:cs typeface="Arial" charset="0"/>
        </a:defRPr>
      </a:lvl4pPr>
      <a:lvl5pPr algn="ctr" rtl="0" eaLnBrk="0" fontAlgn="base" hangingPunct="0">
        <a:spcBef>
          <a:spcPct val="0"/>
        </a:spcBef>
        <a:spcAft>
          <a:spcPct val="0"/>
        </a:spcAft>
        <a:defRPr sz="4400">
          <a:solidFill>
            <a:schemeClr val="tx2"/>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Font typeface="Wingdings" charset="2"/>
        <a:buChar char="§"/>
        <a:defRPr sz="3200">
          <a:solidFill>
            <a:schemeClr val="tx1"/>
          </a:solidFill>
          <a:latin typeface="+mn-lt"/>
          <a:ea typeface="Arial" charset="0"/>
          <a:cs typeface="+mn-cs"/>
        </a:defRPr>
      </a:lvl1pPr>
      <a:lvl2pPr marL="742950" indent="-285750" algn="l" rtl="0" eaLnBrk="0" fontAlgn="base" hangingPunct="0">
        <a:spcBef>
          <a:spcPct val="20000"/>
        </a:spcBef>
        <a:spcAft>
          <a:spcPct val="0"/>
        </a:spcAft>
        <a:buFont typeface="Wingdings" charset="2"/>
        <a:buChar char="Ø"/>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Font typeface="Wingdings" charset="2"/>
        <a:buChar char="v"/>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Arial" charset="0"/>
          <a:cs typeface="+mn-cs"/>
        </a:defRPr>
      </a:lvl5pPr>
      <a:lvl6pPr marL="2514600" indent="-228600" algn="l" rtl="0" fontAlgn="base">
        <a:spcBef>
          <a:spcPct val="20000"/>
        </a:spcBef>
        <a:spcAft>
          <a:spcPct val="0"/>
        </a:spcAft>
        <a:buFont typeface="Arial" charset="0"/>
        <a:buChar char="»"/>
        <a:defRPr sz="2000">
          <a:solidFill>
            <a:schemeClr val="tx1"/>
          </a:solidFill>
          <a:latin typeface="+mn-lt"/>
          <a:cs typeface="+mn-cs"/>
        </a:defRPr>
      </a:lvl6pPr>
      <a:lvl7pPr marL="2971800" indent="-228600" algn="l" rtl="0" fontAlgn="base">
        <a:spcBef>
          <a:spcPct val="20000"/>
        </a:spcBef>
        <a:spcAft>
          <a:spcPct val="0"/>
        </a:spcAft>
        <a:buFont typeface="Arial" charset="0"/>
        <a:buChar char="»"/>
        <a:defRPr sz="2000">
          <a:solidFill>
            <a:schemeClr val="tx1"/>
          </a:solidFill>
          <a:latin typeface="+mn-lt"/>
          <a:cs typeface="+mn-cs"/>
        </a:defRPr>
      </a:lvl7pPr>
      <a:lvl8pPr marL="3429000" indent="-228600" algn="l" rtl="0" fontAlgn="base">
        <a:spcBef>
          <a:spcPct val="20000"/>
        </a:spcBef>
        <a:spcAft>
          <a:spcPct val="0"/>
        </a:spcAft>
        <a:buFont typeface="Arial" charset="0"/>
        <a:buChar char="»"/>
        <a:defRPr sz="2000">
          <a:solidFill>
            <a:schemeClr val="tx1"/>
          </a:solidFill>
          <a:latin typeface="+mn-lt"/>
          <a:cs typeface="+mn-cs"/>
        </a:defRPr>
      </a:lvl8pPr>
      <a:lvl9pPr marL="3886200" indent="-228600" algn="l" rtl="0" fontAlgn="base">
        <a:spcBef>
          <a:spcPct val="20000"/>
        </a:spcBef>
        <a:spcAft>
          <a:spcPct val="0"/>
        </a:spcAft>
        <a:buFont typeface="Arial"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7.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9.emf"/></Relationships>
</file>

<file path=ppt/slides/_rels/slide37.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12.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13.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image" Target="../media/image14.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 Id="rId3" Type="http://schemas.openxmlformats.org/officeDocument/2006/relationships/image" Target="../media/image15.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s>
</file>

<file path=ppt/slides/_rels/slide7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685800" y="533400"/>
            <a:ext cx="7772400" cy="1470025"/>
          </a:xfrm>
        </p:spPr>
        <p:txBody>
          <a:bodyPr/>
          <a:lstStyle/>
          <a:p>
            <a:r>
              <a:rPr lang="en-US" altLang="en-US" b="1">
                <a:solidFill>
                  <a:srgbClr val="00B050"/>
                </a:solidFill>
              </a:rPr>
              <a:t>Distributed System</a:t>
            </a:r>
            <a:br>
              <a:rPr lang="en-US" altLang="en-US" b="1">
                <a:solidFill>
                  <a:srgbClr val="00B050"/>
                </a:solidFill>
              </a:rPr>
            </a:br>
            <a:r>
              <a:rPr lang="en-US" altLang="en-US" b="1">
                <a:solidFill>
                  <a:srgbClr val="00B050"/>
                </a:solidFill>
              </a:rPr>
              <a:t>(BESE-VII)</a:t>
            </a:r>
          </a:p>
        </p:txBody>
      </p:sp>
      <p:sp>
        <p:nvSpPr>
          <p:cNvPr id="15362" name="Subtitle 2"/>
          <p:cNvSpPr>
            <a:spLocks noGrp="1"/>
          </p:cNvSpPr>
          <p:nvPr>
            <p:ph type="subTitle" idx="1"/>
          </p:nvPr>
        </p:nvSpPr>
        <p:spPr>
          <a:xfrm>
            <a:off x="695325" y="2514600"/>
            <a:ext cx="7772400" cy="3048000"/>
          </a:xfrm>
        </p:spPr>
        <p:txBody>
          <a:bodyPr/>
          <a:lstStyle/>
          <a:p>
            <a:r>
              <a:rPr lang="en-US" altLang="en-US" b="1" u="sng">
                <a:solidFill>
                  <a:srgbClr val="A50021"/>
                </a:solidFill>
              </a:rPr>
              <a:t>Compiled by</a:t>
            </a:r>
          </a:p>
          <a:p>
            <a:r>
              <a:rPr lang="en-US" altLang="en-US">
                <a:solidFill>
                  <a:srgbClr val="0066FF"/>
                </a:solidFill>
              </a:rPr>
              <a:t>Er. Madan Kadariya</a:t>
            </a:r>
          </a:p>
          <a:p>
            <a:r>
              <a:rPr lang="en-US" altLang="en-US" sz="2200"/>
              <a:t>Assistant Professor</a:t>
            </a:r>
          </a:p>
          <a:p>
            <a:r>
              <a:rPr lang="en-US" altLang="en-US" sz="2200"/>
              <a:t>HOD, Department of Information Technology Engineering </a:t>
            </a:r>
          </a:p>
          <a:p>
            <a:r>
              <a:rPr lang="en-US" altLang="en-US" sz="2200" b="1"/>
              <a:t>Nepal College of Information Technology</a:t>
            </a:r>
          </a:p>
          <a:p>
            <a:r>
              <a:rPr lang="en-US" altLang="en-US" sz="2200" b="1"/>
              <a:t>Balkumari, Lalitpur</a:t>
            </a:r>
          </a:p>
        </p:txBody>
      </p:sp>
    </p:spTree>
    <p:extLst>
      <p:ext uri="{BB962C8B-B14F-4D97-AF65-F5344CB8AC3E}">
        <p14:creationId xmlns:p14="http://schemas.microsoft.com/office/powerpoint/2010/main" val="1144741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61BD1330-8382-BA4C-BE31-BF287E6D8796}" type="slidenum">
              <a:rPr lang="en-US" altLang="en-US" sz="1400"/>
              <a:pPr>
                <a:spcBef>
                  <a:spcPct val="0"/>
                </a:spcBef>
                <a:buFontTx/>
                <a:buNone/>
              </a:pPr>
              <a:t>10</a:t>
            </a:fld>
            <a:endParaRPr lang="en-US" altLang="en-US" sz="1400"/>
          </a:p>
        </p:txBody>
      </p:sp>
      <p:sp>
        <p:nvSpPr>
          <p:cNvPr id="2048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Software Layers</a:t>
            </a:r>
          </a:p>
        </p:txBody>
      </p:sp>
      <p:graphicFrame>
        <p:nvGraphicFramePr>
          <p:cNvPr id="16407" name="Group 23"/>
          <p:cNvGraphicFramePr>
            <a:graphicFrameLocks noGrp="1"/>
          </p:cNvGraphicFramePr>
          <p:nvPr>
            <p:ph type="tbl" idx="1"/>
          </p:nvPr>
        </p:nvGraphicFramePr>
        <p:xfrm>
          <a:off x="533400" y="1219200"/>
          <a:ext cx="8229600" cy="4584700"/>
        </p:xfrm>
        <a:graphic>
          <a:graphicData uri="http://schemas.openxmlformats.org/drawingml/2006/table">
            <a:tbl>
              <a:tblPr rtl="1"/>
              <a:tblGrid>
                <a:gridCol w="8229600"/>
              </a:tblGrid>
              <a:tr h="4584700">
                <a:tc>
                  <a:txBody>
                    <a:bodyPr/>
                    <a:lstStyle>
                      <a:lvl1pPr marL="338138" indent="-338138">
                        <a:spcBef>
                          <a:spcPct val="20000"/>
                        </a:spcBef>
                        <a:buFont typeface="Wingdings" charset="2"/>
                        <a:tabLst>
                          <a:tab pos="969963" algn="l"/>
                          <a:tab pos="1082675" algn="l"/>
                          <a:tab pos="1485900" algn="l"/>
                          <a:tab pos="1600200" algn="l"/>
                        </a:tabLst>
                        <a:defRPr sz="2800">
                          <a:solidFill>
                            <a:schemeClr val="tx1"/>
                          </a:solidFill>
                          <a:latin typeface="Arial" charset="0"/>
                          <a:ea typeface="Arial" charset="0"/>
                          <a:cs typeface="Arial" charset="0"/>
                        </a:defRPr>
                      </a:lvl1pPr>
                      <a:lvl2pPr marL="1257300" indent="-342900">
                        <a:spcBef>
                          <a:spcPct val="20000"/>
                        </a:spcBef>
                        <a:buFont typeface="Wingdings" charset="2"/>
                        <a:tabLst>
                          <a:tab pos="969963" algn="l"/>
                          <a:tab pos="1082675" algn="l"/>
                          <a:tab pos="1485900" algn="l"/>
                          <a:tab pos="1600200"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082675" algn="l"/>
                          <a:tab pos="1485900" algn="l"/>
                          <a:tab pos="1600200" algn="l"/>
                        </a:tabLst>
                        <a:defRPr sz="2000">
                          <a:solidFill>
                            <a:schemeClr val="tx1"/>
                          </a:solidFill>
                          <a:latin typeface="Arial" charset="0"/>
                          <a:ea typeface="Arial" charset="0"/>
                          <a:cs typeface="Arial" charset="0"/>
                        </a:defRPr>
                      </a:lvl3pPr>
                      <a:lvl4pPr marL="1600200" indent="-22860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082675" algn="l"/>
                          <a:tab pos="1485900" algn="l"/>
                          <a:tab pos="1600200"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8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2800" b="0" i="0" u="none" strike="noStrike" cap="none" normalizeH="0" baseline="0">
                          <a:ln>
                            <a:noFill/>
                          </a:ln>
                          <a:solidFill>
                            <a:srgbClr val="CC0099"/>
                          </a:solidFill>
                          <a:effectLst/>
                          <a:latin typeface="Arial" charset="0"/>
                          <a:ea typeface="宋体" charset="0"/>
                        </a:rPr>
                        <a:t>Software architecture</a:t>
                      </a:r>
                      <a:r>
                        <a:rPr kumimoji="0" lang="en-US" altLang="en-US" sz="2800" b="0" i="0" u="none" strike="noStrike" cap="none" normalizeH="0" baseline="0">
                          <a:ln>
                            <a:noFill/>
                          </a:ln>
                          <a:solidFill>
                            <a:srgbClr val="000000"/>
                          </a:solidFill>
                          <a:effectLst/>
                          <a:latin typeface="Arial" charset="0"/>
                          <a:ea typeface="宋体" charset="0"/>
                        </a:rPr>
                        <a:t> referred to:</a:t>
                      </a:r>
                    </a:p>
                    <a:p>
                      <a:pPr marL="1257300"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400" b="0" i="0" u="none" strike="noStrike" cap="none" normalizeH="0" baseline="0">
                          <a:ln>
                            <a:noFill/>
                          </a:ln>
                          <a:solidFill>
                            <a:srgbClr val="000000"/>
                          </a:solidFill>
                          <a:effectLst/>
                          <a:latin typeface="Arial" charset="0"/>
                          <a:ea typeface="宋体" charset="0"/>
                        </a:rPr>
                        <a:t>The structure of software as layers or modules in a single computer.</a:t>
                      </a:r>
                    </a:p>
                    <a:p>
                      <a:pPr marL="1257300"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400" b="0" i="0" u="none" strike="noStrike" cap="none" normalizeH="0" baseline="0">
                          <a:ln>
                            <a:noFill/>
                          </a:ln>
                          <a:solidFill>
                            <a:srgbClr val="000000"/>
                          </a:solidFill>
                          <a:effectLst/>
                          <a:latin typeface="Arial" charset="0"/>
                          <a:ea typeface="宋体" charset="0"/>
                        </a:rPr>
                        <a:t>The services offered and requested between processes located in the same or different computers.</a:t>
                      </a:r>
                    </a:p>
                    <a:p>
                      <a:pPr marL="338138" marR="0" lvl="0" indent="-338138" algn="l" defTabSz="914400" rtl="0" eaLnBrk="1" fontAlgn="base" latinLnBrk="0" hangingPunct="1">
                        <a:lnSpc>
                          <a:spcPct val="80000"/>
                        </a:lnSpc>
                        <a:spcBef>
                          <a:spcPct val="20000"/>
                        </a:spcBef>
                        <a:spcAft>
                          <a:spcPct val="0"/>
                        </a:spcAft>
                        <a:buClrTx/>
                        <a:buSzTx/>
                        <a:buFont typeface="Wingdings" charset="2"/>
                        <a:buChar char="§"/>
                        <a:tabLst>
                          <a:tab pos="969963" algn="l"/>
                          <a:tab pos="1082675" algn="l"/>
                          <a:tab pos="1485900" algn="l"/>
                          <a:tab pos="1600200" algn="l"/>
                        </a:tabLst>
                      </a:pPr>
                      <a:endParaRPr kumimoji="0" lang="en-US" altLang="en-US" sz="2800" b="0" i="0" u="none" strike="noStrike" cap="none" normalizeH="0" baseline="0">
                        <a:ln>
                          <a:noFill/>
                        </a:ln>
                        <a:solidFill>
                          <a:srgbClr val="000000"/>
                        </a:solidFill>
                        <a:effectLst/>
                        <a:latin typeface="Arial" charset="0"/>
                        <a:ea typeface="宋体" charset="0"/>
                      </a:endParaRPr>
                    </a:p>
                    <a:p>
                      <a:pPr marL="338138" marR="0" lvl="0" indent="-338138" algn="l" defTabSz="914400" rtl="0" eaLnBrk="1" fontAlgn="base" latinLnBrk="0" hangingPunct="1">
                        <a:lnSpc>
                          <a:spcPct val="8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2800" b="0" i="0" u="none" strike="noStrike" cap="none" normalizeH="0" baseline="0">
                          <a:ln>
                            <a:noFill/>
                          </a:ln>
                          <a:solidFill>
                            <a:srgbClr val="000000"/>
                          </a:solidFill>
                          <a:effectLst/>
                          <a:latin typeface="Arial" charset="0"/>
                          <a:ea typeface="宋体" charset="0"/>
                        </a:rPr>
                        <a:t>Software architecture is breaking up the complexity of systems by designing them through layers and services.</a:t>
                      </a:r>
                    </a:p>
                    <a:p>
                      <a:pPr marL="1257300"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400" b="0" i="0" u="none" strike="noStrike" cap="none" normalizeH="0" baseline="0">
                          <a:ln>
                            <a:noFill/>
                          </a:ln>
                          <a:solidFill>
                            <a:srgbClr val="000000"/>
                          </a:solidFill>
                          <a:effectLst/>
                          <a:latin typeface="Arial" charset="0"/>
                          <a:ea typeface="宋体" charset="0"/>
                        </a:rPr>
                        <a:t>Layer: a group of related functional components.</a:t>
                      </a:r>
                    </a:p>
                    <a:p>
                      <a:pPr marL="1257300"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400" b="0" i="0" u="none" strike="noStrike" cap="none" normalizeH="0" baseline="0">
                          <a:ln>
                            <a:noFill/>
                          </a:ln>
                          <a:solidFill>
                            <a:srgbClr val="000000"/>
                          </a:solidFill>
                          <a:effectLst/>
                          <a:latin typeface="Arial" charset="0"/>
                          <a:ea typeface="宋体" charset="0"/>
                        </a:rPr>
                        <a:t>Service: functionality provided to the next layer.</a:t>
                      </a:r>
                    </a:p>
                    <a:p>
                      <a:pPr marL="338138" marR="0" lvl="0" indent="-338138" algn="l" defTabSz="914400" rtl="0" eaLnBrk="1" fontAlgn="base" latinLnBrk="0" hangingPunct="1">
                        <a:lnSpc>
                          <a:spcPct val="80000"/>
                        </a:lnSpc>
                        <a:spcBef>
                          <a:spcPct val="20000"/>
                        </a:spcBef>
                        <a:spcAft>
                          <a:spcPct val="0"/>
                        </a:spcAft>
                        <a:buClrTx/>
                        <a:buSzTx/>
                        <a:buFont typeface="Wingdings" charset="2"/>
                        <a:buNone/>
                        <a:tabLst>
                          <a:tab pos="969963" algn="l"/>
                          <a:tab pos="1082675" algn="l"/>
                          <a:tab pos="1485900" algn="l"/>
                          <a:tab pos="1600200" algn="l"/>
                        </a:tabLst>
                      </a:pPr>
                      <a:r>
                        <a:rPr kumimoji="0" lang="en-US" altLang="en-US" sz="1800" b="0" i="0" u="none" strike="noStrike" cap="none" normalizeH="0" baseline="0">
                          <a:ln>
                            <a:noFill/>
                          </a:ln>
                          <a:solidFill>
                            <a:srgbClr val="A50021"/>
                          </a:solidFill>
                          <a:effectLst/>
                          <a:latin typeface="Arial" charset="0"/>
                          <a:ea typeface="宋体" charset="0"/>
                        </a:rPr>
                        <a:t>      (Figure 1)</a:t>
                      </a:r>
                    </a:p>
                  </a:txBody>
                  <a:tcPr marT="45725" marB="45725"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0487"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40429E7F-A751-C440-A75D-AD513E81748F}" type="slidenum">
              <a:rPr lang="en-US" altLang="en-US" sz="1400"/>
              <a:pPr>
                <a:spcBef>
                  <a:spcPct val="0"/>
                </a:spcBef>
                <a:buFontTx/>
                <a:buNone/>
              </a:pPr>
              <a:t>11</a:t>
            </a:fld>
            <a:endParaRPr lang="en-US" altLang="en-US" sz="1400"/>
          </a:p>
        </p:txBody>
      </p:sp>
      <p:sp>
        <p:nvSpPr>
          <p:cNvPr id="2253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Software Layers</a:t>
            </a:r>
          </a:p>
        </p:txBody>
      </p:sp>
      <p:graphicFrame>
        <p:nvGraphicFramePr>
          <p:cNvPr id="17422" name="Group 14"/>
          <p:cNvGraphicFramePr>
            <a:graphicFrameLocks noGrp="1"/>
          </p:cNvGraphicFramePr>
          <p:nvPr>
            <p:ph type="tbl" idx="1"/>
          </p:nvPr>
        </p:nvGraphicFramePr>
        <p:xfrm>
          <a:off x="533400" y="1219200"/>
          <a:ext cx="8229600" cy="5334000"/>
        </p:xfrm>
        <a:graphic>
          <a:graphicData uri="http://schemas.openxmlformats.org/drawingml/2006/table">
            <a:tbl>
              <a:tblPr rtl="1"/>
              <a:tblGrid>
                <a:gridCol w="8229600"/>
              </a:tblGrid>
              <a:tr h="5334000">
                <a:tc>
                  <a:txBody>
                    <a:bodyPr/>
                    <a:lstStyle>
                      <a:lvl1pPr marL="338138" indent="-338138">
                        <a:spcBef>
                          <a:spcPct val="20000"/>
                        </a:spcBef>
                        <a:buFont typeface="Wingdings" charset="2"/>
                        <a:tabLst>
                          <a:tab pos="969963" algn="l"/>
                          <a:tab pos="1082675" algn="l"/>
                          <a:tab pos="1485900" algn="l"/>
                          <a:tab pos="1600200" algn="l"/>
                        </a:tabLst>
                        <a:defRPr sz="2800">
                          <a:solidFill>
                            <a:schemeClr val="tx1"/>
                          </a:solidFill>
                          <a:latin typeface="Arial" charset="0"/>
                          <a:ea typeface="Arial" charset="0"/>
                          <a:cs typeface="Arial" charset="0"/>
                        </a:defRPr>
                      </a:lvl1pPr>
                      <a:lvl2pPr marL="742950" indent="-285750">
                        <a:spcBef>
                          <a:spcPct val="20000"/>
                        </a:spcBef>
                        <a:buFont typeface="Wingdings" charset="2"/>
                        <a:tabLst>
                          <a:tab pos="969963" algn="l"/>
                          <a:tab pos="1082675" algn="l"/>
                          <a:tab pos="1485900" algn="l"/>
                          <a:tab pos="1600200"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082675" algn="l"/>
                          <a:tab pos="1485900" algn="l"/>
                          <a:tab pos="1600200" algn="l"/>
                        </a:tabLst>
                        <a:defRPr sz="2000">
                          <a:solidFill>
                            <a:schemeClr val="tx1"/>
                          </a:solidFill>
                          <a:latin typeface="Arial" charset="0"/>
                          <a:ea typeface="Arial" charset="0"/>
                          <a:cs typeface="Arial" charset="0"/>
                        </a:defRPr>
                      </a:lvl3pPr>
                      <a:lvl4pPr marL="1600200" indent="-22860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082675" algn="l"/>
                          <a:tab pos="1485900" algn="l"/>
                          <a:tab pos="1600200"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80000"/>
                        </a:lnSpc>
                        <a:spcBef>
                          <a:spcPct val="20000"/>
                        </a:spcBef>
                        <a:spcAft>
                          <a:spcPct val="0"/>
                        </a:spcAft>
                        <a:buClrTx/>
                        <a:buSzTx/>
                        <a:buFont typeface="Wingdings" charset="2"/>
                        <a:buChar char="§"/>
                        <a:tabLst>
                          <a:tab pos="969963" algn="l"/>
                          <a:tab pos="1082675" algn="l"/>
                          <a:tab pos="1485900" algn="l"/>
                          <a:tab pos="1600200" algn="l"/>
                        </a:tabLst>
                      </a:pPr>
                      <a:endParaRPr kumimoji="0" lang="en-US" altLang="en-US" sz="2000" b="0" i="0" u="none" strike="noStrike" cap="none" normalizeH="0" baseline="0">
                        <a:ln>
                          <a:noFill/>
                        </a:ln>
                        <a:solidFill>
                          <a:srgbClr val="A50021"/>
                        </a:solidFill>
                        <a:effectLst/>
                        <a:latin typeface="Arial" charset="0"/>
                        <a:ea typeface="宋体" charset="0"/>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2535"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2536" name="Rectangle 15"/>
          <p:cNvSpPr>
            <a:spLocks noChangeArrowheads="1"/>
          </p:cNvSpPr>
          <p:nvPr/>
        </p:nvSpPr>
        <p:spPr bwMode="auto">
          <a:xfrm>
            <a:off x="2819400" y="3733800"/>
            <a:ext cx="3048000" cy="609600"/>
          </a:xfrm>
          <a:prstGeom prst="rect">
            <a:avLst/>
          </a:prstGeom>
          <a:solidFill>
            <a:srgbClr val="CCFFFF"/>
          </a:solidFill>
          <a:ln w="9525">
            <a:solidFill>
              <a:schemeClr val="tx1"/>
            </a:solidFill>
            <a:miter lim="800000"/>
            <a:headEnd/>
            <a:tailEnd/>
          </a:ln>
        </p:spPr>
        <p:txBody>
          <a:bodyPr wrap="none" anchor="ct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1400">
                <a:latin typeface="Tahoma" charset="0"/>
                <a:ea typeface="宋体" charset="0"/>
              </a:rPr>
              <a:t>Layer 1</a:t>
            </a:r>
          </a:p>
        </p:txBody>
      </p:sp>
      <p:sp>
        <p:nvSpPr>
          <p:cNvPr id="22537" name="Rectangle 16"/>
          <p:cNvSpPr>
            <a:spLocks noChangeArrowheads="1"/>
          </p:cNvSpPr>
          <p:nvPr/>
        </p:nvSpPr>
        <p:spPr bwMode="auto">
          <a:xfrm>
            <a:off x="2819400" y="2895600"/>
            <a:ext cx="3048000" cy="533400"/>
          </a:xfrm>
          <a:prstGeom prst="rect">
            <a:avLst/>
          </a:prstGeom>
          <a:solidFill>
            <a:srgbClr val="CCFFCC"/>
          </a:solidFill>
          <a:ln w="9525">
            <a:solidFill>
              <a:schemeClr val="tx1"/>
            </a:solidFill>
            <a:miter lim="800000"/>
            <a:headEnd/>
            <a:tailEnd/>
          </a:ln>
        </p:spPr>
        <p:txBody>
          <a:bodyPr wrap="none" anchor="ct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1400">
                <a:latin typeface="Tahoma" charset="0"/>
                <a:ea typeface="宋体" charset="0"/>
              </a:rPr>
              <a:t>Layer 2</a:t>
            </a:r>
          </a:p>
        </p:txBody>
      </p:sp>
      <p:sp>
        <p:nvSpPr>
          <p:cNvPr id="22538" name="Rectangle 17"/>
          <p:cNvSpPr>
            <a:spLocks noChangeArrowheads="1"/>
          </p:cNvSpPr>
          <p:nvPr/>
        </p:nvSpPr>
        <p:spPr bwMode="auto">
          <a:xfrm>
            <a:off x="2819400" y="1676400"/>
            <a:ext cx="3048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1400">
                <a:latin typeface="Tahoma" charset="0"/>
                <a:ea typeface="宋体" charset="0"/>
              </a:rPr>
              <a:t>Layer N</a:t>
            </a:r>
          </a:p>
        </p:txBody>
      </p:sp>
      <p:sp>
        <p:nvSpPr>
          <p:cNvPr id="22539" name="Text Box 18"/>
          <p:cNvSpPr txBox="1">
            <a:spLocks noChangeArrowheads="1"/>
          </p:cNvSpPr>
          <p:nvPr/>
        </p:nvSpPr>
        <p:spPr bwMode="auto">
          <a:xfrm>
            <a:off x="4953000" y="3429000"/>
            <a:ext cx="2733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1400">
                <a:latin typeface="Tahoma" charset="0"/>
                <a:ea typeface="宋体" charset="0"/>
              </a:rPr>
              <a:t>(services offered to above layer)</a:t>
            </a:r>
          </a:p>
        </p:txBody>
      </p:sp>
      <p:sp>
        <p:nvSpPr>
          <p:cNvPr id="22540" name="Text Box 23"/>
          <p:cNvSpPr txBox="1">
            <a:spLocks noChangeArrowheads="1"/>
          </p:cNvSpPr>
          <p:nvPr/>
        </p:nvSpPr>
        <p:spPr bwMode="auto">
          <a:xfrm>
            <a:off x="4191000" y="2286000"/>
            <a:ext cx="33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1400">
                <a:latin typeface="Tahoma" charset="0"/>
                <a:ea typeface="宋体" charset="0"/>
              </a:rPr>
              <a:t>…</a:t>
            </a:r>
          </a:p>
        </p:txBody>
      </p:sp>
      <p:sp>
        <p:nvSpPr>
          <p:cNvPr id="22541" name="Line 24"/>
          <p:cNvSpPr>
            <a:spLocks noChangeShapeType="1"/>
          </p:cNvSpPr>
          <p:nvPr/>
        </p:nvSpPr>
        <p:spPr bwMode="auto">
          <a:xfrm flipV="1">
            <a:off x="4419600" y="35052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2542" name="Line 25"/>
          <p:cNvSpPr>
            <a:spLocks noChangeShapeType="1"/>
          </p:cNvSpPr>
          <p:nvPr/>
        </p:nvSpPr>
        <p:spPr bwMode="auto">
          <a:xfrm flipV="1">
            <a:off x="4419600" y="25908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2543" name="Rectangle 26"/>
          <p:cNvSpPr>
            <a:spLocks noChangeArrowheads="1"/>
          </p:cNvSpPr>
          <p:nvPr/>
        </p:nvSpPr>
        <p:spPr bwMode="auto">
          <a:xfrm>
            <a:off x="3048000" y="5638800"/>
            <a:ext cx="288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sz="1800" b="1">
                <a:solidFill>
                  <a:srgbClr val="0066CC"/>
                </a:solidFill>
              </a:rPr>
              <a:t>Figure 1. Software layers</a:t>
            </a:r>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D3FADEE7-CE08-E240-A3B0-85E5678AF1C1}" type="slidenum">
              <a:rPr lang="en-US" altLang="en-US" sz="1400"/>
              <a:pPr>
                <a:spcBef>
                  <a:spcPct val="0"/>
                </a:spcBef>
                <a:buFontTx/>
                <a:buNone/>
              </a:pPr>
              <a:t>12</a:t>
            </a:fld>
            <a:endParaRPr lang="en-US" altLang="en-US" sz="1400"/>
          </a:p>
        </p:txBody>
      </p:sp>
      <p:sp>
        <p:nvSpPr>
          <p:cNvPr id="2457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Software Layers</a:t>
            </a:r>
          </a:p>
        </p:txBody>
      </p:sp>
      <p:graphicFrame>
        <p:nvGraphicFramePr>
          <p:cNvPr id="19482" name="Group 26"/>
          <p:cNvGraphicFramePr>
            <a:graphicFrameLocks noGrp="1"/>
          </p:cNvGraphicFramePr>
          <p:nvPr>
            <p:ph type="tbl" idx="1"/>
          </p:nvPr>
        </p:nvGraphicFramePr>
        <p:xfrm>
          <a:off x="533400" y="1219200"/>
          <a:ext cx="8229600" cy="5297488"/>
        </p:xfrm>
        <a:graphic>
          <a:graphicData uri="http://schemas.openxmlformats.org/drawingml/2006/table">
            <a:tbl>
              <a:tblPr rtl="1"/>
              <a:tblGrid>
                <a:gridCol w="8229600"/>
              </a:tblGrid>
              <a:tr h="5297488">
                <a:tc>
                  <a:txBody>
                    <a:bodyPr/>
                    <a:lstStyle>
                      <a:lvl1pPr marL="338138" indent="-338138">
                        <a:spcBef>
                          <a:spcPct val="20000"/>
                        </a:spcBef>
                        <a:buFont typeface="Wingdings" charset="2"/>
                        <a:tabLst>
                          <a:tab pos="969963" algn="l"/>
                          <a:tab pos="1082675" algn="l"/>
                          <a:tab pos="1485900" algn="l"/>
                          <a:tab pos="1600200" algn="l"/>
                        </a:tabLst>
                        <a:defRPr sz="2800">
                          <a:solidFill>
                            <a:schemeClr val="tx1"/>
                          </a:solidFill>
                          <a:latin typeface="Arial" charset="0"/>
                          <a:ea typeface="Arial" charset="0"/>
                          <a:cs typeface="Arial" charset="0"/>
                        </a:defRPr>
                      </a:lvl1pPr>
                      <a:lvl2pPr marL="1257300" indent="-342900">
                        <a:spcBef>
                          <a:spcPct val="20000"/>
                        </a:spcBef>
                        <a:buFont typeface="Wingdings" charset="2"/>
                        <a:tabLst>
                          <a:tab pos="969963" algn="l"/>
                          <a:tab pos="1082675" algn="l"/>
                          <a:tab pos="1485900" algn="l"/>
                          <a:tab pos="1600200"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082675" algn="l"/>
                          <a:tab pos="1485900" algn="l"/>
                          <a:tab pos="1600200" algn="l"/>
                        </a:tabLst>
                        <a:defRPr sz="2000">
                          <a:solidFill>
                            <a:schemeClr val="tx1"/>
                          </a:solidFill>
                          <a:latin typeface="Arial" charset="0"/>
                          <a:ea typeface="Arial" charset="0"/>
                          <a:cs typeface="Arial" charset="0"/>
                        </a:defRPr>
                      </a:lvl3pPr>
                      <a:lvl4pPr marL="1600200" indent="-22860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082675" algn="l"/>
                          <a:tab pos="1485900" algn="l"/>
                          <a:tab pos="1600200"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8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3200" b="0" i="0" u="none" strike="noStrike" cap="none" normalizeH="0" baseline="0">
                          <a:ln>
                            <a:noFill/>
                          </a:ln>
                          <a:solidFill>
                            <a:srgbClr val="A50021"/>
                          </a:solidFill>
                          <a:effectLst/>
                          <a:latin typeface="Arial" charset="0"/>
                          <a:ea typeface="宋体" charset="0"/>
                        </a:rPr>
                        <a:t>Platform</a:t>
                      </a:r>
                    </a:p>
                    <a:p>
                      <a:pPr marL="1257300"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800" b="0" i="0" u="none" strike="noStrike" cap="none" normalizeH="0" baseline="0">
                          <a:ln>
                            <a:noFill/>
                          </a:ln>
                          <a:solidFill>
                            <a:srgbClr val="000000"/>
                          </a:solidFill>
                          <a:effectLst/>
                          <a:latin typeface="Arial" charset="0"/>
                          <a:ea typeface="宋体" charset="0"/>
                        </a:rPr>
                        <a:t>The lowest-level hardware and software layers are often referred to as a platform for distributed systems and applications.</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2400" b="0" i="0" u="none" strike="noStrike" cap="none" normalizeH="0" baseline="0">
                          <a:ln>
                            <a:noFill/>
                          </a:ln>
                          <a:solidFill>
                            <a:srgbClr val="000000"/>
                          </a:solidFill>
                          <a:effectLst/>
                          <a:latin typeface="Arial" charset="0"/>
                          <a:ea typeface="宋体" charset="0"/>
                        </a:rPr>
                        <a:t>These low-level layers provide services to the layers above them, which are implemented independently in each computer. </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082675" algn="l"/>
                          <a:tab pos="1485900" algn="l"/>
                          <a:tab pos="1600200" algn="l"/>
                        </a:tabLst>
                      </a:pPr>
                      <a:endParaRPr kumimoji="0" lang="en-US" altLang="en-US" sz="2400" b="0" i="0" u="none" strike="noStrike" cap="none" normalizeH="0" baseline="0">
                        <a:ln>
                          <a:noFill/>
                        </a:ln>
                        <a:solidFill>
                          <a:srgbClr val="000000"/>
                        </a:solidFill>
                        <a:effectLst/>
                        <a:latin typeface="Arial" charset="0"/>
                        <a:ea typeface="宋体" charset="0"/>
                      </a:endParaRP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2400" b="0" i="0" u="none" strike="noStrike" cap="none" normalizeH="0" baseline="0">
                          <a:ln>
                            <a:noFill/>
                          </a:ln>
                          <a:solidFill>
                            <a:srgbClr val="000000"/>
                          </a:solidFill>
                          <a:effectLst/>
                          <a:latin typeface="Arial" charset="0"/>
                          <a:ea typeface="宋体" charset="0"/>
                        </a:rPr>
                        <a:t>These low-level layers bring the system’s programming interface up to a level that facilitates communication and coordination between processes.</a:t>
                      </a:r>
                    </a:p>
                    <a:p>
                      <a:pPr marL="338138" marR="0" lvl="0" indent="-338138" algn="l" defTabSz="914400" rtl="0" eaLnBrk="1" fontAlgn="base" latinLnBrk="0" hangingPunct="1">
                        <a:lnSpc>
                          <a:spcPct val="80000"/>
                        </a:lnSpc>
                        <a:spcBef>
                          <a:spcPct val="20000"/>
                        </a:spcBef>
                        <a:spcAft>
                          <a:spcPct val="0"/>
                        </a:spcAft>
                        <a:buClrTx/>
                        <a:buSzTx/>
                        <a:buFont typeface="Wingdings" charset="2"/>
                        <a:buNone/>
                        <a:tabLst>
                          <a:tab pos="969963" algn="l"/>
                          <a:tab pos="1082675" algn="l"/>
                          <a:tab pos="1485900" algn="l"/>
                          <a:tab pos="1600200" algn="l"/>
                        </a:tabLst>
                      </a:pPr>
                      <a:r>
                        <a:rPr kumimoji="0" lang="en-US" altLang="en-US" sz="2000" b="0" i="0" u="none" strike="noStrike" cap="none" normalizeH="0" baseline="0">
                          <a:ln>
                            <a:noFill/>
                          </a:ln>
                          <a:solidFill>
                            <a:srgbClr val="A50021"/>
                          </a:solidFill>
                          <a:effectLst/>
                          <a:latin typeface="Arial" charset="0"/>
                          <a:ea typeface="宋体" charset="0"/>
                        </a:rPr>
                        <a:t>    (Figure 2)</a:t>
                      </a:r>
                      <a:r>
                        <a:rPr kumimoji="0" lang="en-US" altLang="en-US" sz="2800" b="0" i="0" u="none" strike="noStrike" cap="none" normalizeH="0" baseline="0">
                          <a:ln>
                            <a:noFill/>
                          </a:ln>
                          <a:solidFill>
                            <a:srgbClr val="000000"/>
                          </a:solidFill>
                          <a:effectLst/>
                          <a:latin typeface="Arial" charset="0"/>
                          <a:ea typeface="宋体" charset="0"/>
                        </a:rPr>
                        <a:t> </a:t>
                      </a:r>
                    </a:p>
                    <a:p>
                      <a:pPr marL="338138" marR="0" lvl="0" indent="-338138" algn="l" defTabSz="914400" rtl="0" eaLnBrk="1" fontAlgn="base" latinLnBrk="0" hangingPunct="1">
                        <a:lnSpc>
                          <a:spcPct val="80000"/>
                        </a:lnSpc>
                        <a:spcBef>
                          <a:spcPct val="20000"/>
                        </a:spcBef>
                        <a:spcAft>
                          <a:spcPct val="0"/>
                        </a:spcAft>
                        <a:buClrTx/>
                        <a:buSzTx/>
                        <a:buFont typeface="Wingdings" charset="2"/>
                        <a:buChar char="§"/>
                        <a:tabLst>
                          <a:tab pos="969963" algn="l"/>
                          <a:tab pos="1082675" algn="l"/>
                          <a:tab pos="1485900" algn="l"/>
                          <a:tab pos="1600200" algn="l"/>
                        </a:tabLst>
                      </a:pPr>
                      <a:endParaRPr kumimoji="0" lang="en-US" altLang="en-US" sz="2800" b="0" i="0" u="none" strike="noStrike" cap="none" normalizeH="0" baseline="0">
                        <a:ln>
                          <a:noFill/>
                        </a:ln>
                        <a:solidFill>
                          <a:srgbClr val="000000"/>
                        </a:solidFill>
                        <a:effectLst/>
                        <a:latin typeface="Arial" charset="0"/>
                        <a:ea typeface="宋体" charset="0"/>
                      </a:endParaRPr>
                    </a:p>
                  </a:txBody>
                  <a:tcPr marT="45721" marB="4572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4583"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D3C75F89-07B4-354F-886F-F72BD760A12A}" type="slidenum">
              <a:rPr lang="en-US" altLang="en-US" sz="1400"/>
              <a:pPr>
                <a:spcBef>
                  <a:spcPct val="0"/>
                </a:spcBef>
                <a:buFontTx/>
                <a:buNone/>
              </a:pPr>
              <a:t>13</a:t>
            </a:fld>
            <a:endParaRPr lang="en-US" altLang="en-US" sz="1400"/>
          </a:p>
        </p:txBody>
      </p:sp>
      <p:sp>
        <p:nvSpPr>
          <p:cNvPr id="2662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Software Layers</a:t>
            </a:r>
          </a:p>
        </p:txBody>
      </p:sp>
      <p:graphicFrame>
        <p:nvGraphicFramePr>
          <p:cNvPr id="18435" name="Group 3"/>
          <p:cNvGraphicFramePr>
            <a:graphicFrameLocks noGrp="1"/>
          </p:cNvGraphicFramePr>
          <p:nvPr>
            <p:ph type="tbl" idx="1"/>
          </p:nvPr>
        </p:nvGraphicFramePr>
        <p:xfrm>
          <a:off x="533400" y="1219200"/>
          <a:ext cx="8229600" cy="5334000"/>
        </p:xfrm>
        <a:graphic>
          <a:graphicData uri="http://schemas.openxmlformats.org/drawingml/2006/table">
            <a:tbl>
              <a:tblPr rtl="1"/>
              <a:tblGrid>
                <a:gridCol w="8229600"/>
              </a:tblGrid>
              <a:tr h="5334000">
                <a:tc>
                  <a:txBody>
                    <a:bodyPr/>
                    <a:lstStyle>
                      <a:lvl1pPr marL="338138" indent="-338138">
                        <a:spcBef>
                          <a:spcPct val="20000"/>
                        </a:spcBef>
                        <a:buFont typeface="Wingdings" charset="2"/>
                        <a:tabLst>
                          <a:tab pos="969963" algn="l"/>
                          <a:tab pos="1082675" algn="l"/>
                          <a:tab pos="1485900" algn="l"/>
                          <a:tab pos="1600200" algn="l"/>
                        </a:tabLst>
                        <a:defRPr sz="2800">
                          <a:solidFill>
                            <a:schemeClr val="tx1"/>
                          </a:solidFill>
                          <a:latin typeface="Arial" charset="0"/>
                          <a:ea typeface="Arial" charset="0"/>
                          <a:cs typeface="Arial" charset="0"/>
                        </a:defRPr>
                      </a:lvl1pPr>
                      <a:lvl2pPr marL="742950" indent="-285750">
                        <a:spcBef>
                          <a:spcPct val="20000"/>
                        </a:spcBef>
                        <a:buFont typeface="Wingdings" charset="2"/>
                        <a:tabLst>
                          <a:tab pos="969963" algn="l"/>
                          <a:tab pos="1082675" algn="l"/>
                          <a:tab pos="1485900" algn="l"/>
                          <a:tab pos="1600200"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082675" algn="l"/>
                          <a:tab pos="1485900" algn="l"/>
                          <a:tab pos="1600200" algn="l"/>
                        </a:tabLst>
                        <a:defRPr sz="2000">
                          <a:solidFill>
                            <a:schemeClr val="tx1"/>
                          </a:solidFill>
                          <a:latin typeface="Arial" charset="0"/>
                          <a:ea typeface="Arial" charset="0"/>
                          <a:cs typeface="Arial" charset="0"/>
                        </a:defRPr>
                      </a:lvl3pPr>
                      <a:lvl4pPr marL="1600200" indent="-22860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082675" algn="l"/>
                          <a:tab pos="1485900" algn="l"/>
                          <a:tab pos="1600200"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80000"/>
                        </a:lnSpc>
                        <a:spcBef>
                          <a:spcPct val="20000"/>
                        </a:spcBef>
                        <a:spcAft>
                          <a:spcPct val="0"/>
                        </a:spcAft>
                        <a:buClrTx/>
                        <a:buSzTx/>
                        <a:buFont typeface="Wingdings" charset="2"/>
                        <a:buChar char="§"/>
                        <a:tabLst>
                          <a:tab pos="969963" algn="l"/>
                          <a:tab pos="1082675" algn="l"/>
                          <a:tab pos="1485900" algn="l"/>
                          <a:tab pos="1600200" algn="l"/>
                        </a:tabLst>
                      </a:pPr>
                      <a:endParaRPr kumimoji="0" lang="en-US" altLang="en-US" sz="2000" b="0" i="0" u="none" strike="noStrike" cap="none" normalizeH="0" baseline="0">
                        <a:ln>
                          <a:noFill/>
                        </a:ln>
                        <a:solidFill>
                          <a:srgbClr val="A50021"/>
                        </a:solidFill>
                        <a:effectLst/>
                        <a:latin typeface="Arial" charset="0"/>
                        <a:ea typeface="宋体" charset="0"/>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6631"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6632" name="Rectangle 17"/>
          <p:cNvSpPr>
            <a:spLocks noChangeArrowheads="1"/>
          </p:cNvSpPr>
          <p:nvPr/>
        </p:nvSpPr>
        <p:spPr bwMode="auto">
          <a:xfrm>
            <a:off x="609600" y="5791200"/>
            <a:ext cx="7778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sz="1800" b="1">
                <a:solidFill>
                  <a:srgbClr val="0066CC"/>
                </a:solidFill>
              </a:rPr>
              <a:t>Figure 2. Software and hardware service layers in distributed systems</a:t>
            </a:r>
          </a:p>
        </p:txBody>
      </p:sp>
      <p:pic>
        <p:nvPicPr>
          <p:cNvPr id="26633"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19200"/>
            <a:ext cx="7546975" cy="466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28EAB45D-2E14-0A48-BB58-92DA61C47487}" type="slidenum">
              <a:rPr lang="en-US" altLang="en-US" sz="1400"/>
              <a:pPr>
                <a:spcBef>
                  <a:spcPct val="0"/>
                </a:spcBef>
                <a:buFontTx/>
                <a:buNone/>
              </a:pPr>
              <a:t>14</a:t>
            </a:fld>
            <a:endParaRPr lang="en-US" altLang="en-US" sz="1400"/>
          </a:p>
        </p:txBody>
      </p:sp>
      <p:sp>
        <p:nvSpPr>
          <p:cNvPr id="2867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Software Layers</a:t>
            </a:r>
          </a:p>
        </p:txBody>
      </p:sp>
      <p:graphicFrame>
        <p:nvGraphicFramePr>
          <p:cNvPr id="23612" name="Group 60"/>
          <p:cNvGraphicFramePr>
            <a:graphicFrameLocks noGrp="1"/>
          </p:cNvGraphicFramePr>
          <p:nvPr>
            <p:ph type="tbl" idx="1"/>
          </p:nvPr>
        </p:nvGraphicFramePr>
        <p:xfrm>
          <a:off x="533400" y="1219200"/>
          <a:ext cx="8229600" cy="5175484"/>
        </p:xfrm>
        <a:graphic>
          <a:graphicData uri="http://schemas.openxmlformats.org/drawingml/2006/table">
            <a:tbl>
              <a:tblPr rtl="1"/>
              <a:tblGrid>
                <a:gridCol w="8229600"/>
              </a:tblGrid>
              <a:tr h="5175250">
                <a:tc>
                  <a:txBody>
                    <a:bodyPr/>
                    <a:lstStyle>
                      <a:lvl1pPr marL="338138" indent="-338138">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257300"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9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3200" b="0" i="0" u="none" strike="noStrike" cap="none" normalizeH="0" baseline="0">
                          <a:ln>
                            <a:noFill/>
                          </a:ln>
                          <a:solidFill>
                            <a:srgbClr val="A50021"/>
                          </a:solidFill>
                          <a:effectLst/>
                          <a:latin typeface="Arial" charset="0"/>
                          <a:ea typeface="Arial" charset="0"/>
                          <a:cs typeface="Arial" charset="0"/>
                        </a:rPr>
                        <a:t>Middleware</a:t>
                      </a:r>
                      <a:endParaRPr kumimoji="0" lang="en-US" altLang="en-US" sz="2400" b="0" i="0" u="none" strike="noStrike" cap="none" normalizeH="0" baseline="0">
                        <a:ln>
                          <a:noFill/>
                        </a:ln>
                        <a:solidFill>
                          <a:srgbClr val="A50021"/>
                        </a:solidFill>
                        <a:effectLst/>
                        <a:latin typeface="Arial" charset="0"/>
                        <a:ea typeface="宋体" charset="0"/>
                      </a:endParaRPr>
                    </a:p>
                    <a:p>
                      <a:pPr marL="1257300"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rgbClr val="000000"/>
                          </a:solidFill>
                          <a:effectLst/>
                          <a:latin typeface="Arial" charset="0"/>
                          <a:ea typeface="宋体" charset="0"/>
                        </a:rPr>
                        <a:t>A layer of software whose purpose is  </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to mask heterogeneity presented in distributed systems.</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rgbClr val="000000"/>
                          </a:solidFill>
                          <a:effectLst/>
                          <a:latin typeface="Arial" charset="0"/>
                          <a:ea typeface="宋体" charset="0"/>
                        </a:rPr>
                        <a:t>To provide a convenient programming model to application developers.</a:t>
                      </a:r>
                    </a:p>
                    <a:p>
                      <a:pPr marL="1257300"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宋体" charset="0"/>
                      </a:endParaRPr>
                    </a:p>
                    <a:p>
                      <a:pPr marL="1257300"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Major Examples of middleware are:</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Sun RPC (Remote Procedure Calls)</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rgbClr val="000000"/>
                          </a:solidFill>
                          <a:effectLst/>
                          <a:latin typeface="Arial" charset="0"/>
                          <a:ea typeface="宋体" charset="0"/>
                        </a:rPr>
                        <a:t>OMG CORBA (Common Object Request Broker Architecture)</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rgbClr val="000000"/>
                          </a:solidFill>
                          <a:effectLst/>
                          <a:latin typeface="Arial" charset="0"/>
                          <a:ea typeface="宋体" charset="0"/>
                        </a:rPr>
                        <a:t>Microsoft D-COM (Distributed Component Object Model)</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rgbClr val="000000"/>
                          </a:solidFill>
                          <a:effectLst/>
                          <a:latin typeface="Arial" charset="0"/>
                          <a:ea typeface="宋体" charset="0"/>
                        </a:rPr>
                        <a:t>Sun Java RMI</a:t>
                      </a:r>
                    </a:p>
                  </a:txBody>
                  <a:tcPr marT="45710" marB="45710"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8679"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4846F7F9-15A1-444B-AD85-8022D05429CA}" type="slidenum">
              <a:rPr lang="en-US" altLang="en-US" sz="1400"/>
              <a:pPr>
                <a:spcBef>
                  <a:spcPct val="0"/>
                </a:spcBef>
                <a:buFontTx/>
                <a:buNone/>
              </a:pPr>
              <a:t>15</a:t>
            </a:fld>
            <a:endParaRPr lang="en-US" altLang="en-US" sz="1400"/>
          </a:p>
        </p:txBody>
      </p:sp>
      <p:sp>
        <p:nvSpPr>
          <p:cNvPr id="30723" name="Rectangle 2"/>
          <p:cNvSpPr>
            <a:spLocks noGrp="1" noChangeArrowheads="1"/>
          </p:cNvSpPr>
          <p:nvPr>
            <p:ph type="title"/>
          </p:nvPr>
        </p:nvSpPr>
        <p:spPr>
          <a:xfrm>
            <a:off x="457200" y="457200"/>
            <a:ext cx="8229600" cy="579438"/>
          </a:xfrm>
          <a:noFill/>
        </p:spPr>
        <p:txBody>
          <a:bodyPr anchorCtr="1">
            <a:spAutoFit/>
          </a:bodyPr>
          <a:lstStyle/>
          <a:p>
            <a:pPr eaLnBrk="1" hangingPunct="1"/>
            <a:r>
              <a:rPr lang="en-US" altLang="en-US" sz="3200" b="1">
                <a:solidFill>
                  <a:srgbClr val="669900"/>
                </a:solidFill>
              </a:rPr>
              <a:t>System Architectures</a:t>
            </a:r>
          </a:p>
        </p:txBody>
      </p:sp>
      <p:graphicFrame>
        <p:nvGraphicFramePr>
          <p:cNvPr id="24605" name="Group 29"/>
          <p:cNvGraphicFramePr>
            <a:graphicFrameLocks noGrp="1"/>
          </p:cNvGraphicFramePr>
          <p:nvPr>
            <p:ph type="tbl" idx="1"/>
          </p:nvPr>
        </p:nvGraphicFramePr>
        <p:xfrm>
          <a:off x="228600" y="1066800"/>
          <a:ext cx="8686800" cy="5492750"/>
        </p:xfrm>
        <a:graphic>
          <a:graphicData uri="http://schemas.openxmlformats.org/drawingml/2006/table">
            <a:tbl>
              <a:tblPr rtl="1"/>
              <a:tblGrid>
                <a:gridCol w="8686800"/>
              </a:tblGrid>
              <a:tr h="5492750">
                <a:tc>
                  <a:txBody>
                    <a:bodyPr/>
                    <a:lstStyle>
                      <a:lvl1pPr marL="338138" indent="-338138">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257300"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9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The most evident aspect of distributed system design is the division of responsibilities between system components (applications, servers, and other processes) and the placement of the components on computers in the network.</a:t>
                      </a:r>
                    </a:p>
                    <a:p>
                      <a:pPr marL="338138" marR="0" lvl="0" indent="-338138" algn="l" defTabSz="914400" rtl="0" eaLnBrk="1" fontAlgn="base" latinLnBrk="0" hangingPunct="1">
                        <a:lnSpc>
                          <a:spcPct val="9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It has major implication for:</a:t>
                      </a:r>
                    </a:p>
                    <a:p>
                      <a:pPr marL="1257300"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400" b="0" i="0" u="none" strike="noStrike" cap="none" normalizeH="0" baseline="0">
                          <a:ln>
                            <a:noFill/>
                          </a:ln>
                          <a:solidFill>
                            <a:srgbClr val="CC0099"/>
                          </a:solidFill>
                          <a:effectLst/>
                          <a:latin typeface="Arial" charset="0"/>
                          <a:ea typeface="宋体" charset="0"/>
                        </a:rPr>
                        <a:t>Performance</a:t>
                      </a:r>
                    </a:p>
                    <a:p>
                      <a:pPr marL="1257300"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400" b="0" i="0" u="none" strike="noStrike" cap="none" normalizeH="0" baseline="0">
                          <a:ln>
                            <a:noFill/>
                          </a:ln>
                          <a:solidFill>
                            <a:srgbClr val="CC0099"/>
                          </a:solidFill>
                          <a:effectLst/>
                          <a:latin typeface="Arial" charset="0"/>
                          <a:ea typeface="宋体" charset="0"/>
                        </a:rPr>
                        <a:t>Reliability</a:t>
                      </a:r>
                    </a:p>
                    <a:p>
                      <a:pPr marL="1257300"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400" b="0" i="0" u="none" strike="noStrike" cap="none" normalizeH="0" baseline="0">
                          <a:ln>
                            <a:noFill/>
                          </a:ln>
                          <a:solidFill>
                            <a:srgbClr val="CC0099"/>
                          </a:solidFill>
                          <a:effectLst/>
                          <a:latin typeface="Arial" charset="0"/>
                          <a:ea typeface="宋体" charset="0"/>
                        </a:rPr>
                        <a:t>Security</a:t>
                      </a:r>
                    </a:p>
                    <a:p>
                      <a:pPr marL="338138" marR="0" lvl="0" indent="-338138" algn="l" defTabSz="914400" rtl="0" eaLnBrk="1" fontAlgn="base" latinLnBrk="0" hangingPunct="1">
                        <a:lnSpc>
                          <a:spcPct val="9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3200" b="0" i="0" u="none" strike="noStrike" cap="none" normalizeH="0" baseline="0">
                          <a:ln>
                            <a:noFill/>
                          </a:ln>
                          <a:solidFill>
                            <a:srgbClr val="A50021"/>
                          </a:solidFill>
                          <a:effectLst/>
                          <a:latin typeface="Arial" charset="0"/>
                          <a:ea typeface="宋体" charset="0"/>
                        </a:rPr>
                        <a:t>Client-Server model</a:t>
                      </a:r>
                    </a:p>
                    <a:p>
                      <a:pPr marL="338138" marR="0" lvl="0" indent="-338138"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Most often architecture for distributed systems.</a:t>
                      </a:r>
                    </a:p>
                    <a:p>
                      <a:pPr marL="338138" marR="0" lvl="0" indent="-338138"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400" b="0" i="0" u="none" strike="noStrike" cap="none" normalizeH="0" baseline="0">
                        <a:ln>
                          <a:noFill/>
                        </a:ln>
                        <a:solidFill>
                          <a:schemeClr val="tx1"/>
                        </a:solidFill>
                        <a:effectLst/>
                        <a:latin typeface="Arial" charset="0"/>
                        <a:ea typeface="宋体" charset="0"/>
                      </a:endParaRPr>
                    </a:p>
                    <a:p>
                      <a:pPr marL="338138" marR="0" lvl="0" indent="-338138"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Client process interact with individual server processes in a separate host computers in order to access the shared resources</a:t>
                      </a:r>
                    </a:p>
                    <a:p>
                      <a:pPr marL="1257300"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400" b="0" i="0" u="none" strike="noStrike" cap="none" normalizeH="0" baseline="0">
                        <a:ln>
                          <a:noFill/>
                        </a:ln>
                        <a:solidFill>
                          <a:srgbClr val="CC0099"/>
                        </a:solidFill>
                        <a:effectLst/>
                        <a:latin typeface="Arial" charset="0"/>
                        <a:ea typeface="宋体" charset="0"/>
                      </a:endParaRPr>
                    </a:p>
                  </a:txBody>
                  <a:tcPr marT="45727" marB="45727"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30727"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CC0A8752-6E8D-B440-8196-A8247A54D32F}" type="slidenum">
              <a:rPr lang="en-US" altLang="en-US" sz="1400"/>
              <a:pPr>
                <a:spcBef>
                  <a:spcPct val="0"/>
                </a:spcBef>
                <a:buFontTx/>
                <a:buNone/>
              </a:pPr>
              <a:t>16</a:t>
            </a:fld>
            <a:endParaRPr lang="en-US" altLang="en-US" sz="1400"/>
          </a:p>
        </p:txBody>
      </p:sp>
      <p:sp>
        <p:nvSpPr>
          <p:cNvPr id="3277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System Architectures</a:t>
            </a:r>
          </a:p>
        </p:txBody>
      </p:sp>
      <p:graphicFrame>
        <p:nvGraphicFramePr>
          <p:cNvPr id="185358" name="Group 14"/>
          <p:cNvGraphicFramePr>
            <a:graphicFrameLocks noGrp="1"/>
          </p:cNvGraphicFramePr>
          <p:nvPr>
            <p:ph type="tbl" idx="1"/>
          </p:nvPr>
        </p:nvGraphicFramePr>
        <p:xfrm>
          <a:off x="533400" y="1219200"/>
          <a:ext cx="8229600" cy="2944813"/>
        </p:xfrm>
        <a:graphic>
          <a:graphicData uri="http://schemas.openxmlformats.org/drawingml/2006/table">
            <a:tbl>
              <a:tblPr rtl="1"/>
              <a:tblGrid>
                <a:gridCol w="8229600"/>
              </a:tblGrid>
              <a:tr h="2944813">
                <a:tc>
                  <a:txBody>
                    <a:bodyPr/>
                    <a:lstStyle>
                      <a:lvl1pPr marL="338138" indent="-338138">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Servers may in turn be clients of other servers.</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000" b="0" i="0" u="none" strike="noStrike" cap="none" normalizeH="0" baseline="0">
                          <a:ln>
                            <a:noFill/>
                          </a:ln>
                          <a:solidFill>
                            <a:schemeClr val="tx1"/>
                          </a:solidFill>
                          <a:effectLst/>
                          <a:latin typeface="Arial" charset="0"/>
                          <a:ea typeface="宋体" charset="0"/>
                        </a:rPr>
                        <a:t>E.g. a web server is often a client of a local file server that manages the files in which the web pages are stored.</a:t>
                      </a:r>
                    </a:p>
                    <a:p>
                      <a:pPr marL="2057400" marR="0" lvl="2" indent="-342900" algn="l" defTabSz="914400" rtl="0" eaLnBrk="1" fontAlgn="base" latinLnBrk="0" hangingPunct="1">
                        <a:lnSpc>
                          <a:spcPct val="90000"/>
                        </a:lnSpc>
                        <a:spcBef>
                          <a:spcPct val="20000"/>
                        </a:spcBef>
                        <a:spcAft>
                          <a:spcPct val="0"/>
                        </a:spcAft>
                        <a:buClrTx/>
                        <a:buSzTx/>
                        <a:buFont typeface="Wingdings" charset="2"/>
                        <a:buChar char="v"/>
                        <a:tabLst>
                          <a:tab pos="969963" algn="l"/>
                          <a:tab pos="1485900" algn="l"/>
                          <a:tab pos="1600200" algn="l"/>
                          <a:tab pos="1716088" algn="l"/>
                        </a:tabLst>
                      </a:pPr>
                      <a:endParaRPr kumimoji="0" lang="en-US" altLang="en-US" sz="2000" b="0" i="0" u="none" strike="noStrike" cap="none" normalizeH="0" baseline="0">
                        <a:ln>
                          <a:noFill/>
                        </a:ln>
                        <a:solidFill>
                          <a:schemeClr val="tx1"/>
                        </a:solidFill>
                        <a:effectLst/>
                        <a:latin typeface="Arial" charset="0"/>
                        <a:ea typeface="宋体" charset="0"/>
                      </a:endParaRPr>
                    </a:p>
                    <a:p>
                      <a:pPr marL="2057400" marR="0" lvl="2" indent="-342900" algn="l" defTabSz="914400" rtl="0" eaLnBrk="1" fontAlgn="base" latinLnBrk="0" hangingPunct="1">
                        <a:lnSpc>
                          <a:spcPct val="9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000" b="0" i="0" u="none" strike="noStrike" cap="none" normalizeH="0" baseline="0">
                          <a:ln>
                            <a:noFill/>
                          </a:ln>
                          <a:solidFill>
                            <a:schemeClr val="tx1"/>
                          </a:solidFill>
                          <a:effectLst/>
                          <a:latin typeface="Arial" charset="0"/>
                          <a:ea typeface="宋体" charset="0"/>
                        </a:rPr>
                        <a:t>E.g. a search engine can be both a server and a client: it responds to queries from browser clients and it runs web crawlers that act as clients of other web servers.</a:t>
                      </a:r>
                    </a:p>
                    <a:p>
                      <a:pPr marL="338138" marR="0" lvl="0" indent="-338138" algn="l" defTabSz="914400" rtl="0" eaLnBrk="1" fontAlgn="base" latinLnBrk="0" hangingPunct="1">
                        <a:lnSpc>
                          <a:spcPct val="80000"/>
                        </a:lnSpc>
                        <a:spcBef>
                          <a:spcPct val="20000"/>
                        </a:spcBef>
                        <a:spcAft>
                          <a:spcPct val="0"/>
                        </a:spcAft>
                        <a:buClrTx/>
                        <a:buSzTx/>
                        <a:buFont typeface="Wingdings" charset="2"/>
                        <a:buNone/>
                        <a:tabLst>
                          <a:tab pos="969963" algn="l"/>
                          <a:tab pos="1485900" algn="l"/>
                          <a:tab pos="1600200" algn="l"/>
                          <a:tab pos="1716088" algn="l"/>
                        </a:tabLst>
                      </a:pPr>
                      <a:r>
                        <a:rPr kumimoji="0" lang="en-US" altLang="en-US" sz="1800" b="0" i="0" u="none" strike="noStrike" cap="none" normalizeH="0" baseline="0">
                          <a:ln>
                            <a:noFill/>
                          </a:ln>
                          <a:solidFill>
                            <a:srgbClr val="A50021"/>
                          </a:solidFill>
                          <a:effectLst/>
                          <a:latin typeface="Arial" charset="0"/>
                          <a:ea typeface="宋体" charset="0"/>
                        </a:rPr>
                        <a:t>    </a:t>
                      </a:r>
                    </a:p>
                  </a:txBody>
                  <a:tcPr marT="45727" marB="45727"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32775"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pic>
        <p:nvPicPr>
          <p:cNvPr id="32776" name="Picture 12"/>
          <p:cNvPicPr>
            <a:picLocks noChangeAspect="1" noChangeArrowheads="1"/>
          </p:cNvPicPr>
          <p:nvPr/>
        </p:nvPicPr>
        <p:blipFill>
          <a:blip r:embed="rId3">
            <a:extLst>
              <a:ext uri="{28A0092B-C50C-407E-A947-70E740481C1C}">
                <a14:useLocalDpi xmlns:a14="http://schemas.microsoft.com/office/drawing/2010/main" val="0"/>
              </a:ext>
            </a:extLst>
          </a:blip>
          <a:srcRect l="32924" t="46828" r="30144" b="40483"/>
          <a:stretch>
            <a:fillRect/>
          </a:stretch>
        </p:blipFill>
        <p:spPr bwMode="auto">
          <a:xfrm>
            <a:off x="1897063" y="4114800"/>
            <a:ext cx="5265737" cy="256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92F682C3-CBCB-E148-B8F0-291FB1A04E70}" type="slidenum">
              <a:rPr lang="en-US" altLang="en-US" sz="1400"/>
              <a:pPr>
                <a:spcBef>
                  <a:spcPct val="0"/>
                </a:spcBef>
                <a:buFontTx/>
                <a:buNone/>
              </a:pPr>
              <a:t>17</a:t>
            </a:fld>
            <a:endParaRPr lang="en-US" altLang="en-US" sz="1400"/>
          </a:p>
        </p:txBody>
      </p:sp>
      <p:sp>
        <p:nvSpPr>
          <p:cNvPr id="3481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System Architectures</a:t>
            </a:r>
          </a:p>
        </p:txBody>
      </p:sp>
      <p:graphicFrame>
        <p:nvGraphicFramePr>
          <p:cNvPr id="25610" name="Group 10"/>
          <p:cNvGraphicFramePr>
            <a:graphicFrameLocks noGrp="1"/>
          </p:cNvGraphicFramePr>
          <p:nvPr>
            <p:ph type="tbl" idx="1"/>
          </p:nvPr>
        </p:nvGraphicFramePr>
        <p:xfrm>
          <a:off x="533400" y="1219200"/>
          <a:ext cx="8229600" cy="1993900"/>
        </p:xfrm>
        <a:graphic>
          <a:graphicData uri="http://schemas.openxmlformats.org/drawingml/2006/table">
            <a:tbl>
              <a:tblPr rtl="1"/>
              <a:tblGrid>
                <a:gridCol w="8229600"/>
              </a:tblGrid>
              <a:tr h="1993900">
                <a:tc>
                  <a:txBody>
                    <a:bodyPr/>
                    <a:lstStyle>
                      <a:lvl1pPr marL="338138" indent="-338138">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742950" indent="-28575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90000"/>
                        </a:lnSpc>
                        <a:spcBef>
                          <a:spcPct val="20000"/>
                        </a:spcBef>
                        <a:spcAft>
                          <a:spcPct val="0"/>
                        </a:spcAft>
                        <a:buClrTx/>
                        <a:buSzTx/>
                        <a:buFont typeface="Wingdings" charset="2"/>
                        <a:buChar char="§"/>
                        <a:tabLst>
                          <a:tab pos="969963" algn="l"/>
                          <a:tab pos="14859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宋体" charset="0"/>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34823"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pic>
        <p:nvPicPr>
          <p:cNvPr id="3482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25" y="1828800"/>
            <a:ext cx="797560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5" name="Rectangle 12"/>
          <p:cNvSpPr>
            <a:spLocks noChangeArrowheads="1"/>
          </p:cNvSpPr>
          <p:nvPr/>
        </p:nvSpPr>
        <p:spPr bwMode="auto">
          <a:xfrm>
            <a:off x="2438400" y="5867400"/>
            <a:ext cx="475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sz="1800" b="1">
                <a:solidFill>
                  <a:srgbClr val="0066CC"/>
                </a:solidFill>
              </a:rPr>
              <a:t>Figure 4. Clients invoke individual servers</a:t>
            </a:r>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3F77581F-2080-3748-8210-14EDEC282893}" type="slidenum">
              <a:rPr lang="en-US" altLang="en-US" sz="1400"/>
              <a:pPr>
                <a:spcBef>
                  <a:spcPct val="0"/>
                </a:spcBef>
                <a:buFontTx/>
                <a:buNone/>
              </a:pPr>
              <a:t>18</a:t>
            </a:fld>
            <a:endParaRPr lang="en-US" altLang="en-US" sz="1400"/>
          </a:p>
        </p:txBody>
      </p:sp>
      <p:sp>
        <p:nvSpPr>
          <p:cNvPr id="3686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System Architectures</a:t>
            </a:r>
          </a:p>
        </p:txBody>
      </p:sp>
      <p:graphicFrame>
        <p:nvGraphicFramePr>
          <p:cNvPr id="30737" name="Group 17"/>
          <p:cNvGraphicFramePr>
            <a:graphicFrameLocks noGrp="1"/>
          </p:cNvGraphicFramePr>
          <p:nvPr>
            <p:ph type="tbl" idx="1"/>
          </p:nvPr>
        </p:nvGraphicFramePr>
        <p:xfrm>
          <a:off x="533400" y="1219200"/>
          <a:ext cx="8229600" cy="3822700"/>
        </p:xfrm>
        <a:graphic>
          <a:graphicData uri="http://schemas.openxmlformats.org/drawingml/2006/table">
            <a:tbl>
              <a:tblPr rtl="1"/>
              <a:tblGrid>
                <a:gridCol w="8229600"/>
              </a:tblGrid>
              <a:tr h="3822700">
                <a:tc>
                  <a:txBody>
                    <a:bodyPr/>
                    <a:lstStyle>
                      <a:lvl1pPr marL="338138" indent="-338138">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9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3200" b="0" i="0" u="none" strike="noStrike" cap="none" normalizeH="0" baseline="0">
                          <a:ln>
                            <a:noFill/>
                          </a:ln>
                          <a:solidFill>
                            <a:srgbClr val="A50021"/>
                          </a:solidFill>
                          <a:effectLst/>
                          <a:latin typeface="Arial" charset="0"/>
                          <a:ea typeface="宋体" charset="0"/>
                        </a:rPr>
                        <a:t>Peer-to-Peer model</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All of the processes play similar roles, interacting cooperatively as peers to perform a distributed activities or computations without any distinction between clients and servers or the computers that they run on.</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E.g., music sharing systems Napster</a:t>
                      </a:r>
                    </a:p>
                    <a:p>
                      <a:pPr marL="338138" marR="0" lvl="0" indent="-338138" algn="l" defTabSz="914400" rtl="0" eaLnBrk="1" fontAlgn="base" latinLnBrk="0" hangingPunct="1">
                        <a:lnSpc>
                          <a:spcPct val="80000"/>
                        </a:lnSpc>
                        <a:spcBef>
                          <a:spcPct val="20000"/>
                        </a:spcBef>
                        <a:spcAft>
                          <a:spcPct val="0"/>
                        </a:spcAft>
                        <a:buClrTx/>
                        <a:buSzTx/>
                        <a:buFont typeface="Wingdings" charset="2"/>
                        <a:buNone/>
                        <a:tabLst>
                          <a:tab pos="969963" algn="l"/>
                          <a:tab pos="1485900" algn="l"/>
                          <a:tab pos="1600200" algn="l"/>
                          <a:tab pos="1716088" algn="l"/>
                        </a:tabLst>
                      </a:pPr>
                      <a:r>
                        <a:rPr kumimoji="0" lang="en-US" altLang="en-US" sz="2000" b="0" i="0" u="none" strike="noStrike" cap="none" normalizeH="0" baseline="0">
                          <a:ln>
                            <a:noFill/>
                          </a:ln>
                          <a:solidFill>
                            <a:srgbClr val="A50021"/>
                          </a:solidFill>
                          <a:effectLst/>
                          <a:latin typeface="Arial" charset="0"/>
                          <a:ea typeface="宋体" charset="0"/>
                        </a:rPr>
                        <a:t>    (Figure 5)</a:t>
                      </a:r>
                    </a:p>
                  </a:txBody>
                  <a:tcPr marT="45726" marB="45726"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36871"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06922BBC-39B1-5D49-BB2C-ABD658C53604}" type="slidenum">
              <a:rPr lang="en-US" altLang="en-US" sz="1400"/>
              <a:pPr>
                <a:spcBef>
                  <a:spcPct val="0"/>
                </a:spcBef>
                <a:buFontTx/>
                <a:buNone/>
              </a:pPr>
              <a:t>19</a:t>
            </a:fld>
            <a:endParaRPr lang="en-US" altLang="en-US" sz="1400"/>
          </a:p>
        </p:txBody>
      </p:sp>
      <p:sp>
        <p:nvSpPr>
          <p:cNvPr id="3891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System Architectures</a:t>
            </a:r>
          </a:p>
        </p:txBody>
      </p:sp>
      <p:graphicFrame>
        <p:nvGraphicFramePr>
          <p:cNvPr id="28675" name="Group 3"/>
          <p:cNvGraphicFramePr>
            <a:graphicFrameLocks noGrp="1"/>
          </p:cNvGraphicFramePr>
          <p:nvPr>
            <p:ph type="tbl" idx="1"/>
          </p:nvPr>
        </p:nvGraphicFramePr>
        <p:xfrm>
          <a:off x="533400" y="1219200"/>
          <a:ext cx="8229600" cy="4267200"/>
        </p:xfrm>
        <a:graphic>
          <a:graphicData uri="http://schemas.openxmlformats.org/drawingml/2006/table">
            <a:tbl>
              <a:tblPr rtl="1"/>
              <a:tblGrid>
                <a:gridCol w="8229600"/>
              </a:tblGrid>
              <a:tr h="4267200">
                <a:tc>
                  <a:txBody>
                    <a:bodyPr/>
                    <a:lstStyle>
                      <a:lvl1pPr marL="338138" indent="-338138">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742950" indent="-28575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90000"/>
                        </a:lnSpc>
                        <a:spcBef>
                          <a:spcPct val="20000"/>
                        </a:spcBef>
                        <a:spcAft>
                          <a:spcPct val="0"/>
                        </a:spcAft>
                        <a:buClrTx/>
                        <a:buSzTx/>
                        <a:buFont typeface="Wingdings" charset="2"/>
                        <a:buChar char="§"/>
                        <a:tabLst>
                          <a:tab pos="969963" algn="l"/>
                          <a:tab pos="14859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宋体" charset="0"/>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38919"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38920" name="Rectangle 10"/>
          <p:cNvSpPr>
            <a:spLocks noChangeArrowheads="1"/>
          </p:cNvSpPr>
          <p:nvPr/>
        </p:nvSpPr>
        <p:spPr bwMode="auto">
          <a:xfrm>
            <a:off x="533400" y="5715000"/>
            <a:ext cx="812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sz="1800" b="1">
                <a:solidFill>
                  <a:srgbClr val="0066CC"/>
                </a:solidFill>
              </a:rPr>
              <a:t>Figure 5. A distributed application based on the peer-to-peer architecture</a:t>
            </a:r>
          </a:p>
        </p:txBody>
      </p:sp>
      <p:pic>
        <p:nvPicPr>
          <p:cNvPr id="3892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62075"/>
            <a:ext cx="7848600"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81000" y="847725"/>
            <a:ext cx="8229600" cy="1143000"/>
          </a:xfrm>
        </p:spPr>
        <p:txBody>
          <a:bodyPr/>
          <a:lstStyle/>
          <a:p>
            <a:r>
              <a:rPr lang="en-US" altLang="en-US" sz="3200" b="1" u="sng">
                <a:solidFill>
                  <a:srgbClr val="666633"/>
                </a:solidFill>
              </a:rPr>
              <a:t>Chapter 1: Introduction to Distributed System</a:t>
            </a:r>
          </a:p>
        </p:txBody>
      </p:sp>
      <p:sp>
        <p:nvSpPr>
          <p:cNvPr id="16386" name="Content Placeholder 2"/>
          <p:cNvSpPr>
            <a:spLocks noGrp="1"/>
          </p:cNvSpPr>
          <p:nvPr>
            <p:ph idx="1"/>
          </p:nvPr>
        </p:nvSpPr>
        <p:spPr>
          <a:xfrm>
            <a:off x="76200" y="2362200"/>
            <a:ext cx="8839200" cy="3505200"/>
          </a:xfrm>
        </p:spPr>
        <p:txBody>
          <a:bodyPr/>
          <a:lstStyle/>
          <a:p>
            <a:pPr marL="457200" lvl="1" indent="0">
              <a:buFont typeface="Wingdings" charset="2"/>
              <a:buNone/>
            </a:pPr>
            <a:endParaRPr lang="en-US" altLang="en-US" sz="2400"/>
          </a:p>
          <a:p>
            <a:pPr marL="457200" lvl="1" indent="0">
              <a:buFont typeface="Wingdings" charset="2"/>
              <a:buNone/>
            </a:pPr>
            <a:r>
              <a:rPr lang="en-US" altLang="en-US" sz="2400" b="1"/>
              <a:t>References: </a:t>
            </a:r>
          </a:p>
          <a:p>
            <a:pPr marL="457200" lvl="1" indent="0">
              <a:buFont typeface="Wingdings" charset="2"/>
              <a:buAutoNum type="arabicPeriod"/>
            </a:pPr>
            <a:r>
              <a:rPr lang="en-GB" altLang="en-US" sz="2200">
                <a:solidFill>
                  <a:srgbClr val="000000"/>
                </a:solidFill>
              </a:rPr>
              <a:t>G. Coulouris, J. Dollimore and T. Kindberg; </a:t>
            </a:r>
            <a:r>
              <a:rPr lang="en-GB" altLang="en-US" sz="2200" b="1">
                <a:solidFill>
                  <a:srgbClr val="000000"/>
                </a:solidFill>
              </a:rPr>
              <a:t>Distributed Systems Concepts and Design,4</a:t>
            </a:r>
            <a:r>
              <a:rPr lang="en-GB" altLang="en-US" sz="2200" b="1" baseline="30000">
                <a:solidFill>
                  <a:srgbClr val="000000"/>
                </a:solidFill>
              </a:rPr>
              <a:t>th</a:t>
            </a:r>
            <a:r>
              <a:rPr lang="en-GB" altLang="en-US" sz="2200" b="1">
                <a:solidFill>
                  <a:srgbClr val="000000"/>
                </a:solidFill>
              </a:rPr>
              <a:t> Edition.</a:t>
            </a:r>
          </a:p>
          <a:p>
            <a:pPr marL="457200" lvl="1" indent="0">
              <a:buFont typeface="Wingdings" charset="2"/>
              <a:buAutoNum type="arabicPeriod"/>
            </a:pPr>
            <a:r>
              <a:rPr lang="en-GB" altLang="en-US" sz="2200"/>
              <a:t>Andrew S. Tanenbaum and Maarten van Steen</a:t>
            </a:r>
            <a:r>
              <a:rPr lang="en-GB" altLang="en-US" sz="2200" b="1">
                <a:solidFill>
                  <a:srgbClr val="000000"/>
                </a:solidFill>
              </a:rPr>
              <a:t>; </a:t>
            </a:r>
            <a:r>
              <a:rPr lang="en-GB" altLang="en-US" sz="2200" b="1"/>
              <a:t>Distributed Systems: Principles and Paradigms, 2</a:t>
            </a:r>
            <a:r>
              <a:rPr lang="en-GB" altLang="en-US" sz="2200" b="1" baseline="30000"/>
              <a:t>nd</a:t>
            </a:r>
            <a:r>
              <a:rPr lang="en-GB" altLang="en-US" sz="2200" b="1"/>
              <a:t> Edition.</a:t>
            </a:r>
          </a:p>
          <a:p>
            <a:pPr marL="457200" lvl="1" indent="0">
              <a:buFont typeface="Wingdings" charset="2"/>
              <a:buNone/>
            </a:pPr>
            <a:endParaRPr lang="en-US" altLang="en-US" sz="2400"/>
          </a:p>
        </p:txBody>
      </p:sp>
      <p:sp>
        <p:nvSpPr>
          <p:cNvPr id="1638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DF57E62C-5195-2746-9C95-BE1FA189BBA5}" type="slidenum">
              <a:rPr lang="en-US" altLang="en-US" sz="1400"/>
              <a:pPr>
                <a:spcBef>
                  <a:spcPct val="0"/>
                </a:spcBef>
                <a:buFontTx/>
                <a:buNone/>
              </a:pPr>
              <a:t>2</a:t>
            </a:fld>
            <a:endParaRPr lang="en-US" altLang="en-US" sz="1400"/>
          </a:p>
        </p:txBody>
      </p:sp>
      <p:sp>
        <p:nvSpPr>
          <p:cNvPr id="5" name="Footer Placeholder 4"/>
          <p:cNvSpPr>
            <a:spLocks noGrp="1"/>
          </p:cNvSpPr>
          <p:nvPr>
            <p:ph type="ftr" sz="quarter" idx="10"/>
          </p:nvPr>
        </p:nvSpPr>
        <p:spPr/>
        <p:txBody>
          <a:bodyPr/>
          <a:lstStyle/>
          <a:p>
            <a:pPr>
              <a:defRPr/>
            </a:pPr>
            <a:r>
              <a:rPr lang="en-US" smtClean="0"/>
              <a:t>Distributed System (DS)</a:t>
            </a:r>
            <a:endParaRPr lang="en-US"/>
          </a:p>
        </p:txBody>
      </p:sp>
    </p:spTree>
    <p:extLst>
      <p:ext uri="{BB962C8B-B14F-4D97-AF65-F5344CB8AC3E}">
        <p14:creationId xmlns:p14="http://schemas.microsoft.com/office/powerpoint/2010/main" val="16002293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89A4B43A-7552-764A-84F3-60DE203F1087}" type="slidenum">
              <a:rPr lang="en-US" altLang="en-US" sz="1400"/>
              <a:pPr>
                <a:spcBef>
                  <a:spcPct val="0"/>
                </a:spcBef>
                <a:buFontTx/>
                <a:buNone/>
              </a:pPr>
              <a:t>20</a:t>
            </a:fld>
            <a:endParaRPr lang="en-US" altLang="en-US" sz="1400"/>
          </a:p>
        </p:txBody>
      </p:sp>
      <p:sp>
        <p:nvSpPr>
          <p:cNvPr id="4096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Variants of Client Sever Model</a:t>
            </a:r>
          </a:p>
        </p:txBody>
      </p:sp>
      <p:graphicFrame>
        <p:nvGraphicFramePr>
          <p:cNvPr id="31791" name="Group 47"/>
          <p:cNvGraphicFramePr>
            <a:graphicFrameLocks noGrp="1"/>
          </p:cNvGraphicFramePr>
          <p:nvPr>
            <p:ph type="tbl" idx="1"/>
          </p:nvPr>
        </p:nvGraphicFramePr>
        <p:xfrm>
          <a:off x="533400" y="1219200"/>
          <a:ext cx="8229600" cy="4273550"/>
        </p:xfrm>
        <a:graphic>
          <a:graphicData uri="http://schemas.openxmlformats.org/drawingml/2006/table">
            <a:tbl>
              <a:tblPr rtl="1"/>
              <a:tblGrid>
                <a:gridCol w="8229600"/>
              </a:tblGrid>
              <a:tr h="4273550">
                <a:tc>
                  <a:txBody>
                    <a:bodyPr/>
                    <a:lstStyle>
                      <a:lvl1pPr marL="225425" indent="-225425">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742950" indent="-28575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25425" marR="0" lvl="0" indent="-225425" algn="l" defTabSz="914400" rtl="0" eaLnBrk="1" fontAlgn="base" latinLnBrk="0" hangingPunct="1">
                        <a:lnSpc>
                          <a:spcPct val="9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The problem of client-server model is placing a service in a server at a single address that </a:t>
                      </a:r>
                      <a:r>
                        <a:rPr kumimoji="0" lang="en-US" altLang="en-US" sz="2800" b="0" i="0" u="none" strike="noStrike" cap="none" normalizeH="0" baseline="0">
                          <a:ln>
                            <a:noFill/>
                          </a:ln>
                          <a:solidFill>
                            <a:srgbClr val="FF0000"/>
                          </a:solidFill>
                          <a:effectLst/>
                          <a:latin typeface="Arial" charset="0"/>
                          <a:ea typeface="宋体" charset="0"/>
                        </a:rPr>
                        <a:t>does not scale well beyond the capacity of computer </a:t>
                      </a:r>
                      <a:r>
                        <a:rPr kumimoji="0" lang="en-US" altLang="en-US" sz="2800" b="0" i="0" u="none" strike="noStrike" cap="none" normalizeH="0" baseline="0">
                          <a:ln>
                            <a:noFill/>
                          </a:ln>
                          <a:solidFill>
                            <a:schemeClr val="tx1"/>
                          </a:solidFill>
                          <a:effectLst/>
                          <a:latin typeface="Arial" charset="0"/>
                          <a:ea typeface="宋体" charset="0"/>
                        </a:rPr>
                        <a:t>host and bandwidth of network connections.</a:t>
                      </a:r>
                    </a:p>
                    <a:p>
                      <a:pPr marL="225425" marR="0" lvl="0" indent="-225425" algn="l" defTabSz="914400" rtl="0" eaLnBrk="1" fontAlgn="base" latinLnBrk="0" hangingPunct="1">
                        <a:lnSpc>
                          <a:spcPct val="90000"/>
                        </a:lnSpc>
                        <a:spcBef>
                          <a:spcPct val="20000"/>
                        </a:spcBef>
                        <a:spcAft>
                          <a:spcPct val="0"/>
                        </a:spcAft>
                        <a:buClrTx/>
                        <a:buSzTx/>
                        <a:buFont typeface="Wingdings" charset="2"/>
                        <a:buChar char="§"/>
                        <a:tabLst>
                          <a:tab pos="969963" algn="l"/>
                          <a:tab pos="14859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宋体" charset="0"/>
                      </a:endParaRPr>
                    </a:p>
                    <a:p>
                      <a:pPr marL="225425" marR="0" lvl="0" indent="-225425" algn="l" defTabSz="914400" rtl="0" eaLnBrk="1" fontAlgn="base" latinLnBrk="0" hangingPunct="1">
                        <a:lnSpc>
                          <a:spcPct val="9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To address this problem, several variations of client-server model have been proposed.</a:t>
                      </a:r>
                    </a:p>
                    <a:p>
                      <a:pPr marL="225425" marR="0" lvl="0" indent="-225425" algn="l" defTabSz="914400" rtl="0" eaLnBrk="1" fontAlgn="base" latinLnBrk="0" hangingPunct="1">
                        <a:lnSpc>
                          <a:spcPct val="90000"/>
                        </a:lnSpc>
                        <a:spcBef>
                          <a:spcPct val="20000"/>
                        </a:spcBef>
                        <a:spcAft>
                          <a:spcPct val="0"/>
                        </a:spcAft>
                        <a:buClrTx/>
                        <a:buSzTx/>
                        <a:buFont typeface="Wingdings" charset="2"/>
                        <a:buNone/>
                        <a:tabLst>
                          <a:tab pos="969963" algn="l"/>
                          <a:tab pos="14859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宋体" charset="0"/>
                      </a:endParaRPr>
                    </a:p>
                    <a:p>
                      <a:pPr marL="225425" marR="0" lvl="0" indent="-225425" algn="l" defTabSz="914400" rtl="0" eaLnBrk="1" fontAlgn="base" latinLnBrk="0" hangingPunct="1">
                        <a:lnSpc>
                          <a:spcPct val="9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Some of these variations are discussed in the next slide.</a:t>
                      </a:r>
                    </a:p>
                  </a:txBody>
                  <a:tcPr marT="45723" marB="45723"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40967"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638B3946-A39B-9644-B3DB-7CA33DA8A161}" type="slidenum">
              <a:rPr lang="en-US" altLang="en-US" sz="1400"/>
              <a:pPr>
                <a:spcBef>
                  <a:spcPct val="0"/>
                </a:spcBef>
                <a:buFontTx/>
                <a:buNone/>
              </a:pPr>
              <a:t>21</a:t>
            </a:fld>
            <a:endParaRPr lang="en-US" altLang="en-US" sz="1400"/>
          </a:p>
        </p:txBody>
      </p:sp>
      <p:sp>
        <p:nvSpPr>
          <p:cNvPr id="4301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Variants of Client Sever Model</a:t>
            </a:r>
          </a:p>
        </p:txBody>
      </p:sp>
      <p:graphicFrame>
        <p:nvGraphicFramePr>
          <p:cNvPr id="175114" name="Group 10"/>
          <p:cNvGraphicFramePr>
            <a:graphicFrameLocks noGrp="1"/>
          </p:cNvGraphicFramePr>
          <p:nvPr>
            <p:ph type="tbl" idx="1"/>
          </p:nvPr>
        </p:nvGraphicFramePr>
        <p:xfrm>
          <a:off x="533400" y="1219200"/>
          <a:ext cx="8229600" cy="3481388"/>
        </p:xfrm>
        <a:graphic>
          <a:graphicData uri="http://schemas.openxmlformats.org/drawingml/2006/table">
            <a:tbl>
              <a:tblPr rtl="1"/>
              <a:tblGrid>
                <a:gridCol w="8229600"/>
              </a:tblGrid>
              <a:tr h="3481388">
                <a:tc>
                  <a:txBody>
                    <a:bodyPr/>
                    <a:lstStyle>
                      <a:lvl1pPr marL="225425" indent="-225425">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25425" marR="0" lvl="0" indent="-225425" algn="l" defTabSz="914400" rtl="0" eaLnBrk="1" fontAlgn="base" latinLnBrk="0" hangingPunct="1">
                        <a:lnSpc>
                          <a:spcPct val="90000"/>
                        </a:lnSpc>
                        <a:spcBef>
                          <a:spcPct val="20000"/>
                        </a:spcBef>
                        <a:spcAft>
                          <a:spcPct val="0"/>
                        </a:spcAft>
                        <a:buClrTx/>
                        <a:buSzTx/>
                        <a:buFont typeface="Wingdings" charset="2"/>
                        <a:buChar char="§"/>
                        <a:tabLst>
                          <a:tab pos="969963" algn="l"/>
                          <a:tab pos="1485900" algn="l"/>
                          <a:tab pos="1600200" algn="l"/>
                          <a:tab pos="1716088" algn="l"/>
                        </a:tabLst>
                      </a:pPr>
                      <a:r>
                        <a:rPr kumimoji="0" lang="en-GB" altLang="en-US" sz="3200" b="0" i="0" u="none" strike="noStrike" cap="none" normalizeH="0" baseline="0">
                          <a:ln>
                            <a:noFill/>
                          </a:ln>
                          <a:solidFill>
                            <a:srgbClr val="A50021"/>
                          </a:solidFill>
                          <a:effectLst/>
                          <a:latin typeface="Arial" charset="0"/>
                          <a:ea typeface="Arial" charset="0"/>
                          <a:cs typeface="Arial" charset="0"/>
                        </a:rPr>
                        <a:t>Services provided by multiple servers</a:t>
                      </a:r>
                      <a:endParaRPr kumimoji="0" lang="en-US" altLang="en-US" sz="3200" b="0" i="0" u="none" strike="noStrike" cap="none" normalizeH="0" baseline="0">
                        <a:ln>
                          <a:noFill/>
                        </a:ln>
                        <a:solidFill>
                          <a:srgbClr val="A5002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Services may be implemented as several server processes in separate host computers interacting as necessary to provide a service to client processes.</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E.g. cluster that can be used for search engines.</a:t>
                      </a:r>
                    </a:p>
                    <a:p>
                      <a:pPr marL="1316038" marR="0" lvl="1" indent="-342900" algn="l" defTabSz="914400" rtl="0" eaLnBrk="1" fontAlgn="base" latinLnBrk="0" hangingPunct="1">
                        <a:lnSpc>
                          <a:spcPct val="80000"/>
                        </a:lnSpc>
                        <a:spcBef>
                          <a:spcPct val="20000"/>
                        </a:spcBef>
                        <a:spcAft>
                          <a:spcPct val="0"/>
                        </a:spcAft>
                        <a:buClrTx/>
                        <a:buSzTx/>
                        <a:buFont typeface="Wingdings" charset="2"/>
                        <a:buNone/>
                        <a:tabLst>
                          <a:tab pos="969963" algn="l"/>
                          <a:tab pos="1485900" algn="l"/>
                          <a:tab pos="1600200" algn="l"/>
                          <a:tab pos="1716088" algn="l"/>
                        </a:tabLst>
                      </a:pPr>
                      <a:r>
                        <a:rPr kumimoji="0" lang="en-US" altLang="en-US" sz="2000" b="0" i="0" u="none" strike="noStrike" cap="none" normalizeH="0" baseline="0">
                          <a:ln>
                            <a:noFill/>
                          </a:ln>
                          <a:solidFill>
                            <a:srgbClr val="A50021"/>
                          </a:solidFill>
                          <a:effectLst/>
                          <a:latin typeface="Arial" charset="0"/>
                          <a:ea typeface="宋体" charset="0"/>
                        </a:rPr>
                        <a:t>(Figure 6)</a:t>
                      </a:r>
                      <a:endParaRPr kumimoji="0" lang="en-US" altLang="en-US" sz="1800" b="0" i="0" u="none" strike="noStrike" cap="none" normalizeH="0" baseline="0">
                        <a:ln>
                          <a:noFill/>
                        </a:ln>
                        <a:solidFill>
                          <a:srgbClr val="A50021"/>
                        </a:solidFill>
                        <a:effectLst/>
                        <a:latin typeface="Arial" charset="0"/>
                        <a:ea typeface="宋体" charset="0"/>
                      </a:endParaRPr>
                    </a:p>
                  </a:txBody>
                  <a:tcPr marT="45728" marB="45728"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43015"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A432F00F-0C8A-7946-8C49-3BCE01D7D1EF}" type="slidenum">
              <a:rPr lang="en-US" altLang="en-US" sz="1400"/>
              <a:pPr>
                <a:spcBef>
                  <a:spcPct val="0"/>
                </a:spcBef>
                <a:buFontTx/>
                <a:buNone/>
              </a:pPr>
              <a:t>22</a:t>
            </a:fld>
            <a:endParaRPr lang="en-US" altLang="en-US" sz="1400"/>
          </a:p>
        </p:txBody>
      </p:sp>
      <p:sp>
        <p:nvSpPr>
          <p:cNvPr id="4505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Variants of Client Sever Model</a:t>
            </a:r>
          </a:p>
        </p:txBody>
      </p:sp>
      <p:graphicFrame>
        <p:nvGraphicFramePr>
          <p:cNvPr id="2" name="Group 3"/>
          <p:cNvGraphicFramePr>
            <a:graphicFrameLocks noGrp="1"/>
          </p:cNvGraphicFramePr>
          <p:nvPr>
            <p:ph type="tbl" idx="1"/>
          </p:nvPr>
        </p:nvGraphicFramePr>
        <p:xfrm>
          <a:off x="533400" y="1219200"/>
          <a:ext cx="8229600" cy="4267200"/>
        </p:xfrm>
        <a:graphic>
          <a:graphicData uri="http://schemas.openxmlformats.org/drawingml/2006/table">
            <a:tbl>
              <a:tblPr rtl="1"/>
              <a:tblGrid>
                <a:gridCol w="8229600"/>
              </a:tblGrid>
              <a:tr h="4267200">
                <a:tc>
                  <a:txBody>
                    <a:bodyPr/>
                    <a:lstStyle>
                      <a:lvl1pPr marL="338138" indent="-338138">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742950" indent="-28575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90000"/>
                        </a:lnSpc>
                        <a:spcBef>
                          <a:spcPct val="20000"/>
                        </a:spcBef>
                        <a:spcAft>
                          <a:spcPct val="0"/>
                        </a:spcAft>
                        <a:buClrTx/>
                        <a:buSzTx/>
                        <a:buFont typeface="Wingdings" charset="2"/>
                        <a:buChar char="§"/>
                        <a:tabLst>
                          <a:tab pos="969963" algn="l"/>
                          <a:tab pos="14859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宋体" charset="0"/>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45063"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45064" name="Rectangle 10"/>
          <p:cNvSpPr>
            <a:spLocks noChangeArrowheads="1"/>
          </p:cNvSpPr>
          <p:nvPr/>
        </p:nvSpPr>
        <p:spPr bwMode="auto">
          <a:xfrm>
            <a:off x="1600200" y="5791200"/>
            <a:ext cx="545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sz="1800" b="1">
                <a:solidFill>
                  <a:srgbClr val="0066CC"/>
                </a:solidFill>
              </a:rPr>
              <a:t>Figure 6. A service provided by multiple servers.</a:t>
            </a:r>
          </a:p>
        </p:txBody>
      </p:sp>
      <p:pic>
        <p:nvPicPr>
          <p:cNvPr id="4506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088" y="1350963"/>
            <a:ext cx="5908675" cy="428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20027779-228D-3548-9AE1-18AEE9DDC647}" type="slidenum">
              <a:rPr lang="en-US" altLang="en-US" sz="1400"/>
              <a:pPr>
                <a:spcBef>
                  <a:spcPct val="0"/>
                </a:spcBef>
                <a:buFontTx/>
                <a:buNone/>
              </a:pPr>
              <a:t>23</a:t>
            </a:fld>
            <a:endParaRPr lang="en-US" altLang="en-US" sz="1400"/>
          </a:p>
        </p:txBody>
      </p:sp>
      <p:sp>
        <p:nvSpPr>
          <p:cNvPr id="4710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Variants of Client Sever Model</a:t>
            </a:r>
          </a:p>
        </p:txBody>
      </p:sp>
      <p:graphicFrame>
        <p:nvGraphicFramePr>
          <p:cNvPr id="32798" name="Group 30"/>
          <p:cNvGraphicFramePr>
            <a:graphicFrameLocks noGrp="1"/>
          </p:cNvGraphicFramePr>
          <p:nvPr>
            <p:ph type="tbl" idx="1"/>
          </p:nvPr>
        </p:nvGraphicFramePr>
        <p:xfrm>
          <a:off x="533400" y="1219200"/>
          <a:ext cx="8229600" cy="4498975"/>
        </p:xfrm>
        <a:graphic>
          <a:graphicData uri="http://schemas.openxmlformats.org/drawingml/2006/table">
            <a:tbl>
              <a:tblPr rtl="1"/>
              <a:tblGrid>
                <a:gridCol w="8229600"/>
              </a:tblGrid>
              <a:tr h="4498975">
                <a:tc>
                  <a:txBody>
                    <a:bodyPr/>
                    <a:lstStyle>
                      <a:lvl1pPr marL="225425" indent="-225425">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25425" marR="0" lvl="0" indent="-225425" algn="l" defTabSz="914400" rtl="0" eaLnBrk="1" fontAlgn="base" latinLnBrk="0" hangingPunct="1">
                        <a:lnSpc>
                          <a:spcPct val="9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2800" b="0" i="0" u="none" strike="noStrike" cap="none" normalizeH="0" baseline="0">
                          <a:ln>
                            <a:noFill/>
                          </a:ln>
                          <a:solidFill>
                            <a:srgbClr val="A50021"/>
                          </a:solidFill>
                          <a:effectLst/>
                          <a:latin typeface="Arial" charset="0"/>
                          <a:ea typeface="宋体" charset="0"/>
                        </a:rPr>
                        <a:t>Proxy servers and caches</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A cache is a store of recently used data objects.</a:t>
                      </a:r>
                      <a:r>
                        <a:rPr kumimoji="0" lang="en-US" altLang="en-US" sz="1800" b="0" i="0" u="none" strike="noStrike" cap="none" normalizeH="0" baseline="0">
                          <a:ln>
                            <a:noFill/>
                          </a:ln>
                          <a:solidFill>
                            <a:srgbClr val="A50021"/>
                          </a:solidFill>
                          <a:effectLst/>
                          <a:latin typeface="Arial" charset="0"/>
                          <a:ea typeface="宋体" charset="0"/>
                        </a:rPr>
                        <a:t> </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400" b="0" i="0" u="none" strike="noStrike" cap="none" normalizeH="0" baseline="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When a new object is received at a computer it is added to the cache store, replacing some existing objects if necessary. </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400" b="0" i="0" u="none" strike="noStrike" cap="none" normalizeH="0" baseline="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When an object is needed by a client process the caching service first checks the cache and supplies the object from there if an up-to-date copy is available. </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400" b="0" i="0" u="none" strike="noStrike" cap="none" normalizeH="0" baseline="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If not, an up-to-date copy is fetched. </a:t>
                      </a:r>
                    </a:p>
                  </a:txBody>
                  <a:tcPr marT="45721" marB="4572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47111"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955780E5-F403-BC49-83E0-31481E93E7FC}" type="slidenum">
              <a:rPr lang="en-US" altLang="en-US" sz="1400"/>
              <a:pPr>
                <a:spcBef>
                  <a:spcPct val="0"/>
                </a:spcBef>
                <a:buFontTx/>
                <a:buNone/>
              </a:pPr>
              <a:t>24</a:t>
            </a:fld>
            <a:endParaRPr lang="en-US" altLang="en-US" sz="1400"/>
          </a:p>
        </p:txBody>
      </p:sp>
      <p:sp>
        <p:nvSpPr>
          <p:cNvPr id="49155" name="Rectangle 2"/>
          <p:cNvSpPr>
            <a:spLocks noGrp="1" noChangeArrowheads="1"/>
          </p:cNvSpPr>
          <p:nvPr>
            <p:ph type="title"/>
          </p:nvPr>
        </p:nvSpPr>
        <p:spPr>
          <a:xfrm>
            <a:off x="457200" y="304800"/>
            <a:ext cx="8229600" cy="579438"/>
          </a:xfrm>
          <a:noFill/>
        </p:spPr>
        <p:txBody>
          <a:bodyPr anchorCtr="1">
            <a:spAutoFit/>
          </a:bodyPr>
          <a:lstStyle/>
          <a:p>
            <a:pPr eaLnBrk="1" hangingPunct="1"/>
            <a:r>
              <a:rPr lang="en-US" altLang="en-US" sz="3200" b="1">
                <a:solidFill>
                  <a:srgbClr val="669900"/>
                </a:solidFill>
              </a:rPr>
              <a:t>Variants of Client Sever Model</a:t>
            </a:r>
          </a:p>
        </p:txBody>
      </p:sp>
      <p:graphicFrame>
        <p:nvGraphicFramePr>
          <p:cNvPr id="177163" name="Group 11"/>
          <p:cNvGraphicFramePr>
            <a:graphicFrameLocks noGrp="1"/>
          </p:cNvGraphicFramePr>
          <p:nvPr>
            <p:ph type="tbl" idx="1"/>
          </p:nvPr>
        </p:nvGraphicFramePr>
        <p:xfrm>
          <a:off x="381000" y="838200"/>
          <a:ext cx="8672513" cy="2882900"/>
        </p:xfrm>
        <a:graphic>
          <a:graphicData uri="http://schemas.openxmlformats.org/drawingml/2006/table">
            <a:tbl>
              <a:tblPr rtl="1"/>
              <a:tblGrid>
                <a:gridCol w="8672513"/>
              </a:tblGrid>
              <a:tr h="2882900">
                <a:tc>
                  <a:txBody>
                    <a:bodyPr/>
                    <a:lstStyle>
                      <a:lvl1pPr>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742950" indent="-28575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80000"/>
                        </a:lnSpc>
                        <a:spcBef>
                          <a:spcPct val="20000"/>
                        </a:spcBef>
                        <a:spcAft>
                          <a:spcPct val="0"/>
                        </a:spcAft>
                        <a:buClrTx/>
                        <a:buSzTx/>
                        <a:buFont typeface="Wingdings" charset="2"/>
                        <a:buNone/>
                        <a:tabLst>
                          <a:tab pos="969963" algn="l"/>
                          <a:tab pos="1485900" algn="l"/>
                          <a:tab pos="1600200" algn="l"/>
                          <a:tab pos="1716088" algn="l"/>
                        </a:tabLst>
                      </a:pPr>
                      <a:r>
                        <a:rPr kumimoji="0" lang="en-US" altLang="en-US" sz="2400" b="1" i="0" u="none" strike="noStrike" cap="none" normalizeH="0" baseline="0">
                          <a:ln>
                            <a:noFill/>
                          </a:ln>
                          <a:solidFill>
                            <a:schemeClr val="tx1"/>
                          </a:solidFill>
                          <a:effectLst/>
                          <a:latin typeface="Arial" charset="0"/>
                          <a:ea typeface="Arial" charset="0"/>
                          <a:cs typeface="Arial" charset="0"/>
                        </a:rPr>
                        <a:t>Client/server model with proxy-server:</a:t>
                      </a:r>
                    </a:p>
                    <a:p>
                      <a:pPr marL="0" marR="0" lvl="0" indent="0" algn="l" defTabSz="914400" rtl="0" eaLnBrk="1" fontAlgn="base" latinLnBrk="0" hangingPunct="1">
                        <a:lnSpc>
                          <a:spcPct val="100000"/>
                        </a:lnSpc>
                        <a:spcBef>
                          <a:spcPct val="0"/>
                        </a:spcBef>
                        <a:spcAft>
                          <a:spcPct val="0"/>
                        </a:spcAft>
                        <a:buClrTx/>
                        <a:buSzTx/>
                        <a:buFont typeface="Arial" charset="0"/>
                        <a:buChar char="•"/>
                        <a:tabLst>
                          <a:tab pos="969963" algn="l"/>
                          <a:tab pos="1485900" algn="l"/>
                          <a:tab pos="1600200" algn="l"/>
                          <a:tab pos="1716088" algn="l"/>
                        </a:tabLst>
                      </a:pPr>
                      <a:r>
                        <a:rPr kumimoji="0" lang="en-US" altLang="en-US" sz="2400" b="1" i="0" u="none" strike="noStrike" cap="none" normalizeH="0" baseline="0">
                          <a:ln>
                            <a:noFill/>
                          </a:ln>
                          <a:solidFill>
                            <a:schemeClr val="tx1"/>
                          </a:solidFill>
                          <a:effectLst/>
                          <a:latin typeface="Arial" charset="0"/>
                          <a:ea typeface="Arial" charset="0"/>
                          <a:cs typeface="Arial" charset="0"/>
                        </a:rPr>
                        <a:t>Cache: </a:t>
                      </a:r>
                      <a:r>
                        <a:rPr kumimoji="0" lang="en-US" altLang="en-US" sz="2400" b="0" i="0" u="none" strike="noStrike" cap="none" normalizeH="0" baseline="0">
                          <a:ln>
                            <a:noFill/>
                          </a:ln>
                          <a:solidFill>
                            <a:schemeClr val="tx1"/>
                          </a:solidFill>
                          <a:effectLst/>
                          <a:latin typeface="Arial" charset="0"/>
                          <a:ea typeface="Arial" charset="0"/>
                          <a:cs typeface="Arial" charset="0"/>
                        </a:rPr>
                        <a:t>stores recently-used data objects that are closer to the client than the original objects themselves.</a:t>
                      </a:r>
                    </a:p>
                    <a:p>
                      <a:pPr marL="0" marR="0" lvl="0" indent="0" algn="l" defTabSz="914400" rtl="0" eaLnBrk="1" fontAlgn="base" latinLnBrk="0" hangingPunct="1">
                        <a:lnSpc>
                          <a:spcPct val="100000"/>
                        </a:lnSpc>
                        <a:spcBef>
                          <a:spcPct val="0"/>
                        </a:spcBef>
                        <a:spcAft>
                          <a:spcPct val="0"/>
                        </a:spcAft>
                        <a:buClrTx/>
                        <a:buSzTx/>
                        <a:buFont typeface="Arial" charset="0"/>
                        <a:buChar char="•"/>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Caches may be collected with each client or they may be located in a proxy server that can be shared by several clients.</a:t>
                      </a:r>
                    </a:p>
                    <a:p>
                      <a:pPr marL="0" marR="0" lvl="0" indent="0" algn="l" defTabSz="914400" rtl="0" eaLnBrk="1" fontAlgn="base" latinLnBrk="0" hangingPunct="1">
                        <a:lnSpc>
                          <a:spcPct val="100000"/>
                        </a:lnSpc>
                        <a:spcBef>
                          <a:spcPct val="0"/>
                        </a:spcBef>
                        <a:spcAft>
                          <a:spcPct val="0"/>
                        </a:spcAft>
                        <a:buClrTx/>
                        <a:buSzTx/>
                        <a:buFont typeface="Arial" charset="0"/>
                        <a:buChar char="•"/>
                        <a:tabLst>
                          <a:tab pos="969963" algn="l"/>
                          <a:tab pos="1485900" algn="l"/>
                          <a:tab pos="1600200" algn="l"/>
                          <a:tab pos="1716088" algn="l"/>
                        </a:tabLst>
                      </a:pPr>
                      <a:r>
                        <a:rPr kumimoji="0" lang="en-US" altLang="en-US" sz="2400" b="1" i="0" u="none" strike="noStrike" cap="none" normalizeH="0" baseline="0">
                          <a:ln>
                            <a:noFill/>
                          </a:ln>
                          <a:solidFill>
                            <a:schemeClr val="tx1"/>
                          </a:solidFill>
                          <a:effectLst/>
                          <a:latin typeface="Arial" charset="0"/>
                          <a:ea typeface="Arial" charset="0"/>
                          <a:cs typeface="Arial" charset="0"/>
                        </a:rPr>
                        <a:t>Proxy server</a:t>
                      </a:r>
                      <a:r>
                        <a:rPr kumimoji="0" lang="en-US" altLang="en-US" sz="2400" b="0" i="0" u="none" strike="noStrike" cap="none" normalizeH="0" baseline="0">
                          <a:ln>
                            <a:noFill/>
                          </a:ln>
                          <a:solidFill>
                            <a:schemeClr val="tx1"/>
                          </a:solidFill>
                          <a:effectLst/>
                          <a:latin typeface="Arial" charset="0"/>
                          <a:ea typeface="Arial" charset="0"/>
                          <a:cs typeface="Arial" charset="0"/>
                        </a:rPr>
                        <a:t>: cache that is shared between several clients</a:t>
                      </a:r>
                      <a:endParaRPr kumimoji="0" lang="en-US" altLang="en-US" sz="2400" b="0" i="0" u="none" strike="noStrike" cap="none" normalizeH="0" baseline="0">
                        <a:ln>
                          <a:noFill/>
                        </a:ln>
                        <a:solidFill>
                          <a:schemeClr val="tx1"/>
                        </a:solidFill>
                        <a:effectLst/>
                        <a:latin typeface="Arial" charset="0"/>
                        <a:ea typeface="宋体" charset="0"/>
                      </a:endParaRPr>
                    </a:p>
                    <a:p>
                      <a:pPr marL="0" marR="0" lvl="0" indent="0" algn="l" defTabSz="914400" rtl="0" eaLnBrk="1" fontAlgn="base" latinLnBrk="0" hangingPunct="1">
                        <a:lnSpc>
                          <a:spcPct val="80000"/>
                        </a:lnSpc>
                        <a:spcBef>
                          <a:spcPct val="20000"/>
                        </a:spcBef>
                        <a:spcAft>
                          <a:spcPct val="0"/>
                        </a:spcAft>
                        <a:buClrTx/>
                        <a:buSzTx/>
                        <a:buFont typeface="Wingdings" charset="2"/>
                        <a:buNone/>
                        <a:tabLst>
                          <a:tab pos="969963" algn="l"/>
                          <a:tab pos="1485900" algn="l"/>
                          <a:tab pos="1600200" algn="l"/>
                          <a:tab pos="1716088" algn="l"/>
                        </a:tabLst>
                      </a:pPr>
                      <a:r>
                        <a:rPr kumimoji="0" lang="en-US" altLang="en-US" sz="2000" b="0" i="0" u="none" strike="noStrike" cap="none" normalizeH="0" baseline="0">
                          <a:ln>
                            <a:noFill/>
                          </a:ln>
                          <a:solidFill>
                            <a:srgbClr val="A50021"/>
                          </a:solidFill>
                          <a:effectLst/>
                          <a:latin typeface="Arial" charset="0"/>
                          <a:ea typeface="宋体" charset="0"/>
                        </a:rPr>
                        <a:t>  </a:t>
                      </a:r>
                    </a:p>
                  </a:txBody>
                  <a:tcPr marT="45706" marB="45706"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49159"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pic>
        <p:nvPicPr>
          <p:cNvPr id="4916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213" y="3417888"/>
            <a:ext cx="7011987" cy="313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1" name="Rectangle 10"/>
          <p:cNvSpPr>
            <a:spLocks noChangeArrowheads="1"/>
          </p:cNvSpPr>
          <p:nvPr/>
        </p:nvSpPr>
        <p:spPr bwMode="auto">
          <a:xfrm>
            <a:off x="3200400" y="6262688"/>
            <a:ext cx="311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sz="1800" b="1">
                <a:solidFill>
                  <a:srgbClr val="0066CC"/>
                </a:solidFill>
              </a:rPr>
              <a:t>Figure 7. Web proxy server</a:t>
            </a:r>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029C0CE3-356C-D840-A445-FDAFEA47F902}" type="slidenum">
              <a:rPr lang="en-US" altLang="en-US" sz="1400"/>
              <a:pPr>
                <a:spcBef>
                  <a:spcPct val="0"/>
                </a:spcBef>
                <a:buFontTx/>
                <a:buNone/>
              </a:pPr>
              <a:t>25</a:t>
            </a:fld>
            <a:endParaRPr lang="en-US" altLang="en-US" sz="1400"/>
          </a:p>
        </p:txBody>
      </p:sp>
      <p:sp>
        <p:nvSpPr>
          <p:cNvPr id="5120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Variants of Client Sever Model</a:t>
            </a:r>
          </a:p>
        </p:txBody>
      </p:sp>
      <p:graphicFrame>
        <p:nvGraphicFramePr>
          <p:cNvPr id="34854" name="Group 38"/>
          <p:cNvGraphicFramePr>
            <a:graphicFrameLocks noGrp="1"/>
          </p:cNvGraphicFramePr>
          <p:nvPr>
            <p:ph type="tbl" idx="1"/>
          </p:nvPr>
        </p:nvGraphicFramePr>
        <p:xfrm>
          <a:off x="533400" y="1219200"/>
          <a:ext cx="8229600" cy="4029416"/>
        </p:xfrm>
        <a:graphic>
          <a:graphicData uri="http://schemas.openxmlformats.org/drawingml/2006/table">
            <a:tbl>
              <a:tblPr rtl="1"/>
              <a:tblGrid>
                <a:gridCol w="8229600"/>
              </a:tblGrid>
              <a:tr h="4029075">
                <a:tc>
                  <a:txBody>
                    <a:bodyPr/>
                    <a:lstStyle>
                      <a:lvl1pPr marL="225425" indent="-225425">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25425" marR="0" lvl="0" indent="-225425" algn="l" defTabSz="914400" rtl="0" eaLnBrk="1" fontAlgn="base" latinLnBrk="0" hangingPunct="1">
                        <a:lnSpc>
                          <a:spcPct val="9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3200" b="0" i="0" u="none" strike="noStrike" cap="none" normalizeH="0" baseline="0">
                          <a:ln>
                            <a:noFill/>
                          </a:ln>
                          <a:solidFill>
                            <a:srgbClr val="A50021"/>
                          </a:solidFill>
                          <a:effectLst/>
                          <a:latin typeface="Arial" charset="0"/>
                          <a:ea typeface="宋体" charset="0"/>
                        </a:rPr>
                        <a:t>Mobile code</a:t>
                      </a:r>
                      <a:endParaRPr kumimoji="0" lang="en-US" altLang="en-US" sz="3200" b="0" i="0" u="none" strike="noStrike" cap="none" normalizeH="0" baseline="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Applets are a well-known and widely used example of mobile code.</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Applets downloaded to clients give good interactive response</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Mobile codes such as Applets are a potential security threat to the local resources in the destination computer.</a:t>
                      </a:r>
                    </a:p>
                  </a:txBody>
                  <a:tcPr marT="45700" marB="45700"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51207"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4BE19450-E0E0-AA43-ACCB-C8F4E89FDD81}" type="slidenum">
              <a:rPr lang="en-US" altLang="en-US" sz="1400"/>
              <a:pPr>
                <a:spcBef>
                  <a:spcPct val="0"/>
                </a:spcBef>
                <a:buFontTx/>
                <a:buNone/>
              </a:pPr>
              <a:t>26</a:t>
            </a:fld>
            <a:endParaRPr lang="en-US" altLang="en-US" sz="1400"/>
          </a:p>
        </p:txBody>
      </p:sp>
      <p:sp>
        <p:nvSpPr>
          <p:cNvPr id="5325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Variants of Client Sever Model</a:t>
            </a:r>
          </a:p>
        </p:txBody>
      </p:sp>
      <p:graphicFrame>
        <p:nvGraphicFramePr>
          <p:cNvPr id="179216" name="Group 16"/>
          <p:cNvGraphicFramePr>
            <a:graphicFrameLocks noGrp="1"/>
          </p:cNvGraphicFramePr>
          <p:nvPr>
            <p:ph type="tbl" idx="1"/>
          </p:nvPr>
        </p:nvGraphicFramePr>
        <p:xfrm>
          <a:off x="533400" y="1219200"/>
          <a:ext cx="8229600" cy="4712158"/>
        </p:xfrm>
        <a:graphic>
          <a:graphicData uri="http://schemas.openxmlformats.org/drawingml/2006/table">
            <a:tbl>
              <a:tblPr rtl="1"/>
              <a:tblGrid>
                <a:gridCol w="8229600"/>
              </a:tblGrid>
              <a:tr h="4711700">
                <a:tc>
                  <a:txBody>
                    <a:bodyPr/>
                    <a:lstStyle>
                      <a:lvl1pPr marL="225425" indent="-225425">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Browsers give applets limited access to local resources. For example, by providing no access to local user file system.</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E.g. a stockbroker might provide a customized service to notify customers of changes in the prices of shares; to use the service, each customer would have to download a special applet that receives updates from the broker’s server, display them to the user and perhaps performs automatic to buy and sell operations triggered by conditions set up by the customer and stored locally in the customer’s computer.</a:t>
                      </a:r>
                      <a:endParaRPr kumimoji="0" lang="en-US" altLang="en-US" sz="2400" b="0" i="0" u="none" strike="noStrike" cap="none" normalizeH="0" baseline="0">
                        <a:ln>
                          <a:noFill/>
                        </a:ln>
                        <a:solidFill>
                          <a:srgbClr val="A50021"/>
                        </a:solidFill>
                        <a:effectLst/>
                        <a:latin typeface="Arial" charset="0"/>
                        <a:ea typeface="宋体" charset="0"/>
                      </a:endParaRPr>
                    </a:p>
                    <a:p>
                      <a:pPr marL="225425" marR="0" lvl="0" indent="-225425" algn="l" defTabSz="914400" rtl="0" eaLnBrk="1" fontAlgn="base" latinLnBrk="0" hangingPunct="1">
                        <a:lnSpc>
                          <a:spcPct val="80000"/>
                        </a:lnSpc>
                        <a:spcBef>
                          <a:spcPct val="20000"/>
                        </a:spcBef>
                        <a:spcAft>
                          <a:spcPct val="0"/>
                        </a:spcAft>
                        <a:buClrTx/>
                        <a:buSzTx/>
                        <a:buFont typeface="Wingdings" charset="2"/>
                        <a:buNone/>
                        <a:tabLst>
                          <a:tab pos="969963" algn="l"/>
                          <a:tab pos="1485900" algn="l"/>
                          <a:tab pos="1600200" algn="l"/>
                          <a:tab pos="1716088" algn="l"/>
                        </a:tabLst>
                      </a:pPr>
                      <a:r>
                        <a:rPr kumimoji="0" lang="en-US" altLang="en-US" sz="2000" b="0" i="0" u="none" strike="noStrike" cap="none" normalizeH="0" baseline="0">
                          <a:ln>
                            <a:noFill/>
                          </a:ln>
                          <a:solidFill>
                            <a:srgbClr val="A50021"/>
                          </a:solidFill>
                          <a:effectLst/>
                          <a:latin typeface="Arial" charset="0"/>
                          <a:ea typeface="宋体" charset="0"/>
                        </a:rPr>
                        <a:t>     (Figure 8)</a:t>
                      </a:r>
                    </a:p>
                  </a:txBody>
                  <a:tcPr marT="45695" marB="45695"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53255"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3A198C80-4285-344C-9F6D-10DCEE584139}" type="slidenum">
              <a:rPr lang="en-US" altLang="en-US" sz="1400"/>
              <a:pPr>
                <a:spcBef>
                  <a:spcPct val="0"/>
                </a:spcBef>
                <a:buFontTx/>
                <a:buNone/>
              </a:pPr>
              <a:t>27</a:t>
            </a:fld>
            <a:endParaRPr lang="en-US" altLang="en-US" sz="1400"/>
          </a:p>
        </p:txBody>
      </p:sp>
      <p:sp>
        <p:nvSpPr>
          <p:cNvPr id="5529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Variants of Client Sever Model</a:t>
            </a:r>
          </a:p>
        </p:txBody>
      </p:sp>
      <p:graphicFrame>
        <p:nvGraphicFramePr>
          <p:cNvPr id="2" name="Group 3"/>
          <p:cNvGraphicFramePr>
            <a:graphicFrameLocks noGrp="1"/>
          </p:cNvGraphicFramePr>
          <p:nvPr>
            <p:ph type="tbl" idx="1"/>
          </p:nvPr>
        </p:nvGraphicFramePr>
        <p:xfrm>
          <a:off x="533400" y="1219200"/>
          <a:ext cx="8229600" cy="4267200"/>
        </p:xfrm>
        <a:graphic>
          <a:graphicData uri="http://schemas.openxmlformats.org/drawingml/2006/table">
            <a:tbl>
              <a:tblPr rtl="1"/>
              <a:tblGrid>
                <a:gridCol w="8229600"/>
              </a:tblGrid>
              <a:tr h="4267200">
                <a:tc>
                  <a:txBody>
                    <a:bodyPr/>
                    <a:lstStyle>
                      <a:lvl1pPr marL="338138" indent="-338138">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742950" indent="-28575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90000"/>
                        </a:lnSpc>
                        <a:spcBef>
                          <a:spcPct val="20000"/>
                        </a:spcBef>
                        <a:spcAft>
                          <a:spcPct val="0"/>
                        </a:spcAft>
                        <a:buClrTx/>
                        <a:buSzTx/>
                        <a:buFont typeface="Wingdings" charset="2"/>
                        <a:buChar char="§"/>
                        <a:tabLst>
                          <a:tab pos="969963" algn="l"/>
                          <a:tab pos="14859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宋体" charset="0"/>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55303"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55304" name="Rectangle 10"/>
          <p:cNvSpPr>
            <a:spLocks noChangeArrowheads="1"/>
          </p:cNvSpPr>
          <p:nvPr/>
        </p:nvSpPr>
        <p:spPr bwMode="auto">
          <a:xfrm>
            <a:off x="3200400" y="5791200"/>
            <a:ext cx="254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sz="1800" b="1">
                <a:solidFill>
                  <a:srgbClr val="0066CC"/>
                </a:solidFill>
              </a:rPr>
              <a:t>Figure 8. Web applets</a:t>
            </a:r>
          </a:p>
        </p:txBody>
      </p:sp>
      <p:pic>
        <p:nvPicPr>
          <p:cNvPr id="5530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478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BCA00B72-4132-F445-8ABA-3B6BDE06C01F}" type="slidenum">
              <a:rPr lang="en-US" altLang="en-US" sz="1400"/>
              <a:pPr>
                <a:spcBef>
                  <a:spcPct val="0"/>
                </a:spcBef>
                <a:buFontTx/>
                <a:buNone/>
              </a:pPr>
              <a:t>28</a:t>
            </a:fld>
            <a:endParaRPr lang="en-US" altLang="en-US" sz="1400"/>
          </a:p>
        </p:txBody>
      </p:sp>
      <p:sp>
        <p:nvSpPr>
          <p:cNvPr id="5734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Variants of Client Sever Model</a:t>
            </a:r>
          </a:p>
        </p:txBody>
      </p:sp>
      <p:graphicFrame>
        <p:nvGraphicFramePr>
          <p:cNvPr id="38926" name="Group 14"/>
          <p:cNvGraphicFramePr>
            <a:graphicFrameLocks noGrp="1"/>
          </p:cNvGraphicFramePr>
          <p:nvPr>
            <p:ph type="tbl" idx="1"/>
          </p:nvPr>
        </p:nvGraphicFramePr>
        <p:xfrm>
          <a:off x="533400" y="1219200"/>
          <a:ext cx="8229600" cy="4857750"/>
        </p:xfrm>
        <a:graphic>
          <a:graphicData uri="http://schemas.openxmlformats.org/drawingml/2006/table">
            <a:tbl>
              <a:tblPr rtl="1"/>
              <a:tblGrid>
                <a:gridCol w="8229600"/>
              </a:tblGrid>
              <a:tr h="4857750">
                <a:tc>
                  <a:txBody>
                    <a:bodyPr/>
                    <a:lstStyle>
                      <a:lvl1pPr marL="342900" indent="-342900">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742950" indent="-28575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tab pos="969963" algn="l"/>
                          <a:tab pos="1485900" algn="l"/>
                          <a:tab pos="1600200" algn="l"/>
                          <a:tab pos="1716088" algn="l"/>
                        </a:tabLst>
                      </a:pPr>
                      <a:r>
                        <a:rPr kumimoji="0" lang="en-US" altLang="en-US" sz="2800" b="0" i="0" u="none" strike="noStrike" cap="none" normalizeH="0" baseline="0">
                          <a:ln>
                            <a:noFill/>
                          </a:ln>
                          <a:solidFill>
                            <a:srgbClr val="A50021"/>
                          </a:solidFill>
                          <a:effectLst/>
                          <a:latin typeface="Arial" charset="0"/>
                          <a:ea typeface="宋体" charset="0"/>
                        </a:rPr>
                        <a:t>Mobile agents</a:t>
                      </a:r>
                      <a:endParaRPr kumimoji="0" lang="en-US" altLang="en-US" sz="2800" b="0" i="0" u="none" strike="noStrike" cap="none" normalizeH="0" baseline="0">
                        <a:ln>
                          <a:noFill/>
                        </a:ln>
                        <a:solidFill>
                          <a:schemeClr val="tx1"/>
                        </a:solidFill>
                        <a:effectLst/>
                        <a:latin typeface="Arial" charset="0"/>
                        <a:ea typeface="宋体" charset="0"/>
                      </a:endParaRPr>
                    </a:p>
                    <a:p>
                      <a:pPr marL="342900" marR="0" lvl="0" indent="-342900" algn="l" defTabSz="914400" rtl="0" eaLnBrk="1" fontAlgn="base" latinLnBrk="0" hangingPunct="1">
                        <a:lnSpc>
                          <a:spcPct val="90000"/>
                        </a:lnSpc>
                        <a:spcBef>
                          <a:spcPct val="20000"/>
                        </a:spcBef>
                        <a:spcAft>
                          <a:spcPct val="0"/>
                        </a:spcAft>
                        <a:buClrTx/>
                        <a:buSzTx/>
                        <a:buFont typeface="Wingdings" charset="2"/>
                        <a:buNone/>
                        <a:tabLst>
                          <a:tab pos="969963" algn="l"/>
                          <a:tab pos="1485900" algn="l"/>
                          <a:tab pos="1600200" algn="l"/>
                          <a:tab pos="1716088" algn="l"/>
                        </a:tabLst>
                      </a:pPr>
                      <a:endParaRPr kumimoji="0" lang="en-US" altLang="en-US" sz="2400" b="0" i="0" u="none" strike="noStrike" cap="none" normalizeH="0" baseline="0">
                        <a:ln>
                          <a:noFill/>
                        </a:ln>
                        <a:solidFill>
                          <a:schemeClr val="tx1"/>
                        </a:solidFill>
                        <a:effectLst/>
                        <a:latin typeface="Arial" charset="0"/>
                        <a:ea typeface="宋体" charset="0"/>
                      </a:endParaRPr>
                    </a:p>
                  </a:txBody>
                  <a:tcPr marT="45706" marB="45706"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57351"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pic>
        <p:nvPicPr>
          <p:cNvPr id="57352"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52600"/>
            <a:ext cx="7467600" cy="411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379AB205-08C7-4A42-B645-B8AE809A5D76}" type="slidenum">
              <a:rPr lang="en-US" altLang="en-US" sz="1400"/>
              <a:pPr>
                <a:spcBef>
                  <a:spcPct val="0"/>
                </a:spcBef>
                <a:buFontTx/>
                <a:buNone/>
              </a:pPr>
              <a:t>29</a:t>
            </a:fld>
            <a:endParaRPr lang="en-US" altLang="en-US" sz="1400"/>
          </a:p>
        </p:txBody>
      </p:sp>
      <p:sp>
        <p:nvSpPr>
          <p:cNvPr id="5939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Variants of Client Sever Model</a:t>
            </a:r>
          </a:p>
        </p:txBody>
      </p:sp>
      <p:graphicFrame>
        <p:nvGraphicFramePr>
          <p:cNvPr id="38926" name="Group 14"/>
          <p:cNvGraphicFramePr>
            <a:graphicFrameLocks noGrp="1"/>
          </p:cNvGraphicFramePr>
          <p:nvPr>
            <p:ph type="tbl" idx="1"/>
          </p:nvPr>
        </p:nvGraphicFramePr>
        <p:xfrm>
          <a:off x="533400" y="1219200"/>
          <a:ext cx="8229600" cy="4858442"/>
        </p:xfrm>
        <a:graphic>
          <a:graphicData uri="http://schemas.openxmlformats.org/drawingml/2006/table">
            <a:tbl>
              <a:tblPr rtl="1"/>
              <a:tblGrid>
                <a:gridCol w="8229600"/>
              </a:tblGrid>
              <a:tr h="4857750">
                <a:tc>
                  <a:txBody>
                    <a:bodyPr/>
                    <a:lstStyle>
                      <a:lvl1pPr marL="225425" indent="-225425">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25425" marR="0" lvl="0" indent="-225425" algn="l" defTabSz="914400" rtl="0" eaLnBrk="1" fontAlgn="base" latinLnBrk="0" hangingPunct="1">
                        <a:lnSpc>
                          <a:spcPct val="9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3200" b="0" i="0" u="none" strike="noStrike" cap="none" normalizeH="0" baseline="0">
                          <a:ln>
                            <a:noFill/>
                          </a:ln>
                          <a:solidFill>
                            <a:srgbClr val="A50021"/>
                          </a:solidFill>
                          <a:effectLst/>
                          <a:latin typeface="Arial" charset="0"/>
                          <a:ea typeface="宋体" charset="0"/>
                        </a:rPr>
                        <a:t>Mobile agents</a:t>
                      </a:r>
                      <a:endParaRPr kumimoji="0" lang="en-US" altLang="en-US" sz="3200" b="0" i="0" u="none" strike="noStrike" cap="none" normalizeH="0" baseline="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A running program (code and data) that travels from one computer to another in a network carrying out of a task, usually on behalf of some other process.</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Examples of the tasks that can be done by mobile agents are:</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To collect information.</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To install and maintain software maintained on the computers within an organization.</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To compare the prices of products from a number of vendors.</a:t>
                      </a:r>
                    </a:p>
                  </a:txBody>
                  <a:tcPr marT="45685" marB="45685"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59399"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00A89ED8-7D02-0849-AAA7-1A5E2E650BF4}" type="slidenum">
              <a:rPr lang="en-US" altLang="en-US" sz="1400"/>
              <a:pPr>
                <a:spcBef>
                  <a:spcPct val="0"/>
                </a:spcBef>
                <a:buFontTx/>
                <a:buNone/>
              </a:pPr>
              <a:t>3</a:t>
            </a:fld>
            <a:endParaRPr lang="en-US" altLang="en-US" sz="1400"/>
          </a:p>
        </p:txBody>
      </p:sp>
      <p:sp>
        <p:nvSpPr>
          <p:cNvPr id="17410"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Topics</a:t>
            </a:r>
          </a:p>
        </p:txBody>
      </p:sp>
      <p:graphicFrame>
        <p:nvGraphicFramePr>
          <p:cNvPr id="5152" name="Group 32"/>
          <p:cNvGraphicFramePr>
            <a:graphicFrameLocks noGrp="1"/>
          </p:cNvGraphicFramePr>
          <p:nvPr>
            <p:ph type="tbl" idx="1"/>
            <p:extLst>
              <p:ext uri="{D42A27DB-BD31-4B8C-83A1-F6EECF244321}">
                <p14:modId xmlns:p14="http://schemas.microsoft.com/office/powerpoint/2010/main" val="1033541468"/>
              </p:ext>
            </p:extLst>
          </p:nvPr>
        </p:nvGraphicFramePr>
        <p:xfrm>
          <a:off x="533400" y="1219200"/>
          <a:ext cx="8229600" cy="4285488"/>
        </p:xfrm>
        <a:graphic>
          <a:graphicData uri="http://schemas.openxmlformats.org/drawingml/2006/table">
            <a:tbl>
              <a:tblPr rtl="1"/>
              <a:tblGrid>
                <a:gridCol w="8229600"/>
              </a:tblGrid>
              <a:tr h="1993900">
                <a:tc>
                  <a:txBody>
                    <a:bodyPr/>
                    <a:lstStyle>
                      <a:lvl1pPr>
                        <a:spcBef>
                          <a:spcPct val="20000"/>
                        </a:spcBef>
                        <a:buFont typeface="Wingdings" charset="2"/>
                        <a:defRPr sz="2800">
                          <a:solidFill>
                            <a:schemeClr val="tx1"/>
                          </a:solidFill>
                          <a:latin typeface="Arial" charset="0"/>
                          <a:ea typeface="Arial" charset="0"/>
                          <a:cs typeface="Arial" charset="0"/>
                        </a:defRPr>
                      </a:lvl1pPr>
                      <a:lvl2pPr>
                        <a:spcBef>
                          <a:spcPct val="20000"/>
                        </a:spcBef>
                        <a:buFont typeface="Wingdings" charset="2"/>
                        <a:defRPr sz="2400">
                          <a:solidFill>
                            <a:schemeClr val="tx1"/>
                          </a:solidFill>
                          <a:latin typeface="Arial" charset="0"/>
                          <a:ea typeface="Arial" charset="0"/>
                          <a:cs typeface="Arial" charset="0"/>
                        </a:defRPr>
                      </a:lvl2pPr>
                      <a:lvl3pPr marL="1143000" indent="-228600">
                        <a:spcBef>
                          <a:spcPct val="20000"/>
                        </a:spcBef>
                        <a:buFont typeface="Wingdings" charset="2"/>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charset="0"/>
                          <a:ea typeface="Arial" charset="0"/>
                          <a:cs typeface="Arial" charset="0"/>
                        </a:rPr>
                        <a:t>1.3</a:t>
                      </a:r>
                      <a:r>
                        <a:rPr kumimoji="0" lang="en-US" altLang="en-US" sz="2400" b="0" i="0" u="none" strike="noStrike" cap="none" normalizeH="0" baseline="0" dirty="0">
                          <a:ln>
                            <a:noFill/>
                          </a:ln>
                          <a:solidFill>
                            <a:schemeClr val="tx1"/>
                          </a:solidFill>
                          <a:effectLst/>
                          <a:latin typeface="Arial" charset="0"/>
                          <a:ea typeface="Arial" charset="0"/>
                          <a:cs typeface="Arial" charset="0"/>
                        </a:rPr>
                        <a:t>. Models of Distributed System</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ea typeface="Arial" charset="0"/>
                          <a:cs typeface="Arial" charset="0"/>
                        </a:rPr>
                        <a:t>1.3.1. Architectural</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ea typeface="Arial" charset="0"/>
                          <a:cs typeface="Arial" charset="0"/>
                        </a:rPr>
                        <a:t>1.3.2. Fundamental</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ea typeface="Arial" charset="0"/>
                          <a:cs typeface="Arial" charset="0"/>
                        </a:rPr>
                        <a:t>1.3.3. Failure Model </a:t>
                      </a:r>
                    </a:p>
                    <a:p>
                      <a:pPr marL="0" marR="0" lvl="0" indent="0" algn="l" defTabSz="914400" rtl="0" eaLnBrk="1" fontAlgn="base" latinLnBrk="0" hangingPunct="1">
                        <a:lnSpc>
                          <a:spcPct val="100000"/>
                        </a:lnSpc>
                        <a:spcBef>
                          <a:spcPct val="20000"/>
                        </a:spcBef>
                        <a:spcAft>
                          <a:spcPct val="0"/>
                        </a:spcAft>
                        <a:buClrTx/>
                        <a:buSzTx/>
                        <a:buFont typeface="Wingdings" charset="2"/>
                        <a:buNone/>
                        <a:tabLst/>
                      </a:pPr>
                      <a:endParaRPr kumimoji="0" lang="en-US" altLang="en-US" sz="3200" b="0" i="0" u="none" strike="noStrike" cap="none" normalizeH="0" baseline="0" dirty="0">
                        <a:ln>
                          <a:noFill/>
                        </a:ln>
                        <a:solidFill>
                          <a:schemeClr val="tx1"/>
                        </a:solidFill>
                        <a:effectLst/>
                        <a:latin typeface="Arial" charset="0"/>
                        <a:ea typeface="Arial" charset="0"/>
                        <a:cs typeface="Arial" charset="0"/>
                      </a:endParaRPr>
                    </a:p>
                    <a:p>
                      <a:pPr marL="338138" marR="0" lvl="0" indent="-338138" algn="l" defTabSz="914400" rtl="0" eaLnBrk="1" fontAlgn="base" latinLnBrk="0" hangingPunct="1">
                        <a:lnSpc>
                          <a:spcPct val="9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3200" b="0" i="0" u="none" strike="noStrike" cap="none" normalizeH="0" baseline="0" dirty="0" smtClean="0">
                          <a:ln>
                            <a:noFill/>
                          </a:ln>
                          <a:solidFill>
                            <a:schemeClr val="tx1"/>
                          </a:solidFill>
                          <a:effectLst/>
                          <a:latin typeface="Arial" charset="0"/>
                          <a:ea typeface="宋体" charset="0"/>
                        </a:rPr>
                        <a:t>Introduction</a:t>
                      </a:r>
                    </a:p>
                    <a:p>
                      <a:pPr marL="338138" marR="0" lvl="0" indent="-338138" algn="l" defTabSz="914400" rtl="0" eaLnBrk="1" fontAlgn="base" latinLnBrk="0" hangingPunct="1">
                        <a:lnSpc>
                          <a:spcPct val="9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3200" b="0" i="0" u="none" strike="noStrike" cap="none" normalizeH="0" baseline="0" dirty="0" smtClean="0">
                          <a:ln>
                            <a:noFill/>
                          </a:ln>
                          <a:solidFill>
                            <a:schemeClr val="tx1"/>
                          </a:solidFill>
                          <a:effectLst/>
                          <a:latin typeface="Arial" charset="0"/>
                          <a:ea typeface="宋体" charset="0"/>
                        </a:rPr>
                        <a:t>Architectural Models</a:t>
                      </a:r>
                    </a:p>
                    <a:p>
                      <a:pPr marL="338138" marR="0" lvl="0" indent="-338138" algn="l" defTabSz="914400" rtl="0" eaLnBrk="1" fontAlgn="base" latinLnBrk="0" hangingPunct="1">
                        <a:lnSpc>
                          <a:spcPct val="9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3200" b="0" i="0" u="none" strike="noStrike" cap="none" normalizeH="0" baseline="0" dirty="0" smtClean="0">
                          <a:ln>
                            <a:noFill/>
                          </a:ln>
                          <a:solidFill>
                            <a:schemeClr val="tx1"/>
                          </a:solidFill>
                          <a:effectLst/>
                          <a:latin typeface="Arial" charset="0"/>
                          <a:ea typeface="宋体" charset="0"/>
                        </a:rPr>
                        <a:t>Fundamental Models</a:t>
                      </a:r>
                    </a:p>
                    <a:p>
                      <a:pPr marL="338138" marR="0" lvl="0" indent="-338138" algn="l" defTabSz="914400" rtl="0" eaLnBrk="1" fontAlgn="base" latinLnBrk="0" hangingPunct="1">
                        <a:lnSpc>
                          <a:spcPct val="9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3200" b="0" i="0" u="none" strike="noStrike" cap="none" normalizeH="0" baseline="0" dirty="0" smtClean="0">
                          <a:ln>
                            <a:noFill/>
                          </a:ln>
                          <a:solidFill>
                            <a:schemeClr val="tx1"/>
                          </a:solidFill>
                          <a:effectLst/>
                          <a:latin typeface="Arial" charset="0"/>
                          <a:ea typeface="宋体" charset="0"/>
                        </a:rPr>
                        <a:t>Failure Models</a:t>
                      </a:r>
                      <a:endParaRPr kumimoji="0" lang="en-US" altLang="en-US" sz="3200" b="0" i="0" u="none" strike="noStrike" cap="none" normalizeH="0" baseline="0" dirty="0">
                        <a:ln>
                          <a:noFill/>
                        </a:ln>
                        <a:solidFill>
                          <a:schemeClr val="tx1"/>
                        </a:solidFill>
                        <a:effectLst/>
                        <a:latin typeface="Arial" charset="0"/>
                        <a:ea typeface="宋体" charset="0"/>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smtClean="0"/>
              <a:t>Distributed System (DS)</a:t>
            </a:r>
            <a:endParaRPr lang="en-US" dirty="0"/>
          </a:p>
        </p:txBody>
      </p:sp>
      <p:sp>
        <p:nvSpPr>
          <p:cNvPr id="6"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Tree>
    <p:extLst>
      <p:ext uri="{BB962C8B-B14F-4D97-AF65-F5344CB8AC3E}">
        <p14:creationId xmlns:p14="http://schemas.microsoft.com/office/powerpoint/2010/main" val="53518761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057A9B93-62B7-5241-A331-4AAC3E9BCC62}" type="slidenum">
              <a:rPr lang="en-US" altLang="en-US" sz="1400"/>
              <a:pPr>
                <a:spcBef>
                  <a:spcPct val="0"/>
                </a:spcBef>
                <a:buFontTx/>
                <a:buNone/>
              </a:pPr>
              <a:t>30</a:t>
            </a:fld>
            <a:endParaRPr lang="en-US" altLang="en-US" sz="1400"/>
          </a:p>
        </p:txBody>
      </p:sp>
      <p:sp>
        <p:nvSpPr>
          <p:cNvPr id="6144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Variants of Client Sever Model</a:t>
            </a:r>
          </a:p>
        </p:txBody>
      </p:sp>
      <p:graphicFrame>
        <p:nvGraphicFramePr>
          <p:cNvPr id="36916" name="Group 52"/>
          <p:cNvGraphicFramePr>
            <a:graphicFrameLocks noGrp="1"/>
          </p:cNvGraphicFramePr>
          <p:nvPr>
            <p:ph type="tbl" idx="1"/>
          </p:nvPr>
        </p:nvGraphicFramePr>
        <p:xfrm>
          <a:off x="533400" y="1219200"/>
          <a:ext cx="8229600" cy="4797542"/>
        </p:xfrm>
        <a:graphic>
          <a:graphicData uri="http://schemas.openxmlformats.org/drawingml/2006/table">
            <a:tbl>
              <a:tblPr rtl="1"/>
              <a:tblGrid>
                <a:gridCol w="8229600"/>
              </a:tblGrid>
              <a:tr h="4797425">
                <a:tc>
                  <a:txBody>
                    <a:bodyPr/>
                    <a:lstStyle>
                      <a:lvl1pPr marL="342900" indent="-342900">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Mobile agents are a potential security threat to the resources in computers that they visit.</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The environment receiving a mobile agent should decide on which of the local resources to be allowed to use. </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Mobile agents themselves can be vulnerable</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They may not be able to complete their task if they are refused access to the information they need.</a:t>
                      </a:r>
                      <a:endParaRPr kumimoji="0" lang="en-US" altLang="en-US" sz="1800" b="0" i="0" u="none" strike="noStrike" cap="none" normalizeH="0" baseline="0">
                        <a:ln>
                          <a:noFill/>
                        </a:ln>
                        <a:solidFill>
                          <a:srgbClr val="A50021"/>
                        </a:solidFill>
                        <a:effectLst/>
                        <a:latin typeface="Arial" charset="0"/>
                        <a:ea typeface="宋体" charset="0"/>
                      </a:endParaRPr>
                    </a:p>
                  </a:txBody>
                  <a:tcPr marT="45715" marB="45715"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61447"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420D9096-0F64-7644-9397-1F39BA9D20CF}" type="slidenum">
              <a:rPr lang="en-US" altLang="en-US" sz="1400"/>
              <a:pPr>
                <a:spcBef>
                  <a:spcPct val="0"/>
                </a:spcBef>
                <a:buFontTx/>
                <a:buNone/>
              </a:pPr>
              <a:t>31</a:t>
            </a:fld>
            <a:endParaRPr lang="en-US" altLang="en-US" sz="1400"/>
          </a:p>
        </p:txBody>
      </p:sp>
      <p:sp>
        <p:nvSpPr>
          <p:cNvPr id="6349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Variants of Client Sever Model</a:t>
            </a:r>
          </a:p>
        </p:txBody>
      </p:sp>
      <p:graphicFrame>
        <p:nvGraphicFramePr>
          <p:cNvPr id="189443" name="Group 3"/>
          <p:cNvGraphicFramePr>
            <a:graphicFrameLocks noGrp="1"/>
          </p:cNvGraphicFramePr>
          <p:nvPr>
            <p:ph type="tbl" idx="1"/>
          </p:nvPr>
        </p:nvGraphicFramePr>
        <p:xfrm>
          <a:off x="533400" y="1219200"/>
          <a:ext cx="8229600" cy="4297650"/>
        </p:xfrm>
        <a:graphic>
          <a:graphicData uri="http://schemas.openxmlformats.org/drawingml/2006/table">
            <a:tbl>
              <a:tblPr rtl="1"/>
              <a:tblGrid>
                <a:gridCol w="8229600"/>
              </a:tblGrid>
              <a:tr h="4297363">
                <a:tc>
                  <a:txBody>
                    <a:bodyPr/>
                    <a:lstStyle>
                      <a:lvl1pPr marL="225425" indent="-225425">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25425" marR="0" lvl="0" indent="-225425" algn="l" defTabSz="914400" rtl="0" eaLnBrk="1" fontAlgn="base" latinLnBrk="0" hangingPunct="1">
                        <a:lnSpc>
                          <a:spcPct val="9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3200" b="0" i="0" u="none" strike="noStrike" cap="none" normalizeH="0" baseline="0">
                          <a:ln>
                            <a:noFill/>
                          </a:ln>
                          <a:solidFill>
                            <a:srgbClr val="A50021"/>
                          </a:solidFill>
                          <a:effectLst/>
                          <a:latin typeface="Arial" charset="0"/>
                          <a:ea typeface="Arial" charset="0"/>
                          <a:cs typeface="Arial" charset="0"/>
                        </a:rPr>
                        <a:t>Mobile devices and spontaneous interoperation</a:t>
                      </a:r>
                      <a:endParaRPr kumimoji="0" lang="en-US" altLang="en-US" sz="3200" b="0" i="0" u="none" strike="noStrike" cap="none" normalizeH="0" baseline="0">
                        <a:ln>
                          <a:noFill/>
                        </a:ln>
                        <a:solidFill>
                          <a:srgbClr val="A5002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rgbClr val="CC0099"/>
                          </a:solidFill>
                          <a:effectLst/>
                          <a:latin typeface="Arial" charset="0"/>
                          <a:ea typeface="宋体" charset="0"/>
                        </a:rPr>
                        <a:t>Mobile devices</a:t>
                      </a:r>
                      <a:r>
                        <a:rPr kumimoji="0" lang="en-US" altLang="en-US" sz="2800" b="0" i="0" u="none" strike="noStrike" cap="none" normalizeH="0" baseline="0">
                          <a:ln>
                            <a:noFill/>
                          </a:ln>
                          <a:solidFill>
                            <a:schemeClr val="tx1"/>
                          </a:solidFill>
                          <a:effectLst/>
                          <a:latin typeface="Arial" charset="0"/>
                          <a:ea typeface="宋体" charset="0"/>
                        </a:rPr>
                        <a:t> are hardware computing components that move between physical locations and thus networks, carrying software component with them.</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Many of these devices are capable of wireless networking ranges of hundreds of meters such as WiFi (IEEE 802.11), or about 10 meters such as Bluetooth.</a:t>
                      </a:r>
                    </a:p>
                  </a:txBody>
                  <a:tcPr marT="45705" marB="45705"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63495"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19DDB2A2-27F0-2A48-A36B-64B7CF909A4A}" type="slidenum">
              <a:rPr lang="en-US" altLang="en-US" sz="1400"/>
              <a:pPr>
                <a:spcBef>
                  <a:spcPct val="0"/>
                </a:spcBef>
                <a:buFontTx/>
                <a:buNone/>
              </a:pPr>
              <a:t>32</a:t>
            </a:fld>
            <a:endParaRPr lang="en-US" altLang="en-US" sz="1400"/>
          </a:p>
        </p:txBody>
      </p:sp>
      <p:sp>
        <p:nvSpPr>
          <p:cNvPr id="6553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Variants of Client Sever Model</a:t>
            </a:r>
          </a:p>
        </p:txBody>
      </p:sp>
      <p:graphicFrame>
        <p:nvGraphicFramePr>
          <p:cNvPr id="39955" name="Group 19"/>
          <p:cNvGraphicFramePr>
            <a:graphicFrameLocks noGrp="1"/>
          </p:cNvGraphicFramePr>
          <p:nvPr>
            <p:ph type="tbl" idx="1"/>
          </p:nvPr>
        </p:nvGraphicFramePr>
        <p:xfrm>
          <a:off x="533400" y="1219200"/>
          <a:ext cx="8229600" cy="4029416"/>
        </p:xfrm>
        <a:graphic>
          <a:graphicData uri="http://schemas.openxmlformats.org/drawingml/2006/table">
            <a:tbl>
              <a:tblPr rtl="1"/>
              <a:tblGrid>
                <a:gridCol w="8229600"/>
              </a:tblGrid>
              <a:tr h="4029075">
                <a:tc>
                  <a:txBody>
                    <a:bodyPr/>
                    <a:lstStyle>
                      <a:lvl1pPr marL="225425" indent="-225425">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25425" marR="0" lvl="0" indent="-225425" algn="l" defTabSz="914400" rtl="0" eaLnBrk="1" fontAlgn="base" latinLnBrk="0" hangingPunct="1">
                        <a:lnSpc>
                          <a:spcPct val="9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3200" b="0" i="0" u="none" strike="noStrike" cap="none" normalizeH="0" baseline="0">
                          <a:ln>
                            <a:noFill/>
                          </a:ln>
                          <a:solidFill>
                            <a:srgbClr val="A50021"/>
                          </a:solidFill>
                          <a:effectLst/>
                          <a:latin typeface="Arial" charset="0"/>
                          <a:ea typeface="宋体" charset="0"/>
                        </a:rPr>
                        <a:t>Network computers</a:t>
                      </a:r>
                      <a:endParaRPr kumimoji="0" lang="en-US" altLang="en-US" sz="3200" b="0" i="0" u="none" strike="noStrike" cap="none" normalizeH="0" baseline="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It downloads its operating system and any  application software needed by the user from a remote file server.</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Applications are run locally but the files are managed by a remote file server.</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Network applications such as a Web browser can also be run.</a:t>
                      </a:r>
                    </a:p>
                  </a:txBody>
                  <a:tcPr marT="45700" marB="45700"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65543"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93A7DC91-3FA8-8C4C-9745-33D6436453B6}" type="slidenum">
              <a:rPr lang="en-US" altLang="en-US" sz="1400"/>
              <a:pPr>
                <a:spcBef>
                  <a:spcPct val="0"/>
                </a:spcBef>
                <a:buFontTx/>
                <a:buNone/>
              </a:pPr>
              <a:t>33</a:t>
            </a:fld>
            <a:endParaRPr lang="en-US" altLang="en-US" sz="1400"/>
          </a:p>
        </p:txBody>
      </p:sp>
      <p:sp>
        <p:nvSpPr>
          <p:cNvPr id="6758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Variants of Client Sever Model</a:t>
            </a:r>
          </a:p>
        </p:txBody>
      </p:sp>
      <p:graphicFrame>
        <p:nvGraphicFramePr>
          <p:cNvPr id="41002" name="Group 42"/>
          <p:cNvGraphicFramePr>
            <a:graphicFrameLocks noGrp="1"/>
          </p:cNvGraphicFramePr>
          <p:nvPr>
            <p:ph type="tbl" idx="1"/>
          </p:nvPr>
        </p:nvGraphicFramePr>
        <p:xfrm>
          <a:off x="533400" y="1438275"/>
          <a:ext cx="8229600" cy="4352925"/>
        </p:xfrm>
        <a:graphic>
          <a:graphicData uri="http://schemas.openxmlformats.org/drawingml/2006/table">
            <a:tbl>
              <a:tblPr rtl="1"/>
              <a:tblGrid>
                <a:gridCol w="8229600"/>
              </a:tblGrid>
              <a:tr h="4352925">
                <a:tc>
                  <a:txBody>
                    <a:bodyPr/>
                    <a:lstStyle>
                      <a:lvl1pPr marL="225425" indent="-225425">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25425" marR="0" lvl="0" indent="-225425" algn="l" defTabSz="914400" rtl="0" eaLnBrk="1" fontAlgn="base" latinLnBrk="0" hangingPunct="1">
                        <a:lnSpc>
                          <a:spcPct val="9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2800" b="0" i="0" u="none" strike="noStrike" cap="none" normalizeH="0" baseline="0">
                          <a:ln>
                            <a:noFill/>
                          </a:ln>
                          <a:solidFill>
                            <a:srgbClr val="A50021"/>
                          </a:solidFill>
                          <a:effectLst/>
                          <a:latin typeface="Arial" charset="0"/>
                          <a:ea typeface="Arial" charset="0"/>
                          <a:cs typeface="Arial" charset="0"/>
                        </a:rPr>
                        <a:t>Thin clients</a:t>
                      </a:r>
                      <a:endParaRPr kumimoji="0" lang="en-US" altLang="en-US" sz="2800" b="0" i="0" u="none" strike="noStrike" cap="none" normalizeH="0" baseline="0">
                        <a:ln>
                          <a:noFill/>
                        </a:ln>
                        <a:solidFill>
                          <a:srgbClr val="A5002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It is a software layer that supports a window-based user interface on a computer that is local to the user while executing application programs on a remote computer.</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400" b="0" i="0" u="none" strike="noStrike" cap="none" normalizeH="0" baseline="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This architecture has the same low management and hardware costs as the network computer scheme.</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400" b="0" i="0" u="none" strike="noStrike" cap="none" normalizeH="0" baseline="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Instead of downloading the code of applications into the user’s computer, it runs them on a compute server.</a:t>
                      </a:r>
                    </a:p>
                  </a:txBody>
                  <a:tcPr marT="45724" marB="45724"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67591"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B36912B7-0547-0A4E-9297-A1E3BC7A8D4C}" type="slidenum">
              <a:rPr lang="en-US" altLang="en-US" sz="1400"/>
              <a:pPr>
                <a:spcBef>
                  <a:spcPct val="0"/>
                </a:spcBef>
                <a:buFontTx/>
                <a:buNone/>
              </a:pPr>
              <a:t>34</a:t>
            </a:fld>
            <a:endParaRPr lang="en-US" altLang="en-US" sz="1400"/>
          </a:p>
        </p:txBody>
      </p:sp>
      <p:sp>
        <p:nvSpPr>
          <p:cNvPr id="6963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Variants of Client Sever Model</a:t>
            </a:r>
          </a:p>
        </p:txBody>
      </p:sp>
      <p:graphicFrame>
        <p:nvGraphicFramePr>
          <p:cNvPr id="42001" name="Group 17"/>
          <p:cNvGraphicFramePr>
            <a:graphicFrameLocks noGrp="1"/>
          </p:cNvGraphicFramePr>
          <p:nvPr>
            <p:ph type="tbl" idx="1"/>
          </p:nvPr>
        </p:nvGraphicFramePr>
        <p:xfrm>
          <a:off x="533400" y="1219200"/>
          <a:ext cx="8229600" cy="2578524"/>
        </p:xfrm>
        <a:graphic>
          <a:graphicData uri="http://schemas.openxmlformats.org/drawingml/2006/table">
            <a:tbl>
              <a:tblPr rtl="1"/>
              <a:tblGrid>
                <a:gridCol w="8229600"/>
              </a:tblGrid>
              <a:tr h="2578100">
                <a:tc>
                  <a:txBody>
                    <a:bodyPr/>
                    <a:lstStyle>
                      <a:lvl1pPr marL="342900" indent="-342900">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400" b="0" i="0" u="none" strike="noStrike" cap="none" normalizeH="0" baseline="0">
                          <a:ln>
                            <a:noFill/>
                          </a:ln>
                          <a:solidFill>
                            <a:srgbClr val="CC0099"/>
                          </a:solidFill>
                          <a:effectLst/>
                          <a:latin typeface="Arial" charset="0"/>
                          <a:ea typeface="宋体" charset="0"/>
                        </a:rPr>
                        <a:t>Compute server</a:t>
                      </a:r>
                      <a:r>
                        <a:rPr kumimoji="0" lang="en-US" altLang="en-US" sz="2400" b="0" i="0" u="none" strike="noStrike" cap="none" normalizeH="0" baseline="0">
                          <a:ln>
                            <a:noFill/>
                          </a:ln>
                          <a:solidFill>
                            <a:schemeClr val="tx1"/>
                          </a:solidFill>
                          <a:effectLst/>
                          <a:latin typeface="Arial" charset="0"/>
                          <a:ea typeface="宋体" charset="0"/>
                        </a:rPr>
                        <a:t> is a powerful computer that has the capacity to run large numbers of application simultaneously. </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400" b="0" i="0" u="none" strike="noStrike" cap="none" normalizeH="0" baseline="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The compute server will be a multiprocessor or cluster computer running a multiprocessor version of  an operation system such as UNIX or Windows. </a:t>
                      </a:r>
                    </a:p>
                  </a:txBody>
                  <a:tcPr marT="45678" marB="45678"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69639"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69640" name="Rectangle 12"/>
          <p:cNvSpPr>
            <a:spLocks noChangeArrowheads="1"/>
          </p:cNvSpPr>
          <p:nvPr/>
        </p:nvSpPr>
        <p:spPr bwMode="auto">
          <a:xfrm>
            <a:off x="885825" y="4673600"/>
            <a:ext cx="1835150" cy="128905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800"/>
          </a:p>
        </p:txBody>
      </p:sp>
      <p:sp>
        <p:nvSpPr>
          <p:cNvPr id="69641" name="Rectangle 13"/>
          <p:cNvSpPr>
            <a:spLocks noChangeArrowheads="1"/>
          </p:cNvSpPr>
          <p:nvPr/>
        </p:nvSpPr>
        <p:spPr bwMode="auto">
          <a:xfrm>
            <a:off x="5842000" y="4297363"/>
            <a:ext cx="2540000" cy="195103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800"/>
          </a:p>
        </p:txBody>
      </p:sp>
      <p:sp>
        <p:nvSpPr>
          <p:cNvPr id="69642" name="Oval 14"/>
          <p:cNvSpPr>
            <a:spLocks noChangeArrowheads="1"/>
          </p:cNvSpPr>
          <p:nvPr/>
        </p:nvSpPr>
        <p:spPr bwMode="auto">
          <a:xfrm>
            <a:off x="1046163" y="4889500"/>
            <a:ext cx="1512887" cy="871538"/>
          </a:xfrm>
          <a:prstGeom prst="ellipse">
            <a:avLst/>
          </a:prstGeom>
          <a:solidFill>
            <a:srgbClr val="FFFFFF"/>
          </a:solidFill>
          <a:ln w="50800">
            <a:solidFill>
              <a:srgbClr val="000000"/>
            </a:solidFill>
            <a:round/>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800"/>
          </a:p>
        </p:txBody>
      </p:sp>
      <p:sp>
        <p:nvSpPr>
          <p:cNvPr id="69643" name="Rectangle 15"/>
          <p:cNvSpPr>
            <a:spLocks noChangeArrowheads="1"/>
          </p:cNvSpPr>
          <p:nvPr/>
        </p:nvSpPr>
        <p:spPr bwMode="auto">
          <a:xfrm>
            <a:off x="1571625" y="5045075"/>
            <a:ext cx="5445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2200">
                <a:solidFill>
                  <a:srgbClr val="000000"/>
                </a:solidFill>
                <a:ea typeface="宋体" charset="0"/>
              </a:rPr>
              <a:t>Thin</a:t>
            </a:r>
            <a:endParaRPr lang="en-GB" altLang="en-US" sz="2400">
              <a:latin typeface="Times" charset="0"/>
              <a:ea typeface="宋体" charset="0"/>
            </a:endParaRPr>
          </a:p>
        </p:txBody>
      </p:sp>
      <p:sp>
        <p:nvSpPr>
          <p:cNvPr id="69644" name="Rectangle 16"/>
          <p:cNvSpPr>
            <a:spLocks noChangeArrowheads="1"/>
          </p:cNvSpPr>
          <p:nvPr/>
        </p:nvSpPr>
        <p:spPr bwMode="auto">
          <a:xfrm>
            <a:off x="1500188" y="5357813"/>
            <a:ext cx="7143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2200">
                <a:solidFill>
                  <a:srgbClr val="000000"/>
                </a:solidFill>
                <a:ea typeface="宋体" charset="0"/>
              </a:rPr>
              <a:t>Client</a:t>
            </a:r>
            <a:endParaRPr lang="en-GB" altLang="en-US" sz="2400">
              <a:latin typeface="Times" charset="0"/>
              <a:ea typeface="宋体" charset="0"/>
            </a:endParaRPr>
          </a:p>
        </p:txBody>
      </p:sp>
      <p:sp>
        <p:nvSpPr>
          <p:cNvPr id="69645" name="Oval 17"/>
          <p:cNvSpPr>
            <a:spLocks noChangeArrowheads="1"/>
          </p:cNvSpPr>
          <p:nvPr/>
        </p:nvSpPr>
        <p:spPr bwMode="auto">
          <a:xfrm>
            <a:off x="6291263" y="4819650"/>
            <a:ext cx="1641475" cy="906463"/>
          </a:xfrm>
          <a:prstGeom prst="ellipse">
            <a:avLst/>
          </a:prstGeom>
          <a:solidFill>
            <a:srgbClr val="FFFFFF"/>
          </a:solidFill>
          <a:ln w="50800">
            <a:solidFill>
              <a:srgbClr val="000000"/>
            </a:solidFill>
            <a:round/>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800"/>
          </a:p>
        </p:txBody>
      </p:sp>
      <p:sp>
        <p:nvSpPr>
          <p:cNvPr id="69646" name="Rectangle 18"/>
          <p:cNvSpPr>
            <a:spLocks noChangeArrowheads="1"/>
          </p:cNvSpPr>
          <p:nvPr/>
        </p:nvSpPr>
        <p:spPr bwMode="auto">
          <a:xfrm>
            <a:off x="6516688" y="4975225"/>
            <a:ext cx="136683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2200">
                <a:solidFill>
                  <a:srgbClr val="000000"/>
                </a:solidFill>
                <a:ea typeface="宋体" charset="0"/>
              </a:rPr>
              <a:t>Application</a:t>
            </a:r>
            <a:endParaRPr lang="en-GB" altLang="en-US" sz="2400">
              <a:latin typeface="Times" charset="0"/>
              <a:ea typeface="宋体" charset="0"/>
            </a:endParaRPr>
          </a:p>
        </p:txBody>
      </p:sp>
      <p:sp>
        <p:nvSpPr>
          <p:cNvPr id="69647" name="Rectangle 19"/>
          <p:cNvSpPr>
            <a:spLocks noChangeArrowheads="1"/>
          </p:cNvSpPr>
          <p:nvPr/>
        </p:nvSpPr>
        <p:spPr bwMode="auto">
          <a:xfrm>
            <a:off x="6694488" y="5287963"/>
            <a:ext cx="10096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2200">
                <a:solidFill>
                  <a:srgbClr val="000000"/>
                </a:solidFill>
                <a:ea typeface="宋体" charset="0"/>
              </a:rPr>
              <a:t>Process</a:t>
            </a:r>
            <a:endParaRPr lang="en-GB" altLang="en-US" sz="2400">
              <a:latin typeface="Times" charset="0"/>
              <a:ea typeface="宋体" charset="0"/>
            </a:endParaRPr>
          </a:p>
        </p:txBody>
      </p:sp>
      <p:sp>
        <p:nvSpPr>
          <p:cNvPr id="69648" name="Rectangle 20"/>
          <p:cNvSpPr>
            <a:spLocks noChangeArrowheads="1"/>
          </p:cNvSpPr>
          <p:nvPr/>
        </p:nvSpPr>
        <p:spPr bwMode="auto">
          <a:xfrm>
            <a:off x="381000" y="4138613"/>
            <a:ext cx="30622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2200">
                <a:solidFill>
                  <a:srgbClr val="000000"/>
                </a:solidFill>
                <a:ea typeface="宋体" charset="0"/>
              </a:rPr>
              <a:t>Network computer or PC</a:t>
            </a:r>
            <a:endParaRPr lang="en-GB" altLang="en-US" sz="2400">
              <a:latin typeface="Times" charset="0"/>
              <a:ea typeface="宋体" charset="0"/>
            </a:endParaRPr>
          </a:p>
        </p:txBody>
      </p:sp>
      <p:sp>
        <p:nvSpPr>
          <p:cNvPr id="69649" name="Rectangle 21"/>
          <p:cNvSpPr>
            <a:spLocks noChangeArrowheads="1"/>
          </p:cNvSpPr>
          <p:nvPr/>
        </p:nvSpPr>
        <p:spPr bwMode="auto">
          <a:xfrm>
            <a:off x="6207125" y="3894138"/>
            <a:ext cx="1990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2200">
                <a:solidFill>
                  <a:srgbClr val="000000"/>
                </a:solidFill>
                <a:ea typeface="宋体" charset="0"/>
              </a:rPr>
              <a:t>Compute server</a:t>
            </a:r>
            <a:endParaRPr lang="en-GB" altLang="en-US" sz="2400">
              <a:latin typeface="Times" charset="0"/>
              <a:ea typeface="宋体" charset="0"/>
            </a:endParaRPr>
          </a:p>
        </p:txBody>
      </p:sp>
      <p:sp>
        <p:nvSpPr>
          <p:cNvPr id="69650" name="Freeform 22"/>
          <p:cNvSpPr>
            <a:spLocks/>
          </p:cNvSpPr>
          <p:nvPr/>
        </p:nvSpPr>
        <p:spPr bwMode="auto">
          <a:xfrm>
            <a:off x="2559050" y="5237163"/>
            <a:ext cx="533400" cy="73025"/>
          </a:xfrm>
          <a:custGeom>
            <a:avLst/>
            <a:gdLst>
              <a:gd name="T0" fmla="*/ 0 w 263"/>
              <a:gd name="T1" fmla="*/ 2147483646 h 66"/>
              <a:gd name="T2" fmla="*/ 2147483646 w 263"/>
              <a:gd name="T3" fmla="*/ 0 h 66"/>
              <a:gd name="T4" fmla="*/ 2147483646 w 263"/>
              <a:gd name="T5" fmla="*/ 2147483646 h 66"/>
              <a:gd name="T6" fmla="*/ 2147483646 w 263"/>
              <a:gd name="T7" fmla="*/ 2147483646 h 66"/>
              <a:gd name="T8" fmla="*/ 2147483646 w 263"/>
              <a:gd name="T9" fmla="*/ 2147483646 h 66"/>
              <a:gd name="T10" fmla="*/ 0 60000 65536"/>
              <a:gd name="T11" fmla="*/ 0 60000 65536"/>
              <a:gd name="T12" fmla="*/ 0 60000 65536"/>
              <a:gd name="T13" fmla="*/ 0 60000 65536"/>
              <a:gd name="T14" fmla="*/ 0 60000 65536"/>
              <a:gd name="T15" fmla="*/ 0 w 263"/>
              <a:gd name="T16" fmla="*/ 0 h 66"/>
              <a:gd name="T17" fmla="*/ 263 w 263"/>
              <a:gd name="T18" fmla="*/ 66 h 66"/>
            </a:gdLst>
            <a:ahLst/>
            <a:cxnLst>
              <a:cxn ang="T10">
                <a:pos x="T0" y="T1"/>
              </a:cxn>
              <a:cxn ang="T11">
                <a:pos x="T2" y="T3"/>
              </a:cxn>
              <a:cxn ang="T12">
                <a:pos x="T4" y="T5"/>
              </a:cxn>
              <a:cxn ang="T13">
                <a:pos x="T6" y="T7"/>
              </a:cxn>
              <a:cxn ang="T14">
                <a:pos x="T8" y="T9"/>
              </a:cxn>
            </a:cxnLst>
            <a:rect l="T15" t="T16" r="T17" b="T18"/>
            <a:pathLst>
              <a:path w="263" h="66">
                <a:moveTo>
                  <a:pt x="0" y="22"/>
                </a:moveTo>
                <a:lnTo>
                  <a:pt x="66" y="0"/>
                </a:lnTo>
                <a:lnTo>
                  <a:pt x="176" y="22"/>
                </a:lnTo>
                <a:lnTo>
                  <a:pt x="220" y="44"/>
                </a:lnTo>
                <a:lnTo>
                  <a:pt x="263" y="66"/>
                </a:lnTo>
              </a:path>
            </a:pathLst>
          </a:custGeom>
          <a:noFill/>
          <a:ln w="508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51" name="Freeform 23"/>
          <p:cNvSpPr>
            <a:spLocks/>
          </p:cNvSpPr>
          <p:nvPr/>
        </p:nvSpPr>
        <p:spPr bwMode="auto">
          <a:xfrm>
            <a:off x="5357813" y="5237163"/>
            <a:ext cx="965200" cy="34925"/>
          </a:xfrm>
          <a:custGeom>
            <a:avLst/>
            <a:gdLst>
              <a:gd name="T0" fmla="*/ 2147483646 w 659"/>
              <a:gd name="T1" fmla="*/ 0 h 22"/>
              <a:gd name="T2" fmla="*/ 2147483646 w 659"/>
              <a:gd name="T3" fmla="*/ 2147483646 h 22"/>
              <a:gd name="T4" fmla="*/ 2147483646 w 659"/>
              <a:gd name="T5" fmla="*/ 2147483646 h 22"/>
              <a:gd name="T6" fmla="*/ 2147483646 w 659"/>
              <a:gd name="T7" fmla="*/ 2147483646 h 22"/>
              <a:gd name="T8" fmla="*/ 0 w 659"/>
              <a:gd name="T9" fmla="*/ 2147483646 h 22"/>
              <a:gd name="T10" fmla="*/ 0 60000 65536"/>
              <a:gd name="T11" fmla="*/ 0 60000 65536"/>
              <a:gd name="T12" fmla="*/ 0 60000 65536"/>
              <a:gd name="T13" fmla="*/ 0 60000 65536"/>
              <a:gd name="T14" fmla="*/ 0 60000 65536"/>
              <a:gd name="T15" fmla="*/ 0 w 659"/>
              <a:gd name="T16" fmla="*/ 0 h 22"/>
              <a:gd name="T17" fmla="*/ 659 w 659"/>
              <a:gd name="T18" fmla="*/ 22 h 22"/>
            </a:gdLst>
            <a:ahLst/>
            <a:cxnLst>
              <a:cxn ang="T10">
                <a:pos x="T0" y="T1"/>
              </a:cxn>
              <a:cxn ang="T11">
                <a:pos x="T2" y="T3"/>
              </a:cxn>
              <a:cxn ang="T12">
                <a:pos x="T4" y="T5"/>
              </a:cxn>
              <a:cxn ang="T13">
                <a:pos x="T6" y="T7"/>
              </a:cxn>
              <a:cxn ang="T14">
                <a:pos x="T8" y="T9"/>
              </a:cxn>
            </a:cxnLst>
            <a:rect l="T15" t="T16" r="T17" b="T18"/>
            <a:pathLst>
              <a:path w="659" h="22">
                <a:moveTo>
                  <a:pt x="659" y="0"/>
                </a:moveTo>
                <a:lnTo>
                  <a:pt x="527" y="22"/>
                </a:lnTo>
                <a:lnTo>
                  <a:pt x="286" y="22"/>
                </a:lnTo>
                <a:lnTo>
                  <a:pt x="110" y="22"/>
                </a:lnTo>
                <a:lnTo>
                  <a:pt x="0" y="22"/>
                </a:lnTo>
              </a:path>
            </a:pathLst>
          </a:custGeom>
          <a:noFill/>
          <a:ln w="508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52" name="Freeform 24"/>
          <p:cNvSpPr>
            <a:spLocks/>
          </p:cNvSpPr>
          <p:nvPr/>
        </p:nvSpPr>
        <p:spPr bwMode="auto">
          <a:xfrm>
            <a:off x="2986088" y="4610100"/>
            <a:ext cx="2606675" cy="1150938"/>
          </a:xfrm>
          <a:custGeom>
            <a:avLst/>
            <a:gdLst>
              <a:gd name="T0" fmla="*/ 2147483646 w 1779"/>
              <a:gd name="T1" fmla="*/ 2147483646 h 725"/>
              <a:gd name="T2" fmla="*/ 2147483646 w 1779"/>
              <a:gd name="T3" fmla="*/ 2147483646 h 725"/>
              <a:gd name="T4" fmla="*/ 2147483646 w 1779"/>
              <a:gd name="T5" fmla="*/ 2147483646 h 725"/>
              <a:gd name="T6" fmla="*/ 2147483646 w 1779"/>
              <a:gd name="T7" fmla="*/ 2147483646 h 725"/>
              <a:gd name="T8" fmla="*/ 2147483646 w 1779"/>
              <a:gd name="T9" fmla="*/ 2147483646 h 725"/>
              <a:gd name="T10" fmla="*/ 2147483646 w 1779"/>
              <a:gd name="T11" fmla="*/ 2147483646 h 725"/>
              <a:gd name="T12" fmla="*/ 2147483646 w 1779"/>
              <a:gd name="T13" fmla="*/ 2147483646 h 725"/>
              <a:gd name="T14" fmla="*/ 2147483646 w 1779"/>
              <a:gd name="T15" fmla="*/ 2147483646 h 725"/>
              <a:gd name="T16" fmla="*/ 2147483646 w 1779"/>
              <a:gd name="T17" fmla="*/ 2147483646 h 725"/>
              <a:gd name="T18" fmla="*/ 2147483646 w 1779"/>
              <a:gd name="T19" fmla="*/ 2147483646 h 725"/>
              <a:gd name="T20" fmla="*/ 2147483646 w 1779"/>
              <a:gd name="T21" fmla="*/ 2147483646 h 725"/>
              <a:gd name="T22" fmla="*/ 2147483646 w 1779"/>
              <a:gd name="T23" fmla="*/ 2147483646 h 725"/>
              <a:gd name="T24" fmla="*/ 2147483646 w 1779"/>
              <a:gd name="T25" fmla="*/ 0 h 725"/>
              <a:gd name="T26" fmla="*/ 2147483646 w 1779"/>
              <a:gd name="T27" fmla="*/ 0 h 725"/>
              <a:gd name="T28" fmla="*/ 2147483646 w 1779"/>
              <a:gd name="T29" fmla="*/ 0 h 725"/>
              <a:gd name="T30" fmla="*/ 2147483646 w 1779"/>
              <a:gd name="T31" fmla="*/ 2147483646 h 725"/>
              <a:gd name="T32" fmla="*/ 2147483646 w 1779"/>
              <a:gd name="T33" fmla="*/ 2147483646 h 725"/>
              <a:gd name="T34" fmla="*/ 2147483646 w 1779"/>
              <a:gd name="T35" fmla="*/ 2147483646 h 725"/>
              <a:gd name="T36" fmla="*/ 2147483646 w 1779"/>
              <a:gd name="T37" fmla="*/ 2147483646 h 725"/>
              <a:gd name="T38" fmla="*/ 2147483646 w 1779"/>
              <a:gd name="T39" fmla="*/ 2147483646 h 725"/>
              <a:gd name="T40" fmla="*/ 2147483646 w 1779"/>
              <a:gd name="T41" fmla="*/ 2147483646 h 725"/>
              <a:gd name="T42" fmla="*/ 2147483646 w 1779"/>
              <a:gd name="T43" fmla="*/ 2147483646 h 725"/>
              <a:gd name="T44" fmla="*/ 2147483646 w 1779"/>
              <a:gd name="T45" fmla="*/ 2147483646 h 725"/>
              <a:gd name="T46" fmla="*/ 2147483646 w 1779"/>
              <a:gd name="T47" fmla="*/ 2147483646 h 725"/>
              <a:gd name="T48" fmla="*/ 2147483646 w 1779"/>
              <a:gd name="T49" fmla="*/ 2147483646 h 725"/>
              <a:gd name="T50" fmla="*/ 2147483646 w 1779"/>
              <a:gd name="T51" fmla="*/ 2147483646 h 725"/>
              <a:gd name="T52" fmla="*/ 2147483646 w 1779"/>
              <a:gd name="T53" fmla="*/ 2147483646 h 725"/>
              <a:gd name="T54" fmla="*/ 2147483646 w 1779"/>
              <a:gd name="T55" fmla="*/ 2147483646 h 725"/>
              <a:gd name="T56" fmla="*/ 2147483646 w 1779"/>
              <a:gd name="T57" fmla="*/ 2147483646 h 725"/>
              <a:gd name="T58" fmla="*/ 2147483646 w 1779"/>
              <a:gd name="T59" fmla="*/ 2147483646 h 725"/>
              <a:gd name="T60" fmla="*/ 2147483646 w 1779"/>
              <a:gd name="T61" fmla="*/ 2147483646 h 725"/>
              <a:gd name="T62" fmla="*/ 2147483646 w 1779"/>
              <a:gd name="T63" fmla="*/ 2147483646 h 725"/>
              <a:gd name="T64" fmla="*/ 2147483646 w 1779"/>
              <a:gd name="T65" fmla="*/ 2147483646 h 725"/>
              <a:gd name="T66" fmla="*/ 2147483646 w 1779"/>
              <a:gd name="T67" fmla="*/ 2147483646 h 725"/>
              <a:gd name="T68" fmla="*/ 2147483646 w 1779"/>
              <a:gd name="T69" fmla="*/ 2147483646 h 725"/>
              <a:gd name="T70" fmla="*/ 2147483646 w 1779"/>
              <a:gd name="T71" fmla="*/ 2147483646 h 725"/>
              <a:gd name="T72" fmla="*/ 2147483646 w 1779"/>
              <a:gd name="T73" fmla="*/ 2147483646 h 725"/>
              <a:gd name="T74" fmla="*/ 2147483646 w 1779"/>
              <a:gd name="T75" fmla="*/ 2147483646 h 725"/>
              <a:gd name="T76" fmla="*/ 2147483646 w 1779"/>
              <a:gd name="T77" fmla="*/ 2147483646 h 725"/>
              <a:gd name="T78" fmla="*/ 2147483646 w 1779"/>
              <a:gd name="T79" fmla="*/ 2147483646 h 725"/>
              <a:gd name="T80" fmla="*/ 2147483646 w 1779"/>
              <a:gd name="T81" fmla="*/ 2147483646 h 725"/>
              <a:gd name="T82" fmla="*/ 2147483646 w 1779"/>
              <a:gd name="T83" fmla="*/ 2147483646 h 725"/>
              <a:gd name="T84" fmla="*/ 2147483646 w 1779"/>
              <a:gd name="T85" fmla="*/ 2147483646 h 725"/>
              <a:gd name="T86" fmla="*/ 2147483646 w 1779"/>
              <a:gd name="T87" fmla="*/ 2147483646 h 725"/>
              <a:gd name="T88" fmla="*/ 0 w 1779"/>
              <a:gd name="T89" fmla="*/ 2147483646 h 725"/>
              <a:gd name="T90" fmla="*/ 0 w 1779"/>
              <a:gd name="T91" fmla="*/ 2147483646 h 725"/>
              <a:gd name="T92" fmla="*/ 0 w 1779"/>
              <a:gd name="T93" fmla="*/ 2147483646 h 725"/>
              <a:gd name="T94" fmla="*/ 2147483646 w 1779"/>
              <a:gd name="T95" fmla="*/ 2147483646 h 725"/>
              <a:gd name="T96" fmla="*/ 2147483646 w 1779"/>
              <a:gd name="T97" fmla="*/ 2147483646 h 725"/>
              <a:gd name="T98" fmla="*/ 2147483646 w 1779"/>
              <a:gd name="T99" fmla="*/ 2147483646 h 7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779"/>
              <a:gd name="T151" fmla="*/ 0 h 725"/>
              <a:gd name="T152" fmla="*/ 1779 w 1779"/>
              <a:gd name="T153" fmla="*/ 725 h 7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779" h="725">
                <a:moveTo>
                  <a:pt x="44" y="176"/>
                </a:moveTo>
                <a:lnTo>
                  <a:pt x="66" y="132"/>
                </a:lnTo>
                <a:lnTo>
                  <a:pt x="176" y="66"/>
                </a:lnTo>
                <a:lnTo>
                  <a:pt x="286" y="44"/>
                </a:lnTo>
                <a:lnTo>
                  <a:pt x="352" y="44"/>
                </a:lnTo>
                <a:lnTo>
                  <a:pt x="396" y="22"/>
                </a:lnTo>
                <a:lnTo>
                  <a:pt x="527" y="44"/>
                </a:lnTo>
                <a:lnTo>
                  <a:pt x="659" y="66"/>
                </a:lnTo>
                <a:lnTo>
                  <a:pt x="791" y="66"/>
                </a:lnTo>
                <a:lnTo>
                  <a:pt x="923" y="66"/>
                </a:lnTo>
                <a:lnTo>
                  <a:pt x="1010" y="44"/>
                </a:lnTo>
                <a:lnTo>
                  <a:pt x="1076" y="22"/>
                </a:lnTo>
                <a:lnTo>
                  <a:pt x="1164" y="0"/>
                </a:lnTo>
                <a:lnTo>
                  <a:pt x="1274" y="0"/>
                </a:lnTo>
                <a:lnTo>
                  <a:pt x="1362" y="0"/>
                </a:lnTo>
                <a:lnTo>
                  <a:pt x="1428" y="22"/>
                </a:lnTo>
                <a:lnTo>
                  <a:pt x="1472" y="44"/>
                </a:lnTo>
                <a:lnTo>
                  <a:pt x="1559" y="66"/>
                </a:lnTo>
                <a:lnTo>
                  <a:pt x="1647" y="132"/>
                </a:lnTo>
                <a:lnTo>
                  <a:pt x="1757" y="220"/>
                </a:lnTo>
                <a:lnTo>
                  <a:pt x="1779" y="351"/>
                </a:lnTo>
                <a:lnTo>
                  <a:pt x="1779" y="439"/>
                </a:lnTo>
                <a:lnTo>
                  <a:pt x="1757" y="505"/>
                </a:lnTo>
                <a:lnTo>
                  <a:pt x="1713" y="637"/>
                </a:lnTo>
                <a:lnTo>
                  <a:pt x="1625" y="681"/>
                </a:lnTo>
                <a:lnTo>
                  <a:pt x="1494" y="725"/>
                </a:lnTo>
                <a:lnTo>
                  <a:pt x="1362" y="703"/>
                </a:lnTo>
                <a:lnTo>
                  <a:pt x="1230" y="681"/>
                </a:lnTo>
                <a:lnTo>
                  <a:pt x="1120" y="681"/>
                </a:lnTo>
                <a:lnTo>
                  <a:pt x="1010" y="659"/>
                </a:lnTo>
                <a:lnTo>
                  <a:pt x="879" y="659"/>
                </a:lnTo>
                <a:lnTo>
                  <a:pt x="769" y="659"/>
                </a:lnTo>
                <a:lnTo>
                  <a:pt x="681" y="681"/>
                </a:lnTo>
                <a:lnTo>
                  <a:pt x="593" y="681"/>
                </a:lnTo>
                <a:lnTo>
                  <a:pt x="505" y="681"/>
                </a:lnTo>
                <a:lnTo>
                  <a:pt x="418" y="703"/>
                </a:lnTo>
                <a:lnTo>
                  <a:pt x="330" y="703"/>
                </a:lnTo>
                <a:lnTo>
                  <a:pt x="264" y="703"/>
                </a:lnTo>
                <a:lnTo>
                  <a:pt x="198" y="681"/>
                </a:lnTo>
                <a:lnTo>
                  <a:pt x="154" y="659"/>
                </a:lnTo>
                <a:lnTo>
                  <a:pt x="132" y="637"/>
                </a:lnTo>
                <a:lnTo>
                  <a:pt x="110" y="615"/>
                </a:lnTo>
                <a:lnTo>
                  <a:pt x="66" y="571"/>
                </a:lnTo>
                <a:lnTo>
                  <a:pt x="22" y="483"/>
                </a:lnTo>
                <a:lnTo>
                  <a:pt x="0" y="417"/>
                </a:lnTo>
                <a:lnTo>
                  <a:pt x="0" y="351"/>
                </a:lnTo>
                <a:lnTo>
                  <a:pt x="0" y="286"/>
                </a:lnTo>
                <a:lnTo>
                  <a:pt x="22" y="220"/>
                </a:lnTo>
                <a:lnTo>
                  <a:pt x="44" y="176"/>
                </a:lnTo>
                <a:close/>
              </a:path>
            </a:pathLst>
          </a:custGeom>
          <a:solidFill>
            <a:srgbClr val="FFDC99"/>
          </a:solidFill>
          <a:ln w="50800">
            <a:solidFill>
              <a:srgbClr val="FFDC99"/>
            </a:solidFill>
            <a:round/>
            <a:headEnd/>
            <a:tailEnd/>
          </a:ln>
        </p:spPr>
        <p:txBody>
          <a:bodyPr/>
          <a:lstStyle/>
          <a:p>
            <a:endParaRPr lang="en-US"/>
          </a:p>
        </p:txBody>
      </p:sp>
      <p:sp>
        <p:nvSpPr>
          <p:cNvPr id="69653" name="Rectangle 25"/>
          <p:cNvSpPr>
            <a:spLocks noChangeArrowheads="1"/>
          </p:cNvSpPr>
          <p:nvPr/>
        </p:nvSpPr>
        <p:spPr bwMode="auto">
          <a:xfrm>
            <a:off x="3795713" y="5027613"/>
            <a:ext cx="9794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2200">
                <a:solidFill>
                  <a:srgbClr val="000000"/>
                </a:solidFill>
                <a:ea typeface="宋体" charset="0"/>
              </a:rPr>
              <a:t>network</a:t>
            </a:r>
            <a:endParaRPr lang="en-GB" altLang="en-US" sz="2400">
              <a:latin typeface="Times" charset="0"/>
              <a:ea typeface="宋体" charset="0"/>
            </a:endParaRPr>
          </a:p>
        </p:txBody>
      </p:sp>
      <p:sp>
        <p:nvSpPr>
          <p:cNvPr id="69654" name="Rectangle 10"/>
          <p:cNvSpPr>
            <a:spLocks noChangeArrowheads="1"/>
          </p:cNvSpPr>
          <p:nvPr/>
        </p:nvSpPr>
        <p:spPr bwMode="auto">
          <a:xfrm>
            <a:off x="990600" y="6110288"/>
            <a:ext cx="483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sz="1800" b="1">
                <a:solidFill>
                  <a:srgbClr val="0066CC"/>
                </a:solidFill>
              </a:rPr>
              <a:t>Figure 9. Thin clients and compute servers</a:t>
            </a:r>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6A3E2561-AF64-8F43-9968-D51BF12D1AF6}" type="slidenum">
              <a:rPr lang="en-US" altLang="en-US" sz="1400"/>
              <a:pPr>
                <a:spcBef>
                  <a:spcPct val="0"/>
                </a:spcBef>
                <a:buFontTx/>
                <a:buNone/>
              </a:pPr>
              <a:t>35</a:t>
            </a:fld>
            <a:endParaRPr lang="en-US" altLang="en-US" sz="1400"/>
          </a:p>
        </p:txBody>
      </p:sp>
      <p:sp>
        <p:nvSpPr>
          <p:cNvPr id="7168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Decentralized</a:t>
            </a:r>
            <a:r>
              <a:rPr lang="en-US" altLang="en-US" sz="3200" b="1"/>
              <a:t> </a:t>
            </a:r>
            <a:r>
              <a:rPr lang="en-US" altLang="en-US" sz="3200" b="1">
                <a:solidFill>
                  <a:srgbClr val="669900"/>
                </a:solidFill>
              </a:rPr>
              <a:t>system</a:t>
            </a:r>
            <a:r>
              <a:rPr lang="en-US" altLang="en-US" sz="3200" b="1"/>
              <a:t> </a:t>
            </a:r>
            <a:r>
              <a:rPr lang="en-US" altLang="en-US" sz="3200" b="1">
                <a:solidFill>
                  <a:srgbClr val="669900"/>
                </a:solidFill>
              </a:rPr>
              <a:t>architectures</a:t>
            </a:r>
          </a:p>
        </p:txBody>
      </p:sp>
      <p:graphicFrame>
        <p:nvGraphicFramePr>
          <p:cNvPr id="41002" name="Group 42"/>
          <p:cNvGraphicFramePr>
            <a:graphicFrameLocks noGrp="1"/>
          </p:cNvGraphicFramePr>
          <p:nvPr>
            <p:ph type="tbl" idx="1"/>
          </p:nvPr>
        </p:nvGraphicFramePr>
        <p:xfrm>
          <a:off x="533400" y="1438275"/>
          <a:ext cx="8229600" cy="4352925"/>
        </p:xfrm>
        <a:graphic>
          <a:graphicData uri="http://schemas.openxmlformats.org/drawingml/2006/table">
            <a:tbl>
              <a:tblPr rtl="1"/>
              <a:tblGrid>
                <a:gridCol w="8229600"/>
              </a:tblGrid>
              <a:tr h="4352925">
                <a:tc>
                  <a:txBody>
                    <a:bodyPr/>
                    <a:lstStyle>
                      <a:lvl1pPr marL="342900" indent="-342900">
                        <a:spcBef>
                          <a:spcPct val="20000"/>
                        </a:spcBef>
                        <a:buFont typeface="Wingdings" charset="2"/>
                        <a:defRPr sz="2800">
                          <a:solidFill>
                            <a:schemeClr val="tx1"/>
                          </a:solidFill>
                          <a:latin typeface="Arial" charset="0"/>
                          <a:ea typeface="Arial" charset="0"/>
                          <a:cs typeface="Arial" charset="0"/>
                        </a:defRPr>
                      </a:lvl1pPr>
                      <a:lvl2pPr marL="800100" indent="-342900">
                        <a:spcBef>
                          <a:spcPct val="20000"/>
                        </a:spcBef>
                        <a:buFont typeface="Wingdings" charset="2"/>
                        <a:defRPr sz="2400">
                          <a:solidFill>
                            <a:schemeClr val="tx1"/>
                          </a:solidFill>
                          <a:latin typeface="Arial" charset="0"/>
                          <a:ea typeface="Arial" charset="0"/>
                          <a:cs typeface="Arial" charset="0"/>
                        </a:defRPr>
                      </a:lvl2pPr>
                      <a:lvl3pPr marL="1143000" indent="-228600">
                        <a:spcBef>
                          <a:spcPct val="20000"/>
                        </a:spcBef>
                        <a:buFont typeface="Wingdings" charset="2"/>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buFont typeface="Arial" charset="0"/>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defRPr>
                          <a:solidFill>
                            <a:schemeClr val="tx1"/>
                          </a:solidFill>
                          <a:latin typeface="Arial" charset="0"/>
                          <a:ea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 typeface="Wingdings" charset="2"/>
                        <a:buChar char="Ø"/>
                        <a:tabLst/>
                      </a:pPr>
                      <a:r>
                        <a:rPr kumimoji="0" lang="en-US" altLang="en-US" sz="2400" b="0" i="0" u="none" strike="noStrike" cap="none" normalizeH="0" baseline="0">
                          <a:ln>
                            <a:noFill/>
                          </a:ln>
                          <a:solidFill>
                            <a:schemeClr val="tx1"/>
                          </a:solidFill>
                          <a:effectLst/>
                          <a:latin typeface="Arial" charset="0"/>
                          <a:ea typeface="Arial" charset="0"/>
                          <a:cs typeface="Arial" charset="0"/>
                        </a:rPr>
                        <a:t>Referred to as peer-to-peer (P2P) systems</a:t>
                      </a:r>
                    </a:p>
                    <a:p>
                      <a:pPr marL="342900" marR="0" lvl="0" indent="-342900" algn="l" defTabSz="914400" rtl="0" eaLnBrk="1" fontAlgn="base" latinLnBrk="0" hangingPunct="1">
                        <a:lnSpc>
                          <a:spcPct val="100000"/>
                        </a:lnSpc>
                        <a:spcBef>
                          <a:spcPct val="0"/>
                        </a:spcBef>
                        <a:spcAft>
                          <a:spcPct val="0"/>
                        </a:spcAft>
                        <a:buClrTx/>
                        <a:buSzTx/>
                        <a:buFont typeface="Wingdings" charset="2"/>
                        <a:buChar char="Ø"/>
                        <a:tabLst/>
                      </a:pPr>
                      <a:r>
                        <a:rPr kumimoji="0" lang="en-US" altLang="en-US" sz="2400" b="0" i="0" u="none" strike="noStrike" cap="none" normalizeH="0" baseline="0">
                          <a:ln>
                            <a:noFill/>
                          </a:ln>
                          <a:solidFill>
                            <a:schemeClr val="tx1"/>
                          </a:solidFill>
                          <a:effectLst/>
                          <a:latin typeface="Arial" charset="0"/>
                          <a:ea typeface="Arial" charset="0"/>
                          <a:cs typeface="Arial" charset="0"/>
                        </a:rPr>
                        <a:t>Every node act both as a client and server (“servant”), and “pays” for the participation by offering access to some if its resources (typically processing and storage resources, but can also be logical resources (services)</a:t>
                      </a:r>
                    </a:p>
                    <a:p>
                      <a:pPr marL="342900" marR="0" lvl="0" indent="-342900" algn="l" defTabSz="914400" rtl="0" eaLnBrk="1" fontAlgn="base" latinLnBrk="0" hangingPunct="1">
                        <a:lnSpc>
                          <a:spcPct val="100000"/>
                        </a:lnSpc>
                        <a:spcBef>
                          <a:spcPct val="0"/>
                        </a:spcBef>
                        <a:spcAft>
                          <a:spcPct val="0"/>
                        </a:spcAft>
                        <a:buClrTx/>
                        <a:buSzTx/>
                        <a:buFont typeface="Wingdings" charset="2"/>
                        <a:buChar char="Ø"/>
                        <a:tabLst/>
                      </a:pPr>
                      <a:r>
                        <a:rPr kumimoji="0" lang="en-US" altLang="en-US" sz="2400" b="0" i="0" u="none" strike="noStrike" cap="none" normalizeH="0" baseline="0">
                          <a:ln>
                            <a:noFill/>
                          </a:ln>
                          <a:solidFill>
                            <a:srgbClr val="007635"/>
                          </a:solidFill>
                          <a:effectLst/>
                          <a:latin typeface="Arial" charset="0"/>
                          <a:ea typeface="Arial" charset="0"/>
                          <a:cs typeface="Arial" charset="0"/>
                        </a:rPr>
                        <a:t>Advantages</a:t>
                      </a:r>
                      <a:r>
                        <a:rPr kumimoji="0" lang="en-US" altLang="en-US" sz="2400" b="0" i="0" u="none" strike="noStrike" cap="none" normalizeH="0" baseline="0">
                          <a:ln>
                            <a:noFill/>
                          </a:ln>
                          <a:solidFill>
                            <a:schemeClr val="tx1"/>
                          </a:solidFill>
                          <a:effectLst/>
                          <a:latin typeface="Arial" charset="0"/>
                          <a:ea typeface="Arial" charset="0"/>
                          <a:cs typeface="Arial" charset="0"/>
                        </a:rPr>
                        <a:t>: no single point of failure, scalability</a:t>
                      </a:r>
                    </a:p>
                    <a:p>
                      <a:pPr marL="342900" marR="0" lvl="0" indent="-342900" algn="l" defTabSz="914400" rtl="0" eaLnBrk="1" fontAlgn="base" latinLnBrk="0" hangingPunct="1">
                        <a:lnSpc>
                          <a:spcPct val="100000"/>
                        </a:lnSpc>
                        <a:spcBef>
                          <a:spcPct val="0"/>
                        </a:spcBef>
                        <a:spcAft>
                          <a:spcPct val="0"/>
                        </a:spcAft>
                        <a:buClrTx/>
                        <a:buSzTx/>
                        <a:buFont typeface="Wingdings" charset="2"/>
                        <a:buChar char="Ø"/>
                        <a:tabLst/>
                      </a:pPr>
                      <a:r>
                        <a:rPr kumimoji="0" lang="en-US" altLang="en-US" sz="2400" b="0" i="0" u="none" strike="noStrike" cap="none" normalizeH="0" baseline="0">
                          <a:ln>
                            <a:noFill/>
                          </a:ln>
                          <a:solidFill>
                            <a:srgbClr val="007635"/>
                          </a:solidFill>
                          <a:effectLst/>
                          <a:latin typeface="Arial" charset="0"/>
                          <a:ea typeface="Arial" charset="0"/>
                          <a:cs typeface="Arial" charset="0"/>
                        </a:rPr>
                        <a:t>Disadvantages</a:t>
                      </a:r>
                      <a:r>
                        <a:rPr kumimoji="0" lang="en-US" altLang="en-US" sz="2400" b="0" i="0" u="none" strike="noStrike" cap="none" normalizeH="0" baseline="0">
                          <a:ln>
                            <a:noFill/>
                          </a:ln>
                          <a:solidFill>
                            <a:schemeClr val="tx1"/>
                          </a:solidFill>
                          <a:effectLst/>
                          <a:latin typeface="Arial" charset="0"/>
                          <a:ea typeface="Arial" charset="0"/>
                          <a:cs typeface="Arial" charset="0"/>
                        </a:rPr>
                        <a:t>: complexity of protocols</a:t>
                      </a:r>
                    </a:p>
                    <a:p>
                      <a:pPr marL="342900" marR="0" lvl="0" indent="-342900" algn="l" defTabSz="914400" rtl="0" eaLnBrk="1" fontAlgn="base" latinLnBrk="0" hangingPunct="1">
                        <a:lnSpc>
                          <a:spcPct val="100000"/>
                        </a:lnSpc>
                        <a:spcBef>
                          <a:spcPct val="0"/>
                        </a:spcBef>
                        <a:spcAft>
                          <a:spcPct val="0"/>
                        </a:spcAft>
                        <a:buClrTx/>
                        <a:buSzTx/>
                        <a:buFont typeface="Wingdings" charset="2"/>
                        <a:buChar char="Ø"/>
                        <a:tabLst/>
                      </a:pPr>
                      <a:r>
                        <a:rPr kumimoji="0" lang="en-US" altLang="en-US" sz="2400" b="0" i="0" u="none" strike="noStrike" cap="none" normalizeH="0" baseline="0">
                          <a:ln>
                            <a:noFill/>
                          </a:ln>
                          <a:solidFill>
                            <a:schemeClr val="tx1"/>
                          </a:solidFill>
                          <a:effectLst/>
                          <a:latin typeface="Arial" charset="0"/>
                          <a:ea typeface="Arial" charset="0"/>
                          <a:cs typeface="Arial" charset="0"/>
                        </a:rPr>
                        <a:t>Many application areas</a:t>
                      </a:r>
                    </a:p>
                    <a:p>
                      <a:pPr marL="800100" marR="0" lvl="1" indent="-342900" algn="l" defTabSz="914400" rtl="0" eaLnBrk="1" fontAlgn="base" latinLnBrk="0" hangingPunct="1">
                        <a:lnSpc>
                          <a:spcPct val="100000"/>
                        </a:lnSpc>
                        <a:spcBef>
                          <a:spcPct val="0"/>
                        </a:spcBef>
                        <a:spcAft>
                          <a:spcPct val="0"/>
                        </a:spcAft>
                        <a:buClrTx/>
                        <a:buSzTx/>
                        <a:buFont typeface="Wingdings" charset="2"/>
                        <a:buChar char="Ø"/>
                        <a:tabLst/>
                      </a:pPr>
                      <a:r>
                        <a:rPr kumimoji="0" lang="en-US" altLang="en-US" sz="2400" b="0" i="0" u="none" strike="noStrike" cap="none" normalizeH="0" baseline="0">
                          <a:ln>
                            <a:noFill/>
                          </a:ln>
                          <a:solidFill>
                            <a:schemeClr val="tx1"/>
                          </a:solidFill>
                          <a:effectLst/>
                          <a:latin typeface="Arial" charset="0"/>
                          <a:ea typeface="Arial" charset="0"/>
                          <a:cs typeface="Arial" charset="0"/>
                        </a:rPr>
                        <a:t>File sharing, streaming, process sharing, collaborative and social applications, web-caching etc.</a:t>
                      </a:r>
                      <a:endParaRPr kumimoji="0" lang="en-US" altLang="en-US" sz="2400" b="0" i="0" u="none" strike="noStrike" cap="none" normalizeH="0" baseline="0">
                        <a:ln>
                          <a:noFill/>
                        </a:ln>
                        <a:solidFill>
                          <a:schemeClr val="tx1"/>
                        </a:solidFill>
                        <a:effectLst/>
                        <a:latin typeface="Arial" charset="0"/>
                        <a:ea typeface="宋体" charset="0"/>
                      </a:endParaRPr>
                    </a:p>
                  </a:txBody>
                  <a:tcPr marT="45724" marB="45724"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71687"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C2A96855-E941-0C47-81B2-1C4699EEED1E}" type="slidenum">
              <a:rPr lang="en-US" altLang="en-US" sz="1400"/>
              <a:pPr>
                <a:spcBef>
                  <a:spcPct val="0"/>
                </a:spcBef>
                <a:buFontTx/>
                <a:buNone/>
              </a:pPr>
              <a:t>36</a:t>
            </a:fld>
            <a:endParaRPr lang="en-US" altLang="en-US" sz="1400"/>
          </a:p>
        </p:txBody>
      </p:sp>
      <p:sp>
        <p:nvSpPr>
          <p:cNvPr id="73731" name="Rectangle 2"/>
          <p:cNvSpPr>
            <a:spLocks noGrp="1" noChangeArrowheads="1"/>
          </p:cNvSpPr>
          <p:nvPr>
            <p:ph type="title"/>
          </p:nvPr>
        </p:nvSpPr>
        <p:spPr>
          <a:xfrm>
            <a:off x="457200" y="304800"/>
            <a:ext cx="8229600" cy="584200"/>
          </a:xfrm>
          <a:noFill/>
        </p:spPr>
        <p:txBody>
          <a:bodyPr anchorCtr="1">
            <a:spAutoFit/>
          </a:bodyPr>
          <a:lstStyle/>
          <a:p>
            <a:pPr eaLnBrk="1" hangingPunct="1"/>
            <a:r>
              <a:rPr lang="en-US" altLang="en-US" sz="3200" b="1">
                <a:solidFill>
                  <a:srgbClr val="669900"/>
                </a:solidFill>
              </a:rPr>
              <a:t>Example:</a:t>
            </a:r>
            <a:r>
              <a:rPr lang="en-US" altLang="en-US" sz="3200" b="1"/>
              <a:t> </a:t>
            </a:r>
            <a:r>
              <a:rPr lang="en-US" altLang="en-US" sz="3200" b="1">
                <a:solidFill>
                  <a:srgbClr val="669900"/>
                </a:solidFill>
              </a:rPr>
              <a:t>P2P</a:t>
            </a:r>
            <a:r>
              <a:rPr lang="en-US" altLang="en-US" sz="3200" b="1"/>
              <a:t> </a:t>
            </a:r>
            <a:r>
              <a:rPr lang="en-US" altLang="en-US" sz="3200" b="1">
                <a:solidFill>
                  <a:srgbClr val="669900"/>
                </a:solidFill>
              </a:rPr>
              <a:t>file</a:t>
            </a:r>
            <a:r>
              <a:rPr lang="en-US" altLang="en-US" sz="3200" b="1"/>
              <a:t> </a:t>
            </a:r>
            <a:r>
              <a:rPr lang="en-US" altLang="en-US" sz="3200" b="1">
                <a:solidFill>
                  <a:srgbClr val="669900"/>
                </a:solidFill>
              </a:rPr>
              <a:t>sharing</a:t>
            </a:r>
            <a:r>
              <a:rPr lang="en-US" altLang="en-US" sz="3200" b="1">
                <a:solidFill>
                  <a:srgbClr val="92D050"/>
                </a:solidFill>
              </a:rPr>
              <a:t> </a:t>
            </a:r>
            <a:r>
              <a:rPr lang="en-US" altLang="en-US" sz="3200" b="1">
                <a:solidFill>
                  <a:srgbClr val="669900"/>
                </a:solidFill>
              </a:rPr>
              <a:t>(1)</a:t>
            </a:r>
          </a:p>
        </p:txBody>
      </p:sp>
      <p:graphicFrame>
        <p:nvGraphicFramePr>
          <p:cNvPr id="41002" name="Group 42"/>
          <p:cNvGraphicFramePr>
            <a:graphicFrameLocks noGrp="1"/>
          </p:cNvGraphicFramePr>
          <p:nvPr>
            <p:ph type="tbl" idx="1"/>
          </p:nvPr>
        </p:nvGraphicFramePr>
        <p:xfrm>
          <a:off x="492125" y="914400"/>
          <a:ext cx="8229600" cy="2328863"/>
        </p:xfrm>
        <a:graphic>
          <a:graphicData uri="http://schemas.openxmlformats.org/drawingml/2006/table">
            <a:tbl>
              <a:tblPr rtl="1"/>
              <a:tblGrid>
                <a:gridCol w="8229600"/>
              </a:tblGrid>
              <a:tr h="2328863">
                <a:tc>
                  <a:txBody>
                    <a:bodyPr/>
                    <a:lstStyle>
                      <a:lvl1pPr marL="342900" indent="-342900">
                        <a:spcBef>
                          <a:spcPct val="20000"/>
                        </a:spcBef>
                        <a:buFont typeface="Wingdings" charset="2"/>
                        <a:defRPr sz="2800">
                          <a:solidFill>
                            <a:schemeClr val="tx1"/>
                          </a:solidFill>
                          <a:latin typeface="Arial" charset="0"/>
                          <a:ea typeface="Arial" charset="0"/>
                          <a:cs typeface="Arial" charset="0"/>
                        </a:defRPr>
                      </a:lvl1pPr>
                      <a:lvl2pPr marL="800100" indent="-342900">
                        <a:spcBef>
                          <a:spcPct val="20000"/>
                        </a:spcBef>
                        <a:buFont typeface="Wingdings" charset="2"/>
                        <a:defRPr sz="2400">
                          <a:solidFill>
                            <a:schemeClr val="tx1"/>
                          </a:solidFill>
                          <a:latin typeface="Arial" charset="0"/>
                          <a:ea typeface="Arial" charset="0"/>
                          <a:cs typeface="Arial" charset="0"/>
                        </a:defRPr>
                      </a:lvl2pPr>
                      <a:lvl3pPr marL="1143000" indent="-228600">
                        <a:spcBef>
                          <a:spcPct val="20000"/>
                        </a:spcBef>
                        <a:buFont typeface="Wingdings" charset="2"/>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buFont typeface="Arial" charset="0"/>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defRPr>
                          <a:solidFill>
                            <a:schemeClr val="tx1"/>
                          </a:solidFill>
                          <a:latin typeface="Arial" charset="0"/>
                          <a:ea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 typeface="Wingdings" charset="2"/>
                        <a:buChar char="Ø"/>
                        <a:tabLst/>
                      </a:pPr>
                      <a:r>
                        <a:rPr kumimoji="0" lang="en-US" altLang="en-US" sz="2400" b="0" i="0" u="none" strike="noStrike" cap="none" normalizeH="0" baseline="0">
                          <a:ln>
                            <a:noFill/>
                          </a:ln>
                          <a:solidFill>
                            <a:schemeClr val="tx1"/>
                          </a:solidFill>
                          <a:effectLst/>
                          <a:latin typeface="Arial" charset="0"/>
                          <a:ea typeface="Arial" charset="0"/>
                          <a:cs typeface="Arial" charset="0"/>
                        </a:rPr>
                        <a:t>Key idea: share the content, storage and bandwidth of individual (home) users</a:t>
                      </a:r>
                    </a:p>
                    <a:p>
                      <a:pPr marL="342900" marR="0" lvl="0" indent="-342900" algn="l" defTabSz="914400" rtl="0" eaLnBrk="1" fontAlgn="base" latinLnBrk="0" hangingPunct="1">
                        <a:lnSpc>
                          <a:spcPct val="100000"/>
                        </a:lnSpc>
                        <a:spcBef>
                          <a:spcPct val="0"/>
                        </a:spcBef>
                        <a:spcAft>
                          <a:spcPct val="0"/>
                        </a:spcAft>
                        <a:buClrTx/>
                        <a:buSzTx/>
                        <a:buFont typeface="Wingdings" charset="2"/>
                        <a:buChar char="Ø"/>
                        <a:tabLst/>
                      </a:pPr>
                      <a:r>
                        <a:rPr kumimoji="0" lang="en-US" altLang="en-US" sz="2400" b="0" i="0" u="none" strike="noStrike" cap="none" normalizeH="0" baseline="0">
                          <a:ln>
                            <a:noFill/>
                          </a:ln>
                          <a:solidFill>
                            <a:schemeClr val="tx1"/>
                          </a:solidFill>
                          <a:effectLst/>
                          <a:latin typeface="Arial" charset="0"/>
                          <a:ea typeface="Arial" charset="0"/>
                          <a:cs typeface="Arial" charset="0"/>
                        </a:rPr>
                        <a:t>Model</a:t>
                      </a:r>
                    </a:p>
                    <a:p>
                      <a:pPr marL="800100" marR="0" lvl="1" indent="-342900" algn="l" defTabSz="914400" rtl="0" eaLnBrk="1" fontAlgn="base" latinLnBrk="0" hangingPunct="1">
                        <a:lnSpc>
                          <a:spcPct val="100000"/>
                        </a:lnSpc>
                        <a:spcBef>
                          <a:spcPct val="0"/>
                        </a:spcBef>
                        <a:spcAft>
                          <a:spcPct val="0"/>
                        </a:spcAft>
                        <a:buClrTx/>
                        <a:buSzTx/>
                        <a:buFont typeface="Arial" charset="0"/>
                        <a:buChar char="•"/>
                        <a:tabLst/>
                      </a:pPr>
                      <a:r>
                        <a:rPr kumimoji="0" lang="en-US" altLang="en-US" sz="2400" b="0" i="0" u="none" strike="noStrike" cap="none" normalizeH="0" baseline="0">
                          <a:ln>
                            <a:noFill/>
                          </a:ln>
                          <a:solidFill>
                            <a:schemeClr val="tx1"/>
                          </a:solidFill>
                          <a:effectLst/>
                          <a:latin typeface="Arial" charset="0"/>
                          <a:ea typeface="Arial" charset="0"/>
                          <a:cs typeface="Arial" charset="0"/>
                        </a:rPr>
                        <a:t>Each user stores a subset of files</a:t>
                      </a:r>
                    </a:p>
                    <a:p>
                      <a:pPr marL="800100" marR="0" lvl="1" indent="-342900" algn="l" defTabSz="914400" rtl="0" eaLnBrk="1" fontAlgn="base" latinLnBrk="0" hangingPunct="1">
                        <a:lnSpc>
                          <a:spcPct val="100000"/>
                        </a:lnSpc>
                        <a:spcBef>
                          <a:spcPct val="0"/>
                        </a:spcBef>
                        <a:spcAft>
                          <a:spcPct val="0"/>
                        </a:spcAft>
                        <a:buClrTx/>
                        <a:buSzTx/>
                        <a:buFont typeface="Arial" charset="0"/>
                        <a:buChar char="•"/>
                        <a:tabLst/>
                      </a:pPr>
                      <a:r>
                        <a:rPr kumimoji="0" lang="en-US" altLang="en-US" sz="2400" b="0" i="0" u="none" strike="noStrike" cap="none" normalizeH="0" baseline="0">
                          <a:ln>
                            <a:noFill/>
                          </a:ln>
                          <a:solidFill>
                            <a:schemeClr val="tx1"/>
                          </a:solidFill>
                          <a:effectLst/>
                          <a:latin typeface="Arial" charset="0"/>
                          <a:ea typeface="Arial" charset="0"/>
                          <a:cs typeface="Arial" charset="0"/>
                        </a:rPr>
                        <a:t>Each user has access (can download) files from all users in the System</a:t>
                      </a:r>
                      <a:endParaRPr kumimoji="0" lang="en-US" altLang="en-US" sz="2400" b="0" i="0" u="none" strike="noStrike" cap="none" normalizeH="0" baseline="0">
                        <a:ln>
                          <a:noFill/>
                        </a:ln>
                        <a:solidFill>
                          <a:schemeClr val="tx1"/>
                        </a:solidFill>
                        <a:effectLst/>
                        <a:latin typeface="Arial" charset="0"/>
                        <a:ea typeface="宋体" charset="0"/>
                      </a:endParaRPr>
                    </a:p>
                  </a:txBody>
                  <a:tcPr marT="45734" marB="45734"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73735"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pic>
        <p:nvPicPr>
          <p:cNvPr id="7373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271838"/>
            <a:ext cx="5284788"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B5D2798C-A854-8440-A2BF-D89DADA0D307}" type="slidenum">
              <a:rPr lang="en-US" altLang="en-US" sz="1400"/>
              <a:pPr>
                <a:spcBef>
                  <a:spcPct val="0"/>
                </a:spcBef>
                <a:buFontTx/>
                <a:buNone/>
              </a:pPr>
              <a:t>37</a:t>
            </a:fld>
            <a:endParaRPr lang="en-US" altLang="en-US" sz="1400"/>
          </a:p>
        </p:txBody>
      </p:sp>
      <p:sp>
        <p:nvSpPr>
          <p:cNvPr id="75779" name="Rectangle 2"/>
          <p:cNvSpPr>
            <a:spLocks noGrp="1" noChangeArrowheads="1"/>
          </p:cNvSpPr>
          <p:nvPr>
            <p:ph type="title"/>
          </p:nvPr>
        </p:nvSpPr>
        <p:spPr>
          <a:xfrm>
            <a:off x="457200" y="304800"/>
            <a:ext cx="8229600" cy="584200"/>
          </a:xfrm>
          <a:noFill/>
        </p:spPr>
        <p:txBody>
          <a:bodyPr anchorCtr="1">
            <a:spAutoFit/>
          </a:bodyPr>
          <a:lstStyle/>
          <a:p>
            <a:pPr eaLnBrk="1" hangingPunct="1"/>
            <a:r>
              <a:rPr lang="en-US" altLang="en-US" sz="3200" b="1">
                <a:solidFill>
                  <a:srgbClr val="669900"/>
                </a:solidFill>
              </a:rPr>
              <a:t>Example:</a:t>
            </a:r>
            <a:r>
              <a:rPr lang="en-US" altLang="en-US" sz="3200" b="1"/>
              <a:t> </a:t>
            </a:r>
            <a:r>
              <a:rPr lang="en-US" altLang="en-US" sz="3200" b="1">
                <a:solidFill>
                  <a:srgbClr val="669900"/>
                </a:solidFill>
              </a:rPr>
              <a:t>P2P</a:t>
            </a:r>
            <a:r>
              <a:rPr lang="en-US" altLang="en-US" sz="3200" b="1"/>
              <a:t> </a:t>
            </a:r>
            <a:r>
              <a:rPr lang="en-US" altLang="en-US" sz="3200" b="1">
                <a:solidFill>
                  <a:srgbClr val="669900"/>
                </a:solidFill>
              </a:rPr>
              <a:t>file</a:t>
            </a:r>
            <a:r>
              <a:rPr lang="en-US" altLang="en-US" sz="3200" b="1"/>
              <a:t> </a:t>
            </a:r>
            <a:r>
              <a:rPr lang="en-US" altLang="en-US" sz="3200" b="1">
                <a:solidFill>
                  <a:srgbClr val="669900"/>
                </a:solidFill>
              </a:rPr>
              <a:t>sharing</a:t>
            </a:r>
            <a:r>
              <a:rPr lang="en-US" altLang="en-US" sz="3200" b="1">
                <a:solidFill>
                  <a:srgbClr val="92D050"/>
                </a:solidFill>
              </a:rPr>
              <a:t> </a:t>
            </a:r>
            <a:r>
              <a:rPr lang="en-US" altLang="en-US" sz="3200" b="1">
                <a:solidFill>
                  <a:srgbClr val="669900"/>
                </a:solidFill>
              </a:rPr>
              <a:t>(1)</a:t>
            </a:r>
          </a:p>
        </p:txBody>
      </p:sp>
      <p:graphicFrame>
        <p:nvGraphicFramePr>
          <p:cNvPr id="41002" name="Group 42"/>
          <p:cNvGraphicFramePr>
            <a:graphicFrameLocks noGrp="1"/>
          </p:cNvGraphicFramePr>
          <p:nvPr>
            <p:ph type="tbl" idx="1"/>
          </p:nvPr>
        </p:nvGraphicFramePr>
        <p:xfrm>
          <a:off x="492125" y="914400"/>
          <a:ext cx="8229600" cy="914400"/>
        </p:xfrm>
        <a:graphic>
          <a:graphicData uri="http://schemas.openxmlformats.org/drawingml/2006/table">
            <a:tbl>
              <a:tblPr rtl="1"/>
              <a:tblGrid>
                <a:gridCol w="8229600"/>
              </a:tblGrid>
              <a:tr h="914400">
                <a:tc>
                  <a:txBody>
                    <a:bodyPr/>
                    <a:lstStyle>
                      <a:lvl1pPr marL="342900" indent="-342900">
                        <a:spcBef>
                          <a:spcPct val="20000"/>
                        </a:spcBef>
                        <a:buFont typeface="Wingdings" charset="2"/>
                        <a:defRPr sz="2800">
                          <a:solidFill>
                            <a:schemeClr val="tx1"/>
                          </a:solidFill>
                          <a:latin typeface="Arial" charset="0"/>
                          <a:ea typeface="Arial" charset="0"/>
                          <a:cs typeface="Arial" charset="0"/>
                        </a:defRPr>
                      </a:lvl1pPr>
                      <a:lvl2pPr marL="800100" indent="-342900">
                        <a:spcBef>
                          <a:spcPct val="20000"/>
                        </a:spcBef>
                        <a:buFont typeface="Wingdings" charset="2"/>
                        <a:defRPr sz="2400">
                          <a:solidFill>
                            <a:schemeClr val="tx1"/>
                          </a:solidFill>
                          <a:latin typeface="Arial" charset="0"/>
                          <a:ea typeface="Arial" charset="0"/>
                          <a:cs typeface="Arial" charset="0"/>
                        </a:defRPr>
                      </a:lvl2pPr>
                      <a:lvl3pPr marL="1143000" indent="-228600">
                        <a:spcBef>
                          <a:spcPct val="20000"/>
                        </a:spcBef>
                        <a:buFont typeface="Wingdings" charset="2"/>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buFont typeface="Arial" charset="0"/>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defRPr>
                          <a:solidFill>
                            <a:schemeClr val="tx1"/>
                          </a:solidFill>
                          <a:latin typeface="Arial" charset="0"/>
                          <a:ea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 typeface="Wingdings" charset="2"/>
                        <a:buChar char="Ø"/>
                        <a:tabLst/>
                      </a:pPr>
                      <a:r>
                        <a:rPr kumimoji="0" lang="en-US" altLang="en-US" sz="2400" b="0" i="0" u="none" strike="noStrike" cap="none" normalizeH="0" baseline="0">
                          <a:ln>
                            <a:noFill/>
                          </a:ln>
                          <a:solidFill>
                            <a:schemeClr val="tx1"/>
                          </a:solidFill>
                          <a:effectLst/>
                          <a:latin typeface="Arial" charset="0"/>
                          <a:ea typeface="Arial" charset="0"/>
                          <a:cs typeface="Arial" charset="0"/>
                        </a:rPr>
                        <a:t>Main challenge</a:t>
                      </a:r>
                    </a:p>
                    <a:p>
                      <a:pPr marL="800100" marR="0" lvl="1" indent="-342900" algn="l" defTabSz="914400" rtl="0" eaLnBrk="1" fontAlgn="base" latinLnBrk="0" hangingPunct="1">
                        <a:lnSpc>
                          <a:spcPct val="100000"/>
                        </a:lnSpc>
                        <a:spcBef>
                          <a:spcPct val="0"/>
                        </a:spcBef>
                        <a:spcAft>
                          <a:spcPct val="0"/>
                        </a:spcAft>
                        <a:buClrTx/>
                        <a:buSzTx/>
                        <a:buFont typeface="Arial" charset="0"/>
                        <a:buChar char="•"/>
                        <a:tabLst/>
                      </a:pPr>
                      <a:r>
                        <a:rPr kumimoji="0" lang="en-US" altLang="en-US" sz="2400" b="0" i="0" u="none" strike="noStrike" cap="none" normalizeH="0" baseline="0">
                          <a:ln>
                            <a:noFill/>
                          </a:ln>
                          <a:solidFill>
                            <a:schemeClr val="tx1"/>
                          </a:solidFill>
                          <a:effectLst/>
                          <a:latin typeface="Arial" charset="0"/>
                          <a:ea typeface="Arial" charset="0"/>
                          <a:cs typeface="Arial" charset="0"/>
                        </a:rPr>
                        <a:t>Find where a particular file is stored</a:t>
                      </a:r>
                      <a:endParaRPr kumimoji="0" lang="en-US" altLang="en-US" sz="2400" b="0" i="0" u="none" strike="noStrike" cap="none" normalizeH="0" baseline="0">
                        <a:ln>
                          <a:noFill/>
                        </a:ln>
                        <a:solidFill>
                          <a:schemeClr val="tx1"/>
                        </a:solidFill>
                        <a:effectLst/>
                        <a:latin typeface="Arial" charset="0"/>
                        <a:ea typeface="宋体" charset="0"/>
                      </a:endParaRPr>
                    </a:p>
                  </a:txBody>
                  <a:tcPr marT="45724" marB="45724"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75783"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pic>
        <p:nvPicPr>
          <p:cNvPr id="7578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3863"/>
            <a:ext cx="3505200" cy="300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5" name="Rectangle 3"/>
          <p:cNvSpPr>
            <a:spLocks noChangeArrowheads="1"/>
          </p:cNvSpPr>
          <p:nvPr/>
        </p:nvSpPr>
        <p:spPr bwMode="auto">
          <a:xfrm>
            <a:off x="457200" y="4800600"/>
            <a:ext cx="7772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 typeface="Wingdings" charset="2"/>
              <a:buChar char="Ø"/>
            </a:pPr>
            <a:r>
              <a:rPr lang="en-US" altLang="en-US" sz="2400"/>
              <a:t>Gnutella: Ask your neighbor</a:t>
            </a:r>
          </a:p>
          <a:p>
            <a:pPr>
              <a:spcBef>
                <a:spcPct val="0"/>
              </a:spcBef>
              <a:buFont typeface="Wingdings" charset="2"/>
              <a:buChar char="Ø"/>
            </a:pPr>
            <a:r>
              <a:rPr lang="en-US" altLang="en-US" sz="2400"/>
              <a:t>Assume: m1’s neighbors are m2 and m3; m3’s neighbors are m4 and m5;…</a:t>
            </a:r>
          </a:p>
        </p:txBody>
      </p:sp>
      <p:pic>
        <p:nvPicPr>
          <p:cNvPr id="7578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693863"/>
            <a:ext cx="37084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8BBB90CE-4313-4E41-B8F2-8AE9313E285F}" type="slidenum">
              <a:rPr lang="en-US" altLang="en-US" sz="1400"/>
              <a:pPr>
                <a:spcBef>
                  <a:spcPct val="0"/>
                </a:spcBef>
                <a:buFontTx/>
                <a:buNone/>
              </a:pPr>
              <a:t>38</a:t>
            </a:fld>
            <a:endParaRPr lang="en-US" altLang="en-US" sz="1400"/>
          </a:p>
        </p:txBody>
      </p:sp>
      <p:sp>
        <p:nvSpPr>
          <p:cNvPr id="77827" name="Rectangle 2"/>
          <p:cNvSpPr>
            <a:spLocks noGrp="1" noChangeArrowheads="1"/>
          </p:cNvSpPr>
          <p:nvPr>
            <p:ph type="title"/>
          </p:nvPr>
        </p:nvSpPr>
        <p:spPr>
          <a:xfrm>
            <a:off x="457200" y="304800"/>
            <a:ext cx="8229600" cy="584200"/>
          </a:xfrm>
          <a:noFill/>
        </p:spPr>
        <p:txBody>
          <a:bodyPr anchorCtr="1">
            <a:spAutoFit/>
          </a:bodyPr>
          <a:lstStyle/>
          <a:p>
            <a:pPr eaLnBrk="1" hangingPunct="1"/>
            <a:r>
              <a:rPr lang="en-US" altLang="en-US" sz="3200" b="1">
                <a:solidFill>
                  <a:srgbClr val="669900"/>
                </a:solidFill>
              </a:rPr>
              <a:t>Spontaneous networks</a:t>
            </a:r>
          </a:p>
        </p:txBody>
      </p:sp>
      <p:graphicFrame>
        <p:nvGraphicFramePr>
          <p:cNvPr id="41002" name="Group 42"/>
          <p:cNvGraphicFramePr>
            <a:graphicFrameLocks noGrp="1"/>
          </p:cNvGraphicFramePr>
          <p:nvPr>
            <p:ph type="tbl" idx="1"/>
          </p:nvPr>
        </p:nvGraphicFramePr>
        <p:xfrm>
          <a:off x="228600" y="914400"/>
          <a:ext cx="8493125" cy="1554450"/>
        </p:xfrm>
        <a:graphic>
          <a:graphicData uri="http://schemas.openxmlformats.org/drawingml/2006/table">
            <a:tbl>
              <a:tblPr rtl="1"/>
              <a:tblGrid>
                <a:gridCol w="8493125"/>
              </a:tblGrid>
              <a:tr h="1554163">
                <a:tc>
                  <a:txBody>
                    <a:bodyPr/>
                    <a:lstStyle>
                      <a:lvl1pPr marL="342900" indent="-342900">
                        <a:spcBef>
                          <a:spcPct val="20000"/>
                        </a:spcBef>
                        <a:buFont typeface="Wingdings" charset="2"/>
                        <a:defRPr sz="2800">
                          <a:solidFill>
                            <a:schemeClr val="tx1"/>
                          </a:solidFill>
                          <a:latin typeface="Arial" charset="0"/>
                          <a:ea typeface="Arial" charset="0"/>
                          <a:cs typeface="Arial" charset="0"/>
                        </a:defRPr>
                      </a:lvl1pPr>
                      <a:lvl2pPr marL="742950" indent="-285750">
                        <a:spcBef>
                          <a:spcPct val="20000"/>
                        </a:spcBef>
                        <a:buFont typeface="Wingdings" charset="2"/>
                        <a:defRPr sz="2400">
                          <a:solidFill>
                            <a:schemeClr val="tx1"/>
                          </a:solidFill>
                          <a:latin typeface="Arial" charset="0"/>
                          <a:ea typeface="Arial" charset="0"/>
                          <a:cs typeface="Arial" charset="0"/>
                        </a:defRPr>
                      </a:lvl2pPr>
                      <a:lvl3pPr marL="1143000" indent="-228600">
                        <a:spcBef>
                          <a:spcPct val="20000"/>
                        </a:spcBef>
                        <a:buFont typeface="Wingdings" charset="2"/>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buFont typeface="Arial" charset="0"/>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defRPr>
                          <a:solidFill>
                            <a:schemeClr val="tx1"/>
                          </a:solidFill>
                          <a:latin typeface="Arial" charset="0"/>
                          <a:ea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 typeface="Wingdings" charset="2"/>
                        <a:buChar char="Ø"/>
                        <a:tabLst/>
                      </a:pPr>
                      <a:r>
                        <a:rPr kumimoji="0" lang="en-US" altLang="en-US" sz="2400" b="0" i="0" u="none" strike="noStrike" cap="none" normalizeH="0" baseline="0">
                          <a:ln>
                            <a:noFill/>
                          </a:ln>
                          <a:solidFill>
                            <a:schemeClr val="tx1"/>
                          </a:solidFill>
                          <a:effectLst/>
                          <a:latin typeface="Arial" charset="0"/>
                          <a:ea typeface="Arial" charset="0"/>
                          <a:cs typeface="Arial" charset="0"/>
                        </a:rPr>
                        <a:t>Clients carry mobile devices (laptop, PDA, ….) between different network environments (hotel network, airport network, …) and can exploit local and remote services while on the move using 3G, WiFi,...(ubiquitous computing)</a:t>
                      </a:r>
                      <a:endParaRPr kumimoji="0" lang="en-US" altLang="en-US" sz="2400" b="0" i="0" u="none" strike="noStrike" cap="none" normalizeH="0" baseline="0">
                        <a:ln>
                          <a:noFill/>
                        </a:ln>
                        <a:solidFill>
                          <a:schemeClr val="tx1"/>
                        </a:solidFill>
                        <a:effectLst/>
                        <a:latin typeface="Arial" charset="0"/>
                        <a:ea typeface="宋体" charset="0"/>
                      </a:endParaRPr>
                    </a:p>
                  </a:txBody>
                  <a:tcPr marL="91436" marR="91436" marT="45705" marB="45705"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77831"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pic>
        <p:nvPicPr>
          <p:cNvPr id="7783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2559050"/>
            <a:ext cx="8027987" cy="359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73E7B6F1-BD99-6D40-97C4-7FFC25727EC3}" type="slidenum">
              <a:rPr lang="en-US" altLang="en-US" sz="1400"/>
              <a:pPr>
                <a:spcBef>
                  <a:spcPct val="0"/>
                </a:spcBef>
                <a:buFontTx/>
                <a:buNone/>
              </a:pPr>
              <a:t>39</a:t>
            </a:fld>
            <a:endParaRPr lang="en-US" altLang="en-US" sz="1400"/>
          </a:p>
        </p:txBody>
      </p:sp>
      <p:sp>
        <p:nvSpPr>
          <p:cNvPr id="79875" name="Rectangle 2"/>
          <p:cNvSpPr>
            <a:spLocks noGrp="1" noChangeArrowheads="1"/>
          </p:cNvSpPr>
          <p:nvPr>
            <p:ph type="title"/>
          </p:nvPr>
        </p:nvSpPr>
        <p:spPr>
          <a:xfrm>
            <a:off x="457200" y="617538"/>
            <a:ext cx="8229600" cy="457200"/>
          </a:xfrm>
          <a:noFill/>
        </p:spPr>
        <p:txBody>
          <a:bodyPr anchorCtr="1">
            <a:spAutoFit/>
          </a:bodyPr>
          <a:lstStyle/>
          <a:p>
            <a:pPr eaLnBrk="1" hangingPunct="1"/>
            <a:r>
              <a:rPr lang="en-US" altLang="en-US" sz="2400" b="1">
                <a:solidFill>
                  <a:srgbClr val="669900"/>
                </a:solidFill>
              </a:rPr>
              <a:t>Design Requirements for distributed architectures</a:t>
            </a:r>
          </a:p>
        </p:txBody>
      </p:sp>
      <p:graphicFrame>
        <p:nvGraphicFramePr>
          <p:cNvPr id="60453" name="Group 37"/>
          <p:cNvGraphicFramePr>
            <a:graphicFrameLocks noGrp="1"/>
          </p:cNvGraphicFramePr>
          <p:nvPr>
            <p:ph type="tbl" idx="1"/>
          </p:nvPr>
        </p:nvGraphicFramePr>
        <p:xfrm>
          <a:off x="228600" y="1219200"/>
          <a:ext cx="8534400" cy="4395788"/>
        </p:xfrm>
        <a:graphic>
          <a:graphicData uri="http://schemas.openxmlformats.org/drawingml/2006/table">
            <a:tbl>
              <a:tblPr rtl="1"/>
              <a:tblGrid>
                <a:gridCol w="8534400"/>
              </a:tblGrid>
              <a:tr h="4395788">
                <a:tc>
                  <a:txBody>
                    <a:bodyPr/>
                    <a:lstStyle>
                      <a:lvl1pPr marL="225425" indent="-225425">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265238" indent="-350838">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2570163" indent="-334963">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25425" marR="0" lvl="0" indent="-225425" algn="l" defTabSz="914400" rtl="0" eaLnBrk="1" fontAlgn="base" latinLnBrk="0" hangingPunct="1">
                        <a:lnSpc>
                          <a:spcPct val="8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3200" b="0" i="0" u="none" strike="noStrike" cap="none" normalizeH="0" baseline="0">
                          <a:ln>
                            <a:noFill/>
                          </a:ln>
                          <a:solidFill>
                            <a:srgbClr val="A50021"/>
                          </a:solidFill>
                          <a:effectLst/>
                          <a:latin typeface="Arial" charset="0"/>
                          <a:ea typeface="宋体" charset="0"/>
                        </a:rPr>
                        <a:t>Performance Issues</a:t>
                      </a:r>
                    </a:p>
                    <a:p>
                      <a:pPr marL="1265238" marR="0" lvl="1" indent="-350838"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Performance issues arising from the limited processing and communication capacities of computers and networks are considered under the following subheading:</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rgbClr val="CC0099"/>
                          </a:solidFill>
                          <a:effectLst/>
                          <a:latin typeface="Arial" charset="0"/>
                          <a:ea typeface="宋体" charset="0"/>
                        </a:rPr>
                        <a:t>Responsiveness</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2000" b="0" i="0" u="none" strike="noStrike" cap="none" normalizeH="0" baseline="0">
                          <a:ln>
                            <a:noFill/>
                          </a:ln>
                          <a:solidFill>
                            <a:schemeClr val="tx1"/>
                          </a:solidFill>
                          <a:effectLst/>
                          <a:latin typeface="Arial" charset="0"/>
                          <a:ea typeface="宋体" charset="0"/>
                        </a:rPr>
                        <a:t>E.g. a web browser can access the cached pages faster than the non-cached pages.</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rgbClr val="CC0099"/>
                          </a:solidFill>
                          <a:effectLst/>
                          <a:latin typeface="Arial" charset="0"/>
                          <a:ea typeface="Arial" charset="0"/>
                          <a:cs typeface="Arial" charset="0"/>
                        </a:rPr>
                        <a:t>Throughput</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rgbClr val="CC0099"/>
                          </a:solidFill>
                          <a:effectLst/>
                          <a:latin typeface="Arial" charset="0"/>
                          <a:ea typeface="Arial" charset="0"/>
                          <a:cs typeface="Arial" charset="0"/>
                        </a:rPr>
                        <a:t>Load balancing</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485900" algn="l"/>
                          <a:tab pos="1600200" algn="l"/>
                          <a:tab pos="1716088" algn="l"/>
                        </a:tabLst>
                      </a:pPr>
                      <a:r>
                        <a:rPr kumimoji="0" lang="en-US" altLang="en-US" sz="2000" b="0" i="0" u="none" strike="noStrike" cap="none" normalizeH="0" baseline="0">
                          <a:ln>
                            <a:noFill/>
                          </a:ln>
                          <a:solidFill>
                            <a:schemeClr val="tx1"/>
                          </a:solidFill>
                          <a:effectLst/>
                          <a:latin typeface="Arial" charset="0"/>
                          <a:ea typeface="Arial" charset="0"/>
                          <a:cs typeface="Arial" charset="0"/>
                        </a:rPr>
                        <a:t>E.g. using applets on clients, remove the load on the server.</a:t>
                      </a:r>
                      <a:endParaRPr kumimoji="0" lang="en-US" altLang="en-US" sz="2000" b="0" i="0" u="none" strike="noStrike" cap="none" normalizeH="0" baseline="0">
                        <a:ln>
                          <a:noFill/>
                        </a:ln>
                        <a:solidFill>
                          <a:schemeClr val="tx1"/>
                        </a:solidFill>
                        <a:effectLst/>
                        <a:latin typeface="Arial" charset="0"/>
                        <a:ea typeface="宋体" charset="0"/>
                      </a:endParaRPr>
                    </a:p>
                  </a:txBody>
                  <a:tcPr marT="45726" marB="45726"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79879"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7271ABD9-5F61-9D4B-BFFD-810E9EF78F75}" type="slidenum">
              <a:rPr lang="en-US" altLang="en-US" sz="1400"/>
              <a:pPr>
                <a:spcBef>
                  <a:spcPct val="0"/>
                </a:spcBef>
                <a:buFontTx/>
                <a:buNone/>
              </a:pPr>
              <a:t>4</a:t>
            </a:fld>
            <a:endParaRPr lang="en-US" altLang="en-US" sz="1400"/>
          </a:p>
        </p:txBody>
      </p:sp>
      <p:sp>
        <p:nvSpPr>
          <p:cNvPr id="819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Introduction</a:t>
            </a:r>
          </a:p>
        </p:txBody>
      </p:sp>
      <p:graphicFrame>
        <p:nvGraphicFramePr>
          <p:cNvPr id="4121" name="Group 25"/>
          <p:cNvGraphicFramePr>
            <a:graphicFrameLocks noGrp="1"/>
          </p:cNvGraphicFramePr>
          <p:nvPr>
            <p:ph type="tbl" idx="1"/>
          </p:nvPr>
        </p:nvGraphicFramePr>
        <p:xfrm>
          <a:off x="533400" y="1219200"/>
          <a:ext cx="8229600" cy="5202934"/>
        </p:xfrm>
        <a:graphic>
          <a:graphicData uri="http://schemas.openxmlformats.org/drawingml/2006/table">
            <a:tbl>
              <a:tblPr rtl="1"/>
              <a:tblGrid>
                <a:gridCol w="8229600"/>
              </a:tblGrid>
              <a:tr h="5202238">
                <a:tc>
                  <a:txBody>
                    <a:bodyPr/>
                    <a:lstStyle>
                      <a:lvl1pPr marL="338138" indent="-338138">
                        <a:spcBef>
                          <a:spcPct val="20000"/>
                        </a:spcBef>
                        <a:buFont typeface="Wingdings" charset="2"/>
                        <a:tabLst>
                          <a:tab pos="969963" algn="l"/>
                          <a:tab pos="1082675" algn="l"/>
                          <a:tab pos="1485900" algn="l"/>
                          <a:tab pos="1600200" algn="l"/>
                        </a:tabLst>
                        <a:defRPr sz="2800">
                          <a:solidFill>
                            <a:schemeClr val="tx1"/>
                          </a:solidFill>
                          <a:latin typeface="Arial" charset="0"/>
                          <a:ea typeface="Arial" charset="0"/>
                          <a:cs typeface="Arial" charset="0"/>
                        </a:defRPr>
                      </a:lvl1pPr>
                      <a:lvl2pPr marL="742950" indent="-285750">
                        <a:spcBef>
                          <a:spcPct val="20000"/>
                        </a:spcBef>
                        <a:buFont typeface="Wingdings" charset="2"/>
                        <a:tabLst>
                          <a:tab pos="969963" algn="l"/>
                          <a:tab pos="1082675" algn="l"/>
                          <a:tab pos="1485900" algn="l"/>
                          <a:tab pos="1600200"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082675" algn="l"/>
                          <a:tab pos="1485900" algn="l"/>
                          <a:tab pos="1600200" algn="l"/>
                        </a:tabLst>
                        <a:defRPr sz="2000">
                          <a:solidFill>
                            <a:schemeClr val="tx1"/>
                          </a:solidFill>
                          <a:latin typeface="Arial" charset="0"/>
                          <a:ea typeface="Arial" charset="0"/>
                          <a:cs typeface="Arial" charset="0"/>
                        </a:defRPr>
                      </a:lvl3pPr>
                      <a:lvl4pPr marL="1600200" indent="-22860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082675" algn="l"/>
                          <a:tab pos="1485900" algn="l"/>
                          <a:tab pos="1600200"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9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2600" b="0" i="0" u="none" strike="noStrike" cap="none" normalizeH="0" baseline="0">
                          <a:ln>
                            <a:noFill/>
                          </a:ln>
                          <a:solidFill>
                            <a:schemeClr val="tx1"/>
                          </a:solidFill>
                          <a:effectLst/>
                          <a:latin typeface="Arial" charset="0"/>
                          <a:ea typeface="宋体" charset="0"/>
                        </a:rPr>
                        <a:t>An </a:t>
                      </a:r>
                      <a:r>
                        <a:rPr kumimoji="0" lang="en-US" altLang="en-US" sz="2600" b="0" i="0" u="none" strike="noStrike" cap="none" normalizeH="0" baseline="0">
                          <a:ln>
                            <a:noFill/>
                          </a:ln>
                          <a:solidFill>
                            <a:srgbClr val="CC0099"/>
                          </a:solidFill>
                          <a:effectLst/>
                          <a:latin typeface="Arial" charset="0"/>
                          <a:ea typeface="宋体" charset="0"/>
                        </a:rPr>
                        <a:t>architectural model</a:t>
                      </a:r>
                      <a:r>
                        <a:rPr kumimoji="0" lang="en-US" altLang="en-US" sz="2600" b="0" i="0" u="none" strike="noStrike" cap="none" normalizeH="0" baseline="0">
                          <a:ln>
                            <a:noFill/>
                          </a:ln>
                          <a:solidFill>
                            <a:schemeClr val="tx1"/>
                          </a:solidFill>
                          <a:effectLst/>
                          <a:latin typeface="Arial" charset="0"/>
                          <a:ea typeface="宋体" charset="0"/>
                        </a:rPr>
                        <a:t> of a distributed system is concerned with the placement of its parts and the relationships between them. </a:t>
                      </a:r>
                    </a:p>
                    <a:p>
                      <a:pPr marL="338138" marR="0" lvl="0" indent="-338138" algn="l" defTabSz="914400" rtl="0" eaLnBrk="1" fontAlgn="base" latinLnBrk="0" hangingPunct="1">
                        <a:lnSpc>
                          <a:spcPct val="90000"/>
                        </a:lnSpc>
                        <a:spcBef>
                          <a:spcPct val="20000"/>
                        </a:spcBef>
                        <a:spcAft>
                          <a:spcPct val="0"/>
                        </a:spcAft>
                        <a:buClrTx/>
                        <a:buSzTx/>
                        <a:buFont typeface="Wingdings" charset="2"/>
                        <a:buNone/>
                        <a:tabLst>
                          <a:tab pos="969963" algn="l"/>
                          <a:tab pos="1082675" algn="l"/>
                          <a:tab pos="1485900" algn="l"/>
                          <a:tab pos="1600200" algn="l"/>
                        </a:tabLst>
                      </a:pPr>
                      <a:endParaRPr kumimoji="0" lang="en-US" altLang="en-US" sz="2600" b="0" i="0" u="none" strike="noStrike" cap="none" normalizeH="0" baseline="0">
                        <a:ln>
                          <a:noFill/>
                        </a:ln>
                        <a:solidFill>
                          <a:schemeClr val="tx1"/>
                        </a:solidFill>
                        <a:effectLst/>
                        <a:latin typeface="Arial" charset="0"/>
                        <a:ea typeface="宋体" charset="0"/>
                      </a:endParaRPr>
                    </a:p>
                    <a:p>
                      <a:pPr marL="338138" marR="0" lvl="0" indent="-338138" algn="l" defTabSz="914400" rtl="0" eaLnBrk="1" fontAlgn="base" latinLnBrk="0" hangingPunct="1">
                        <a:lnSpc>
                          <a:spcPct val="9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2600" b="0" i="0" u="none" strike="noStrike" cap="none" normalizeH="0" baseline="0">
                          <a:ln>
                            <a:noFill/>
                          </a:ln>
                          <a:solidFill>
                            <a:schemeClr val="tx1"/>
                          </a:solidFill>
                          <a:effectLst/>
                          <a:latin typeface="Arial" charset="0"/>
                          <a:ea typeface="Arial" charset="0"/>
                          <a:cs typeface="Arial" charset="0"/>
                        </a:rPr>
                        <a:t>Define the main components of the system, what their roles are and how they interact (software architecture), and how they are deployed in a underlying network of computers (system architecture);</a:t>
                      </a:r>
                      <a:endParaRPr kumimoji="0" lang="en-US" altLang="en-US" sz="2600" b="0" i="0" u="none" strike="noStrike" cap="none" normalizeH="0" baseline="0">
                        <a:ln>
                          <a:noFill/>
                        </a:ln>
                        <a:solidFill>
                          <a:schemeClr val="tx1"/>
                        </a:solidFill>
                        <a:effectLst/>
                        <a:latin typeface="Arial" charset="0"/>
                        <a:ea typeface="宋体" charset="0"/>
                      </a:endParaRPr>
                    </a:p>
                    <a:p>
                      <a:pPr marL="338138" marR="0" lvl="0" indent="-338138" algn="l" defTabSz="914400" rtl="0" eaLnBrk="1" fontAlgn="base" latinLnBrk="0" hangingPunct="1">
                        <a:lnSpc>
                          <a:spcPct val="90000"/>
                        </a:lnSpc>
                        <a:spcBef>
                          <a:spcPct val="20000"/>
                        </a:spcBef>
                        <a:spcAft>
                          <a:spcPct val="0"/>
                        </a:spcAft>
                        <a:buClrTx/>
                        <a:buSzTx/>
                        <a:buFont typeface="Wingdings" charset="2"/>
                        <a:buNone/>
                        <a:tabLst>
                          <a:tab pos="969963" algn="l"/>
                          <a:tab pos="1082675" algn="l"/>
                          <a:tab pos="1485900" algn="l"/>
                          <a:tab pos="1600200" algn="l"/>
                        </a:tabLst>
                      </a:pPr>
                      <a:endParaRPr kumimoji="0" lang="en-US" altLang="en-US" sz="2600" b="0" i="0" u="none" strike="noStrike" cap="none" normalizeH="0" baseline="0">
                        <a:ln>
                          <a:noFill/>
                        </a:ln>
                        <a:solidFill>
                          <a:schemeClr val="tx1"/>
                        </a:solidFill>
                        <a:effectLst/>
                        <a:latin typeface="Arial" charset="0"/>
                        <a:ea typeface="宋体" charset="0"/>
                      </a:endParaRPr>
                    </a:p>
                    <a:p>
                      <a:pPr marL="338138" marR="0" lvl="0" indent="-338138" algn="l" defTabSz="914400" rtl="0" eaLnBrk="1" fontAlgn="base" latinLnBrk="0" hangingPunct="1">
                        <a:lnSpc>
                          <a:spcPct val="9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2600" b="0" i="0" u="none" strike="noStrike" cap="none" normalizeH="0" baseline="0">
                          <a:ln>
                            <a:noFill/>
                          </a:ln>
                          <a:solidFill>
                            <a:schemeClr val="tx1"/>
                          </a:solidFill>
                          <a:effectLst/>
                          <a:latin typeface="Arial" charset="0"/>
                          <a:ea typeface="宋体" charset="0"/>
                        </a:rPr>
                        <a:t>Examples include:</a:t>
                      </a:r>
                    </a:p>
                    <a:p>
                      <a:pPr marL="2057400" marR="0" lvl="2" indent="-342900" algn="l" defTabSz="914400" rtl="0" eaLnBrk="1" fontAlgn="base" latinLnBrk="0" hangingPunct="1">
                        <a:lnSpc>
                          <a:spcPct val="9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600" b="0" i="0" u="none" strike="noStrike" cap="none" normalizeH="0" baseline="0">
                          <a:ln>
                            <a:noFill/>
                          </a:ln>
                          <a:solidFill>
                            <a:srgbClr val="CC0099"/>
                          </a:solidFill>
                          <a:effectLst/>
                          <a:latin typeface="Arial" charset="0"/>
                          <a:ea typeface="宋体" charset="0"/>
                        </a:rPr>
                        <a:t>Client-Server model</a:t>
                      </a:r>
                    </a:p>
                    <a:p>
                      <a:pPr marL="2057400" marR="0" lvl="2" indent="-342900" algn="l" defTabSz="914400" rtl="0" eaLnBrk="1" fontAlgn="base" latinLnBrk="0" hangingPunct="1">
                        <a:lnSpc>
                          <a:spcPct val="9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600" b="0" i="0" u="none" strike="noStrike" cap="none" normalizeH="0" baseline="0">
                          <a:ln>
                            <a:noFill/>
                          </a:ln>
                          <a:solidFill>
                            <a:srgbClr val="CC0099"/>
                          </a:solidFill>
                          <a:effectLst/>
                          <a:latin typeface="Arial" charset="0"/>
                          <a:ea typeface="宋体" charset="0"/>
                        </a:rPr>
                        <a:t>Peer-to-Peer model</a:t>
                      </a:r>
                    </a:p>
                  </a:txBody>
                  <a:tcPr marT="45719" marB="45719"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8199"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B0771834-BF9D-A441-B639-94600E0299AD}" type="slidenum">
              <a:rPr lang="en-US" altLang="en-US" sz="1400"/>
              <a:pPr>
                <a:spcBef>
                  <a:spcPct val="0"/>
                </a:spcBef>
                <a:buFontTx/>
                <a:buNone/>
              </a:pPr>
              <a:t>40</a:t>
            </a:fld>
            <a:endParaRPr lang="en-US" altLang="en-US" sz="1400"/>
          </a:p>
        </p:txBody>
      </p:sp>
      <p:sp>
        <p:nvSpPr>
          <p:cNvPr id="81923" name="Rectangle 2"/>
          <p:cNvSpPr>
            <a:spLocks noGrp="1" noChangeArrowheads="1"/>
          </p:cNvSpPr>
          <p:nvPr>
            <p:ph type="title"/>
          </p:nvPr>
        </p:nvSpPr>
        <p:spPr>
          <a:xfrm>
            <a:off x="457200" y="617538"/>
            <a:ext cx="8229600" cy="457200"/>
          </a:xfrm>
          <a:noFill/>
        </p:spPr>
        <p:txBody>
          <a:bodyPr anchorCtr="1">
            <a:spAutoFit/>
          </a:bodyPr>
          <a:lstStyle/>
          <a:p>
            <a:pPr eaLnBrk="1" hangingPunct="1"/>
            <a:r>
              <a:rPr lang="en-US" altLang="en-US" sz="2400" b="1">
                <a:solidFill>
                  <a:srgbClr val="669900"/>
                </a:solidFill>
              </a:rPr>
              <a:t>Design Requirements for distributed architectures</a:t>
            </a:r>
          </a:p>
        </p:txBody>
      </p:sp>
      <p:graphicFrame>
        <p:nvGraphicFramePr>
          <p:cNvPr id="61509" name="Group 69"/>
          <p:cNvGraphicFramePr>
            <a:graphicFrameLocks noGrp="1"/>
          </p:cNvGraphicFramePr>
          <p:nvPr>
            <p:ph type="tbl" idx="1"/>
          </p:nvPr>
        </p:nvGraphicFramePr>
        <p:xfrm>
          <a:off x="533400" y="1219200"/>
          <a:ext cx="8229600" cy="5200650"/>
        </p:xfrm>
        <a:graphic>
          <a:graphicData uri="http://schemas.openxmlformats.org/drawingml/2006/table">
            <a:tbl>
              <a:tblPr rtl="1"/>
              <a:tblGrid>
                <a:gridCol w="8229600"/>
              </a:tblGrid>
              <a:tr h="5200650">
                <a:tc>
                  <a:txBody>
                    <a:bodyPr/>
                    <a:lstStyle>
                      <a:lvl1pPr marL="350838" indent="-350838">
                        <a:spcBef>
                          <a:spcPct val="20000"/>
                        </a:spcBef>
                        <a:buFont typeface="Wingdings" charset="2"/>
                        <a:tabLst>
                          <a:tab pos="457200" algn="l"/>
                          <a:tab pos="1371600" algn="l"/>
                          <a:tab pos="1600200" algn="l"/>
                          <a:tab pos="1716088" algn="l"/>
                        </a:tabLst>
                        <a:defRPr sz="2800">
                          <a:solidFill>
                            <a:schemeClr val="tx1"/>
                          </a:solidFill>
                          <a:latin typeface="Arial" charset="0"/>
                          <a:ea typeface="Arial" charset="0"/>
                          <a:cs typeface="Arial" charset="0"/>
                        </a:defRPr>
                      </a:lvl1pPr>
                      <a:lvl2pPr marL="981075" indent="-234950">
                        <a:spcBef>
                          <a:spcPct val="20000"/>
                        </a:spcBef>
                        <a:buFont typeface="Wingdings" charset="2"/>
                        <a:tabLst>
                          <a:tab pos="457200" algn="l"/>
                          <a:tab pos="1371600" algn="l"/>
                          <a:tab pos="1600200" algn="l"/>
                          <a:tab pos="1716088"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457200" algn="l"/>
                          <a:tab pos="13716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457200" algn="l"/>
                          <a:tab pos="13716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457200" algn="l"/>
                          <a:tab pos="13716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457200" algn="l"/>
                          <a:tab pos="13716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457200" algn="l"/>
                          <a:tab pos="13716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457200" algn="l"/>
                          <a:tab pos="13716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457200" algn="l"/>
                          <a:tab pos="1371600" algn="l"/>
                          <a:tab pos="1600200" algn="l"/>
                          <a:tab pos="1716088" algn="l"/>
                        </a:tabLst>
                        <a:defRPr>
                          <a:solidFill>
                            <a:schemeClr val="tx1"/>
                          </a:solidFill>
                          <a:latin typeface="Arial" charset="0"/>
                          <a:ea typeface="Arial" charset="0"/>
                          <a:cs typeface="Arial" charset="0"/>
                        </a:defRPr>
                      </a:lvl9pPr>
                    </a:lstStyle>
                    <a:p>
                      <a:pPr marL="350838" marR="0" lvl="0" indent="-350838" algn="l" defTabSz="914400" rtl="0" eaLnBrk="1" fontAlgn="base" latinLnBrk="0" hangingPunct="1">
                        <a:lnSpc>
                          <a:spcPct val="80000"/>
                        </a:lnSpc>
                        <a:spcBef>
                          <a:spcPct val="20000"/>
                        </a:spcBef>
                        <a:spcAft>
                          <a:spcPct val="0"/>
                        </a:spcAft>
                        <a:buClrTx/>
                        <a:buSzTx/>
                        <a:buFont typeface="Wingdings" charset="2"/>
                        <a:buChar char="§"/>
                        <a:tabLst>
                          <a:tab pos="457200" algn="l"/>
                          <a:tab pos="1371600" algn="l"/>
                          <a:tab pos="1600200" algn="l"/>
                          <a:tab pos="1716088" algn="l"/>
                        </a:tabLst>
                      </a:pPr>
                      <a:r>
                        <a:rPr kumimoji="0" lang="en-US" altLang="en-US" sz="3200" b="0" i="0" u="none" strike="noStrike" cap="none" normalizeH="0" baseline="0">
                          <a:ln>
                            <a:noFill/>
                          </a:ln>
                          <a:solidFill>
                            <a:srgbClr val="A50021"/>
                          </a:solidFill>
                          <a:effectLst/>
                          <a:latin typeface="Arial" charset="0"/>
                          <a:ea typeface="宋体" charset="0"/>
                        </a:rPr>
                        <a:t>Quality of service</a:t>
                      </a:r>
                    </a:p>
                    <a:p>
                      <a:pPr marL="981075" marR="0" lvl="1" indent="-234950" algn="l" defTabSz="914400" rtl="0" eaLnBrk="1" fontAlgn="base" latinLnBrk="0" hangingPunct="1">
                        <a:lnSpc>
                          <a:spcPct val="80000"/>
                        </a:lnSpc>
                        <a:spcBef>
                          <a:spcPct val="20000"/>
                        </a:spcBef>
                        <a:spcAft>
                          <a:spcPct val="0"/>
                        </a:spcAft>
                        <a:buClrTx/>
                        <a:buSzTx/>
                        <a:buFont typeface="Wingdings" charset="2"/>
                        <a:buChar char="Ø"/>
                        <a:tabLst>
                          <a:tab pos="457200" algn="l"/>
                          <a:tab pos="13716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The ability of systems to meet deadlines.</a:t>
                      </a:r>
                    </a:p>
                    <a:p>
                      <a:pPr marL="981075" marR="0" lvl="1" indent="-234950" algn="l" defTabSz="914400" rtl="0" eaLnBrk="1" fontAlgn="base" latinLnBrk="0" hangingPunct="1">
                        <a:lnSpc>
                          <a:spcPct val="80000"/>
                        </a:lnSpc>
                        <a:spcBef>
                          <a:spcPct val="20000"/>
                        </a:spcBef>
                        <a:spcAft>
                          <a:spcPct val="0"/>
                        </a:spcAft>
                        <a:buClrTx/>
                        <a:buSzTx/>
                        <a:buFont typeface="Wingdings" charset="2"/>
                        <a:buChar char="Ø"/>
                        <a:tabLst>
                          <a:tab pos="457200" algn="l"/>
                          <a:tab pos="13716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宋体" charset="0"/>
                      </a:endParaRPr>
                    </a:p>
                    <a:p>
                      <a:pPr marL="981075" marR="0" lvl="1" indent="-234950" algn="l" defTabSz="914400" rtl="0" eaLnBrk="1" fontAlgn="base" latinLnBrk="0" hangingPunct="1">
                        <a:lnSpc>
                          <a:spcPct val="80000"/>
                        </a:lnSpc>
                        <a:spcBef>
                          <a:spcPct val="20000"/>
                        </a:spcBef>
                        <a:spcAft>
                          <a:spcPct val="0"/>
                        </a:spcAft>
                        <a:buClrTx/>
                        <a:buSzTx/>
                        <a:buFont typeface="Wingdings" charset="2"/>
                        <a:buChar char="Ø"/>
                        <a:tabLst>
                          <a:tab pos="457200" algn="l"/>
                          <a:tab pos="13716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It depends on availability of the necessary </a:t>
                      </a:r>
                    </a:p>
                    <a:p>
                      <a:pPr marL="981075" marR="0" lvl="1" indent="-234950" algn="l" defTabSz="914400" rtl="0" eaLnBrk="1" fontAlgn="base" latinLnBrk="0" hangingPunct="1">
                        <a:lnSpc>
                          <a:spcPct val="80000"/>
                        </a:lnSpc>
                        <a:spcBef>
                          <a:spcPct val="20000"/>
                        </a:spcBef>
                        <a:spcAft>
                          <a:spcPct val="0"/>
                        </a:spcAft>
                        <a:buClrTx/>
                        <a:buSzTx/>
                        <a:buFont typeface="Wingdings" charset="2"/>
                        <a:buNone/>
                        <a:tabLst>
                          <a:tab pos="457200" algn="l"/>
                          <a:tab pos="13716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   computing and network resources at the</a:t>
                      </a:r>
                    </a:p>
                    <a:p>
                      <a:pPr marL="981075" marR="0" lvl="1" indent="-234950" algn="l" defTabSz="914400" rtl="0" eaLnBrk="1" fontAlgn="base" latinLnBrk="0" hangingPunct="1">
                        <a:lnSpc>
                          <a:spcPct val="80000"/>
                        </a:lnSpc>
                        <a:spcBef>
                          <a:spcPct val="20000"/>
                        </a:spcBef>
                        <a:spcAft>
                          <a:spcPct val="0"/>
                        </a:spcAft>
                        <a:buClrTx/>
                        <a:buSzTx/>
                        <a:buFont typeface="Wingdings" charset="2"/>
                        <a:buNone/>
                        <a:tabLst>
                          <a:tab pos="457200" algn="l"/>
                          <a:tab pos="13716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   appropriate time.</a:t>
                      </a:r>
                    </a:p>
                    <a:p>
                      <a:pPr marL="981075" marR="0" lvl="1" indent="-234950" algn="l" defTabSz="914400" rtl="0" eaLnBrk="1" fontAlgn="base" latinLnBrk="0" hangingPunct="1">
                        <a:lnSpc>
                          <a:spcPct val="80000"/>
                        </a:lnSpc>
                        <a:spcBef>
                          <a:spcPct val="20000"/>
                        </a:spcBef>
                        <a:spcAft>
                          <a:spcPct val="0"/>
                        </a:spcAft>
                        <a:buClrTx/>
                        <a:buSzTx/>
                        <a:buFont typeface="Wingdings" charset="2"/>
                        <a:buChar char="Ø"/>
                        <a:tabLst>
                          <a:tab pos="457200" algn="l"/>
                          <a:tab pos="13716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宋体" charset="0"/>
                      </a:endParaRPr>
                    </a:p>
                    <a:p>
                      <a:pPr marL="981075" marR="0" lvl="1" indent="-234950" algn="l" defTabSz="914400" rtl="0" eaLnBrk="1" fontAlgn="base" latinLnBrk="0" hangingPunct="1">
                        <a:lnSpc>
                          <a:spcPct val="80000"/>
                        </a:lnSpc>
                        <a:spcBef>
                          <a:spcPct val="20000"/>
                        </a:spcBef>
                        <a:spcAft>
                          <a:spcPct val="0"/>
                        </a:spcAft>
                        <a:buClrTx/>
                        <a:buSzTx/>
                        <a:buFont typeface="Wingdings" charset="2"/>
                        <a:buChar char="Ø"/>
                        <a:tabLst>
                          <a:tab pos="457200" algn="l"/>
                          <a:tab pos="13716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This implies a requirement for the system to provide guaranteed computing and communication resources that are sufficient to enable applications to complete each task on time.</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457200" algn="l"/>
                          <a:tab pos="13716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E.g. the task of displaying a frame of video</a:t>
                      </a:r>
                    </a:p>
                  </a:txBody>
                  <a:tcPr marT="45727" marB="45727"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81927"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E20B7298-2B03-2744-9DA6-F46A6EB7B8EF}" type="slidenum">
              <a:rPr lang="en-US" altLang="en-US" sz="1400"/>
              <a:pPr>
                <a:spcBef>
                  <a:spcPct val="0"/>
                </a:spcBef>
                <a:buFontTx/>
                <a:buNone/>
              </a:pPr>
              <a:t>41</a:t>
            </a:fld>
            <a:endParaRPr lang="en-US" altLang="en-US" sz="1400"/>
          </a:p>
        </p:txBody>
      </p:sp>
      <p:sp>
        <p:nvSpPr>
          <p:cNvPr id="83971" name="Rectangle 2"/>
          <p:cNvSpPr>
            <a:spLocks noGrp="1" noChangeArrowheads="1"/>
          </p:cNvSpPr>
          <p:nvPr>
            <p:ph type="title"/>
          </p:nvPr>
        </p:nvSpPr>
        <p:spPr>
          <a:xfrm>
            <a:off x="457200" y="617538"/>
            <a:ext cx="8229600" cy="457200"/>
          </a:xfrm>
          <a:noFill/>
        </p:spPr>
        <p:txBody>
          <a:bodyPr anchorCtr="1">
            <a:spAutoFit/>
          </a:bodyPr>
          <a:lstStyle/>
          <a:p>
            <a:pPr eaLnBrk="1" hangingPunct="1"/>
            <a:r>
              <a:rPr lang="en-US" altLang="en-US" sz="2800" b="1">
                <a:solidFill>
                  <a:srgbClr val="669900"/>
                </a:solidFill>
              </a:rPr>
              <a:t>Design Requirements for distributed architectures</a:t>
            </a:r>
          </a:p>
        </p:txBody>
      </p:sp>
      <p:graphicFrame>
        <p:nvGraphicFramePr>
          <p:cNvPr id="195600" name="Group 16"/>
          <p:cNvGraphicFramePr>
            <a:graphicFrameLocks noGrp="1"/>
          </p:cNvGraphicFramePr>
          <p:nvPr>
            <p:ph type="tbl" idx="1"/>
          </p:nvPr>
        </p:nvGraphicFramePr>
        <p:xfrm>
          <a:off x="533400" y="1652588"/>
          <a:ext cx="8229600" cy="2615074"/>
        </p:xfrm>
        <a:graphic>
          <a:graphicData uri="http://schemas.openxmlformats.org/drawingml/2006/table">
            <a:tbl>
              <a:tblPr rtl="1"/>
              <a:tblGrid>
                <a:gridCol w="8229600"/>
              </a:tblGrid>
              <a:tr h="2614612">
                <a:tc>
                  <a:txBody>
                    <a:bodyPr/>
                    <a:lstStyle/>
                    <a:p>
                      <a:pPr marL="981075" marR="0" lvl="1" indent="-234950" algn="l" defTabSz="914400" rtl="0" eaLnBrk="1" fontAlgn="base" latinLnBrk="0" hangingPunct="1">
                        <a:lnSpc>
                          <a:spcPct val="80000"/>
                        </a:lnSpc>
                        <a:spcBef>
                          <a:spcPct val="20000"/>
                        </a:spcBef>
                        <a:spcAft>
                          <a:spcPct val="0"/>
                        </a:spcAft>
                        <a:buClrTx/>
                        <a:buSzTx/>
                        <a:buFont typeface="Wingdings" pitchFamily="2" charset="2"/>
                        <a:buChar char="Ø"/>
                        <a:tabLst>
                          <a:tab pos="457200" algn="l"/>
                          <a:tab pos="1371600" algn="l"/>
                          <a:tab pos="1600200" algn="l"/>
                          <a:tab pos="1716088" algn="l"/>
                        </a:tabLst>
                      </a:pPr>
                      <a:r>
                        <a:rPr kumimoji="0" lang="en-US" sz="2800" b="0" i="0" u="none" strike="noStrike" cap="none" normalizeH="0" baseline="0" dirty="0" smtClean="0">
                          <a:ln>
                            <a:noFill/>
                          </a:ln>
                          <a:solidFill>
                            <a:schemeClr val="tx1"/>
                          </a:solidFill>
                          <a:effectLst/>
                          <a:latin typeface="Arial" charset="0"/>
                          <a:ea typeface="宋体" pitchFamily="2" charset="-122"/>
                          <a:cs typeface="Arial" charset="0"/>
                        </a:rPr>
                        <a:t>The main properties of the quality of the</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None/>
                        <a:tabLst>
                          <a:tab pos="457200" algn="l"/>
                          <a:tab pos="1371600" algn="l"/>
                          <a:tab pos="1600200" algn="l"/>
                          <a:tab pos="1716088" algn="l"/>
                        </a:tabLst>
                      </a:pPr>
                      <a:r>
                        <a:rPr kumimoji="0" lang="en-US" sz="2800" b="0" i="0" u="none" strike="noStrike" cap="none" normalizeH="0" baseline="0" dirty="0" smtClean="0">
                          <a:ln>
                            <a:noFill/>
                          </a:ln>
                          <a:solidFill>
                            <a:schemeClr val="tx1"/>
                          </a:solidFill>
                          <a:effectLst/>
                          <a:latin typeface="Arial" charset="0"/>
                          <a:ea typeface="宋体" pitchFamily="2" charset="-122"/>
                          <a:cs typeface="Arial" charset="0"/>
                        </a:rPr>
                        <a:t>   service are: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457200" algn="l"/>
                          <a:tab pos="1371600" algn="l"/>
                          <a:tab pos="1600200" algn="l"/>
                          <a:tab pos="1716088" algn="l"/>
                        </a:tabLst>
                      </a:pPr>
                      <a:r>
                        <a:rPr kumimoji="0" lang="en-US" sz="2400" b="0" i="0" u="none" strike="noStrike" cap="none" normalizeH="0" baseline="0" dirty="0" smtClean="0">
                          <a:ln>
                            <a:noFill/>
                          </a:ln>
                          <a:solidFill>
                            <a:srgbClr val="CC0099"/>
                          </a:solidFill>
                          <a:effectLst/>
                          <a:latin typeface="Arial" charset="0"/>
                          <a:cs typeface="Arial" charset="0"/>
                        </a:rPr>
                        <a:t>Reliability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457200" algn="l"/>
                          <a:tab pos="1371600" algn="l"/>
                          <a:tab pos="1600200" algn="l"/>
                          <a:tab pos="1716088" algn="l"/>
                        </a:tabLst>
                      </a:pPr>
                      <a:r>
                        <a:rPr kumimoji="0" lang="en-US" sz="2400" b="0" i="0" u="none" strike="noStrike" cap="none" normalizeH="0" baseline="0" dirty="0" smtClean="0">
                          <a:ln>
                            <a:noFill/>
                          </a:ln>
                          <a:solidFill>
                            <a:srgbClr val="CC0099"/>
                          </a:solidFill>
                          <a:effectLst/>
                          <a:latin typeface="Arial" charset="0"/>
                          <a:cs typeface="Arial" charset="0"/>
                        </a:rPr>
                        <a:t>Security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457200" algn="l"/>
                          <a:tab pos="1371600" algn="l"/>
                          <a:tab pos="1600200" algn="l"/>
                          <a:tab pos="1716088" algn="l"/>
                        </a:tabLst>
                      </a:pPr>
                      <a:r>
                        <a:rPr kumimoji="0" lang="en-US" sz="2400" b="0" i="0" u="none" strike="noStrike" cap="none" normalizeH="0" baseline="0" dirty="0" smtClean="0">
                          <a:ln>
                            <a:noFill/>
                          </a:ln>
                          <a:solidFill>
                            <a:srgbClr val="CC0099"/>
                          </a:solidFill>
                          <a:effectLst/>
                          <a:latin typeface="Arial" charset="0"/>
                          <a:cs typeface="Arial" charset="0"/>
                        </a:rPr>
                        <a:t>Performance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457200" algn="l"/>
                          <a:tab pos="1371600" algn="l"/>
                          <a:tab pos="1600200" algn="l"/>
                          <a:tab pos="1716088" algn="l"/>
                        </a:tabLst>
                      </a:pPr>
                      <a:r>
                        <a:rPr kumimoji="0" lang="en-US" sz="2400" b="0" i="0" u="none" strike="noStrike" cap="none" normalizeH="0" baseline="0" dirty="0" smtClean="0">
                          <a:ln>
                            <a:noFill/>
                          </a:ln>
                          <a:solidFill>
                            <a:srgbClr val="CC0099"/>
                          </a:solidFill>
                          <a:effectLst/>
                          <a:latin typeface="Arial" charset="0"/>
                          <a:cs typeface="Arial" charset="0"/>
                        </a:rPr>
                        <a:t>Adaptability</a:t>
                      </a:r>
                    </a:p>
                  </a:txBody>
                  <a:tcPr marT="45665" marB="4566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3975"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E42941CD-80D2-104F-9801-678EAFF39FCB}" type="slidenum">
              <a:rPr lang="en-US" altLang="en-US" sz="1400"/>
              <a:pPr>
                <a:spcBef>
                  <a:spcPct val="0"/>
                </a:spcBef>
                <a:buFontTx/>
                <a:buNone/>
              </a:pPr>
              <a:t>42</a:t>
            </a:fld>
            <a:endParaRPr lang="en-US" altLang="en-US" sz="1400"/>
          </a:p>
        </p:txBody>
      </p:sp>
      <p:sp>
        <p:nvSpPr>
          <p:cNvPr id="86019" name="Rectangle 2"/>
          <p:cNvSpPr>
            <a:spLocks noGrp="1" noChangeArrowheads="1"/>
          </p:cNvSpPr>
          <p:nvPr>
            <p:ph type="title"/>
          </p:nvPr>
        </p:nvSpPr>
        <p:spPr>
          <a:xfrm>
            <a:off x="457200" y="617538"/>
            <a:ext cx="8229600" cy="457200"/>
          </a:xfrm>
          <a:noFill/>
        </p:spPr>
        <p:txBody>
          <a:bodyPr anchorCtr="1">
            <a:spAutoFit/>
          </a:bodyPr>
          <a:lstStyle/>
          <a:p>
            <a:pPr eaLnBrk="1" hangingPunct="1"/>
            <a:r>
              <a:rPr lang="en-US" altLang="en-US" sz="2400" b="1">
                <a:solidFill>
                  <a:srgbClr val="669900"/>
                </a:solidFill>
              </a:rPr>
              <a:t>Design Requirements for distributed architectures</a:t>
            </a:r>
          </a:p>
        </p:txBody>
      </p:sp>
      <p:graphicFrame>
        <p:nvGraphicFramePr>
          <p:cNvPr id="62503" name="Group 39"/>
          <p:cNvGraphicFramePr>
            <a:graphicFrameLocks noGrp="1"/>
          </p:cNvGraphicFramePr>
          <p:nvPr>
            <p:ph type="tbl" idx="1"/>
          </p:nvPr>
        </p:nvGraphicFramePr>
        <p:xfrm>
          <a:off x="533400" y="1219200"/>
          <a:ext cx="8229600" cy="4816475"/>
        </p:xfrm>
        <a:graphic>
          <a:graphicData uri="http://schemas.openxmlformats.org/drawingml/2006/table">
            <a:tbl>
              <a:tblPr rtl="1"/>
              <a:tblGrid>
                <a:gridCol w="8229600"/>
              </a:tblGrid>
              <a:tr h="4816475">
                <a:tc>
                  <a:txBody>
                    <a:bodyPr/>
                    <a:lstStyle>
                      <a:lvl1pPr marL="225425" indent="-225425">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2570163" indent="-334963">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25425" marR="0" lvl="0" indent="-225425" algn="l" defTabSz="914400" rtl="0" eaLnBrk="1" fontAlgn="base" latinLnBrk="0" hangingPunct="1">
                        <a:lnSpc>
                          <a:spcPct val="9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2800" b="0" i="0" u="none" strike="noStrike" cap="none" normalizeH="0" baseline="0">
                          <a:ln>
                            <a:noFill/>
                          </a:ln>
                          <a:solidFill>
                            <a:srgbClr val="A50021"/>
                          </a:solidFill>
                          <a:effectLst/>
                          <a:latin typeface="Arial" charset="0"/>
                          <a:ea typeface="Arial" charset="0"/>
                          <a:cs typeface="Arial" charset="0"/>
                        </a:rPr>
                        <a:t>Use of caching and replication</a:t>
                      </a:r>
                      <a:endParaRPr kumimoji="0" lang="en-US" altLang="en-US" sz="2800" b="0" i="0" u="none" strike="noStrike" cap="none" normalizeH="0" baseline="0">
                        <a:ln>
                          <a:noFill/>
                        </a:ln>
                        <a:solidFill>
                          <a:srgbClr val="A5002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Distributed systems overcome the performance issues by the use of data replication and caching. </a:t>
                      </a:r>
                    </a:p>
                    <a:p>
                      <a:pPr marL="225425" marR="0" lvl="0" indent="-225425" algn="l" defTabSz="914400" rtl="0" eaLnBrk="1" fontAlgn="base" latinLnBrk="0" hangingPunct="1">
                        <a:lnSpc>
                          <a:spcPct val="8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2800" b="0" i="0" u="none" strike="noStrike" cap="none" normalizeH="0" baseline="0">
                          <a:ln>
                            <a:noFill/>
                          </a:ln>
                          <a:solidFill>
                            <a:srgbClr val="A50021"/>
                          </a:solidFill>
                          <a:effectLst/>
                          <a:latin typeface="Arial" charset="0"/>
                          <a:ea typeface="宋体" charset="0"/>
                        </a:rPr>
                        <a:t>Dependability issues</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Dependability of computer systems is defined as:</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000" b="0" i="0" u="none" strike="noStrike" cap="none" normalizeH="0" baseline="0">
                          <a:ln>
                            <a:noFill/>
                          </a:ln>
                          <a:solidFill>
                            <a:srgbClr val="CC0099"/>
                          </a:solidFill>
                          <a:effectLst/>
                          <a:latin typeface="Arial" charset="0"/>
                          <a:ea typeface="宋体" charset="0"/>
                        </a:rPr>
                        <a:t>Correctness</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000" b="0" i="0" u="none" strike="noStrike" cap="none" normalizeH="0" baseline="0">
                          <a:ln>
                            <a:noFill/>
                          </a:ln>
                          <a:solidFill>
                            <a:srgbClr val="CC0099"/>
                          </a:solidFill>
                          <a:effectLst/>
                          <a:latin typeface="Arial" charset="0"/>
                          <a:ea typeface="宋体" charset="0"/>
                        </a:rPr>
                        <a:t>Security</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1800" b="0" i="0" u="none" strike="noStrike" cap="none" normalizeH="0" baseline="0">
                          <a:ln>
                            <a:noFill/>
                          </a:ln>
                          <a:solidFill>
                            <a:schemeClr val="tx1"/>
                          </a:solidFill>
                          <a:effectLst/>
                          <a:latin typeface="Arial" charset="0"/>
                          <a:ea typeface="宋体" charset="0"/>
                        </a:rPr>
                        <a:t>Security is locating sensitive data and other resources only in computers that can be secured effectively against attack.</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1800" b="0" i="0" u="none" strike="noStrike" cap="none" normalizeH="0" baseline="0">
                          <a:ln>
                            <a:noFill/>
                          </a:ln>
                          <a:solidFill>
                            <a:schemeClr val="tx1"/>
                          </a:solidFill>
                          <a:effectLst/>
                          <a:latin typeface="Arial" charset="0"/>
                          <a:ea typeface="宋体" charset="0"/>
                        </a:rPr>
                        <a:t>E.g. a hospital database</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000" b="0" i="0" u="none" strike="noStrike" cap="none" normalizeH="0" baseline="0">
                          <a:ln>
                            <a:noFill/>
                          </a:ln>
                          <a:solidFill>
                            <a:srgbClr val="CC0099"/>
                          </a:solidFill>
                          <a:effectLst/>
                          <a:latin typeface="Arial" charset="0"/>
                          <a:ea typeface="宋体" charset="0"/>
                        </a:rPr>
                        <a:t>Fault tolerance</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1800" b="0" i="0" u="none" strike="noStrike" cap="none" normalizeH="0" baseline="0">
                          <a:ln>
                            <a:noFill/>
                          </a:ln>
                          <a:solidFill>
                            <a:schemeClr val="tx1"/>
                          </a:solidFill>
                          <a:effectLst/>
                          <a:latin typeface="Arial" charset="0"/>
                          <a:ea typeface="宋体" charset="0"/>
                        </a:rPr>
                        <a:t>Dependable applications should continue to function in the presence of faults in hardware, software, and networks.</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1800" b="0" i="0" u="none" strike="noStrike" cap="none" normalizeH="0" baseline="0">
                          <a:ln>
                            <a:noFill/>
                          </a:ln>
                          <a:solidFill>
                            <a:schemeClr val="tx1"/>
                          </a:solidFill>
                          <a:effectLst/>
                          <a:latin typeface="Arial" charset="0"/>
                          <a:ea typeface="宋体" charset="0"/>
                        </a:rPr>
                        <a:t>Reliability is achieved by redundancy.</a:t>
                      </a:r>
                      <a:endParaRPr kumimoji="0" lang="en-US" altLang="en-US" sz="1800" b="0" i="0" u="none" strike="noStrike" cap="none" normalizeH="0" baseline="0">
                        <a:ln>
                          <a:noFill/>
                        </a:ln>
                        <a:solidFill>
                          <a:srgbClr val="A50021"/>
                        </a:solidFill>
                        <a:effectLst/>
                        <a:latin typeface="Arial" charset="0"/>
                        <a:ea typeface="宋体" charset="0"/>
                      </a:endParaRPr>
                    </a:p>
                  </a:txBody>
                  <a:tcPr marT="45726" marB="45726"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86023"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74CA9D6C-0975-574A-8AF6-44EA8E63C3D8}" type="slidenum">
              <a:rPr lang="en-US" altLang="en-US" sz="1400"/>
              <a:pPr>
                <a:spcBef>
                  <a:spcPct val="0"/>
                </a:spcBef>
                <a:buFontTx/>
                <a:buNone/>
              </a:pPr>
              <a:t>43</a:t>
            </a:fld>
            <a:endParaRPr lang="en-US" altLang="en-US" sz="1400"/>
          </a:p>
        </p:txBody>
      </p:sp>
      <p:sp>
        <p:nvSpPr>
          <p:cNvPr id="8806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Fundamental Models</a:t>
            </a:r>
          </a:p>
        </p:txBody>
      </p:sp>
      <p:graphicFrame>
        <p:nvGraphicFramePr>
          <p:cNvPr id="67595" name="Group 11"/>
          <p:cNvGraphicFramePr>
            <a:graphicFrameLocks noGrp="1"/>
          </p:cNvGraphicFramePr>
          <p:nvPr>
            <p:ph type="tbl" idx="1"/>
          </p:nvPr>
        </p:nvGraphicFramePr>
        <p:xfrm>
          <a:off x="533400" y="1931988"/>
          <a:ext cx="8229600" cy="2335212"/>
        </p:xfrm>
        <a:graphic>
          <a:graphicData uri="http://schemas.openxmlformats.org/drawingml/2006/table">
            <a:tbl>
              <a:tblPr rtl="1"/>
              <a:tblGrid>
                <a:gridCol w="8229600"/>
              </a:tblGrid>
              <a:tr h="2335212">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smtClean="0">
                          <a:ln>
                            <a:noFill/>
                          </a:ln>
                          <a:solidFill>
                            <a:schemeClr val="tx1"/>
                          </a:solidFill>
                          <a:effectLst/>
                          <a:latin typeface="Arial" charset="0"/>
                          <a:cs typeface="Arial" charset="0"/>
                        </a:rPr>
                        <a:t>Introduction</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smtClean="0">
                          <a:ln>
                            <a:noFill/>
                          </a:ln>
                          <a:solidFill>
                            <a:schemeClr val="tx1"/>
                          </a:solidFill>
                          <a:effectLst/>
                          <a:latin typeface="Arial" charset="0"/>
                          <a:cs typeface="Arial" charset="0"/>
                        </a:rPr>
                        <a:t>Interaction Model</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smtClean="0">
                          <a:ln>
                            <a:noFill/>
                          </a:ln>
                          <a:solidFill>
                            <a:schemeClr val="tx1"/>
                          </a:solidFill>
                          <a:effectLst/>
                          <a:latin typeface="Arial" charset="0"/>
                          <a:cs typeface="Arial" charset="0"/>
                        </a:rPr>
                        <a:t>Failure Model</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smtClean="0">
                          <a:ln>
                            <a:noFill/>
                          </a:ln>
                          <a:solidFill>
                            <a:schemeClr val="tx1"/>
                          </a:solidFill>
                          <a:effectLst/>
                          <a:latin typeface="Arial" charset="0"/>
                          <a:cs typeface="Arial" charset="0"/>
                        </a:rPr>
                        <a:t>Security Model</a:t>
                      </a:r>
                    </a:p>
                  </a:txBody>
                  <a:tcPr marT="45729" marB="45729"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8071"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118C4ED6-EBD5-F64C-920E-4E61D993BC83}" type="slidenum">
              <a:rPr lang="en-US" altLang="en-US" sz="1400"/>
              <a:pPr>
                <a:spcBef>
                  <a:spcPct val="0"/>
                </a:spcBef>
                <a:buFontTx/>
                <a:buNone/>
              </a:pPr>
              <a:t>44</a:t>
            </a:fld>
            <a:endParaRPr lang="en-US" altLang="en-US" sz="1400"/>
          </a:p>
        </p:txBody>
      </p:sp>
      <p:sp>
        <p:nvSpPr>
          <p:cNvPr id="9011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Fundamental Models-Intro</a:t>
            </a:r>
          </a:p>
        </p:txBody>
      </p:sp>
      <p:graphicFrame>
        <p:nvGraphicFramePr>
          <p:cNvPr id="58388" name="Group 20"/>
          <p:cNvGraphicFramePr>
            <a:graphicFrameLocks noGrp="1"/>
          </p:cNvGraphicFramePr>
          <p:nvPr>
            <p:ph type="tbl" idx="1"/>
          </p:nvPr>
        </p:nvGraphicFramePr>
        <p:xfrm>
          <a:off x="533400" y="1219200"/>
          <a:ext cx="8229600" cy="3797748"/>
        </p:xfrm>
        <a:graphic>
          <a:graphicData uri="http://schemas.openxmlformats.org/drawingml/2006/table">
            <a:tbl>
              <a:tblPr rtl="1"/>
              <a:tblGrid>
                <a:gridCol w="8229600"/>
              </a:tblGrid>
              <a:tr h="3797300">
                <a:tc>
                  <a:txBody>
                    <a:bodyPr/>
                    <a:lstStyle>
                      <a:lvl1pPr marL="225425" indent="-225425">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742950" indent="-28575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25425" marR="0" lvl="0" indent="-225425" algn="l" defTabSz="914400" rtl="0" eaLnBrk="1" fontAlgn="base" latinLnBrk="0" hangingPunct="1">
                        <a:lnSpc>
                          <a:spcPct val="8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3200" b="0" i="0" u="none" strike="noStrike" cap="none" normalizeH="0" baseline="0">
                          <a:ln>
                            <a:noFill/>
                          </a:ln>
                          <a:solidFill>
                            <a:schemeClr val="tx1"/>
                          </a:solidFill>
                          <a:effectLst/>
                          <a:latin typeface="Arial" charset="0"/>
                          <a:ea typeface="Arial" charset="0"/>
                          <a:cs typeface="Arial" charset="0"/>
                        </a:rPr>
                        <a:t>Fundamental Models are concerned with a more  formal description of the properties that are common in all of the architectural models.</a:t>
                      </a:r>
                    </a:p>
                    <a:p>
                      <a:pPr marL="225425" marR="0" lvl="0" indent="-225425" algn="l" defTabSz="914400" rtl="0" eaLnBrk="1" fontAlgn="base" latinLnBrk="0" hangingPunct="1">
                        <a:lnSpc>
                          <a:spcPct val="80000"/>
                        </a:lnSpc>
                        <a:spcBef>
                          <a:spcPct val="20000"/>
                        </a:spcBef>
                        <a:spcAft>
                          <a:spcPct val="0"/>
                        </a:spcAft>
                        <a:buClrTx/>
                        <a:buSzTx/>
                        <a:buFont typeface="Wingdings" charset="2"/>
                        <a:buChar char="§"/>
                        <a:tabLst>
                          <a:tab pos="969963" algn="l"/>
                          <a:tab pos="1485900" algn="l"/>
                          <a:tab pos="1600200" algn="l"/>
                          <a:tab pos="1716088" algn="l"/>
                        </a:tabLst>
                      </a:pPr>
                      <a:endParaRPr kumimoji="0" lang="en-US" altLang="en-US" sz="3200" b="0" i="0" u="none" strike="noStrike" cap="none" normalizeH="0" baseline="0">
                        <a:ln>
                          <a:noFill/>
                        </a:ln>
                        <a:solidFill>
                          <a:schemeClr val="tx1"/>
                        </a:solidFill>
                        <a:effectLst/>
                        <a:latin typeface="Arial" charset="0"/>
                        <a:ea typeface="Arial" charset="0"/>
                        <a:cs typeface="Arial" charset="0"/>
                      </a:endParaRPr>
                    </a:p>
                    <a:p>
                      <a:pPr marL="225425" marR="0" lvl="0" indent="-225425" algn="l" defTabSz="914400" rtl="0" eaLnBrk="1" fontAlgn="base" latinLnBrk="0" hangingPunct="1">
                        <a:lnSpc>
                          <a:spcPct val="8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3200" b="0" i="0" u="none" strike="noStrike" cap="none" normalizeH="0" baseline="0">
                          <a:ln>
                            <a:noFill/>
                          </a:ln>
                          <a:solidFill>
                            <a:schemeClr val="tx1"/>
                          </a:solidFill>
                          <a:effectLst/>
                          <a:latin typeface="Arial" charset="0"/>
                          <a:ea typeface="Arial" charset="0"/>
                          <a:cs typeface="Arial" charset="0"/>
                        </a:rPr>
                        <a:t>All architectural models are composed of processes that communicate with each other by sending messages over a computer networks.</a:t>
                      </a:r>
                      <a:endParaRPr kumimoji="0" lang="en-US" altLang="en-US" sz="3200" b="0" i="0" u="none" strike="noStrike" cap="none" normalizeH="0" baseline="0">
                        <a:ln>
                          <a:noFill/>
                        </a:ln>
                        <a:solidFill>
                          <a:schemeClr val="tx1"/>
                        </a:solidFill>
                        <a:effectLst/>
                        <a:latin typeface="Arial" charset="0"/>
                        <a:ea typeface="宋体" charset="0"/>
                      </a:endParaRPr>
                    </a:p>
                  </a:txBody>
                  <a:tcPr marT="45690" marB="45690"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90119"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A8D2995F-3578-B544-BF01-3BEF6793E1E1}" type="slidenum">
              <a:rPr lang="en-US" altLang="en-US" sz="1400"/>
              <a:pPr>
                <a:spcBef>
                  <a:spcPct val="0"/>
                </a:spcBef>
                <a:buFontTx/>
                <a:buNone/>
              </a:pPr>
              <a:t>45</a:t>
            </a:fld>
            <a:endParaRPr lang="en-US" altLang="en-US" sz="1400"/>
          </a:p>
        </p:txBody>
      </p:sp>
      <p:sp>
        <p:nvSpPr>
          <p:cNvPr id="9216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Fundamental Models-Intro</a:t>
            </a:r>
          </a:p>
        </p:txBody>
      </p:sp>
      <p:graphicFrame>
        <p:nvGraphicFramePr>
          <p:cNvPr id="64567" name="Group 55"/>
          <p:cNvGraphicFramePr>
            <a:graphicFrameLocks noGrp="1"/>
          </p:cNvGraphicFramePr>
          <p:nvPr>
            <p:ph type="tbl" idx="1"/>
            <p:extLst>
              <p:ext uri="{D42A27DB-BD31-4B8C-83A1-F6EECF244321}">
                <p14:modId xmlns:p14="http://schemas.microsoft.com/office/powerpoint/2010/main" val="1008736584"/>
              </p:ext>
            </p:extLst>
          </p:nvPr>
        </p:nvGraphicFramePr>
        <p:xfrm>
          <a:off x="152400" y="1282700"/>
          <a:ext cx="8610600" cy="5346700"/>
        </p:xfrm>
        <a:graphic>
          <a:graphicData uri="http://schemas.openxmlformats.org/drawingml/2006/table">
            <a:tbl>
              <a:tblPr rtl="1"/>
              <a:tblGrid>
                <a:gridCol w="8610600"/>
              </a:tblGrid>
              <a:tr h="5346700">
                <a:tc>
                  <a:txBody>
                    <a:bodyPr/>
                    <a:lstStyle>
                      <a:lvl1pPr marL="225425" indent="-225425">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2570163" indent="-334963">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25425" marR="0" lvl="0" indent="-225425" algn="l" defTabSz="914400" rtl="0" eaLnBrk="1" fontAlgn="base" latinLnBrk="0" hangingPunct="1">
                        <a:lnSpc>
                          <a:spcPct val="8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3200" b="0" i="0" u="none" strike="noStrike" cap="none" normalizeH="0" baseline="0" dirty="0">
                          <a:ln>
                            <a:noFill/>
                          </a:ln>
                          <a:solidFill>
                            <a:schemeClr val="tx1"/>
                          </a:solidFill>
                          <a:effectLst/>
                          <a:latin typeface="Arial" charset="0"/>
                          <a:ea typeface="Arial" charset="0"/>
                          <a:cs typeface="Arial" charset="0"/>
                        </a:rPr>
                        <a:t>Aspects of distributed systems that are discussed in fundamental models are:</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dirty="0">
                          <a:ln>
                            <a:noFill/>
                          </a:ln>
                          <a:solidFill>
                            <a:srgbClr val="A50021"/>
                          </a:solidFill>
                          <a:effectLst/>
                          <a:latin typeface="Arial" charset="0"/>
                          <a:ea typeface="Arial" charset="0"/>
                          <a:cs typeface="Arial" charset="0"/>
                        </a:rPr>
                        <a:t>Interaction model</a:t>
                      </a:r>
                      <a:r>
                        <a:rPr kumimoji="0" lang="en-US" altLang="en-US" sz="2800" b="0" i="0" u="none" strike="noStrike" cap="none" normalizeH="0" baseline="0" dirty="0">
                          <a:ln>
                            <a:noFill/>
                          </a:ln>
                          <a:solidFill>
                            <a:srgbClr val="CC0099"/>
                          </a:solidFill>
                          <a:effectLst/>
                          <a:latin typeface="Arial" charset="0"/>
                          <a:ea typeface="Arial" charset="0"/>
                          <a:cs typeface="Arial" charset="0"/>
                        </a:rPr>
                        <a:t> </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dirty="0">
                          <a:ln>
                            <a:noFill/>
                          </a:ln>
                          <a:solidFill>
                            <a:schemeClr val="tx1"/>
                          </a:solidFill>
                          <a:effectLst/>
                          <a:latin typeface="Arial" charset="0"/>
                          <a:ea typeface="Arial" charset="0"/>
                          <a:cs typeface="Arial" charset="0"/>
                        </a:rPr>
                        <a:t>Computation occurs within processes.</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dirty="0">
                          <a:ln>
                            <a:noFill/>
                          </a:ln>
                          <a:solidFill>
                            <a:schemeClr val="tx1"/>
                          </a:solidFill>
                          <a:effectLst/>
                          <a:latin typeface="Arial" charset="0"/>
                          <a:ea typeface="Arial" charset="0"/>
                          <a:cs typeface="Arial" charset="0"/>
                        </a:rPr>
                        <a:t>The processes interact by passing messages, resulting in:</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2000" b="0" i="0" u="none" strike="noStrike" cap="none" normalizeH="0" baseline="0" dirty="0">
                          <a:ln>
                            <a:noFill/>
                          </a:ln>
                          <a:solidFill>
                            <a:schemeClr val="tx1"/>
                          </a:solidFill>
                          <a:effectLst/>
                          <a:latin typeface="Arial" charset="0"/>
                          <a:ea typeface="Arial" charset="0"/>
                          <a:cs typeface="Arial" charset="0"/>
                        </a:rPr>
                        <a:t>Communication (information flow)</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2000" b="0" i="0" u="none" strike="noStrike" cap="none" normalizeH="0" baseline="0" dirty="0">
                          <a:ln>
                            <a:noFill/>
                          </a:ln>
                          <a:solidFill>
                            <a:schemeClr val="tx1"/>
                          </a:solidFill>
                          <a:effectLst/>
                          <a:latin typeface="Arial" charset="0"/>
                          <a:ea typeface="Arial" charset="0"/>
                          <a:cs typeface="Arial" charset="0"/>
                        </a:rPr>
                        <a:t>Coordination (synchronization and ordering of activities) between processes</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dirty="0">
                          <a:ln>
                            <a:noFill/>
                          </a:ln>
                          <a:solidFill>
                            <a:schemeClr val="tx1"/>
                          </a:solidFill>
                          <a:effectLst/>
                          <a:latin typeface="Arial" charset="0"/>
                          <a:ea typeface="Arial" charset="0"/>
                          <a:cs typeface="Arial" charset="0"/>
                        </a:rPr>
                        <a:t>Interaction model</a:t>
                      </a:r>
                      <a:r>
                        <a:rPr kumimoji="0" lang="en-US" altLang="en-US" sz="2400" b="0" i="0" u="none" strike="noStrike" cap="none" normalizeH="0" baseline="0" dirty="0">
                          <a:ln>
                            <a:noFill/>
                          </a:ln>
                          <a:solidFill>
                            <a:srgbClr val="CC0099"/>
                          </a:solidFill>
                          <a:effectLst/>
                          <a:latin typeface="Arial" charset="0"/>
                          <a:ea typeface="Arial" charset="0"/>
                          <a:cs typeface="Arial" charset="0"/>
                        </a:rPr>
                        <a:t> </a:t>
                      </a:r>
                      <a:r>
                        <a:rPr kumimoji="0" lang="en-US" altLang="en-US" sz="2400" b="0" i="0" u="none" strike="noStrike" cap="none" normalizeH="0" baseline="0" dirty="0">
                          <a:ln>
                            <a:noFill/>
                          </a:ln>
                          <a:solidFill>
                            <a:schemeClr val="tx1"/>
                          </a:solidFill>
                          <a:effectLst/>
                          <a:latin typeface="Arial" charset="0"/>
                          <a:ea typeface="Arial" charset="0"/>
                          <a:cs typeface="Arial" charset="0"/>
                        </a:rPr>
                        <a:t>reflects the facts that communication takes place with delays.</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800" b="0" i="0" u="none" strike="noStrike" cap="none" normalizeH="0" baseline="0" dirty="0">
                        <a:ln>
                          <a:noFill/>
                        </a:ln>
                        <a:solidFill>
                          <a:schemeClr val="tx1"/>
                        </a:solidFill>
                        <a:effectLst/>
                        <a:latin typeface="Arial" charset="0"/>
                        <a:ea typeface="Arial" charset="0"/>
                        <a:cs typeface="Arial"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dirty="0">
                          <a:ln>
                            <a:noFill/>
                          </a:ln>
                          <a:solidFill>
                            <a:srgbClr val="A50021"/>
                          </a:solidFill>
                          <a:effectLst/>
                          <a:latin typeface="Arial" charset="0"/>
                          <a:ea typeface="Arial" charset="0"/>
                          <a:cs typeface="Arial" charset="0"/>
                        </a:rPr>
                        <a:t>Failure model</a:t>
                      </a:r>
                      <a:r>
                        <a:rPr kumimoji="0" lang="en-US" altLang="en-US" sz="2800" b="0" i="0" u="none" strike="noStrike" cap="none" normalizeH="0" baseline="0" dirty="0">
                          <a:ln>
                            <a:noFill/>
                          </a:ln>
                          <a:solidFill>
                            <a:srgbClr val="CC0099"/>
                          </a:solidFill>
                          <a:effectLst/>
                          <a:latin typeface="Arial" charset="0"/>
                          <a:ea typeface="Arial" charset="0"/>
                          <a:cs typeface="Arial" charset="0"/>
                        </a:rPr>
                        <a:t> </a:t>
                      </a:r>
                      <a:r>
                        <a:rPr kumimoji="0" lang="en-US" altLang="en-US" sz="2800" b="0" i="0" u="none" strike="noStrike" cap="none" normalizeH="0" baseline="0" dirty="0">
                          <a:ln>
                            <a:noFill/>
                          </a:ln>
                          <a:solidFill>
                            <a:schemeClr val="tx1"/>
                          </a:solidFill>
                          <a:effectLst/>
                          <a:latin typeface="Arial" charset="0"/>
                          <a:ea typeface="Arial" charset="0"/>
                          <a:cs typeface="Arial" charset="0"/>
                        </a:rPr>
                        <a:t> </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dirty="0">
                          <a:ln>
                            <a:noFill/>
                          </a:ln>
                          <a:solidFill>
                            <a:schemeClr val="tx1"/>
                          </a:solidFill>
                          <a:effectLst/>
                          <a:latin typeface="Arial" charset="0"/>
                          <a:ea typeface="Arial" charset="0"/>
                          <a:cs typeface="Arial" charset="0"/>
                        </a:rPr>
                        <a:t>Failure model defines and classifies the faults.</a:t>
                      </a:r>
                    </a:p>
                  </a:txBody>
                  <a:tcPr marT="45724" marB="45724"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92167"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A99A8084-B5AF-1243-ADD7-8670AAA2084A}" type="slidenum">
              <a:rPr lang="en-US" altLang="en-US" sz="1400"/>
              <a:pPr>
                <a:spcBef>
                  <a:spcPct val="0"/>
                </a:spcBef>
                <a:buFontTx/>
                <a:buNone/>
              </a:pPr>
              <a:t>46</a:t>
            </a:fld>
            <a:endParaRPr lang="en-US" altLang="en-US" sz="1400"/>
          </a:p>
        </p:txBody>
      </p:sp>
      <p:sp>
        <p:nvSpPr>
          <p:cNvPr id="9421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Fundamental Models-Intro</a:t>
            </a:r>
          </a:p>
        </p:txBody>
      </p:sp>
      <p:graphicFrame>
        <p:nvGraphicFramePr>
          <p:cNvPr id="65577" name="Group 41"/>
          <p:cNvGraphicFramePr>
            <a:graphicFrameLocks noGrp="1"/>
          </p:cNvGraphicFramePr>
          <p:nvPr>
            <p:ph type="tbl" idx="1"/>
          </p:nvPr>
        </p:nvGraphicFramePr>
        <p:xfrm>
          <a:off x="533400" y="1630363"/>
          <a:ext cx="8229600" cy="3140075"/>
        </p:xfrm>
        <a:graphic>
          <a:graphicData uri="http://schemas.openxmlformats.org/drawingml/2006/table">
            <a:tbl>
              <a:tblPr rtl="1"/>
              <a:tblGrid>
                <a:gridCol w="8229600"/>
              </a:tblGrid>
              <a:tr h="3140075">
                <a:tc>
                  <a:txBody>
                    <a:bodyPr/>
                    <a:lstStyle>
                      <a:lvl1pPr marL="342900" indent="-342900">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dirty="0">
                          <a:ln>
                            <a:noFill/>
                          </a:ln>
                          <a:solidFill>
                            <a:srgbClr val="A50021"/>
                          </a:solidFill>
                          <a:effectLst/>
                          <a:latin typeface="Arial" charset="0"/>
                          <a:ea typeface="Arial" charset="0"/>
                          <a:cs typeface="Arial" charset="0"/>
                        </a:rPr>
                        <a:t>Security model</a:t>
                      </a:r>
                      <a:r>
                        <a:rPr kumimoji="0" lang="en-US" altLang="en-US" sz="2800" b="0" i="0" u="none" strike="noStrike" cap="none" normalizeH="0" baseline="0" dirty="0">
                          <a:ln>
                            <a:noFill/>
                          </a:ln>
                          <a:solidFill>
                            <a:srgbClr val="CC0099"/>
                          </a:solidFill>
                          <a:effectLst/>
                          <a:latin typeface="Arial" charset="0"/>
                          <a:ea typeface="Arial" charset="0"/>
                          <a:cs typeface="Arial" charset="0"/>
                        </a:rPr>
                        <a:t> </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dirty="0">
                          <a:ln>
                            <a:noFill/>
                          </a:ln>
                          <a:solidFill>
                            <a:schemeClr val="tx1"/>
                          </a:solidFill>
                          <a:effectLst/>
                          <a:latin typeface="Arial" charset="0"/>
                          <a:ea typeface="Arial" charset="0"/>
                          <a:cs typeface="Arial" charset="0"/>
                        </a:rPr>
                        <a:t>Security model defines and classifies the forms of attacks.</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endParaRPr kumimoji="0" lang="en-US" altLang="en-US" sz="2400" b="0" i="0" u="none" strike="noStrike" cap="none" normalizeH="0" baseline="0" dirty="0">
                        <a:ln>
                          <a:noFill/>
                        </a:ln>
                        <a:solidFill>
                          <a:schemeClr val="tx1"/>
                        </a:solidFill>
                        <a:effectLst/>
                        <a:latin typeface="Arial" charset="0"/>
                        <a:ea typeface="Arial" charset="0"/>
                        <a:cs typeface="Arial" charset="0"/>
                      </a:endParaRP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dirty="0">
                          <a:ln>
                            <a:noFill/>
                          </a:ln>
                          <a:solidFill>
                            <a:schemeClr val="tx1"/>
                          </a:solidFill>
                          <a:effectLst/>
                          <a:latin typeface="Arial" charset="0"/>
                          <a:ea typeface="Arial" charset="0"/>
                          <a:cs typeface="Arial" charset="0"/>
                        </a:rPr>
                        <a:t>It provides a basis for analysis of threats to a system</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endParaRPr kumimoji="0" lang="en-US" altLang="en-US" sz="2400" b="0" i="0" u="none" strike="noStrike" cap="none" normalizeH="0" baseline="0" dirty="0">
                        <a:ln>
                          <a:noFill/>
                        </a:ln>
                        <a:solidFill>
                          <a:schemeClr val="tx1"/>
                        </a:solidFill>
                        <a:effectLst/>
                        <a:latin typeface="Arial" charset="0"/>
                        <a:ea typeface="Arial" charset="0"/>
                        <a:cs typeface="Arial" charset="0"/>
                      </a:endParaRP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dirty="0">
                          <a:ln>
                            <a:noFill/>
                          </a:ln>
                          <a:solidFill>
                            <a:schemeClr val="tx1"/>
                          </a:solidFill>
                          <a:effectLst/>
                          <a:latin typeface="Arial" charset="0"/>
                          <a:ea typeface="Arial" charset="0"/>
                          <a:cs typeface="Arial" charset="0"/>
                        </a:rPr>
                        <a:t>It is used to design of systems that are able to resist threats.</a:t>
                      </a:r>
                    </a:p>
                  </a:txBody>
                  <a:tcPr marT="45729" marB="45729"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94215"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56B2DF42-16E7-6E4F-A509-A000A08A15FB}" type="slidenum">
              <a:rPr lang="en-US" altLang="en-US" sz="1400"/>
              <a:pPr>
                <a:spcBef>
                  <a:spcPct val="0"/>
                </a:spcBef>
                <a:buFontTx/>
                <a:buNone/>
              </a:pPr>
              <a:t>47</a:t>
            </a:fld>
            <a:endParaRPr lang="en-US" altLang="en-US" sz="1400"/>
          </a:p>
        </p:txBody>
      </p:sp>
      <p:sp>
        <p:nvSpPr>
          <p:cNvPr id="9625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Interaction Model </a:t>
            </a:r>
          </a:p>
        </p:txBody>
      </p:sp>
      <p:graphicFrame>
        <p:nvGraphicFramePr>
          <p:cNvPr id="66592" name="Group 32"/>
          <p:cNvGraphicFramePr>
            <a:graphicFrameLocks noGrp="1"/>
          </p:cNvGraphicFramePr>
          <p:nvPr>
            <p:ph type="tbl" idx="1"/>
            <p:extLst>
              <p:ext uri="{D42A27DB-BD31-4B8C-83A1-F6EECF244321}">
                <p14:modId xmlns:p14="http://schemas.microsoft.com/office/powerpoint/2010/main" val="524164169"/>
              </p:ext>
            </p:extLst>
          </p:nvPr>
        </p:nvGraphicFramePr>
        <p:xfrm>
          <a:off x="228600" y="1219200"/>
          <a:ext cx="8534400" cy="5260764"/>
        </p:xfrm>
        <a:graphic>
          <a:graphicData uri="http://schemas.openxmlformats.org/drawingml/2006/table">
            <a:tbl>
              <a:tblPr rtl="1"/>
              <a:tblGrid>
                <a:gridCol w="8534400"/>
              </a:tblGrid>
              <a:tr h="3870325">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dirty="0" smtClean="0">
                          <a:ln>
                            <a:noFill/>
                          </a:ln>
                          <a:solidFill>
                            <a:schemeClr val="tx1"/>
                          </a:solidFill>
                          <a:effectLst/>
                          <a:latin typeface="Arial" charset="0"/>
                          <a:cs typeface="Arial" charset="0"/>
                        </a:rPr>
                        <a:t>Distributed systems are composed of many processes, interacting in the following ways:</a:t>
                      </a:r>
                    </a:p>
                    <a:p>
                      <a:pPr marL="858838" marR="0" lvl="0"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400" b="0" i="0" u="none" strike="noStrike" cap="none" normalizeH="0" baseline="0" dirty="0" smtClean="0">
                          <a:ln>
                            <a:noFill/>
                          </a:ln>
                          <a:solidFill>
                            <a:schemeClr val="tx1"/>
                          </a:solidFill>
                          <a:effectLst/>
                          <a:latin typeface="Arial" charset="0"/>
                          <a:cs typeface="Arial" charset="0"/>
                        </a:rPr>
                        <a:t>Multiple </a:t>
                      </a:r>
                      <a:r>
                        <a:rPr kumimoji="0" lang="en-US" sz="2400" b="0" i="0" u="none" strike="noStrike" cap="none" normalizeH="0" baseline="0" dirty="0" smtClean="0">
                          <a:ln>
                            <a:noFill/>
                          </a:ln>
                          <a:solidFill>
                            <a:srgbClr val="CC0099"/>
                          </a:solidFill>
                          <a:effectLst/>
                          <a:latin typeface="Arial" charset="0"/>
                          <a:cs typeface="Arial" charset="0"/>
                        </a:rPr>
                        <a:t>server processes</a:t>
                      </a:r>
                      <a:r>
                        <a:rPr kumimoji="0" lang="en-US" sz="2400" b="0" i="0" u="none" strike="noStrike" cap="none" normalizeH="0" baseline="0" dirty="0" smtClean="0">
                          <a:ln>
                            <a:noFill/>
                          </a:ln>
                          <a:solidFill>
                            <a:schemeClr val="tx1"/>
                          </a:solidFill>
                          <a:effectLst/>
                          <a:latin typeface="Arial" charset="0"/>
                          <a:cs typeface="Arial" charset="0"/>
                        </a:rPr>
                        <a:t> may cooperate with one another to provide a service</a:t>
                      </a:r>
                    </a:p>
                    <a:p>
                      <a:pPr marL="1600200" marR="0" lvl="1"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dirty="0" smtClean="0">
                          <a:ln>
                            <a:noFill/>
                          </a:ln>
                          <a:solidFill>
                            <a:schemeClr val="tx1"/>
                          </a:solidFill>
                          <a:effectLst/>
                          <a:latin typeface="Arial" charset="0"/>
                          <a:cs typeface="Arial" charset="0"/>
                        </a:rPr>
                        <a:t>E.g. Domain Name Service</a:t>
                      </a:r>
                    </a:p>
                    <a:p>
                      <a:pPr marL="858838" marR="0" lvl="0"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400" b="0" i="0" u="none" strike="noStrike" cap="none" normalizeH="0" baseline="0" dirty="0" smtClean="0">
                          <a:ln>
                            <a:noFill/>
                          </a:ln>
                          <a:solidFill>
                            <a:schemeClr val="tx1"/>
                          </a:solidFill>
                          <a:effectLst/>
                          <a:latin typeface="Arial" charset="0"/>
                          <a:cs typeface="Arial" charset="0"/>
                        </a:rPr>
                        <a:t>A set of </a:t>
                      </a:r>
                      <a:r>
                        <a:rPr kumimoji="0" lang="en-US" sz="2400" b="0" i="0" u="none" strike="noStrike" cap="none" normalizeH="0" baseline="0" dirty="0" smtClean="0">
                          <a:ln>
                            <a:noFill/>
                          </a:ln>
                          <a:solidFill>
                            <a:srgbClr val="CC0099"/>
                          </a:solidFill>
                          <a:effectLst/>
                          <a:latin typeface="Arial" charset="0"/>
                          <a:cs typeface="Arial" charset="0"/>
                        </a:rPr>
                        <a:t>peer processes</a:t>
                      </a:r>
                      <a:r>
                        <a:rPr kumimoji="0" lang="en-US" sz="2400" b="0" i="0" u="none" strike="noStrike" cap="none" normalizeH="0" baseline="0" dirty="0" smtClean="0">
                          <a:ln>
                            <a:noFill/>
                          </a:ln>
                          <a:solidFill>
                            <a:schemeClr val="tx1"/>
                          </a:solidFill>
                          <a:effectLst/>
                          <a:latin typeface="Arial" charset="0"/>
                          <a:cs typeface="Arial" charset="0"/>
                        </a:rPr>
                        <a:t> may cooperate with one another to achieve a common goal</a:t>
                      </a:r>
                    </a:p>
                    <a:p>
                      <a:pPr marL="1600200" marR="0" lvl="1"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dirty="0" smtClean="0">
                          <a:ln>
                            <a:noFill/>
                          </a:ln>
                          <a:solidFill>
                            <a:schemeClr val="tx1"/>
                          </a:solidFill>
                          <a:effectLst/>
                          <a:latin typeface="Arial" charset="0"/>
                          <a:cs typeface="Arial" charset="0"/>
                        </a:rPr>
                        <a:t>E.g. voice </a:t>
                      </a:r>
                      <a:r>
                        <a:rPr kumimoji="0" lang="en-US" sz="2400" b="0" i="0" u="none" strike="noStrike" cap="none" normalizeH="0" baseline="0" dirty="0" smtClean="0">
                          <a:ln>
                            <a:noFill/>
                          </a:ln>
                          <a:solidFill>
                            <a:schemeClr val="tx1"/>
                          </a:solidFill>
                          <a:effectLst/>
                          <a:latin typeface="Arial" charset="0"/>
                          <a:cs typeface="Arial" charset="0"/>
                        </a:rPr>
                        <a:t>conferencing</a:t>
                      </a:r>
                    </a:p>
                    <a:p>
                      <a:pPr marL="858838" marR="0" lvl="0"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400" b="0" i="0" u="none" strike="noStrike" cap="none" normalizeH="0" baseline="0" dirty="0" smtClean="0">
                          <a:ln>
                            <a:noFill/>
                          </a:ln>
                          <a:solidFill>
                            <a:schemeClr val="tx1"/>
                          </a:solidFill>
                          <a:effectLst/>
                          <a:latin typeface="Arial" charset="0"/>
                          <a:ea typeface="Arial" charset="0"/>
                          <a:cs typeface="Arial" charset="0"/>
                        </a:rPr>
                        <a:t>Significant factors affecting interacting processes in a distributed system are:</a:t>
                      </a:r>
                    </a:p>
                    <a:p>
                      <a:pPr marL="1600200" marR="0" lvl="1"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kern="1200" cap="none" normalizeH="0" baseline="0" dirty="0" smtClean="0">
                          <a:ln>
                            <a:noFill/>
                          </a:ln>
                          <a:solidFill>
                            <a:srgbClr val="CC0099"/>
                          </a:solidFill>
                          <a:effectLst/>
                          <a:latin typeface="Arial" charset="0"/>
                          <a:ea typeface="+mn-ea"/>
                          <a:cs typeface="Arial" charset="0"/>
                        </a:rPr>
                        <a:t>Communication performance </a:t>
                      </a:r>
                      <a:r>
                        <a:rPr kumimoji="0" lang="en-US" altLang="en-US" sz="2400" b="0" i="0" u="none" strike="noStrike" cap="none" normalizeH="0" baseline="0" dirty="0" smtClean="0">
                          <a:ln>
                            <a:noFill/>
                          </a:ln>
                          <a:solidFill>
                            <a:schemeClr val="tx1"/>
                          </a:solidFill>
                          <a:effectLst/>
                          <a:latin typeface="Arial" charset="0"/>
                          <a:ea typeface="Arial" charset="0"/>
                          <a:cs typeface="Arial" charset="0"/>
                        </a:rPr>
                        <a:t>is often a limiting characteristic.</a:t>
                      </a:r>
                    </a:p>
                    <a:p>
                      <a:pPr marL="1600200" marR="0" lvl="1"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dirty="0" smtClean="0">
                          <a:ln>
                            <a:noFill/>
                          </a:ln>
                          <a:solidFill>
                            <a:schemeClr val="tx1"/>
                          </a:solidFill>
                          <a:effectLst/>
                          <a:latin typeface="Arial" charset="0"/>
                          <a:ea typeface="Arial" charset="0"/>
                          <a:cs typeface="Arial" charset="0"/>
                        </a:rPr>
                        <a:t>It is impossible to maintain a </a:t>
                      </a:r>
                      <a:r>
                        <a:rPr kumimoji="0" lang="en-US" altLang="en-US" sz="2400" b="0" i="0" u="none" strike="noStrike" kern="1200" cap="none" normalizeH="0" baseline="0" dirty="0" smtClean="0">
                          <a:ln>
                            <a:noFill/>
                          </a:ln>
                          <a:solidFill>
                            <a:srgbClr val="CC0099"/>
                          </a:solidFill>
                          <a:effectLst/>
                          <a:latin typeface="Arial" charset="0"/>
                          <a:ea typeface="+mn-ea"/>
                          <a:cs typeface="Arial" charset="0"/>
                        </a:rPr>
                        <a:t>single global notion of time</a:t>
                      </a:r>
                      <a:r>
                        <a:rPr kumimoji="0" lang="en-US" altLang="en-US" sz="2400" b="0" i="0" u="none" strike="noStrike" cap="none" normalizeH="0" baseline="0" dirty="0" smtClean="0">
                          <a:ln>
                            <a:noFill/>
                          </a:ln>
                          <a:solidFill>
                            <a:schemeClr val="tx1"/>
                          </a:solidFill>
                          <a:effectLst/>
                          <a:latin typeface="Arial" charset="0"/>
                          <a:ea typeface="Arial" charset="0"/>
                          <a:cs typeface="Arial" charset="0"/>
                        </a:rPr>
                        <a:t>.</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endParaRPr kumimoji="0" lang="en-US" sz="2400" b="0" i="0" u="none" strike="noStrike" cap="none" normalizeH="0" baseline="0" dirty="0" smtClean="0">
                        <a:ln>
                          <a:noFill/>
                        </a:ln>
                        <a:solidFill>
                          <a:schemeClr val="tx1"/>
                        </a:solidFill>
                        <a:effectLst/>
                        <a:latin typeface="Arial" charset="0"/>
                        <a:cs typeface="Arial" charset="0"/>
                      </a:endParaRPr>
                    </a:p>
                  </a:txBody>
                  <a:tcPr marT="45678" marB="45678"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96263"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6165C1A2-4CEE-9E42-BE88-60D409FC36A8}" type="slidenum">
              <a:rPr lang="en-US" altLang="en-US" sz="1400"/>
              <a:pPr>
                <a:spcBef>
                  <a:spcPct val="0"/>
                </a:spcBef>
                <a:buFontTx/>
                <a:buNone/>
              </a:pPr>
              <a:t>48</a:t>
            </a:fld>
            <a:endParaRPr lang="en-US" altLang="en-US" sz="1400"/>
          </a:p>
        </p:txBody>
      </p:sp>
      <p:sp>
        <p:nvSpPr>
          <p:cNvPr id="10035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2800" b="1">
                <a:solidFill>
                  <a:srgbClr val="669900"/>
                </a:solidFill>
              </a:rPr>
              <a:t>Interaction Model-Communication Channels</a:t>
            </a:r>
            <a:r>
              <a:rPr lang="en-US" altLang="en-US" sz="3200" b="1">
                <a:solidFill>
                  <a:srgbClr val="669900"/>
                </a:solidFill>
              </a:rPr>
              <a:t> </a:t>
            </a:r>
          </a:p>
        </p:txBody>
      </p:sp>
      <p:graphicFrame>
        <p:nvGraphicFramePr>
          <p:cNvPr id="68631" name="Group 23"/>
          <p:cNvGraphicFramePr>
            <a:graphicFrameLocks noGrp="1"/>
          </p:cNvGraphicFramePr>
          <p:nvPr>
            <p:ph type="tbl" idx="1"/>
            <p:extLst>
              <p:ext uri="{D42A27DB-BD31-4B8C-83A1-F6EECF244321}">
                <p14:modId xmlns:p14="http://schemas.microsoft.com/office/powerpoint/2010/main" val="283123573"/>
              </p:ext>
            </p:extLst>
          </p:nvPr>
        </p:nvGraphicFramePr>
        <p:xfrm>
          <a:off x="152400" y="1219200"/>
          <a:ext cx="8610600" cy="4883150"/>
        </p:xfrm>
        <a:graphic>
          <a:graphicData uri="http://schemas.openxmlformats.org/drawingml/2006/table">
            <a:tbl>
              <a:tblPr rtl="1"/>
              <a:tblGrid>
                <a:gridCol w="8610600"/>
              </a:tblGrid>
              <a:tr h="4883150">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dirty="0" smtClean="0">
                          <a:ln>
                            <a:noFill/>
                          </a:ln>
                          <a:solidFill>
                            <a:srgbClr val="A50021"/>
                          </a:solidFill>
                          <a:effectLst/>
                          <a:latin typeface="Arial" charset="0"/>
                          <a:cs typeface="Arial" charset="0"/>
                        </a:rPr>
                        <a:t>Performance of communication channels</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dirty="0" smtClean="0">
                          <a:ln>
                            <a:noFill/>
                          </a:ln>
                          <a:solidFill>
                            <a:schemeClr val="tx1"/>
                          </a:solidFill>
                          <a:effectLst/>
                          <a:latin typeface="Arial" charset="0"/>
                          <a:cs typeface="Arial" charset="0"/>
                        </a:rPr>
                        <a:t>The communication channels in our model are realized in a variety of ways in distributed systems, for example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dirty="0" smtClean="0">
                          <a:ln>
                            <a:noFill/>
                          </a:ln>
                          <a:solidFill>
                            <a:schemeClr val="tx1"/>
                          </a:solidFill>
                          <a:effectLst/>
                          <a:latin typeface="Arial" charset="0"/>
                          <a:cs typeface="Arial" charset="0"/>
                        </a:rPr>
                        <a:t>By an implementation of </a:t>
                      </a:r>
                      <a:r>
                        <a:rPr kumimoji="0" lang="en-US" sz="2400" b="0" i="0" u="none" strike="noStrike" cap="none" normalizeH="0" baseline="0" dirty="0" smtClean="0">
                          <a:ln>
                            <a:noFill/>
                          </a:ln>
                          <a:solidFill>
                            <a:srgbClr val="FF0000"/>
                          </a:solidFill>
                          <a:effectLst/>
                          <a:latin typeface="Arial" charset="0"/>
                          <a:cs typeface="Arial" charset="0"/>
                        </a:rPr>
                        <a:t>streams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dirty="0" smtClean="0">
                          <a:ln>
                            <a:noFill/>
                          </a:ln>
                          <a:solidFill>
                            <a:schemeClr val="tx1"/>
                          </a:solidFill>
                          <a:effectLst/>
                          <a:latin typeface="Arial" charset="0"/>
                          <a:cs typeface="Arial" charset="0"/>
                        </a:rPr>
                        <a:t>By simple </a:t>
                      </a:r>
                      <a:r>
                        <a:rPr kumimoji="0" lang="en-US" sz="2400" b="0" i="0" u="none" strike="noStrike" cap="none" normalizeH="0" baseline="0" dirty="0" smtClean="0">
                          <a:ln>
                            <a:noFill/>
                          </a:ln>
                          <a:solidFill>
                            <a:srgbClr val="FF0000"/>
                          </a:solidFill>
                          <a:effectLst/>
                          <a:latin typeface="Arial" charset="0"/>
                          <a:cs typeface="Arial" charset="0"/>
                        </a:rPr>
                        <a:t>message</a:t>
                      </a:r>
                      <a:r>
                        <a:rPr kumimoji="0" lang="en-US" sz="2400" b="0" i="0" u="none" strike="noStrike" cap="none" normalizeH="0" baseline="0" dirty="0" smtClean="0">
                          <a:ln>
                            <a:noFill/>
                          </a:ln>
                          <a:solidFill>
                            <a:schemeClr val="tx1"/>
                          </a:solidFill>
                          <a:effectLst/>
                          <a:latin typeface="Arial" charset="0"/>
                          <a:cs typeface="Arial" charset="0"/>
                        </a:rPr>
                        <a:t> passing over a computer network</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dirty="0" smtClean="0">
                          <a:ln>
                            <a:noFill/>
                          </a:ln>
                          <a:solidFill>
                            <a:schemeClr val="tx1"/>
                          </a:solidFill>
                          <a:effectLst/>
                          <a:latin typeface="Arial" charset="0"/>
                          <a:cs typeface="Arial" charset="0"/>
                        </a:rPr>
                        <a:t>Communication over a computer network has the performance characteristics such as: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dirty="0" smtClean="0">
                          <a:ln>
                            <a:noFill/>
                          </a:ln>
                          <a:solidFill>
                            <a:srgbClr val="CC0099"/>
                          </a:solidFill>
                          <a:effectLst/>
                          <a:latin typeface="Arial" charset="0"/>
                          <a:cs typeface="Arial" charset="0"/>
                        </a:rPr>
                        <a:t>Latency</a:t>
                      </a:r>
                      <a:r>
                        <a:rPr kumimoji="0" lang="en-US" sz="2400" b="0" i="0" u="none" strike="noStrike" cap="none" normalizeH="0" baseline="0" dirty="0" smtClean="0">
                          <a:ln>
                            <a:noFill/>
                          </a:ln>
                          <a:solidFill>
                            <a:schemeClr val="tx1"/>
                          </a:solidFill>
                          <a:effectLst/>
                          <a:latin typeface="Arial" charset="0"/>
                          <a:cs typeface="Arial" charset="0"/>
                        </a:rPr>
                        <a:t> </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dirty="0" smtClean="0">
                          <a:ln>
                            <a:noFill/>
                          </a:ln>
                          <a:solidFill>
                            <a:schemeClr val="tx1"/>
                          </a:solidFill>
                          <a:effectLst/>
                          <a:latin typeface="Arial" charset="0"/>
                          <a:cs typeface="Arial" charset="0"/>
                        </a:rPr>
                        <a:t>The delay between the start of a message’s transmission from one process to the beginning of its receipt by another.</a:t>
                      </a:r>
                    </a:p>
                  </a:txBody>
                  <a:tcPr marT="45722" marB="45722"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0359"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0DA3288E-AAF8-1544-81A5-E46B4E653167}" type="slidenum">
              <a:rPr lang="en-US" altLang="en-US" sz="1400"/>
              <a:pPr>
                <a:spcBef>
                  <a:spcPct val="0"/>
                </a:spcBef>
                <a:buFontTx/>
                <a:buNone/>
              </a:pPr>
              <a:t>49</a:t>
            </a:fld>
            <a:endParaRPr lang="en-US" altLang="en-US" sz="1400"/>
          </a:p>
        </p:txBody>
      </p:sp>
      <p:sp>
        <p:nvSpPr>
          <p:cNvPr id="102403"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altLang="en-US" sz="2800" b="1">
                <a:solidFill>
                  <a:srgbClr val="669900"/>
                </a:solidFill>
              </a:rPr>
              <a:t>Interaction Model-Communication Channels</a:t>
            </a:r>
          </a:p>
        </p:txBody>
      </p:sp>
      <p:graphicFrame>
        <p:nvGraphicFramePr>
          <p:cNvPr id="69657" name="Group 25"/>
          <p:cNvGraphicFramePr>
            <a:graphicFrameLocks noGrp="1"/>
          </p:cNvGraphicFramePr>
          <p:nvPr>
            <p:ph type="tbl" idx="1"/>
            <p:extLst>
              <p:ext uri="{D42A27DB-BD31-4B8C-83A1-F6EECF244321}">
                <p14:modId xmlns:p14="http://schemas.microsoft.com/office/powerpoint/2010/main" val="1828655606"/>
              </p:ext>
            </p:extLst>
          </p:nvPr>
        </p:nvGraphicFramePr>
        <p:xfrm>
          <a:off x="457200" y="1627188"/>
          <a:ext cx="8305800" cy="4711700"/>
        </p:xfrm>
        <a:graphic>
          <a:graphicData uri="http://schemas.openxmlformats.org/drawingml/2006/table">
            <a:tbl>
              <a:tblPr rtl="1"/>
              <a:tblGrid>
                <a:gridCol w="8305800"/>
              </a:tblGrid>
              <a:tr h="4711700">
                <a:tc>
                  <a:txBody>
                    <a:bodyPr/>
                    <a:lstStyle>
                      <a:lvl1pPr marL="1143000" indent="-342900">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655763" indent="-334963">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770063">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1143000" marR="0" lvl="0"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dirty="0">
                          <a:ln>
                            <a:noFill/>
                          </a:ln>
                          <a:solidFill>
                            <a:schemeClr val="tx1"/>
                          </a:solidFill>
                          <a:effectLst/>
                          <a:latin typeface="Arial" charset="0"/>
                          <a:ea typeface="Arial" charset="0"/>
                          <a:cs typeface="Arial" charset="0"/>
                        </a:rPr>
                        <a:t>Bandwidth</a:t>
                      </a:r>
                    </a:p>
                    <a:p>
                      <a:pPr marL="1655763" marR="0" lvl="1"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2000" b="0" i="0" u="none" strike="noStrike" cap="none" normalizeH="0" baseline="0" dirty="0">
                          <a:ln>
                            <a:noFill/>
                          </a:ln>
                          <a:solidFill>
                            <a:schemeClr val="tx1"/>
                          </a:solidFill>
                          <a:effectLst/>
                          <a:latin typeface="Arial" charset="0"/>
                          <a:ea typeface="Arial" charset="0"/>
                          <a:cs typeface="Arial" charset="0"/>
                        </a:rPr>
                        <a:t>The maximum amount of information that can be transmitted over a computer network in a given time. </a:t>
                      </a:r>
                    </a:p>
                    <a:p>
                      <a:pPr marL="1655763" marR="0" lvl="1"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2000" b="0" i="0" u="none" strike="noStrike" cap="none" normalizeH="0" baseline="0" dirty="0">
                          <a:ln>
                            <a:noFill/>
                          </a:ln>
                          <a:solidFill>
                            <a:schemeClr val="tx1"/>
                          </a:solidFill>
                          <a:effectLst/>
                          <a:latin typeface="Arial" charset="0"/>
                          <a:ea typeface="Arial" charset="0"/>
                          <a:cs typeface="Arial" charset="0"/>
                        </a:rPr>
                        <a:t>Communication channels using the same network, have to share the available bandwidth.</a:t>
                      </a:r>
                    </a:p>
                    <a:p>
                      <a:pPr marL="1143000" marR="0" lvl="0"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endParaRPr kumimoji="0" lang="en-US" altLang="en-US" sz="2400" b="0" i="0" u="none" strike="noStrike" cap="none" normalizeH="0" baseline="0" dirty="0">
                        <a:ln>
                          <a:noFill/>
                        </a:ln>
                        <a:solidFill>
                          <a:schemeClr val="tx1"/>
                        </a:solidFill>
                        <a:effectLst/>
                        <a:latin typeface="Arial" charset="0"/>
                        <a:ea typeface="Arial" charset="0"/>
                        <a:cs typeface="Arial" charset="0"/>
                      </a:endParaRPr>
                    </a:p>
                    <a:p>
                      <a:pPr marL="1143000" marR="0" lvl="0"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dirty="0">
                          <a:ln>
                            <a:noFill/>
                          </a:ln>
                          <a:solidFill>
                            <a:schemeClr val="tx1"/>
                          </a:solidFill>
                          <a:effectLst/>
                          <a:latin typeface="Arial" charset="0"/>
                          <a:ea typeface="Arial" charset="0"/>
                          <a:cs typeface="Arial" charset="0"/>
                        </a:rPr>
                        <a:t>Jitter</a:t>
                      </a:r>
                    </a:p>
                    <a:p>
                      <a:pPr marL="1655763" marR="0" lvl="1"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2000" b="0" i="0" u="none" strike="noStrike" cap="none" normalizeH="0" baseline="0" dirty="0">
                          <a:ln>
                            <a:noFill/>
                          </a:ln>
                          <a:solidFill>
                            <a:schemeClr val="tx1"/>
                          </a:solidFill>
                          <a:effectLst/>
                          <a:latin typeface="Arial" charset="0"/>
                          <a:ea typeface="Arial" charset="0"/>
                          <a:cs typeface="Arial" charset="0"/>
                        </a:rPr>
                        <a:t>The variation in the time taken to deliver a series of messages. </a:t>
                      </a:r>
                    </a:p>
                    <a:p>
                      <a:pPr marL="1655763" marR="0" lvl="1"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2000" b="0" i="0" u="none" strike="noStrike" cap="none" normalizeH="0" baseline="0" dirty="0">
                          <a:ln>
                            <a:noFill/>
                          </a:ln>
                          <a:solidFill>
                            <a:schemeClr val="tx1"/>
                          </a:solidFill>
                          <a:effectLst/>
                          <a:latin typeface="Arial" charset="0"/>
                          <a:ea typeface="Arial" charset="0"/>
                          <a:cs typeface="Arial" charset="0"/>
                        </a:rPr>
                        <a:t>It is relevant to multimedia data.</a:t>
                      </a:r>
                    </a:p>
                    <a:p>
                      <a:pPr marL="1770063" marR="0" lvl="2" indent="0" algn="l" defTabSz="914400" rtl="0" eaLnBrk="1" fontAlgn="base" latinLnBrk="0" hangingPunct="1">
                        <a:lnSpc>
                          <a:spcPct val="80000"/>
                        </a:lnSpc>
                        <a:spcBef>
                          <a:spcPct val="20000"/>
                        </a:spcBef>
                        <a:spcAft>
                          <a:spcPct val="0"/>
                        </a:spcAft>
                        <a:buClrTx/>
                        <a:buSzTx/>
                        <a:buFont typeface="Wingdings" charset="2"/>
                        <a:buChar char="q"/>
                        <a:tabLst>
                          <a:tab pos="969963" algn="l"/>
                          <a:tab pos="1485900" algn="l"/>
                          <a:tab pos="1600200" algn="l"/>
                          <a:tab pos="1716088" algn="l"/>
                        </a:tabLst>
                      </a:pPr>
                      <a:r>
                        <a:rPr kumimoji="0" lang="en-US" altLang="en-US" sz="2000" b="0" i="0" u="none" strike="noStrike" cap="none" normalizeH="0" baseline="0" dirty="0">
                          <a:ln>
                            <a:noFill/>
                          </a:ln>
                          <a:solidFill>
                            <a:schemeClr val="tx1"/>
                          </a:solidFill>
                          <a:effectLst/>
                          <a:latin typeface="Arial" charset="0"/>
                          <a:ea typeface="Arial" charset="0"/>
                          <a:cs typeface="Arial" charset="0"/>
                        </a:rPr>
                        <a:t>For example, if consecutive samples of audio </a:t>
                      </a:r>
                    </a:p>
                    <a:p>
                      <a:pPr marL="1770063" marR="0" lvl="2" indent="0" algn="l" defTabSz="914400" rtl="0" eaLnBrk="1" fontAlgn="base" latinLnBrk="0" hangingPunct="1">
                        <a:lnSpc>
                          <a:spcPct val="80000"/>
                        </a:lnSpc>
                        <a:spcBef>
                          <a:spcPct val="20000"/>
                        </a:spcBef>
                        <a:spcAft>
                          <a:spcPct val="0"/>
                        </a:spcAft>
                        <a:buClrTx/>
                        <a:buSzTx/>
                        <a:buFont typeface="Wingdings" charset="2"/>
                        <a:buNone/>
                        <a:tabLst>
                          <a:tab pos="969963" algn="l"/>
                          <a:tab pos="1485900" algn="l"/>
                          <a:tab pos="1600200" algn="l"/>
                          <a:tab pos="1716088" algn="l"/>
                        </a:tabLst>
                      </a:pPr>
                      <a:r>
                        <a:rPr kumimoji="0" lang="en-US" altLang="en-US" sz="2000" b="0" i="0" u="none" strike="noStrike" cap="none" normalizeH="0" baseline="0" dirty="0">
                          <a:ln>
                            <a:noFill/>
                          </a:ln>
                          <a:solidFill>
                            <a:schemeClr val="tx1"/>
                          </a:solidFill>
                          <a:effectLst/>
                          <a:latin typeface="Arial" charset="0"/>
                          <a:ea typeface="Arial" charset="0"/>
                          <a:cs typeface="Arial" charset="0"/>
                        </a:rPr>
                        <a:t>   data are played with differing time intervals</a:t>
                      </a:r>
                    </a:p>
                    <a:p>
                      <a:pPr marL="1770063" marR="0" lvl="2" indent="0" algn="l" defTabSz="914400" rtl="0" eaLnBrk="1" fontAlgn="base" latinLnBrk="0" hangingPunct="1">
                        <a:lnSpc>
                          <a:spcPct val="80000"/>
                        </a:lnSpc>
                        <a:spcBef>
                          <a:spcPct val="20000"/>
                        </a:spcBef>
                        <a:spcAft>
                          <a:spcPct val="0"/>
                        </a:spcAft>
                        <a:buClrTx/>
                        <a:buSzTx/>
                        <a:buFont typeface="Wingdings" charset="2"/>
                        <a:buNone/>
                        <a:tabLst>
                          <a:tab pos="969963" algn="l"/>
                          <a:tab pos="1485900" algn="l"/>
                          <a:tab pos="1600200" algn="l"/>
                          <a:tab pos="1716088" algn="l"/>
                        </a:tabLst>
                      </a:pPr>
                      <a:r>
                        <a:rPr kumimoji="0" lang="en-US" altLang="en-US" sz="2000" b="0" i="0" u="none" strike="noStrike" cap="none" normalizeH="0" baseline="0" dirty="0">
                          <a:ln>
                            <a:noFill/>
                          </a:ln>
                          <a:solidFill>
                            <a:schemeClr val="tx1"/>
                          </a:solidFill>
                          <a:effectLst/>
                          <a:latin typeface="Arial" charset="0"/>
                          <a:ea typeface="Arial" charset="0"/>
                          <a:cs typeface="Arial" charset="0"/>
                        </a:rPr>
                        <a:t>    then the sound will be badly distorted.</a:t>
                      </a:r>
                    </a:p>
                  </a:txBody>
                  <a:tcPr marT="45715" marB="45715" horzOverflow="overflow">
                    <a:lnL w="9525" cap="flat" cmpd="sng" algn="ctr">
                      <a:solidFill>
                        <a:srgbClr val="D5E8EA"/>
                      </a:solidFill>
                      <a:prstDash val="solid"/>
                      <a:round/>
                      <a:headEnd type="none" w="med" len="med"/>
                      <a:tailEnd type="none" w="med" len="med"/>
                    </a:lnL>
                    <a:lnR w="9525" cap="flat" cmpd="sng" algn="ctr">
                      <a:solidFill>
                        <a:srgbClr val="D5E8EA"/>
                      </a:solidFill>
                      <a:prstDash val="solid"/>
                      <a:round/>
                      <a:headEnd type="none" w="med" len="med"/>
                      <a:tailEnd type="none" w="med" len="med"/>
                    </a:lnR>
                    <a:lnT w="9525" cap="flat" cmpd="sng" algn="ctr">
                      <a:solidFill>
                        <a:srgbClr val="D5E8EA"/>
                      </a:solidFill>
                      <a:prstDash val="solid"/>
                      <a:round/>
                      <a:headEnd type="none" w="med" len="med"/>
                      <a:tailEnd type="none" w="med" len="med"/>
                    </a:lnT>
                    <a:lnB w="9525" cap="flat" cmpd="sng" algn="ctr">
                      <a:solidFill>
                        <a:srgbClr val="D5E8EA"/>
                      </a:solidFill>
                      <a:prstDash val="solid"/>
                      <a:round/>
                      <a:headEnd type="none" w="med" len="med"/>
                      <a:tailEnd type="none" w="med" len="med"/>
                    </a:lnB>
                    <a:lnTlToBr>
                      <a:noFill/>
                    </a:lnTlToBr>
                    <a:lnBlToTr>
                      <a:noFill/>
                    </a:lnBlToTr>
                    <a:noFill/>
                  </a:tcPr>
                </a:tc>
              </a:tr>
            </a:tbl>
          </a:graphicData>
        </a:graphic>
      </p:graphicFrame>
      <p:sp>
        <p:nvSpPr>
          <p:cNvPr id="102410"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084912A9-E3AB-C248-AAA9-04640A9C90CB}" type="slidenum">
              <a:rPr lang="en-US" altLang="en-US" sz="1400"/>
              <a:pPr>
                <a:spcBef>
                  <a:spcPct val="0"/>
                </a:spcBef>
                <a:buFontTx/>
                <a:buNone/>
              </a:pPr>
              <a:t>5</a:t>
            </a:fld>
            <a:endParaRPr lang="en-US" altLang="en-US" sz="1400"/>
          </a:p>
        </p:txBody>
      </p:sp>
      <p:sp>
        <p:nvSpPr>
          <p:cNvPr id="10243" name="Rectangle 2"/>
          <p:cNvSpPr>
            <a:spLocks noGrp="1" noChangeArrowheads="1"/>
          </p:cNvSpPr>
          <p:nvPr>
            <p:ph type="title"/>
          </p:nvPr>
        </p:nvSpPr>
        <p:spPr>
          <a:xfrm>
            <a:off x="457200" y="381000"/>
            <a:ext cx="8229600" cy="579438"/>
          </a:xfrm>
          <a:noFill/>
        </p:spPr>
        <p:txBody>
          <a:bodyPr anchorCtr="1">
            <a:spAutoFit/>
          </a:bodyPr>
          <a:lstStyle/>
          <a:p>
            <a:pPr eaLnBrk="1" hangingPunct="1"/>
            <a:r>
              <a:rPr lang="en-US" altLang="en-US" sz="3200" b="1">
                <a:solidFill>
                  <a:srgbClr val="669900"/>
                </a:solidFill>
              </a:rPr>
              <a:t>Introduction</a:t>
            </a:r>
          </a:p>
        </p:txBody>
      </p:sp>
      <p:graphicFrame>
        <p:nvGraphicFramePr>
          <p:cNvPr id="7192" name="Group 24"/>
          <p:cNvGraphicFramePr>
            <a:graphicFrameLocks noGrp="1"/>
          </p:cNvGraphicFramePr>
          <p:nvPr>
            <p:ph type="tbl" idx="1"/>
          </p:nvPr>
        </p:nvGraphicFramePr>
        <p:xfrm>
          <a:off x="228600" y="990600"/>
          <a:ext cx="8824913" cy="5730875"/>
        </p:xfrm>
        <a:graphic>
          <a:graphicData uri="http://schemas.openxmlformats.org/drawingml/2006/table">
            <a:tbl>
              <a:tblPr rtl="1"/>
              <a:tblGrid>
                <a:gridCol w="8824913"/>
              </a:tblGrid>
              <a:tr h="5730875">
                <a:tc>
                  <a:txBody>
                    <a:bodyPr/>
                    <a:lstStyle>
                      <a:lvl1pPr marL="338138" indent="-338138">
                        <a:spcBef>
                          <a:spcPct val="20000"/>
                        </a:spcBef>
                        <a:buFont typeface="Wingdings" charset="2"/>
                        <a:tabLst>
                          <a:tab pos="969963" algn="l"/>
                          <a:tab pos="1082675" algn="l"/>
                          <a:tab pos="1485900" algn="l"/>
                          <a:tab pos="1600200" algn="l"/>
                        </a:tabLst>
                        <a:defRPr sz="2800">
                          <a:solidFill>
                            <a:schemeClr val="tx1"/>
                          </a:solidFill>
                          <a:latin typeface="Arial" charset="0"/>
                          <a:ea typeface="Arial" charset="0"/>
                          <a:cs typeface="Arial" charset="0"/>
                        </a:defRPr>
                      </a:lvl1pPr>
                      <a:lvl2pPr marL="1257300" indent="-342900">
                        <a:spcBef>
                          <a:spcPct val="20000"/>
                        </a:spcBef>
                        <a:buFont typeface="Wingdings" charset="2"/>
                        <a:tabLst>
                          <a:tab pos="969963" algn="l"/>
                          <a:tab pos="1082675" algn="l"/>
                          <a:tab pos="1485900" algn="l"/>
                          <a:tab pos="1600200"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082675" algn="l"/>
                          <a:tab pos="1485900" algn="l"/>
                          <a:tab pos="1600200" algn="l"/>
                        </a:tabLst>
                        <a:defRPr sz="2000">
                          <a:solidFill>
                            <a:schemeClr val="tx1"/>
                          </a:solidFill>
                          <a:latin typeface="Arial" charset="0"/>
                          <a:ea typeface="Arial" charset="0"/>
                          <a:cs typeface="Arial" charset="0"/>
                        </a:defRPr>
                      </a:lvl3pPr>
                      <a:lvl4pPr marL="1600200" indent="-22860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082675" algn="l"/>
                          <a:tab pos="1485900" algn="l"/>
                          <a:tab pos="1600200"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9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2600" b="1" i="0" u="none" strike="noStrike" cap="none" normalizeH="0" baseline="0" dirty="0">
                          <a:ln>
                            <a:noFill/>
                          </a:ln>
                          <a:solidFill>
                            <a:srgbClr val="669900"/>
                          </a:solidFill>
                          <a:effectLst/>
                          <a:latin typeface="Arial" charset="0"/>
                          <a:ea typeface="Arial" charset="0"/>
                          <a:cs typeface="Arial" charset="0"/>
                        </a:rPr>
                        <a:t>Variations of client-sever model </a:t>
                      </a:r>
                      <a:r>
                        <a:rPr kumimoji="0" lang="en-US" altLang="en-US" sz="2400" b="0" i="0" u="none" strike="noStrike" cap="none" normalizeH="0" baseline="0" dirty="0">
                          <a:ln>
                            <a:noFill/>
                          </a:ln>
                          <a:solidFill>
                            <a:schemeClr val="tx1"/>
                          </a:solidFill>
                          <a:effectLst/>
                          <a:latin typeface="Arial" charset="0"/>
                          <a:ea typeface="宋体" charset="0"/>
                        </a:rPr>
                        <a:t>can be formed by:</a:t>
                      </a:r>
                    </a:p>
                    <a:p>
                      <a:pPr marL="338138" marR="0" lvl="0" indent="-338138" algn="l" defTabSz="914400" rtl="0" eaLnBrk="1" fontAlgn="base" latinLnBrk="0" hangingPunct="1">
                        <a:lnSpc>
                          <a:spcPct val="9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400" b="0" i="0" u="none" strike="noStrike" cap="none" normalizeH="0" baseline="0" dirty="0">
                          <a:ln>
                            <a:noFill/>
                          </a:ln>
                          <a:solidFill>
                            <a:schemeClr val="tx1"/>
                          </a:solidFill>
                          <a:effectLst/>
                          <a:latin typeface="Arial" charset="0"/>
                          <a:ea typeface="宋体" charset="0"/>
                        </a:rPr>
                        <a:t>The partition of data or replication at cooperative servers</a:t>
                      </a:r>
                    </a:p>
                    <a:p>
                      <a:pPr marL="338138" marR="0" lvl="0" indent="-338138" algn="l" defTabSz="914400" rtl="0" eaLnBrk="1" fontAlgn="base" latinLnBrk="0" hangingPunct="1">
                        <a:lnSpc>
                          <a:spcPct val="9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400" b="0" i="0" u="none" strike="noStrike" cap="none" normalizeH="0" baseline="0" dirty="0">
                          <a:ln>
                            <a:noFill/>
                          </a:ln>
                          <a:solidFill>
                            <a:schemeClr val="tx1"/>
                          </a:solidFill>
                          <a:effectLst/>
                          <a:latin typeface="Arial" charset="0"/>
                          <a:ea typeface="宋体" charset="0"/>
                        </a:rPr>
                        <a:t>The caching of data by proxy servers and clients</a:t>
                      </a:r>
                    </a:p>
                    <a:p>
                      <a:pPr marL="338138" marR="0" lvl="0" indent="-338138" algn="l" defTabSz="914400" rtl="0" eaLnBrk="1" fontAlgn="base" latinLnBrk="0" hangingPunct="1">
                        <a:lnSpc>
                          <a:spcPct val="9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400" b="0" i="0" u="none" strike="noStrike" cap="none" normalizeH="0" baseline="0" dirty="0">
                          <a:ln>
                            <a:noFill/>
                          </a:ln>
                          <a:solidFill>
                            <a:schemeClr val="tx1"/>
                          </a:solidFill>
                          <a:effectLst/>
                          <a:latin typeface="Arial" charset="0"/>
                          <a:ea typeface="宋体" charset="0"/>
                        </a:rPr>
                        <a:t>The use of mobile code and mobile agents</a:t>
                      </a:r>
                    </a:p>
                    <a:p>
                      <a:pPr marL="338138" marR="0" lvl="0" indent="-338138" algn="l" defTabSz="914400" rtl="0" eaLnBrk="1" fontAlgn="base" latinLnBrk="0" hangingPunct="1">
                        <a:lnSpc>
                          <a:spcPct val="9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400" b="0" i="0" u="none" strike="noStrike" cap="none" normalizeH="0" baseline="0" dirty="0">
                          <a:ln>
                            <a:noFill/>
                          </a:ln>
                          <a:solidFill>
                            <a:schemeClr val="tx1"/>
                          </a:solidFill>
                          <a:effectLst/>
                          <a:latin typeface="Arial" charset="0"/>
                          <a:ea typeface="宋体" charset="0"/>
                        </a:rPr>
                        <a:t>The requirement to add or remove mobile devices in a convenient manner</a:t>
                      </a:r>
                    </a:p>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2600" b="1" i="0" u="none" strike="noStrike" cap="none" normalizeH="0" baseline="0" dirty="0">
                          <a:ln>
                            <a:noFill/>
                          </a:ln>
                          <a:solidFill>
                            <a:srgbClr val="669900"/>
                          </a:solidFill>
                          <a:effectLst/>
                          <a:latin typeface="Arial" charset="0"/>
                          <a:ea typeface="Arial" charset="0"/>
                          <a:cs typeface="Arial" charset="0"/>
                        </a:rPr>
                        <a:t>Fundamental Models </a:t>
                      </a:r>
                      <a:r>
                        <a:rPr kumimoji="0" lang="en-US" altLang="en-US" sz="2400" b="0" i="0" u="none" strike="noStrike" cap="none" normalizeH="0" baseline="0" dirty="0">
                          <a:ln>
                            <a:noFill/>
                          </a:ln>
                          <a:solidFill>
                            <a:schemeClr val="tx1"/>
                          </a:solidFill>
                          <a:effectLst/>
                          <a:latin typeface="Arial" charset="0"/>
                          <a:ea typeface="Arial" charset="0"/>
                          <a:cs typeface="Arial" charset="0"/>
                        </a:rPr>
                        <a:t>deal with a more  formal description of the properties that are common in all of the architectural models.</a:t>
                      </a:r>
                    </a:p>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2400" b="0" i="0" u="none" strike="noStrike" cap="none" normalizeH="0" baseline="0" dirty="0">
                          <a:ln>
                            <a:noFill/>
                          </a:ln>
                          <a:solidFill>
                            <a:schemeClr val="tx1"/>
                          </a:solidFill>
                          <a:effectLst/>
                          <a:latin typeface="Arial" charset="0"/>
                          <a:ea typeface="Arial" charset="0"/>
                          <a:cs typeface="Arial" charset="0"/>
                        </a:rPr>
                        <a:t>Some of these properties in distributed systems are:</a:t>
                      </a:r>
                    </a:p>
                    <a:p>
                      <a:pPr marL="1257300" marR="0" lvl="1" indent="-342900" algn="l" defTabSz="914400" rtl="0" eaLnBrk="1" fontAlgn="base" latinLnBrk="0" hangingPunct="1">
                        <a:lnSpc>
                          <a:spcPct val="10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400" b="0" i="0" u="none" strike="noStrike" cap="none" normalizeH="0" baseline="0" dirty="0">
                          <a:ln>
                            <a:noFill/>
                          </a:ln>
                          <a:solidFill>
                            <a:schemeClr val="tx1"/>
                          </a:solidFill>
                          <a:effectLst/>
                          <a:latin typeface="Arial" charset="0"/>
                          <a:ea typeface="Arial" charset="0"/>
                          <a:cs typeface="Arial" charset="0"/>
                        </a:rPr>
                        <a:t>There is no global time in a distributed system.</a:t>
                      </a:r>
                    </a:p>
                    <a:p>
                      <a:pPr marL="1257300" marR="0" lvl="1" indent="-342900" algn="l" defTabSz="914400" rtl="0" eaLnBrk="1" fontAlgn="base" latinLnBrk="0" hangingPunct="1">
                        <a:lnSpc>
                          <a:spcPct val="10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400" b="0" i="0" u="none" strike="noStrike" cap="none" normalizeH="0" baseline="0" dirty="0">
                          <a:ln>
                            <a:noFill/>
                          </a:ln>
                          <a:solidFill>
                            <a:schemeClr val="tx1"/>
                          </a:solidFill>
                          <a:effectLst/>
                          <a:latin typeface="Arial" charset="0"/>
                          <a:ea typeface="Arial" charset="0"/>
                          <a:cs typeface="Arial" charset="0"/>
                        </a:rPr>
                        <a:t>All communication between processes is achieved by means of messages.</a:t>
                      </a:r>
                    </a:p>
                    <a:p>
                      <a:pPr marL="338138" marR="0" lvl="0" indent="-338138" algn="l" defTabSz="914400" rtl="0" eaLnBrk="1" fontAlgn="base" latinLnBrk="0" hangingPunct="1">
                        <a:lnSpc>
                          <a:spcPct val="90000"/>
                        </a:lnSpc>
                        <a:spcBef>
                          <a:spcPct val="20000"/>
                        </a:spcBef>
                        <a:spcAft>
                          <a:spcPct val="0"/>
                        </a:spcAft>
                        <a:buClrTx/>
                        <a:buSzTx/>
                        <a:buFont typeface="Wingdings" charset="2"/>
                        <a:buNone/>
                        <a:tabLst>
                          <a:tab pos="969963" algn="l"/>
                          <a:tab pos="1082675" algn="l"/>
                          <a:tab pos="1485900" algn="l"/>
                          <a:tab pos="1600200" algn="l"/>
                        </a:tabLst>
                      </a:pPr>
                      <a:endParaRPr kumimoji="0" lang="en-US" altLang="en-US" sz="2400" b="0" i="0" u="none" strike="noStrike" cap="none" normalizeH="0" baseline="0" dirty="0">
                        <a:ln>
                          <a:noFill/>
                        </a:ln>
                        <a:solidFill>
                          <a:schemeClr val="tx1"/>
                        </a:solidFill>
                        <a:effectLst/>
                        <a:latin typeface="Arial" charset="0"/>
                        <a:ea typeface="宋体" charset="0"/>
                      </a:endParaRPr>
                    </a:p>
                  </a:txBody>
                  <a:tcPr marT="45705" marB="45705"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0247"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B9022839-ED52-8247-99A8-E0F5FA567A1F}" type="slidenum">
              <a:rPr lang="en-US" altLang="en-US" sz="1400"/>
              <a:pPr>
                <a:spcBef>
                  <a:spcPct val="0"/>
                </a:spcBef>
                <a:buFontTx/>
                <a:buNone/>
              </a:pPr>
              <a:t>50</a:t>
            </a:fld>
            <a:endParaRPr lang="en-US" altLang="en-US" sz="1400"/>
          </a:p>
        </p:txBody>
      </p:sp>
      <p:sp>
        <p:nvSpPr>
          <p:cNvPr id="10445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Interaction Model-Computer Clock </a:t>
            </a:r>
          </a:p>
        </p:txBody>
      </p:sp>
      <p:graphicFrame>
        <p:nvGraphicFramePr>
          <p:cNvPr id="71695" name="Group 15"/>
          <p:cNvGraphicFramePr>
            <a:graphicFrameLocks noGrp="1"/>
          </p:cNvGraphicFramePr>
          <p:nvPr>
            <p:ph type="tbl" idx="1"/>
          </p:nvPr>
        </p:nvGraphicFramePr>
        <p:xfrm>
          <a:off x="457200" y="1295400"/>
          <a:ext cx="8229600" cy="5005388"/>
        </p:xfrm>
        <a:graphic>
          <a:graphicData uri="http://schemas.openxmlformats.org/drawingml/2006/table">
            <a:tbl>
              <a:tblPr rtl="1"/>
              <a:tblGrid>
                <a:gridCol w="8229600"/>
              </a:tblGrid>
              <a:tr h="5005388">
                <a:tc>
                  <a:txBody>
                    <a:bodyPr/>
                    <a:lstStyle>
                      <a:lvl1pPr marL="225425" indent="-225425">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25425" marR="0" lvl="0" indent="-225425" algn="l" defTabSz="914400" rtl="0" eaLnBrk="1" fontAlgn="base" latinLnBrk="0" hangingPunct="1">
                        <a:lnSpc>
                          <a:spcPct val="8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3200" b="0" i="0" u="none" strike="noStrike" cap="none" normalizeH="0" baseline="0">
                          <a:ln>
                            <a:noFill/>
                          </a:ln>
                          <a:solidFill>
                            <a:srgbClr val="A50021"/>
                          </a:solidFill>
                          <a:effectLst/>
                          <a:latin typeface="Arial" charset="0"/>
                          <a:ea typeface="Arial" charset="0"/>
                          <a:cs typeface="Arial" charset="0"/>
                        </a:rPr>
                        <a:t>Computer clocks and timing events</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Arial" charset="0"/>
                          <a:cs typeface="Arial" charset="0"/>
                        </a:rPr>
                        <a:t>Each computer in a distributed system has its own internal clock, which can be used by local processes to obtain the value of the current time.</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Arial" charset="0"/>
                        <a:cs typeface="Arial"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Arial" charset="0"/>
                          <a:cs typeface="Arial" charset="0"/>
                        </a:rPr>
                        <a:t>Two processes running on different computers can associate timestamp with their events.</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Arial" charset="0"/>
                        <a:cs typeface="Arial"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Arial" charset="0"/>
                          <a:cs typeface="Arial" charset="0"/>
                        </a:rPr>
                        <a:t>Even if two processes read their clock at the same time, their local clocks may supply different time.</a:t>
                      </a:r>
                    </a:p>
                  </a:txBody>
                  <a:tcPr marT="45725" marB="45725"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04455"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1250BD8F-3AC7-CF4B-8691-4D1CCEC78A4B}" type="slidenum">
              <a:rPr lang="en-US" altLang="en-US" sz="1400"/>
              <a:pPr>
                <a:spcBef>
                  <a:spcPct val="0"/>
                </a:spcBef>
                <a:buFontTx/>
                <a:buNone/>
              </a:pPr>
              <a:t>51</a:t>
            </a:fld>
            <a:endParaRPr lang="en-US" altLang="en-US" sz="1400"/>
          </a:p>
        </p:txBody>
      </p:sp>
      <p:sp>
        <p:nvSpPr>
          <p:cNvPr id="10649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Interaction Model-Computer Clock </a:t>
            </a:r>
          </a:p>
        </p:txBody>
      </p:sp>
      <p:graphicFrame>
        <p:nvGraphicFramePr>
          <p:cNvPr id="205837" name="Group 13"/>
          <p:cNvGraphicFramePr>
            <a:graphicFrameLocks noGrp="1"/>
          </p:cNvGraphicFramePr>
          <p:nvPr>
            <p:ph type="tbl" idx="1"/>
          </p:nvPr>
        </p:nvGraphicFramePr>
        <p:xfrm>
          <a:off x="533400" y="1219200"/>
          <a:ext cx="8229600" cy="4834108"/>
        </p:xfrm>
        <a:graphic>
          <a:graphicData uri="http://schemas.openxmlformats.org/drawingml/2006/table">
            <a:tbl>
              <a:tblPr rtl="1"/>
              <a:tblGrid>
                <a:gridCol w="8229600"/>
              </a:tblGrid>
              <a:tr h="4833938">
                <a:tc>
                  <a:txBody>
                    <a:bodyPr/>
                    <a:lstStyle>
                      <a:lvl1pPr marL="342900" indent="-342900">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000" b="0" i="0" u="none" strike="noStrike" cap="none" normalizeH="0" baseline="0">
                          <a:ln>
                            <a:noFill/>
                          </a:ln>
                          <a:solidFill>
                            <a:schemeClr val="tx1"/>
                          </a:solidFill>
                          <a:effectLst/>
                          <a:latin typeface="Arial" charset="0"/>
                          <a:ea typeface="Arial" charset="0"/>
                          <a:cs typeface="Arial" charset="0"/>
                        </a:rPr>
                        <a:t>This is because computer clock drift from perfect time and their drift rates differ from one another. </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000" b="0" i="0" u="none" strike="noStrike" cap="none" normalizeH="0" baseline="0">
                        <a:ln>
                          <a:noFill/>
                        </a:ln>
                        <a:solidFill>
                          <a:srgbClr val="CC0099"/>
                        </a:solidFill>
                        <a:effectLst/>
                        <a:latin typeface="Arial" charset="0"/>
                        <a:ea typeface="Arial" charset="0"/>
                        <a:cs typeface="Arial"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000" b="0" i="0" u="none" strike="noStrike" cap="none" normalizeH="0" baseline="0">
                          <a:ln>
                            <a:noFill/>
                          </a:ln>
                          <a:solidFill>
                            <a:srgbClr val="CC0099"/>
                          </a:solidFill>
                          <a:effectLst/>
                          <a:latin typeface="Arial" charset="0"/>
                          <a:ea typeface="Arial" charset="0"/>
                          <a:cs typeface="Arial" charset="0"/>
                        </a:rPr>
                        <a:t>Clock drift rate</a:t>
                      </a:r>
                      <a:r>
                        <a:rPr kumimoji="0" lang="en-US" altLang="en-US" sz="2000" b="0" i="0" u="none" strike="noStrike" cap="none" normalizeH="0" baseline="0">
                          <a:ln>
                            <a:noFill/>
                          </a:ln>
                          <a:solidFill>
                            <a:schemeClr val="tx1"/>
                          </a:solidFill>
                          <a:effectLst/>
                          <a:latin typeface="Arial" charset="0"/>
                          <a:ea typeface="Arial" charset="0"/>
                          <a:cs typeface="Arial" charset="0"/>
                        </a:rPr>
                        <a:t> refers to the relative amount that a computer clock differs from a perfect reference clock.</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000" b="0" i="0" u="none" strike="noStrike" cap="none" normalizeH="0" baseline="0">
                        <a:ln>
                          <a:noFill/>
                        </a:ln>
                        <a:solidFill>
                          <a:schemeClr val="tx1"/>
                        </a:solidFill>
                        <a:effectLst/>
                        <a:latin typeface="Arial" charset="0"/>
                        <a:ea typeface="Arial" charset="0"/>
                        <a:cs typeface="Arial"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000" b="0" i="0" u="none" strike="noStrike" cap="none" normalizeH="0" baseline="0">
                          <a:ln>
                            <a:noFill/>
                          </a:ln>
                          <a:solidFill>
                            <a:schemeClr val="tx1"/>
                          </a:solidFill>
                          <a:effectLst/>
                          <a:latin typeface="Arial" charset="0"/>
                          <a:ea typeface="Arial" charset="0"/>
                          <a:cs typeface="Arial" charset="0"/>
                        </a:rPr>
                        <a:t>Even if the clocks on all the computers in a distributed system are set to the same time initially, their clocks would eventually vary quite significantly unless corrections are applied.</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400" b="0" i="0" u="none" strike="noStrike" cap="none" normalizeH="0" baseline="0">
                        <a:ln>
                          <a:noFill/>
                        </a:ln>
                        <a:solidFill>
                          <a:schemeClr val="tx1"/>
                        </a:solidFill>
                        <a:effectLst/>
                        <a:latin typeface="Arial" charset="0"/>
                        <a:ea typeface="Arial" charset="0"/>
                        <a:cs typeface="Arial"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Arial" charset="0"/>
                          <a:cs typeface="Arial" charset="0"/>
                        </a:rPr>
                        <a:t>There are several techniques to correct time on computer clocks.</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000" b="0" i="0" u="none" strike="noStrike" cap="none" normalizeH="0" baseline="0">
                          <a:ln>
                            <a:noFill/>
                          </a:ln>
                          <a:solidFill>
                            <a:schemeClr val="tx1"/>
                          </a:solidFill>
                          <a:effectLst/>
                          <a:latin typeface="Arial" charset="0"/>
                          <a:ea typeface="Arial" charset="0"/>
                          <a:cs typeface="Arial" charset="0"/>
                        </a:rPr>
                        <a:t> For example, computers may use radio signal receivers to get readings from GPS (Global Positioning System) with an accuracy about 1 microsecond.</a:t>
                      </a:r>
                    </a:p>
                  </a:txBody>
                  <a:tcPr marT="45710" marB="45710"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06503"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890B4E95-E1B1-9C45-B06E-4D2F24B1E569}" type="slidenum">
              <a:rPr lang="en-US" altLang="en-US" sz="1400"/>
              <a:pPr>
                <a:spcBef>
                  <a:spcPct val="0"/>
                </a:spcBef>
                <a:buFontTx/>
                <a:buNone/>
              </a:pPr>
              <a:t>52</a:t>
            </a:fld>
            <a:endParaRPr lang="en-US" altLang="en-US" sz="1400"/>
          </a:p>
        </p:txBody>
      </p:sp>
      <p:sp>
        <p:nvSpPr>
          <p:cNvPr id="10854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Interaction Model-Variations </a:t>
            </a:r>
          </a:p>
        </p:txBody>
      </p:sp>
      <p:graphicFrame>
        <p:nvGraphicFramePr>
          <p:cNvPr id="74772" name="Group 20"/>
          <p:cNvGraphicFramePr>
            <a:graphicFrameLocks noGrp="1"/>
          </p:cNvGraphicFramePr>
          <p:nvPr>
            <p:ph type="tbl" idx="1"/>
          </p:nvPr>
        </p:nvGraphicFramePr>
        <p:xfrm>
          <a:off x="533400" y="1219200"/>
          <a:ext cx="8229600" cy="5102342"/>
        </p:xfrm>
        <a:graphic>
          <a:graphicData uri="http://schemas.openxmlformats.org/drawingml/2006/table">
            <a:tbl>
              <a:tblPr rtl="1"/>
              <a:tblGrid>
                <a:gridCol w="8229600"/>
              </a:tblGrid>
              <a:tr h="5102225">
                <a:tc>
                  <a:txBody>
                    <a:bodyPr/>
                    <a:lstStyle>
                      <a:lvl1pPr marL="225425" indent="-225425">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2570163" indent="-334963">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25425" marR="0" lvl="0" indent="-225425" algn="l" defTabSz="914400" rtl="0" eaLnBrk="1" fontAlgn="base" latinLnBrk="0" hangingPunct="1">
                        <a:lnSpc>
                          <a:spcPct val="8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3200" b="0" i="0" u="none" strike="noStrike" cap="none" normalizeH="0" baseline="0" dirty="0">
                          <a:ln>
                            <a:noFill/>
                          </a:ln>
                          <a:solidFill>
                            <a:srgbClr val="A50021"/>
                          </a:solidFill>
                          <a:effectLst/>
                          <a:latin typeface="Arial" charset="0"/>
                          <a:ea typeface="Arial" charset="0"/>
                          <a:cs typeface="Arial" charset="0"/>
                        </a:rPr>
                        <a:t>Two variants of the interaction model</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dirty="0">
                          <a:ln>
                            <a:noFill/>
                          </a:ln>
                          <a:solidFill>
                            <a:schemeClr val="tx1"/>
                          </a:solidFill>
                          <a:effectLst/>
                          <a:latin typeface="Arial" charset="0"/>
                          <a:ea typeface="Arial" charset="0"/>
                          <a:cs typeface="Arial" charset="0"/>
                        </a:rPr>
                        <a:t>In a distributed system it is hard to set time limits on the time taken for process execution, message delivery or clock drift. </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800" b="0" i="0" u="none" strike="noStrike" cap="none" normalizeH="0" baseline="0" dirty="0">
                        <a:ln>
                          <a:noFill/>
                        </a:ln>
                        <a:solidFill>
                          <a:schemeClr val="tx1"/>
                        </a:solidFill>
                        <a:effectLst/>
                        <a:latin typeface="Arial" charset="0"/>
                        <a:ea typeface="Arial" charset="0"/>
                        <a:cs typeface="Arial"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dirty="0">
                          <a:ln>
                            <a:noFill/>
                          </a:ln>
                          <a:solidFill>
                            <a:schemeClr val="tx1"/>
                          </a:solidFill>
                          <a:effectLst/>
                          <a:latin typeface="Arial" charset="0"/>
                          <a:ea typeface="Arial" charset="0"/>
                          <a:cs typeface="Arial" charset="0"/>
                        </a:rPr>
                        <a:t>Two models of time assumption in distributed systems are:</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dirty="0">
                          <a:ln>
                            <a:noFill/>
                          </a:ln>
                          <a:solidFill>
                            <a:srgbClr val="CC0099"/>
                          </a:solidFill>
                          <a:effectLst/>
                          <a:latin typeface="Arial" charset="0"/>
                          <a:ea typeface="Arial" charset="0"/>
                          <a:cs typeface="Arial" charset="0"/>
                        </a:rPr>
                        <a:t>Synchronous</a:t>
                      </a:r>
                      <a:r>
                        <a:rPr kumimoji="0" lang="en-US" altLang="en-US" sz="2400" b="0" i="0" u="none" strike="noStrike" cap="none" normalizeH="0" baseline="0" dirty="0">
                          <a:ln>
                            <a:noFill/>
                          </a:ln>
                          <a:solidFill>
                            <a:schemeClr val="tx1"/>
                          </a:solidFill>
                          <a:effectLst/>
                          <a:latin typeface="Arial" charset="0"/>
                          <a:ea typeface="Arial" charset="0"/>
                          <a:cs typeface="Arial" charset="0"/>
                        </a:rPr>
                        <a:t> distributed systems</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2000" b="0" i="0" u="none" strike="noStrike" cap="none" normalizeH="0" baseline="0" dirty="0">
                          <a:ln>
                            <a:noFill/>
                          </a:ln>
                          <a:solidFill>
                            <a:schemeClr val="tx1"/>
                          </a:solidFill>
                          <a:effectLst/>
                          <a:latin typeface="Arial" charset="0"/>
                          <a:ea typeface="Arial" charset="0"/>
                          <a:cs typeface="Arial" charset="0"/>
                        </a:rPr>
                        <a:t>It has a strong assumption of time </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2000" b="0" i="0" u="none" strike="noStrike" cap="none" normalizeH="0" baseline="0" dirty="0">
                          <a:ln>
                            <a:noFill/>
                          </a:ln>
                          <a:solidFill>
                            <a:schemeClr val="tx1"/>
                          </a:solidFill>
                          <a:effectLst/>
                          <a:latin typeface="Arial" charset="0"/>
                          <a:ea typeface="Arial" charset="0"/>
                          <a:cs typeface="Arial" charset="0"/>
                        </a:rPr>
                        <a:t>The time to execute each step of a process has known lower and upper bounds.</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2000" b="0" i="0" u="none" strike="noStrike" cap="none" normalizeH="0" baseline="0" dirty="0">
                          <a:ln>
                            <a:noFill/>
                          </a:ln>
                          <a:solidFill>
                            <a:schemeClr val="tx1"/>
                          </a:solidFill>
                          <a:effectLst/>
                          <a:latin typeface="Arial" charset="0"/>
                          <a:ea typeface="Arial" charset="0"/>
                          <a:cs typeface="Arial" charset="0"/>
                        </a:rPr>
                        <a:t>Each message transmitted over a channel is received within a known bounded time.</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2000" b="0" i="0" u="none" strike="noStrike" cap="none" normalizeH="0" baseline="0" dirty="0">
                          <a:ln>
                            <a:noFill/>
                          </a:ln>
                          <a:solidFill>
                            <a:schemeClr val="tx1"/>
                          </a:solidFill>
                          <a:effectLst/>
                          <a:latin typeface="Arial" charset="0"/>
                          <a:ea typeface="Arial" charset="0"/>
                          <a:cs typeface="Arial" charset="0"/>
                        </a:rPr>
                        <a:t>Each process has a local clock whose drift rate from real time has a known bound.</a:t>
                      </a:r>
                    </a:p>
                  </a:txBody>
                  <a:tcPr marT="45715" marB="45715"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08551"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A17BD042-DB94-8D4D-BB7C-73B6D48D0B4A}" type="slidenum">
              <a:rPr lang="en-US" altLang="en-US" sz="1400"/>
              <a:pPr>
                <a:spcBef>
                  <a:spcPct val="0"/>
                </a:spcBef>
                <a:buFontTx/>
                <a:buNone/>
              </a:pPr>
              <a:t>53</a:t>
            </a:fld>
            <a:endParaRPr lang="en-US" altLang="en-US" sz="1400"/>
          </a:p>
        </p:txBody>
      </p:sp>
      <p:sp>
        <p:nvSpPr>
          <p:cNvPr id="11059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Interaction Model </a:t>
            </a:r>
          </a:p>
        </p:txBody>
      </p:sp>
      <p:graphicFrame>
        <p:nvGraphicFramePr>
          <p:cNvPr id="75800" name="Group 24"/>
          <p:cNvGraphicFramePr>
            <a:graphicFrameLocks noGrp="1"/>
          </p:cNvGraphicFramePr>
          <p:nvPr>
            <p:ph type="tbl" idx="1"/>
          </p:nvPr>
        </p:nvGraphicFramePr>
        <p:xfrm>
          <a:off x="-1143000" y="1219200"/>
          <a:ext cx="10058400" cy="4810125"/>
        </p:xfrm>
        <a:graphic>
          <a:graphicData uri="http://schemas.openxmlformats.org/drawingml/2006/table">
            <a:tbl>
              <a:tblPr rtl="1"/>
              <a:tblGrid>
                <a:gridCol w="10058400"/>
              </a:tblGrid>
              <a:tr h="4810125">
                <a:tc>
                  <a:txBody>
                    <a:bodyPr/>
                    <a:lstStyle>
                      <a:lvl1pPr marL="342900" indent="-342900">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742950" indent="-28575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2570163" indent="-334963">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684463">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3141663"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3598863"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4056063"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4513263"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endParaRPr kumimoji="0" lang="en-US" altLang="en-US" sz="2800" b="0" i="0" u="none" strike="noStrike" cap="none" normalizeH="0" baseline="0">
                        <a:ln>
                          <a:noFill/>
                        </a:ln>
                        <a:solidFill>
                          <a:srgbClr val="CC0099"/>
                        </a:solidFill>
                        <a:effectLst/>
                        <a:latin typeface="Arial" charset="0"/>
                        <a:ea typeface="Arial" charset="0"/>
                        <a:cs typeface="Arial" charset="0"/>
                      </a:endParaRP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800" b="0" i="0" u="none" strike="noStrike" cap="none" normalizeH="0" baseline="0">
                          <a:ln>
                            <a:noFill/>
                          </a:ln>
                          <a:solidFill>
                            <a:srgbClr val="CC0099"/>
                          </a:solidFill>
                          <a:effectLst/>
                          <a:latin typeface="Arial" charset="0"/>
                          <a:ea typeface="Arial" charset="0"/>
                          <a:cs typeface="Arial" charset="0"/>
                        </a:rPr>
                        <a:t>Asynchronous</a:t>
                      </a:r>
                      <a:r>
                        <a:rPr kumimoji="0" lang="en-US" altLang="en-US" sz="2800" b="0" i="0" u="none" strike="noStrike" cap="none" normalizeH="0" baseline="0">
                          <a:ln>
                            <a:noFill/>
                          </a:ln>
                          <a:solidFill>
                            <a:schemeClr val="tx1"/>
                          </a:solidFill>
                          <a:effectLst/>
                          <a:latin typeface="Arial" charset="0"/>
                          <a:ea typeface="Arial" charset="0"/>
                          <a:cs typeface="Arial" charset="0"/>
                        </a:rPr>
                        <a:t> distributed system</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Arial" charset="0"/>
                          <a:cs typeface="Arial" charset="0"/>
                        </a:rPr>
                        <a:t>It has no assumption about time.</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endParaRPr kumimoji="0" lang="en-US" altLang="en-US" sz="2400" b="0" i="0" u="none" strike="noStrike" cap="none" normalizeH="0" baseline="0">
                        <a:ln>
                          <a:noFill/>
                        </a:ln>
                        <a:solidFill>
                          <a:schemeClr val="tx1"/>
                        </a:solidFill>
                        <a:effectLst/>
                        <a:latin typeface="Arial" charset="0"/>
                        <a:ea typeface="Arial" charset="0"/>
                        <a:cs typeface="Arial" charset="0"/>
                      </a:endParaRP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Arial" charset="0"/>
                          <a:cs typeface="Arial" charset="0"/>
                        </a:rPr>
                        <a:t>There is no bound on process execution speeds.</a:t>
                      </a:r>
                    </a:p>
                    <a:p>
                      <a:pPr marL="2684463" marR="0" lvl="4" indent="0" algn="l" defTabSz="914400" rtl="0" eaLnBrk="1" fontAlgn="base" latinLnBrk="0" hangingPunct="1">
                        <a:lnSpc>
                          <a:spcPct val="80000"/>
                        </a:lnSpc>
                        <a:spcBef>
                          <a:spcPct val="20000"/>
                        </a:spcBef>
                        <a:spcAft>
                          <a:spcPct val="0"/>
                        </a:spcAft>
                        <a:buClrTx/>
                        <a:buSzTx/>
                        <a:buFont typeface="Wingdings" charset="2"/>
                        <a:buChar char="q"/>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Arial" charset="0"/>
                          <a:cs typeface="Arial" charset="0"/>
                        </a:rPr>
                        <a:t>Each step may take an arbitrary long time.</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endParaRPr kumimoji="0" lang="en-US" altLang="en-US" sz="2400" b="0" i="0" u="none" strike="noStrike" cap="none" normalizeH="0" baseline="0">
                        <a:ln>
                          <a:noFill/>
                        </a:ln>
                        <a:solidFill>
                          <a:schemeClr val="tx1"/>
                        </a:solidFill>
                        <a:effectLst/>
                        <a:latin typeface="Arial" charset="0"/>
                        <a:ea typeface="Arial" charset="0"/>
                        <a:cs typeface="Arial" charset="0"/>
                      </a:endParaRP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Arial" charset="0"/>
                          <a:cs typeface="Arial" charset="0"/>
                        </a:rPr>
                        <a:t>There is no bound on message transmission delays.</a:t>
                      </a:r>
                    </a:p>
                    <a:p>
                      <a:pPr marL="2684463" marR="0" lvl="4" indent="0" algn="l" defTabSz="914400" rtl="0" eaLnBrk="1" fontAlgn="base" latinLnBrk="0" hangingPunct="1">
                        <a:lnSpc>
                          <a:spcPct val="80000"/>
                        </a:lnSpc>
                        <a:spcBef>
                          <a:spcPct val="20000"/>
                        </a:spcBef>
                        <a:spcAft>
                          <a:spcPct val="0"/>
                        </a:spcAft>
                        <a:buClrTx/>
                        <a:buSzTx/>
                        <a:buFont typeface="Wingdings" charset="2"/>
                        <a:buChar char="q"/>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Arial" charset="0"/>
                          <a:cs typeface="Arial" charset="0"/>
                        </a:rPr>
                        <a:t>A message may be received after an arbitrary long time.</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endParaRPr kumimoji="0" lang="en-US" altLang="en-US" sz="2400" b="0" i="0" u="none" strike="noStrike" cap="none" normalizeH="0" baseline="0">
                        <a:ln>
                          <a:noFill/>
                        </a:ln>
                        <a:solidFill>
                          <a:schemeClr val="tx1"/>
                        </a:solidFill>
                        <a:effectLst/>
                        <a:latin typeface="Arial" charset="0"/>
                        <a:ea typeface="Arial" charset="0"/>
                        <a:cs typeface="Arial" charset="0"/>
                      </a:endParaRP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Arial" charset="0"/>
                          <a:cs typeface="Arial" charset="0"/>
                        </a:rPr>
                        <a:t>There is no bound on clock drift rates.</a:t>
                      </a:r>
                    </a:p>
                    <a:p>
                      <a:pPr marL="2684463" marR="0" lvl="4" indent="0" algn="l" defTabSz="914400" rtl="0" eaLnBrk="1" fontAlgn="base" latinLnBrk="0" hangingPunct="1">
                        <a:lnSpc>
                          <a:spcPct val="80000"/>
                        </a:lnSpc>
                        <a:spcBef>
                          <a:spcPct val="20000"/>
                        </a:spcBef>
                        <a:spcAft>
                          <a:spcPct val="0"/>
                        </a:spcAft>
                        <a:buClrTx/>
                        <a:buSzTx/>
                        <a:buFont typeface="Wingdings" charset="2"/>
                        <a:buChar char="q"/>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Arial" charset="0"/>
                          <a:cs typeface="Arial" charset="0"/>
                        </a:rPr>
                        <a:t>The drift rate of a clock is arbitrary.</a:t>
                      </a:r>
                    </a:p>
                  </a:txBody>
                  <a:tcPr marT="45724" marB="45724"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10599"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0CF59921-710C-1644-B3E7-AC4E128641D3}" type="slidenum">
              <a:rPr lang="en-US" altLang="en-US" sz="1400"/>
              <a:pPr>
                <a:spcBef>
                  <a:spcPct val="0"/>
                </a:spcBef>
                <a:buFontTx/>
                <a:buNone/>
              </a:pPr>
              <a:t>54</a:t>
            </a:fld>
            <a:endParaRPr lang="en-US" altLang="en-US" sz="1400"/>
          </a:p>
        </p:txBody>
      </p:sp>
      <p:sp>
        <p:nvSpPr>
          <p:cNvPr id="11264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Interaction Model </a:t>
            </a:r>
          </a:p>
        </p:txBody>
      </p:sp>
      <p:graphicFrame>
        <p:nvGraphicFramePr>
          <p:cNvPr id="76815" name="Group 15"/>
          <p:cNvGraphicFramePr>
            <a:graphicFrameLocks noGrp="1"/>
          </p:cNvGraphicFramePr>
          <p:nvPr>
            <p:ph type="tbl" idx="1"/>
          </p:nvPr>
        </p:nvGraphicFramePr>
        <p:xfrm>
          <a:off x="533400" y="1219200"/>
          <a:ext cx="8229600" cy="4151366"/>
        </p:xfrm>
        <a:graphic>
          <a:graphicData uri="http://schemas.openxmlformats.org/drawingml/2006/table">
            <a:tbl>
              <a:tblPr rtl="1"/>
              <a:tblGrid>
                <a:gridCol w="8229600"/>
              </a:tblGrid>
              <a:tr h="4151313">
                <a:tc>
                  <a:txBody>
                    <a:bodyPr/>
                    <a:lstStyle>
                      <a:lvl1pPr marL="225425" indent="-225425">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25425" marR="0" lvl="0" indent="-225425" algn="l" defTabSz="914400" rtl="0" eaLnBrk="1" fontAlgn="base" latinLnBrk="0" hangingPunct="1">
                        <a:lnSpc>
                          <a:spcPct val="8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3200" b="0" i="0" u="none" strike="noStrike" cap="none" normalizeH="0" baseline="0">
                          <a:ln>
                            <a:noFill/>
                          </a:ln>
                          <a:solidFill>
                            <a:srgbClr val="A50021"/>
                          </a:solidFill>
                          <a:effectLst/>
                          <a:latin typeface="Arial" charset="0"/>
                          <a:ea typeface="Arial" charset="0"/>
                          <a:cs typeface="Arial" charset="0"/>
                        </a:rPr>
                        <a:t>Event ordering</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Arial" charset="0"/>
                          <a:cs typeface="Arial" charset="0"/>
                        </a:rPr>
                        <a:t>In many cases, we are interested in knowing whether an event (sending or receiving a message) at one process occurred before, after, or concurrently with another event at another process. </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Arial" charset="0"/>
                        <a:cs typeface="Arial"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Arial" charset="0"/>
                          <a:cs typeface="Arial" charset="0"/>
                        </a:rPr>
                        <a:t>The execution of a system can be described in terms of events and their ordering despite the lack of accurate clocks.</a:t>
                      </a:r>
                    </a:p>
                  </a:txBody>
                  <a:tcPr marT="45715" marB="45715"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12647"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A34AD44A-AFCB-A041-847D-9DD4CEE07F89}" type="slidenum">
              <a:rPr lang="en-US" altLang="en-US" sz="1400"/>
              <a:pPr>
                <a:spcBef>
                  <a:spcPct val="0"/>
                </a:spcBef>
                <a:buFontTx/>
                <a:buNone/>
              </a:pPr>
              <a:t>55</a:t>
            </a:fld>
            <a:endParaRPr lang="en-US" altLang="en-US" sz="1400"/>
          </a:p>
        </p:txBody>
      </p:sp>
      <p:sp>
        <p:nvSpPr>
          <p:cNvPr id="11469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Interaction Model </a:t>
            </a:r>
          </a:p>
        </p:txBody>
      </p:sp>
      <p:graphicFrame>
        <p:nvGraphicFramePr>
          <p:cNvPr id="79913" name="Group 41"/>
          <p:cNvGraphicFramePr>
            <a:graphicFrameLocks noGrp="1"/>
          </p:cNvGraphicFramePr>
          <p:nvPr>
            <p:ph type="tbl" idx="1"/>
          </p:nvPr>
        </p:nvGraphicFramePr>
        <p:xfrm>
          <a:off x="304800" y="1219200"/>
          <a:ext cx="8686800" cy="5029200"/>
        </p:xfrm>
        <a:graphic>
          <a:graphicData uri="http://schemas.openxmlformats.org/drawingml/2006/table">
            <a:tbl>
              <a:tblPr rtl="1"/>
              <a:tblGrid>
                <a:gridCol w="8686800"/>
              </a:tblGrid>
              <a:tr h="5029200">
                <a:tc>
                  <a:txBody>
                    <a:bodyPr/>
                    <a:lstStyle>
                      <a:lvl1pPr marL="342900" indent="-342900">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430338" indent="-4572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1430338" marR="0" lvl="1" indent="-4572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Arial" charset="0"/>
                          <a:cs typeface="Arial" charset="0"/>
                        </a:rPr>
                        <a:t>For example, consider a mailing list with users X, Y, Z, and A.</a:t>
                      </a:r>
                    </a:p>
                    <a:p>
                      <a:pPr marL="1430338" marR="0" lvl="1" indent="-457200" algn="l" defTabSz="914400" rtl="0" eaLnBrk="1" fontAlgn="base" latinLnBrk="0" hangingPunct="1">
                        <a:lnSpc>
                          <a:spcPct val="80000"/>
                        </a:lnSpc>
                        <a:spcBef>
                          <a:spcPct val="20000"/>
                        </a:spcBef>
                        <a:spcAft>
                          <a:spcPct val="0"/>
                        </a:spcAft>
                        <a:buClrTx/>
                        <a:buSzTx/>
                        <a:buFont typeface="Wingdings" charset="2"/>
                        <a:buAutoNum type="arabicPeriod"/>
                        <a:tabLst>
                          <a:tab pos="969963" algn="l"/>
                          <a:tab pos="1485900" algn="l"/>
                          <a:tab pos="1600200" algn="l"/>
                          <a:tab pos="1716088" algn="l"/>
                        </a:tabLst>
                      </a:pPr>
                      <a:r>
                        <a:rPr kumimoji="0" lang="en-US" altLang="en-US" sz="2000" b="0" i="0" u="none" strike="noStrike" cap="none" normalizeH="0" baseline="0">
                          <a:ln>
                            <a:noFill/>
                          </a:ln>
                          <a:solidFill>
                            <a:schemeClr val="tx1"/>
                          </a:solidFill>
                          <a:effectLst/>
                          <a:latin typeface="Arial" charset="0"/>
                          <a:ea typeface="Arial" charset="0"/>
                          <a:cs typeface="Arial" charset="0"/>
                        </a:rPr>
                        <a:t>User X sends a message with the subject Meeting.</a:t>
                      </a:r>
                    </a:p>
                    <a:p>
                      <a:pPr marL="1430338" marR="0" lvl="1" indent="-457200" algn="l" defTabSz="914400" rtl="0" eaLnBrk="1" fontAlgn="base" latinLnBrk="0" hangingPunct="1">
                        <a:lnSpc>
                          <a:spcPct val="80000"/>
                        </a:lnSpc>
                        <a:spcBef>
                          <a:spcPct val="20000"/>
                        </a:spcBef>
                        <a:spcAft>
                          <a:spcPct val="0"/>
                        </a:spcAft>
                        <a:buClrTx/>
                        <a:buSzTx/>
                        <a:buFont typeface="Wingdings" charset="2"/>
                        <a:buAutoNum type="arabicPeriod" startAt="2"/>
                        <a:tabLst>
                          <a:tab pos="969963" algn="l"/>
                          <a:tab pos="1485900" algn="l"/>
                          <a:tab pos="1600200" algn="l"/>
                          <a:tab pos="1716088" algn="l"/>
                        </a:tabLst>
                      </a:pPr>
                      <a:endParaRPr kumimoji="0" lang="en-US" altLang="en-US" sz="2000" b="0" i="0" u="none" strike="noStrike" cap="none" normalizeH="0" baseline="0">
                        <a:ln>
                          <a:noFill/>
                        </a:ln>
                        <a:solidFill>
                          <a:schemeClr val="tx1"/>
                        </a:solidFill>
                        <a:effectLst/>
                        <a:latin typeface="Arial" charset="0"/>
                        <a:ea typeface="Arial" charset="0"/>
                        <a:cs typeface="Arial" charset="0"/>
                      </a:endParaRPr>
                    </a:p>
                    <a:p>
                      <a:pPr marL="1430338" marR="0" lvl="1" indent="-457200" algn="l" defTabSz="914400" rtl="0" eaLnBrk="1" fontAlgn="base" latinLnBrk="0" hangingPunct="1">
                        <a:lnSpc>
                          <a:spcPct val="80000"/>
                        </a:lnSpc>
                        <a:spcBef>
                          <a:spcPct val="20000"/>
                        </a:spcBef>
                        <a:spcAft>
                          <a:spcPct val="0"/>
                        </a:spcAft>
                        <a:buClrTx/>
                        <a:buSzTx/>
                        <a:buFont typeface="Wingdings" charset="2"/>
                        <a:buAutoNum type="arabicPeriod" startAt="2"/>
                        <a:tabLst>
                          <a:tab pos="969963" algn="l"/>
                          <a:tab pos="1485900" algn="l"/>
                          <a:tab pos="1600200" algn="l"/>
                          <a:tab pos="1716088" algn="l"/>
                        </a:tabLst>
                      </a:pPr>
                      <a:r>
                        <a:rPr kumimoji="0" lang="en-US" altLang="en-US" sz="2000" b="0" i="0" u="none" strike="noStrike" cap="none" normalizeH="0" baseline="0">
                          <a:ln>
                            <a:noFill/>
                          </a:ln>
                          <a:solidFill>
                            <a:schemeClr val="tx1"/>
                          </a:solidFill>
                          <a:effectLst/>
                          <a:latin typeface="Arial" charset="0"/>
                          <a:ea typeface="Arial" charset="0"/>
                          <a:cs typeface="Arial" charset="0"/>
                        </a:rPr>
                        <a:t>Users Y and Z reply by sending a message with the subject RE: Meeting.</a:t>
                      </a:r>
                    </a:p>
                    <a:p>
                      <a:pPr marL="1430338" marR="0" lvl="1" indent="-457200"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endParaRPr kumimoji="0" lang="en-US" altLang="en-US" sz="2000" b="0" i="0" u="none" strike="noStrike" cap="none" normalizeH="0" baseline="0">
                        <a:ln>
                          <a:noFill/>
                        </a:ln>
                        <a:solidFill>
                          <a:schemeClr val="tx1"/>
                        </a:solidFill>
                        <a:effectLst/>
                        <a:latin typeface="Arial" charset="0"/>
                        <a:ea typeface="Arial" charset="0"/>
                        <a:cs typeface="Arial" charset="0"/>
                      </a:endParaRPr>
                    </a:p>
                    <a:p>
                      <a:pPr marL="1430338" marR="0" lvl="1" indent="-457200"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2000" b="0" i="0" u="none" strike="noStrike" cap="none" normalizeH="0" baseline="0">
                          <a:ln>
                            <a:noFill/>
                          </a:ln>
                          <a:solidFill>
                            <a:schemeClr val="tx1"/>
                          </a:solidFill>
                          <a:effectLst/>
                          <a:latin typeface="Arial" charset="0"/>
                          <a:ea typeface="Arial" charset="0"/>
                          <a:cs typeface="Arial" charset="0"/>
                        </a:rPr>
                        <a:t>In real time, X’s message was sent first, Y reads it and replies; Z reads both X’s message and Y’s reply and then sends another reply, which references both X’s and Y’s messages.</a:t>
                      </a:r>
                    </a:p>
                    <a:p>
                      <a:pPr marL="1430338" marR="0" lvl="1" indent="-457200"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endParaRPr kumimoji="0" lang="en-US" altLang="en-US" sz="2000" b="0" i="0" u="none" strike="noStrike" cap="none" normalizeH="0" baseline="0">
                        <a:ln>
                          <a:noFill/>
                        </a:ln>
                        <a:solidFill>
                          <a:schemeClr val="tx1"/>
                        </a:solidFill>
                        <a:effectLst/>
                        <a:latin typeface="Arial" charset="0"/>
                        <a:ea typeface="Arial" charset="0"/>
                        <a:cs typeface="Arial" charset="0"/>
                      </a:endParaRPr>
                    </a:p>
                    <a:p>
                      <a:pPr marL="1430338" marR="0" lvl="1" indent="-457200"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2000" b="0" i="0" u="none" strike="noStrike" cap="none" normalizeH="0" baseline="0">
                          <a:ln>
                            <a:noFill/>
                          </a:ln>
                          <a:solidFill>
                            <a:schemeClr val="tx1"/>
                          </a:solidFill>
                          <a:effectLst/>
                          <a:latin typeface="Arial" charset="0"/>
                          <a:ea typeface="Arial" charset="0"/>
                          <a:cs typeface="Arial" charset="0"/>
                        </a:rPr>
                        <a:t>But due to the independent delays in message delivery, the messages may be delivered in the order is shown in figure 10.</a:t>
                      </a:r>
                    </a:p>
                    <a:p>
                      <a:pPr marL="1430338" marR="0" lvl="1" indent="-457200"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endParaRPr kumimoji="0" lang="en-US" altLang="en-US" sz="2000" b="0" i="0" u="none" strike="noStrike" cap="none" normalizeH="0" baseline="0">
                        <a:ln>
                          <a:noFill/>
                        </a:ln>
                        <a:solidFill>
                          <a:schemeClr val="tx1"/>
                        </a:solidFill>
                        <a:effectLst/>
                        <a:latin typeface="Arial" charset="0"/>
                        <a:ea typeface="Arial" charset="0"/>
                        <a:cs typeface="Arial" charset="0"/>
                      </a:endParaRPr>
                    </a:p>
                    <a:p>
                      <a:pPr marL="1430338" marR="0" lvl="1" indent="-457200"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2000" b="0" i="0" u="none" strike="noStrike" cap="none" normalizeH="0" baseline="0">
                          <a:ln>
                            <a:noFill/>
                          </a:ln>
                          <a:solidFill>
                            <a:schemeClr val="tx1"/>
                          </a:solidFill>
                          <a:effectLst/>
                          <a:latin typeface="Arial" charset="0"/>
                          <a:ea typeface="Arial" charset="0"/>
                          <a:cs typeface="Arial" charset="0"/>
                        </a:rPr>
                        <a:t>It shows user A might see the two messages in the wrong order.</a:t>
                      </a:r>
                      <a:endParaRPr kumimoji="0" lang="en-US" altLang="en-US" sz="2000" b="0" i="0" u="none" strike="noStrike" cap="none" normalizeH="0" baseline="0">
                        <a:ln>
                          <a:noFill/>
                        </a:ln>
                        <a:solidFill>
                          <a:schemeClr val="tx1"/>
                        </a:solidFill>
                        <a:effectLst/>
                        <a:latin typeface="Arial" charset="0"/>
                        <a:ea typeface="宋体" charset="0"/>
                      </a:endParaRPr>
                    </a:p>
                    <a:p>
                      <a:pPr marL="1430338" marR="0" lvl="1" indent="-457200" algn="l" defTabSz="914400" rtl="0" eaLnBrk="1" fontAlgn="base" latinLnBrk="0" hangingPunct="1">
                        <a:lnSpc>
                          <a:spcPct val="80000"/>
                        </a:lnSpc>
                        <a:spcBef>
                          <a:spcPct val="20000"/>
                        </a:spcBef>
                        <a:spcAft>
                          <a:spcPct val="0"/>
                        </a:spcAft>
                        <a:buClrTx/>
                        <a:buSzTx/>
                        <a:buFont typeface="Wingdings" charset="2"/>
                        <a:buNone/>
                        <a:tabLst>
                          <a:tab pos="969963" algn="l"/>
                          <a:tab pos="1485900" algn="l"/>
                          <a:tab pos="1600200" algn="l"/>
                          <a:tab pos="1716088" algn="l"/>
                        </a:tabLst>
                      </a:pPr>
                      <a:r>
                        <a:rPr kumimoji="0" lang="en-US" altLang="en-US" sz="2000" b="0" i="0" u="none" strike="noStrike" cap="none" normalizeH="0" baseline="0">
                          <a:ln>
                            <a:noFill/>
                          </a:ln>
                          <a:solidFill>
                            <a:srgbClr val="A50021"/>
                          </a:solidFill>
                          <a:effectLst/>
                          <a:latin typeface="Arial" charset="0"/>
                          <a:ea typeface="宋体" charset="0"/>
                        </a:rPr>
                        <a:t>(Figure 10)</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14695"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EC7064C9-A2E3-8848-9271-61580DA2435A}" type="slidenum">
              <a:rPr lang="en-US" altLang="en-US" sz="1400"/>
              <a:pPr>
                <a:spcBef>
                  <a:spcPct val="0"/>
                </a:spcBef>
                <a:buFontTx/>
                <a:buNone/>
              </a:pPr>
              <a:t>56</a:t>
            </a:fld>
            <a:endParaRPr lang="en-US" altLang="en-US" sz="1400"/>
          </a:p>
        </p:txBody>
      </p:sp>
      <p:sp>
        <p:nvSpPr>
          <p:cNvPr id="11673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Interaction Model </a:t>
            </a:r>
          </a:p>
        </p:txBody>
      </p:sp>
      <p:graphicFrame>
        <p:nvGraphicFramePr>
          <p:cNvPr id="78851" name="Group 3"/>
          <p:cNvGraphicFramePr>
            <a:graphicFrameLocks noGrp="1"/>
          </p:cNvGraphicFramePr>
          <p:nvPr>
            <p:ph type="tbl" idx="1"/>
          </p:nvPr>
        </p:nvGraphicFramePr>
        <p:xfrm>
          <a:off x="533400" y="1219200"/>
          <a:ext cx="8229600" cy="1143000"/>
        </p:xfrm>
        <a:graphic>
          <a:graphicData uri="http://schemas.openxmlformats.org/drawingml/2006/table">
            <a:tbl>
              <a:tblPr rtl="1"/>
              <a:tblGrid>
                <a:gridCol w="8229600"/>
              </a:tblGrid>
              <a:tr h="1143000">
                <a:tc>
                  <a:txBody>
                    <a:bodyPr/>
                    <a:lstStyle>
                      <a:lvl1pPr marL="225425" indent="-225425">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742950" indent="-28575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25425" marR="0" lvl="0" indent="-225425" algn="l" defTabSz="914400" rtl="0" eaLnBrk="1" fontAlgn="base" latinLnBrk="0" hangingPunct="1">
                        <a:lnSpc>
                          <a:spcPct val="80000"/>
                        </a:lnSpc>
                        <a:spcBef>
                          <a:spcPct val="20000"/>
                        </a:spcBef>
                        <a:spcAft>
                          <a:spcPct val="0"/>
                        </a:spcAft>
                        <a:buClrTx/>
                        <a:buSzTx/>
                        <a:buFont typeface="Wingdings" charset="2"/>
                        <a:buChar char="§"/>
                        <a:tabLst>
                          <a:tab pos="969963" algn="l"/>
                          <a:tab pos="1485900" algn="l"/>
                          <a:tab pos="1600200" algn="l"/>
                          <a:tab pos="1716088" algn="l"/>
                        </a:tabLst>
                      </a:pPr>
                      <a:endParaRPr kumimoji="0" lang="en-US" altLang="en-US" sz="2000" b="0" i="0" u="none" strike="noStrike" cap="none" normalizeH="0" baseline="0">
                        <a:ln>
                          <a:noFill/>
                        </a:ln>
                        <a:solidFill>
                          <a:srgbClr val="A50021"/>
                        </a:solidFill>
                        <a:effectLst/>
                        <a:latin typeface="Arial" charset="0"/>
                        <a:ea typeface="宋体" charset="0"/>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16743"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pic>
        <p:nvPicPr>
          <p:cNvPr id="11674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1654175"/>
            <a:ext cx="8029575"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5" name="Rectangle 11"/>
          <p:cNvSpPr>
            <a:spLocks noChangeArrowheads="1"/>
          </p:cNvSpPr>
          <p:nvPr/>
        </p:nvSpPr>
        <p:spPr bwMode="auto">
          <a:xfrm>
            <a:off x="2286000" y="5715000"/>
            <a:ext cx="447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sz="1800" b="1">
                <a:solidFill>
                  <a:srgbClr val="0066CC"/>
                </a:solidFill>
              </a:rPr>
              <a:t>Figure 10. Real-time ordering of events.</a:t>
            </a:r>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16078801-77B7-4348-961B-6EEA3AD5E6E9}" type="slidenum">
              <a:rPr lang="en-US" altLang="en-US" sz="1400"/>
              <a:pPr>
                <a:spcBef>
                  <a:spcPct val="0"/>
                </a:spcBef>
                <a:buFontTx/>
                <a:buNone/>
              </a:pPr>
              <a:t>57</a:t>
            </a:fld>
            <a:endParaRPr lang="en-US" altLang="en-US" sz="1400"/>
          </a:p>
        </p:txBody>
      </p:sp>
      <p:sp>
        <p:nvSpPr>
          <p:cNvPr id="11878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Interaction Model </a:t>
            </a:r>
          </a:p>
        </p:txBody>
      </p:sp>
      <p:graphicFrame>
        <p:nvGraphicFramePr>
          <p:cNvPr id="80906" name="Group 10"/>
          <p:cNvGraphicFramePr>
            <a:graphicFrameLocks noGrp="1"/>
          </p:cNvGraphicFramePr>
          <p:nvPr>
            <p:ph type="tbl" idx="1"/>
          </p:nvPr>
        </p:nvGraphicFramePr>
        <p:xfrm>
          <a:off x="533400" y="1219200"/>
          <a:ext cx="8229600" cy="4267200"/>
        </p:xfrm>
        <a:graphic>
          <a:graphicData uri="http://schemas.openxmlformats.org/drawingml/2006/table">
            <a:tbl>
              <a:tblPr rtl="1"/>
              <a:tblGrid>
                <a:gridCol w="8229600"/>
              </a:tblGrid>
              <a:tr h="4267200">
                <a:tc>
                  <a:txBody>
                    <a:bodyPr/>
                    <a:lstStyle>
                      <a:lvl1pPr marL="342900" indent="-342900">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430338" indent="-4572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1430338" marR="0" lvl="1" indent="-457200"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2000" b="0" i="0" u="none" strike="noStrike" cap="none" normalizeH="0" baseline="0">
                          <a:ln>
                            <a:noFill/>
                          </a:ln>
                          <a:solidFill>
                            <a:schemeClr val="tx1"/>
                          </a:solidFill>
                          <a:effectLst/>
                          <a:latin typeface="Arial" charset="0"/>
                          <a:ea typeface="宋体" charset="0"/>
                        </a:rPr>
                        <a:t>Some users may view two messages in the wrong order, for example, user A might see</a:t>
                      </a:r>
                    </a:p>
                    <a:p>
                      <a:pPr marL="1430338" marR="0" lvl="1" indent="-457200"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endParaRPr kumimoji="0" lang="en-US" altLang="en-US" sz="2000" b="0" i="1" u="none" strike="noStrike" cap="none" normalizeH="0" baseline="0">
                        <a:ln>
                          <a:noFill/>
                        </a:ln>
                        <a:solidFill>
                          <a:schemeClr val="tx1"/>
                        </a:solidFill>
                        <a:effectLst/>
                        <a:latin typeface="Arial" charset="0"/>
                        <a:ea typeface="宋体" charset="0"/>
                      </a:endParaRPr>
                    </a:p>
                    <a:p>
                      <a:pPr marL="1430338" marR="0" lvl="1" indent="-457200"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2000" b="0" i="1" u="none" strike="noStrike" cap="none" normalizeH="0" baseline="0">
                          <a:ln>
                            <a:noFill/>
                          </a:ln>
                          <a:solidFill>
                            <a:schemeClr val="tx1"/>
                          </a:solidFill>
                          <a:effectLst/>
                          <a:latin typeface="Arial" charset="0"/>
                          <a:ea typeface="宋体" charset="0"/>
                        </a:rPr>
                        <a:t>Item</a:t>
                      </a:r>
                      <a:r>
                        <a:rPr kumimoji="0" lang="en-US" altLang="en-US" sz="2000" b="0" i="0" u="none" strike="noStrike" cap="none" normalizeH="0" baseline="0">
                          <a:ln>
                            <a:noFill/>
                          </a:ln>
                          <a:solidFill>
                            <a:schemeClr val="tx1"/>
                          </a:solidFill>
                          <a:effectLst/>
                          <a:latin typeface="Arial" charset="0"/>
                          <a:ea typeface="宋体" charset="0"/>
                        </a:rPr>
                        <a:t> is a sequence number that shows the order of receiving emails.</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18791"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graphicFrame>
        <p:nvGraphicFramePr>
          <p:cNvPr id="80933" name="Group 37"/>
          <p:cNvGraphicFramePr>
            <a:graphicFrameLocks noGrp="1"/>
          </p:cNvGraphicFramePr>
          <p:nvPr/>
        </p:nvGraphicFramePr>
        <p:xfrm>
          <a:off x="1371600" y="3352800"/>
          <a:ext cx="6324600" cy="2103452"/>
        </p:xfrm>
        <a:graphic>
          <a:graphicData uri="http://schemas.openxmlformats.org/drawingml/2006/table">
            <a:tbl>
              <a:tblPr/>
              <a:tblGrid>
                <a:gridCol w="2108200"/>
                <a:gridCol w="2108200"/>
                <a:gridCol w="2108200"/>
              </a:tblGrid>
              <a:tr h="51812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800" b="0" i="1" u="none" strike="noStrike" cap="none" normalizeH="0" baseline="0" dirty="0" smtClean="0">
                          <a:ln>
                            <a:noFill/>
                          </a:ln>
                          <a:solidFill>
                            <a:schemeClr val="tx1"/>
                          </a:solidFill>
                          <a:effectLst/>
                          <a:latin typeface="Arial" charset="0"/>
                          <a:cs typeface="Arial" charset="0"/>
                        </a:rPr>
                        <a:t>Item</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From</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Subject</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r>
              <a:tr h="54907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23</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Z</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Re: Meeting</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24</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X</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Meeting</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26</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Y</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cs typeface="Arial" charset="0"/>
                        </a:rPr>
                        <a:t>Re: Meeting</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C0658503-6D86-F144-A99B-D661C49BBF7F}" type="slidenum">
              <a:rPr lang="en-US" altLang="en-US" sz="1400"/>
              <a:pPr>
                <a:spcBef>
                  <a:spcPct val="0"/>
                </a:spcBef>
                <a:buFontTx/>
                <a:buNone/>
              </a:pPr>
              <a:t>58</a:t>
            </a:fld>
            <a:endParaRPr lang="en-US" altLang="en-US" sz="1400"/>
          </a:p>
        </p:txBody>
      </p:sp>
      <p:sp>
        <p:nvSpPr>
          <p:cNvPr id="12083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Failure Model</a:t>
            </a:r>
          </a:p>
        </p:txBody>
      </p:sp>
      <p:graphicFrame>
        <p:nvGraphicFramePr>
          <p:cNvPr id="63507" name="Group 19"/>
          <p:cNvGraphicFramePr>
            <a:graphicFrameLocks noGrp="1"/>
          </p:cNvGraphicFramePr>
          <p:nvPr>
            <p:ph type="tbl" idx="1"/>
          </p:nvPr>
        </p:nvGraphicFramePr>
        <p:xfrm>
          <a:off x="533400" y="1219200"/>
          <a:ext cx="8229600" cy="3907458"/>
        </p:xfrm>
        <a:graphic>
          <a:graphicData uri="http://schemas.openxmlformats.org/drawingml/2006/table">
            <a:tbl>
              <a:tblPr rtl="1"/>
              <a:tblGrid>
                <a:gridCol w="8229600"/>
              </a:tblGrid>
              <a:tr h="3906838">
                <a:tc>
                  <a:txBody>
                    <a:bodyPr/>
                    <a:lstStyle>
                      <a:lvl1pPr marL="225425" indent="-225425">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25425" marR="0" lvl="0" indent="-225425" algn="l" defTabSz="914400" rtl="0" eaLnBrk="1" fontAlgn="base" latinLnBrk="0" hangingPunct="1">
                        <a:lnSpc>
                          <a:spcPct val="8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3200" b="0" i="0" u="none" strike="noStrike" cap="none" normalizeH="0" baseline="0">
                          <a:ln>
                            <a:noFill/>
                          </a:ln>
                          <a:solidFill>
                            <a:schemeClr val="tx1"/>
                          </a:solidFill>
                          <a:effectLst/>
                          <a:latin typeface="Arial" charset="0"/>
                          <a:ea typeface="宋体" charset="0"/>
                        </a:rPr>
                        <a:t>In a distributed system both processes and communication channels may fail – That is,  they may depart from what is considered to be correct or desirable behavior. </a:t>
                      </a:r>
                    </a:p>
                    <a:p>
                      <a:pPr marL="225425" marR="0" lvl="0" indent="-225425" algn="l" defTabSz="914400" rtl="0" eaLnBrk="1" fontAlgn="base" latinLnBrk="0" hangingPunct="1">
                        <a:lnSpc>
                          <a:spcPct val="80000"/>
                        </a:lnSpc>
                        <a:spcBef>
                          <a:spcPct val="20000"/>
                        </a:spcBef>
                        <a:spcAft>
                          <a:spcPct val="0"/>
                        </a:spcAft>
                        <a:buClrTx/>
                        <a:buSzTx/>
                        <a:buFont typeface="Wingdings" charset="2"/>
                        <a:buChar char="§"/>
                        <a:tabLst>
                          <a:tab pos="969963" algn="l"/>
                          <a:tab pos="1485900" algn="l"/>
                          <a:tab pos="1600200" algn="l"/>
                          <a:tab pos="1716088" algn="l"/>
                        </a:tabLst>
                      </a:pPr>
                      <a:endParaRPr kumimoji="0" lang="en-US" altLang="en-US" sz="3200" b="0" i="0" u="none" strike="noStrike" cap="none" normalizeH="0" baseline="0">
                        <a:ln>
                          <a:noFill/>
                        </a:ln>
                        <a:solidFill>
                          <a:schemeClr val="tx1"/>
                        </a:solidFill>
                        <a:effectLst/>
                        <a:latin typeface="Arial" charset="0"/>
                        <a:ea typeface="宋体" charset="0"/>
                      </a:endParaRPr>
                    </a:p>
                    <a:p>
                      <a:pPr marL="225425" marR="0" lvl="0" indent="-225425" algn="l" defTabSz="914400" rtl="0" eaLnBrk="1" fontAlgn="base" latinLnBrk="0" hangingPunct="1">
                        <a:lnSpc>
                          <a:spcPct val="8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3200" b="0" i="0" u="none" strike="noStrike" cap="none" normalizeH="0" baseline="0">
                          <a:ln>
                            <a:noFill/>
                          </a:ln>
                          <a:solidFill>
                            <a:schemeClr val="tx1"/>
                          </a:solidFill>
                          <a:effectLst/>
                          <a:latin typeface="Arial" charset="0"/>
                          <a:ea typeface="宋体" charset="0"/>
                        </a:rPr>
                        <a:t>Types of failures:</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rgbClr val="CC0099"/>
                          </a:solidFill>
                          <a:effectLst/>
                          <a:latin typeface="Arial" charset="0"/>
                          <a:ea typeface="宋体" charset="0"/>
                        </a:rPr>
                        <a:t>Omission Failures</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rgbClr val="CC0099"/>
                          </a:solidFill>
                          <a:effectLst/>
                          <a:latin typeface="Arial" charset="0"/>
                          <a:ea typeface="宋体" charset="0"/>
                        </a:rPr>
                        <a:t>Arbitrary Failures</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rgbClr val="CC0099"/>
                          </a:solidFill>
                          <a:effectLst/>
                          <a:latin typeface="Arial" charset="0"/>
                          <a:ea typeface="宋体" charset="0"/>
                        </a:rPr>
                        <a:t>Timing Failures</a:t>
                      </a:r>
                    </a:p>
                  </a:txBody>
                  <a:tcPr marT="45681" marB="4568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20839"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FF20202A-1C0F-6447-A5E5-94F57E25608D}" type="slidenum">
              <a:rPr lang="en-US" altLang="en-US" sz="1400"/>
              <a:pPr>
                <a:spcBef>
                  <a:spcPct val="0"/>
                </a:spcBef>
                <a:buFontTx/>
                <a:buNone/>
              </a:pPr>
              <a:t>59</a:t>
            </a:fld>
            <a:endParaRPr lang="en-US" altLang="en-US" sz="1400"/>
          </a:p>
        </p:txBody>
      </p:sp>
      <p:sp>
        <p:nvSpPr>
          <p:cNvPr id="12288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Failure Model</a:t>
            </a:r>
          </a:p>
        </p:txBody>
      </p:sp>
      <p:graphicFrame>
        <p:nvGraphicFramePr>
          <p:cNvPr id="85035" name="Group 43"/>
          <p:cNvGraphicFramePr>
            <a:graphicFrameLocks noGrp="1"/>
          </p:cNvGraphicFramePr>
          <p:nvPr>
            <p:ph type="tbl" idx="1"/>
            <p:extLst>
              <p:ext uri="{D42A27DB-BD31-4B8C-83A1-F6EECF244321}">
                <p14:modId xmlns:p14="http://schemas.microsoft.com/office/powerpoint/2010/main" val="204913640"/>
              </p:ext>
            </p:extLst>
          </p:nvPr>
        </p:nvGraphicFramePr>
        <p:xfrm>
          <a:off x="152399" y="1219200"/>
          <a:ext cx="8901113" cy="5346700"/>
        </p:xfrm>
        <a:graphic>
          <a:graphicData uri="http://schemas.openxmlformats.org/drawingml/2006/table">
            <a:tbl>
              <a:tblPr rtl="1"/>
              <a:tblGrid>
                <a:gridCol w="8901113"/>
              </a:tblGrid>
              <a:tr h="5346700">
                <a:tc>
                  <a:txBody>
                    <a:bodyPr/>
                    <a:lstStyle>
                      <a:lvl1pPr marL="225425" indent="-225425">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25425" marR="0" lvl="0" indent="-225425" algn="l" defTabSz="914400" rtl="0" eaLnBrk="1" fontAlgn="base" latinLnBrk="0" hangingPunct="1">
                        <a:lnSpc>
                          <a:spcPct val="8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3200" b="0" i="0" u="none" strike="noStrike" cap="none" normalizeH="0" baseline="0" dirty="0">
                          <a:ln>
                            <a:noFill/>
                          </a:ln>
                          <a:solidFill>
                            <a:srgbClr val="A50021"/>
                          </a:solidFill>
                          <a:effectLst/>
                          <a:latin typeface="Arial" charset="0"/>
                          <a:ea typeface="宋体" charset="0"/>
                        </a:rPr>
                        <a:t>Omission failure</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600" b="0" i="0" u="none" strike="noStrike" cap="none" normalizeH="0" baseline="0" dirty="0">
                          <a:ln>
                            <a:noFill/>
                          </a:ln>
                          <a:solidFill>
                            <a:schemeClr val="tx1"/>
                          </a:solidFill>
                          <a:effectLst/>
                          <a:latin typeface="Arial" charset="0"/>
                          <a:ea typeface="宋体" charset="0"/>
                        </a:rPr>
                        <a:t>Omission failures refer to cases when a process or communication channel fails to perform actions that it is supposed to do.</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600" b="0" i="0" u="none" strike="noStrike" cap="none" normalizeH="0" baseline="0" dirty="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600" b="0" i="0" u="none" strike="noStrike" cap="none" normalizeH="0" baseline="0" dirty="0">
                          <a:ln>
                            <a:noFill/>
                          </a:ln>
                          <a:solidFill>
                            <a:schemeClr val="tx1"/>
                          </a:solidFill>
                          <a:effectLst/>
                          <a:latin typeface="Arial" charset="0"/>
                          <a:ea typeface="宋体" charset="0"/>
                        </a:rPr>
                        <a:t>The chief omission failure of a process is to crash. In case of the crash, the process has halted and will not execute any further steps of its program.</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600" b="0" i="0" u="none" strike="noStrike" cap="none" normalizeH="0" baseline="0" dirty="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600" b="0" i="0" u="none" strike="noStrike" cap="none" normalizeH="0" baseline="0" dirty="0">
                          <a:ln>
                            <a:noFill/>
                          </a:ln>
                          <a:solidFill>
                            <a:schemeClr val="tx1"/>
                          </a:solidFill>
                          <a:effectLst/>
                          <a:latin typeface="Arial" charset="0"/>
                          <a:ea typeface="宋体" charset="0"/>
                        </a:rPr>
                        <a:t>Another type of omission failure is related to the communication which is called communication omission failure shown in </a:t>
                      </a:r>
                      <a:r>
                        <a:rPr kumimoji="0" lang="en-US" altLang="en-US" sz="2800" b="0" i="0" u="none" strike="noStrike" cap="none" normalizeH="0" baseline="0" dirty="0">
                          <a:ln>
                            <a:noFill/>
                          </a:ln>
                          <a:solidFill>
                            <a:srgbClr val="A50021"/>
                          </a:solidFill>
                          <a:effectLst/>
                          <a:latin typeface="Arial" charset="0"/>
                          <a:ea typeface="宋体" charset="0"/>
                        </a:rPr>
                        <a:t>Figure 11</a:t>
                      </a:r>
                      <a:r>
                        <a:rPr kumimoji="0" lang="en-US" altLang="en-US" sz="2800" b="0" i="0" u="none" strike="noStrike" cap="none" normalizeH="0" baseline="0" dirty="0">
                          <a:ln>
                            <a:noFill/>
                          </a:ln>
                          <a:solidFill>
                            <a:schemeClr val="tx1"/>
                          </a:solidFill>
                          <a:effectLst/>
                          <a:latin typeface="Arial" charset="0"/>
                          <a:ea typeface="宋体" charset="0"/>
                        </a:rPr>
                        <a:t>.</a:t>
                      </a:r>
                      <a:endParaRPr kumimoji="0" lang="en-US" altLang="en-US" sz="2000" b="0" i="0" u="none" strike="noStrike" cap="none" normalizeH="0" baseline="0" dirty="0">
                        <a:ln>
                          <a:noFill/>
                        </a:ln>
                        <a:solidFill>
                          <a:srgbClr val="A50021"/>
                        </a:solidFill>
                        <a:effectLst/>
                        <a:latin typeface="Arial" charset="0"/>
                        <a:ea typeface="宋体" charset="0"/>
                      </a:endParaRPr>
                    </a:p>
                  </a:txBody>
                  <a:tcPr marT="45724" marB="45724"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22887"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3B854E3C-EE1C-914D-9F66-01278B1E026B}" type="slidenum">
              <a:rPr lang="en-US" altLang="en-US" sz="1400"/>
              <a:pPr>
                <a:spcBef>
                  <a:spcPct val="0"/>
                </a:spcBef>
                <a:buFontTx/>
                <a:buNone/>
              </a:pPr>
              <a:t>6</a:t>
            </a:fld>
            <a:endParaRPr lang="en-US" altLang="en-US" sz="1400"/>
          </a:p>
        </p:txBody>
      </p:sp>
      <p:sp>
        <p:nvSpPr>
          <p:cNvPr id="1229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Introduction</a:t>
            </a:r>
          </a:p>
        </p:txBody>
      </p:sp>
      <p:graphicFrame>
        <p:nvGraphicFramePr>
          <p:cNvPr id="9252" name="Group 36"/>
          <p:cNvGraphicFramePr>
            <a:graphicFrameLocks noGrp="1"/>
          </p:cNvGraphicFramePr>
          <p:nvPr>
            <p:ph type="tbl" idx="1"/>
          </p:nvPr>
        </p:nvGraphicFramePr>
        <p:xfrm>
          <a:off x="533400" y="1219200"/>
          <a:ext cx="8229600" cy="2603500"/>
        </p:xfrm>
        <a:graphic>
          <a:graphicData uri="http://schemas.openxmlformats.org/drawingml/2006/table">
            <a:tbl>
              <a:tblPr rtl="1"/>
              <a:tblGrid>
                <a:gridCol w="8229600"/>
              </a:tblGrid>
              <a:tr h="26035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Message communication in distributed systems has the following properties: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CC0099"/>
                          </a:solidFill>
                          <a:effectLst/>
                          <a:latin typeface="Arial" charset="0"/>
                          <a:cs typeface="Arial" charset="0"/>
                        </a:rPr>
                        <a:t>Delay</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CC0099"/>
                          </a:solidFill>
                          <a:effectLst/>
                          <a:latin typeface="Arial" charset="0"/>
                          <a:cs typeface="Arial" charset="0"/>
                        </a:rPr>
                        <a:t>Failure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CC0099"/>
                          </a:solidFill>
                          <a:effectLst/>
                          <a:latin typeface="Arial" charset="0"/>
                          <a:cs typeface="Arial" charset="0"/>
                        </a:rPr>
                        <a:t>Security attacks </a:t>
                      </a:r>
                    </a:p>
                  </a:txBody>
                  <a:tcPr marT="45729" marB="45729"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2295"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3752337B-4E0E-B747-B923-5873BE727CCD}" type="slidenum">
              <a:rPr lang="en-US" altLang="en-US" sz="1400"/>
              <a:pPr>
                <a:spcBef>
                  <a:spcPct val="0"/>
                </a:spcBef>
                <a:buFontTx/>
                <a:buNone/>
              </a:pPr>
              <a:t>60</a:t>
            </a:fld>
            <a:endParaRPr lang="en-US" altLang="en-US" sz="1400"/>
          </a:p>
        </p:txBody>
      </p:sp>
      <p:sp>
        <p:nvSpPr>
          <p:cNvPr id="124931" name="Rectangle 2"/>
          <p:cNvSpPr>
            <a:spLocks noGrp="1" noChangeArrowheads="1"/>
          </p:cNvSpPr>
          <p:nvPr>
            <p:ph type="title"/>
          </p:nvPr>
        </p:nvSpPr>
        <p:spPr>
          <a:xfrm>
            <a:off x="457200" y="334963"/>
            <a:ext cx="8229600" cy="579437"/>
          </a:xfrm>
          <a:noFill/>
        </p:spPr>
        <p:txBody>
          <a:bodyPr anchorCtr="1">
            <a:spAutoFit/>
          </a:bodyPr>
          <a:lstStyle/>
          <a:p>
            <a:pPr eaLnBrk="1" hangingPunct="1"/>
            <a:r>
              <a:rPr lang="en-US" altLang="en-US" sz="3200" b="1">
                <a:solidFill>
                  <a:srgbClr val="669900"/>
                </a:solidFill>
              </a:rPr>
              <a:t>Failure Model</a:t>
            </a:r>
          </a:p>
        </p:txBody>
      </p:sp>
      <p:sp>
        <p:nvSpPr>
          <p:cNvPr id="124932"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pic>
        <p:nvPicPr>
          <p:cNvPr id="12493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25" y="914400"/>
            <a:ext cx="7881938"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4" name="Rectangle 12"/>
          <p:cNvSpPr>
            <a:spLocks noChangeArrowheads="1"/>
          </p:cNvSpPr>
          <p:nvPr/>
        </p:nvSpPr>
        <p:spPr bwMode="auto">
          <a:xfrm>
            <a:off x="2819400" y="3443288"/>
            <a:ext cx="405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sz="1800" b="1">
                <a:solidFill>
                  <a:srgbClr val="0066CC"/>
                </a:solidFill>
              </a:rPr>
              <a:t>Figure 11. Processes and channels.</a:t>
            </a:r>
          </a:p>
        </p:txBody>
      </p:sp>
      <p:graphicFrame>
        <p:nvGraphicFramePr>
          <p:cNvPr id="8" name="Group 14"/>
          <p:cNvGraphicFramePr>
            <a:graphicFrameLocks noGrp="1"/>
          </p:cNvGraphicFramePr>
          <p:nvPr/>
        </p:nvGraphicFramePr>
        <p:xfrm>
          <a:off x="381000" y="4084638"/>
          <a:ext cx="8229600" cy="2164018"/>
        </p:xfrm>
        <a:graphic>
          <a:graphicData uri="http://schemas.openxmlformats.org/drawingml/2006/table">
            <a:tbl>
              <a:tblPr rtl="1"/>
              <a:tblGrid>
                <a:gridCol w="8229600"/>
              </a:tblGrid>
              <a:tr h="2163763">
                <a:tc>
                  <a:txBody>
                    <a:bodyPr/>
                    <a:lstStyle>
                      <a:lvl1pPr marL="342900" indent="-342900">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000" b="0" i="0" u="none" strike="noStrike" cap="none" normalizeH="0" baseline="0">
                          <a:ln>
                            <a:noFill/>
                          </a:ln>
                          <a:solidFill>
                            <a:schemeClr val="tx1"/>
                          </a:solidFill>
                          <a:effectLst/>
                          <a:latin typeface="Arial" charset="0"/>
                          <a:ea typeface="宋体" charset="0"/>
                        </a:rPr>
                        <a:t>The communication channel produces an omission failure if it does not transport a message from “p”s outgoing message buffer to “q”’s incoming message buffer. </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000" b="0" i="0" u="none" strike="noStrike" cap="none" normalizeH="0" baseline="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000" b="0" i="0" u="none" strike="noStrike" cap="none" normalizeH="0" baseline="0">
                          <a:ln>
                            <a:noFill/>
                          </a:ln>
                          <a:solidFill>
                            <a:schemeClr val="tx1"/>
                          </a:solidFill>
                          <a:effectLst/>
                          <a:latin typeface="Arial" charset="0"/>
                          <a:ea typeface="宋体" charset="0"/>
                        </a:rPr>
                        <a:t>This is known as “dropping messages” and is generally caused by lack of buffer space at the receiver or at a gateway or by a network transmission error, detected  by a checksum carried with the message data.</a:t>
                      </a:r>
                    </a:p>
                  </a:txBody>
                  <a:tcPr marT="45689" marB="45689"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0EA7F281-BA15-A142-8BD8-F765FF78C809}" type="slidenum">
              <a:rPr lang="en-US" altLang="en-US" sz="1400"/>
              <a:pPr>
                <a:spcBef>
                  <a:spcPct val="0"/>
                </a:spcBef>
                <a:buFontTx/>
                <a:buNone/>
              </a:pPr>
              <a:t>61</a:t>
            </a:fld>
            <a:endParaRPr lang="en-US" altLang="en-US" sz="1400"/>
          </a:p>
        </p:txBody>
      </p:sp>
      <p:sp>
        <p:nvSpPr>
          <p:cNvPr id="12697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Failure Model</a:t>
            </a:r>
          </a:p>
        </p:txBody>
      </p:sp>
      <p:graphicFrame>
        <p:nvGraphicFramePr>
          <p:cNvPr id="84006" name="Group 38"/>
          <p:cNvGraphicFramePr>
            <a:graphicFrameLocks noGrp="1"/>
          </p:cNvGraphicFramePr>
          <p:nvPr>
            <p:ph type="tbl" idx="1"/>
          </p:nvPr>
        </p:nvGraphicFramePr>
        <p:xfrm>
          <a:off x="533400" y="1219200"/>
          <a:ext cx="8229600" cy="4980392"/>
        </p:xfrm>
        <a:graphic>
          <a:graphicData uri="http://schemas.openxmlformats.org/drawingml/2006/table">
            <a:tbl>
              <a:tblPr rtl="1"/>
              <a:tblGrid>
                <a:gridCol w="8229600"/>
              </a:tblGrid>
              <a:tr h="4979988">
                <a:tc>
                  <a:txBody>
                    <a:bodyPr/>
                    <a:lstStyle>
                      <a:lvl1pPr marL="225425" indent="-225425">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25425" marR="0" lvl="0" indent="-225425" algn="l" defTabSz="914400" rtl="0" eaLnBrk="1" fontAlgn="base" latinLnBrk="0" hangingPunct="1">
                        <a:lnSpc>
                          <a:spcPct val="8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3200" b="0" i="0" u="none" strike="noStrike" cap="none" normalizeH="0" baseline="0">
                          <a:ln>
                            <a:noFill/>
                          </a:ln>
                          <a:solidFill>
                            <a:srgbClr val="A50021"/>
                          </a:solidFill>
                          <a:effectLst/>
                          <a:latin typeface="Arial" charset="0"/>
                          <a:ea typeface="宋体" charset="0"/>
                        </a:rPr>
                        <a:t>Arbitrary failure</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Arbitrary failure is used to describe the worst possible failure semantics, in which any type of error may occur.</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E.g. a process may set a wrong values in its data items, or it may return a wrong value in response to an invocation.</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Communication channel can suffer from arbitrary failures. </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E.g. message contents may be corrupted or non-existent messages may be delivered or real messages may be delivered more than once. </a:t>
                      </a:r>
                    </a:p>
                  </a:txBody>
                  <a:tcPr marT="45700" marB="45700"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26983"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D4C8A453-128B-7541-A482-B5610BA551C8}" type="slidenum">
              <a:rPr lang="en-US" altLang="en-US" sz="1400"/>
              <a:pPr>
                <a:spcBef>
                  <a:spcPct val="0"/>
                </a:spcBef>
                <a:buFontTx/>
                <a:buNone/>
              </a:pPr>
              <a:t>62</a:t>
            </a:fld>
            <a:endParaRPr lang="en-US" altLang="en-US" sz="1400"/>
          </a:p>
        </p:txBody>
      </p:sp>
      <p:sp>
        <p:nvSpPr>
          <p:cNvPr id="12902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Failure Model</a:t>
            </a:r>
          </a:p>
        </p:txBody>
      </p:sp>
      <p:graphicFrame>
        <p:nvGraphicFramePr>
          <p:cNvPr id="89102" name="Group 14"/>
          <p:cNvGraphicFramePr>
            <a:graphicFrameLocks noGrp="1"/>
          </p:cNvGraphicFramePr>
          <p:nvPr>
            <p:ph type="tbl" idx="1"/>
          </p:nvPr>
        </p:nvGraphicFramePr>
        <p:xfrm>
          <a:off x="533400" y="1219200"/>
          <a:ext cx="8229600" cy="1143000"/>
        </p:xfrm>
        <a:graphic>
          <a:graphicData uri="http://schemas.openxmlformats.org/drawingml/2006/table">
            <a:tbl>
              <a:tblPr rtl="1"/>
              <a:tblGrid>
                <a:gridCol w="8229600"/>
              </a:tblGrid>
              <a:tr h="1143000">
                <a:tc>
                  <a:txBody>
                    <a:bodyPr/>
                    <a:lstStyle/>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dirty="0" smtClean="0">
                          <a:ln>
                            <a:noFill/>
                          </a:ln>
                          <a:solidFill>
                            <a:schemeClr val="tx1"/>
                          </a:solidFill>
                          <a:effectLst/>
                          <a:latin typeface="Arial" charset="0"/>
                          <a:ea typeface="宋体" pitchFamily="2" charset="-122"/>
                          <a:cs typeface="Arial" charset="0"/>
                        </a:rPr>
                        <a:t>The omission failures are classified together with arbitrary failures shown below</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29031"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grpSp>
        <p:nvGrpSpPr>
          <p:cNvPr id="129032" name="Group 11"/>
          <p:cNvGrpSpPr>
            <a:grpSpLocks/>
          </p:cNvGrpSpPr>
          <p:nvPr/>
        </p:nvGrpSpPr>
        <p:grpSpPr bwMode="auto">
          <a:xfrm>
            <a:off x="495300" y="2319338"/>
            <a:ext cx="8343900" cy="4233862"/>
            <a:chOff x="388" y="1028"/>
            <a:chExt cx="5813" cy="2667"/>
          </a:xfrm>
        </p:grpSpPr>
        <p:sp>
          <p:nvSpPr>
            <p:cNvPr id="129033" name="Rectangle 12"/>
            <p:cNvSpPr>
              <a:spLocks noChangeArrowheads="1"/>
            </p:cNvSpPr>
            <p:nvPr/>
          </p:nvSpPr>
          <p:spPr bwMode="auto">
            <a:xfrm>
              <a:off x="411" y="1051"/>
              <a:ext cx="104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i="1">
                  <a:solidFill>
                    <a:srgbClr val="000000"/>
                  </a:solidFill>
                  <a:latin typeface="Times" charset="0"/>
                  <a:ea typeface="宋体" charset="0"/>
                </a:rPr>
                <a:t>Class of failure</a:t>
              </a:r>
              <a:endParaRPr lang="en-GB" altLang="en-US" sz="1800">
                <a:latin typeface="Times" charset="0"/>
                <a:ea typeface="宋体" charset="0"/>
              </a:endParaRPr>
            </a:p>
          </p:txBody>
        </p:sp>
        <p:sp>
          <p:nvSpPr>
            <p:cNvPr id="129034" name="Rectangle 13"/>
            <p:cNvSpPr>
              <a:spLocks noChangeArrowheads="1"/>
            </p:cNvSpPr>
            <p:nvPr/>
          </p:nvSpPr>
          <p:spPr bwMode="auto">
            <a:xfrm>
              <a:off x="1638" y="1051"/>
              <a:ext cx="49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i="1">
                  <a:solidFill>
                    <a:srgbClr val="000000"/>
                  </a:solidFill>
                  <a:latin typeface="Times" charset="0"/>
                  <a:ea typeface="宋体" charset="0"/>
                </a:rPr>
                <a:t>Affects</a:t>
              </a:r>
              <a:endParaRPr lang="en-GB" altLang="en-US" sz="1800">
                <a:latin typeface="Times" charset="0"/>
                <a:ea typeface="宋体" charset="0"/>
              </a:endParaRPr>
            </a:p>
          </p:txBody>
        </p:sp>
        <p:sp>
          <p:nvSpPr>
            <p:cNvPr id="129035" name="Rectangle 14"/>
            <p:cNvSpPr>
              <a:spLocks noChangeArrowheads="1"/>
            </p:cNvSpPr>
            <p:nvPr/>
          </p:nvSpPr>
          <p:spPr bwMode="auto">
            <a:xfrm>
              <a:off x="2282" y="1051"/>
              <a:ext cx="78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i="1">
                  <a:solidFill>
                    <a:srgbClr val="000000"/>
                  </a:solidFill>
                  <a:latin typeface="Times" charset="0"/>
                  <a:ea typeface="宋体" charset="0"/>
                </a:rPr>
                <a:t>Description</a:t>
              </a:r>
              <a:endParaRPr lang="en-GB" altLang="en-US" sz="1800">
                <a:latin typeface="Times" charset="0"/>
                <a:ea typeface="宋体" charset="0"/>
              </a:endParaRPr>
            </a:p>
          </p:txBody>
        </p:sp>
        <p:sp>
          <p:nvSpPr>
            <p:cNvPr id="129036" name="Line 15"/>
            <p:cNvSpPr>
              <a:spLocks noChangeShapeType="1"/>
            </p:cNvSpPr>
            <p:nvPr/>
          </p:nvSpPr>
          <p:spPr bwMode="auto">
            <a:xfrm>
              <a:off x="388" y="1028"/>
              <a:ext cx="122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7" name="Line 16"/>
            <p:cNvSpPr>
              <a:spLocks noChangeShapeType="1"/>
            </p:cNvSpPr>
            <p:nvPr/>
          </p:nvSpPr>
          <p:spPr bwMode="auto">
            <a:xfrm>
              <a:off x="1630" y="1028"/>
              <a:ext cx="629"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8" name="Line 17"/>
            <p:cNvSpPr>
              <a:spLocks noChangeShapeType="1"/>
            </p:cNvSpPr>
            <p:nvPr/>
          </p:nvSpPr>
          <p:spPr bwMode="auto">
            <a:xfrm>
              <a:off x="2275" y="1028"/>
              <a:ext cx="3555"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9" name="Rectangle 18"/>
            <p:cNvSpPr>
              <a:spLocks noChangeArrowheads="1"/>
            </p:cNvSpPr>
            <p:nvPr/>
          </p:nvSpPr>
          <p:spPr bwMode="auto">
            <a:xfrm>
              <a:off x="395" y="1255"/>
              <a:ext cx="6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Fail-stop</a:t>
              </a:r>
              <a:endParaRPr lang="en-GB" altLang="en-US" sz="1800">
                <a:latin typeface="Times" charset="0"/>
                <a:ea typeface="宋体" charset="0"/>
              </a:endParaRPr>
            </a:p>
          </p:txBody>
        </p:sp>
        <p:sp>
          <p:nvSpPr>
            <p:cNvPr id="129040" name="Rectangle 19"/>
            <p:cNvSpPr>
              <a:spLocks noChangeArrowheads="1"/>
            </p:cNvSpPr>
            <p:nvPr/>
          </p:nvSpPr>
          <p:spPr bwMode="auto">
            <a:xfrm>
              <a:off x="1565" y="1255"/>
              <a:ext cx="54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Process</a:t>
              </a:r>
              <a:endParaRPr lang="en-GB" altLang="en-US" sz="1800">
                <a:latin typeface="Times" charset="0"/>
                <a:ea typeface="宋体" charset="0"/>
              </a:endParaRPr>
            </a:p>
          </p:txBody>
        </p:sp>
        <p:sp>
          <p:nvSpPr>
            <p:cNvPr id="129041" name="Rectangle 20"/>
            <p:cNvSpPr>
              <a:spLocks noChangeArrowheads="1"/>
            </p:cNvSpPr>
            <p:nvPr/>
          </p:nvSpPr>
          <p:spPr bwMode="auto">
            <a:xfrm>
              <a:off x="2282" y="1255"/>
              <a:ext cx="381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Process halts and remains halted. Other processes may</a:t>
              </a:r>
              <a:endParaRPr lang="en-GB" altLang="en-US" sz="1800">
                <a:latin typeface="Times" charset="0"/>
                <a:ea typeface="宋体" charset="0"/>
              </a:endParaRPr>
            </a:p>
          </p:txBody>
        </p:sp>
        <p:sp>
          <p:nvSpPr>
            <p:cNvPr id="129042" name="Rectangle 21"/>
            <p:cNvSpPr>
              <a:spLocks noChangeArrowheads="1"/>
            </p:cNvSpPr>
            <p:nvPr/>
          </p:nvSpPr>
          <p:spPr bwMode="auto">
            <a:xfrm>
              <a:off x="2282" y="1428"/>
              <a:ext cx="115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detect this state.</a:t>
              </a:r>
              <a:endParaRPr lang="en-GB" altLang="en-US" sz="1800">
                <a:latin typeface="Times" charset="0"/>
                <a:ea typeface="宋体" charset="0"/>
              </a:endParaRPr>
            </a:p>
          </p:txBody>
        </p:sp>
        <p:grpSp>
          <p:nvGrpSpPr>
            <p:cNvPr id="129043" name="Group 22"/>
            <p:cNvGrpSpPr>
              <a:grpSpLocks/>
            </p:cNvGrpSpPr>
            <p:nvPr/>
          </p:nvGrpSpPr>
          <p:grpSpPr bwMode="auto">
            <a:xfrm>
              <a:off x="388" y="1249"/>
              <a:ext cx="5442" cy="1"/>
              <a:chOff x="388" y="1249"/>
              <a:chExt cx="5442" cy="1"/>
            </a:xfrm>
          </p:grpSpPr>
          <p:sp>
            <p:nvSpPr>
              <p:cNvPr id="129073" name="Line 23"/>
              <p:cNvSpPr>
                <a:spLocks noChangeShapeType="1"/>
              </p:cNvSpPr>
              <p:nvPr/>
            </p:nvSpPr>
            <p:spPr bwMode="auto">
              <a:xfrm>
                <a:off x="388" y="1249"/>
                <a:ext cx="122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74" name="Line 24"/>
              <p:cNvSpPr>
                <a:spLocks noChangeShapeType="1"/>
              </p:cNvSpPr>
              <p:nvPr/>
            </p:nvSpPr>
            <p:spPr bwMode="auto">
              <a:xfrm>
                <a:off x="1630" y="1249"/>
                <a:ext cx="629"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75" name="Line 25"/>
              <p:cNvSpPr>
                <a:spLocks noChangeShapeType="1"/>
              </p:cNvSpPr>
              <p:nvPr/>
            </p:nvSpPr>
            <p:spPr bwMode="auto">
              <a:xfrm>
                <a:off x="2275" y="1249"/>
                <a:ext cx="3555"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9044" name="Rectangle 26"/>
            <p:cNvSpPr>
              <a:spLocks noChangeArrowheads="1"/>
            </p:cNvSpPr>
            <p:nvPr/>
          </p:nvSpPr>
          <p:spPr bwMode="auto">
            <a:xfrm>
              <a:off x="395" y="1601"/>
              <a:ext cx="39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Crash</a:t>
              </a:r>
              <a:endParaRPr lang="en-GB" altLang="en-US" sz="1800">
                <a:latin typeface="Times" charset="0"/>
                <a:ea typeface="宋体" charset="0"/>
              </a:endParaRPr>
            </a:p>
          </p:txBody>
        </p:sp>
        <p:sp>
          <p:nvSpPr>
            <p:cNvPr id="129045" name="Rectangle 27"/>
            <p:cNvSpPr>
              <a:spLocks noChangeArrowheads="1"/>
            </p:cNvSpPr>
            <p:nvPr/>
          </p:nvSpPr>
          <p:spPr bwMode="auto">
            <a:xfrm>
              <a:off x="1565" y="1601"/>
              <a:ext cx="54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Process</a:t>
              </a:r>
              <a:endParaRPr lang="en-GB" altLang="en-US" sz="1800">
                <a:latin typeface="Times" charset="0"/>
                <a:ea typeface="宋体" charset="0"/>
              </a:endParaRPr>
            </a:p>
          </p:txBody>
        </p:sp>
        <p:sp>
          <p:nvSpPr>
            <p:cNvPr id="129046" name="Rectangle 28"/>
            <p:cNvSpPr>
              <a:spLocks noChangeArrowheads="1"/>
            </p:cNvSpPr>
            <p:nvPr/>
          </p:nvSpPr>
          <p:spPr bwMode="auto">
            <a:xfrm>
              <a:off x="2282" y="1601"/>
              <a:ext cx="381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Process halts and remains halted. Other processes may</a:t>
              </a:r>
              <a:endParaRPr lang="en-GB" altLang="en-US" sz="1800">
                <a:latin typeface="Times" charset="0"/>
                <a:ea typeface="宋体" charset="0"/>
              </a:endParaRPr>
            </a:p>
          </p:txBody>
        </p:sp>
        <p:sp>
          <p:nvSpPr>
            <p:cNvPr id="129047" name="Rectangle 29"/>
            <p:cNvSpPr>
              <a:spLocks noChangeArrowheads="1"/>
            </p:cNvSpPr>
            <p:nvPr/>
          </p:nvSpPr>
          <p:spPr bwMode="auto">
            <a:xfrm>
              <a:off x="2282" y="1774"/>
              <a:ext cx="2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not be able to detect this state.</a:t>
              </a:r>
              <a:endParaRPr lang="en-GB" altLang="en-US" sz="1800">
                <a:latin typeface="Times" charset="0"/>
                <a:ea typeface="宋体" charset="0"/>
              </a:endParaRPr>
            </a:p>
          </p:txBody>
        </p:sp>
        <p:sp>
          <p:nvSpPr>
            <p:cNvPr id="129048" name="Rectangle 30"/>
            <p:cNvSpPr>
              <a:spLocks noChangeArrowheads="1"/>
            </p:cNvSpPr>
            <p:nvPr/>
          </p:nvSpPr>
          <p:spPr bwMode="auto">
            <a:xfrm>
              <a:off x="395" y="1947"/>
              <a:ext cx="62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Omission</a:t>
              </a:r>
              <a:endParaRPr lang="en-GB" altLang="en-US" sz="1800">
                <a:latin typeface="Times" charset="0"/>
                <a:ea typeface="宋体" charset="0"/>
              </a:endParaRPr>
            </a:p>
          </p:txBody>
        </p:sp>
        <p:sp>
          <p:nvSpPr>
            <p:cNvPr id="129049" name="Rectangle 31"/>
            <p:cNvSpPr>
              <a:spLocks noChangeArrowheads="1"/>
            </p:cNvSpPr>
            <p:nvPr/>
          </p:nvSpPr>
          <p:spPr bwMode="auto">
            <a:xfrm>
              <a:off x="1565" y="1947"/>
              <a:ext cx="54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Channel</a:t>
              </a:r>
              <a:endParaRPr lang="en-GB" altLang="en-US" sz="1800">
                <a:latin typeface="Times" charset="0"/>
                <a:ea typeface="宋体" charset="0"/>
              </a:endParaRPr>
            </a:p>
          </p:txBody>
        </p:sp>
        <p:sp>
          <p:nvSpPr>
            <p:cNvPr id="129050" name="Rectangle 32"/>
            <p:cNvSpPr>
              <a:spLocks noChangeArrowheads="1"/>
            </p:cNvSpPr>
            <p:nvPr/>
          </p:nvSpPr>
          <p:spPr bwMode="auto">
            <a:xfrm>
              <a:off x="2282" y="1947"/>
              <a:ext cx="391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A message inserted in an outgoing message buffer never</a:t>
              </a:r>
              <a:endParaRPr lang="en-GB" altLang="en-US" sz="1800">
                <a:latin typeface="Times" charset="0"/>
                <a:ea typeface="宋体" charset="0"/>
              </a:endParaRPr>
            </a:p>
          </p:txBody>
        </p:sp>
        <p:sp>
          <p:nvSpPr>
            <p:cNvPr id="129051" name="Rectangle 33"/>
            <p:cNvSpPr>
              <a:spLocks noChangeArrowheads="1"/>
            </p:cNvSpPr>
            <p:nvPr/>
          </p:nvSpPr>
          <p:spPr bwMode="auto">
            <a:xfrm>
              <a:off x="2282" y="2120"/>
              <a:ext cx="355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arrives at the other end’s incoming message buffer.</a:t>
              </a:r>
              <a:endParaRPr lang="en-GB" altLang="en-US" sz="1800">
                <a:latin typeface="Times" charset="0"/>
                <a:ea typeface="宋体" charset="0"/>
              </a:endParaRPr>
            </a:p>
          </p:txBody>
        </p:sp>
        <p:sp>
          <p:nvSpPr>
            <p:cNvPr id="129052" name="Rectangle 34"/>
            <p:cNvSpPr>
              <a:spLocks noChangeArrowheads="1"/>
            </p:cNvSpPr>
            <p:nvPr/>
          </p:nvSpPr>
          <p:spPr bwMode="auto">
            <a:xfrm>
              <a:off x="395" y="2293"/>
              <a:ext cx="102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Send-omission</a:t>
              </a:r>
              <a:endParaRPr lang="en-GB" altLang="en-US" sz="1800">
                <a:latin typeface="Times" charset="0"/>
                <a:ea typeface="宋体" charset="0"/>
              </a:endParaRPr>
            </a:p>
          </p:txBody>
        </p:sp>
        <p:sp>
          <p:nvSpPr>
            <p:cNvPr id="129053" name="Rectangle 35"/>
            <p:cNvSpPr>
              <a:spLocks noChangeArrowheads="1"/>
            </p:cNvSpPr>
            <p:nvPr/>
          </p:nvSpPr>
          <p:spPr bwMode="auto">
            <a:xfrm>
              <a:off x="1565" y="2293"/>
              <a:ext cx="54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Process</a:t>
              </a:r>
              <a:endParaRPr lang="en-GB" altLang="en-US" sz="1800">
                <a:latin typeface="Times" charset="0"/>
                <a:ea typeface="宋体" charset="0"/>
              </a:endParaRPr>
            </a:p>
          </p:txBody>
        </p:sp>
        <p:sp>
          <p:nvSpPr>
            <p:cNvPr id="129054" name="Rectangle 36"/>
            <p:cNvSpPr>
              <a:spLocks noChangeArrowheads="1"/>
            </p:cNvSpPr>
            <p:nvPr/>
          </p:nvSpPr>
          <p:spPr bwMode="auto">
            <a:xfrm>
              <a:off x="2282" y="2293"/>
              <a:ext cx="160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A process completes a </a:t>
              </a:r>
              <a:endParaRPr lang="en-GB" altLang="en-US" sz="1800">
                <a:latin typeface="Times" charset="0"/>
                <a:ea typeface="宋体" charset="0"/>
              </a:endParaRPr>
            </a:p>
          </p:txBody>
        </p:sp>
        <p:sp>
          <p:nvSpPr>
            <p:cNvPr id="129055" name="Rectangle 37"/>
            <p:cNvSpPr>
              <a:spLocks noChangeArrowheads="1"/>
            </p:cNvSpPr>
            <p:nvPr/>
          </p:nvSpPr>
          <p:spPr bwMode="auto">
            <a:xfrm>
              <a:off x="3729" y="2293"/>
              <a:ext cx="3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i="1">
                  <a:solidFill>
                    <a:srgbClr val="000000"/>
                  </a:solidFill>
                  <a:latin typeface="Times" charset="0"/>
                  <a:ea typeface="宋体" charset="0"/>
                </a:rPr>
                <a:t>send,</a:t>
              </a:r>
              <a:endParaRPr lang="en-GB" altLang="en-US" sz="1800">
                <a:latin typeface="Times" charset="0"/>
                <a:ea typeface="宋体" charset="0"/>
              </a:endParaRPr>
            </a:p>
          </p:txBody>
        </p:sp>
        <p:sp>
          <p:nvSpPr>
            <p:cNvPr id="129056" name="Rectangle 38"/>
            <p:cNvSpPr>
              <a:spLocks noChangeArrowheads="1"/>
            </p:cNvSpPr>
            <p:nvPr/>
          </p:nvSpPr>
          <p:spPr bwMode="auto">
            <a:xfrm>
              <a:off x="4044" y="2293"/>
              <a:ext cx="18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 but the message is not put</a:t>
              </a:r>
              <a:endParaRPr lang="en-GB" altLang="en-US" sz="1800">
                <a:latin typeface="Times" charset="0"/>
                <a:ea typeface="宋体" charset="0"/>
              </a:endParaRPr>
            </a:p>
          </p:txBody>
        </p:sp>
        <p:sp>
          <p:nvSpPr>
            <p:cNvPr id="129057" name="Rectangle 39"/>
            <p:cNvSpPr>
              <a:spLocks noChangeArrowheads="1"/>
            </p:cNvSpPr>
            <p:nvPr/>
          </p:nvSpPr>
          <p:spPr bwMode="auto">
            <a:xfrm>
              <a:off x="2282" y="2466"/>
              <a:ext cx="212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in its outgoing message buffer.</a:t>
              </a:r>
              <a:endParaRPr lang="en-GB" altLang="en-US" sz="1800">
                <a:latin typeface="Times" charset="0"/>
                <a:ea typeface="宋体" charset="0"/>
              </a:endParaRPr>
            </a:p>
          </p:txBody>
        </p:sp>
        <p:sp>
          <p:nvSpPr>
            <p:cNvPr id="129058" name="Rectangle 40"/>
            <p:cNvSpPr>
              <a:spLocks noChangeArrowheads="1"/>
            </p:cNvSpPr>
            <p:nvPr/>
          </p:nvSpPr>
          <p:spPr bwMode="auto">
            <a:xfrm>
              <a:off x="395" y="2639"/>
              <a:ext cx="123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Receive-omission</a:t>
              </a:r>
              <a:endParaRPr lang="en-GB" altLang="en-US" sz="1800">
                <a:latin typeface="Times" charset="0"/>
                <a:ea typeface="宋体" charset="0"/>
              </a:endParaRPr>
            </a:p>
          </p:txBody>
        </p:sp>
        <p:sp>
          <p:nvSpPr>
            <p:cNvPr id="129059" name="Rectangle 41"/>
            <p:cNvSpPr>
              <a:spLocks noChangeArrowheads="1"/>
            </p:cNvSpPr>
            <p:nvPr/>
          </p:nvSpPr>
          <p:spPr bwMode="auto">
            <a:xfrm>
              <a:off x="1565" y="2639"/>
              <a:ext cx="54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Process</a:t>
              </a:r>
              <a:endParaRPr lang="en-GB" altLang="en-US" sz="1800">
                <a:latin typeface="Times" charset="0"/>
                <a:ea typeface="宋体" charset="0"/>
              </a:endParaRPr>
            </a:p>
          </p:txBody>
        </p:sp>
        <p:sp>
          <p:nvSpPr>
            <p:cNvPr id="129060" name="Rectangle 42"/>
            <p:cNvSpPr>
              <a:spLocks noChangeArrowheads="1"/>
            </p:cNvSpPr>
            <p:nvPr/>
          </p:nvSpPr>
          <p:spPr bwMode="auto">
            <a:xfrm>
              <a:off x="2282" y="2639"/>
              <a:ext cx="34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A message is put in a process’s incoming message</a:t>
              </a:r>
              <a:endParaRPr lang="en-GB" altLang="en-US" sz="1800">
                <a:latin typeface="Times" charset="0"/>
                <a:ea typeface="宋体" charset="0"/>
              </a:endParaRPr>
            </a:p>
          </p:txBody>
        </p:sp>
        <p:sp>
          <p:nvSpPr>
            <p:cNvPr id="129061" name="Rectangle 43"/>
            <p:cNvSpPr>
              <a:spLocks noChangeArrowheads="1"/>
            </p:cNvSpPr>
            <p:nvPr/>
          </p:nvSpPr>
          <p:spPr bwMode="auto">
            <a:xfrm>
              <a:off x="2282" y="2812"/>
              <a:ext cx="29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buffer, but that process does not receive it.</a:t>
              </a:r>
              <a:endParaRPr lang="en-GB" altLang="en-US" sz="1800">
                <a:latin typeface="Times" charset="0"/>
                <a:ea typeface="宋体" charset="0"/>
              </a:endParaRPr>
            </a:p>
          </p:txBody>
        </p:sp>
        <p:sp>
          <p:nvSpPr>
            <p:cNvPr id="129062" name="Rectangle 44"/>
            <p:cNvSpPr>
              <a:spLocks noChangeArrowheads="1"/>
            </p:cNvSpPr>
            <p:nvPr/>
          </p:nvSpPr>
          <p:spPr bwMode="auto">
            <a:xfrm>
              <a:off x="395" y="2985"/>
              <a:ext cx="6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Arbitrary</a:t>
              </a:r>
              <a:endParaRPr lang="en-GB" altLang="en-US" sz="1800">
                <a:latin typeface="Times" charset="0"/>
                <a:ea typeface="宋体" charset="0"/>
              </a:endParaRPr>
            </a:p>
          </p:txBody>
        </p:sp>
        <p:sp>
          <p:nvSpPr>
            <p:cNvPr id="129063" name="Rectangle 45"/>
            <p:cNvSpPr>
              <a:spLocks noChangeArrowheads="1"/>
            </p:cNvSpPr>
            <p:nvPr/>
          </p:nvSpPr>
          <p:spPr bwMode="auto">
            <a:xfrm>
              <a:off x="395" y="3158"/>
              <a:ext cx="59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(complex)</a:t>
              </a:r>
              <a:endParaRPr lang="en-GB" altLang="en-US" sz="1800">
                <a:latin typeface="Times" charset="0"/>
                <a:ea typeface="宋体" charset="0"/>
              </a:endParaRPr>
            </a:p>
          </p:txBody>
        </p:sp>
        <p:sp>
          <p:nvSpPr>
            <p:cNvPr id="129064" name="Rectangle 46"/>
            <p:cNvSpPr>
              <a:spLocks noChangeArrowheads="1"/>
            </p:cNvSpPr>
            <p:nvPr/>
          </p:nvSpPr>
          <p:spPr bwMode="auto">
            <a:xfrm>
              <a:off x="1565" y="2985"/>
              <a:ext cx="74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Process or</a:t>
              </a:r>
              <a:endParaRPr lang="en-GB" altLang="en-US" sz="1800">
                <a:latin typeface="Times" charset="0"/>
                <a:ea typeface="宋体" charset="0"/>
              </a:endParaRPr>
            </a:p>
          </p:txBody>
        </p:sp>
        <p:sp>
          <p:nvSpPr>
            <p:cNvPr id="129065" name="Rectangle 47"/>
            <p:cNvSpPr>
              <a:spLocks noChangeArrowheads="1"/>
            </p:cNvSpPr>
            <p:nvPr/>
          </p:nvSpPr>
          <p:spPr bwMode="auto">
            <a:xfrm>
              <a:off x="1565" y="3158"/>
              <a:ext cx="52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channel</a:t>
              </a:r>
              <a:endParaRPr lang="en-GB" altLang="en-US" sz="1800">
                <a:latin typeface="Times" charset="0"/>
                <a:ea typeface="宋体" charset="0"/>
              </a:endParaRPr>
            </a:p>
          </p:txBody>
        </p:sp>
        <p:sp>
          <p:nvSpPr>
            <p:cNvPr id="129066" name="Rectangle 48"/>
            <p:cNvSpPr>
              <a:spLocks noChangeArrowheads="1"/>
            </p:cNvSpPr>
            <p:nvPr/>
          </p:nvSpPr>
          <p:spPr bwMode="auto">
            <a:xfrm>
              <a:off x="2282" y="2985"/>
              <a:ext cx="360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Process/channel exhibits arbitrary behaviour: it may</a:t>
              </a:r>
              <a:endParaRPr lang="en-GB" altLang="en-US" sz="1800">
                <a:latin typeface="Times" charset="0"/>
                <a:ea typeface="宋体" charset="0"/>
              </a:endParaRPr>
            </a:p>
          </p:txBody>
        </p:sp>
        <p:sp>
          <p:nvSpPr>
            <p:cNvPr id="129067" name="Rectangle 49"/>
            <p:cNvSpPr>
              <a:spLocks noChangeArrowheads="1"/>
            </p:cNvSpPr>
            <p:nvPr/>
          </p:nvSpPr>
          <p:spPr bwMode="auto">
            <a:xfrm>
              <a:off x="2282" y="3158"/>
              <a:ext cx="358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send/transmit arbitrary messages at arbitrary times,</a:t>
              </a:r>
              <a:endParaRPr lang="en-GB" altLang="en-US" sz="1800">
                <a:latin typeface="Times" charset="0"/>
                <a:ea typeface="宋体" charset="0"/>
              </a:endParaRPr>
            </a:p>
          </p:txBody>
        </p:sp>
        <p:sp>
          <p:nvSpPr>
            <p:cNvPr id="129068" name="Rectangle 50"/>
            <p:cNvSpPr>
              <a:spLocks noChangeArrowheads="1"/>
            </p:cNvSpPr>
            <p:nvPr/>
          </p:nvSpPr>
          <p:spPr bwMode="auto">
            <a:xfrm>
              <a:off x="2282" y="3331"/>
              <a:ext cx="339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commit omissions; a process may stop or take an</a:t>
              </a:r>
              <a:endParaRPr lang="en-GB" altLang="en-US" sz="1800">
                <a:latin typeface="Times" charset="0"/>
                <a:ea typeface="宋体" charset="0"/>
              </a:endParaRPr>
            </a:p>
          </p:txBody>
        </p:sp>
        <p:sp>
          <p:nvSpPr>
            <p:cNvPr id="129069" name="Rectangle 51"/>
            <p:cNvSpPr>
              <a:spLocks noChangeArrowheads="1"/>
            </p:cNvSpPr>
            <p:nvPr/>
          </p:nvSpPr>
          <p:spPr bwMode="auto">
            <a:xfrm>
              <a:off x="2282" y="3504"/>
              <a:ext cx="100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incorrect step.</a:t>
              </a:r>
              <a:endParaRPr lang="en-GB" altLang="en-US" sz="1800">
                <a:latin typeface="Times" charset="0"/>
                <a:ea typeface="宋体" charset="0"/>
              </a:endParaRPr>
            </a:p>
          </p:txBody>
        </p:sp>
        <p:sp>
          <p:nvSpPr>
            <p:cNvPr id="129070" name="Line 52"/>
            <p:cNvSpPr>
              <a:spLocks noChangeShapeType="1"/>
            </p:cNvSpPr>
            <p:nvPr/>
          </p:nvSpPr>
          <p:spPr bwMode="auto">
            <a:xfrm>
              <a:off x="388" y="3694"/>
              <a:ext cx="122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71" name="Line 53"/>
            <p:cNvSpPr>
              <a:spLocks noChangeShapeType="1"/>
            </p:cNvSpPr>
            <p:nvPr/>
          </p:nvSpPr>
          <p:spPr bwMode="auto">
            <a:xfrm>
              <a:off x="1630" y="3694"/>
              <a:ext cx="629"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72" name="Line 54"/>
            <p:cNvSpPr>
              <a:spLocks noChangeShapeType="1"/>
            </p:cNvSpPr>
            <p:nvPr/>
          </p:nvSpPr>
          <p:spPr bwMode="auto">
            <a:xfrm>
              <a:off x="2275" y="3694"/>
              <a:ext cx="3555"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472B403B-A3DE-6943-821E-622146524E5B}" type="slidenum">
              <a:rPr lang="en-US" altLang="en-US" sz="1400"/>
              <a:pPr>
                <a:spcBef>
                  <a:spcPct val="0"/>
                </a:spcBef>
                <a:buFontTx/>
                <a:buNone/>
              </a:pPr>
              <a:t>63</a:t>
            </a:fld>
            <a:endParaRPr lang="en-US" altLang="en-US" sz="1400"/>
          </a:p>
        </p:txBody>
      </p:sp>
      <p:sp>
        <p:nvSpPr>
          <p:cNvPr id="13107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Failure Model</a:t>
            </a:r>
          </a:p>
        </p:txBody>
      </p:sp>
      <p:graphicFrame>
        <p:nvGraphicFramePr>
          <p:cNvPr id="94225" name="Group 17"/>
          <p:cNvGraphicFramePr>
            <a:graphicFrameLocks noGrp="1"/>
          </p:cNvGraphicFramePr>
          <p:nvPr>
            <p:ph type="tbl" idx="1"/>
          </p:nvPr>
        </p:nvGraphicFramePr>
        <p:xfrm>
          <a:off x="533400" y="1219200"/>
          <a:ext cx="8229600" cy="2578508"/>
        </p:xfrm>
        <a:graphic>
          <a:graphicData uri="http://schemas.openxmlformats.org/drawingml/2006/table">
            <a:tbl>
              <a:tblPr rtl="1"/>
              <a:tblGrid>
                <a:gridCol w="8229600"/>
              </a:tblGrid>
              <a:tr h="2578100">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dirty="0" smtClean="0">
                          <a:ln>
                            <a:noFill/>
                          </a:ln>
                          <a:solidFill>
                            <a:srgbClr val="A50021"/>
                          </a:solidFill>
                          <a:effectLst/>
                          <a:latin typeface="Arial" charset="0"/>
                          <a:ea typeface="宋体" pitchFamily="2" charset="-122"/>
                          <a:cs typeface="Arial" charset="0"/>
                        </a:rPr>
                        <a:t>Timing failure</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dirty="0" smtClean="0">
                          <a:ln>
                            <a:noFill/>
                          </a:ln>
                          <a:solidFill>
                            <a:schemeClr val="tx1"/>
                          </a:solidFill>
                          <a:effectLst/>
                          <a:latin typeface="Arial" charset="0"/>
                          <a:ea typeface="宋体" pitchFamily="2" charset="-122"/>
                          <a:cs typeface="Arial" charset="0"/>
                        </a:rPr>
                        <a:t>Timing failures are applicable in synchronized distributed systems where time limits are set on process execution time, message delivery time and clock drift rate.</a:t>
                      </a:r>
                    </a:p>
                    <a:p>
                      <a:pPr marL="225425" marR="0" lvl="0" indent="-225425" algn="l" defTabSz="914400" rtl="0" eaLnBrk="1" fontAlgn="base" latinLnBrk="0" hangingPunct="1">
                        <a:lnSpc>
                          <a:spcPct val="8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2000" b="0" i="0" u="none" strike="noStrike" cap="none" normalizeH="0" baseline="0" dirty="0" smtClean="0">
                          <a:ln>
                            <a:noFill/>
                          </a:ln>
                          <a:solidFill>
                            <a:srgbClr val="A50021"/>
                          </a:solidFill>
                          <a:effectLst/>
                          <a:latin typeface="Arial" charset="0"/>
                          <a:ea typeface="宋体" pitchFamily="2" charset="-122"/>
                          <a:cs typeface="Arial" charset="0"/>
                        </a:rPr>
                        <a:t> </a:t>
                      </a:r>
                    </a:p>
                  </a:txBody>
                  <a:tcPr marT="45670" marB="4567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31079"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grpSp>
        <p:nvGrpSpPr>
          <p:cNvPr id="131080" name="Group 10"/>
          <p:cNvGrpSpPr>
            <a:grpSpLocks/>
          </p:cNvGrpSpPr>
          <p:nvPr/>
        </p:nvGrpSpPr>
        <p:grpSpPr bwMode="auto">
          <a:xfrm>
            <a:off x="533400" y="3810000"/>
            <a:ext cx="8321675" cy="2819400"/>
            <a:chOff x="386" y="1355"/>
            <a:chExt cx="5679" cy="1289"/>
          </a:xfrm>
        </p:grpSpPr>
        <p:sp>
          <p:nvSpPr>
            <p:cNvPr id="131081" name="Rectangle 11"/>
            <p:cNvSpPr>
              <a:spLocks noChangeArrowheads="1"/>
            </p:cNvSpPr>
            <p:nvPr/>
          </p:nvSpPr>
          <p:spPr bwMode="auto">
            <a:xfrm>
              <a:off x="409" y="1378"/>
              <a:ext cx="105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i="1">
                  <a:solidFill>
                    <a:srgbClr val="000000"/>
                  </a:solidFill>
                  <a:latin typeface="Times" charset="0"/>
                  <a:ea typeface="宋体" charset="0"/>
                </a:rPr>
                <a:t>Class of Failure</a:t>
              </a:r>
              <a:endParaRPr lang="en-GB" altLang="en-US" sz="1800">
                <a:latin typeface="Times" charset="0"/>
                <a:ea typeface="宋体" charset="0"/>
              </a:endParaRPr>
            </a:p>
          </p:txBody>
        </p:sp>
        <p:sp>
          <p:nvSpPr>
            <p:cNvPr id="131082" name="Rectangle 12"/>
            <p:cNvSpPr>
              <a:spLocks noChangeArrowheads="1"/>
            </p:cNvSpPr>
            <p:nvPr/>
          </p:nvSpPr>
          <p:spPr bwMode="auto">
            <a:xfrm>
              <a:off x="1634" y="1378"/>
              <a:ext cx="4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i="1">
                  <a:solidFill>
                    <a:srgbClr val="000000"/>
                  </a:solidFill>
                  <a:latin typeface="Times" charset="0"/>
                  <a:ea typeface="宋体" charset="0"/>
                </a:rPr>
                <a:t>Affects</a:t>
              </a:r>
              <a:endParaRPr lang="en-GB" altLang="en-US" sz="1800">
                <a:latin typeface="Times" charset="0"/>
                <a:ea typeface="宋体" charset="0"/>
              </a:endParaRPr>
            </a:p>
          </p:txBody>
        </p:sp>
        <p:sp>
          <p:nvSpPr>
            <p:cNvPr id="131083" name="Rectangle 13"/>
            <p:cNvSpPr>
              <a:spLocks noChangeArrowheads="1"/>
            </p:cNvSpPr>
            <p:nvPr/>
          </p:nvSpPr>
          <p:spPr bwMode="auto">
            <a:xfrm>
              <a:off x="2843" y="1378"/>
              <a:ext cx="76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i="1">
                  <a:solidFill>
                    <a:srgbClr val="000000"/>
                  </a:solidFill>
                  <a:latin typeface="Times" charset="0"/>
                  <a:ea typeface="宋体" charset="0"/>
                </a:rPr>
                <a:t>Description</a:t>
              </a:r>
              <a:endParaRPr lang="en-GB" altLang="en-US" sz="1800">
                <a:latin typeface="Times" charset="0"/>
                <a:ea typeface="宋体" charset="0"/>
              </a:endParaRPr>
            </a:p>
          </p:txBody>
        </p:sp>
        <p:sp>
          <p:nvSpPr>
            <p:cNvPr id="131084" name="Line 14"/>
            <p:cNvSpPr>
              <a:spLocks noChangeShapeType="1"/>
            </p:cNvSpPr>
            <p:nvPr/>
          </p:nvSpPr>
          <p:spPr bwMode="auto">
            <a:xfrm>
              <a:off x="386" y="1355"/>
              <a:ext cx="1225"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85" name="Line 15"/>
            <p:cNvSpPr>
              <a:spLocks noChangeShapeType="1"/>
            </p:cNvSpPr>
            <p:nvPr/>
          </p:nvSpPr>
          <p:spPr bwMode="auto">
            <a:xfrm>
              <a:off x="1627" y="1355"/>
              <a:ext cx="119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86" name="Line 16"/>
            <p:cNvSpPr>
              <a:spLocks noChangeShapeType="1"/>
            </p:cNvSpPr>
            <p:nvPr/>
          </p:nvSpPr>
          <p:spPr bwMode="auto">
            <a:xfrm>
              <a:off x="2836" y="1355"/>
              <a:ext cx="2985"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87" name="Rectangle 17"/>
            <p:cNvSpPr>
              <a:spLocks noChangeArrowheads="1"/>
            </p:cNvSpPr>
            <p:nvPr/>
          </p:nvSpPr>
          <p:spPr bwMode="auto">
            <a:xfrm>
              <a:off x="409" y="1591"/>
              <a:ext cx="37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Clock</a:t>
              </a:r>
              <a:endParaRPr lang="en-GB" altLang="en-US" sz="1800">
                <a:latin typeface="Times" charset="0"/>
                <a:ea typeface="宋体" charset="0"/>
              </a:endParaRPr>
            </a:p>
          </p:txBody>
        </p:sp>
        <p:sp>
          <p:nvSpPr>
            <p:cNvPr id="131088" name="Rectangle 18"/>
            <p:cNvSpPr>
              <a:spLocks noChangeArrowheads="1"/>
            </p:cNvSpPr>
            <p:nvPr/>
          </p:nvSpPr>
          <p:spPr bwMode="auto">
            <a:xfrm>
              <a:off x="1634" y="1591"/>
              <a:ext cx="5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Process</a:t>
              </a:r>
              <a:endParaRPr lang="en-GB" altLang="en-US" sz="1800">
                <a:latin typeface="Times" charset="0"/>
                <a:ea typeface="宋体" charset="0"/>
              </a:endParaRPr>
            </a:p>
          </p:txBody>
        </p:sp>
        <p:sp>
          <p:nvSpPr>
            <p:cNvPr id="131089" name="Rectangle 19"/>
            <p:cNvSpPr>
              <a:spLocks noChangeArrowheads="1"/>
            </p:cNvSpPr>
            <p:nvPr/>
          </p:nvSpPr>
          <p:spPr bwMode="auto">
            <a:xfrm>
              <a:off x="2843" y="1591"/>
              <a:ext cx="322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Process’s local clock exceeds the bounds on its</a:t>
              </a:r>
              <a:endParaRPr lang="en-GB" altLang="en-US" sz="1800">
                <a:latin typeface="Times" charset="0"/>
                <a:ea typeface="宋体" charset="0"/>
              </a:endParaRPr>
            </a:p>
          </p:txBody>
        </p:sp>
        <p:sp>
          <p:nvSpPr>
            <p:cNvPr id="131090" name="Rectangle 20"/>
            <p:cNvSpPr>
              <a:spLocks noChangeArrowheads="1"/>
            </p:cNvSpPr>
            <p:nvPr/>
          </p:nvSpPr>
          <p:spPr bwMode="auto">
            <a:xfrm>
              <a:off x="2843" y="1763"/>
              <a:ext cx="182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rate of drift from real time.</a:t>
              </a:r>
              <a:endParaRPr lang="en-GB" altLang="en-US" sz="1800">
                <a:latin typeface="Times" charset="0"/>
                <a:ea typeface="宋体" charset="0"/>
              </a:endParaRPr>
            </a:p>
          </p:txBody>
        </p:sp>
        <p:grpSp>
          <p:nvGrpSpPr>
            <p:cNvPr id="131091" name="Group 21"/>
            <p:cNvGrpSpPr>
              <a:grpSpLocks/>
            </p:cNvGrpSpPr>
            <p:nvPr/>
          </p:nvGrpSpPr>
          <p:grpSpPr bwMode="auto">
            <a:xfrm>
              <a:off x="386" y="1567"/>
              <a:ext cx="5435" cy="1"/>
              <a:chOff x="386" y="1567"/>
              <a:chExt cx="5435" cy="1"/>
            </a:xfrm>
          </p:grpSpPr>
          <p:sp>
            <p:nvSpPr>
              <p:cNvPr id="131103" name="Line 22"/>
              <p:cNvSpPr>
                <a:spLocks noChangeShapeType="1"/>
              </p:cNvSpPr>
              <p:nvPr/>
            </p:nvSpPr>
            <p:spPr bwMode="auto">
              <a:xfrm>
                <a:off x="386" y="1567"/>
                <a:ext cx="1225"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104" name="Line 23"/>
              <p:cNvSpPr>
                <a:spLocks noChangeShapeType="1"/>
              </p:cNvSpPr>
              <p:nvPr/>
            </p:nvSpPr>
            <p:spPr bwMode="auto">
              <a:xfrm>
                <a:off x="1627" y="1567"/>
                <a:ext cx="119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105" name="Line 24"/>
              <p:cNvSpPr>
                <a:spLocks noChangeShapeType="1"/>
              </p:cNvSpPr>
              <p:nvPr/>
            </p:nvSpPr>
            <p:spPr bwMode="auto">
              <a:xfrm>
                <a:off x="2836" y="1567"/>
                <a:ext cx="2985"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1092" name="Rectangle 25"/>
            <p:cNvSpPr>
              <a:spLocks noChangeArrowheads="1"/>
            </p:cNvSpPr>
            <p:nvPr/>
          </p:nvSpPr>
          <p:spPr bwMode="auto">
            <a:xfrm>
              <a:off x="409" y="1936"/>
              <a:ext cx="85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Performance</a:t>
              </a:r>
              <a:endParaRPr lang="en-GB" altLang="en-US" sz="1800">
                <a:latin typeface="Times" charset="0"/>
                <a:ea typeface="宋体" charset="0"/>
              </a:endParaRPr>
            </a:p>
          </p:txBody>
        </p:sp>
        <p:sp>
          <p:nvSpPr>
            <p:cNvPr id="131093" name="Rectangle 26"/>
            <p:cNvSpPr>
              <a:spLocks noChangeArrowheads="1"/>
            </p:cNvSpPr>
            <p:nvPr/>
          </p:nvSpPr>
          <p:spPr bwMode="auto">
            <a:xfrm>
              <a:off x="1634" y="1936"/>
              <a:ext cx="5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Process</a:t>
              </a:r>
              <a:endParaRPr lang="en-GB" altLang="en-US" sz="1800">
                <a:latin typeface="Times" charset="0"/>
                <a:ea typeface="宋体" charset="0"/>
              </a:endParaRPr>
            </a:p>
          </p:txBody>
        </p:sp>
        <p:sp>
          <p:nvSpPr>
            <p:cNvPr id="131094" name="Rectangle 27"/>
            <p:cNvSpPr>
              <a:spLocks noChangeArrowheads="1"/>
            </p:cNvSpPr>
            <p:nvPr/>
          </p:nvSpPr>
          <p:spPr bwMode="auto">
            <a:xfrm>
              <a:off x="2843" y="1936"/>
              <a:ext cx="295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Process exceeds the bounds on the interval</a:t>
              </a:r>
              <a:endParaRPr lang="en-GB" altLang="en-US" sz="1800">
                <a:latin typeface="Times" charset="0"/>
                <a:ea typeface="宋体" charset="0"/>
              </a:endParaRPr>
            </a:p>
          </p:txBody>
        </p:sp>
        <p:sp>
          <p:nvSpPr>
            <p:cNvPr id="131095" name="Rectangle 28"/>
            <p:cNvSpPr>
              <a:spLocks noChangeArrowheads="1"/>
            </p:cNvSpPr>
            <p:nvPr/>
          </p:nvSpPr>
          <p:spPr bwMode="auto">
            <a:xfrm>
              <a:off x="2843" y="2109"/>
              <a:ext cx="130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between two steps.</a:t>
              </a:r>
              <a:endParaRPr lang="en-GB" altLang="en-US" sz="1800">
                <a:latin typeface="Times" charset="0"/>
                <a:ea typeface="宋体" charset="0"/>
              </a:endParaRPr>
            </a:p>
          </p:txBody>
        </p:sp>
        <p:sp>
          <p:nvSpPr>
            <p:cNvPr id="131096" name="Rectangle 29"/>
            <p:cNvSpPr>
              <a:spLocks noChangeArrowheads="1"/>
            </p:cNvSpPr>
            <p:nvPr/>
          </p:nvSpPr>
          <p:spPr bwMode="auto">
            <a:xfrm>
              <a:off x="409" y="2282"/>
              <a:ext cx="85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Performance</a:t>
              </a:r>
              <a:endParaRPr lang="en-GB" altLang="en-US" sz="1800">
                <a:latin typeface="Times" charset="0"/>
                <a:ea typeface="宋体" charset="0"/>
              </a:endParaRPr>
            </a:p>
          </p:txBody>
        </p:sp>
        <p:sp>
          <p:nvSpPr>
            <p:cNvPr id="131097" name="Rectangle 30"/>
            <p:cNvSpPr>
              <a:spLocks noChangeArrowheads="1"/>
            </p:cNvSpPr>
            <p:nvPr/>
          </p:nvSpPr>
          <p:spPr bwMode="auto">
            <a:xfrm>
              <a:off x="1634" y="2282"/>
              <a:ext cx="53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Channel</a:t>
              </a:r>
              <a:endParaRPr lang="en-GB" altLang="en-US" sz="1800">
                <a:latin typeface="Times" charset="0"/>
                <a:ea typeface="宋体" charset="0"/>
              </a:endParaRPr>
            </a:p>
          </p:txBody>
        </p:sp>
        <p:sp>
          <p:nvSpPr>
            <p:cNvPr id="131098" name="Rectangle 31"/>
            <p:cNvSpPr>
              <a:spLocks noChangeArrowheads="1"/>
            </p:cNvSpPr>
            <p:nvPr/>
          </p:nvSpPr>
          <p:spPr bwMode="auto">
            <a:xfrm>
              <a:off x="2843" y="2282"/>
              <a:ext cx="321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A message’s transmission takes longer than the</a:t>
              </a:r>
              <a:endParaRPr lang="en-GB" altLang="en-US" sz="1800">
                <a:latin typeface="Times" charset="0"/>
                <a:ea typeface="宋体" charset="0"/>
              </a:endParaRPr>
            </a:p>
          </p:txBody>
        </p:sp>
        <p:sp>
          <p:nvSpPr>
            <p:cNvPr id="131099" name="Rectangle 32"/>
            <p:cNvSpPr>
              <a:spLocks noChangeArrowheads="1"/>
            </p:cNvSpPr>
            <p:nvPr/>
          </p:nvSpPr>
          <p:spPr bwMode="auto">
            <a:xfrm>
              <a:off x="2843" y="2454"/>
              <a:ext cx="90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600">
                  <a:solidFill>
                    <a:srgbClr val="000000"/>
                  </a:solidFill>
                  <a:latin typeface="Times" charset="0"/>
                  <a:ea typeface="宋体" charset="0"/>
                </a:rPr>
                <a:t>stated bound.</a:t>
              </a:r>
              <a:endParaRPr lang="en-GB" altLang="en-US" sz="1800">
                <a:latin typeface="Times" charset="0"/>
                <a:ea typeface="宋体" charset="0"/>
              </a:endParaRPr>
            </a:p>
          </p:txBody>
        </p:sp>
        <p:sp>
          <p:nvSpPr>
            <p:cNvPr id="131100" name="Line 33"/>
            <p:cNvSpPr>
              <a:spLocks noChangeShapeType="1"/>
            </p:cNvSpPr>
            <p:nvPr/>
          </p:nvSpPr>
          <p:spPr bwMode="auto">
            <a:xfrm>
              <a:off x="386" y="2643"/>
              <a:ext cx="1225"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101" name="Line 34"/>
            <p:cNvSpPr>
              <a:spLocks noChangeShapeType="1"/>
            </p:cNvSpPr>
            <p:nvPr/>
          </p:nvSpPr>
          <p:spPr bwMode="auto">
            <a:xfrm>
              <a:off x="1627" y="2643"/>
              <a:ext cx="119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102" name="Line 35"/>
            <p:cNvSpPr>
              <a:spLocks noChangeShapeType="1"/>
            </p:cNvSpPr>
            <p:nvPr/>
          </p:nvSpPr>
          <p:spPr bwMode="auto">
            <a:xfrm>
              <a:off x="2836" y="2643"/>
              <a:ext cx="2985"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7C28C297-2949-1D48-9446-734FB1172AA9}" type="slidenum">
              <a:rPr lang="en-US" altLang="en-US" sz="1400"/>
              <a:pPr>
                <a:spcBef>
                  <a:spcPct val="0"/>
                </a:spcBef>
                <a:buFontTx/>
                <a:buNone/>
              </a:pPr>
              <a:t>64</a:t>
            </a:fld>
            <a:endParaRPr lang="en-US" altLang="en-US" sz="1400"/>
          </a:p>
        </p:txBody>
      </p:sp>
      <p:sp>
        <p:nvSpPr>
          <p:cNvPr id="13312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Failure Model</a:t>
            </a:r>
          </a:p>
        </p:txBody>
      </p:sp>
      <p:graphicFrame>
        <p:nvGraphicFramePr>
          <p:cNvPr id="92185" name="Group 25"/>
          <p:cNvGraphicFramePr>
            <a:graphicFrameLocks noGrp="1"/>
          </p:cNvGraphicFramePr>
          <p:nvPr>
            <p:ph type="tbl" idx="1"/>
          </p:nvPr>
        </p:nvGraphicFramePr>
        <p:xfrm>
          <a:off x="533400" y="1219200"/>
          <a:ext cx="8229600" cy="4687888"/>
        </p:xfrm>
        <a:graphic>
          <a:graphicData uri="http://schemas.openxmlformats.org/drawingml/2006/table">
            <a:tbl>
              <a:tblPr rtl="1"/>
              <a:tblGrid>
                <a:gridCol w="8229600"/>
              </a:tblGrid>
              <a:tr h="4687888">
                <a:tc>
                  <a:txBody>
                    <a:bodyPr/>
                    <a:lstStyle>
                      <a:lvl1pPr marL="225425" indent="-225425">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25425" marR="0" lvl="0" indent="-225425" algn="l" defTabSz="914400" rtl="0" eaLnBrk="1" fontAlgn="base" latinLnBrk="0" hangingPunct="1">
                        <a:lnSpc>
                          <a:spcPct val="8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3200" b="0" i="0" u="none" strike="noStrike" cap="none" normalizeH="0" baseline="0">
                          <a:ln>
                            <a:noFill/>
                          </a:ln>
                          <a:solidFill>
                            <a:srgbClr val="A50021"/>
                          </a:solidFill>
                          <a:effectLst/>
                          <a:latin typeface="Arial" charset="0"/>
                          <a:ea typeface="宋体" charset="0"/>
                        </a:rPr>
                        <a:t>Masking failure</a:t>
                      </a:r>
                      <a:r>
                        <a:rPr kumimoji="0" lang="en-US" altLang="en-US" sz="3200" b="0" i="0" u="none" strike="noStrike" cap="none" normalizeH="0" baseline="0">
                          <a:ln>
                            <a:noFill/>
                          </a:ln>
                          <a:solidFill>
                            <a:schemeClr val="tx1"/>
                          </a:solidFill>
                          <a:effectLst/>
                          <a:latin typeface="Arial" charset="0"/>
                          <a:ea typeface="宋体" charset="0"/>
                        </a:rPr>
                        <a:t> </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It is possible to construct reliable services from components that exhibit failure.</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E.g. multiple servers that hold replicas of data can continue to provide a service when one of them crashes.</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A service masks a failure, either by hiding it altogether or by converting it into a more acceptable type of failure.</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E.g. checksums are used to mask corrupted messages- effectively converting an arbitrary failure into an omission failure.</a:t>
                      </a:r>
                    </a:p>
                  </a:txBody>
                  <a:tcPr marT="45721" marB="4572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33127"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2821EB53-8350-A744-B186-0940AFC7930C}" type="slidenum">
              <a:rPr lang="en-US" altLang="en-US" sz="1400"/>
              <a:pPr>
                <a:spcBef>
                  <a:spcPct val="0"/>
                </a:spcBef>
                <a:buFontTx/>
                <a:buNone/>
              </a:pPr>
              <a:t>65</a:t>
            </a:fld>
            <a:endParaRPr lang="en-US" altLang="en-US" sz="1400"/>
          </a:p>
        </p:txBody>
      </p:sp>
      <p:sp>
        <p:nvSpPr>
          <p:cNvPr id="13517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Security Model</a:t>
            </a:r>
          </a:p>
        </p:txBody>
      </p:sp>
      <p:graphicFrame>
        <p:nvGraphicFramePr>
          <p:cNvPr id="199683" name="Group 3"/>
          <p:cNvGraphicFramePr>
            <a:graphicFrameLocks noGrp="1"/>
          </p:cNvGraphicFramePr>
          <p:nvPr>
            <p:ph type="tbl" idx="1"/>
          </p:nvPr>
        </p:nvGraphicFramePr>
        <p:xfrm>
          <a:off x="533400" y="1219200"/>
          <a:ext cx="8229600" cy="2627364"/>
        </p:xfrm>
        <a:graphic>
          <a:graphicData uri="http://schemas.openxmlformats.org/drawingml/2006/table">
            <a:tbl>
              <a:tblPr rtl="1"/>
              <a:tblGrid>
                <a:gridCol w="8229600"/>
              </a:tblGrid>
              <a:tr h="2627313">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The security of a distributed system can be achieved by securing the processes and the channels used in their interactions.</a:t>
                      </a:r>
                    </a:p>
                    <a:p>
                      <a:pPr marL="225425" marR="0" lvl="0" indent="-225425" algn="l" defTabSz="914400" rtl="0" eaLnBrk="1" fontAlgn="base" latinLnBrk="0" hangingPunct="1">
                        <a:lnSpc>
                          <a:spcPct val="8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 </a:t>
                      </a:r>
                    </a:p>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Also, by protecting the objects that they encapsulate against unauthorized access.</a:t>
                      </a:r>
                    </a:p>
                  </a:txBody>
                  <a:tcPr marT="45714" marB="45714"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35175"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FC366F8F-0145-F04C-A8EB-DAF184702C15}" type="slidenum">
              <a:rPr lang="en-US" altLang="en-US" sz="1400"/>
              <a:pPr>
                <a:spcBef>
                  <a:spcPct val="0"/>
                </a:spcBef>
                <a:buFontTx/>
                <a:buNone/>
              </a:pPr>
              <a:t>66</a:t>
            </a:fld>
            <a:endParaRPr lang="en-US" altLang="en-US" sz="1400"/>
          </a:p>
        </p:txBody>
      </p:sp>
      <p:sp>
        <p:nvSpPr>
          <p:cNvPr id="13721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Security Model</a:t>
            </a:r>
          </a:p>
        </p:txBody>
      </p:sp>
      <p:graphicFrame>
        <p:nvGraphicFramePr>
          <p:cNvPr id="46111" name="Group 31"/>
          <p:cNvGraphicFramePr>
            <a:graphicFrameLocks noGrp="1"/>
          </p:cNvGraphicFramePr>
          <p:nvPr>
            <p:ph type="tbl" idx="1"/>
          </p:nvPr>
        </p:nvGraphicFramePr>
        <p:xfrm>
          <a:off x="533400" y="1219200"/>
          <a:ext cx="8229600" cy="4407358"/>
        </p:xfrm>
        <a:graphic>
          <a:graphicData uri="http://schemas.openxmlformats.org/drawingml/2006/table">
            <a:tbl>
              <a:tblPr rtl="1"/>
              <a:tblGrid>
                <a:gridCol w="8229600"/>
              </a:tblGrid>
              <a:tr h="4406900">
                <a:tc>
                  <a:txBody>
                    <a:bodyPr/>
                    <a:lstStyle>
                      <a:lvl1pPr marL="225425" indent="-225425">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2570163" indent="-334963">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25425" marR="0" lvl="0" indent="-225425" algn="l" defTabSz="914400" rtl="0" eaLnBrk="1" fontAlgn="base" latinLnBrk="0" hangingPunct="1">
                        <a:lnSpc>
                          <a:spcPct val="8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3200" b="0" i="0" u="none" strike="noStrike" cap="none" normalizeH="0" baseline="0">
                          <a:ln>
                            <a:noFill/>
                          </a:ln>
                          <a:solidFill>
                            <a:srgbClr val="A50021"/>
                          </a:solidFill>
                          <a:effectLst/>
                          <a:latin typeface="Arial" charset="0"/>
                          <a:ea typeface="宋体" charset="0"/>
                        </a:rPr>
                        <a:t>Protecting Objects</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rgbClr val="CC0099"/>
                          </a:solidFill>
                          <a:effectLst/>
                          <a:latin typeface="Arial" charset="0"/>
                          <a:ea typeface="宋体" charset="0"/>
                        </a:rPr>
                        <a:t>Access rights </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Access rights specify who is allowed to perform the operations on an object.</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altLang="en-US" sz="2000" b="0" i="0" u="none" strike="noStrike" cap="none" normalizeH="0" baseline="0">
                          <a:ln>
                            <a:noFill/>
                          </a:ln>
                          <a:solidFill>
                            <a:schemeClr val="tx1"/>
                          </a:solidFill>
                          <a:effectLst/>
                          <a:latin typeface="Arial" charset="0"/>
                          <a:ea typeface="宋体" charset="0"/>
                        </a:rPr>
                        <a:t>Who is allowed to read or write its state.</a:t>
                      </a: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800" b="0" i="0" u="none" strike="noStrike" cap="none" normalizeH="0" baseline="0">
                        <a:ln>
                          <a:noFill/>
                        </a:ln>
                        <a:solidFill>
                          <a:srgbClr val="CC0099"/>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rgbClr val="CC0099"/>
                          </a:solidFill>
                          <a:effectLst/>
                          <a:latin typeface="Arial" charset="0"/>
                          <a:ea typeface="宋体" charset="0"/>
                        </a:rPr>
                        <a:t>Principal</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Principal is the authority associated with each invocation and each result. </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A principal may be a user or a process.</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The invocation comes from a user and the result from a server.</a:t>
                      </a:r>
                    </a:p>
                  </a:txBody>
                  <a:tcPr marT="45695" marB="45695"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37223"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0DFC74F2-A532-2747-8DDF-901F72D97FD3}" type="slidenum">
              <a:rPr lang="en-US" altLang="en-US" sz="1400"/>
              <a:pPr>
                <a:spcBef>
                  <a:spcPct val="0"/>
                </a:spcBef>
                <a:buFontTx/>
                <a:buNone/>
              </a:pPr>
              <a:t>67</a:t>
            </a:fld>
            <a:endParaRPr lang="en-US" altLang="en-US" sz="1400"/>
          </a:p>
        </p:txBody>
      </p:sp>
      <p:sp>
        <p:nvSpPr>
          <p:cNvPr id="13926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Security Model</a:t>
            </a:r>
          </a:p>
        </p:txBody>
      </p:sp>
      <p:graphicFrame>
        <p:nvGraphicFramePr>
          <p:cNvPr id="47127" name="Group 23"/>
          <p:cNvGraphicFramePr>
            <a:graphicFrameLocks noGrp="1"/>
          </p:cNvGraphicFramePr>
          <p:nvPr>
            <p:ph type="tbl" idx="1"/>
          </p:nvPr>
        </p:nvGraphicFramePr>
        <p:xfrm>
          <a:off x="-457200" y="1173163"/>
          <a:ext cx="9372600" cy="2408237"/>
        </p:xfrm>
        <a:graphic>
          <a:graphicData uri="http://schemas.openxmlformats.org/drawingml/2006/table">
            <a:tbl>
              <a:tblPr rtl="1"/>
              <a:tblGrid>
                <a:gridCol w="9372600"/>
              </a:tblGrid>
              <a:tr h="2408237">
                <a:tc>
                  <a:txBody>
                    <a:bodyPr/>
                    <a:lstStyle/>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dirty="0" smtClean="0">
                          <a:ln>
                            <a:noFill/>
                          </a:ln>
                          <a:solidFill>
                            <a:schemeClr val="tx1"/>
                          </a:solidFill>
                          <a:effectLst/>
                          <a:latin typeface="Arial" charset="0"/>
                          <a:ea typeface="宋体" pitchFamily="2" charset="-122"/>
                          <a:cs typeface="Arial" charset="0"/>
                        </a:rPr>
                        <a:t>The sever is responsible for</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dirty="0" smtClean="0">
                          <a:ln>
                            <a:noFill/>
                          </a:ln>
                          <a:solidFill>
                            <a:schemeClr val="tx1"/>
                          </a:solidFill>
                          <a:effectLst/>
                          <a:latin typeface="Arial" charset="0"/>
                          <a:ea typeface="宋体" pitchFamily="2" charset="-122"/>
                          <a:cs typeface="Arial" charset="0"/>
                        </a:rPr>
                        <a:t>Verifying the identity of the principal (user) behind each invocation. </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dirty="0" smtClean="0">
                          <a:ln>
                            <a:noFill/>
                          </a:ln>
                          <a:solidFill>
                            <a:schemeClr val="tx1"/>
                          </a:solidFill>
                          <a:effectLst/>
                          <a:latin typeface="Arial" charset="0"/>
                          <a:ea typeface="宋体" pitchFamily="2" charset="-122"/>
                          <a:cs typeface="Arial" charset="0"/>
                        </a:rPr>
                        <a:t>Checking that they have sufficient access rights to perform the requested operation on the particular object invoked.</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dirty="0" smtClean="0">
                          <a:ln>
                            <a:noFill/>
                          </a:ln>
                          <a:solidFill>
                            <a:schemeClr val="tx1"/>
                          </a:solidFill>
                          <a:effectLst/>
                          <a:latin typeface="Arial" charset="0"/>
                          <a:ea typeface="宋体" pitchFamily="2" charset="-122"/>
                          <a:cs typeface="Arial" charset="0"/>
                        </a:rPr>
                        <a:t> Rejecting those that do not.</a:t>
                      </a:r>
                    </a:p>
                  </a:txBody>
                  <a:tcPr marT="45726" marB="45726"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39271"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pic>
        <p:nvPicPr>
          <p:cNvPr id="13927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746500"/>
            <a:ext cx="8093075"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9C5092E4-8A5D-9A42-BE17-F426BF7AC6B6}" type="slidenum">
              <a:rPr lang="en-US" altLang="en-US" sz="1400"/>
              <a:pPr>
                <a:spcBef>
                  <a:spcPct val="0"/>
                </a:spcBef>
                <a:buFontTx/>
                <a:buNone/>
              </a:pPr>
              <a:t>68</a:t>
            </a:fld>
            <a:endParaRPr lang="en-US" altLang="en-US" sz="1400"/>
          </a:p>
        </p:txBody>
      </p:sp>
      <p:sp>
        <p:nvSpPr>
          <p:cNvPr id="14131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Security Model</a:t>
            </a:r>
          </a:p>
        </p:txBody>
      </p:sp>
      <p:graphicFrame>
        <p:nvGraphicFramePr>
          <p:cNvPr id="49173" name="Group 21"/>
          <p:cNvGraphicFramePr>
            <a:graphicFrameLocks noGrp="1"/>
          </p:cNvGraphicFramePr>
          <p:nvPr>
            <p:ph type="tbl" idx="1"/>
          </p:nvPr>
        </p:nvGraphicFramePr>
        <p:xfrm>
          <a:off x="533400" y="1219200"/>
          <a:ext cx="8229600" cy="2273698"/>
        </p:xfrm>
        <a:graphic>
          <a:graphicData uri="http://schemas.openxmlformats.org/drawingml/2006/table">
            <a:tbl>
              <a:tblPr rtl="1"/>
              <a:tblGrid>
                <a:gridCol w="8229600"/>
              </a:tblGrid>
              <a:tr h="2273300">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dirty="0" smtClean="0">
                          <a:ln>
                            <a:noFill/>
                          </a:ln>
                          <a:solidFill>
                            <a:srgbClr val="A50021"/>
                          </a:solidFill>
                          <a:effectLst/>
                          <a:latin typeface="Arial" charset="0"/>
                          <a:ea typeface="宋体" pitchFamily="2" charset="-122"/>
                          <a:cs typeface="Arial" charset="0"/>
                        </a:rPr>
                        <a:t>The enemy</a:t>
                      </a:r>
                      <a:r>
                        <a:rPr kumimoji="0" lang="en-US" sz="3200" b="0" i="0" u="none" strike="noStrike" cap="none" normalizeH="0" baseline="0" dirty="0" smtClean="0">
                          <a:ln>
                            <a:noFill/>
                          </a:ln>
                          <a:solidFill>
                            <a:schemeClr val="tx1"/>
                          </a:solidFill>
                          <a:effectLst/>
                          <a:latin typeface="Arial" charset="0"/>
                          <a:ea typeface="宋体" pitchFamily="2" charset="-122"/>
                          <a:cs typeface="Arial" charset="0"/>
                        </a:rPr>
                        <a:t> </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dirty="0" smtClean="0">
                          <a:ln>
                            <a:noFill/>
                          </a:ln>
                          <a:solidFill>
                            <a:schemeClr val="tx1"/>
                          </a:solidFill>
                          <a:effectLst/>
                          <a:latin typeface="Arial" charset="0"/>
                          <a:ea typeface="宋体" pitchFamily="2" charset="-122"/>
                          <a:cs typeface="Arial" charset="0"/>
                        </a:rPr>
                        <a:t>To model security threats, we assume an enemy that is capable of sending any message to any process and reading or copying any message between a pair of processes.</a:t>
                      </a:r>
                    </a:p>
                  </a:txBody>
                  <a:tcPr marT="45665" marB="4566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41319"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grpSp>
        <p:nvGrpSpPr>
          <p:cNvPr id="141320" name="Group 12"/>
          <p:cNvGrpSpPr>
            <a:grpSpLocks/>
          </p:cNvGrpSpPr>
          <p:nvPr/>
        </p:nvGrpSpPr>
        <p:grpSpPr bwMode="auto">
          <a:xfrm>
            <a:off x="866775" y="3581400"/>
            <a:ext cx="7270750" cy="2519363"/>
            <a:chOff x="591" y="1360"/>
            <a:chExt cx="4962" cy="1587"/>
          </a:xfrm>
        </p:grpSpPr>
        <p:sp>
          <p:nvSpPr>
            <p:cNvPr id="141321" name="Freeform 13"/>
            <p:cNvSpPr>
              <a:spLocks/>
            </p:cNvSpPr>
            <p:nvPr/>
          </p:nvSpPr>
          <p:spPr bwMode="auto">
            <a:xfrm>
              <a:off x="1642" y="1692"/>
              <a:ext cx="2841" cy="1255"/>
            </a:xfrm>
            <a:custGeom>
              <a:avLst/>
              <a:gdLst>
                <a:gd name="T0" fmla="*/ 2472 w 2841"/>
                <a:gd name="T1" fmla="*/ 111 h 1255"/>
                <a:gd name="T2" fmla="*/ 2011 w 2841"/>
                <a:gd name="T3" fmla="*/ 74 h 1255"/>
                <a:gd name="T4" fmla="*/ 1568 w 2841"/>
                <a:gd name="T5" fmla="*/ 0 h 1255"/>
                <a:gd name="T6" fmla="*/ 1236 w 2841"/>
                <a:gd name="T7" fmla="*/ 0 h 1255"/>
                <a:gd name="T8" fmla="*/ 904 w 2841"/>
                <a:gd name="T9" fmla="*/ 37 h 1255"/>
                <a:gd name="T10" fmla="*/ 259 w 2841"/>
                <a:gd name="T11" fmla="*/ 129 h 1255"/>
                <a:gd name="T12" fmla="*/ 111 w 2841"/>
                <a:gd name="T13" fmla="*/ 185 h 1255"/>
                <a:gd name="T14" fmla="*/ 56 w 2841"/>
                <a:gd name="T15" fmla="*/ 314 h 1255"/>
                <a:gd name="T16" fmla="*/ 19 w 2841"/>
                <a:gd name="T17" fmla="*/ 609 h 1255"/>
                <a:gd name="T18" fmla="*/ 0 w 2841"/>
                <a:gd name="T19" fmla="*/ 775 h 1255"/>
                <a:gd name="T20" fmla="*/ 93 w 2841"/>
                <a:gd name="T21" fmla="*/ 923 h 1255"/>
                <a:gd name="T22" fmla="*/ 406 w 2841"/>
                <a:gd name="T23" fmla="*/ 1125 h 1255"/>
                <a:gd name="T24" fmla="*/ 591 w 2841"/>
                <a:gd name="T25" fmla="*/ 1199 h 1255"/>
                <a:gd name="T26" fmla="*/ 775 w 2841"/>
                <a:gd name="T27" fmla="*/ 1236 h 1255"/>
                <a:gd name="T28" fmla="*/ 1181 w 2841"/>
                <a:gd name="T29" fmla="*/ 1255 h 1255"/>
                <a:gd name="T30" fmla="*/ 1993 w 2841"/>
                <a:gd name="T31" fmla="*/ 1181 h 1255"/>
                <a:gd name="T32" fmla="*/ 2306 w 2841"/>
                <a:gd name="T33" fmla="*/ 1144 h 1255"/>
                <a:gd name="T34" fmla="*/ 2601 w 2841"/>
                <a:gd name="T35" fmla="*/ 1033 h 1255"/>
                <a:gd name="T36" fmla="*/ 2712 w 2841"/>
                <a:gd name="T37" fmla="*/ 941 h 1255"/>
                <a:gd name="T38" fmla="*/ 2804 w 2841"/>
                <a:gd name="T39" fmla="*/ 812 h 1255"/>
                <a:gd name="T40" fmla="*/ 2841 w 2841"/>
                <a:gd name="T41" fmla="*/ 683 h 1255"/>
                <a:gd name="T42" fmla="*/ 2823 w 2841"/>
                <a:gd name="T43" fmla="*/ 535 h 1255"/>
                <a:gd name="T44" fmla="*/ 2730 w 2841"/>
                <a:gd name="T45" fmla="*/ 259 h 1255"/>
                <a:gd name="T46" fmla="*/ 2638 w 2841"/>
                <a:gd name="T47" fmla="*/ 166 h 1255"/>
                <a:gd name="T48" fmla="*/ 2491 w 2841"/>
                <a:gd name="T49" fmla="*/ 129 h 1255"/>
                <a:gd name="T50" fmla="*/ 2472 w 2841"/>
                <a:gd name="T51" fmla="*/ 111 h 12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41"/>
                <a:gd name="T79" fmla="*/ 0 h 1255"/>
                <a:gd name="T80" fmla="*/ 2841 w 2841"/>
                <a:gd name="T81" fmla="*/ 1255 h 12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41" h="1255">
                  <a:moveTo>
                    <a:pt x="2472" y="111"/>
                  </a:moveTo>
                  <a:lnTo>
                    <a:pt x="2011" y="74"/>
                  </a:lnTo>
                  <a:lnTo>
                    <a:pt x="1568" y="0"/>
                  </a:lnTo>
                  <a:lnTo>
                    <a:pt x="1236" y="0"/>
                  </a:lnTo>
                  <a:lnTo>
                    <a:pt x="904" y="37"/>
                  </a:lnTo>
                  <a:lnTo>
                    <a:pt x="259" y="129"/>
                  </a:lnTo>
                  <a:lnTo>
                    <a:pt x="111" y="185"/>
                  </a:lnTo>
                  <a:lnTo>
                    <a:pt x="56" y="314"/>
                  </a:lnTo>
                  <a:lnTo>
                    <a:pt x="19" y="609"/>
                  </a:lnTo>
                  <a:lnTo>
                    <a:pt x="0" y="775"/>
                  </a:lnTo>
                  <a:lnTo>
                    <a:pt x="93" y="923"/>
                  </a:lnTo>
                  <a:lnTo>
                    <a:pt x="406" y="1125"/>
                  </a:lnTo>
                  <a:lnTo>
                    <a:pt x="591" y="1199"/>
                  </a:lnTo>
                  <a:lnTo>
                    <a:pt x="775" y="1236"/>
                  </a:lnTo>
                  <a:lnTo>
                    <a:pt x="1181" y="1255"/>
                  </a:lnTo>
                  <a:lnTo>
                    <a:pt x="1993" y="1181"/>
                  </a:lnTo>
                  <a:lnTo>
                    <a:pt x="2306" y="1144"/>
                  </a:lnTo>
                  <a:lnTo>
                    <a:pt x="2601" y="1033"/>
                  </a:lnTo>
                  <a:lnTo>
                    <a:pt x="2712" y="941"/>
                  </a:lnTo>
                  <a:lnTo>
                    <a:pt x="2804" y="812"/>
                  </a:lnTo>
                  <a:lnTo>
                    <a:pt x="2841" y="683"/>
                  </a:lnTo>
                  <a:lnTo>
                    <a:pt x="2823" y="535"/>
                  </a:lnTo>
                  <a:lnTo>
                    <a:pt x="2730" y="259"/>
                  </a:lnTo>
                  <a:lnTo>
                    <a:pt x="2638" y="166"/>
                  </a:lnTo>
                  <a:lnTo>
                    <a:pt x="2491" y="129"/>
                  </a:lnTo>
                  <a:lnTo>
                    <a:pt x="2472" y="111"/>
                  </a:lnTo>
                  <a:close/>
                </a:path>
              </a:pathLst>
            </a:custGeom>
            <a:solidFill>
              <a:srgbClr val="FFDC99"/>
            </a:solidFill>
            <a:ln w="42863">
              <a:solidFill>
                <a:srgbClr val="FFDC99"/>
              </a:solidFill>
              <a:round/>
              <a:headEnd/>
              <a:tailEnd/>
            </a:ln>
          </p:spPr>
          <p:txBody>
            <a:bodyPr/>
            <a:lstStyle/>
            <a:p>
              <a:endParaRPr lang="en-US"/>
            </a:p>
          </p:txBody>
        </p:sp>
        <p:sp>
          <p:nvSpPr>
            <p:cNvPr id="141322" name="Oval 14"/>
            <p:cNvSpPr>
              <a:spLocks noChangeArrowheads="1"/>
            </p:cNvSpPr>
            <p:nvPr/>
          </p:nvSpPr>
          <p:spPr bwMode="auto">
            <a:xfrm>
              <a:off x="2491" y="1715"/>
              <a:ext cx="1310" cy="443"/>
            </a:xfrm>
            <a:prstGeom prst="ellipse">
              <a:avLst/>
            </a:prstGeom>
            <a:solidFill>
              <a:schemeClr val="bg1"/>
            </a:solidFill>
            <a:ln w="101600">
              <a:solidFill>
                <a:schemeClr val="tx1"/>
              </a:solidFill>
              <a:prstDash val="sysDot"/>
              <a:round/>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800"/>
            </a:p>
          </p:txBody>
        </p:sp>
        <p:sp>
          <p:nvSpPr>
            <p:cNvPr id="141323" name="Rectangle 15"/>
            <p:cNvSpPr>
              <a:spLocks noChangeArrowheads="1"/>
            </p:cNvSpPr>
            <p:nvPr/>
          </p:nvSpPr>
          <p:spPr bwMode="auto">
            <a:xfrm>
              <a:off x="2418" y="2457"/>
              <a:ext cx="177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900">
                  <a:solidFill>
                    <a:srgbClr val="000000"/>
                  </a:solidFill>
                  <a:ea typeface="宋体" charset="0"/>
                </a:rPr>
                <a:t>Communication channel</a:t>
              </a:r>
              <a:endParaRPr lang="en-GB" altLang="en-US" sz="2400">
                <a:latin typeface="Times" charset="0"/>
                <a:ea typeface="宋体" charset="0"/>
              </a:endParaRPr>
            </a:p>
          </p:txBody>
        </p:sp>
        <p:sp>
          <p:nvSpPr>
            <p:cNvPr id="141324" name="Rectangle 16"/>
            <p:cNvSpPr>
              <a:spLocks noChangeArrowheads="1"/>
            </p:cNvSpPr>
            <p:nvPr/>
          </p:nvSpPr>
          <p:spPr bwMode="auto">
            <a:xfrm>
              <a:off x="1917" y="1384"/>
              <a:ext cx="63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900">
                  <a:solidFill>
                    <a:srgbClr val="000000"/>
                  </a:solidFill>
                  <a:ea typeface="宋体" charset="0"/>
                </a:rPr>
                <a:t>Copy of  </a:t>
              </a:r>
              <a:endParaRPr lang="en-GB" altLang="en-US" sz="2400">
                <a:latin typeface="Times" charset="0"/>
                <a:ea typeface="宋体" charset="0"/>
              </a:endParaRPr>
            </a:p>
          </p:txBody>
        </p:sp>
        <p:sp>
          <p:nvSpPr>
            <p:cNvPr id="141325" name="Rectangle 17"/>
            <p:cNvSpPr>
              <a:spLocks noChangeArrowheads="1"/>
            </p:cNvSpPr>
            <p:nvPr/>
          </p:nvSpPr>
          <p:spPr bwMode="auto">
            <a:xfrm>
              <a:off x="2496" y="1369"/>
              <a:ext cx="15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2100" i="1">
                  <a:solidFill>
                    <a:srgbClr val="000000"/>
                  </a:solidFill>
                  <a:ea typeface="宋体" charset="0"/>
                </a:rPr>
                <a:t>m</a:t>
              </a:r>
              <a:endParaRPr lang="en-GB" altLang="en-US" sz="2400">
                <a:latin typeface="Times" charset="0"/>
                <a:ea typeface="宋体" charset="0"/>
              </a:endParaRPr>
            </a:p>
          </p:txBody>
        </p:sp>
        <p:sp>
          <p:nvSpPr>
            <p:cNvPr id="141326" name="Oval 18"/>
            <p:cNvSpPr>
              <a:spLocks noChangeArrowheads="1"/>
            </p:cNvSpPr>
            <p:nvPr/>
          </p:nvSpPr>
          <p:spPr bwMode="auto">
            <a:xfrm>
              <a:off x="4575" y="2006"/>
              <a:ext cx="978" cy="609"/>
            </a:xfrm>
            <a:prstGeom prst="ellipse">
              <a:avLst/>
            </a:prstGeom>
            <a:solidFill>
              <a:srgbClr val="FFFFFF"/>
            </a:solidFill>
            <a:ln w="42863">
              <a:solidFill>
                <a:srgbClr val="000000"/>
              </a:solidFill>
              <a:round/>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800"/>
            </a:p>
          </p:txBody>
        </p:sp>
        <p:sp>
          <p:nvSpPr>
            <p:cNvPr id="141327" name="Oval 19"/>
            <p:cNvSpPr>
              <a:spLocks noChangeArrowheads="1"/>
            </p:cNvSpPr>
            <p:nvPr/>
          </p:nvSpPr>
          <p:spPr bwMode="auto">
            <a:xfrm>
              <a:off x="591" y="2061"/>
              <a:ext cx="941" cy="517"/>
            </a:xfrm>
            <a:prstGeom prst="ellipse">
              <a:avLst/>
            </a:prstGeom>
            <a:solidFill>
              <a:srgbClr val="FFFFFF"/>
            </a:solidFill>
            <a:ln w="42863">
              <a:solidFill>
                <a:srgbClr val="000000"/>
              </a:solidFill>
              <a:round/>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800"/>
            </a:p>
          </p:txBody>
        </p:sp>
        <p:sp>
          <p:nvSpPr>
            <p:cNvPr id="141328" name="Line 20"/>
            <p:cNvSpPr>
              <a:spLocks noChangeShapeType="1"/>
            </p:cNvSpPr>
            <p:nvPr/>
          </p:nvSpPr>
          <p:spPr bwMode="auto">
            <a:xfrm>
              <a:off x="1495" y="2227"/>
              <a:ext cx="3117"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329" name="Line 21"/>
            <p:cNvSpPr>
              <a:spLocks noChangeShapeType="1"/>
            </p:cNvSpPr>
            <p:nvPr/>
          </p:nvSpPr>
          <p:spPr bwMode="auto">
            <a:xfrm>
              <a:off x="1495" y="2393"/>
              <a:ext cx="3117"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330" name="Rectangle 22"/>
            <p:cNvSpPr>
              <a:spLocks noChangeArrowheads="1"/>
            </p:cNvSpPr>
            <p:nvPr/>
          </p:nvSpPr>
          <p:spPr bwMode="auto">
            <a:xfrm>
              <a:off x="715" y="2214"/>
              <a:ext cx="64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900">
                  <a:solidFill>
                    <a:srgbClr val="000000"/>
                  </a:solidFill>
                  <a:ea typeface="宋体" charset="0"/>
                </a:rPr>
                <a:t>Process </a:t>
              </a:r>
              <a:endParaRPr lang="en-GB" altLang="en-US" sz="2400">
                <a:latin typeface="Times" charset="0"/>
                <a:ea typeface="宋体" charset="0"/>
              </a:endParaRPr>
            </a:p>
          </p:txBody>
        </p:sp>
        <p:sp>
          <p:nvSpPr>
            <p:cNvPr id="141331" name="Rectangle 23"/>
            <p:cNvSpPr>
              <a:spLocks noChangeArrowheads="1"/>
            </p:cNvSpPr>
            <p:nvPr/>
          </p:nvSpPr>
          <p:spPr bwMode="auto">
            <a:xfrm>
              <a:off x="1289" y="2199"/>
              <a:ext cx="10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2100" i="1">
                  <a:solidFill>
                    <a:srgbClr val="000000"/>
                  </a:solidFill>
                  <a:ea typeface="宋体" charset="0"/>
                </a:rPr>
                <a:t>p</a:t>
              </a:r>
              <a:endParaRPr lang="en-GB" altLang="en-US" sz="2400">
                <a:latin typeface="Times" charset="0"/>
                <a:ea typeface="宋体" charset="0"/>
              </a:endParaRPr>
            </a:p>
          </p:txBody>
        </p:sp>
        <p:sp>
          <p:nvSpPr>
            <p:cNvPr id="141332" name="Rectangle 24"/>
            <p:cNvSpPr>
              <a:spLocks noChangeArrowheads="1"/>
            </p:cNvSpPr>
            <p:nvPr/>
          </p:nvSpPr>
          <p:spPr bwMode="auto">
            <a:xfrm>
              <a:off x="4746" y="2233"/>
              <a:ext cx="64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900">
                  <a:solidFill>
                    <a:srgbClr val="000000"/>
                  </a:solidFill>
                  <a:ea typeface="宋体" charset="0"/>
                </a:rPr>
                <a:t>Process </a:t>
              </a:r>
              <a:endParaRPr lang="en-GB" altLang="en-US" sz="2400">
                <a:latin typeface="Times" charset="0"/>
                <a:ea typeface="宋体" charset="0"/>
              </a:endParaRPr>
            </a:p>
          </p:txBody>
        </p:sp>
        <p:sp>
          <p:nvSpPr>
            <p:cNvPr id="141333" name="Rectangle 25"/>
            <p:cNvSpPr>
              <a:spLocks noChangeArrowheads="1"/>
            </p:cNvSpPr>
            <p:nvPr/>
          </p:nvSpPr>
          <p:spPr bwMode="auto">
            <a:xfrm>
              <a:off x="5320" y="2218"/>
              <a:ext cx="10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2100" i="1">
                  <a:solidFill>
                    <a:srgbClr val="000000"/>
                  </a:solidFill>
                  <a:ea typeface="宋体" charset="0"/>
                </a:rPr>
                <a:t>q</a:t>
              </a:r>
              <a:endParaRPr lang="en-GB" altLang="en-US" sz="2400">
                <a:latin typeface="Times" charset="0"/>
                <a:ea typeface="宋体" charset="0"/>
              </a:endParaRPr>
            </a:p>
          </p:txBody>
        </p:sp>
        <p:sp>
          <p:nvSpPr>
            <p:cNvPr id="141334" name="Rectangle 26"/>
            <p:cNvSpPr>
              <a:spLocks noChangeArrowheads="1"/>
            </p:cNvSpPr>
            <p:nvPr/>
          </p:nvSpPr>
          <p:spPr bwMode="auto">
            <a:xfrm>
              <a:off x="1954" y="2199"/>
              <a:ext cx="15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2100" i="1">
                  <a:solidFill>
                    <a:srgbClr val="000000"/>
                  </a:solidFill>
                  <a:ea typeface="宋体" charset="0"/>
                </a:rPr>
                <a:t>m</a:t>
              </a:r>
              <a:endParaRPr lang="en-GB" altLang="en-US" sz="2400">
                <a:latin typeface="Times" charset="0"/>
                <a:ea typeface="宋体" charset="0"/>
              </a:endParaRPr>
            </a:p>
          </p:txBody>
        </p:sp>
        <p:sp>
          <p:nvSpPr>
            <p:cNvPr id="141335" name="Freeform 27"/>
            <p:cNvSpPr>
              <a:spLocks/>
            </p:cNvSpPr>
            <p:nvPr/>
          </p:nvSpPr>
          <p:spPr bwMode="auto">
            <a:xfrm>
              <a:off x="2399" y="2264"/>
              <a:ext cx="74" cy="92"/>
            </a:xfrm>
            <a:custGeom>
              <a:avLst/>
              <a:gdLst>
                <a:gd name="T0" fmla="*/ 0 w 74"/>
                <a:gd name="T1" fmla="*/ 37 h 92"/>
                <a:gd name="T2" fmla="*/ 0 w 74"/>
                <a:gd name="T3" fmla="*/ 0 h 92"/>
                <a:gd name="T4" fmla="*/ 74 w 74"/>
                <a:gd name="T5" fmla="*/ 37 h 92"/>
                <a:gd name="T6" fmla="*/ 0 w 74"/>
                <a:gd name="T7" fmla="*/ 92 h 92"/>
                <a:gd name="T8" fmla="*/ 0 w 74"/>
                <a:gd name="T9" fmla="*/ 37 h 92"/>
                <a:gd name="T10" fmla="*/ 0 60000 65536"/>
                <a:gd name="T11" fmla="*/ 0 60000 65536"/>
                <a:gd name="T12" fmla="*/ 0 60000 65536"/>
                <a:gd name="T13" fmla="*/ 0 60000 65536"/>
                <a:gd name="T14" fmla="*/ 0 60000 65536"/>
                <a:gd name="T15" fmla="*/ 0 w 74"/>
                <a:gd name="T16" fmla="*/ 0 h 92"/>
                <a:gd name="T17" fmla="*/ 74 w 74"/>
                <a:gd name="T18" fmla="*/ 92 h 92"/>
              </a:gdLst>
              <a:ahLst/>
              <a:cxnLst>
                <a:cxn ang="T10">
                  <a:pos x="T0" y="T1"/>
                </a:cxn>
                <a:cxn ang="T11">
                  <a:pos x="T2" y="T3"/>
                </a:cxn>
                <a:cxn ang="T12">
                  <a:pos x="T4" y="T5"/>
                </a:cxn>
                <a:cxn ang="T13">
                  <a:pos x="T6" y="T7"/>
                </a:cxn>
                <a:cxn ang="T14">
                  <a:pos x="T8" y="T9"/>
                </a:cxn>
              </a:cxnLst>
              <a:rect l="T15" t="T16" r="T17" b="T18"/>
              <a:pathLst>
                <a:path w="74" h="92">
                  <a:moveTo>
                    <a:pt x="0" y="37"/>
                  </a:moveTo>
                  <a:lnTo>
                    <a:pt x="0" y="0"/>
                  </a:lnTo>
                  <a:lnTo>
                    <a:pt x="74" y="37"/>
                  </a:lnTo>
                  <a:lnTo>
                    <a:pt x="0" y="92"/>
                  </a:lnTo>
                  <a:lnTo>
                    <a:pt x="0" y="37"/>
                  </a:lnTo>
                  <a:close/>
                </a:path>
              </a:pathLst>
            </a:custGeom>
            <a:solidFill>
              <a:srgbClr val="000000"/>
            </a:solidFill>
            <a:ln w="42863">
              <a:solidFill>
                <a:srgbClr val="000000"/>
              </a:solidFill>
              <a:round/>
              <a:headEnd/>
              <a:tailEnd/>
            </a:ln>
          </p:spPr>
          <p:txBody>
            <a:bodyPr/>
            <a:lstStyle/>
            <a:p>
              <a:endParaRPr lang="en-US"/>
            </a:p>
          </p:txBody>
        </p:sp>
        <p:sp>
          <p:nvSpPr>
            <p:cNvPr id="141336" name="Line 28"/>
            <p:cNvSpPr>
              <a:spLocks noChangeShapeType="1"/>
            </p:cNvSpPr>
            <p:nvPr/>
          </p:nvSpPr>
          <p:spPr bwMode="auto">
            <a:xfrm>
              <a:off x="2141" y="2301"/>
              <a:ext cx="258"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337" name="Rectangle 29"/>
            <p:cNvSpPr>
              <a:spLocks noChangeArrowheads="1"/>
            </p:cNvSpPr>
            <p:nvPr/>
          </p:nvSpPr>
          <p:spPr bwMode="auto">
            <a:xfrm>
              <a:off x="2779" y="1835"/>
              <a:ext cx="8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900">
                  <a:solidFill>
                    <a:srgbClr val="000000"/>
                  </a:solidFill>
                  <a:ea typeface="宋体" charset="0"/>
                </a:rPr>
                <a:t>The enemy</a:t>
              </a:r>
              <a:endParaRPr lang="en-GB" altLang="en-US" sz="2400">
                <a:latin typeface="Times" charset="0"/>
                <a:ea typeface="宋体" charset="0"/>
              </a:endParaRPr>
            </a:p>
          </p:txBody>
        </p:sp>
        <p:sp>
          <p:nvSpPr>
            <p:cNvPr id="141338" name="Rectangle 30"/>
            <p:cNvSpPr>
              <a:spLocks noChangeArrowheads="1"/>
            </p:cNvSpPr>
            <p:nvPr/>
          </p:nvSpPr>
          <p:spPr bwMode="auto">
            <a:xfrm>
              <a:off x="1882" y="1360"/>
              <a:ext cx="793" cy="240"/>
            </a:xfrm>
            <a:prstGeom prst="rect">
              <a:avLst/>
            </a:prstGeom>
            <a:noFill/>
            <a:ln w="428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800"/>
            </a:p>
          </p:txBody>
        </p:sp>
        <p:sp>
          <p:nvSpPr>
            <p:cNvPr id="141339" name="Freeform 31"/>
            <p:cNvSpPr>
              <a:spLocks/>
            </p:cNvSpPr>
            <p:nvPr/>
          </p:nvSpPr>
          <p:spPr bwMode="auto">
            <a:xfrm>
              <a:off x="4428" y="2264"/>
              <a:ext cx="74" cy="92"/>
            </a:xfrm>
            <a:custGeom>
              <a:avLst/>
              <a:gdLst>
                <a:gd name="T0" fmla="*/ 0 w 74"/>
                <a:gd name="T1" fmla="*/ 37 h 92"/>
                <a:gd name="T2" fmla="*/ 0 w 74"/>
                <a:gd name="T3" fmla="*/ 0 h 92"/>
                <a:gd name="T4" fmla="*/ 74 w 74"/>
                <a:gd name="T5" fmla="*/ 37 h 92"/>
                <a:gd name="T6" fmla="*/ 0 w 74"/>
                <a:gd name="T7" fmla="*/ 92 h 92"/>
                <a:gd name="T8" fmla="*/ 0 w 74"/>
                <a:gd name="T9" fmla="*/ 37 h 92"/>
                <a:gd name="T10" fmla="*/ 0 60000 65536"/>
                <a:gd name="T11" fmla="*/ 0 60000 65536"/>
                <a:gd name="T12" fmla="*/ 0 60000 65536"/>
                <a:gd name="T13" fmla="*/ 0 60000 65536"/>
                <a:gd name="T14" fmla="*/ 0 60000 65536"/>
                <a:gd name="T15" fmla="*/ 0 w 74"/>
                <a:gd name="T16" fmla="*/ 0 h 92"/>
                <a:gd name="T17" fmla="*/ 74 w 74"/>
                <a:gd name="T18" fmla="*/ 92 h 92"/>
              </a:gdLst>
              <a:ahLst/>
              <a:cxnLst>
                <a:cxn ang="T10">
                  <a:pos x="T0" y="T1"/>
                </a:cxn>
                <a:cxn ang="T11">
                  <a:pos x="T2" y="T3"/>
                </a:cxn>
                <a:cxn ang="T12">
                  <a:pos x="T4" y="T5"/>
                </a:cxn>
                <a:cxn ang="T13">
                  <a:pos x="T6" y="T7"/>
                </a:cxn>
                <a:cxn ang="T14">
                  <a:pos x="T8" y="T9"/>
                </a:cxn>
              </a:cxnLst>
              <a:rect l="T15" t="T16" r="T17" b="T18"/>
              <a:pathLst>
                <a:path w="74" h="92">
                  <a:moveTo>
                    <a:pt x="0" y="37"/>
                  </a:moveTo>
                  <a:lnTo>
                    <a:pt x="0" y="0"/>
                  </a:lnTo>
                  <a:lnTo>
                    <a:pt x="74" y="37"/>
                  </a:lnTo>
                  <a:lnTo>
                    <a:pt x="0" y="92"/>
                  </a:lnTo>
                  <a:lnTo>
                    <a:pt x="0" y="37"/>
                  </a:lnTo>
                  <a:close/>
                </a:path>
              </a:pathLst>
            </a:custGeom>
            <a:solidFill>
              <a:srgbClr val="000000"/>
            </a:solidFill>
            <a:ln w="42863">
              <a:solidFill>
                <a:srgbClr val="000000"/>
              </a:solidFill>
              <a:round/>
              <a:headEnd/>
              <a:tailEnd/>
            </a:ln>
          </p:spPr>
          <p:txBody>
            <a:bodyPr/>
            <a:lstStyle/>
            <a:p>
              <a:endParaRPr lang="en-US"/>
            </a:p>
          </p:txBody>
        </p:sp>
        <p:sp>
          <p:nvSpPr>
            <p:cNvPr id="141340" name="Line 32"/>
            <p:cNvSpPr>
              <a:spLocks noChangeShapeType="1"/>
            </p:cNvSpPr>
            <p:nvPr/>
          </p:nvSpPr>
          <p:spPr bwMode="auto">
            <a:xfrm>
              <a:off x="4169" y="2301"/>
              <a:ext cx="240"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341" name="Rectangle 33"/>
            <p:cNvSpPr>
              <a:spLocks noChangeArrowheads="1"/>
            </p:cNvSpPr>
            <p:nvPr/>
          </p:nvSpPr>
          <p:spPr bwMode="auto">
            <a:xfrm>
              <a:off x="3909" y="1978"/>
              <a:ext cx="1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2100" i="1">
                  <a:solidFill>
                    <a:srgbClr val="000000"/>
                  </a:solidFill>
                  <a:ea typeface="宋体" charset="0"/>
                </a:rPr>
                <a:t>m’</a:t>
              </a:r>
              <a:endParaRPr lang="en-GB" altLang="en-US" sz="2400">
                <a:latin typeface="Times" charset="0"/>
                <a:ea typeface="宋体" charset="0"/>
              </a:endParaRPr>
            </a:p>
          </p:txBody>
        </p:sp>
        <p:sp>
          <p:nvSpPr>
            <p:cNvPr id="141342" name="Line 34"/>
            <p:cNvSpPr>
              <a:spLocks noChangeShapeType="1"/>
            </p:cNvSpPr>
            <p:nvPr/>
          </p:nvSpPr>
          <p:spPr bwMode="auto">
            <a:xfrm flipH="1" flipV="1">
              <a:off x="4003" y="2153"/>
              <a:ext cx="148" cy="148"/>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343" name="Oval 35"/>
            <p:cNvSpPr>
              <a:spLocks noChangeArrowheads="1"/>
            </p:cNvSpPr>
            <p:nvPr/>
          </p:nvSpPr>
          <p:spPr bwMode="auto">
            <a:xfrm>
              <a:off x="2565" y="2172"/>
              <a:ext cx="55" cy="277"/>
            </a:xfrm>
            <a:prstGeom prst="ellipse">
              <a:avLst/>
            </a:prstGeom>
            <a:solidFill>
              <a:srgbClr val="FFFFFF"/>
            </a:solidFill>
            <a:ln w="42863">
              <a:solidFill>
                <a:srgbClr val="000000"/>
              </a:solidFill>
              <a:round/>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800"/>
            </a:p>
          </p:txBody>
        </p:sp>
        <p:sp>
          <p:nvSpPr>
            <p:cNvPr id="141344" name="Line 36"/>
            <p:cNvSpPr>
              <a:spLocks noChangeShapeType="1"/>
            </p:cNvSpPr>
            <p:nvPr/>
          </p:nvSpPr>
          <p:spPr bwMode="auto">
            <a:xfrm flipV="1">
              <a:off x="2602" y="2117"/>
              <a:ext cx="37" cy="7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345" name="Freeform 37"/>
            <p:cNvSpPr>
              <a:spLocks/>
            </p:cNvSpPr>
            <p:nvPr/>
          </p:nvSpPr>
          <p:spPr bwMode="auto">
            <a:xfrm>
              <a:off x="2528" y="1582"/>
              <a:ext cx="166" cy="498"/>
            </a:xfrm>
            <a:custGeom>
              <a:avLst/>
              <a:gdLst>
                <a:gd name="T0" fmla="*/ 0 w 166"/>
                <a:gd name="T1" fmla="*/ 0 h 498"/>
                <a:gd name="T2" fmla="*/ 147 w 166"/>
                <a:gd name="T3" fmla="*/ 313 h 498"/>
                <a:gd name="T4" fmla="*/ 166 w 166"/>
                <a:gd name="T5" fmla="*/ 424 h 498"/>
                <a:gd name="T6" fmla="*/ 129 w 166"/>
                <a:gd name="T7" fmla="*/ 498 h 498"/>
                <a:gd name="T8" fmla="*/ 0 60000 65536"/>
                <a:gd name="T9" fmla="*/ 0 60000 65536"/>
                <a:gd name="T10" fmla="*/ 0 60000 65536"/>
                <a:gd name="T11" fmla="*/ 0 60000 65536"/>
                <a:gd name="T12" fmla="*/ 0 w 166"/>
                <a:gd name="T13" fmla="*/ 0 h 498"/>
                <a:gd name="T14" fmla="*/ 166 w 166"/>
                <a:gd name="T15" fmla="*/ 498 h 498"/>
              </a:gdLst>
              <a:ahLst/>
              <a:cxnLst>
                <a:cxn ang="T8">
                  <a:pos x="T0" y="T1"/>
                </a:cxn>
                <a:cxn ang="T9">
                  <a:pos x="T2" y="T3"/>
                </a:cxn>
                <a:cxn ang="T10">
                  <a:pos x="T4" y="T5"/>
                </a:cxn>
                <a:cxn ang="T11">
                  <a:pos x="T6" y="T7"/>
                </a:cxn>
              </a:cxnLst>
              <a:rect l="T12" t="T13" r="T14" b="T15"/>
              <a:pathLst>
                <a:path w="166" h="498">
                  <a:moveTo>
                    <a:pt x="0" y="0"/>
                  </a:moveTo>
                  <a:lnTo>
                    <a:pt x="147" y="313"/>
                  </a:lnTo>
                  <a:lnTo>
                    <a:pt x="166" y="424"/>
                  </a:lnTo>
                  <a:lnTo>
                    <a:pt x="129" y="498"/>
                  </a:lnTo>
                </a:path>
              </a:pathLst>
            </a:custGeom>
            <a:noFill/>
            <a:ln w="428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8D49B508-3BE2-9B4B-96EA-A134603AF86D}" type="slidenum">
              <a:rPr lang="en-US" altLang="en-US" sz="1400"/>
              <a:pPr>
                <a:spcBef>
                  <a:spcPct val="0"/>
                </a:spcBef>
                <a:buFontTx/>
                <a:buNone/>
              </a:pPr>
              <a:t>69</a:t>
            </a:fld>
            <a:endParaRPr lang="en-US" altLang="en-US" sz="1400"/>
          </a:p>
        </p:txBody>
      </p:sp>
      <p:sp>
        <p:nvSpPr>
          <p:cNvPr id="14336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Security Model</a:t>
            </a:r>
          </a:p>
        </p:txBody>
      </p:sp>
      <p:graphicFrame>
        <p:nvGraphicFramePr>
          <p:cNvPr id="50194" name="Group 18"/>
          <p:cNvGraphicFramePr>
            <a:graphicFrameLocks noGrp="1"/>
          </p:cNvGraphicFramePr>
          <p:nvPr>
            <p:ph type="tbl" idx="1"/>
          </p:nvPr>
        </p:nvGraphicFramePr>
        <p:xfrm>
          <a:off x="533400" y="1219200"/>
          <a:ext cx="8229600" cy="2298700"/>
        </p:xfrm>
        <a:graphic>
          <a:graphicData uri="http://schemas.openxmlformats.org/drawingml/2006/table">
            <a:tbl>
              <a:tblPr rtl="1"/>
              <a:tblGrid>
                <a:gridCol w="8229600"/>
              </a:tblGrid>
              <a:tr h="2298700">
                <a:tc>
                  <a:txBody>
                    <a:bodyPr/>
                    <a:lstStyle>
                      <a:lvl1pPr marL="342900" indent="-342900">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endParaRPr kumimoji="0" lang="en-US" altLang="en-US" sz="2800" b="0" i="0" u="none" strike="noStrike" cap="none" normalizeH="0" baseline="0">
                        <a:ln>
                          <a:noFill/>
                        </a:ln>
                        <a:solidFill>
                          <a:schemeClr val="tx1"/>
                        </a:solidFill>
                        <a:effectLst/>
                        <a:latin typeface="Arial" charset="0"/>
                        <a:ea typeface="宋体" charset="0"/>
                      </a:endParaRPr>
                    </a:p>
                    <a:p>
                      <a:pPr marL="1316038"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chemeClr val="tx1"/>
                          </a:solidFill>
                          <a:effectLst/>
                          <a:latin typeface="Arial" charset="0"/>
                          <a:ea typeface="宋体" charset="0"/>
                        </a:rPr>
                        <a:t>Threats from a potential enemy are classified as:</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 </a:t>
                      </a:r>
                      <a:r>
                        <a:rPr kumimoji="0" lang="en-US" altLang="en-US" sz="2400" b="0" i="0" u="none" strike="noStrike" cap="none" normalizeH="0" baseline="0">
                          <a:ln>
                            <a:noFill/>
                          </a:ln>
                          <a:solidFill>
                            <a:srgbClr val="CC0099"/>
                          </a:solidFill>
                          <a:effectLst/>
                          <a:latin typeface="Arial" charset="0"/>
                          <a:ea typeface="宋体" charset="0"/>
                        </a:rPr>
                        <a:t>Threats to processes</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rgbClr val="CC0099"/>
                          </a:solidFill>
                          <a:effectLst/>
                          <a:latin typeface="Arial" charset="0"/>
                          <a:ea typeface="宋体" charset="0"/>
                        </a:rPr>
                        <a:t> Threats to communication channels</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rgbClr val="CC0099"/>
                          </a:solidFill>
                          <a:effectLst/>
                          <a:latin typeface="Arial" charset="0"/>
                          <a:ea typeface="宋体" charset="0"/>
                        </a:rPr>
                        <a:t> Denial of service</a:t>
                      </a:r>
                    </a:p>
                  </a:txBody>
                  <a:tcPr marT="45730" marB="45730"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43367"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873C7703-39FE-8A46-AF97-FED875866F67}" type="slidenum">
              <a:rPr lang="en-US" altLang="en-US" sz="1400"/>
              <a:pPr>
                <a:spcBef>
                  <a:spcPct val="0"/>
                </a:spcBef>
                <a:buFontTx/>
                <a:buNone/>
              </a:pPr>
              <a:t>7</a:t>
            </a:fld>
            <a:endParaRPr lang="en-US" altLang="en-US" sz="1400"/>
          </a:p>
        </p:txBody>
      </p:sp>
      <p:sp>
        <p:nvSpPr>
          <p:cNvPr id="14339" name="Rectangle 2"/>
          <p:cNvSpPr>
            <a:spLocks noGrp="1" noChangeArrowheads="1"/>
          </p:cNvSpPr>
          <p:nvPr>
            <p:ph type="title"/>
          </p:nvPr>
        </p:nvSpPr>
        <p:spPr>
          <a:xfrm>
            <a:off x="457200" y="381000"/>
            <a:ext cx="8229600" cy="579438"/>
          </a:xfrm>
          <a:noFill/>
        </p:spPr>
        <p:txBody>
          <a:bodyPr anchorCtr="1">
            <a:spAutoFit/>
          </a:bodyPr>
          <a:lstStyle/>
          <a:p>
            <a:pPr eaLnBrk="1" hangingPunct="1"/>
            <a:r>
              <a:rPr lang="en-US" altLang="en-US" sz="3200" b="1">
                <a:solidFill>
                  <a:srgbClr val="669900"/>
                </a:solidFill>
              </a:rPr>
              <a:t>Introduction</a:t>
            </a:r>
          </a:p>
        </p:txBody>
      </p:sp>
      <p:graphicFrame>
        <p:nvGraphicFramePr>
          <p:cNvPr id="82957" name="Group 13"/>
          <p:cNvGraphicFramePr>
            <a:graphicFrameLocks noGrp="1"/>
          </p:cNvGraphicFramePr>
          <p:nvPr>
            <p:ph type="tbl" idx="1"/>
          </p:nvPr>
        </p:nvGraphicFramePr>
        <p:xfrm>
          <a:off x="533400" y="977900"/>
          <a:ext cx="8229600" cy="4443906"/>
        </p:xfrm>
        <a:graphic>
          <a:graphicData uri="http://schemas.openxmlformats.org/drawingml/2006/table">
            <a:tbl>
              <a:tblPr rtl="1"/>
              <a:tblGrid>
                <a:gridCol w="8229600"/>
              </a:tblGrid>
              <a:tr h="3906838">
                <a:tc>
                  <a:txBody>
                    <a:bodyPr/>
                    <a:lstStyle>
                      <a:lvl1pPr marL="338138" indent="-338138">
                        <a:spcBef>
                          <a:spcPct val="20000"/>
                        </a:spcBef>
                        <a:buFont typeface="Wingdings" charset="2"/>
                        <a:tabLst>
                          <a:tab pos="969963" algn="l"/>
                          <a:tab pos="1082675" algn="l"/>
                          <a:tab pos="1485900" algn="l"/>
                          <a:tab pos="1600200" algn="l"/>
                        </a:tabLst>
                        <a:defRPr sz="2800">
                          <a:solidFill>
                            <a:schemeClr val="tx1"/>
                          </a:solidFill>
                          <a:latin typeface="Arial" charset="0"/>
                          <a:ea typeface="Arial" charset="0"/>
                          <a:cs typeface="Arial" charset="0"/>
                        </a:defRPr>
                      </a:lvl1pPr>
                      <a:lvl2pPr marL="1257300" indent="-342900">
                        <a:spcBef>
                          <a:spcPct val="20000"/>
                        </a:spcBef>
                        <a:buFont typeface="Wingdings" charset="2"/>
                        <a:tabLst>
                          <a:tab pos="969963" algn="l"/>
                          <a:tab pos="1082675" algn="l"/>
                          <a:tab pos="1485900" algn="l"/>
                          <a:tab pos="1600200"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082675" algn="l"/>
                          <a:tab pos="1485900" algn="l"/>
                          <a:tab pos="1600200" algn="l"/>
                        </a:tabLst>
                        <a:defRPr sz="2000">
                          <a:solidFill>
                            <a:schemeClr val="tx1"/>
                          </a:solidFill>
                          <a:latin typeface="Arial" charset="0"/>
                          <a:ea typeface="Arial" charset="0"/>
                          <a:cs typeface="Arial" charset="0"/>
                        </a:defRPr>
                      </a:lvl3pPr>
                      <a:lvl4pPr marL="1600200" indent="-22860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082675" algn="l"/>
                          <a:tab pos="1485900" algn="l"/>
                          <a:tab pos="1600200"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2800" b="0" i="0" u="none" strike="noStrike" cap="none" normalizeH="0" baseline="0">
                          <a:ln>
                            <a:noFill/>
                          </a:ln>
                          <a:solidFill>
                            <a:schemeClr val="tx1"/>
                          </a:solidFill>
                          <a:effectLst/>
                          <a:latin typeface="Arial" charset="0"/>
                          <a:ea typeface="Arial" charset="0"/>
                          <a:cs typeface="Arial" charset="0"/>
                        </a:rPr>
                        <a:t>Message communication issues are addressed by three models:</a:t>
                      </a:r>
                    </a:p>
                    <a:p>
                      <a:pPr marL="1257300" marR="0" lvl="1" indent="-342900" algn="l" defTabSz="914400" rtl="0" eaLnBrk="1" fontAlgn="base" latinLnBrk="0" hangingPunct="1">
                        <a:lnSpc>
                          <a:spcPct val="10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400" b="0" i="0" u="none" strike="noStrike" cap="none" normalizeH="0" baseline="0">
                          <a:ln>
                            <a:noFill/>
                          </a:ln>
                          <a:solidFill>
                            <a:srgbClr val="CC0099"/>
                          </a:solidFill>
                          <a:effectLst/>
                          <a:latin typeface="Arial" charset="0"/>
                          <a:ea typeface="Arial" charset="0"/>
                          <a:cs typeface="Arial" charset="0"/>
                        </a:rPr>
                        <a:t>Interaction Model</a:t>
                      </a:r>
                      <a:r>
                        <a:rPr kumimoji="0" lang="en-US" altLang="en-US" sz="2400" b="0" i="0" u="none" strike="noStrike" cap="none" normalizeH="0" baseline="0">
                          <a:ln>
                            <a:noFill/>
                          </a:ln>
                          <a:solidFill>
                            <a:schemeClr val="tx1"/>
                          </a:solidFill>
                          <a:effectLst/>
                          <a:latin typeface="Arial" charset="0"/>
                          <a:ea typeface="Arial" charset="0"/>
                          <a:cs typeface="Arial" charset="0"/>
                        </a:rPr>
                        <a:t>  </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2000" b="0" i="0" u="none" strike="noStrike" cap="none" normalizeH="0" baseline="0">
                          <a:ln>
                            <a:noFill/>
                          </a:ln>
                          <a:solidFill>
                            <a:schemeClr val="tx1"/>
                          </a:solidFill>
                          <a:effectLst/>
                          <a:latin typeface="Arial" charset="0"/>
                          <a:ea typeface="Arial" charset="0"/>
                          <a:cs typeface="Arial" charset="0"/>
                        </a:rPr>
                        <a:t>It deals with performance and with the difficulty of setting of time limits in a distributed system. For example for message delivery. </a:t>
                      </a:r>
                    </a:p>
                    <a:p>
                      <a:pPr marL="1257300" marR="0" lvl="1" indent="-342900" algn="l" defTabSz="914400" rtl="0" eaLnBrk="1" fontAlgn="base" latinLnBrk="0" hangingPunct="1">
                        <a:lnSpc>
                          <a:spcPct val="10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400" b="0" i="0" u="none" strike="noStrike" cap="none" normalizeH="0" baseline="0">
                          <a:ln>
                            <a:noFill/>
                          </a:ln>
                          <a:solidFill>
                            <a:srgbClr val="CC0099"/>
                          </a:solidFill>
                          <a:effectLst/>
                          <a:latin typeface="Arial" charset="0"/>
                          <a:ea typeface="Arial" charset="0"/>
                          <a:cs typeface="Arial" charset="0"/>
                        </a:rPr>
                        <a:t>Failure Model </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2000" b="0" i="0" u="none" strike="noStrike" cap="none" normalizeH="0" baseline="0">
                          <a:ln>
                            <a:noFill/>
                          </a:ln>
                          <a:solidFill>
                            <a:schemeClr val="tx1"/>
                          </a:solidFill>
                          <a:effectLst/>
                          <a:latin typeface="Arial" charset="0"/>
                          <a:ea typeface="Arial" charset="0"/>
                          <a:cs typeface="Arial" charset="0"/>
                        </a:rPr>
                        <a:t>It attempts to give a precise specification of the faults that can be exhibited by processes and  communication channels. It defines reliable communication and correct processes.</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082675" algn="l"/>
                          <a:tab pos="1485900" algn="l"/>
                          <a:tab pos="1600200" algn="l"/>
                        </a:tabLst>
                      </a:pPr>
                      <a:endParaRPr kumimoji="0" lang="en-US" altLang="en-US" sz="2000" b="0" i="0" u="none" strike="noStrike" cap="none" normalizeH="0" baseline="0">
                        <a:ln>
                          <a:noFill/>
                        </a:ln>
                        <a:solidFill>
                          <a:schemeClr val="tx1"/>
                        </a:solidFill>
                        <a:effectLst/>
                        <a:latin typeface="Arial" charset="0"/>
                        <a:ea typeface="Arial" charset="0"/>
                        <a:cs typeface="Arial" charset="0"/>
                      </a:endParaRPr>
                    </a:p>
                  </a:txBody>
                  <a:tcPr marT="45681" marB="4568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4343"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graphicFrame>
        <p:nvGraphicFramePr>
          <p:cNvPr id="6" name="Group 17"/>
          <p:cNvGraphicFramePr>
            <a:graphicFrameLocks/>
          </p:cNvGraphicFramePr>
          <p:nvPr/>
        </p:nvGraphicFramePr>
        <p:xfrm>
          <a:off x="533400" y="5121275"/>
          <a:ext cx="8229600" cy="1127506"/>
        </p:xfrm>
        <a:graphic>
          <a:graphicData uri="http://schemas.openxmlformats.org/drawingml/2006/table">
            <a:tbl>
              <a:tblPr rtl="1">
                <a:tableStyleId>{2D5ABB26-0587-4C30-8999-92F81FD0307C}</a:tableStyleId>
              </a:tblPr>
              <a:tblGrid>
                <a:gridCol w="8229600"/>
              </a:tblGrid>
              <a:tr h="1127125">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u="none" strike="noStrike" cap="none" normalizeH="0" baseline="0" dirty="0" smtClean="0">
                          <a:ln>
                            <a:noFill/>
                          </a:ln>
                          <a:solidFill>
                            <a:srgbClr val="CC3399"/>
                          </a:solidFill>
                          <a:effectLst/>
                        </a:rPr>
                        <a:t>Security Model</a:t>
                      </a:r>
                      <a:r>
                        <a:rPr kumimoji="0" lang="en-US" sz="2400" u="none" strike="noStrike" cap="none" normalizeH="0" baseline="0" dirty="0" smtClean="0">
                          <a:ln>
                            <a:noFill/>
                          </a:ln>
                          <a:effectLst/>
                        </a:rPr>
                        <a:t>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u="none" strike="noStrike" cap="none" normalizeH="0" baseline="0" dirty="0" smtClean="0">
                          <a:ln>
                            <a:noFill/>
                          </a:ln>
                          <a:effectLst/>
                        </a:rPr>
                        <a:t>It discusses possible threats to processes and communication channels.</a:t>
                      </a:r>
                      <a:endParaRPr kumimoji="0" lang="en-US" sz="2000" b="0" i="0" u="none" strike="noStrike" cap="none" normalizeH="0" baseline="0" dirty="0" smtClean="0">
                        <a:ln>
                          <a:noFill/>
                        </a:ln>
                        <a:solidFill>
                          <a:schemeClr val="tx1"/>
                        </a:solidFill>
                        <a:effectLst/>
                        <a:latin typeface="Arial" charset="0"/>
                        <a:cs typeface="Arial" charset="0"/>
                      </a:endParaRPr>
                    </a:p>
                  </a:txBody>
                  <a:tcPr marT="45593" marB="45593" horzOverflow="overflow"/>
                </a:tc>
              </a:tr>
            </a:tbl>
          </a:graphicData>
        </a:graphic>
      </p:graphicFrame>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D79854F2-19BB-A644-B80B-98BF71E9C88E}" type="slidenum">
              <a:rPr lang="en-US" altLang="en-US" sz="1400"/>
              <a:pPr>
                <a:spcBef>
                  <a:spcPct val="0"/>
                </a:spcBef>
                <a:buFontTx/>
                <a:buNone/>
              </a:pPr>
              <a:t>70</a:t>
            </a:fld>
            <a:endParaRPr lang="en-US" altLang="en-US" sz="1400"/>
          </a:p>
        </p:txBody>
      </p:sp>
      <p:sp>
        <p:nvSpPr>
          <p:cNvPr id="145411" name="Rectangle 2"/>
          <p:cNvSpPr>
            <a:spLocks noGrp="1" noChangeArrowheads="1"/>
          </p:cNvSpPr>
          <p:nvPr>
            <p:ph type="title"/>
          </p:nvPr>
        </p:nvSpPr>
        <p:spPr>
          <a:xfrm>
            <a:off x="457200" y="304800"/>
            <a:ext cx="8229600" cy="579437"/>
          </a:xfrm>
          <a:noFill/>
        </p:spPr>
        <p:txBody>
          <a:bodyPr anchorCtr="1">
            <a:spAutoFit/>
          </a:bodyPr>
          <a:lstStyle/>
          <a:p>
            <a:pPr eaLnBrk="1" hangingPunct="1"/>
            <a:r>
              <a:rPr lang="en-US" altLang="en-US" sz="3200" b="1">
                <a:solidFill>
                  <a:srgbClr val="669900"/>
                </a:solidFill>
              </a:rPr>
              <a:t>Security Model</a:t>
            </a:r>
          </a:p>
        </p:txBody>
      </p:sp>
      <p:graphicFrame>
        <p:nvGraphicFramePr>
          <p:cNvPr id="52235" name="Group 11"/>
          <p:cNvGraphicFramePr>
            <a:graphicFrameLocks noGrp="1"/>
          </p:cNvGraphicFramePr>
          <p:nvPr>
            <p:ph type="tbl" idx="1"/>
            <p:extLst>
              <p:ext uri="{D42A27DB-BD31-4B8C-83A1-F6EECF244321}">
                <p14:modId xmlns:p14="http://schemas.microsoft.com/office/powerpoint/2010/main" val="692013263"/>
              </p:ext>
            </p:extLst>
          </p:nvPr>
        </p:nvGraphicFramePr>
        <p:xfrm>
          <a:off x="228599" y="914400"/>
          <a:ext cx="8824913" cy="5330826"/>
        </p:xfrm>
        <a:graphic>
          <a:graphicData uri="http://schemas.openxmlformats.org/drawingml/2006/table">
            <a:tbl>
              <a:tblPr rtl="1"/>
              <a:tblGrid>
                <a:gridCol w="8824913"/>
              </a:tblGrid>
              <a:tr h="5330826">
                <a:tc>
                  <a:txBody>
                    <a:bodyPr/>
                    <a:lstStyle>
                      <a:lvl1pPr marL="225425" indent="-225425">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2570163" indent="-334963">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25425" marR="0" lvl="0" indent="-225425" algn="l" defTabSz="914400" rtl="0" eaLnBrk="1" fontAlgn="base" latinLnBrk="0" hangingPunct="1">
                        <a:lnSpc>
                          <a:spcPct val="100000"/>
                        </a:lnSpc>
                        <a:spcBef>
                          <a:spcPct val="20000"/>
                        </a:spcBef>
                        <a:spcAft>
                          <a:spcPct val="0"/>
                        </a:spcAft>
                        <a:buClrTx/>
                        <a:buSzTx/>
                        <a:buFont typeface="Wingdings" charset="2"/>
                        <a:buChar char="§"/>
                        <a:tabLst>
                          <a:tab pos="969963" algn="l"/>
                          <a:tab pos="1485900" algn="l"/>
                          <a:tab pos="1600200" algn="l"/>
                          <a:tab pos="1716088" algn="l"/>
                        </a:tabLst>
                      </a:pPr>
                      <a:r>
                        <a:rPr kumimoji="0" lang="en-GB" altLang="en-US" sz="3200" b="0" i="0" u="none" strike="noStrike" cap="none" normalizeH="0" baseline="0" dirty="0">
                          <a:ln>
                            <a:noFill/>
                          </a:ln>
                          <a:solidFill>
                            <a:srgbClr val="A50021"/>
                          </a:solidFill>
                          <a:effectLst/>
                          <a:latin typeface="Arial" charset="0"/>
                          <a:ea typeface="Arial" charset="0"/>
                          <a:cs typeface="Arial" charset="0"/>
                        </a:rPr>
                        <a:t>Defeating security threats</a:t>
                      </a:r>
                    </a:p>
                    <a:p>
                      <a:pPr marL="1316038" marR="0" lvl="1" indent="-342900" algn="l" defTabSz="914400" rtl="0" eaLnBrk="1" fontAlgn="base" latinLnBrk="0" hangingPunct="1">
                        <a:lnSpc>
                          <a:spcPct val="100000"/>
                        </a:lnSpc>
                        <a:spcBef>
                          <a:spcPct val="20000"/>
                        </a:spcBef>
                        <a:spcAft>
                          <a:spcPct val="0"/>
                        </a:spcAft>
                        <a:buClrTx/>
                        <a:buSzTx/>
                        <a:buFont typeface="Wingdings" charset="2"/>
                        <a:buChar char="Ø"/>
                        <a:tabLst>
                          <a:tab pos="969963" algn="l"/>
                          <a:tab pos="1485900" algn="l"/>
                          <a:tab pos="1600200" algn="l"/>
                          <a:tab pos="1716088" algn="l"/>
                        </a:tabLst>
                      </a:pPr>
                      <a:r>
                        <a:rPr kumimoji="0" lang="en-GB" altLang="en-US" sz="2800" b="0" i="0" u="none" strike="noStrike" cap="none" normalizeH="0" baseline="0" dirty="0">
                          <a:ln>
                            <a:noFill/>
                          </a:ln>
                          <a:solidFill>
                            <a:schemeClr val="tx1"/>
                          </a:solidFill>
                          <a:effectLst/>
                          <a:latin typeface="Arial" charset="0"/>
                          <a:ea typeface="Arial" charset="0"/>
                          <a:cs typeface="Arial" charset="0"/>
                        </a:rPr>
                        <a:t>Secure systems are based on the following main techniques:</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485900" algn="l"/>
                          <a:tab pos="1600200" algn="l"/>
                          <a:tab pos="1716088" algn="l"/>
                        </a:tabLst>
                      </a:pPr>
                      <a:r>
                        <a:rPr kumimoji="0" lang="en-GB" altLang="en-US" sz="2400" b="0" i="0" u="none" strike="noStrike" cap="none" normalizeH="0" baseline="0" dirty="0">
                          <a:ln>
                            <a:noFill/>
                          </a:ln>
                          <a:solidFill>
                            <a:schemeClr val="tx1"/>
                          </a:solidFill>
                          <a:effectLst/>
                          <a:latin typeface="Arial" charset="0"/>
                          <a:ea typeface="Arial" charset="0"/>
                          <a:cs typeface="Arial" charset="0"/>
                        </a:rPr>
                        <a:t>Cryptography and shared secrets</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485900" algn="l"/>
                          <a:tab pos="1600200" algn="l"/>
                          <a:tab pos="1716088" algn="l"/>
                        </a:tabLst>
                      </a:pPr>
                      <a:r>
                        <a:rPr kumimoji="0" lang="en-GB" altLang="en-US" sz="2000" b="0" i="0" u="none" strike="noStrike" cap="none" normalizeH="0" baseline="0" dirty="0">
                          <a:ln>
                            <a:noFill/>
                          </a:ln>
                          <a:solidFill>
                            <a:schemeClr val="tx1"/>
                          </a:solidFill>
                          <a:effectLst/>
                          <a:latin typeface="Arial" charset="0"/>
                          <a:ea typeface="Arial" charset="0"/>
                          <a:cs typeface="Arial" charset="0"/>
                        </a:rPr>
                        <a:t>Cryptography is the science of keeping message secure.</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485900" algn="l"/>
                          <a:tab pos="1600200" algn="l"/>
                          <a:tab pos="1716088" algn="l"/>
                        </a:tabLst>
                      </a:pPr>
                      <a:r>
                        <a:rPr kumimoji="0" lang="en-GB" altLang="en-US" sz="2000" b="0" i="0" u="none" strike="noStrike" cap="none" normalizeH="0" baseline="0" dirty="0">
                          <a:ln>
                            <a:noFill/>
                          </a:ln>
                          <a:solidFill>
                            <a:schemeClr val="tx1"/>
                          </a:solidFill>
                          <a:effectLst/>
                          <a:latin typeface="Arial" charset="0"/>
                          <a:ea typeface="Arial" charset="0"/>
                          <a:cs typeface="Arial" charset="0"/>
                        </a:rPr>
                        <a:t>Encryption is the process of scrambling a message in such a way as to hide its contents.</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485900" algn="l"/>
                          <a:tab pos="1600200" algn="l"/>
                          <a:tab pos="1716088" algn="l"/>
                        </a:tabLst>
                      </a:pPr>
                      <a:endParaRPr kumimoji="0" lang="en-GB" altLang="en-US" sz="2400" b="0" i="0" u="none" strike="noStrike" cap="none" normalizeH="0" baseline="0" dirty="0">
                        <a:ln>
                          <a:noFill/>
                        </a:ln>
                        <a:solidFill>
                          <a:schemeClr val="tx1"/>
                        </a:solidFill>
                        <a:effectLst/>
                        <a:latin typeface="Arial" charset="0"/>
                        <a:ea typeface="Arial" charset="0"/>
                        <a:cs typeface="Arial" charset="0"/>
                      </a:endParaRP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485900" algn="l"/>
                          <a:tab pos="1600200" algn="l"/>
                          <a:tab pos="1716088" algn="l"/>
                        </a:tabLst>
                      </a:pPr>
                      <a:r>
                        <a:rPr kumimoji="0" lang="en-GB" altLang="en-US" sz="2400" b="0" i="0" u="none" strike="noStrike" cap="none" normalizeH="0" baseline="0" dirty="0">
                          <a:ln>
                            <a:noFill/>
                          </a:ln>
                          <a:solidFill>
                            <a:schemeClr val="tx1"/>
                          </a:solidFill>
                          <a:effectLst/>
                          <a:latin typeface="Arial" charset="0"/>
                          <a:ea typeface="Arial" charset="0"/>
                          <a:cs typeface="Arial" charset="0"/>
                        </a:rPr>
                        <a:t>Authentication</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485900" algn="l"/>
                          <a:tab pos="1600200" algn="l"/>
                          <a:tab pos="1716088" algn="l"/>
                        </a:tabLst>
                      </a:pPr>
                      <a:r>
                        <a:rPr kumimoji="0" lang="en-GB" altLang="en-US" sz="2000" b="0" i="0" u="none" strike="noStrike" cap="none" normalizeH="0" baseline="0" dirty="0">
                          <a:ln>
                            <a:noFill/>
                          </a:ln>
                          <a:solidFill>
                            <a:schemeClr val="tx1"/>
                          </a:solidFill>
                          <a:effectLst/>
                          <a:latin typeface="Arial" charset="0"/>
                          <a:ea typeface="Arial" charset="0"/>
                          <a:cs typeface="Arial" charset="0"/>
                        </a:rPr>
                        <a:t>The use of shared secrets and encryption provides the basis for the authentication of messages.</a:t>
                      </a:r>
                    </a:p>
                  </a:txBody>
                  <a:tcPr marT="45723" marB="45723"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45415"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3329992A-67C3-6249-AE18-2EA3160A973C}" type="slidenum">
              <a:rPr lang="en-US" altLang="en-US" sz="1400"/>
              <a:pPr>
                <a:spcBef>
                  <a:spcPct val="0"/>
                </a:spcBef>
                <a:buFontTx/>
                <a:buNone/>
              </a:pPr>
              <a:t>71</a:t>
            </a:fld>
            <a:endParaRPr lang="en-US" altLang="en-US" sz="1400"/>
          </a:p>
        </p:txBody>
      </p:sp>
      <p:sp>
        <p:nvSpPr>
          <p:cNvPr id="14745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Security Model</a:t>
            </a:r>
          </a:p>
        </p:txBody>
      </p:sp>
      <p:graphicFrame>
        <p:nvGraphicFramePr>
          <p:cNvPr id="51290" name="Group 90"/>
          <p:cNvGraphicFramePr>
            <a:graphicFrameLocks noGrp="1"/>
          </p:cNvGraphicFramePr>
          <p:nvPr>
            <p:ph type="tbl" idx="1"/>
          </p:nvPr>
        </p:nvGraphicFramePr>
        <p:xfrm>
          <a:off x="-1219200" y="1219200"/>
          <a:ext cx="9906000" cy="3505200"/>
        </p:xfrm>
        <a:graphic>
          <a:graphicData uri="http://schemas.openxmlformats.org/drawingml/2006/table">
            <a:tbl>
              <a:tblPr rtl="1"/>
              <a:tblGrid>
                <a:gridCol w="9906000"/>
              </a:tblGrid>
              <a:tr h="1143000">
                <a:tc>
                  <a:txBody>
                    <a:bodyPr/>
                    <a:lstStyle>
                      <a:lvl1pPr marL="342900" indent="-342900">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742950" indent="-28575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2570163" indent="-334963">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485900" algn="l"/>
                          <a:tab pos="1600200" algn="l"/>
                          <a:tab pos="1716088" algn="l"/>
                        </a:tabLst>
                      </a:pPr>
                      <a:r>
                        <a:rPr kumimoji="0" lang="en-GB" altLang="en-US" sz="2400" b="0" i="0" u="none" strike="noStrike" cap="none" normalizeH="0" baseline="0">
                          <a:ln>
                            <a:noFill/>
                          </a:ln>
                          <a:solidFill>
                            <a:schemeClr val="tx1"/>
                          </a:solidFill>
                          <a:effectLst/>
                          <a:latin typeface="Arial" charset="0"/>
                          <a:ea typeface="Arial" charset="0"/>
                          <a:cs typeface="Arial" charset="0"/>
                        </a:rPr>
                        <a:t>Secure channels</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485900" algn="l"/>
                          <a:tab pos="1600200" algn="l"/>
                          <a:tab pos="1716088" algn="l"/>
                        </a:tabLst>
                      </a:pPr>
                      <a:r>
                        <a:rPr kumimoji="0" lang="en-US" altLang="en-US" sz="2000" b="0" i="0" u="none" strike="noStrike" cap="none" normalizeH="0" baseline="0">
                          <a:ln>
                            <a:noFill/>
                          </a:ln>
                          <a:solidFill>
                            <a:schemeClr val="tx1"/>
                          </a:solidFill>
                          <a:effectLst/>
                          <a:latin typeface="Arial" charset="0"/>
                          <a:ea typeface="Arial" charset="0"/>
                          <a:cs typeface="Arial" charset="0"/>
                        </a:rPr>
                        <a:t>Encryption and authentication are used to build secure channels as a service layer on top of the existing communication services.</a:t>
                      </a:r>
                      <a:endParaRPr kumimoji="0" lang="en-GB" altLang="en-US" sz="2000" b="0" i="0" u="none" strike="noStrike" cap="none" normalizeH="0" baseline="0">
                        <a:ln>
                          <a:noFill/>
                        </a:ln>
                        <a:solidFill>
                          <a:schemeClr val="tx1"/>
                        </a:solidFill>
                        <a:effectLst/>
                        <a:latin typeface="Arial" charset="0"/>
                        <a:ea typeface="Arial" charset="0"/>
                        <a:cs typeface="Arial" charset="0"/>
                      </a:endParaRP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485900" algn="l"/>
                          <a:tab pos="1600200" algn="l"/>
                          <a:tab pos="1716088" algn="l"/>
                        </a:tabLst>
                      </a:pPr>
                      <a:endParaRPr kumimoji="0" lang="en-GB" altLang="en-US" sz="2000" b="0" i="0" u="none" strike="noStrike" cap="none" normalizeH="0" baseline="0">
                        <a:ln>
                          <a:noFill/>
                        </a:ln>
                        <a:solidFill>
                          <a:schemeClr val="tx1"/>
                        </a:solidFill>
                        <a:effectLst/>
                        <a:latin typeface="Arial" charset="0"/>
                        <a:ea typeface="Arial" charset="0"/>
                        <a:cs typeface="Arial" charset="0"/>
                      </a:endParaRP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485900" algn="l"/>
                          <a:tab pos="1600200" algn="l"/>
                          <a:tab pos="1716088" algn="l"/>
                        </a:tabLst>
                      </a:pPr>
                      <a:r>
                        <a:rPr kumimoji="0" lang="en-GB" altLang="en-US" sz="2000" b="0" i="0" u="none" strike="noStrike" cap="none" normalizeH="0" baseline="0">
                          <a:ln>
                            <a:noFill/>
                          </a:ln>
                          <a:solidFill>
                            <a:schemeClr val="tx1"/>
                          </a:solidFill>
                          <a:effectLst/>
                          <a:latin typeface="Arial" charset="0"/>
                          <a:ea typeface="Arial" charset="0"/>
                          <a:cs typeface="Arial" charset="0"/>
                        </a:rPr>
                        <a:t>A secure channel is a communication channel connecting a pair of processes, each of which acts on behalf of a principal.</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485900" algn="l"/>
                          <a:tab pos="1600200" algn="l"/>
                          <a:tab pos="1716088" algn="l"/>
                        </a:tabLst>
                      </a:pPr>
                      <a:endParaRPr kumimoji="0" lang="en-GB" altLang="en-US" sz="2000" b="0" i="0" u="none" strike="noStrike" cap="none" normalizeH="0" baseline="0">
                        <a:ln>
                          <a:noFill/>
                        </a:ln>
                        <a:solidFill>
                          <a:schemeClr val="tx1"/>
                        </a:solidFill>
                        <a:effectLst/>
                        <a:latin typeface="Arial" charset="0"/>
                        <a:ea typeface="Arial" charset="0"/>
                        <a:cs typeface="Arial" charset="0"/>
                      </a:endParaRP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485900" algn="l"/>
                          <a:tab pos="1600200" algn="l"/>
                          <a:tab pos="1716088" algn="l"/>
                        </a:tabLst>
                      </a:pPr>
                      <a:r>
                        <a:rPr kumimoji="0" lang="en-GB" altLang="en-US" sz="2000" b="0" i="0" u="none" strike="noStrike" cap="none" normalizeH="0" baseline="0">
                          <a:ln>
                            <a:noFill/>
                          </a:ln>
                          <a:solidFill>
                            <a:schemeClr val="tx1"/>
                          </a:solidFill>
                          <a:effectLst/>
                          <a:latin typeface="Arial" charset="0"/>
                          <a:ea typeface="Arial" charset="0"/>
                          <a:cs typeface="Arial" charset="0"/>
                        </a:rPr>
                        <a:t>VPN (Virtual Private Network) and secure socket layer (SSL) protocols are instances of secure channel.</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47463"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147464" name="Rectangle 38"/>
          <p:cNvSpPr>
            <a:spLocks noChangeArrowheads="1"/>
          </p:cNvSpPr>
          <p:nvPr/>
        </p:nvSpPr>
        <p:spPr bwMode="auto">
          <a:xfrm>
            <a:off x="1706563" y="4889500"/>
            <a:ext cx="1635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2100" i="1">
                <a:solidFill>
                  <a:srgbClr val="000000"/>
                </a:solidFill>
                <a:ea typeface="宋体" charset="0"/>
              </a:rPr>
              <a:t>A</a:t>
            </a:r>
            <a:endParaRPr lang="en-GB" altLang="en-US" sz="2400">
              <a:latin typeface="Times" charset="0"/>
              <a:ea typeface="宋体" charset="0"/>
            </a:endParaRPr>
          </a:p>
        </p:txBody>
      </p:sp>
      <p:sp>
        <p:nvSpPr>
          <p:cNvPr id="147465" name="Oval 39"/>
          <p:cNvSpPr>
            <a:spLocks noChangeArrowheads="1"/>
          </p:cNvSpPr>
          <p:nvPr/>
        </p:nvSpPr>
        <p:spPr bwMode="auto">
          <a:xfrm>
            <a:off x="6454775" y="5346700"/>
            <a:ext cx="1657350" cy="1206500"/>
          </a:xfrm>
          <a:prstGeom prst="ellipse">
            <a:avLst/>
          </a:prstGeom>
          <a:blipFill dpi="0" rotWithShape="0">
            <a:blip r:embed="rId3"/>
            <a:srcRect/>
            <a:tile tx="0" ty="0" sx="100000" sy="100000" flip="none" algn="tl"/>
          </a:blipFill>
          <a:ln w="30163">
            <a:solidFill>
              <a:srgbClr val="D9AA73"/>
            </a:solidFill>
            <a:round/>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800"/>
          </a:p>
        </p:txBody>
      </p:sp>
      <p:sp>
        <p:nvSpPr>
          <p:cNvPr id="147466" name="Oval 40"/>
          <p:cNvSpPr>
            <a:spLocks noChangeArrowheads="1"/>
          </p:cNvSpPr>
          <p:nvPr/>
        </p:nvSpPr>
        <p:spPr bwMode="auto">
          <a:xfrm>
            <a:off x="533400" y="5346700"/>
            <a:ext cx="1682750" cy="1176338"/>
          </a:xfrm>
          <a:prstGeom prst="ellipse">
            <a:avLst/>
          </a:prstGeom>
          <a:blipFill dpi="0" rotWithShape="0">
            <a:blip r:embed="rId4"/>
            <a:srcRect/>
            <a:tile tx="0" ty="0" sx="100000" sy="100000" flip="none" algn="tl"/>
          </a:blipFill>
          <a:ln w="30163">
            <a:solidFill>
              <a:srgbClr val="D9AA73"/>
            </a:solidFill>
            <a:round/>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800"/>
          </a:p>
        </p:txBody>
      </p:sp>
      <p:sp>
        <p:nvSpPr>
          <p:cNvPr id="147467" name="Line 41"/>
          <p:cNvSpPr>
            <a:spLocks noChangeShapeType="1"/>
          </p:cNvSpPr>
          <p:nvPr/>
        </p:nvSpPr>
        <p:spPr bwMode="auto">
          <a:xfrm>
            <a:off x="2027238" y="5788025"/>
            <a:ext cx="4589462"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7468" name="Line 42"/>
          <p:cNvSpPr>
            <a:spLocks noChangeShapeType="1"/>
          </p:cNvSpPr>
          <p:nvPr/>
        </p:nvSpPr>
        <p:spPr bwMode="auto">
          <a:xfrm flipV="1">
            <a:off x="2027238" y="6073775"/>
            <a:ext cx="4605337" cy="142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7469" name="Rectangle 43"/>
          <p:cNvSpPr>
            <a:spLocks noChangeArrowheads="1"/>
          </p:cNvSpPr>
          <p:nvPr/>
        </p:nvSpPr>
        <p:spPr bwMode="auto">
          <a:xfrm>
            <a:off x="3621088" y="5772150"/>
            <a:ext cx="15462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900">
                <a:solidFill>
                  <a:srgbClr val="000000"/>
                </a:solidFill>
                <a:ea typeface="宋体" charset="0"/>
              </a:rPr>
              <a:t>Secure channel</a:t>
            </a:r>
            <a:endParaRPr lang="en-GB" altLang="en-US" sz="2400">
              <a:latin typeface="Times" charset="0"/>
              <a:ea typeface="宋体" charset="0"/>
            </a:endParaRPr>
          </a:p>
        </p:txBody>
      </p:sp>
      <p:sp>
        <p:nvSpPr>
          <p:cNvPr id="147470" name="Rectangle 44"/>
          <p:cNvSpPr>
            <a:spLocks noChangeArrowheads="1"/>
          </p:cNvSpPr>
          <p:nvPr/>
        </p:nvSpPr>
        <p:spPr bwMode="auto">
          <a:xfrm>
            <a:off x="881063" y="5761038"/>
            <a:ext cx="866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900">
                <a:solidFill>
                  <a:srgbClr val="000000"/>
                </a:solidFill>
                <a:ea typeface="宋体" charset="0"/>
              </a:rPr>
              <a:t>Process </a:t>
            </a:r>
            <a:endParaRPr lang="en-GB" altLang="en-US" sz="2400">
              <a:latin typeface="Times" charset="0"/>
              <a:ea typeface="宋体" charset="0"/>
            </a:endParaRPr>
          </a:p>
        </p:txBody>
      </p:sp>
      <p:sp>
        <p:nvSpPr>
          <p:cNvPr id="147471" name="Rectangle 45"/>
          <p:cNvSpPr>
            <a:spLocks noChangeArrowheads="1"/>
          </p:cNvSpPr>
          <p:nvPr/>
        </p:nvSpPr>
        <p:spPr bwMode="auto">
          <a:xfrm>
            <a:off x="6818313" y="5772150"/>
            <a:ext cx="8651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900">
                <a:solidFill>
                  <a:srgbClr val="000000"/>
                </a:solidFill>
                <a:ea typeface="宋体" charset="0"/>
              </a:rPr>
              <a:t>Process </a:t>
            </a:r>
            <a:endParaRPr lang="en-GB" altLang="en-US" sz="2400">
              <a:latin typeface="Times" charset="0"/>
              <a:ea typeface="宋体" charset="0"/>
            </a:endParaRPr>
          </a:p>
        </p:txBody>
      </p:sp>
      <p:sp>
        <p:nvSpPr>
          <p:cNvPr id="147472" name="Rectangle 46"/>
          <p:cNvSpPr>
            <a:spLocks noChangeArrowheads="1"/>
          </p:cNvSpPr>
          <p:nvPr/>
        </p:nvSpPr>
        <p:spPr bwMode="auto">
          <a:xfrm>
            <a:off x="7335838" y="4819650"/>
            <a:ext cx="9159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900">
                <a:solidFill>
                  <a:srgbClr val="000000"/>
                </a:solidFill>
                <a:ea typeface="宋体" charset="0"/>
              </a:rPr>
              <a:t>Principal </a:t>
            </a:r>
            <a:endParaRPr lang="en-GB" altLang="en-US" sz="2400">
              <a:latin typeface="Times" charset="0"/>
              <a:ea typeface="宋体" charset="0"/>
            </a:endParaRPr>
          </a:p>
        </p:txBody>
      </p:sp>
      <p:sp>
        <p:nvSpPr>
          <p:cNvPr id="147473" name="Rectangle 47"/>
          <p:cNvSpPr>
            <a:spLocks noChangeArrowheads="1"/>
          </p:cNvSpPr>
          <p:nvPr/>
        </p:nvSpPr>
        <p:spPr bwMode="auto">
          <a:xfrm>
            <a:off x="796925" y="4906963"/>
            <a:ext cx="9159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1900">
                <a:solidFill>
                  <a:srgbClr val="000000"/>
                </a:solidFill>
                <a:ea typeface="宋体" charset="0"/>
              </a:rPr>
              <a:t>Principal </a:t>
            </a:r>
            <a:endParaRPr lang="en-GB" altLang="en-US" sz="2400">
              <a:latin typeface="Times" charset="0"/>
              <a:ea typeface="宋体" charset="0"/>
            </a:endParaRPr>
          </a:p>
        </p:txBody>
      </p:sp>
      <p:sp>
        <p:nvSpPr>
          <p:cNvPr id="147474" name="Rectangle 49"/>
          <p:cNvSpPr>
            <a:spLocks noChangeArrowheads="1"/>
          </p:cNvSpPr>
          <p:nvPr/>
        </p:nvSpPr>
        <p:spPr bwMode="auto">
          <a:xfrm>
            <a:off x="8261350" y="4784725"/>
            <a:ext cx="1635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2100" i="1">
                <a:solidFill>
                  <a:srgbClr val="000000"/>
                </a:solidFill>
                <a:ea typeface="宋体" charset="0"/>
              </a:rPr>
              <a:t>B</a:t>
            </a:r>
            <a:endParaRPr lang="en-GB" altLang="en-US" sz="2400">
              <a:latin typeface="Times" charset="0"/>
              <a:ea typeface="宋体" charset="0"/>
            </a:endParaRPr>
          </a:p>
        </p:txBody>
      </p:sp>
      <p:sp>
        <p:nvSpPr>
          <p:cNvPr id="147475" name="Rectangle 51"/>
          <p:cNvSpPr>
            <a:spLocks noChangeArrowheads="1"/>
          </p:cNvSpPr>
          <p:nvPr/>
        </p:nvSpPr>
        <p:spPr bwMode="auto">
          <a:xfrm>
            <a:off x="1727200" y="5743575"/>
            <a:ext cx="1365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2100" i="1">
                <a:solidFill>
                  <a:srgbClr val="000000"/>
                </a:solidFill>
                <a:ea typeface="宋体" charset="0"/>
              </a:rPr>
              <a:t>p</a:t>
            </a:r>
            <a:endParaRPr lang="en-GB" altLang="en-US" sz="2400">
              <a:ea typeface="宋体" charset="0"/>
            </a:endParaRPr>
          </a:p>
        </p:txBody>
      </p:sp>
      <p:sp>
        <p:nvSpPr>
          <p:cNvPr id="147476" name="Rectangle 53"/>
          <p:cNvSpPr>
            <a:spLocks noChangeArrowheads="1"/>
          </p:cNvSpPr>
          <p:nvPr/>
        </p:nvSpPr>
        <p:spPr bwMode="auto">
          <a:xfrm>
            <a:off x="7662863" y="5772150"/>
            <a:ext cx="1365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r>
              <a:rPr lang="en-GB" altLang="en-US" sz="2100" i="1">
                <a:solidFill>
                  <a:srgbClr val="000000"/>
                </a:solidFill>
                <a:ea typeface="宋体" charset="0"/>
              </a:rPr>
              <a:t>q</a:t>
            </a:r>
            <a:endParaRPr lang="en-GB" altLang="en-US" sz="2400">
              <a:latin typeface="Times" charset="0"/>
              <a:ea typeface="宋体" charset="0"/>
            </a:endParaRPr>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3816FE95-5D6A-554C-A4F5-F3590C1F5EC1}" type="slidenum">
              <a:rPr lang="en-US" altLang="en-US" sz="1400"/>
              <a:pPr>
                <a:spcBef>
                  <a:spcPct val="0"/>
                </a:spcBef>
                <a:buFontTx/>
                <a:buNone/>
              </a:pPr>
              <a:t>72</a:t>
            </a:fld>
            <a:endParaRPr lang="en-US" altLang="en-US" sz="1400"/>
          </a:p>
        </p:txBody>
      </p:sp>
      <p:sp>
        <p:nvSpPr>
          <p:cNvPr id="14950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Security Model</a:t>
            </a:r>
          </a:p>
        </p:txBody>
      </p:sp>
      <p:graphicFrame>
        <p:nvGraphicFramePr>
          <p:cNvPr id="54299" name="Group 27"/>
          <p:cNvGraphicFramePr>
            <a:graphicFrameLocks noGrp="1"/>
          </p:cNvGraphicFramePr>
          <p:nvPr>
            <p:ph type="tbl" idx="1"/>
          </p:nvPr>
        </p:nvGraphicFramePr>
        <p:xfrm>
          <a:off x="533400" y="1219200"/>
          <a:ext cx="8229600" cy="4602450"/>
        </p:xfrm>
        <a:graphic>
          <a:graphicData uri="http://schemas.openxmlformats.org/drawingml/2006/table">
            <a:tbl>
              <a:tblPr rtl="1"/>
              <a:tblGrid>
                <a:gridCol w="8229600"/>
              </a:tblGrid>
              <a:tr h="4602163">
                <a:tc>
                  <a:txBody>
                    <a:bodyPr/>
                    <a:lstStyle>
                      <a:lvl1pPr marL="225425" indent="-225425">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225425" marR="0" lvl="0" indent="-225425" algn="l" defTabSz="914400" rtl="0" eaLnBrk="1" fontAlgn="base" latinLnBrk="0" hangingPunct="1">
                        <a:lnSpc>
                          <a:spcPct val="100000"/>
                        </a:lnSpc>
                        <a:spcBef>
                          <a:spcPct val="20000"/>
                        </a:spcBef>
                        <a:spcAft>
                          <a:spcPct val="0"/>
                        </a:spcAft>
                        <a:buClrTx/>
                        <a:buSzTx/>
                        <a:buFont typeface="Wingdings" charset="2"/>
                        <a:buChar char="§"/>
                        <a:tabLst>
                          <a:tab pos="969963" algn="l"/>
                          <a:tab pos="1485900" algn="l"/>
                          <a:tab pos="1600200" algn="l"/>
                          <a:tab pos="1716088" algn="l"/>
                        </a:tabLst>
                      </a:pPr>
                      <a:r>
                        <a:rPr kumimoji="0" lang="en-US" altLang="en-US" sz="3200" b="0" i="0" u="none" strike="noStrike" cap="none" normalizeH="0" baseline="0">
                          <a:ln>
                            <a:noFill/>
                          </a:ln>
                          <a:solidFill>
                            <a:srgbClr val="A50021"/>
                          </a:solidFill>
                          <a:effectLst/>
                          <a:latin typeface="Arial" charset="0"/>
                          <a:ea typeface="宋体" charset="0"/>
                        </a:rPr>
                        <a:t>Other possible threats from an enemy</a:t>
                      </a:r>
                    </a:p>
                    <a:p>
                      <a:pPr marL="1316038" marR="0" lvl="1" indent="-342900" algn="l" defTabSz="914400" rtl="0" eaLnBrk="1" fontAlgn="base" latinLnBrk="0" hangingPunct="1">
                        <a:lnSpc>
                          <a:spcPct val="10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rgbClr val="CC3399"/>
                          </a:solidFill>
                          <a:effectLst/>
                          <a:latin typeface="Arial" charset="0"/>
                          <a:ea typeface="宋体" charset="0"/>
                        </a:rPr>
                        <a:t>Denial of service</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This is a form of attack in which the enemy interferes with the activities of authorized users by making excessive and pointless invocations on services of message transmissions in a network.</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485900" algn="l"/>
                          <a:tab pos="1600200" algn="l"/>
                          <a:tab pos="1716088" algn="l"/>
                        </a:tabLst>
                      </a:pPr>
                      <a:endParaRPr kumimoji="0" lang="en-US" altLang="en-US" sz="2400" b="0" i="0" u="none" strike="noStrike" cap="none" normalizeH="0" baseline="0">
                        <a:ln>
                          <a:noFill/>
                        </a:ln>
                        <a:solidFill>
                          <a:schemeClr val="tx1"/>
                        </a:solidFill>
                        <a:effectLst/>
                        <a:latin typeface="Arial" charset="0"/>
                        <a:ea typeface="宋体" charset="0"/>
                      </a:endParaRP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It results in overloading of physical resources (network bandwidth, server processing capacity).</a:t>
                      </a:r>
                    </a:p>
                  </a:txBody>
                  <a:tcPr marT="45705" marB="45705"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49511"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462B356B-0FF1-B046-955F-EA54AA6E4CF4}" type="slidenum">
              <a:rPr lang="en-US" altLang="en-US" sz="1400"/>
              <a:pPr>
                <a:spcBef>
                  <a:spcPct val="0"/>
                </a:spcBef>
                <a:buFontTx/>
                <a:buNone/>
              </a:pPr>
              <a:t>73</a:t>
            </a:fld>
            <a:endParaRPr lang="en-US" altLang="en-US" sz="1400"/>
          </a:p>
        </p:txBody>
      </p:sp>
      <p:sp>
        <p:nvSpPr>
          <p:cNvPr id="15155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Security Model</a:t>
            </a:r>
          </a:p>
        </p:txBody>
      </p:sp>
      <p:graphicFrame>
        <p:nvGraphicFramePr>
          <p:cNvPr id="57364" name="Group 20"/>
          <p:cNvGraphicFramePr>
            <a:graphicFrameLocks noGrp="1"/>
          </p:cNvGraphicFramePr>
          <p:nvPr>
            <p:ph type="tbl" idx="1"/>
          </p:nvPr>
        </p:nvGraphicFramePr>
        <p:xfrm>
          <a:off x="-457200" y="1219200"/>
          <a:ext cx="9144000" cy="3663950"/>
        </p:xfrm>
        <a:graphic>
          <a:graphicData uri="http://schemas.openxmlformats.org/drawingml/2006/table">
            <a:tbl>
              <a:tblPr rtl="1"/>
              <a:tblGrid>
                <a:gridCol w="9144000"/>
              </a:tblGrid>
              <a:tr h="3663950">
                <a:tc>
                  <a:txBody>
                    <a:bodyPr/>
                    <a:lstStyle>
                      <a:lvl1pPr marL="342900" indent="-342900">
                        <a:spcBef>
                          <a:spcPct val="20000"/>
                        </a:spcBef>
                        <a:buFont typeface="Wingdings" charset="2"/>
                        <a:tabLst>
                          <a:tab pos="969963" algn="l"/>
                          <a:tab pos="1485900" algn="l"/>
                          <a:tab pos="1600200" algn="l"/>
                          <a:tab pos="1716088" algn="l"/>
                        </a:tabLst>
                        <a:defRPr sz="2800">
                          <a:solidFill>
                            <a:schemeClr val="tx1"/>
                          </a:solidFill>
                          <a:latin typeface="Arial" charset="0"/>
                          <a:ea typeface="Arial" charset="0"/>
                          <a:cs typeface="Arial" charset="0"/>
                        </a:defRPr>
                      </a:lvl1pPr>
                      <a:lvl2pPr marL="1316038" indent="-342900">
                        <a:spcBef>
                          <a:spcPct val="20000"/>
                        </a:spcBef>
                        <a:buFont typeface="Wingdings" charset="2"/>
                        <a:tabLst>
                          <a:tab pos="969963" algn="l"/>
                          <a:tab pos="1485900" algn="l"/>
                          <a:tab pos="1600200" algn="l"/>
                          <a:tab pos="1716088"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485900" algn="l"/>
                          <a:tab pos="1600200" algn="l"/>
                          <a:tab pos="1716088" algn="l"/>
                        </a:tabLst>
                        <a:defRPr sz="2000">
                          <a:solidFill>
                            <a:schemeClr val="tx1"/>
                          </a:solidFill>
                          <a:latin typeface="Arial" charset="0"/>
                          <a:ea typeface="Arial" charset="0"/>
                          <a:cs typeface="Arial" charset="0"/>
                        </a:defRPr>
                      </a:lvl3pPr>
                      <a:lvl4pPr marL="1600200" indent="-228600">
                        <a:spcBef>
                          <a:spcPct val="20000"/>
                        </a:spcBef>
                        <a:tabLst>
                          <a:tab pos="969963" algn="l"/>
                          <a:tab pos="1485900" algn="l"/>
                          <a:tab pos="1600200" algn="l"/>
                          <a:tab pos="1716088"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485900" algn="l"/>
                          <a:tab pos="1600200" algn="l"/>
                          <a:tab pos="1716088"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485900" algn="l"/>
                          <a:tab pos="1600200" algn="l"/>
                          <a:tab pos="1716088" algn="l"/>
                        </a:tabLst>
                        <a:defRPr>
                          <a:solidFill>
                            <a:schemeClr val="tx1"/>
                          </a:solidFill>
                          <a:latin typeface="Arial" charset="0"/>
                          <a:ea typeface="Arial" charset="0"/>
                          <a:cs typeface="Arial" charset="0"/>
                        </a:defRPr>
                      </a:lvl9pPr>
                    </a:lstStyle>
                    <a:p>
                      <a:pPr marL="1316038" marR="0" lvl="1" indent="-342900" algn="l" defTabSz="914400" rtl="0" eaLnBrk="1" fontAlgn="base" latinLnBrk="0" hangingPunct="1">
                        <a:lnSpc>
                          <a:spcPct val="100000"/>
                        </a:lnSpc>
                        <a:spcBef>
                          <a:spcPct val="20000"/>
                        </a:spcBef>
                        <a:spcAft>
                          <a:spcPct val="0"/>
                        </a:spcAft>
                        <a:buClrTx/>
                        <a:buSzTx/>
                        <a:buFont typeface="Wingdings" charset="2"/>
                        <a:buChar char="Ø"/>
                        <a:tabLst>
                          <a:tab pos="969963" algn="l"/>
                          <a:tab pos="1485900" algn="l"/>
                          <a:tab pos="1600200" algn="l"/>
                          <a:tab pos="1716088" algn="l"/>
                        </a:tabLst>
                      </a:pPr>
                      <a:r>
                        <a:rPr kumimoji="0" lang="en-US" altLang="en-US" sz="2800" b="0" i="0" u="none" strike="noStrike" cap="none" normalizeH="0" baseline="0">
                          <a:ln>
                            <a:noFill/>
                          </a:ln>
                          <a:solidFill>
                            <a:srgbClr val="CC3399"/>
                          </a:solidFill>
                          <a:effectLst/>
                          <a:latin typeface="Arial" charset="0"/>
                          <a:ea typeface="宋体" charset="0"/>
                        </a:rPr>
                        <a:t>Mobile code</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Mobile code is security problem for any process that receives and executes program code from elsewhere, such as the email attachment. </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485900" algn="l"/>
                          <a:tab pos="1600200" algn="l"/>
                          <a:tab pos="1716088" algn="l"/>
                        </a:tabLst>
                      </a:pPr>
                      <a:endParaRPr kumimoji="0" lang="en-US" altLang="en-US" sz="2400" b="0" i="0" u="none" strike="noStrike" cap="none" normalizeH="0" baseline="0">
                        <a:ln>
                          <a:noFill/>
                        </a:ln>
                        <a:solidFill>
                          <a:schemeClr val="tx1"/>
                        </a:solidFill>
                        <a:effectLst/>
                        <a:latin typeface="Arial" charset="0"/>
                        <a:ea typeface="宋体" charset="0"/>
                      </a:endParaRP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485900" algn="l"/>
                          <a:tab pos="1600200" algn="l"/>
                          <a:tab pos="1716088" algn="l"/>
                        </a:tabLst>
                      </a:pPr>
                      <a:r>
                        <a:rPr kumimoji="0" lang="en-US" altLang="en-US" sz="2400" b="0" i="0" u="none" strike="noStrike" cap="none" normalizeH="0" baseline="0">
                          <a:ln>
                            <a:noFill/>
                          </a:ln>
                          <a:solidFill>
                            <a:schemeClr val="tx1"/>
                          </a:solidFill>
                          <a:effectLst/>
                          <a:latin typeface="Arial" charset="0"/>
                          <a:ea typeface="宋体" charset="0"/>
                        </a:rPr>
                        <a:t>Such attachment may include a code that accesses or modifies resources that are available to the host process but not to the originator of the code.</a:t>
                      </a:r>
                    </a:p>
                  </a:txBody>
                  <a:tcPr marT="45723" marB="45723"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51559"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A73678CE-B638-7C44-A7D0-2F10E4187167}" type="slidenum">
              <a:rPr lang="en-US" altLang="en-US" sz="1400"/>
              <a:pPr>
                <a:spcBef>
                  <a:spcPct val="0"/>
                </a:spcBef>
                <a:buFontTx/>
                <a:buNone/>
              </a:pPr>
              <a:t>8</a:t>
            </a:fld>
            <a:endParaRPr lang="en-US" altLang="en-US" sz="1400"/>
          </a:p>
        </p:txBody>
      </p:sp>
      <p:sp>
        <p:nvSpPr>
          <p:cNvPr id="1638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Architectural Models-Intro</a:t>
            </a:r>
          </a:p>
        </p:txBody>
      </p:sp>
      <p:graphicFrame>
        <p:nvGraphicFramePr>
          <p:cNvPr id="14361" name="Group 25"/>
          <p:cNvGraphicFramePr>
            <a:graphicFrameLocks noGrp="1"/>
          </p:cNvGraphicFramePr>
          <p:nvPr>
            <p:ph type="tbl" idx="1"/>
          </p:nvPr>
        </p:nvGraphicFramePr>
        <p:xfrm>
          <a:off x="533400" y="1438275"/>
          <a:ext cx="8229600" cy="4505325"/>
        </p:xfrm>
        <a:graphic>
          <a:graphicData uri="http://schemas.openxmlformats.org/drawingml/2006/table">
            <a:tbl>
              <a:tblPr rtl="1"/>
              <a:tblGrid>
                <a:gridCol w="8229600"/>
              </a:tblGrid>
              <a:tr h="4505325">
                <a:tc>
                  <a:txBody>
                    <a:bodyPr/>
                    <a:lstStyle>
                      <a:lvl1pPr marL="338138" indent="-338138">
                        <a:spcBef>
                          <a:spcPct val="20000"/>
                        </a:spcBef>
                        <a:buFont typeface="Wingdings" charset="2"/>
                        <a:tabLst>
                          <a:tab pos="969963" algn="l"/>
                          <a:tab pos="1082675" algn="l"/>
                          <a:tab pos="1485900" algn="l"/>
                          <a:tab pos="1600200" algn="l"/>
                        </a:tabLst>
                        <a:defRPr sz="2800">
                          <a:solidFill>
                            <a:schemeClr val="tx1"/>
                          </a:solidFill>
                          <a:latin typeface="Arial" charset="0"/>
                          <a:ea typeface="Arial" charset="0"/>
                          <a:cs typeface="Arial" charset="0"/>
                        </a:defRPr>
                      </a:lvl1pPr>
                      <a:lvl2pPr marL="1257300" indent="-342900">
                        <a:spcBef>
                          <a:spcPct val="20000"/>
                        </a:spcBef>
                        <a:buFont typeface="Wingdings" charset="2"/>
                        <a:tabLst>
                          <a:tab pos="969963" algn="l"/>
                          <a:tab pos="1082675" algn="l"/>
                          <a:tab pos="1485900" algn="l"/>
                          <a:tab pos="1600200"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082675" algn="l"/>
                          <a:tab pos="1485900" algn="l"/>
                          <a:tab pos="1600200" algn="l"/>
                        </a:tabLst>
                        <a:defRPr sz="2000">
                          <a:solidFill>
                            <a:schemeClr val="tx1"/>
                          </a:solidFill>
                          <a:latin typeface="Arial" charset="0"/>
                          <a:ea typeface="Arial" charset="0"/>
                          <a:cs typeface="Arial" charset="0"/>
                        </a:defRPr>
                      </a:lvl3pPr>
                      <a:lvl4pPr marL="1600200" indent="-22860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082675" algn="l"/>
                          <a:tab pos="1485900" algn="l"/>
                          <a:tab pos="1600200"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8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2800" b="0" i="0" u="none" strike="noStrike" cap="none" normalizeH="0" baseline="0">
                          <a:ln>
                            <a:noFill/>
                          </a:ln>
                          <a:solidFill>
                            <a:schemeClr val="tx1"/>
                          </a:solidFill>
                          <a:effectLst/>
                          <a:latin typeface="Arial" charset="0"/>
                          <a:ea typeface="宋体" charset="0"/>
                        </a:rPr>
                        <a:t>The architecture of a system is its structure in terms of separately specified components.</a:t>
                      </a:r>
                    </a:p>
                    <a:p>
                      <a:pPr marL="1257300" marR="0" lvl="1" indent="-342900" algn="l" defTabSz="914400" rtl="0" eaLnBrk="1" fontAlgn="base" latinLnBrk="0" hangingPunct="1">
                        <a:lnSpc>
                          <a:spcPct val="100000"/>
                        </a:lnSpc>
                        <a:spcBef>
                          <a:spcPct val="20000"/>
                        </a:spcBef>
                        <a:spcAft>
                          <a:spcPct val="0"/>
                        </a:spcAft>
                        <a:buClrTx/>
                        <a:buSzTx/>
                        <a:buFont typeface="Wingdings" charset="2"/>
                        <a:buChar char="Ø"/>
                        <a:tabLst>
                          <a:tab pos="969963" algn="l"/>
                          <a:tab pos="1082675" algn="l"/>
                          <a:tab pos="1485900" algn="l"/>
                          <a:tab pos="1600200" algn="l"/>
                        </a:tabLst>
                      </a:pPr>
                      <a:endParaRPr kumimoji="0" lang="en-US" altLang="en-US" sz="2400" b="0" i="0" u="none" strike="noStrike" cap="none" normalizeH="0" baseline="0">
                        <a:ln>
                          <a:noFill/>
                        </a:ln>
                        <a:solidFill>
                          <a:schemeClr val="tx1"/>
                        </a:solidFill>
                        <a:effectLst/>
                        <a:latin typeface="Arial" charset="0"/>
                        <a:ea typeface="Arial" charset="0"/>
                        <a:cs typeface="Arial"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400" b="0" i="0" u="none" strike="noStrike" cap="none" normalizeH="0" baseline="0">
                          <a:ln>
                            <a:noFill/>
                          </a:ln>
                          <a:solidFill>
                            <a:schemeClr val="tx1"/>
                          </a:solidFill>
                          <a:effectLst/>
                          <a:latin typeface="Arial" charset="0"/>
                          <a:ea typeface="Arial" charset="0"/>
                          <a:cs typeface="Arial" charset="0"/>
                        </a:rPr>
                        <a:t>The overall goal is to ensure that the structure will meet present and likely future demands on it.</a:t>
                      </a:r>
                    </a:p>
                    <a:p>
                      <a:pPr marL="1257300" marR="0" lvl="1" indent="-342900" algn="l" defTabSz="914400" rtl="0" eaLnBrk="1" fontAlgn="base" latinLnBrk="0" hangingPunct="1">
                        <a:lnSpc>
                          <a:spcPct val="100000"/>
                        </a:lnSpc>
                        <a:spcBef>
                          <a:spcPct val="20000"/>
                        </a:spcBef>
                        <a:spcAft>
                          <a:spcPct val="0"/>
                        </a:spcAft>
                        <a:buClrTx/>
                        <a:buSzTx/>
                        <a:buFont typeface="Wingdings" charset="2"/>
                        <a:buChar char="Ø"/>
                        <a:tabLst>
                          <a:tab pos="969963" algn="l"/>
                          <a:tab pos="1082675" algn="l"/>
                          <a:tab pos="1485900" algn="l"/>
                          <a:tab pos="1600200" algn="l"/>
                        </a:tabLst>
                      </a:pPr>
                      <a:endParaRPr kumimoji="0" lang="en-US" altLang="en-US" sz="2400" b="0" i="0" u="none" strike="noStrike" cap="none" normalizeH="0" baseline="0">
                        <a:ln>
                          <a:noFill/>
                        </a:ln>
                        <a:solidFill>
                          <a:schemeClr val="tx1"/>
                        </a:solidFill>
                        <a:effectLst/>
                        <a:latin typeface="Arial" charset="0"/>
                        <a:ea typeface="Arial" charset="0"/>
                        <a:cs typeface="Arial"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400" b="0" i="0" u="none" strike="noStrike" cap="none" normalizeH="0" baseline="0">
                          <a:ln>
                            <a:noFill/>
                          </a:ln>
                          <a:solidFill>
                            <a:schemeClr val="tx1"/>
                          </a:solidFill>
                          <a:effectLst/>
                          <a:latin typeface="Arial" charset="0"/>
                          <a:ea typeface="Arial" charset="0"/>
                          <a:cs typeface="Arial" charset="0"/>
                        </a:rPr>
                        <a:t>Major concerns are to make the system</a:t>
                      </a:r>
                      <a:r>
                        <a:rPr kumimoji="0" lang="en-US" altLang="en-US" sz="3200" b="0" i="0" u="none" strike="noStrike" cap="none" normalizeH="0" baseline="0">
                          <a:ln>
                            <a:noFill/>
                          </a:ln>
                          <a:solidFill>
                            <a:schemeClr val="tx1"/>
                          </a:solidFill>
                          <a:effectLst/>
                          <a:latin typeface="Arial" charset="0"/>
                          <a:ea typeface="Arial" charset="0"/>
                          <a:cs typeface="Arial" charset="0"/>
                        </a:rPr>
                        <a:t>:</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2000" b="0" i="0" u="none" strike="noStrike" cap="none" normalizeH="0" baseline="0">
                          <a:ln>
                            <a:noFill/>
                          </a:ln>
                          <a:solidFill>
                            <a:srgbClr val="CC0099"/>
                          </a:solidFill>
                          <a:effectLst/>
                          <a:latin typeface="Arial" charset="0"/>
                          <a:ea typeface="Arial" charset="0"/>
                          <a:cs typeface="Arial" charset="0"/>
                        </a:rPr>
                        <a:t>Reliable</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2000" b="0" i="0" u="none" strike="noStrike" cap="none" normalizeH="0" baseline="0">
                          <a:ln>
                            <a:noFill/>
                          </a:ln>
                          <a:solidFill>
                            <a:srgbClr val="CC0099"/>
                          </a:solidFill>
                          <a:effectLst/>
                          <a:latin typeface="Arial" charset="0"/>
                          <a:ea typeface="Arial" charset="0"/>
                          <a:cs typeface="Arial" charset="0"/>
                        </a:rPr>
                        <a:t>Manageable</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2000" b="0" i="0" u="none" strike="noStrike" cap="none" normalizeH="0" baseline="0">
                          <a:ln>
                            <a:noFill/>
                          </a:ln>
                          <a:solidFill>
                            <a:srgbClr val="CC0099"/>
                          </a:solidFill>
                          <a:effectLst/>
                          <a:latin typeface="Arial" charset="0"/>
                          <a:ea typeface="Arial" charset="0"/>
                          <a:cs typeface="Arial" charset="0"/>
                        </a:rPr>
                        <a:t>Adaptable</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2000" b="0" i="0" u="none" strike="noStrike" cap="none" normalizeH="0" baseline="0">
                          <a:ln>
                            <a:noFill/>
                          </a:ln>
                          <a:solidFill>
                            <a:srgbClr val="CC0099"/>
                          </a:solidFill>
                          <a:effectLst/>
                          <a:latin typeface="Arial" charset="0"/>
                          <a:ea typeface="Arial" charset="0"/>
                          <a:cs typeface="Arial" charset="0"/>
                        </a:rPr>
                        <a:t>Cost-effective</a:t>
                      </a:r>
                    </a:p>
                  </a:txBody>
                  <a:tcPr marT="45724" marB="45724"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6391"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FontTx/>
              <a:buNone/>
            </a:pPr>
            <a:fld id="{00E389C6-035E-184D-A9D5-55745F3282A2}" type="slidenum">
              <a:rPr lang="en-US" altLang="en-US" sz="1400"/>
              <a:pPr>
                <a:spcBef>
                  <a:spcPct val="0"/>
                </a:spcBef>
                <a:buFontTx/>
                <a:buNone/>
              </a:pPr>
              <a:t>9</a:t>
            </a:fld>
            <a:endParaRPr lang="en-US" altLang="en-US" sz="1400"/>
          </a:p>
        </p:txBody>
      </p:sp>
      <p:sp>
        <p:nvSpPr>
          <p:cNvPr id="1843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Architectural Models-Intro</a:t>
            </a:r>
          </a:p>
        </p:txBody>
      </p:sp>
      <p:graphicFrame>
        <p:nvGraphicFramePr>
          <p:cNvPr id="13333" name="Group 21"/>
          <p:cNvGraphicFramePr>
            <a:graphicFrameLocks noGrp="1"/>
          </p:cNvGraphicFramePr>
          <p:nvPr>
            <p:ph type="tbl" idx="1"/>
          </p:nvPr>
        </p:nvGraphicFramePr>
        <p:xfrm>
          <a:off x="533400" y="1560513"/>
          <a:ext cx="8229600" cy="4383088"/>
        </p:xfrm>
        <a:graphic>
          <a:graphicData uri="http://schemas.openxmlformats.org/drawingml/2006/table">
            <a:tbl>
              <a:tblPr rtl="1"/>
              <a:tblGrid>
                <a:gridCol w="8229600"/>
              </a:tblGrid>
              <a:tr h="4383088">
                <a:tc>
                  <a:txBody>
                    <a:bodyPr/>
                    <a:lstStyle>
                      <a:lvl1pPr marL="338138" indent="-338138">
                        <a:spcBef>
                          <a:spcPct val="20000"/>
                        </a:spcBef>
                        <a:buFont typeface="Wingdings" charset="2"/>
                        <a:tabLst>
                          <a:tab pos="969963" algn="l"/>
                          <a:tab pos="1082675" algn="l"/>
                          <a:tab pos="1485900" algn="l"/>
                          <a:tab pos="1600200" algn="l"/>
                        </a:tabLst>
                        <a:defRPr sz="2800">
                          <a:solidFill>
                            <a:schemeClr val="tx1"/>
                          </a:solidFill>
                          <a:latin typeface="Arial" charset="0"/>
                          <a:ea typeface="Arial" charset="0"/>
                          <a:cs typeface="Arial" charset="0"/>
                        </a:defRPr>
                      </a:lvl1pPr>
                      <a:lvl2pPr marL="1257300" indent="-342900">
                        <a:spcBef>
                          <a:spcPct val="20000"/>
                        </a:spcBef>
                        <a:buFont typeface="Wingdings" charset="2"/>
                        <a:tabLst>
                          <a:tab pos="969963" algn="l"/>
                          <a:tab pos="1082675" algn="l"/>
                          <a:tab pos="1485900" algn="l"/>
                          <a:tab pos="1600200"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082675" algn="l"/>
                          <a:tab pos="1485900" algn="l"/>
                          <a:tab pos="1600200" algn="l"/>
                        </a:tabLst>
                        <a:defRPr sz="2000">
                          <a:solidFill>
                            <a:schemeClr val="tx1"/>
                          </a:solidFill>
                          <a:latin typeface="Arial" charset="0"/>
                          <a:ea typeface="Arial" charset="0"/>
                          <a:cs typeface="Arial" charset="0"/>
                        </a:defRPr>
                      </a:lvl3pPr>
                      <a:lvl4pPr marL="1600200" indent="-22860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4pPr>
                      <a:lvl5pPr marL="2057400" indent="-228600">
                        <a:spcBef>
                          <a:spcPct val="20000"/>
                        </a:spcBef>
                        <a:buFont typeface="Arial" charset="0"/>
                        <a:tabLst>
                          <a:tab pos="969963" algn="l"/>
                          <a:tab pos="1082675" algn="l"/>
                          <a:tab pos="1485900" algn="l"/>
                          <a:tab pos="1600200"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tabLst>
                          <a:tab pos="969963" algn="l"/>
                          <a:tab pos="1082675" algn="l"/>
                          <a:tab pos="1485900" algn="l"/>
                          <a:tab pos="1600200"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8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2800" b="0" i="0" u="none" strike="noStrike" cap="none" normalizeH="0" baseline="0">
                          <a:ln>
                            <a:noFill/>
                          </a:ln>
                          <a:solidFill>
                            <a:schemeClr val="tx1"/>
                          </a:solidFill>
                          <a:effectLst/>
                          <a:latin typeface="Arial" charset="0"/>
                          <a:ea typeface="宋体" charset="0"/>
                        </a:rPr>
                        <a:t>An architectural Model of a distributed system first s</a:t>
                      </a:r>
                      <a:r>
                        <a:rPr kumimoji="0" lang="en-US" altLang="en-US" sz="2800" b="0" i="0" u="none" strike="noStrike" cap="none" normalizeH="0" baseline="0">
                          <a:ln>
                            <a:noFill/>
                          </a:ln>
                          <a:solidFill>
                            <a:srgbClr val="000000"/>
                          </a:solidFill>
                          <a:effectLst/>
                          <a:latin typeface="Arial" charset="0"/>
                          <a:ea typeface="宋体" charset="0"/>
                        </a:rPr>
                        <a:t>implifies and abstracts the functions of the individual components of a distributed system.</a:t>
                      </a:r>
                    </a:p>
                    <a:p>
                      <a:pPr marL="338138" marR="0" lvl="0" indent="-338138" algn="l" defTabSz="914400" rtl="0" eaLnBrk="1" fontAlgn="base" latinLnBrk="0" hangingPunct="1">
                        <a:lnSpc>
                          <a:spcPct val="80000"/>
                        </a:lnSpc>
                        <a:spcBef>
                          <a:spcPct val="20000"/>
                        </a:spcBef>
                        <a:spcAft>
                          <a:spcPct val="0"/>
                        </a:spcAft>
                        <a:buClrTx/>
                        <a:buSzTx/>
                        <a:buFont typeface="Wingdings" charset="2"/>
                        <a:buChar char="§"/>
                        <a:tabLst>
                          <a:tab pos="969963" algn="l"/>
                          <a:tab pos="1082675" algn="l"/>
                          <a:tab pos="1485900" algn="l"/>
                          <a:tab pos="1600200" algn="l"/>
                        </a:tabLst>
                      </a:pPr>
                      <a:endParaRPr kumimoji="0" lang="en-US" altLang="en-US" sz="2800" b="0" i="0" u="none" strike="noStrike" cap="none" normalizeH="0" baseline="0">
                        <a:ln>
                          <a:noFill/>
                        </a:ln>
                        <a:solidFill>
                          <a:srgbClr val="000000"/>
                        </a:solidFill>
                        <a:effectLst/>
                        <a:latin typeface="Arial" charset="0"/>
                        <a:ea typeface="宋体" charset="0"/>
                      </a:endParaRPr>
                    </a:p>
                    <a:p>
                      <a:pPr marL="338138" marR="0" lvl="0" indent="-338138" algn="l" defTabSz="914400" rtl="0" eaLnBrk="1" fontAlgn="base" latinLnBrk="0" hangingPunct="1">
                        <a:lnSpc>
                          <a:spcPct val="8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2800" b="0" i="0" u="none" strike="noStrike" cap="none" normalizeH="0" baseline="0">
                          <a:ln>
                            <a:noFill/>
                          </a:ln>
                          <a:solidFill>
                            <a:srgbClr val="000000"/>
                          </a:solidFill>
                          <a:effectLst/>
                          <a:latin typeface="Arial" charset="0"/>
                          <a:ea typeface="宋体" charset="0"/>
                        </a:rPr>
                        <a:t>An initial simplification is achieved by classifying processes as:</a:t>
                      </a:r>
                    </a:p>
                    <a:p>
                      <a:pPr marL="1257300"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400" b="0" i="0" u="none" strike="noStrike" cap="none" normalizeH="0" baseline="0">
                          <a:ln>
                            <a:noFill/>
                          </a:ln>
                          <a:solidFill>
                            <a:srgbClr val="CC0099"/>
                          </a:solidFill>
                          <a:effectLst/>
                          <a:latin typeface="Arial" charset="0"/>
                          <a:ea typeface="宋体" charset="0"/>
                        </a:rPr>
                        <a:t>Server processes</a:t>
                      </a:r>
                    </a:p>
                    <a:p>
                      <a:pPr marL="1257300"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400" b="0" i="0" u="none" strike="noStrike" cap="none" normalizeH="0" baseline="0">
                          <a:ln>
                            <a:noFill/>
                          </a:ln>
                          <a:solidFill>
                            <a:srgbClr val="CC0099"/>
                          </a:solidFill>
                          <a:effectLst/>
                          <a:latin typeface="Arial" charset="0"/>
                          <a:ea typeface="宋体" charset="0"/>
                        </a:rPr>
                        <a:t>Client processes</a:t>
                      </a:r>
                    </a:p>
                    <a:p>
                      <a:pPr marL="1257300"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400" b="0" i="0" u="none" strike="noStrike" cap="none" normalizeH="0" baseline="0">
                          <a:ln>
                            <a:noFill/>
                          </a:ln>
                          <a:solidFill>
                            <a:srgbClr val="CC0099"/>
                          </a:solidFill>
                          <a:effectLst/>
                          <a:latin typeface="Arial" charset="0"/>
                          <a:ea typeface="宋体" charset="0"/>
                        </a:rPr>
                        <a:t>Peer processes</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2000" b="0" i="0" u="none" strike="noStrike" cap="none" normalizeH="0" baseline="0">
                          <a:ln>
                            <a:noFill/>
                          </a:ln>
                          <a:solidFill>
                            <a:srgbClr val="000000"/>
                          </a:solidFill>
                          <a:effectLst/>
                          <a:latin typeface="Arial" charset="0"/>
                          <a:ea typeface="宋体" charset="0"/>
                        </a:rPr>
                        <a:t>Cooperate and communicate in a symmetric manner to perform a task.</a:t>
                      </a:r>
                    </a:p>
                    <a:p>
                      <a:pPr marL="338138" marR="0" lvl="0" indent="-338138" algn="l" defTabSz="914400" rtl="0" eaLnBrk="1" fontAlgn="base" latinLnBrk="0" hangingPunct="1">
                        <a:lnSpc>
                          <a:spcPct val="80000"/>
                        </a:lnSpc>
                        <a:spcBef>
                          <a:spcPct val="20000"/>
                        </a:spcBef>
                        <a:spcAft>
                          <a:spcPct val="0"/>
                        </a:spcAft>
                        <a:buClrTx/>
                        <a:buSzTx/>
                        <a:buFont typeface="Wingdings" charset="2"/>
                        <a:buChar char="§"/>
                        <a:tabLst>
                          <a:tab pos="969963" algn="l"/>
                          <a:tab pos="1082675" algn="l"/>
                          <a:tab pos="1485900" algn="l"/>
                          <a:tab pos="1600200" algn="l"/>
                        </a:tabLst>
                      </a:pPr>
                      <a:endParaRPr kumimoji="0" lang="en-US" altLang="en-US" sz="2800" b="0" i="0" u="none" strike="noStrike" cap="none" normalizeH="0" baseline="0">
                        <a:ln>
                          <a:noFill/>
                        </a:ln>
                        <a:solidFill>
                          <a:srgbClr val="000000"/>
                        </a:solidFill>
                        <a:effectLst/>
                        <a:latin typeface="Arial" charset="0"/>
                        <a:ea typeface="宋体" charset="0"/>
                      </a:endParaRPr>
                    </a:p>
                  </a:txBody>
                  <a:tcPr marT="45721" marB="4572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8439" name="Text Box 9"/>
          <p:cNvSpPr txBox="1">
            <a:spLocks noChangeArrowheads="1"/>
          </p:cNvSpPr>
          <p:nvPr/>
        </p:nvSpPr>
        <p:spPr bwMode="auto">
          <a:xfrm>
            <a:off x="6964363" y="0"/>
            <a:ext cx="2089150" cy="379413"/>
          </a:xfrm>
          <a:prstGeom prst="rect">
            <a:avLst/>
          </a:prstGeom>
          <a:solidFill>
            <a:schemeClr val="bg1">
              <a:alpha val="72156"/>
            </a:schemeClr>
          </a:solidFill>
          <a:ln w="12700">
            <a:solidFill>
              <a:schemeClr val="bg1"/>
            </a:solidFill>
            <a:miter lim="800000"/>
            <a:headEnd type="none" w="sm" len="sm"/>
            <a:tailEnd type="none" w="sm" len="sm"/>
          </a:ln>
        </p:spPr>
        <p:txBody>
          <a:bodyPr wrap="none">
            <a:spAutoFit/>
          </a:bodyPr>
          <a:lstStyle>
            <a:lvl1pPr>
              <a:spcBef>
                <a:spcPct val="20000"/>
              </a:spcBef>
              <a:buFont typeface="Wingdings" charset="2"/>
              <a:buChar char="§"/>
              <a:tabLst>
                <a:tab pos="1262063" algn="l"/>
              </a:tabLst>
              <a:defRPr sz="3200">
                <a:solidFill>
                  <a:schemeClr val="tx1"/>
                </a:solidFill>
                <a:latin typeface="Arial" charset="0"/>
                <a:ea typeface="Arial" charset="0"/>
                <a:cs typeface="Arial" charset="0"/>
              </a:defRPr>
            </a:lvl1pPr>
            <a:lvl2pPr marL="742950" indent="-285750">
              <a:spcBef>
                <a:spcPct val="20000"/>
              </a:spcBef>
              <a:buFont typeface="Wingdings" charset="2"/>
              <a:buChar char="Ø"/>
              <a:tabLst>
                <a:tab pos="1262063" algn="l"/>
              </a:tabLst>
              <a:defRPr sz="2800">
                <a:solidFill>
                  <a:schemeClr val="tx1"/>
                </a:solidFill>
                <a:latin typeface="Arial" charset="0"/>
                <a:ea typeface="Arial" charset="0"/>
                <a:cs typeface="Arial" charset="0"/>
              </a:defRPr>
            </a:lvl2pPr>
            <a:lvl3pPr marL="1143000" indent="-228600">
              <a:spcBef>
                <a:spcPct val="20000"/>
              </a:spcBef>
              <a:buFont typeface="Wingdings" charset="2"/>
              <a:buChar char="v"/>
              <a:tabLst>
                <a:tab pos="1262063" algn="l"/>
              </a:tabLst>
              <a:defRPr sz="2400">
                <a:solidFill>
                  <a:schemeClr val="tx1"/>
                </a:solidFill>
                <a:latin typeface="Arial" charset="0"/>
                <a:ea typeface="Arial" charset="0"/>
                <a:cs typeface="Arial" charset="0"/>
              </a:defRPr>
            </a:lvl3pPr>
            <a:lvl4pPr marL="1600200" indent="-228600">
              <a:spcBef>
                <a:spcPct val="20000"/>
              </a:spcBef>
              <a:buChar char="•"/>
              <a:tabLst>
                <a:tab pos="1262063" algn="l"/>
              </a:tabLst>
              <a:defRPr sz="2000">
                <a:solidFill>
                  <a:schemeClr val="tx1"/>
                </a:solidFill>
                <a:latin typeface="Arial" charset="0"/>
                <a:ea typeface="Arial" charset="0"/>
                <a:cs typeface="Arial" charset="0"/>
              </a:defRPr>
            </a:lvl4pPr>
            <a:lvl5pPr marL="2057400" indent="-228600">
              <a:spcBef>
                <a:spcPct val="20000"/>
              </a:spcBef>
              <a:buFont typeface="Arial" charset="0"/>
              <a:buChar char="»"/>
              <a:tabLst>
                <a:tab pos="1262063" algn="l"/>
              </a:tabLst>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tabLst>
                <a:tab pos="1262063" algn="l"/>
              </a:tabLst>
              <a:defRPr sz="2000">
                <a:solidFill>
                  <a:schemeClr val="tx1"/>
                </a:solidFill>
                <a:latin typeface="Arial" charset="0"/>
                <a:ea typeface="Arial" charset="0"/>
                <a:cs typeface="Arial" charset="0"/>
              </a:defRPr>
            </a:lvl9pPr>
          </a:lstStyle>
          <a:p>
            <a:pPr algn="ctr">
              <a:spcBef>
                <a:spcPct val="50000"/>
              </a:spcBef>
              <a:buFontTx/>
              <a:buNone/>
            </a:pPr>
            <a:r>
              <a:rPr lang="en-US" altLang="en-US" sz="1800" b="1" u="sng"/>
              <a:t>SYSTEM MODEL</a:t>
            </a:r>
            <a:r>
              <a:rPr lang="en-US" altLang="en-US" sz="1800"/>
              <a:t> </a:t>
            </a:r>
            <a:endParaRPr lang="en-US" altLang="en-US" sz="1400" b="1" u="sng"/>
          </a:p>
        </p:txBody>
      </p:sp>
      <p:sp>
        <p:nvSpPr>
          <p:cNvPr id="2" name="Footer Placeholder 1"/>
          <p:cNvSpPr>
            <a:spLocks noGrp="1"/>
          </p:cNvSpPr>
          <p:nvPr>
            <p:ph type="ftr" sz="quarter" idx="10"/>
          </p:nvPr>
        </p:nvSpPr>
        <p:spPr/>
        <p:txBody>
          <a:bodyPr/>
          <a:lstStyle/>
          <a:p>
            <a:pPr>
              <a:defRPr/>
            </a:pPr>
            <a:r>
              <a:rPr lang="en-US" smtClean="0"/>
              <a:t>Distributed System (DS)</a:t>
            </a:r>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8569</TotalTime>
  <Words>5118</Words>
  <Application>Microsoft Macintosh PowerPoint</Application>
  <PresentationFormat>On-screen Show (4:3)</PresentationFormat>
  <Paragraphs>926</Paragraphs>
  <Slides>73</Slides>
  <Notes>71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Wingdings</vt:lpstr>
      <vt:lpstr>宋体</vt:lpstr>
      <vt:lpstr>Tahoma</vt:lpstr>
      <vt:lpstr>Times</vt:lpstr>
      <vt:lpstr>Default Design</vt:lpstr>
      <vt:lpstr>Distributed System (BESE-VII)</vt:lpstr>
      <vt:lpstr>Chapter 1: Introduction to Distributed System</vt:lpstr>
      <vt:lpstr>Topics</vt:lpstr>
      <vt:lpstr>Introduction</vt:lpstr>
      <vt:lpstr>Introduction</vt:lpstr>
      <vt:lpstr>Introduction</vt:lpstr>
      <vt:lpstr>Introduction</vt:lpstr>
      <vt:lpstr>Architectural Models-Intro</vt:lpstr>
      <vt:lpstr>Architectural Models-Intro</vt:lpstr>
      <vt:lpstr>Software Layers</vt:lpstr>
      <vt:lpstr>Software Layers</vt:lpstr>
      <vt:lpstr>Software Layers</vt:lpstr>
      <vt:lpstr>Software Layers</vt:lpstr>
      <vt:lpstr>Software Layers</vt:lpstr>
      <vt:lpstr>System Architectures</vt:lpstr>
      <vt:lpstr>System Architectures</vt:lpstr>
      <vt:lpstr>System Architectures</vt:lpstr>
      <vt:lpstr>System Architectures</vt:lpstr>
      <vt:lpstr>System Architectures</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Decentralized system architectures</vt:lpstr>
      <vt:lpstr>Example: P2P file sharing (1)</vt:lpstr>
      <vt:lpstr>Example: P2P file sharing (1)</vt:lpstr>
      <vt:lpstr>Spontaneous networks</vt:lpstr>
      <vt:lpstr>Design Requirements for distributed architectures</vt:lpstr>
      <vt:lpstr>Design Requirements for distributed architectures</vt:lpstr>
      <vt:lpstr>Design Requirements for distributed architectures</vt:lpstr>
      <vt:lpstr>Design Requirements for distributed architectures</vt:lpstr>
      <vt:lpstr>Fundamental Models</vt:lpstr>
      <vt:lpstr>Fundamental Models-Intro</vt:lpstr>
      <vt:lpstr>Fundamental Models-Intro</vt:lpstr>
      <vt:lpstr>Fundamental Models-Intro</vt:lpstr>
      <vt:lpstr>Interaction Model </vt:lpstr>
      <vt:lpstr>Interaction Model-Communication Channels </vt:lpstr>
      <vt:lpstr>Interaction Model-Communication Channels</vt:lpstr>
      <vt:lpstr>Interaction Model-Computer Clock </vt:lpstr>
      <vt:lpstr>Interaction Model-Computer Clock </vt:lpstr>
      <vt:lpstr>Interaction Model-Variations </vt:lpstr>
      <vt:lpstr>Interaction Model </vt:lpstr>
      <vt:lpstr>Interaction Model </vt:lpstr>
      <vt:lpstr>Interaction Model </vt:lpstr>
      <vt:lpstr>Interaction Model </vt:lpstr>
      <vt:lpstr>Interaction Model </vt:lpstr>
      <vt:lpstr>Failure Model</vt:lpstr>
      <vt:lpstr>Failure Model</vt:lpstr>
      <vt:lpstr>Failure Model</vt:lpstr>
      <vt:lpstr>Failure Model</vt:lpstr>
      <vt:lpstr>Failure Model</vt:lpstr>
      <vt:lpstr>Failure Model</vt:lpstr>
      <vt:lpstr>Failure Model</vt:lpstr>
      <vt:lpstr>Security Model</vt:lpstr>
      <vt:lpstr>Security Model</vt:lpstr>
      <vt:lpstr>Security Model</vt:lpstr>
      <vt:lpstr>Security Model</vt:lpstr>
      <vt:lpstr>Security Model</vt:lpstr>
      <vt:lpstr>Security Model</vt:lpstr>
      <vt:lpstr>Security Model</vt:lpstr>
      <vt:lpstr>Security Model</vt:lpstr>
      <vt:lpstr>Security Model</vt:lpstr>
    </vt:vector>
  </TitlesOfParts>
  <Manager/>
  <Company>NCIT</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Models</dc:title>
  <dc:subject>Distributed System (DS)</dc:subject>
  <dc:creator>Madan Kadariya</dc:creator>
  <cp:keywords>System Model, Architecture, Failure, Security</cp:keywords>
  <dc:description/>
  <cp:lastModifiedBy>Microsoft Office User</cp:lastModifiedBy>
  <cp:revision>17</cp:revision>
  <cp:lastPrinted>2016-04-07T14:44:45Z</cp:lastPrinted>
  <dcterms:created xsi:type="dcterms:W3CDTF">2016-04-07T14:33:47Z</dcterms:created>
  <dcterms:modified xsi:type="dcterms:W3CDTF">2016-04-13T13:23:45Z</dcterms:modified>
  <cp:category>Lecture Slide</cp:category>
</cp:coreProperties>
</file>