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58"/>
  </p:notesMasterIdLst>
  <p:handoutMasterIdLst>
    <p:handoutMasterId r:id="rId59"/>
  </p:handoutMasterIdLst>
  <p:sldIdLst>
    <p:sldId id="558" r:id="rId2"/>
    <p:sldId id="559" r:id="rId3"/>
    <p:sldId id="560" r:id="rId4"/>
    <p:sldId id="256" r:id="rId5"/>
    <p:sldId id="257" r:id="rId6"/>
    <p:sldId id="306" r:id="rId7"/>
    <p:sldId id="279" r:id="rId8"/>
    <p:sldId id="468" r:id="rId9"/>
    <p:sldId id="469" r:id="rId10"/>
    <p:sldId id="471" r:id="rId11"/>
    <p:sldId id="470" r:id="rId12"/>
    <p:sldId id="293" r:id="rId13"/>
    <p:sldId id="305" r:id="rId14"/>
    <p:sldId id="258" r:id="rId15"/>
    <p:sldId id="307" r:id="rId16"/>
    <p:sldId id="565" r:id="rId17"/>
    <p:sldId id="566" r:id="rId18"/>
    <p:sldId id="259" r:id="rId19"/>
    <p:sldId id="561" r:id="rId20"/>
    <p:sldId id="562" r:id="rId21"/>
    <p:sldId id="261" r:id="rId22"/>
    <p:sldId id="563" r:id="rId23"/>
    <p:sldId id="564" r:id="rId24"/>
    <p:sldId id="281" r:id="rId25"/>
    <p:sldId id="295" r:id="rId26"/>
    <p:sldId id="285" r:id="rId27"/>
    <p:sldId id="282" r:id="rId28"/>
    <p:sldId id="286" r:id="rId29"/>
    <p:sldId id="287" r:id="rId30"/>
    <p:sldId id="443" r:id="rId31"/>
    <p:sldId id="542" r:id="rId32"/>
    <p:sldId id="288" r:id="rId33"/>
    <p:sldId id="283" r:id="rId34"/>
    <p:sldId id="444" r:id="rId35"/>
    <p:sldId id="289" r:id="rId36"/>
    <p:sldId id="291" r:id="rId37"/>
    <p:sldId id="543" r:id="rId38"/>
    <p:sldId id="464" r:id="rId39"/>
    <p:sldId id="465" r:id="rId40"/>
    <p:sldId id="466" r:id="rId41"/>
    <p:sldId id="467" r:id="rId42"/>
    <p:sldId id="263" r:id="rId43"/>
    <p:sldId id="264" r:id="rId44"/>
    <p:sldId id="265" r:id="rId45"/>
    <p:sldId id="266" r:id="rId46"/>
    <p:sldId id="267" r:id="rId47"/>
    <p:sldId id="294" r:id="rId48"/>
    <p:sldId id="296" r:id="rId49"/>
    <p:sldId id="445" r:id="rId50"/>
    <p:sldId id="448" r:id="rId51"/>
    <p:sldId id="274" r:id="rId52"/>
    <p:sldId id="298" r:id="rId53"/>
    <p:sldId id="297" r:id="rId54"/>
    <p:sldId id="300" r:id="rId55"/>
    <p:sldId id="302" r:id="rId56"/>
    <p:sldId id="30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02"/>
    <p:restoredTop sz="76364" autoAdjust="0"/>
  </p:normalViewPr>
  <p:slideViewPr>
    <p:cSldViewPr>
      <p:cViewPr>
        <p:scale>
          <a:sx n="80" d="100"/>
          <a:sy n="80" d="100"/>
        </p:scale>
        <p:origin x="1488"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A0406B-5F90-1F4F-88F5-642EBD3B8286}" type="datetimeFigureOut">
              <a:rPr lang="en-US" smtClean="0"/>
              <a:t>4/25/16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EE914-E5C7-C04B-A0C7-86983D44851D}" type="slidenum">
              <a:rPr lang="en-US" smtClean="0"/>
              <a:t>‹#›</a:t>
            </a:fld>
            <a:endParaRPr lang="en-US"/>
          </a:p>
        </p:txBody>
      </p:sp>
    </p:spTree>
    <p:extLst>
      <p:ext uri="{BB962C8B-B14F-4D97-AF65-F5344CB8AC3E}">
        <p14:creationId xmlns:p14="http://schemas.microsoft.com/office/powerpoint/2010/main" val="10776375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A54D2-1A2A-480C-90CE-88620EECE9A0}" type="datetimeFigureOut">
              <a:rPr lang="en-US" smtClean="0"/>
              <a:pPr/>
              <a:t>4/25/16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17CD3-4D01-4566-B42D-5A4C45767059}" type="slidenum">
              <a:rPr lang="en-US" smtClean="0"/>
              <a:pPr/>
              <a:t>‹#›</a:t>
            </a:fld>
            <a:endParaRPr lang="en-US"/>
          </a:p>
        </p:txBody>
      </p:sp>
    </p:spTree>
    <p:extLst>
      <p:ext uri="{BB962C8B-B14F-4D97-AF65-F5344CB8AC3E}">
        <p14:creationId xmlns:p14="http://schemas.microsoft.com/office/powerpoint/2010/main" val="10336608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872F8FA-E57E-411E-9D81-6B33CF10188F}" type="slidenum">
              <a:rPr lang="en-US" smtClean="0"/>
              <a:pPr/>
              <a:t>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618"/>
            <a:ext cx="5029200" cy="4115237"/>
          </a:xfrm>
          <a:noFill/>
          <a:ln/>
        </p:spPr>
        <p:txBody>
          <a:bodyPr/>
          <a:lstStyle/>
          <a:p>
            <a:pPr eaLnBrk="1" hangingPunct="1"/>
            <a:r>
              <a:rPr lang="en-US" sz="1400" smtClean="0"/>
              <a:t>Assumptions:</a:t>
            </a:r>
          </a:p>
          <a:p>
            <a:pPr eaLnBrk="1" hangingPunct="1"/>
            <a:r>
              <a:rPr lang="en-US" sz="1400" smtClean="0"/>
              <a:t>	Graduate level</a:t>
            </a:r>
          </a:p>
          <a:p>
            <a:pPr eaLnBrk="1" hangingPunct="1"/>
            <a:r>
              <a:rPr lang="en-US" sz="1400" smtClean="0"/>
              <a:t>	Operating Systems</a:t>
            </a:r>
          </a:p>
          <a:p>
            <a:pPr eaLnBrk="1" hangingPunct="1"/>
            <a:r>
              <a:rPr lang="en-US" sz="1400" smtClean="0"/>
              <a:t>	Making Choices about operation systems</a:t>
            </a:r>
          </a:p>
          <a:p>
            <a:pPr eaLnBrk="1" hangingPunct="1"/>
            <a:endParaRPr lang="en-US" sz="1400" smtClean="0"/>
          </a:p>
          <a:p>
            <a:pPr eaLnBrk="1" hangingPunct="1"/>
            <a:r>
              <a:rPr lang="en-US" sz="1400" smtClean="0"/>
              <a:t>Why a micro-century? …just about enough time for one concept</a:t>
            </a:r>
            <a:endParaRPr lang="en-US" smtClean="0"/>
          </a:p>
        </p:txBody>
      </p:sp>
    </p:spTree>
    <p:extLst>
      <p:ext uri="{BB962C8B-B14F-4D97-AF65-F5344CB8AC3E}">
        <p14:creationId xmlns:p14="http://schemas.microsoft.com/office/powerpoint/2010/main" val="4085336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04351AA3-6E7A-C243-A6B8-62EC69FBA84C}" type="slidenum">
              <a:rPr lang="zh-CN" altLang="en-US" sz="1200" i="0">
                <a:ea typeface="宋体" charset="0"/>
              </a:rPr>
              <a:pPr eaLnBrk="1" hangingPunct="1"/>
              <a:t>38</a:t>
            </a:fld>
            <a:endParaRPr lang="en-US" altLang="zh-CN" sz="1200" i="0">
              <a:ea typeface="宋体"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dirty="0">
                <a:latin typeface="Times New Roman" charset="0"/>
                <a:ea typeface="宋体" charset="0"/>
                <a:cs typeface="宋体" charset="0"/>
              </a:rPr>
              <a:t>See http://</a:t>
            </a:r>
            <a:r>
              <a:rPr lang="en-US" altLang="zh-CN" dirty="0" err="1">
                <a:latin typeface="Times New Roman" charset="0"/>
                <a:ea typeface="宋体" charset="0"/>
                <a:cs typeface="宋体" charset="0"/>
              </a:rPr>
              <a:t>tf.nist.gov</a:t>
            </a:r>
            <a:r>
              <a:rPr lang="en-US" altLang="zh-CN" dirty="0">
                <a:latin typeface="Times New Roman" charset="0"/>
                <a:ea typeface="宋体" charset="0"/>
                <a:cs typeface="宋体" charset="0"/>
              </a:rPr>
              <a:t>/service/</a:t>
            </a:r>
            <a:r>
              <a:rPr lang="en-US" altLang="zh-CN" dirty="0" err="1">
                <a:latin typeface="Times New Roman" charset="0"/>
                <a:ea typeface="宋体" charset="0"/>
                <a:cs typeface="宋体" charset="0"/>
              </a:rPr>
              <a:t>its.htm</a:t>
            </a:r>
            <a:r>
              <a:rPr lang="en-US" altLang="zh-CN" dirty="0">
                <a:latin typeface="Times New Roman" charset="0"/>
                <a:ea typeface="宋体" charset="0"/>
                <a:cs typeface="宋体" charset="0"/>
              </a:rPr>
              <a:t> for NTP</a:t>
            </a:r>
          </a:p>
          <a:p>
            <a:pPr eaLnBrk="1" hangingPunct="1"/>
            <a:r>
              <a:rPr lang="en-US" altLang="zh-CN" dirty="0">
                <a:latin typeface="Times New Roman" charset="0"/>
                <a:ea typeface="宋体" charset="0"/>
                <a:cs typeface="宋体" charset="0"/>
              </a:rPr>
              <a:t>The Network Time Protocol (NTP) is the most commonly used Internet time protocol, and the one that provides the best performance. Large computers and workstations often include NTP software with their operating systems. </a:t>
            </a:r>
          </a:p>
          <a:p>
            <a:pPr eaLnBrk="1" hangingPunct="1"/>
            <a:endParaRPr lang="en-US" altLang="zh-CN" dirty="0">
              <a:latin typeface="Times New Roman" charset="0"/>
              <a:ea typeface="宋体" charset="0"/>
              <a:cs typeface="宋体" charset="0"/>
            </a:endParaRPr>
          </a:p>
        </p:txBody>
      </p:sp>
    </p:spTree>
    <p:extLst>
      <p:ext uri="{BB962C8B-B14F-4D97-AF65-F5344CB8AC3E}">
        <p14:creationId xmlns:p14="http://schemas.microsoft.com/office/powerpoint/2010/main" val="166926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437DCD44-8416-F24C-86F5-399CDCF5A774}" type="slidenum">
              <a:rPr lang="zh-CN" altLang="en-US" sz="1200" i="0">
                <a:ea typeface="宋体" charset="0"/>
              </a:rPr>
              <a:pPr eaLnBrk="1" hangingPunct="1"/>
              <a:t>39</a:t>
            </a:fld>
            <a:endParaRPr lang="en-US" altLang="zh-CN" sz="1200" i="0">
              <a:ea typeface="宋体"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Times New Roman" charset="0"/>
                <a:ea typeface="宋体" charset="0"/>
                <a:cs typeface="宋体" charset="0"/>
              </a:rPr>
              <a:t>Multipath/multi-server!</a:t>
            </a:r>
          </a:p>
        </p:txBody>
      </p:sp>
    </p:spTree>
    <p:extLst>
      <p:ext uri="{BB962C8B-B14F-4D97-AF65-F5344CB8AC3E}">
        <p14:creationId xmlns:p14="http://schemas.microsoft.com/office/powerpoint/2010/main" val="288577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A7FDCFFA-96D1-2940-A320-CCFBC4842DE7}" type="slidenum">
              <a:rPr lang="zh-CN" altLang="en-US" sz="1200" i="0">
                <a:ea typeface="宋体" charset="0"/>
              </a:rPr>
              <a:pPr eaLnBrk="1" hangingPunct="1"/>
              <a:t>40</a:t>
            </a:fld>
            <a:endParaRPr lang="en-US" altLang="zh-CN" sz="1200" i="0">
              <a:ea typeface="宋体"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Times New Roman" charset="0"/>
                <a:ea typeface="宋体" charset="0"/>
                <a:cs typeface="宋体" charset="0"/>
              </a:rPr>
              <a:t>Filter technique: throw away time from bad-servers.</a:t>
            </a:r>
          </a:p>
          <a:p>
            <a:pPr eaLnBrk="1" hangingPunct="1"/>
            <a:r>
              <a:rPr lang="en-US" altLang="zh-CN">
                <a:latin typeface="Times New Roman" charset="0"/>
                <a:ea typeface="宋体" charset="0"/>
                <a:cs typeface="宋体" charset="0"/>
              </a:rPr>
              <a:t>Good quality of results: server’s stratum, min-round trip time, etc.</a:t>
            </a:r>
          </a:p>
        </p:txBody>
      </p:sp>
    </p:spTree>
    <p:extLst>
      <p:ext uri="{BB962C8B-B14F-4D97-AF65-F5344CB8AC3E}">
        <p14:creationId xmlns:p14="http://schemas.microsoft.com/office/powerpoint/2010/main" val="3663706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C6B0B83A-D029-0F49-A3F9-576D19A230F8}" type="slidenum">
              <a:rPr lang="zh-CN" altLang="en-US" sz="1200" i="0">
                <a:ea typeface="宋体" charset="0"/>
              </a:rPr>
              <a:pPr eaLnBrk="1" hangingPunct="1"/>
              <a:t>41</a:t>
            </a:fld>
            <a:endParaRPr lang="en-US" altLang="zh-CN" sz="1200" i="0">
              <a:ea typeface="宋体"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Times New Roman" charset="0"/>
                <a:ea typeface="宋体" charset="0"/>
                <a:cs typeface="宋体" charset="0"/>
              </a:rPr>
              <a:t>RPC mode was discussed before.</a:t>
            </a:r>
          </a:p>
        </p:txBody>
      </p:sp>
    </p:spTree>
    <p:extLst>
      <p:ext uri="{BB962C8B-B14F-4D97-AF65-F5344CB8AC3E}">
        <p14:creationId xmlns:p14="http://schemas.microsoft.com/office/powerpoint/2010/main" val="360218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6E2CDB4-3A42-4E22-B6BA-E56B18F2C971}" type="slidenum">
              <a:rPr lang="en-US" smtClean="0"/>
              <a:pPr/>
              <a:t>42</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99866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9C38914-78F7-47F5-9D9A-28AB2C8EAA76}" type="slidenum">
              <a:rPr lang="en-US" smtClean="0"/>
              <a:pPr/>
              <a:t>43</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56719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CECE927-5B57-444F-834F-408A6C050ED0}" type="slidenum">
              <a:rPr lang="en-US" smtClean="0"/>
              <a:pPr/>
              <a:t>44</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8701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26F63E5-F5B3-41E0-A868-39017234BA74}" type="slidenum">
              <a:rPr lang="en-US" smtClean="0"/>
              <a:pPr/>
              <a:t>45</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1163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D27B590B-7F0D-48A4-9FC5-8AB410C6BEFB}" type="slidenum">
              <a:rPr lang="en-US" smtClean="0"/>
              <a:pPr/>
              <a:t>46</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89843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69703C-6C6C-DB43-BDA1-F9A4C14C9BF7}" type="slidenum">
              <a:rPr lang="en-US"/>
              <a:pPr/>
              <a:t>50</a:t>
            </a:fld>
            <a:endParaRPr lang="en-US"/>
          </a:p>
        </p:txBody>
      </p:sp>
      <p:sp>
        <p:nvSpPr>
          <p:cNvPr id="109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823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5404" y="8685782"/>
            <a:ext cx="2971003" cy="456764"/>
          </a:xfrm>
          <a:prstGeom prst="rect">
            <a:avLst/>
          </a:prstGeom>
          <a:noFill/>
          <a:ln w="9525">
            <a:noFill/>
            <a:miter lim="800000"/>
            <a:headEnd/>
            <a:tailEnd/>
          </a:ln>
        </p:spPr>
        <p:txBody>
          <a:bodyPr anchor="b"/>
          <a:lstStyle/>
          <a:p>
            <a:pPr algn="r" eaLnBrk="1" hangingPunct="1"/>
            <a:fld id="{5CE77E86-E325-4CF5-B7CC-85BCF87DE019}" type="slidenum">
              <a:rPr lang="en-US" sz="1200">
                <a:latin typeface="Arial" charset="0"/>
              </a:rPr>
              <a:pPr algn="r" eaLnBrk="1" hangingPunct="1"/>
              <a:t>5</a:t>
            </a:fld>
            <a:endParaRPr lang="en-US" sz="1200">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618"/>
            <a:ext cx="5029200" cy="4115237"/>
          </a:xfrm>
          <a:noFill/>
          <a:ln/>
        </p:spPr>
        <p:txBody>
          <a:bodyPr/>
          <a:lstStyle/>
          <a:p>
            <a:pPr eaLnBrk="1" hangingPunct="1"/>
            <a:r>
              <a:rPr lang="en-US" sz="1400" smtClean="0"/>
              <a:t>Assumptions:</a:t>
            </a:r>
          </a:p>
          <a:p>
            <a:pPr eaLnBrk="1" hangingPunct="1"/>
            <a:r>
              <a:rPr lang="en-US" sz="1400" smtClean="0"/>
              <a:t>	Graduate level</a:t>
            </a:r>
          </a:p>
          <a:p>
            <a:pPr eaLnBrk="1" hangingPunct="1"/>
            <a:r>
              <a:rPr lang="en-US" sz="1400" smtClean="0"/>
              <a:t>	Operating Systems</a:t>
            </a:r>
          </a:p>
          <a:p>
            <a:pPr eaLnBrk="1" hangingPunct="1"/>
            <a:r>
              <a:rPr lang="en-US" sz="1400" smtClean="0"/>
              <a:t>	Making Choices about operation systems</a:t>
            </a:r>
          </a:p>
          <a:p>
            <a:pPr eaLnBrk="1" hangingPunct="1"/>
            <a:endParaRPr lang="en-US" sz="1400" smtClean="0"/>
          </a:p>
          <a:p>
            <a:pPr eaLnBrk="1" hangingPunct="1"/>
            <a:r>
              <a:rPr lang="en-US" sz="1400" smtClean="0"/>
              <a:t>Why a micro-century? …just about enough time for one concept</a:t>
            </a:r>
            <a:endParaRPr lang="en-US" smtClean="0"/>
          </a:p>
        </p:txBody>
      </p:sp>
    </p:spTree>
    <p:extLst>
      <p:ext uri="{BB962C8B-B14F-4D97-AF65-F5344CB8AC3E}">
        <p14:creationId xmlns:p14="http://schemas.microsoft.com/office/powerpoint/2010/main" val="9359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0636CE54-48CD-7245-BD23-25A6F43AF8C8}" type="slidenum">
              <a:rPr lang="zh-CN" altLang="en-US" sz="1200" i="0">
                <a:ea typeface="宋体" charset="0"/>
              </a:rPr>
              <a:pPr eaLnBrk="1" hangingPunct="1"/>
              <a:t>8</a:t>
            </a:fld>
            <a:endParaRPr lang="en-US" altLang="zh-CN" sz="1200" i="0">
              <a:ea typeface="宋体"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dirty="0">
                <a:latin typeface="Times New Roman" charset="0"/>
                <a:ea typeface="宋体" charset="0"/>
                <a:cs typeface="宋体" charset="0"/>
              </a:rPr>
              <a:t>2 types of clocks in computer: physical clocks (telling u accurate time of day) and logical clocks (for event ordering).</a:t>
            </a:r>
          </a:p>
          <a:p>
            <a:pPr eaLnBrk="1" hangingPunct="1"/>
            <a:r>
              <a:rPr lang="en-US" altLang="zh-CN" dirty="0">
                <a:latin typeface="Times New Roman" charset="0"/>
                <a:ea typeface="宋体" charset="0"/>
                <a:cs typeface="宋体" charset="0"/>
              </a:rPr>
              <a:t>The purpose lists both…</a:t>
            </a:r>
          </a:p>
        </p:txBody>
      </p:sp>
    </p:spTree>
    <p:extLst>
      <p:ext uri="{BB962C8B-B14F-4D97-AF65-F5344CB8AC3E}">
        <p14:creationId xmlns:p14="http://schemas.microsoft.com/office/powerpoint/2010/main" val="1435104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8A6E1D2E-355D-A34D-9AA9-A16471C9865C}" type="slidenum">
              <a:rPr lang="zh-CN" altLang="en-US" sz="1200" i="0">
                <a:ea typeface="宋体" charset="0"/>
              </a:rPr>
              <a:pPr eaLnBrk="1" hangingPunct="1"/>
              <a:t>9</a:t>
            </a:fld>
            <a:endParaRPr lang="en-US" altLang="zh-CN" sz="1200" i="0">
              <a:ea typeface="宋体"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lvl="1" eaLnBrk="1" hangingPunct="1"/>
            <a:r>
              <a:rPr lang="en-US" altLang="zh-CN" dirty="0">
                <a:solidFill>
                  <a:schemeClr val="tx2"/>
                </a:solidFill>
                <a:latin typeface="Times New Roman" charset="0"/>
                <a:ea typeface="宋体" charset="0"/>
                <a:cs typeface="宋体" charset="0"/>
              </a:rPr>
              <a:t>? Hong long is 1 second? -&gt; determined by solar day -&gt; clock of 1 second is adjusted to match the length of 1 solar-second.</a:t>
            </a:r>
          </a:p>
          <a:p>
            <a:pPr lvl="1" eaLnBrk="1" hangingPunct="1"/>
            <a:r>
              <a:rPr lang="en-US" altLang="zh-CN" dirty="0">
                <a:solidFill>
                  <a:schemeClr val="tx2"/>
                </a:solidFill>
                <a:latin typeface="Times New Roman" charset="0"/>
                <a:ea typeface="宋体" charset="0"/>
                <a:cs typeface="宋体" charset="0"/>
              </a:rPr>
              <a:t>Solar-day: noon to noon (the sun at the highest point in the sky from a certain point on earth)</a:t>
            </a:r>
          </a:p>
          <a:p>
            <a:pPr lvl="1" eaLnBrk="1" hangingPunct="1"/>
            <a:r>
              <a:rPr lang="en-US" altLang="zh-CN" dirty="0">
                <a:solidFill>
                  <a:schemeClr val="tx2"/>
                </a:solidFill>
                <a:latin typeface="Times New Roman" charset="0"/>
                <a:ea typeface="宋体" charset="0"/>
                <a:cs typeface="宋体" charset="0"/>
              </a:rPr>
              <a:t>GMT time measured at Greenwich, which is located at longitude 0 line (similar to the equator line dividing north and south)</a:t>
            </a:r>
          </a:p>
          <a:p>
            <a:pPr eaLnBrk="1" hangingPunct="1"/>
            <a:endParaRPr lang="zh-CN" altLang="en-US" dirty="0">
              <a:latin typeface="Times New Roman" charset="0"/>
              <a:ea typeface="宋体" charset="0"/>
              <a:cs typeface="宋体" charset="0"/>
            </a:endParaRPr>
          </a:p>
        </p:txBody>
      </p:sp>
    </p:spTree>
    <p:extLst>
      <p:ext uri="{BB962C8B-B14F-4D97-AF65-F5344CB8AC3E}">
        <p14:creationId xmlns:p14="http://schemas.microsoft.com/office/powerpoint/2010/main" val="81838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94B710A7-923B-2745-AFCB-53648733DD4C}" type="slidenum">
              <a:rPr lang="zh-CN" altLang="en-US" sz="1200" i="0">
                <a:ea typeface="宋体" charset="0"/>
              </a:rPr>
              <a:pPr eaLnBrk="1" hangingPunct="1"/>
              <a:t>11</a:t>
            </a:fld>
            <a:endParaRPr lang="en-US" altLang="zh-CN" sz="1200" i="0">
              <a:ea typeface="宋体"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lvl="1" eaLnBrk="1" hangingPunct="1"/>
            <a:r>
              <a:rPr lang="en-US" altLang="zh-CN">
                <a:solidFill>
                  <a:schemeClr val="tx2"/>
                </a:solidFill>
                <a:latin typeface="Times New Roman" charset="0"/>
                <a:ea typeface="宋体" charset="0"/>
                <a:cs typeface="宋体" charset="0"/>
              </a:rPr>
              <a:t>A TAI-day is about 3 msec shorter than a solar day</a:t>
            </a:r>
          </a:p>
          <a:p>
            <a:pPr eaLnBrk="1" hangingPunct="1"/>
            <a:r>
              <a:rPr lang="en-US" altLang="zh-CN">
                <a:latin typeface="Times New Roman" charset="0"/>
                <a:ea typeface="宋体" charset="0"/>
                <a:cs typeface="宋体" charset="0"/>
              </a:rPr>
              <a:t>A leap second is occasionally inserted </a:t>
            </a:r>
            <a:r>
              <a:rPr lang="en-US" altLang="zh-CN">
                <a:solidFill>
                  <a:schemeClr val="tx2"/>
                </a:solidFill>
                <a:latin typeface="Times New Roman" charset="0"/>
                <a:ea typeface="宋体" charset="0"/>
                <a:cs typeface="宋体" charset="0"/>
              </a:rPr>
              <a:t>if the difference between a solar day and a TAI-day is more than 800msec</a:t>
            </a:r>
          </a:p>
        </p:txBody>
      </p:sp>
    </p:spTree>
    <p:extLst>
      <p:ext uri="{BB962C8B-B14F-4D97-AF65-F5344CB8AC3E}">
        <p14:creationId xmlns:p14="http://schemas.microsoft.com/office/powerpoint/2010/main" val="106903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5404" y="8685782"/>
            <a:ext cx="2971003" cy="456764"/>
          </a:xfrm>
          <a:prstGeom prst="rect">
            <a:avLst/>
          </a:prstGeom>
          <a:noFill/>
          <a:ln w="9525">
            <a:noFill/>
            <a:miter lim="800000"/>
            <a:headEnd/>
            <a:tailEnd/>
          </a:ln>
        </p:spPr>
        <p:txBody>
          <a:bodyPr anchor="b"/>
          <a:lstStyle/>
          <a:p>
            <a:pPr algn="r" eaLnBrk="1" hangingPunct="1"/>
            <a:fld id="{E5D805BF-E0E6-478B-BE32-9F2BA7B621F5}" type="slidenum">
              <a:rPr lang="en-US" sz="1200">
                <a:latin typeface="Arial" charset="0"/>
              </a:rPr>
              <a:pPr algn="r" eaLnBrk="1" hangingPunct="1"/>
              <a:t>14</a:t>
            </a:fld>
            <a:endParaRPr lang="en-US" sz="1200">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618"/>
            <a:ext cx="5029200" cy="4115237"/>
          </a:xfrm>
          <a:noFill/>
          <a:ln/>
        </p:spPr>
        <p:txBody>
          <a:bodyPr/>
          <a:lstStyle/>
          <a:p>
            <a:pPr eaLnBrk="1" hangingPunct="1"/>
            <a:r>
              <a:rPr lang="en-US" sz="1400" smtClean="0"/>
              <a:t>Assumptions:</a:t>
            </a:r>
          </a:p>
          <a:p>
            <a:pPr eaLnBrk="1" hangingPunct="1"/>
            <a:r>
              <a:rPr lang="en-US" sz="1400" smtClean="0"/>
              <a:t>	Graduate level</a:t>
            </a:r>
          </a:p>
          <a:p>
            <a:pPr eaLnBrk="1" hangingPunct="1"/>
            <a:r>
              <a:rPr lang="en-US" sz="1400" smtClean="0"/>
              <a:t>	Operating Systems</a:t>
            </a:r>
          </a:p>
          <a:p>
            <a:pPr eaLnBrk="1" hangingPunct="1"/>
            <a:r>
              <a:rPr lang="en-US" sz="1400" smtClean="0"/>
              <a:t>	Making Choices about operation systems</a:t>
            </a:r>
          </a:p>
          <a:p>
            <a:pPr eaLnBrk="1" hangingPunct="1"/>
            <a:endParaRPr lang="en-US" sz="1400" smtClean="0"/>
          </a:p>
          <a:p>
            <a:pPr eaLnBrk="1" hangingPunct="1"/>
            <a:r>
              <a:rPr lang="en-US" sz="1400" smtClean="0"/>
              <a:t>Why a micro-century? …just about enough time for one concept</a:t>
            </a:r>
            <a:endParaRPr lang="en-US" smtClean="0"/>
          </a:p>
        </p:txBody>
      </p:sp>
    </p:spTree>
    <p:extLst>
      <p:ext uri="{BB962C8B-B14F-4D97-AF65-F5344CB8AC3E}">
        <p14:creationId xmlns:p14="http://schemas.microsoft.com/office/powerpoint/2010/main" val="3438856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E17CD3-4D01-4566-B42D-5A4C45767059}" type="slidenum">
              <a:rPr lang="en-US" smtClean="0"/>
              <a:pPr/>
              <a:t>21</a:t>
            </a:fld>
            <a:endParaRPr lang="en-US"/>
          </a:p>
        </p:txBody>
      </p:sp>
    </p:spTree>
    <p:extLst>
      <p:ext uri="{BB962C8B-B14F-4D97-AF65-F5344CB8AC3E}">
        <p14:creationId xmlns:p14="http://schemas.microsoft.com/office/powerpoint/2010/main" val="50403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CF8D7105-B121-C442-A899-51864F73B501}" type="slidenum">
              <a:rPr lang="zh-CN" altLang="en-US" sz="1200" i="0">
                <a:ea typeface="宋体" charset="0"/>
              </a:rPr>
              <a:pPr eaLnBrk="1" hangingPunct="1"/>
              <a:t>30</a:t>
            </a:fld>
            <a:endParaRPr lang="en-US" altLang="zh-CN" sz="1200" i="0">
              <a:ea typeface="宋体"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dirty="0">
                <a:latin typeface="Times New Roman" charset="0"/>
                <a:ea typeface="宋体" charset="0"/>
                <a:cs typeface="宋体" charset="0"/>
              </a:rPr>
              <a:t>Use the diagram to explain the error </a:t>
            </a:r>
          </a:p>
          <a:p>
            <a:pPr eaLnBrk="1" hangingPunct="1"/>
            <a:r>
              <a:rPr lang="en-US" altLang="zh-CN" dirty="0">
                <a:latin typeface="Times New Roman" charset="0"/>
                <a:ea typeface="宋体" charset="0"/>
                <a:cs typeface="宋体" charset="0"/>
              </a:rPr>
              <a:t>How to improve the accuracy: 1) the protocol often makes several measurements, and take the one with least round trip</a:t>
            </a:r>
          </a:p>
          <a:p>
            <a:pPr eaLnBrk="1" hangingPunct="1"/>
            <a:r>
              <a:rPr lang="en-US" altLang="zh-CN" dirty="0">
                <a:latin typeface="Times New Roman" charset="0"/>
                <a:ea typeface="宋体" charset="0"/>
                <a:cs typeface="宋体" charset="0"/>
              </a:rPr>
              <a:t>2) -&gt;</a:t>
            </a:r>
          </a:p>
        </p:txBody>
      </p:sp>
    </p:spTree>
    <p:extLst>
      <p:ext uri="{BB962C8B-B14F-4D97-AF65-F5344CB8AC3E}">
        <p14:creationId xmlns:p14="http://schemas.microsoft.com/office/powerpoint/2010/main" val="1748698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9348286-57C7-4A52-959C-3B94E1ABA052}" type="slidenum">
              <a:rPr lang="en-US" smtClean="0"/>
              <a:pPr/>
              <a:t>36</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5667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DC7D52-3130-5B4B-8F1E-5725815EB555}" type="datetime1">
              <a:rPr lang="en-US" smtClean="0"/>
              <a:t>4/25/16</a:t>
            </a:fld>
            <a:endParaRPr lang="en-US"/>
          </a:p>
        </p:txBody>
      </p:sp>
      <p:sp>
        <p:nvSpPr>
          <p:cNvPr id="17" name="Footer Placeholder 16"/>
          <p:cNvSpPr>
            <a:spLocks noGrp="1"/>
          </p:cNvSpPr>
          <p:nvPr>
            <p:ph type="ftr" sz="quarter" idx="11"/>
          </p:nvPr>
        </p:nvSpPr>
        <p:spPr/>
        <p:txBody>
          <a:bodyPr/>
          <a:lstStyle/>
          <a:p>
            <a:r>
              <a:rPr lang="en-US" smtClean="0"/>
              <a:t>Distributed System(DS)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077C2A-B165-5F49-9BA9-829E64616279}" type="datetime1">
              <a:rPr lang="en-US" smtClean="0"/>
              <a:t>4/25/16</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BCCE5C-D3D4-A44B-AC8B-356FC4162DE6}" type="datetime1">
              <a:rPr lang="en-US" smtClean="0"/>
              <a:t>4/25/16</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9243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smtClean="0"/>
              <a:t>Distributed System(DS)</a:t>
            </a:r>
            <a:endParaRPr lang="en-US"/>
          </a:p>
        </p:txBody>
      </p:sp>
      <p:sp>
        <p:nvSpPr>
          <p:cNvPr id="6" name="Date Placeholder 5"/>
          <p:cNvSpPr>
            <a:spLocks noGrp="1"/>
          </p:cNvSpPr>
          <p:nvPr>
            <p:ph type="dt" sz="half" idx="11"/>
          </p:nvPr>
        </p:nvSpPr>
        <p:spPr/>
        <p:txBody>
          <a:bodyPr/>
          <a:lstStyle>
            <a:lvl1pPr>
              <a:defRPr/>
            </a:lvl1pPr>
          </a:lstStyle>
          <a:p>
            <a:pPr>
              <a:defRPr/>
            </a:pPr>
            <a:fld id="{42E1A94C-D64A-3C4C-971D-EB91DA9642FE}" type="datetime1">
              <a:rPr lang="en-US" smtClean="0"/>
              <a:t>4/25/16</a:t>
            </a:fld>
            <a:endParaRPr lang="en-US"/>
          </a:p>
        </p:txBody>
      </p:sp>
      <p:sp>
        <p:nvSpPr>
          <p:cNvPr id="7" name="Slide Number Placeholder 6"/>
          <p:cNvSpPr>
            <a:spLocks noGrp="1"/>
          </p:cNvSpPr>
          <p:nvPr>
            <p:ph type="sldNum" sz="quarter" idx="12"/>
          </p:nvPr>
        </p:nvSpPr>
        <p:spPr/>
        <p:txBody>
          <a:bodyPr/>
          <a:lstStyle>
            <a:lvl1pPr>
              <a:defRPr/>
            </a:lvl1pPr>
          </a:lstStyle>
          <a:p>
            <a:pPr>
              <a:defRPr/>
            </a:pPr>
            <a:fld id="{3DA6BF65-2751-4125-A90B-D5BF70E6050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5240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524000"/>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85800" y="39243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lvl1pPr>
              <a:defRPr/>
            </a:lvl1pPr>
          </a:lstStyle>
          <a:p>
            <a:pPr>
              <a:defRPr/>
            </a:pPr>
            <a:r>
              <a:rPr lang="en-US" smtClean="0"/>
              <a:t>Distributed System(DS)</a:t>
            </a:r>
            <a:endParaRPr lang="en-US"/>
          </a:p>
        </p:txBody>
      </p:sp>
      <p:sp>
        <p:nvSpPr>
          <p:cNvPr id="7" name="Date Placeholder 6"/>
          <p:cNvSpPr>
            <a:spLocks noGrp="1"/>
          </p:cNvSpPr>
          <p:nvPr>
            <p:ph type="dt" sz="half" idx="11"/>
          </p:nvPr>
        </p:nvSpPr>
        <p:spPr/>
        <p:txBody>
          <a:bodyPr/>
          <a:lstStyle>
            <a:lvl1pPr>
              <a:defRPr/>
            </a:lvl1pPr>
          </a:lstStyle>
          <a:p>
            <a:pPr>
              <a:defRPr/>
            </a:pPr>
            <a:fld id="{A433CAC4-5767-D04F-8345-F9292C07B771}" type="datetime1">
              <a:rPr lang="en-US" smtClean="0"/>
              <a:t>4/25/16</a:t>
            </a:fld>
            <a:endParaRPr lang="en-US"/>
          </a:p>
        </p:txBody>
      </p:sp>
      <p:sp>
        <p:nvSpPr>
          <p:cNvPr id="8" name="Slide Number Placeholder 7"/>
          <p:cNvSpPr>
            <a:spLocks noGrp="1"/>
          </p:cNvSpPr>
          <p:nvPr>
            <p:ph type="sldNum" sz="quarter" idx="12"/>
          </p:nvPr>
        </p:nvSpPr>
        <p:spPr/>
        <p:txBody>
          <a:bodyPr/>
          <a:lstStyle>
            <a:lvl1pPr>
              <a:defRPr/>
            </a:lvl1pPr>
          </a:lstStyle>
          <a:p>
            <a:pPr>
              <a:defRPr/>
            </a:pPr>
            <a:fld id="{F538869A-A1C8-4FA6-95A1-168F20ED858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0FDEB5C-BDBB-AF44-A42F-28C85B3987FA}" type="datetime1">
              <a:rPr lang="en-US" smtClean="0"/>
              <a:t>4/25/16</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CD5BD4C-554C-0241-AD8C-BB0D0959EE90}" type="datetime1">
              <a:rPr lang="en-US" smtClean="0"/>
              <a:t>4/25/16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Distributed System(DS)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37DCB0-DB5E-8D44-A467-3C9EBE26B7B3}" type="datetime1">
              <a:rPr lang="en-US" smtClean="0"/>
              <a:t>4/25/16</a:t>
            </a:fld>
            <a:endParaRPr lang="en-US"/>
          </a:p>
        </p:txBody>
      </p:sp>
      <p:sp>
        <p:nvSpPr>
          <p:cNvPr id="6" name="Footer Placeholder 5"/>
          <p:cNvSpPr>
            <a:spLocks noGrp="1"/>
          </p:cNvSpPr>
          <p:nvPr>
            <p:ph type="ftr" sz="quarter" idx="11"/>
          </p:nvPr>
        </p:nvSpPr>
        <p:spPr/>
        <p:txBody>
          <a:bodyPr/>
          <a:lstStyle/>
          <a:p>
            <a:r>
              <a:rPr lang="en-US" smtClean="0"/>
              <a:t>Distributed System(DS)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E933271-842D-4949-AAFB-5B4CBFFEFF41}" type="datetime1">
              <a:rPr lang="en-US" smtClean="0"/>
              <a:t>4/25/16</a:t>
            </a:fld>
            <a:endParaRPr lang="en-US"/>
          </a:p>
        </p:txBody>
      </p:sp>
      <p:sp>
        <p:nvSpPr>
          <p:cNvPr id="8" name="Footer Placeholder 7"/>
          <p:cNvSpPr>
            <a:spLocks noGrp="1"/>
          </p:cNvSpPr>
          <p:nvPr>
            <p:ph type="ftr" sz="quarter" idx="11"/>
          </p:nvPr>
        </p:nvSpPr>
        <p:spPr/>
        <p:txBody>
          <a:bodyPr/>
          <a:lstStyle/>
          <a:p>
            <a:r>
              <a:rPr lang="en-US" smtClean="0"/>
              <a:t>Distributed System(DS)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DC2B37-818F-4349-B175-495F9377E45B}" type="datetime1">
              <a:rPr lang="en-US" smtClean="0"/>
              <a:t>4/25/16</a:t>
            </a:fld>
            <a:endParaRPr lang="en-US"/>
          </a:p>
        </p:txBody>
      </p:sp>
      <p:sp>
        <p:nvSpPr>
          <p:cNvPr id="4" name="Footer Placeholder 3"/>
          <p:cNvSpPr>
            <a:spLocks noGrp="1"/>
          </p:cNvSpPr>
          <p:nvPr>
            <p:ph type="ftr" sz="quarter" idx="11"/>
          </p:nvPr>
        </p:nvSpPr>
        <p:spPr/>
        <p:txBody>
          <a:bodyPr/>
          <a:lstStyle/>
          <a:p>
            <a:r>
              <a:rPr lang="en-US" smtClean="0"/>
              <a:t>Distributed System(DS)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759EE-2476-894A-85B0-6D07B9395A83}" type="datetime1">
              <a:rPr lang="en-US" smtClean="0"/>
              <a:t>4/25/16</a:t>
            </a:fld>
            <a:endParaRPr lang="en-US"/>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1FA173-B076-4845-8AFD-9D8E2690709C}" type="datetime1">
              <a:rPr lang="en-US" smtClean="0"/>
              <a:t>4/25/16</a:t>
            </a:fld>
            <a:endParaRPr lang="en-US"/>
          </a:p>
        </p:txBody>
      </p:sp>
      <p:sp>
        <p:nvSpPr>
          <p:cNvPr id="6" name="Footer Placeholder 5"/>
          <p:cNvSpPr>
            <a:spLocks noGrp="1"/>
          </p:cNvSpPr>
          <p:nvPr>
            <p:ph type="ftr" sz="quarter" idx="11"/>
          </p:nvPr>
        </p:nvSpPr>
        <p:spPr/>
        <p:txBody>
          <a:bodyPr/>
          <a:lstStyle/>
          <a:p>
            <a:r>
              <a:rPr lang="en-US" smtClean="0"/>
              <a:t>Distributed System(DS)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AD77BE-29C7-8D4C-8593-D2D4B23D8514}" type="datetime1">
              <a:rPr lang="en-US" smtClean="0"/>
              <a:t>4/25/16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Distributed System(DS)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2253100-2FDB-F24D-8E13-2E855E79A8CC}" type="datetime1">
              <a:rPr lang="en-US" smtClean="0"/>
              <a:t>4/25/16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Distributed System(DS)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UT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2.bin"/><Relationship Id="rId5"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3.bin"/><Relationship Id="rId5" Type="http://schemas.openxmlformats.org/officeDocument/2006/relationships/image" Target="../media/image11.wmf"/><Relationship Id="rId6" Type="http://schemas.openxmlformats.org/officeDocument/2006/relationships/oleObject" Target="../embeddings/oleObject4.bin"/><Relationship Id="rId7" Type="http://schemas.openxmlformats.org/officeDocument/2006/relationships/image" Target="../media/image12.wmf"/><Relationship Id="rId1" Type="http://schemas.openxmlformats.org/officeDocument/2006/relationships/vmlDrawing" Target="../drawings/vmlDrawing3.vml"/><Relationship Id="rId2"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5.bin"/><Relationship Id="rId5" Type="http://schemas.openxmlformats.org/officeDocument/2006/relationships/image" Target="../media/image13.wmf"/><Relationship Id="rId6" Type="http://schemas.openxmlformats.org/officeDocument/2006/relationships/oleObject" Target="../embeddings/oleObject6.bin"/><Relationship Id="rId7"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Happened-befor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lock_synchronization"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Logical_clock"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366346" y="1009651"/>
            <a:ext cx="8329246" cy="1356946"/>
          </a:xfrm>
        </p:spPr>
        <p:txBody>
          <a:bodyPr>
            <a:normAutofit fontScale="90000"/>
          </a:bodyPr>
          <a:lstStyle/>
          <a:p>
            <a:r>
              <a:rPr lang="en-US" altLang="en-US" sz="3508" b="1">
                <a:solidFill>
                  <a:srgbClr val="00B050"/>
                </a:solidFill>
              </a:rPr>
              <a:t>Distributed System</a:t>
            </a:r>
            <a:br>
              <a:rPr lang="en-US" altLang="en-US" sz="3508" b="1">
                <a:solidFill>
                  <a:srgbClr val="00B050"/>
                </a:solidFill>
              </a:rPr>
            </a:br>
            <a:r>
              <a:rPr lang="en-US" altLang="en-US" sz="3508" b="1">
                <a:solidFill>
                  <a:srgbClr val="00B050"/>
                </a:solidFill>
              </a:rPr>
              <a:t>(BESE-VII)</a:t>
            </a:r>
            <a:br>
              <a:rPr lang="en-US" altLang="en-US" sz="3508" b="1">
                <a:solidFill>
                  <a:srgbClr val="00B050"/>
                </a:solidFill>
              </a:rPr>
            </a:br>
            <a:r>
              <a:rPr lang="en-US" altLang="en-US" sz="3508" b="1">
                <a:solidFill>
                  <a:srgbClr val="00B050"/>
                </a:solidFill>
              </a:rPr>
              <a:t>POKHARA UNIVERSITY</a:t>
            </a:r>
          </a:p>
        </p:txBody>
      </p:sp>
      <p:sp>
        <p:nvSpPr>
          <p:cNvPr id="15362" name="Subtitle 2"/>
          <p:cNvSpPr>
            <a:spLocks noGrp="1"/>
          </p:cNvSpPr>
          <p:nvPr>
            <p:ph type="subTitle" idx="1"/>
          </p:nvPr>
        </p:nvSpPr>
        <p:spPr>
          <a:xfrm>
            <a:off x="366346" y="2584939"/>
            <a:ext cx="8329246" cy="2813538"/>
          </a:xfrm>
        </p:spPr>
        <p:txBody>
          <a:bodyPr/>
          <a:lstStyle/>
          <a:p>
            <a:r>
              <a:rPr lang="en-US" altLang="en-US" b="1" u="sng">
                <a:solidFill>
                  <a:srgbClr val="A50021"/>
                </a:solidFill>
              </a:rPr>
              <a:t>Compiled by</a:t>
            </a:r>
          </a:p>
          <a:p>
            <a:r>
              <a:rPr lang="en-US" altLang="en-US">
                <a:solidFill>
                  <a:srgbClr val="0066FF"/>
                </a:solidFill>
              </a:rPr>
              <a:t>Er. Madan Kadariya</a:t>
            </a:r>
          </a:p>
          <a:p>
            <a:r>
              <a:rPr lang="en-US" altLang="en-US" sz="2031"/>
              <a:t>Assistant Professor</a:t>
            </a:r>
          </a:p>
          <a:p>
            <a:r>
              <a:rPr lang="en-US" altLang="en-US" sz="2031"/>
              <a:t>HOD, Department of Information Technology Engineering </a:t>
            </a:r>
          </a:p>
          <a:p>
            <a:r>
              <a:rPr lang="en-US" altLang="en-US" sz="2031" b="1"/>
              <a:t>Nepal College of Information Technology</a:t>
            </a:r>
          </a:p>
          <a:p>
            <a:r>
              <a:rPr lang="en-US" altLang="en-US" sz="2031" b="1"/>
              <a:t>Balkumari, Lalitpur</a:t>
            </a:r>
          </a:p>
        </p:txBody>
      </p:sp>
    </p:spTree>
    <p:extLst>
      <p:ext uri="{BB962C8B-B14F-4D97-AF65-F5344CB8AC3E}">
        <p14:creationId xmlns:p14="http://schemas.microsoft.com/office/powerpoint/2010/main" val="1683650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Sec</a:t>
            </a:r>
            <a:endParaRPr lang="en-US" dirty="0"/>
          </a:p>
        </p:txBody>
      </p:sp>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p:txBody>
          <a:bodyPr/>
          <a:lstStyle/>
          <a:p>
            <a:pPr lvl="1"/>
            <a:r>
              <a:rPr lang="en-US" altLang="zh-CN" dirty="0">
                <a:solidFill>
                  <a:schemeClr val="tx2"/>
                </a:solidFill>
                <a:latin typeface="Times New Roman" charset="0"/>
                <a:ea typeface="宋体" charset="0"/>
                <a:cs typeface="宋体" charset="0"/>
              </a:rPr>
              <a:t>Hong long is 1 second? </a:t>
            </a:r>
            <a:endParaRPr lang="en-US" altLang="zh-CN" dirty="0" smtClean="0">
              <a:solidFill>
                <a:schemeClr val="tx2"/>
              </a:solidFill>
              <a:latin typeface="Times New Roman" charset="0"/>
              <a:ea typeface="宋体" charset="0"/>
              <a:cs typeface="宋体" charset="0"/>
            </a:endParaRPr>
          </a:p>
          <a:p>
            <a:pPr lvl="2"/>
            <a:r>
              <a:rPr lang="en-US" altLang="zh-CN" dirty="0" smtClean="0">
                <a:solidFill>
                  <a:schemeClr val="tx2"/>
                </a:solidFill>
                <a:latin typeface="Times New Roman" charset="0"/>
                <a:ea typeface="宋体" charset="0"/>
                <a:cs typeface="宋体" charset="0"/>
              </a:rPr>
              <a:t>determined </a:t>
            </a:r>
            <a:r>
              <a:rPr lang="en-US" altLang="zh-CN" dirty="0">
                <a:solidFill>
                  <a:schemeClr val="tx2"/>
                </a:solidFill>
                <a:latin typeface="Times New Roman" charset="0"/>
                <a:ea typeface="宋体" charset="0"/>
                <a:cs typeface="宋体" charset="0"/>
              </a:rPr>
              <a:t>by solar day </a:t>
            </a:r>
            <a:endParaRPr lang="en-US" altLang="zh-CN" dirty="0" smtClean="0">
              <a:solidFill>
                <a:schemeClr val="tx2"/>
              </a:solidFill>
              <a:latin typeface="Times New Roman" charset="0"/>
              <a:ea typeface="宋体" charset="0"/>
              <a:cs typeface="宋体" charset="0"/>
            </a:endParaRPr>
          </a:p>
          <a:p>
            <a:pPr lvl="2"/>
            <a:r>
              <a:rPr lang="en-US" altLang="zh-CN" dirty="0" smtClean="0">
                <a:solidFill>
                  <a:schemeClr val="tx2"/>
                </a:solidFill>
                <a:latin typeface="Times New Roman" charset="0"/>
                <a:ea typeface="宋体" charset="0"/>
                <a:cs typeface="宋体" charset="0"/>
              </a:rPr>
              <a:t>clock </a:t>
            </a:r>
            <a:r>
              <a:rPr lang="en-US" altLang="zh-CN" dirty="0">
                <a:solidFill>
                  <a:schemeClr val="tx2"/>
                </a:solidFill>
                <a:latin typeface="Times New Roman" charset="0"/>
                <a:ea typeface="宋体" charset="0"/>
                <a:cs typeface="宋体" charset="0"/>
              </a:rPr>
              <a:t>of 1 second is adjusted to match the length of 1 solar-second.</a:t>
            </a:r>
          </a:p>
          <a:p>
            <a:pPr lvl="1"/>
            <a:r>
              <a:rPr lang="en-US" altLang="zh-CN" dirty="0">
                <a:solidFill>
                  <a:schemeClr val="tx2"/>
                </a:solidFill>
                <a:latin typeface="Times New Roman" charset="0"/>
                <a:ea typeface="宋体" charset="0"/>
                <a:cs typeface="宋体" charset="0"/>
              </a:rPr>
              <a:t>Solar-day: noon to noon (the sun at the highest point in the sky from a certain point on </a:t>
            </a:r>
            <a:r>
              <a:rPr lang="en-US" altLang="zh-CN">
                <a:solidFill>
                  <a:schemeClr val="tx2"/>
                </a:solidFill>
                <a:latin typeface="Times New Roman" charset="0"/>
                <a:ea typeface="宋体" charset="0"/>
                <a:cs typeface="宋体" charset="0"/>
              </a:rPr>
              <a:t>earth</a:t>
            </a:r>
            <a:r>
              <a:rPr lang="en-US" altLang="zh-CN" smtClean="0">
                <a:solidFill>
                  <a:schemeClr val="tx2"/>
                </a:solidFill>
                <a:latin typeface="Times New Roman" charset="0"/>
                <a:ea typeface="宋体" charset="0"/>
                <a:cs typeface="宋体" charset="0"/>
              </a:rPr>
              <a:t>)</a:t>
            </a:r>
          </a:p>
          <a:p>
            <a:pPr lvl="1"/>
            <a:endParaRPr lang="en-US" altLang="zh-CN" dirty="0">
              <a:solidFill>
                <a:schemeClr val="tx2"/>
              </a:solidFill>
              <a:latin typeface="Times New Roman" charset="0"/>
              <a:ea typeface="宋体" charset="0"/>
              <a:cs typeface="宋体" charset="0"/>
            </a:endParaRPr>
          </a:p>
          <a:p>
            <a:pPr lvl="1"/>
            <a:r>
              <a:rPr lang="en-US" altLang="zh-CN" dirty="0">
                <a:solidFill>
                  <a:schemeClr val="tx2"/>
                </a:solidFill>
                <a:latin typeface="Times New Roman" charset="0"/>
                <a:ea typeface="宋体" charset="0"/>
                <a:cs typeface="宋体" charset="0"/>
              </a:rPr>
              <a:t>GMT time measured at Greenwich, which is located at longitude 0 line (similar to the equator line dividing north and south)</a:t>
            </a:r>
          </a:p>
          <a:p>
            <a:endParaRPr lang="en-US" dirty="0"/>
          </a:p>
        </p:txBody>
      </p:sp>
    </p:spTree>
    <p:extLst>
      <p:ext uri="{BB962C8B-B14F-4D97-AF65-F5344CB8AC3E}">
        <p14:creationId xmlns:p14="http://schemas.microsoft.com/office/powerpoint/2010/main" val="1836391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069ECFF2-02F1-CC40-8309-57C419E40291}" type="slidenum">
              <a:rPr lang="zh-CN" altLang="en-US" sz="1400" i="0">
                <a:ea typeface="宋体" charset="0"/>
              </a:rPr>
              <a:pPr eaLnBrk="1" hangingPunct="1"/>
              <a:t>11</a:t>
            </a:fld>
            <a:endParaRPr lang="en-US" altLang="zh-CN" sz="1400" i="0">
              <a:ea typeface="宋体" charset="0"/>
            </a:endParaRPr>
          </a:p>
        </p:txBody>
      </p:sp>
      <p:sp>
        <p:nvSpPr>
          <p:cNvPr id="5123" name="Rectangle 2"/>
          <p:cNvSpPr>
            <a:spLocks noGrp="1" noChangeArrowheads="1"/>
          </p:cNvSpPr>
          <p:nvPr>
            <p:ph type="title"/>
          </p:nvPr>
        </p:nvSpPr>
        <p:spPr/>
        <p:txBody>
          <a:bodyPr/>
          <a:lstStyle/>
          <a:p>
            <a:pPr eaLnBrk="1" hangingPunct="1"/>
            <a:r>
              <a:rPr lang="en-US" altLang="zh-CN">
                <a:latin typeface="Times New Roman" charset="0"/>
                <a:ea typeface="宋体" charset="0"/>
                <a:cs typeface="宋体" charset="0"/>
              </a:rPr>
              <a:t>Coordinated Universal Time (UTC)</a:t>
            </a:r>
          </a:p>
        </p:txBody>
      </p:sp>
      <p:sp>
        <p:nvSpPr>
          <p:cNvPr id="5124" name="Rectangle 3"/>
          <p:cNvSpPr>
            <a:spLocks noGrp="1" noChangeArrowheads="1"/>
          </p:cNvSpPr>
          <p:nvPr>
            <p:ph type="body" idx="1"/>
          </p:nvPr>
        </p:nvSpPr>
        <p:spPr>
          <a:xfrm>
            <a:off x="419100" y="1498600"/>
            <a:ext cx="8305800" cy="4597400"/>
          </a:xfrm>
        </p:spPr>
        <p:txBody>
          <a:bodyPr/>
          <a:lstStyle/>
          <a:p>
            <a:pPr eaLnBrk="1" hangingPunct="1">
              <a:buFontTx/>
              <a:buNone/>
            </a:pPr>
            <a:r>
              <a:rPr lang="en-US" altLang="zh-CN">
                <a:latin typeface="Times New Roman" charset="0"/>
                <a:ea typeface="宋体" charset="0"/>
                <a:cs typeface="宋体" charset="0"/>
              </a:rPr>
              <a:t>International atomic time (TAI)</a:t>
            </a:r>
          </a:p>
          <a:p>
            <a:pPr eaLnBrk="1" hangingPunct="1"/>
            <a:r>
              <a:rPr lang="en-US" altLang="zh-CN" sz="2000">
                <a:latin typeface="Times New Roman" charset="0"/>
                <a:ea typeface="宋体" charset="0"/>
                <a:cs typeface="宋体" charset="0"/>
                <a:sym typeface="Symbol" charset="0"/>
              </a:rPr>
              <a:t>1 sec </a:t>
            </a:r>
            <a:r>
              <a:rPr lang="en-US" altLang="zh-CN" sz="2000">
                <a:latin typeface="Times New Roman" charset="0"/>
                <a:ea typeface="宋体" charset="0"/>
                <a:cs typeface="宋体" charset="0"/>
              </a:rPr>
              <a:t> time for Cesium-133 atom to make 9,192,631,770  state transitions.</a:t>
            </a:r>
          </a:p>
          <a:p>
            <a:pPr eaLnBrk="1" hangingPunct="1"/>
            <a:r>
              <a:rPr lang="en-US" altLang="zh-CN" sz="2000">
                <a:latin typeface="Times New Roman" charset="0"/>
                <a:ea typeface="宋体" charset="0"/>
                <a:cs typeface="宋体" charset="0"/>
              </a:rPr>
              <a:t>TAI time is simply the number of Cesium-133 transitions since midnight on Jan 1, 1958.</a:t>
            </a:r>
          </a:p>
          <a:p>
            <a:pPr eaLnBrk="1" hangingPunct="1"/>
            <a:r>
              <a:rPr lang="en-US" altLang="zh-CN" sz="2000">
                <a:latin typeface="Times New Roman" charset="0"/>
                <a:ea typeface="宋体" charset="0"/>
                <a:cs typeface="宋体" charset="0"/>
              </a:rPr>
              <a:t>Accuracy: better than 1 second in six million years</a:t>
            </a:r>
          </a:p>
          <a:p>
            <a:pPr eaLnBrk="1" hangingPunct="1"/>
            <a:r>
              <a:rPr lang="en-US" altLang="zh-CN" sz="2000">
                <a:solidFill>
                  <a:srgbClr val="FF0000"/>
                </a:solidFill>
                <a:latin typeface="Times New Roman" charset="0"/>
                <a:ea typeface="宋体" charset="0"/>
                <a:cs typeface="宋体" charset="0"/>
              </a:rPr>
              <a:t>Problem</a:t>
            </a:r>
            <a:r>
              <a:rPr lang="en-US" altLang="zh-CN" sz="2000">
                <a:latin typeface="Times New Roman" charset="0"/>
                <a:ea typeface="宋体" charset="0"/>
                <a:cs typeface="宋体" charset="0"/>
              </a:rPr>
              <a:t>: Atomic clocks do not keep in step with solar time</a:t>
            </a:r>
          </a:p>
          <a:p>
            <a:pPr eaLnBrk="1" hangingPunct="1">
              <a:buFontTx/>
              <a:buNone/>
            </a:pPr>
            <a:endParaRPr lang="en-US" altLang="zh-CN" sz="2000">
              <a:latin typeface="Times New Roman" charset="0"/>
              <a:ea typeface="宋体" charset="0"/>
              <a:cs typeface="宋体" charset="0"/>
            </a:endParaRPr>
          </a:p>
          <a:p>
            <a:pPr eaLnBrk="1" hangingPunct="1">
              <a:buFontTx/>
              <a:buNone/>
            </a:pPr>
            <a:r>
              <a:rPr lang="en-US" altLang="zh-CN">
                <a:latin typeface="Times New Roman" charset="0"/>
                <a:ea typeface="宋体" charset="0"/>
                <a:cs typeface="宋体" charset="0"/>
              </a:rPr>
              <a:t>Coordinated Universal Time (UTC)</a:t>
            </a:r>
          </a:p>
          <a:p>
            <a:pPr eaLnBrk="1" hangingPunct="1"/>
            <a:r>
              <a:rPr lang="en-US" altLang="zh-CN" sz="2000">
                <a:latin typeface="Times New Roman" charset="0"/>
                <a:ea typeface="宋体" charset="0"/>
                <a:cs typeface="宋体" charset="0"/>
              </a:rPr>
              <a:t>Based on the atomic time (TAI) and introduced from 1 Jan 1972</a:t>
            </a:r>
          </a:p>
          <a:p>
            <a:pPr eaLnBrk="1" hangingPunct="1"/>
            <a:r>
              <a:rPr lang="en-US" altLang="zh-CN" sz="2000">
                <a:latin typeface="Times New Roman" charset="0"/>
                <a:ea typeface="宋体" charset="0"/>
                <a:cs typeface="宋体" charset="0"/>
              </a:rPr>
              <a:t>A leap second is occasionally inserted or deleted to keep in step with solar time when the difference btw a solar-day and a TAI-day is over 800ms</a:t>
            </a:r>
          </a:p>
          <a:p>
            <a:pPr eaLnBrk="1" hangingPunct="1"/>
            <a:endParaRPr lang="zh-CN" altLang="en-US" sz="2000">
              <a:solidFill>
                <a:schemeClr val="tx2"/>
              </a:solidFill>
              <a:latin typeface="Times New Roman" charset="0"/>
              <a:ea typeface="宋体" charset="0"/>
              <a:cs typeface="宋体"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50273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09600" y="228600"/>
            <a:ext cx="8305800" cy="914400"/>
          </a:xfrm>
        </p:spPr>
        <p:txBody>
          <a:bodyPr/>
          <a:lstStyle/>
          <a:p>
            <a:pPr eaLnBrk="1" hangingPunct="1"/>
            <a:r>
              <a:rPr lang="en-US" sz="3200" dirty="0" smtClean="0"/>
              <a:t>Drift Rate</a:t>
            </a:r>
          </a:p>
        </p:txBody>
      </p:sp>
      <p:sp>
        <p:nvSpPr>
          <p:cNvPr id="5125" name="Rectangle 3"/>
          <p:cNvSpPr>
            <a:spLocks noGrp="1" noChangeArrowheads="1"/>
          </p:cNvSpPr>
          <p:nvPr>
            <p:ph sz="quarter" idx="1"/>
          </p:nvPr>
        </p:nvSpPr>
        <p:spPr>
          <a:xfrm>
            <a:off x="685800" y="1219200"/>
            <a:ext cx="7772400" cy="4114800"/>
          </a:xfrm>
        </p:spPr>
        <p:txBody>
          <a:bodyPr/>
          <a:lstStyle/>
          <a:p>
            <a:pPr eaLnBrk="1" hangingPunct="1"/>
            <a:r>
              <a:rPr lang="en-US" dirty="0" smtClean="0"/>
              <a:t>Is the rate at which the clock ticks.</a:t>
            </a:r>
          </a:p>
          <a:p>
            <a:pPr eaLnBrk="1" hangingPunct="1"/>
            <a:r>
              <a:rPr lang="en-US" dirty="0" smtClean="0"/>
              <a:t>Different clocks may have different drift rates and hence needs to be synchronized.</a:t>
            </a:r>
          </a:p>
          <a:p>
            <a:r>
              <a:rPr lang="en-US" dirty="0" smtClean="0"/>
              <a:t>One can determine how often they should be synchronized</a:t>
            </a:r>
          </a:p>
          <a:p>
            <a:pPr lvl="1" eaLnBrk="1" hangingPunct="1">
              <a:buFont typeface="Wingdings" pitchFamily="2" charset="2"/>
              <a:buNone/>
            </a:pPr>
            <a:endParaRPr lang="en-US" dirty="0" smtClean="0"/>
          </a:p>
        </p:txBody>
      </p:sp>
      <p:sp>
        <p:nvSpPr>
          <p:cNvPr id="5126" name="Text Box 4"/>
          <p:cNvSpPr txBox="1">
            <a:spLocks noChangeArrowheads="1"/>
          </p:cNvSpPr>
          <p:nvPr/>
        </p:nvSpPr>
        <p:spPr bwMode="auto">
          <a:xfrm>
            <a:off x="2667000" y="6232525"/>
            <a:ext cx="5938838" cy="396875"/>
          </a:xfrm>
          <a:prstGeom prst="rect">
            <a:avLst/>
          </a:prstGeom>
          <a:noFill/>
          <a:ln w="9525">
            <a:noFill/>
            <a:miter lim="800000"/>
            <a:headEnd/>
            <a:tailEnd/>
          </a:ln>
        </p:spPr>
        <p:txBody>
          <a:bodyPr wrap="none">
            <a:spAutoFit/>
          </a:bodyPr>
          <a:lstStyle/>
          <a:p>
            <a:r>
              <a:rPr lang="en-US" sz="2000" dirty="0">
                <a:latin typeface="Comic Sans MS" pitchFamily="66" charset="0"/>
              </a:rPr>
              <a:t>Not all clock’s tick precisely at the current rate.</a:t>
            </a:r>
          </a:p>
        </p:txBody>
      </p:sp>
      <p:graphicFrame>
        <p:nvGraphicFramePr>
          <p:cNvPr id="5122" name="Object 6"/>
          <p:cNvGraphicFramePr>
            <a:graphicFrameLocks noChangeAspect="1"/>
          </p:cNvGraphicFramePr>
          <p:nvPr/>
        </p:nvGraphicFramePr>
        <p:xfrm>
          <a:off x="2286000" y="2971800"/>
          <a:ext cx="4191000" cy="3276600"/>
        </p:xfrm>
        <a:graphic>
          <a:graphicData uri="http://schemas.openxmlformats.org/presentationml/2006/ole">
            <mc:AlternateContent xmlns:mc="http://schemas.openxmlformats.org/markup-compatibility/2006">
              <mc:Choice xmlns:v="urn:schemas-microsoft-com:vml" Requires="v">
                <p:oleObj spid="_x0000_s109820" name="CorelPhotoPaint.Image.6" r:id="rId3" imgW="2561741" imgH="2232381" progId="">
                  <p:embed/>
                </p:oleObj>
              </mc:Choice>
              <mc:Fallback>
                <p:oleObj name="CorelPhotoPaint.Image.6" r:id="rId3" imgW="2561741" imgH="2232381"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971800"/>
                        <a:ext cx="4191000"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Synchronization</a:t>
            </a:r>
            <a:endParaRPr lang="en-US" dirty="0"/>
          </a:p>
        </p:txBody>
      </p:sp>
      <p:sp>
        <p:nvSpPr>
          <p:cNvPr id="4" name="Content Placeholder 3"/>
          <p:cNvSpPr>
            <a:spLocks noGrp="1"/>
          </p:cNvSpPr>
          <p:nvPr>
            <p:ph sz="quarter" idx="1"/>
          </p:nvPr>
        </p:nvSpPr>
        <p:spPr/>
        <p:txBody>
          <a:bodyPr>
            <a:normAutofit/>
          </a:bodyPr>
          <a:lstStyle/>
          <a:p>
            <a:pPr algn="ctr">
              <a:buNone/>
            </a:pPr>
            <a:endParaRPr lang="en-US" sz="4000" dirty="0" smtClean="0"/>
          </a:p>
          <a:p>
            <a:pPr algn="ctr">
              <a:buNone/>
            </a:pPr>
            <a:endParaRPr lang="en-US" sz="4000" dirty="0" smtClean="0"/>
          </a:p>
          <a:p>
            <a:pPr algn="ctr">
              <a:buNone/>
            </a:pPr>
            <a:r>
              <a:rPr lang="en-US" sz="4000" dirty="0" smtClean="0">
                <a:solidFill>
                  <a:srgbClr val="0070C0"/>
                </a:solidFill>
              </a:rPr>
              <a:t>It is the process of setting all the cooperating systems of distributed network to the same logical or physical clock.</a:t>
            </a:r>
            <a:endParaRPr lang="en-US" sz="4000" dirty="0">
              <a:solidFill>
                <a:srgbClr val="0070C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txBox="1">
            <a:spLocks noGrp="1"/>
          </p:cNvSpPr>
          <p:nvPr/>
        </p:nvSpPr>
        <p:spPr bwMode="auto">
          <a:xfrm>
            <a:off x="2971800" y="6400800"/>
            <a:ext cx="3200400" cy="457200"/>
          </a:xfrm>
          <a:prstGeom prst="rect">
            <a:avLst/>
          </a:prstGeom>
          <a:noFill/>
          <a:ln w="9525">
            <a:noFill/>
            <a:miter lim="800000"/>
            <a:headEnd/>
            <a:tailEnd/>
          </a:ln>
        </p:spPr>
        <p:txBody>
          <a:bodyPr/>
          <a:lstStyle/>
          <a:p>
            <a:pPr algn="ctr" eaLnBrk="1" hangingPunct="1"/>
            <a:r>
              <a:rPr lang="en-US" sz="1200">
                <a:solidFill>
                  <a:srgbClr val="800000"/>
                </a:solidFill>
              </a:rPr>
              <a:t>Synchronization in Distributed Systems</a:t>
            </a:r>
          </a:p>
        </p:txBody>
      </p:sp>
      <p:sp>
        <p:nvSpPr>
          <p:cNvPr id="24579" name="Slide Number Placeholder 5"/>
          <p:cNvSpPr txBox="1">
            <a:spLocks noGrp="1"/>
          </p:cNvSpPr>
          <p:nvPr/>
        </p:nvSpPr>
        <p:spPr bwMode="auto">
          <a:xfrm>
            <a:off x="6096000" y="6172200"/>
            <a:ext cx="762000" cy="384175"/>
          </a:xfrm>
          <a:prstGeom prst="rect">
            <a:avLst/>
          </a:prstGeom>
          <a:noFill/>
          <a:ln w="9525">
            <a:noFill/>
            <a:miter lim="800000"/>
            <a:headEnd/>
            <a:tailEnd/>
          </a:ln>
        </p:spPr>
        <p:txBody>
          <a:bodyPr/>
          <a:lstStyle/>
          <a:p>
            <a:pPr algn="r" eaLnBrk="1" hangingPunct="1"/>
            <a:fld id="{3286AE12-728F-41BD-8F1B-2DA455B4F267}" type="slidenum">
              <a:rPr lang="en-US" sz="1200">
                <a:solidFill>
                  <a:srgbClr val="800000"/>
                </a:solidFill>
              </a:rPr>
              <a:pPr algn="r" eaLnBrk="1" hangingPunct="1"/>
              <a:t>14</a:t>
            </a:fld>
            <a:endParaRPr lang="en-US" sz="1200">
              <a:solidFill>
                <a:srgbClr val="800000"/>
              </a:solidFill>
            </a:endParaRPr>
          </a:p>
        </p:txBody>
      </p:sp>
      <p:sp>
        <p:nvSpPr>
          <p:cNvPr id="24580" name="Rectangle 2"/>
          <p:cNvSpPr>
            <a:spLocks noGrp="1" noChangeArrowheads="1"/>
          </p:cNvSpPr>
          <p:nvPr>
            <p:ph type="ctrTitle"/>
          </p:nvPr>
        </p:nvSpPr>
        <p:spPr>
          <a:xfrm>
            <a:off x="685800" y="152400"/>
            <a:ext cx="8305800" cy="533400"/>
          </a:xfrm>
        </p:spPr>
        <p:txBody>
          <a:bodyPr>
            <a:normAutofit fontScale="90000"/>
          </a:bodyPr>
          <a:lstStyle/>
          <a:p>
            <a:pPr algn="l" eaLnBrk="1" hangingPunct="1"/>
            <a:r>
              <a:rPr lang="en-US" sz="4000" smtClean="0">
                <a:solidFill>
                  <a:schemeClr val="accent2"/>
                </a:solidFill>
              </a:rPr>
              <a:t>Logical and Physical Clocks</a:t>
            </a:r>
          </a:p>
        </p:txBody>
      </p:sp>
      <p:sp>
        <p:nvSpPr>
          <p:cNvPr id="8" name="Rectangle 2"/>
          <p:cNvSpPr txBox="1">
            <a:spLocks noChangeArrowheads="1"/>
          </p:cNvSpPr>
          <p:nvPr/>
        </p:nvSpPr>
        <p:spPr bwMode="auto">
          <a:xfrm>
            <a:off x="0" y="914400"/>
            <a:ext cx="9144000" cy="54498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marL="514350" indent="-514350">
              <a:defRPr/>
            </a:pPr>
            <a:endParaRPr lang="en-US" sz="2400" dirty="0" smtClean="0">
              <a:solidFill>
                <a:schemeClr val="tx1"/>
              </a:solidFill>
            </a:endParaRPr>
          </a:p>
          <a:p>
            <a:pPr marL="514350" indent="-514350">
              <a:buFont typeface="Arial" pitchFamily="34" charset="0"/>
              <a:buChar char="•"/>
              <a:defRPr/>
            </a:pPr>
            <a:r>
              <a:rPr lang="en-US" sz="2400" dirty="0" smtClean="0">
                <a:solidFill>
                  <a:schemeClr val="tx1"/>
                </a:solidFill>
              </a:rPr>
              <a:t>Clock </a:t>
            </a:r>
            <a:r>
              <a:rPr lang="en-US" sz="2400" dirty="0">
                <a:solidFill>
                  <a:schemeClr val="tx1"/>
                </a:solidFill>
              </a:rPr>
              <a:t>synchronization is dramatic and it is fitting in process execution. But, </a:t>
            </a:r>
            <a:r>
              <a:rPr lang="en-US" sz="2400" dirty="0">
                <a:solidFill>
                  <a:srgbClr val="C00000"/>
                </a:solidFill>
              </a:rPr>
              <a:t>Is it possible to synchronize all the clocks in the distributed environment into single clock</a:t>
            </a:r>
            <a:r>
              <a:rPr lang="en-US" sz="2400" dirty="0">
                <a:solidFill>
                  <a:schemeClr val="tx1"/>
                </a:solidFill>
              </a:rPr>
              <a:t>. </a:t>
            </a:r>
            <a:endParaRPr lang="en-US" sz="2400" dirty="0" smtClean="0">
              <a:solidFill>
                <a:schemeClr val="tx1"/>
              </a:solidFill>
            </a:endParaRPr>
          </a:p>
          <a:p>
            <a:pPr marL="514350" indent="-514350">
              <a:buFont typeface="Arial" pitchFamily="34" charset="0"/>
              <a:buChar char="•"/>
              <a:defRPr/>
            </a:pPr>
            <a:endParaRPr lang="en-US" sz="2400" dirty="0" smtClean="0">
              <a:solidFill>
                <a:schemeClr val="tx1"/>
              </a:solidFill>
            </a:endParaRPr>
          </a:p>
          <a:p>
            <a:pPr marL="514350" indent="-514350">
              <a:buFont typeface="Arial" pitchFamily="34" charset="0"/>
              <a:buChar char="•"/>
              <a:defRPr/>
            </a:pPr>
            <a:r>
              <a:rPr lang="en-US" sz="2400" dirty="0" smtClean="0">
                <a:solidFill>
                  <a:schemeClr val="tx1"/>
                </a:solidFill>
              </a:rPr>
              <a:t>There </a:t>
            </a:r>
            <a:r>
              <a:rPr lang="en-US" sz="2400" dirty="0">
                <a:solidFill>
                  <a:schemeClr val="tx1"/>
                </a:solidFill>
              </a:rPr>
              <a:t>are different concepts and implementations regarding the clock synchronization by using logical and physical clocks.</a:t>
            </a:r>
          </a:p>
          <a:p>
            <a:pPr eaLnBrk="1" hangingPunct="1">
              <a:buFont typeface="Arial" pitchFamily="34" charset="0"/>
              <a:buChar char="•"/>
              <a:defRPr/>
            </a:pPr>
            <a:endParaRPr lang="en-US" sz="2800" dirty="0"/>
          </a:p>
          <a:p>
            <a:pPr eaLnBrk="1" hangingPunct="1">
              <a:buFont typeface="Arial" pitchFamily="34" charset="0"/>
              <a:buChar char="•"/>
              <a:defRPr/>
            </a:pPr>
            <a:r>
              <a:rPr lang="en-US" sz="2800" dirty="0">
                <a:solidFill>
                  <a:srgbClr val="C00000"/>
                </a:solidFill>
              </a:rPr>
              <a:t>logical clocks </a:t>
            </a:r>
            <a:r>
              <a:rPr lang="en-US" sz="2800" dirty="0"/>
              <a:t>- to provide consistent </a:t>
            </a:r>
            <a:r>
              <a:rPr lang="en-US" sz="2800" u="sng" dirty="0"/>
              <a:t>event ordering</a:t>
            </a:r>
          </a:p>
          <a:p>
            <a:pPr eaLnBrk="1" hangingPunct="1">
              <a:buFont typeface="Arial" pitchFamily="34" charset="0"/>
              <a:buChar char="•"/>
              <a:defRPr/>
            </a:pPr>
            <a:r>
              <a:rPr lang="en-US" sz="2800" dirty="0">
                <a:solidFill>
                  <a:srgbClr val="C00000"/>
                </a:solidFill>
              </a:rPr>
              <a:t>physical clocks </a:t>
            </a:r>
            <a:r>
              <a:rPr lang="en-US" sz="2800" dirty="0"/>
              <a:t>- clocks whose values must not deviate from </a:t>
            </a:r>
            <a:r>
              <a:rPr lang="en-US" sz="2800" dirty="0" smtClean="0"/>
              <a:t>the real </a:t>
            </a:r>
            <a:r>
              <a:rPr lang="en-US" sz="2800" dirty="0"/>
              <a:t>time by more than a certain amount.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Logical and Physical Clocks</a:t>
            </a:r>
            <a:endParaRPr lang="en-US" dirty="0"/>
          </a:p>
        </p:txBody>
      </p:sp>
      <p:sp>
        <p:nvSpPr>
          <p:cNvPr id="4" name="Content Placeholder 3"/>
          <p:cNvSpPr>
            <a:spLocks noGrp="1"/>
          </p:cNvSpPr>
          <p:nvPr>
            <p:ph sz="quarter" idx="1"/>
          </p:nvPr>
        </p:nvSpPr>
        <p:spPr>
          <a:xfrm>
            <a:off x="457200" y="1143000"/>
            <a:ext cx="8458200" cy="5029200"/>
          </a:xfrm>
        </p:spPr>
        <p:txBody>
          <a:bodyPr>
            <a:normAutofit fontScale="85000" lnSpcReduction="20000"/>
          </a:bodyPr>
          <a:lstStyle/>
          <a:p>
            <a:r>
              <a:rPr lang="en-US" sz="4500" b="1" dirty="0" smtClean="0"/>
              <a:t>Logical Clocks.</a:t>
            </a:r>
          </a:p>
          <a:p>
            <a:pPr lvl="1"/>
            <a:r>
              <a:rPr lang="en-US" dirty="0" smtClean="0"/>
              <a:t>For many applications:</a:t>
            </a:r>
          </a:p>
          <a:p>
            <a:pPr lvl="2"/>
            <a:r>
              <a:rPr lang="en-US" dirty="0" smtClean="0"/>
              <a:t>it is sufficient that all machines agree on the same time.</a:t>
            </a:r>
          </a:p>
          <a:p>
            <a:pPr lvl="2"/>
            <a:r>
              <a:rPr lang="en-US" dirty="0" smtClean="0"/>
              <a:t>it is not essential that this time also agree with the real time</a:t>
            </a:r>
          </a:p>
          <a:p>
            <a:pPr lvl="1"/>
            <a:r>
              <a:rPr lang="en-US" dirty="0" smtClean="0"/>
              <a:t>E.g. make example - it is adequate that all machines agree that it is 10:00 even if it is really 10:02. </a:t>
            </a:r>
          </a:p>
          <a:p>
            <a:pPr lvl="1"/>
            <a:r>
              <a:rPr lang="en-US" dirty="0" smtClean="0"/>
              <a:t>Meaning: it is the </a:t>
            </a:r>
            <a:r>
              <a:rPr lang="en-US" i="1" dirty="0" smtClean="0"/>
              <a:t>internal consistency of the clocks that matters, not </a:t>
            </a:r>
            <a:r>
              <a:rPr lang="en-US" dirty="0" smtClean="0"/>
              <a:t>whether they are particularly close to the real time.</a:t>
            </a:r>
          </a:p>
          <a:p>
            <a:pPr lvl="1"/>
            <a:r>
              <a:rPr lang="en-US" dirty="0" smtClean="0"/>
              <a:t>For these algorithms it is conventional to speak of the clocks as </a:t>
            </a:r>
            <a:r>
              <a:rPr lang="en-US" b="1" i="1" dirty="0" smtClean="0"/>
              <a:t>logical clocks.</a:t>
            </a:r>
          </a:p>
          <a:p>
            <a:pPr lvl="1"/>
            <a:endParaRPr lang="en-US" b="1" i="1" dirty="0" smtClean="0"/>
          </a:p>
          <a:p>
            <a:r>
              <a:rPr lang="en-US" sz="3600" b="1" dirty="0" smtClean="0"/>
              <a:t>Physical Clocks</a:t>
            </a:r>
          </a:p>
          <a:p>
            <a:r>
              <a:rPr lang="en-US" dirty="0" smtClean="0"/>
              <a:t>when the additional constraint is present that the clocks</a:t>
            </a:r>
          </a:p>
          <a:p>
            <a:pPr lvl="1"/>
            <a:r>
              <a:rPr lang="en-US" dirty="0" smtClean="0"/>
              <a:t>must not only be the same,</a:t>
            </a:r>
          </a:p>
          <a:p>
            <a:pPr lvl="1"/>
            <a:r>
              <a:rPr lang="en-US" dirty="0" smtClean="0"/>
              <a:t>but also must not deviate from the real time by more than a certain amount,</a:t>
            </a:r>
          </a:p>
          <a:p>
            <a:r>
              <a:rPr lang="en-US" dirty="0" smtClean="0"/>
              <a:t>Then the clocks are called </a:t>
            </a:r>
            <a:r>
              <a:rPr lang="en-US" b="1" i="1" dirty="0" smtClean="0"/>
              <a:t>physical clocks.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Problems with Different Clocks</a:t>
            </a:r>
            <a:endParaRPr lang="en-US" dirty="0"/>
          </a:p>
        </p:txBody>
      </p:sp>
      <p:sp>
        <p:nvSpPr>
          <p:cNvPr id="3" name="Content Placeholder 2"/>
          <p:cNvSpPr>
            <a:spLocks noGrp="1"/>
          </p:cNvSpPr>
          <p:nvPr>
            <p:ph sz="quarter" idx="1"/>
          </p:nvPr>
        </p:nvSpPr>
        <p:spPr>
          <a:xfrm>
            <a:off x="152400" y="914400"/>
            <a:ext cx="8991600" cy="5410200"/>
          </a:xfrm>
        </p:spPr>
        <p:txBody>
          <a:bodyPr>
            <a:normAutofit fontScale="92500"/>
          </a:bodyPr>
          <a:lstStyle/>
          <a:p>
            <a:r>
              <a:rPr lang="en-US" dirty="0" smtClean="0"/>
              <a:t>There are several problems that occur as a repercussion of clock rate differences.</a:t>
            </a:r>
          </a:p>
          <a:p>
            <a:r>
              <a:rPr lang="en-US" dirty="0" smtClean="0"/>
              <a:t>Besides the incorrectness of the time itself, there are problems associated with </a:t>
            </a:r>
            <a:r>
              <a:rPr lang="en-US" dirty="0" smtClean="0">
                <a:solidFill>
                  <a:srgbClr val="C00000"/>
                </a:solidFill>
              </a:rPr>
              <a:t>clock skew </a:t>
            </a:r>
            <a:r>
              <a:rPr lang="en-US" dirty="0" smtClean="0"/>
              <a:t>that take on more complexity in a distributed system in which </a:t>
            </a:r>
            <a:r>
              <a:rPr lang="en-US" dirty="0" smtClean="0">
                <a:solidFill>
                  <a:srgbClr val="0070C0"/>
                </a:solidFill>
              </a:rPr>
              <a:t>several computers will need to realize the same global time.</a:t>
            </a:r>
            <a:endParaRPr lang="en-US" dirty="0" smtClean="0"/>
          </a:p>
          <a:p>
            <a:r>
              <a:rPr lang="en-US" b="1" dirty="0" smtClean="0"/>
              <a:t>Example: </a:t>
            </a:r>
            <a:r>
              <a:rPr lang="en-US" dirty="0" smtClean="0"/>
              <a:t>in Unix systems the make command is used to compile new or modified code without the need to recompile unchanged code. The make command uses the clock of the machine it runs on to determine which source files need to be recompiled. </a:t>
            </a:r>
            <a:r>
              <a:rPr lang="en-US" dirty="0" smtClean="0">
                <a:solidFill>
                  <a:srgbClr val="C00000"/>
                </a:solidFill>
              </a:rPr>
              <a:t>If the sources reside on a separate file server and the two machines have unsynchronized clocks, the make program might not produce the correct results</a:t>
            </a:r>
          </a:p>
          <a:p>
            <a:r>
              <a:rPr lang="en-US" dirty="0" smtClean="0"/>
              <a:t>Hence there is a need of </a:t>
            </a:r>
            <a:r>
              <a:rPr lang="en-US" sz="5100" b="1" dirty="0" smtClean="0"/>
              <a:t>Clock Synchronization</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631340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Distributed System(DS)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Picture 5"/>
          <p:cNvPicPr>
            <a:picLocks noChangeAspect="1"/>
          </p:cNvPicPr>
          <p:nvPr/>
        </p:nvPicPr>
        <p:blipFill>
          <a:blip r:embed="rId2"/>
          <a:stretch>
            <a:fillRect/>
          </a:stretch>
        </p:blipFill>
        <p:spPr>
          <a:xfrm>
            <a:off x="381000" y="1143000"/>
            <a:ext cx="8382000" cy="2743200"/>
          </a:xfrm>
          <a:prstGeom prst="rect">
            <a:avLst/>
          </a:prstGeom>
        </p:spPr>
      </p:pic>
      <p:sp>
        <p:nvSpPr>
          <p:cNvPr id="7" name="TextBox 6"/>
          <p:cNvSpPr txBox="1"/>
          <p:nvPr/>
        </p:nvSpPr>
        <p:spPr>
          <a:xfrm>
            <a:off x="457200" y="4419600"/>
            <a:ext cx="8211553" cy="769441"/>
          </a:xfrm>
          <a:prstGeom prst="rect">
            <a:avLst/>
          </a:prstGeom>
          <a:noFill/>
        </p:spPr>
        <p:txBody>
          <a:bodyPr wrap="none" rtlCol="0">
            <a:spAutoFit/>
          </a:bodyPr>
          <a:lstStyle/>
          <a:p>
            <a:r>
              <a:rPr lang="en-US" sz="2200" dirty="0" smtClean="0"/>
              <a:t>Fig: When each machine has its own clock, an event that occurred after another </a:t>
            </a:r>
          </a:p>
          <a:p>
            <a:r>
              <a:rPr lang="en-US" sz="2200" dirty="0" smtClean="0"/>
              <a:t>event may nevertheless be assigned an earlier time </a:t>
            </a:r>
            <a:endParaRPr lang="en-US" sz="2200" dirty="0"/>
          </a:p>
        </p:txBody>
      </p:sp>
    </p:spTree>
    <p:extLst>
      <p:ext uri="{BB962C8B-B14F-4D97-AF65-F5344CB8AC3E}">
        <p14:creationId xmlns:p14="http://schemas.microsoft.com/office/powerpoint/2010/main" val="54449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33400" y="-152400"/>
            <a:ext cx="7772400" cy="1143000"/>
          </a:xfrm>
        </p:spPr>
        <p:txBody>
          <a:bodyPr/>
          <a:lstStyle/>
          <a:p>
            <a:pPr algn="l" eaLnBrk="1" hangingPunct="1"/>
            <a:r>
              <a:rPr lang="en-US" dirty="0" smtClean="0">
                <a:solidFill>
                  <a:schemeClr val="accent2"/>
                </a:solidFill>
              </a:rPr>
              <a:t>Event Ordering</a:t>
            </a:r>
          </a:p>
        </p:txBody>
      </p:sp>
      <p:sp>
        <p:nvSpPr>
          <p:cNvPr id="25604" name="Rectangle 3"/>
          <p:cNvSpPr>
            <a:spLocks noGrp="1" noChangeArrowheads="1"/>
          </p:cNvSpPr>
          <p:nvPr>
            <p:ph sz="quarter" idx="1"/>
          </p:nvPr>
        </p:nvSpPr>
        <p:spPr>
          <a:xfrm>
            <a:off x="152400" y="838200"/>
            <a:ext cx="8801100" cy="5791200"/>
          </a:xfrm>
        </p:spPr>
        <p:txBody>
          <a:bodyPr/>
          <a:lstStyle/>
          <a:p>
            <a:pPr eaLnBrk="1" hangingPunct="1"/>
            <a:r>
              <a:rPr lang="en-US" sz="2200" dirty="0" smtClean="0"/>
              <a:t>Since there is no common memory or clock, it is sometimes impossible to say which of two events occurred first. </a:t>
            </a:r>
          </a:p>
          <a:p>
            <a:pPr eaLnBrk="1" hangingPunct="1"/>
            <a:r>
              <a:rPr lang="en-US" sz="2200" dirty="0" smtClean="0"/>
              <a:t>The </a:t>
            </a:r>
            <a:r>
              <a:rPr lang="en-US" sz="2200" i="1" dirty="0" smtClean="0">
                <a:solidFill>
                  <a:srgbClr val="FF0000"/>
                </a:solidFill>
              </a:rPr>
              <a:t>happened-before</a:t>
            </a:r>
            <a:r>
              <a:rPr lang="en-US" sz="2200" dirty="0" smtClean="0"/>
              <a:t> relation is a </a:t>
            </a:r>
            <a:r>
              <a:rPr lang="en-US" sz="2200" dirty="0" smtClean="0">
                <a:solidFill>
                  <a:srgbClr val="FF0000"/>
                </a:solidFill>
              </a:rPr>
              <a:t>partial ordering</a:t>
            </a:r>
            <a:r>
              <a:rPr lang="en-US" sz="2200" dirty="0" smtClean="0"/>
              <a:t> of events in distributed systems such that</a:t>
            </a:r>
          </a:p>
          <a:p>
            <a:pPr lvl="1" eaLnBrk="1" hangingPunct="1">
              <a:buFontTx/>
              <a:buChar char="1"/>
            </a:pPr>
            <a:r>
              <a:rPr lang="en-US" sz="2200" dirty="0" smtClean="0"/>
              <a:t>If </a:t>
            </a:r>
            <a:r>
              <a:rPr lang="en-US" sz="2200" i="1" dirty="0" smtClean="0"/>
              <a:t>A</a:t>
            </a:r>
            <a:r>
              <a:rPr lang="en-US" sz="2200" dirty="0" smtClean="0"/>
              <a:t> and </a:t>
            </a:r>
            <a:r>
              <a:rPr lang="en-US" sz="2200" i="1" dirty="0" smtClean="0"/>
              <a:t>B</a:t>
            </a:r>
            <a:r>
              <a:rPr lang="en-US" sz="2200" dirty="0" smtClean="0"/>
              <a:t> are events in the same process, and </a:t>
            </a:r>
            <a:r>
              <a:rPr lang="en-US" sz="2200" i="1" dirty="0" smtClean="0"/>
              <a:t>A</a:t>
            </a:r>
            <a:r>
              <a:rPr lang="en-US" sz="2200" dirty="0" smtClean="0"/>
              <a:t> was executed before </a:t>
            </a:r>
            <a:r>
              <a:rPr lang="en-US" sz="2200" i="1" dirty="0" smtClean="0"/>
              <a:t>B</a:t>
            </a:r>
            <a:r>
              <a:rPr lang="en-US" sz="2200" dirty="0" smtClean="0"/>
              <a:t>, then </a:t>
            </a:r>
            <a:r>
              <a:rPr lang="en-US" sz="2200" i="1" dirty="0" smtClean="0"/>
              <a:t>A</a:t>
            </a:r>
            <a:r>
              <a:rPr lang="en-US" sz="2200" dirty="0" smtClean="0"/>
              <a:t> </a:t>
            </a:r>
            <a:r>
              <a:rPr lang="en-US" sz="2200" dirty="0" smtClean="0">
                <a:latin typeface="Symbol" pitchFamily="18" charset="2"/>
              </a:rPr>
              <a:t>Þ</a:t>
            </a:r>
            <a:r>
              <a:rPr lang="en-US" sz="2200" dirty="0" smtClean="0"/>
              <a:t> </a:t>
            </a:r>
            <a:r>
              <a:rPr lang="en-US" sz="2200" i="1" dirty="0" smtClean="0"/>
              <a:t>B</a:t>
            </a:r>
            <a:r>
              <a:rPr lang="en-US" sz="2200" dirty="0" smtClean="0"/>
              <a:t>.</a:t>
            </a:r>
          </a:p>
          <a:p>
            <a:pPr lvl="1" eaLnBrk="1" hangingPunct="1">
              <a:buFontTx/>
              <a:buChar char="2"/>
            </a:pPr>
            <a:r>
              <a:rPr lang="en-US" sz="2200" dirty="0" smtClean="0"/>
              <a:t>If </a:t>
            </a:r>
            <a:r>
              <a:rPr lang="en-US" sz="2200" i="1" dirty="0" smtClean="0"/>
              <a:t>A</a:t>
            </a:r>
            <a:r>
              <a:rPr lang="en-US" sz="2200" dirty="0" smtClean="0"/>
              <a:t> is the event of sending a message by one process and </a:t>
            </a:r>
            <a:r>
              <a:rPr lang="en-US" sz="2200" i="1" dirty="0" smtClean="0"/>
              <a:t>B</a:t>
            </a:r>
            <a:r>
              <a:rPr lang="en-US" sz="2200" dirty="0" smtClean="0"/>
              <a:t> is the event of receiving that by another process, then </a:t>
            </a:r>
            <a:r>
              <a:rPr lang="en-US" sz="2200" i="1" dirty="0" smtClean="0"/>
              <a:t>A</a:t>
            </a:r>
            <a:r>
              <a:rPr lang="en-US" sz="2200" dirty="0" smtClean="0"/>
              <a:t> </a:t>
            </a:r>
            <a:r>
              <a:rPr lang="en-US" sz="2200" dirty="0" smtClean="0">
                <a:latin typeface="Symbol" pitchFamily="18" charset="2"/>
              </a:rPr>
              <a:t>Þ</a:t>
            </a:r>
            <a:r>
              <a:rPr lang="en-US" sz="2200" dirty="0" smtClean="0"/>
              <a:t> </a:t>
            </a:r>
            <a:r>
              <a:rPr lang="en-US" sz="2200" i="1" dirty="0" smtClean="0"/>
              <a:t>B</a:t>
            </a:r>
            <a:r>
              <a:rPr lang="en-US" sz="2200" dirty="0" smtClean="0"/>
              <a:t>.</a:t>
            </a:r>
          </a:p>
          <a:p>
            <a:pPr lvl="1" eaLnBrk="1" hangingPunct="1">
              <a:buFontTx/>
              <a:buChar char="3"/>
            </a:pPr>
            <a:r>
              <a:rPr lang="en-US" sz="2200" dirty="0" smtClean="0"/>
              <a:t>If </a:t>
            </a:r>
            <a:r>
              <a:rPr lang="en-US" sz="2200" i="1" dirty="0" smtClean="0"/>
              <a:t>A</a:t>
            </a:r>
            <a:r>
              <a:rPr lang="en-US" sz="2200" dirty="0" smtClean="0"/>
              <a:t> </a:t>
            </a:r>
            <a:r>
              <a:rPr lang="en-US" sz="2200" dirty="0" smtClean="0">
                <a:latin typeface="Symbol" pitchFamily="18" charset="2"/>
              </a:rPr>
              <a:t>Þ</a:t>
            </a:r>
            <a:r>
              <a:rPr lang="en-US" sz="2200" dirty="0" smtClean="0"/>
              <a:t> </a:t>
            </a:r>
            <a:r>
              <a:rPr lang="en-US" sz="2200" i="1" dirty="0" smtClean="0"/>
              <a:t>B</a:t>
            </a:r>
            <a:r>
              <a:rPr lang="en-US" sz="2200" dirty="0" smtClean="0"/>
              <a:t> and </a:t>
            </a:r>
            <a:r>
              <a:rPr lang="en-US" sz="2200" i="1" dirty="0" smtClean="0"/>
              <a:t>B</a:t>
            </a:r>
            <a:r>
              <a:rPr lang="en-US" sz="2200" dirty="0" smtClean="0"/>
              <a:t> </a:t>
            </a:r>
            <a:r>
              <a:rPr lang="en-US" sz="2200" dirty="0" smtClean="0">
                <a:latin typeface="Symbol" pitchFamily="18" charset="2"/>
              </a:rPr>
              <a:t>Þ</a:t>
            </a:r>
            <a:r>
              <a:rPr lang="en-US" sz="2200" dirty="0" smtClean="0"/>
              <a:t> </a:t>
            </a:r>
            <a:r>
              <a:rPr lang="en-US" sz="2200" i="1" dirty="0" smtClean="0"/>
              <a:t>C</a:t>
            </a:r>
            <a:r>
              <a:rPr lang="en-US" sz="2200" dirty="0" smtClean="0"/>
              <a:t>, then </a:t>
            </a:r>
            <a:r>
              <a:rPr lang="en-US" sz="2200" i="1" dirty="0" smtClean="0"/>
              <a:t>A</a:t>
            </a:r>
            <a:r>
              <a:rPr lang="en-US" sz="2200" dirty="0" smtClean="0"/>
              <a:t> </a:t>
            </a:r>
            <a:r>
              <a:rPr lang="en-US" sz="2200" dirty="0" smtClean="0">
                <a:latin typeface="Symbol" pitchFamily="18" charset="2"/>
              </a:rPr>
              <a:t>Þ</a:t>
            </a:r>
            <a:r>
              <a:rPr lang="en-US" sz="2200" dirty="0" smtClean="0"/>
              <a:t> </a:t>
            </a:r>
            <a:r>
              <a:rPr lang="en-US" sz="2200" i="1" dirty="0" smtClean="0"/>
              <a:t>C</a:t>
            </a:r>
            <a:r>
              <a:rPr lang="en-US" sz="2200" dirty="0" smtClean="0"/>
              <a:t>.</a:t>
            </a:r>
          </a:p>
          <a:p>
            <a:pPr eaLnBrk="1" hangingPunct="1"/>
            <a:r>
              <a:rPr lang="en-US" sz="2200" dirty="0" smtClean="0"/>
              <a:t>If two events </a:t>
            </a:r>
            <a:r>
              <a:rPr lang="en-US" sz="2200" i="1" dirty="0" smtClean="0"/>
              <a:t>A</a:t>
            </a:r>
            <a:r>
              <a:rPr lang="en-US" sz="2200" dirty="0" smtClean="0"/>
              <a:t> and </a:t>
            </a:r>
            <a:r>
              <a:rPr lang="en-US" sz="2200" i="1" dirty="0" smtClean="0"/>
              <a:t>B</a:t>
            </a:r>
            <a:r>
              <a:rPr lang="en-US" sz="2200" dirty="0" smtClean="0"/>
              <a:t> are not related by the </a:t>
            </a:r>
            <a:r>
              <a:rPr lang="en-US" sz="2200" dirty="0" smtClean="0">
                <a:latin typeface="Symbol" pitchFamily="18" charset="2"/>
              </a:rPr>
              <a:t>Þ</a:t>
            </a:r>
            <a:r>
              <a:rPr lang="en-US" sz="2200" dirty="0" smtClean="0"/>
              <a:t> relation, then they are executed concurrently (no causal relationship)</a:t>
            </a:r>
          </a:p>
          <a:p>
            <a:pPr eaLnBrk="1" hangingPunct="1"/>
            <a:r>
              <a:rPr lang="en-US" sz="2200" dirty="0" smtClean="0">
                <a:solidFill>
                  <a:srgbClr val="0070C0"/>
                </a:solidFill>
              </a:rPr>
              <a:t>To obtain a global ordering of all the events, each event can be </a:t>
            </a:r>
            <a:r>
              <a:rPr lang="en-US" sz="2200" i="1" dirty="0" smtClean="0">
                <a:solidFill>
                  <a:srgbClr val="0070C0"/>
                </a:solidFill>
              </a:rPr>
              <a:t>time stamped </a:t>
            </a:r>
            <a:r>
              <a:rPr lang="en-US" sz="2200" dirty="0" smtClean="0">
                <a:solidFill>
                  <a:srgbClr val="0070C0"/>
                </a:solidFill>
              </a:rPr>
              <a:t>satisfying the</a:t>
            </a:r>
            <a:r>
              <a:rPr lang="en-US" sz="2200" i="1" dirty="0" smtClean="0">
                <a:solidFill>
                  <a:srgbClr val="0070C0"/>
                </a:solidFill>
              </a:rPr>
              <a:t> </a:t>
            </a:r>
            <a:r>
              <a:rPr lang="en-US" sz="2200" dirty="0" smtClean="0">
                <a:solidFill>
                  <a:srgbClr val="0070C0"/>
                </a:solidFill>
              </a:rPr>
              <a:t>requirement</a:t>
            </a:r>
            <a:r>
              <a:rPr lang="en-US" sz="2200" dirty="0" smtClean="0"/>
              <a:t>: for every pair of events A and B, if </a:t>
            </a:r>
            <a:r>
              <a:rPr lang="en-US" sz="2200" i="1" dirty="0" smtClean="0"/>
              <a:t>A</a:t>
            </a:r>
            <a:r>
              <a:rPr lang="en-US" sz="2200" dirty="0" smtClean="0"/>
              <a:t> </a:t>
            </a:r>
            <a:r>
              <a:rPr lang="en-US" sz="2200" dirty="0" smtClean="0">
                <a:latin typeface="Symbol" pitchFamily="18" charset="2"/>
              </a:rPr>
              <a:t>Þ</a:t>
            </a:r>
            <a:r>
              <a:rPr lang="en-US" sz="2200" dirty="0" smtClean="0"/>
              <a:t> </a:t>
            </a:r>
            <a:r>
              <a:rPr lang="en-US" sz="2200" i="1" dirty="0" smtClean="0"/>
              <a:t>B</a:t>
            </a:r>
            <a:r>
              <a:rPr lang="en-US" sz="2200" dirty="0" smtClean="0"/>
              <a:t> then the time stamp of A is less than the time stamp of B. (Note that the converse need not be true.)</a:t>
            </a:r>
          </a:p>
          <a:p>
            <a:pPr eaLnBrk="1" hangingPunct="1"/>
            <a:endParaRPr lang="en-US" sz="2000"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Causal Ordering of Messages</a:t>
            </a:r>
          </a:p>
        </p:txBody>
      </p:sp>
      <p:sp>
        <p:nvSpPr>
          <p:cNvPr id="10243" name="Rectangle 3"/>
          <p:cNvSpPr>
            <a:spLocks noGrp="1" noChangeArrowheads="1"/>
          </p:cNvSpPr>
          <p:nvPr>
            <p:ph type="body" idx="1"/>
          </p:nvPr>
        </p:nvSpPr>
        <p:spPr/>
        <p:txBody>
          <a:bodyPr/>
          <a:lstStyle/>
          <a:p>
            <a:pPr lvl="1"/>
            <a:r>
              <a:rPr lang="en-US" altLang="en-US"/>
              <a:t>If M1 is sent before M2, then every recepient of both messages must get M1 before M2</a:t>
            </a:r>
          </a:p>
          <a:p>
            <a:pPr lvl="2"/>
            <a:r>
              <a:rPr lang="en-US" altLang="en-US"/>
              <a:t>underlying network will not necessarily give this guarantee.</a:t>
            </a:r>
          </a:p>
          <a:p>
            <a:pPr lvl="1"/>
            <a:r>
              <a:rPr lang="en-US" altLang="en-US"/>
              <a:t>Consider a replicated database system. Updates to the entries should be received in order!</a:t>
            </a:r>
          </a:p>
          <a:p>
            <a:pPr lvl="1"/>
            <a:r>
              <a:rPr lang="en-US" altLang="en-US"/>
              <a:t>Basic idea -- buffer a later message</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24376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32289" y="263769"/>
            <a:ext cx="7596554" cy="1055077"/>
          </a:xfrm>
        </p:spPr>
        <p:txBody>
          <a:bodyPr/>
          <a:lstStyle/>
          <a:p>
            <a:r>
              <a:rPr lang="en-US" altLang="en-US" sz="2954" b="1" u="sng" dirty="0">
                <a:solidFill>
                  <a:srgbClr val="666633"/>
                </a:solidFill>
              </a:rPr>
              <a:t>Chapter </a:t>
            </a:r>
            <a:r>
              <a:rPr lang="en-US" altLang="en-US" sz="2954" b="1" u="sng" dirty="0" smtClean="0">
                <a:solidFill>
                  <a:srgbClr val="666633"/>
                </a:solidFill>
              </a:rPr>
              <a:t>3: Time in Distributed System</a:t>
            </a:r>
            <a:endParaRPr lang="en-US" altLang="en-US" sz="2954" b="1" u="sng" dirty="0">
              <a:solidFill>
                <a:srgbClr val="666633"/>
              </a:solidFill>
            </a:endParaRPr>
          </a:p>
        </p:txBody>
      </p:sp>
      <p:sp>
        <p:nvSpPr>
          <p:cNvPr id="16386" name="Content Placeholder 2"/>
          <p:cNvSpPr>
            <a:spLocks noGrp="1"/>
          </p:cNvSpPr>
          <p:nvPr>
            <p:ph idx="1"/>
          </p:nvPr>
        </p:nvSpPr>
        <p:spPr>
          <a:xfrm>
            <a:off x="432289" y="1920944"/>
            <a:ext cx="8159262" cy="3235569"/>
          </a:xfrm>
        </p:spPr>
        <p:txBody>
          <a:bodyPr/>
          <a:lstStyle/>
          <a:p>
            <a:pPr marL="422041" lvl="1" indent="0">
              <a:buNone/>
            </a:pPr>
            <a:endParaRPr lang="en-US" altLang="en-US" dirty="0"/>
          </a:p>
          <a:p>
            <a:pPr marL="422041" lvl="1" indent="0">
              <a:buNone/>
            </a:pPr>
            <a:r>
              <a:rPr lang="en-US" altLang="en-US" b="1" dirty="0"/>
              <a:t>References: </a:t>
            </a:r>
          </a:p>
          <a:p>
            <a:pPr marL="422041" lvl="1" indent="0">
              <a:buFont typeface="Wingdings" charset="2"/>
              <a:buAutoNum type="arabicPeriod"/>
            </a:pPr>
            <a:r>
              <a:rPr lang="en-GB" altLang="en-US" sz="2031" dirty="0">
                <a:solidFill>
                  <a:srgbClr val="000000"/>
                </a:solidFill>
              </a:rPr>
              <a:t>G. </a:t>
            </a:r>
            <a:r>
              <a:rPr lang="en-GB" altLang="en-US" sz="2031" dirty="0" err="1">
                <a:solidFill>
                  <a:srgbClr val="000000"/>
                </a:solidFill>
              </a:rPr>
              <a:t>Coulouris</a:t>
            </a:r>
            <a:r>
              <a:rPr lang="en-GB" altLang="en-US" sz="2031" dirty="0">
                <a:solidFill>
                  <a:srgbClr val="000000"/>
                </a:solidFill>
              </a:rPr>
              <a:t>, J. </a:t>
            </a:r>
            <a:r>
              <a:rPr lang="en-GB" altLang="en-US" sz="2031" dirty="0" err="1">
                <a:solidFill>
                  <a:srgbClr val="000000"/>
                </a:solidFill>
              </a:rPr>
              <a:t>Dollimore</a:t>
            </a:r>
            <a:r>
              <a:rPr lang="en-GB" altLang="en-US" sz="2031" dirty="0">
                <a:solidFill>
                  <a:srgbClr val="000000"/>
                </a:solidFill>
              </a:rPr>
              <a:t> and T. </a:t>
            </a:r>
            <a:r>
              <a:rPr lang="en-GB" altLang="en-US" sz="2031" dirty="0" err="1">
                <a:solidFill>
                  <a:srgbClr val="000000"/>
                </a:solidFill>
              </a:rPr>
              <a:t>Kindberg</a:t>
            </a:r>
            <a:r>
              <a:rPr lang="en-GB" altLang="en-US" sz="2031" dirty="0">
                <a:solidFill>
                  <a:srgbClr val="000000"/>
                </a:solidFill>
              </a:rPr>
              <a:t>; </a:t>
            </a:r>
            <a:r>
              <a:rPr lang="en-GB" altLang="en-US" sz="2031" b="1" dirty="0">
                <a:solidFill>
                  <a:srgbClr val="000000"/>
                </a:solidFill>
              </a:rPr>
              <a:t>Distributed Systems Concepts and Design,4</a:t>
            </a:r>
            <a:r>
              <a:rPr lang="en-GB" altLang="en-US" sz="2031" b="1" baseline="30000" dirty="0">
                <a:solidFill>
                  <a:srgbClr val="000000"/>
                </a:solidFill>
              </a:rPr>
              <a:t>th</a:t>
            </a:r>
            <a:r>
              <a:rPr lang="en-GB" altLang="en-US" sz="2031" b="1" dirty="0">
                <a:solidFill>
                  <a:srgbClr val="000000"/>
                </a:solidFill>
              </a:rPr>
              <a:t> Edition.</a:t>
            </a:r>
          </a:p>
          <a:p>
            <a:pPr marL="422041" lvl="1" indent="0">
              <a:buFont typeface="Wingdings" charset="2"/>
              <a:buAutoNum type="arabicPeriod"/>
            </a:pPr>
            <a:r>
              <a:rPr lang="en-GB" altLang="en-US" sz="2031" dirty="0"/>
              <a:t>Andrew S. </a:t>
            </a:r>
            <a:r>
              <a:rPr lang="en-GB" altLang="en-US" sz="2031" dirty="0" err="1"/>
              <a:t>Tanenbaum</a:t>
            </a:r>
            <a:r>
              <a:rPr lang="en-GB" altLang="en-US" sz="2031" dirty="0"/>
              <a:t> and Maarten van Steen</a:t>
            </a:r>
            <a:r>
              <a:rPr lang="en-GB" altLang="en-US" sz="2031" b="1" dirty="0">
                <a:solidFill>
                  <a:srgbClr val="000000"/>
                </a:solidFill>
              </a:rPr>
              <a:t>; </a:t>
            </a:r>
            <a:r>
              <a:rPr lang="en-GB" altLang="en-US" sz="2031" b="1" dirty="0"/>
              <a:t>Distributed Systems: Principles and Paradigms, 2</a:t>
            </a:r>
            <a:r>
              <a:rPr lang="en-GB" altLang="en-US" sz="2031" b="1" baseline="30000" dirty="0"/>
              <a:t>nd</a:t>
            </a:r>
            <a:r>
              <a:rPr lang="en-GB" altLang="en-US" sz="2031" b="1" dirty="0"/>
              <a:t> Edition.</a:t>
            </a:r>
          </a:p>
          <a:p>
            <a:pPr marL="422041" lvl="1" indent="0">
              <a:buNone/>
            </a:pPr>
            <a:endParaRPr lang="en-US" altLang="en-US" dirty="0"/>
          </a:p>
        </p:txBody>
      </p:sp>
      <p:sp>
        <p:nvSpPr>
          <p:cNvPr id="16387" name="Slide Number Placeholder 3"/>
          <p:cNvSpPr>
            <a:spLocks noGrp="1"/>
          </p:cNvSpPr>
          <p:nvPr>
            <p:ph type="sldNum" sz="quarter" idx="12"/>
          </p:nvPr>
        </p:nvSpPr>
        <p:spPr>
          <a:xfrm>
            <a:off x="1981200" y="6172200"/>
            <a:ext cx="5562600" cy="2637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charset="2"/>
              <a:buChar char="z"/>
              <a:defRPr kumimoji="1" sz="2585">
                <a:solidFill>
                  <a:schemeClr val="hlink"/>
                </a:solidFill>
                <a:latin typeface="Arial" charset="0"/>
              </a:defRPr>
            </a:lvl1pPr>
            <a:lvl2pPr marL="685817" indent="-263776">
              <a:spcBef>
                <a:spcPct val="20000"/>
              </a:spcBef>
              <a:buClr>
                <a:schemeClr val="accent2"/>
              </a:buClr>
              <a:buFont typeface="Monotype Sorts" charset="2"/>
              <a:buChar char="y"/>
              <a:defRPr kumimoji="1" sz="2215">
                <a:solidFill>
                  <a:schemeClr val="hlink"/>
                </a:solidFill>
                <a:latin typeface="Arial" charset="0"/>
              </a:defRPr>
            </a:lvl2pPr>
            <a:lvl3pPr marL="1055103" indent="-211021">
              <a:spcBef>
                <a:spcPct val="20000"/>
              </a:spcBef>
              <a:buClr>
                <a:schemeClr val="accent2"/>
              </a:buClr>
              <a:buFont typeface="Monotype Sorts" charset="2"/>
              <a:buChar char="x"/>
              <a:defRPr kumimoji="1">
                <a:solidFill>
                  <a:schemeClr val="hlink"/>
                </a:solidFill>
                <a:latin typeface="Arial" charset="0"/>
              </a:defRPr>
            </a:lvl3pPr>
            <a:lvl4pPr marL="1477145" indent="-211021">
              <a:spcBef>
                <a:spcPct val="20000"/>
              </a:spcBef>
              <a:buClr>
                <a:schemeClr val="accent2"/>
              </a:buClr>
              <a:buChar char="•"/>
              <a:defRPr kumimoji="1">
                <a:solidFill>
                  <a:schemeClr val="hlink"/>
                </a:solidFill>
                <a:latin typeface="Arial" charset="0"/>
              </a:defRPr>
            </a:lvl4pPr>
            <a:lvl5pPr marL="1899186" indent="-211021">
              <a:spcBef>
                <a:spcPct val="20000"/>
              </a:spcBef>
              <a:buClr>
                <a:schemeClr val="accent2"/>
              </a:buClr>
              <a:buChar char="–"/>
              <a:defRPr kumimoji="1">
                <a:solidFill>
                  <a:schemeClr val="hlink"/>
                </a:solidFill>
                <a:latin typeface="Arial" charset="0"/>
              </a:defRPr>
            </a:lvl5pPr>
            <a:lvl6pPr marL="2321227" indent="-211021" eaLnBrk="0" fontAlgn="base" hangingPunct="0">
              <a:spcBef>
                <a:spcPct val="20000"/>
              </a:spcBef>
              <a:spcAft>
                <a:spcPct val="0"/>
              </a:spcAft>
              <a:buClr>
                <a:schemeClr val="accent2"/>
              </a:buClr>
              <a:buChar char="–"/>
              <a:defRPr kumimoji="1">
                <a:solidFill>
                  <a:schemeClr val="hlink"/>
                </a:solidFill>
                <a:latin typeface="Arial" charset="0"/>
              </a:defRPr>
            </a:lvl6pPr>
            <a:lvl7pPr marL="2743269" indent="-211021" eaLnBrk="0" fontAlgn="base" hangingPunct="0">
              <a:spcBef>
                <a:spcPct val="20000"/>
              </a:spcBef>
              <a:spcAft>
                <a:spcPct val="0"/>
              </a:spcAft>
              <a:buClr>
                <a:schemeClr val="accent2"/>
              </a:buClr>
              <a:buChar char="–"/>
              <a:defRPr kumimoji="1">
                <a:solidFill>
                  <a:schemeClr val="hlink"/>
                </a:solidFill>
                <a:latin typeface="Arial" charset="0"/>
              </a:defRPr>
            </a:lvl7pPr>
            <a:lvl8pPr marL="3165310" indent="-211021" eaLnBrk="0" fontAlgn="base" hangingPunct="0">
              <a:spcBef>
                <a:spcPct val="20000"/>
              </a:spcBef>
              <a:spcAft>
                <a:spcPct val="0"/>
              </a:spcAft>
              <a:buClr>
                <a:schemeClr val="accent2"/>
              </a:buClr>
              <a:buChar char="–"/>
              <a:defRPr kumimoji="1">
                <a:solidFill>
                  <a:schemeClr val="hlink"/>
                </a:solidFill>
                <a:latin typeface="Arial" charset="0"/>
              </a:defRPr>
            </a:lvl8pPr>
            <a:lvl9pPr marL="3587351" indent="-211021" eaLnBrk="0" fontAlgn="base" hangingPunct="0">
              <a:spcBef>
                <a:spcPct val="20000"/>
              </a:spcBef>
              <a:spcAft>
                <a:spcPct val="0"/>
              </a:spcAft>
              <a:buClr>
                <a:schemeClr val="accent2"/>
              </a:buClr>
              <a:buChar char="–"/>
              <a:defRPr kumimoji="1">
                <a:solidFill>
                  <a:schemeClr val="hlink"/>
                </a:solidFill>
                <a:latin typeface="Arial" charset="0"/>
              </a:defRPr>
            </a:lvl9pPr>
          </a:lstStyle>
          <a:p>
            <a:pPr algn="ctr">
              <a:spcBef>
                <a:spcPct val="0"/>
              </a:spcBef>
              <a:buClrTx/>
              <a:buFontTx/>
              <a:buNone/>
            </a:pPr>
            <a:fld id="{32C38EC6-EC2E-294A-A183-F467FE124CA0}" type="slidenum">
              <a:rPr kumimoji="0" lang="en-US" altLang="en-US" sz="1292">
                <a:solidFill>
                  <a:schemeClr val="tx1"/>
                </a:solidFill>
                <a:ea typeface="Arial" charset="0"/>
                <a:cs typeface="Arial" charset="0"/>
              </a:rPr>
              <a:pPr algn="ctr">
                <a:spcBef>
                  <a:spcPct val="0"/>
                </a:spcBef>
                <a:buClrTx/>
                <a:buFontTx/>
                <a:buNone/>
              </a:pPr>
              <a:t>2</a:t>
            </a:fld>
            <a:endParaRPr kumimoji="0" lang="en-US" altLang="en-US" sz="1292">
              <a:solidFill>
                <a:schemeClr val="tx1"/>
              </a:solidFill>
              <a:ea typeface="Arial" charset="0"/>
              <a:cs typeface="Arial" charset="0"/>
            </a:endParaRPr>
          </a:p>
        </p:txBody>
      </p:sp>
      <p:sp>
        <p:nvSpPr>
          <p:cNvPr id="5" name="Footer Placeholder 4"/>
          <p:cNvSpPr>
            <a:spLocks noGrp="1"/>
          </p:cNvSpPr>
          <p:nvPr>
            <p:ph type="ftr" sz="quarter" idx="11"/>
          </p:nvPr>
        </p:nvSpPr>
        <p:spPr>
          <a:xfrm>
            <a:off x="432289" y="6172200"/>
            <a:ext cx="1472711" cy="263769"/>
          </a:xfrm>
        </p:spPr>
        <p:txBody>
          <a:bodyPr/>
          <a:lstStyle/>
          <a:p>
            <a:pPr algn="l">
              <a:defRPr/>
            </a:pPr>
            <a:r>
              <a:rPr lang="en-US" sz="1292" smtClean="0">
                <a:solidFill>
                  <a:schemeClr val="bg2"/>
                </a:solidFill>
              </a:rPr>
              <a:t>Distributed System(DS)</a:t>
            </a:r>
            <a:endParaRPr lang="en-US" sz="1292">
              <a:solidFill>
                <a:schemeClr val="bg2"/>
              </a:solidFill>
            </a:endParaRPr>
          </a:p>
        </p:txBody>
      </p:sp>
    </p:spTree>
    <p:extLst>
      <p:ext uri="{BB962C8B-B14F-4D97-AF65-F5344CB8AC3E}">
        <p14:creationId xmlns:p14="http://schemas.microsoft.com/office/powerpoint/2010/main" val="587705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1"/>
          </p:nvPr>
        </p:nvSpPr>
        <p:spPr/>
        <p:txBody>
          <a:bodyPr/>
          <a:lstStyle/>
          <a:p>
            <a:fld id="{9C3C4598-F2BA-104E-9614-D29136CA48C6}" type="slidenum">
              <a:rPr lang="en-US" altLang="en-US"/>
              <a:pPr/>
              <a:t>20</a:t>
            </a:fld>
            <a:endParaRPr lang="en-US" altLang="en-US"/>
          </a:p>
        </p:txBody>
      </p:sp>
      <p:sp>
        <p:nvSpPr>
          <p:cNvPr id="207874" name="Rectangle 2"/>
          <p:cNvSpPr>
            <a:spLocks noGrp="1" noChangeArrowheads="1"/>
          </p:cNvSpPr>
          <p:nvPr>
            <p:ph type="title"/>
          </p:nvPr>
        </p:nvSpPr>
        <p:spPr/>
        <p:txBody>
          <a:bodyPr/>
          <a:lstStyle/>
          <a:p>
            <a:r>
              <a:rPr lang="en-US" altLang="en-US"/>
              <a:t>Causal Ordering of Messages</a:t>
            </a:r>
          </a:p>
        </p:txBody>
      </p:sp>
      <p:grpSp>
        <p:nvGrpSpPr>
          <p:cNvPr id="207875" name="Group 3"/>
          <p:cNvGrpSpPr>
            <a:grpSpLocks/>
          </p:cNvGrpSpPr>
          <p:nvPr/>
        </p:nvGrpSpPr>
        <p:grpSpPr bwMode="auto">
          <a:xfrm>
            <a:off x="588963" y="3041650"/>
            <a:ext cx="7562850" cy="579438"/>
            <a:chOff x="414" y="606"/>
            <a:chExt cx="4764" cy="365"/>
          </a:xfrm>
        </p:grpSpPr>
        <p:sp>
          <p:nvSpPr>
            <p:cNvPr id="207876" name="Line 4"/>
            <p:cNvSpPr>
              <a:spLocks noChangeShapeType="1"/>
            </p:cNvSpPr>
            <p:nvPr/>
          </p:nvSpPr>
          <p:spPr bwMode="auto">
            <a:xfrm>
              <a:off x="731" y="797"/>
              <a:ext cx="444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77" name="Text Box 5"/>
            <p:cNvSpPr txBox="1">
              <a:spLocks noChangeArrowheads="1"/>
            </p:cNvSpPr>
            <p:nvPr/>
          </p:nvSpPr>
          <p:spPr bwMode="auto">
            <a:xfrm>
              <a:off x="414" y="606"/>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altLang="en-US" sz="3200" b="1">
                  <a:latin typeface="Times New Roman" charset="0"/>
                </a:rPr>
                <a:t>P</a:t>
              </a:r>
              <a:r>
                <a:rPr lang="en-US" altLang="en-US" sz="3200" b="1" baseline="-25000">
                  <a:latin typeface="Times New Roman" charset="0"/>
                </a:rPr>
                <a:t>2</a:t>
              </a:r>
              <a:endParaRPr lang="en-US" altLang="en-US" sz="2800">
                <a:latin typeface="Times New Roman" charset="0"/>
              </a:endParaRPr>
            </a:p>
          </p:txBody>
        </p:sp>
      </p:grpSp>
      <p:sp>
        <p:nvSpPr>
          <p:cNvPr id="207878" name="Oval 6"/>
          <p:cNvSpPr>
            <a:spLocks noChangeArrowheads="1"/>
          </p:cNvSpPr>
          <p:nvPr/>
        </p:nvSpPr>
        <p:spPr bwMode="auto">
          <a:xfrm>
            <a:off x="3335338" y="3252788"/>
            <a:ext cx="222250" cy="222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79" name="Oval 7"/>
          <p:cNvSpPr>
            <a:spLocks noChangeArrowheads="1"/>
          </p:cNvSpPr>
          <p:nvPr/>
        </p:nvSpPr>
        <p:spPr bwMode="auto">
          <a:xfrm>
            <a:off x="2309813" y="3221038"/>
            <a:ext cx="222250" cy="222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07880" name="Group 8"/>
          <p:cNvGrpSpPr>
            <a:grpSpLocks/>
          </p:cNvGrpSpPr>
          <p:nvPr/>
        </p:nvGrpSpPr>
        <p:grpSpPr bwMode="auto">
          <a:xfrm>
            <a:off x="642938" y="1639888"/>
            <a:ext cx="7562850" cy="579437"/>
            <a:chOff x="414" y="606"/>
            <a:chExt cx="4764" cy="365"/>
          </a:xfrm>
        </p:grpSpPr>
        <p:sp>
          <p:nvSpPr>
            <p:cNvPr id="207881" name="Line 9"/>
            <p:cNvSpPr>
              <a:spLocks noChangeShapeType="1"/>
            </p:cNvSpPr>
            <p:nvPr/>
          </p:nvSpPr>
          <p:spPr bwMode="auto">
            <a:xfrm>
              <a:off x="731" y="797"/>
              <a:ext cx="444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82" name="Text Box 10"/>
            <p:cNvSpPr txBox="1">
              <a:spLocks noChangeArrowheads="1"/>
            </p:cNvSpPr>
            <p:nvPr/>
          </p:nvSpPr>
          <p:spPr bwMode="auto">
            <a:xfrm>
              <a:off x="414" y="606"/>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altLang="en-US" sz="3200" b="1">
                  <a:latin typeface="Times New Roman" charset="0"/>
                </a:rPr>
                <a:t>P</a:t>
              </a:r>
              <a:r>
                <a:rPr lang="en-US" altLang="en-US" sz="3200" b="1" baseline="-25000">
                  <a:latin typeface="Times New Roman" charset="0"/>
                </a:rPr>
                <a:t>1</a:t>
              </a:r>
              <a:endParaRPr lang="en-US" altLang="en-US" sz="2800">
                <a:latin typeface="Times New Roman" charset="0"/>
              </a:endParaRPr>
            </a:p>
          </p:txBody>
        </p:sp>
      </p:grpSp>
      <p:sp>
        <p:nvSpPr>
          <p:cNvPr id="207883" name="Oval 11"/>
          <p:cNvSpPr>
            <a:spLocks noChangeArrowheads="1"/>
          </p:cNvSpPr>
          <p:nvPr/>
        </p:nvSpPr>
        <p:spPr bwMode="auto">
          <a:xfrm>
            <a:off x="1512888" y="1839913"/>
            <a:ext cx="222250" cy="222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84" name="Oval 12"/>
          <p:cNvSpPr>
            <a:spLocks noChangeArrowheads="1"/>
          </p:cNvSpPr>
          <p:nvPr/>
        </p:nvSpPr>
        <p:spPr bwMode="auto">
          <a:xfrm>
            <a:off x="2813050" y="1847850"/>
            <a:ext cx="222250" cy="222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85" name="Text Box 13"/>
          <p:cNvSpPr txBox="1">
            <a:spLocks noChangeArrowheads="1"/>
          </p:cNvSpPr>
          <p:nvPr/>
        </p:nvSpPr>
        <p:spPr bwMode="auto">
          <a:xfrm>
            <a:off x="966788" y="1303338"/>
            <a:ext cx="142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altLang="en-US" b="1">
                <a:latin typeface="Times New Roman" charset="0"/>
              </a:rPr>
              <a:t>Send(M</a:t>
            </a:r>
            <a:r>
              <a:rPr lang="en-US" altLang="en-US" b="1" baseline="-25000">
                <a:latin typeface="Times New Roman" charset="0"/>
              </a:rPr>
              <a:t>1</a:t>
            </a:r>
            <a:r>
              <a:rPr lang="en-US" altLang="en-US" b="1">
                <a:latin typeface="Times New Roman" charset="0"/>
              </a:rPr>
              <a:t>)</a:t>
            </a:r>
            <a:endParaRPr lang="en-US" altLang="en-US" sz="2800">
              <a:latin typeface="Times New Roman" charset="0"/>
            </a:endParaRPr>
          </a:p>
        </p:txBody>
      </p:sp>
      <p:sp>
        <p:nvSpPr>
          <p:cNvPr id="207886" name="Oval 14"/>
          <p:cNvSpPr>
            <a:spLocks noChangeArrowheads="1"/>
          </p:cNvSpPr>
          <p:nvPr/>
        </p:nvSpPr>
        <p:spPr bwMode="auto">
          <a:xfrm>
            <a:off x="5311775" y="3221038"/>
            <a:ext cx="222250" cy="222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87" name="Line 15"/>
          <p:cNvSpPr>
            <a:spLocks noChangeShapeType="1"/>
          </p:cNvSpPr>
          <p:nvPr/>
        </p:nvSpPr>
        <p:spPr bwMode="auto">
          <a:xfrm>
            <a:off x="2949575" y="2074863"/>
            <a:ext cx="468313" cy="1158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88" name="Text Box 16"/>
          <p:cNvSpPr txBox="1">
            <a:spLocks noChangeArrowheads="1"/>
          </p:cNvSpPr>
          <p:nvPr/>
        </p:nvSpPr>
        <p:spPr bwMode="auto">
          <a:xfrm>
            <a:off x="4741863" y="2757488"/>
            <a:ext cx="142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altLang="en-US" b="1">
                <a:latin typeface="Times New Roman" charset="0"/>
              </a:rPr>
              <a:t>Send(M</a:t>
            </a:r>
            <a:r>
              <a:rPr lang="en-US" altLang="en-US" b="1" baseline="-25000">
                <a:latin typeface="Times New Roman" charset="0"/>
              </a:rPr>
              <a:t>2</a:t>
            </a:r>
            <a:r>
              <a:rPr lang="en-US" altLang="en-US" b="1">
                <a:latin typeface="Times New Roman" charset="0"/>
              </a:rPr>
              <a:t>)</a:t>
            </a:r>
            <a:endParaRPr lang="en-US" altLang="en-US" sz="2800">
              <a:latin typeface="Times New Roman" charset="0"/>
            </a:endParaRPr>
          </a:p>
        </p:txBody>
      </p:sp>
      <p:grpSp>
        <p:nvGrpSpPr>
          <p:cNvPr id="207889" name="Group 17"/>
          <p:cNvGrpSpPr>
            <a:grpSpLocks/>
          </p:cNvGrpSpPr>
          <p:nvPr/>
        </p:nvGrpSpPr>
        <p:grpSpPr bwMode="auto">
          <a:xfrm>
            <a:off x="636588" y="4549775"/>
            <a:ext cx="7562850" cy="579438"/>
            <a:chOff x="414" y="606"/>
            <a:chExt cx="4764" cy="365"/>
          </a:xfrm>
        </p:grpSpPr>
        <p:sp>
          <p:nvSpPr>
            <p:cNvPr id="207890" name="Line 18"/>
            <p:cNvSpPr>
              <a:spLocks noChangeShapeType="1"/>
            </p:cNvSpPr>
            <p:nvPr/>
          </p:nvSpPr>
          <p:spPr bwMode="auto">
            <a:xfrm>
              <a:off x="731" y="797"/>
              <a:ext cx="444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91" name="Text Box 19"/>
            <p:cNvSpPr txBox="1">
              <a:spLocks noChangeArrowheads="1"/>
            </p:cNvSpPr>
            <p:nvPr/>
          </p:nvSpPr>
          <p:spPr bwMode="auto">
            <a:xfrm>
              <a:off x="414" y="606"/>
              <a:ext cx="3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altLang="en-US" sz="3200" b="1">
                  <a:latin typeface="Times New Roman" charset="0"/>
                </a:rPr>
                <a:t>P</a:t>
              </a:r>
              <a:r>
                <a:rPr lang="en-US" altLang="en-US" sz="3200" b="1" baseline="-25000">
                  <a:latin typeface="Times New Roman" charset="0"/>
                </a:rPr>
                <a:t>3</a:t>
              </a:r>
              <a:endParaRPr lang="en-US" altLang="en-US" sz="2800">
                <a:latin typeface="Times New Roman" charset="0"/>
              </a:endParaRPr>
            </a:p>
          </p:txBody>
        </p:sp>
      </p:grpSp>
      <p:sp>
        <p:nvSpPr>
          <p:cNvPr id="207892" name="Oval 20"/>
          <p:cNvSpPr>
            <a:spLocks noChangeArrowheads="1"/>
          </p:cNvSpPr>
          <p:nvPr/>
        </p:nvSpPr>
        <p:spPr bwMode="auto">
          <a:xfrm>
            <a:off x="7337425" y="4762500"/>
            <a:ext cx="222250" cy="222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93" name="Text Box 21"/>
          <p:cNvSpPr txBox="1">
            <a:spLocks noChangeArrowheads="1"/>
          </p:cNvSpPr>
          <p:nvPr/>
        </p:nvSpPr>
        <p:spPr bwMode="auto">
          <a:xfrm>
            <a:off x="6229350" y="5000625"/>
            <a:ext cx="423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altLang="en-US" b="1">
                <a:latin typeface="Times New Roman" charset="0"/>
                <a:sym typeface="ZapfDingbats" charset="0"/>
              </a:rPr>
              <a:t></a:t>
            </a:r>
            <a:endParaRPr lang="en-US" altLang="en-US" sz="2800">
              <a:latin typeface="Times New Roman" charset="0"/>
            </a:endParaRPr>
          </a:p>
        </p:txBody>
      </p:sp>
      <p:sp>
        <p:nvSpPr>
          <p:cNvPr id="207894" name="Oval 22"/>
          <p:cNvSpPr>
            <a:spLocks noChangeArrowheads="1"/>
          </p:cNvSpPr>
          <p:nvPr/>
        </p:nvSpPr>
        <p:spPr bwMode="auto">
          <a:xfrm>
            <a:off x="1289050" y="4729163"/>
            <a:ext cx="222250" cy="222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95" name="Line 23"/>
          <p:cNvSpPr>
            <a:spLocks noChangeShapeType="1"/>
          </p:cNvSpPr>
          <p:nvPr/>
        </p:nvSpPr>
        <p:spPr bwMode="auto">
          <a:xfrm>
            <a:off x="1670050" y="2033588"/>
            <a:ext cx="5702300" cy="275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96" name="Rectangle 24"/>
          <p:cNvSpPr>
            <a:spLocks noChangeArrowheads="1"/>
          </p:cNvSpPr>
          <p:nvPr/>
        </p:nvSpPr>
        <p:spPr bwMode="auto">
          <a:xfrm>
            <a:off x="7205663" y="4999038"/>
            <a:ext cx="42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20000"/>
              </a:spcBef>
            </a:pPr>
            <a:r>
              <a:rPr lang="en-US" altLang="en-US" b="1">
                <a:latin typeface="Times New Roman" charset="0"/>
                <a:sym typeface="ZapfDingbats" charset="0"/>
              </a:rPr>
              <a:t></a:t>
            </a:r>
          </a:p>
        </p:txBody>
      </p:sp>
      <p:sp>
        <p:nvSpPr>
          <p:cNvPr id="207897" name="Oval 25"/>
          <p:cNvSpPr>
            <a:spLocks noChangeArrowheads="1"/>
          </p:cNvSpPr>
          <p:nvPr/>
        </p:nvSpPr>
        <p:spPr bwMode="auto">
          <a:xfrm>
            <a:off x="6350000" y="4716463"/>
            <a:ext cx="222250" cy="2222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898" name="Text Box 26"/>
          <p:cNvSpPr txBox="1">
            <a:spLocks noChangeArrowheads="1"/>
          </p:cNvSpPr>
          <p:nvPr/>
        </p:nvSpPr>
        <p:spPr bwMode="auto">
          <a:xfrm rot="-5400000">
            <a:off x="-254794" y="2729707"/>
            <a:ext cx="1031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altLang="en-US" sz="2800">
                <a:latin typeface="Times New Roman" charset="0"/>
              </a:rPr>
              <a:t>Space</a:t>
            </a:r>
          </a:p>
        </p:txBody>
      </p:sp>
      <p:sp>
        <p:nvSpPr>
          <p:cNvPr id="207899" name="Line 27"/>
          <p:cNvSpPr>
            <a:spLocks noChangeShapeType="1"/>
          </p:cNvSpPr>
          <p:nvPr/>
        </p:nvSpPr>
        <p:spPr bwMode="auto">
          <a:xfrm flipV="1">
            <a:off x="274638" y="3757613"/>
            <a:ext cx="0" cy="952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900" name="Line 28"/>
          <p:cNvSpPr>
            <a:spLocks noChangeShapeType="1"/>
          </p:cNvSpPr>
          <p:nvPr/>
        </p:nvSpPr>
        <p:spPr bwMode="auto">
          <a:xfrm>
            <a:off x="2335213" y="6015038"/>
            <a:ext cx="1370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901" name="Text Box 29"/>
          <p:cNvSpPr txBox="1">
            <a:spLocks noChangeArrowheads="1"/>
          </p:cNvSpPr>
          <p:nvPr/>
        </p:nvSpPr>
        <p:spPr bwMode="auto">
          <a:xfrm>
            <a:off x="3959225" y="5721350"/>
            <a:ext cx="933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50000"/>
              </a:spcBef>
            </a:pPr>
            <a:r>
              <a:rPr lang="en-US" altLang="en-US" sz="2800">
                <a:latin typeface="Times New Roman" charset="0"/>
              </a:rPr>
              <a:t>Time</a:t>
            </a:r>
          </a:p>
        </p:txBody>
      </p:sp>
      <p:sp>
        <p:nvSpPr>
          <p:cNvPr id="207902" name="Line 30"/>
          <p:cNvSpPr>
            <a:spLocks noChangeShapeType="1"/>
          </p:cNvSpPr>
          <p:nvPr/>
        </p:nvSpPr>
        <p:spPr bwMode="auto">
          <a:xfrm>
            <a:off x="5467350" y="3430588"/>
            <a:ext cx="952500" cy="12525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7903" name="Line 31"/>
          <p:cNvSpPr>
            <a:spLocks noChangeShapeType="1"/>
          </p:cNvSpPr>
          <p:nvPr/>
        </p:nvSpPr>
        <p:spPr bwMode="auto">
          <a:xfrm flipV="1">
            <a:off x="1435100" y="3430588"/>
            <a:ext cx="939800" cy="1292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56658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914400" y="0"/>
            <a:ext cx="7772400" cy="1143000"/>
          </a:xfrm>
        </p:spPr>
        <p:txBody>
          <a:bodyPr/>
          <a:lstStyle/>
          <a:p>
            <a:pPr algn="l" eaLnBrk="1" hangingPunct="1"/>
            <a:r>
              <a:rPr lang="en-US" dirty="0" smtClean="0">
                <a:solidFill>
                  <a:schemeClr val="accent2"/>
                </a:solidFill>
              </a:rPr>
              <a:t>Global ordering</a:t>
            </a:r>
          </a:p>
        </p:txBody>
      </p:sp>
      <p:sp>
        <p:nvSpPr>
          <p:cNvPr id="27652" name="Rectangle 3"/>
          <p:cNvSpPr>
            <a:spLocks noGrp="1" noChangeArrowheads="1"/>
          </p:cNvSpPr>
          <p:nvPr>
            <p:ph sz="quarter" idx="1"/>
          </p:nvPr>
        </p:nvSpPr>
        <p:spPr>
          <a:xfrm>
            <a:off x="679450" y="1219200"/>
            <a:ext cx="7772400" cy="4651375"/>
          </a:xfrm>
        </p:spPr>
        <p:txBody>
          <a:bodyPr>
            <a:normAutofit/>
          </a:bodyPr>
          <a:lstStyle/>
          <a:p>
            <a:pPr eaLnBrk="1" hangingPunct="1"/>
            <a:r>
              <a:rPr lang="en-US" dirty="0" smtClean="0"/>
              <a:t>How do we enforce the global ordering requirement in a distributed environment (without a common clock)?</a:t>
            </a:r>
          </a:p>
          <a:p>
            <a:pPr lvl="1" eaLnBrk="1" hangingPunct="1">
              <a:buFontTx/>
              <a:buChar char="1"/>
            </a:pPr>
            <a:r>
              <a:rPr lang="en-US" dirty="0" smtClean="0"/>
              <a:t>For each process </a:t>
            </a:r>
            <a:r>
              <a:rPr lang="en-US" i="1" dirty="0" smtClean="0"/>
              <a:t>P</a:t>
            </a:r>
            <a:r>
              <a:rPr lang="en-US" i="1" baseline="-25000" dirty="0" smtClean="0"/>
              <a:t>i </a:t>
            </a:r>
            <a:r>
              <a:rPr lang="en-US" dirty="0" smtClean="0"/>
              <a:t>, a logical clock </a:t>
            </a:r>
            <a:r>
              <a:rPr lang="en-US" i="1" dirty="0" err="1" smtClean="0"/>
              <a:t>LC</a:t>
            </a:r>
            <a:r>
              <a:rPr lang="en-US" i="1" baseline="-25000" dirty="0" err="1" smtClean="0"/>
              <a:t>i</a:t>
            </a:r>
            <a:r>
              <a:rPr lang="en-US" dirty="0" smtClean="0"/>
              <a:t> assign a unique value to every event in that process.</a:t>
            </a:r>
          </a:p>
          <a:p>
            <a:pPr lvl="1" eaLnBrk="1" hangingPunct="1">
              <a:buFontTx/>
              <a:buChar char="1"/>
            </a:pPr>
            <a:endParaRPr lang="en-US" dirty="0" smtClean="0"/>
          </a:p>
          <a:p>
            <a:pPr lvl="1" eaLnBrk="1" hangingPunct="1">
              <a:buFontTx/>
              <a:buChar char="2"/>
            </a:pPr>
            <a:r>
              <a:rPr lang="en-US" dirty="0" smtClean="0"/>
              <a:t>If process </a:t>
            </a:r>
            <a:r>
              <a:rPr lang="en-US" i="1" dirty="0" smtClean="0"/>
              <a:t>P</a:t>
            </a:r>
            <a:r>
              <a:rPr lang="en-US" i="1" baseline="-25000" dirty="0" smtClean="0"/>
              <a:t>i</a:t>
            </a:r>
            <a:r>
              <a:rPr lang="en-US" dirty="0" smtClean="0"/>
              <a:t> receives a message (event B) with time stamp </a:t>
            </a:r>
            <a:r>
              <a:rPr lang="en-US" i="1" dirty="0" smtClean="0"/>
              <a:t>t </a:t>
            </a:r>
            <a:r>
              <a:rPr lang="en-US" dirty="0" smtClean="0"/>
              <a:t>and </a:t>
            </a:r>
            <a:r>
              <a:rPr lang="en-US" i="1" dirty="0" err="1" smtClean="0"/>
              <a:t>LC</a:t>
            </a:r>
            <a:r>
              <a:rPr lang="en-US" i="1" baseline="-25000" dirty="0" err="1" smtClean="0"/>
              <a:t>i</a:t>
            </a:r>
            <a:r>
              <a:rPr lang="en-US" i="1" dirty="0" smtClean="0"/>
              <a:t>(B) &lt; t</a:t>
            </a:r>
            <a:r>
              <a:rPr lang="en-US" dirty="0" smtClean="0"/>
              <a:t>, then advance its clock so that </a:t>
            </a:r>
            <a:r>
              <a:rPr lang="en-US" i="1" dirty="0" err="1" smtClean="0"/>
              <a:t>LC</a:t>
            </a:r>
            <a:r>
              <a:rPr lang="en-US" i="1" baseline="-25000" dirty="0" err="1" smtClean="0"/>
              <a:t>i</a:t>
            </a:r>
            <a:r>
              <a:rPr lang="en-US" i="1" dirty="0" smtClean="0"/>
              <a:t>(B) = t+1</a:t>
            </a:r>
            <a:r>
              <a:rPr lang="en-US" dirty="0" smtClean="0"/>
              <a:t>.</a:t>
            </a:r>
          </a:p>
          <a:p>
            <a:pPr lvl="1" eaLnBrk="1" hangingPunct="1">
              <a:buFontTx/>
              <a:buChar char="2"/>
            </a:pPr>
            <a:endParaRPr lang="en-US" dirty="0" smtClean="0"/>
          </a:p>
          <a:p>
            <a:pPr lvl="1" eaLnBrk="1" hangingPunct="1">
              <a:buFontTx/>
              <a:buChar char="3"/>
            </a:pPr>
            <a:r>
              <a:rPr lang="en-US" dirty="0" smtClean="0"/>
              <a:t>Use processor ids to break ties to create a total ordering.</a:t>
            </a:r>
          </a:p>
          <a:p>
            <a:pPr eaLnBrk="1" hangingPunct="1"/>
            <a:endParaRPr lang="en-US" dirty="0" smtClean="0"/>
          </a:p>
          <a:p>
            <a:pPr eaLnBrk="1" hangingPunct="1">
              <a:buFont typeface="Wingdings" pitchFamily="2" charset="2"/>
              <a:buNone/>
            </a:pPr>
            <a:endParaRPr lang="en-US" dirty="0" smtClean="0"/>
          </a:p>
          <a:p>
            <a:pPr eaLnBrk="1" hangingPunct="1"/>
            <a:endParaRPr lang="en-US"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Global State</a:t>
            </a:r>
          </a:p>
        </p:txBody>
      </p:sp>
      <p:sp>
        <p:nvSpPr>
          <p:cNvPr id="13315" name="Rectangle 3"/>
          <p:cNvSpPr>
            <a:spLocks noGrp="1" noChangeArrowheads="1"/>
          </p:cNvSpPr>
          <p:nvPr>
            <p:ph type="body" idx="1"/>
          </p:nvPr>
        </p:nvSpPr>
        <p:spPr/>
        <p:txBody>
          <a:bodyPr/>
          <a:lstStyle/>
          <a:p>
            <a:pPr lvl="1"/>
            <a:r>
              <a:rPr lang="en-US" altLang="en-US" dirty="0"/>
              <a:t>Due to absence of global clock, states are recorded at different times</a:t>
            </a:r>
          </a:p>
          <a:p>
            <a:pPr lvl="1"/>
            <a:r>
              <a:rPr lang="en-US" altLang="en-US" dirty="0"/>
              <a:t>For global consistency, state of the communication channel should be the sequence of messages sent before the sender’s state was recorded minus the messages received before the receivers state was recorded.</a:t>
            </a:r>
          </a:p>
          <a:p>
            <a:pPr lvl="1"/>
            <a:r>
              <a:rPr lang="en-US" altLang="en-US" dirty="0"/>
              <a:t>Local states are defined in context of an application</a:t>
            </a:r>
          </a:p>
          <a:p>
            <a:pPr lvl="2"/>
            <a:r>
              <a:rPr lang="en-US" altLang="en-US" dirty="0"/>
              <a:t>a send is a part of the local state if it happened before the state was recorded. Ditto for a </a:t>
            </a:r>
            <a:r>
              <a:rPr lang="en-US" altLang="en-US" dirty="0" err="1"/>
              <a:t>recv</a:t>
            </a:r>
            <a:r>
              <a:rPr lang="en-US" altLang="en-US" dirty="0"/>
              <a:t>. </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46502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Global State</a:t>
            </a:r>
            <a:endParaRPr lang="en-US" altLang="en-US" dirty="0"/>
          </a:p>
        </p:txBody>
      </p:sp>
      <p:sp>
        <p:nvSpPr>
          <p:cNvPr id="14339" name="Rectangle 3"/>
          <p:cNvSpPr>
            <a:spLocks noGrp="1" noChangeArrowheads="1"/>
          </p:cNvSpPr>
          <p:nvPr>
            <p:ph type="body" idx="1"/>
          </p:nvPr>
        </p:nvSpPr>
        <p:spPr/>
        <p:txBody>
          <a:bodyPr/>
          <a:lstStyle/>
          <a:p>
            <a:pPr lvl="1"/>
            <a:r>
              <a:rPr lang="en-US" altLang="en-US" dirty="0"/>
              <a:t>A message causes an inconsistency if it was received, but not sent</a:t>
            </a:r>
          </a:p>
          <a:p>
            <a:pPr lvl="1"/>
            <a:r>
              <a:rPr lang="en-US" altLang="en-US" dirty="0"/>
              <a:t>A collection of local states forms a global state</a:t>
            </a:r>
          </a:p>
          <a:p>
            <a:pPr lvl="1"/>
            <a:r>
              <a:rPr lang="en-US" altLang="en-US" dirty="0"/>
              <a:t>This global state is consistent </a:t>
            </a:r>
            <a:r>
              <a:rPr lang="en-US" altLang="en-US" dirty="0" err="1"/>
              <a:t>iff</a:t>
            </a:r>
            <a:r>
              <a:rPr lang="en-US" altLang="en-US" dirty="0"/>
              <a:t> there are no pairwise inconsistency between local states.</a:t>
            </a:r>
          </a:p>
          <a:p>
            <a:pPr lvl="1"/>
            <a:r>
              <a:rPr lang="en-US" altLang="en-US" dirty="0"/>
              <a:t>A message is in transit when it has been sent, but not received.</a:t>
            </a:r>
          </a:p>
          <a:p>
            <a:pPr lvl="1"/>
            <a:r>
              <a:rPr lang="en-US" altLang="en-US" dirty="0"/>
              <a:t>The global state is </a:t>
            </a:r>
            <a:r>
              <a:rPr lang="en-US" altLang="en-US" dirty="0" err="1"/>
              <a:t>transitless</a:t>
            </a:r>
            <a:r>
              <a:rPr lang="en-US" altLang="en-US" dirty="0"/>
              <a:t> </a:t>
            </a:r>
            <a:r>
              <a:rPr lang="en-US" altLang="en-US" dirty="0" err="1"/>
              <a:t>iff</a:t>
            </a:r>
            <a:r>
              <a:rPr lang="en-US" altLang="en-US" dirty="0"/>
              <a:t> there are no local state pairs with messages in transit.</a:t>
            </a:r>
          </a:p>
          <a:p>
            <a:pPr lvl="1"/>
            <a:r>
              <a:rPr lang="en-US" altLang="en-US" dirty="0" err="1"/>
              <a:t>Transitless</a:t>
            </a:r>
            <a:r>
              <a:rPr lang="en-US" altLang="en-US" dirty="0"/>
              <a:t> + Consistent </a:t>
            </a:r>
            <a:r>
              <a:rPr lang="en-US" altLang="en-US" dirty="0">
                <a:sym typeface="Wingdings" charset="2"/>
              </a:rPr>
              <a:t> Strongly Consistent State</a:t>
            </a:r>
            <a:endParaRPr lang="en-US" altLang="en-US" dirty="0"/>
          </a:p>
        </p:txBody>
      </p:sp>
      <p:sp>
        <p:nvSpPr>
          <p:cNvPr id="2" name="Footer Placeholder 1"/>
          <p:cNvSpPr>
            <a:spLocks noGrp="1"/>
          </p:cNvSpPr>
          <p:nvPr>
            <p:ph type="ftr" sz="quarter" idx="11"/>
          </p:nvPr>
        </p:nvSpPr>
        <p:spPr/>
        <p:txBody>
          <a:bodyPr/>
          <a:lstStyle/>
          <a:p>
            <a:r>
              <a:rPr lang="en-US" smtClean="0"/>
              <a:t>Distributed System(DS)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656241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Synchronization Algorithms</a:t>
            </a:r>
            <a:endParaRPr lang="en-US" dirty="0"/>
          </a:p>
        </p:txBody>
      </p:sp>
      <p:sp>
        <p:nvSpPr>
          <p:cNvPr id="3" name="Content Placeholder 2"/>
          <p:cNvSpPr>
            <a:spLocks noGrp="1"/>
          </p:cNvSpPr>
          <p:nvPr>
            <p:ph sz="quarter" idx="1"/>
          </p:nvPr>
        </p:nvSpPr>
        <p:spPr/>
        <p:txBody>
          <a:bodyPr>
            <a:normAutofit/>
          </a:bodyPr>
          <a:lstStyle/>
          <a:p>
            <a:r>
              <a:rPr lang="en-US" dirty="0" smtClean="0"/>
              <a:t>Physical Clock Synchronization</a:t>
            </a:r>
          </a:p>
          <a:p>
            <a:pPr marL="971550" lvl="1" indent="-514350">
              <a:buFont typeface="+mj-lt"/>
              <a:buAutoNum type="arabicPeriod"/>
            </a:pPr>
            <a:r>
              <a:rPr lang="en-US" b="1" dirty="0" err="1" smtClean="0">
                <a:solidFill>
                  <a:srgbClr val="0070C0"/>
                </a:solidFill>
              </a:rPr>
              <a:t>Cristian's</a:t>
            </a:r>
            <a:r>
              <a:rPr lang="en-US" b="1" dirty="0" smtClean="0">
                <a:solidFill>
                  <a:srgbClr val="0070C0"/>
                </a:solidFill>
              </a:rPr>
              <a:t> algorithm – Centralized System</a:t>
            </a:r>
          </a:p>
          <a:p>
            <a:pPr marL="971550" lvl="1" indent="-514350">
              <a:buFont typeface="+mj-lt"/>
              <a:buAutoNum type="arabicPeriod"/>
            </a:pPr>
            <a:r>
              <a:rPr lang="en-US" b="1" dirty="0" smtClean="0">
                <a:solidFill>
                  <a:srgbClr val="0070C0"/>
                </a:solidFill>
              </a:rPr>
              <a:t>Berkeley algorithm – Centralized System </a:t>
            </a:r>
          </a:p>
          <a:p>
            <a:pPr marL="971550" lvl="1" indent="-514350">
              <a:buFont typeface="+mj-lt"/>
              <a:buAutoNum type="arabicPeriod"/>
            </a:pPr>
            <a:r>
              <a:rPr lang="en-US" b="1" dirty="0" smtClean="0">
                <a:solidFill>
                  <a:srgbClr val="0070C0"/>
                </a:solidFill>
              </a:rPr>
              <a:t>Network Time Protocol – Distributed System</a:t>
            </a:r>
          </a:p>
          <a:p>
            <a:endParaRPr lang="en-US" dirty="0" smtClean="0"/>
          </a:p>
          <a:p>
            <a:r>
              <a:rPr lang="en-US" dirty="0" smtClean="0"/>
              <a:t>Logical Clock Synchronization</a:t>
            </a:r>
          </a:p>
          <a:p>
            <a:pPr marL="971550" lvl="1" indent="-514350">
              <a:buFont typeface="+mj-lt"/>
              <a:buAutoNum type="arabicPeriod"/>
            </a:pPr>
            <a:r>
              <a:rPr lang="en-US" b="1" dirty="0" err="1" smtClean="0">
                <a:solidFill>
                  <a:srgbClr val="0070C0"/>
                </a:solidFill>
              </a:rPr>
              <a:t>Lamport</a:t>
            </a:r>
            <a:r>
              <a:rPr lang="en-US" b="1" dirty="0" smtClean="0">
                <a:solidFill>
                  <a:srgbClr val="0070C0"/>
                </a:solidFill>
              </a:rPr>
              <a:t> timestamps – Distributed System</a:t>
            </a:r>
          </a:p>
          <a:p>
            <a:pPr marL="971550" lvl="1" indent="-514350">
              <a:buFont typeface="+mj-lt"/>
              <a:buAutoNum type="arabicPeriod"/>
            </a:pPr>
            <a:r>
              <a:rPr lang="en-US" b="1" dirty="0" smtClean="0">
                <a:solidFill>
                  <a:srgbClr val="0070C0"/>
                </a:solidFill>
              </a:rPr>
              <a:t>Vector clocks – Distributed System</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pPr marL="971550" lvl="1" indent="-514350" algn="l">
              <a:buFont typeface="+mj-lt"/>
              <a:buAutoNum type="arabicPeriod"/>
            </a:pPr>
            <a:r>
              <a:rPr lang="en-US" b="1" dirty="0" err="1" smtClean="0">
                <a:solidFill>
                  <a:srgbClr val="0070C0"/>
                </a:solidFill>
              </a:rPr>
              <a:t>Cristian's</a:t>
            </a:r>
            <a:r>
              <a:rPr lang="en-US" b="1" dirty="0" smtClean="0">
                <a:solidFill>
                  <a:srgbClr val="0070C0"/>
                </a:solidFill>
              </a:rPr>
              <a:t> algorithm</a:t>
            </a:r>
          </a:p>
          <a:p>
            <a:pPr marL="971550" lvl="1" indent="-514350" algn="l">
              <a:buFont typeface="+mj-lt"/>
              <a:buAutoNum type="arabicPeriod"/>
            </a:pPr>
            <a:r>
              <a:rPr lang="en-US" b="1" dirty="0" smtClean="0">
                <a:solidFill>
                  <a:srgbClr val="0070C0"/>
                </a:solidFill>
              </a:rPr>
              <a:t>Berkeley algorithm</a:t>
            </a:r>
          </a:p>
          <a:p>
            <a:pPr marL="971550" lvl="1" indent="-514350" algn="l">
              <a:buFont typeface="+mj-lt"/>
              <a:buAutoNum type="arabicPeriod"/>
            </a:pPr>
            <a:r>
              <a:rPr lang="en-US" b="1" dirty="0" smtClean="0">
                <a:solidFill>
                  <a:srgbClr val="0070C0"/>
                </a:solidFill>
              </a:rPr>
              <a:t>Network Time Protocol (NTP)</a:t>
            </a:r>
          </a:p>
          <a:p>
            <a:endParaRPr lang="en-US" dirty="0"/>
          </a:p>
        </p:txBody>
      </p:sp>
      <p:sp>
        <p:nvSpPr>
          <p:cNvPr id="5" name="Title 4"/>
          <p:cNvSpPr>
            <a:spLocks noGrp="1"/>
          </p:cNvSpPr>
          <p:nvPr>
            <p:ph type="ctrTitle"/>
          </p:nvPr>
        </p:nvSpPr>
        <p:spPr/>
        <p:txBody>
          <a:bodyPr/>
          <a:lstStyle/>
          <a:p>
            <a:r>
              <a:rPr smtClean="0"/>
              <a:t>Physical Clock Synchronization</a:t>
            </a:r>
            <a:br>
              <a:rPr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b="1" dirty="0" err="1" smtClean="0">
                <a:solidFill>
                  <a:srgbClr val="0070C0"/>
                </a:solidFill>
              </a:rPr>
              <a:t>Cristian's</a:t>
            </a:r>
            <a:r>
              <a:rPr lang="en-US" b="1" dirty="0" smtClean="0">
                <a:solidFill>
                  <a:srgbClr val="0070C0"/>
                </a:solidFill>
              </a:rPr>
              <a:t> algorithm</a:t>
            </a:r>
            <a:endParaRPr lang="en-US" dirty="0"/>
          </a:p>
        </p:txBody>
      </p:sp>
      <p:sp>
        <p:nvSpPr>
          <p:cNvPr id="3" name="Content Placeholder 2"/>
          <p:cNvSpPr>
            <a:spLocks noGrp="1"/>
          </p:cNvSpPr>
          <p:nvPr>
            <p:ph sz="quarter" idx="1"/>
          </p:nvPr>
        </p:nvSpPr>
        <p:spPr>
          <a:xfrm>
            <a:off x="381000" y="1143000"/>
            <a:ext cx="8534400" cy="5029200"/>
          </a:xfrm>
        </p:spPr>
        <p:txBody>
          <a:bodyPr>
            <a:normAutofit/>
          </a:bodyPr>
          <a:lstStyle/>
          <a:p>
            <a:r>
              <a:rPr lang="en-US" dirty="0" err="1" smtClean="0"/>
              <a:t>Cristian's</a:t>
            </a:r>
            <a:r>
              <a:rPr lang="en-US" dirty="0" smtClean="0"/>
              <a:t> algorithm </a:t>
            </a:r>
            <a:r>
              <a:rPr lang="en-US" dirty="0" smtClean="0">
                <a:solidFill>
                  <a:srgbClr val="C00000"/>
                </a:solidFill>
              </a:rPr>
              <a:t>relies on the existence of a time server as a physical clock synchronization algorithm.</a:t>
            </a:r>
          </a:p>
          <a:p>
            <a:r>
              <a:rPr lang="en-US" dirty="0" smtClean="0"/>
              <a:t>The time server maintains its clock by using a </a:t>
            </a:r>
            <a:r>
              <a:rPr lang="en-US" dirty="0" smtClean="0">
                <a:solidFill>
                  <a:srgbClr val="C00000"/>
                </a:solidFill>
              </a:rPr>
              <a:t>radio clock or other accurate time source</a:t>
            </a:r>
            <a:r>
              <a:rPr lang="en-US" dirty="0" smtClean="0"/>
              <a:t>, then all other computers in the system stay synchronized with it. </a:t>
            </a:r>
          </a:p>
          <a:p>
            <a:r>
              <a:rPr lang="en-US" dirty="0" smtClean="0"/>
              <a:t>A time client will maintain its clock by making a </a:t>
            </a:r>
            <a:r>
              <a:rPr lang="en-US" dirty="0" smtClean="0">
                <a:solidFill>
                  <a:srgbClr val="C00000"/>
                </a:solidFill>
              </a:rPr>
              <a:t>procedure call to the time server</a:t>
            </a:r>
            <a:r>
              <a:rPr lang="en-US" dirty="0" smtClean="0"/>
              <a:t>. </a:t>
            </a:r>
          </a:p>
          <a:p>
            <a:r>
              <a:rPr lang="en-US" dirty="0" smtClean="0"/>
              <a:t>Variations of this algorithm make more precise time calculations by factoring in network radio propagation time.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533400" y="228600"/>
            <a:ext cx="8001000" cy="685800"/>
          </a:xfrm>
        </p:spPr>
        <p:txBody>
          <a:bodyPr/>
          <a:lstStyle/>
          <a:p>
            <a:r>
              <a:rPr lang="en-US" sz="3200" dirty="0" err="1" smtClean="0">
                <a:solidFill>
                  <a:srgbClr val="0070C0"/>
                </a:solidFill>
              </a:rPr>
              <a:t>Cristian's</a:t>
            </a:r>
            <a:r>
              <a:rPr lang="en-US" sz="3200" dirty="0" smtClean="0">
                <a:solidFill>
                  <a:srgbClr val="0070C0"/>
                </a:solidFill>
              </a:rPr>
              <a:t> algorithm </a:t>
            </a:r>
          </a:p>
        </p:txBody>
      </p:sp>
      <p:sp>
        <p:nvSpPr>
          <p:cNvPr id="6149" name="Rectangle 3"/>
          <p:cNvSpPr>
            <a:spLocks noGrp="1" noChangeArrowheads="1"/>
          </p:cNvSpPr>
          <p:nvPr>
            <p:ph sz="quarter" idx="1"/>
          </p:nvPr>
        </p:nvSpPr>
        <p:spPr>
          <a:xfrm>
            <a:off x="533400" y="914400"/>
            <a:ext cx="7772400" cy="5086350"/>
          </a:xfrm>
        </p:spPr>
        <p:txBody>
          <a:bodyPr/>
          <a:lstStyle/>
          <a:p>
            <a:pPr lvl="1" eaLnBrk="1" hangingPunct="1"/>
            <a:r>
              <a:rPr lang="en-US" dirty="0" smtClean="0"/>
              <a:t>The time server needs to change its time gradually</a:t>
            </a:r>
          </a:p>
          <a:p>
            <a:pPr lvl="1" eaLnBrk="1" hangingPunct="1"/>
            <a:r>
              <a:rPr lang="en-US" dirty="0" smtClean="0"/>
              <a:t>The time server, while responding to a client, needs to consider </a:t>
            </a:r>
            <a:r>
              <a:rPr lang="en-US" dirty="0" err="1" smtClean="0"/>
              <a:t>msg</a:t>
            </a:r>
            <a:r>
              <a:rPr lang="en-US" dirty="0" smtClean="0"/>
              <a:t> delays, subtract </a:t>
            </a:r>
          </a:p>
          <a:p>
            <a:pPr lvl="2">
              <a:buNone/>
            </a:pPr>
            <a:r>
              <a:rPr lang="en-US" dirty="0" smtClean="0"/>
              <a:t>(T1 - T0 – I) which is called Round Trip Time (RTT)</a:t>
            </a:r>
          </a:p>
          <a:p>
            <a:pPr eaLnBrk="1" hangingPunct="1"/>
            <a:endParaRPr lang="en-US" dirty="0" smtClean="0"/>
          </a:p>
        </p:txBody>
      </p:sp>
      <p:sp>
        <p:nvSpPr>
          <p:cNvPr id="6150" name="Text Box 5"/>
          <p:cNvSpPr txBox="1">
            <a:spLocks noChangeArrowheads="1"/>
          </p:cNvSpPr>
          <p:nvPr/>
        </p:nvSpPr>
        <p:spPr bwMode="auto">
          <a:xfrm>
            <a:off x="1143000" y="6308725"/>
            <a:ext cx="7772400" cy="396875"/>
          </a:xfrm>
          <a:prstGeom prst="rect">
            <a:avLst/>
          </a:prstGeom>
          <a:noFill/>
          <a:ln w="9525">
            <a:noFill/>
            <a:miter lim="800000"/>
            <a:headEnd/>
            <a:tailEnd/>
          </a:ln>
        </p:spPr>
        <p:txBody>
          <a:bodyPr>
            <a:spAutoFit/>
          </a:bodyPr>
          <a:lstStyle/>
          <a:p>
            <a:pPr lvl="1">
              <a:buFont typeface="Wingdings" pitchFamily="2" charset="2"/>
              <a:buChar char="§"/>
            </a:pPr>
            <a:r>
              <a:rPr lang="en-US" sz="2000" dirty="0">
                <a:latin typeface="Comic Sans MS" pitchFamily="66" charset="0"/>
              </a:rPr>
              <a:t>  Getting the current time from a time server</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l="31854" t="45619" r="29076" b="40483"/>
          <a:stretch>
            <a:fillRect/>
          </a:stretch>
        </p:blipFill>
        <p:spPr bwMode="auto">
          <a:xfrm>
            <a:off x="1066800" y="2590800"/>
            <a:ext cx="6962775" cy="327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70C0"/>
                </a:solidFill>
              </a:rPr>
              <a:t>Cristian's</a:t>
            </a:r>
            <a:r>
              <a:rPr lang="en-US" b="1" dirty="0" smtClean="0">
                <a:solidFill>
                  <a:srgbClr val="0070C0"/>
                </a:solidFill>
              </a:rPr>
              <a:t> algorithm</a:t>
            </a:r>
            <a:endParaRPr lang="en-US" dirty="0"/>
          </a:p>
        </p:txBody>
      </p:sp>
      <p:sp>
        <p:nvSpPr>
          <p:cNvPr id="3" name="Content Placeholder 2"/>
          <p:cNvSpPr>
            <a:spLocks noGrp="1"/>
          </p:cNvSpPr>
          <p:nvPr>
            <p:ph sz="quarter" idx="1"/>
          </p:nvPr>
        </p:nvSpPr>
        <p:spPr/>
        <p:txBody>
          <a:bodyPr>
            <a:normAutofit/>
          </a:bodyPr>
          <a:lstStyle/>
          <a:p>
            <a:pPr>
              <a:buNone/>
            </a:pPr>
            <a:r>
              <a:rPr lang="en-US" sz="2800" b="1" dirty="0" smtClean="0"/>
              <a:t>Cristian's Algorithm</a:t>
            </a:r>
            <a:r>
              <a:rPr lang="en-US" sz="2800" dirty="0" smtClean="0"/>
              <a:t> works between a process P, and a time server S — connected to a source of </a:t>
            </a:r>
            <a:r>
              <a:rPr lang="en-US" sz="2800" dirty="0" smtClean="0">
                <a:hlinkClick r:id="rId2" tooltip="UTC"/>
              </a:rPr>
              <a:t>UTC</a:t>
            </a:r>
            <a:r>
              <a:rPr lang="en-US" sz="2800" dirty="0" smtClean="0"/>
              <a:t> (Coordinated Universal Time). Then the algorithm goes like this.</a:t>
            </a:r>
          </a:p>
          <a:p>
            <a:pPr marL="914400" lvl="1" indent="-514350">
              <a:buFont typeface="+mj-lt"/>
              <a:buAutoNum type="arabicPeriod"/>
            </a:pPr>
            <a:r>
              <a:rPr lang="en-US" sz="2800" dirty="0" smtClean="0">
                <a:solidFill>
                  <a:srgbClr val="C00000"/>
                </a:solidFill>
              </a:rPr>
              <a:t>P requests the time from S</a:t>
            </a:r>
          </a:p>
          <a:p>
            <a:pPr marL="914400" lvl="1" indent="-514350">
              <a:buFont typeface="+mj-lt"/>
              <a:buAutoNum type="arabicPeriod"/>
            </a:pPr>
            <a:r>
              <a:rPr lang="en-US" sz="2800" dirty="0" smtClean="0">
                <a:solidFill>
                  <a:srgbClr val="C00000"/>
                </a:solidFill>
              </a:rPr>
              <a:t>After receiving the request from P, S prepares a response and appends the time T from its own clock.</a:t>
            </a:r>
          </a:p>
          <a:p>
            <a:pPr marL="914400" lvl="1" indent="-514350">
              <a:buFont typeface="+mj-lt"/>
              <a:buAutoNum type="arabicPeriod"/>
            </a:pPr>
            <a:r>
              <a:rPr lang="en-US" sz="2800" dirty="0" smtClean="0">
                <a:solidFill>
                  <a:srgbClr val="C00000"/>
                </a:solidFill>
              </a:rPr>
              <a:t>P then sets its time to be T + RTT/2</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err="1" smtClean="0">
                <a:solidFill>
                  <a:srgbClr val="0070C0"/>
                </a:solidFill>
              </a:rPr>
              <a:t>Cristian's</a:t>
            </a:r>
            <a:r>
              <a:rPr lang="en-US" b="1" dirty="0" smtClean="0">
                <a:solidFill>
                  <a:srgbClr val="0070C0"/>
                </a:solidFill>
              </a:rPr>
              <a:t> algorithm - Accuracy</a:t>
            </a:r>
            <a:endParaRPr lang="en-US" dirty="0"/>
          </a:p>
        </p:txBody>
      </p:sp>
      <p:sp>
        <p:nvSpPr>
          <p:cNvPr id="3" name="Content Placeholder 2"/>
          <p:cNvSpPr>
            <a:spLocks noGrp="1"/>
          </p:cNvSpPr>
          <p:nvPr>
            <p:ph sz="quarter" idx="1"/>
          </p:nvPr>
        </p:nvSpPr>
        <p:spPr>
          <a:xfrm>
            <a:off x="304800" y="1066800"/>
            <a:ext cx="8382000" cy="4953000"/>
          </a:xfrm>
        </p:spPr>
        <p:txBody>
          <a:bodyPr>
            <a:normAutofit fontScale="92500"/>
          </a:bodyPr>
          <a:lstStyle/>
          <a:p>
            <a:r>
              <a:rPr lang="en-US" dirty="0" smtClean="0"/>
              <a:t>P needs to record the Round Trip Time (RTT) of the request it made to S so that it can set its clock to T + RTT/2. This method assumes that the RTT is split equally between both request and response, which may not always be the case but is a reasonable assumption on a LAN connection.</a:t>
            </a:r>
          </a:p>
          <a:p>
            <a:endParaRPr lang="en-US" dirty="0" smtClean="0"/>
          </a:p>
          <a:p>
            <a:r>
              <a:rPr lang="en-US" dirty="0" smtClean="0"/>
              <a:t>Further accuracy can be gained by making multiple requests to S and using the response with the shortest RTT. We can estimate the accuracy of the system as follows. </a:t>
            </a:r>
          </a:p>
          <a:p>
            <a:pPr lvl="1"/>
            <a:r>
              <a:rPr lang="en-US" dirty="0" smtClean="0"/>
              <a:t>Let min be the minimum time to transmit a message one-way. The earliest point at which S could have placed the time T, was min after P sent its request. Therefore, the time at S, when the message is received by P, is in the range (T + min) to (T + RTT - min). The width of this range is (RTT - 2*min). This gives an accuracy of </a:t>
            </a:r>
            <a:r>
              <a:rPr lang="en-US" dirty="0" smtClean="0">
                <a:solidFill>
                  <a:srgbClr val="C00000"/>
                </a:solidFill>
              </a:rPr>
              <a:t>(RTT/2 - min)</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4" name="Footer Placeholder 3"/>
          <p:cNvSpPr>
            <a:spLocks noGrp="1"/>
          </p:cNvSpPr>
          <p:nvPr>
            <p:ph type="ftr" sz="quarter" idx="11"/>
          </p:nvPr>
        </p:nvSpPr>
        <p:spPr/>
        <p:txBody>
          <a:bodyPr/>
          <a:lstStyle/>
          <a:p>
            <a:r>
              <a:rPr lang="en-US" smtClean="0"/>
              <a:t>Distributed System(DS)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Content Placeholder 5"/>
          <p:cNvSpPr>
            <a:spLocks noGrp="1"/>
          </p:cNvSpPr>
          <p:nvPr>
            <p:ph sz="quarter" idx="1"/>
          </p:nvPr>
        </p:nvSpPr>
        <p:spPr/>
        <p:txBody>
          <a:bodyPr/>
          <a:lstStyle/>
          <a:p>
            <a:pPr marL="0" indent="0">
              <a:buNone/>
            </a:pPr>
            <a:r>
              <a:rPr lang="en-US" dirty="0"/>
              <a:t>3.1. Physical Clocks</a:t>
            </a:r>
          </a:p>
          <a:p>
            <a:pPr marL="0" indent="0">
              <a:buNone/>
            </a:pPr>
            <a:r>
              <a:rPr lang="en-US" dirty="0"/>
              <a:t>3.2. Clock Synchronization Algorithms (Christians, Berkeley &amp; NTP)</a:t>
            </a:r>
          </a:p>
          <a:p>
            <a:pPr marL="0" indent="0">
              <a:buNone/>
            </a:pPr>
            <a:r>
              <a:rPr lang="en-US" dirty="0"/>
              <a:t>3.3. Logical Clocks (</a:t>
            </a:r>
            <a:r>
              <a:rPr lang="en-US" dirty="0" err="1"/>
              <a:t>Lamport</a:t>
            </a:r>
            <a:r>
              <a:rPr lang="en-US" dirty="0"/>
              <a:t> timestamps, Vector timestamps)</a:t>
            </a:r>
          </a:p>
          <a:p>
            <a:pPr marL="0" indent="0">
              <a:buNone/>
            </a:pPr>
            <a:r>
              <a:rPr lang="en-US" dirty="0"/>
              <a:t>3.4. Causal Ordering of Messages</a:t>
            </a:r>
          </a:p>
          <a:p>
            <a:pPr marL="0" indent="0">
              <a:buNone/>
            </a:pPr>
            <a:r>
              <a:rPr lang="en-US" dirty="0"/>
              <a:t>3.5. Global State and State Recording</a:t>
            </a:r>
          </a:p>
        </p:txBody>
      </p:sp>
    </p:spTree>
    <p:extLst>
      <p:ext uri="{BB962C8B-B14F-4D97-AF65-F5344CB8AC3E}">
        <p14:creationId xmlns:p14="http://schemas.microsoft.com/office/powerpoint/2010/main" val="655387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a:latin typeface="Times New Roman" charset="0"/>
                <a:ea typeface="宋体" charset="0"/>
                <a:cs typeface="宋体" charset="0"/>
              </a:rPr>
              <a:t>Cristian’s algorithm: example</a:t>
            </a:r>
          </a:p>
        </p:txBody>
      </p:sp>
      <p:sp>
        <p:nvSpPr>
          <p:cNvPr id="18436" name="Rectangle 3"/>
          <p:cNvSpPr>
            <a:spLocks noGrp="1" noChangeArrowheads="1"/>
          </p:cNvSpPr>
          <p:nvPr>
            <p:ph type="body" idx="1"/>
          </p:nvPr>
        </p:nvSpPr>
        <p:spPr>
          <a:xfrm>
            <a:off x="596900" y="1549400"/>
            <a:ext cx="7772400" cy="4267200"/>
          </a:xfrm>
        </p:spPr>
        <p:txBody>
          <a:bodyPr/>
          <a:lstStyle/>
          <a:p>
            <a:pPr eaLnBrk="1" hangingPunct="1"/>
            <a:r>
              <a:rPr lang="en-US" altLang="zh-CN">
                <a:latin typeface="Times New Roman" charset="0"/>
                <a:ea typeface="宋体" charset="0"/>
                <a:cs typeface="宋体" charset="0"/>
              </a:rPr>
              <a:t>Send request at 5:08:15.100 (</a:t>
            </a:r>
            <a:r>
              <a:rPr lang="en-US" altLang="zh-CN" i="1">
                <a:latin typeface="Times New Roman" charset="0"/>
                <a:ea typeface="宋体" charset="0"/>
                <a:cs typeface="宋体" charset="0"/>
              </a:rPr>
              <a:t>T</a:t>
            </a:r>
            <a:r>
              <a:rPr lang="en-US" altLang="zh-CN" i="1" baseline="-10000">
                <a:latin typeface="Times New Roman" charset="0"/>
                <a:ea typeface="宋体" charset="0"/>
                <a:cs typeface="宋体" charset="0"/>
              </a:rPr>
              <a:t>0</a:t>
            </a:r>
            <a:r>
              <a:rPr lang="en-US" altLang="zh-CN">
                <a:latin typeface="Times New Roman" charset="0"/>
                <a:ea typeface="宋体" charset="0"/>
                <a:cs typeface="宋体" charset="0"/>
              </a:rPr>
              <a:t>)</a:t>
            </a:r>
          </a:p>
          <a:p>
            <a:pPr eaLnBrk="1" hangingPunct="1"/>
            <a:r>
              <a:rPr lang="en-US" altLang="zh-CN">
                <a:latin typeface="Times New Roman" charset="0"/>
                <a:ea typeface="宋体" charset="0"/>
                <a:cs typeface="宋体" charset="0"/>
              </a:rPr>
              <a:t>Receive response at 5:08:15.900 (</a:t>
            </a:r>
            <a:r>
              <a:rPr lang="en-US" altLang="zh-CN" i="1">
                <a:latin typeface="Times New Roman" charset="0"/>
                <a:ea typeface="宋体" charset="0"/>
                <a:cs typeface="宋体" charset="0"/>
              </a:rPr>
              <a:t>T</a:t>
            </a:r>
            <a:r>
              <a:rPr lang="en-US" altLang="zh-CN" i="1" baseline="-10000">
                <a:latin typeface="Times New Roman" charset="0"/>
                <a:ea typeface="宋体" charset="0"/>
                <a:cs typeface="宋体" charset="0"/>
              </a:rPr>
              <a:t>1</a:t>
            </a:r>
            <a:r>
              <a:rPr lang="en-US" altLang="zh-CN">
                <a:latin typeface="Times New Roman" charset="0"/>
                <a:ea typeface="宋体" charset="0"/>
                <a:cs typeface="宋体" charset="0"/>
              </a:rPr>
              <a:t>)</a:t>
            </a:r>
          </a:p>
          <a:p>
            <a:pPr lvl="1" eaLnBrk="1" hangingPunct="1"/>
            <a:r>
              <a:rPr lang="en-US" altLang="zh-CN">
                <a:latin typeface="Times New Roman" charset="0"/>
                <a:ea typeface="宋体" charset="0"/>
                <a:cs typeface="宋体" charset="0"/>
              </a:rPr>
              <a:t>Response contains 5:09:25.300 (</a:t>
            </a:r>
            <a:r>
              <a:rPr lang="en-US" altLang="zh-CN" i="1">
                <a:latin typeface="Times New Roman" charset="0"/>
                <a:ea typeface="宋体" charset="0"/>
                <a:cs typeface="宋体" charset="0"/>
              </a:rPr>
              <a:t>T</a:t>
            </a:r>
            <a:r>
              <a:rPr lang="en-US" altLang="zh-CN" i="1" baseline="-10000">
                <a:latin typeface="Times New Roman" charset="0"/>
                <a:ea typeface="宋体" charset="0"/>
                <a:cs typeface="宋体" charset="0"/>
              </a:rPr>
              <a:t>server</a:t>
            </a:r>
            <a:r>
              <a:rPr lang="en-US" altLang="zh-CN">
                <a:latin typeface="Times New Roman" charset="0"/>
                <a:ea typeface="宋体" charset="0"/>
                <a:cs typeface="宋体" charset="0"/>
              </a:rPr>
              <a:t>)</a:t>
            </a:r>
          </a:p>
          <a:p>
            <a:pPr eaLnBrk="1" hangingPunct="1"/>
            <a:r>
              <a:rPr lang="en-US" altLang="zh-CN">
                <a:latin typeface="Times New Roman" charset="0"/>
                <a:ea typeface="宋体" charset="0"/>
                <a:cs typeface="宋体" charset="0"/>
              </a:rPr>
              <a:t>Round-trip time is </a:t>
            </a:r>
            <a:r>
              <a:rPr lang="en-US" altLang="zh-CN" i="1">
                <a:latin typeface="Times New Roman" charset="0"/>
                <a:ea typeface="宋体" charset="0"/>
                <a:cs typeface="宋体" charset="0"/>
              </a:rPr>
              <a:t>T</a:t>
            </a:r>
            <a:r>
              <a:rPr lang="en-US" altLang="zh-CN" i="1" baseline="-10000">
                <a:latin typeface="Times New Roman" charset="0"/>
                <a:ea typeface="宋体" charset="0"/>
                <a:cs typeface="宋体" charset="0"/>
              </a:rPr>
              <a:t>1</a:t>
            </a:r>
            <a:r>
              <a:rPr lang="en-US" altLang="zh-CN" i="1">
                <a:latin typeface="Times New Roman" charset="0"/>
                <a:ea typeface="宋体" charset="0"/>
                <a:cs typeface="宋体" charset="0"/>
              </a:rPr>
              <a:t> </a:t>
            </a:r>
            <a:r>
              <a:rPr lang="en-US" altLang="zh-CN">
                <a:latin typeface="Times New Roman" charset="0"/>
                <a:ea typeface="宋体" charset="0"/>
                <a:cs typeface="Times New Roman" charset="0"/>
              </a:rPr>
              <a:t>−</a:t>
            </a:r>
            <a:r>
              <a:rPr lang="en-US" altLang="zh-CN">
                <a:latin typeface="Times New Roman" charset="0"/>
                <a:ea typeface="宋体" charset="0"/>
                <a:cs typeface="宋体" charset="0"/>
              </a:rPr>
              <a:t> </a:t>
            </a:r>
            <a:r>
              <a:rPr lang="en-US" altLang="zh-CN" i="1">
                <a:latin typeface="Times New Roman" charset="0"/>
                <a:ea typeface="宋体" charset="0"/>
                <a:cs typeface="宋体" charset="0"/>
              </a:rPr>
              <a:t>T</a:t>
            </a:r>
            <a:r>
              <a:rPr lang="en-US" altLang="zh-CN" i="1" baseline="-10000">
                <a:latin typeface="Times New Roman" charset="0"/>
                <a:ea typeface="宋体" charset="0"/>
                <a:cs typeface="宋体" charset="0"/>
              </a:rPr>
              <a:t>0</a:t>
            </a:r>
            <a:endParaRPr lang="en-US" altLang="zh-CN" i="1">
              <a:latin typeface="Times New Roman" charset="0"/>
              <a:ea typeface="宋体" charset="0"/>
              <a:cs typeface="宋体" charset="0"/>
            </a:endParaRPr>
          </a:p>
          <a:p>
            <a:pPr lvl="1" eaLnBrk="1" hangingPunct="1">
              <a:buFontTx/>
              <a:buNone/>
            </a:pPr>
            <a:r>
              <a:rPr lang="en-US" altLang="zh-CN">
                <a:latin typeface="Times New Roman" charset="0"/>
                <a:ea typeface="宋体" charset="0"/>
                <a:cs typeface="宋体" charset="0"/>
              </a:rPr>
              <a:t>	5:08:15.900 - 5:08:15.100 = 800 ms</a:t>
            </a:r>
          </a:p>
          <a:p>
            <a:pPr eaLnBrk="1" hangingPunct="1"/>
            <a:r>
              <a:rPr lang="en-US" altLang="zh-CN">
                <a:latin typeface="Times New Roman" charset="0"/>
                <a:ea typeface="宋体" charset="0"/>
                <a:cs typeface="宋体" charset="0"/>
              </a:rPr>
              <a:t>Best guess: timestamp was generated 400 ms ago</a:t>
            </a:r>
          </a:p>
          <a:p>
            <a:pPr eaLnBrk="1" hangingPunct="1"/>
            <a:r>
              <a:rPr lang="en-US" altLang="zh-CN">
                <a:latin typeface="Times New Roman" charset="0"/>
                <a:ea typeface="宋体" charset="0"/>
                <a:cs typeface="宋体" charset="0"/>
              </a:rPr>
              <a:t>Set the local time to </a:t>
            </a:r>
            <a:r>
              <a:rPr lang="en-US" altLang="zh-CN" i="1">
                <a:latin typeface="Times New Roman" charset="0"/>
                <a:ea typeface="宋体" charset="0"/>
                <a:cs typeface="宋体" charset="0"/>
              </a:rPr>
              <a:t>T</a:t>
            </a:r>
            <a:r>
              <a:rPr lang="en-US" altLang="zh-CN" i="1" baseline="-10000">
                <a:latin typeface="Times New Roman" charset="0"/>
                <a:ea typeface="宋体" charset="0"/>
                <a:cs typeface="宋体" charset="0"/>
              </a:rPr>
              <a:t>server</a:t>
            </a:r>
            <a:r>
              <a:rPr lang="en-US" altLang="zh-CN" i="1">
                <a:latin typeface="Times New Roman" charset="0"/>
                <a:ea typeface="宋体" charset="0"/>
                <a:cs typeface="宋体" charset="0"/>
              </a:rPr>
              <a:t> </a:t>
            </a:r>
            <a:r>
              <a:rPr lang="en-US" altLang="zh-CN">
                <a:latin typeface="Times New Roman" charset="0"/>
                <a:ea typeface="宋体" charset="0"/>
                <a:cs typeface="宋体" charset="0"/>
              </a:rPr>
              <a:t>+ </a:t>
            </a:r>
            <a:r>
              <a:rPr lang="en-US" altLang="zh-CN" i="1">
                <a:latin typeface="Times New Roman" charset="0"/>
                <a:ea typeface="宋体" charset="0"/>
                <a:cs typeface="宋体" charset="0"/>
              </a:rPr>
              <a:t>round-trip-time/2</a:t>
            </a:r>
          </a:p>
          <a:p>
            <a:pPr lvl="1" eaLnBrk="1" hangingPunct="1">
              <a:buFontTx/>
              <a:buNone/>
            </a:pPr>
            <a:r>
              <a:rPr lang="en-US" altLang="zh-CN">
                <a:latin typeface="Times New Roman" charset="0"/>
                <a:ea typeface="宋体" charset="0"/>
                <a:cs typeface="宋体" charset="0"/>
              </a:rPr>
              <a:t>	5:09:25.300 + 400 = 5:09.25.700</a:t>
            </a:r>
          </a:p>
          <a:p>
            <a:pPr eaLnBrk="1" hangingPunct="1"/>
            <a:r>
              <a:rPr lang="en-US" altLang="zh-CN">
                <a:solidFill>
                  <a:srgbClr val="FF0000"/>
                </a:solidFill>
                <a:latin typeface="Times New Roman" charset="0"/>
                <a:ea typeface="宋体" charset="0"/>
                <a:cs typeface="宋体" charset="0"/>
              </a:rPr>
              <a:t>Accuracy: ± </a:t>
            </a:r>
            <a:r>
              <a:rPr lang="en-US" altLang="zh-CN" i="1">
                <a:solidFill>
                  <a:srgbClr val="FF0000"/>
                </a:solidFill>
                <a:latin typeface="Times New Roman" charset="0"/>
                <a:ea typeface="宋体" charset="0"/>
                <a:cs typeface="宋体" charset="0"/>
              </a:rPr>
              <a:t>round-trip-time/2</a:t>
            </a:r>
            <a:endParaRPr lang="en-US" altLang="zh-CN">
              <a:solidFill>
                <a:srgbClr val="FF0000"/>
              </a:solidFill>
              <a:latin typeface="Times New Roman" charset="0"/>
              <a:ea typeface="宋体" charset="0"/>
              <a:cs typeface="宋体" charset="0"/>
            </a:endParaRPr>
          </a:p>
          <a:p>
            <a:pPr eaLnBrk="1" hangingPunct="1"/>
            <a:endParaRPr lang="en-US" altLang="zh-CN">
              <a:solidFill>
                <a:srgbClr val="FF0000"/>
              </a:solidFill>
              <a:latin typeface="Times New Roman" charset="0"/>
              <a:ea typeface="宋体" charset="0"/>
              <a:cs typeface="宋体" charset="0"/>
            </a:endParaRPr>
          </a:p>
        </p:txBody>
      </p:sp>
      <p:cxnSp>
        <p:nvCxnSpPr>
          <p:cNvPr id="18437" name="Straight Arrow Connector 2"/>
          <p:cNvCxnSpPr>
            <a:cxnSpLocks noChangeShapeType="1"/>
          </p:cNvCxnSpPr>
          <p:nvPr/>
        </p:nvCxnSpPr>
        <p:spPr bwMode="auto">
          <a:xfrm>
            <a:off x="5880100" y="5308600"/>
            <a:ext cx="2641600" cy="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438" name="Straight Arrow Connector 8"/>
          <p:cNvCxnSpPr>
            <a:cxnSpLocks noChangeShapeType="1"/>
          </p:cNvCxnSpPr>
          <p:nvPr/>
        </p:nvCxnSpPr>
        <p:spPr bwMode="auto">
          <a:xfrm>
            <a:off x="5880100" y="5943600"/>
            <a:ext cx="2641600" cy="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439" name="TextBox 6"/>
          <p:cNvSpPr txBox="1">
            <a:spLocks noChangeArrowheads="1"/>
          </p:cNvSpPr>
          <p:nvPr/>
        </p:nvSpPr>
        <p:spPr bwMode="auto">
          <a:xfrm>
            <a:off x="5105400" y="5178425"/>
            <a:ext cx="10541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r>
              <a:rPr lang="en-US" sz="2000" i="0"/>
              <a:t>server</a:t>
            </a:r>
          </a:p>
        </p:txBody>
      </p:sp>
      <p:sp>
        <p:nvSpPr>
          <p:cNvPr id="18440" name="TextBox 10"/>
          <p:cNvSpPr txBox="1">
            <a:spLocks noChangeArrowheads="1"/>
          </p:cNvSpPr>
          <p:nvPr/>
        </p:nvSpPr>
        <p:spPr bwMode="auto">
          <a:xfrm>
            <a:off x="5092700" y="5743575"/>
            <a:ext cx="10541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r>
              <a:rPr lang="en-US" sz="2000" i="0"/>
              <a:t>client</a:t>
            </a:r>
          </a:p>
        </p:txBody>
      </p:sp>
      <p:cxnSp>
        <p:nvCxnSpPr>
          <p:cNvPr id="18441" name="Straight Connector 9"/>
          <p:cNvCxnSpPr>
            <a:cxnSpLocks noChangeShapeType="1"/>
          </p:cNvCxnSpPr>
          <p:nvPr/>
        </p:nvCxnSpPr>
        <p:spPr bwMode="auto">
          <a:xfrm>
            <a:off x="6705600" y="5308600"/>
            <a:ext cx="0" cy="6350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442" name="Straight Connector 14"/>
          <p:cNvCxnSpPr>
            <a:cxnSpLocks noChangeShapeType="1"/>
          </p:cNvCxnSpPr>
          <p:nvPr/>
        </p:nvCxnSpPr>
        <p:spPr bwMode="auto">
          <a:xfrm>
            <a:off x="7696200" y="5308600"/>
            <a:ext cx="0" cy="6350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443" name="TextBox 12"/>
          <p:cNvSpPr txBox="1">
            <a:spLocks noChangeArrowheads="1"/>
          </p:cNvSpPr>
          <p:nvPr/>
        </p:nvSpPr>
        <p:spPr bwMode="auto">
          <a:xfrm>
            <a:off x="6464300" y="5880100"/>
            <a:ext cx="5715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r>
              <a:rPr lang="en-US" sz="2000" i="0"/>
              <a:t>T</a:t>
            </a:r>
            <a:r>
              <a:rPr lang="en-US" sz="2000" i="0" baseline="-25000"/>
              <a:t>0</a:t>
            </a:r>
            <a:endParaRPr lang="en-US" sz="2000" i="0"/>
          </a:p>
        </p:txBody>
      </p:sp>
      <p:sp>
        <p:nvSpPr>
          <p:cNvPr id="18444" name="TextBox 16"/>
          <p:cNvSpPr txBox="1">
            <a:spLocks noChangeArrowheads="1"/>
          </p:cNvSpPr>
          <p:nvPr/>
        </p:nvSpPr>
        <p:spPr bwMode="auto">
          <a:xfrm>
            <a:off x="7448550" y="5880100"/>
            <a:ext cx="5715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r>
              <a:rPr lang="en-US" sz="2000" i="0"/>
              <a:t>T</a:t>
            </a:r>
            <a:r>
              <a:rPr lang="en-US" sz="2000" i="0" baseline="-25000"/>
              <a:t>1</a:t>
            </a:r>
            <a:endParaRPr lang="en-US" sz="2000" i="0"/>
          </a:p>
        </p:txBody>
      </p:sp>
      <p:sp>
        <p:nvSpPr>
          <p:cNvPr id="18445" name="TextBox 17"/>
          <p:cNvSpPr txBox="1">
            <a:spLocks noChangeArrowheads="1"/>
          </p:cNvSpPr>
          <p:nvPr/>
        </p:nvSpPr>
        <p:spPr bwMode="auto">
          <a:xfrm>
            <a:off x="6877050" y="4873625"/>
            <a:ext cx="9588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r>
              <a:rPr lang="en-US" sz="2000" i="0"/>
              <a:t>T</a:t>
            </a:r>
            <a:r>
              <a:rPr lang="en-US" sz="2000" i="0" baseline="-25000"/>
              <a:t>server</a:t>
            </a:r>
            <a:endParaRPr lang="en-US" sz="2000" i="0"/>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
        <p:nvSpPr>
          <p:cNvPr id="3" name="Footer Placeholder 2"/>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2538458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pPr marL="971550" lvl="1" indent="-514350" algn="l">
              <a:buFont typeface="+mj-lt"/>
              <a:buAutoNum type="arabicPeriod"/>
            </a:pPr>
            <a:r>
              <a:rPr lang="en-US" b="1" dirty="0" err="1" smtClean="0">
                <a:solidFill>
                  <a:srgbClr val="FF0000"/>
                </a:solidFill>
              </a:rPr>
              <a:t>Cristian's</a:t>
            </a:r>
            <a:r>
              <a:rPr lang="en-US" b="1" dirty="0" smtClean="0">
                <a:solidFill>
                  <a:srgbClr val="FF0000"/>
                </a:solidFill>
              </a:rPr>
              <a:t> algorithm</a:t>
            </a:r>
          </a:p>
          <a:p>
            <a:pPr marL="971550" lvl="1" indent="-514350" algn="l">
              <a:buFont typeface="+mj-lt"/>
              <a:buAutoNum type="arabicPeriod"/>
            </a:pPr>
            <a:r>
              <a:rPr lang="en-US" b="1" dirty="0" smtClean="0">
                <a:solidFill>
                  <a:srgbClr val="00B050"/>
                </a:solidFill>
              </a:rPr>
              <a:t>Berkeley algorithm</a:t>
            </a:r>
          </a:p>
          <a:p>
            <a:pPr marL="971550" lvl="1" indent="-514350" algn="l">
              <a:buFont typeface="+mj-lt"/>
              <a:buAutoNum type="arabicPeriod"/>
            </a:pPr>
            <a:r>
              <a:rPr lang="en-US" b="1" dirty="0" smtClean="0">
                <a:solidFill>
                  <a:srgbClr val="0070C0"/>
                </a:solidFill>
              </a:rPr>
              <a:t>Network Time Protocol (NTP)</a:t>
            </a:r>
          </a:p>
          <a:p>
            <a:endParaRPr lang="en-US" dirty="0"/>
          </a:p>
        </p:txBody>
      </p:sp>
      <p:sp>
        <p:nvSpPr>
          <p:cNvPr id="5" name="Title 4"/>
          <p:cNvSpPr>
            <a:spLocks noGrp="1"/>
          </p:cNvSpPr>
          <p:nvPr>
            <p:ph type="ctrTitle"/>
          </p:nvPr>
        </p:nvSpPr>
        <p:spPr/>
        <p:txBody>
          <a:bodyPr/>
          <a:lstStyle/>
          <a:p>
            <a:r>
              <a:rPr smtClean="0"/>
              <a:t>Physical Clock Synchronization</a:t>
            </a:r>
            <a:br>
              <a:rPr smtClean="0"/>
            </a:br>
            <a:endParaRPr lang="en-US" dirty="0"/>
          </a:p>
        </p:txBody>
      </p:sp>
    </p:spTree>
    <p:extLst>
      <p:ext uri="{BB962C8B-B14F-4D97-AF65-F5344CB8AC3E}">
        <p14:creationId xmlns:p14="http://schemas.microsoft.com/office/powerpoint/2010/main" val="7912515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487362"/>
          </a:xfrm>
        </p:spPr>
        <p:txBody>
          <a:bodyPr>
            <a:normAutofit fontScale="90000"/>
          </a:bodyPr>
          <a:lstStyle/>
          <a:p>
            <a:r>
              <a:rPr lang="en-US" u="sng" dirty="0" smtClean="0"/>
              <a:t>The Berkeley algorithm </a:t>
            </a:r>
            <a:endParaRPr lang="en-US" u="sng" dirty="0"/>
          </a:p>
        </p:txBody>
      </p:sp>
      <p:sp>
        <p:nvSpPr>
          <p:cNvPr id="3" name="Content Placeholder 2"/>
          <p:cNvSpPr>
            <a:spLocks noGrp="1"/>
          </p:cNvSpPr>
          <p:nvPr>
            <p:ph sz="quarter" idx="1"/>
          </p:nvPr>
        </p:nvSpPr>
        <p:spPr>
          <a:xfrm>
            <a:off x="152400" y="457200"/>
            <a:ext cx="8839200" cy="6019800"/>
          </a:xfrm>
        </p:spPr>
        <p:txBody>
          <a:bodyPr>
            <a:noAutofit/>
          </a:bodyPr>
          <a:lstStyle/>
          <a:p>
            <a:r>
              <a:rPr lang="en-US" sz="2400" dirty="0" smtClean="0"/>
              <a:t>Berkeley algorithm is also </a:t>
            </a:r>
            <a:r>
              <a:rPr lang="en-US" sz="2400" dirty="0" smtClean="0">
                <a:solidFill>
                  <a:srgbClr val="C00000"/>
                </a:solidFill>
              </a:rPr>
              <a:t>a physical clock synchronization algorithm based on centralized system.</a:t>
            </a:r>
            <a:endParaRPr lang="en-US" sz="2400" dirty="0" smtClean="0"/>
          </a:p>
          <a:p>
            <a:r>
              <a:rPr lang="en-US" sz="2400" dirty="0" smtClean="0"/>
              <a:t>This algorithm is more suitable for systems where a radio clock is not present.</a:t>
            </a:r>
          </a:p>
          <a:p>
            <a:r>
              <a:rPr lang="en-US" sz="2400" dirty="0" smtClean="0"/>
              <a:t>This system has no way of making sure of the actual time other than by maintaining a global average time as the global time. </a:t>
            </a:r>
          </a:p>
          <a:p>
            <a:r>
              <a:rPr lang="en-US" sz="2400" dirty="0" smtClean="0"/>
              <a:t>A time server will periodically fetch the time from all the time clients, average the results, and then report back to the clients the adjustment that needs be made to their local clocks to achieve the average. </a:t>
            </a:r>
          </a:p>
          <a:p>
            <a:r>
              <a:rPr lang="en-US" sz="2400" dirty="0" smtClean="0"/>
              <a:t>This algorithm highlights the fact that internal clocks may vary not only in the time they contain but also in the clock rate. </a:t>
            </a:r>
          </a:p>
          <a:p>
            <a:r>
              <a:rPr lang="en-US" sz="2400" dirty="0" smtClean="0">
                <a:solidFill>
                  <a:srgbClr val="0070C0"/>
                </a:solidFill>
              </a:rPr>
              <a:t>Often, any client whose clock differs by a value outside of a given tolerance is disregarded when averaging the results. This prevents the overall system time from being drastically skewed due to one erroneous clock.</a:t>
            </a:r>
            <a:endParaRPr lang="en-US" sz="2400"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85800" y="228600"/>
            <a:ext cx="8458200" cy="914400"/>
          </a:xfrm>
        </p:spPr>
        <p:txBody>
          <a:bodyPr/>
          <a:lstStyle/>
          <a:p>
            <a:r>
              <a:rPr lang="en-US" sz="3200" dirty="0" smtClean="0"/>
              <a:t>The Berkeley algorithm </a:t>
            </a:r>
          </a:p>
        </p:txBody>
      </p:sp>
      <p:sp>
        <p:nvSpPr>
          <p:cNvPr id="38916" name="Rectangle 3"/>
          <p:cNvSpPr>
            <a:spLocks noGrp="1" noChangeArrowheads="1"/>
          </p:cNvSpPr>
          <p:nvPr>
            <p:ph sz="quarter" idx="1"/>
          </p:nvPr>
        </p:nvSpPr>
        <p:spPr>
          <a:xfrm>
            <a:off x="304800" y="1143000"/>
            <a:ext cx="8534400" cy="4800600"/>
          </a:xfrm>
        </p:spPr>
        <p:txBody>
          <a:bodyPr/>
          <a:lstStyle/>
          <a:p>
            <a:pPr eaLnBrk="1" hangingPunct="1"/>
            <a:r>
              <a:rPr lang="en-US" sz="2200" dirty="0" smtClean="0"/>
              <a:t>Is an averaging algorithm</a:t>
            </a:r>
          </a:p>
          <a:p>
            <a:pPr lvl="1" eaLnBrk="1" hangingPunct="1"/>
            <a:r>
              <a:rPr lang="en-US" sz="2200" dirty="0" smtClean="0"/>
              <a:t>The time daemon asks all the other machines for their clock values.</a:t>
            </a:r>
          </a:p>
          <a:p>
            <a:pPr lvl="1" eaLnBrk="1" hangingPunct="1"/>
            <a:r>
              <a:rPr lang="en-US" sz="2200" dirty="0" smtClean="0"/>
              <a:t>The machines answer.  </a:t>
            </a:r>
          </a:p>
          <a:p>
            <a:pPr lvl="1" eaLnBrk="1" hangingPunct="1"/>
            <a:r>
              <a:rPr lang="en-US" sz="2200" dirty="0" smtClean="0"/>
              <a:t>The Time daemon tells everyone how to adjust their clock.</a:t>
            </a:r>
          </a:p>
          <a:p>
            <a:pPr eaLnBrk="1" hangingPunct="1">
              <a:buFont typeface="Wingdings" pitchFamily="2" charset="2"/>
              <a:buNone/>
            </a:pPr>
            <a:endParaRPr lang="en-US" sz="1800" dirty="0" smtClean="0"/>
          </a:p>
        </p:txBody>
      </p:sp>
      <p:pic>
        <p:nvPicPr>
          <p:cNvPr id="38917" name="Picture 4" descr="11-7"/>
          <p:cNvPicPr>
            <a:picLocks noChangeAspect="1" noChangeArrowheads="1"/>
          </p:cNvPicPr>
          <p:nvPr/>
        </p:nvPicPr>
        <p:blipFill>
          <a:blip r:embed="rId2"/>
          <a:srcRect/>
          <a:stretch>
            <a:fillRect/>
          </a:stretch>
        </p:blipFill>
        <p:spPr bwMode="auto">
          <a:xfrm>
            <a:off x="1219200" y="2819400"/>
            <a:ext cx="7010399" cy="3124199"/>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533400"/>
            <a:ext cx="3581400" cy="2819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95775" y="228600"/>
            <a:ext cx="4400550" cy="29337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Lst>
        </p:spPr>
      </p:pic>
      <p:grpSp>
        <p:nvGrpSpPr>
          <p:cNvPr id="7" name="Group 6"/>
          <p:cNvGrpSpPr/>
          <p:nvPr/>
        </p:nvGrpSpPr>
        <p:grpSpPr>
          <a:xfrm>
            <a:off x="2514600" y="3471863"/>
            <a:ext cx="4648200" cy="3081337"/>
            <a:chOff x="2124075" y="2103438"/>
            <a:chExt cx="4679950" cy="3462337"/>
          </a:xfrm>
        </p:grpSpPr>
        <p:sp>
          <p:nvSpPr>
            <p:cNvPr id="8" name="Oval 3"/>
            <p:cNvSpPr>
              <a:spLocks noChangeArrowheads="1"/>
            </p:cNvSpPr>
            <p:nvPr/>
          </p:nvSpPr>
          <p:spPr bwMode="auto">
            <a:xfrm>
              <a:off x="3779838" y="2605088"/>
              <a:ext cx="1368425" cy="793750"/>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Text Box 4"/>
            <p:cNvSpPr txBox="1">
              <a:spLocks noChangeArrowheads="1"/>
            </p:cNvSpPr>
            <p:nvPr/>
          </p:nvSpPr>
          <p:spPr bwMode="auto">
            <a:xfrm>
              <a:off x="4159250" y="2822575"/>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sz="1800" i="0">
                  <a:latin typeface="Arial" charset="0"/>
                  <a:ea typeface="宋体" charset="0"/>
                  <a:cs typeface="宋体" charset="0"/>
                </a:rPr>
                <a:t>3:00</a:t>
              </a:r>
            </a:p>
          </p:txBody>
        </p:sp>
        <p:sp>
          <p:nvSpPr>
            <p:cNvPr id="10" name="Oval 5"/>
            <p:cNvSpPr>
              <a:spLocks noChangeArrowheads="1"/>
            </p:cNvSpPr>
            <p:nvPr/>
          </p:nvSpPr>
          <p:spPr bwMode="auto">
            <a:xfrm>
              <a:off x="2124075" y="4189413"/>
              <a:ext cx="1368425" cy="793750"/>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Text Box 6"/>
            <p:cNvSpPr txBox="1">
              <a:spLocks noChangeArrowheads="1"/>
            </p:cNvSpPr>
            <p:nvPr/>
          </p:nvSpPr>
          <p:spPr bwMode="auto">
            <a:xfrm>
              <a:off x="2503488" y="4406900"/>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sz="1800" i="0">
                  <a:latin typeface="Arial" charset="0"/>
                  <a:ea typeface="宋体" charset="0"/>
                  <a:cs typeface="宋体" charset="0"/>
                </a:rPr>
                <a:t>3:25</a:t>
              </a:r>
            </a:p>
          </p:txBody>
        </p:sp>
        <p:sp>
          <p:nvSpPr>
            <p:cNvPr id="12" name="Oval 7"/>
            <p:cNvSpPr>
              <a:spLocks noChangeArrowheads="1"/>
            </p:cNvSpPr>
            <p:nvPr/>
          </p:nvSpPr>
          <p:spPr bwMode="auto">
            <a:xfrm>
              <a:off x="3779838" y="4191000"/>
              <a:ext cx="1368425" cy="793750"/>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Text Box 8"/>
            <p:cNvSpPr txBox="1">
              <a:spLocks noChangeArrowheads="1"/>
            </p:cNvSpPr>
            <p:nvPr/>
          </p:nvSpPr>
          <p:spPr bwMode="auto">
            <a:xfrm>
              <a:off x="4159250" y="4408488"/>
              <a:ext cx="6286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sz="1800" i="0">
                  <a:latin typeface="Arial" charset="0"/>
                  <a:ea typeface="宋体" charset="0"/>
                  <a:cs typeface="宋体" charset="0"/>
                </a:rPr>
                <a:t>2:50</a:t>
              </a:r>
            </a:p>
          </p:txBody>
        </p:sp>
        <p:sp>
          <p:nvSpPr>
            <p:cNvPr id="14" name="Oval 9"/>
            <p:cNvSpPr>
              <a:spLocks noChangeArrowheads="1"/>
            </p:cNvSpPr>
            <p:nvPr/>
          </p:nvSpPr>
          <p:spPr bwMode="auto">
            <a:xfrm>
              <a:off x="5435600" y="4189413"/>
              <a:ext cx="1368425" cy="793750"/>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Text Box 10"/>
            <p:cNvSpPr txBox="1">
              <a:spLocks noChangeArrowheads="1"/>
            </p:cNvSpPr>
            <p:nvPr/>
          </p:nvSpPr>
          <p:spPr bwMode="auto">
            <a:xfrm>
              <a:off x="5815013" y="4406900"/>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sz="1800" i="0">
                  <a:latin typeface="Arial" charset="0"/>
                  <a:ea typeface="宋体" charset="0"/>
                  <a:cs typeface="宋体" charset="0"/>
                </a:rPr>
                <a:t>9:10</a:t>
              </a:r>
            </a:p>
          </p:txBody>
        </p:sp>
        <p:sp>
          <p:nvSpPr>
            <p:cNvPr id="16" name="Text Box 11"/>
            <p:cNvSpPr txBox="1">
              <a:spLocks noChangeArrowheads="1"/>
            </p:cNvSpPr>
            <p:nvPr/>
          </p:nvSpPr>
          <p:spPr bwMode="auto">
            <a:xfrm rot="18879165">
              <a:off x="3126582" y="3517106"/>
              <a:ext cx="704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sz="1800" i="0">
                  <a:latin typeface="Arial" charset="0"/>
                  <a:ea typeface="宋体" charset="0"/>
                  <a:cs typeface="宋体" charset="0"/>
                </a:rPr>
                <a:t>-0:20</a:t>
              </a:r>
            </a:p>
          </p:txBody>
        </p:sp>
        <p:sp>
          <p:nvSpPr>
            <p:cNvPr id="17" name="Text Box 12"/>
            <p:cNvSpPr txBox="1">
              <a:spLocks noChangeArrowheads="1"/>
            </p:cNvSpPr>
            <p:nvPr/>
          </p:nvSpPr>
          <p:spPr bwMode="auto">
            <a:xfrm>
              <a:off x="3779838" y="3635375"/>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sz="1800" i="0" dirty="0">
                  <a:latin typeface="Arial" charset="0"/>
                  <a:ea typeface="宋体" charset="0"/>
                  <a:cs typeface="宋体" charset="0"/>
                </a:rPr>
                <a:t>+0:15</a:t>
              </a:r>
            </a:p>
          </p:txBody>
        </p:sp>
        <p:sp>
          <p:nvSpPr>
            <p:cNvPr id="18" name="Text Box 13"/>
            <p:cNvSpPr txBox="1">
              <a:spLocks noChangeArrowheads="1"/>
            </p:cNvSpPr>
            <p:nvPr/>
          </p:nvSpPr>
          <p:spPr bwMode="auto">
            <a:xfrm rot="2889621">
              <a:off x="5141119" y="3575844"/>
              <a:ext cx="704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sz="1800" i="0">
                  <a:latin typeface="Arial" charset="0"/>
                  <a:ea typeface="宋体" charset="0"/>
                  <a:cs typeface="宋体" charset="0"/>
                </a:rPr>
                <a:t>-6:05</a:t>
              </a:r>
            </a:p>
          </p:txBody>
        </p:sp>
        <p:sp>
          <p:nvSpPr>
            <p:cNvPr id="19" name="Text Box 14"/>
            <p:cNvSpPr txBox="1">
              <a:spLocks noChangeArrowheads="1"/>
            </p:cNvSpPr>
            <p:nvPr/>
          </p:nvSpPr>
          <p:spPr bwMode="auto">
            <a:xfrm>
              <a:off x="2987675" y="5199063"/>
              <a:ext cx="3003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sz="1800" i="0">
                  <a:latin typeface="Arial" charset="0"/>
                  <a:ea typeface="宋体" charset="0"/>
                  <a:cs typeface="宋体" charset="0"/>
                </a:rPr>
                <a:t>3. Send offset to each client</a:t>
              </a:r>
            </a:p>
          </p:txBody>
        </p:sp>
        <p:sp>
          <p:nvSpPr>
            <p:cNvPr id="20" name="Line 15"/>
            <p:cNvSpPr>
              <a:spLocks noChangeShapeType="1"/>
            </p:cNvSpPr>
            <p:nvPr/>
          </p:nvSpPr>
          <p:spPr bwMode="auto">
            <a:xfrm flipH="1">
              <a:off x="3132138" y="3327400"/>
              <a:ext cx="935037" cy="935038"/>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1" name="Line 16"/>
            <p:cNvSpPr>
              <a:spLocks noChangeShapeType="1"/>
            </p:cNvSpPr>
            <p:nvPr/>
          </p:nvSpPr>
          <p:spPr bwMode="auto">
            <a:xfrm>
              <a:off x="4500563" y="3398838"/>
              <a:ext cx="0" cy="792162"/>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2" name="Line 17"/>
            <p:cNvSpPr>
              <a:spLocks noChangeShapeType="1"/>
            </p:cNvSpPr>
            <p:nvPr/>
          </p:nvSpPr>
          <p:spPr bwMode="auto">
            <a:xfrm>
              <a:off x="4932363" y="3327400"/>
              <a:ext cx="863600" cy="935038"/>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23" name="AutoShape 18"/>
            <p:cNvCxnSpPr>
              <a:cxnSpLocks noChangeShapeType="1"/>
              <a:stCxn id="8" idx="6"/>
              <a:endCxn id="8" idx="0"/>
            </p:cNvCxnSpPr>
            <p:nvPr/>
          </p:nvCxnSpPr>
          <p:spPr bwMode="auto">
            <a:xfrm flipH="1" flipV="1">
              <a:off x="4464050" y="2595563"/>
              <a:ext cx="693738" cy="406400"/>
            </a:xfrm>
            <a:prstGeom prst="curvedConnector4">
              <a:avLst>
                <a:gd name="adj1" fmla="val -31579"/>
                <a:gd name="adj2" fmla="val 153907"/>
              </a:avLst>
            </a:prstGeom>
            <a:noFill/>
            <a:ln w="1905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4" name="Text Box 19"/>
            <p:cNvSpPr txBox="1">
              <a:spLocks noChangeArrowheads="1"/>
            </p:cNvSpPr>
            <p:nvPr/>
          </p:nvSpPr>
          <p:spPr bwMode="auto">
            <a:xfrm>
              <a:off x="4932363" y="2103438"/>
              <a:ext cx="7620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sz="1800" i="0" dirty="0">
                  <a:latin typeface="Arial" charset="0"/>
                  <a:ea typeface="宋体" charset="0"/>
                  <a:cs typeface="宋体" charset="0"/>
                </a:rPr>
                <a:t>+0:05</a:t>
              </a:r>
            </a:p>
          </p:txBody>
        </p:sp>
      </p:grpSp>
      <p:sp>
        <p:nvSpPr>
          <p:cNvPr id="25" name="TextBox 24"/>
          <p:cNvSpPr txBox="1"/>
          <p:nvPr/>
        </p:nvSpPr>
        <p:spPr>
          <a:xfrm>
            <a:off x="1444625" y="254000"/>
            <a:ext cx="413470" cy="369332"/>
          </a:xfrm>
          <a:prstGeom prst="rect">
            <a:avLst/>
          </a:prstGeom>
          <a:noFill/>
        </p:spPr>
        <p:txBody>
          <a:bodyPr wrap="none" rtlCol="0">
            <a:spAutoFit/>
          </a:bodyPr>
          <a:lstStyle/>
          <a:p>
            <a:r>
              <a:rPr lang="en-US" dirty="0" smtClean="0"/>
              <a:t>(a)</a:t>
            </a:r>
            <a:endParaRPr lang="en-US" dirty="0"/>
          </a:p>
        </p:txBody>
      </p:sp>
      <p:sp>
        <p:nvSpPr>
          <p:cNvPr id="26" name="TextBox 25"/>
          <p:cNvSpPr txBox="1"/>
          <p:nvPr/>
        </p:nvSpPr>
        <p:spPr>
          <a:xfrm>
            <a:off x="4016375" y="428625"/>
            <a:ext cx="432518" cy="369332"/>
          </a:xfrm>
          <a:prstGeom prst="rect">
            <a:avLst/>
          </a:prstGeom>
          <a:noFill/>
        </p:spPr>
        <p:txBody>
          <a:bodyPr wrap="none" rtlCol="0">
            <a:spAutoFit/>
          </a:bodyPr>
          <a:lstStyle/>
          <a:p>
            <a:r>
              <a:rPr lang="en-US" dirty="0" smtClean="0"/>
              <a:t>(b)</a:t>
            </a:r>
            <a:endParaRPr lang="en-US" dirty="0"/>
          </a:p>
        </p:txBody>
      </p:sp>
      <p:sp>
        <p:nvSpPr>
          <p:cNvPr id="27" name="TextBox 26"/>
          <p:cNvSpPr txBox="1"/>
          <p:nvPr/>
        </p:nvSpPr>
        <p:spPr>
          <a:xfrm>
            <a:off x="7858125" y="5778500"/>
            <a:ext cx="417978" cy="369332"/>
          </a:xfrm>
          <a:prstGeom prst="rect">
            <a:avLst/>
          </a:prstGeom>
          <a:noFill/>
        </p:spPr>
        <p:txBody>
          <a:bodyPr wrap="none" rtlCol="0">
            <a:spAutoFit/>
          </a:bodyPr>
          <a:lstStyle/>
          <a:p>
            <a:r>
              <a:rPr lang="en-US" dirty="0" smtClean="0"/>
              <a:t>(c)</a:t>
            </a:r>
            <a:endParaRPr lang="en-US" dirty="0"/>
          </a:p>
        </p:txBody>
      </p:sp>
      <p:sp>
        <p:nvSpPr>
          <p:cNvPr id="28" name="Slide Number Placeholder 27"/>
          <p:cNvSpPr>
            <a:spLocks noGrp="1"/>
          </p:cNvSpPr>
          <p:nvPr>
            <p:ph type="sldNum" sz="quarter" idx="12"/>
          </p:nvPr>
        </p:nvSpPr>
        <p:spPr/>
        <p:txBody>
          <a:bodyPr/>
          <a:lstStyle/>
          <a:p>
            <a:fld id="{B6F15528-21DE-4FAA-801E-634DDDAF4B2B}" type="slidenum">
              <a:rPr lang="en-US" smtClean="0"/>
              <a:pPr/>
              <a:t>34</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11253346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Berkeley algorithm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server process in the Berkeley algorithm, </a:t>
            </a:r>
            <a:r>
              <a:rPr lang="en-US" dirty="0" smtClean="0">
                <a:solidFill>
                  <a:srgbClr val="C00000"/>
                </a:solidFill>
              </a:rPr>
              <a:t>called the master</a:t>
            </a:r>
            <a:r>
              <a:rPr lang="en-US" dirty="0" smtClean="0"/>
              <a:t>, periodically polls other </a:t>
            </a:r>
            <a:r>
              <a:rPr lang="en-US" dirty="0" smtClean="0">
                <a:solidFill>
                  <a:srgbClr val="C00000"/>
                </a:solidFill>
              </a:rPr>
              <a:t>slave processes </a:t>
            </a:r>
            <a:r>
              <a:rPr lang="en-US" dirty="0" smtClean="0"/>
              <a:t>to synchronize the physical clock.  Generally speaking, the algorithm is:</a:t>
            </a:r>
          </a:p>
          <a:p>
            <a:pPr marL="914400" lvl="1" indent="-514350">
              <a:buFont typeface="+mj-lt"/>
              <a:buAutoNum type="arabicPeriod"/>
            </a:pPr>
            <a:r>
              <a:rPr lang="en-US" dirty="0" smtClean="0">
                <a:solidFill>
                  <a:srgbClr val="C00000"/>
                </a:solidFill>
              </a:rPr>
              <a:t>A master is chosen via an election process such as </a:t>
            </a:r>
            <a:r>
              <a:rPr lang="en-US" dirty="0" smtClean="0">
                <a:solidFill>
                  <a:srgbClr val="00B050"/>
                </a:solidFill>
              </a:rPr>
              <a:t>Chang and Roberts algorithm</a:t>
            </a:r>
            <a:r>
              <a:rPr lang="en-US" dirty="0" smtClean="0">
                <a:solidFill>
                  <a:srgbClr val="C00000"/>
                </a:solidFill>
              </a:rPr>
              <a:t>.</a:t>
            </a:r>
          </a:p>
          <a:p>
            <a:pPr marL="914400" lvl="1" indent="-514350">
              <a:buFont typeface="+mj-lt"/>
              <a:buAutoNum type="arabicPeriod"/>
            </a:pPr>
            <a:r>
              <a:rPr lang="en-US" dirty="0" smtClean="0">
                <a:solidFill>
                  <a:srgbClr val="C00000"/>
                </a:solidFill>
              </a:rPr>
              <a:t>The master polls the slaves who reply with their time in a similar way to Cristian's algorithm.</a:t>
            </a:r>
          </a:p>
          <a:p>
            <a:pPr marL="914400" lvl="1" indent="-514350">
              <a:buFont typeface="+mj-lt"/>
              <a:buAutoNum type="arabicPeriod"/>
            </a:pPr>
            <a:r>
              <a:rPr lang="en-US" dirty="0" smtClean="0">
                <a:solidFill>
                  <a:srgbClr val="C00000"/>
                </a:solidFill>
              </a:rPr>
              <a:t>The master observes the round-trip time (RTT) of the messages and estimates the time of each slave and its own.</a:t>
            </a:r>
          </a:p>
          <a:p>
            <a:pPr marL="914400" lvl="1" indent="-514350">
              <a:buFont typeface="+mj-lt"/>
              <a:buAutoNum type="arabicPeriod"/>
            </a:pPr>
            <a:r>
              <a:rPr lang="en-US" dirty="0" smtClean="0">
                <a:solidFill>
                  <a:srgbClr val="C00000"/>
                </a:solidFill>
              </a:rPr>
              <a:t>The master then averages the clock times, ignoring any values it receives far outside the values of the others.</a:t>
            </a:r>
          </a:p>
          <a:p>
            <a:pPr marL="914400" lvl="1" indent="-514350">
              <a:buFont typeface="+mj-lt"/>
              <a:buAutoNum type="arabicPeriod"/>
            </a:pPr>
            <a:r>
              <a:rPr lang="en-US" dirty="0" smtClean="0">
                <a:solidFill>
                  <a:srgbClr val="C00000"/>
                </a:solidFill>
              </a:rPr>
              <a:t>Instead of sending the updated current time back to the other process, the master then sends out the amount (positive or negative) that each slave must adjust its clock</a:t>
            </a:r>
            <a:r>
              <a:rPr lang="en-US" dirty="0" smtClean="0">
                <a:solidFill>
                  <a:srgbClr val="0070C0"/>
                </a:solidFill>
              </a:rPr>
              <a:t>. This avoids further uncertainty due to RTT at the slave processes.</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algn="l" eaLnBrk="1" hangingPunct="1"/>
            <a:r>
              <a:rPr lang="en-US" dirty="0" smtClean="0">
                <a:solidFill>
                  <a:schemeClr val="accent2"/>
                </a:solidFill>
              </a:rPr>
              <a:t>Problem with Berkeley Algorithm</a:t>
            </a:r>
          </a:p>
        </p:txBody>
      </p:sp>
      <p:sp>
        <p:nvSpPr>
          <p:cNvPr id="35844" name="Rectangle 3"/>
          <p:cNvSpPr>
            <a:spLocks noGrp="1" noChangeArrowheads="1"/>
          </p:cNvSpPr>
          <p:nvPr>
            <p:ph sz="quarter" idx="1"/>
          </p:nvPr>
        </p:nvSpPr>
        <p:spPr>
          <a:xfrm>
            <a:off x="685800" y="1524000"/>
            <a:ext cx="8077200" cy="4648200"/>
          </a:xfrm>
        </p:spPr>
        <p:txBody>
          <a:bodyPr>
            <a:normAutofit/>
          </a:bodyPr>
          <a:lstStyle/>
          <a:p>
            <a:pPr eaLnBrk="1" hangingPunct="1"/>
            <a:r>
              <a:rPr lang="en-US" sz="3200" dirty="0" smtClean="0"/>
              <a:t>Time </a:t>
            </a:r>
            <a:r>
              <a:rPr lang="en-US" sz="3200" i="1" dirty="0" smtClean="0"/>
              <a:t>not</a:t>
            </a:r>
            <a:r>
              <a:rPr lang="en-US" sz="3200" dirty="0" smtClean="0"/>
              <a:t> a reliable method of synchronization</a:t>
            </a:r>
          </a:p>
          <a:p>
            <a:pPr eaLnBrk="1" hangingPunct="1"/>
            <a:r>
              <a:rPr lang="en-US" sz="3200" dirty="0" smtClean="0"/>
              <a:t>Users mess up clocks</a:t>
            </a:r>
          </a:p>
          <a:p>
            <a:pPr lvl="2" eaLnBrk="1" hangingPunct="1"/>
            <a:r>
              <a:rPr lang="en-US" sz="2800" dirty="0" smtClean="0"/>
              <a:t>(and forget to set their time zones!)</a:t>
            </a:r>
          </a:p>
          <a:p>
            <a:pPr eaLnBrk="1" hangingPunct="1"/>
            <a:r>
              <a:rPr lang="en-US" sz="3200" dirty="0" smtClean="0"/>
              <a:t>Unpredictable delays in Internet</a:t>
            </a:r>
          </a:p>
          <a:p>
            <a:pPr eaLnBrk="1" hangingPunct="1"/>
            <a:r>
              <a:rPr lang="en-US" sz="3200" dirty="0" smtClean="0"/>
              <a:t>Relativistic issues</a:t>
            </a:r>
          </a:p>
          <a:p>
            <a:pPr lvl="2" eaLnBrk="1" hangingPunct="1"/>
            <a:r>
              <a:rPr lang="en-US" sz="2800" dirty="0" smtClean="0"/>
              <a:t>If </a:t>
            </a:r>
            <a:r>
              <a:rPr lang="en-US" sz="2800" i="1" dirty="0" smtClean="0"/>
              <a:t>A</a:t>
            </a:r>
            <a:r>
              <a:rPr lang="en-US" sz="2800" dirty="0" smtClean="0"/>
              <a:t> and </a:t>
            </a:r>
            <a:r>
              <a:rPr lang="en-US" sz="2800" i="1" dirty="0" smtClean="0"/>
              <a:t>B</a:t>
            </a:r>
            <a:r>
              <a:rPr lang="en-US" sz="2800" dirty="0" smtClean="0"/>
              <a:t> are far apart physically, and two events </a:t>
            </a:r>
            <a:r>
              <a:rPr lang="en-US" sz="2800" i="1" dirty="0" smtClean="0"/>
              <a:t>T</a:t>
            </a:r>
            <a:r>
              <a:rPr lang="en-US" sz="2800" i="1" baseline="-25000" dirty="0" smtClean="0"/>
              <a:t>A</a:t>
            </a:r>
            <a:r>
              <a:rPr lang="en-US" sz="2800" i="1" dirty="0" smtClean="0"/>
              <a:t> </a:t>
            </a:r>
            <a:r>
              <a:rPr lang="en-US" sz="2800" dirty="0" smtClean="0"/>
              <a:t>and </a:t>
            </a:r>
            <a:r>
              <a:rPr lang="en-US" sz="2800" i="1" dirty="0" smtClean="0"/>
              <a:t>T</a:t>
            </a:r>
            <a:r>
              <a:rPr lang="en-US" sz="2800" i="1" baseline="-25000" dirty="0" smtClean="0"/>
              <a:t>B</a:t>
            </a:r>
            <a:r>
              <a:rPr lang="en-US" sz="2800" dirty="0" smtClean="0"/>
              <a:t> are very close in time, then which comes first? how do you know?</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pPr marL="971550" lvl="1" indent="-514350" algn="l">
              <a:buFont typeface="+mj-lt"/>
              <a:buAutoNum type="arabicPeriod"/>
            </a:pPr>
            <a:r>
              <a:rPr lang="en-US" b="1" dirty="0" err="1" smtClean="0">
                <a:solidFill>
                  <a:srgbClr val="FF0000"/>
                </a:solidFill>
              </a:rPr>
              <a:t>Cristian's</a:t>
            </a:r>
            <a:r>
              <a:rPr lang="en-US" b="1" dirty="0" smtClean="0">
                <a:solidFill>
                  <a:srgbClr val="FF0000"/>
                </a:solidFill>
              </a:rPr>
              <a:t> algorithm</a:t>
            </a:r>
          </a:p>
          <a:p>
            <a:pPr marL="971550" lvl="1" indent="-514350" algn="l">
              <a:buFont typeface="+mj-lt"/>
              <a:buAutoNum type="arabicPeriod"/>
            </a:pPr>
            <a:r>
              <a:rPr lang="en-US" b="1" dirty="0" smtClean="0">
                <a:solidFill>
                  <a:srgbClr val="FF0000"/>
                </a:solidFill>
              </a:rPr>
              <a:t>Berkeley algorithm</a:t>
            </a:r>
          </a:p>
          <a:p>
            <a:pPr marL="971550" lvl="1" indent="-514350" algn="l">
              <a:buFont typeface="+mj-lt"/>
              <a:buAutoNum type="arabicPeriod"/>
            </a:pPr>
            <a:r>
              <a:rPr lang="en-US" b="1" dirty="0" smtClean="0">
                <a:solidFill>
                  <a:srgbClr val="00B050"/>
                </a:solidFill>
              </a:rPr>
              <a:t>Network Time Protocol (NTP)</a:t>
            </a:r>
          </a:p>
          <a:p>
            <a:endParaRPr lang="en-US" dirty="0"/>
          </a:p>
        </p:txBody>
      </p:sp>
      <p:sp>
        <p:nvSpPr>
          <p:cNvPr id="5" name="Title 4"/>
          <p:cNvSpPr>
            <a:spLocks noGrp="1"/>
          </p:cNvSpPr>
          <p:nvPr>
            <p:ph type="ctrTitle"/>
          </p:nvPr>
        </p:nvSpPr>
        <p:spPr/>
        <p:txBody>
          <a:bodyPr/>
          <a:lstStyle/>
          <a:p>
            <a:r>
              <a:rPr smtClean="0"/>
              <a:t>Physical Clock Synchronization</a:t>
            </a:r>
            <a:br>
              <a:rPr smtClean="0"/>
            </a:br>
            <a:endParaRPr lang="en-US" dirty="0"/>
          </a:p>
        </p:txBody>
      </p:sp>
    </p:spTree>
    <p:extLst>
      <p:ext uri="{BB962C8B-B14F-4D97-AF65-F5344CB8AC3E}">
        <p14:creationId xmlns:p14="http://schemas.microsoft.com/office/powerpoint/2010/main" val="8316617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6B69F8BE-2559-6A45-ADC0-170006E1A6A2}" type="slidenum">
              <a:rPr lang="zh-CN" altLang="en-US" sz="1400" i="0">
                <a:ea typeface="宋体" charset="0"/>
              </a:rPr>
              <a:pPr eaLnBrk="1" hangingPunct="1"/>
              <a:t>38</a:t>
            </a:fld>
            <a:endParaRPr lang="en-US" altLang="zh-CN" sz="1400" i="0">
              <a:ea typeface="宋体" charset="0"/>
            </a:endParaRPr>
          </a:p>
        </p:txBody>
      </p:sp>
      <p:sp>
        <p:nvSpPr>
          <p:cNvPr id="27651" name="Rectangle 2"/>
          <p:cNvSpPr>
            <a:spLocks noGrp="1" noChangeArrowheads="1"/>
          </p:cNvSpPr>
          <p:nvPr>
            <p:ph type="title"/>
          </p:nvPr>
        </p:nvSpPr>
        <p:spPr>
          <a:xfrm>
            <a:off x="914400" y="274638"/>
            <a:ext cx="7772400" cy="639762"/>
          </a:xfrm>
        </p:spPr>
        <p:txBody>
          <a:bodyPr>
            <a:normAutofit fontScale="90000"/>
          </a:bodyPr>
          <a:lstStyle/>
          <a:p>
            <a:pPr eaLnBrk="1" hangingPunct="1"/>
            <a:r>
              <a:rPr lang="en-US" altLang="zh-CN" dirty="0">
                <a:latin typeface="Times New Roman" charset="0"/>
                <a:ea typeface="宋体" charset="0"/>
                <a:cs typeface="宋体" charset="0"/>
              </a:rPr>
              <a:t>Network Time Protocol (NTP)</a:t>
            </a:r>
            <a:endParaRPr lang="en-US" altLang="zh-CN" b="0" dirty="0">
              <a:latin typeface="Times New Roman" charset="0"/>
              <a:ea typeface="宋体" charset="0"/>
              <a:cs typeface="宋体" charset="0"/>
            </a:endParaRPr>
          </a:p>
        </p:txBody>
      </p:sp>
      <p:sp>
        <p:nvSpPr>
          <p:cNvPr id="27652" name="Rectangle 3"/>
          <p:cNvSpPr>
            <a:spLocks noGrp="1" noChangeArrowheads="1"/>
          </p:cNvSpPr>
          <p:nvPr>
            <p:ph type="body" idx="1"/>
          </p:nvPr>
        </p:nvSpPr>
        <p:spPr>
          <a:xfrm>
            <a:off x="457200" y="838200"/>
            <a:ext cx="8229600" cy="5410200"/>
          </a:xfrm>
        </p:spPr>
        <p:txBody>
          <a:bodyPr>
            <a:noAutofit/>
          </a:bodyPr>
          <a:lstStyle/>
          <a:p>
            <a:pPr eaLnBrk="1" hangingPunct="1"/>
            <a:endParaRPr lang="en-US" altLang="zh-CN" sz="2200" dirty="0" smtClean="0">
              <a:latin typeface="Times New Roman" charset="0"/>
              <a:ea typeface="宋体" charset="0"/>
              <a:cs typeface="宋体" charset="0"/>
            </a:endParaRPr>
          </a:p>
          <a:p>
            <a:pPr eaLnBrk="1" hangingPunct="1"/>
            <a:r>
              <a:rPr lang="en-US" altLang="zh-CN" sz="2200" dirty="0" smtClean="0">
                <a:latin typeface="Times New Roman" charset="0"/>
                <a:ea typeface="宋体" charset="0"/>
                <a:cs typeface="宋体" charset="0"/>
              </a:rPr>
              <a:t>NTP </a:t>
            </a:r>
            <a:r>
              <a:rPr lang="en-US" altLang="zh-CN" sz="2200" dirty="0">
                <a:latin typeface="Times New Roman" charset="0"/>
                <a:ea typeface="宋体" charset="0"/>
                <a:cs typeface="宋体" charset="0"/>
              </a:rPr>
              <a:t>is the most commonly used Internet time protocol and the one provides best accuracy (RFC 1305, http://</a:t>
            </a:r>
            <a:r>
              <a:rPr lang="en-US" altLang="zh-CN" sz="2200" dirty="0" err="1">
                <a:latin typeface="Times New Roman" charset="0"/>
                <a:ea typeface="宋体" charset="0"/>
                <a:cs typeface="宋体" charset="0"/>
              </a:rPr>
              <a:t>tf.nist.gov</a:t>
            </a:r>
            <a:r>
              <a:rPr lang="en-US" altLang="zh-CN" sz="2200" dirty="0">
                <a:latin typeface="Times New Roman" charset="0"/>
                <a:ea typeface="宋体" charset="0"/>
                <a:cs typeface="宋体" charset="0"/>
              </a:rPr>
              <a:t>/service/</a:t>
            </a:r>
            <a:r>
              <a:rPr lang="en-US" altLang="zh-CN" sz="2200" dirty="0" err="1">
                <a:latin typeface="Times New Roman" charset="0"/>
                <a:ea typeface="宋体" charset="0"/>
                <a:cs typeface="宋体" charset="0"/>
              </a:rPr>
              <a:t>its.htm</a:t>
            </a:r>
            <a:r>
              <a:rPr lang="en-US" altLang="zh-CN" sz="2200" dirty="0">
                <a:latin typeface="Times New Roman" charset="0"/>
                <a:ea typeface="宋体" charset="0"/>
                <a:cs typeface="宋体" charset="0"/>
              </a:rPr>
              <a:t> ). </a:t>
            </a:r>
            <a:endParaRPr lang="en-US" altLang="zh-CN" sz="2200" dirty="0" smtClean="0">
              <a:latin typeface="Times New Roman" charset="0"/>
              <a:ea typeface="宋体" charset="0"/>
              <a:cs typeface="宋体" charset="0"/>
            </a:endParaRPr>
          </a:p>
          <a:p>
            <a:pPr eaLnBrk="1" hangingPunct="1"/>
            <a:endParaRPr lang="en-US" altLang="zh-CN" sz="2200" dirty="0">
              <a:latin typeface="Times New Roman" charset="0"/>
              <a:ea typeface="宋体" charset="0"/>
              <a:cs typeface="宋体" charset="0"/>
            </a:endParaRPr>
          </a:p>
          <a:p>
            <a:pPr eaLnBrk="1" hangingPunct="1"/>
            <a:r>
              <a:rPr lang="en-US" altLang="zh-CN" sz="2200" dirty="0">
                <a:latin typeface="Times New Roman" charset="0"/>
                <a:ea typeface="宋体" charset="0"/>
                <a:cs typeface="宋体" charset="0"/>
              </a:rPr>
              <a:t>Computers often include NTP software in OS. The client software periodically gets updates from one or more servers (average them)</a:t>
            </a:r>
            <a:r>
              <a:rPr lang="en-US" altLang="zh-CN" sz="2200" dirty="0" smtClean="0">
                <a:latin typeface="Times New Roman" charset="0"/>
                <a:ea typeface="宋体" charset="0"/>
                <a:cs typeface="宋体" charset="0"/>
              </a:rPr>
              <a:t>.</a:t>
            </a:r>
          </a:p>
          <a:p>
            <a:pPr eaLnBrk="1" hangingPunct="1"/>
            <a:endParaRPr lang="en-US" altLang="zh-CN" sz="2200" dirty="0">
              <a:latin typeface="Times New Roman" charset="0"/>
              <a:ea typeface="宋体" charset="0"/>
              <a:cs typeface="宋体" charset="0"/>
            </a:endParaRPr>
          </a:p>
          <a:p>
            <a:pPr eaLnBrk="1" hangingPunct="1"/>
            <a:r>
              <a:rPr lang="en-US" altLang="zh-CN" sz="2200" dirty="0">
                <a:latin typeface="Times New Roman" charset="0"/>
                <a:ea typeface="宋体" charset="0"/>
                <a:cs typeface="宋体" charset="0"/>
              </a:rPr>
              <a:t>Time servers listen to NTP requests on port 123, and reply a UDP/IP data packet in NTP format, which is a 64-bit timestamp in UTC seconds since Jan 1, 1900 with a resolution of 200 </a:t>
            </a:r>
            <a:r>
              <a:rPr lang="en-US" altLang="zh-CN" sz="2200" dirty="0" err="1">
                <a:latin typeface="Times New Roman" charset="0"/>
                <a:ea typeface="宋体" charset="0"/>
                <a:cs typeface="宋体" charset="0"/>
              </a:rPr>
              <a:t>pico</a:t>
            </a:r>
            <a:r>
              <a:rPr lang="en-US" altLang="zh-CN" sz="2200" dirty="0">
                <a:latin typeface="Times New Roman" charset="0"/>
                <a:ea typeface="宋体" charset="0"/>
                <a:cs typeface="宋体" charset="0"/>
              </a:rPr>
              <a:t>-s</a:t>
            </a:r>
            <a:r>
              <a:rPr lang="en-US" altLang="zh-CN" sz="2200" dirty="0" smtClean="0">
                <a:latin typeface="Times New Roman" charset="0"/>
                <a:ea typeface="宋体" charset="0"/>
                <a:cs typeface="宋体" charset="0"/>
              </a:rPr>
              <a:t>.</a:t>
            </a:r>
          </a:p>
          <a:p>
            <a:pPr eaLnBrk="1" hangingPunct="1"/>
            <a:endParaRPr lang="en-US" altLang="zh-CN" sz="2200" dirty="0">
              <a:latin typeface="Times New Roman" charset="0"/>
              <a:ea typeface="宋体" charset="0"/>
              <a:cs typeface="宋体" charset="0"/>
            </a:endParaRPr>
          </a:p>
          <a:p>
            <a:pPr eaLnBrk="1" hangingPunct="1"/>
            <a:r>
              <a:rPr lang="en-US" altLang="zh-CN" sz="2200" dirty="0">
                <a:latin typeface="Times New Roman" charset="0"/>
                <a:ea typeface="宋体" charset="0"/>
                <a:cs typeface="宋体" charset="0"/>
              </a:rPr>
              <a:t>Many NTP client software for PC only gets time from a single server (no averaging). The client is called SNTP (Simple Network Time Protocol, RFC 2030), a simple version of NTP.</a:t>
            </a:r>
            <a:endParaRPr lang="zh-CN" altLang="en-US" sz="2200" dirty="0">
              <a:latin typeface="Times New Roman" charset="0"/>
              <a:ea typeface="宋体" charset="0"/>
              <a:cs typeface="宋体"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47107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623164B1-6840-EF40-82E5-FE2D1862E2D9}" type="slidenum">
              <a:rPr lang="zh-CN" altLang="en-US" sz="1400" i="0">
                <a:ea typeface="宋体" charset="0"/>
              </a:rPr>
              <a:pPr eaLnBrk="1" hangingPunct="1"/>
              <a:t>39</a:t>
            </a:fld>
            <a:endParaRPr lang="en-US" altLang="zh-CN" sz="1400" i="0">
              <a:ea typeface="宋体" charset="0"/>
            </a:endParaRPr>
          </a:p>
        </p:txBody>
      </p:sp>
      <p:sp>
        <p:nvSpPr>
          <p:cNvPr id="28675" name="Rectangle 2"/>
          <p:cNvSpPr>
            <a:spLocks noGrp="1" noChangeArrowheads="1"/>
          </p:cNvSpPr>
          <p:nvPr>
            <p:ph type="title"/>
          </p:nvPr>
        </p:nvSpPr>
        <p:spPr/>
        <p:txBody>
          <a:bodyPr/>
          <a:lstStyle/>
          <a:p>
            <a:pPr eaLnBrk="1" hangingPunct="1"/>
            <a:r>
              <a:rPr lang="en-US" altLang="zh-CN">
                <a:latin typeface="Times New Roman" charset="0"/>
                <a:ea typeface="宋体" charset="0"/>
                <a:cs typeface="宋体" charset="0"/>
              </a:rPr>
              <a:t>NTP synchronization subnet</a:t>
            </a:r>
          </a:p>
        </p:txBody>
      </p:sp>
      <p:pic>
        <p:nvPicPr>
          <p:cNvPr id="28676"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647825" y="1843088"/>
            <a:ext cx="5983288" cy="248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Lst>
        </p:spPr>
      </p:pic>
      <p:sp>
        <p:nvSpPr>
          <p:cNvPr id="28677" name="Text Box 4"/>
          <p:cNvSpPr txBox="1">
            <a:spLocks noChangeArrowheads="1"/>
          </p:cNvSpPr>
          <p:nvPr/>
        </p:nvSpPr>
        <p:spPr bwMode="auto">
          <a:xfrm>
            <a:off x="2062163" y="4471988"/>
            <a:ext cx="5545137" cy="1314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algn="l" eaLnBrk="1" hangingPunct="1"/>
            <a:r>
              <a:rPr lang="en-US" altLang="zh-CN" i="0" baseline="-10000">
                <a:ea typeface="宋体" charset="0"/>
                <a:cs typeface="宋体" charset="0"/>
              </a:rPr>
              <a:t>1st stratum: machines connected directly to accurate time source</a:t>
            </a:r>
          </a:p>
          <a:p>
            <a:pPr algn="l" eaLnBrk="1" hangingPunct="1"/>
            <a:endParaRPr lang="en-US" altLang="zh-CN" i="0" baseline="-10000">
              <a:ea typeface="宋体" charset="0"/>
              <a:cs typeface="宋体" charset="0"/>
            </a:endParaRPr>
          </a:p>
          <a:p>
            <a:pPr algn="l" eaLnBrk="1" hangingPunct="1"/>
            <a:r>
              <a:rPr lang="en-US" altLang="zh-CN" i="0" baseline="-10000">
                <a:ea typeface="宋体" charset="0"/>
                <a:cs typeface="宋体" charset="0"/>
              </a:rPr>
              <a:t>2nd stratum: machines synchronized from 1st stratum machines</a:t>
            </a:r>
          </a:p>
          <a:p>
            <a:pPr algn="l" eaLnBrk="1" hangingPunct="1"/>
            <a:endParaRPr lang="en-US" altLang="zh-CN" i="0" baseline="-10000">
              <a:ea typeface="宋体" charset="0"/>
              <a:cs typeface="宋体" charset="0"/>
            </a:endParaRPr>
          </a:p>
          <a:p>
            <a:pPr algn="l" eaLnBrk="1" hangingPunct="1"/>
            <a:r>
              <a:rPr lang="en-US" altLang="zh-CN" i="0" baseline="-10000">
                <a:ea typeface="宋体" charset="0"/>
                <a:cs typeface="宋体" charset="0"/>
              </a:rPr>
              <a:t> …</a:t>
            </a:r>
            <a:endParaRPr lang="en-US" altLang="zh-CN" baseline="-10000">
              <a:ea typeface="宋体" charset="0"/>
              <a:cs typeface="宋体"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575550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ctrTitle"/>
          </p:nvPr>
        </p:nvSpPr>
        <p:spPr>
          <a:xfrm>
            <a:off x="685800" y="152400"/>
            <a:ext cx="8305800" cy="533400"/>
          </a:xfrm>
        </p:spPr>
        <p:txBody>
          <a:bodyPr>
            <a:normAutofit fontScale="90000"/>
          </a:bodyPr>
          <a:lstStyle/>
          <a:p>
            <a:pPr algn="l" eaLnBrk="1" hangingPunct="1"/>
            <a:r>
              <a:rPr lang="en-US" sz="4000" smtClean="0">
                <a:solidFill>
                  <a:schemeClr val="accent2"/>
                </a:solidFill>
              </a:rPr>
              <a:t>Background of Synchronization</a:t>
            </a:r>
          </a:p>
        </p:txBody>
      </p:sp>
      <p:sp>
        <p:nvSpPr>
          <p:cNvPr id="8" name="Rectangle 2"/>
          <p:cNvSpPr txBox="1">
            <a:spLocks noChangeArrowheads="1"/>
          </p:cNvSpPr>
          <p:nvPr/>
        </p:nvSpPr>
        <p:spPr bwMode="auto">
          <a:xfrm>
            <a:off x="0" y="685800"/>
            <a:ext cx="9144000" cy="5943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marL="457200" indent="-457200" algn="just" eaLnBrk="1" hangingPunct="1">
              <a:buFontTx/>
              <a:buAutoNum type="arabicPeriod"/>
              <a:defRPr/>
            </a:pPr>
            <a:r>
              <a:rPr lang="en-US" sz="2400" b="1" i="1" dirty="0">
                <a:solidFill>
                  <a:schemeClr val="tx1"/>
                </a:solidFill>
              </a:rPr>
              <a:t>Successful handover of computed data/result from one process to another is simply called Inter Process Communication.</a:t>
            </a:r>
            <a:r>
              <a:rPr lang="en-US" sz="2400" dirty="0">
                <a:solidFill>
                  <a:schemeClr val="tx1"/>
                </a:solidFill>
              </a:rPr>
              <a:t> Different methods/techniques are used in IPCs as </a:t>
            </a:r>
            <a:r>
              <a:rPr lang="en-US" sz="2400" b="1" i="1" dirty="0">
                <a:solidFill>
                  <a:srgbClr val="FF0000"/>
                </a:solidFill>
              </a:rPr>
              <a:t>Pipe, Monitor, Semaphore, message passing, and group communication</a:t>
            </a:r>
            <a:r>
              <a:rPr lang="en-US" sz="2400" dirty="0">
                <a:solidFill>
                  <a:schemeClr val="tx1"/>
                </a:solidFill>
              </a:rPr>
              <a:t>. IPCs is an entire story and closely related to the process of cooperation and synchronization. From view of operating systems how are the critical regions are implemented and resources are allocated are major focus</a:t>
            </a:r>
            <a:r>
              <a:rPr lang="en-US" sz="2400" dirty="0" smtClean="0">
                <a:solidFill>
                  <a:schemeClr val="tx1"/>
                </a:solidFill>
              </a:rPr>
              <a:t>.</a:t>
            </a:r>
          </a:p>
          <a:p>
            <a:pPr marL="457200" indent="-457200" algn="just" eaLnBrk="1" hangingPunct="1">
              <a:buFontTx/>
              <a:buAutoNum type="arabicPeriod"/>
              <a:defRPr/>
            </a:pPr>
            <a:endParaRPr lang="en-US" sz="2400" dirty="0">
              <a:solidFill>
                <a:schemeClr val="tx1"/>
              </a:solidFill>
            </a:endParaRPr>
          </a:p>
          <a:p>
            <a:pPr marL="457200" indent="-457200" algn="just" eaLnBrk="1" hangingPunct="1">
              <a:buFontTx/>
              <a:buAutoNum type="arabicPeriod"/>
              <a:defRPr/>
            </a:pPr>
            <a:r>
              <a:rPr lang="en-US" sz="2400" dirty="0">
                <a:solidFill>
                  <a:srgbClr val="FF0000"/>
                </a:solidFill>
              </a:rPr>
              <a:t>In single CPU systems, critical  regions, mutual exclusion and others synchronization problems are solved mostly by using semaphore, </a:t>
            </a:r>
            <a:r>
              <a:rPr lang="en-US" sz="2400" dirty="0" smtClean="0">
                <a:solidFill>
                  <a:srgbClr val="FF0000"/>
                </a:solidFill>
              </a:rPr>
              <a:t>Monitors etc</a:t>
            </a:r>
            <a:r>
              <a:rPr lang="en-US" sz="2400" dirty="0" smtClean="0">
                <a:solidFill>
                  <a:schemeClr val="tx1"/>
                </a:solidFill>
              </a:rPr>
              <a:t>. </a:t>
            </a:r>
            <a:r>
              <a:rPr lang="en-US" sz="2400" dirty="0">
                <a:solidFill>
                  <a:schemeClr val="tx1"/>
                </a:solidFill>
              </a:rPr>
              <a:t>But, these methods are only not suited for the distributed environment because they used the shared memory of same Kernel. </a:t>
            </a:r>
            <a:r>
              <a:rPr lang="en-US" sz="2400" dirty="0">
                <a:solidFill>
                  <a:srgbClr val="0070C0"/>
                </a:solidFill>
              </a:rPr>
              <a:t>In case of distributed operating system other techniques are also needed.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E9E3AB83-C5BB-A54A-9870-43D8751BCE0F}" type="slidenum">
              <a:rPr lang="zh-CN" altLang="en-US" sz="1400" i="0">
                <a:ea typeface="宋体" charset="0"/>
              </a:rPr>
              <a:pPr eaLnBrk="1" hangingPunct="1"/>
              <a:t>40</a:t>
            </a:fld>
            <a:endParaRPr lang="en-US" altLang="zh-CN" sz="1400" i="0">
              <a:ea typeface="宋体" charset="0"/>
            </a:endParaRPr>
          </a:p>
        </p:txBody>
      </p:sp>
      <p:sp>
        <p:nvSpPr>
          <p:cNvPr id="29699" name="Rectangle 2"/>
          <p:cNvSpPr>
            <a:spLocks noGrp="1" noChangeArrowheads="1"/>
          </p:cNvSpPr>
          <p:nvPr>
            <p:ph type="title"/>
          </p:nvPr>
        </p:nvSpPr>
        <p:spPr>
          <a:xfrm>
            <a:off x="914400" y="274638"/>
            <a:ext cx="7772400" cy="792162"/>
          </a:xfrm>
        </p:spPr>
        <p:txBody>
          <a:bodyPr/>
          <a:lstStyle/>
          <a:p>
            <a:pPr eaLnBrk="1" hangingPunct="1"/>
            <a:r>
              <a:rPr lang="en-US" altLang="zh-CN" dirty="0">
                <a:latin typeface="Times New Roman" charset="0"/>
                <a:ea typeface="宋体" charset="0"/>
                <a:cs typeface="宋体" charset="0"/>
              </a:rPr>
              <a:t>NTP goals</a:t>
            </a:r>
          </a:p>
        </p:txBody>
      </p:sp>
      <p:sp>
        <p:nvSpPr>
          <p:cNvPr id="29700" name="Rectangle 3"/>
          <p:cNvSpPr>
            <a:spLocks noGrp="1" noChangeArrowheads="1"/>
          </p:cNvSpPr>
          <p:nvPr>
            <p:ph type="body" idx="1"/>
          </p:nvPr>
        </p:nvSpPr>
        <p:spPr>
          <a:xfrm>
            <a:off x="304800" y="1143000"/>
            <a:ext cx="8458200" cy="4953000"/>
          </a:xfrm>
        </p:spPr>
        <p:txBody>
          <a:bodyPr>
            <a:normAutofit/>
          </a:bodyPr>
          <a:lstStyle/>
          <a:p>
            <a:pPr eaLnBrk="1" hangingPunct="1">
              <a:lnSpc>
                <a:spcPct val="90000"/>
              </a:lnSpc>
            </a:pPr>
            <a:r>
              <a:rPr lang="en-US" altLang="zh-CN" dirty="0">
                <a:latin typeface="Times New Roman" charset="0"/>
                <a:ea typeface="宋体" charset="0"/>
                <a:cs typeface="宋体" charset="0"/>
              </a:rPr>
              <a:t>Enable clients across Internet to be accurately synchronized to UTC despite message delays</a:t>
            </a:r>
          </a:p>
          <a:p>
            <a:pPr lvl="1" eaLnBrk="1" hangingPunct="1">
              <a:lnSpc>
                <a:spcPct val="90000"/>
              </a:lnSpc>
            </a:pPr>
            <a:r>
              <a:rPr lang="en-US" altLang="zh-CN" dirty="0">
                <a:latin typeface="Times New Roman" charset="0"/>
                <a:ea typeface="宋体" charset="0"/>
                <a:cs typeface="宋体" charset="0"/>
              </a:rPr>
              <a:t>Use statistical techniques to filter data and improve quality of results</a:t>
            </a:r>
          </a:p>
          <a:p>
            <a:pPr eaLnBrk="1" hangingPunct="1">
              <a:lnSpc>
                <a:spcPct val="90000"/>
              </a:lnSpc>
            </a:pPr>
            <a:r>
              <a:rPr lang="en-US" altLang="zh-CN" dirty="0">
                <a:latin typeface="Times New Roman" charset="0"/>
                <a:ea typeface="宋体" charset="0"/>
                <a:cs typeface="宋体" charset="0"/>
              </a:rPr>
              <a:t>Provide reliable service</a:t>
            </a:r>
          </a:p>
          <a:p>
            <a:pPr lvl="1" eaLnBrk="1" hangingPunct="1">
              <a:lnSpc>
                <a:spcPct val="90000"/>
              </a:lnSpc>
            </a:pPr>
            <a:r>
              <a:rPr lang="en-US" altLang="zh-CN" dirty="0">
                <a:latin typeface="Times New Roman" charset="0"/>
                <a:ea typeface="宋体" charset="0"/>
                <a:cs typeface="宋体" charset="0"/>
              </a:rPr>
              <a:t>Survive lengthy losses of connectivity</a:t>
            </a:r>
          </a:p>
          <a:p>
            <a:pPr lvl="1" eaLnBrk="1" hangingPunct="1">
              <a:lnSpc>
                <a:spcPct val="90000"/>
              </a:lnSpc>
            </a:pPr>
            <a:r>
              <a:rPr lang="en-US" altLang="zh-CN" dirty="0">
                <a:latin typeface="Times New Roman" charset="0"/>
                <a:ea typeface="宋体" charset="0"/>
                <a:cs typeface="宋体" charset="0"/>
              </a:rPr>
              <a:t>Redundant paths</a:t>
            </a:r>
          </a:p>
          <a:p>
            <a:pPr lvl="1" eaLnBrk="1" hangingPunct="1">
              <a:lnSpc>
                <a:spcPct val="90000"/>
              </a:lnSpc>
            </a:pPr>
            <a:r>
              <a:rPr lang="en-US" altLang="zh-CN" dirty="0">
                <a:latin typeface="Times New Roman" charset="0"/>
                <a:ea typeface="宋体" charset="0"/>
                <a:cs typeface="宋体" charset="0"/>
              </a:rPr>
              <a:t>Redundant servers</a:t>
            </a:r>
          </a:p>
          <a:p>
            <a:pPr eaLnBrk="1" hangingPunct="1">
              <a:lnSpc>
                <a:spcPct val="90000"/>
              </a:lnSpc>
            </a:pPr>
            <a:r>
              <a:rPr lang="en-US" altLang="zh-CN" dirty="0">
                <a:latin typeface="Times New Roman" charset="0"/>
                <a:ea typeface="宋体" charset="0"/>
                <a:cs typeface="宋体" charset="0"/>
              </a:rPr>
              <a:t>Enable clients to synchronize frequently</a:t>
            </a:r>
          </a:p>
          <a:p>
            <a:pPr lvl="1" eaLnBrk="1" hangingPunct="1">
              <a:lnSpc>
                <a:spcPct val="90000"/>
              </a:lnSpc>
            </a:pPr>
            <a:r>
              <a:rPr lang="en-US" altLang="zh-CN" dirty="0">
                <a:latin typeface="Times New Roman" charset="0"/>
                <a:ea typeface="宋体" charset="0"/>
                <a:cs typeface="宋体" charset="0"/>
              </a:rPr>
              <a:t>Adjustment of clocks by using offset (for symmetric mode)</a:t>
            </a:r>
          </a:p>
          <a:p>
            <a:pPr eaLnBrk="1" hangingPunct="1">
              <a:lnSpc>
                <a:spcPct val="90000"/>
              </a:lnSpc>
            </a:pPr>
            <a:r>
              <a:rPr lang="en-US" altLang="zh-CN" dirty="0">
                <a:latin typeface="Times New Roman" charset="0"/>
                <a:ea typeface="宋体" charset="0"/>
                <a:cs typeface="宋体" charset="0"/>
              </a:rPr>
              <a:t>Provide protection against interference</a:t>
            </a:r>
          </a:p>
          <a:p>
            <a:pPr lvl="1" eaLnBrk="1" hangingPunct="1">
              <a:lnSpc>
                <a:spcPct val="90000"/>
              </a:lnSpc>
            </a:pPr>
            <a:r>
              <a:rPr lang="en-US" altLang="zh-CN" dirty="0">
                <a:latin typeface="Times New Roman" charset="0"/>
                <a:ea typeface="宋体" charset="0"/>
                <a:cs typeface="宋体" charset="0"/>
              </a:rPr>
              <a:t>Authenticate source of data</a:t>
            </a: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902196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05E97099-5D6C-4B40-A1D9-9FBD34D9363B}" type="slidenum">
              <a:rPr lang="zh-CN" altLang="en-US" sz="1400" i="0">
                <a:ea typeface="宋体" charset="0"/>
              </a:rPr>
              <a:pPr eaLnBrk="1" hangingPunct="1"/>
              <a:t>41</a:t>
            </a:fld>
            <a:endParaRPr lang="en-US" altLang="zh-CN" sz="1400" i="0">
              <a:ea typeface="宋体" charset="0"/>
            </a:endParaRPr>
          </a:p>
        </p:txBody>
      </p:sp>
      <p:sp>
        <p:nvSpPr>
          <p:cNvPr id="30723" name="Rectangle 2"/>
          <p:cNvSpPr>
            <a:spLocks noGrp="1" noChangeArrowheads="1"/>
          </p:cNvSpPr>
          <p:nvPr>
            <p:ph type="title"/>
          </p:nvPr>
        </p:nvSpPr>
        <p:spPr/>
        <p:txBody>
          <a:bodyPr/>
          <a:lstStyle/>
          <a:p>
            <a:pPr eaLnBrk="1" hangingPunct="1"/>
            <a:r>
              <a:rPr lang="en-US" altLang="zh-CN">
                <a:latin typeface="Times New Roman" charset="0"/>
                <a:ea typeface="宋体" charset="0"/>
                <a:cs typeface="宋体" charset="0"/>
              </a:rPr>
              <a:t>NTP Synchronization Modes</a:t>
            </a:r>
            <a:endParaRPr lang="en-US" altLang="zh-CN" b="0">
              <a:latin typeface="Times New Roman" charset="0"/>
              <a:ea typeface="宋体" charset="0"/>
              <a:cs typeface="宋体" charset="0"/>
            </a:endParaRPr>
          </a:p>
        </p:txBody>
      </p:sp>
      <p:sp>
        <p:nvSpPr>
          <p:cNvPr id="30724" name="Rectangle 3"/>
          <p:cNvSpPr>
            <a:spLocks noGrp="1" noChangeArrowheads="1"/>
          </p:cNvSpPr>
          <p:nvPr>
            <p:ph type="body" idx="1"/>
          </p:nvPr>
        </p:nvSpPr>
        <p:spPr/>
        <p:txBody>
          <a:bodyPr>
            <a:normAutofit fontScale="92500"/>
          </a:bodyPr>
          <a:lstStyle/>
          <a:p>
            <a:pPr eaLnBrk="1" hangingPunct="1">
              <a:lnSpc>
                <a:spcPct val="90000"/>
              </a:lnSpc>
            </a:pPr>
            <a:r>
              <a:rPr lang="en-US" altLang="zh-CN">
                <a:solidFill>
                  <a:schemeClr val="tx2"/>
                </a:solidFill>
                <a:latin typeface="Times New Roman" charset="0"/>
                <a:ea typeface="宋体" charset="0"/>
                <a:cs typeface="宋体" charset="0"/>
              </a:rPr>
              <a:t>Multicast (for quick LANs, low accuracy)</a:t>
            </a:r>
          </a:p>
          <a:p>
            <a:pPr lvl="1" eaLnBrk="1" hangingPunct="1">
              <a:lnSpc>
                <a:spcPct val="90000"/>
              </a:lnSpc>
            </a:pPr>
            <a:r>
              <a:rPr lang="en-US" altLang="zh-CN">
                <a:solidFill>
                  <a:schemeClr val="tx2"/>
                </a:solidFill>
                <a:latin typeface="Times New Roman" charset="0"/>
                <a:ea typeface="宋体" charset="0"/>
                <a:cs typeface="宋体" charset="0"/>
              </a:rPr>
              <a:t> server periodically multicasts its time to its clients in the subnet</a:t>
            </a:r>
          </a:p>
          <a:p>
            <a:pPr eaLnBrk="1" hangingPunct="1">
              <a:lnSpc>
                <a:spcPct val="90000"/>
              </a:lnSpc>
            </a:pPr>
            <a:endParaRPr lang="en-US" altLang="zh-CN">
              <a:solidFill>
                <a:schemeClr val="tx2"/>
              </a:solidFill>
              <a:latin typeface="Times New Roman" charset="0"/>
              <a:ea typeface="宋体" charset="0"/>
              <a:cs typeface="宋体" charset="0"/>
            </a:endParaRPr>
          </a:p>
          <a:p>
            <a:pPr eaLnBrk="1" hangingPunct="1">
              <a:lnSpc>
                <a:spcPct val="90000"/>
              </a:lnSpc>
            </a:pPr>
            <a:r>
              <a:rPr lang="en-US" altLang="zh-CN">
                <a:solidFill>
                  <a:schemeClr val="tx2"/>
                </a:solidFill>
                <a:latin typeface="Times New Roman" charset="0"/>
                <a:ea typeface="宋体" charset="0"/>
                <a:cs typeface="宋体" charset="0"/>
              </a:rPr>
              <a:t> Remote Procedure Call (medium accuracy)</a:t>
            </a:r>
          </a:p>
          <a:p>
            <a:pPr lvl="1" eaLnBrk="1" hangingPunct="1">
              <a:lnSpc>
                <a:spcPct val="90000"/>
              </a:lnSpc>
            </a:pPr>
            <a:r>
              <a:rPr lang="en-US" altLang="zh-CN">
                <a:solidFill>
                  <a:schemeClr val="tx2"/>
                </a:solidFill>
                <a:latin typeface="Times New Roman" charset="0"/>
                <a:ea typeface="宋体" charset="0"/>
                <a:cs typeface="宋体" charset="0"/>
              </a:rPr>
              <a:t> server responds to client requests with its actual timestamp</a:t>
            </a:r>
          </a:p>
          <a:p>
            <a:pPr lvl="1" eaLnBrk="1" hangingPunct="1">
              <a:lnSpc>
                <a:spcPct val="90000"/>
              </a:lnSpc>
            </a:pPr>
            <a:r>
              <a:rPr lang="en-US" altLang="zh-CN">
                <a:solidFill>
                  <a:schemeClr val="tx2"/>
                </a:solidFill>
                <a:latin typeface="Times New Roman" charset="0"/>
                <a:ea typeface="宋体" charset="0"/>
                <a:cs typeface="宋体" charset="0"/>
              </a:rPr>
              <a:t> like Cristian’s algorithm </a:t>
            </a:r>
          </a:p>
          <a:p>
            <a:pPr eaLnBrk="1" hangingPunct="1">
              <a:lnSpc>
                <a:spcPct val="90000"/>
              </a:lnSpc>
            </a:pPr>
            <a:endParaRPr lang="en-US" altLang="zh-CN">
              <a:solidFill>
                <a:schemeClr val="tx2"/>
              </a:solidFill>
              <a:latin typeface="Times New Roman" charset="0"/>
              <a:ea typeface="宋体" charset="0"/>
              <a:cs typeface="宋体" charset="0"/>
            </a:endParaRPr>
          </a:p>
          <a:p>
            <a:pPr eaLnBrk="1" hangingPunct="1">
              <a:lnSpc>
                <a:spcPct val="90000"/>
              </a:lnSpc>
            </a:pPr>
            <a:r>
              <a:rPr lang="en-US" altLang="zh-CN">
                <a:solidFill>
                  <a:schemeClr val="tx2"/>
                </a:solidFill>
                <a:latin typeface="Times New Roman" charset="0"/>
                <a:ea typeface="宋体" charset="0"/>
                <a:cs typeface="宋体" charset="0"/>
              </a:rPr>
              <a:t> Symmetric mode (high accuracy)</a:t>
            </a:r>
          </a:p>
          <a:p>
            <a:pPr lvl="1" eaLnBrk="1" hangingPunct="1">
              <a:lnSpc>
                <a:spcPct val="90000"/>
              </a:lnSpc>
            </a:pPr>
            <a:r>
              <a:rPr lang="en-US" altLang="zh-CN">
                <a:solidFill>
                  <a:schemeClr val="tx2"/>
                </a:solidFill>
                <a:latin typeface="Times New Roman" charset="0"/>
                <a:ea typeface="宋体" charset="0"/>
                <a:cs typeface="宋体" charset="0"/>
              </a:rPr>
              <a:t>used to synchronize between the time servers (peer-peer)</a:t>
            </a:r>
          </a:p>
          <a:p>
            <a:pPr eaLnBrk="1" hangingPunct="1">
              <a:lnSpc>
                <a:spcPct val="90000"/>
              </a:lnSpc>
            </a:pPr>
            <a:endParaRPr lang="en-US" altLang="zh-CN">
              <a:solidFill>
                <a:schemeClr val="tx2"/>
              </a:solidFill>
              <a:latin typeface="Times New Roman" charset="0"/>
              <a:ea typeface="宋体" charset="0"/>
              <a:cs typeface="宋体" charset="0"/>
            </a:endParaRPr>
          </a:p>
          <a:p>
            <a:pPr eaLnBrk="1" hangingPunct="1">
              <a:lnSpc>
                <a:spcPct val="90000"/>
              </a:lnSpc>
              <a:buFontTx/>
              <a:buNone/>
            </a:pPr>
            <a:r>
              <a:rPr lang="en-US" altLang="zh-CN" i="1">
                <a:latin typeface="Times New Roman" charset="0"/>
                <a:ea typeface="宋体" charset="0"/>
                <a:cs typeface="宋体" charset="0"/>
              </a:rPr>
              <a:t>	All messages delivered unreliably with UDP</a:t>
            </a:r>
            <a:endParaRPr lang="en-US" altLang="zh-CN">
              <a:solidFill>
                <a:schemeClr val="tx2"/>
              </a:solidFill>
              <a:latin typeface="Times New Roman" charset="0"/>
              <a:ea typeface="宋体" charset="0"/>
              <a:cs typeface="宋体"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29732734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p:cNvSpPr>
            <a:spLocks noGrp="1" noChangeArrowheads="1"/>
          </p:cNvSpPr>
          <p:nvPr>
            <p:ph type="title"/>
          </p:nvPr>
        </p:nvSpPr>
        <p:spPr>
          <a:xfrm>
            <a:off x="609600" y="304800"/>
            <a:ext cx="7772400" cy="457200"/>
          </a:xfrm>
        </p:spPr>
        <p:txBody>
          <a:bodyPr>
            <a:normAutofit fontScale="90000"/>
          </a:bodyPr>
          <a:lstStyle/>
          <a:p>
            <a:pPr eaLnBrk="1" hangingPunct="1"/>
            <a:r>
              <a:rPr lang="en-US" b="1" dirty="0" smtClean="0">
                <a:solidFill>
                  <a:srgbClr val="0070C0"/>
                </a:solidFill>
              </a:rPr>
              <a:t>NTP (Network Time Protocol)</a:t>
            </a:r>
          </a:p>
        </p:txBody>
      </p:sp>
      <p:sp>
        <p:nvSpPr>
          <p:cNvPr id="29702" name="Rectangle 5"/>
          <p:cNvSpPr>
            <a:spLocks noGrp="1" noChangeArrowheads="1"/>
          </p:cNvSpPr>
          <p:nvPr>
            <p:ph type="body" sz="half" idx="2"/>
          </p:nvPr>
        </p:nvSpPr>
        <p:spPr>
          <a:xfrm>
            <a:off x="685800" y="3276600"/>
            <a:ext cx="7772400" cy="2895600"/>
          </a:xfrm>
        </p:spPr>
        <p:txBody>
          <a:bodyPr/>
          <a:lstStyle/>
          <a:p>
            <a:pPr eaLnBrk="1" hangingPunct="1"/>
            <a:endParaRPr lang="en-US" sz="2400" dirty="0" smtClean="0"/>
          </a:p>
          <a:p>
            <a:pPr eaLnBrk="1" hangingPunct="1"/>
            <a:r>
              <a:rPr lang="en-US" sz="2400" dirty="0" smtClean="0"/>
              <a:t>A requests time of B at its own T</a:t>
            </a:r>
            <a:r>
              <a:rPr lang="en-US" sz="2400" baseline="-25000" dirty="0" smtClean="0"/>
              <a:t>1</a:t>
            </a:r>
          </a:p>
          <a:p>
            <a:pPr eaLnBrk="1" hangingPunct="1"/>
            <a:r>
              <a:rPr lang="en-US" sz="2400" dirty="0" smtClean="0"/>
              <a:t>B receives request at its T</a:t>
            </a:r>
            <a:r>
              <a:rPr lang="en-US" sz="2400" baseline="-25000" dirty="0" smtClean="0"/>
              <a:t>2</a:t>
            </a:r>
            <a:r>
              <a:rPr lang="en-US" sz="2400" dirty="0" smtClean="0"/>
              <a:t>, records</a:t>
            </a:r>
          </a:p>
          <a:p>
            <a:pPr eaLnBrk="1" hangingPunct="1"/>
            <a:r>
              <a:rPr lang="en-US" sz="2400" dirty="0" smtClean="0"/>
              <a:t>B responds at its T</a:t>
            </a:r>
            <a:r>
              <a:rPr lang="en-US" sz="2400" baseline="-25000" dirty="0" smtClean="0"/>
              <a:t>3</a:t>
            </a:r>
            <a:r>
              <a:rPr lang="en-US" sz="2400" dirty="0" smtClean="0"/>
              <a:t>, sending values of T</a:t>
            </a:r>
            <a:r>
              <a:rPr lang="en-US" sz="2400" baseline="-25000" dirty="0" smtClean="0"/>
              <a:t>2</a:t>
            </a:r>
            <a:r>
              <a:rPr lang="en-US" sz="2400" dirty="0" smtClean="0"/>
              <a:t> and T</a:t>
            </a:r>
            <a:r>
              <a:rPr lang="en-US" sz="2400" baseline="-25000" dirty="0" smtClean="0"/>
              <a:t>3</a:t>
            </a:r>
            <a:endParaRPr lang="en-US" sz="2400" dirty="0" smtClean="0"/>
          </a:p>
          <a:p>
            <a:pPr eaLnBrk="1" hangingPunct="1"/>
            <a:r>
              <a:rPr lang="en-US" sz="2400" dirty="0" smtClean="0"/>
              <a:t>A receives response at its T</a:t>
            </a:r>
            <a:r>
              <a:rPr lang="en-US" sz="2400" baseline="-25000" dirty="0" smtClean="0"/>
              <a:t>4.</a:t>
            </a:r>
          </a:p>
        </p:txBody>
      </p:sp>
      <p:sp>
        <p:nvSpPr>
          <p:cNvPr id="29714" name="Text Box 17"/>
          <p:cNvSpPr txBox="1">
            <a:spLocks noChangeArrowheads="1"/>
          </p:cNvSpPr>
          <p:nvPr/>
        </p:nvSpPr>
        <p:spPr bwMode="auto">
          <a:xfrm>
            <a:off x="37338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2</a:t>
            </a:r>
            <a:endParaRPr lang="en-US" sz="1800"/>
          </a:p>
        </p:txBody>
      </p:sp>
      <p:sp>
        <p:nvSpPr>
          <p:cNvPr id="29715" name="Text Box 18"/>
          <p:cNvSpPr txBox="1">
            <a:spLocks noChangeArrowheads="1"/>
          </p:cNvSpPr>
          <p:nvPr/>
        </p:nvSpPr>
        <p:spPr bwMode="auto">
          <a:xfrm>
            <a:off x="49530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3</a:t>
            </a:r>
            <a:endParaRPr lang="en-US" sz="1800"/>
          </a:p>
        </p:txBody>
      </p:sp>
      <p:grpSp>
        <p:nvGrpSpPr>
          <p:cNvPr id="5" name="Group 4"/>
          <p:cNvGrpSpPr/>
          <p:nvPr/>
        </p:nvGrpSpPr>
        <p:grpSpPr>
          <a:xfrm>
            <a:off x="1238250" y="1143000"/>
            <a:ext cx="5619750" cy="2157413"/>
            <a:chOff x="1238250" y="1143000"/>
            <a:chExt cx="5619750" cy="2157413"/>
          </a:xfrm>
        </p:grpSpPr>
        <p:sp>
          <p:nvSpPr>
            <p:cNvPr id="29699" name="Line 2"/>
            <p:cNvSpPr>
              <a:spLocks noChangeShapeType="1"/>
            </p:cNvSpPr>
            <p:nvPr/>
          </p:nvSpPr>
          <p:spPr bwMode="auto">
            <a:xfrm>
              <a:off x="4114800" y="1371600"/>
              <a:ext cx="0" cy="1600200"/>
            </a:xfrm>
            <a:prstGeom prst="line">
              <a:avLst/>
            </a:prstGeom>
            <a:noFill/>
            <a:ln w="3175">
              <a:solidFill>
                <a:schemeClr val="tx1"/>
              </a:solidFill>
              <a:prstDash val="dash"/>
              <a:round/>
              <a:headEnd/>
              <a:tailEnd/>
            </a:ln>
          </p:spPr>
          <p:txBody>
            <a:bodyPr/>
            <a:lstStyle/>
            <a:p>
              <a:endParaRPr lang="en-US"/>
            </a:p>
          </p:txBody>
        </p:sp>
        <p:sp>
          <p:nvSpPr>
            <p:cNvPr id="29700" name="Line 3"/>
            <p:cNvSpPr>
              <a:spLocks noChangeShapeType="1"/>
            </p:cNvSpPr>
            <p:nvPr/>
          </p:nvSpPr>
          <p:spPr bwMode="auto">
            <a:xfrm>
              <a:off x="5029200" y="1371600"/>
              <a:ext cx="0" cy="1600200"/>
            </a:xfrm>
            <a:prstGeom prst="line">
              <a:avLst/>
            </a:prstGeom>
            <a:noFill/>
            <a:ln w="3175">
              <a:solidFill>
                <a:schemeClr val="tx1"/>
              </a:solidFill>
              <a:prstDash val="dash"/>
              <a:round/>
              <a:headEnd/>
              <a:tailEnd/>
            </a:ln>
          </p:spPr>
          <p:txBody>
            <a:bodyPr/>
            <a:lstStyle/>
            <a:p>
              <a:endParaRPr lang="en-US"/>
            </a:p>
          </p:txBody>
        </p:sp>
        <p:sp>
          <p:nvSpPr>
            <p:cNvPr id="29703" name="Line 6"/>
            <p:cNvSpPr>
              <a:spLocks noChangeShapeType="1"/>
            </p:cNvSpPr>
            <p:nvPr/>
          </p:nvSpPr>
          <p:spPr bwMode="auto">
            <a:xfrm>
              <a:off x="2286000" y="2971800"/>
              <a:ext cx="4572000" cy="0"/>
            </a:xfrm>
            <a:prstGeom prst="line">
              <a:avLst/>
            </a:prstGeom>
            <a:noFill/>
            <a:ln w="9525">
              <a:solidFill>
                <a:schemeClr val="tx1"/>
              </a:solidFill>
              <a:round/>
              <a:headEnd/>
              <a:tailEnd/>
            </a:ln>
          </p:spPr>
          <p:txBody>
            <a:bodyPr/>
            <a:lstStyle/>
            <a:p>
              <a:endParaRPr lang="en-US"/>
            </a:p>
          </p:txBody>
        </p:sp>
        <p:sp>
          <p:nvSpPr>
            <p:cNvPr id="29704" name="Line 7"/>
            <p:cNvSpPr>
              <a:spLocks noChangeShapeType="1"/>
            </p:cNvSpPr>
            <p:nvPr/>
          </p:nvSpPr>
          <p:spPr bwMode="auto">
            <a:xfrm>
              <a:off x="2286000" y="1371600"/>
              <a:ext cx="4572000" cy="0"/>
            </a:xfrm>
            <a:prstGeom prst="line">
              <a:avLst/>
            </a:prstGeom>
            <a:noFill/>
            <a:ln w="9525">
              <a:solidFill>
                <a:schemeClr val="tx1"/>
              </a:solidFill>
              <a:round/>
              <a:headEnd/>
              <a:tailEnd/>
            </a:ln>
          </p:spPr>
          <p:txBody>
            <a:bodyPr/>
            <a:lstStyle/>
            <a:p>
              <a:endParaRPr lang="en-US"/>
            </a:p>
          </p:txBody>
        </p:sp>
        <p:sp>
          <p:nvSpPr>
            <p:cNvPr id="29705" name="Text Box 8"/>
            <p:cNvSpPr txBox="1">
              <a:spLocks noChangeArrowheads="1"/>
            </p:cNvSpPr>
            <p:nvPr/>
          </p:nvSpPr>
          <p:spPr bwMode="auto">
            <a:xfrm>
              <a:off x="1812925" y="2743200"/>
              <a:ext cx="368300" cy="396875"/>
            </a:xfrm>
            <a:prstGeom prst="rect">
              <a:avLst/>
            </a:prstGeom>
            <a:noFill/>
            <a:ln w="9525" algn="ctr">
              <a:noFill/>
              <a:miter lim="800000"/>
              <a:headEnd/>
              <a:tailEnd/>
            </a:ln>
          </p:spPr>
          <p:txBody>
            <a:bodyPr wrap="none">
              <a:spAutoFit/>
            </a:bodyPr>
            <a:lstStyle/>
            <a:p>
              <a:r>
                <a:rPr lang="en-US" sz="2000" dirty="0"/>
                <a:t>A</a:t>
              </a:r>
            </a:p>
          </p:txBody>
        </p:sp>
        <p:sp>
          <p:nvSpPr>
            <p:cNvPr id="29706" name="Text Box 9"/>
            <p:cNvSpPr txBox="1">
              <a:spLocks noChangeArrowheads="1"/>
            </p:cNvSpPr>
            <p:nvPr/>
          </p:nvSpPr>
          <p:spPr bwMode="auto">
            <a:xfrm>
              <a:off x="1828800" y="1143000"/>
              <a:ext cx="354013" cy="396875"/>
            </a:xfrm>
            <a:prstGeom prst="rect">
              <a:avLst/>
            </a:prstGeom>
            <a:noFill/>
            <a:ln w="9525" algn="ctr">
              <a:noFill/>
              <a:miter lim="800000"/>
              <a:headEnd/>
              <a:tailEnd/>
            </a:ln>
          </p:spPr>
          <p:txBody>
            <a:bodyPr wrap="none">
              <a:spAutoFit/>
            </a:bodyPr>
            <a:lstStyle/>
            <a:p>
              <a:r>
                <a:rPr lang="en-US" sz="2000"/>
                <a:t>B</a:t>
              </a:r>
            </a:p>
          </p:txBody>
        </p:sp>
        <p:sp>
          <p:nvSpPr>
            <p:cNvPr id="29707" name="Line 10"/>
            <p:cNvSpPr>
              <a:spLocks noChangeShapeType="1"/>
            </p:cNvSpPr>
            <p:nvPr/>
          </p:nvSpPr>
          <p:spPr bwMode="auto">
            <a:xfrm>
              <a:off x="3276600" y="2895600"/>
              <a:ext cx="0" cy="152400"/>
            </a:xfrm>
            <a:prstGeom prst="line">
              <a:avLst/>
            </a:prstGeom>
            <a:noFill/>
            <a:ln w="9525">
              <a:solidFill>
                <a:schemeClr val="tx1"/>
              </a:solidFill>
              <a:round/>
              <a:headEnd/>
              <a:tailEnd/>
            </a:ln>
          </p:spPr>
          <p:txBody>
            <a:bodyPr/>
            <a:lstStyle/>
            <a:p>
              <a:endParaRPr lang="en-US"/>
            </a:p>
          </p:txBody>
        </p:sp>
        <p:sp>
          <p:nvSpPr>
            <p:cNvPr id="29708" name="Line 11"/>
            <p:cNvSpPr>
              <a:spLocks noChangeShapeType="1"/>
            </p:cNvSpPr>
            <p:nvPr/>
          </p:nvSpPr>
          <p:spPr bwMode="auto">
            <a:xfrm>
              <a:off x="5943600" y="2895600"/>
              <a:ext cx="0" cy="152400"/>
            </a:xfrm>
            <a:prstGeom prst="line">
              <a:avLst/>
            </a:prstGeom>
            <a:noFill/>
            <a:ln w="9525">
              <a:solidFill>
                <a:schemeClr val="tx1"/>
              </a:solidFill>
              <a:round/>
              <a:headEnd/>
              <a:tailEnd/>
            </a:ln>
          </p:spPr>
          <p:txBody>
            <a:bodyPr/>
            <a:lstStyle/>
            <a:p>
              <a:endParaRPr lang="en-US"/>
            </a:p>
          </p:txBody>
        </p:sp>
        <p:sp>
          <p:nvSpPr>
            <p:cNvPr id="29709" name="Line 12"/>
            <p:cNvSpPr>
              <a:spLocks noChangeShapeType="1"/>
            </p:cNvSpPr>
            <p:nvPr/>
          </p:nvSpPr>
          <p:spPr bwMode="auto">
            <a:xfrm>
              <a:off x="4114800" y="1295400"/>
              <a:ext cx="0" cy="152400"/>
            </a:xfrm>
            <a:prstGeom prst="line">
              <a:avLst/>
            </a:prstGeom>
            <a:noFill/>
            <a:ln w="9525">
              <a:solidFill>
                <a:schemeClr val="tx1"/>
              </a:solidFill>
              <a:round/>
              <a:headEnd/>
              <a:tailEnd/>
            </a:ln>
          </p:spPr>
          <p:txBody>
            <a:bodyPr/>
            <a:lstStyle/>
            <a:p>
              <a:endParaRPr lang="en-US"/>
            </a:p>
          </p:txBody>
        </p:sp>
        <p:sp>
          <p:nvSpPr>
            <p:cNvPr id="29710" name="Line 13"/>
            <p:cNvSpPr>
              <a:spLocks noChangeShapeType="1"/>
            </p:cNvSpPr>
            <p:nvPr/>
          </p:nvSpPr>
          <p:spPr bwMode="auto">
            <a:xfrm>
              <a:off x="5029200" y="1295400"/>
              <a:ext cx="0" cy="152400"/>
            </a:xfrm>
            <a:prstGeom prst="line">
              <a:avLst/>
            </a:prstGeom>
            <a:noFill/>
            <a:ln w="9525">
              <a:solidFill>
                <a:schemeClr val="tx1"/>
              </a:solidFill>
              <a:round/>
              <a:headEnd/>
              <a:tailEnd/>
            </a:ln>
          </p:spPr>
          <p:txBody>
            <a:bodyPr/>
            <a:lstStyle/>
            <a:p>
              <a:endParaRPr lang="en-US"/>
            </a:p>
          </p:txBody>
        </p:sp>
        <p:sp>
          <p:nvSpPr>
            <p:cNvPr id="29711" name="Line 14"/>
            <p:cNvSpPr>
              <a:spLocks noChangeShapeType="1"/>
            </p:cNvSpPr>
            <p:nvPr/>
          </p:nvSpPr>
          <p:spPr bwMode="auto">
            <a:xfrm flipV="1">
              <a:off x="3276600" y="1371600"/>
              <a:ext cx="838200" cy="1600200"/>
            </a:xfrm>
            <a:prstGeom prst="line">
              <a:avLst/>
            </a:prstGeom>
            <a:noFill/>
            <a:ln w="9525">
              <a:solidFill>
                <a:schemeClr val="tx1"/>
              </a:solidFill>
              <a:round/>
              <a:headEnd/>
              <a:tailEnd type="triangle" w="med" len="med"/>
            </a:ln>
          </p:spPr>
          <p:txBody>
            <a:bodyPr/>
            <a:lstStyle/>
            <a:p>
              <a:endParaRPr lang="en-US"/>
            </a:p>
          </p:txBody>
        </p:sp>
        <p:sp>
          <p:nvSpPr>
            <p:cNvPr id="29712" name="Line 15"/>
            <p:cNvSpPr>
              <a:spLocks noChangeShapeType="1"/>
            </p:cNvSpPr>
            <p:nvPr/>
          </p:nvSpPr>
          <p:spPr bwMode="auto">
            <a:xfrm>
              <a:off x="5029200" y="1371600"/>
              <a:ext cx="914400" cy="1600200"/>
            </a:xfrm>
            <a:prstGeom prst="line">
              <a:avLst/>
            </a:prstGeom>
            <a:noFill/>
            <a:ln w="9525">
              <a:solidFill>
                <a:schemeClr val="tx1"/>
              </a:solidFill>
              <a:round/>
              <a:headEnd/>
              <a:tailEnd type="triangle" w="med" len="med"/>
            </a:ln>
          </p:spPr>
          <p:txBody>
            <a:bodyPr/>
            <a:lstStyle/>
            <a:p>
              <a:endParaRPr lang="en-US"/>
            </a:p>
          </p:txBody>
        </p:sp>
        <p:sp>
          <p:nvSpPr>
            <p:cNvPr id="29713" name="Text Box 16"/>
            <p:cNvSpPr txBox="1">
              <a:spLocks noChangeArrowheads="1"/>
            </p:cNvSpPr>
            <p:nvPr/>
          </p:nvSpPr>
          <p:spPr bwMode="auto">
            <a:xfrm>
              <a:off x="2955925" y="2933700"/>
              <a:ext cx="400050" cy="366713"/>
            </a:xfrm>
            <a:prstGeom prst="rect">
              <a:avLst/>
            </a:prstGeom>
            <a:noFill/>
            <a:ln w="9525" algn="ctr">
              <a:noFill/>
              <a:miter lim="800000"/>
              <a:headEnd/>
              <a:tailEnd/>
            </a:ln>
          </p:spPr>
          <p:txBody>
            <a:bodyPr wrap="none">
              <a:spAutoFit/>
            </a:bodyPr>
            <a:lstStyle/>
            <a:p>
              <a:r>
                <a:rPr lang="en-US" sz="1800"/>
                <a:t>T</a:t>
              </a:r>
              <a:r>
                <a:rPr lang="en-US" sz="1800" baseline="-25000"/>
                <a:t>1</a:t>
              </a:r>
              <a:endParaRPr lang="en-US" sz="1800"/>
            </a:p>
          </p:txBody>
        </p:sp>
        <p:sp>
          <p:nvSpPr>
            <p:cNvPr id="29716" name="Text Box 19"/>
            <p:cNvSpPr txBox="1">
              <a:spLocks noChangeArrowheads="1"/>
            </p:cNvSpPr>
            <p:nvPr/>
          </p:nvSpPr>
          <p:spPr bwMode="auto">
            <a:xfrm>
              <a:off x="5943600" y="2895600"/>
              <a:ext cx="400050" cy="366713"/>
            </a:xfrm>
            <a:prstGeom prst="rect">
              <a:avLst/>
            </a:prstGeom>
            <a:noFill/>
            <a:ln w="9525" algn="ctr">
              <a:noFill/>
              <a:miter lim="800000"/>
              <a:headEnd/>
              <a:tailEnd/>
            </a:ln>
          </p:spPr>
          <p:txBody>
            <a:bodyPr wrap="none">
              <a:spAutoFit/>
            </a:bodyPr>
            <a:lstStyle/>
            <a:p>
              <a:r>
                <a:rPr lang="en-US" sz="1800"/>
                <a:t>T</a:t>
              </a:r>
              <a:r>
                <a:rPr lang="en-US" sz="1800" baseline="-25000"/>
                <a:t>4</a:t>
              </a:r>
              <a:endParaRPr lang="en-US" sz="1800"/>
            </a:p>
          </p:txBody>
        </p:sp>
        <p:sp>
          <p:nvSpPr>
            <p:cNvPr id="3" name="TextBox 2"/>
            <p:cNvSpPr txBox="1"/>
            <p:nvPr/>
          </p:nvSpPr>
          <p:spPr>
            <a:xfrm>
              <a:off x="1238250" y="2754868"/>
              <a:ext cx="710451" cy="369332"/>
            </a:xfrm>
            <a:prstGeom prst="rect">
              <a:avLst/>
            </a:prstGeom>
            <a:noFill/>
          </p:spPr>
          <p:txBody>
            <a:bodyPr wrap="none" rtlCol="0">
              <a:spAutoFit/>
            </a:bodyPr>
            <a:lstStyle/>
            <a:p>
              <a:r>
                <a:rPr lang="en-US" dirty="0" smtClean="0"/>
                <a:t>Client</a:t>
              </a:r>
            </a:p>
          </p:txBody>
        </p:sp>
        <p:sp>
          <p:nvSpPr>
            <p:cNvPr id="4" name="TextBox 3"/>
            <p:cNvSpPr txBox="1"/>
            <p:nvPr/>
          </p:nvSpPr>
          <p:spPr>
            <a:xfrm>
              <a:off x="1253154" y="1143000"/>
              <a:ext cx="728046" cy="369332"/>
            </a:xfrm>
            <a:prstGeom prst="rect">
              <a:avLst/>
            </a:prstGeom>
            <a:noFill/>
          </p:spPr>
          <p:txBody>
            <a:bodyPr wrap="none" rtlCol="0">
              <a:spAutoFit/>
            </a:bodyPr>
            <a:lstStyle/>
            <a:p>
              <a:r>
                <a:rPr lang="en-US" dirty="0" smtClean="0"/>
                <a:t>Server</a:t>
              </a:r>
              <a:endParaRPr lang="en-US" dirty="0"/>
            </a:p>
          </p:txBody>
        </p:sp>
      </p:grpSp>
      <p:sp>
        <p:nvSpPr>
          <p:cNvPr id="6" name="Slide Number Placeholder 5"/>
          <p:cNvSpPr>
            <a:spLocks noGrp="1"/>
          </p:cNvSpPr>
          <p:nvPr>
            <p:ph type="sldNum" sz="quarter" idx="12"/>
          </p:nvPr>
        </p:nvSpPr>
        <p:spPr/>
        <p:txBody>
          <a:bodyPr/>
          <a:lstStyle/>
          <a:p>
            <a:pPr>
              <a:defRPr/>
            </a:pPr>
            <a:fld id="{3DA6BF65-2751-4125-A90B-D5BF70E60504}" type="slidenum">
              <a:rPr lang="en-US" smtClean="0"/>
              <a:pPr>
                <a:defRPr/>
              </a:pPr>
              <a:t>42</a:t>
            </a:fld>
            <a:endParaRPr lang="en-US"/>
          </a:p>
        </p:txBody>
      </p:sp>
      <p:sp>
        <p:nvSpPr>
          <p:cNvPr id="2" name="Footer Placeholder 1"/>
          <p:cNvSpPr>
            <a:spLocks noGrp="1"/>
          </p:cNvSpPr>
          <p:nvPr>
            <p:ph type="ftr" sz="quarter" idx="10"/>
          </p:nvPr>
        </p:nvSpPr>
        <p:spPr/>
        <p:txBody>
          <a:bodyPr/>
          <a:lstStyle/>
          <a:p>
            <a:pPr>
              <a:defRPr/>
            </a:pPr>
            <a:r>
              <a:rPr lang="en-US" smtClean="0"/>
              <a:t>Distributed System(DS)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4"/>
          <p:cNvSpPr>
            <a:spLocks noGrp="1" noChangeArrowheads="1"/>
          </p:cNvSpPr>
          <p:nvPr>
            <p:ph type="title"/>
          </p:nvPr>
        </p:nvSpPr>
        <p:spPr/>
        <p:txBody>
          <a:bodyPr/>
          <a:lstStyle/>
          <a:p>
            <a:pPr eaLnBrk="1" hangingPunct="1"/>
            <a:r>
              <a:rPr lang="en-US" smtClean="0"/>
              <a:t>NTP (Network Time Protocol)</a:t>
            </a:r>
          </a:p>
        </p:txBody>
      </p:sp>
      <p:sp>
        <p:nvSpPr>
          <p:cNvPr id="30726" name="Rectangle 5"/>
          <p:cNvSpPr>
            <a:spLocks noGrp="1" noChangeArrowheads="1"/>
          </p:cNvSpPr>
          <p:nvPr>
            <p:ph type="body" sz="half" idx="2"/>
          </p:nvPr>
        </p:nvSpPr>
        <p:spPr>
          <a:xfrm>
            <a:off x="685800" y="3429000"/>
            <a:ext cx="7772400" cy="2743200"/>
          </a:xfrm>
        </p:spPr>
        <p:txBody>
          <a:bodyPr/>
          <a:lstStyle/>
          <a:p>
            <a:pPr eaLnBrk="1" hangingPunct="1">
              <a:spcAft>
                <a:spcPct val="20000"/>
              </a:spcAft>
            </a:pPr>
            <a:r>
              <a:rPr lang="en-US" sz="2400" smtClean="0"/>
              <a:t>Question: what is </a:t>
            </a:r>
            <a:r>
              <a:rPr lang="en-US" sz="2400" smtClean="0">
                <a:sym typeface="Symbol" pitchFamily="18" charset="2"/>
              </a:rPr>
              <a:t> = </a:t>
            </a:r>
            <a:r>
              <a:rPr lang="en-US" sz="2400" i="1" smtClean="0">
                <a:sym typeface="Symbol" pitchFamily="18" charset="2"/>
              </a:rPr>
              <a:t>T</a:t>
            </a:r>
            <a:r>
              <a:rPr lang="en-US" sz="2400" i="1" baseline="-25000" smtClean="0">
                <a:sym typeface="Symbol" pitchFamily="18" charset="2"/>
              </a:rPr>
              <a:t>B</a:t>
            </a:r>
            <a:r>
              <a:rPr lang="en-US" sz="2400" i="1" smtClean="0">
                <a:sym typeface="Symbol" pitchFamily="18" charset="2"/>
              </a:rPr>
              <a:t> – T</a:t>
            </a:r>
            <a:r>
              <a:rPr lang="en-US" sz="2400" i="1" baseline="-25000" smtClean="0">
                <a:sym typeface="Symbol" pitchFamily="18" charset="2"/>
              </a:rPr>
              <a:t>A</a:t>
            </a:r>
            <a:r>
              <a:rPr lang="en-US" sz="2400" smtClean="0">
                <a:sym typeface="Symbol" pitchFamily="18" charset="2"/>
              </a:rPr>
              <a:t>?</a:t>
            </a:r>
          </a:p>
          <a:p>
            <a:pPr eaLnBrk="1" hangingPunct="1"/>
            <a:r>
              <a:rPr lang="en-US" sz="2400" smtClean="0">
                <a:sym typeface="Symbol" pitchFamily="18" charset="2"/>
              </a:rPr>
              <a:t>Assume transit time is approximately the same both ways</a:t>
            </a:r>
          </a:p>
          <a:p>
            <a:pPr eaLnBrk="1" hangingPunct="1"/>
            <a:r>
              <a:rPr lang="en-US" sz="2400" smtClean="0">
                <a:sym typeface="Symbol" pitchFamily="18" charset="2"/>
              </a:rPr>
              <a:t>Assume that </a:t>
            </a:r>
            <a:r>
              <a:rPr lang="en-US" sz="2400" i="1" smtClean="0">
                <a:sym typeface="Symbol" pitchFamily="18" charset="2"/>
              </a:rPr>
              <a:t>B</a:t>
            </a:r>
            <a:r>
              <a:rPr lang="en-US" sz="2400" smtClean="0">
                <a:sym typeface="Symbol" pitchFamily="18" charset="2"/>
              </a:rPr>
              <a:t> is the time server that </a:t>
            </a:r>
            <a:r>
              <a:rPr lang="en-US" sz="2400" i="1" smtClean="0">
                <a:sym typeface="Symbol" pitchFamily="18" charset="2"/>
              </a:rPr>
              <a:t>A</a:t>
            </a:r>
            <a:r>
              <a:rPr lang="en-US" sz="2400" smtClean="0">
                <a:sym typeface="Symbol" pitchFamily="18" charset="2"/>
              </a:rPr>
              <a:t> wants to synchronize to</a:t>
            </a:r>
          </a:p>
        </p:txBody>
      </p:sp>
      <p:sp>
        <p:nvSpPr>
          <p:cNvPr id="30723" name="Line 2"/>
          <p:cNvSpPr>
            <a:spLocks noChangeShapeType="1"/>
          </p:cNvSpPr>
          <p:nvPr/>
        </p:nvSpPr>
        <p:spPr bwMode="auto">
          <a:xfrm>
            <a:off x="4114800" y="1371600"/>
            <a:ext cx="0" cy="1600200"/>
          </a:xfrm>
          <a:prstGeom prst="line">
            <a:avLst/>
          </a:prstGeom>
          <a:noFill/>
          <a:ln w="3175">
            <a:solidFill>
              <a:schemeClr val="tx1"/>
            </a:solidFill>
            <a:prstDash val="dash"/>
            <a:round/>
            <a:headEnd/>
            <a:tailEnd/>
          </a:ln>
        </p:spPr>
        <p:txBody>
          <a:bodyPr/>
          <a:lstStyle/>
          <a:p>
            <a:endParaRPr lang="en-US"/>
          </a:p>
        </p:txBody>
      </p:sp>
      <p:sp>
        <p:nvSpPr>
          <p:cNvPr id="30724" name="Line 3"/>
          <p:cNvSpPr>
            <a:spLocks noChangeShapeType="1"/>
          </p:cNvSpPr>
          <p:nvPr/>
        </p:nvSpPr>
        <p:spPr bwMode="auto">
          <a:xfrm>
            <a:off x="5029200" y="1371600"/>
            <a:ext cx="0" cy="1600200"/>
          </a:xfrm>
          <a:prstGeom prst="line">
            <a:avLst/>
          </a:prstGeom>
          <a:noFill/>
          <a:ln w="3175">
            <a:solidFill>
              <a:schemeClr val="tx1"/>
            </a:solidFill>
            <a:prstDash val="dash"/>
            <a:round/>
            <a:headEnd/>
            <a:tailEnd/>
          </a:ln>
        </p:spPr>
        <p:txBody>
          <a:bodyPr/>
          <a:lstStyle/>
          <a:p>
            <a:endParaRPr lang="en-US"/>
          </a:p>
        </p:txBody>
      </p:sp>
      <p:sp>
        <p:nvSpPr>
          <p:cNvPr id="30727" name="Line 6"/>
          <p:cNvSpPr>
            <a:spLocks noChangeShapeType="1"/>
          </p:cNvSpPr>
          <p:nvPr/>
        </p:nvSpPr>
        <p:spPr bwMode="auto">
          <a:xfrm>
            <a:off x="2286000" y="2971800"/>
            <a:ext cx="4572000" cy="0"/>
          </a:xfrm>
          <a:prstGeom prst="line">
            <a:avLst/>
          </a:prstGeom>
          <a:noFill/>
          <a:ln w="9525">
            <a:solidFill>
              <a:schemeClr val="tx1"/>
            </a:solidFill>
            <a:round/>
            <a:headEnd/>
            <a:tailEnd/>
          </a:ln>
        </p:spPr>
        <p:txBody>
          <a:bodyPr/>
          <a:lstStyle/>
          <a:p>
            <a:endParaRPr lang="en-US"/>
          </a:p>
        </p:txBody>
      </p:sp>
      <p:sp>
        <p:nvSpPr>
          <p:cNvPr id="30728" name="Line 7"/>
          <p:cNvSpPr>
            <a:spLocks noChangeShapeType="1"/>
          </p:cNvSpPr>
          <p:nvPr/>
        </p:nvSpPr>
        <p:spPr bwMode="auto">
          <a:xfrm>
            <a:off x="2286000" y="1371600"/>
            <a:ext cx="4572000" cy="0"/>
          </a:xfrm>
          <a:prstGeom prst="line">
            <a:avLst/>
          </a:prstGeom>
          <a:noFill/>
          <a:ln w="9525">
            <a:solidFill>
              <a:schemeClr val="tx1"/>
            </a:solidFill>
            <a:round/>
            <a:headEnd/>
            <a:tailEnd/>
          </a:ln>
        </p:spPr>
        <p:txBody>
          <a:bodyPr/>
          <a:lstStyle/>
          <a:p>
            <a:endParaRPr lang="en-US"/>
          </a:p>
        </p:txBody>
      </p:sp>
      <p:sp>
        <p:nvSpPr>
          <p:cNvPr id="30729" name="Text Box 8"/>
          <p:cNvSpPr txBox="1">
            <a:spLocks noChangeArrowheads="1"/>
          </p:cNvSpPr>
          <p:nvPr/>
        </p:nvSpPr>
        <p:spPr bwMode="auto">
          <a:xfrm>
            <a:off x="1812925" y="2743200"/>
            <a:ext cx="368300" cy="396875"/>
          </a:xfrm>
          <a:prstGeom prst="rect">
            <a:avLst/>
          </a:prstGeom>
          <a:noFill/>
          <a:ln w="9525" algn="ctr">
            <a:noFill/>
            <a:miter lim="800000"/>
            <a:headEnd/>
            <a:tailEnd/>
          </a:ln>
        </p:spPr>
        <p:txBody>
          <a:bodyPr wrap="none">
            <a:spAutoFit/>
          </a:bodyPr>
          <a:lstStyle/>
          <a:p>
            <a:r>
              <a:rPr lang="en-US" sz="2000"/>
              <a:t>A</a:t>
            </a:r>
          </a:p>
        </p:txBody>
      </p:sp>
      <p:sp>
        <p:nvSpPr>
          <p:cNvPr id="30730" name="Text Box 9"/>
          <p:cNvSpPr txBox="1">
            <a:spLocks noChangeArrowheads="1"/>
          </p:cNvSpPr>
          <p:nvPr/>
        </p:nvSpPr>
        <p:spPr bwMode="auto">
          <a:xfrm>
            <a:off x="1828800" y="1143000"/>
            <a:ext cx="354013" cy="396875"/>
          </a:xfrm>
          <a:prstGeom prst="rect">
            <a:avLst/>
          </a:prstGeom>
          <a:noFill/>
          <a:ln w="9525" algn="ctr">
            <a:noFill/>
            <a:miter lim="800000"/>
            <a:headEnd/>
            <a:tailEnd/>
          </a:ln>
        </p:spPr>
        <p:txBody>
          <a:bodyPr wrap="none">
            <a:spAutoFit/>
          </a:bodyPr>
          <a:lstStyle/>
          <a:p>
            <a:r>
              <a:rPr lang="en-US" sz="2000"/>
              <a:t>B</a:t>
            </a:r>
          </a:p>
        </p:txBody>
      </p:sp>
      <p:sp>
        <p:nvSpPr>
          <p:cNvPr id="30731" name="Line 10"/>
          <p:cNvSpPr>
            <a:spLocks noChangeShapeType="1"/>
          </p:cNvSpPr>
          <p:nvPr/>
        </p:nvSpPr>
        <p:spPr bwMode="auto">
          <a:xfrm>
            <a:off x="3276600" y="2895600"/>
            <a:ext cx="0" cy="152400"/>
          </a:xfrm>
          <a:prstGeom prst="line">
            <a:avLst/>
          </a:prstGeom>
          <a:noFill/>
          <a:ln w="9525">
            <a:solidFill>
              <a:schemeClr val="tx1"/>
            </a:solidFill>
            <a:round/>
            <a:headEnd/>
            <a:tailEnd/>
          </a:ln>
        </p:spPr>
        <p:txBody>
          <a:bodyPr/>
          <a:lstStyle/>
          <a:p>
            <a:endParaRPr lang="en-US"/>
          </a:p>
        </p:txBody>
      </p:sp>
      <p:sp>
        <p:nvSpPr>
          <p:cNvPr id="30732" name="Line 11"/>
          <p:cNvSpPr>
            <a:spLocks noChangeShapeType="1"/>
          </p:cNvSpPr>
          <p:nvPr/>
        </p:nvSpPr>
        <p:spPr bwMode="auto">
          <a:xfrm>
            <a:off x="5943600" y="2895600"/>
            <a:ext cx="0" cy="152400"/>
          </a:xfrm>
          <a:prstGeom prst="line">
            <a:avLst/>
          </a:prstGeom>
          <a:noFill/>
          <a:ln w="9525">
            <a:solidFill>
              <a:schemeClr val="tx1"/>
            </a:solidFill>
            <a:round/>
            <a:headEnd/>
            <a:tailEnd/>
          </a:ln>
        </p:spPr>
        <p:txBody>
          <a:bodyPr/>
          <a:lstStyle/>
          <a:p>
            <a:endParaRPr lang="en-US"/>
          </a:p>
        </p:txBody>
      </p:sp>
      <p:sp>
        <p:nvSpPr>
          <p:cNvPr id="30733" name="Line 12"/>
          <p:cNvSpPr>
            <a:spLocks noChangeShapeType="1"/>
          </p:cNvSpPr>
          <p:nvPr/>
        </p:nvSpPr>
        <p:spPr bwMode="auto">
          <a:xfrm>
            <a:off x="4114800" y="1295400"/>
            <a:ext cx="0" cy="152400"/>
          </a:xfrm>
          <a:prstGeom prst="line">
            <a:avLst/>
          </a:prstGeom>
          <a:noFill/>
          <a:ln w="9525">
            <a:solidFill>
              <a:schemeClr val="tx1"/>
            </a:solidFill>
            <a:round/>
            <a:headEnd/>
            <a:tailEnd/>
          </a:ln>
        </p:spPr>
        <p:txBody>
          <a:bodyPr/>
          <a:lstStyle/>
          <a:p>
            <a:endParaRPr lang="en-US"/>
          </a:p>
        </p:txBody>
      </p:sp>
      <p:sp>
        <p:nvSpPr>
          <p:cNvPr id="30734" name="Line 13"/>
          <p:cNvSpPr>
            <a:spLocks noChangeShapeType="1"/>
          </p:cNvSpPr>
          <p:nvPr/>
        </p:nvSpPr>
        <p:spPr bwMode="auto">
          <a:xfrm>
            <a:off x="5029200" y="1295400"/>
            <a:ext cx="0" cy="152400"/>
          </a:xfrm>
          <a:prstGeom prst="line">
            <a:avLst/>
          </a:prstGeom>
          <a:noFill/>
          <a:ln w="9525">
            <a:solidFill>
              <a:schemeClr val="tx1"/>
            </a:solidFill>
            <a:round/>
            <a:headEnd/>
            <a:tailEnd/>
          </a:ln>
        </p:spPr>
        <p:txBody>
          <a:bodyPr/>
          <a:lstStyle/>
          <a:p>
            <a:endParaRPr lang="en-US"/>
          </a:p>
        </p:txBody>
      </p:sp>
      <p:sp>
        <p:nvSpPr>
          <p:cNvPr id="30735" name="Line 14"/>
          <p:cNvSpPr>
            <a:spLocks noChangeShapeType="1"/>
          </p:cNvSpPr>
          <p:nvPr/>
        </p:nvSpPr>
        <p:spPr bwMode="auto">
          <a:xfrm flipV="1">
            <a:off x="3276600" y="1371600"/>
            <a:ext cx="838200" cy="1600200"/>
          </a:xfrm>
          <a:prstGeom prst="line">
            <a:avLst/>
          </a:prstGeom>
          <a:noFill/>
          <a:ln w="9525">
            <a:solidFill>
              <a:schemeClr val="tx1"/>
            </a:solidFill>
            <a:round/>
            <a:headEnd/>
            <a:tailEnd type="triangle" w="med" len="med"/>
          </a:ln>
        </p:spPr>
        <p:txBody>
          <a:bodyPr/>
          <a:lstStyle/>
          <a:p>
            <a:endParaRPr lang="en-US"/>
          </a:p>
        </p:txBody>
      </p:sp>
      <p:sp>
        <p:nvSpPr>
          <p:cNvPr id="30736" name="Line 15"/>
          <p:cNvSpPr>
            <a:spLocks noChangeShapeType="1"/>
          </p:cNvSpPr>
          <p:nvPr/>
        </p:nvSpPr>
        <p:spPr bwMode="auto">
          <a:xfrm>
            <a:off x="5029200" y="1371600"/>
            <a:ext cx="914400" cy="1600200"/>
          </a:xfrm>
          <a:prstGeom prst="line">
            <a:avLst/>
          </a:prstGeom>
          <a:noFill/>
          <a:ln w="9525">
            <a:solidFill>
              <a:schemeClr val="tx1"/>
            </a:solidFill>
            <a:round/>
            <a:headEnd/>
            <a:tailEnd type="triangle" w="med" len="med"/>
          </a:ln>
        </p:spPr>
        <p:txBody>
          <a:bodyPr/>
          <a:lstStyle/>
          <a:p>
            <a:endParaRPr lang="en-US"/>
          </a:p>
        </p:txBody>
      </p:sp>
      <p:sp>
        <p:nvSpPr>
          <p:cNvPr id="30737" name="Text Box 16"/>
          <p:cNvSpPr txBox="1">
            <a:spLocks noChangeArrowheads="1"/>
          </p:cNvSpPr>
          <p:nvPr/>
        </p:nvSpPr>
        <p:spPr bwMode="auto">
          <a:xfrm>
            <a:off x="2955925" y="2933700"/>
            <a:ext cx="400050" cy="366713"/>
          </a:xfrm>
          <a:prstGeom prst="rect">
            <a:avLst/>
          </a:prstGeom>
          <a:noFill/>
          <a:ln w="9525" algn="ctr">
            <a:noFill/>
            <a:miter lim="800000"/>
            <a:headEnd/>
            <a:tailEnd/>
          </a:ln>
        </p:spPr>
        <p:txBody>
          <a:bodyPr wrap="none">
            <a:spAutoFit/>
          </a:bodyPr>
          <a:lstStyle/>
          <a:p>
            <a:r>
              <a:rPr lang="en-US" sz="1800"/>
              <a:t>T</a:t>
            </a:r>
            <a:r>
              <a:rPr lang="en-US" sz="1800" baseline="-25000"/>
              <a:t>1</a:t>
            </a:r>
            <a:endParaRPr lang="en-US" sz="1800"/>
          </a:p>
        </p:txBody>
      </p:sp>
      <p:sp>
        <p:nvSpPr>
          <p:cNvPr id="30738" name="Text Box 17"/>
          <p:cNvSpPr txBox="1">
            <a:spLocks noChangeArrowheads="1"/>
          </p:cNvSpPr>
          <p:nvPr/>
        </p:nvSpPr>
        <p:spPr bwMode="auto">
          <a:xfrm>
            <a:off x="37338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2</a:t>
            </a:r>
            <a:endParaRPr lang="en-US" sz="1800"/>
          </a:p>
        </p:txBody>
      </p:sp>
      <p:sp>
        <p:nvSpPr>
          <p:cNvPr id="30739" name="Text Box 18"/>
          <p:cNvSpPr txBox="1">
            <a:spLocks noChangeArrowheads="1"/>
          </p:cNvSpPr>
          <p:nvPr/>
        </p:nvSpPr>
        <p:spPr bwMode="auto">
          <a:xfrm>
            <a:off x="49530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3</a:t>
            </a:r>
            <a:endParaRPr lang="en-US" sz="1800"/>
          </a:p>
        </p:txBody>
      </p:sp>
      <p:sp>
        <p:nvSpPr>
          <p:cNvPr id="30740" name="Text Box 19"/>
          <p:cNvSpPr txBox="1">
            <a:spLocks noChangeArrowheads="1"/>
          </p:cNvSpPr>
          <p:nvPr/>
        </p:nvSpPr>
        <p:spPr bwMode="auto">
          <a:xfrm>
            <a:off x="5943600" y="2895600"/>
            <a:ext cx="400050" cy="366713"/>
          </a:xfrm>
          <a:prstGeom prst="rect">
            <a:avLst/>
          </a:prstGeom>
          <a:noFill/>
          <a:ln w="9525" algn="ctr">
            <a:noFill/>
            <a:miter lim="800000"/>
            <a:headEnd/>
            <a:tailEnd/>
          </a:ln>
        </p:spPr>
        <p:txBody>
          <a:bodyPr wrap="none">
            <a:spAutoFit/>
          </a:bodyPr>
          <a:lstStyle/>
          <a:p>
            <a:r>
              <a:rPr lang="en-US" sz="1800"/>
              <a:t>T</a:t>
            </a:r>
            <a:r>
              <a:rPr lang="en-US" sz="1800" baseline="-25000"/>
              <a:t>4</a:t>
            </a:r>
            <a:endParaRPr lang="en-US" sz="1800"/>
          </a:p>
        </p:txBody>
      </p:sp>
      <p:sp>
        <p:nvSpPr>
          <p:cNvPr id="3" name="Slide Number Placeholder 2"/>
          <p:cNvSpPr>
            <a:spLocks noGrp="1"/>
          </p:cNvSpPr>
          <p:nvPr>
            <p:ph type="sldNum" sz="quarter" idx="12"/>
          </p:nvPr>
        </p:nvSpPr>
        <p:spPr/>
        <p:txBody>
          <a:bodyPr/>
          <a:lstStyle/>
          <a:p>
            <a:pPr>
              <a:defRPr/>
            </a:pPr>
            <a:fld id="{3DA6BF65-2751-4125-A90B-D5BF70E60504}" type="slidenum">
              <a:rPr lang="en-US" smtClean="0"/>
              <a:pPr>
                <a:defRPr/>
              </a:pPr>
              <a:t>43</a:t>
            </a:fld>
            <a:endParaRPr lang="en-US"/>
          </a:p>
        </p:txBody>
      </p:sp>
      <p:sp>
        <p:nvSpPr>
          <p:cNvPr id="2" name="Footer Placeholder 1"/>
          <p:cNvSpPr>
            <a:spLocks noGrp="1"/>
          </p:cNvSpPr>
          <p:nvPr>
            <p:ph type="ftr" sz="quarter" idx="10"/>
          </p:nvPr>
        </p:nvSpPr>
        <p:spPr/>
        <p:txBody>
          <a:bodyPr/>
          <a:lstStyle/>
          <a:p>
            <a:pPr>
              <a:defRPr/>
            </a:pPr>
            <a:r>
              <a:rPr lang="en-US" smtClean="0"/>
              <a:t>Distributed System(DS)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4"/>
          <p:cNvSpPr>
            <a:spLocks noGrp="1" noChangeArrowheads="1"/>
          </p:cNvSpPr>
          <p:nvPr>
            <p:ph type="title"/>
          </p:nvPr>
        </p:nvSpPr>
        <p:spPr/>
        <p:txBody>
          <a:bodyPr/>
          <a:lstStyle/>
          <a:p>
            <a:pPr eaLnBrk="1" hangingPunct="1"/>
            <a:r>
              <a:rPr lang="en-US" smtClean="0"/>
              <a:t>NTP (Network Time Protocol)</a:t>
            </a:r>
          </a:p>
        </p:txBody>
      </p:sp>
      <p:graphicFrame>
        <p:nvGraphicFramePr>
          <p:cNvPr id="2050" name="Object 20"/>
          <p:cNvGraphicFramePr>
            <a:graphicFrameLocks noGrp="1" noChangeAspect="1"/>
          </p:cNvGraphicFramePr>
          <p:nvPr>
            <p:ph sz="half" idx="1"/>
            <p:extLst>
              <p:ext uri="{D42A27DB-BD31-4B8C-83A1-F6EECF244321}">
                <p14:modId xmlns:p14="http://schemas.microsoft.com/office/powerpoint/2010/main" val="3778557860"/>
              </p:ext>
            </p:extLst>
          </p:nvPr>
        </p:nvGraphicFramePr>
        <p:xfrm>
          <a:off x="2734808" y="5410200"/>
          <a:ext cx="2614613" cy="528638"/>
        </p:xfrm>
        <a:graphic>
          <a:graphicData uri="http://schemas.openxmlformats.org/presentationml/2006/ole">
            <mc:AlternateContent xmlns:mc="http://schemas.openxmlformats.org/markup-compatibility/2006">
              <mc:Choice xmlns:v="urn:schemas-microsoft-com:vml" Requires="v">
                <p:oleObj spid="_x0000_s1276" name="Equation" r:id="rId4" imgW="1130040" imgH="228600" progId="Equation.3">
                  <p:embed/>
                </p:oleObj>
              </mc:Choice>
              <mc:Fallback>
                <p:oleObj name="Equation" r:id="rId4" imgW="1130040" imgH="22860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808" y="5410200"/>
                        <a:ext cx="2614613" cy="5286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55" name="Rectangle 5"/>
          <p:cNvSpPr>
            <a:spLocks noGrp="1" noChangeArrowheads="1"/>
          </p:cNvSpPr>
          <p:nvPr>
            <p:ph type="body" sz="half" idx="2"/>
          </p:nvPr>
        </p:nvSpPr>
        <p:spPr>
          <a:xfrm>
            <a:off x="685800" y="3352800"/>
            <a:ext cx="7772400" cy="2590800"/>
          </a:xfrm>
        </p:spPr>
        <p:txBody>
          <a:bodyPr/>
          <a:lstStyle/>
          <a:p>
            <a:pPr eaLnBrk="1" hangingPunct="1"/>
            <a:r>
              <a:rPr lang="en-US" sz="2800" i="1" smtClean="0"/>
              <a:t>A</a:t>
            </a:r>
            <a:r>
              <a:rPr lang="en-US" sz="2800" smtClean="0"/>
              <a:t> knows (</a:t>
            </a:r>
            <a:r>
              <a:rPr lang="en-US" sz="2800" i="1" smtClean="0"/>
              <a:t>T</a:t>
            </a:r>
            <a:r>
              <a:rPr lang="en-US" sz="2800" i="1" baseline="-25000" smtClean="0"/>
              <a:t>4</a:t>
            </a:r>
            <a:r>
              <a:rPr lang="en-US" sz="2800" i="1" smtClean="0"/>
              <a:t> – T</a:t>
            </a:r>
            <a:r>
              <a:rPr lang="en-US" sz="2800" i="1" baseline="-25000" smtClean="0"/>
              <a:t>1</a:t>
            </a:r>
            <a:r>
              <a:rPr lang="en-US" sz="2800" smtClean="0"/>
              <a:t>) from its own clock</a:t>
            </a:r>
          </a:p>
          <a:p>
            <a:pPr eaLnBrk="1" hangingPunct="1"/>
            <a:r>
              <a:rPr lang="en-US" sz="2800" i="1" smtClean="0"/>
              <a:t>B</a:t>
            </a:r>
            <a:r>
              <a:rPr lang="en-US" sz="2800" smtClean="0"/>
              <a:t> reports </a:t>
            </a:r>
            <a:r>
              <a:rPr lang="en-US" sz="2800" i="1" smtClean="0"/>
              <a:t>T</a:t>
            </a:r>
            <a:r>
              <a:rPr lang="en-US" sz="2800" i="1" baseline="-25000" smtClean="0"/>
              <a:t>3</a:t>
            </a:r>
            <a:r>
              <a:rPr lang="en-US" sz="2800" smtClean="0"/>
              <a:t> and </a:t>
            </a:r>
            <a:r>
              <a:rPr lang="en-US" sz="2800" i="1" smtClean="0"/>
              <a:t>T</a:t>
            </a:r>
            <a:r>
              <a:rPr lang="en-US" sz="2800" i="1" baseline="-25000" smtClean="0"/>
              <a:t>2</a:t>
            </a:r>
            <a:r>
              <a:rPr lang="en-US" sz="2800" smtClean="0"/>
              <a:t> in response to NTP request</a:t>
            </a:r>
          </a:p>
          <a:p>
            <a:pPr eaLnBrk="1" hangingPunct="1"/>
            <a:r>
              <a:rPr lang="en-US" sz="2800" i="1" smtClean="0"/>
              <a:t>A</a:t>
            </a:r>
            <a:r>
              <a:rPr lang="en-US" sz="2800" smtClean="0"/>
              <a:t> computes total transit time of</a:t>
            </a:r>
            <a:endParaRPr lang="en-US" sz="2800" i="1" smtClean="0"/>
          </a:p>
        </p:txBody>
      </p:sp>
      <p:sp>
        <p:nvSpPr>
          <p:cNvPr id="2052" name="Line 2"/>
          <p:cNvSpPr>
            <a:spLocks noChangeShapeType="1"/>
          </p:cNvSpPr>
          <p:nvPr/>
        </p:nvSpPr>
        <p:spPr bwMode="auto">
          <a:xfrm>
            <a:off x="4114800" y="1371600"/>
            <a:ext cx="0" cy="1600200"/>
          </a:xfrm>
          <a:prstGeom prst="line">
            <a:avLst/>
          </a:prstGeom>
          <a:noFill/>
          <a:ln w="3175">
            <a:solidFill>
              <a:schemeClr val="tx1"/>
            </a:solidFill>
            <a:prstDash val="dash"/>
            <a:round/>
            <a:headEnd/>
            <a:tailEnd/>
          </a:ln>
        </p:spPr>
        <p:txBody>
          <a:bodyPr/>
          <a:lstStyle/>
          <a:p>
            <a:endParaRPr lang="en-US"/>
          </a:p>
        </p:txBody>
      </p:sp>
      <p:sp>
        <p:nvSpPr>
          <p:cNvPr id="2053" name="Line 3"/>
          <p:cNvSpPr>
            <a:spLocks noChangeShapeType="1"/>
          </p:cNvSpPr>
          <p:nvPr/>
        </p:nvSpPr>
        <p:spPr bwMode="auto">
          <a:xfrm>
            <a:off x="5029200" y="1371600"/>
            <a:ext cx="0" cy="1600200"/>
          </a:xfrm>
          <a:prstGeom prst="line">
            <a:avLst/>
          </a:prstGeom>
          <a:noFill/>
          <a:ln w="3175">
            <a:solidFill>
              <a:schemeClr val="tx1"/>
            </a:solidFill>
            <a:prstDash val="dash"/>
            <a:round/>
            <a:headEnd/>
            <a:tailEnd/>
          </a:ln>
        </p:spPr>
        <p:txBody>
          <a:bodyPr/>
          <a:lstStyle/>
          <a:p>
            <a:endParaRPr lang="en-US"/>
          </a:p>
        </p:txBody>
      </p:sp>
      <p:sp>
        <p:nvSpPr>
          <p:cNvPr id="2056" name="Line 6"/>
          <p:cNvSpPr>
            <a:spLocks noChangeShapeType="1"/>
          </p:cNvSpPr>
          <p:nvPr/>
        </p:nvSpPr>
        <p:spPr bwMode="auto">
          <a:xfrm>
            <a:off x="2286000" y="2971800"/>
            <a:ext cx="4572000" cy="0"/>
          </a:xfrm>
          <a:prstGeom prst="line">
            <a:avLst/>
          </a:prstGeom>
          <a:noFill/>
          <a:ln w="9525">
            <a:solidFill>
              <a:schemeClr val="tx1"/>
            </a:solidFill>
            <a:round/>
            <a:headEnd/>
            <a:tailEnd/>
          </a:ln>
        </p:spPr>
        <p:txBody>
          <a:bodyPr/>
          <a:lstStyle/>
          <a:p>
            <a:endParaRPr lang="en-US"/>
          </a:p>
        </p:txBody>
      </p:sp>
      <p:sp>
        <p:nvSpPr>
          <p:cNvPr id="2057" name="Line 7"/>
          <p:cNvSpPr>
            <a:spLocks noChangeShapeType="1"/>
          </p:cNvSpPr>
          <p:nvPr/>
        </p:nvSpPr>
        <p:spPr bwMode="auto">
          <a:xfrm>
            <a:off x="2286000" y="1371600"/>
            <a:ext cx="4572000" cy="0"/>
          </a:xfrm>
          <a:prstGeom prst="line">
            <a:avLst/>
          </a:prstGeom>
          <a:noFill/>
          <a:ln w="9525">
            <a:solidFill>
              <a:schemeClr val="tx1"/>
            </a:solidFill>
            <a:round/>
            <a:headEnd/>
            <a:tailEnd/>
          </a:ln>
        </p:spPr>
        <p:txBody>
          <a:bodyPr/>
          <a:lstStyle/>
          <a:p>
            <a:endParaRPr lang="en-US"/>
          </a:p>
        </p:txBody>
      </p:sp>
      <p:sp>
        <p:nvSpPr>
          <p:cNvPr id="2058" name="Text Box 8"/>
          <p:cNvSpPr txBox="1">
            <a:spLocks noChangeArrowheads="1"/>
          </p:cNvSpPr>
          <p:nvPr/>
        </p:nvSpPr>
        <p:spPr bwMode="auto">
          <a:xfrm>
            <a:off x="1812925" y="2743200"/>
            <a:ext cx="368300" cy="396875"/>
          </a:xfrm>
          <a:prstGeom prst="rect">
            <a:avLst/>
          </a:prstGeom>
          <a:noFill/>
          <a:ln w="9525" algn="ctr">
            <a:noFill/>
            <a:miter lim="800000"/>
            <a:headEnd/>
            <a:tailEnd/>
          </a:ln>
        </p:spPr>
        <p:txBody>
          <a:bodyPr wrap="none">
            <a:spAutoFit/>
          </a:bodyPr>
          <a:lstStyle/>
          <a:p>
            <a:r>
              <a:rPr lang="en-US" sz="2000"/>
              <a:t>A</a:t>
            </a:r>
          </a:p>
        </p:txBody>
      </p:sp>
      <p:sp>
        <p:nvSpPr>
          <p:cNvPr id="2059" name="Text Box 9"/>
          <p:cNvSpPr txBox="1">
            <a:spLocks noChangeArrowheads="1"/>
          </p:cNvSpPr>
          <p:nvPr/>
        </p:nvSpPr>
        <p:spPr bwMode="auto">
          <a:xfrm>
            <a:off x="1828800" y="1143000"/>
            <a:ext cx="354013" cy="396875"/>
          </a:xfrm>
          <a:prstGeom prst="rect">
            <a:avLst/>
          </a:prstGeom>
          <a:noFill/>
          <a:ln w="9525" algn="ctr">
            <a:noFill/>
            <a:miter lim="800000"/>
            <a:headEnd/>
            <a:tailEnd/>
          </a:ln>
        </p:spPr>
        <p:txBody>
          <a:bodyPr wrap="none">
            <a:spAutoFit/>
          </a:bodyPr>
          <a:lstStyle/>
          <a:p>
            <a:r>
              <a:rPr lang="en-US" sz="2000"/>
              <a:t>B</a:t>
            </a:r>
          </a:p>
        </p:txBody>
      </p:sp>
      <p:sp>
        <p:nvSpPr>
          <p:cNvPr id="2060" name="Line 10"/>
          <p:cNvSpPr>
            <a:spLocks noChangeShapeType="1"/>
          </p:cNvSpPr>
          <p:nvPr/>
        </p:nvSpPr>
        <p:spPr bwMode="auto">
          <a:xfrm>
            <a:off x="3276600" y="2895600"/>
            <a:ext cx="0" cy="152400"/>
          </a:xfrm>
          <a:prstGeom prst="line">
            <a:avLst/>
          </a:prstGeom>
          <a:noFill/>
          <a:ln w="9525">
            <a:solidFill>
              <a:schemeClr val="tx1"/>
            </a:solidFill>
            <a:round/>
            <a:headEnd/>
            <a:tailEnd/>
          </a:ln>
        </p:spPr>
        <p:txBody>
          <a:bodyPr/>
          <a:lstStyle/>
          <a:p>
            <a:endParaRPr lang="en-US"/>
          </a:p>
        </p:txBody>
      </p:sp>
      <p:sp>
        <p:nvSpPr>
          <p:cNvPr id="2061" name="Line 11"/>
          <p:cNvSpPr>
            <a:spLocks noChangeShapeType="1"/>
          </p:cNvSpPr>
          <p:nvPr/>
        </p:nvSpPr>
        <p:spPr bwMode="auto">
          <a:xfrm>
            <a:off x="5943600" y="2895600"/>
            <a:ext cx="0" cy="152400"/>
          </a:xfrm>
          <a:prstGeom prst="line">
            <a:avLst/>
          </a:prstGeom>
          <a:noFill/>
          <a:ln w="9525">
            <a:solidFill>
              <a:schemeClr val="tx1"/>
            </a:solidFill>
            <a:round/>
            <a:headEnd/>
            <a:tailEnd/>
          </a:ln>
        </p:spPr>
        <p:txBody>
          <a:bodyPr/>
          <a:lstStyle/>
          <a:p>
            <a:endParaRPr lang="en-US"/>
          </a:p>
        </p:txBody>
      </p:sp>
      <p:sp>
        <p:nvSpPr>
          <p:cNvPr id="2062" name="Line 12"/>
          <p:cNvSpPr>
            <a:spLocks noChangeShapeType="1"/>
          </p:cNvSpPr>
          <p:nvPr/>
        </p:nvSpPr>
        <p:spPr bwMode="auto">
          <a:xfrm>
            <a:off x="4114800" y="1295400"/>
            <a:ext cx="0" cy="152400"/>
          </a:xfrm>
          <a:prstGeom prst="line">
            <a:avLst/>
          </a:prstGeom>
          <a:noFill/>
          <a:ln w="9525">
            <a:solidFill>
              <a:schemeClr val="tx1"/>
            </a:solidFill>
            <a:round/>
            <a:headEnd/>
            <a:tailEnd/>
          </a:ln>
        </p:spPr>
        <p:txBody>
          <a:bodyPr/>
          <a:lstStyle/>
          <a:p>
            <a:endParaRPr lang="en-US"/>
          </a:p>
        </p:txBody>
      </p:sp>
      <p:sp>
        <p:nvSpPr>
          <p:cNvPr id="2063" name="Line 13"/>
          <p:cNvSpPr>
            <a:spLocks noChangeShapeType="1"/>
          </p:cNvSpPr>
          <p:nvPr/>
        </p:nvSpPr>
        <p:spPr bwMode="auto">
          <a:xfrm>
            <a:off x="5029200" y="1295400"/>
            <a:ext cx="0" cy="152400"/>
          </a:xfrm>
          <a:prstGeom prst="line">
            <a:avLst/>
          </a:prstGeom>
          <a:noFill/>
          <a:ln w="9525">
            <a:solidFill>
              <a:schemeClr val="tx1"/>
            </a:solidFill>
            <a:round/>
            <a:headEnd/>
            <a:tailEnd/>
          </a:ln>
        </p:spPr>
        <p:txBody>
          <a:bodyPr/>
          <a:lstStyle/>
          <a:p>
            <a:endParaRPr lang="en-US"/>
          </a:p>
        </p:txBody>
      </p:sp>
      <p:sp>
        <p:nvSpPr>
          <p:cNvPr id="2064" name="Line 14"/>
          <p:cNvSpPr>
            <a:spLocks noChangeShapeType="1"/>
          </p:cNvSpPr>
          <p:nvPr/>
        </p:nvSpPr>
        <p:spPr bwMode="auto">
          <a:xfrm flipV="1">
            <a:off x="3276600" y="1371600"/>
            <a:ext cx="838200" cy="1600200"/>
          </a:xfrm>
          <a:prstGeom prst="line">
            <a:avLst/>
          </a:prstGeom>
          <a:noFill/>
          <a:ln w="9525">
            <a:solidFill>
              <a:schemeClr val="tx1"/>
            </a:solidFill>
            <a:round/>
            <a:headEnd/>
            <a:tailEnd type="triangle" w="med" len="med"/>
          </a:ln>
        </p:spPr>
        <p:txBody>
          <a:bodyPr/>
          <a:lstStyle/>
          <a:p>
            <a:endParaRPr lang="en-US"/>
          </a:p>
        </p:txBody>
      </p:sp>
      <p:sp>
        <p:nvSpPr>
          <p:cNvPr id="2065" name="Line 15"/>
          <p:cNvSpPr>
            <a:spLocks noChangeShapeType="1"/>
          </p:cNvSpPr>
          <p:nvPr/>
        </p:nvSpPr>
        <p:spPr bwMode="auto">
          <a:xfrm>
            <a:off x="5029200" y="1371600"/>
            <a:ext cx="914400" cy="1600200"/>
          </a:xfrm>
          <a:prstGeom prst="line">
            <a:avLst/>
          </a:prstGeom>
          <a:noFill/>
          <a:ln w="9525">
            <a:solidFill>
              <a:schemeClr val="tx1"/>
            </a:solidFill>
            <a:round/>
            <a:headEnd/>
            <a:tailEnd type="triangle" w="med" len="med"/>
          </a:ln>
        </p:spPr>
        <p:txBody>
          <a:bodyPr/>
          <a:lstStyle/>
          <a:p>
            <a:endParaRPr lang="en-US"/>
          </a:p>
        </p:txBody>
      </p:sp>
      <p:sp>
        <p:nvSpPr>
          <p:cNvPr id="2066" name="Text Box 16"/>
          <p:cNvSpPr txBox="1">
            <a:spLocks noChangeArrowheads="1"/>
          </p:cNvSpPr>
          <p:nvPr/>
        </p:nvSpPr>
        <p:spPr bwMode="auto">
          <a:xfrm>
            <a:off x="2955925" y="2933700"/>
            <a:ext cx="400050" cy="366713"/>
          </a:xfrm>
          <a:prstGeom prst="rect">
            <a:avLst/>
          </a:prstGeom>
          <a:noFill/>
          <a:ln w="9525" algn="ctr">
            <a:noFill/>
            <a:miter lim="800000"/>
            <a:headEnd/>
            <a:tailEnd/>
          </a:ln>
        </p:spPr>
        <p:txBody>
          <a:bodyPr wrap="none">
            <a:spAutoFit/>
          </a:bodyPr>
          <a:lstStyle/>
          <a:p>
            <a:r>
              <a:rPr lang="en-US" sz="1800"/>
              <a:t>T</a:t>
            </a:r>
            <a:r>
              <a:rPr lang="en-US" sz="1800" baseline="-25000"/>
              <a:t>1</a:t>
            </a:r>
            <a:endParaRPr lang="en-US" sz="1800"/>
          </a:p>
        </p:txBody>
      </p:sp>
      <p:sp>
        <p:nvSpPr>
          <p:cNvPr id="2067" name="Text Box 17"/>
          <p:cNvSpPr txBox="1">
            <a:spLocks noChangeArrowheads="1"/>
          </p:cNvSpPr>
          <p:nvPr/>
        </p:nvSpPr>
        <p:spPr bwMode="auto">
          <a:xfrm>
            <a:off x="37338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2</a:t>
            </a:r>
            <a:endParaRPr lang="en-US" sz="1800"/>
          </a:p>
        </p:txBody>
      </p:sp>
      <p:sp>
        <p:nvSpPr>
          <p:cNvPr id="2068" name="Text Box 18"/>
          <p:cNvSpPr txBox="1">
            <a:spLocks noChangeArrowheads="1"/>
          </p:cNvSpPr>
          <p:nvPr/>
        </p:nvSpPr>
        <p:spPr bwMode="auto">
          <a:xfrm>
            <a:off x="49530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3</a:t>
            </a:r>
            <a:endParaRPr lang="en-US" sz="1800"/>
          </a:p>
        </p:txBody>
      </p:sp>
      <p:sp>
        <p:nvSpPr>
          <p:cNvPr id="2069" name="Text Box 19"/>
          <p:cNvSpPr txBox="1">
            <a:spLocks noChangeArrowheads="1"/>
          </p:cNvSpPr>
          <p:nvPr/>
        </p:nvSpPr>
        <p:spPr bwMode="auto">
          <a:xfrm>
            <a:off x="5943600" y="2895600"/>
            <a:ext cx="400050" cy="366713"/>
          </a:xfrm>
          <a:prstGeom prst="rect">
            <a:avLst/>
          </a:prstGeom>
          <a:noFill/>
          <a:ln w="9525" algn="ctr">
            <a:noFill/>
            <a:miter lim="800000"/>
            <a:headEnd/>
            <a:tailEnd/>
          </a:ln>
        </p:spPr>
        <p:txBody>
          <a:bodyPr wrap="none">
            <a:spAutoFit/>
          </a:bodyPr>
          <a:lstStyle/>
          <a:p>
            <a:r>
              <a:rPr lang="en-US" sz="1800"/>
              <a:t>T</a:t>
            </a:r>
            <a:r>
              <a:rPr lang="en-US" sz="1800" baseline="-25000"/>
              <a:t>4</a:t>
            </a:r>
            <a:endParaRPr lang="en-US" sz="1800"/>
          </a:p>
        </p:txBody>
      </p:sp>
      <p:sp>
        <p:nvSpPr>
          <p:cNvPr id="3" name="Slide Number Placeholder 2"/>
          <p:cNvSpPr>
            <a:spLocks noGrp="1"/>
          </p:cNvSpPr>
          <p:nvPr>
            <p:ph type="sldNum" sz="quarter" idx="12"/>
          </p:nvPr>
        </p:nvSpPr>
        <p:spPr/>
        <p:txBody>
          <a:bodyPr/>
          <a:lstStyle/>
          <a:p>
            <a:pPr>
              <a:defRPr/>
            </a:pPr>
            <a:fld id="{3DA6BF65-2751-4125-A90B-D5BF70E60504}" type="slidenum">
              <a:rPr lang="en-US" smtClean="0"/>
              <a:pPr>
                <a:defRPr/>
              </a:pPr>
              <a:t>44</a:t>
            </a:fld>
            <a:endParaRPr lang="en-US"/>
          </a:p>
        </p:txBody>
      </p:sp>
      <p:sp>
        <p:nvSpPr>
          <p:cNvPr id="2" name="Footer Placeholder 1"/>
          <p:cNvSpPr>
            <a:spLocks noGrp="1"/>
          </p:cNvSpPr>
          <p:nvPr>
            <p:ph type="ftr" sz="quarter" idx="10"/>
          </p:nvPr>
        </p:nvSpPr>
        <p:spPr/>
        <p:txBody>
          <a:bodyPr/>
          <a:lstStyle/>
          <a:p>
            <a:pPr>
              <a:defRPr/>
            </a:pPr>
            <a:r>
              <a:rPr lang="en-US" smtClean="0"/>
              <a:t>Distributed System(DS)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5"/>
          <p:cNvSpPr>
            <a:spLocks noGrp="1" noChangeArrowheads="1"/>
          </p:cNvSpPr>
          <p:nvPr>
            <p:ph type="title"/>
          </p:nvPr>
        </p:nvSpPr>
        <p:spPr/>
        <p:txBody>
          <a:bodyPr/>
          <a:lstStyle/>
          <a:p>
            <a:pPr eaLnBrk="1" hangingPunct="1"/>
            <a:r>
              <a:rPr lang="en-US" smtClean="0"/>
              <a:t>NTP (Network Time Protocol)</a:t>
            </a:r>
          </a:p>
        </p:txBody>
      </p:sp>
      <p:graphicFrame>
        <p:nvGraphicFramePr>
          <p:cNvPr id="3075" name="Object 21"/>
          <p:cNvGraphicFramePr>
            <a:graphicFrameLocks noGrp="1" noChangeAspect="1"/>
          </p:cNvGraphicFramePr>
          <p:nvPr>
            <p:ph sz="quarter" idx="1"/>
          </p:nvPr>
        </p:nvGraphicFramePr>
        <p:xfrm>
          <a:off x="3048000" y="3962400"/>
          <a:ext cx="1155700" cy="393700"/>
        </p:xfrm>
        <a:graphic>
          <a:graphicData uri="http://schemas.openxmlformats.org/presentationml/2006/ole">
            <mc:AlternateContent xmlns:mc="http://schemas.openxmlformats.org/markup-compatibility/2006">
              <mc:Choice xmlns:v="urn:schemas-microsoft-com:vml" Requires="v">
                <p:oleObj spid="_x0000_s2533" name="Equation" r:id="rId4" imgW="1155600" imgH="393480" progId="Equation.3">
                  <p:embed/>
                </p:oleObj>
              </mc:Choice>
              <mc:Fallback>
                <p:oleObj name="Equation" r:id="rId4" imgW="1155600" imgH="39348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962400"/>
                        <a:ext cx="1155700" cy="3937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074" name="Object 20"/>
          <p:cNvGraphicFramePr>
            <a:graphicFrameLocks noGrp="1" noChangeAspect="1"/>
          </p:cNvGraphicFramePr>
          <p:nvPr>
            <p:ph sz="quarter" idx="2"/>
            <p:extLst>
              <p:ext uri="{D42A27DB-BD31-4B8C-83A1-F6EECF244321}">
                <p14:modId xmlns:p14="http://schemas.microsoft.com/office/powerpoint/2010/main" val="1356214680"/>
              </p:ext>
            </p:extLst>
          </p:nvPr>
        </p:nvGraphicFramePr>
        <p:xfrm>
          <a:off x="1432718" y="5638800"/>
          <a:ext cx="6278563" cy="922337"/>
        </p:xfrm>
        <a:graphic>
          <a:graphicData uri="http://schemas.openxmlformats.org/presentationml/2006/ole">
            <mc:AlternateContent xmlns:mc="http://schemas.openxmlformats.org/markup-compatibility/2006">
              <mc:Choice xmlns:v="urn:schemas-microsoft-com:vml" Requires="v">
                <p:oleObj spid="_x0000_s2534" name="Equation" r:id="rId6" imgW="2679480" imgH="393480" progId="Equation.3">
                  <p:embed/>
                </p:oleObj>
              </mc:Choice>
              <mc:Fallback>
                <p:oleObj name="Equation" r:id="rId6" imgW="2679480" imgH="39348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2718" y="5638800"/>
                        <a:ext cx="6278563" cy="9223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77" name="Rectangle 2"/>
          <p:cNvSpPr>
            <a:spLocks noGrp="1" noChangeArrowheads="1"/>
          </p:cNvSpPr>
          <p:nvPr>
            <p:ph type="body" sz="half" idx="3"/>
          </p:nvPr>
        </p:nvSpPr>
        <p:spPr>
          <a:xfrm>
            <a:off x="685800" y="3276600"/>
            <a:ext cx="7772400" cy="2895600"/>
          </a:xfrm>
        </p:spPr>
        <p:txBody>
          <a:bodyPr/>
          <a:lstStyle/>
          <a:p>
            <a:pPr eaLnBrk="1" hangingPunct="1"/>
            <a:r>
              <a:rPr lang="en-US" sz="2800" dirty="0" smtClean="0"/>
              <a:t>One-way transit time is approximately ½ total, i.e.,</a:t>
            </a:r>
          </a:p>
          <a:p>
            <a:pPr lvl="3" eaLnBrk="1" hangingPunct="1">
              <a:buFontTx/>
              <a:buNone/>
            </a:pPr>
            <a:r>
              <a:rPr lang="en-US" sz="1800" dirty="0" smtClean="0"/>
              <a:t/>
            </a:r>
            <a:br>
              <a:rPr lang="en-US" sz="1800" dirty="0" smtClean="0"/>
            </a:br>
            <a:r>
              <a:rPr lang="en-US" sz="1800" dirty="0" smtClean="0"/>
              <a:t/>
            </a:r>
            <a:br>
              <a:rPr lang="en-US" sz="1800" dirty="0" smtClean="0"/>
            </a:br>
            <a:endParaRPr lang="en-US" sz="1800" dirty="0" smtClean="0"/>
          </a:p>
          <a:p>
            <a:pPr eaLnBrk="1" hangingPunct="1"/>
            <a:r>
              <a:rPr lang="en-US" sz="2800" i="1" dirty="0" smtClean="0"/>
              <a:t>B</a:t>
            </a:r>
            <a:r>
              <a:rPr lang="en-US" sz="2800" dirty="0" smtClean="0"/>
              <a:t>’s clock at </a:t>
            </a:r>
            <a:r>
              <a:rPr lang="en-US" sz="2800" i="1" dirty="0" smtClean="0"/>
              <a:t>T</a:t>
            </a:r>
            <a:r>
              <a:rPr lang="en-US" sz="2800" i="1" baseline="-25000" dirty="0" smtClean="0"/>
              <a:t>4</a:t>
            </a:r>
            <a:r>
              <a:rPr lang="en-US" sz="2800" dirty="0" smtClean="0"/>
              <a:t> reads approximately</a:t>
            </a:r>
            <a:endParaRPr lang="en-US" sz="2800" i="1" dirty="0" smtClean="0"/>
          </a:p>
        </p:txBody>
      </p:sp>
      <p:sp>
        <p:nvSpPr>
          <p:cNvPr id="3078" name="Line 3"/>
          <p:cNvSpPr>
            <a:spLocks noChangeShapeType="1"/>
          </p:cNvSpPr>
          <p:nvPr/>
        </p:nvSpPr>
        <p:spPr bwMode="auto">
          <a:xfrm>
            <a:off x="4114800" y="1371600"/>
            <a:ext cx="0" cy="1600200"/>
          </a:xfrm>
          <a:prstGeom prst="line">
            <a:avLst/>
          </a:prstGeom>
          <a:noFill/>
          <a:ln w="3175">
            <a:solidFill>
              <a:schemeClr val="tx1"/>
            </a:solidFill>
            <a:prstDash val="dash"/>
            <a:round/>
            <a:headEnd/>
            <a:tailEnd/>
          </a:ln>
        </p:spPr>
        <p:txBody>
          <a:bodyPr/>
          <a:lstStyle/>
          <a:p>
            <a:endParaRPr lang="en-US"/>
          </a:p>
        </p:txBody>
      </p:sp>
      <p:sp>
        <p:nvSpPr>
          <p:cNvPr id="3079" name="Line 4"/>
          <p:cNvSpPr>
            <a:spLocks noChangeShapeType="1"/>
          </p:cNvSpPr>
          <p:nvPr/>
        </p:nvSpPr>
        <p:spPr bwMode="auto">
          <a:xfrm>
            <a:off x="5029200" y="1371600"/>
            <a:ext cx="0" cy="1600200"/>
          </a:xfrm>
          <a:prstGeom prst="line">
            <a:avLst/>
          </a:prstGeom>
          <a:noFill/>
          <a:ln w="3175">
            <a:solidFill>
              <a:schemeClr val="tx1"/>
            </a:solidFill>
            <a:prstDash val="dash"/>
            <a:round/>
            <a:headEnd/>
            <a:tailEnd/>
          </a:ln>
        </p:spPr>
        <p:txBody>
          <a:bodyPr/>
          <a:lstStyle/>
          <a:p>
            <a:endParaRPr lang="en-US"/>
          </a:p>
        </p:txBody>
      </p:sp>
      <p:sp>
        <p:nvSpPr>
          <p:cNvPr id="3081" name="Line 6"/>
          <p:cNvSpPr>
            <a:spLocks noChangeShapeType="1"/>
          </p:cNvSpPr>
          <p:nvPr/>
        </p:nvSpPr>
        <p:spPr bwMode="auto">
          <a:xfrm>
            <a:off x="2286000" y="2971800"/>
            <a:ext cx="4572000" cy="0"/>
          </a:xfrm>
          <a:prstGeom prst="line">
            <a:avLst/>
          </a:prstGeom>
          <a:noFill/>
          <a:ln w="9525">
            <a:solidFill>
              <a:schemeClr val="tx1"/>
            </a:solidFill>
            <a:round/>
            <a:headEnd/>
            <a:tailEnd/>
          </a:ln>
        </p:spPr>
        <p:txBody>
          <a:bodyPr/>
          <a:lstStyle/>
          <a:p>
            <a:endParaRPr lang="en-US"/>
          </a:p>
        </p:txBody>
      </p:sp>
      <p:sp>
        <p:nvSpPr>
          <p:cNvPr id="3082" name="Line 7"/>
          <p:cNvSpPr>
            <a:spLocks noChangeShapeType="1"/>
          </p:cNvSpPr>
          <p:nvPr/>
        </p:nvSpPr>
        <p:spPr bwMode="auto">
          <a:xfrm>
            <a:off x="2286000" y="1371600"/>
            <a:ext cx="4572000" cy="0"/>
          </a:xfrm>
          <a:prstGeom prst="line">
            <a:avLst/>
          </a:prstGeom>
          <a:noFill/>
          <a:ln w="9525">
            <a:solidFill>
              <a:schemeClr val="tx1"/>
            </a:solidFill>
            <a:round/>
            <a:headEnd/>
            <a:tailEnd/>
          </a:ln>
        </p:spPr>
        <p:txBody>
          <a:bodyPr/>
          <a:lstStyle/>
          <a:p>
            <a:endParaRPr lang="en-US"/>
          </a:p>
        </p:txBody>
      </p:sp>
      <p:sp>
        <p:nvSpPr>
          <p:cNvPr id="3083" name="Text Box 8"/>
          <p:cNvSpPr txBox="1">
            <a:spLocks noChangeArrowheads="1"/>
          </p:cNvSpPr>
          <p:nvPr/>
        </p:nvSpPr>
        <p:spPr bwMode="auto">
          <a:xfrm>
            <a:off x="1812925" y="2743200"/>
            <a:ext cx="368300" cy="396875"/>
          </a:xfrm>
          <a:prstGeom prst="rect">
            <a:avLst/>
          </a:prstGeom>
          <a:noFill/>
          <a:ln w="9525" algn="ctr">
            <a:noFill/>
            <a:miter lim="800000"/>
            <a:headEnd/>
            <a:tailEnd/>
          </a:ln>
        </p:spPr>
        <p:txBody>
          <a:bodyPr wrap="none">
            <a:spAutoFit/>
          </a:bodyPr>
          <a:lstStyle/>
          <a:p>
            <a:r>
              <a:rPr lang="en-US" sz="2000"/>
              <a:t>A</a:t>
            </a:r>
          </a:p>
        </p:txBody>
      </p:sp>
      <p:sp>
        <p:nvSpPr>
          <p:cNvPr id="3084" name="Text Box 9"/>
          <p:cNvSpPr txBox="1">
            <a:spLocks noChangeArrowheads="1"/>
          </p:cNvSpPr>
          <p:nvPr/>
        </p:nvSpPr>
        <p:spPr bwMode="auto">
          <a:xfrm>
            <a:off x="1828800" y="1143000"/>
            <a:ext cx="354013" cy="396875"/>
          </a:xfrm>
          <a:prstGeom prst="rect">
            <a:avLst/>
          </a:prstGeom>
          <a:noFill/>
          <a:ln w="9525" algn="ctr">
            <a:noFill/>
            <a:miter lim="800000"/>
            <a:headEnd/>
            <a:tailEnd/>
          </a:ln>
        </p:spPr>
        <p:txBody>
          <a:bodyPr wrap="none">
            <a:spAutoFit/>
          </a:bodyPr>
          <a:lstStyle/>
          <a:p>
            <a:r>
              <a:rPr lang="en-US" sz="2000"/>
              <a:t>B</a:t>
            </a:r>
          </a:p>
        </p:txBody>
      </p:sp>
      <p:sp>
        <p:nvSpPr>
          <p:cNvPr id="3085" name="Line 10"/>
          <p:cNvSpPr>
            <a:spLocks noChangeShapeType="1"/>
          </p:cNvSpPr>
          <p:nvPr/>
        </p:nvSpPr>
        <p:spPr bwMode="auto">
          <a:xfrm>
            <a:off x="3276600" y="2895600"/>
            <a:ext cx="0" cy="152400"/>
          </a:xfrm>
          <a:prstGeom prst="line">
            <a:avLst/>
          </a:prstGeom>
          <a:noFill/>
          <a:ln w="9525">
            <a:solidFill>
              <a:schemeClr val="tx1"/>
            </a:solidFill>
            <a:round/>
            <a:headEnd/>
            <a:tailEnd/>
          </a:ln>
        </p:spPr>
        <p:txBody>
          <a:bodyPr/>
          <a:lstStyle/>
          <a:p>
            <a:endParaRPr lang="en-US"/>
          </a:p>
        </p:txBody>
      </p:sp>
      <p:sp>
        <p:nvSpPr>
          <p:cNvPr id="3086" name="Line 11"/>
          <p:cNvSpPr>
            <a:spLocks noChangeShapeType="1"/>
          </p:cNvSpPr>
          <p:nvPr/>
        </p:nvSpPr>
        <p:spPr bwMode="auto">
          <a:xfrm>
            <a:off x="5943600" y="2895600"/>
            <a:ext cx="0" cy="152400"/>
          </a:xfrm>
          <a:prstGeom prst="line">
            <a:avLst/>
          </a:prstGeom>
          <a:noFill/>
          <a:ln w="9525">
            <a:solidFill>
              <a:schemeClr val="tx1"/>
            </a:solidFill>
            <a:round/>
            <a:headEnd/>
            <a:tailEnd/>
          </a:ln>
        </p:spPr>
        <p:txBody>
          <a:bodyPr/>
          <a:lstStyle/>
          <a:p>
            <a:endParaRPr lang="en-US"/>
          </a:p>
        </p:txBody>
      </p:sp>
      <p:sp>
        <p:nvSpPr>
          <p:cNvPr id="3087" name="Line 12"/>
          <p:cNvSpPr>
            <a:spLocks noChangeShapeType="1"/>
          </p:cNvSpPr>
          <p:nvPr/>
        </p:nvSpPr>
        <p:spPr bwMode="auto">
          <a:xfrm>
            <a:off x="4114800" y="1295400"/>
            <a:ext cx="0" cy="152400"/>
          </a:xfrm>
          <a:prstGeom prst="line">
            <a:avLst/>
          </a:prstGeom>
          <a:noFill/>
          <a:ln w="9525">
            <a:solidFill>
              <a:schemeClr val="tx1"/>
            </a:solidFill>
            <a:round/>
            <a:headEnd/>
            <a:tailEnd/>
          </a:ln>
        </p:spPr>
        <p:txBody>
          <a:bodyPr/>
          <a:lstStyle/>
          <a:p>
            <a:endParaRPr lang="en-US"/>
          </a:p>
        </p:txBody>
      </p:sp>
      <p:sp>
        <p:nvSpPr>
          <p:cNvPr id="3088" name="Line 13"/>
          <p:cNvSpPr>
            <a:spLocks noChangeShapeType="1"/>
          </p:cNvSpPr>
          <p:nvPr/>
        </p:nvSpPr>
        <p:spPr bwMode="auto">
          <a:xfrm>
            <a:off x="5029200" y="1295400"/>
            <a:ext cx="0" cy="152400"/>
          </a:xfrm>
          <a:prstGeom prst="line">
            <a:avLst/>
          </a:prstGeom>
          <a:noFill/>
          <a:ln w="9525">
            <a:solidFill>
              <a:schemeClr val="tx1"/>
            </a:solidFill>
            <a:round/>
            <a:headEnd/>
            <a:tailEnd/>
          </a:ln>
        </p:spPr>
        <p:txBody>
          <a:bodyPr/>
          <a:lstStyle/>
          <a:p>
            <a:endParaRPr lang="en-US"/>
          </a:p>
        </p:txBody>
      </p:sp>
      <p:sp>
        <p:nvSpPr>
          <p:cNvPr id="3089" name="Line 14"/>
          <p:cNvSpPr>
            <a:spLocks noChangeShapeType="1"/>
          </p:cNvSpPr>
          <p:nvPr/>
        </p:nvSpPr>
        <p:spPr bwMode="auto">
          <a:xfrm flipV="1">
            <a:off x="3276600" y="1371600"/>
            <a:ext cx="838200" cy="1600200"/>
          </a:xfrm>
          <a:prstGeom prst="line">
            <a:avLst/>
          </a:prstGeom>
          <a:noFill/>
          <a:ln w="9525">
            <a:solidFill>
              <a:schemeClr val="tx1"/>
            </a:solidFill>
            <a:round/>
            <a:headEnd/>
            <a:tailEnd type="triangle" w="med" len="med"/>
          </a:ln>
        </p:spPr>
        <p:txBody>
          <a:bodyPr/>
          <a:lstStyle/>
          <a:p>
            <a:endParaRPr lang="en-US"/>
          </a:p>
        </p:txBody>
      </p:sp>
      <p:sp>
        <p:nvSpPr>
          <p:cNvPr id="3090" name="Line 15"/>
          <p:cNvSpPr>
            <a:spLocks noChangeShapeType="1"/>
          </p:cNvSpPr>
          <p:nvPr/>
        </p:nvSpPr>
        <p:spPr bwMode="auto">
          <a:xfrm>
            <a:off x="5029200" y="1371600"/>
            <a:ext cx="914400" cy="1600200"/>
          </a:xfrm>
          <a:prstGeom prst="line">
            <a:avLst/>
          </a:prstGeom>
          <a:noFill/>
          <a:ln w="9525">
            <a:solidFill>
              <a:schemeClr val="tx1"/>
            </a:solidFill>
            <a:round/>
            <a:headEnd/>
            <a:tailEnd type="triangle" w="med" len="med"/>
          </a:ln>
        </p:spPr>
        <p:txBody>
          <a:bodyPr/>
          <a:lstStyle/>
          <a:p>
            <a:endParaRPr lang="en-US"/>
          </a:p>
        </p:txBody>
      </p:sp>
      <p:sp>
        <p:nvSpPr>
          <p:cNvPr id="3091" name="Text Box 16"/>
          <p:cNvSpPr txBox="1">
            <a:spLocks noChangeArrowheads="1"/>
          </p:cNvSpPr>
          <p:nvPr/>
        </p:nvSpPr>
        <p:spPr bwMode="auto">
          <a:xfrm>
            <a:off x="2955925" y="2933700"/>
            <a:ext cx="400050" cy="366713"/>
          </a:xfrm>
          <a:prstGeom prst="rect">
            <a:avLst/>
          </a:prstGeom>
          <a:noFill/>
          <a:ln w="9525" algn="ctr">
            <a:noFill/>
            <a:miter lim="800000"/>
            <a:headEnd/>
            <a:tailEnd/>
          </a:ln>
        </p:spPr>
        <p:txBody>
          <a:bodyPr wrap="none">
            <a:spAutoFit/>
          </a:bodyPr>
          <a:lstStyle/>
          <a:p>
            <a:r>
              <a:rPr lang="en-US" sz="1800"/>
              <a:t>T</a:t>
            </a:r>
            <a:r>
              <a:rPr lang="en-US" sz="1800" baseline="-25000"/>
              <a:t>1</a:t>
            </a:r>
            <a:endParaRPr lang="en-US" sz="1800"/>
          </a:p>
        </p:txBody>
      </p:sp>
      <p:sp>
        <p:nvSpPr>
          <p:cNvPr id="3092" name="Text Box 17"/>
          <p:cNvSpPr txBox="1">
            <a:spLocks noChangeArrowheads="1"/>
          </p:cNvSpPr>
          <p:nvPr/>
        </p:nvSpPr>
        <p:spPr bwMode="auto">
          <a:xfrm>
            <a:off x="37338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2</a:t>
            </a:r>
            <a:endParaRPr lang="en-US" sz="1800"/>
          </a:p>
        </p:txBody>
      </p:sp>
      <p:sp>
        <p:nvSpPr>
          <p:cNvPr id="3093" name="Text Box 18"/>
          <p:cNvSpPr txBox="1">
            <a:spLocks noChangeArrowheads="1"/>
          </p:cNvSpPr>
          <p:nvPr/>
        </p:nvSpPr>
        <p:spPr bwMode="auto">
          <a:xfrm>
            <a:off x="49530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3</a:t>
            </a:r>
            <a:endParaRPr lang="en-US" sz="1800"/>
          </a:p>
        </p:txBody>
      </p:sp>
      <p:sp>
        <p:nvSpPr>
          <p:cNvPr id="3094" name="Text Box 19"/>
          <p:cNvSpPr txBox="1">
            <a:spLocks noChangeArrowheads="1"/>
          </p:cNvSpPr>
          <p:nvPr/>
        </p:nvSpPr>
        <p:spPr bwMode="auto">
          <a:xfrm>
            <a:off x="5943600" y="2895600"/>
            <a:ext cx="400050" cy="366713"/>
          </a:xfrm>
          <a:prstGeom prst="rect">
            <a:avLst/>
          </a:prstGeom>
          <a:noFill/>
          <a:ln w="9525" algn="ctr">
            <a:noFill/>
            <a:miter lim="800000"/>
            <a:headEnd/>
            <a:tailEnd/>
          </a:ln>
        </p:spPr>
        <p:txBody>
          <a:bodyPr wrap="none">
            <a:spAutoFit/>
          </a:bodyPr>
          <a:lstStyle/>
          <a:p>
            <a:r>
              <a:rPr lang="en-US" sz="1800"/>
              <a:t>T</a:t>
            </a:r>
            <a:r>
              <a:rPr lang="en-US" sz="1800" baseline="-25000"/>
              <a:t>4</a:t>
            </a:r>
            <a:endParaRPr lang="en-US" sz="1800"/>
          </a:p>
        </p:txBody>
      </p:sp>
      <p:sp>
        <p:nvSpPr>
          <p:cNvPr id="3" name="Slide Number Placeholder 2"/>
          <p:cNvSpPr>
            <a:spLocks noGrp="1"/>
          </p:cNvSpPr>
          <p:nvPr>
            <p:ph type="sldNum" sz="quarter" idx="12"/>
          </p:nvPr>
        </p:nvSpPr>
        <p:spPr/>
        <p:txBody>
          <a:bodyPr/>
          <a:lstStyle/>
          <a:p>
            <a:pPr>
              <a:defRPr/>
            </a:pPr>
            <a:fld id="{F538869A-A1C8-4FA6-95A1-168F20ED8580}" type="slidenum">
              <a:rPr lang="en-US" smtClean="0"/>
              <a:pPr>
                <a:defRPr/>
              </a:pPr>
              <a:t>45</a:t>
            </a:fld>
            <a:endParaRPr lang="en-US"/>
          </a:p>
        </p:txBody>
      </p:sp>
      <p:sp>
        <p:nvSpPr>
          <p:cNvPr id="2" name="Footer Placeholder 1"/>
          <p:cNvSpPr>
            <a:spLocks noGrp="1"/>
          </p:cNvSpPr>
          <p:nvPr>
            <p:ph type="ftr" sz="quarter" idx="10"/>
          </p:nvPr>
        </p:nvSpPr>
        <p:spPr/>
        <p:txBody>
          <a:bodyPr/>
          <a:lstStyle/>
          <a:p>
            <a:pPr>
              <a:defRPr/>
            </a:pPr>
            <a:r>
              <a:rPr lang="en-US" smtClean="0"/>
              <a:t>Distributed System(DS)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smtClean="0"/>
              <a:t>NTP (Network Time Protocol)</a:t>
            </a:r>
          </a:p>
        </p:txBody>
      </p:sp>
      <p:graphicFrame>
        <p:nvGraphicFramePr>
          <p:cNvPr id="4099" name="Object 21"/>
          <p:cNvGraphicFramePr>
            <a:graphicFrameLocks noGrp="1" noChangeAspect="1"/>
          </p:cNvGraphicFramePr>
          <p:nvPr>
            <p:ph sz="quarter" idx="1"/>
          </p:nvPr>
        </p:nvGraphicFramePr>
        <p:xfrm>
          <a:off x="2362200" y="3810000"/>
          <a:ext cx="2438400" cy="838200"/>
        </p:xfrm>
        <a:graphic>
          <a:graphicData uri="http://schemas.openxmlformats.org/presentationml/2006/ole">
            <mc:AlternateContent xmlns:mc="http://schemas.openxmlformats.org/markup-compatibility/2006">
              <mc:Choice xmlns:v="urn:schemas-microsoft-com:vml" Requires="v">
                <p:oleObj spid="_x0000_s3557" name="Equation" r:id="rId4" imgW="1155600" imgH="393480" progId="Equation.3">
                  <p:embed/>
                </p:oleObj>
              </mc:Choice>
              <mc:Fallback>
                <p:oleObj name="Equation" r:id="rId4" imgW="1155600" imgH="39348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810000"/>
                        <a:ext cx="2438400" cy="838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098" name="Object 20"/>
          <p:cNvGraphicFramePr>
            <a:graphicFrameLocks noGrp="1" noChangeAspect="1"/>
          </p:cNvGraphicFramePr>
          <p:nvPr>
            <p:ph sz="quarter" idx="2"/>
          </p:nvPr>
        </p:nvGraphicFramePr>
        <p:xfrm>
          <a:off x="1460500" y="5181600"/>
          <a:ext cx="6224588" cy="914400"/>
        </p:xfrm>
        <a:graphic>
          <a:graphicData uri="http://schemas.openxmlformats.org/presentationml/2006/ole">
            <mc:AlternateContent xmlns:mc="http://schemas.openxmlformats.org/markup-compatibility/2006">
              <mc:Choice xmlns:v="urn:schemas-microsoft-com:vml" Requires="v">
                <p:oleObj spid="_x0000_s3558" name="Equation" r:id="rId6" imgW="2679480" imgH="393480" progId="Equation.3">
                  <p:embed/>
                </p:oleObj>
              </mc:Choice>
              <mc:Fallback>
                <p:oleObj name="Equation" r:id="rId6" imgW="2679480" imgH="39348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0500" y="5181600"/>
                        <a:ext cx="6224588" cy="914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102" name="Rectangle 3"/>
          <p:cNvSpPr>
            <a:spLocks noGrp="1" noChangeArrowheads="1"/>
          </p:cNvSpPr>
          <p:nvPr>
            <p:ph type="body" sz="half" idx="3"/>
          </p:nvPr>
        </p:nvSpPr>
        <p:spPr>
          <a:xfrm>
            <a:off x="685800" y="3276600"/>
            <a:ext cx="8077200" cy="2895600"/>
          </a:xfrm>
        </p:spPr>
        <p:txBody>
          <a:bodyPr/>
          <a:lstStyle/>
          <a:p>
            <a:pPr eaLnBrk="1" hangingPunct="1"/>
            <a:r>
              <a:rPr lang="en-US" sz="2800" i="1" dirty="0" smtClean="0"/>
              <a:t>B</a:t>
            </a:r>
            <a:r>
              <a:rPr lang="en-US" sz="2800" dirty="0" smtClean="0"/>
              <a:t>’s clock at </a:t>
            </a:r>
            <a:r>
              <a:rPr lang="en-US" sz="2800" i="1" dirty="0" smtClean="0"/>
              <a:t>T</a:t>
            </a:r>
            <a:r>
              <a:rPr lang="en-US" sz="2800" i="1" baseline="-25000" dirty="0" smtClean="0"/>
              <a:t>4</a:t>
            </a:r>
            <a:r>
              <a:rPr lang="en-US" sz="2800" dirty="0" smtClean="0"/>
              <a:t> reads approximately</a:t>
            </a:r>
          </a:p>
          <a:p>
            <a:pPr lvl="3" eaLnBrk="1" hangingPunct="1">
              <a:buFontTx/>
              <a:buNone/>
            </a:pPr>
            <a:r>
              <a:rPr lang="en-US" sz="1800" i="1" dirty="0" smtClean="0"/>
              <a:t/>
            </a:r>
            <a:br>
              <a:rPr lang="en-US" sz="1800" i="1" dirty="0" smtClean="0"/>
            </a:br>
            <a:r>
              <a:rPr lang="en-US" sz="1800" i="1" dirty="0" smtClean="0"/>
              <a:t/>
            </a:r>
            <a:br>
              <a:rPr lang="en-US" sz="1800" i="1" dirty="0" smtClean="0"/>
            </a:br>
            <a:endParaRPr lang="en-US" sz="1800" i="1" dirty="0" smtClean="0"/>
          </a:p>
          <a:p>
            <a:pPr eaLnBrk="1" hangingPunct="1"/>
            <a:r>
              <a:rPr lang="en-US" sz="2800" dirty="0" smtClean="0"/>
              <a:t>Thus, difference between </a:t>
            </a:r>
            <a:r>
              <a:rPr lang="en-US" sz="2800" i="1" dirty="0" smtClean="0"/>
              <a:t>B </a:t>
            </a:r>
            <a:r>
              <a:rPr lang="en-US" sz="2800" dirty="0" smtClean="0"/>
              <a:t>and</a:t>
            </a:r>
            <a:r>
              <a:rPr lang="en-US" sz="2800" i="1" dirty="0" smtClean="0"/>
              <a:t> A</a:t>
            </a:r>
            <a:r>
              <a:rPr lang="en-US" sz="2800" dirty="0" smtClean="0"/>
              <a:t> clocks at </a:t>
            </a:r>
            <a:r>
              <a:rPr lang="en-US" sz="2800" i="1" dirty="0" smtClean="0"/>
              <a:t>T</a:t>
            </a:r>
            <a:r>
              <a:rPr lang="en-US" sz="2800" i="1" baseline="-25000" dirty="0" smtClean="0"/>
              <a:t>4</a:t>
            </a:r>
            <a:r>
              <a:rPr lang="en-US" sz="2800" dirty="0" smtClean="0"/>
              <a:t> is</a:t>
            </a:r>
          </a:p>
        </p:txBody>
      </p:sp>
      <p:sp>
        <p:nvSpPr>
          <p:cNvPr id="4103" name="Line 4"/>
          <p:cNvSpPr>
            <a:spLocks noChangeShapeType="1"/>
          </p:cNvSpPr>
          <p:nvPr/>
        </p:nvSpPr>
        <p:spPr bwMode="auto">
          <a:xfrm>
            <a:off x="4114800" y="1371600"/>
            <a:ext cx="0" cy="1600200"/>
          </a:xfrm>
          <a:prstGeom prst="line">
            <a:avLst/>
          </a:prstGeom>
          <a:noFill/>
          <a:ln w="3175">
            <a:solidFill>
              <a:schemeClr val="tx1"/>
            </a:solidFill>
            <a:prstDash val="dash"/>
            <a:round/>
            <a:headEnd/>
            <a:tailEnd/>
          </a:ln>
        </p:spPr>
        <p:txBody>
          <a:bodyPr/>
          <a:lstStyle/>
          <a:p>
            <a:endParaRPr lang="en-US"/>
          </a:p>
        </p:txBody>
      </p:sp>
      <p:sp>
        <p:nvSpPr>
          <p:cNvPr id="4104" name="Line 5"/>
          <p:cNvSpPr>
            <a:spLocks noChangeShapeType="1"/>
          </p:cNvSpPr>
          <p:nvPr/>
        </p:nvSpPr>
        <p:spPr bwMode="auto">
          <a:xfrm>
            <a:off x="5029200" y="1371600"/>
            <a:ext cx="0" cy="1600200"/>
          </a:xfrm>
          <a:prstGeom prst="line">
            <a:avLst/>
          </a:prstGeom>
          <a:noFill/>
          <a:ln w="3175">
            <a:solidFill>
              <a:schemeClr val="tx1"/>
            </a:solidFill>
            <a:prstDash val="dash"/>
            <a:round/>
            <a:headEnd/>
            <a:tailEnd/>
          </a:ln>
        </p:spPr>
        <p:txBody>
          <a:bodyPr/>
          <a:lstStyle/>
          <a:p>
            <a:endParaRPr lang="en-US"/>
          </a:p>
        </p:txBody>
      </p:sp>
      <p:sp>
        <p:nvSpPr>
          <p:cNvPr id="4105" name="Line 6"/>
          <p:cNvSpPr>
            <a:spLocks noChangeShapeType="1"/>
          </p:cNvSpPr>
          <p:nvPr/>
        </p:nvSpPr>
        <p:spPr bwMode="auto">
          <a:xfrm>
            <a:off x="2286000" y="2971800"/>
            <a:ext cx="4572000" cy="0"/>
          </a:xfrm>
          <a:prstGeom prst="line">
            <a:avLst/>
          </a:prstGeom>
          <a:noFill/>
          <a:ln w="9525">
            <a:solidFill>
              <a:schemeClr val="tx1"/>
            </a:solidFill>
            <a:round/>
            <a:headEnd/>
            <a:tailEnd/>
          </a:ln>
        </p:spPr>
        <p:txBody>
          <a:bodyPr/>
          <a:lstStyle/>
          <a:p>
            <a:endParaRPr lang="en-US"/>
          </a:p>
        </p:txBody>
      </p:sp>
      <p:sp>
        <p:nvSpPr>
          <p:cNvPr id="4106" name="Line 7"/>
          <p:cNvSpPr>
            <a:spLocks noChangeShapeType="1"/>
          </p:cNvSpPr>
          <p:nvPr/>
        </p:nvSpPr>
        <p:spPr bwMode="auto">
          <a:xfrm>
            <a:off x="2286000" y="1371600"/>
            <a:ext cx="4572000" cy="0"/>
          </a:xfrm>
          <a:prstGeom prst="line">
            <a:avLst/>
          </a:prstGeom>
          <a:noFill/>
          <a:ln w="9525">
            <a:solidFill>
              <a:schemeClr val="tx1"/>
            </a:solidFill>
            <a:round/>
            <a:headEnd/>
            <a:tailEnd/>
          </a:ln>
        </p:spPr>
        <p:txBody>
          <a:bodyPr/>
          <a:lstStyle/>
          <a:p>
            <a:endParaRPr lang="en-US"/>
          </a:p>
        </p:txBody>
      </p:sp>
      <p:sp>
        <p:nvSpPr>
          <p:cNvPr id="4107" name="Text Box 8"/>
          <p:cNvSpPr txBox="1">
            <a:spLocks noChangeArrowheads="1"/>
          </p:cNvSpPr>
          <p:nvPr/>
        </p:nvSpPr>
        <p:spPr bwMode="auto">
          <a:xfrm>
            <a:off x="1812925" y="2743200"/>
            <a:ext cx="368300" cy="396875"/>
          </a:xfrm>
          <a:prstGeom prst="rect">
            <a:avLst/>
          </a:prstGeom>
          <a:noFill/>
          <a:ln w="9525" algn="ctr">
            <a:noFill/>
            <a:miter lim="800000"/>
            <a:headEnd/>
            <a:tailEnd/>
          </a:ln>
        </p:spPr>
        <p:txBody>
          <a:bodyPr wrap="none">
            <a:spAutoFit/>
          </a:bodyPr>
          <a:lstStyle/>
          <a:p>
            <a:r>
              <a:rPr lang="en-US" sz="2000"/>
              <a:t>A</a:t>
            </a:r>
          </a:p>
        </p:txBody>
      </p:sp>
      <p:sp>
        <p:nvSpPr>
          <p:cNvPr id="4108" name="Text Box 9"/>
          <p:cNvSpPr txBox="1">
            <a:spLocks noChangeArrowheads="1"/>
          </p:cNvSpPr>
          <p:nvPr/>
        </p:nvSpPr>
        <p:spPr bwMode="auto">
          <a:xfrm>
            <a:off x="1828800" y="1143000"/>
            <a:ext cx="354013" cy="396875"/>
          </a:xfrm>
          <a:prstGeom prst="rect">
            <a:avLst/>
          </a:prstGeom>
          <a:noFill/>
          <a:ln w="9525" algn="ctr">
            <a:noFill/>
            <a:miter lim="800000"/>
            <a:headEnd/>
            <a:tailEnd/>
          </a:ln>
        </p:spPr>
        <p:txBody>
          <a:bodyPr wrap="none">
            <a:spAutoFit/>
          </a:bodyPr>
          <a:lstStyle/>
          <a:p>
            <a:r>
              <a:rPr lang="en-US" sz="2000"/>
              <a:t>B</a:t>
            </a:r>
          </a:p>
        </p:txBody>
      </p:sp>
      <p:sp>
        <p:nvSpPr>
          <p:cNvPr id="4109" name="Line 10"/>
          <p:cNvSpPr>
            <a:spLocks noChangeShapeType="1"/>
          </p:cNvSpPr>
          <p:nvPr/>
        </p:nvSpPr>
        <p:spPr bwMode="auto">
          <a:xfrm>
            <a:off x="3276600" y="2895600"/>
            <a:ext cx="0" cy="152400"/>
          </a:xfrm>
          <a:prstGeom prst="line">
            <a:avLst/>
          </a:prstGeom>
          <a:noFill/>
          <a:ln w="9525">
            <a:solidFill>
              <a:schemeClr val="tx1"/>
            </a:solidFill>
            <a:round/>
            <a:headEnd/>
            <a:tailEnd/>
          </a:ln>
        </p:spPr>
        <p:txBody>
          <a:bodyPr/>
          <a:lstStyle/>
          <a:p>
            <a:endParaRPr lang="en-US"/>
          </a:p>
        </p:txBody>
      </p:sp>
      <p:sp>
        <p:nvSpPr>
          <p:cNvPr id="4110" name="Line 11"/>
          <p:cNvSpPr>
            <a:spLocks noChangeShapeType="1"/>
          </p:cNvSpPr>
          <p:nvPr/>
        </p:nvSpPr>
        <p:spPr bwMode="auto">
          <a:xfrm>
            <a:off x="5943600" y="2895600"/>
            <a:ext cx="0" cy="152400"/>
          </a:xfrm>
          <a:prstGeom prst="line">
            <a:avLst/>
          </a:prstGeom>
          <a:noFill/>
          <a:ln w="9525">
            <a:solidFill>
              <a:schemeClr val="tx1"/>
            </a:solidFill>
            <a:round/>
            <a:headEnd/>
            <a:tailEnd/>
          </a:ln>
        </p:spPr>
        <p:txBody>
          <a:bodyPr/>
          <a:lstStyle/>
          <a:p>
            <a:endParaRPr lang="en-US"/>
          </a:p>
        </p:txBody>
      </p:sp>
      <p:sp>
        <p:nvSpPr>
          <p:cNvPr id="4111" name="Line 12"/>
          <p:cNvSpPr>
            <a:spLocks noChangeShapeType="1"/>
          </p:cNvSpPr>
          <p:nvPr/>
        </p:nvSpPr>
        <p:spPr bwMode="auto">
          <a:xfrm>
            <a:off x="4114800" y="1295400"/>
            <a:ext cx="0" cy="152400"/>
          </a:xfrm>
          <a:prstGeom prst="line">
            <a:avLst/>
          </a:prstGeom>
          <a:noFill/>
          <a:ln w="9525">
            <a:solidFill>
              <a:schemeClr val="tx1"/>
            </a:solidFill>
            <a:round/>
            <a:headEnd/>
            <a:tailEnd/>
          </a:ln>
        </p:spPr>
        <p:txBody>
          <a:bodyPr/>
          <a:lstStyle/>
          <a:p>
            <a:endParaRPr lang="en-US"/>
          </a:p>
        </p:txBody>
      </p:sp>
      <p:sp>
        <p:nvSpPr>
          <p:cNvPr id="4112" name="Line 13"/>
          <p:cNvSpPr>
            <a:spLocks noChangeShapeType="1"/>
          </p:cNvSpPr>
          <p:nvPr/>
        </p:nvSpPr>
        <p:spPr bwMode="auto">
          <a:xfrm>
            <a:off x="5029200" y="1295400"/>
            <a:ext cx="0" cy="152400"/>
          </a:xfrm>
          <a:prstGeom prst="line">
            <a:avLst/>
          </a:prstGeom>
          <a:noFill/>
          <a:ln w="9525">
            <a:solidFill>
              <a:schemeClr val="tx1"/>
            </a:solidFill>
            <a:round/>
            <a:headEnd/>
            <a:tailEnd/>
          </a:ln>
        </p:spPr>
        <p:txBody>
          <a:bodyPr/>
          <a:lstStyle/>
          <a:p>
            <a:endParaRPr lang="en-US"/>
          </a:p>
        </p:txBody>
      </p:sp>
      <p:sp>
        <p:nvSpPr>
          <p:cNvPr id="4113" name="Line 14"/>
          <p:cNvSpPr>
            <a:spLocks noChangeShapeType="1"/>
          </p:cNvSpPr>
          <p:nvPr/>
        </p:nvSpPr>
        <p:spPr bwMode="auto">
          <a:xfrm flipV="1">
            <a:off x="3276600" y="1371600"/>
            <a:ext cx="838200" cy="1600200"/>
          </a:xfrm>
          <a:prstGeom prst="line">
            <a:avLst/>
          </a:prstGeom>
          <a:noFill/>
          <a:ln w="9525">
            <a:solidFill>
              <a:schemeClr val="tx1"/>
            </a:solidFill>
            <a:round/>
            <a:headEnd/>
            <a:tailEnd type="triangle" w="med" len="med"/>
          </a:ln>
        </p:spPr>
        <p:txBody>
          <a:bodyPr/>
          <a:lstStyle/>
          <a:p>
            <a:endParaRPr lang="en-US"/>
          </a:p>
        </p:txBody>
      </p:sp>
      <p:sp>
        <p:nvSpPr>
          <p:cNvPr id="4114" name="Line 15"/>
          <p:cNvSpPr>
            <a:spLocks noChangeShapeType="1"/>
          </p:cNvSpPr>
          <p:nvPr/>
        </p:nvSpPr>
        <p:spPr bwMode="auto">
          <a:xfrm>
            <a:off x="5029200" y="1371600"/>
            <a:ext cx="914400" cy="1600200"/>
          </a:xfrm>
          <a:prstGeom prst="line">
            <a:avLst/>
          </a:prstGeom>
          <a:noFill/>
          <a:ln w="9525">
            <a:solidFill>
              <a:schemeClr val="tx1"/>
            </a:solidFill>
            <a:round/>
            <a:headEnd/>
            <a:tailEnd type="triangle" w="med" len="med"/>
          </a:ln>
        </p:spPr>
        <p:txBody>
          <a:bodyPr/>
          <a:lstStyle/>
          <a:p>
            <a:endParaRPr lang="en-US"/>
          </a:p>
        </p:txBody>
      </p:sp>
      <p:sp>
        <p:nvSpPr>
          <p:cNvPr id="4115" name="Text Box 16"/>
          <p:cNvSpPr txBox="1">
            <a:spLocks noChangeArrowheads="1"/>
          </p:cNvSpPr>
          <p:nvPr/>
        </p:nvSpPr>
        <p:spPr bwMode="auto">
          <a:xfrm>
            <a:off x="2955925" y="2933700"/>
            <a:ext cx="400050" cy="366713"/>
          </a:xfrm>
          <a:prstGeom prst="rect">
            <a:avLst/>
          </a:prstGeom>
          <a:noFill/>
          <a:ln w="9525" algn="ctr">
            <a:noFill/>
            <a:miter lim="800000"/>
            <a:headEnd/>
            <a:tailEnd/>
          </a:ln>
        </p:spPr>
        <p:txBody>
          <a:bodyPr wrap="none">
            <a:spAutoFit/>
          </a:bodyPr>
          <a:lstStyle/>
          <a:p>
            <a:r>
              <a:rPr lang="en-US" sz="1800"/>
              <a:t>T</a:t>
            </a:r>
            <a:r>
              <a:rPr lang="en-US" sz="1800" baseline="-25000"/>
              <a:t>1</a:t>
            </a:r>
            <a:endParaRPr lang="en-US" sz="1800"/>
          </a:p>
        </p:txBody>
      </p:sp>
      <p:sp>
        <p:nvSpPr>
          <p:cNvPr id="4116" name="Text Box 17"/>
          <p:cNvSpPr txBox="1">
            <a:spLocks noChangeArrowheads="1"/>
          </p:cNvSpPr>
          <p:nvPr/>
        </p:nvSpPr>
        <p:spPr bwMode="auto">
          <a:xfrm>
            <a:off x="37338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2</a:t>
            </a:r>
            <a:endParaRPr lang="en-US" sz="1800"/>
          </a:p>
        </p:txBody>
      </p:sp>
      <p:sp>
        <p:nvSpPr>
          <p:cNvPr id="4117" name="Text Box 18"/>
          <p:cNvSpPr txBox="1">
            <a:spLocks noChangeArrowheads="1"/>
          </p:cNvSpPr>
          <p:nvPr/>
        </p:nvSpPr>
        <p:spPr bwMode="auto">
          <a:xfrm>
            <a:off x="4953000" y="990600"/>
            <a:ext cx="400050" cy="366713"/>
          </a:xfrm>
          <a:prstGeom prst="rect">
            <a:avLst/>
          </a:prstGeom>
          <a:noFill/>
          <a:ln w="9525" algn="ctr">
            <a:noFill/>
            <a:miter lim="800000"/>
            <a:headEnd/>
            <a:tailEnd/>
          </a:ln>
        </p:spPr>
        <p:txBody>
          <a:bodyPr wrap="none">
            <a:spAutoFit/>
          </a:bodyPr>
          <a:lstStyle/>
          <a:p>
            <a:r>
              <a:rPr lang="en-US" sz="1800"/>
              <a:t>T</a:t>
            </a:r>
            <a:r>
              <a:rPr lang="en-US" sz="1800" baseline="-25000"/>
              <a:t>3</a:t>
            </a:r>
            <a:endParaRPr lang="en-US" sz="1800"/>
          </a:p>
        </p:txBody>
      </p:sp>
      <p:sp>
        <p:nvSpPr>
          <p:cNvPr id="4118" name="Text Box 19"/>
          <p:cNvSpPr txBox="1">
            <a:spLocks noChangeArrowheads="1"/>
          </p:cNvSpPr>
          <p:nvPr/>
        </p:nvSpPr>
        <p:spPr bwMode="auto">
          <a:xfrm>
            <a:off x="5943600" y="2895600"/>
            <a:ext cx="400050" cy="366713"/>
          </a:xfrm>
          <a:prstGeom prst="rect">
            <a:avLst/>
          </a:prstGeom>
          <a:noFill/>
          <a:ln w="9525" algn="ctr">
            <a:noFill/>
            <a:miter lim="800000"/>
            <a:headEnd/>
            <a:tailEnd/>
          </a:ln>
        </p:spPr>
        <p:txBody>
          <a:bodyPr wrap="none">
            <a:spAutoFit/>
          </a:bodyPr>
          <a:lstStyle/>
          <a:p>
            <a:r>
              <a:rPr lang="en-US" sz="1800"/>
              <a:t>T</a:t>
            </a:r>
            <a:r>
              <a:rPr lang="en-US" sz="1800" baseline="-25000"/>
              <a:t>4</a:t>
            </a:r>
            <a:endParaRPr lang="en-US" sz="1800"/>
          </a:p>
        </p:txBody>
      </p:sp>
      <p:sp>
        <p:nvSpPr>
          <p:cNvPr id="3" name="Slide Number Placeholder 2"/>
          <p:cNvSpPr>
            <a:spLocks noGrp="1"/>
          </p:cNvSpPr>
          <p:nvPr>
            <p:ph type="sldNum" sz="quarter" idx="12"/>
          </p:nvPr>
        </p:nvSpPr>
        <p:spPr/>
        <p:txBody>
          <a:bodyPr/>
          <a:lstStyle/>
          <a:p>
            <a:pPr>
              <a:defRPr/>
            </a:pPr>
            <a:fld id="{F538869A-A1C8-4FA6-95A1-168F20ED8580}" type="slidenum">
              <a:rPr lang="en-US" smtClean="0"/>
              <a:pPr>
                <a:defRPr/>
              </a:pPr>
              <a:t>46</a:t>
            </a:fld>
            <a:endParaRPr lang="en-US"/>
          </a:p>
        </p:txBody>
      </p:sp>
      <p:sp>
        <p:nvSpPr>
          <p:cNvPr id="2" name="Footer Placeholder 1"/>
          <p:cNvSpPr>
            <a:spLocks noGrp="1"/>
          </p:cNvSpPr>
          <p:nvPr>
            <p:ph type="ftr" sz="quarter" idx="10"/>
          </p:nvPr>
        </p:nvSpPr>
        <p:spPr/>
        <p:txBody>
          <a:bodyPr/>
          <a:lstStyle/>
          <a:p>
            <a:pPr>
              <a:defRPr/>
            </a:pPr>
            <a:r>
              <a:rPr lang="en-US" smtClean="0"/>
              <a:t>Distributed System(DS)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pPr marL="514350" indent="-514350" algn="l">
              <a:buFont typeface="+mj-lt"/>
              <a:buAutoNum type="arabicPeriod"/>
            </a:pPr>
            <a:r>
              <a:rPr lang="en-US" dirty="0" err="1" smtClean="0"/>
              <a:t>Lamport’s</a:t>
            </a:r>
            <a:r>
              <a:rPr lang="en-US" dirty="0" smtClean="0"/>
              <a:t>  timestamps (Algorithm)</a:t>
            </a:r>
          </a:p>
          <a:p>
            <a:pPr marL="514350" indent="-514350" algn="l">
              <a:buFont typeface="+mj-lt"/>
              <a:buAutoNum type="arabicPeriod"/>
            </a:pPr>
            <a:r>
              <a:rPr lang="en-US" dirty="0" smtClean="0"/>
              <a:t>Vector clocks (Algorithm)</a:t>
            </a:r>
            <a:endParaRPr lang="en-US" dirty="0"/>
          </a:p>
        </p:txBody>
      </p:sp>
      <p:sp>
        <p:nvSpPr>
          <p:cNvPr id="5" name="Title 4"/>
          <p:cNvSpPr>
            <a:spLocks noGrp="1"/>
          </p:cNvSpPr>
          <p:nvPr>
            <p:ph type="ctrTitle"/>
          </p:nvPr>
        </p:nvSpPr>
        <p:spPr/>
        <p:txBody>
          <a:bodyPr/>
          <a:lstStyle/>
          <a:p>
            <a:r>
              <a:rPr smtClean="0"/>
              <a:t>Logical Clock Synchronization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err="1" smtClean="0"/>
              <a:t>Lamport’s</a:t>
            </a:r>
            <a:r>
              <a:rPr lang="en-US" dirty="0" smtClean="0"/>
              <a:t> Algorithm</a:t>
            </a:r>
            <a:endParaRPr lang="en-US" dirty="0"/>
          </a:p>
        </p:txBody>
      </p:sp>
      <p:sp>
        <p:nvSpPr>
          <p:cNvPr id="4" name="Content Placeholder 3"/>
          <p:cNvSpPr>
            <a:spLocks noGrp="1"/>
          </p:cNvSpPr>
          <p:nvPr>
            <p:ph sz="quarter" idx="1"/>
          </p:nvPr>
        </p:nvSpPr>
        <p:spPr>
          <a:xfrm>
            <a:off x="381000" y="990600"/>
            <a:ext cx="8458200" cy="5257800"/>
          </a:xfrm>
        </p:spPr>
        <p:txBody>
          <a:bodyPr>
            <a:normAutofit fontScale="92500" lnSpcReduction="10000"/>
          </a:bodyPr>
          <a:lstStyle/>
          <a:p>
            <a:r>
              <a:rPr lang="en-US" dirty="0" err="1" smtClean="0"/>
              <a:t>Lamport</a:t>
            </a:r>
            <a:r>
              <a:rPr lang="en-US" dirty="0" smtClean="0"/>
              <a:t> invented a simple mechanism by which the </a:t>
            </a:r>
            <a:r>
              <a:rPr lang="en-US" dirty="0" smtClean="0">
                <a:hlinkClick r:id="rId2" tooltip="Happened-before"/>
              </a:rPr>
              <a:t>happened-before</a:t>
            </a:r>
            <a:r>
              <a:rPr lang="en-US" dirty="0" smtClean="0"/>
              <a:t> ordering can be captured numerically. A </a:t>
            </a:r>
            <a:r>
              <a:rPr lang="en-US" dirty="0" err="1" smtClean="0"/>
              <a:t>Lamport</a:t>
            </a:r>
            <a:r>
              <a:rPr lang="en-US" dirty="0" smtClean="0"/>
              <a:t> logical clock is a incrementing software counter maintained in each process.</a:t>
            </a:r>
          </a:p>
          <a:p>
            <a:r>
              <a:rPr lang="en-US" dirty="0" smtClean="0"/>
              <a:t>Algorithm follows:</a:t>
            </a:r>
          </a:p>
          <a:p>
            <a:pPr marL="777240" lvl="1" indent="-457200">
              <a:buFont typeface="+mj-lt"/>
              <a:buAutoNum type="arabicPeriod"/>
            </a:pPr>
            <a:r>
              <a:rPr lang="en-US" dirty="0" smtClean="0">
                <a:solidFill>
                  <a:srgbClr val="C00000"/>
                </a:solidFill>
              </a:rPr>
              <a:t>A process increments its counter before each event in that process;</a:t>
            </a:r>
          </a:p>
          <a:p>
            <a:pPr marL="777240" lvl="1" indent="-457200">
              <a:buFont typeface="+mj-lt"/>
              <a:buAutoNum type="arabicPeriod"/>
            </a:pPr>
            <a:r>
              <a:rPr lang="en-US" dirty="0" smtClean="0">
                <a:solidFill>
                  <a:srgbClr val="C00000"/>
                </a:solidFill>
              </a:rPr>
              <a:t>When a process sends a message, it includes its counter value with the message;</a:t>
            </a:r>
          </a:p>
          <a:p>
            <a:pPr marL="777240" lvl="1" indent="-457200">
              <a:buFont typeface="+mj-lt"/>
              <a:buAutoNum type="arabicPeriod"/>
            </a:pPr>
            <a:r>
              <a:rPr lang="en-US" dirty="0" smtClean="0">
                <a:solidFill>
                  <a:srgbClr val="C00000"/>
                </a:solidFill>
              </a:rPr>
              <a:t>On receiving a message, the receiver process sets its counter to be greater than the maximum of its own value and the received value before it considers the message received.</a:t>
            </a:r>
          </a:p>
          <a:p>
            <a:r>
              <a:rPr lang="en-US" dirty="0" smtClean="0"/>
              <a:t>Conceptually, this logical clock can be thought of as a clock that only has meaning in relation to messages moving between processes. When a process receives a message, it resynchronizes its logical clock with that sender.</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Lamport’s</a:t>
            </a:r>
            <a:r>
              <a:rPr lang="en-US" dirty="0"/>
              <a:t> </a:t>
            </a:r>
            <a:r>
              <a:rPr lang="en-US" dirty="0" smtClean="0"/>
              <a:t>Algorithm (2)</a:t>
            </a:r>
            <a:endParaRPr lang="en-US" dirty="0"/>
          </a:p>
        </p:txBody>
      </p:sp>
      <p:sp>
        <p:nvSpPr>
          <p:cNvPr id="4" name="Content Placeholder 3"/>
          <p:cNvSpPr>
            <a:spLocks noGrp="1"/>
          </p:cNvSpPr>
          <p:nvPr>
            <p:ph sz="quarter" idx="1"/>
          </p:nvPr>
        </p:nvSpPr>
        <p:spPr>
          <a:xfrm>
            <a:off x="533400" y="1447800"/>
            <a:ext cx="8153400" cy="4572000"/>
          </a:xfrm>
        </p:spPr>
        <p:txBody>
          <a:bodyPr>
            <a:noAutofit/>
          </a:bodyPr>
          <a:lstStyle/>
          <a:p>
            <a:r>
              <a:rPr lang="en-US" sz="2800" dirty="0"/>
              <a:t>The </a:t>
            </a:r>
            <a:r>
              <a:rPr lang="en-US" sz="2800" i="1" dirty="0">
                <a:solidFill>
                  <a:srgbClr val="FF0000"/>
                </a:solidFill>
              </a:rPr>
              <a:t>happened-before</a:t>
            </a:r>
            <a:r>
              <a:rPr lang="en-US" sz="2800" dirty="0"/>
              <a:t> relation is a </a:t>
            </a:r>
            <a:r>
              <a:rPr lang="en-US" sz="2800" dirty="0">
                <a:solidFill>
                  <a:srgbClr val="FF0000"/>
                </a:solidFill>
              </a:rPr>
              <a:t>partial ordering</a:t>
            </a:r>
            <a:r>
              <a:rPr lang="en-US" sz="2800" dirty="0"/>
              <a:t> of events in distributed systems such that</a:t>
            </a:r>
          </a:p>
          <a:p>
            <a:pPr lvl="1">
              <a:buFontTx/>
              <a:buChar char="1"/>
            </a:pPr>
            <a:r>
              <a:rPr lang="en-US" sz="2800" dirty="0"/>
              <a:t>If </a:t>
            </a:r>
            <a:r>
              <a:rPr lang="en-US" sz="2800" i="1" dirty="0"/>
              <a:t>A</a:t>
            </a:r>
            <a:r>
              <a:rPr lang="en-US" sz="2800" dirty="0"/>
              <a:t> and </a:t>
            </a:r>
            <a:r>
              <a:rPr lang="en-US" sz="2800" i="1" dirty="0"/>
              <a:t>B</a:t>
            </a:r>
            <a:r>
              <a:rPr lang="en-US" sz="2800" dirty="0"/>
              <a:t> are events in the same process, and </a:t>
            </a:r>
            <a:r>
              <a:rPr lang="en-US" sz="2800" i="1" dirty="0"/>
              <a:t>A</a:t>
            </a:r>
            <a:r>
              <a:rPr lang="en-US" sz="2800" dirty="0"/>
              <a:t> was executed before </a:t>
            </a:r>
            <a:r>
              <a:rPr lang="en-US" sz="2800" i="1" dirty="0"/>
              <a:t>B</a:t>
            </a:r>
            <a:r>
              <a:rPr lang="en-US" sz="2800" dirty="0"/>
              <a:t>, then </a:t>
            </a:r>
            <a:r>
              <a:rPr lang="en-US" sz="2800" i="1" dirty="0"/>
              <a:t>A</a:t>
            </a:r>
            <a:r>
              <a:rPr lang="en-US" sz="2800" dirty="0"/>
              <a:t> </a:t>
            </a:r>
            <a:r>
              <a:rPr lang="en-US" sz="2800" dirty="0" err="1">
                <a:latin typeface="Symbol" pitchFamily="18" charset="2"/>
              </a:rPr>
              <a:t>Þ</a:t>
            </a:r>
            <a:r>
              <a:rPr lang="en-US" sz="2800" dirty="0"/>
              <a:t> </a:t>
            </a:r>
            <a:r>
              <a:rPr lang="en-US" sz="2800" i="1" dirty="0"/>
              <a:t>B</a:t>
            </a:r>
            <a:r>
              <a:rPr lang="en-US" sz="2800" dirty="0"/>
              <a:t>.</a:t>
            </a:r>
          </a:p>
          <a:p>
            <a:pPr lvl="1">
              <a:buFontTx/>
              <a:buChar char="2"/>
            </a:pPr>
            <a:r>
              <a:rPr lang="en-US" sz="2800" dirty="0"/>
              <a:t>If </a:t>
            </a:r>
            <a:r>
              <a:rPr lang="en-US" sz="2800" i="1" dirty="0"/>
              <a:t>A</a:t>
            </a:r>
            <a:r>
              <a:rPr lang="en-US" sz="2800" dirty="0"/>
              <a:t> is the event of sending a message by one process and </a:t>
            </a:r>
            <a:r>
              <a:rPr lang="en-US" sz="2800" i="1" dirty="0"/>
              <a:t>B</a:t>
            </a:r>
            <a:r>
              <a:rPr lang="en-US" sz="2800" dirty="0"/>
              <a:t> is the event of receiving that by another process, then </a:t>
            </a:r>
            <a:r>
              <a:rPr lang="en-US" sz="2800" i="1" dirty="0"/>
              <a:t>A</a:t>
            </a:r>
            <a:r>
              <a:rPr lang="en-US" sz="2800" dirty="0"/>
              <a:t> </a:t>
            </a:r>
            <a:r>
              <a:rPr lang="en-US" sz="2800" dirty="0" err="1">
                <a:latin typeface="Symbol" pitchFamily="18" charset="2"/>
              </a:rPr>
              <a:t>Þ</a:t>
            </a:r>
            <a:r>
              <a:rPr lang="en-US" sz="2800" dirty="0"/>
              <a:t> </a:t>
            </a:r>
            <a:r>
              <a:rPr lang="en-US" sz="2800" i="1" dirty="0"/>
              <a:t>B</a:t>
            </a:r>
            <a:r>
              <a:rPr lang="en-US" sz="2800" dirty="0"/>
              <a:t>.</a:t>
            </a:r>
          </a:p>
          <a:p>
            <a:pPr lvl="1">
              <a:buFontTx/>
              <a:buChar char="3"/>
            </a:pPr>
            <a:r>
              <a:rPr lang="en-US" sz="2800" dirty="0"/>
              <a:t>If </a:t>
            </a:r>
            <a:r>
              <a:rPr lang="en-US" sz="2800" i="1" dirty="0"/>
              <a:t>A</a:t>
            </a:r>
            <a:r>
              <a:rPr lang="en-US" sz="2800" dirty="0"/>
              <a:t> </a:t>
            </a:r>
            <a:r>
              <a:rPr lang="en-US" sz="2800" dirty="0" err="1">
                <a:latin typeface="Symbol" pitchFamily="18" charset="2"/>
              </a:rPr>
              <a:t>Þ</a:t>
            </a:r>
            <a:r>
              <a:rPr lang="en-US" sz="2800" dirty="0"/>
              <a:t> </a:t>
            </a:r>
            <a:r>
              <a:rPr lang="en-US" sz="2800" i="1" dirty="0"/>
              <a:t>B</a:t>
            </a:r>
            <a:r>
              <a:rPr lang="en-US" sz="2800" dirty="0"/>
              <a:t> and </a:t>
            </a:r>
            <a:r>
              <a:rPr lang="en-US" sz="2800" i="1" dirty="0"/>
              <a:t>B</a:t>
            </a:r>
            <a:r>
              <a:rPr lang="en-US" sz="2800" dirty="0"/>
              <a:t> </a:t>
            </a:r>
            <a:r>
              <a:rPr lang="en-US" sz="2800" dirty="0" err="1">
                <a:latin typeface="Symbol" pitchFamily="18" charset="2"/>
              </a:rPr>
              <a:t>Þ</a:t>
            </a:r>
            <a:r>
              <a:rPr lang="en-US" sz="2800" dirty="0"/>
              <a:t> </a:t>
            </a:r>
            <a:r>
              <a:rPr lang="en-US" sz="2800" i="1" dirty="0"/>
              <a:t>C</a:t>
            </a:r>
            <a:r>
              <a:rPr lang="en-US" sz="2800" dirty="0"/>
              <a:t>, then </a:t>
            </a:r>
            <a:r>
              <a:rPr lang="en-US" sz="2800" i="1" dirty="0"/>
              <a:t>A</a:t>
            </a:r>
            <a:r>
              <a:rPr lang="en-US" sz="2800" dirty="0"/>
              <a:t> </a:t>
            </a:r>
            <a:r>
              <a:rPr lang="en-US" sz="2800" dirty="0" err="1">
                <a:latin typeface="Symbol" pitchFamily="18" charset="2"/>
              </a:rPr>
              <a:t>Þ</a:t>
            </a:r>
            <a:r>
              <a:rPr lang="en-US" sz="2800" dirty="0"/>
              <a:t> </a:t>
            </a:r>
            <a:r>
              <a:rPr lang="en-US" sz="2800" i="1" dirty="0"/>
              <a:t>C</a:t>
            </a:r>
            <a:r>
              <a:rPr lang="en-US" sz="2800" dirty="0"/>
              <a:t>.</a:t>
            </a:r>
          </a:p>
          <a:p>
            <a:r>
              <a:rPr lang="en-US" sz="2800" dirty="0"/>
              <a:t>If two events </a:t>
            </a:r>
            <a:r>
              <a:rPr lang="en-US" sz="2800" i="1" dirty="0"/>
              <a:t>A</a:t>
            </a:r>
            <a:r>
              <a:rPr lang="en-US" sz="2800" dirty="0"/>
              <a:t> and </a:t>
            </a:r>
            <a:r>
              <a:rPr lang="en-US" sz="2800" i="1" dirty="0"/>
              <a:t>B</a:t>
            </a:r>
            <a:r>
              <a:rPr lang="en-US" sz="2800" dirty="0"/>
              <a:t> are not related by the </a:t>
            </a:r>
            <a:r>
              <a:rPr lang="en-US" sz="2800" dirty="0" err="1">
                <a:latin typeface="Symbol" pitchFamily="18" charset="2"/>
              </a:rPr>
              <a:t>Þ</a:t>
            </a:r>
            <a:r>
              <a:rPr lang="en-US" sz="2800" dirty="0"/>
              <a:t> relation, then they are executed concurrently (no causal relationship)</a:t>
            </a:r>
          </a:p>
          <a:p>
            <a:pPr marL="0" indent="0">
              <a:buNone/>
            </a:pP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3" name="Footer Placeholder 2"/>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721276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txBox="1">
            <a:spLocks noGrp="1"/>
          </p:cNvSpPr>
          <p:nvPr/>
        </p:nvSpPr>
        <p:spPr bwMode="auto">
          <a:xfrm>
            <a:off x="3505200" y="6172200"/>
            <a:ext cx="1752600" cy="457200"/>
          </a:xfrm>
          <a:prstGeom prst="rect">
            <a:avLst/>
          </a:prstGeom>
          <a:noFill/>
          <a:ln w="9525">
            <a:noFill/>
            <a:miter lim="800000"/>
            <a:headEnd/>
            <a:tailEnd/>
          </a:ln>
        </p:spPr>
        <p:txBody>
          <a:bodyPr/>
          <a:lstStyle/>
          <a:p>
            <a:pPr algn="ctr" eaLnBrk="1" hangingPunct="1"/>
            <a:r>
              <a:rPr lang="en-US" sz="1200">
                <a:solidFill>
                  <a:srgbClr val="800000"/>
                </a:solidFill>
              </a:rPr>
              <a:t>Synchronization in Distributed Systems</a:t>
            </a:r>
          </a:p>
        </p:txBody>
      </p:sp>
      <p:sp>
        <p:nvSpPr>
          <p:cNvPr id="23555" name="Slide Number Placeholder 5"/>
          <p:cNvSpPr txBox="1">
            <a:spLocks noGrp="1"/>
          </p:cNvSpPr>
          <p:nvPr/>
        </p:nvSpPr>
        <p:spPr bwMode="auto">
          <a:xfrm>
            <a:off x="6096000" y="6172200"/>
            <a:ext cx="762000" cy="384175"/>
          </a:xfrm>
          <a:prstGeom prst="rect">
            <a:avLst/>
          </a:prstGeom>
          <a:noFill/>
          <a:ln w="9525">
            <a:noFill/>
            <a:miter lim="800000"/>
            <a:headEnd/>
            <a:tailEnd/>
          </a:ln>
        </p:spPr>
        <p:txBody>
          <a:bodyPr/>
          <a:lstStyle/>
          <a:p>
            <a:pPr algn="r" eaLnBrk="1" hangingPunct="1"/>
            <a:fld id="{2CB2F8F3-9D7D-4AEF-BD3B-916CCD67377E}" type="slidenum">
              <a:rPr lang="en-US" sz="1200">
                <a:solidFill>
                  <a:srgbClr val="800000"/>
                </a:solidFill>
              </a:rPr>
              <a:pPr algn="r" eaLnBrk="1" hangingPunct="1"/>
              <a:t>5</a:t>
            </a:fld>
            <a:endParaRPr lang="en-US" sz="1200">
              <a:solidFill>
                <a:srgbClr val="800000"/>
              </a:solidFill>
            </a:endParaRPr>
          </a:p>
        </p:txBody>
      </p:sp>
      <p:sp>
        <p:nvSpPr>
          <p:cNvPr id="23556" name="Rectangle 2"/>
          <p:cNvSpPr>
            <a:spLocks noGrp="1" noChangeArrowheads="1"/>
          </p:cNvSpPr>
          <p:nvPr>
            <p:ph type="ctrTitle"/>
          </p:nvPr>
        </p:nvSpPr>
        <p:spPr>
          <a:xfrm>
            <a:off x="685800" y="152400"/>
            <a:ext cx="8305800" cy="381000"/>
          </a:xfrm>
        </p:spPr>
        <p:txBody>
          <a:bodyPr>
            <a:normAutofit fontScale="90000"/>
          </a:bodyPr>
          <a:lstStyle/>
          <a:p>
            <a:pPr algn="l" eaLnBrk="1" hangingPunct="1"/>
            <a:r>
              <a:rPr lang="en-US" sz="4000" smtClean="0">
                <a:solidFill>
                  <a:schemeClr val="accent2"/>
                </a:solidFill>
              </a:rPr>
              <a:t>Clock Synchronization DOS</a:t>
            </a:r>
          </a:p>
        </p:txBody>
      </p:sp>
      <p:sp>
        <p:nvSpPr>
          <p:cNvPr id="8" name="Rectangle 2"/>
          <p:cNvSpPr txBox="1">
            <a:spLocks noChangeArrowheads="1"/>
          </p:cNvSpPr>
          <p:nvPr/>
        </p:nvSpPr>
        <p:spPr bwMode="auto">
          <a:xfrm>
            <a:off x="0" y="685800"/>
            <a:ext cx="9144000" cy="58705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marL="514350" indent="-514350" algn="just">
              <a:defRPr/>
            </a:pPr>
            <a:r>
              <a:rPr lang="en-US" sz="2000" dirty="0">
                <a:solidFill>
                  <a:schemeClr val="tx1"/>
                </a:solidFill>
              </a:rPr>
              <a:t>Communication between processes in a distributed system can have unpredictable delays, processes can fail, messages may be lost </a:t>
            </a:r>
            <a:endParaRPr lang="en-US" sz="2000" dirty="0" smtClean="0">
              <a:solidFill>
                <a:schemeClr val="tx1"/>
              </a:solidFill>
            </a:endParaRPr>
          </a:p>
          <a:p>
            <a:pPr marL="514350" indent="-514350" algn="just">
              <a:defRPr/>
            </a:pPr>
            <a:r>
              <a:rPr lang="en-US" sz="2000" dirty="0" smtClean="0">
                <a:solidFill>
                  <a:schemeClr val="tx1"/>
                </a:solidFill>
              </a:rPr>
              <a:t>Synchronization </a:t>
            </a:r>
            <a:r>
              <a:rPr lang="en-US" sz="2000" dirty="0">
                <a:solidFill>
                  <a:schemeClr val="tx1"/>
                </a:solidFill>
              </a:rPr>
              <a:t>in distributed systems is harder than in centralized systems because the need for distributed algorithms.</a:t>
            </a:r>
          </a:p>
          <a:p>
            <a:pPr marL="514350" indent="-514350" eaLnBrk="1" hangingPunct="1">
              <a:defRPr/>
            </a:pPr>
            <a:r>
              <a:rPr lang="en-US" dirty="0">
                <a:solidFill>
                  <a:schemeClr val="tx1"/>
                </a:solidFill>
              </a:rPr>
              <a:t>Synchronization </a:t>
            </a:r>
            <a:r>
              <a:rPr lang="en-US" dirty="0" smtClean="0">
                <a:solidFill>
                  <a:schemeClr val="tx1"/>
                </a:solidFill>
              </a:rPr>
              <a:t>in </a:t>
            </a:r>
            <a:r>
              <a:rPr lang="en-US" dirty="0">
                <a:solidFill>
                  <a:schemeClr val="tx1"/>
                </a:solidFill>
              </a:rPr>
              <a:t>distributed system is more complicated than in the centralized system because of 4 major reasons.</a:t>
            </a:r>
          </a:p>
          <a:p>
            <a:pPr marL="1885950" lvl="3" indent="-514350">
              <a:buFontTx/>
              <a:buAutoNum type="arabicPeriod"/>
              <a:defRPr/>
            </a:pPr>
            <a:r>
              <a:rPr lang="en-US" sz="2000" i="1" dirty="0">
                <a:solidFill>
                  <a:schemeClr val="accent2"/>
                </a:solidFill>
                <a:latin typeface="Arial Narrow" pitchFamily="34" charset="0"/>
              </a:rPr>
              <a:t>Information is </a:t>
            </a:r>
            <a:r>
              <a:rPr lang="en-US" sz="2000" i="1" dirty="0" smtClean="0">
                <a:solidFill>
                  <a:schemeClr val="accent2"/>
                </a:solidFill>
                <a:latin typeface="Arial Narrow" pitchFamily="34" charset="0"/>
              </a:rPr>
              <a:t>scatter among multiple machine.</a:t>
            </a:r>
            <a:endParaRPr lang="en-US" sz="2000" i="1" dirty="0">
              <a:solidFill>
                <a:schemeClr val="accent2"/>
              </a:solidFill>
              <a:latin typeface="Arial Narrow" pitchFamily="34" charset="0"/>
            </a:endParaRPr>
          </a:p>
          <a:p>
            <a:pPr marL="1885950" lvl="3" indent="-514350">
              <a:buFontTx/>
              <a:buAutoNum type="arabicPeriod"/>
              <a:defRPr/>
            </a:pPr>
            <a:r>
              <a:rPr lang="en-US" sz="2000" i="1" dirty="0">
                <a:solidFill>
                  <a:schemeClr val="accent2"/>
                </a:solidFill>
                <a:latin typeface="Arial Narrow" pitchFamily="34" charset="0"/>
              </a:rPr>
              <a:t>Processes make decision based on only on local </a:t>
            </a:r>
            <a:r>
              <a:rPr lang="en-US" sz="2000" i="1" dirty="0" smtClean="0">
                <a:solidFill>
                  <a:schemeClr val="accent2"/>
                </a:solidFill>
                <a:latin typeface="Arial Narrow" pitchFamily="34" charset="0"/>
              </a:rPr>
              <a:t>information.</a:t>
            </a:r>
            <a:endParaRPr lang="en-US" sz="2000" i="1" dirty="0">
              <a:solidFill>
                <a:schemeClr val="accent2"/>
              </a:solidFill>
              <a:latin typeface="Arial Narrow" pitchFamily="34" charset="0"/>
            </a:endParaRPr>
          </a:p>
          <a:p>
            <a:pPr marL="1885950" lvl="3" indent="-514350">
              <a:buFontTx/>
              <a:buAutoNum type="arabicPeriod"/>
              <a:defRPr/>
            </a:pPr>
            <a:r>
              <a:rPr lang="en-US" sz="2000" i="1" dirty="0">
                <a:solidFill>
                  <a:schemeClr val="accent2"/>
                </a:solidFill>
                <a:latin typeface="Arial Narrow" pitchFamily="34" charset="0"/>
              </a:rPr>
              <a:t>A Single point of failure in system should be avoided</a:t>
            </a:r>
          </a:p>
          <a:p>
            <a:pPr marL="1885950" lvl="3" indent="-514350">
              <a:buFontTx/>
              <a:buAutoNum type="arabicPeriod"/>
              <a:defRPr/>
            </a:pPr>
            <a:r>
              <a:rPr lang="en-US" sz="2000" b="1" i="1" dirty="0">
                <a:solidFill>
                  <a:srgbClr val="C00000"/>
                </a:solidFill>
                <a:latin typeface="Arial Narrow" pitchFamily="34" charset="0"/>
              </a:rPr>
              <a:t>No common clock or other precise global time source exists</a:t>
            </a:r>
          </a:p>
          <a:p>
            <a:pPr marL="514350" indent="-514350" eaLnBrk="1" hangingPunct="1">
              <a:defRPr/>
            </a:pPr>
            <a:r>
              <a:rPr lang="en-US" sz="2000" dirty="0">
                <a:solidFill>
                  <a:srgbClr val="FF0000"/>
                </a:solidFill>
                <a:latin typeface="Arial Narrow" pitchFamily="34" charset="0"/>
              </a:rPr>
              <a:t> </a:t>
            </a:r>
            <a:r>
              <a:rPr lang="en-US" sz="2000" dirty="0">
                <a:solidFill>
                  <a:schemeClr val="tx1"/>
                </a:solidFill>
                <a:latin typeface="Arial Narrow" pitchFamily="34" charset="0"/>
              </a:rPr>
              <a:t>=&gt;	Points number 1 to 3 explain that it is unpredictable to collect all the information in a single place for processing because for resource allocation all requests need to send into a single manager, which examines and grant or denies request based on resource allocation table. For heavy system it is great burden on particular machine or process only. Moreover, if a system is failed then entire system become non predictable or unreliable</a:t>
            </a:r>
          </a:p>
          <a:p>
            <a:pPr marL="514350" indent="-514350" eaLnBrk="1" hangingPunct="1">
              <a:defRPr/>
            </a:pPr>
            <a:r>
              <a:rPr lang="en-US" sz="2000" dirty="0">
                <a:solidFill>
                  <a:schemeClr val="tx1"/>
                </a:solidFill>
                <a:latin typeface="Arial Narrow" pitchFamily="34" charset="0"/>
              </a:rPr>
              <a:t> =&gt; 	</a:t>
            </a:r>
            <a:r>
              <a:rPr lang="en-US" sz="2000" b="1" dirty="0">
                <a:solidFill>
                  <a:srgbClr val="C00000"/>
                </a:solidFill>
                <a:latin typeface="Arial Narrow" pitchFamily="34" charset="0"/>
              </a:rPr>
              <a:t>Clock is crucial issue because it is ambiguous. If a process of a system wants to talk to its kernel. It means the time of asking and reply should hold the principles HAPPEN BEFORE.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err="1"/>
              <a:t>Lamport</a:t>
            </a:r>
            <a:r>
              <a:rPr lang="ja-JP" altLang="en-US" dirty="0">
                <a:latin typeface="Arial"/>
              </a:rPr>
              <a:t>’</a:t>
            </a:r>
            <a:r>
              <a:rPr lang="en-US" dirty="0"/>
              <a:t>s Logical Clocks </a:t>
            </a:r>
            <a:r>
              <a:rPr lang="en-US" dirty="0" smtClean="0"/>
              <a:t>(3)</a:t>
            </a:r>
            <a:endParaRPr lang="en-US" dirty="0"/>
          </a:p>
        </p:txBody>
      </p:sp>
      <p:sp>
        <p:nvSpPr>
          <p:cNvPr id="107523" name="Rectangle 3"/>
          <p:cNvSpPr>
            <a:spLocks noGrp="1" noChangeArrowheads="1"/>
          </p:cNvSpPr>
          <p:nvPr>
            <p:ph type="body" idx="1"/>
          </p:nvPr>
        </p:nvSpPr>
        <p:spPr/>
        <p:txBody>
          <a:bodyPr/>
          <a:lstStyle/>
          <a:p>
            <a:r>
              <a:rPr lang="en-US"/>
              <a:t>Figure 6-10. The positioning of Lamport</a:t>
            </a:r>
            <a:r>
              <a:rPr lang="ja-JP" altLang="en-US">
                <a:latin typeface="Arial"/>
              </a:rPr>
              <a:t>’</a:t>
            </a:r>
            <a:r>
              <a:rPr lang="en-US"/>
              <a:t>s logical </a:t>
            </a:r>
            <a:br>
              <a:rPr lang="en-US"/>
            </a:br>
            <a:r>
              <a:rPr lang="en-US"/>
              <a:t>clocks in distributed systems.</a:t>
            </a:r>
          </a:p>
        </p:txBody>
      </p:sp>
      <p:pic>
        <p:nvPicPr>
          <p:cNvPr id="107524" name="Picture 4" descr="0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495425"/>
            <a:ext cx="8550275" cy="36131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
        <p:nvSpPr>
          <p:cNvPr id="3" name="Footer Placeholder 2"/>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28654733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Example: Lamport’s Algorithm</a:t>
            </a:r>
          </a:p>
        </p:txBody>
      </p:sp>
      <p:sp>
        <p:nvSpPr>
          <p:cNvPr id="37892" name="Rectangle 3"/>
          <p:cNvSpPr>
            <a:spLocks noGrp="1" noChangeArrowheads="1"/>
          </p:cNvSpPr>
          <p:nvPr>
            <p:ph sz="quarter" idx="1"/>
          </p:nvPr>
        </p:nvSpPr>
        <p:spPr>
          <a:xfrm>
            <a:off x="742950" y="1531938"/>
            <a:ext cx="7772400" cy="3625850"/>
          </a:xfrm>
        </p:spPr>
        <p:txBody>
          <a:bodyPr/>
          <a:lstStyle/>
          <a:p>
            <a:pPr eaLnBrk="1" hangingPunct="1"/>
            <a:r>
              <a:rPr lang="en-US" dirty="0" smtClean="0"/>
              <a:t>Three processes, each with its own clock.  The clocks run at different rates.  </a:t>
            </a:r>
          </a:p>
          <a:p>
            <a:pPr eaLnBrk="1" hangingPunct="1"/>
            <a:r>
              <a:rPr lang="en-US" dirty="0" err="1" smtClean="0"/>
              <a:t>Lamport’s</a:t>
            </a:r>
            <a:r>
              <a:rPr lang="en-US" dirty="0" smtClean="0"/>
              <a:t> Algorithm corrects the clock.</a:t>
            </a:r>
          </a:p>
        </p:txBody>
      </p:sp>
      <p:sp>
        <p:nvSpPr>
          <p:cNvPr id="37894" name="Rectangle 5"/>
          <p:cNvSpPr>
            <a:spLocks noChangeArrowheads="1"/>
          </p:cNvSpPr>
          <p:nvPr/>
        </p:nvSpPr>
        <p:spPr bwMode="auto">
          <a:xfrm>
            <a:off x="762000" y="5410200"/>
            <a:ext cx="7391400" cy="830263"/>
          </a:xfrm>
          <a:prstGeom prst="rect">
            <a:avLst/>
          </a:prstGeom>
          <a:noFill/>
          <a:ln w="9525">
            <a:noFill/>
            <a:miter lim="800000"/>
            <a:headEnd/>
            <a:tailEnd/>
          </a:ln>
        </p:spPr>
        <p:txBody>
          <a:bodyPr>
            <a:spAutoFit/>
          </a:bodyPr>
          <a:lstStyle/>
          <a:p>
            <a:pPr>
              <a:spcBef>
                <a:spcPct val="40000"/>
              </a:spcBef>
              <a:buFont typeface="Wingdings" pitchFamily="2" charset="2"/>
              <a:buChar char="§"/>
            </a:pPr>
            <a:endParaRPr lang="en-US" sz="2000">
              <a:latin typeface="Comic Sans MS" pitchFamily="66" charset="0"/>
            </a:endParaRPr>
          </a:p>
          <a:p>
            <a:pPr>
              <a:spcBef>
                <a:spcPct val="40000"/>
              </a:spcBef>
              <a:buFont typeface="Wingdings" pitchFamily="2" charset="2"/>
              <a:buChar char="§"/>
            </a:pPr>
            <a:r>
              <a:rPr lang="en-US" sz="2000">
                <a:latin typeface="Comic Sans MS" pitchFamily="66" charset="0"/>
              </a:rPr>
              <a:t>   Note:  ts(A) &lt; ts(B) does not imply A happened before B.</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grpSp>
        <p:nvGrpSpPr>
          <p:cNvPr id="7" name="Group 5"/>
          <p:cNvGrpSpPr>
            <a:grpSpLocks/>
          </p:cNvGrpSpPr>
          <p:nvPr/>
        </p:nvGrpSpPr>
        <p:grpSpPr bwMode="auto">
          <a:xfrm>
            <a:off x="838200" y="2895778"/>
            <a:ext cx="7696200" cy="2928938"/>
            <a:chOff x="384" y="895"/>
            <a:chExt cx="5376" cy="2709"/>
          </a:xfrm>
        </p:grpSpPr>
        <p:pic>
          <p:nvPicPr>
            <p:cNvPr id="8" name="Picture 6" descr="C:\WINDOWS\Desktop\05-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895"/>
              <a:ext cx="5376" cy="270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7"/>
            <p:cNvGrpSpPr>
              <a:grpSpLocks/>
            </p:cNvGrpSpPr>
            <p:nvPr/>
          </p:nvGrpSpPr>
          <p:grpSpPr bwMode="auto">
            <a:xfrm>
              <a:off x="720" y="2592"/>
              <a:ext cx="2255" cy="385"/>
              <a:chOff x="720" y="2592"/>
              <a:chExt cx="2255" cy="385"/>
            </a:xfrm>
          </p:grpSpPr>
          <p:sp>
            <p:nvSpPr>
              <p:cNvPr id="10" name="Text Box 8"/>
              <p:cNvSpPr txBox="1">
                <a:spLocks noChangeArrowheads="1"/>
              </p:cNvSpPr>
              <p:nvPr/>
            </p:nvSpPr>
            <p:spPr bwMode="auto">
              <a:xfrm>
                <a:off x="1968" y="2721"/>
                <a:ext cx="1007" cy="256"/>
              </a:xfrm>
              <a:prstGeom prst="rect">
                <a:avLst/>
              </a:prstGeom>
              <a:solidFill>
                <a:schemeClr val="bg1"/>
              </a:solidFill>
              <a:ln w="9525">
                <a:solidFill>
                  <a:srgbClr val="3366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rgbClr val="336600"/>
                    </a:solidFill>
                  </a:rPr>
                  <a:t>(impossible)</a:t>
                </a:r>
              </a:p>
            </p:txBody>
          </p:sp>
          <p:sp>
            <p:nvSpPr>
              <p:cNvPr id="11" name="Line 9"/>
              <p:cNvSpPr>
                <a:spLocks noChangeShapeType="1"/>
              </p:cNvSpPr>
              <p:nvPr/>
            </p:nvSpPr>
            <p:spPr bwMode="auto">
              <a:xfrm flipH="1" flipV="1">
                <a:off x="1680" y="2592"/>
                <a:ext cx="336" cy="192"/>
              </a:xfrm>
              <a:prstGeom prst="line">
                <a:avLst/>
              </a:prstGeom>
              <a:noFill/>
              <a:ln w="9525">
                <a:solidFill>
                  <a:srgbClr val="336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2" name="Line 10"/>
              <p:cNvSpPr>
                <a:spLocks noChangeShapeType="1"/>
              </p:cNvSpPr>
              <p:nvPr/>
            </p:nvSpPr>
            <p:spPr bwMode="auto">
              <a:xfrm flipH="1">
                <a:off x="720" y="2880"/>
                <a:ext cx="1296" cy="48"/>
              </a:xfrm>
              <a:prstGeom prst="line">
                <a:avLst/>
              </a:prstGeom>
              <a:noFill/>
              <a:ln w="9525">
                <a:solidFill>
                  <a:srgbClr val="336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2" name="Footer Placeholder 1"/>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Considerations</a:t>
            </a:r>
            <a:endParaRPr lang="en-US" dirty="0"/>
          </a:p>
        </p:txBody>
      </p:sp>
      <p:sp>
        <p:nvSpPr>
          <p:cNvPr id="4" name="Content Placeholder 3"/>
          <p:cNvSpPr>
            <a:spLocks noGrp="1"/>
          </p:cNvSpPr>
          <p:nvPr>
            <p:ph sz="quarter" idx="1"/>
          </p:nvPr>
        </p:nvSpPr>
        <p:spPr/>
        <p:txBody>
          <a:bodyPr>
            <a:normAutofit/>
          </a:bodyPr>
          <a:lstStyle/>
          <a:p>
            <a:r>
              <a:rPr lang="en-US" dirty="0" smtClean="0"/>
              <a:t>For every two events a and b occurring in the same process, and C(x) being the </a:t>
            </a:r>
            <a:r>
              <a:rPr lang="en-US" b="1" dirty="0" smtClean="0"/>
              <a:t>timestamp</a:t>
            </a:r>
            <a:r>
              <a:rPr lang="en-US" dirty="0" smtClean="0"/>
              <a:t> for a certain event x, it is necessary that C(a) never equals C(b).</a:t>
            </a:r>
          </a:p>
          <a:p>
            <a:r>
              <a:rPr lang="en-US" dirty="0" smtClean="0"/>
              <a:t>Therefore it is necessary that:</a:t>
            </a:r>
          </a:p>
          <a:p>
            <a:pPr marL="777240" lvl="1" indent="-457200">
              <a:buFont typeface="+mj-lt"/>
              <a:buAutoNum type="arabicPeriod"/>
            </a:pPr>
            <a:r>
              <a:rPr lang="en-US" dirty="0" smtClean="0"/>
              <a:t>The logical clock be set so that there is minimum of one clock "tick" (increment of the counter) between events and ;</a:t>
            </a:r>
          </a:p>
          <a:p>
            <a:pPr marL="777240" lvl="1" indent="-457200">
              <a:buFont typeface="+mj-lt"/>
              <a:buAutoNum type="arabicPeriod"/>
            </a:pPr>
            <a:r>
              <a:rPr lang="en-US" dirty="0" smtClean="0"/>
              <a:t>In a </a:t>
            </a:r>
            <a:r>
              <a:rPr lang="en-US" dirty="0" err="1" smtClean="0"/>
              <a:t>multiprocess</a:t>
            </a:r>
            <a:r>
              <a:rPr lang="en-US" dirty="0" smtClean="0"/>
              <a:t> or multithreaded environment, it might be necessary to attach the process ID (PID) or any other unique ID to the timestamp so that it is possible to differentiate between events and which may occur simultaneously in different processes.</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Lamport's</a:t>
            </a:r>
            <a:r>
              <a:rPr lang="en-US" b="1" dirty="0" smtClean="0"/>
              <a:t> logical clock in distributed systems</a:t>
            </a:r>
            <a:endParaRPr lang="en-US" dirty="0"/>
          </a:p>
        </p:txBody>
      </p:sp>
      <p:sp>
        <p:nvSpPr>
          <p:cNvPr id="4" name="Content Placeholder 3"/>
          <p:cNvSpPr>
            <a:spLocks noGrp="1"/>
          </p:cNvSpPr>
          <p:nvPr>
            <p:ph sz="quarter" idx="1"/>
          </p:nvPr>
        </p:nvSpPr>
        <p:spPr>
          <a:xfrm>
            <a:off x="914400" y="1447800"/>
            <a:ext cx="7772400" cy="4953000"/>
          </a:xfrm>
        </p:spPr>
        <p:txBody>
          <a:bodyPr>
            <a:normAutofit fontScale="85000" lnSpcReduction="20000"/>
          </a:bodyPr>
          <a:lstStyle/>
          <a:p>
            <a:r>
              <a:rPr lang="en-US" dirty="0" smtClean="0"/>
              <a:t>In a distributed system, it is not possible in practice to </a:t>
            </a:r>
            <a:r>
              <a:rPr lang="en-US" dirty="0" smtClean="0">
                <a:hlinkClick r:id="rId2" tooltip="Clock synchronization"/>
              </a:rPr>
              <a:t>synchronize time</a:t>
            </a:r>
            <a:r>
              <a:rPr lang="en-US" dirty="0" smtClean="0"/>
              <a:t> across entities (typically thought of as processes) within the system; hence, the entities can use the concept of a logical clock based on the events through which they communicate.</a:t>
            </a:r>
          </a:p>
          <a:p>
            <a:r>
              <a:rPr lang="en-US" dirty="0" smtClean="0"/>
              <a:t>If two entities do not exchange any messages, then they probably do not need to share a common clock; events occurring on those entities are termed as </a:t>
            </a:r>
            <a:r>
              <a:rPr lang="en-US" b="1" dirty="0" smtClean="0"/>
              <a:t>concurrent events</a:t>
            </a:r>
            <a:r>
              <a:rPr lang="en-US" dirty="0" smtClean="0"/>
              <a:t>.</a:t>
            </a:r>
          </a:p>
          <a:p>
            <a:r>
              <a:rPr lang="en-US" dirty="0" smtClean="0"/>
              <a:t>Among the processes on the same local machine we can order the events based on the local clock of the system.</a:t>
            </a:r>
          </a:p>
          <a:p>
            <a:r>
              <a:rPr lang="en-US" dirty="0" smtClean="0"/>
              <a:t>When two entities communicate by message passing, then the send event is said to 'happen before' the receive event, and the logical order can be established among the events.</a:t>
            </a:r>
          </a:p>
          <a:p>
            <a:r>
              <a:rPr lang="en-US" dirty="0" smtClean="0"/>
              <a:t>A distributed system is said to have partial order if we can have a partial order relationship among the events in the system. If 'totality', i.e., causal relationship among all events in the system can be established, then the system is said to have total order.</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70C0"/>
                </a:solidFill>
              </a:rPr>
              <a:t>Vector Clocks</a:t>
            </a:r>
            <a:endParaRPr lang="en-US" sz="4800" b="1" dirty="0">
              <a:solidFill>
                <a:srgbClr val="0070C0"/>
              </a:solidFill>
            </a:endParaRPr>
          </a:p>
        </p:txBody>
      </p:sp>
      <p:sp>
        <p:nvSpPr>
          <p:cNvPr id="4" name="Content Placeholder 3"/>
          <p:cNvSpPr>
            <a:spLocks noGrp="1"/>
          </p:cNvSpPr>
          <p:nvPr>
            <p:ph sz="quarter" idx="1"/>
          </p:nvPr>
        </p:nvSpPr>
        <p:spPr/>
        <p:txBody>
          <a:bodyPr>
            <a:normAutofit lnSpcReduction="10000"/>
          </a:bodyPr>
          <a:lstStyle/>
          <a:p>
            <a:r>
              <a:rPr lang="en-US" dirty="0" smtClean="0"/>
              <a:t>Vector clocks is an algorithm for generating a partial ordering of events in a distributed system and detecting causality violations. </a:t>
            </a:r>
          </a:p>
          <a:p>
            <a:endParaRPr lang="en-US" dirty="0" smtClean="0"/>
          </a:p>
          <a:p>
            <a:r>
              <a:rPr lang="en-US" dirty="0" smtClean="0"/>
              <a:t>Just as in </a:t>
            </a:r>
            <a:r>
              <a:rPr lang="en-US" dirty="0" err="1" smtClean="0"/>
              <a:t>Lamport</a:t>
            </a:r>
            <a:r>
              <a:rPr lang="en-US" dirty="0" smtClean="0"/>
              <a:t> timestamps, </a:t>
            </a:r>
            <a:r>
              <a:rPr lang="en-US" dirty="0" err="1" smtClean="0"/>
              <a:t>interprocess</a:t>
            </a:r>
            <a:r>
              <a:rPr lang="en-US" dirty="0" smtClean="0"/>
              <a:t> messages contain the state of the sending process's logical clock. </a:t>
            </a:r>
          </a:p>
          <a:p>
            <a:endParaRPr lang="en-US" dirty="0" smtClean="0"/>
          </a:p>
          <a:p>
            <a:r>
              <a:rPr lang="en-US" dirty="0" smtClean="0"/>
              <a:t>A vector clock of a system of N processes is an array/vector of N logical clocks, one clock per process; a local "smallest possible values" copy of the global clock-array is kept in each process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Clocks: Algorithm</a:t>
            </a:r>
            <a:endParaRPr lang="en-US" dirty="0"/>
          </a:p>
        </p:txBody>
      </p:sp>
      <p:sp>
        <p:nvSpPr>
          <p:cNvPr id="4" name="Content Placeholder 3"/>
          <p:cNvSpPr>
            <a:spLocks noGrp="1"/>
          </p:cNvSpPr>
          <p:nvPr>
            <p:ph sz="quarter" idx="1"/>
          </p:nvPr>
        </p:nvSpPr>
        <p:spPr/>
        <p:txBody>
          <a:bodyPr>
            <a:normAutofit lnSpcReduction="10000"/>
          </a:bodyPr>
          <a:lstStyle/>
          <a:p>
            <a:pPr marL="514350" indent="-514350">
              <a:buFont typeface="+mj-lt"/>
              <a:buAutoNum type="arabicPeriod"/>
            </a:pPr>
            <a:r>
              <a:rPr lang="en-US" dirty="0" smtClean="0"/>
              <a:t>Initially all clocks are zero.</a:t>
            </a:r>
          </a:p>
          <a:p>
            <a:pPr marL="514350" indent="-514350">
              <a:buFont typeface="+mj-lt"/>
              <a:buAutoNum type="arabicPeriod"/>
            </a:pPr>
            <a:r>
              <a:rPr lang="en-US" dirty="0" smtClean="0"/>
              <a:t>Each time a process experiences an internal event, it increments its own </a:t>
            </a:r>
            <a:r>
              <a:rPr lang="en-US" dirty="0" smtClean="0">
                <a:hlinkClick r:id="rId2" tooltip="Logical clock"/>
              </a:rPr>
              <a:t>logical clock</a:t>
            </a:r>
            <a:r>
              <a:rPr lang="en-US" dirty="0" smtClean="0"/>
              <a:t> in the vector by one.</a:t>
            </a:r>
          </a:p>
          <a:p>
            <a:pPr marL="514350" indent="-514350">
              <a:buFont typeface="+mj-lt"/>
              <a:buAutoNum type="arabicPeriod"/>
            </a:pPr>
            <a:r>
              <a:rPr lang="en-US" dirty="0" smtClean="0"/>
              <a:t>Each time a process prepares to send a message, it increments its own </a:t>
            </a:r>
            <a:r>
              <a:rPr lang="en-US" dirty="0" smtClean="0">
                <a:hlinkClick r:id="rId2" tooltip="Logical clock"/>
              </a:rPr>
              <a:t>logical clock</a:t>
            </a:r>
            <a:r>
              <a:rPr lang="en-US" dirty="0" smtClean="0"/>
              <a:t> in the vector by one and then sends its entire vector along with the message.</a:t>
            </a:r>
          </a:p>
          <a:p>
            <a:pPr marL="514350" indent="-514350">
              <a:buFont typeface="+mj-lt"/>
              <a:buAutoNum type="arabicPeriod"/>
            </a:pPr>
            <a:r>
              <a:rPr lang="en-US" dirty="0" smtClean="0"/>
              <a:t>Each time a process receives a message, it increments its own </a:t>
            </a:r>
            <a:r>
              <a:rPr lang="en-US" dirty="0" smtClean="0">
                <a:hlinkClick r:id="rId2" tooltip="Logical clock"/>
              </a:rPr>
              <a:t>logical clock</a:t>
            </a:r>
            <a:r>
              <a:rPr lang="en-US" dirty="0" smtClean="0"/>
              <a:t> in the vector by one and </a:t>
            </a:r>
            <a:r>
              <a:rPr lang="en-US" dirty="0" smtClean="0">
                <a:solidFill>
                  <a:srgbClr val="FF0000"/>
                </a:solidFill>
              </a:rPr>
              <a:t>updates each element in its vector</a:t>
            </a:r>
            <a:r>
              <a:rPr lang="en-US" dirty="0" smtClean="0"/>
              <a:t> </a:t>
            </a:r>
            <a:r>
              <a:rPr lang="en-US" dirty="0" smtClean="0">
                <a:solidFill>
                  <a:srgbClr val="0070C0"/>
                </a:solidFill>
              </a:rPr>
              <a:t>by taking the maximum of the value in its own vector clock </a:t>
            </a:r>
            <a:r>
              <a:rPr lang="en-US" dirty="0" smtClean="0"/>
              <a:t>and </a:t>
            </a:r>
            <a:r>
              <a:rPr lang="en-US" dirty="0" smtClean="0">
                <a:solidFill>
                  <a:srgbClr val="0070C0"/>
                </a:solidFill>
              </a:rPr>
              <a:t>the value in the vector in the received message (for every element).</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0838"/>
            <a:ext cx="7772400" cy="1020762"/>
          </a:xfrm>
        </p:spPr>
        <p:txBody>
          <a:bodyPr/>
          <a:lstStyle/>
          <a:p>
            <a:r>
              <a:rPr lang="en-US" dirty="0" smtClean="0"/>
              <a:t>Vector Clock: Example</a:t>
            </a:r>
            <a:endParaRPr lang="en-US" dirty="0"/>
          </a:p>
        </p:txBody>
      </p:sp>
      <p:pic>
        <p:nvPicPr>
          <p:cNvPr id="110595" name="Picture 3"/>
          <p:cNvPicPr>
            <a:picLocks noChangeAspect="1" noChangeArrowheads="1"/>
          </p:cNvPicPr>
          <p:nvPr/>
        </p:nvPicPr>
        <p:blipFill>
          <a:blip r:embed="rId2"/>
          <a:srcRect t="14583" r="45882" b="32292"/>
          <a:stretch>
            <a:fillRect/>
          </a:stretch>
        </p:blipFill>
        <p:spPr bwMode="auto">
          <a:xfrm>
            <a:off x="652929" y="1676400"/>
            <a:ext cx="8110071" cy="44958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sp>
        <p:nvSpPr>
          <p:cNvPr id="4" name="Footer Placeholder 3"/>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a:t>
            </a:r>
            <a:endParaRPr lang="en-US" dirty="0"/>
          </a:p>
        </p:txBody>
      </p:sp>
      <p:sp>
        <p:nvSpPr>
          <p:cNvPr id="4" name="Content Placeholder 3"/>
          <p:cNvSpPr>
            <a:spLocks noGrp="1"/>
          </p:cNvSpPr>
          <p:nvPr>
            <p:ph sz="quarter" idx="1"/>
          </p:nvPr>
        </p:nvSpPr>
        <p:spPr/>
        <p:txBody>
          <a:bodyPr>
            <a:normAutofit/>
          </a:bodyPr>
          <a:lstStyle/>
          <a:p>
            <a:pPr>
              <a:defRPr/>
            </a:pPr>
            <a:r>
              <a:rPr lang="en-US" sz="3600" dirty="0" smtClean="0"/>
              <a:t>How a computer timer works? </a:t>
            </a:r>
          </a:p>
          <a:p>
            <a:pPr marL="914400" lvl="1" indent="-457200">
              <a:buFont typeface="+mj-lt"/>
              <a:buAutoNum type="arabicPeriod"/>
              <a:defRPr/>
            </a:pPr>
            <a:endParaRPr lang="en-US" sz="2800" dirty="0" smtClean="0"/>
          </a:p>
          <a:p>
            <a:pPr marL="914400" lvl="1" indent="-457200">
              <a:buFont typeface="+mj-lt"/>
              <a:buAutoNum type="arabicPeriod"/>
              <a:defRPr/>
            </a:pPr>
            <a:r>
              <a:rPr lang="en-US" sz="2800" dirty="0" smtClean="0"/>
              <a:t>A counter register and a holding register.</a:t>
            </a:r>
          </a:p>
          <a:p>
            <a:pPr marL="914400" lvl="1" indent="-457200">
              <a:buFont typeface="+mj-lt"/>
              <a:buAutoNum type="arabicPeriod"/>
              <a:defRPr/>
            </a:pPr>
            <a:r>
              <a:rPr lang="en-US" sz="2800" dirty="0" smtClean="0"/>
              <a:t>The counter is decremented by a quartz crystals oscillator.</a:t>
            </a:r>
            <a:br>
              <a:rPr lang="en-US" sz="2800" dirty="0" smtClean="0"/>
            </a:br>
            <a:r>
              <a:rPr lang="en-US" sz="2800" dirty="0" smtClean="0"/>
              <a:t>When it reaches zero, an interrupt is generated and the counter is reloaded from the holding register.  </a:t>
            </a:r>
          </a:p>
          <a:p>
            <a:pPr marL="914400" lvl="1" indent="-457200">
              <a:defRPr/>
            </a:pPr>
            <a:r>
              <a:rPr lang="en-US" sz="2800" dirty="0" err="1" smtClean="0"/>
              <a:t>e.g</a:t>
            </a:r>
            <a:r>
              <a:rPr lang="en-US" sz="2800" dirty="0" smtClean="0"/>
              <a:t>, interrupt 60 times per second.</a:t>
            </a:r>
          </a:p>
          <a:p>
            <a:pPr marL="914400" lvl="1" indent="-457200">
              <a:defRPr/>
            </a:pPr>
            <a:r>
              <a:rPr lang="en-US" sz="2800" dirty="0" smtClean="0"/>
              <a:t>Each interrupt is called </a:t>
            </a:r>
            <a:r>
              <a:rPr lang="en-US" sz="2800" b="1" dirty="0" smtClean="0"/>
              <a:t>clock tick</a:t>
            </a:r>
            <a:r>
              <a:rPr lang="en-US" sz="2800" dirty="0" smtClean="0"/>
              <a:t>.</a:t>
            </a:r>
          </a:p>
          <a:p>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Synchronization</a:t>
            </a:r>
            <a:endParaRPr lang="en-US" dirty="0"/>
          </a:p>
        </p:txBody>
      </p:sp>
      <p:sp>
        <p:nvSpPr>
          <p:cNvPr id="3" name="Content Placeholder 2"/>
          <p:cNvSpPr>
            <a:spLocks noGrp="1"/>
          </p:cNvSpPr>
          <p:nvPr>
            <p:ph sz="quarter" idx="1"/>
          </p:nvPr>
        </p:nvSpPr>
        <p:spPr/>
        <p:txBody>
          <a:bodyPr>
            <a:noAutofit/>
          </a:bodyPr>
          <a:lstStyle/>
          <a:p>
            <a:r>
              <a:rPr lang="en-US" sz="2400" dirty="0" smtClean="0"/>
              <a:t>In a distributed system the internal clocks of several computers may differ with each other .</a:t>
            </a:r>
          </a:p>
          <a:p>
            <a:endParaRPr lang="en-US" sz="2400" dirty="0" smtClean="0"/>
          </a:p>
          <a:p>
            <a:r>
              <a:rPr lang="en-US" sz="2400" dirty="0" smtClean="0"/>
              <a:t>Even when initially set accurately, real clocks will differ after some time due to </a:t>
            </a:r>
          </a:p>
          <a:p>
            <a:pPr lvl="1"/>
            <a:r>
              <a:rPr lang="en-US" dirty="0" smtClean="0">
                <a:solidFill>
                  <a:srgbClr val="C00000"/>
                </a:solidFill>
              </a:rPr>
              <a:t>clock drift, caused by clocks counting time at slightly different rates. </a:t>
            </a:r>
          </a:p>
          <a:p>
            <a:r>
              <a:rPr lang="en-US" sz="2400" dirty="0" smtClean="0">
                <a:solidFill>
                  <a:srgbClr val="0070C0"/>
                </a:solidFill>
              </a:rPr>
              <a:t>In serial communication, some people use the term </a:t>
            </a:r>
            <a:r>
              <a:rPr lang="en-US" sz="2400" b="1" dirty="0" smtClean="0">
                <a:solidFill>
                  <a:srgbClr val="0070C0"/>
                </a:solidFill>
              </a:rPr>
              <a:t>"clock synchronization" </a:t>
            </a:r>
            <a:r>
              <a:rPr lang="en-US" sz="2400" dirty="0" smtClean="0">
                <a:solidFill>
                  <a:srgbClr val="0070C0"/>
                </a:solidFill>
              </a:rPr>
              <a:t>merely to discuss frequency synchronization and phase synchronization. Such "clock synchronization" is used in synchronization in telecommunications and automatic baud rate detection.</a:t>
            </a:r>
            <a:endParaRPr lang="en-US" sz="2400"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Distributed System(DS)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3CF6A269-FB96-934D-9C3D-46B825CCE1D8}" type="slidenum">
              <a:rPr lang="zh-CN" altLang="en-US" sz="1400" i="0">
                <a:ea typeface="宋体" charset="0"/>
              </a:rPr>
              <a:pPr eaLnBrk="1" hangingPunct="1"/>
              <a:t>8</a:t>
            </a:fld>
            <a:endParaRPr lang="en-US" altLang="zh-CN" sz="1400" i="0">
              <a:ea typeface="宋体" charset="0"/>
            </a:endParaRPr>
          </a:p>
        </p:txBody>
      </p:sp>
      <p:sp>
        <p:nvSpPr>
          <p:cNvPr id="3075" name="Rectangle 7"/>
          <p:cNvSpPr>
            <a:spLocks noGrp="1" noChangeArrowheads="1"/>
          </p:cNvSpPr>
          <p:nvPr>
            <p:ph type="title"/>
          </p:nvPr>
        </p:nvSpPr>
        <p:spPr/>
        <p:txBody>
          <a:bodyPr/>
          <a:lstStyle/>
          <a:p>
            <a:pPr eaLnBrk="1" hangingPunct="1"/>
            <a:r>
              <a:rPr lang="en-US" altLang="zh-CN">
                <a:latin typeface="Times New Roman" charset="0"/>
                <a:ea typeface="宋体" charset="0"/>
                <a:cs typeface="宋体" charset="0"/>
              </a:rPr>
              <a:t>Why Timestamps in Systems?</a:t>
            </a:r>
          </a:p>
        </p:txBody>
      </p:sp>
      <p:sp>
        <p:nvSpPr>
          <p:cNvPr id="3076" name="Rectangle 8"/>
          <p:cNvSpPr>
            <a:spLocks noGrp="1" noChangeArrowheads="1"/>
          </p:cNvSpPr>
          <p:nvPr>
            <p:ph type="body" idx="1"/>
          </p:nvPr>
        </p:nvSpPr>
        <p:spPr/>
        <p:txBody>
          <a:bodyPr/>
          <a:lstStyle/>
          <a:p>
            <a:pPr eaLnBrk="1" hangingPunct="1"/>
            <a:r>
              <a:rPr lang="en-US" altLang="zh-CN">
                <a:latin typeface="Times New Roman" charset="0"/>
                <a:ea typeface="宋体" charset="0"/>
                <a:cs typeface="宋体" charset="0"/>
              </a:rPr>
              <a:t>Precise performance measurements</a:t>
            </a:r>
          </a:p>
          <a:p>
            <a:pPr eaLnBrk="1" hangingPunct="1"/>
            <a:r>
              <a:rPr lang="en-US" altLang="zh-CN">
                <a:latin typeface="Times New Roman" charset="0"/>
                <a:ea typeface="宋体" charset="0"/>
                <a:cs typeface="宋体" charset="0"/>
              </a:rPr>
              <a:t>Guarantee “up-to-date” or recentness of data</a:t>
            </a:r>
          </a:p>
          <a:p>
            <a:pPr eaLnBrk="1" hangingPunct="1"/>
            <a:r>
              <a:rPr lang="en-US" altLang="zh-CN">
                <a:latin typeface="Times New Roman" charset="0"/>
                <a:ea typeface="宋体" charset="0"/>
                <a:cs typeface="宋体" charset="0"/>
              </a:rPr>
              <a:t>Temporal ordering of events produced by concurrent processes</a:t>
            </a:r>
          </a:p>
          <a:p>
            <a:pPr eaLnBrk="1" hangingPunct="1"/>
            <a:r>
              <a:rPr lang="en-US" altLang="zh-CN">
                <a:latin typeface="Times New Roman" charset="0"/>
                <a:ea typeface="宋体" charset="0"/>
                <a:cs typeface="宋体" charset="0"/>
              </a:rPr>
              <a:t>Synchronization between senders and receivers of messages</a:t>
            </a:r>
          </a:p>
          <a:p>
            <a:pPr eaLnBrk="1" hangingPunct="1"/>
            <a:r>
              <a:rPr lang="en-US" altLang="zh-CN">
                <a:latin typeface="Times New Roman" charset="0"/>
                <a:ea typeface="宋体" charset="0"/>
                <a:cs typeface="宋体" charset="0"/>
              </a:rPr>
              <a:t>Coordination of joint activities</a:t>
            </a:r>
          </a:p>
          <a:p>
            <a:pPr eaLnBrk="1" hangingPunct="1"/>
            <a:r>
              <a:rPr lang="en-US" altLang="zh-CN">
                <a:latin typeface="Times New Roman" charset="0"/>
                <a:ea typeface="宋体" charset="0"/>
                <a:cs typeface="宋体" charset="0"/>
              </a:rPr>
              <a:t>Serialization of concurrent accesses to shared objects</a:t>
            </a:r>
          </a:p>
          <a:p>
            <a:pPr eaLnBrk="1" hangingPunct="1"/>
            <a:r>
              <a:rPr lang="en-US" altLang="zh-CN">
                <a:latin typeface="Times New Roman" charset="0"/>
                <a:ea typeface="宋体" charset="0"/>
                <a:cs typeface="宋体" charset="0"/>
              </a:rPr>
              <a:t>……</a:t>
            </a:r>
          </a:p>
          <a:p>
            <a:pPr eaLnBrk="1" hangingPunct="1"/>
            <a:endParaRPr lang="zh-CN" altLang="en-US">
              <a:latin typeface="Times New Roman" charset="0"/>
              <a:ea typeface="宋体" charset="0"/>
              <a:cs typeface="宋体" charset="0"/>
            </a:endParaRPr>
          </a:p>
        </p:txBody>
      </p:sp>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2214459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i="1">
                <a:solidFill>
                  <a:schemeClr val="tx1"/>
                </a:solidFill>
                <a:latin typeface="Times New Roman" charset="0"/>
                <a:ea typeface="ＭＳ Ｐゴシック" charset="0"/>
              </a:defRPr>
            </a:lvl1pPr>
            <a:lvl2pPr marL="742950" indent="-285750" eaLnBrk="0" hangingPunct="0">
              <a:defRPr sz="2400" i="1">
                <a:solidFill>
                  <a:schemeClr val="tx1"/>
                </a:solidFill>
                <a:latin typeface="Times New Roman" charset="0"/>
                <a:ea typeface="ＭＳ Ｐゴシック" charset="0"/>
              </a:defRPr>
            </a:lvl2pPr>
            <a:lvl3pPr marL="1143000" indent="-228600" eaLnBrk="0" hangingPunct="0">
              <a:defRPr sz="2400" i="1">
                <a:solidFill>
                  <a:schemeClr val="tx1"/>
                </a:solidFill>
                <a:latin typeface="Times New Roman" charset="0"/>
                <a:ea typeface="ＭＳ Ｐゴシック" charset="0"/>
              </a:defRPr>
            </a:lvl3pPr>
            <a:lvl4pPr marL="1600200" indent="-228600" eaLnBrk="0" hangingPunct="0">
              <a:defRPr sz="2400" i="1">
                <a:solidFill>
                  <a:schemeClr val="tx1"/>
                </a:solidFill>
                <a:latin typeface="Times New Roman" charset="0"/>
                <a:ea typeface="ＭＳ Ｐゴシック" charset="0"/>
              </a:defRPr>
            </a:lvl4pPr>
            <a:lvl5pPr marL="2057400" indent="-228600" eaLnBrk="0" hangingPunct="0">
              <a:defRPr sz="2400" i="1">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i="1">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i="1">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i="1">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i="1">
                <a:solidFill>
                  <a:schemeClr val="tx1"/>
                </a:solidFill>
                <a:latin typeface="Times New Roman" charset="0"/>
                <a:ea typeface="ＭＳ Ｐゴシック" charset="0"/>
              </a:defRPr>
            </a:lvl9pPr>
          </a:lstStyle>
          <a:p>
            <a:pPr eaLnBrk="1" hangingPunct="1"/>
            <a:fld id="{37122C6F-863B-7244-8A13-C1E090C4D6F1}" type="slidenum">
              <a:rPr lang="zh-CN" altLang="en-US" sz="1400" i="0">
                <a:ea typeface="宋体" charset="0"/>
              </a:rPr>
              <a:pPr eaLnBrk="1" hangingPunct="1"/>
              <a:t>9</a:t>
            </a:fld>
            <a:endParaRPr lang="en-US" altLang="zh-CN" sz="1400" i="0">
              <a:ea typeface="宋体" charset="0"/>
            </a:endParaRPr>
          </a:p>
        </p:txBody>
      </p:sp>
      <p:sp>
        <p:nvSpPr>
          <p:cNvPr id="4099" name="Rectangle 2"/>
          <p:cNvSpPr>
            <a:spLocks noGrp="1" noChangeArrowheads="1"/>
          </p:cNvSpPr>
          <p:nvPr>
            <p:ph type="title"/>
          </p:nvPr>
        </p:nvSpPr>
        <p:spPr/>
        <p:txBody>
          <a:bodyPr/>
          <a:lstStyle/>
          <a:p>
            <a:pPr eaLnBrk="1" hangingPunct="1"/>
            <a:r>
              <a:rPr lang="en-US" altLang="zh-CN">
                <a:latin typeface="Times New Roman" charset="0"/>
                <a:ea typeface="宋体" charset="0"/>
                <a:cs typeface="宋体" charset="0"/>
              </a:rPr>
              <a:t>Physical time</a:t>
            </a:r>
          </a:p>
        </p:txBody>
      </p:sp>
      <p:sp>
        <p:nvSpPr>
          <p:cNvPr id="4100" name="Rectangle 3"/>
          <p:cNvSpPr>
            <a:spLocks noGrp="1" noChangeArrowheads="1"/>
          </p:cNvSpPr>
          <p:nvPr>
            <p:ph type="body" idx="1"/>
          </p:nvPr>
        </p:nvSpPr>
        <p:spPr>
          <a:xfrm>
            <a:off x="177800" y="1460500"/>
            <a:ext cx="5029200" cy="4635500"/>
          </a:xfrm>
        </p:spPr>
        <p:txBody>
          <a:bodyPr/>
          <a:lstStyle/>
          <a:p>
            <a:pPr eaLnBrk="1" hangingPunct="1">
              <a:buFontTx/>
              <a:buNone/>
            </a:pPr>
            <a:r>
              <a:rPr lang="en-US" altLang="zh-CN">
                <a:latin typeface="Times New Roman" charset="0"/>
                <a:ea typeface="宋体" charset="0"/>
                <a:cs typeface="宋体" charset="0"/>
              </a:rPr>
              <a:t>Solar time </a:t>
            </a:r>
          </a:p>
          <a:p>
            <a:pPr eaLnBrk="1" hangingPunct="1"/>
            <a:r>
              <a:rPr lang="en-US" altLang="zh-CN" sz="2000">
                <a:latin typeface="Times New Roman" charset="0"/>
                <a:ea typeface="宋体" charset="0"/>
                <a:cs typeface="宋体" charset="0"/>
              </a:rPr>
              <a:t>1 sec = 1 day / 86400</a:t>
            </a:r>
          </a:p>
          <a:p>
            <a:pPr eaLnBrk="1" hangingPunct="1"/>
            <a:r>
              <a:rPr lang="en-US" altLang="zh-CN" sz="2000">
                <a:solidFill>
                  <a:srgbClr val="FF0000"/>
                </a:solidFill>
                <a:latin typeface="Times New Roman" charset="0"/>
                <a:ea typeface="宋体" charset="0"/>
                <a:cs typeface="宋体" charset="0"/>
              </a:rPr>
              <a:t>Problem</a:t>
            </a:r>
            <a:r>
              <a:rPr lang="en-US" altLang="zh-CN" sz="2000">
                <a:latin typeface="Times New Roman" charset="0"/>
                <a:ea typeface="宋体" charset="0"/>
                <a:cs typeface="宋体" charset="0"/>
              </a:rPr>
              <a:t>: days are of different lengths (due to tidal friction, etc.) </a:t>
            </a:r>
          </a:p>
          <a:p>
            <a:pPr eaLnBrk="1" hangingPunct="1"/>
            <a:r>
              <a:rPr lang="en-US" altLang="zh-CN" sz="2000">
                <a:latin typeface="Times New Roman" charset="0"/>
                <a:ea typeface="宋体" charset="0"/>
                <a:cs typeface="宋体" charset="0"/>
              </a:rPr>
              <a:t>mean solar second: averaged over many days  </a:t>
            </a:r>
          </a:p>
          <a:p>
            <a:pPr eaLnBrk="1" hangingPunct="1">
              <a:buFontTx/>
              <a:buNone/>
            </a:pPr>
            <a:r>
              <a:rPr lang="en-US" altLang="zh-CN">
                <a:latin typeface="Times New Roman" charset="0"/>
                <a:ea typeface="宋体" charset="0"/>
                <a:cs typeface="宋体" charset="0"/>
              </a:rPr>
              <a:t>Greenwich Mean Time (GMT)</a:t>
            </a:r>
          </a:p>
          <a:p>
            <a:pPr eaLnBrk="1" hangingPunct="1"/>
            <a:r>
              <a:rPr lang="en-US" altLang="zh-CN" sz="2000">
                <a:latin typeface="Times New Roman" charset="0"/>
                <a:ea typeface="宋体" charset="0"/>
                <a:cs typeface="宋体" charset="0"/>
              </a:rPr>
              <a:t>The mean solar time at Royal Observatory in Greenwich, London</a:t>
            </a:r>
          </a:p>
          <a:p>
            <a:pPr eaLnBrk="1" hangingPunct="1"/>
            <a:r>
              <a:rPr lang="en-US" altLang="zh-CN" sz="2000">
                <a:latin typeface="Times New Roman" charset="0"/>
                <a:ea typeface="宋体" charset="0"/>
                <a:cs typeface="宋体" charset="0"/>
              </a:rPr>
              <a:t>Greenwich located at longitude 0, the line that divides east and west</a:t>
            </a:r>
          </a:p>
        </p:txBody>
      </p:sp>
      <p:pic>
        <p:nvPicPr>
          <p:cNvPr id="4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463" y="1501775"/>
            <a:ext cx="3495675" cy="453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Distributed System(DS)</a:t>
            </a:r>
            <a:endParaRPr lang="en-US"/>
          </a:p>
        </p:txBody>
      </p:sp>
    </p:spTree>
    <p:extLst>
      <p:ext uri="{BB962C8B-B14F-4D97-AF65-F5344CB8AC3E}">
        <p14:creationId xmlns:p14="http://schemas.microsoft.com/office/powerpoint/2010/main" val="31809986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39410</TotalTime>
  <Words>4299</Words>
  <Application>Microsoft Macintosh PowerPoint</Application>
  <PresentationFormat>On-screen Show (4:3)</PresentationFormat>
  <Paragraphs>545</Paragraphs>
  <Slides>56</Slides>
  <Notes>19</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74" baseType="lpstr">
      <vt:lpstr>Arial Narrow</vt:lpstr>
      <vt:lpstr>Calibri</vt:lpstr>
      <vt:lpstr>Comic Sans MS</vt:lpstr>
      <vt:lpstr>Franklin Gothic Book</vt:lpstr>
      <vt:lpstr>HGｺﾞｼｯｸM</vt:lpstr>
      <vt:lpstr>HG創英ﾌﾟﾚｾﾞﾝｽEB</vt:lpstr>
      <vt:lpstr>ＭＳ Ｐゴシック</vt:lpstr>
      <vt:lpstr>Perpetua</vt:lpstr>
      <vt:lpstr>Symbol</vt:lpstr>
      <vt:lpstr>Wingdings 2</vt:lpstr>
      <vt:lpstr>ZapfDingbats</vt:lpstr>
      <vt:lpstr>宋体</vt:lpstr>
      <vt:lpstr>Arial</vt:lpstr>
      <vt:lpstr>Times New Roman</vt:lpstr>
      <vt:lpstr>Wingdings</vt:lpstr>
      <vt:lpstr>Equity</vt:lpstr>
      <vt:lpstr>CorelPhotoPaint.Image.6</vt:lpstr>
      <vt:lpstr>Equation</vt:lpstr>
      <vt:lpstr>Distributed System (BESE-VII) POKHARA UNIVERSITY</vt:lpstr>
      <vt:lpstr>Chapter 3: Time in Distributed System</vt:lpstr>
      <vt:lpstr>Outline</vt:lpstr>
      <vt:lpstr>Background of Synchronization</vt:lpstr>
      <vt:lpstr>Clock Synchronization DOS</vt:lpstr>
      <vt:lpstr>Clock</vt:lpstr>
      <vt:lpstr>Clock Synchronization</vt:lpstr>
      <vt:lpstr>Why Timestamps in Systems?</vt:lpstr>
      <vt:lpstr>Physical time</vt:lpstr>
      <vt:lpstr>1 Sec</vt:lpstr>
      <vt:lpstr>Coordinated Universal Time (UTC)</vt:lpstr>
      <vt:lpstr>Drift Rate</vt:lpstr>
      <vt:lpstr>Clock Synchronization</vt:lpstr>
      <vt:lpstr>Logical and Physical Clocks</vt:lpstr>
      <vt:lpstr>Logical and Physical Clocks</vt:lpstr>
      <vt:lpstr>Problems with Different Clocks</vt:lpstr>
      <vt:lpstr>PowerPoint Presentation</vt:lpstr>
      <vt:lpstr>Event Ordering</vt:lpstr>
      <vt:lpstr>Causal Ordering of Messages</vt:lpstr>
      <vt:lpstr>Causal Ordering of Messages</vt:lpstr>
      <vt:lpstr>Global ordering</vt:lpstr>
      <vt:lpstr>Global State</vt:lpstr>
      <vt:lpstr>Global State</vt:lpstr>
      <vt:lpstr>Clock Synchronization Algorithms</vt:lpstr>
      <vt:lpstr>Physical Clock Synchronization </vt:lpstr>
      <vt:lpstr>Cristian's algorithm</vt:lpstr>
      <vt:lpstr>Cristian's algorithm </vt:lpstr>
      <vt:lpstr>Cristian's algorithm</vt:lpstr>
      <vt:lpstr>Cristian's algorithm - Accuracy</vt:lpstr>
      <vt:lpstr>Cristian’s algorithm: example</vt:lpstr>
      <vt:lpstr>Physical Clock Synchronization </vt:lpstr>
      <vt:lpstr>The Berkeley algorithm </vt:lpstr>
      <vt:lpstr>The Berkeley algorithm </vt:lpstr>
      <vt:lpstr>PowerPoint Presentation</vt:lpstr>
      <vt:lpstr>The Berkeley algorithm </vt:lpstr>
      <vt:lpstr>Problem with Berkeley Algorithm</vt:lpstr>
      <vt:lpstr>Physical Clock Synchronization </vt:lpstr>
      <vt:lpstr>Network Time Protocol (NTP)</vt:lpstr>
      <vt:lpstr>NTP synchronization subnet</vt:lpstr>
      <vt:lpstr>NTP goals</vt:lpstr>
      <vt:lpstr>NTP Synchronization Modes</vt:lpstr>
      <vt:lpstr>NTP (Network Time Protocol)</vt:lpstr>
      <vt:lpstr>NTP (Network Time Protocol)</vt:lpstr>
      <vt:lpstr>NTP (Network Time Protocol)</vt:lpstr>
      <vt:lpstr>NTP (Network Time Protocol)</vt:lpstr>
      <vt:lpstr>NTP (Network Time Protocol)</vt:lpstr>
      <vt:lpstr>Logical Clock Synchronization</vt:lpstr>
      <vt:lpstr>Lamport’s Algorithm</vt:lpstr>
      <vt:lpstr>Lamport’s Algorithm (2)</vt:lpstr>
      <vt:lpstr>Lamport’s Logical Clocks (3)</vt:lpstr>
      <vt:lpstr>Example: Lamport’s Algorithm</vt:lpstr>
      <vt:lpstr>Lamport’s Considerations</vt:lpstr>
      <vt:lpstr>Lamport's logical clock in distributed systems</vt:lpstr>
      <vt:lpstr>Vector Clocks</vt:lpstr>
      <vt:lpstr>Vector Clocks: Algorithm</vt:lpstr>
      <vt:lpstr>Vector Clock: Example</vt:lpstr>
    </vt:vector>
  </TitlesOfParts>
  <Manager/>
  <Company>NCIT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Clock Synchronization</dc:title>
  <dc:subject>Distributed Operating System</dc:subject>
  <dc:creator>Madan Kadariya</dc:creator>
  <cp:keywords>Clock Synchronization, Mutual Exclusion, Algorithm</cp:keywords>
  <dc:description/>
  <cp:lastModifiedBy>Microsoft Office User</cp:lastModifiedBy>
  <cp:revision>273</cp:revision>
  <dcterms:created xsi:type="dcterms:W3CDTF">2006-08-16T00:00:00Z</dcterms:created>
  <dcterms:modified xsi:type="dcterms:W3CDTF">2016-04-25T09:46:05Z</dcterms:modified>
  <cp:category>Operating System</cp:category>
</cp:coreProperties>
</file>