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79"/>
  </p:notesMasterIdLst>
  <p:handoutMasterIdLst>
    <p:handoutMasterId r:id="rId80"/>
  </p:handoutMasterIdLst>
  <p:sldIdLst>
    <p:sldId id="558" r:id="rId2"/>
    <p:sldId id="559" r:id="rId3"/>
    <p:sldId id="560" r:id="rId4"/>
    <p:sldId id="308" r:id="rId5"/>
    <p:sldId id="309" r:id="rId6"/>
    <p:sldId id="310" r:id="rId7"/>
    <p:sldId id="311" r:id="rId8"/>
    <p:sldId id="312" r:id="rId9"/>
    <p:sldId id="313" r:id="rId10"/>
    <p:sldId id="554" r:id="rId11"/>
    <p:sldId id="315" r:id="rId12"/>
    <p:sldId id="316" r:id="rId13"/>
    <p:sldId id="317" r:id="rId14"/>
    <p:sldId id="318" r:id="rId15"/>
    <p:sldId id="319" r:id="rId16"/>
    <p:sldId id="553" r:id="rId17"/>
    <p:sldId id="321" r:id="rId18"/>
    <p:sldId id="322" r:id="rId19"/>
    <p:sldId id="323" r:id="rId20"/>
    <p:sldId id="324" r:id="rId21"/>
    <p:sldId id="325" r:id="rId22"/>
    <p:sldId id="447" r:id="rId23"/>
    <p:sldId id="326" r:id="rId24"/>
    <p:sldId id="327" r:id="rId25"/>
    <p:sldId id="328" r:id="rId26"/>
    <p:sldId id="555" r:id="rId27"/>
    <p:sldId id="336" r:id="rId28"/>
    <p:sldId id="337" r:id="rId29"/>
    <p:sldId id="338" r:id="rId30"/>
    <p:sldId id="339" r:id="rId31"/>
    <p:sldId id="340" r:id="rId32"/>
    <p:sldId id="341" r:id="rId33"/>
    <p:sldId id="550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551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457" r:id="rId64"/>
    <p:sldId id="372" r:id="rId65"/>
    <p:sldId id="373" r:id="rId66"/>
    <p:sldId id="487" r:id="rId67"/>
    <p:sldId id="375" r:id="rId68"/>
    <p:sldId id="377" r:id="rId69"/>
    <p:sldId id="378" r:id="rId70"/>
    <p:sldId id="379" r:id="rId71"/>
    <p:sldId id="380" r:id="rId72"/>
    <p:sldId id="458" r:id="rId73"/>
    <p:sldId id="459" r:id="rId74"/>
    <p:sldId id="460" r:id="rId75"/>
    <p:sldId id="461" r:id="rId76"/>
    <p:sldId id="462" r:id="rId77"/>
    <p:sldId id="463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77413" autoAdjust="0"/>
  </p:normalViewPr>
  <p:slideViewPr>
    <p:cSldViewPr>
      <p:cViewPr>
        <p:scale>
          <a:sx n="80" d="100"/>
          <a:sy n="80" d="100"/>
        </p:scale>
        <p:origin x="15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406B-5F90-1F4F-88F5-642EBD3B8286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EE914-E5C7-C04B-A0C7-86983D44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7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A54D2-1A2A-480C-90CE-88620EECE9A0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17CD3-4D01-4566-B42D-5A4C457670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0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17CD3-4D01-4566-B42D-5A4C4576705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122-475C-CE4E-B30E-0818765A03F8}" type="datetime1">
              <a:rPr lang="en-US" smtClean="0"/>
              <a:t>5/18/16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7C30-59EB-E549-8A18-584C952898D0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3008-96CB-B84E-906D-39561E5D9069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5B03-C9FB-C841-84A6-43D45D62AC1C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26DC-79E3-7A44-B8C5-CE4729785D54}" type="datetime1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D6A0-A333-A14A-953B-10B957A8DAA6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8C30-D014-8D44-92B1-4EBC6E68DF43}" type="datetime1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7D4-31A5-8743-8C32-0868CAECA9CF}" type="datetime1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6693-896B-7847-A26F-15FAC4FB2FDA}" type="datetime1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0C38-01BF-C946-B866-B2367B637708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C1EE-2485-9E41-BA6E-526CB57C25DD}" type="datetime1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BFAF7B-AAA0-A54C-AB8A-2A584A73FF21}" type="datetime1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ode_(networking)" TargetMode="External"/><Relationship Id="rId4" Type="http://schemas.openxmlformats.org/officeDocument/2006/relationships/hyperlink" Target="http://en.wikipedia.org/wiki/Lamport_timestamp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Hypertext_Transfer_Protoco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366346" y="1009651"/>
            <a:ext cx="8329246" cy="1356946"/>
          </a:xfrm>
        </p:spPr>
        <p:txBody>
          <a:bodyPr>
            <a:normAutofit fontScale="90000"/>
          </a:bodyPr>
          <a:lstStyle/>
          <a:p>
            <a:r>
              <a:rPr lang="en-US" altLang="en-US" sz="3508" b="1">
                <a:solidFill>
                  <a:srgbClr val="00B050"/>
                </a:solidFill>
              </a:rPr>
              <a:t>Distributed System</a:t>
            </a:r>
            <a:br>
              <a:rPr lang="en-US" altLang="en-US" sz="3508" b="1">
                <a:solidFill>
                  <a:srgbClr val="00B050"/>
                </a:solidFill>
              </a:rPr>
            </a:br>
            <a:r>
              <a:rPr lang="en-US" altLang="en-US" sz="3508" b="1">
                <a:solidFill>
                  <a:srgbClr val="00B050"/>
                </a:solidFill>
              </a:rPr>
              <a:t>(BESE-VII)</a:t>
            </a:r>
            <a:br>
              <a:rPr lang="en-US" altLang="en-US" sz="3508" b="1">
                <a:solidFill>
                  <a:srgbClr val="00B050"/>
                </a:solidFill>
              </a:rPr>
            </a:br>
            <a:r>
              <a:rPr lang="en-US" altLang="en-US" sz="3508" b="1">
                <a:solidFill>
                  <a:srgbClr val="00B050"/>
                </a:solidFill>
              </a:rPr>
              <a:t>POKHARA UNIVERSITY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366346" y="2584939"/>
            <a:ext cx="8329246" cy="2813538"/>
          </a:xfrm>
        </p:spPr>
        <p:txBody>
          <a:bodyPr/>
          <a:lstStyle/>
          <a:p>
            <a:r>
              <a:rPr lang="en-US" altLang="en-US" b="1" u="sng">
                <a:solidFill>
                  <a:srgbClr val="A50021"/>
                </a:solidFill>
              </a:rPr>
              <a:t>Compiled by</a:t>
            </a:r>
          </a:p>
          <a:p>
            <a:r>
              <a:rPr lang="en-US" altLang="en-US">
                <a:solidFill>
                  <a:srgbClr val="0066FF"/>
                </a:solidFill>
              </a:rPr>
              <a:t>Er. Madan Kadariya</a:t>
            </a:r>
          </a:p>
          <a:p>
            <a:r>
              <a:rPr lang="en-US" altLang="en-US" sz="2031"/>
              <a:t>Assistant Professor</a:t>
            </a:r>
          </a:p>
          <a:p>
            <a:r>
              <a:rPr lang="en-US" altLang="en-US" sz="2031"/>
              <a:t>HOD, Department of Information Technology Engineering </a:t>
            </a:r>
          </a:p>
          <a:p>
            <a:r>
              <a:rPr lang="en-US" altLang="en-US" sz="2031" b="1"/>
              <a:t>Nepal College of Information Technology</a:t>
            </a:r>
          </a:p>
          <a:p>
            <a:r>
              <a:rPr lang="en-US" altLang="en-US" sz="2031" b="1"/>
              <a:t>Balkumari, Lalitpur</a:t>
            </a:r>
          </a:p>
        </p:txBody>
      </p:sp>
    </p:spTree>
    <p:extLst>
      <p:ext uri="{BB962C8B-B14F-4D97-AF65-F5344CB8AC3E}">
        <p14:creationId xmlns:p14="http://schemas.microsoft.com/office/powerpoint/2010/main" val="16836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Non-token based (permission based) Algorithms: 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>
                <a:solidFill>
                  <a:srgbClr val="0070C0"/>
                </a:solidFill>
              </a:rPr>
              <a:t>Permission from a central Coordinator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/>
              <a:t>Central Coordinator Based Algorithm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>
                <a:solidFill>
                  <a:srgbClr val="0070C0"/>
                </a:solidFill>
              </a:rPr>
              <a:t>Permission from all (distributed) processes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err="1" smtClean="0"/>
              <a:t>Lamport</a:t>
            </a:r>
            <a:r>
              <a:rPr lang="en-US" b="1" dirty="0" smtClean="0"/>
              <a:t> 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err="1" smtClean="0"/>
              <a:t>Ricart</a:t>
            </a:r>
            <a:r>
              <a:rPr lang="en-US" b="1" dirty="0" smtClean="0"/>
              <a:t> </a:t>
            </a:r>
            <a:r>
              <a:rPr lang="en-US" b="1" dirty="0" err="1" smtClean="0"/>
              <a:t>Agarwala</a:t>
            </a:r>
            <a:r>
              <a:rPr lang="en-US" b="1" dirty="0" smtClean="0"/>
              <a:t> Algorithm</a:t>
            </a:r>
          </a:p>
          <a:p>
            <a:pPr marL="788670" lvl="1" indent="-514350">
              <a:buFont typeface="+mj-lt"/>
              <a:buAutoNum type="alphaU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u="sng" dirty="0" smtClean="0">
                <a:solidFill>
                  <a:srgbClr val="C00000"/>
                </a:solidFill>
              </a:rPr>
              <a:t>Token Based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/>
              <a:t>Token Ring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/>
              <a:t>Suzuki </a:t>
            </a:r>
            <a:r>
              <a:rPr lang="en-US" b="1" dirty="0" err="1" smtClean="0"/>
              <a:t>Kasami</a:t>
            </a:r>
            <a:r>
              <a:rPr lang="en-US" b="1" dirty="0" smtClean="0"/>
              <a:t>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>
                <a:latin typeface="Times New Roman" pitchFamily="18" charset="0"/>
              </a:rPr>
              <a:t>Raymond </a:t>
            </a:r>
            <a:r>
              <a:rPr lang="en-US" b="1" dirty="0" smtClean="0">
                <a:latin typeface="Times New Roman" pitchFamily="18" charset="0"/>
              </a:rPr>
              <a:t>Algorithm</a:t>
            </a:r>
            <a:endParaRPr lang="en-US" b="1" dirty="0"/>
          </a:p>
          <a:p>
            <a:pPr marL="1062990" lvl="2" indent="-514350">
              <a:buFont typeface="+mj-lt"/>
              <a:buAutoNum type="romanUcPeriod"/>
            </a:pPr>
            <a:r>
              <a:rPr lang="en-US" sz="2100" b="1" dirty="0" err="1" smtClean="0">
                <a:latin typeface="Times New Roman" pitchFamily="18" charset="0"/>
              </a:rPr>
              <a:t>Singhal</a:t>
            </a:r>
            <a:r>
              <a:rPr lang="en-US" sz="2100" b="1" dirty="0" smtClean="0">
                <a:latin typeface="Times New Roman" pitchFamily="18" charset="0"/>
              </a:rPr>
              <a:t> Algorithm </a:t>
            </a:r>
            <a:r>
              <a:rPr lang="en-US" sz="2100" dirty="0" smtClean="0">
                <a:latin typeface="Times New Roman" pitchFamily="18" charset="0"/>
              </a:rPr>
              <a:t>etc</a:t>
            </a:r>
            <a:r>
              <a:rPr lang="en-US" sz="2800" dirty="0">
                <a:latin typeface="Times New Roman" pitchFamily="18" charset="0"/>
              </a:rPr>
              <a:t>.</a:t>
            </a:r>
            <a:endParaRPr lang="en-US" dirty="0"/>
          </a:p>
          <a:p>
            <a:pPr marL="1062990" lvl="2" indent="-514350">
              <a:buFont typeface="+mj-lt"/>
              <a:buAutoNum type="romanUcPeriod"/>
            </a:pPr>
            <a:endParaRPr lang="en-US" b="1" dirty="0" smtClean="0"/>
          </a:p>
          <a:p>
            <a:pPr marL="1062990" lvl="2" indent="-514350">
              <a:buFont typeface="+mj-lt"/>
              <a:buAutoNum type="romanU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0CBC-1CAC-DB44-B326-072B6120A240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 smtClean="0"/>
              <a:t>Central Coordinator Based Algorithm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central coordinator grants permission to enter a CS</a:t>
            </a:r>
          </a:p>
          <a:p>
            <a:endParaRPr lang="en-US" dirty="0" smtClean="0"/>
          </a:p>
          <a:p>
            <a:r>
              <a:rPr lang="en-US" dirty="0" smtClean="0"/>
              <a:t>In this algorithm, a process that wants to enter into a CS has to take a permission from a central coordinator</a:t>
            </a:r>
          </a:p>
          <a:p>
            <a:endParaRPr lang="en-US" dirty="0" smtClean="0"/>
          </a:p>
          <a:p>
            <a:r>
              <a:rPr lang="en-US" dirty="0" smtClean="0"/>
              <a:t>The scheme is simple and easy to implement.</a:t>
            </a:r>
          </a:p>
          <a:p>
            <a:endParaRPr lang="en-US" dirty="0" smtClean="0"/>
          </a:p>
          <a:p>
            <a:r>
              <a:rPr lang="en-US" dirty="0" smtClean="0"/>
              <a:t>The strategy requires only three messages per use of a CS 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i="1" dirty="0" smtClean="0">
                <a:solidFill>
                  <a:srgbClr val="C00000"/>
                </a:solidFill>
              </a:rPr>
              <a:t>request, OK, release).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46C6-AD6D-E840-8635-4E04E4F3B748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enter a CS, a process sends a request message to the coordinator and then waits for a reply (during this waiting period the process can continue with other work).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reply from the coordinator gives the right to enter the CS.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finishing work in the CS the process notifies the coordinator with a release message.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D7CF-E0CE-4143-8E8E-62A6B87BEEBF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8103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2983-EE66-8944-81CE-9665BE744642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914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Central Coordinator Based Algorithm: Pseudo code</a:t>
            </a:r>
            <a:endParaRPr lang="en-US" sz="2800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8000" y="1282700"/>
            <a:ext cx="8128000" cy="5397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latin typeface="Courier New" pitchFamily="49" charset="0"/>
              </a:rPr>
              <a:t>Coordinator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loop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receive(</a:t>
            </a:r>
            <a:r>
              <a:rPr lang="en-US" sz="2000" b="1" dirty="0" err="1" smtClean="0">
                <a:latin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case </a:t>
            </a:r>
            <a:r>
              <a:rPr lang="en-US" sz="2000" b="1" dirty="0" err="1" smtClean="0">
                <a:latin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</a:rPr>
              <a:t> of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  REQUEST: if nobody in CS 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           then reply GRANTED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           else queue the REQ; 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                reply DENIED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  RELEASE: if queue not empty then 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            remove 1st on the queue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            reply GRANTED //modified </a:t>
            </a:r>
            <a:r>
              <a:rPr lang="en-US" sz="2000" b="1" dirty="0" err="1" smtClean="0">
                <a:latin typeface="Courier New" pitchFamily="49" charset="0"/>
              </a:rPr>
              <a:t>algo</a:t>
            </a:r>
            <a:r>
              <a:rPr lang="en-US" sz="2000" b="1" dirty="0" smtClean="0">
                <a:latin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    end case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end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latin typeface="Courier New" pitchFamily="49" charset="0"/>
              </a:rPr>
              <a:t>Client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send(REQUEST);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receive(</a:t>
            </a:r>
            <a:r>
              <a:rPr lang="en-US" sz="2000" b="1" dirty="0" err="1" smtClean="0">
                <a:latin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while </a:t>
            </a:r>
            <a:r>
              <a:rPr lang="en-US" sz="2000" b="1" dirty="0" err="1" smtClean="0">
                <a:latin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</a:rPr>
              <a:t> != GRANTED then receive(</a:t>
            </a:r>
            <a:r>
              <a:rPr lang="en-US" sz="2000" b="1" dirty="0" err="1" smtClean="0">
                <a:latin typeface="Courier New" pitchFamily="49" charset="0"/>
              </a:rPr>
              <a:t>msg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 enter CS;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</a:rPr>
              <a:t>    send(RELEASE)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7201-64CC-BF4F-A45C-18514B6BE152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Central Coordinator Based Algorithm</a:t>
            </a:r>
            <a:endParaRPr lang="en-US" sz="4000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36600" y="1143000"/>
            <a:ext cx="80137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Advantages</a:t>
            </a:r>
          </a:p>
          <a:p>
            <a:pPr lvl="1" eaLnBrk="1" hangingPunct="1"/>
            <a:r>
              <a:rPr lang="en-US" dirty="0" smtClean="0"/>
              <a:t>guarantees mutual exclusion</a:t>
            </a:r>
          </a:p>
          <a:p>
            <a:pPr lvl="1" eaLnBrk="1" hangingPunct="1"/>
            <a:r>
              <a:rPr lang="en-US" dirty="0" smtClean="0"/>
              <a:t>It is fair (First Come First Served)</a:t>
            </a:r>
          </a:p>
          <a:p>
            <a:pPr lvl="1" eaLnBrk="1" hangingPunct="1"/>
            <a:r>
              <a:rPr lang="en-US" dirty="0" smtClean="0"/>
              <a:t>Easy to implement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Disadvantages</a:t>
            </a:r>
          </a:p>
          <a:p>
            <a:pPr lvl="1"/>
            <a:r>
              <a:rPr lang="en-US" dirty="0" smtClean="0"/>
              <a:t>The coordinator can become a performance bottleneck.</a:t>
            </a:r>
          </a:p>
          <a:p>
            <a:pPr lvl="1"/>
            <a:r>
              <a:rPr lang="en-US" sz="2800" dirty="0" smtClean="0"/>
              <a:t>The coordinator is a critical point of failure:</a:t>
            </a:r>
          </a:p>
          <a:p>
            <a:pPr lvl="2"/>
            <a:r>
              <a:rPr lang="en-US" dirty="0" smtClean="0"/>
              <a:t>If the coordinator crashes, a new coordinator must be created. </a:t>
            </a:r>
            <a:r>
              <a:rPr lang="en-US" i="1" dirty="0" smtClean="0"/>
              <a:t>The coordinator can be one of the processes competing for access; an election algorithm h</a:t>
            </a:r>
            <a:r>
              <a:rPr lang="en-US" dirty="0" smtClean="0"/>
              <a:t>as to be run in order to choose one and only one new coordinator.</a:t>
            </a:r>
          </a:p>
          <a:p>
            <a:pPr lvl="2"/>
            <a:r>
              <a:rPr lang="en-US" dirty="0" smtClean="0"/>
              <a:t>if no explicit DENIED message, then cannot distinguish permission denied from a dead coordinator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D2DF-F677-BF4A-80F9-7B0F54511E74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Non-token based (permission based) Algorithms: 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>
                <a:solidFill>
                  <a:srgbClr val="0070C0"/>
                </a:solidFill>
              </a:rPr>
              <a:t>Permission from a central Coordinator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/>
              <a:t>Central Coordinator Based Algorithm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>
                <a:solidFill>
                  <a:srgbClr val="0070C0"/>
                </a:solidFill>
              </a:rPr>
              <a:t>Permission from all (distributed) processes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err="1" smtClean="0"/>
              <a:t>Lamport</a:t>
            </a:r>
            <a:r>
              <a:rPr lang="en-US" b="1" dirty="0" smtClean="0"/>
              <a:t> 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err="1" smtClean="0"/>
              <a:t>Ricart</a:t>
            </a:r>
            <a:r>
              <a:rPr lang="en-US" b="1" dirty="0" smtClean="0"/>
              <a:t> </a:t>
            </a:r>
            <a:r>
              <a:rPr lang="en-US" b="1" dirty="0" err="1" smtClean="0"/>
              <a:t>Agarwala</a:t>
            </a:r>
            <a:r>
              <a:rPr lang="en-US" b="1" dirty="0" smtClean="0"/>
              <a:t> Algorithm</a:t>
            </a:r>
          </a:p>
          <a:p>
            <a:pPr marL="788670" lvl="1" indent="-514350">
              <a:buFont typeface="+mj-lt"/>
              <a:buAutoNum type="alphaU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u="sng" dirty="0" smtClean="0">
                <a:solidFill>
                  <a:srgbClr val="C00000"/>
                </a:solidFill>
              </a:rPr>
              <a:t>Token Based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/>
              <a:t>Token Ring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/>
              <a:t>Suzuki </a:t>
            </a:r>
            <a:r>
              <a:rPr lang="en-US" b="1" dirty="0" err="1" smtClean="0"/>
              <a:t>Kasami</a:t>
            </a:r>
            <a:r>
              <a:rPr lang="en-US" b="1" dirty="0" smtClean="0"/>
              <a:t>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>
                <a:latin typeface="Times New Roman" pitchFamily="18" charset="0"/>
              </a:rPr>
              <a:t>Raymond </a:t>
            </a:r>
            <a:r>
              <a:rPr lang="en-US" b="1" dirty="0" smtClean="0">
                <a:latin typeface="Times New Roman" pitchFamily="18" charset="0"/>
              </a:rPr>
              <a:t>Algorithm</a:t>
            </a:r>
            <a:endParaRPr lang="en-US" b="1" dirty="0"/>
          </a:p>
          <a:p>
            <a:pPr marL="1062990" lvl="2" indent="-514350">
              <a:buFont typeface="+mj-lt"/>
              <a:buAutoNum type="romanUcPeriod"/>
            </a:pPr>
            <a:r>
              <a:rPr lang="en-US" sz="2100" b="1" dirty="0" err="1" smtClean="0">
                <a:latin typeface="Times New Roman" pitchFamily="18" charset="0"/>
              </a:rPr>
              <a:t>Singhal</a:t>
            </a:r>
            <a:r>
              <a:rPr lang="en-US" sz="2100" b="1" dirty="0" smtClean="0">
                <a:latin typeface="Times New Roman" pitchFamily="18" charset="0"/>
              </a:rPr>
              <a:t> Algorithm </a:t>
            </a:r>
            <a:r>
              <a:rPr lang="en-US" sz="2100" dirty="0" smtClean="0">
                <a:latin typeface="Times New Roman" pitchFamily="18" charset="0"/>
              </a:rPr>
              <a:t>etc</a:t>
            </a:r>
            <a:r>
              <a:rPr lang="en-US" sz="2800" dirty="0">
                <a:latin typeface="Times New Roman" pitchFamily="18" charset="0"/>
              </a:rPr>
              <a:t>.</a:t>
            </a:r>
            <a:endParaRPr lang="en-US" dirty="0"/>
          </a:p>
          <a:p>
            <a:pPr marL="1062990" lvl="2" indent="-514350">
              <a:buFont typeface="+mj-lt"/>
              <a:buAutoNum type="romanUcPeriod"/>
            </a:pPr>
            <a:endParaRPr lang="en-US" b="1" dirty="0" smtClean="0"/>
          </a:p>
          <a:p>
            <a:pPr marL="1062990" lvl="2" indent="-514350">
              <a:buFont typeface="+mj-lt"/>
              <a:buAutoNum type="romanU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55CF-8C80-CE48-B103-7AF2B5FA1882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pPr marL="788670" lvl="1" indent="-514350"/>
            <a:r>
              <a:rPr lang="en-US" sz="2800" dirty="0" smtClean="0">
                <a:solidFill>
                  <a:srgbClr val="0070C0"/>
                </a:solidFill>
              </a:rPr>
              <a:t>Permission from all (distributed)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a distributed environment it seems more natural to implement mutual exclusion, based upon </a:t>
            </a:r>
            <a:r>
              <a:rPr lang="en-US" sz="2800" dirty="0" smtClean="0">
                <a:solidFill>
                  <a:srgbClr val="C00000"/>
                </a:solidFill>
              </a:rPr>
              <a:t>distributed agreement</a:t>
            </a:r>
            <a:r>
              <a:rPr lang="en-US" sz="2800" dirty="0" smtClean="0"/>
              <a:t> - not on a central coordinator. The basic algorithm goes like this:</a:t>
            </a:r>
          </a:p>
          <a:p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Two processes want to enter the same critical region at the same moment.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Both send request messages to all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All events are time-stamped by the global ordering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The process whose request event has smaller time-stamp wins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Every process must respond to request messages</a:t>
            </a:r>
          </a:p>
          <a:p>
            <a:endParaRPr lang="en-US" b="1" dirty="0" smtClean="0"/>
          </a:p>
          <a:p>
            <a:pPr marL="1062990" lvl="2" indent="-514350">
              <a:buFont typeface="+mj-lt"/>
              <a:buAutoNum type="romanU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335-07D4-024D-B666-1879CCB9DDF8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Permission from all (distributed) processes – Distributed Algorithm</a:t>
            </a:r>
            <a:endParaRPr lang="en-US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0500" y="1168400"/>
            <a:ext cx="8623300" cy="4660900"/>
          </a:xfrm>
        </p:spPr>
        <p:txBody>
          <a:bodyPr>
            <a:normAutofit/>
          </a:bodyPr>
          <a:lstStyle/>
          <a:p>
            <a:pPr marL="381000" indent="-381000" eaLnBrk="1" hangingPunct="1">
              <a:buNone/>
            </a:pPr>
            <a:endParaRPr lang="en-US" dirty="0" smtClean="0"/>
          </a:p>
          <a:p>
            <a:pPr marL="838200" lvl="1" indent="-381000" eaLnBrk="1" hangingPunct="1">
              <a:buFontTx/>
              <a:buChar char="1"/>
            </a:pPr>
            <a:endParaRPr lang="en-US" dirty="0" smtClean="0"/>
          </a:p>
          <a:p>
            <a:pPr marL="1714500" lvl="3" indent="-342900" eaLnBrk="1" hangingPunct="1">
              <a:buFontTx/>
              <a:buChar char="1"/>
            </a:pPr>
            <a:endParaRPr lang="en-US" dirty="0" smtClean="0"/>
          </a:p>
          <a:p>
            <a:pPr marL="838200" lvl="1" indent="-381000" eaLnBrk="1" hangingPunct="1">
              <a:buFontTx/>
              <a:buChar char="1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47800" y="2057400"/>
            <a:ext cx="5943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2990" lvl="2" indent="-514350">
              <a:buFont typeface="+mj-lt"/>
              <a:buAutoNum type="romanUcPeriod"/>
            </a:pPr>
            <a:r>
              <a:rPr lang="en-US" sz="2800" b="1" dirty="0" err="1" smtClean="0">
                <a:solidFill>
                  <a:srgbClr val="008000"/>
                </a:solidFill>
              </a:rPr>
              <a:t>Lamport’s</a:t>
            </a:r>
            <a:r>
              <a:rPr lang="en-US" sz="2800" b="1" dirty="0" smtClean="0">
                <a:solidFill>
                  <a:srgbClr val="008000"/>
                </a:solidFill>
              </a:rPr>
              <a:t>  Algorithm</a:t>
            </a:r>
          </a:p>
          <a:p>
            <a:pPr marL="1062990" lvl="2" indent="-514350">
              <a:buFont typeface="+mj-lt"/>
              <a:buAutoNum type="romanUcPeriod"/>
            </a:pPr>
            <a:endParaRPr lang="en-US" sz="2800" b="1" dirty="0" smtClean="0"/>
          </a:p>
          <a:p>
            <a:pPr marL="1062990" lvl="2" indent="-514350">
              <a:buFont typeface="+mj-lt"/>
              <a:buAutoNum type="romanUcPeriod"/>
            </a:pPr>
            <a:r>
              <a:rPr lang="en-US" sz="2800" b="1" dirty="0" err="1" smtClean="0"/>
              <a:t>Ricart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Agarwala</a:t>
            </a:r>
            <a:r>
              <a:rPr lang="en-US" sz="2800" b="1" dirty="0" smtClean="0"/>
              <a:t> Algorithm</a:t>
            </a:r>
          </a:p>
          <a:p>
            <a:pPr marL="1062990" lvl="2" indent="-514350">
              <a:buFont typeface="+mj-lt"/>
              <a:buAutoNum type="romanUcPeriod"/>
            </a:pPr>
            <a:endParaRPr lang="en-US" sz="2800" b="1" dirty="0" smtClean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8962-E659-014E-9701-115C5F9185F7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304801"/>
            <a:ext cx="86105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638800" y="4618624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at j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53441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REPLY(</a:t>
            </a:r>
            <a:r>
              <a:rPr lang="en-US" sz="2800" b="1" dirty="0" err="1" smtClean="0">
                <a:solidFill>
                  <a:srgbClr val="002060"/>
                </a:solidFill>
              </a:rPr>
              <a:t>tsj</a:t>
            </a:r>
            <a:r>
              <a:rPr lang="en-US" sz="2800" b="1" dirty="0" smtClean="0">
                <a:solidFill>
                  <a:srgbClr val="002060"/>
                </a:solidFill>
              </a:rPr>
              <a:t>, j)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54102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q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j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0F2-66F4-714B-9CE2-7829414FFABE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32289" y="263769"/>
            <a:ext cx="7596554" cy="1055077"/>
          </a:xfrm>
        </p:spPr>
        <p:txBody>
          <a:bodyPr/>
          <a:lstStyle/>
          <a:p>
            <a:r>
              <a:rPr lang="en-US" altLang="en-US" sz="2954" b="1" u="sng" dirty="0">
                <a:solidFill>
                  <a:srgbClr val="666633"/>
                </a:solidFill>
              </a:rPr>
              <a:t>Chapter </a:t>
            </a:r>
            <a:r>
              <a:rPr lang="en-US" altLang="en-US" sz="2954" b="1" u="sng" dirty="0" smtClean="0">
                <a:solidFill>
                  <a:srgbClr val="666633"/>
                </a:solidFill>
              </a:rPr>
              <a:t>4: </a:t>
            </a:r>
            <a:r>
              <a:rPr lang="en-US" sz="2954" b="1" u="sng" dirty="0">
                <a:solidFill>
                  <a:srgbClr val="666633"/>
                </a:solidFill>
              </a:rPr>
              <a:t>Agreement in Distributed System</a:t>
            </a:r>
            <a:endParaRPr lang="en-US" altLang="en-US" sz="2954" b="1" u="sng" dirty="0">
              <a:solidFill>
                <a:srgbClr val="666633"/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32289" y="1920944"/>
            <a:ext cx="8159262" cy="3235569"/>
          </a:xfrm>
        </p:spPr>
        <p:txBody>
          <a:bodyPr/>
          <a:lstStyle/>
          <a:p>
            <a:pPr marL="422041" lvl="1" indent="0">
              <a:buNone/>
            </a:pPr>
            <a:endParaRPr lang="en-US" altLang="en-US" dirty="0"/>
          </a:p>
          <a:p>
            <a:pPr marL="422041" lvl="1" indent="0">
              <a:buNone/>
            </a:pPr>
            <a:r>
              <a:rPr lang="en-US" altLang="en-US" b="1" dirty="0"/>
              <a:t>References: </a:t>
            </a:r>
          </a:p>
          <a:p>
            <a:pPr marL="422041" lvl="1" indent="0">
              <a:buFont typeface="Wingdings" charset="2"/>
              <a:buAutoNum type="arabicPeriod"/>
            </a:pPr>
            <a:r>
              <a:rPr lang="en-GB" altLang="en-US" sz="2031" dirty="0">
                <a:solidFill>
                  <a:srgbClr val="000000"/>
                </a:solidFill>
              </a:rPr>
              <a:t>G. </a:t>
            </a:r>
            <a:r>
              <a:rPr lang="en-GB" altLang="en-US" sz="2031" dirty="0" err="1">
                <a:solidFill>
                  <a:srgbClr val="000000"/>
                </a:solidFill>
              </a:rPr>
              <a:t>Coulouris</a:t>
            </a:r>
            <a:r>
              <a:rPr lang="en-GB" altLang="en-US" sz="2031" dirty="0">
                <a:solidFill>
                  <a:srgbClr val="000000"/>
                </a:solidFill>
              </a:rPr>
              <a:t>, J. </a:t>
            </a:r>
            <a:r>
              <a:rPr lang="en-GB" altLang="en-US" sz="2031" dirty="0" err="1">
                <a:solidFill>
                  <a:srgbClr val="000000"/>
                </a:solidFill>
              </a:rPr>
              <a:t>Dollimore</a:t>
            </a:r>
            <a:r>
              <a:rPr lang="en-GB" altLang="en-US" sz="2031" dirty="0">
                <a:solidFill>
                  <a:srgbClr val="000000"/>
                </a:solidFill>
              </a:rPr>
              <a:t> and T. </a:t>
            </a:r>
            <a:r>
              <a:rPr lang="en-GB" altLang="en-US" sz="2031" dirty="0" err="1">
                <a:solidFill>
                  <a:srgbClr val="000000"/>
                </a:solidFill>
              </a:rPr>
              <a:t>Kindberg</a:t>
            </a:r>
            <a:r>
              <a:rPr lang="en-GB" altLang="en-US" sz="2031" dirty="0">
                <a:solidFill>
                  <a:srgbClr val="000000"/>
                </a:solidFill>
              </a:rPr>
              <a:t>; </a:t>
            </a:r>
            <a:r>
              <a:rPr lang="en-GB" altLang="en-US" sz="2031" b="1" dirty="0">
                <a:solidFill>
                  <a:srgbClr val="000000"/>
                </a:solidFill>
              </a:rPr>
              <a:t>Distributed Systems Concepts and Design,4</a:t>
            </a:r>
            <a:r>
              <a:rPr lang="en-GB" altLang="en-US" sz="2031" b="1" baseline="30000" dirty="0">
                <a:solidFill>
                  <a:srgbClr val="000000"/>
                </a:solidFill>
              </a:rPr>
              <a:t>th</a:t>
            </a:r>
            <a:r>
              <a:rPr lang="en-GB" altLang="en-US" sz="2031" b="1" dirty="0">
                <a:solidFill>
                  <a:srgbClr val="000000"/>
                </a:solidFill>
              </a:rPr>
              <a:t> Edition.</a:t>
            </a:r>
          </a:p>
          <a:p>
            <a:pPr marL="422041" lvl="1" indent="0">
              <a:buFont typeface="Wingdings" charset="2"/>
              <a:buAutoNum type="arabicPeriod"/>
            </a:pPr>
            <a:r>
              <a:rPr lang="en-GB" altLang="en-US" sz="2031" dirty="0"/>
              <a:t>Andrew S. </a:t>
            </a:r>
            <a:r>
              <a:rPr lang="en-GB" altLang="en-US" sz="2031" dirty="0" err="1"/>
              <a:t>Tanenbaum</a:t>
            </a:r>
            <a:r>
              <a:rPr lang="en-GB" altLang="en-US" sz="2031" dirty="0"/>
              <a:t> and Maarten van Steen</a:t>
            </a:r>
            <a:r>
              <a:rPr lang="en-GB" altLang="en-US" sz="2031" b="1" dirty="0">
                <a:solidFill>
                  <a:srgbClr val="000000"/>
                </a:solidFill>
              </a:rPr>
              <a:t>; </a:t>
            </a:r>
            <a:r>
              <a:rPr lang="en-GB" altLang="en-US" sz="2031" b="1" dirty="0"/>
              <a:t>Distributed Systems: Principles and Paradigms, 2</a:t>
            </a:r>
            <a:r>
              <a:rPr lang="en-GB" altLang="en-US" sz="2031" b="1" baseline="30000" dirty="0"/>
              <a:t>nd</a:t>
            </a:r>
            <a:r>
              <a:rPr lang="en-GB" altLang="en-US" sz="2031" b="1" dirty="0"/>
              <a:t> Edition.</a:t>
            </a:r>
          </a:p>
          <a:p>
            <a:pPr marL="422041" lvl="1" indent="0">
              <a:buNone/>
            </a:pPr>
            <a:endParaRPr lang="en-US" alt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81200" y="6172200"/>
            <a:ext cx="5562600" cy="2637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585">
                <a:solidFill>
                  <a:schemeClr val="hlink"/>
                </a:solidFill>
                <a:latin typeface="Arial" charset="0"/>
              </a:defRPr>
            </a:lvl1pPr>
            <a:lvl2pPr marL="685817" indent="-263776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215">
                <a:solidFill>
                  <a:schemeClr val="hlink"/>
                </a:solidFill>
                <a:latin typeface="Arial" charset="0"/>
              </a:defRPr>
            </a:lvl2pPr>
            <a:lvl3pPr marL="1055103" indent="-211021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>
                <a:solidFill>
                  <a:schemeClr val="hlink"/>
                </a:solidFill>
                <a:latin typeface="Arial" charset="0"/>
              </a:defRPr>
            </a:lvl3pPr>
            <a:lvl4pPr marL="1477145" indent="-211021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hlink"/>
                </a:solidFill>
                <a:latin typeface="Arial" charset="0"/>
              </a:defRPr>
            </a:lvl4pPr>
            <a:lvl5pPr marL="1899186" indent="-211021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charset="0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charset="0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charset="0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charset="0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32C38EC6-EC2E-294A-A183-F467FE124CA0}" type="slidenum">
              <a:rPr kumimoji="0" lang="en-US" altLang="en-US" sz="1292">
                <a:solidFill>
                  <a:schemeClr val="tx1"/>
                </a:solidFill>
                <a:ea typeface="Arial" charset="0"/>
                <a:cs typeface="Arial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en-US" sz="1292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289" y="6172200"/>
            <a:ext cx="1472711" cy="263769"/>
          </a:xfrm>
        </p:spPr>
        <p:txBody>
          <a:bodyPr/>
          <a:lstStyle/>
          <a:p>
            <a:pPr algn="l">
              <a:defRPr/>
            </a:pPr>
            <a:r>
              <a:rPr lang="en-US" sz="1292">
                <a:solidFill>
                  <a:schemeClr val="bg2"/>
                </a:solidFill>
              </a:rPr>
              <a:t>Distributed System (DS)</a:t>
            </a:r>
          </a:p>
        </p:txBody>
      </p:sp>
    </p:spTree>
    <p:extLst>
      <p:ext uri="{BB962C8B-B14F-4D97-AF65-F5344CB8AC3E}">
        <p14:creationId xmlns:p14="http://schemas.microsoft.com/office/powerpoint/2010/main" val="5877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4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C966-9742-174F-878D-3E7B3A5110AA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458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7B5C-85DA-8743-A3E1-9211C5BF8BD2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Permission from all (distributed) processes – Distributed Algorithm</a:t>
            </a:r>
            <a:endParaRPr lang="en-US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0500" y="1168400"/>
            <a:ext cx="8623300" cy="4660900"/>
          </a:xfrm>
        </p:spPr>
        <p:txBody>
          <a:bodyPr>
            <a:normAutofit/>
          </a:bodyPr>
          <a:lstStyle/>
          <a:p>
            <a:pPr marL="381000" indent="-381000" eaLnBrk="1" hangingPunct="1">
              <a:buNone/>
            </a:pPr>
            <a:endParaRPr lang="en-US" dirty="0" smtClean="0"/>
          </a:p>
          <a:p>
            <a:pPr marL="838200" lvl="1" indent="-381000" eaLnBrk="1" hangingPunct="1">
              <a:buFontTx/>
              <a:buChar char="1"/>
            </a:pPr>
            <a:endParaRPr lang="en-US" dirty="0" smtClean="0"/>
          </a:p>
          <a:p>
            <a:pPr marL="1714500" lvl="3" indent="-342900" eaLnBrk="1" hangingPunct="1">
              <a:buFontTx/>
              <a:buChar char="1"/>
            </a:pPr>
            <a:endParaRPr lang="en-US" dirty="0" smtClean="0"/>
          </a:p>
          <a:p>
            <a:pPr marL="838200" lvl="1" indent="-381000" eaLnBrk="1" hangingPunct="1">
              <a:buFontTx/>
              <a:buChar char="1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47800" y="2057400"/>
            <a:ext cx="5943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2990" lvl="2" indent="-514350">
              <a:buFont typeface="+mj-lt"/>
              <a:buAutoNum type="romanUcPeriod"/>
            </a:pPr>
            <a:r>
              <a:rPr lang="en-US" sz="2800" b="1" dirty="0" err="1" smtClean="0">
                <a:solidFill>
                  <a:srgbClr val="008000"/>
                </a:solidFill>
              </a:rPr>
              <a:t>Lamport’s</a:t>
            </a:r>
            <a:r>
              <a:rPr lang="en-US" sz="2800" b="1" dirty="0" smtClean="0">
                <a:solidFill>
                  <a:srgbClr val="008000"/>
                </a:solidFill>
              </a:rPr>
              <a:t>  Algorithm</a:t>
            </a:r>
          </a:p>
          <a:p>
            <a:pPr marL="1062990" lvl="2" indent="-514350">
              <a:buFont typeface="+mj-lt"/>
              <a:buAutoNum type="romanUcPeriod"/>
            </a:pPr>
            <a:endParaRPr lang="en-US" sz="2800" b="1" dirty="0" smtClean="0"/>
          </a:p>
          <a:p>
            <a:pPr marL="1062990" lvl="2" indent="-514350">
              <a:buFont typeface="+mj-lt"/>
              <a:buAutoNum type="romanUcPeriod"/>
            </a:pPr>
            <a:r>
              <a:rPr lang="en-US" sz="2800" b="1" dirty="0" err="1" smtClean="0">
                <a:solidFill>
                  <a:srgbClr val="008000"/>
                </a:solidFill>
              </a:rPr>
              <a:t>Ricart</a:t>
            </a:r>
            <a:r>
              <a:rPr lang="en-US" sz="2800" b="1" dirty="0" smtClean="0">
                <a:solidFill>
                  <a:srgbClr val="008000"/>
                </a:solidFill>
              </a:rPr>
              <a:t> </a:t>
            </a:r>
            <a:r>
              <a:rPr lang="en-US" sz="2800" b="1" dirty="0" err="1" smtClean="0">
                <a:solidFill>
                  <a:srgbClr val="008000"/>
                </a:solidFill>
              </a:rPr>
              <a:t>Agarwala</a:t>
            </a:r>
            <a:r>
              <a:rPr lang="en-US" sz="2800" b="1" dirty="0" smtClean="0">
                <a:solidFill>
                  <a:srgbClr val="008000"/>
                </a:solidFill>
              </a:rPr>
              <a:t> Algorithm</a:t>
            </a:r>
          </a:p>
          <a:p>
            <a:pPr marL="1062990" lvl="2" indent="-514350">
              <a:buFont typeface="+mj-lt"/>
              <a:buAutoNum type="romanUcPeriod"/>
            </a:pPr>
            <a:endParaRPr lang="en-US" sz="2800" b="1" dirty="0" smtClean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324F-7B0F-574A-AE8A-2174F2F8D366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1"/>
            <a:ext cx="8458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AA99-A47A-FC4D-B7CC-122CD405EFB0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53439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DEBD-254B-8A42-AC09-137BE9AE3D80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685925"/>
            <a:ext cx="68770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B01A-73E5-5841-92ED-087D802B30E8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Non-token based (permission based) Algorithms: 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>
                <a:solidFill>
                  <a:srgbClr val="0070C0"/>
                </a:solidFill>
              </a:rPr>
              <a:t>Permission from a central Coordinator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/>
              <a:t>Central Coordinator Based Algorithm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>
                <a:solidFill>
                  <a:srgbClr val="0070C0"/>
                </a:solidFill>
              </a:rPr>
              <a:t>Permission from all (distributed) processes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err="1" smtClean="0"/>
              <a:t>Lamport</a:t>
            </a:r>
            <a:r>
              <a:rPr lang="en-US" b="1" dirty="0" smtClean="0"/>
              <a:t> 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err="1" smtClean="0"/>
              <a:t>Ricart</a:t>
            </a:r>
            <a:r>
              <a:rPr lang="en-US" b="1" dirty="0" smtClean="0"/>
              <a:t> </a:t>
            </a:r>
            <a:r>
              <a:rPr lang="en-US" b="1" dirty="0" err="1" smtClean="0"/>
              <a:t>Agarwala</a:t>
            </a:r>
            <a:r>
              <a:rPr lang="en-US" b="1" dirty="0" smtClean="0"/>
              <a:t> Algorithm</a:t>
            </a:r>
          </a:p>
          <a:p>
            <a:pPr marL="788670" lvl="1" indent="-514350">
              <a:buFont typeface="+mj-lt"/>
              <a:buAutoNum type="alphaU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u="sng" dirty="0" smtClean="0">
                <a:solidFill>
                  <a:srgbClr val="C00000"/>
                </a:solidFill>
              </a:rPr>
              <a:t>Token Based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/>
              <a:t>Token Ring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/>
              <a:t>Suzuki </a:t>
            </a:r>
            <a:r>
              <a:rPr lang="en-US" b="1" dirty="0" err="1" smtClean="0"/>
              <a:t>Kasami</a:t>
            </a:r>
            <a:r>
              <a:rPr lang="en-US" b="1" dirty="0" smtClean="0"/>
              <a:t>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>
                <a:latin typeface="Times New Roman" pitchFamily="18" charset="0"/>
              </a:rPr>
              <a:t>Raymond </a:t>
            </a:r>
            <a:r>
              <a:rPr lang="en-US" b="1" dirty="0" smtClean="0">
                <a:latin typeface="Times New Roman" pitchFamily="18" charset="0"/>
              </a:rPr>
              <a:t>Algorithm</a:t>
            </a:r>
            <a:endParaRPr lang="en-US" b="1" dirty="0"/>
          </a:p>
          <a:p>
            <a:pPr marL="1062990" lvl="2" indent="-514350">
              <a:buFont typeface="+mj-lt"/>
              <a:buAutoNum type="romanUcPeriod"/>
            </a:pPr>
            <a:r>
              <a:rPr lang="en-US" sz="2100" b="1" dirty="0" err="1" smtClean="0">
                <a:latin typeface="Times New Roman" pitchFamily="18" charset="0"/>
              </a:rPr>
              <a:t>Singhal</a:t>
            </a:r>
            <a:r>
              <a:rPr lang="en-US" sz="2100" b="1" dirty="0" smtClean="0">
                <a:latin typeface="Times New Roman" pitchFamily="18" charset="0"/>
              </a:rPr>
              <a:t> Algorithm </a:t>
            </a:r>
            <a:r>
              <a:rPr lang="en-US" sz="2100" dirty="0" smtClean="0">
                <a:latin typeface="Times New Roman" pitchFamily="18" charset="0"/>
              </a:rPr>
              <a:t>etc</a:t>
            </a:r>
            <a:r>
              <a:rPr lang="en-US" sz="2800" dirty="0">
                <a:latin typeface="Times New Roman" pitchFamily="18" charset="0"/>
              </a:rPr>
              <a:t>.</a:t>
            </a:r>
            <a:endParaRPr lang="en-US" dirty="0"/>
          </a:p>
          <a:p>
            <a:pPr marL="1062990" lvl="2" indent="-514350">
              <a:buFont typeface="+mj-lt"/>
              <a:buAutoNum type="romanUcPeriod"/>
            </a:pPr>
            <a:endParaRPr lang="en-US" b="1" dirty="0" smtClean="0"/>
          </a:p>
          <a:p>
            <a:pPr marL="1062990" lvl="2" indent="-514350">
              <a:buFont typeface="+mj-lt"/>
              <a:buAutoNum type="romanU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94C6-930F-9445-9F90-283955F898F7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28601"/>
            <a:ext cx="8534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21A-0128-AB4F-BB74-8E9FE13ED150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Token Based Algorithms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153400" cy="4394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token is circulated in a logical ring.</a:t>
            </a:r>
          </a:p>
          <a:p>
            <a:pPr eaLnBrk="1" hangingPunct="1"/>
            <a:r>
              <a:rPr lang="en-US" dirty="0" smtClean="0"/>
              <a:t>A process enters its CS if it has the token.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Issues:</a:t>
            </a:r>
          </a:p>
          <a:p>
            <a:pPr lvl="1" eaLnBrk="1" hangingPunct="1"/>
            <a:r>
              <a:rPr lang="en-US" sz="2400" dirty="0" smtClean="0">
                <a:solidFill>
                  <a:srgbClr val="0070C0"/>
                </a:solidFill>
              </a:rPr>
              <a:t>If the token is lost, it needs to be regenerated.</a:t>
            </a:r>
          </a:p>
          <a:p>
            <a:pPr lvl="1" eaLnBrk="1" hangingPunct="1"/>
            <a:r>
              <a:rPr lang="en-US" sz="2400" dirty="0" smtClean="0">
                <a:solidFill>
                  <a:srgbClr val="0070C0"/>
                </a:solidFill>
              </a:rPr>
              <a:t>Detection of the lost token is difficult since there is no bound on how long a process should wait for the token.</a:t>
            </a:r>
          </a:p>
          <a:p>
            <a:pPr lvl="1" eaLnBrk="1" hangingPunct="1"/>
            <a:r>
              <a:rPr lang="en-US" sz="2400" dirty="0" smtClean="0">
                <a:solidFill>
                  <a:srgbClr val="0070C0"/>
                </a:solidFill>
              </a:rPr>
              <a:t>If a process can fail, it needs to be detected and then by-passed.</a:t>
            </a:r>
          </a:p>
          <a:p>
            <a:pPr lvl="1" eaLnBrk="1" hangingPunct="1"/>
            <a:r>
              <a:rPr lang="en-US" sz="2400" dirty="0" smtClean="0">
                <a:solidFill>
                  <a:srgbClr val="0070C0"/>
                </a:solidFill>
              </a:rPr>
              <a:t>When nobody wants to enter, processes keep on exchanging messages to circulate the token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3E60-E4F6-8E46-9501-CB4DDB37DB7F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71" y="304800"/>
            <a:ext cx="875082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3F7C-2421-7040-B4FC-CF67D9B784F0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5B03-C9FB-C841-84A6-43D45D62AC1C}" type="datetime1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4.1. Distributed Election</a:t>
            </a:r>
          </a:p>
          <a:p>
            <a:pPr marL="0" indent="0">
              <a:buNone/>
            </a:pPr>
            <a:r>
              <a:rPr lang="en-US" dirty="0"/>
              <a:t>4.1.1. The Bully Algorithm</a:t>
            </a:r>
          </a:p>
          <a:p>
            <a:pPr marL="0" indent="0">
              <a:buNone/>
            </a:pPr>
            <a:r>
              <a:rPr lang="en-US" dirty="0"/>
              <a:t>4.1.2. A Ring algorithm</a:t>
            </a:r>
          </a:p>
          <a:p>
            <a:pPr marL="0" indent="0">
              <a:buNone/>
            </a:pPr>
            <a:r>
              <a:rPr lang="en-US" dirty="0"/>
              <a:t>4.2. Algorithms for Mutual Exclusion</a:t>
            </a:r>
          </a:p>
          <a:p>
            <a:pPr marL="0" indent="0">
              <a:buNone/>
            </a:pPr>
            <a:r>
              <a:rPr lang="en-US" dirty="0"/>
              <a:t>4.2.1. Central coordinator Algorithm</a:t>
            </a:r>
          </a:p>
          <a:p>
            <a:pPr marL="0" indent="0">
              <a:buNone/>
            </a:pPr>
            <a:r>
              <a:rPr lang="en-US" dirty="0"/>
              <a:t>4.2.2. Token and non-token based </a:t>
            </a:r>
            <a:r>
              <a:rPr lang="en-US" dirty="0" err="1"/>
              <a:t>Ricart</a:t>
            </a:r>
            <a:r>
              <a:rPr lang="en-US" dirty="0"/>
              <a:t> &amp; </a:t>
            </a:r>
            <a:r>
              <a:rPr lang="en-US" dirty="0" err="1"/>
              <a:t>Agrawala</a:t>
            </a:r>
            <a:r>
              <a:rPr lang="en-US" dirty="0"/>
              <a:t> algorithm</a:t>
            </a:r>
          </a:p>
          <a:p>
            <a:pPr marL="0" indent="0">
              <a:buNone/>
            </a:pPr>
            <a:r>
              <a:rPr lang="en-US" dirty="0"/>
              <a:t>4.2.3. Token Ring Algorithm</a:t>
            </a:r>
          </a:p>
        </p:txBody>
      </p:sp>
    </p:spTree>
    <p:extLst>
      <p:ext uri="{BB962C8B-B14F-4D97-AF65-F5344CB8AC3E}">
        <p14:creationId xmlns:p14="http://schemas.microsoft.com/office/powerpoint/2010/main" val="6553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 Algorithm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010400" cy="485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A7F0-A5C3-E74D-BB2B-D431B49850C2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 Algorithm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1476375"/>
            <a:ext cx="71913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2A2A-FCDB-C043-8AFA-538B54E05017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Token Ring Algorithm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239000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DFCD-2333-8648-B789-08CC50324786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Non-token based (permission based) Algorithms: 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>
                <a:solidFill>
                  <a:srgbClr val="0070C0"/>
                </a:solidFill>
              </a:rPr>
              <a:t>Permission from a central Coordinator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/>
              <a:t>Central Coordinator Based Algorithm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>
                <a:solidFill>
                  <a:srgbClr val="0070C0"/>
                </a:solidFill>
              </a:rPr>
              <a:t>Permission from all (distributed) processes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err="1" smtClean="0"/>
              <a:t>Lamport</a:t>
            </a:r>
            <a:r>
              <a:rPr lang="en-US" b="1" dirty="0" smtClean="0"/>
              <a:t> 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err="1" smtClean="0"/>
              <a:t>Ricart</a:t>
            </a:r>
            <a:r>
              <a:rPr lang="en-US" b="1" dirty="0" smtClean="0"/>
              <a:t> </a:t>
            </a:r>
            <a:r>
              <a:rPr lang="en-US" b="1" dirty="0" err="1" smtClean="0"/>
              <a:t>Agarwala</a:t>
            </a:r>
            <a:r>
              <a:rPr lang="en-US" b="1" dirty="0" smtClean="0"/>
              <a:t> Algorithm</a:t>
            </a:r>
          </a:p>
          <a:p>
            <a:pPr marL="788670" lvl="1" indent="-514350">
              <a:buFont typeface="+mj-lt"/>
              <a:buAutoNum type="alphaU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u="sng" dirty="0" smtClean="0">
                <a:solidFill>
                  <a:srgbClr val="C00000"/>
                </a:solidFill>
              </a:rPr>
              <a:t>Token Based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>
                <a:solidFill>
                  <a:srgbClr val="FF0000"/>
                </a:solidFill>
              </a:rPr>
              <a:t>Token Ring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>
                <a:solidFill>
                  <a:srgbClr val="00B050"/>
                </a:solidFill>
              </a:rPr>
              <a:t>Suzuki </a:t>
            </a:r>
            <a:r>
              <a:rPr lang="en-US" b="1" dirty="0" err="1" smtClean="0">
                <a:solidFill>
                  <a:srgbClr val="00B050"/>
                </a:solidFill>
              </a:rPr>
              <a:t>Kasami</a:t>
            </a:r>
            <a:r>
              <a:rPr lang="en-US" b="1" dirty="0" smtClean="0">
                <a:solidFill>
                  <a:srgbClr val="00B050"/>
                </a:solidFill>
              </a:rPr>
              <a:t>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>
                <a:latin typeface="Times New Roman" pitchFamily="18" charset="0"/>
              </a:rPr>
              <a:t>Raymond </a:t>
            </a:r>
            <a:r>
              <a:rPr lang="en-US" b="1" dirty="0" smtClean="0">
                <a:latin typeface="Times New Roman" pitchFamily="18" charset="0"/>
              </a:rPr>
              <a:t>Algorithm</a:t>
            </a:r>
            <a:endParaRPr lang="en-US" b="1" dirty="0"/>
          </a:p>
          <a:p>
            <a:pPr marL="1062990" lvl="2" indent="-514350">
              <a:buFont typeface="+mj-lt"/>
              <a:buAutoNum type="romanUcPeriod"/>
            </a:pPr>
            <a:r>
              <a:rPr lang="en-US" sz="2100" b="1" dirty="0" err="1" smtClean="0">
                <a:latin typeface="Times New Roman" pitchFamily="18" charset="0"/>
              </a:rPr>
              <a:t>Singhal</a:t>
            </a:r>
            <a:r>
              <a:rPr lang="en-US" sz="2100" b="1" dirty="0" smtClean="0">
                <a:latin typeface="Times New Roman" pitchFamily="18" charset="0"/>
              </a:rPr>
              <a:t> Algorithm </a:t>
            </a:r>
            <a:r>
              <a:rPr lang="en-US" sz="2100" dirty="0" smtClean="0">
                <a:latin typeface="Times New Roman" pitchFamily="18" charset="0"/>
              </a:rPr>
              <a:t>etc</a:t>
            </a:r>
            <a:r>
              <a:rPr lang="en-US" sz="2800" dirty="0">
                <a:latin typeface="Times New Roman" pitchFamily="18" charset="0"/>
              </a:rPr>
              <a:t>.</a:t>
            </a:r>
            <a:endParaRPr lang="en-US" dirty="0"/>
          </a:p>
          <a:p>
            <a:pPr marL="1062990" lvl="2" indent="-514350">
              <a:buFont typeface="+mj-lt"/>
              <a:buAutoNum type="romanUcPeriod"/>
            </a:pPr>
            <a:endParaRPr lang="en-US" b="1" dirty="0" smtClean="0"/>
          </a:p>
          <a:p>
            <a:pPr marL="1062990" lvl="2" indent="-514350">
              <a:buFont typeface="+mj-lt"/>
              <a:buAutoNum type="romanU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DD49-20A3-7249-9059-93726E3CEFB6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en-US" sz="3200" b="1" dirty="0" smtClean="0"/>
              <a:t>Suzuki </a:t>
            </a:r>
            <a:r>
              <a:rPr lang="en-US" sz="3200" b="1" dirty="0" err="1" smtClean="0"/>
              <a:t>Kasami</a:t>
            </a:r>
            <a:r>
              <a:rPr lang="en-US" sz="3200" b="1" dirty="0" smtClean="0"/>
              <a:t> Algorithm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t="34231"/>
          <a:stretch>
            <a:fillRect/>
          </a:stretch>
        </p:blipFill>
        <p:spPr bwMode="auto">
          <a:xfrm>
            <a:off x="228601" y="1752600"/>
            <a:ext cx="87630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49F6-8461-B64D-878B-A17AF561AD90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Some Points about the Suzuki </a:t>
            </a:r>
            <a:r>
              <a:rPr lang="en-US" sz="2800" b="1" dirty="0" err="1" smtClean="0"/>
              <a:t>Kasami</a:t>
            </a:r>
            <a:r>
              <a:rPr lang="en-US" sz="2800" b="1" dirty="0" smtClean="0"/>
              <a:t> algorithm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the site currently holding the token can access the CS</a:t>
            </a:r>
          </a:p>
          <a:p>
            <a:pPr lvl="1"/>
            <a:r>
              <a:rPr lang="en-US" dirty="0" smtClean="0"/>
              <a:t>All processes involved in the assignment of the CS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  <a:hlinkClick r:id="rId2" tooltip="Hypertext Transfer Protocol"/>
              </a:rPr>
              <a:t>Request</a:t>
            </a:r>
            <a:r>
              <a:rPr lang="en-US" dirty="0" smtClean="0">
                <a:solidFill>
                  <a:srgbClr val="FF0000"/>
                </a:solidFill>
              </a:rPr>
              <a:t> messages sent to all </a:t>
            </a:r>
            <a:r>
              <a:rPr lang="en-US" dirty="0" smtClean="0">
                <a:solidFill>
                  <a:srgbClr val="FF0000"/>
                </a:solidFill>
                <a:hlinkClick r:id="rId3" tooltip="Node (networking)"/>
              </a:rPr>
              <a:t>nodes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Not based on </a:t>
            </a:r>
            <a:r>
              <a:rPr lang="en-US" dirty="0" err="1" smtClean="0">
                <a:hlinkClick r:id="rId4" tooltip="Lamport timestamps"/>
              </a:rPr>
              <a:t>Lamport’s</a:t>
            </a:r>
            <a:r>
              <a:rPr lang="en-US" dirty="0" smtClean="0">
                <a:hlinkClick r:id="rId4" tooltip="Lamport timestamps"/>
              </a:rPr>
              <a:t> logical clock</a:t>
            </a:r>
            <a:endParaRPr lang="en-US" dirty="0" smtClean="0"/>
          </a:p>
          <a:p>
            <a:pPr lvl="1"/>
            <a:r>
              <a:rPr lang="en-US" dirty="0" smtClean="0"/>
              <a:t>The algorithm uses sequence numbers instead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Used to keep track of outdated requests</a:t>
            </a:r>
          </a:p>
          <a:p>
            <a:r>
              <a:rPr lang="en-US" dirty="0" smtClean="0"/>
              <a:t>They advance independently on each site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59C7-56B3-2642-A40E-B421DEF6EA5B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Some Points about the Suzuki </a:t>
            </a:r>
            <a:r>
              <a:rPr lang="en-US" sz="2400" b="1" dirty="0" err="1" smtClean="0"/>
              <a:t>Kasami</a:t>
            </a:r>
            <a:r>
              <a:rPr lang="en-US" sz="2400" b="1" dirty="0" smtClean="0"/>
              <a:t> algorithm – </a:t>
            </a:r>
            <a:r>
              <a:rPr lang="en-US" sz="2400" b="1" dirty="0" err="1" smtClean="0"/>
              <a:t>contd</a:t>
            </a:r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main design issues of the algorithm:</a:t>
            </a:r>
          </a:p>
          <a:p>
            <a:pPr lvl="1"/>
            <a:r>
              <a:rPr lang="en-US" dirty="0" smtClean="0"/>
              <a:t>Telling outdated requests from current ones</a:t>
            </a:r>
          </a:p>
          <a:p>
            <a:pPr lvl="1"/>
            <a:r>
              <a:rPr lang="en-US" dirty="0" smtClean="0"/>
              <a:t>Determining which site is going to get the token next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Data structures used to deal with these two aspects: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Each site Si has an array </a:t>
            </a:r>
            <a:r>
              <a:rPr lang="en-US" dirty="0" err="1" smtClean="0">
                <a:solidFill>
                  <a:srgbClr val="0070C0"/>
                </a:solidFill>
              </a:rPr>
              <a:t>RNi</a:t>
            </a:r>
            <a:r>
              <a:rPr lang="en-US" dirty="0" smtClean="0">
                <a:solidFill>
                  <a:srgbClr val="0070C0"/>
                </a:solidFill>
              </a:rPr>
              <a:t>[1..N] to store the sequence Number of the latest requests received from other sites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token contains two data structures: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token array LN[1..N] keeps track of the request executed most recently on each site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token queue Q is a queue of requesting sites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C116-FB17-9C4A-AB34-DF55AB60110B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7650"/>
            <a:ext cx="86106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270A-6841-A14E-B14F-B3570F974C65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122B-D6F1-1742-B12D-FF3D8ED0E686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0C77-859A-284E-B846-506010F5AF9D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Mutual Exclusion in 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A92-22F8-B64F-B778-BD05C89D4051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1"/>
            <a:ext cx="83820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B2F5-ACD0-4543-A610-53D208C5FEA6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1"/>
            <a:ext cx="83057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3C83-E7C1-094A-9485-153290AA9C9A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305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42DF-231B-6544-902D-BCA791EDF4E7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28600"/>
            <a:ext cx="8382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A96F-5F38-6143-807E-E94C042D831F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6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Non-token based (permission based) Algorithms: 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>
                <a:solidFill>
                  <a:srgbClr val="0070C0"/>
                </a:solidFill>
              </a:rPr>
              <a:t>Permission from a central Coordinator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/>
              <a:t>Central Coordinator Based Algorithm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US" dirty="0" smtClean="0">
                <a:solidFill>
                  <a:srgbClr val="0070C0"/>
                </a:solidFill>
              </a:rPr>
              <a:t>Permission from all (distributed) processes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err="1" smtClean="0"/>
              <a:t>Lamport</a:t>
            </a:r>
            <a:r>
              <a:rPr lang="en-US" b="1" dirty="0" smtClean="0"/>
              <a:t> 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err="1" smtClean="0"/>
              <a:t>Ricart</a:t>
            </a:r>
            <a:r>
              <a:rPr lang="en-US" b="1" dirty="0" smtClean="0"/>
              <a:t> </a:t>
            </a:r>
            <a:r>
              <a:rPr lang="en-US" b="1" dirty="0" err="1" smtClean="0"/>
              <a:t>Agarwala</a:t>
            </a:r>
            <a:r>
              <a:rPr lang="en-US" b="1" dirty="0" smtClean="0"/>
              <a:t> Algorithm</a:t>
            </a:r>
          </a:p>
          <a:p>
            <a:pPr marL="788670" lvl="1" indent="-514350">
              <a:buFont typeface="+mj-lt"/>
              <a:buAutoNum type="alphaU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u="sng" dirty="0" smtClean="0">
                <a:solidFill>
                  <a:srgbClr val="C00000"/>
                </a:solidFill>
              </a:rPr>
              <a:t>Token Based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>
                <a:solidFill>
                  <a:srgbClr val="FF0000"/>
                </a:solidFill>
              </a:rPr>
              <a:t>Token Ring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 smtClean="0">
                <a:solidFill>
                  <a:srgbClr val="FF0000"/>
                </a:solidFill>
              </a:rPr>
              <a:t>Suzuki </a:t>
            </a:r>
            <a:r>
              <a:rPr lang="en-US" b="1" dirty="0" err="1" smtClean="0">
                <a:solidFill>
                  <a:srgbClr val="FF0000"/>
                </a:solidFill>
              </a:rPr>
              <a:t>Kasami</a:t>
            </a:r>
            <a:r>
              <a:rPr lang="en-US" b="1" dirty="0" smtClean="0">
                <a:solidFill>
                  <a:srgbClr val="FF0000"/>
                </a:solidFill>
              </a:rPr>
              <a:t> Algorithm</a:t>
            </a:r>
          </a:p>
          <a:p>
            <a:pPr marL="1062990" lvl="2" indent="-514350">
              <a:buFont typeface="+mj-lt"/>
              <a:buAutoNum type="romanUcPeriod"/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</a:rPr>
              <a:t>Raymond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</a:rPr>
              <a:t>Algorithm</a:t>
            </a:r>
            <a:endParaRPr lang="en-US" b="1" dirty="0">
              <a:solidFill>
                <a:srgbClr val="00B050"/>
              </a:solidFill>
            </a:endParaRPr>
          </a:p>
          <a:p>
            <a:pPr marL="1062990" lvl="2" indent="-514350">
              <a:buFont typeface="+mj-lt"/>
              <a:buAutoNum type="romanUcPeriod"/>
            </a:pPr>
            <a:r>
              <a:rPr lang="en-US" sz="2100" b="1" dirty="0" err="1" smtClean="0">
                <a:latin typeface="Times New Roman" pitchFamily="18" charset="0"/>
              </a:rPr>
              <a:t>Singhal</a:t>
            </a:r>
            <a:r>
              <a:rPr lang="en-US" sz="2100" b="1" dirty="0" smtClean="0">
                <a:latin typeface="Times New Roman" pitchFamily="18" charset="0"/>
              </a:rPr>
              <a:t> Algorithm </a:t>
            </a:r>
            <a:r>
              <a:rPr lang="en-US" sz="2100" dirty="0" smtClean="0">
                <a:latin typeface="Times New Roman" pitchFamily="18" charset="0"/>
              </a:rPr>
              <a:t>etc</a:t>
            </a:r>
            <a:r>
              <a:rPr lang="en-US" sz="2800" dirty="0">
                <a:latin typeface="Times New Roman" pitchFamily="18" charset="0"/>
              </a:rPr>
              <a:t>.</a:t>
            </a:r>
            <a:endParaRPr lang="en-US" dirty="0"/>
          </a:p>
          <a:p>
            <a:pPr marL="1062990" lvl="2" indent="-514350">
              <a:buFont typeface="+mj-lt"/>
              <a:buAutoNum type="romanUcPeriod"/>
            </a:pPr>
            <a:endParaRPr lang="en-US" b="1" dirty="0" smtClean="0"/>
          </a:p>
          <a:p>
            <a:pPr marL="1062990" lvl="2" indent="-514350">
              <a:buFont typeface="+mj-lt"/>
              <a:buAutoNum type="romanU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58D5-C275-324D-A7C7-831FF8A77963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A comparison of three mutual exclusion algorithms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1524000" y="29718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>
              <a:latin typeface="Comic Sans MS" pitchFamily="66" charset="0"/>
            </a:endParaRPr>
          </a:p>
        </p:txBody>
      </p:sp>
      <p:pic>
        <p:nvPicPr>
          <p:cNvPr id="54278" name="Picture 5" descr="FIg11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7162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B40-D474-3A4B-84AB-F63C92049B98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Election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distributed computing</a:t>
            </a:r>
            <a:r>
              <a:rPr lang="en-US" dirty="0" smtClean="0"/>
              <a:t>, leader election is the process of designating a single process as the organizer of some task distributed among several computers (nodes). </a:t>
            </a:r>
          </a:p>
          <a:p>
            <a:r>
              <a:rPr lang="en-US" dirty="0" smtClean="0"/>
              <a:t>Before the task is begun, all network nodes are unaware which node will serve as the "leader," or coordinator, of the task. </a:t>
            </a:r>
          </a:p>
          <a:p>
            <a:r>
              <a:rPr lang="en-US" dirty="0" smtClean="0"/>
              <a:t>After a leader election algorithm has been run, however, each node throughout the network recognizes a particular, unique node as the task leader.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543-5A38-234D-B867-EA44D813964E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4572000"/>
          </a:xfrm>
        </p:spPr>
        <p:txBody>
          <a:bodyPr/>
          <a:lstStyle/>
          <a:p>
            <a:pPr marL="274320" lvl="1" indent="-274320" algn="ctr">
              <a:spcBef>
                <a:spcPts val="580"/>
              </a:spcBef>
              <a:buClr>
                <a:schemeClr val="accent1"/>
              </a:buClr>
              <a:buNone/>
            </a:pPr>
            <a:endParaRPr lang="en-US" sz="4000" dirty="0" smtClean="0">
              <a:solidFill>
                <a:srgbClr val="0070C0"/>
              </a:solidFill>
            </a:endParaRPr>
          </a:p>
          <a:p>
            <a:pPr marL="274320" lvl="1" indent="-274320" algn="ctr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Many distributed algorithms require one process to act as a coordinator or, in general, perform some special role, and that coordinator is selected using an </a:t>
            </a:r>
            <a:r>
              <a:rPr lang="en-US" sz="4000" dirty="0" smtClean="0">
                <a:solidFill>
                  <a:srgbClr val="C00000"/>
                </a:solidFill>
              </a:rPr>
              <a:t>Election Algorithm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561C-5899-304D-86A5-669CEEE9E72F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in 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There are three major communication scenarios: 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One-way Communication </a:t>
            </a:r>
            <a:r>
              <a:rPr lang="en-US" dirty="0" smtClean="0"/>
              <a:t>usually do not need mutual exclusion.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Client/server communication </a:t>
            </a:r>
            <a:r>
              <a:rPr lang="en-US" dirty="0" smtClean="0"/>
              <a:t>is for multiple clients making service request to a shared server. If co-ordination is required among the clients, it is handled by the server and there is no explicit interaction among client process – and hence no need of mutual exclusion</a:t>
            </a:r>
          </a:p>
          <a:p>
            <a:pPr marL="533400" indent="-5334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Inter process communication</a:t>
            </a:r>
            <a:r>
              <a:rPr lang="en-US" sz="2800" dirty="0" smtClean="0"/>
              <a:t>: processes need to exchange information to reach some conclusion about the system or some agreement among the cooperating processes. 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2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2FF2-E996-574E-9C78-EE5987993FD2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Need of Election Algorithm: Few Examples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Clock Synchronization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Berkeley Algorithm</a:t>
            </a:r>
            <a:r>
              <a:rPr lang="en-US" dirty="0" smtClean="0"/>
              <a:t>: To select a leader or master to take the responsibility of averaging the time.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Mutual Exclusion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Central coordinator algorithm</a:t>
            </a:r>
            <a:r>
              <a:rPr lang="en-US" dirty="0" smtClean="0"/>
              <a:t>: at initialization or whenever  the coordinator crashes, a new coordinator has to be elected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Token ring algorithm</a:t>
            </a:r>
            <a:r>
              <a:rPr lang="en-US" dirty="0" smtClean="0"/>
              <a:t>: when the process holding the token fails, a new process has to be elected which generates the new token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solidFill>
                  <a:srgbClr val="C00000"/>
                </a:solidFill>
              </a:rPr>
              <a:t>Any Distributed Computing</a:t>
            </a:r>
          </a:p>
          <a:p>
            <a:pPr lvl="1"/>
            <a:r>
              <a:rPr lang="en-US" dirty="0" smtClean="0"/>
              <a:t>A </a:t>
            </a:r>
            <a:r>
              <a:rPr lang="en-US" b="1" dirty="0" smtClean="0"/>
              <a:t>distributed algorithm</a:t>
            </a:r>
            <a:r>
              <a:rPr lang="en-US" dirty="0" smtClean="0"/>
              <a:t> is an algorithm, run on a distributed system, that does not assume the previous existence of a central coordinator.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Need to select a master </a:t>
            </a:r>
            <a:r>
              <a:rPr lang="en-US" dirty="0" smtClean="0"/>
              <a:t>to take the responsibility of distributing the sub-problems among the slaves and collecting the partial results from them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2652-91EB-F842-87BA-CA67A5B7B1E2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Election Algorithm: Basic Concepts (1)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20366" b="15990"/>
          <a:stretch>
            <a:fillRect/>
          </a:stretch>
        </p:blipFill>
        <p:spPr bwMode="auto">
          <a:xfrm>
            <a:off x="457200" y="1752600"/>
            <a:ext cx="8305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8EC4-225D-BB4D-B751-522498AD2744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Election Algorithm: Basic Concepts (2)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514475"/>
            <a:ext cx="76962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7345-F988-6D40-8F33-60ADE9BE29B1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Any Election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☞ </a:t>
            </a:r>
            <a:r>
              <a:rPr lang="en-US" dirty="0" smtClean="0">
                <a:solidFill>
                  <a:srgbClr val="0070C0"/>
                </a:solidFill>
              </a:rPr>
              <a:t>An election process is typically performed in two phases: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Select a leader with the highest priority.</a:t>
            </a:r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Inform all processes about the winner</a:t>
            </a:r>
          </a:p>
          <a:p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7D33-9D3E-DF44-B9A3-8F3527CCE4EE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Here we will discuss the following two basic Election algorithms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008000"/>
                </a:solidFill>
              </a:rPr>
              <a:t>Bully Algorithm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C00000"/>
                </a:solidFill>
              </a:rPr>
              <a:t>Chang and Roberts algorithm (Ring Algorithm)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80BD-8E51-A44B-8166-49B288B416C5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Bully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algorithm is applicable to elect a leader in a distributed system connected with each other (say in a mesh topology).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bully algorithm </a:t>
            </a:r>
            <a:r>
              <a:rPr lang="en-US" dirty="0" smtClean="0"/>
              <a:t>is a method in distributed computing for dynamically selecting a coordinator by process ID number.</a:t>
            </a:r>
          </a:p>
          <a:p>
            <a:endParaRPr lang="en-US" dirty="0" smtClean="0"/>
          </a:p>
          <a:p>
            <a:r>
              <a:rPr lang="en-US" b="1" dirty="0" smtClean="0"/>
              <a:t>Assumptions</a:t>
            </a:r>
          </a:p>
          <a:p>
            <a:pPr lvl="1"/>
            <a:r>
              <a:rPr lang="en-US" dirty="0" smtClean="0"/>
              <a:t>The system is synchronous and uses timeout for identifying process failure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C87-3B06-B94A-9D37-867C7932E4F5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Bully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Message types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Election Message </a:t>
            </a:r>
            <a:r>
              <a:rPr lang="en-US" dirty="0" smtClean="0"/>
              <a:t>: Sent to announce the election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Answer Message </a:t>
            </a:r>
            <a:r>
              <a:rPr lang="en-US" dirty="0" smtClean="0"/>
              <a:t>: Respond to the election message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Coordinator message</a:t>
            </a:r>
            <a:r>
              <a:rPr lang="en-US" dirty="0" smtClean="0"/>
              <a:t>: sent to announce the identity elected process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Compare with Ring algorithm:</a:t>
            </a:r>
          </a:p>
          <a:p>
            <a:pPr lvl="1"/>
            <a:r>
              <a:rPr lang="en-US" dirty="0" smtClean="0"/>
              <a:t>Assumes that system is synchronous</a:t>
            </a:r>
          </a:p>
          <a:p>
            <a:pPr lvl="1"/>
            <a:r>
              <a:rPr lang="en-US" dirty="0" smtClean="0"/>
              <a:t>Uses timeout to detect process failure/crash</a:t>
            </a:r>
          </a:p>
          <a:p>
            <a:pPr lvl="1"/>
            <a:r>
              <a:rPr lang="en-US" dirty="0" smtClean="0"/>
              <a:t>Each processor knows which processor has the higher identifier number and communicates with that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83C3-7173-6A4B-932C-0CECEE80AE6D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Bully Algorithm: Basic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a process P determines that the current coordinator is down because of message timeouts or failure of the coordinator to initiate a handshake, it performs the following sequence of actions: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P broadcasts an election message (inquiry) to all other processes with higher process IDs.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If P hears from no process with a higher process ID than it, it wins the election and broadcasts victory.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If P hears from a process with a higher ID, P waits a certain amount of time for that process to broadcast itself as the leader. If it does not receive this message in time, it re-broadcasts the election message.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If P gets an election message (inquiry) from another process with a lower ID it sends an "I am alive" message back and starts new elections.</a:t>
            </a:r>
          </a:p>
          <a:p>
            <a:r>
              <a:rPr lang="en-US" dirty="0" smtClean="0"/>
              <a:t>Note that if P receives a victory message from a process with a lower ID number, it immediately initiates a new election. This is how the algorithm gets its name - a process with a higher ID number will bully a lower ID process out of the coordinator position as soon as it comes online.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A607-A8A4-7743-B78B-BAA15A2A3340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Bully Algorithm: Detailed Algorithm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7273"/>
          <a:stretch>
            <a:fillRect/>
          </a:stretch>
        </p:blipFill>
        <p:spPr bwMode="auto">
          <a:xfrm>
            <a:off x="838200" y="1828800"/>
            <a:ext cx="784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93A-2C5E-B742-AAEA-ABA8646DBC4C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1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7419-A710-7C4D-A2CC-E7A03FB529AB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Mutual Exclusion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Inter Process Communication (IPC)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Need to Access a Shared Resource (Memory)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Critical Section (Region)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critical section is a section code or region in which a process(or thread) competes in a potentially </a:t>
            </a:r>
            <a:r>
              <a:rPr lang="en-US" dirty="0" smtClean="0"/>
              <a:t>destructive way with another process(thread) for access to a shared data item or file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Race Condition </a:t>
            </a:r>
          </a:p>
          <a:p>
            <a:pPr lvl="1"/>
            <a:r>
              <a:rPr lang="en-US" dirty="0" smtClean="0"/>
              <a:t>a problem caused because of accessing the Critical Section by two or more processes at the same time.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Mutual Exclusion </a:t>
            </a:r>
          </a:p>
          <a:p>
            <a:pPr lvl="1"/>
            <a:r>
              <a:rPr lang="en-US" dirty="0" smtClean="0"/>
              <a:t>a solution to the </a:t>
            </a:r>
            <a:r>
              <a:rPr lang="en-US" dirty="0" smtClean="0">
                <a:solidFill>
                  <a:srgbClr val="0070C0"/>
                </a:solidFill>
              </a:rPr>
              <a:t>Race Condition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3209-6CC4-874E-9516-E2AA9E536D08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8" y="228600"/>
            <a:ext cx="7891462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DD5A-1B8C-3B43-B7CD-8B7F22830771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 dirty="0" smtClean="0"/>
              <a:t>Bully Algorithm: Example </a:t>
            </a:r>
            <a:r>
              <a:rPr lang="en-US" dirty="0"/>
              <a:t>(1)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7900" y="4572000"/>
            <a:ext cx="6134100" cy="14859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+mj-lt"/>
              <a:buAutoNum type="alphaLcParenR"/>
            </a:pPr>
            <a:endParaRPr lang="en-US" sz="2000" dirty="0" smtClean="0"/>
          </a:p>
          <a:p>
            <a:pPr marL="609600" indent="-609600">
              <a:lnSpc>
                <a:spcPct val="90000"/>
              </a:lnSpc>
              <a:buFont typeface="+mj-lt"/>
              <a:buAutoNum type="alphaLcParenR"/>
            </a:pPr>
            <a:r>
              <a:rPr lang="en-US" sz="2000" b="1" dirty="0" smtClean="0"/>
              <a:t>Process </a:t>
            </a:r>
            <a:r>
              <a:rPr lang="en-US" sz="2000" b="1" dirty="0"/>
              <a:t>4 holds an election</a:t>
            </a:r>
          </a:p>
          <a:p>
            <a:pPr marL="609600" indent="-609600">
              <a:lnSpc>
                <a:spcPct val="90000"/>
              </a:lnSpc>
              <a:buFont typeface="+mj-lt"/>
              <a:buAutoNum type="alphaLcParenR"/>
            </a:pPr>
            <a:r>
              <a:rPr lang="en-US" sz="2000" b="1" dirty="0"/>
              <a:t>Process 5 and 6 respond, telling 4 to stop</a:t>
            </a:r>
          </a:p>
          <a:p>
            <a:pPr marL="609600" indent="-609600">
              <a:lnSpc>
                <a:spcPct val="90000"/>
              </a:lnSpc>
              <a:buFont typeface="+mj-lt"/>
              <a:buAutoNum type="alphaLcParenR"/>
            </a:pPr>
            <a:r>
              <a:rPr lang="en-US" sz="2000" b="1" dirty="0"/>
              <a:t>Now 5 and 6 each hold an election</a:t>
            </a:r>
          </a:p>
        </p:txBody>
      </p:sp>
      <p:pic>
        <p:nvPicPr>
          <p:cNvPr id="1142788" name="Picture 4"/>
          <p:cNvPicPr>
            <a:picLocks noChangeAspect="1" noChangeArrowheads="1"/>
          </p:cNvPicPr>
          <p:nvPr/>
        </p:nvPicPr>
        <p:blipFill>
          <a:blip r:embed="rId2"/>
          <a:srcRect l="20523" t="35347" r="17531" b="47281"/>
          <a:stretch>
            <a:fillRect/>
          </a:stretch>
        </p:blipFill>
        <p:spPr bwMode="auto">
          <a:xfrm>
            <a:off x="914400" y="1295400"/>
            <a:ext cx="71628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AA25-1491-0541-8D51-0117F70230EB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6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990600"/>
          </a:xfrm>
        </p:spPr>
        <p:txBody>
          <a:bodyPr/>
          <a:lstStyle/>
          <a:p>
            <a:r>
              <a:rPr lang="en-US" dirty="0" smtClean="0"/>
              <a:t>Bully Algorithm: Example (2)</a:t>
            </a:r>
            <a:endParaRPr lang="en-US" dirty="0"/>
          </a:p>
        </p:txBody>
      </p:sp>
      <p:pic>
        <p:nvPicPr>
          <p:cNvPr id="1143812" name="Picture 4"/>
          <p:cNvPicPr>
            <a:picLocks noChangeAspect="1" noChangeArrowheads="1"/>
          </p:cNvPicPr>
          <p:nvPr/>
        </p:nvPicPr>
        <p:blipFill>
          <a:blip r:embed="rId2"/>
          <a:srcRect l="29930" t="53323" r="28648" b="29758"/>
          <a:stretch>
            <a:fillRect/>
          </a:stretch>
        </p:blipFill>
        <p:spPr bwMode="auto">
          <a:xfrm>
            <a:off x="1143000" y="1143000"/>
            <a:ext cx="65436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28850" y="5105400"/>
            <a:ext cx="6153150" cy="685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AutoNum type="alphaLcParenR" startAt="4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6 tells 5 to stop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AutoNum type="alphaLcParenR" startAt="4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6 wins and tells everyone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39ED-BC24-8340-90E1-17FC4E69967C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9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Here we will discuss the following two basic Election algorithms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008000"/>
                </a:solidFill>
              </a:rPr>
              <a:t>Bully Algorithm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008000"/>
                </a:solidFill>
              </a:rPr>
              <a:t>Chang and Roberts algorithm (Ring Algorithm)</a:t>
            </a: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6A49-A7B8-B349-856B-4F8207F10E7B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Chang and Roberts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Chang and Roberts is a ring-based election algorithm </a:t>
            </a:r>
            <a:r>
              <a:rPr lang="en-US" dirty="0" smtClean="0"/>
              <a:t>used to find a process with the largest identification. </a:t>
            </a:r>
          </a:p>
          <a:p>
            <a:endParaRPr lang="en-US" dirty="0" smtClean="0"/>
          </a:p>
          <a:p>
            <a:r>
              <a:rPr lang="en-US" dirty="0" smtClean="0"/>
              <a:t>It is a useful method of election in decentralized distributed computing where the systems are connected in a logical or physical ring.</a:t>
            </a:r>
          </a:p>
          <a:p>
            <a:endParaRPr lang="en-US" dirty="0" smtClean="0"/>
          </a:p>
          <a:p>
            <a:r>
              <a:rPr lang="en-US" dirty="0" smtClean="0"/>
              <a:t>The algorithm works for any number of processes N, and does not require any process to know how many processes are in the ring.</a:t>
            </a:r>
          </a:p>
          <a:p>
            <a:endParaRPr lang="en-US" dirty="0" smtClean="0"/>
          </a:p>
          <a:p>
            <a:r>
              <a:rPr lang="en-US" dirty="0" smtClean="0"/>
              <a:t>Is often referred as a </a:t>
            </a:r>
            <a:r>
              <a:rPr lang="en-US" b="1" dirty="0" smtClean="0">
                <a:solidFill>
                  <a:srgbClr val="C00000"/>
                </a:solidFill>
              </a:rPr>
              <a:t>ring algorithm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0FCE-DBE2-CE44-95B1-A66F96CBB33E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5283" b="5283"/>
          <a:stretch>
            <a:fillRect/>
          </a:stretch>
        </p:blipFill>
        <p:spPr/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2400"/>
            <a:ext cx="792479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39690" y="459059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C498-DE76-054B-84C0-050B01C02784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839200" cy="58293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BCDB-BE68-144A-920A-118F9322916E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Ring Algorithm: Example1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Suppose that we have four processes arranged in a ring:  P1 , P2 , P3 , P4 , P1 …</a:t>
            </a:r>
          </a:p>
          <a:p>
            <a:r>
              <a:rPr lang="en-US" dirty="0" smtClean="0"/>
              <a:t>P4 is coordinator</a:t>
            </a:r>
          </a:p>
          <a:p>
            <a:r>
              <a:rPr lang="en-US" dirty="0" smtClean="0"/>
              <a:t>Suppose P1 + P4 crash</a:t>
            </a:r>
          </a:p>
          <a:p>
            <a:r>
              <a:rPr lang="en-US" dirty="0" smtClean="0"/>
              <a:t>Suppose P2 detects that coordinator P4 is not responding</a:t>
            </a:r>
          </a:p>
          <a:p>
            <a:r>
              <a:rPr lang="en-US" dirty="0" smtClean="0"/>
              <a:t>P2 sets active list to [ ]</a:t>
            </a:r>
          </a:p>
          <a:p>
            <a:r>
              <a:rPr lang="en-US" dirty="0" smtClean="0"/>
              <a:t>P2 sends “Elect(2)” message to P3; P2 sets active list to [2]</a:t>
            </a:r>
          </a:p>
          <a:p>
            <a:r>
              <a:rPr lang="en-US" dirty="0" smtClean="0"/>
              <a:t>P3 receives “Elect(2)”</a:t>
            </a:r>
          </a:p>
          <a:p>
            <a:r>
              <a:rPr lang="en-US" dirty="0" smtClean="0"/>
              <a:t>This message is the first message seen, i.e.,  P3 is not yet a participant, so P3 sets its active list to [2,3]</a:t>
            </a:r>
          </a:p>
          <a:p>
            <a:r>
              <a:rPr lang="en-US" dirty="0" smtClean="0"/>
              <a:t>P3 sends “Elect(3)” towards P4 and then sends “Elect(2)” towards P4</a:t>
            </a:r>
          </a:p>
          <a:p>
            <a:r>
              <a:rPr lang="en-US" dirty="0" smtClean="0"/>
              <a:t>The messages pass P4 +  P1 and then reach P2</a:t>
            </a:r>
          </a:p>
          <a:p>
            <a:r>
              <a:rPr lang="en-US" dirty="0" smtClean="0"/>
              <a:t>P2 adds 3 to active list [2,3]</a:t>
            </a:r>
          </a:p>
          <a:p>
            <a:r>
              <a:rPr lang="en-US" dirty="0" smtClean="0"/>
              <a:t>P2 forwards “Elect(3)” to P3</a:t>
            </a:r>
          </a:p>
          <a:p>
            <a:r>
              <a:rPr lang="en-US" dirty="0" smtClean="0"/>
              <a:t>P2 receives the “Elect(2) message</a:t>
            </a:r>
          </a:p>
          <a:p>
            <a:r>
              <a:rPr lang="en-US" dirty="0" smtClean="0"/>
              <a:t>            P2 chooses P3 as the highest process in its list [2, 3] and sends an “Elected(P3)” message</a:t>
            </a:r>
            <a:br>
              <a:rPr lang="en-US" dirty="0" smtClean="0"/>
            </a:br>
            <a:r>
              <a:rPr lang="en-US" dirty="0" smtClean="0"/>
              <a:t>P3 receives the “Elect(3)” message</a:t>
            </a:r>
          </a:p>
          <a:p>
            <a:r>
              <a:rPr lang="en-US" dirty="0" smtClean="0"/>
              <a:t>            P3 chooses P3 as the highest process in its list [2, 3] + sends an “Elected(P3)” message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417-4B49-154F-A0DB-ED518E539E3B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7620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28B1-0747-8048-A12A-253C2C2917B8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391400" cy="580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2C2-6310-E249-B414-CBA1C1E3B81C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Mutual Exclusion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two processes are allowed to concurrently be in competing critical sections, then incorrect results may be computed – called a </a:t>
            </a:r>
            <a:r>
              <a:rPr lang="en-US" b="1" dirty="0" smtClean="0"/>
              <a:t>Race Condition</a:t>
            </a:r>
          </a:p>
          <a:p>
            <a:endParaRPr lang="en-US" b="1" dirty="0" smtClean="0"/>
          </a:p>
          <a:p>
            <a:r>
              <a:rPr lang="en-US" dirty="0" smtClean="0"/>
              <a:t>The process of ensuring that this destructive interaction does no occur is called </a:t>
            </a:r>
            <a:r>
              <a:rPr lang="en-US" b="1" i="1" dirty="0" smtClean="0"/>
              <a:t>mutual exclusion </a:t>
            </a:r>
            <a:r>
              <a:rPr lang="en-US" b="1" dirty="0" smtClean="0"/>
              <a:t>(</a:t>
            </a:r>
            <a:r>
              <a:rPr lang="en-US" b="1" dirty="0" err="1" smtClean="0"/>
              <a:t>mutex</a:t>
            </a:r>
            <a:r>
              <a:rPr lang="en-US" b="1" dirty="0" smtClean="0"/>
              <a:t>). </a:t>
            </a:r>
          </a:p>
          <a:p>
            <a:endParaRPr lang="en-US" dirty="0" smtClean="0"/>
          </a:p>
          <a:p>
            <a:r>
              <a:rPr lang="en-US" dirty="0" smtClean="0"/>
              <a:t>In other words, </a:t>
            </a:r>
            <a:r>
              <a:rPr lang="en-US" b="1" dirty="0" smtClean="0"/>
              <a:t>mutual exclusion</a:t>
            </a:r>
            <a:r>
              <a:rPr lang="en-US" dirty="0" smtClean="0"/>
              <a:t> is the process of making only one process to enter into the critical section at the same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7DCE-C5B5-4442-B3F8-BB3E69EF75F7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610600" cy="5334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Initially each process in the ring is marked as </a:t>
            </a:r>
            <a:r>
              <a:rPr lang="en-US" i="1" dirty="0" smtClean="0"/>
              <a:t>non-participant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process that notices a lack of leader starts an election. It creates an </a:t>
            </a:r>
            <a:r>
              <a:rPr lang="en-US" i="1" dirty="0" smtClean="0"/>
              <a:t>election message</a:t>
            </a:r>
            <a:r>
              <a:rPr lang="en-US" dirty="0" smtClean="0"/>
              <a:t> containing its UID. It then sends this message clockwise to its neighbor.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time a process sends or forwards an </a:t>
            </a:r>
            <a:r>
              <a:rPr lang="en-US" i="1" dirty="0" smtClean="0"/>
              <a:t>election message</a:t>
            </a:r>
            <a:r>
              <a:rPr lang="en-US" dirty="0" smtClean="0"/>
              <a:t>, the process also marks itself as a </a:t>
            </a:r>
            <a:r>
              <a:rPr lang="en-US" i="1" dirty="0" smtClean="0"/>
              <a:t>participant.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 process receives an </a:t>
            </a:r>
            <a:r>
              <a:rPr lang="en-US" i="1" dirty="0" smtClean="0"/>
              <a:t>election message</a:t>
            </a:r>
            <a:r>
              <a:rPr lang="en-US" dirty="0" smtClean="0"/>
              <a:t> it compares the UID in the message with its own UID.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If the UID in the election message is larger, the process unconditionally forwards the </a:t>
            </a:r>
            <a:r>
              <a:rPr lang="en-US" i="1" dirty="0" smtClean="0"/>
              <a:t>election message</a:t>
            </a:r>
            <a:r>
              <a:rPr lang="en-US" dirty="0" smtClean="0"/>
              <a:t> in a clockwise direction.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If the UID in the election message is smaller, and the process is not yet a participant, the process replaces the UID in the message with its own UID, sends the updated </a:t>
            </a:r>
            <a:r>
              <a:rPr lang="en-US" i="1" dirty="0" smtClean="0"/>
              <a:t>election message</a:t>
            </a:r>
            <a:r>
              <a:rPr lang="en-US" dirty="0" smtClean="0"/>
              <a:t> in a clockwise direction.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If the UID in the election message is smaller, and the process is already a </a:t>
            </a:r>
            <a:r>
              <a:rPr lang="en-US" i="1" dirty="0" smtClean="0"/>
              <a:t>participant</a:t>
            </a:r>
            <a:r>
              <a:rPr lang="en-US" dirty="0" smtClean="0"/>
              <a:t> (i.e., the process has already sent out an election message with a UID at least as large as its own UID), the process discards the election message.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If the UID in the incoming election message is the same as the UID of the process, that process starts acting as the leader.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B4C-64AB-BF40-B4C7-C2A6FB52C14A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(contd..)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When a process starts acting as the leader, it begins the second stage of the algorithm.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The leader process marks itself as </a:t>
            </a:r>
            <a:r>
              <a:rPr lang="en-US" i="1" dirty="0" smtClean="0"/>
              <a:t>non-participant</a:t>
            </a:r>
            <a:r>
              <a:rPr lang="en-US" dirty="0" smtClean="0"/>
              <a:t> and sends an </a:t>
            </a:r>
            <a:r>
              <a:rPr lang="en-US" i="1" dirty="0" smtClean="0"/>
              <a:t>elected message</a:t>
            </a:r>
            <a:r>
              <a:rPr lang="en-US" dirty="0" smtClean="0"/>
              <a:t> to its neighbor announcing its election and UID.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When a process receives an </a:t>
            </a:r>
            <a:r>
              <a:rPr lang="en-US" i="1" dirty="0" smtClean="0"/>
              <a:t>elected message</a:t>
            </a:r>
            <a:r>
              <a:rPr lang="en-US" dirty="0" smtClean="0"/>
              <a:t>, it marks itself as </a:t>
            </a:r>
            <a:r>
              <a:rPr lang="en-US" i="1" dirty="0" smtClean="0"/>
              <a:t>non-participant</a:t>
            </a:r>
            <a:r>
              <a:rPr lang="en-US" dirty="0" smtClean="0"/>
              <a:t>, records the elected UID, and forwards the </a:t>
            </a:r>
            <a:r>
              <a:rPr lang="en-US" i="1" dirty="0" smtClean="0"/>
              <a:t>elected message</a:t>
            </a:r>
            <a:r>
              <a:rPr lang="en-US" dirty="0" smtClean="0"/>
              <a:t> unchanged.</a:t>
            </a:r>
          </a:p>
          <a:p>
            <a:pPr marL="777240" lvl="1" indent="-457200">
              <a:buFont typeface="+mj-lt"/>
              <a:buAutoNum type="alphaLcParenR"/>
            </a:pPr>
            <a:r>
              <a:rPr lang="en-US" dirty="0" smtClean="0"/>
              <a:t>When the </a:t>
            </a:r>
            <a:r>
              <a:rPr lang="en-US" i="1" dirty="0" smtClean="0"/>
              <a:t>elected message</a:t>
            </a:r>
            <a:r>
              <a:rPr lang="en-US" dirty="0" smtClean="0"/>
              <a:t> reaches the newly elected leader, the leader discards that message, and the election is over.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F2BA-DD3E-2549-B1AE-FB45E5B0CC7A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81100"/>
            <a:ext cx="3746500" cy="3238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71547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start with 6 processes</a:t>
            </a:r>
            <a:r>
              <a:rPr lang="en-US" dirty="0" smtClean="0"/>
              <a:t>, connected </a:t>
            </a:r>
            <a:r>
              <a:rPr lang="en-US" dirty="0"/>
              <a:t>in a logical </a:t>
            </a:r>
            <a:r>
              <a:rPr lang="en-US" dirty="0" smtClean="0"/>
              <a:t>ring. Process </a:t>
            </a:r>
            <a:r>
              <a:rPr lang="en-US" dirty="0"/>
              <a:t>6 is the leader, </a:t>
            </a:r>
            <a:r>
              <a:rPr lang="en-US" dirty="0" smtClean="0"/>
              <a:t>as </a:t>
            </a:r>
            <a:r>
              <a:rPr lang="en-US" dirty="0"/>
              <a:t>it has the highest number.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078468"/>
            <a:ext cx="3746500" cy="3187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10200" y="4659868"/>
            <a:ext cx="134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6 fails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F7A2-D087-7944-980E-AFB79C5EB44B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09471"/>
            <a:ext cx="37465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438471"/>
            <a:ext cx="365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3 notices that Process 6 does not respond </a:t>
            </a:r>
            <a:r>
              <a:rPr lang="en-US" dirty="0" smtClean="0"/>
              <a:t>So </a:t>
            </a:r>
            <a:r>
              <a:rPr lang="en-US" dirty="0"/>
              <a:t>it starts an election, </a:t>
            </a:r>
            <a:r>
              <a:rPr lang="en-US" dirty="0" smtClean="0"/>
              <a:t>sending </a:t>
            </a:r>
            <a:r>
              <a:rPr lang="en-US" dirty="0"/>
              <a:t>a message containing its id </a:t>
            </a:r>
            <a:r>
              <a:rPr lang="en-US" dirty="0" smtClean="0"/>
              <a:t> to </a:t>
            </a:r>
            <a:r>
              <a:rPr lang="en-US" dirty="0"/>
              <a:t>the next node in the ring.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90600"/>
            <a:ext cx="3746500" cy="323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3000" y="44196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5 passes the message on, </a:t>
            </a:r>
            <a:r>
              <a:rPr lang="en-US" dirty="0" smtClean="0"/>
              <a:t>adding </a:t>
            </a:r>
            <a:r>
              <a:rPr lang="en-US" dirty="0"/>
              <a:t>its own id to the message.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73CC-BAC0-3941-B735-53E0F178DBAE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8" y="1107289"/>
            <a:ext cx="3771562" cy="318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461146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0 passes the message on, </a:t>
            </a:r>
            <a:r>
              <a:rPr lang="en-US" dirty="0" smtClean="0"/>
              <a:t>adding </a:t>
            </a:r>
            <a:r>
              <a:rPr lang="en-US" dirty="0"/>
              <a:t>its own id to the message.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104900"/>
            <a:ext cx="3746500" cy="323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1180" y="4687669"/>
            <a:ext cx="363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1 passes the message on</a:t>
            </a:r>
            <a:r>
              <a:rPr lang="en-US" dirty="0" smtClean="0"/>
              <a:t>, </a:t>
            </a:r>
            <a:r>
              <a:rPr lang="en-US" dirty="0"/>
              <a:t>adding its own id to the message.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1035-9A55-0243-9213-D5CBB5CD25B6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48304"/>
            <a:ext cx="37465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420" y="4427874"/>
            <a:ext cx="2847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4 passes the message on, </a:t>
            </a:r>
            <a:r>
              <a:rPr lang="en-US" dirty="0" smtClean="0"/>
              <a:t>adding </a:t>
            </a:r>
            <a:r>
              <a:rPr lang="en-US" dirty="0"/>
              <a:t>its own id to the message.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48304"/>
            <a:ext cx="3746500" cy="323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53556" y="4397276"/>
            <a:ext cx="4738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Process 3 receives the message back</a:t>
            </a:r>
            <a:r>
              <a:rPr lang="en-US" dirty="0" smtClean="0"/>
              <a:t>, </a:t>
            </a:r>
            <a:r>
              <a:rPr lang="en-US" dirty="0"/>
              <a:t>it knows the message has gone around the ring</a:t>
            </a:r>
            <a:r>
              <a:rPr lang="en-US" dirty="0" smtClean="0"/>
              <a:t>, </a:t>
            </a:r>
            <a:r>
              <a:rPr lang="en-US" dirty="0"/>
              <a:t>as its own id is in the </a:t>
            </a:r>
            <a:r>
              <a:rPr lang="en-US" dirty="0" err="1" smtClean="0"/>
              <a:t>list.Picking</a:t>
            </a:r>
            <a:r>
              <a:rPr lang="en-US" dirty="0" smtClean="0"/>
              <a:t> </a:t>
            </a:r>
            <a:r>
              <a:rPr lang="en-US" dirty="0"/>
              <a:t>the highest id in the list</a:t>
            </a:r>
            <a:r>
              <a:rPr lang="en-US" dirty="0" smtClean="0"/>
              <a:t>, </a:t>
            </a:r>
            <a:r>
              <a:rPr lang="en-US" dirty="0"/>
              <a:t>it starts the coordinator message </a:t>
            </a:r>
            <a:r>
              <a:rPr lang="en-US" dirty="0" smtClean="0"/>
              <a:t>"</a:t>
            </a:r>
            <a:r>
              <a:rPr lang="en-US" dirty="0"/>
              <a:t>5 is the leader" around the ring.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2BC3-6646-A64A-B73E-C6D6BFC9C255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90801"/>
            <a:ext cx="37465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318" y="4840069"/>
            <a:ext cx="333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5 passes on the coordinator message.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167001"/>
            <a:ext cx="4089400" cy="3187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72684" y="4809471"/>
            <a:ext cx="295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0 passes on the coordinator message.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2E48-7904-EE41-B525-98DA1905329D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05470"/>
            <a:ext cx="374650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224" y="4655036"/>
            <a:ext cx="26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1 passes on the coordinator message.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905470"/>
            <a:ext cx="3746500" cy="3289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448687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3 receives the coordinator message, </a:t>
            </a:r>
            <a:r>
              <a:rPr lang="en-US" dirty="0" smtClean="0"/>
              <a:t>and </a:t>
            </a:r>
            <a:r>
              <a:rPr lang="en-US" dirty="0"/>
              <a:t>stops 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275-FE1A-D942-87BE-69DE699CF9CD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81001"/>
            <a:ext cx="8534401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5EF2-02A7-724B-BD63-48EC71698413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Mutual Exclusion Algorithms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81788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There are two basic approaches to distributed mutual exclusion: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Non-token-based (permission based): </a:t>
            </a:r>
          </a:p>
          <a:p>
            <a:pPr marL="1051560" lvl="2" indent="-457200"/>
            <a:r>
              <a:rPr lang="en-US" dirty="0" smtClean="0"/>
              <a:t>each process freely and equally competes for the right to use the shared resource; requests are arbitrated by a </a:t>
            </a:r>
            <a:r>
              <a:rPr lang="en-US" dirty="0" smtClean="0">
                <a:solidFill>
                  <a:srgbClr val="0070C0"/>
                </a:solidFill>
              </a:rPr>
              <a:t>central control site or by distributed agreement.</a:t>
            </a:r>
          </a:p>
          <a:p>
            <a:pPr marL="1051560" lvl="2" indent="-457200">
              <a:buFont typeface="+mj-lt"/>
              <a:buAutoNum type="arabicPeriod"/>
            </a:pPr>
            <a:endParaRPr lang="en-US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Token-based: </a:t>
            </a:r>
          </a:p>
          <a:p>
            <a:pPr marL="1051560" lvl="2" indent="-457200"/>
            <a:r>
              <a:rPr lang="en-US" dirty="0" smtClean="0"/>
              <a:t>a logical token representing the access right to the shared resource is passed in a regulated fashion among the processes; whoever holds the token is allowed to enter the critical section.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Distributed Operating System(DOS)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5B5B-F370-8745-99A7-992413935666}" type="datetime1">
              <a:rPr lang="en-US" smtClean="0"/>
              <a:t>5/18/16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40196</TotalTime>
  <Words>2715</Words>
  <Application>Microsoft Macintosh PowerPoint</Application>
  <PresentationFormat>On-screen Show (4:3)</PresentationFormat>
  <Paragraphs>562</Paragraphs>
  <Slides>77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Calibri</vt:lpstr>
      <vt:lpstr>Comic Sans MS</vt:lpstr>
      <vt:lpstr>Courier New</vt:lpstr>
      <vt:lpstr>Franklin Gothic Book</vt:lpstr>
      <vt:lpstr>Perpetua</vt:lpstr>
      <vt:lpstr>Times New Roman</vt:lpstr>
      <vt:lpstr>Wingdings</vt:lpstr>
      <vt:lpstr>Wingdings 2</vt:lpstr>
      <vt:lpstr>Arial</vt:lpstr>
      <vt:lpstr>Equity</vt:lpstr>
      <vt:lpstr>Distributed System (BESE-VII) POKHARA UNIVERSITY</vt:lpstr>
      <vt:lpstr>Chapter 4: Agreement in Distributed System</vt:lpstr>
      <vt:lpstr>Outline</vt:lpstr>
      <vt:lpstr>Mutual Exclusion in DS</vt:lpstr>
      <vt:lpstr>Mutual exclusion in DS</vt:lpstr>
      <vt:lpstr>Background of Mutual Exclusion</vt:lpstr>
      <vt:lpstr>Definition of Mutual Exclusion</vt:lpstr>
      <vt:lpstr>PowerPoint Presentation</vt:lpstr>
      <vt:lpstr>Mutual Exclusion Algorithms</vt:lpstr>
      <vt:lpstr>Mutual Exclusion Algorithms</vt:lpstr>
      <vt:lpstr>Central Coordinator Based Algorithm </vt:lpstr>
      <vt:lpstr>Algorithm:</vt:lpstr>
      <vt:lpstr>Example:</vt:lpstr>
      <vt:lpstr>Central Coordinator Based Algorithm: Pseudo code</vt:lpstr>
      <vt:lpstr>Central Coordinator Based Algorithm</vt:lpstr>
      <vt:lpstr>Mutual Exclusion Algorithms</vt:lpstr>
      <vt:lpstr>Permission from all (distributed) processes</vt:lpstr>
      <vt:lpstr>Permission from all (distributed) processes – Distributed Algorithm</vt:lpstr>
      <vt:lpstr>PowerPoint Presentation</vt:lpstr>
      <vt:lpstr>PowerPoint Presentation</vt:lpstr>
      <vt:lpstr>PowerPoint Presentation</vt:lpstr>
      <vt:lpstr>Permission from all (distributed) processes – Distributed Algorithm</vt:lpstr>
      <vt:lpstr>PowerPoint Presentation</vt:lpstr>
      <vt:lpstr>PowerPoint Presentation</vt:lpstr>
      <vt:lpstr>Example:</vt:lpstr>
      <vt:lpstr>Mutual Exclusion Algorithms</vt:lpstr>
      <vt:lpstr>PowerPoint Presentation</vt:lpstr>
      <vt:lpstr>Token Based Algorithms</vt:lpstr>
      <vt:lpstr>PowerPoint Presentation</vt:lpstr>
      <vt:lpstr>Token Ring Algorithm</vt:lpstr>
      <vt:lpstr>Token Ring Algorithm</vt:lpstr>
      <vt:lpstr>Token Ring Algorithm</vt:lpstr>
      <vt:lpstr>Mutual Exclusion Algorithms</vt:lpstr>
      <vt:lpstr>Suzuki Kasami Algorithm </vt:lpstr>
      <vt:lpstr>Some Points about the Suzuki Kasami algorithm</vt:lpstr>
      <vt:lpstr>Some Points about the Suzuki Kasami algorithm – contd…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Mutual Exclusion Algorithms</vt:lpstr>
      <vt:lpstr>Comparison</vt:lpstr>
      <vt:lpstr>Election Algorithm</vt:lpstr>
      <vt:lpstr>Election</vt:lpstr>
      <vt:lpstr>Election Algorithm</vt:lpstr>
      <vt:lpstr>Need of Election Algorithm: Few Examples</vt:lpstr>
      <vt:lpstr>Election Algorithm: Basic Concepts (1)</vt:lpstr>
      <vt:lpstr>Election Algorithm: Basic Concepts (2)</vt:lpstr>
      <vt:lpstr>Phases of Any Election Algorithm</vt:lpstr>
      <vt:lpstr>Election Algorithms</vt:lpstr>
      <vt:lpstr>Bully Algorithm</vt:lpstr>
      <vt:lpstr>Bully Algorithm</vt:lpstr>
      <vt:lpstr>Bully Algorithm: Basic Steps</vt:lpstr>
      <vt:lpstr>Bully Algorithm: Detailed Algorithm</vt:lpstr>
      <vt:lpstr>PowerPoint Presentation</vt:lpstr>
      <vt:lpstr>PowerPoint Presentation</vt:lpstr>
      <vt:lpstr>Bully Algorithm: Example (1)</vt:lpstr>
      <vt:lpstr>Bully Algorithm: Example (2)</vt:lpstr>
      <vt:lpstr>Election Algorithms</vt:lpstr>
      <vt:lpstr>Chang and Roberts algorithm</vt:lpstr>
      <vt:lpstr>PowerPoint Presentation</vt:lpstr>
      <vt:lpstr>PowerPoint Presentation</vt:lpstr>
      <vt:lpstr>Ring Algorithm: Example1</vt:lpstr>
      <vt:lpstr>PowerPoint Presentation</vt:lpstr>
      <vt:lpstr>PowerPoint Presentation</vt:lpstr>
      <vt:lpstr>Algorithm</vt:lpstr>
      <vt:lpstr>Algorithm (contd..)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NCIT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 Synchronization</dc:title>
  <dc:subject>Distributed Operating System</dc:subject>
  <dc:creator>Madan Kadariya</dc:creator>
  <cp:keywords>Clock Synchronization, Mutual Exclusion, Algorithm</cp:keywords>
  <dc:description/>
  <cp:lastModifiedBy>Microsoft Office User</cp:lastModifiedBy>
  <cp:revision>276</cp:revision>
  <dcterms:created xsi:type="dcterms:W3CDTF">2006-08-16T00:00:00Z</dcterms:created>
  <dcterms:modified xsi:type="dcterms:W3CDTF">2016-05-18T14:52:45Z</dcterms:modified>
  <cp:category>Operating System</cp:category>
</cp:coreProperties>
</file>