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97" r:id="rId1"/>
    <p:sldMasterId id="2147483733" r:id="rId2"/>
  </p:sldMasterIdLst>
  <p:notesMasterIdLst>
    <p:notesMasterId r:id="rId57"/>
  </p:notesMasterIdLst>
  <p:sldIdLst>
    <p:sldId id="257" r:id="rId3"/>
    <p:sldId id="276" r:id="rId4"/>
    <p:sldId id="278" r:id="rId5"/>
    <p:sldId id="277" r:id="rId6"/>
    <p:sldId id="279" r:id="rId7"/>
    <p:sldId id="280" r:id="rId8"/>
    <p:sldId id="281" r:id="rId9"/>
    <p:sldId id="258" r:id="rId10"/>
    <p:sldId id="282" r:id="rId11"/>
    <p:sldId id="283" r:id="rId12"/>
    <p:sldId id="284" r:id="rId13"/>
    <p:sldId id="285" r:id="rId14"/>
    <p:sldId id="288" r:id="rId15"/>
    <p:sldId id="289" r:id="rId16"/>
    <p:sldId id="262" r:id="rId17"/>
    <p:sldId id="290" r:id="rId18"/>
    <p:sldId id="291" r:id="rId19"/>
    <p:sldId id="292" r:id="rId20"/>
    <p:sldId id="294" r:id="rId21"/>
    <p:sldId id="263" r:id="rId22"/>
    <p:sldId id="295" r:id="rId23"/>
    <p:sldId id="296" r:id="rId24"/>
    <p:sldId id="297" r:id="rId25"/>
    <p:sldId id="325" r:id="rId26"/>
    <p:sldId id="298" r:id="rId27"/>
    <p:sldId id="329" r:id="rId28"/>
    <p:sldId id="330" r:id="rId29"/>
    <p:sldId id="331" r:id="rId30"/>
    <p:sldId id="332" r:id="rId31"/>
    <p:sldId id="327" r:id="rId32"/>
    <p:sldId id="328" r:id="rId33"/>
    <p:sldId id="326" r:id="rId34"/>
    <p:sldId id="313" r:id="rId35"/>
    <p:sldId id="314" r:id="rId36"/>
    <p:sldId id="315" r:id="rId37"/>
    <p:sldId id="268" r:id="rId38"/>
    <p:sldId id="316" r:id="rId39"/>
    <p:sldId id="269" r:id="rId40"/>
    <p:sldId id="317" r:id="rId41"/>
    <p:sldId id="273" r:id="rId42"/>
    <p:sldId id="318" r:id="rId43"/>
    <p:sldId id="319" r:id="rId44"/>
    <p:sldId id="320" r:id="rId45"/>
    <p:sldId id="321" r:id="rId46"/>
    <p:sldId id="270" r:id="rId47"/>
    <p:sldId id="322" r:id="rId48"/>
    <p:sldId id="271" r:id="rId49"/>
    <p:sldId id="272" r:id="rId50"/>
    <p:sldId id="323" r:id="rId51"/>
    <p:sldId id="274" r:id="rId52"/>
    <p:sldId id="275" r:id="rId53"/>
    <p:sldId id="324" r:id="rId54"/>
    <p:sldId id="305" r:id="rId55"/>
    <p:sldId id="259" r:id="rId5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78559"/>
  </p:normalViewPr>
  <p:slideViewPr>
    <p:cSldViewPr>
      <p:cViewPr varScale="1">
        <p:scale>
          <a:sx n="77" d="100"/>
          <a:sy n="77" d="100"/>
        </p:scale>
        <p:origin x="160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8202716D-7EF4-CE4B-9B25-B52BC7974F9A}" type="slidenum">
              <a:rPr lang="en-US"/>
              <a:pPr>
                <a:defRPr/>
              </a:pPr>
              <a:t>‹#›</a:t>
            </a:fld>
            <a:endParaRPr lang="en-US"/>
          </a:p>
        </p:txBody>
      </p:sp>
    </p:spTree>
    <p:extLst>
      <p:ext uri="{BB962C8B-B14F-4D97-AF65-F5344CB8AC3E}">
        <p14:creationId xmlns:p14="http://schemas.microsoft.com/office/powerpoint/2010/main" val="13551285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85D3C4A-EFCF-0D44-9832-1D17B911AA5B}" type="slidenum">
              <a:rPr lang="en-US" altLang="en-US" sz="1200">
                <a:solidFill>
                  <a:srgbClr val="000000"/>
                </a:solidFill>
                <a:latin typeface="Arial" charset="0"/>
              </a:rPr>
              <a:pPr/>
              <a:t>29</a:t>
            </a:fld>
            <a:endParaRPr lang="en-US" altLang="en-US" sz="1200">
              <a:solidFill>
                <a:srgbClr val="000000"/>
              </a:solidFill>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queries, FE may need to contact another RM</a:t>
            </a:r>
          </a:p>
          <a:p>
            <a:r>
              <a:rPr lang="en-GB" altLang="en-US"/>
              <a:t>update ops - for higher reliability, block client until update given to f+1 RMs</a:t>
            </a:r>
          </a:p>
          <a:p>
            <a:r>
              <a:rPr lang="en-GB" altLang="en-US"/>
              <a:t>query response - will have waited until ordering constraints apply</a:t>
            </a:r>
          </a:p>
        </p:txBody>
      </p:sp>
    </p:spTree>
    <p:extLst>
      <p:ext uri="{BB962C8B-B14F-4D97-AF65-F5344CB8AC3E}">
        <p14:creationId xmlns:p14="http://schemas.microsoft.com/office/powerpoint/2010/main" val="1230476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4BFD26C-3C4F-184D-9522-B9C2F27D6528}" type="slidenum">
              <a:rPr lang="en-US"/>
              <a:pPr>
                <a:defRPr/>
              </a:pPr>
              <a:t>‹#›</a:t>
            </a:fld>
            <a:endParaRPr lang="en-US"/>
          </a:p>
        </p:txBody>
      </p:sp>
    </p:spTree>
    <p:extLst>
      <p:ext uri="{BB962C8B-B14F-4D97-AF65-F5344CB8AC3E}">
        <p14:creationId xmlns:p14="http://schemas.microsoft.com/office/powerpoint/2010/main" val="494711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D9624F9-1C19-374E-998A-1346045B982F}" type="slidenum">
              <a:rPr lang="en-US"/>
              <a:pPr>
                <a:defRPr/>
              </a:pPr>
              <a:t>‹#›</a:t>
            </a:fld>
            <a:endParaRPr lang="en-US"/>
          </a:p>
        </p:txBody>
      </p:sp>
    </p:spTree>
    <p:extLst>
      <p:ext uri="{BB962C8B-B14F-4D97-AF65-F5344CB8AC3E}">
        <p14:creationId xmlns:p14="http://schemas.microsoft.com/office/powerpoint/2010/main" val="80252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7B337A0-68FF-054B-907D-A138F349A5DE}" type="slidenum">
              <a:rPr lang="en-US"/>
              <a:pPr>
                <a:defRPr/>
              </a:pPr>
              <a:t>‹#›</a:t>
            </a:fld>
            <a:endParaRPr lang="en-US"/>
          </a:p>
        </p:txBody>
      </p:sp>
    </p:spTree>
    <p:extLst>
      <p:ext uri="{BB962C8B-B14F-4D97-AF65-F5344CB8AC3E}">
        <p14:creationId xmlns:p14="http://schemas.microsoft.com/office/powerpoint/2010/main" val="472555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914400" y="685800"/>
            <a:ext cx="7721112" cy="1143000"/>
          </a:xfrm>
        </p:spPr>
        <p:txBody>
          <a:bodyPr/>
          <a:lstStyle>
            <a:lvl1pPr>
              <a:defRPr/>
            </a:lvl1pPr>
          </a:lstStyle>
          <a:p>
            <a:pPr lvl="0"/>
            <a:r>
              <a:rPr lang="en-US" altLang="en-US" noProof="0" smtClean="0"/>
              <a:t>Click to edit Master title style</a:t>
            </a:r>
          </a:p>
        </p:txBody>
      </p:sp>
      <p:sp>
        <p:nvSpPr>
          <p:cNvPr id="26627"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anose="020B0A04020102020204" pitchFamily="34" charset="0"/>
              </a:defRPr>
            </a:lvl1pPr>
          </a:lstStyle>
          <a:p>
            <a:pPr lvl="0"/>
            <a:r>
              <a:rPr lang="en-US" altLang="en-US" noProof="0" smtClean="0"/>
              <a:t>Click to edit Master subtitle style</a:t>
            </a:r>
          </a:p>
        </p:txBody>
      </p:sp>
      <p:sp>
        <p:nvSpPr>
          <p:cNvPr id="4" name="Rectangle 4"/>
          <p:cNvSpPr>
            <a:spLocks noGrp="1" noChangeArrowheads="1"/>
          </p:cNvSpPr>
          <p:nvPr>
            <p:ph type="dt" sz="half" idx="10"/>
          </p:nvPr>
        </p:nvSpPr>
        <p:spPr bwMode="auto">
          <a:xfrm>
            <a:off x="711200" y="6229350"/>
            <a:ext cx="19304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292">
                <a:solidFill>
                  <a:srgbClr val="5E574E"/>
                </a:solidFill>
                <a:latin typeface="+mn-lt"/>
              </a:defRPr>
            </a:lvl1pPr>
          </a:lstStyle>
          <a:p>
            <a:pPr>
              <a:defRPr/>
            </a:pPr>
            <a:endParaRPr lang="en-US" altLang="en-US"/>
          </a:p>
        </p:txBody>
      </p:sp>
      <p:sp>
        <p:nvSpPr>
          <p:cNvPr id="5" name="Rectangle 5"/>
          <p:cNvSpPr>
            <a:spLocks noGrp="1" noChangeArrowheads="1"/>
          </p:cNvSpPr>
          <p:nvPr>
            <p:ph type="ftr" sz="quarter" idx="11"/>
          </p:nvPr>
        </p:nvSpPr>
        <p:spPr bwMode="auto">
          <a:xfrm>
            <a:off x="3149600" y="6229350"/>
            <a:ext cx="28448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292">
                <a:solidFill>
                  <a:srgbClr val="5E574E"/>
                </a:solidFill>
                <a:latin typeface="+mn-lt"/>
              </a:defRPr>
            </a:lvl1pPr>
          </a:lstStyle>
          <a:p>
            <a:pPr>
              <a:defRPr/>
            </a:pPr>
            <a:endParaRPr lang="en-US" altLang="en-US"/>
          </a:p>
        </p:txBody>
      </p:sp>
      <p:sp>
        <p:nvSpPr>
          <p:cNvPr id="6" name="Rectangle 6"/>
          <p:cNvSpPr>
            <a:spLocks noGrp="1" noChangeArrowheads="1"/>
          </p:cNvSpPr>
          <p:nvPr>
            <p:ph type="sldNum" sz="quarter" idx="12"/>
          </p:nvPr>
        </p:nvSpPr>
        <p:spPr bwMode="auto">
          <a:xfrm>
            <a:off x="6604000" y="6229350"/>
            <a:ext cx="18288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292">
                <a:solidFill>
                  <a:srgbClr val="5E574E"/>
                </a:solidFill>
                <a:latin typeface="+mn-lt"/>
              </a:defRPr>
            </a:lvl1pPr>
          </a:lstStyle>
          <a:p>
            <a:pPr>
              <a:defRPr/>
            </a:pPr>
            <a:fld id="{4287129A-27E2-B941-A6A9-C613B7E7836D}" type="slidenum">
              <a:rPr lang="en-US" altLang="en-US"/>
              <a:pPr>
                <a:defRPr/>
              </a:pPr>
              <a:t>‹#›</a:t>
            </a:fld>
            <a:endParaRPr lang="en-US" altLang="en-US"/>
          </a:p>
        </p:txBody>
      </p:sp>
    </p:spTree>
    <p:extLst>
      <p:ext uri="{BB962C8B-B14F-4D97-AF65-F5344CB8AC3E}">
        <p14:creationId xmlns:p14="http://schemas.microsoft.com/office/powerpoint/2010/main" val="348681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0630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4254" y="1709739"/>
            <a:ext cx="7886700" cy="2852737"/>
          </a:xfrm>
        </p:spPr>
        <p:txBody>
          <a:bodyPr/>
          <a:lstStyle>
            <a:lvl1pPr>
              <a:defRPr sz="5539"/>
            </a:lvl1pPr>
          </a:lstStyle>
          <a:p>
            <a:r>
              <a:rPr lang="en-US" smtClean="0"/>
              <a:t>Click to edit Master title style</a:t>
            </a:r>
            <a:endParaRPr lang="en-US"/>
          </a:p>
        </p:txBody>
      </p:sp>
      <p:sp>
        <p:nvSpPr>
          <p:cNvPr id="3" name="Text Placeholder 2"/>
          <p:cNvSpPr>
            <a:spLocks noGrp="1"/>
          </p:cNvSpPr>
          <p:nvPr>
            <p:ph type="body" idx="1"/>
          </p:nvPr>
        </p:nvSpPr>
        <p:spPr>
          <a:xfrm>
            <a:off x="624254" y="4589464"/>
            <a:ext cx="7886700" cy="1500187"/>
          </a:xfrm>
        </p:spPr>
        <p:txBody>
          <a:bodyPr/>
          <a:lstStyle>
            <a:lvl1pPr marL="0" indent="0">
              <a:buNone/>
              <a:defRPr sz="2215"/>
            </a:lvl1pPr>
            <a:lvl2pPr marL="422041" indent="0">
              <a:buNone/>
              <a:defRPr sz="1846"/>
            </a:lvl2pPr>
            <a:lvl3pPr marL="844083" indent="0">
              <a:buNone/>
              <a:defRPr sz="1662"/>
            </a:lvl3pPr>
            <a:lvl4pPr marL="1266124" indent="0">
              <a:buNone/>
              <a:defRPr sz="1477"/>
            </a:lvl4pPr>
            <a:lvl5pPr marL="1688165" indent="0">
              <a:buNone/>
              <a:defRPr sz="1477"/>
            </a:lvl5pPr>
            <a:lvl6pPr marL="2110207" indent="0">
              <a:buNone/>
              <a:defRPr sz="1477"/>
            </a:lvl6pPr>
            <a:lvl7pPr marL="2532248" indent="0">
              <a:buNone/>
              <a:defRPr sz="1477"/>
            </a:lvl7pPr>
            <a:lvl8pPr marL="2954289" indent="0">
              <a:buNone/>
              <a:defRPr sz="1477"/>
            </a:lvl8pPr>
            <a:lvl9pPr marL="3376331" indent="0">
              <a:buNone/>
              <a:defRPr sz="1477"/>
            </a:lvl9pPr>
          </a:lstStyle>
          <a:p>
            <a:pPr lvl="0"/>
            <a:r>
              <a:rPr lang="en-US" smtClean="0"/>
              <a:t>Click to edit Master text styles</a:t>
            </a:r>
          </a:p>
        </p:txBody>
      </p:sp>
    </p:spTree>
    <p:extLst>
      <p:ext uri="{BB962C8B-B14F-4D97-AF65-F5344CB8AC3E}">
        <p14:creationId xmlns:p14="http://schemas.microsoft.com/office/powerpoint/2010/main" val="421136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18085"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5962" y="1447800"/>
            <a:ext cx="401955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2824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116"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116" y="1681163"/>
            <a:ext cx="3868615"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630116" y="2505075"/>
            <a:ext cx="3868615"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681163"/>
            <a:ext cx="3887665"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665"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3582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9252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504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115" y="457200"/>
            <a:ext cx="2948354" cy="1600200"/>
          </a:xfrm>
        </p:spPr>
        <p:txBody>
          <a:bodyPr/>
          <a:lstStyle>
            <a:lvl1pPr>
              <a:defRPr sz="2954"/>
            </a:lvl1pPr>
          </a:lstStyle>
          <a:p>
            <a:r>
              <a:rPr lang="en-US" smtClean="0"/>
              <a:t>Click to edit Master title style</a:t>
            </a:r>
            <a:endParaRPr lang="en-US"/>
          </a:p>
        </p:txBody>
      </p:sp>
      <p:sp>
        <p:nvSpPr>
          <p:cNvPr id="3" name="Content Placeholder 2"/>
          <p:cNvSpPr>
            <a:spLocks noGrp="1"/>
          </p:cNvSpPr>
          <p:nvPr>
            <p:ph idx="1"/>
          </p:nvPr>
        </p:nvSpPr>
        <p:spPr>
          <a:xfrm>
            <a:off x="3887666" y="987426"/>
            <a:ext cx="4629150" cy="4873625"/>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115" y="2057400"/>
            <a:ext cx="2948354"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en-US" smtClean="0"/>
              <a:t>Click to edit Master text styles</a:t>
            </a:r>
          </a:p>
        </p:txBody>
      </p:sp>
    </p:spTree>
    <p:extLst>
      <p:ext uri="{BB962C8B-B14F-4D97-AF65-F5344CB8AC3E}">
        <p14:creationId xmlns:p14="http://schemas.microsoft.com/office/powerpoint/2010/main" val="205965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8F9AFAB-C513-0A44-843F-CCE2727B9867}" type="slidenum">
              <a:rPr lang="en-US"/>
              <a:pPr>
                <a:defRPr/>
              </a:pPr>
              <a:t>‹#›</a:t>
            </a:fld>
            <a:endParaRPr lang="en-US"/>
          </a:p>
        </p:txBody>
      </p:sp>
    </p:spTree>
    <p:extLst>
      <p:ext uri="{BB962C8B-B14F-4D97-AF65-F5344CB8AC3E}">
        <p14:creationId xmlns:p14="http://schemas.microsoft.com/office/powerpoint/2010/main" val="67150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115" y="457200"/>
            <a:ext cx="2948354" cy="1600200"/>
          </a:xfrm>
        </p:spPr>
        <p:txBody>
          <a:bodyPr/>
          <a:lstStyle>
            <a:lvl1pPr>
              <a:defRPr sz="2954"/>
            </a:lvl1pPr>
          </a:lstStyle>
          <a:p>
            <a:r>
              <a:rPr lang="en-US" smtClean="0"/>
              <a:t>Click to edit Master title style</a:t>
            </a:r>
            <a:endParaRPr lang="en-US"/>
          </a:p>
        </p:txBody>
      </p:sp>
      <p:sp>
        <p:nvSpPr>
          <p:cNvPr id="3" name="Picture Placeholder 2"/>
          <p:cNvSpPr>
            <a:spLocks noGrp="1"/>
          </p:cNvSpPr>
          <p:nvPr>
            <p:ph type="pic" idx="1"/>
          </p:nvPr>
        </p:nvSpPr>
        <p:spPr>
          <a:xfrm>
            <a:off x="3887666" y="987426"/>
            <a:ext cx="4629150" cy="4873625"/>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en-US" noProof="0" smtClean="0"/>
          </a:p>
        </p:txBody>
      </p:sp>
      <p:sp>
        <p:nvSpPr>
          <p:cNvPr id="4" name="Text Placeholder 3"/>
          <p:cNvSpPr>
            <a:spLocks noGrp="1"/>
          </p:cNvSpPr>
          <p:nvPr>
            <p:ph type="body" sz="half" idx="2"/>
          </p:nvPr>
        </p:nvSpPr>
        <p:spPr>
          <a:xfrm>
            <a:off x="630115" y="2057400"/>
            <a:ext cx="2948354"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en-US" smtClean="0"/>
              <a:t>Click to edit Master text styles</a:t>
            </a:r>
          </a:p>
        </p:txBody>
      </p:sp>
    </p:spTree>
    <p:extLst>
      <p:ext uri="{BB962C8B-B14F-4D97-AF65-F5344CB8AC3E}">
        <p14:creationId xmlns:p14="http://schemas.microsoft.com/office/powerpoint/2010/main" val="2095659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3610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112" y="2286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5912" y="228600"/>
            <a:ext cx="6031523"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439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01BD73-BD0B-324B-9319-C8DC10A998B0}" type="slidenum">
              <a:rPr lang="en-US"/>
              <a:pPr>
                <a:defRPr/>
              </a:pPr>
              <a:t>‹#›</a:t>
            </a:fld>
            <a:endParaRPr lang="en-US"/>
          </a:p>
        </p:txBody>
      </p:sp>
    </p:spTree>
    <p:extLst>
      <p:ext uri="{BB962C8B-B14F-4D97-AF65-F5344CB8AC3E}">
        <p14:creationId xmlns:p14="http://schemas.microsoft.com/office/powerpoint/2010/main" val="85780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DF51FD6-2BF2-4D42-9AAC-E48AED1B4082}" type="slidenum">
              <a:rPr lang="en-US"/>
              <a:pPr>
                <a:defRPr/>
              </a:pPr>
              <a:t>‹#›</a:t>
            </a:fld>
            <a:endParaRPr lang="en-US"/>
          </a:p>
        </p:txBody>
      </p:sp>
    </p:spTree>
    <p:extLst>
      <p:ext uri="{BB962C8B-B14F-4D97-AF65-F5344CB8AC3E}">
        <p14:creationId xmlns:p14="http://schemas.microsoft.com/office/powerpoint/2010/main" val="140615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0A741E5-87A7-F24A-8F63-EACAFC0FF3E8}" type="slidenum">
              <a:rPr lang="en-US"/>
              <a:pPr>
                <a:defRPr/>
              </a:pPr>
              <a:t>‹#›</a:t>
            </a:fld>
            <a:endParaRPr lang="en-US"/>
          </a:p>
        </p:txBody>
      </p:sp>
    </p:spTree>
    <p:extLst>
      <p:ext uri="{BB962C8B-B14F-4D97-AF65-F5344CB8AC3E}">
        <p14:creationId xmlns:p14="http://schemas.microsoft.com/office/powerpoint/2010/main" val="20146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E4D7876-9617-F741-98F8-03354D06EB7B}" type="slidenum">
              <a:rPr lang="en-US"/>
              <a:pPr>
                <a:defRPr/>
              </a:pPr>
              <a:t>‹#›</a:t>
            </a:fld>
            <a:endParaRPr lang="en-US"/>
          </a:p>
        </p:txBody>
      </p:sp>
    </p:spTree>
    <p:extLst>
      <p:ext uri="{BB962C8B-B14F-4D97-AF65-F5344CB8AC3E}">
        <p14:creationId xmlns:p14="http://schemas.microsoft.com/office/powerpoint/2010/main" val="40918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DC222E0-D051-604C-A816-083169549C6D}" type="slidenum">
              <a:rPr lang="en-US"/>
              <a:pPr>
                <a:defRPr/>
              </a:pPr>
              <a:t>‹#›</a:t>
            </a:fld>
            <a:endParaRPr lang="en-US"/>
          </a:p>
        </p:txBody>
      </p:sp>
    </p:spTree>
    <p:extLst>
      <p:ext uri="{BB962C8B-B14F-4D97-AF65-F5344CB8AC3E}">
        <p14:creationId xmlns:p14="http://schemas.microsoft.com/office/powerpoint/2010/main" val="202696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294C60F-DF02-294D-84B1-0226C1FFFF21}" type="slidenum">
              <a:rPr lang="en-US"/>
              <a:pPr>
                <a:defRPr/>
              </a:pPr>
              <a:t>‹#›</a:t>
            </a:fld>
            <a:endParaRPr lang="en-US"/>
          </a:p>
        </p:txBody>
      </p:sp>
    </p:spTree>
    <p:extLst>
      <p:ext uri="{BB962C8B-B14F-4D97-AF65-F5344CB8AC3E}">
        <p14:creationId xmlns:p14="http://schemas.microsoft.com/office/powerpoint/2010/main" val="210488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80AC3D-AD96-C642-892F-CCF798DB7E28}" type="slidenum">
              <a:rPr lang="en-US"/>
              <a:pPr>
                <a:defRPr/>
              </a:pPr>
              <a:t>‹#›</a:t>
            </a:fld>
            <a:endParaRPr lang="en-US"/>
          </a:p>
        </p:txBody>
      </p:sp>
    </p:spTree>
    <p:extLst>
      <p:ext uri="{BB962C8B-B14F-4D97-AF65-F5344CB8AC3E}">
        <p14:creationId xmlns:p14="http://schemas.microsoft.com/office/powerpoint/2010/main" val="20925259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latin typeface="Times New Roman" panose="02020603050405020304" pitchFamily="18" charset="0"/>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latin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latin typeface="Times New Roman" panose="02020603050405020304" pitchFamily="18" charset="0"/>
              </a:defRPr>
            </a:lvl1pPr>
          </a:lstStyle>
          <a:p>
            <a:pPr>
              <a:defRPr/>
            </a:pPr>
            <a:fld id="{2DF65827-258C-1C48-B9EC-9B22D7A7A84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06400" y="228600"/>
            <a:ext cx="82042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447800"/>
            <a:ext cx="81788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iming>
    <p:tnLst>
      <p:par>
        <p:cTn id="1" dur="indefinite" restart="never" nodeType="tmRoot"/>
      </p:par>
    </p:tnLst>
  </p:timing>
  <p:txStyles>
    <p:titleStyle>
      <a:lvl1pPr algn="l" rtl="0" eaLnBrk="0" fontAlgn="base" hangingPunct="0">
        <a:spcBef>
          <a:spcPct val="0"/>
        </a:spcBef>
        <a:spcAft>
          <a:spcPct val="0"/>
        </a:spcAft>
        <a:defRPr kumimoji="1" kern="1200">
          <a:solidFill>
            <a:schemeClr val="accent1"/>
          </a:solidFill>
          <a:latin typeface="+mj-lt"/>
          <a:ea typeface="+mj-ea"/>
          <a:cs typeface="+mj-cs"/>
        </a:defRPr>
      </a:lvl1pPr>
      <a:lvl2pPr algn="l" rtl="0" eaLnBrk="0" fontAlgn="base" hangingPunct="0">
        <a:spcBef>
          <a:spcPct val="0"/>
        </a:spcBef>
        <a:spcAft>
          <a:spcPct val="0"/>
        </a:spcAft>
        <a:defRPr kumimoji="1">
          <a:solidFill>
            <a:schemeClr val="accent1"/>
          </a:solidFill>
          <a:latin typeface="Arial" panose="020B0604020202020204" pitchFamily="34" charset="0"/>
        </a:defRPr>
      </a:lvl2pPr>
      <a:lvl3pPr algn="l" rtl="0" eaLnBrk="0" fontAlgn="base" hangingPunct="0">
        <a:spcBef>
          <a:spcPct val="0"/>
        </a:spcBef>
        <a:spcAft>
          <a:spcPct val="0"/>
        </a:spcAft>
        <a:defRPr kumimoji="1">
          <a:solidFill>
            <a:schemeClr val="accent1"/>
          </a:solidFill>
          <a:latin typeface="Arial" panose="020B0604020202020204" pitchFamily="34" charset="0"/>
        </a:defRPr>
      </a:lvl3pPr>
      <a:lvl4pPr algn="l" rtl="0" eaLnBrk="0" fontAlgn="base" hangingPunct="0">
        <a:spcBef>
          <a:spcPct val="0"/>
        </a:spcBef>
        <a:spcAft>
          <a:spcPct val="0"/>
        </a:spcAft>
        <a:defRPr kumimoji="1">
          <a:solidFill>
            <a:schemeClr val="accent1"/>
          </a:solidFill>
          <a:latin typeface="Arial" panose="020B0604020202020204" pitchFamily="34" charset="0"/>
        </a:defRPr>
      </a:lvl4pPr>
      <a:lvl5pPr algn="l" rtl="0" eaLnBrk="0" fontAlgn="base" hangingPunct="0">
        <a:spcBef>
          <a:spcPct val="0"/>
        </a:spcBef>
        <a:spcAft>
          <a:spcPct val="0"/>
        </a:spcAft>
        <a:defRPr kumimoji="1">
          <a:solidFill>
            <a:schemeClr val="accent1"/>
          </a:solidFill>
          <a:latin typeface="Arial" panose="020B0604020202020204" pitchFamily="34" charset="0"/>
        </a:defRPr>
      </a:lvl5pPr>
      <a:lvl6pPr marL="422041" algn="l" rtl="0" eaLnBrk="0" fontAlgn="base" hangingPunct="0">
        <a:spcBef>
          <a:spcPct val="0"/>
        </a:spcBef>
        <a:spcAft>
          <a:spcPct val="0"/>
        </a:spcAft>
        <a:defRPr kumimoji="1" sz="1846">
          <a:solidFill>
            <a:schemeClr val="accent1"/>
          </a:solidFill>
          <a:latin typeface="Arial" panose="020B0604020202020204" pitchFamily="34" charset="0"/>
        </a:defRPr>
      </a:lvl6pPr>
      <a:lvl7pPr marL="844083" algn="l" rtl="0" eaLnBrk="0" fontAlgn="base" hangingPunct="0">
        <a:spcBef>
          <a:spcPct val="0"/>
        </a:spcBef>
        <a:spcAft>
          <a:spcPct val="0"/>
        </a:spcAft>
        <a:defRPr kumimoji="1" sz="1846">
          <a:solidFill>
            <a:schemeClr val="accent1"/>
          </a:solidFill>
          <a:latin typeface="Arial" panose="020B0604020202020204" pitchFamily="34" charset="0"/>
        </a:defRPr>
      </a:lvl7pPr>
      <a:lvl8pPr marL="1266124" algn="l" rtl="0" eaLnBrk="0" fontAlgn="base" hangingPunct="0">
        <a:spcBef>
          <a:spcPct val="0"/>
        </a:spcBef>
        <a:spcAft>
          <a:spcPct val="0"/>
        </a:spcAft>
        <a:defRPr kumimoji="1" sz="1846">
          <a:solidFill>
            <a:schemeClr val="accent1"/>
          </a:solidFill>
          <a:latin typeface="Arial" panose="020B0604020202020204" pitchFamily="34" charset="0"/>
        </a:defRPr>
      </a:lvl8pPr>
      <a:lvl9pPr marL="1688165" algn="l" rtl="0" eaLnBrk="0" fontAlgn="base" hangingPunct="0">
        <a:spcBef>
          <a:spcPct val="0"/>
        </a:spcBef>
        <a:spcAft>
          <a:spcPct val="0"/>
        </a:spcAft>
        <a:defRPr kumimoji="1" sz="1846">
          <a:solidFill>
            <a:schemeClr val="accent1"/>
          </a:solidFill>
          <a:latin typeface="Arial" panose="020B0604020202020204" pitchFamily="34" charset="0"/>
        </a:defRPr>
      </a:lvl9pPr>
    </p:titleStyle>
    <p:bodyStyle>
      <a:lvl1pPr marL="315913" indent="-315913" algn="l" rtl="0" eaLnBrk="0" fontAlgn="base" hangingPunct="0">
        <a:spcBef>
          <a:spcPct val="20000"/>
        </a:spcBef>
        <a:spcAft>
          <a:spcPct val="0"/>
        </a:spcAft>
        <a:buClr>
          <a:schemeClr val="accent2"/>
        </a:buClr>
        <a:buFont typeface="Monotype Sorts" charset="2"/>
        <a:buChar char="z"/>
        <a:defRPr kumimoji="1" sz="2500" kern="1200">
          <a:solidFill>
            <a:schemeClr val="hlink"/>
          </a:solidFill>
          <a:latin typeface="+mn-lt"/>
          <a:ea typeface="+mn-ea"/>
          <a:cs typeface="+mn-cs"/>
        </a:defRPr>
      </a:lvl1pPr>
      <a:lvl2pPr marL="685800" indent="-263525" algn="l" rtl="0" eaLnBrk="0" fontAlgn="base" hangingPunct="0">
        <a:spcBef>
          <a:spcPct val="20000"/>
        </a:spcBef>
        <a:spcAft>
          <a:spcPct val="0"/>
        </a:spcAft>
        <a:buClr>
          <a:schemeClr val="accent2"/>
        </a:buClr>
        <a:buFont typeface="Monotype Sorts" charset="2"/>
        <a:buChar char="y"/>
        <a:defRPr kumimoji="1" sz="2200" kern="1200">
          <a:solidFill>
            <a:schemeClr val="hlink"/>
          </a:solidFill>
          <a:latin typeface="+mn-lt"/>
          <a:ea typeface="+mn-ea"/>
          <a:cs typeface="+mn-cs"/>
        </a:defRPr>
      </a:lvl2pPr>
      <a:lvl3pPr marL="1054100" indent="-209550" algn="l" rtl="0" eaLnBrk="0" fontAlgn="base" hangingPunct="0">
        <a:spcBef>
          <a:spcPct val="20000"/>
        </a:spcBef>
        <a:spcAft>
          <a:spcPct val="0"/>
        </a:spcAft>
        <a:buClr>
          <a:schemeClr val="accent2"/>
        </a:buClr>
        <a:buFont typeface="Monotype Sorts" charset="2"/>
        <a:buChar char="x"/>
        <a:defRPr kumimoji="1" kern="1200">
          <a:solidFill>
            <a:schemeClr val="hlink"/>
          </a:solidFill>
          <a:latin typeface="+mn-lt"/>
          <a:ea typeface="+mn-ea"/>
          <a:cs typeface="+mn-cs"/>
        </a:defRPr>
      </a:lvl3pPr>
      <a:lvl4pPr marL="1476375" indent="-209550" algn="l" rtl="0" eaLnBrk="0" fontAlgn="base" hangingPunct="0">
        <a:spcBef>
          <a:spcPct val="20000"/>
        </a:spcBef>
        <a:spcAft>
          <a:spcPct val="0"/>
        </a:spcAft>
        <a:buClr>
          <a:schemeClr val="accent2"/>
        </a:buClr>
        <a:buChar char="•"/>
        <a:defRPr kumimoji="1" kern="1200">
          <a:solidFill>
            <a:schemeClr val="hlink"/>
          </a:solidFill>
          <a:latin typeface="+mn-lt"/>
          <a:ea typeface="+mn-ea"/>
          <a:cs typeface="+mn-cs"/>
        </a:defRPr>
      </a:lvl4pPr>
      <a:lvl5pPr marL="1898650" indent="-209550" algn="l" rtl="0" eaLnBrk="0" fontAlgn="base" hangingPunct="0">
        <a:spcBef>
          <a:spcPct val="20000"/>
        </a:spcBef>
        <a:spcAft>
          <a:spcPct val="0"/>
        </a:spcAft>
        <a:buClr>
          <a:schemeClr val="accent2"/>
        </a:buClr>
        <a:buChar char="–"/>
        <a:defRPr kumimoji="1" kern="1200">
          <a:solidFill>
            <a:schemeClr val="hlink"/>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en-US"/>
              <a:t>Replication</a:t>
            </a:r>
          </a:p>
        </p:txBody>
      </p:sp>
      <p:sp>
        <p:nvSpPr>
          <p:cNvPr id="5123" name="Rectangle 3"/>
          <p:cNvSpPr>
            <a:spLocks noGrp="1" noChangeArrowheads="1"/>
          </p:cNvSpPr>
          <p:nvPr>
            <p:ph type="subTitle" idx="1"/>
          </p:nvPr>
        </p:nvSpPr>
        <p:spPr>
          <a:xfrm>
            <a:off x="1371600" y="4191000"/>
            <a:ext cx="6731000" cy="1752600"/>
          </a:xfrm>
        </p:spPr>
        <p:txBody>
          <a:bodyPr/>
          <a:lstStyle/>
          <a:p>
            <a:pPr eaLnBrk="1" hangingPunct="1"/>
            <a:r>
              <a:rPr lang="en-US" altLang="en-US"/>
              <a:t>Coularis, Dollimore and Kindberg, </a:t>
            </a:r>
            <a:r>
              <a:rPr lang="en-US" altLang="en-US" i="1"/>
              <a:t>Distributed Systems, Concepts and Design,</a:t>
            </a:r>
            <a:r>
              <a:rPr lang="en-US" altLang="en-US"/>
              <a:t> Chapter 15</a:t>
            </a:r>
          </a:p>
        </p:txBody>
      </p:sp>
      <p:sp>
        <p:nvSpPr>
          <p:cNvPr id="5124" name="Rectangle 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07EE3BF7-E869-E14E-AC1F-FE32EA41E697}" type="slidenum">
              <a:rPr lang="en-US" altLang="en-US">
                <a:latin typeface="Arial" charset="0"/>
              </a:rPr>
              <a:pPr/>
              <a:t>1</a:t>
            </a:fld>
            <a:endParaRPr lang="en-US" altLang="en-US">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Updating a Replica</a:t>
            </a:r>
          </a:p>
        </p:txBody>
      </p:sp>
      <p:sp>
        <p:nvSpPr>
          <p:cNvPr id="14339" name="Rectangle 3"/>
          <p:cNvSpPr>
            <a:spLocks noGrp="1" noChangeArrowheads="1"/>
          </p:cNvSpPr>
          <p:nvPr>
            <p:ph idx="1"/>
          </p:nvPr>
        </p:nvSpPr>
        <p:spPr>
          <a:xfrm>
            <a:off x="152400" y="1676400"/>
            <a:ext cx="8763000" cy="4495800"/>
          </a:xfrm>
        </p:spPr>
        <p:txBody>
          <a:bodyPr rtlCol="0">
            <a:normAutofit lnSpcReduction="10000"/>
          </a:bodyPr>
          <a:lstStyle/>
          <a:p>
            <a:pPr algn="just" eaLnBrk="1" hangingPunct="1">
              <a:buFont typeface="Arial" panose="020B0604020202020204" pitchFamily="34" charset="0"/>
              <a:buChar char="•"/>
              <a:defRPr/>
            </a:pPr>
            <a:r>
              <a:rPr lang="en-US" sz="3200" smtClean="0"/>
              <a:t>A RM may contain a replica of every object, and this will be assumed unless otherwise stated.  Other models are useful in particular circumstances.  RMs can be static or dynamic, and can crash or otherwise be unavailable.</a:t>
            </a:r>
          </a:p>
          <a:p>
            <a:pPr algn="just" eaLnBrk="1" hangingPunct="1">
              <a:buFont typeface="Arial" panose="020B0604020202020204" pitchFamily="34" charset="0"/>
              <a:buChar char="•"/>
              <a:defRPr/>
            </a:pPr>
            <a:r>
              <a:rPr lang="en-US" sz="3200" smtClean="0"/>
              <a:t>These conditions make it challenging to assure that when one replica of an object is changed, all future accesses to any replica of that object will reflect the change.  A general model of replica management was presented in figure 15.1.</a:t>
            </a:r>
          </a:p>
        </p:txBody>
      </p:sp>
      <p:sp>
        <p:nvSpPr>
          <p:cNvPr id="143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D2393259-E0EB-F048-B921-AA606FE63AFD}" type="slidenum">
              <a:rPr lang="en-US" altLang="en-US">
                <a:latin typeface="Arial" charset="0"/>
              </a:rPr>
              <a:pPr/>
              <a:t>10</a:t>
            </a:fld>
            <a:endParaRPr lang="en-US" altLang="en-US">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The Service Model</a:t>
            </a:r>
          </a:p>
        </p:txBody>
      </p:sp>
      <p:sp>
        <p:nvSpPr>
          <p:cNvPr id="15363" name="Rectangle 3"/>
          <p:cNvSpPr>
            <a:spLocks noGrp="1" noChangeArrowheads="1"/>
          </p:cNvSpPr>
          <p:nvPr>
            <p:ph idx="1"/>
          </p:nvPr>
        </p:nvSpPr>
        <p:spPr>
          <a:xfrm>
            <a:off x="152400" y="1676400"/>
            <a:ext cx="8686800" cy="4495800"/>
          </a:xfrm>
        </p:spPr>
        <p:txBody>
          <a:bodyPr/>
          <a:lstStyle/>
          <a:p>
            <a:pPr algn="just" eaLnBrk="1" hangingPunct="1"/>
            <a:r>
              <a:rPr lang="en-US" altLang="en-US" sz="2800"/>
              <a:t>A </a:t>
            </a:r>
            <a:r>
              <a:rPr lang="en-US" altLang="en-US" sz="2800" u="sng"/>
              <a:t>collection of replica managers provide a </a:t>
            </a:r>
            <a:r>
              <a:rPr lang="en-US" altLang="en-US" sz="2800" u="sng">
                <a:solidFill>
                  <a:schemeClr val="hlink"/>
                </a:solidFill>
              </a:rPr>
              <a:t>service</a:t>
            </a:r>
            <a:r>
              <a:rPr lang="en-US" altLang="en-US" sz="2800" u="sng"/>
              <a:t> to client</a:t>
            </a:r>
            <a:r>
              <a:rPr lang="en-US" altLang="en-US" sz="2800"/>
              <a:t>s.  Clients see a service that provides them with access to objects such as a bank account or information from Google.  Clients request through a </a:t>
            </a:r>
            <a:r>
              <a:rPr lang="en-US" altLang="en-US" sz="2800">
                <a:solidFill>
                  <a:schemeClr val="hlink"/>
                </a:solidFill>
              </a:rPr>
              <a:t>front end</a:t>
            </a:r>
            <a:r>
              <a:rPr lang="en-US" altLang="en-US" sz="2800"/>
              <a:t> operations that are implemented as invocations on objects.  An operation is one or more reads and/or writes on one or more objects.  An operation that does not change the state of  objects is a </a:t>
            </a:r>
            <a:r>
              <a:rPr lang="en-US" altLang="en-US" sz="2800">
                <a:solidFill>
                  <a:schemeClr val="hlink"/>
                </a:solidFill>
              </a:rPr>
              <a:t>read-only</a:t>
            </a:r>
            <a:r>
              <a:rPr lang="en-US" altLang="en-US" sz="2800"/>
              <a:t> </a:t>
            </a:r>
            <a:r>
              <a:rPr lang="en-US" altLang="en-US" sz="2800">
                <a:solidFill>
                  <a:schemeClr val="hlink"/>
                </a:solidFill>
              </a:rPr>
              <a:t>request</a:t>
            </a:r>
            <a:r>
              <a:rPr lang="en-US" altLang="en-US" sz="2800"/>
              <a:t>. An operation that changes the state of objects is an </a:t>
            </a:r>
            <a:r>
              <a:rPr lang="en-US" altLang="en-US" sz="2800">
                <a:solidFill>
                  <a:schemeClr val="hlink"/>
                </a:solidFill>
              </a:rPr>
              <a:t>update</a:t>
            </a:r>
            <a:r>
              <a:rPr lang="en-US" altLang="en-US" sz="2800"/>
              <a:t> </a:t>
            </a:r>
            <a:r>
              <a:rPr lang="en-US" altLang="en-US" sz="2800">
                <a:solidFill>
                  <a:schemeClr val="hlink"/>
                </a:solidFill>
              </a:rPr>
              <a:t>request</a:t>
            </a:r>
            <a:r>
              <a:rPr lang="en-US" altLang="en-US" sz="2800"/>
              <a:t>.</a:t>
            </a:r>
          </a:p>
        </p:txBody>
      </p:sp>
      <p:sp>
        <p:nvSpPr>
          <p:cNvPr id="153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DC107C3A-DC1C-8042-A46B-F783282FF4A8}" type="slidenum">
              <a:rPr lang="en-US" altLang="en-US">
                <a:latin typeface="Arial" charset="0"/>
              </a:rPr>
              <a:pPr/>
              <a:t>11</a:t>
            </a:fld>
            <a:endParaRPr lang="en-US" altLang="en-US">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15875"/>
            <a:ext cx="7696200" cy="1616075"/>
          </a:xfrm>
        </p:spPr>
        <p:txBody>
          <a:bodyPr/>
          <a:lstStyle/>
          <a:p>
            <a:pPr eaLnBrk="1" hangingPunct="1"/>
            <a:r>
              <a:rPr lang="en-US" altLang="en-US" b="1"/>
              <a:t>Five Phases of a Request</a:t>
            </a:r>
            <a:br>
              <a:rPr lang="en-US" altLang="en-US" b="1"/>
            </a:br>
            <a:r>
              <a:rPr lang="en-US" altLang="en-US" sz="2800" b="1"/>
              <a:t>Phases may be performed in different order, </a:t>
            </a:r>
            <a:br>
              <a:rPr lang="en-US" altLang="en-US" sz="2800" b="1"/>
            </a:br>
            <a:r>
              <a:rPr lang="en-US" altLang="en-US" sz="2800" b="1"/>
              <a:t>for example in disconnected operations</a:t>
            </a:r>
          </a:p>
        </p:txBody>
      </p:sp>
      <p:sp>
        <p:nvSpPr>
          <p:cNvPr id="16387" name="Rectangle 3"/>
          <p:cNvSpPr>
            <a:spLocks noGrp="1" noChangeArrowheads="1"/>
          </p:cNvSpPr>
          <p:nvPr>
            <p:ph idx="1"/>
          </p:nvPr>
        </p:nvSpPr>
        <p:spPr>
          <a:xfrm>
            <a:off x="152400" y="1676400"/>
            <a:ext cx="8839200" cy="4495800"/>
          </a:xfrm>
        </p:spPr>
        <p:txBody>
          <a:bodyPr/>
          <a:lstStyle/>
          <a:p>
            <a:pPr marL="609600" indent="-609600" algn="just" eaLnBrk="1" hangingPunct="1">
              <a:spcBef>
                <a:spcPct val="10000"/>
              </a:spcBef>
              <a:buFont typeface="Wingdings" charset="2"/>
              <a:buAutoNum type="arabicPeriod"/>
            </a:pPr>
            <a:r>
              <a:rPr lang="en-US" altLang="en-US" sz="2800"/>
              <a:t>Front end </a:t>
            </a:r>
            <a:r>
              <a:rPr lang="en-US" altLang="en-US" sz="2800">
                <a:solidFill>
                  <a:schemeClr val="hlink"/>
                </a:solidFill>
              </a:rPr>
              <a:t>request</a:t>
            </a:r>
            <a:r>
              <a:rPr lang="en-US" altLang="en-US" sz="2800"/>
              <a:t>s service from one or more RMs which may communicate with the other RMs. The front end may communicate through one RM or multicast to all of them.</a:t>
            </a:r>
          </a:p>
          <a:p>
            <a:pPr marL="609600" indent="-609600" algn="just" eaLnBrk="1" hangingPunct="1">
              <a:spcBef>
                <a:spcPct val="10000"/>
              </a:spcBef>
              <a:buFont typeface="Wingdings" charset="2"/>
              <a:buAutoNum type="arabicPeriod"/>
            </a:pPr>
            <a:r>
              <a:rPr lang="en-US" altLang="en-US" sz="2800"/>
              <a:t>RMs </a:t>
            </a:r>
            <a:r>
              <a:rPr lang="en-US" altLang="en-US" sz="2800">
                <a:solidFill>
                  <a:schemeClr val="hlink"/>
                </a:solidFill>
              </a:rPr>
              <a:t>coordinate</a:t>
            </a:r>
            <a:r>
              <a:rPr lang="en-US" altLang="en-US" sz="2800"/>
              <a:t> to prepare to execute the request. This may require ordering of the operations.</a:t>
            </a:r>
          </a:p>
          <a:p>
            <a:pPr marL="609600" indent="-609600" algn="just" eaLnBrk="1" hangingPunct="1">
              <a:spcBef>
                <a:spcPct val="10000"/>
              </a:spcBef>
              <a:buFont typeface="Wingdings" charset="2"/>
              <a:buAutoNum type="arabicPeriod"/>
            </a:pPr>
            <a:r>
              <a:rPr lang="en-US" altLang="en-US" sz="2800"/>
              <a:t>RMs </a:t>
            </a:r>
            <a:r>
              <a:rPr lang="en-US" altLang="en-US" sz="2800">
                <a:solidFill>
                  <a:schemeClr val="hlink"/>
                </a:solidFill>
              </a:rPr>
              <a:t>execute</a:t>
            </a:r>
            <a:r>
              <a:rPr lang="en-US" altLang="en-US" sz="2800"/>
              <a:t> the request (may be reversible later).</a:t>
            </a:r>
          </a:p>
          <a:p>
            <a:pPr marL="609600" indent="-609600" algn="just" eaLnBrk="1" hangingPunct="1">
              <a:spcBef>
                <a:spcPct val="10000"/>
              </a:spcBef>
              <a:buFont typeface="Wingdings" charset="2"/>
              <a:buAutoNum type="arabicPeriod"/>
            </a:pPr>
            <a:r>
              <a:rPr lang="en-US" altLang="en-US" sz="2800"/>
              <a:t>RMs reach </a:t>
            </a:r>
            <a:r>
              <a:rPr lang="en-US" altLang="en-US" sz="2800">
                <a:solidFill>
                  <a:schemeClr val="hlink"/>
                </a:solidFill>
              </a:rPr>
              <a:t>agreement</a:t>
            </a:r>
            <a:r>
              <a:rPr lang="en-US" altLang="en-US" sz="2800"/>
              <a:t> on effect of the request.</a:t>
            </a:r>
          </a:p>
          <a:p>
            <a:pPr marL="609600" indent="-609600" algn="just" eaLnBrk="1" hangingPunct="1">
              <a:spcBef>
                <a:spcPct val="10000"/>
              </a:spcBef>
              <a:buFont typeface="Wingdings" charset="2"/>
              <a:buAutoNum type="arabicPeriod"/>
            </a:pPr>
            <a:r>
              <a:rPr lang="en-US" altLang="en-US" sz="2800"/>
              <a:t>One or more RMs pass a </a:t>
            </a:r>
            <a:r>
              <a:rPr lang="en-US" altLang="en-US" sz="2800">
                <a:solidFill>
                  <a:schemeClr val="hlink"/>
                </a:solidFill>
              </a:rPr>
              <a:t>response</a:t>
            </a:r>
            <a:r>
              <a:rPr lang="en-US" altLang="en-US" sz="2800"/>
              <a:t> back to the front end.</a:t>
            </a:r>
          </a:p>
        </p:txBody>
      </p:sp>
      <p:sp>
        <p:nvSpPr>
          <p:cNvPr id="163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48C34AB-E7C4-734F-9EF4-8EDF932E95CF}" type="slidenum">
              <a:rPr lang="en-US" altLang="en-US">
                <a:latin typeface="Arial" charset="0"/>
              </a:rPr>
              <a:pPr/>
              <a:t>12</a:t>
            </a:fld>
            <a:endParaRPr lang="en-US" altLang="en-US">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Fault Tolerant Services</a:t>
            </a:r>
          </a:p>
        </p:txBody>
      </p:sp>
      <p:sp>
        <p:nvSpPr>
          <p:cNvPr id="17411" name="Rectangle 3"/>
          <p:cNvSpPr>
            <a:spLocks noGrp="1" noChangeArrowheads="1"/>
          </p:cNvSpPr>
          <p:nvPr>
            <p:ph idx="1"/>
          </p:nvPr>
        </p:nvSpPr>
        <p:spPr>
          <a:xfrm>
            <a:off x="0" y="1676400"/>
            <a:ext cx="9144000" cy="4648200"/>
          </a:xfrm>
        </p:spPr>
        <p:txBody>
          <a:bodyPr/>
          <a:lstStyle/>
          <a:p>
            <a:pPr algn="just" eaLnBrk="1" hangingPunct="1">
              <a:spcBef>
                <a:spcPct val="0"/>
              </a:spcBef>
            </a:pPr>
            <a:r>
              <a:rPr lang="en-US" altLang="en-US" sz="2800"/>
              <a:t>A replication service is correct if it keeps responding despite faults and clients cannot tell the difference between a service provided by replication and one with a single copy of the data.</a:t>
            </a:r>
          </a:p>
          <a:p>
            <a:pPr algn="just" eaLnBrk="1" hangingPunct="1">
              <a:spcBef>
                <a:spcPct val="0"/>
              </a:spcBef>
            </a:pPr>
            <a:r>
              <a:rPr lang="en-US" altLang="en-US" sz="2800"/>
              <a:t>The most strictly correct systems are </a:t>
            </a:r>
            <a:r>
              <a:rPr lang="en-US" altLang="en-US" sz="2800">
                <a:solidFill>
                  <a:schemeClr val="hlink"/>
                </a:solidFill>
              </a:rPr>
              <a:t>linearizable</a:t>
            </a:r>
            <a:r>
              <a:rPr lang="en-US" altLang="en-US" sz="2800"/>
              <a:t>. Every operation is synchronous. Clients must wait for one operation to complete before starting another.</a:t>
            </a:r>
          </a:p>
          <a:p>
            <a:pPr algn="just" eaLnBrk="1" hangingPunct="1">
              <a:spcBef>
                <a:spcPct val="0"/>
              </a:spcBef>
            </a:pPr>
            <a:r>
              <a:rPr lang="en-US" altLang="en-US" sz="2800"/>
              <a:t>A replicated shared object is </a:t>
            </a:r>
            <a:r>
              <a:rPr lang="en-US" altLang="en-US" sz="2800">
                <a:solidFill>
                  <a:schemeClr val="hlink"/>
                </a:solidFill>
              </a:rPr>
              <a:t>sequentially consistent</a:t>
            </a:r>
            <a:r>
              <a:rPr lang="en-US" altLang="en-US" sz="2800"/>
              <a:t> if for any execution interleaved operations produce a single correct copy and the order of the operations is consistent with the order in which they were performed.</a:t>
            </a:r>
          </a:p>
        </p:txBody>
      </p:sp>
      <p:sp>
        <p:nvSpPr>
          <p:cNvPr id="174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52FF646-0170-C447-AE1E-64DF0DD6BBF6}" type="slidenum">
              <a:rPr lang="en-US" altLang="en-US">
                <a:latin typeface="Arial" charset="0"/>
              </a:rPr>
              <a:pPr/>
              <a:t>13</a:t>
            </a:fld>
            <a:endParaRPr lang="en-US" altLang="en-US">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Updates</a:t>
            </a:r>
          </a:p>
        </p:txBody>
      </p:sp>
      <p:sp>
        <p:nvSpPr>
          <p:cNvPr id="18435" name="Rectangle 3"/>
          <p:cNvSpPr>
            <a:spLocks noGrp="1" noChangeArrowheads="1"/>
          </p:cNvSpPr>
          <p:nvPr>
            <p:ph idx="1"/>
          </p:nvPr>
        </p:nvSpPr>
        <p:spPr>
          <a:xfrm>
            <a:off x="152400" y="1676400"/>
            <a:ext cx="8686800" cy="4495800"/>
          </a:xfrm>
        </p:spPr>
        <p:txBody>
          <a:bodyPr/>
          <a:lstStyle/>
          <a:p>
            <a:pPr algn="just" eaLnBrk="1" hangingPunct="1"/>
            <a:r>
              <a:rPr lang="en-US" altLang="en-US" sz="2800"/>
              <a:t>It should be readily apparent that read-only requests have no impact on the replicated object, although they may be problematic if an inconsistent value is read.  The concern is to control updates to avoid inconsistency.</a:t>
            </a:r>
          </a:p>
          <a:p>
            <a:pPr algn="just" eaLnBrk="1" hangingPunct="1"/>
            <a:r>
              <a:rPr lang="en-US" altLang="en-US" sz="2800"/>
              <a:t>A simple strategy to avoid inconsistency is to make all updates to a </a:t>
            </a:r>
            <a:r>
              <a:rPr lang="en-US" altLang="en-US" sz="2800">
                <a:solidFill>
                  <a:schemeClr val="hlink"/>
                </a:solidFill>
              </a:rPr>
              <a:t>primary copy</a:t>
            </a:r>
            <a:r>
              <a:rPr lang="en-US" altLang="en-US" sz="2800"/>
              <a:t> of the data and copy that to the other replicas.  If the primary fails, one of the backups is promoted to act as primary.  This is shown in figure 15.4.</a:t>
            </a:r>
          </a:p>
        </p:txBody>
      </p:sp>
      <p:sp>
        <p:nvSpPr>
          <p:cNvPr id="184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13CC75C2-FA07-E34F-A89B-B7AFC394B3EC}" type="slidenum">
              <a:rPr lang="en-US" altLang="en-US">
                <a:latin typeface="Arial" charset="0"/>
              </a:rPr>
              <a:pPr/>
              <a:t>14</a:t>
            </a:fld>
            <a:endParaRPr lang="en-US" altLang="en-US">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7500" y="52388"/>
            <a:ext cx="7302500" cy="1431925"/>
          </a:xfrm>
        </p:spPr>
        <p:txBody>
          <a:bodyPr/>
          <a:lstStyle/>
          <a:p>
            <a:pPr eaLnBrk="1" hangingPunct="1"/>
            <a:r>
              <a:rPr lang="en-GB" altLang="en-US"/>
              <a:t>Figure 15.4 Passive model for fault tolerance</a:t>
            </a:r>
            <a:endParaRPr lang="en-US" altLang="en-US"/>
          </a:p>
        </p:txBody>
      </p:sp>
      <p:sp>
        <p:nvSpPr>
          <p:cNvPr id="194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608535D-4ACF-1746-A2E8-4D820AB7A95B}" type="slidenum">
              <a:rPr lang="en-US" altLang="en-US">
                <a:latin typeface="Arial" charset="0"/>
              </a:rPr>
              <a:pPr/>
              <a:t>15</a:t>
            </a:fld>
            <a:endParaRPr lang="en-US" altLang="en-US">
              <a:latin typeface="Arial" charset="0"/>
            </a:endParaRPr>
          </a:p>
        </p:txBody>
      </p:sp>
      <p:sp>
        <p:nvSpPr>
          <p:cNvPr id="19460" name="Rectangle 3"/>
          <p:cNvSpPr>
            <a:spLocks noChangeArrowheads="1"/>
          </p:cNvSpPr>
          <p:nvPr/>
        </p:nvSpPr>
        <p:spPr bwMode="auto">
          <a:xfrm>
            <a:off x="228600" y="1752600"/>
            <a:ext cx="8686800" cy="4343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grpSp>
        <p:nvGrpSpPr>
          <p:cNvPr id="19461" name="Group 4"/>
          <p:cNvGrpSpPr>
            <a:grpSpLocks/>
          </p:cNvGrpSpPr>
          <p:nvPr/>
        </p:nvGrpSpPr>
        <p:grpSpPr bwMode="auto">
          <a:xfrm>
            <a:off x="533400" y="2133600"/>
            <a:ext cx="8140700" cy="3540125"/>
            <a:chOff x="473" y="1066"/>
            <a:chExt cx="5128" cy="2230"/>
          </a:xfrm>
        </p:grpSpPr>
        <p:sp>
          <p:nvSpPr>
            <p:cNvPr id="19462" name="Rectangle 5"/>
            <p:cNvSpPr>
              <a:spLocks noChangeArrowheads="1"/>
            </p:cNvSpPr>
            <p:nvPr/>
          </p:nvSpPr>
          <p:spPr bwMode="auto">
            <a:xfrm>
              <a:off x="2903" y="1066"/>
              <a:ext cx="2698" cy="2230"/>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9463" name="Rectangle 6"/>
            <p:cNvSpPr>
              <a:spLocks noChangeArrowheads="1"/>
            </p:cNvSpPr>
            <p:nvPr/>
          </p:nvSpPr>
          <p:spPr bwMode="auto">
            <a:xfrm>
              <a:off x="2089" y="1501"/>
              <a:ext cx="23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300">
                  <a:solidFill>
                    <a:srgbClr val="000000"/>
                  </a:solidFill>
                  <a:latin typeface="Arial" charset="0"/>
                </a:rPr>
                <a:t>FE</a:t>
              </a:r>
              <a:endParaRPr lang="en-GB" altLang="en-US">
                <a:latin typeface="Times" charset="0"/>
              </a:endParaRPr>
            </a:p>
          </p:txBody>
        </p:sp>
        <p:sp>
          <p:nvSpPr>
            <p:cNvPr id="19464" name="Rectangle 7"/>
            <p:cNvSpPr>
              <a:spLocks noChangeArrowheads="1"/>
            </p:cNvSpPr>
            <p:nvPr/>
          </p:nvSpPr>
          <p:spPr bwMode="auto">
            <a:xfrm>
              <a:off x="802" y="1490"/>
              <a:ext cx="13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300">
                  <a:solidFill>
                    <a:srgbClr val="000000"/>
                  </a:solidFill>
                  <a:latin typeface="Arial" charset="0"/>
                </a:rPr>
                <a:t>C</a:t>
              </a:r>
              <a:endParaRPr lang="en-GB" altLang="en-US">
                <a:latin typeface="Times" charset="0"/>
              </a:endParaRPr>
            </a:p>
          </p:txBody>
        </p:sp>
        <p:sp>
          <p:nvSpPr>
            <p:cNvPr id="19465" name="Oval 8"/>
            <p:cNvSpPr>
              <a:spLocks noChangeArrowheads="1"/>
            </p:cNvSpPr>
            <p:nvPr/>
          </p:nvSpPr>
          <p:spPr bwMode="auto">
            <a:xfrm>
              <a:off x="495" y="1244"/>
              <a:ext cx="758" cy="73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9466" name="Rectangle 9"/>
            <p:cNvSpPr>
              <a:spLocks noChangeArrowheads="1"/>
            </p:cNvSpPr>
            <p:nvPr/>
          </p:nvSpPr>
          <p:spPr bwMode="auto">
            <a:xfrm>
              <a:off x="2067" y="2705"/>
              <a:ext cx="23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300">
                  <a:solidFill>
                    <a:srgbClr val="000000"/>
                  </a:solidFill>
                  <a:latin typeface="Arial" charset="0"/>
                </a:rPr>
                <a:t>FE</a:t>
              </a:r>
              <a:endParaRPr lang="en-GB" altLang="en-US">
                <a:latin typeface="Times" charset="0"/>
              </a:endParaRPr>
            </a:p>
          </p:txBody>
        </p:sp>
        <p:sp>
          <p:nvSpPr>
            <p:cNvPr id="19467" name="Rectangle 10"/>
            <p:cNvSpPr>
              <a:spLocks noChangeArrowheads="1"/>
            </p:cNvSpPr>
            <p:nvPr/>
          </p:nvSpPr>
          <p:spPr bwMode="auto">
            <a:xfrm>
              <a:off x="780" y="2672"/>
              <a:ext cx="13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300">
                  <a:solidFill>
                    <a:srgbClr val="000000"/>
                  </a:solidFill>
                  <a:latin typeface="Arial" charset="0"/>
                </a:rPr>
                <a:t>C</a:t>
              </a:r>
              <a:endParaRPr lang="en-GB" altLang="en-US">
                <a:latin typeface="Times" charset="0"/>
              </a:endParaRPr>
            </a:p>
          </p:txBody>
        </p:sp>
        <p:sp>
          <p:nvSpPr>
            <p:cNvPr id="19468" name="Oval 11"/>
            <p:cNvSpPr>
              <a:spLocks noChangeArrowheads="1"/>
            </p:cNvSpPr>
            <p:nvPr/>
          </p:nvSpPr>
          <p:spPr bwMode="auto">
            <a:xfrm>
              <a:off x="473" y="2404"/>
              <a:ext cx="758" cy="75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9469" name="Oval 12"/>
            <p:cNvSpPr>
              <a:spLocks noChangeArrowheads="1"/>
            </p:cNvSpPr>
            <p:nvPr/>
          </p:nvSpPr>
          <p:spPr bwMode="auto">
            <a:xfrm>
              <a:off x="4664" y="1133"/>
              <a:ext cx="758" cy="736"/>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9470" name="Rectangle 13"/>
            <p:cNvSpPr>
              <a:spLocks noChangeArrowheads="1"/>
            </p:cNvSpPr>
            <p:nvPr/>
          </p:nvSpPr>
          <p:spPr bwMode="auto">
            <a:xfrm>
              <a:off x="4915" y="1412"/>
              <a:ext cx="28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300">
                  <a:solidFill>
                    <a:srgbClr val="000000"/>
                  </a:solidFill>
                  <a:latin typeface="Arial" charset="0"/>
                </a:rPr>
                <a:t>RM</a:t>
              </a:r>
              <a:endParaRPr lang="en-GB" altLang="en-US">
                <a:latin typeface="Times" charset="0"/>
              </a:endParaRPr>
            </a:p>
          </p:txBody>
        </p:sp>
        <p:sp>
          <p:nvSpPr>
            <p:cNvPr id="19471" name="Rectangle 14"/>
            <p:cNvSpPr>
              <a:spLocks noChangeArrowheads="1"/>
            </p:cNvSpPr>
            <p:nvPr/>
          </p:nvSpPr>
          <p:spPr bwMode="auto">
            <a:xfrm>
              <a:off x="3201" y="1077"/>
              <a:ext cx="63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300">
                  <a:solidFill>
                    <a:srgbClr val="000000"/>
                  </a:solidFill>
                  <a:latin typeface="Arial" charset="0"/>
                </a:rPr>
                <a:t>Primary</a:t>
              </a:r>
              <a:endParaRPr lang="en-GB" altLang="en-US">
                <a:latin typeface="Times" charset="0"/>
              </a:endParaRPr>
            </a:p>
          </p:txBody>
        </p:sp>
        <p:sp>
          <p:nvSpPr>
            <p:cNvPr id="19472" name="Rectangle 15"/>
            <p:cNvSpPr>
              <a:spLocks noChangeArrowheads="1"/>
            </p:cNvSpPr>
            <p:nvPr/>
          </p:nvSpPr>
          <p:spPr bwMode="auto">
            <a:xfrm>
              <a:off x="4402" y="2995"/>
              <a:ext cx="61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300">
                  <a:solidFill>
                    <a:srgbClr val="000000"/>
                  </a:solidFill>
                  <a:latin typeface="Arial" charset="0"/>
                </a:rPr>
                <a:t>Backup</a:t>
              </a:r>
              <a:endParaRPr lang="en-GB" altLang="en-US">
                <a:latin typeface="Times" charset="0"/>
              </a:endParaRPr>
            </a:p>
          </p:txBody>
        </p:sp>
        <p:sp>
          <p:nvSpPr>
            <p:cNvPr id="19473" name="Rectangle 16"/>
            <p:cNvSpPr>
              <a:spLocks noChangeArrowheads="1"/>
            </p:cNvSpPr>
            <p:nvPr/>
          </p:nvSpPr>
          <p:spPr bwMode="auto">
            <a:xfrm>
              <a:off x="4806" y="1880"/>
              <a:ext cx="61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300">
                  <a:solidFill>
                    <a:srgbClr val="000000"/>
                  </a:solidFill>
                  <a:latin typeface="Arial" charset="0"/>
                </a:rPr>
                <a:t>Backup</a:t>
              </a:r>
              <a:endParaRPr lang="en-GB" altLang="en-US">
                <a:latin typeface="Times" charset="0"/>
              </a:endParaRPr>
            </a:p>
          </p:txBody>
        </p:sp>
        <p:sp>
          <p:nvSpPr>
            <p:cNvPr id="19474" name="Freeform 17"/>
            <p:cNvSpPr>
              <a:spLocks/>
            </p:cNvSpPr>
            <p:nvPr/>
          </p:nvSpPr>
          <p:spPr bwMode="auto">
            <a:xfrm>
              <a:off x="2479" y="1557"/>
              <a:ext cx="112" cy="66"/>
            </a:xfrm>
            <a:custGeom>
              <a:avLst/>
              <a:gdLst>
                <a:gd name="T0" fmla="*/ 90 w 112"/>
                <a:gd name="T1" fmla="*/ 44 h 66"/>
                <a:gd name="T2" fmla="*/ 90 w 112"/>
                <a:gd name="T3" fmla="*/ 66 h 66"/>
                <a:gd name="T4" fmla="*/ 0 w 112"/>
                <a:gd name="T5" fmla="*/ 44 h 66"/>
                <a:gd name="T6" fmla="*/ 112 w 112"/>
                <a:gd name="T7" fmla="*/ 0 h 66"/>
                <a:gd name="T8" fmla="*/ 90 w 112"/>
                <a:gd name="T9" fmla="*/ 44 h 66"/>
                <a:gd name="T10" fmla="*/ 0 60000 65536"/>
                <a:gd name="T11" fmla="*/ 0 60000 65536"/>
                <a:gd name="T12" fmla="*/ 0 60000 65536"/>
                <a:gd name="T13" fmla="*/ 0 60000 65536"/>
                <a:gd name="T14" fmla="*/ 0 60000 65536"/>
                <a:gd name="T15" fmla="*/ 0 w 112"/>
                <a:gd name="T16" fmla="*/ 0 h 66"/>
                <a:gd name="T17" fmla="*/ 112 w 112"/>
                <a:gd name="T18" fmla="*/ 66 h 66"/>
              </a:gdLst>
              <a:ahLst/>
              <a:cxnLst>
                <a:cxn ang="T10">
                  <a:pos x="T0" y="T1"/>
                </a:cxn>
                <a:cxn ang="T11">
                  <a:pos x="T2" y="T3"/>
                </a:cxn>
                <a:cxn ang="T12">
                  <a:pos x="T4" y="T5"/>
                </a:cxn>
                <a:cxn ang="T13">
                  <a:pos x="T6" y="T7"/>
                </a:cxn>
                <a:cxn ang="T14">
                  <a:pos x="T8" y="T9"/>
                </a:cxn>
              </a:cxnLst>
              <a:rect l="T15" t="T16" r="T17" b="T18"/>
              <a:pathLst>
                <a:path w="112" h="66">
                  <a:moveTo>
                    <a:pt x="90" y="44"/>
                  </a:moveTo>
                  <a:lnTo>
                    <a:pt x="90" y="66"/>
                  </a:lnTo>
                  <a:lnTo>
                    <a:pt x="0" y="44"/>
                  </a:lnTo>
                  <a:lnTo>
                    <a:pt x="112" y="0"/>
                  </a:lnTo>
                  <a:lnTo>
                    <a:pt x="90" y="44"/>
                  </a:lnTo>
                  <a:close/>
                </a:path>
              </a:pathLst>
            </a:custGeom>
            <a:solidFill>
              <a:srgbClr val="000000"/>
            </a:solidFill>
            <a:ln w="25400">
              <a:solidFill>
                <a:srgbClr val="000000"/>
              </a:solidFill>
              <a:round/>
              <a:headEnd/>
              <a:tailEnd/>
            </a:ln>
          </p:spPr>
          <p:txBody>
            <a:bodyPr/>
            <a:lstStyle/>
            <a:p>
              <a:endParaRPr lang="en-US"/>
            </a:p>
          </p:txBody>
        </p:sp>
        <p:sp>
          <p:nvSpPr>
            <p:cNvPr id="19475" name="Freeform 18"/>
            <p:cNvSpPr>
              <a:spLocks/>
            </p:cNvSpPr>
            <p:nvPr/>
          </p:nvSpPr>
          <p:spPr bwMode="auto">
            <a:xfrm>
              <a:off x="2992" y="1601"/>
              <a:ext cx="112" cy="45"/>
            </a:xfrm>
            <a:custGeom>
              <a:avLst/>
              <a:gdLst>
                <a:gd name="T0" fmla="*/ 0 w 112"/>
                <a:gd name="T1" fmla="*/ 22 h 45"/>
                <a:gd name="T2" fmla="*/ 0 w 112"/>
                <a:gd name="T3" fmla="*/ 0 h 45"/>
                <a:gd name="T4" fmla="*/ 112 w 112"/>
                <a:gd name="T5" fmla="*/ 22 h 45"/>
                <a:gd name="T6" fmla="*/ 0 w 112"/>
                <a:gd name="T7" fmla="*/ 45 h 45"/>
                <a:gd name="T8" fmla="*/ 0 w 112"/>
                <a:gd name="T9" fmla="*/ 22 h 45"/>
                <a:gd name="T10" fmla="*/ 0 60000 65536"/>
                <a:gd name="T11" fmla="*/ 0 60000 65536"/>
                <a:gd name="T12" fmla="*/ 0 60000 65536"/>
                <a:gd name="T13" fmla="*/ 0 60000 65536"/>
                <a:gd name="T14" fmla="*/ 0 60000 65536"/>
                <a:gd name="T15" fmla="*/ 0 w 112"/>
                <a:gd name="T16" fmla="*/ 0 h 45"/>
                <a:gd name="T17" fmla="*/ 112 w 112"/>
                <a:gd name="T18" fmla="*/ 45 h 45"/>
              </a:gdLst>
              <a:ahLst/>
              <a:cxnLst>
                <a:cxn ang="T10">
                  <a:pos x="T0" y="T1"/>
                </a:cxn>
                <a:cxn ang="T11">
                  <a:pos x="T2" y="T3"/>
                </a:cxn>
                <a:cxn ang="T12">
                  <a:pos x="T4" y="T5"/>
                </a:cxn>
                <a:cxn ang="T13">
                  <a:pos x="T6" y="T7"/>
                </a:cxn>
                <a:cxn ang="T14">
                  <a:pos x="T8" y="T9"/>
                </a:cxn>
              </a:cxnLst>
              <a:rect l="T15" t="T16" r="T17" b="T18"/>
              <a:pathLst>
                <a:path w="112" h="45">
                  <a:moveTo>
                    <a:pt x="0" y="22"/>
                  </a:moveTo>
                  <a:lnTo>
                    <a:pt x="0" y="0"/>
                  </a:lnTo>
                  <a:lnTo>
                    <a:pt x="112" y="22"/>
                  </a:lnTo>
                  <a:lnTo>
                    <a:pt x="0" y="45"/>
                  </a:lnTo>
                  <a:lnTo>
                    <a:pt x="0" y="22"/>
                  </a:lnTo>
                  <a:close/>
                </a:path>
              </a:pathLst>
            </a:custGeom>
            <a:solidFill>
              <a:srgbClr val="000000"/>
            </a:solidFill>
            <a:ln w="25400">
              <a:solidFill>
                <a:srgbClr val="000000"/>
              </a:solidFill>
              <a:round/>
              <a:headEnd/>
              <a:tailEnd/>
            </a:ln>
          </p:spPr>
          <p:txBody>
            <a:bodyPr/>
            <a:lstStyle/>
            <a:p>
              <a:endParaRPr lang="en-US"/>
            </a:p>
          </p:txBody>
        </p:sp>
        <p:sp>
          <p:nvSpPr>
            <p:cNvPr id="19476" name="Line 19"/>
            <p:cNvSpPr>
              <a:spLocks noChangeShapeType="1"/>
            </p:cNvSpPr>
            <p:nvPr/>
          </p:nvSpPr>
          <p:spPr bwMode="auto">
            <a:xfrm>
              <a:off x="2591" y="1601"/>
              <a:ext cx="379" cy="2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Freeform 20"/>
            <p:cNvSpPr>
              <a:spLocks/>
            </p:cNvSpPr>
            <p:nvPr/>
          </p:nvSpPr>
          <p:spPr bwMode="auto">
            <a:xfrm>
              <a:off x="1744" y="2761"/>
              <a:ext cx="89" cy="66"/>
            </a:xfrm>
            <a:custGeom>
              <a:avLst/>
              <a:gdLst>
                <a:gd name="T0" fmla="*/ 0 w 89"/>
                <a:gd name="T1" fmla="*/ 44 h 66"/>
                <a:gd name="T2" fmla="*/ 0 w 89"/>
                <a:gd name="T3" fmla="*/ 0 h 66"/>
                <a:gd name="T4" fmla="*/ 89 w 89"/>
                <a:gd name="T5" fmla="*/ 44 h 66"/>
                <a:gd name="T6" fmla="*/ 0 w 89"/>
                <a:gd name="T7" fmla="*/ 66 h 66"/>
                <a:gd name="T8" fmla="*/ 0 w 89"/>
                <a:gd name="T9" fmla="*/ 44 h 66"/>
                <a:gd name="T10" fmla="*/ 0 60000 65536"/>
                <a:gd name="T11" fmla="*/ 0 60000 65536"/>
                <a:gd name="T12" fmla="*/ 0 60000 65536"/>
                <a:gd name="T13" fmla="*/ 0 60000 65536"/>
                <a:gd name="T14" fmla="*/ 0 60000 65536"/>
                <a:gd name="T15" fmla="*/ 0 w 89"/>
                <a:gd name="T16" fmla="*/ 0 h 66"/>
                <a:gd name="T17" fmla="*/ 89 w 89"/>
                <a:gd name="T18" fmla="*/ 66 h 66"/>
              </a:gdLst>
              <a:ahLst/>
              <a:cxnLst>
                <a:cxn ang="T10">
                  <a:pos x="T0" y="T1"/>
                </a:cxn>
                <a:cxn ang="T11">
                  <a:pos x="T2" y="T3"/>
                </a:cxn>
                <a:cxn ang="T12">
                  <a:pos x="T4" y="T5"/>
                </a:cxn>
                <a:cxn ang="T13">
                  <a:pos x="T6" y="T7"/>
                </a:cxn>
                <a:cxn ang="T14">
                  <a:pos x="T8" y="T9"/>
                </a:cxn>
              </a:cxnLst>
              <a:rect l="T15" t="T16" r="T17" b="T18"/>
              <a:pathLst>
                <a:path w="89" h="66">
                  <a:moveTo>
                    <a:pt x="0" y="44"/>
                  </a:moveTo>
                  <a:lnTo>
                    <a:pt x="0" y="0"/>
                  </a:lnTo>
                  <a:lnTo>
                    <a:pt x="89" y="44"/>
                  </a:lnTo>
                  <a:lnTo>
                    <a:pt x="0" y="66"/>
                  </a:lnTo>
                  <a:lnTo>
                    <a:pt x="0" y="44"/>
                  </a:lnTo>
                  <a:close/>
                </a:path>
              </a:pathLst>
            </a:custGeom>
            <a:solidFill>
              <a:srgbClr val="000000"/>
            </a:solidFill>
            <a:ln w="25400">
              <a:solidFill>
                <a:srgbClr val="000000"/>
              </a:solidFill>
              <a:round/>
              <a:headEnd/>
              <a:tailEnd/>
            </a:ln>
          </p:spPr>
          <p:txBody>
            <a:bodyPr/>
            <a:lstStyle/>
            <a:p>
              <a:endParaRPr lang="en-US"/>
            </a:p>
          </p:txBody>
        </p:sp>
        <p:sp>
          <p:nvSpPr>
            <p:cNvPr id="19478" name="Freeform 21"/>
            <p:cNvSpPr>
              <a:spLocks/>
            </p:cNvSpPr>
            <p:nvPr/>
          </p:nvSpPr>
          <p:spPr bwMode="auto">
            <a:xfrm>
              <a:off x="1276" y="2761"/>
              <a:ext cx="89" cy="66"/>
            </a:xfrm>
            <a:custGeom>
              <a:avLst/>
              <a:gdLst>
                <a:gd name="T0" fmla="*/ 89 w 89"/>
                <a:gd name="T1" fmla="*/ 44 h 66"/>
                <a:gd name="T2" fmla="*/ 89 w 89"/>
                <a:gd name="T3" fmla="*/ 66 h 66"/>
                <a:gd name="T4" fmla="*/ 0 w 89"/>
                <a:gd name="T5" fmla="*/ 44 h 66"/>
                <a:gd name="T6" fmla="*/ 89 w 89"/>
                <a:gd name="T7" fmla="*/ 0 h 66"/>
                <a:gd name="T8" fmla="*/ 89 w 89"/>
                <a:gd name="T9" fmla="*/ 44 h 66"/>
                <a:gd name="T10" fmla="*/ 0 60000 65536"/>
                <a:gd name="T11" fmla="*/ 0 60000 65536"/>
                <a:gd name="T12" fmla="*/ 0 60000 65536"/>
                <a:gd name="T13" fmla="*/ 0 60000 65536"/>
                <a:gd name="T14" fmla="*/ 0 60000 65536"/>
                <a:gd name="T15" fmla="*/ 0 w 89"/>
                <a:gd name="T16" fmla="*/ 0 h 66"/>
                <a:gd name="T17" fmla="*/ 89 w 89"/>
                <a:gd name="T18" fmla="*/ 66 h 66"/>
              </a:gdLst>
              <a:ahLst/>
              <a:cxnLst>
                <a:cxn ang="T10">
                  <a:pos x="T0" y="T1"/>
                </a:cxn>
                <a:cxn ang="T11">
                  <a:pos x="T2" y="T3"/>
                </a:cxn>
                <a:cxn ang="T12">
                  <a:pos x="T4" y="T5"/>
                </a:cxn>
                <a:cxn ang="T13">
                  <a:pos x="T6" y="T7"/>
                </a:cxn>
                <a:cxn ang="T14">
                  <a:pos x="T8" y="T9"/>
                </a:cxn>
              </a:cxnLst>
              <a:rect l="T15" t="T16" r="T17" b="T18"/>
              <a:pathLst>
                <a:path w="89" h="66">
                  <a:moveTo>
                    <a:pt x="89" y="44"/>
                  </a:moveTo>
                  <a:lnTo>
                    <a:pt x="89" y="66"/>
                  </a:lnTo>
                  <a:lnTo>
                    <a:pt x="0" y="44"/>
                  </a:lnTo>
                  <a:lnTo>
                    <a:pt x="89" y="0"/>
                  </a:lnTo>
                  <a:lnTo>
                    <a:pt x="89" y="44"/>
                  </a:lnTo>
                  <a:close/>
                </a:path>
              </a:pathLst>
            </a:custGeom>
            <a:solidFill>
              <a:srgbClr val="000000"/>
            </a:solidFill>
            <a:ln w="25400">
              <a:solidFill>
                <a:srgbClr val="000000"/>
              </a:solidFill>
              <a:round/>
              <a:headEnd/>
              <a:tailEnd/>
            </a:ln>
          </p:spPr>
          <p:txBody>
            <a:bodyPr/>
            <a:lstStyle/>
            <a:p>
              <a:endParaRPr lang="en-US"/>
            </a:p>
          </p:txBody>
        </p:sp>
        <p:sp>
          <p:nvSpPr>
            <p:cNvPr id="19479" name="Line 22"/>
            <p:cNvSpPr>
              <a:spLocks noChangeShapeType="1"/>
            </p:cNvSpPr>
            <p:nvPr/>
          </p:nvSpPr>
          <p:spPr bwMode="auto">
            <a:xfrm flipH="1">
              <a:off x="1387" y="2805"/>
              <a:ext cx="33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Freeform 23"/>
            <p:cNvSpPr>
              <a:spLocks/>
            </p:cNvSpPr>
            <p:nvPr/>
          </p:nvSpPr>
          <p:spPr bwMode="auto">
            <a:xfrm>
              <a:off x="1766" y="1557"/>
              <a:ext cx="89" cy="66"/>
            </a:xfrm>
            <a:custGeom>
              <a:avLst/>
              <a:gdLst>
                <a:gd name="T0" fmla="*/ 0 w 89"/>
                <a:gd name="T1" fmla="*/ 44 h 66"/>
                <a:gd name="T2" fmla="*/ 0 w 89"/>
                <a:gd name="T3" fmla="*/ 0 h 66"/>
                <a:gd name="T4" fmla="*/ 89 w 89"/>
                <a:gd name="T5" fmla="*/ 44 h 66"/>
                <a:gd name="T6" fmla="*/ 0 w 89"/>
                <a:gd name="T7" fmla="*/ 66 h 66"/>
                <a:gd name="T8" fmla="*/ 0 w 89"/>
                <a:gd name="T9" fmla="*/ 44 h 66"/>
                <a:gd name="T10" fmla="*/ 0 60000 65536"/>
                <a:gd name="T11" fmla="*/ 0 60000 65536"/>
                <a:gd name="T12" fmla="*/ 0 60000 65536"/>
                <a:gd name="T13" fmla="*/ 0 60000 65536"/>
                <a:gd name="T14" fmla="*/ 0 60000 65536"/>
                <a:gd name="T15" fmla="*/ 0 w 89"/>
                <a:gd name="T16" fmla="*/ 0 h 66"/>
                <a:gd name="T17" fmla="*/ 89 w 89"/>
                <a:gd name="T18" fmla="*/ 66 h 66"/>
              </a:gdLst>
              <a:ahLst/>
              <a:cxnLst>
                <a:cxn ang="T10">
                  <a:pos x="T0" y="T1"/>
                </a:cxn>
                <a:cxn ang="T11">
                  <a:pos x="T2" y="T3"/>
                </a:cxn>
                <a:cxn ang="T12">
                  <a:pos x="T4" y="T5"/>
                </a:cxn>
                <a:cxn ang="T13">
                  <a:pos x="T6" y="T7"/>
                </a:cxn>
                <a:cxn ang="T14">
                  <a:pos x="T8" y="T9"/>
                </a:cxn>
              </a:cxnLst>
              <a:rect l="T15" t="T16" r="T17" b="T18"/>
              <a:pathLst>
                <a:path w="89" h="66">
                  <a:moveTo>
                    <a:pt x="0" y="44"/>
                  </a:moveTo>
                  <a:lnTo>
                    <a:pt x="0" y="0"/>
                  </a:lnTo>
                  <a:lnTo>
                    <a:pt x="89" y="44"/>
                  </a:lnTo>
                  <a:lnTo>
                    <a:pt x="0" y="66"/>
                  </a:lnTo>
                  <a:lnTo>
                    <a:pt x="0" y="44"/>
                  </a:lnTo>
                  <a:close/>
                </a:path>
              </a:pathLst>
            </a:custGeom>
            <a:solidFill>
              <a:srgbClr val="000000"/>
            </a:solidFill>
            <a:ln w="25400">
              <a:solidFill>
                <a:srgbClr val="000000"/>
              </a:solidFill>
              <a:round/>
              <a:headEnd/>
              <a:tailEnd/>
            </a:ln>
          </p:spPr>
          <p:txBody>
            <a:bodyPr/>
            <a:lstStyle/>
            <a:p>
              <a:endParaRPr lang="en-US"/>
            </a:p>
          </p:txBody>
        </p:sp>
        <p:sp>
          <p:nvSpPr>
            <p:cNvPr id="19481" name="Freeform 24"/>
            <p:cNvSpPr>
              <a:spLocks/>
            </p:cNvSpPr>
            <p:nvPr/>
          </p:nvSpPr>
          <p:spPr bwMode="auto">
            <a:xfrm>
              <a:off x="1298" y="1557"/>
              <a:ext cx="89" cy="66"/>
            </a:xfrm>
            <a:custGeom>
              <a:avLst/>
              <a:gdLst>
                <a:gd name="T0" fmla="*/ 89 w 89"/>
                <a:gd name="T1" fmla="*/ 44 h 66"/>
                <a:gd name="T2" fmla="*/ 89 w 89"/>
                <a:gd name="T3" fmla="*/ 66 h 66"/>
                <a:gd name="T4" fmla="*/ 0 w 89"/>
                <a:gd name="T5" fmla="*/ 44 h 66"/>
                <a:gd name="T6" fmla="*/ 89 w 89"/>
                <a:gd name="T7" fmla="*/ 0 h 66"/>
                <a:gd name="T8" fmla="*/ 89 w 89"/>
                <a:gd name="T9" fmla="*/ 44 h 66"/>
                <a:gd name="T10" fmla="*/ 0 60000 65536"/>
                <a:gd name="T11" fmla="*/ 0 60000 65536"/>
                <a:gd name="T12" fmla="*/ 0 60000 65536"/>
                <a:gd name="T13" fmla="*/ 0 60000 65536"/>
                <a:gd name="T14" fmla="*/ 0 60000 65536"/>
                <a:gd name="T15" fmla="*/ 0 w 89"/>
                <a:gd name="T16" fmla="*/ 0 h 66"/>
                <a:gd name="T17" fmla="*/ 89 w 89"/>
                <a:gd name="T18" fmla="*/ 66 h 66"/>
              </a:gdLst>
              <a:ahLst/>
              <a:cxnLst>
                <a:cxn ang="T10">
                  <a:pos x="T0" y="T1"/>
                </a:cxn>
                <a:cxn ang="T11">
                  <a:pos x="T2" y="T3"/>
                </a:cxn>
                <a:cxn ang="T12">
                  <a:pos x="T4" y="T5"/>
                </a:cxn>
                <a:cxn ang="T13">
                  <a:pos x="T6" y="T7"/>
                </a:cxn>
                <a:cxn ang="T14">
                  <a:pos x="T8" y="T9"/>
                </a:cxn>
              </a:cxnLst>
              <a:rect l="T15" t="T16" r="T17" b="T18"/>
              <a:pathLst>
                <a:path w="89" h="66">
                  <a:moveTo>
                    <a:pt x="89" y="44"/>
                  </a:moveTo>
                  <a:lnTo>
                    <a:pt x="89" y="66"/>
                  </a:lnTo>
                  <a:lnTo>
                    <a:pt x="0" y="44"/>
                  </a:lnTo>
                  <a:lnTo>
                    <a:pt x="89" y="0"/>
                  </a:lnTo>
                  <a:lnTo>
                    <a:pt x="89" y="44"/>
                  </a:lnTo>
                  <a:close/>
                </a:path>
              </a:pathLst>
            </a:custGeom>
            <a:solidFill>
              <a:srgbClr val="000000"/>
            </a:solidFill>
            <a:ln w="25400">
              <a:solidFill>
                <a:srgbClr val="000000"/>
              </a:solidFill>
              <a:round/>
              <a:headEnd/>
              <a:tailEnd/>
            </a:ln>
          </p:spPr>
          <p:txBody>
            <a:bodyPr/>
            <a:lstStyle/>
            <a:p>
              <a:endParaRPr lang="en-US"/>
            </a:p>
          </p:txBody>
        </p:sp>
        <p:sp>
          <p:nvSpPr>
            <p:cNvPr id="19482" name="Line 25"/>
            <p:cNvSpPr>
              <a:spLocks noChangeShapeType="1"/>
            </p:cNvSpPr>
            <p:nvPr/>
          </p:nvSpPr>
          <p:spPr bwMode="auto">
            <a:xfrm flipH="1">
              <a:off x="1409" y="1601"/>
              <a:ext cx="33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3" name="Freeform 26"/>
            <p:cNvSpPr>
              <a:spLocks/>
            </p:cNvSpPr>
            <p:nvPr/>
          </p:nvSpPr>
          <p:spPr bwMode="auto">
            <a:xfrm>
              <a:off x="2457" y="2538"/>
              <a:ext cx="89" cy="89"/>
            </a:xfrm>
            <a:custGeom>
              <a:avLst/>
              <a:gdLst>
                <a:gd name="T0" fmla="*/ 67 w 89"/>
                <a:gd name="T1" fmla="*/ 22 h 89"/>
                <a:gd name="T2" fmla="*/ 89 w 89"/>
                <a:gd name="T3" fmla="*/ 44 h 89"/>
                <a:gd name="T4" fmla="*/ 0 w 89"/>
                <a:gd name="T5" fmla="*/ 89 h 89"/>
                <a:gd name="T6" fmla="*/ 45 w 89"/>
                <a:gd name="T7" fmla="*/ 0 h 89"/>
                <a:gd name="T8" fmla="*/ 67 w 89"/>
                <a:gd name="T9" fmla="*/ 22 h 89"/>
                <a:gd name="T10" fmla="*/ 0 60000 65536"/>
                <a:gd name="T11" fmla="*/ 0 60000 65536"/>
                <a:gd name="T12" fmla="*/ 0 60000 65536"/>
                <a:gd name="T13" fmla="*/ 0 60000 65536"/>
                <a:gd name="T14" fmla="*/ 0 60000 65536"/>
                <a:gd name="T15" fmla="*/ 0 w 89"/>
                <a:gd name="T16" fmla="*/ 0 h 89"/>
                <a:gd name="T17" fmla="*/ 89 w 89"/>
                <a:gd name="T18" fmla="*/ 89 h 89"/>
              </a:gdLst>
              <a:ahLst/>
              <a:cxnLst>
                <a:cxn ang="T10">
                  <a:pos x="T0" y="T1"/>
                </a:cxn>
                <a:cxn ang="T11">
                  <a:pos x="T2" y="T3"/>
                </a:cxn>
                <a:cxn ang="T12">
                  <a:pos x="T4" y="T5"/>
                </a:cxn>
                <a:cxn ang="T13">
                  <a:pos x="T6" y="T7"/>
                </a:cxn>
                <a:cxn ang="T14">
                  <a:pos x="T8" y="T9"/>
                </a:cxn>
              </a:cxnLst>
              <a:rect l="T15" t="T16" r="T17" b="T18"/>
              <a:pathLst>
                <a:path w="89" h="89">
                  <a:moveTo>
                    <a:pt x="67" y="22"/>
                  </a:moveTo>
                  <a:lnTo>
                    <a:pt x="89" y="44"/>
                  </a:lnTo>
                  <a:lnTo>
                    <a:pt x="0" y="89"/>
                  </a:lnTo>
                  <a:lnTo>
                    <a:pt x="45" y="0"/>
                  </a:lnTo>
                  <a:lnTo>
                    <a:pt x="67" y="22"/>
                  </a:lnTo>
                  <a:close/>
                </a:path>
              </a:pathLst>
            </a:custGeom>
            <a:solidFill>
              <a:srgbClr val="000000"/>
            </a:solidFill>
            <a:ln w="25400">
              <a:solidFill>
                <a:srgbClr val="000000"/>
              </a:solidFill>
              <a:round/>
              <a:headEnd/>
              <a:tailEnd/>
            </a:ln>
          </p:spPr>
          <p:txBody>
            <a:bodyPr/>
            <a:lstStyle/>
            <a:p>
              <a:endParaRPr lang="en-US"/>
            </a:p>
          </p:txBody>
        </p:sp>
        <p:sp>
          <p:nvSpPr>
            <p:cNvPr id="19484" name="Freeform 27"/>
            <p:cNvSpPr>
              <a:spLocks/>
            </p:cNvSpPr>
            <p:nvPr/>
          </p:nvSpPr>
          <p:spPr bwMode="auto">
            <a:xfrm>
              <a:off x="3104" y="1936"/>
              <a:ext cx="111" cy="89"/>
            </a:xfrm>
            <a:custGeom>
              <a:avLst/>
              <a:gdLst>
                <a:gd name="T0" fmla="*/ 22 w 111"/>
                <a:gd name="T1" fmla="*/ 66 h 89"/>
                <a:gd name="T2" fmla="*/ 0 w 111"/>
                <a:gd name="T3" fmla="*/ 44 h 89"/>
                <a:gd name="T4" fmla="*/ 111 w 111"/>
                <a:gd name="T5" fmla="*/ 0 h 89"/>
                <a:gd name="T6" fmla="*/ 44 w 111"/>
                <a:gd name="T7" fmla="*/ 89 h 89"/>
                <a:gd name="T8" fmla="*/ 22 w 111"/>
                <a:gd name="T9" fmla="*/ 66 h 89"/>
                <a:gd name="T10" fmla="*/ 0 60000 65536"/>
                <a:gd name="T11" fmla="*/ 0 60000 65536"/>
                <a:gd name="T12" fmla="*/ 0 60000 65536"/>
                <a:gd name="T13" fmla="*/ 0 60000 65536"/>
                <a:gd name="T14" fmla="*/ 0 60000 65536"/>
                <a:gd name="T15" fmla="*/ 0 w 111"/>
                <a:gd name="T16" fmla="*/ 0 h 89"/>
                <a:gd name="T17" fmla="*/ 111 w 111"/>
                <a:gd name="T18" fmla="*/ 89 h 89"/>
              </a:gdLst>
              <a:ahLst/>
              <a:cxnLst>
                <a:cxn ang="T10">
                  <a:pos x="T0" y="T1"/>
                </a:cxn>
                <a:cxn ang="T11">
                  <a:pos x="T2" y="T3"/>
                </a:cxn>
                <a:cxn ang="T12">
                  <a:pos x="T4" y="T5"/>
                </a:cxn>
                <a:cxn ang="T13">
                  <a:pos x="T6" y="T7"/>
                </a:cxn>
                <a:cxn ang="T14">
                  <a:pos x="T8" y="T9"/>
                </a:cxn>
              </a:cxnLst>
              <a:rect l="T15" t="T16" r="T17" b="T18"/>
              <a:pathLst>
                <a:path w="111" h="89">
                  <a:moveTo>
                    <a:pt x="22" y="66"/>
                  </a:moveTo>
                  <a:lnTo>
                    <a:pt x="0" y="44"/>
                  </a:lnTo>
                  <a:lnTo>
                    <a:pt x="111" y="0"/>
                  </a:lnTo>
                  <a:lnTo>
                    <a:pt x="44" y="89"/>
                  </a:lnTo>
                  <a:lnTo>
                    <a:pt x="22" y="66"/>
                  </a:lnTo>
                  <a:close/>
                </a:path>
              </a:pathLst>
            </a:custGeom>
            <a:solidFill>
              <a:srgbClr val="000000"/>
            </a:solidFill>
            <a:ln w="25400">
              <a:solidFill>
                <a:srgbClr val="000000"/>
              </a:solidFill>
              <a:round/>
              <a:headEnd/>
              <a:tailEnd/>
            </a:ln>
          </p:spPr>
          <p:txBody>
            <a:bodyPr/>
            <a:lstStyle/>
            <a:p>
              <a:endParaRPr lang="en-US"/>
            </a:p>
          </p:txBody>
        </p:sp>
        <p:sp>
          <p:nvSpPr>
            <p:cNvPr id="19485" name="Line 28"/>
            <p:cNvSpPr>
              <a:spLocks noChangeShapeType="1"/>
            </p:cNvSpPr>
            <p:nvPr/>
          </p:nvSpPr>
          <p:spPr bwMode="auto">
            <a:xfrm flipV="1">
              <a:off x="2546" y="2002"/>
              <a:ext cx="580" cy="5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6" name="Freeform 29"/>
            <p:cNvSpPr>
              <a:spLocks/>
            </p:cNvSpPr>
            <p:nvPr/>
          </p:nvSpPr>
          <p:spPr bwMode="auto">
            <a:xfrm>
              <a:off x="3661" y="2002"/>
              <a:ext cx="67" cy="112"/>
            </a:xfrm>
            <a:custGeom>
              <a:avLst/>
              <a:gdLst>
                <a:gd name="T0" fmla="*/ 45 w 67"/>
                <a:gd name="T1" fmla="*/ 112 h 112"/>
                <a:gd name="T2" fmla="*/ 22 w 67"/>
                <a:gd name="T3" fmla="*/ 112 h 112"/>
                <a:gd name="T4" fmla="*/ 0 w 67"/>
                <a:gd name="T5" fmla="*/ 0 h 112"/>
                <a:gd name="T6" fmla="*/ 67 w 67"/>
                <a:gd name="T7" fmla="*/ 90 h 112"/>
                <a:gd name="T8" fmla="*/ 45 w 67"/>
                <a:gd name="T9" fmla="*/ 112 h 112"/>
                <a:gd name="T10" fmla="*/ 0 60000 65536"/>
                <a:gd name="T11" fmla="*/ 0 60000 65536"/>
                <a:gd name="T12" fmla="*/ 0 60000 65536"/>
                <a:gd name="T13" fmla="*/ 0 60000 65536"/>
                <a:gd name="T14" fmla="*/ 0 60000 65536"/>
                <a:gd name="T15" fmla="*/ 0 w 67"/>
                <a:gd name="T16" fmla="*/ 0 h 112"/>
                <a:gd name="T17" fmla="*/ 67 w 67"/>
                <a:gd name="T18" fmla="*/ 112 h 112"/>
              </a:gdLst>
              <a:ahLst/>
              <a:cxnLst>
                <a:cxn ang="T10">
                  <a:pos x="T0" y="T1"/>
                </a:cxn>
                <a:cxn ang="T11">
                  <a:pos x="T2" y="T3"/>
                </a:cxn>
                <a:cxn ang="T12">
                  <a:pos x="T4" y="T5"/>
                </a:cxn>
                <a:cxn ang="T13">
                  <a:pos x="T6" y="T7"/>
                </a:cxn>
                <a:cxn ang="T14">
                  <a:pos x="T8" y="T9"/>
                </a:cxn>
              </a:cxnLst>
              <a:rect l="T15" t="T16" r="T17" b="T18"/>
              <a:pathLst>
                <a:path w="67" h="112">
                  <a:moveTo>
                    <a:pt x="45" y="112"/>
                  </a:moveTo>
                  <a:lnTo>
                    <a:pt x="22" y="112"/>
                  </a:lnTo>
                  <a:lnTo>
                    <a:pt x="0" y="0"/>
                  </a:lnTo>
                  <a:lnTo>
                    <a:pt x="67" y="90"/>
                  </a:lnTo>
                  <a:lnTo>
                    <a:pt x="45" y="112"/>
                  </a:lnTo>
                  <a:close/>
                </a:path>
              </a:pathLst>
            </a:custGeom>
            <a:solidFill>
              <a:srgbClr val="000000"/>
            </a:solidFill>
            <a:ln w="25400">
              <a:solidFill>
                <a:srgbClr val="000000"/>
              </a:solidFill>
              <a:round/>
              <a:headEnd/>
              <a:tailEnd/>
            </a:ln>
          </p:spPr>
          <p:txBody>
            <a:bodyPr/>
            <a:lstStyle/>
            <a:p>
              <a:endParaRPr lang="en-US"/>
            </a:p>
          </p:txBody>
        </p:sp>
        <p:sp>
          <p:nvSpPr>
            <p:cNvPr id="19487" name="Freeform 30"/>
            <p:cNvSpPr>
              <a:spLocks/>
            </p:cNvSpPr>
            <p:nvPr/>
          </p:nvSpPr>
          <p:spPr bwMode="auto">
            <a:xfrm>
              <a:off x="3773" y="2337"/>
              <a:ext cx="89" cy="111"/>
            </a:xfrm>
            <a:custGeom>
              <a:avLst/>
              <a:gdLst>
                <a:gd name="T0" fmla="*/ 44 w 89"/>
                <a:gd name="T1" fmla="*/ 0 h 111"/>
                <a:gd name="T2" fmla="*/ 66 w 89"/>
                <a:gd name="T3" fmla="*/ 0 h 111"/>
                <a:gd name="T4" fmla="*/ 89 w 89"/>
                <a:gd name="T5" fmla="*/ 111 h 111"/>
                <a:gd name="T6" fmla="*/ 0 w 89"/>
                <a:gd name="T7" fmla="*/ 22 h 111"/>
                <a:gd name="T8" fmla="*/ 44 w 89"/>
                <a:gd name="T9" fmla="*/ 0 h 111"/>
                <a:gd name="T10" fmla="*/ 0 60000 65536"/>
                <a:gd name="T11" fmla="*/ 0 60000 65536"/>
                <a:gd name="T12" fmla="*/ 0 60000 65536"/>
                <a:gd name="T13" fmla="*/ 0 60000 65536"/>
                <a:gd name="T14" fmla="*/ 0 60000 65536"/>
                <a:gd name="T15" fmla="*/ 0 w 89"/>
                <a:gd name="T16" fmla="*/ 0 h 111"/>
                <a:gd name="T17" fmla="*/ 89 w 89"/>
                <a:gd name="T18" fmla="*/ 111 h 111"/>
              </a:gdLst>
              <a:ahLst/>
              <a:cxnLst>
                <a:cxn ang="T10">
                  <a:pos x="T0" y="T1"/>
                </a:cxn>
                <a:cxn ang="T11">
                  <a:pos x="T2" y="T3"/>
                </a:cxn>
                <a:cxn ang="T12">
                  <a:pos x="T4" y="T5"/>
                </a:cxn>
                <a:cxn ang="T13">
                  <a:pos x="T6" y="T7"/>
                </a:cxn>
                <a:cxn ang="T14">
                  <a:pos x="T8" y="T9"/>
                </a:cxn>
              </a:cxnLst>
              <a:rect l="T15" t="T16" r="T17" b="T18"/>
              <a:pathLst>
                <a:path w="89" h="111">
                  <a:moveTo>
                    <a:pt x="44" y="0"/>
                  </a:moveTo>
                  <a:lnTo>
                    <a:pt x="66" y="0"/>
                  </a:lnTo>
                  <a:lnTo>
                    <a:pt x="89" y="111"/>
                  </a:lnTo>
                  <a:lnTo>
                    <a:pt x="0" y="22"/>
                  </a:lnTo>
                  <a:lnTo>
                    <a:pt x="44" y="0"/>
                  </a:lnTo>
                  <a:close/>
                </a:path>
              </a:pathLst>
            </a:custGeom>
            <a:solidFill>
              <a:srgbClr val="000000"/>
            </a:solidFill>
            <a:ln w="25400">
              <a:solidFill>
                <a:srgbClr val="000000"/>
              </a:solidFill>
              <a:round/>
              <a:headEnd/>
              <a:tailEnd/>
            </a:ln>
          </p:spPr>
          <p:txBody>
            <a:bodyPr/>
            <a:lstStyle/>
            <a:p>
              <a:endParaRPr lang="en-US"/>
            </a:p>
          </p:txBody>
        </p:sp>
        <p:sp>
          <p:nvSpPr>
            <p:cNvPr id="19488" name="Line 31"/>
            <p:cNvSpPr>
              <a:spLocks noChangeShapeType="1"/>
            </p:cNvSpPr>
            <p:nvPr/>
          </p:nvSpPr>
          <p:spPr bwMode="auto">
            <a:xfrm>
              <a:off x="3706" y="2114"/>
              <a:ext cx="89" cy="2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9" name="Freeform 32"/>
            <p:cNvSpPr>
              <a:spLocks/>
            </p:cNvSpPr>
            <p:nvPr/>
          </p:nvSpPr>
          <p:spPr bwMode="auto">
            <a:xfrm>
              <a:off x="4508" y="1512"/>
              <a:ext cx="112" cy="67"/>
            </a:xfrm>
            <a:custGeom>
              <a:avLst/>
              <a:gdLst>
                <a:gd name="T0" fmla="*/ 23 w 112"/>
                <a:gd name="T1" fmla="*/ 22 h 67"/>
                <a:gd name="T2" fmla="*/ 0 w 112"/>
                <a:gd name="T3" fmla="*/ 0 h 67"/>
                <a:gd name="T4" fmla="*/ 112 w 112"/>
                <a:gd name="T5" fmla="*/ 22 h 67"/>
                <a:gd name="T6" fmla="*/ 23 w 112"/>
                <a:gd name="T7" fmla="*/ 67 h 67"/>
                <a:gd name="T8" fmla="*/ 23 w 112"/>
                <a:gd name="T9" fmla="*/ 22 h 67"/>
                <a:gd name="T10" fmla="*/ 0 60000 65536"/>
                <a:gd name="T11" fmla="*/ 0 60000 65536"/>
                <a:gd name="T12" fmla="*/ 0 60000 65536"/>
                <a:gd name="T13" fmla="*/ 0 60000 65536"/>
                <a:gd name="T14" fmla="*/ 0 60000 65536"/>
                <a:gd name="T15" fmla="*/ 0 w 112"/>
                <a:gd name="T16" fmla="*/ 0 h 67"/>
                <a:gd name="T17" fmla="*/ 112 w 112"/>
                <a:gd name="T18" fmla="*/ 67 h 67"/>
              </a:gdLst>
              <a:ahLst/>
              <a:cxnLst>
                <a:cxn ang="T10">
                  <a:pos x="T0" y="T1"/>
                </a:cxn>
                <a:cxn ang="T11">
                  <a:pos x="T2" y="T3"/>
                </a:cxn>
                <a:cxn ang="T12">
                  <a:pos x="T4" y="T5"/>
                </a:cxn>
                <a:cxn ang="T13">
                  <a:pos x="T6" y="T7"/>
                </a:cxn>
                <a:cxn ang="T14">
                  <a:pos x="T8" y="T9"/>
                </a:cxn>
              </a:cxnLst>
              <a:rect l="T15" t="T16" r="T17" b="T18"/>
              <a:pathLst>
                <a:path w="112" h="67">
                  <a:moveTo>
                    <a:pt x="23" y="22"/>
                  </a:moveTo>
                  <a:lnTo>
                    <a:pt x="0" y="0"/>
                  </a:lnTo>
                  <a:lnTo>
                    <a:pt x="112" y="22"/>
                  </a:lnTo>
                  <a:lnTo>
                    <a:pt x="23" y="67"/>
                  </a:lnTo>
                  <a:lnTo>
                    <a:pt x="23" y="22"/>
                  </a:lnTo>
                  <a:close/>
                </a:path>
              </a:pathLst>
            </a:custGeom>
            <a:solidFill>
              <a:srgbClr val="000000"/>
            </a:solidFill>
            <a:ln w="25400">
              <a:solidFill>
                <a:srgbClr val="000000"/>
              </a:solidFill>
              <a:round/>
              <a:headEnd/>
              <a:tailEnd/>
            </a:ln>
          </p:spPr>
          <p:txBody>
            <a:bodyPr/>
            <a:lstStyle/>
            <a:p>
              <a:endParaRPr lang="en-US"/>
            </a:p>
          </p:txBody>
        </p:sp>
        <p:sp>
          <p:nvSpPr>
            <p:cNvPr id="19490" name="Freeform 33"/>
            <p:cNvSpPr>
              <a:spLocks/>
            </p:cNvSpPr>
            <p:nvPr/>
          </p:nvSpPr>
          <p:spPr bwMode="auto">
            <a:xfrm>
              <a:off x="3951" y="1557"/>
              <a:ext cx="111" cy="44"/>
            </a:xfrm>
            <a:custGeom>
              <a:avLst/>
              <a:gdLst>
                <a:gd name="T0" fmla="*/ 89 w 111"/>
                <a:gd name="T1" fmla="*/ 22 h 44"/>
                <a:gd name="T2" fmla="*/ 111 w 111"/>
                <a:gd name="T3" fmla="*/ 44 h 44"/>
                <a:gd name="T4" fmla="*/ 0 w 111"/>
                <a:gd name="T5" fmla="*/ 22 h 44"/>
                <a:gd name="T6" fmla="*/ 89 w 111"/>
                <a:gd name="T7" fmla="*/ 0 h 44"/>
                <a:gd name="T8" fmla="*/ 89 w 111"/>
                <a:gd name="T9" fmla="*/ 22 h 44"/>
                <a:gd name="T10" fmla="*/ 0 60000 65536"/>
                <a:gd name="T11" fmla="*/ 0 60000 65536"/>
                <a:gd name="T12" fmla="*/ 0 60000 65536"/>
                <a:gd name="T13" fmla="*/ 0 60000 65536"/>
                <a:gd name="T14" fmla="*/ 0 60000 65536"/>
                <a:gd name="T15" fmla="*/ 0 w 111"/>
                <a:gd name="T16" fmla="*/ 0 h 44"/>
                <a:gd name="T17" fmla="*/ 111 w 111"/>
                <a:gd name="T18" fmla="*/ 44 h 44"/>
              </a:gdLst>
              <a:ahLst/>
              <a:cxnLst>
                <a:cxn ang="T10">
                  <a:pos x="T0" y="T1"/>
                </a:cxn>
                <a:cxn ang="T11">
                  <a:pos x="T2" y="T3"/>
                </a:cxn>
                <a:cxn ang="T12">
                  <a:pos x="T4" y="T5"/>
                </a:cxn>
                <a:cxn ang="T13">
                  <a:pos x="T6" y="T7"/>
                </a:cxn>
                <a:cxn ang="T14">
                  <a:pos x="T8" y="T9"/>
                </a:cxn>
              </a:cxnLst>
              <a:rect l="T15" t="T16" r="T17" b="T18"/>
              <a:pathLst>
                <a:path w="111" h="44">
                  <a:moveTo>
                    <a:pt x="89" y="22"/>
                  </a:moveTo>
                  <a:lnTo>
                    <a:pt x="111" y="44"/>
                  </a:lnTo>
                  <a:lnTo>
                    <a:pt x="0" y="22"/>
                  </a:lnTo>
                  <a:lnTo>
                    <a:pt x="89" y="0"/>
                  </a:lnTo>
                  <a:lnTo>
                    <a:pt x="89" y="22"/>
                  </a:lnTo>
                  <a:close/>
                </a:path>
              </a:pathLst>
            </a:custGeom>
            <a:solidFill>
              <a:srgbClr val="000000"/>
            </a:solidFill>
            <a:ln w="25400">
              <a:solidFill>
                <a:srgbClr val="000000"/>
              </a:solidFill>
              <a:round/>
              <a:headEnd/>
              <a:tailEnd/>
            </a:ln>
          </p:spPr>
          <p:txBody>
            <a:bodyPr/>
            <a:lstStyle/>
            <a:p>
              <a:endParaRPr lang="en-US"/>
            </a:p>
          </p:txBody>
        </p:sp>
        <p:sp>
          <p:nvSpPr>
            <p:cNvPr id="19491" name="Line 34"/>
            <p:cNvSpPr>
              <a:spLocks noChangeShapeType="1"/>
            </p:cNvSpPr>
            <p:nvPr/>
          </p:nvSpPr>
          <p:spPr bwMode="auto">
            <a:xfrm flipH="1">
              <a:off x="4062" y="1534"/>
              <a:ext cx="446" cy="4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2" name="Rectangle 35"/>
            <p:cNvSpPr>
              <a:spLocks noChangeArrowheads="1"/>
            </p:cNvSpPr>
            <p:nvPr/>
          </p:nvSpPr>
          <p:spPr bwMode="auto">
            <a:xfrm>
              <a:off x="1900" y="2560"/>
              <a:ext cx="535" cy="5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9493" name="Rectangle 36"/>
            <p:cNvSpPr>
              <a:spLocks noChangeArrowheads="1"/>
            </p:cNvSpPr>
            <p:nvPr/>
          </p:nvSpPr>
          <p:spPr bwMode="auto">
            <a:xfrm>
              <a:off x="1922" y="1356"/>
              <a:ext cx="535" cy="53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9494" name="Oval 37"/>
            <p:cNvSpPr>
              <a:spLocks noChangeArrowheads="1"/>
            </p:cNvSpPr>
            <p:nvPr/>
          </p:nvSpPr>
          <p:spPr bwMode="auto">
            <a:xfrm>
              <a:off x="3148" y="1289"/>
              <a:ext cx="758" cy="736"/>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9495" name="Rectangle 38"/>
            <p:cNvSpPr>
              <a:spLocks noChangeArrowheads="1"/>
            </p:cNvSpPr>
            <p:nvPr/>
          </p:nvSpPr>
          <p:spPr bwMode="auto">
            <a:xfrm>
              <a:off x="3371" y="1546"/>
              <a:ext cx="28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300">
                  <a:solidFill>
                    <a:srgbClr val="000000"/>
                  </a:solidFill>
                  <a:latin typeface="Arial" charset="0"/>
                </a:rPr>
                <a:t>RM</a:t>
              </a:r>
              <a:endParaRPr lang="en-GB" altLang="en-US">
                <a:latin typeface="Times" charset="0"/>
              </a:endParaRPr>
            </a:p>
          </p:txBody>
        </p:sp>
        <p:sp>
          <p:nvSpPr>
            <p:cNvPr id="19496" name="Oval 39"/>
            <p:cNvSpPr>
              <a:spLocks noChangeArrowheads="1"/>
            </p:cNvSpPr>
            <p:nvPr/>
          </p:nvSpPr>
          <p:spPr bwMode="auto">
            <a:xfrm>
              <a:off x="3639" y="2448"/>
              <a:ext cx="758" cy="736"/>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9497" name="Rectangle 40"/>
            <p:cNvSpPr>
              <a:spLocks noChangeArrowheads="1"/>
            </p:cNvSpPr>
            <p:nvPr/>
          </p:nvSpPr>
          <p:spPr bwMode="auto">
            <a:xfrm>
              <a:off x="3878" y="2727"/>
              <a:ext cx="28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2300">
                  <a:solidFill>
                    <a:srgbClr val="000000"/>
                  </a:solidFill>
                  <a:latin typeface="Arial" charset="0"/>
                </a:rPr>
                <a:t>RM</a:t>
              </a:r>
              <a:endParaRPr lang="en-GB" altLang="en-US">
                <a:latin typeface="Times"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Passive Replication Steps</a:t>
            </a:r>
          </a:p>
        </p:txBody>
      </p:sp>
      <p:sp>
        <p:nvSpPr>
          <p:cNvPr id="20483" name="Rectangle 3"/>
          <p:cNvSpPr>
            <a:spLocks noGrp="1" noChangeArrowheads="1"/>
          </p:cNvSpPr>
          <p:nvPr>
            <p:ph idx="1"/>
          </p:nvPr>
        </p:nvSpPr>
        <p:spPr>
          <a:xfrm>
            <a:off x="152400" y="1676400"/>
            <a:ext cx="8839200" cy="4495800"/>
          </a:xfrm>
        </p:spPr>
        <p:txBody>
          <a:bodyPr/>
          <a:lstStyle/>
          <a:p>
            <a:pPr marL="609600" indent="-609600" algn="just" eaLnBrk="1" hangingPunct="1">
              <a:buFont typeface="Wingdings" charset="2"/>
              <a:buAutoNum type="arabicPeriod"/>
            </a:pPr>
            <a:r>
              <a:rPr lang="en-US" altLang="en-US" sz="2800">
                <a:solidFill>
                  <a:schemeClr val="hlink"/>
                </a:solidFill>
              </a:rPr>
              <a:t>Request</a:t>
            </a:r>
            <a:r>
              <a:rPr lang="en-US" altLang="en-US" sz="2800"/>
              <a:t>: front end issues a request with a unique identifier to the primary replica manager.</a:t>
            </a:r>
          </a:p>
          <a:p>
            <a:pPr marL="609600" indent="-609600" algn="just" eaLnBrk="1" hangingPunct="1">
              <a:buFont typeface="Wingdings" charset="2"/>
              <a:buAutoNum type="arabicPeriod"/>
            </a:pPr>
            <a:r>
              <a:rPr lang="en-US" altLang="en-US" sz="2800">
                <a:solidFill>
                  <a:schemeClr val="hlink"/>
                </a:solidFill>
              </a:rPr>
              <a:t>Coordination</a:t>
            </a:r>
            <a:r>
              <a:rPr lang="en-US" altLang="en-US" sz="2800"/>
              <a:t>: primary processes request atomically, checking ID for duplicate requests.</a:t>
            </a:r>
          </a:p>
          <a:p>
            <a:pPr marL="609600" indent="-609600" algn="just" eaLnBrk="1" hangingPunct="1">
              <a:buFont typeface="Wingdings" charset="2"/>
              <a:buAutoNum type="arabicPeriod"/>
            </a:pPr>
            <a:r>
              <a:rPr lang="en-US" altLang="en-US" sz="2800">
                <a:solidFill>
                  <a:schemeClr val="hlink"/>
                </a:solidFill>
              </a:rPr>
              <a:t>Execution</a:t>
            </a:r>
            <a:r>
              <a:rPr lang="en-US" altLang="en-US" sz="2800"/>
              <a:t>: request is processed and stored.</a:t>
            </a:r>
          </a:p>
          <a:p>
            <a:pPr marL="609600" indent="-609600" algn="just" eaLnBrk="1" hangingPunct="1">
              <a:buFont typeface="Wingdings" charset="2"/>
              <a:buAutoNum type="arabicPeriod"/>
            </a:pPr>
            <a:r>
              <a:rPr lang="en-US" altLang="en-US" sz="2800">
                <a:solidFill>
                  <a:schemeClr val="hlink"/>
                </a:solidFill>
              </a:rPr>
              <a:t>Agreement</a:t>
            </a:r>
            <a:r>
              <a:rPr lang="en-US" altLang="en-US" sz="2800"/>
              <a:t>: if an update, primary sends info to backups, which update and acknowledge.</a:t>
            </a:r>
          </a:p>
          <a:p>
            <a:pPr marL="609600" indent="-609600" algn="just" eaLnBrk="1" hangingPunct="1">
              <a:buFont typeface="Wingdings" charset="2"/>
              <a:buAutoNum type="arabicPeriod"/>
            </a:pPr>
            <a:r>
              <a:rPr lang="en-US" altLang="en-US" sz="2800">
                <a:solidFill>
                  <a:schemeClr val="hlink"/>
                </a:solidFill>
              </a:rPr>
              <a:t>Response</a:t>
            </a:r>
            <a:r>
              <a:rPr lang="en-US" altLang="en-US" sz="2800"/>
              <a:t>: primary notifies front end, which passes information to client.</a:t>
            </a:r>
          </a:p>
        </p:txBody>
      </p:sp>
      <p:sp>
        <p:nvSpPr>
          <p:cNvPr id="204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07CB98A-EFD9-8E42-BD42-9A0F42F8FDC2}" type="slidenum">
              <a:rPr lang="en-US" altLang="en-US">
                <a:latin typeface="Arial" charset="0"/>
              </a:rPr>
              <a:pPr/>
              <a:t>16</a:t>
            </a:fld>
            <a:endParaRPr lang="en-US" altLang="en-US">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7500" y="52388"/>
            <a:ext cx="7302500" cy="1431925"/>
          </a:xfrm>
        </p:spPr>
        <p:txBody>
          <a:bodyPr/>
          <a:lstStyle/>
          <a:p>
            <a:pPr eaLnBrk="1" hangingPunct="1"/>
            <a:r>
              <a:rPr lang="en-US" altLang="en-US"/>
              <a:t>Passive Replication Discussion</a:t>
            </a:r>
          </a:p>
        </p:txBody>
      </p:sp>
      <p:sp>
        <p:nvSpPr>
          <p:cNvPr id="21507" name="Rectangle 3"/>
          <p:cNvSpPr>
            <a:spLocks noGrp="1" noChangeArrowheads="1"/>
          </p:cNvSpPr>
          <p:nvPr>
            <p:ph idx="1"/>
          </p:nvPr>
        </p:nvSpPr>
        <p:spPr>
          <a:xfrm>
            <a:off x="152400" y="1676400"/>
            <a:ext cx="8763000" cy="4419600"/>
          </a:xfrm>
        </p:spPr>
        <p:txBody>
          <a:bodyPr rtlCol="0">
            <a:normAutofit lnSpcReduction="10000"/>
          </a:bodyPr>
          <a:lstStyle/>
          <a:p>
            <a:pPr algn="just" eaLnBrk="1" hangingPunct="1">
              <a:buFont typeface="Arial" panose="020B0604020202020204" pitchFamily="34" charset="0"/>
              <a:buChar char="•"/>
              <a:defRPr/>
            </a:pPr>
            <a:r>
              <a:rPr lang="en-US" sz="3200" smtClean="0"/>
              <a:t>Passive replication gives fault tolerance at a cost in performance.  There is a high overhead to updating the replicas, so it gives lower performance than non-replicated objects.</a:t>
            </a:r>
          </a:p>
          <a:p>
            <a:pPr algn="just" eaLnBrk="1" hangingPunct="1">
              <a:buFont typeface="Arial" panose="020B0604020202020204" pitchFamily="34" charset="0"/>
              <a:buChar char="•"/>
              <a:defRPr/>
            </a:pPr>
            <a:r>
              <a:rPr lang="en-US" sz="3200" smtClean="0"/>
              <a:t>One variation is to allow read-only requests to be made to backup replica managers, but send all updates to the primary. This has limited value for </a:t>
            </a:r>
            <a:r>
              <a:rPr lang="en-US" sz="3200" smtClean="0">
                <a:solidFill>
                  <a:schemeClr val="hlink"/>
                </a:solidFill>
              </a:rPr>
              <a:t>transaction processing</a:t>
            </a:r>
            <a:r>
              <a:rPr lang="en-US" sz="3200" smtClean="0"/>
              <a:t> systems (mostly update requests) but is very effective for </a:t>
            </a:r>
            <a:r>
              <a:rPr lang="en-US" sz="3200" smtClean="0">
                <a:solidFill>
                  <a:schemeClr val="hlink"/>
                </a:solidFill>
              </a:rPr>
              <a:t>decision support systems</a:t>
            </a:r>
            <a:r>
              <a:rPr lang="en-US" sz="3200" smtClean="0"/>
              <a:t> (mostly read-only requests).</a:t>
            </a:r>
          </a:p>
        </p:txBody>
      </p:sp>
      <p:sp>
        <p:nvSpPr>
          <p:cNvPr id="215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D8EA6AFD-4436-5947-AB92-7353F564232E}" type="slidenum">
              <a:rPr lang="en-US" altLang="en-US">
                <a:latin typeface="Arial" charset="0"/>
              </a:rPr>
              <a:pPr/>
              <a:t>17</a:t>
            </a:fld>
            <a:endParaRPr lang="en-US" altLang="en-US">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Discussion Question</a:t>
            </a:r>
          </a:p>
        </p:txBody>
      </p:sp>
      <p:sp>
        <p:nvSpPr>
          <p:cNvPr id="22531" name="Rectangle 3"/>
          <p:cNvSpPr>
            <a:spLocks noGrp="1" noChangeArrowheads="1"/>
          </p:cNvSpPr>
          <p:nvPr>
            <p:ph idx="1"/>
          </p:nvPr>
        </p:nvSpPr>
        <p:spPr/>
        <p:txBody>
          <a:bodyPr/>
          <a:lstStyle/>
          <a:p>
            <a:pPr algn="just" eaLnBrk="1" hangingPunct="1"/>
            <a:r>
              <a:rPr lang="en-US" altLang="en-US" sz="2800"/>
              <a:t>Why does a transaction processing system produce mostly update requests, while a decision support system uses mostly read-only requests?</a:t>
            </a:r>
          </a:p>
          <a:p>
            <a:pPr algn="just" eaLnBrk="1" hangingPunct="1"/>
            <a:r>
              <a:rPr lang="en-US" altLang="en-US" sz="2800" i="1"/>
              <a:t>Notes: Consider the distinction between individual transactions and aggregated data. Also consider real time versus delayed information.</a:t>
            </a:r>
          </a:p>
        </p:txBody>
      </p:sp>
      <p:sp>
        <p:nvSpPr>
          <p:cNvPr id="225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0959844-0B4D-674E-9360-5FFE084A7ECA}" type="slidenum">
              <a:rPr lang="en-US" altLang="en-US">
                <a:latin typeface="Arial" charset="0"/>
              </a:rPr>
              <a:pPr/>
              <a:t>18</a:t>
            </a:fld>
            <a:endParaRPr lang="en-US" altLang="en-US">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Active Replication</a:t>
            </a:r>
          </a:p>
        </p:txBody>
      </p:sp>
      <p:sp>
        <p:nvSpPr>
          <p:cNvPr id="23555" name="Rectangle 3"/>
          <p:cNvSpPr>
            <a:spLocks noGrp="1" noChangeArrowheads="1"/>
          </p:cNvSpPr>
          <p:nvPr>
            <p:ph idx="1"/>
          </p:nvPr>
        </p:nvSpPr>
        <p:spPr>
          <a:xfrm>
            <a:off x="228600" y="1752600"/>
            <a:ext cx="8610600" cy="4419600"/>
          </a:xfrm>
        </p:spPr>
        <p:txBody>
          <a:bodyPr/>
          <a:lstStyle/>
          <a:p>
            <a:pPr algn="just" eaLnBrk="1" hangingPunct="1"/>
            <a:r>
              <a:rPr lang="en-US" altLang="en-US" sz="3200"/>
              <a:t>Where update volume or other factors such as </a:t>
            </a:r>
            <a:r>
              <a:rPr lang="en-US" altLang="en-US" sz="3200" u="sng"/>
              <a:t>partitioned networks demand updates to more than one replica at the same time</a:t>
            </a:r>
            <a:r>
              <a:rPr lang="en-US" altLang="en-US" sz="3200"/>
              <a:t>, passive replication may be unsuitable.</a:t>
            </a:r>
          </a:p>
          <a:p>
            <a:pPr algn="just" eaLnBrk="1" hangingPunct="1"/>
            <a:endParaRPr lang="en-US" altLang="en-US" sz="3200"/>
          </a:p>
          <a:p>
            <a:pPr algn="just" eaLnBrk="1" hangingPunct="1"/>
            <a:r>
              <a:rPr lang="en-US" altLang="en-US" sz="3200"/>
              <a:t>Slide 15.5 shows a model for </a:t>
            </a:r>
            <a:r>
              <a:rPr lang="en-US" altLang="en-US" sz="3200">
                <a:solidFill>
                  <a:schemeClr val="hlink"/>
                </a:solidFill>
              </a:rPr>
              <a:t>active replication</a:t>
            </a:r>
            <a:r>
              <a:rPr lang="en-US" altLang="en-US" sz="3200"/>
              <a:t>. In this case, we are still considering fault tolerance alone without performance enhancement, as this model also has a high overhead.  </a:t>
            </a:r>
          </a:p>
        </p:txBody>
      </p:sp>
      <p:sp>
        <p:nvSpPr>
          <p:cNvPr id="235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66F58024-DF26-3E4B-A754-708C029FEAE3}" type="slidenum">
              <a:rPr lang="en-US" altLang="en-US">
                <a:latin typeface="Arial" charset="0"/>
              </a:rPr>
              <a:pPr/>
              <a:t>19</a:t>
            </a:fld>
            <a:endParaRPr lang="en-US" altLang="en-US">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Replication</a:t>
            </a:r>
          </a:p>
        </p:txBody>
      </p:sp>
      <p:sp>
        <p:nvSpPr>
          <p:cNvPr id="6147" name="Rectangle 3"/>
          <p:cNvSpPr>
            <a:spLocks noGrp="1" noChangeArrowheads="1"/>
          </p:cNvSpPr>
          <p:nvPr>
            <p:ph idx="1"/>
          </p:nvPr>
        </p:nvSpPr>
        <p:spPr/>
        <p:txBody>
          <a:bodyPr/>
          <a:lstStyle/>
          <a:p>
            <a:pPr algn="just" eaLnBrk="1" hangingPunct="1"/>
            <a:r>
              <a:rPr lang="en-US" altLang="en-US" sz="2800"/>
              <a:t>An important way to provide access to limited or heavily loaded resources and also to ensure access after failures is to duplicate those resources.  </a:t>
            </a:r>
            <a:r>
              <a:rPr lang="en-US" altLang="en-US" sz="2800">
                <a:solidFill>
                  <a:schemeClr val="hlink"/>
                </a:solidFill>
              </a:rPr>
              <a:t>Replication</a:t>
            </a:r>
            <a:r>
              <a:rPr lang="en-US" altLang="en-US" sz="2800"/>
              <a:t> is important for </a:t>
            </a:r>
            <a:r>
              <a:rPr lang="en-US" altLang="en-US" sz="2800">
                <a:solidFill>
                  <a:schemeClr val="hlink"/>
                </a:solidFill>
              </a:rPr>
              <a:t>high availability</a:t>
            </a:r>
            <a:r>
              <a:rPr lang="en-US" altLang="en-US" sz="2800"/>
              <a:t>, </a:t>
            </a:r>
            <a:r>
              <a:rPr lang="en-US" altLang="en-US" sz="2800">
                <a:solidFill>
                  <a:schemeClr val="hlink"/>
                </a:solidFill>
              </a:rPr>
              <a:t>performance enhancement</a:t>
            </a:r>
            <a:r>
              <a:rPr lang="en-US" altLang="en-US" sz="2800"/>
              <a:t> and </a:t>
            </a:r>
            <a:r>
              <a:rPr lang="en-US" altLang="en-US" sz="2800">
                <a:solidFill>
                  <a:schemeClr val="hlink"/>
                </a:solidFill>
              </a:rPr>
              <a:t>fault tolerance</a:t>
            </a:r>
            <a:r>
              <a:rPr lang="en-US" altLang="en-US" sz="2800"/>
              <a:t>.</a:t>
            </a:r>
          </a:p>
        </p:txBody>
      </p:sp>
      <p:sp>
        <p:nvSpPr>
          <p:cNvPr id="61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217C0F1-BD64-6745-A266-5EF663AE191A}" type="slidenum">
              <a:rPr lang="en-US" altLang="en-US">
                <a:latin typeface="Arial" charset="0"/>
              </a:rPr>
              <a:pPr/>
              <a:t>2</a:t>
            </a:fld>
            <a:endParaRPr lang="en-US" altLang="en-US">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17500" y="762000"/>
            <a:ext cx="7531100" cy="762000"/>
          </a:xfrm>
        </p:spPr>
        <p:txBody>
          <a:bodyPr/>
          <a:lstStyle/>
          <a:p>
            <a:pPr eaLnBrk="1" hangingPunct="1"/>
            <a:r>
              <a:rPr lang="en-GB" altLang="en-US"/>
              <a:t>Figure 15.5 Active replication</a:t>
            </a:r>
            <a:endParaRPr lang="en-US" altLang="en-US"/>
          </a:p>
        </p:txBody>
      </p:sp>
      <p:sp>
        <p:nvSpPr>
          <p:cNvPr id="245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F4074CC-9229-9541-B191-E0698B50C4BB}" type="slidenum">
              <a:rPr lang="en-US" altLang="en-US">
                <a:latin typeface="Arial" charset="0"/>
              </a:rPr>
              <a:pPr/>
              <a:t>20</a:t>
            </a:fld>
            <a:endParaRPr lang="en-US" altLang="en-US">
              <a:latin typeface="Arial" charset="0"/>
            </a:endParaRPr>
          </a:p>
        </p:txBody>
      </p:sp>
      <p:grpSp>
        <p:nvGrpSpPr>
          <p:cNvPr id="24580" name="Group 52"/>
          <p:cNvGrpSpPr>
            <a:grpSpLocks/>
          </p:cNvGrpSpPr>
          <p:nvPr/>
        </p:nvGrpSpPr>
        <p:grpSpPr bwMode="auto">
          <a:xfrm>
            <a:off x="152400" y="1981200"/>
            <a:ext cx="8839200" cy="3886200"/>
            <a:chOff x="96" y="1248"/>
            <a:chExt cx="5568" cy="2448"/>
          </a:xfrm>
        </p:grpSpPr>
        <p:sp>
          <p:nvSpPr>
            <p:cNvPr id="24581" name="Rectangle 3"/>
            <p:cNvSpPr>
              <a:spLocks noChangeArrowheads="1"/>
            </p:cNvSpPr>
            <p:nvPr/>
          </p:nvSpPr>
          <p:spPr bwMode="auto">
            <a:xfrm>
              <a:off x="96" y="1248"/>
              <a:ext cx="5568" cy="244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grpSp>
          <p:nvGrpSpPr>
            <p:cNvPr id="24582" name="Group 4"/>
            <p:cNvGrpSpPr>
              <a:grpSpLocks/>
            </p:cNvGrpSpPr>
            <p:nvPr/>
          </p:nvGrpSpPr>
          <p:grpSpPr bwMode="auto">
            <a:xfrm>
              <a:off x="144" y="1344"/>
              <a:ext cx="5458" cy="2213"/>
              <a:chOff x="343" y="1043"/>
              <a:chExt cx="5458" cy="2213"/>
            </a:xfrm>
          </p:grpSpPr>
          <p:sp>
            <p:nvSpPr>
              <p:cNvPr id="24583" name="Rectangle 5"/>
              <p:cNvSpPr>
                <a:spLocks noChangeArrowheads="1"/>
              </p:cNvSpPr>
              <p:nvPr/>
            </p:nvSpPr>
            <p:spPr bwMode="auto">
              <a:xfrm>
                <a:off x="2316" y="1043"/>
                <a:ext cx="1531" cy="2213"/>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4584" name="Rectangle 6"/>
              <p:cNvSpPr>
                <a:spLocks noChangeArrowheads="1"/>
              </p:cNvSpPr>
              <p:nvPr/>
            </p:nvSpPr>
            <p:spPr bwMode="auto">
              <a:xfrm>
                <a:off x="4530" y="2066"/>
                <a:ext cx="19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FE</a:t>
                </a:r>
                <a:endParaRPr lang="en-GB" altLang="en-US">
                  <a:latin typeface="Times" charset="0"/>
                </a:endParaRPr>
              </a:p>
            </p:txBody>
          </p:sp>
          <p:sp>
            <p:nvSpPr>
              <p:cNvPr id="24585" name="Rectangle 7"/>
              <p:cNvSpPr>
                <a:spLocks noChangeArrowheads="1"/>
              </p:cNvSpPr>
              <p:nvPr/>
            </p:nvSpPr>
            <p:spPr bwMode="auto">
              <a:xfrm>
                <a:off x="5424" y="2066"/>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C</a:t>
                </a:r>
                <a:endParaRPr lang="en-GB" altLang="en-US">
                  <a:latin typeface="Times" charset="0"/>
                </a:endParaRPr>
              </a:p>
            </p:txBody>
          </p:sp>
          <p:sp>
            <p:nvSpPr>
              <p:cNvPr id="24586" name="Oval 8"/>
              <p:cNvSpPr>
                <a:spLocks noChangeArrowheads="1"/>
              </p:cNvSpPr>
              <p:nvPr/>
            </p:nvSpPr>
            <p:spPr bwMode="auto">
              <a:xfrm>
                <a:off x="5174" y="1854"/>
                <a:ext cx="627" cy="60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4587" name="Rectangle 9"/>
              <p:cNvSpPr>
                <a:spLocks noChangeArrowheads="1"/>
              </p:cNvSpPr>
              <p:nvPr/>
            </p:nvSpPr>
            <p:spPr bwMode="auto">
              <a:xfrm>
                <a:off x="4418" y="1946"/>
                <a:ext cx="443" cy="44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4588" name="Line 10"/>
              <p:cNvSpPr>
                <a:spLocks noChangeShapeType="1"/>
              </p:cNvSpPr>
              <p:nvPr/>
            </p:nvSpPr>
            <p:spPr bwMode="auto">
              <a:xfrm flipH="1">
                <a:off x="3810" y="2149"/>
                <a:ext cx="60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9" name="Freeform 11"/>
              <p:cNvSpPr>
                <a:spLocks/>
              </p:cNvSpPr>
              <p:nvPr/>
            </p:nvSpPr>
            <p:spPr bwMode="auto">
              <a:xfrm>
                <a:off x="4861" y="2131"/>
                <a:ext cx="92" cy="55"/>
              </a:xfrm>
              <a:custGeom>
                <a:avLst/>
                <a:gdLst>
                  <a:gd name="T0" fmla="*/ 92 w 92"/>
                  <a:gd name="T1" fmla="*/ 18 h 55"/>
                  <a:gd name="T2" fmla="*/ 92 w 92"/>
                  <a:gd name="T3" fmla="*/ 55 h 55"/>
                  <a:gd name="T4" fmla="*/ 0 w 92"/>
                  <a:gd name="T5" fmla="*/ 18 h 55"/>
                  <a:gd name="T6" fmla="*/ 92 w 92"/>
                  <a:gd name="T7" fmla="*/ 0 h 55"/>
                  <a:gd name="T8" fmla="*/ 92 w 92"/>
                  <a:gd name="T9" fmla="*/ 18 h 55"/>
                  <a:gd name="T10" fmla="*/ 0 60000 65536"/>
                  <a:gd name="T11" fmla="*/ 0 60000 65536"/>
                  <a:gd name="T12" fmla="*/ 0 60000 65536"/>
                  <a:gd name="T13" fmla="*/ 0 60000 65536"/>
                  <a:gd name="T14" fmla="*/ 0 60000 65536"/>
                  <a:gd name="T15" fmla="*/ 0 w 92"/>
                  <a:gd name="T16" fmla="*/ 0 h 55"/>
                  <a:gd name="T17" fmla="*/ 92 w 92"/>
                  <a:gd name="T18" fmla="*/ 55 h 55"/>
                </a:gdLst>
                <a:ahLst/>
                <a:cxnLst>
                  <a:cxn ang="T10">
                    <a:pos x="T0" y="T1"/>
                  </a:cxn>
                  <a:cxn ang="T11">
                    <a:pos x="T2" y="T3"/>
                  </a:cxn>
                  <a:cxn ang="T12">
                    <a:pos x="T4" y="T5"/>
                  </a:cxn>
                  <a:cxn ang="T13">
                    <a:pos x="T6" y="T7"/>
                  </a:cxn>
                  <a:cxn ang="T14">
                    <a:pos x="T8" y="T9"/>
                  </a:cxn>
                </a:cxnLst>
                <a:rect l="T15" t="T16" r="T17" b="T18"/>
                <a:pathLst>
                  <a:path w="92" h="55">
                    <a:moveTo>
                      <a:pt x="92" y="18"/>
                    </a:moveTo>
                    <a:lnTo>
                      <a:pt x="92" y="55"/>
                    </a:lnTo>
                    <a:lnTo>
                      <a:pt x="0" y="18"/>
                    </a:lnTo>
                    <a:lnTo>
                      <a:pt x="92" y="0"/>
                    </a:lnTo>
                    <a:lnTo>
                      <a:pt x="92" y="18"/>
                    </a:lnTo>
                    <a:close/>
                  </a:path>
                </a:pathLst>
              </a:custGeom>
              <a:solidFill>
                <a:srgbClr val="000000"/>
              </a:solidFill>
              <a:ln w="25400">
                <a:solidFill>
                  <a:srgbClr val="000000"/>
                </a:solidFill>
                <a:round/>
                <a:headEnd/>
                <a:tailEnd/>
              </a:ln>
            </p:spPr>
            <p:txBody>
              <a:bodyPr/>
              <a:lstStyle/>
              <a:p>
                <a:endParaRPr lang="en-US"/>
              </a:p>
            </p:txBody>
          </p:sp>
          <p:sp>
            <p:nvSpPr>
              <p:cNvPr id="24590" name="Freeform 12"/>
              <p:cNvSpPr>
                <a:spLocks/>
              </p:cNvSpPr>
              <p:nvPr/>
            </p:nvSpPr>
            <p:spPr bwMode="auto">
              <a:xfrm>
                <a:off x="5100" y="2131"/>
                <a:ext cx="93" cy="55"/>
              </a:xfrm>
              <a:custGeom>
                <a:avLst/>
                <a:gdLst>
                  <a:gd name="T0" fmla="*/ 0 w 93"/>
                  <a:gd name="T1" fmla="*/ 18 h 55"/>
                  <a:gd name="T2" fmla="*/ 0 w 93"/>
                  <a:gd name="T3" fmla="*/ 0 h 55"/>
                  <a:gd name="T4" fmla="*/ 93 w 93"/>
                  <a:gd name="T5" fmla="*/ 18 h 55"/>
                  <a:gd name="T6" fmla="*/ 0 w 93"/>
                  <a:gd name="T7" fmla="*/ 55 h 55"/>
                  <a:gd name="T8" fmla="*/ 0 w 93"/>
                  <a:gd name="T9" fmla="*/ 18 h 55"/>
                  <a:gd name="T10" fmla="*/ 0 60000 65536"/>
                  <a:gd name="T11" fmla="*/ 0 60000 65536"/>
                  <a:gd name="T12" fmla="*/ 0 60000 65536"/>
                  <a:gd name="T13" fmla="*/ 0 60000 65536"/>
                  <a:gd name="T14" fmla="*/ 0 60000 65536"/>
                  <a:gd name="T15" fmla="*/ 0 w 93"/>
                  <a:gd name="T16" fmla="*/ 0 h 55"/>
                  <a:gd name="T17" fmla="*/ 93 w 93"/>
                  <a:gd name="T18" fmla="*/ 55 h 55"/>
                </a:gdLst>
                <a:ahLst/>
                <a:cxnLst>
                  <a:cxn ang="T10">
                    <a:pos x="T0" y="T1"/>
                  </a:cxn>
                  <a:cxn ang="T11">
                    <a:pos x="T2" y="T3"/>
                  </a:cxn>
                  <a:cxn ang="T12">
                    <a:pos x="T4" y="T5"/>
                  </a:cxn>
                  <a:cxn ang="T13">
                    <a:pos x="T6" y="T7"/>
                  </a:cxn>
                  <a:cxn ang="T14">
                    <a:pos x="T8" y="T9"/>
                  </a:cxn>
                </a:cxnLst>
                <a:rect l="T15" t="T16" r="T17" b="T18"/>
                <a:pathLst>
                  <a:path w="93" h="55">
                    <a:moveTo>
                      <a:pt x="0" y="18"/>
                    </a:moveTo>
                    <a:lnTo>
                      <a:pt x="0" y="0"/>
                    </a:lnTo>
                    <a:lnTo>
                      <a:pt x="93" y="18"/>
                    </a:lnTo>
                    <a:lnTo>
                      <a:pt x="0" y="55"/>
                    </a:lnTo>
                    <a:lnTo>
                      <a:pt x="0" y="18"/>
                    </a:lnTo>
                    <a:close/>
                  </a:path>
                </a:pathLst>
              </a:custGeom>
              <a:solidFill>
                <a:srgbClr val="000000"/>
              </a:solidFill>
              <a:ln w="25400">
                <a:solidFill>
                  <a:srgbClr val="000000"/>
                </a:solidFill>
                <a:round/>
                <a:headEnd/>
                <a:tailEnd/>
              </a:ln>
            </p:spPr>
            <p:txBody>
              <a:bodyPr/>
              <a:lstStyle/>
              <a:p>
                <a:endParaRPr lang="en-US"/>
              </a:p>
            </p:txBody>
          </p:sp>
          <p:sp>
            <p:nvSpPr>
              <p:cNvPr id="24591" name="Line 13"/>
              <p:cNvSpPr>
                <a:spLocks noChangeShapeType="1"/>
              </p:cNvSpPr>
              <p:nvPr/>
            </p:nvSpPr>
            <p:spPr bwMode="auto">
              <a:xfrm>
                <a:off x="4971" y="2149"/>
                <a:ext cx="12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Freeform 14"/>
              <p:cNvSpPr>
                <a:spLocks/>
              </p:cNvSpPr>
              <p:nvPr/>
            </p:nvSpPr>
            <p:spPr bwMode="auto">
              <a:xfrm>
                <a:off x="3312" y="1633"/>
                <a:ext cx="74" cy="92"/>
              </a:xfrm>
              <a:custGeom>
                <a:avLst/>
                <a:gdLst>
                  <a:gd name="T0" fmla="*/ 55 w 74"/>
                  <a:gd name="T1" fmla="*/ 55 h 92"/>
                  <a:gd name="T2" fmla="*/ 18 w 74"/>
                  <a:gd name="T3" fmla="*/ 92 h 92"/>
                  <a:gd name="T4" fmla="*/ 0 w 74"/>
                  <a:gd name="T5" fmla="*/ 0 h 92"/>
                  <a:gd name="T6" fmla="*/ 74 w 74"/>
                  <a:gd name="T7" fmla="*/ 37 h 92"/>
                  <a:gd name="T8" fmla="*/ 55 w 74"/>
                  <a:gd name="T9" fmla="*/ 55 h 92"/>
                  <a:gd name="T10" fmla="*/ 0 60000 65536"/>
                  <a:gd name="T11" fmla="*/ 0 60000 65536"/>
                  <a:gd name="T12" fmla="*/ 0 60000 65536"/>
                  <a:gd name="T13" fmla="*/ 0 60000 65536"/>
                  <a:gd name="T14" fmla="*/ 0 60000 65536"/>
                  <a:gd name="T15" fmla="*/ 0 w 74"/>
                  <a:gd name="T16" fmla="*/ 0 h 92"/>
                  <a:gd name="T17" fmla="*/ 74 w 74"/>
                  <a:gd name="T18" fmla="*/ 92 h 92"/>
                </a:gdLst>
                <a:ahLst/>
                <a:cxnLst>
                  <a:cxn ang="T10">
                    <a:pos x="T0" y="T1"/>
                  </a:cxn>
                  <a:cxn ang="T11">
                    <a:pos x="T2" y="T3"/>
                  </a:cxn>
                  <a:cxn ang="T12">
                    <a:pos x="T4" y="T5"/>
                  </a:cxn>
                  <a:cxn ang="T13">
                    <a:pos x="T6" y="T7"/>
                  </a:cxn>
                  <a:cxn ang="T14">
                    <a:pos x="T8" y="T9"/>
                  </a:cxn>
                </a:cxnLst>
                <a:rect l="T15" t="T16" r="T17" b="T18"/>
                <a:pathLst>
                  <a:path w="74" h="92">
                    <a:moveTo>
                      <a:pt x="55" y="55"/>
                    </a:moveTo>
                    <a:lnTo>
                      <a:pt x="18" y="92"/>
                    </a:lnTo>
                    <a:lnTo>
                      <a:pt x="0" y="0"/>
                    </a:lnTo>
                    <a:lnTo>
                      <a:pt x="74" y="37"/>
                    </a:lnTo>
                    <a:lnTo>
                      <a:pt x="55" y="55"/>
                    </a:lnTo>
                    <a:close/>
                  </a:path>
                </a:pathLst>
              </a:custGeom>
              <a:solidFill>
                <a:srgbClr val="000000"/>
              </a:solidFill>
              <a:ln w="25400">
                <a:solidFill>
                  <a:srgbClr val="000000"/>
                </a:solidFill>
                <a:round/>
                <a:headEnd/>
                <a:tailEnd/>
              </a:ln>
            </p:spPr>
            <p:txBody>
              <a:bodyPr/>
              <a:lstStyle/>
              <a:p>
                <a:endParaRPr lang="en-US"/>
              </a:p>
            </p:txBody>
          </p:sp>
          <p:sp>
            <p:nvSpPr>
              <p:cNvPr id="24593" name="Line 15"/>
              <p:cNvSpPr>
                <a:spLocks noChangeShapeType="1"/>
              </p:cNvSpPr>
              <p:nvPr/>
            </p:nvSpPr>
            <p:spPr bwMode="auto">
              <a:xfrm flipH="1" flipV="1">
                <a:off x="3367" y="1707"/>
                <a:ext cx="443" cy="4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Freeform 16"/>
              <p:cNvSpPr>
                <a:spLocks/>
              </p:cNvSpPr>
              <p:nvPr/>
            </p:nvSpPr>
            <p:spPr bwMode="auto">
              <a:xfrm>
                <a:off x="3386" y="2112"/>
                <a:ext cx="55" cy="93"/>
              </a:xfrm>
              <a:custGeom>
                <a:avLst/>
                <a:gdLst>
                  <a:gd name="T0" fmla="*/ 55 w 55"/>
                  <a:gd name="T1" fmla="*/ 56 h 93"/>
                  <a:gd name="T2" fmla="*/ 55 w 55"/>
                  <a:gd name="T3" fmla="*/ 93 h 93"/>
                  <a:gd name="T4" fmla="*/ 0 w 55"/>
                  <a:gd name="T5" fmla="*/ 56 h 93"/>
                  <a:gd name="T6" fmla="*/ 55 w 55"/>
                  <a:gd name="T7" fmla="*/ 0 h 93"/>
                  <a:gd name="T8" fmla="*/ 55 w 55"/>
                  <a:gd name="T9" fmla="*/ 56 h 93"/>
                  <a:gd name="T10" fmla="*/ 0 60000 65536"/>
                  <a:gd name="T11" fmla="*/ 0 60000 65536"/>
                  <a:gd name="T12" fmla="*/ 0 60000 65536"/>
                  <a:gd name="T13" fmla="*/ 0 60000 65536"/>
                  <a:gd name="T14" fmla="*/ 0 60000 65536"/>
                  <a:gd name="T15" fmla="*/ 0 w 55"/>
                  <a:gd name="T16" fmla="*/ 0 h 93"/>
                  <a:gd name="T17" fmla="*/ 55 w 55"/>
                  <a:gd name="T18" fmla="*/ 93 h 93"/>
                </a:gdLst>
                <a:ahLst/>
                <a:cxnLst>
                  <a:cxn ang="T10">
                    <a:pos x="T0" y="T1"/>
                  </a:cxn>
                  <a:cxn ang="T11">
                    <a:pos x="T2" y="T3"/>
                  </a:cxn>
                  <a:cxn ang="T12">
                    <a:pos x="T4" y="T5"/>
                  </a:cxn>
                  <a:cxn ang="T13">
                    <a:pos x="T6" y="T7"/>
                  </a:cxn>
                  <a:cxn ang="T14">
                    <a:pos x="T8" y="T9"/>
                  </a:cxn>
                </a:cxnLst>
                <a:rect l="T15" t="T16" r="T17" b="T18"/>
                <a:pathLst>
                  <a:path w="55" h="93">
                    <a:moveTo>
                      <a:pt x="55" y="56"/>
                    </a:moveTo>
                    <a:lnTo>
                      <a:pt x="55" y="93"/>
                    </a:lnTo>
                    <a:lnTo>
                      <a:pt x="0" y="56"/>
                    </a:lnTo>
                    <a:lnTo>
                      <a:pt x="55" y="0"/>
                    </a:lnTo>
                    <a:lnTo>
                      <a:pt x="55" y="56"/>
                    </a:lnTo>
                    <a:close/>
                  </a:path>
                </a:pathLst>
              </a:custGeom>
              <a:solidFill>
                <a:srgbClr val="000000"/>
              </a:solidFill>
              <a:ln w="25400">
                <a:solidFill>
                  <a:srgbClr val="000000"/>
                </a:solidFill>
                <a:round/>
                <a:headEnd/>
                <a:tailEnd/>
              </a:ln>
            </p:spPr>
            <p:txBody>
              <a:bodyPr/>
              <a:lstStyle/>
              <a:p>
                <a:endParaRPr lang="en-US"/>
              </a:p>
            </p:txBody>
          </p:sp>
          <p:sp>
            <p:nvSpPr>
              <p:cNvPr id="24595" name="Line 17"/>
              <p:cNvSpPr>
                <a:spLocks noChangeShapeType="1"/>
              </p:cNvSpPr>
              <p:nvPr/>
            </p:nvSpPr>
            <p:spPr bwMode="auto">
              <a:xfrm flipH="1">
                <a:off x="3459" y="2168"/>
                <a:ext cx="35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Freeform 18"/>
              <p:cNvSpPr>
                <a:spLocks/>
              </p:cNvSpPr>
              <p:nvPr/>
            </p:nvSpPr>
            <p:spPr bwMode="auto">
              <a:xfrm>
                <a:off x="3294" y="2573"/>
                <a:ext cx="73" cy="74"/>
              </a:xfrm>
              <a:custGeom>
                <a:avLst/>
                <a:gdLst>
                  <a:gd name="T0" fmla="*/ 55 w 73"/>
                  <a:gd name="T1" fmla="*/ 19 h 74"/>
                  <a:gd name="T2" fmla="*/ 73 w 73"/>
                  <a:gd name="T3" fmla="*/ 56 h 74"/>
                  <a:gd name="T4" fmla="*/ 0 w 73"/>
                  <a:gd name="T5" fmla="*/ 74 h 74"/>
                  <a:gd name="T6" fmla="*/ 18 w 73"/>
                  <a:gd name="T7" fmla="*/ 0 h 74"/>
                  <a:gd name="T8" fmla="*/ 55 w 73"/>
                  <a:gd name="T9" fmla="*/ 19 h 74"/>
                  <a:gd name="T10" fmla="*/ 0 60000 65536"/>
                  <a:gd name="T11" fmla="*/ 0 60000 65536"/>
                  <a:gd name="T12" fmla="*/ 0 60000 65536"/>
                  <a:gd name="T13" fmla="*/ 0 60000 65536"/>
                  <a:gd name="T14" fmla="*/ 0 60000 65536"/>
                  <a:gd name="T15" fmla="*/ 0 w 73"/>
                  <a:gd name="T16" fmla="*/ 0 h 74"/>
                  <a:gd name="T17" fmla="*/ 73 w 73"/>
                  <a:gd name="T18" fmla="*/ 74 h 74"/>
                </a:gdLst>
                <a:ahLst/>
                <a:cxnLst>
                  <a:cxn ang="T10">
                    <a:pos x="T0" y="T1"/>
                  </a:cxn>
                  <a:cxn ang="T11">
                    <a:pos x="T2" y="T3"/>
                  </a:cxn>
                  <a:cxn ang="T12">
                    <a:pos x="T4" y="T5"/>
                  </a:cxn>
                  <a:cxn ang="T13">
                    <a:pos x="T6" y="T7"/>
                  </a:cxn>
                  <a:cxn ang="T14">
                    <a:pos x="T8" y="T9"/>
                  </a:cxn>
                </a:cxnLst>
                <a:rect l="T15" t="T16" r="T17" b="T18"/>
                <a:pathLst>
                  <a:path w="73" h="74">
                    <a:moveTo>
                      <a:pt x="55" y="19"/>
                    </a:moveTo>
                    <a:lnTo>
                      <a:pt x="73" y="56"/>
                    </a:lnTo>
                    <a:lnTo>
                      <a:pt x="0" y="74"/>
                    </a:lnTo>
                    <a:lnTo>
                      <a:pt x="18" y="0"/>
                    </a:lnTo>
                    <a:lnTo>
                      <a:pt x="55" y="19"/>
                    </a:lnTo>
                    <a:close/>
                  </a:path>
                </a:pathLst>
              </a:custGeom>
              <a:solidFill>
                <a:srgbClr val="000000"/>
              </a:solidFill>
              <a:ln w="25400">
                <a:solidFill>
                  <a:srgbClr val="000000"/>
                </a:solidFill>
                <a:round/>
                <a:headEnd/>
                <a:tailEnd/>
              </a:ln>
            </p:spPr>
            <p:txBody>
              <a:bodyPr/>
              <a:lstStyle/>
              <a:p>
                <a:endParaRPr lang="en-US"/>
              </a:p>
            </p:txBody>
          </p:sp>
          <p:sp>
            <p:nvSpPr>
              <p:cNvPr id="24597" name="Line 19"/>
              <p:cNvSpPr>
                <a:spLocks noChangeShapeType="1"/>
              </p:cNvSpPr>
              <p:nvPr/>
            </p:nvSpPr>
            <p:spPr bwMode="auto">
              <a:xfrm flipH="1">
                <a:off x="3349" y="2168"/>
                <a:ext cx="461" cy="4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Freeform 20"/>
              <p:cNvSpPr>
                <a:spLocks/>
              </p:cNvSpPr>
              <p:nvPr/>
            </p:nvSpPr>
            <p:spPr bwMode="auto">
              <a:xfrm>
                <a:off x="4326" y="1873"/>
                <a:ext cx="74" cy="73"/>
              </a:xfrm>
              <a:custGeom>
                <a:avLst/>
                <a:gdLst>
                  <a:gd name="T0" fmla="*/ 19 w 74"/>
                  <a:gd name="T1" fmla="*/ 37 h 73"/>
                  <a:gd name="T2" fmla="*/ 37 w 74"/>
                  <a:gd name="T3" fmla="*/ 0 h 73"/>
                  <a:gd name="T4" fmla="*/ 74 w 74"/>
                  <a:gd name="T5" fmla="*/ 55 h 73"/>
                  <a:gd name="T6" fmla="*/ 0 w 74"/>
                  <a:gd name="T7" fmla="*/ 73 h 73"/>
                  <a:gd name="T8" fmla="*/ 19 w 74"/>
                  <a:gd name="T9" fmla="*/ 37 h 73"/>
                  <a:gd name="T10" fmla="*/ 0 60000 65536"/>
                  <a:gd name="T11" fmla="*/ 0 60000 65536"/>
                  <a:gd name="T12" fmla="*/ 0 60000 65536"/>
                  <a:gd name="T13" fmla="*/ 0 60000 65536"/>
                  <a:gd name="T14" fmla="*/ 0 60000 65536"/>
                  <a:gd name="T15" fmla="*/ 0 w 74"/>
                  <a:gd name="T16" fmla="*/ 0 h 73"/>
                  <a:gd name="T17" fmla="*/ 74 w 74"/>
                  <a:gd name="T18" fmla="*/ 73 h 73"/>
                </a:gdLst>
                <a:ahLst/>
                <a:cxnLst>
                  <a:cxn ang="T10">
                    <a:pos x="T0" y="T1"/>
                  </a:cxn>
                  <a:cxn ang="T11">
                    <a:pos x="T2" y="T3"/>
                  </a:cxn>
                  <a:cxn ang="T12">
                    <a:pos x="T4" y="T5"/>
                  </a:cxn>
                  <a:cxn ang="T13">
                    <a:pos x="T6" y="T7"/>
                  </a:cxn>
                  <a:cxn ang="T14">
                    <a:pos x="T8" y="T9"/>
                  </a:cxn>
                </a:cxnLst>
                <a:rect l="T15" t="T16" r="T17" b="T18"/>
                <a:pathLst>
                  <a:path w="74" h="73">
                    <a:moveTo>
                      <a:pt x="19" y="37"/>
                    </a:moveTo>
                    <a:lnTo>
                      <a:pt x="37" y="0"/>
                    </a:lnTo>
                    <a:lnTo>
                      <a:pt x="74" y="55"/>
                    </a:lnTo>
                    <a:lnTo>
                      <a:pt x="0" y="73"/>
                    </a:lnTo>
                    <a:lnTo>
                      <a:pt x="19" y="37"/>
                    </a:lnTo>
                    <a:close/>
                  </a:path>
                </a:pathLst>
              </a:custGeom>
              <a:solidFill>
                <a:srgbClr val="000000"/>
              </a:solidFill>
              <a:ln w="25400">
                <a:solidFill>
                  <a:srgbClr val="000000"/>
                </a:solidFill>
                <a:round/>
                <a:headEnd/>
                <a:tailEnd/>
              </a:ln>
            </p:spPr>
            <p:txBody>
              <a:bodyPr/>
              <a:lstStyle/>
              <a:p>
                <a:endParaRPr lang="en-US"/>
              </a:p>
            </p:txBody>
          </p:sp>
          <p:sp>
            <p:nvSpPr>
              <p:cNvPr id="24599" name="Line 21"/>
              <p:cNvSpPr>
                <a:spLocks noChangeShapeType="1"/>
              </p:cNvSpPr>
              <p:nvPr/>
            </p:nvSpPr>
            <p:spPr bwMode="auto">
              <a:xfrm>
                <a:off x="3386" y="1504"/>
                <a:ext cx="940" cy="4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Freeform 22"/>
              <p:cNvSpPr>
                <a:spLocks/>
              </p:cNvSpPr>
              <p:nvPr/>
            </p:nvSpPr>
            <p:spPr bwMode="auto">
              <a:xfrm>
                <a:off x="4326" y="2352"/>
                <a:ext cx="74" cy="74"/>
              </a:xfrm>
              <a:custGeom>
                <a:avLst/>
                <a:gdLst>
                  <a:gd name="T0" fmla="*/ 19 w 74"/>
                  <a:gd name="T1" fmla="*/ 37 h 74"/>
                  <a:gd name="T2" fmla="*/ 0 w 74"/>
                  <a:gd name="T3" fmla="*/ 0 h 74"/>
                  <a:gd name="T4" fmla="*/ 74 w 74"/>
                  <a:gd name="T5" fmla="*/ 19 h 74"/>
                  <a:gd name="T6" fmla="*/ 19 w 74"/>
                  <a:gd name="T7" fmla="*/ 74 h 74"/>
                  <a:gd name="T8" fmla="*/ 19 w 74"/>
                  <a:gd name="T9" fmla="*/ 37 h 74"/>
                  <a:gd name="T10" fmla="*/ 0 60000 65536"/>
                  <a:gd name="T11" fmla="*/ 0 60000 65536"/>
                  <a:gd name="T12" fmla="*/ 0 60000 65536"/>
                  <a:gd name="T13" fmla="*/ 0 60000 65536"/>
                  <a:gd name="T14" fmla="*/ 0 60000 65536"/>
                  <a:gd name="T15" fmla="*/ 0 w 74"/>
                  <a:gd name="T16" fmla="*/ 0 h 74"/>
                  <a:gd name="T17" fmla="*/ 74 w 74"/>
                  <a:gd name="T18" fmla="*/ 74 h 74"/>
                </a:gdLst>
                <a:ahLst/>
                <a:cxnLst>
                  <a:cxn ang="T10">
                    <a:pos x="T0" y="T1"/>
                  </a:cxn>
                  <a:cxn ang="T11">
                    <a:pos x="T2" y="T3"/>
                  </a:cxn>
                  <a:cxn ang="T12">
                    <a:pos x="T4" y="T5"/>
                  </a:cxn>
                  <a:cxn ang="T13">
                    <a:pos x="T6" y="T7"/>
                  </a:cxn>
                  <a:cxn ang="T14">
                    <a:pos x="T8" y="T9"/>
                  </a:cxn>
                </a:cxnLst>
                <a:rect l="T15" t="T16" r="T17" b="T18"/>
                <a:pathLst>
                  <a:path w="74" h="74">
                    <a:moveTo>
                      <a:pt x="19" y="37"/>
                    </a:moveTo>
                    <a:lnTo>
                      <a:pt x="0" y="0"/>
                    </a:lnTo>
                    <a:lnTo>
                      <a:pt x="74" y="19"/>
                    </a:lnTo>
                    <a:lnTo>
                      <a:pt x="19" y="74"/>
                    </a:lnTo>
                    <a:lnTo>
                      <a:pt x="19" y="37"/>
                    </a:lnTo>
                    <a:close/>
                  </a:path>
                </a:pathLst>
              </a:custGeom>
              <a:solidFill>
                <a:srgbClr val="000000"/>
              </a:solidFill>
              <a:ln w="25400">
                <a:solidFill>
                  <a:srgbClr val="000000"/>
                </a:solidFill>
                <a:round/>
                <a:headEnd/>
                <a:tailEnd/>
              </a:ln>
            </p:spPr>
            <p:txBody>
              <a:bodyPr/>
              <a:lstStyle/>
              <a:p>
                <a:endParaRPr lang="en-US"/>
              </a:p>
            </p:txBody>
          </p:sp>
          <p:sp>
            <p:nvSpPr>
              <p:cNvPr id="24601" name="Line 23"/>
              <p:cNvSpPr>
                <a:spLocks noChangeShapeType="1"/>
              </p:cNvSpPr>
              <p:nvPr/>
            </p:nvSpPr>
            <p:spPr bwMode="auto">
              <a:xfrm flipV="1">
                <a:off x="3349" y="2407"/>
                <a:ext cx="977" cy="3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2" name="Freeform 24"/>
              <p:cNvSpPr>
                <a:spLocks/>
              </p:cNvSpPr>
              <p:nvPr/>
            </p:nvSpPr>
            <p:spPr bwMode="auto">
              <a:xfrm>
                <a:off x="4326" y="2020"/>
                <a:ext cx="74" cy="74"/>
              </a:xfrm>
              <a:custGeom>
                <a:avLst/>
                <a:gdLst>
                  <a:gd name="T0" fmla="*/ 0 w 74"/>
                  <a:gd name="T1" fmla="*/ 37 h 74"/>
                  <a:gd name="T2" fmla="*/ 0 w 74"/>
                  <a:gd name="T3" fmla="*/ 0 h 74"/>
                  <a:gd name="T4" fmla="*/ 74 w 74"/>
                  <a:gd name="T5" fmla="*/ 37 h 74"/>
                  <a:gd name="T6" fmla="*/ 0 w 74"/>
                  <a:gd name="T7" fmla="*/ 74 h 74"/>
                  <a:gd name="T8" fmla="*/ 0 w 74"/>
                  <a:gd name="T9" fmla="*/ 37 h 74"/>
                  <a:gd name="T10" fmla="*/ 0 60000 65536"/>
                  <a:gd name="T11" fmla="*/ 0 60000 65536"/>
                  <a:gd name="T12" fmla="*/ 0 60000 65536"/>
                  <a:gd name="T13" fmla="*/ 0 60000 65536"/>
                  <a:gd name="T14" fmla="*/ 0 60000 65536"/>
                  <a:gd name="T15" fmla="*/ 0 w 74"/>
                  <a:gd name="T16" fmla="*/ 0 h 74"/>
                  <a:gd name="T17" fmla="*/ 74 w 74"/>
                  <a:gd name="T18" fmla="*/ 74 h 74"/>
                </a:gdLst>
                <a:ahLst/>
                <a:cxnLst>
                  <a:cxn ang="T10">
                    <a:pos x="T0" y="T1"/>
                  </a:cxn>
                  <a:cxn ang="T11">
                    <a:pos x="T2" y="T3"/>
                  </a:cxn>
                  <a:cxn ang="T12">
                    <a:pos x="T4" y="T5"/>
                  </a:cxn>
                  <a:cxn ang="T13">
                    <a:pos x="T6" y="T7"/>
                  </a:cxn>
                  <a:cxn ang="T14">
                    <a:pos x="T8" y="T9"/>
                  </a:cxn>
                </a:cxnLst>
                <a:rect l="T15" t="T16" r="T17" b="T18"/>
                <a:pathLst>
                  <a:path w="74" h="74">
                    <a:moveTo>
                      <a:pt x="0" y="37"/>
                    </a:moveTo>
                    <a:lnTo>
                      <a:pt x="0" y="0"/>
                    </a:lnTo>
                    <a:lnTo>
                      <a:pt x="74" y="37"/>
                    </a:lnTo>
                    <a:lnTo>
                      <a:pt x="0" y="74"/>
                    </a:lnTo>
                    <a:lnTo>
                      <a:pt x="0" y="37"/>
                    </a:lnTo>
                    <a:close/>
                  </a:path>
                </a:pathLst>
              </a:custGeom>
              <a:solidFill>
                <a:srgbClr val="000000"/>
              </a:solidFill>
              <a:ln w="25400">
                <a:solidFill>
                  <a:srgbClr val="000000"/>
                </a:solidFill>
                <a:round/>
                <a:headEnd/>
                <a:tailEnd/>
              </a:ln>
            </p:spPr>
            <p:txBody>
              <a:bodyPr/>
              <a:lstStyle/>
              <a:p>
                <a:endParaRPr lang="en-US"/>
              </a:p>
            </p:txBody>
          </p:sp>
          <p:sp>
            <p:nvSpPr>
              <p:cNvPr id="24603" name="Line 25"/>
              <p:cNvSpPr>
                <a:spLocks noChangeShapeType="1"/>
              </p:cNvSpPr>
              <p:nvPr/>
            </p:nvSpPr>
            <p:spPr bwMode="auto">
              <a:xfrm>
                <a:off x="3367" y="2057"/>
                <a:ext cx="95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4" name="Rectangle 26"/>
              <p:cNvSpPr>
                <a:spLocks noChangeArrowheads="1"/>
              </p:cNvSpPr>
              <p:nvPr/>
            </p:nvSpPr>
            <p:spPr bwMode="auto">
              <a:xfrm>
                <a:off x="1412" y="2066"/>
                <a:ext cx="19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FE</a:t>
                </a:r>
                <a:endParaRPr lang="en-GB" altLang="en-US">
                  <a:latin typeface="Times" charset="0"/>
                </a:endParaRPr>
              </a:p>
            </p:txBody>
          </p:sp>
          <p:sp>
            <p:nvSpPr>
              <p:cNvPr id="24605" name="Rectangle 27"/>
              <p:cNvSpPr>
                <a:spLocks noChangeArrowheads="1"/>
              </p:cNvSpPr>
              <p:nvPr/>
            </p:nvSpPr>
            <p:spPr bwMode="auto">
              <a:xfrm>
                <a:off x="582" y="2066"/>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C</a:t>
                </a:r>
                <a:endParaRPr lang="en-GB" altLang="en-US">
                  <a:latin typeface="Times" charset="0"/>
                </a:endParaRPr>
              </a:p>
            </p:txBody>
          </p:sp>
          <p:sp>
            <p:nvSpPr>
              <p:cNvPr id="24606" name="Oval 28"/>
              <p:cNvSpPr>
                <a:spLocks noChangeArrowheads="1"/>
              </p:cNvSpPr>
              <p:nvPr/>
            </p:nvSpPr>
            <p:spPr bwMode="auto">
              <a:xfrm>
                <a:off x="343" y="1854"/>
                <a:ext cx="627" cy="60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4607" name="Oval 29"/>
              <p:cNvSpPr>
                <a:spLocks noChangeArrowheads="1"/>
              </p:cNvSpPr>
              <p:nvPr/>
            </p:nvSpPr>
            <p:spPr bwMode="auto">
              <a:xfrm>
                <a:off x="2759" y="1854"/>
                <a:ext cx="627" cy="609"/>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4608" name="Rectangle 30"/>
              <p:cNvSpPr>
                <a:spLocks noChangeArrowheads="1"/>
              </p:cNvSpPr>
              <p:nvPr/>
            </p:nvSpPr>
            <p:spPr bwMode="auto">
              <a:xfrm>
                <a:off x="2940" y="2066"/>
                <a:ext cx="2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RM</a:t>
                </a:r>
                <a:endParaRPr lang="en-GB" altLang="en-US">
                  <a:latin typeface="Times" charset="0"/>
                </a:endParaRPr>
              </a:p>
            </p:txBody>
          </p:sp>
          <p:sp>
            <p:nvSpPr>
              <p:cNvPr id="24609" name="Rectangle 31"/>
              <p:cNvSpPr>
                <a:spLocks noChangeArrowheads="1"/>
              </p:cNvSpPr>
              <p:nvPr/>
            </p:nvSpPr>
            <p:spPr bwMode="auto">
              <a:xfrm>
                <a:off x="1302" y="1946"/>
                <a:ext cx="443" cy="44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4610" name="Oval 32"/>
              <p:cNvSpPr>
                <a:spLocks noChangeArrowheads="1"/>
              </p:cNvSpPr>
              <p:nvPr/>
            </p:nvSpPr>
            <p:spPr bwMode="auto">
              <a:xfrm>
                <a:off x="2759" y="1135"/>
                <a:ext cx="627" cy="609"/>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4611" name="Rectangle 33"/>
              <p:cNvSpPr>
                <a:spLocks noChangeArrowheads="1"/>
              </p:cNvSpPr>
              <p:nvPr/>
            </p:nvSpPr>
            <p:spPr bwMode="auto">
              <a:xfrm>
                <a:off x="2940" y="1329"/>
                <a:ext cx="2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RM</a:t>
                </a:r>
                <a:endParaRPr lang="en-GB" altLang="en-US">
                  <a:latin typeface="Times" charset="0"/>
                </a:endParaRPr>
              </a:p>
            </p:txBody>
          </p:sp>
          <p:sp>
            <p:nvSpPr>
              <p:cNvPr id="24612" name="Oval 34"/>
              <p:cNvSpPr>
                <a:spLocks noChangeArrowheads="1"/>
              </p:cNvSpPr>
              <p:nvPr/>
            </p:nvSpPr>
            <p:spPr bwMode="auto">
              <a:xfrm>
                <a:off x="2759" y="2592"/>
                <a:ext cx="627" cy="608"/>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24613" name="Rectangle 35"/>
              <p:cNvSpPr>
                <a:spLocks noChangeArrowheads="1"/>
              </p:cNvSpPr>
              <p:nvPr/>
            </p:nvSpPr>
            <p:spPr bwMode="auto">
              <a:xfrm>
                <a:off x="2940" y="2804"/>
                <a:ext cx="2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RM</a:t>
                </a:r>
                <a:endParaRPr lang="en-GB" altLang="en-US">
                  <a:latin typeface="Times" charset="0"/>
                </a:endParaRPr>
              </a:p>
            </p:txBody>
          </p:sp>
          <p:sp>
            <p:nvSpPr>
              <p:cNvPr id="24614" name="Line 36"/>
              <p:cNvSpPr>
                <a:spLocks noChangeShapeType="1"/>
              </p:cNvSpPr>
              <p:nvPr/>
            </p:nvSpPr>
            <p:spPr bwMode="auto">
              <a:xfrm>
                <a:off x="1726" y="2149"/>
                <a:ext cx="60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5" name="Freeform 37"/>
              <p:cNvSpPr>
                <a:spLocks/>
              </p:cNvSpPr>
              <p:nvPr/>
            </p:nvSpPr>
            <p:spPr bwMode="auto">
              <a:xfrm>
                <a:off x="1192" y="2131"/>
                <a:ext cx="92" cy="55"/>
              </a:xfrm>
              <a:custGeom>
                <a:avLst/>
                <a:gdLst>
                  <a:gd name="T0" fmla="*/ 0 w 92"/>
                  <a:gd name="T1" fmla="*/ 18 h 55"/>
                  <a:gd name="T2" fmla="*/ 0 w 92"/>
                  <a:gd name="T3" fmla="*/ 0 h 55"/>
                  <a:gd name="T4" fmla="*/ 92 w 92"/>
                  <a:gd name="T5" fmla="*/ 18 h 55"/>
                  <a:gd name="T6" fmla="*/ 0 w 92"/>
                  <a:gd name="T7" fmla="*/ 55 h 55"/>
                  <a:gd name="T8" fmla="*/ 0 w 92"/>
                  <a:gd name="T9" fmla="*/ 18 h 55"/>
                  <a:gd name="T10" fmla="*/ 0 60000 65536"/>
                  <a:gd name="T11" fmla="*/ 0 60000 65536"/>
                  <a:gd name="T12" fmla="*/ 0 60000 65536"/>
                  <a:gd name="T13" fmla="*/ 0 60000 65536"/>
                  <a:gd name="T14" fmla="*/ 0 60000 65536"/>
                  <a:gd name="T15" fmla="*/ 0 w 92"/>
                  <a:gd name="T16" fmla="*/ 0 h 55"/>
                  <a:gd name="T17" fmla="*/ 92 w 92"/>
                  <a:gd name="T18" fmla="*/ 55 h 55"/>
                </a:gdLst>
                <a:ahLst/>
                <a:cxnLst>
                  <a:cxn ang="T10">
                    <a:pos x="T0" y="T1"/>
                  </a:cxn>
                  <a:cxn ang="T11">
                    <a:pos x="T2" y="T3"/>
                  </a:cxn>
                  <a:cxn ang="T12">
                    <a:pos x="T4" y="T5"/>
                  </a:cxn>
                  <a:cxn ang="T13">
                    <a:pos x="T6" y="T7"/>
                  </a:cxn>
                  <a:cxn ang="T14">
                    <a:pos x="T8" y="T9"/>
                  </a:cxn>
                </a:cxnLst>
                <a:rect l="T15" t="T16" r="T17" b="T18"/>
                <a:pathLst>
                  <a:path w="92" h="55">
                    <a:moveTo>
                      <a:pt x="0" y="18"/>
                    </a:moveTo>
                    <a:lnTo>
                      <a:pt x="0" y="0"/>
                    </a:lnTo>
                    <a:lnTo>
                      <a:pt x="92" y="18"/>
                    </a:lnTo>
                    <a:lnTo>
                      <a:pt x="0" y="55"/>
                    </a:lnTo>
                    <a:lnTo>
                      <a:pt x="0" y="18"/>
                    </a:lnTo>
                    <a:close/>
                  </a:path>
                </a:pathLst>
              </a:custGeom>
              <a:solidFill>
                <a:srgbClr val="000000"/>
              </a:solidFill>
              <a:ln w="25400">
                <a:solidFill>
                  <a:srgbClr val="000000"/>
                </a:solidFill>
                <a:round/>
                <a:headEnd/>
                <a:tailEnd/>
              </a:ln>
            </p:spPr>
            <p:txBody>
              <a:bodyPr/>
              <a:lstStyle/>
              <a:p>
                <a:endParaRPr lang="en-US"/>
              </a:p>
            </p:txBody>
          </p:sp>
          <p:sp>
            <p:nvSpPr>
              <p:cNvPr id="24616" name="Freeform 38"/>
              <p:cNvSpPr>
                <a:spLocks/>
              </p:cNvSpPr>
              <p:nvPr/>
            </p:nvSpPr>
            <p:spPr bwMode="auto">
              <a:xfrm>
                <a:off x="952" y="2131"/>
                <a:ext cx="92" cy="55"/>
              </a:xfrm>
              <a:custGeom>
                <a:avLst/>
                <a:gdLst>
                  <a:gd name="T0" fmla="*/ 92 w 92"/>
                  <a:gd name="T1" fmla="*/ 18 h 55"/>
                  <a:gd name="T2" fmla="*/ 92 w 92"/>
                  <a:gd name="T3" fmla="*/ 55 h 55"/>
                  <a:gd name="T4" fmla="*/ 0 w 92"/>
                  <a:gd name="T5" fmla="*/ 18 h 55"/>
                  <a:gd name="T6" fmla="*/ 92 w 92"/>
                  <a:gd name="T7" fmla="*/ 0 h 55"/>
                  <a:gd name="T8" fmla="*/ 92 w 92"/>
                  <a:gd name="T9" fmla="*/ 18 h 55"/>
                  <a:gd name="T10" fmla="*/ 0 60000 65536"/>
                  <a:gd name="T11" fmla="*/ 0 60000 65536"/>
                  <a:gd name="T12" fmla="*/ 0 60000 65536"/>
                  <a:gd name="T13" fmla="*/ 0 60000 65536"/>
                  <a:gd name="T14" fmla="*/ 0 60000 65536"/>
                  <a:gd name="T15" fmla="*/ 0 w 92"/>
                  <a:gd name="T16" fmla="*/ 0 h 55"/>
                  <a:gd name="T17" fmla="*/ 92 w 92"/>
                  <a:gd name="T18" fmla="*/ 55 h 55"/>
                </a:gdLst>
                <a:ahLst/>
                <a:cxnLst>
                  <a:cxn ang="T10">
                    <a:pos x="T0" y="T1"/>
                  </a:cxn>
                  <a:cxn ang="T11">
                    <a:pos x="T2" y="T3"/>
                  </a:cxn>
                  <a:cxn ang="T12">
                    <a:pos x="T4" y="T5"/>
                  </a:cxn>
                  <a:cxn ang="T13">
                    <a:pos x="T6" y="T7"/>
                  </a:cxn>
                  <a:cxn ang="T14">
                    <a:pos x="T8" y="T9"/>
                  </a:cxn>
                </a:cxnLst>
                <a:rect l="T15" t="T16" r="T17" b="T18"/>
                <a:pathLst>
                  <a:path w="92" h="55">
                    <a:moveTo>
                      <a:pt x="92" y="18"/>
                    </a:moveTo>
                    <a:lnTo>
                      <a:pt x="92" y="55"/>
                    </a:lnTo>
                    <a:lnTo>
                      <a:pt x="0" y="18"/>
                    </a:lnTo>
                    <a:lnTo>
                      <a:pt x="92" y="0"/>
                    </a:lnTo>
                    <a:lnTo>
                      <a:pt x="92" y="18"/>
                    </a:lnTo>
                    <a:close/>
                  </a:path>
                </a:pathLst>
              </a:custGeom>
              <a:solidFill>
                <a:srgbClr val="000000"/>
              </a:solidFill>
              <a:ln w="25400">
                <a:solidFill>
                  <a:srgbClr val="000000"/>
                </a:solidFill>
                <a:round/>
                <a:headEnd/>
                <a:tailEnd/>
              </a:ln>
            </p:spPr>
            <p:txBody>
              <a:bodyPr/>
              <a:lstStyle/>
              <a:p>
                <a:endParaRPr lang="en-US"/>
              </a:p>
            </p:txBody>
          </p:sp>
          <p:sp>
            <p:nvSpPr>
              <p:cNvPr id="24617" name="Line 39"/>
              <p:cNvSpPr>
                <a:spLocks noChangeShapeType="1"/>
              </p:cNvSpPr>
              <p:nvPr/>
            </p:nvSpPr>
            <p:spPr bwMode="auto">
              <a:xfrm flipH="1">
                <a:off x="1044" y="2149"/>
                <a:ext cx="12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8" name="Freeform 40"/>
              <p:cNvSpPr>
                <a:spLocks/>
              </p:cNvSpPr>
              <p:nvPr/>
            </p:nvSpPr>
            <p:spPr bwMode="auto">
              <a:xfrm>
                <a:off x="2759" y="1633"/>
                <a:ext cx="74" cy="92"/>
              </a:xfrm>
              <a:custGeom>
                <a:avLst/>
                <a:gdLst>
                  <a:gd name="T0" fmla="*/ 18 w 74"/>
                  <a:gd name="T1" fmla="*/ 55 h 92"/>
                  <a:gd name="T2" fmla="*/ 0 w 74"/>
                  <a:gd name="T3" fmla="*/ 37 h 92"/>
                  <a:gd name="T4" fmla="*/ 74 w 74"/>
                  <a:gd name="T5" fmla="*/ 0 h 92"/>
                  <a:gd name="T6" fmla="*/ 55 w 74"/>
                  <a:gd name="T7" fmla="*/ 92 h 92"/>
                  <a:gd name="T8" fmla="*/ 18 w 74"/>
                  <a:gd name="T9" fmla="*/ 55 h 92"/>
                  <a:gd name="T10" fmla="*/ 0 60000 65536"/>
                  <a:gd name="T11" fmla="*/ 0 60000 65536"/>
                  <a:gd name="T12" fmla="*/ 0 60000 65536"/>
                  <a:gd name="T13" fmla="*/ 0 60000 65536"/>
                  <a:gd name="T14" fmla="*/ 0 60000 65536"/>
                  <a:gd name="T15" fmla="*/ 0 w 74"/>
                  <a:gd name="T16" fmla="*/ 0 h 92"/>
                  <a:gd name="T17" fmla="*/ 74 w 74"/>
                  <a:gd name="T18" fmla="*/ 92 h 92"/>
                </a:gdLst>
                <a:ahLst/>
                <a:cxnLst>
                  <a:cxn ang="T10">
                    <a:pos x="T0" y="T1"/>
                  </a:cxn>
                  <a:cxn ang="T11">
                    <a:pos x="T2" y="T3"/>
                  </a:cxn>
                  <a:cxn ang="T12">
                    <a:pos x="T4" y="T5"/>
                  </a:cxn>
                  <a:cxn ang="T13">
                    <a:pos x="T6" y="T7"/>
                  </a:cxn>
                  <a:cxn ang="T14">
                    <a:pos x="T8" y="T9"/>
                  </a:cxn>
                </a:cxnLst>
                <a:rect l="T15" t="T16" r="T17" b="T18"/>
                <a:pathLst>
                  <a:path w="74" h="92">
                    <a:moveTo>
                      <a:pt x="18" y="55"/>
                    </a:moveTo>
                    <a:lnTo>
                      <a:pt x="0" y="37"/>
                    </a:lnTo>
                    <a:lnTo>
                      <a:pt x="74" y="0"/>
                    </a:lnTo>
                    <a:lnTo>
                      <a:pt x="55" y="92"/>
                    </a:lnTo>
                    <a:lnTo>
                      <a:pt x="18" y="55"/>
                    </a:lnTo>
                    <a:close/>
                  </a:path>
                </a:pathLst>
              </a:custGeom>
              <a:solidFill>
                <a:srgbClr val="000000"/>
              </a:solidFill>
              <a:ln w="25400">
                <a:solidFill>
                  <a:srgbClr val="000000"/>
                </a:solidFill>
                <a:round/>
                <a:headEnd/>
                <a:tailEnd/>
              </a:ln>
            </p:spPr>
            <p:txBody>
              <a:bodyPr/>
              <a:lstStyle/>
              <a:p>
                <a:endParaRPr lang="en-US"/>
              </a:p>
            </p:txBody>
          </p:sp>
          <p:sp>
            <p:nvSpPr>
              <p:cNvPr id="24619" name="Line 41"/>
              <p:cNvSpPr>
                <a:spLocks noChangeShapeType="1"/>
              </p:cNvSpPr>
              <p:nvPr/>
            </p:nvSpPr>
            <p:spPr bwMode="auto">
              <a:xfrm flipV="1">
                <a:off x="2335" y="1707"/>
                <a:ext cx="442" cy="4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0" name="Freeform 42"/>
              <p:cNvSpPr>
                <a:spLocks/>
              </p:cNvSpPr>
              <p:nvPr/>
            </p:nvSpPr>
            <p:spPr bwMode="auto">
              <a:xfrm>
                <a:off x="2704" y="2112"/>
                <a:ext cx="73" cy="93"/>
              </a:xfrm>
              <a:custGeom>
                <a:avLst/>
                <a:gdLst>
                  <a:gd name="T0" fmla="*/ 0 w 73"/>
                  <a:gd name="T1" fmla="*/ 56 h 93"/>
                  <a:gd name="T2" fmla="*/ 0 w 73"/>
                  <a:gd name="T3" fmla="*/ 0 h 93"/>
                  <a:gd name="T4" fmla="*/ 73 w 73"/>
                  <a:gd name="T5" fmla="*/ 56 h 93"/>
                  <a:gd name="T6" fmla="*/ 0 w 73"/>
                  <a:gd name="T7" fmla="*/ 93 h 93"/>
                  <a:gd name="T8" fmla="*/ 0 w 73"/>
                  <a:gd name="T9" fmla="*/ 56 h 93"/>
                  <a:gd name="T10" fmla="*/ 0 60000 65536"/>
                  <a:gd name="T11" fmla="*/ 0 60000 65536"/>
                  <a:gd name="T12" fmla="*/ 0 60000 65536"/>
                  <a:gd name="T13" fmla="*/ 0 60000 65536"/>
                  <a:gd name="T14" fmla="*/ 0 60000 65536"/>
                  <a:gd name="T15" fmla="*/ 0 w 73"/>
                  <a:gd name="T16" fmla="*/ 0 h 93"/>
                  <a:gd name="T17" fmla="*/ 73 w 73"/>
                  <a:gd name="T18" fmla="*/ 93 h 93"/>
                </a:gdLst>
                <a:ahLst/>
                <a:cxnLst>
                  <a:cxn ang="T10">
                    <a:pos x="T0" y="T1"/>
                  </a:cxn>
                  <a:cxn ang="T11">
                    <a:pos x="T2" y="T3"/>
                  </a:cxn>
                  <a:cxn ang="T12">
                    <a:pos x="T4" y="T5"/>
                  </a:cxn>
                  <a:cxn ang="T13">
                    <a:pos x="T6" y="T7"/>
                  </a:cxn>
                  <a:cxn ang="T14">
                    <a:pos x="T8" y="T9"/>
                  </a:cxn>
                </a:cxnLst>
                <a:rect l="T15" t="T16" r="T17" b="T18"/>
                <a:pathLst>
                  <a:path w="73" h="93">
                    <a:moveTo>
                      <a:pt x="0" y="56"/>
                    </a:moveTo>
                    <a:lnTo>
                      <a:pt x="0" y="0"/>
                    </a:lnTo>
                    <a:lnTo>
                      <a:pt x="73" y="56"/>
                    </a:lnTo>
                    <a:lnTo>
                      <a:pt x="0" y="93"/>
                    </a:lnTo>
                    <a:lnTo>
                      <a:pt x="0" y="56"/>
                    </a:lnTo>
                    <a:close/>
                  </a:path>
                </a:pathLst>
              </a:custGeom>
              <a:solidFill>
                <a:srgbClr val="000000"/>
              </a:solidFill>
              <a:ln w="25400">
                <a:solidFill>
                  <a:srgbClr val="000000"/>
                </a:solidFill>
                <a:round/>
                <a:headEnd/>
                <a:tailEnd/>
              </a:ln>
            </p:spPr>
            <p:txBody>
              <a:bodyPr/>
              <a:lstStyle/>
              <a:p>
                <a:endParaRPr lang="en-US"/>
              </a:p>
            </p:txBody>
          </p:sp>
          <p:sp>
            <p:nvSpPr>
              <p:cNvPr id="24621" name="Line 43"/>
              <p:cNvSpPr>
                <a:spLocks noChangeShapeType="1"/>
              </p:cNvSpPr>
              <p:nvPr/>
            </p:nvSpPr>
            <p:spPr bwMode="auto">
              <a:xfrm>
                <a:off x="2353" y="2168"/>
                <a:ext cx="332"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2" name="Freeform 44"/>
              <p:cNvSpPr>
                <a:spLocks/>
              </p:cNvSpPr>
              <p:nvPr/>
            </p:nvSpPr>
            <p:spPr bwMode="auto">
              <a:xfrm>
                <a:off x="2777" y="2573"/>
                <a:ext cx="74" cy="74"/>
              </a:xfrm>
              <a:custGeom>
                <a:avLst/>
                <a:gdLst>
                  <a:gd name="T0" fmla="*/ 19 w 74"/>
                  <a:gd name="T1" fmla="*/ 19 h 74"/>
                  <a:gd name="T2" fmla="*/ 56 w 74"/>
                  <a:gd name="T3" fmla="*/ 0 h 74"/>
                  <a:gd name="T4" fmla="*/ 74 w 74"/>
                  <a:gd name="T5" fmla="*/ 74 h 74"/>
                  <a:gd name="T6" fmla="*/ 0 w 74"/>
                  <a:gd name="T7" fmla="*/ 56 h 74"/>
                  <a:gd name="T8" fmla="*/ 19 w 74"/>
                  <a:gd name="T9" fmla="*/ 19 h 74"/>
                  <a:gd name="T10" fmla="*/ 0 60000 65536"/>
                  <a:gd name="T11" fmla="*/ 0 60000 65536"/>
                  <a:gd name="T12" fmla="*/ 0 60000 65536"/>
                  <a:gd name="T13" fmla="*/ 0 60000 65536"/>
                  <a:gd name="T14" fmla="*/ 0 60000 65536"/>
                  <a:gd name="T15" fmla="*/ 0 w 74"/>
                  <a:gd name="T16" fmla="*/ 0 h 74"/>
                  <a:gd name="T17" fmla="*/ 74 w 74"/>
                  <a:gd name="T18" fmla="*/ 74 h 74"/>
                </a:gdLst>
                <a:ahLst/>
                <a:cxnLst>
                  <a:cxn ang="T10">
                    <a:pos x="T0" y="T1"/>
                  </a:cxn>
                  <a:cxn ang="T11">
                    <a:pos x="T2" y="T3"/>
                  </a:cxn>
                  <a:cxn ang="T12">
                    <a:pos x="T4" y="T5"/>
                  </a:cxn>
                  <a:cxn ang="T13">
                    <a:pos x="T6" y="T7"/>
                  </a:cxn>
                  <a:cxn ang="T14">
                    <a:pos x="T8" y="T9"/>
                  </a:cxn>
                </a:cxnLst>
                <a:rect l="T15" t="T16" r="T17" b="T18"/>
                <a:pathLst>
                  <a:path w="74" h="74">
                    <a:moveTo>
                      <a:pt x="19" y="19"/>
                    </a:moveTo>
                    <a:lnTo>
                      <a:pt x="56" y="0"/>
                    </a:lnTo>
                    <a:lnTo>
                      <a:pt x="74" y="74"/>
                    </a:lnTo>
                    <a:lnTo>
                      <a:pt x="0" y="56"/>
                    </a:lnTo>
                    <a:lnTo>
                      <a:pt x="19" y="19"/>
                    </a:lnTo>
                    <a:close/>
                  </a:path>
                </a:pathLst>
              </a:custGeom>
              <a:solidFill>
                <a:srgbClr val="000000"/>
              </a:solidFill>
              <a:ln w="25400">
                <a:solidFill>
                  <a:srgbClr val="000000"/>
                </a:solidFill>
                <a:round/>
                <a:headEnd/>
                <a:tailEnd/>
              </a:ln>
            </p:spPr>
            <p:txBody>
              <a:bodyPr/>
              <a:lstStyle/>
              <a:p>
                <a:endParaRPr lang="en-US"/>
              </a:p>
            </p:txBody>
          </p:sp>
          <p:sp>
            <p:nvSpPr>
              <p:cNvPr id="24623" name="Line 45"/>
              <p:cNvSpPr>
                <a:spLocks noChangeShapeType="1"/>
              </p:cNvSpPr>
              <p:nvPr/>
            </p:nvSpPr>
            <p:spPr bwMode="auto">
              <a:xfrm>
                <a:off x="2335" y="2168"/>
                <a:ext cx="461" cy="4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4" name="Freeform 46"/>
              <p:cNvSpPr>
                <a:spLocks/>
              </p:cNvSpPr>
              <p:nvPr/>
            </p:nvSpPr>
            <p:spPr bwMode="auto">
              <a:xfrm>
                <a:off x="1745" y="1873"/>
                <a:ext cx="73" cy="73"/>
              </a:xfrm>
              <a:custGeom>
                <a:avLst/>
                <a:gdLst>
                  <a:gd name="T0" fmla="*/ 55 w 73"/>
                  <a:gd name="T1" fmla="*/ 37 h 73"/>
                  <a:gd name="T2" fmla="*/ 73 w 73"/>
                  <a:gd name="T3" fmla="*/ 73 h 73"/>
                  <a:gd name="T4" fmla="*/ 0 w 73"/>
                  <a:gd name="T5" fmla="*/ 55 h 73"/>
                  <a:gd name="T6" fmla="*/ 37 w 73"/>
                  <a:gd name="T7" fmla="*/ 0 h 73"/>
                  <a:gd name="T8" fmla="*/ 55 w 73"/>
                  <a:gd name="T9" fmla="*/ 37 h 73"/>
                  <a:gd name="T10" fmla="*/ 0 60000 65536"/>
                  <a:gd name="T11" fmla="*/ 0 60000 65536"/>
                  <a:gd name="T12" fmla="*/ 0 60000 65536"/>
                  <a:gd name="T13" fmla="*/ 0 60000 65536"/>
                  <a:gd name="T14" fmla="*/ 0 60000 65536"/>
                  <a:gd name="T15" fmla="*/ 0 w 73"/>
                  <a:gd name="T16" fmla="*/ 0 h 73"/>
                  <a:gd name="T17" fmla="*/ 73 w 73"/>
                  <a:gd name="T18" fmla="*/ 73 h 73"/>
                </a:gdLst>
                <a:ahLst/>
                <a:cxnLst>
                  <a:cxn ang="T10">
                    <a:pos x="T0" y="T1"/>
                  </a:cxn>
                  <a:cxn ang="T11">
                    <a:pos x="T2" y="T3"/>
                  </a:cxn>
                  <a:cxn ang="T12">
                    <a:pos x="T4" y="T5"/>
                  </a:cxn>
                  <a:cxn ang="T13">
                    <a:pos x="T6" y="T7"/>
                  </a:cxn>
                  <a:cxn ang="T14">
                    <a:pos x="T8" y="T9"/>
                  </a:cxn>
                </a:cxnLst>
                <a:rect l="T15" t="T16" r="T17" b="T18"/>
                <a:pathLst>
                  <a:path w="73" h="73">
                    <a:moveTo>
                      <a:pt x="55" y="37"/>
                    </a:moveTo>
                    <a:lnTo>
                      <a:pt x="73" y="73"/>
                    </a:lnTo>
                    <a:lnTo>
                      <a:pt x="0" y="55"/>
                    </a:lnTo>
                    <a:lnTo>
                      <a:pt x="37" y="0"/>
                    </a:lnTo>
                    <a:lnTo>
                      <a:pt x="55" y="37"/>
                    </a:lnTo>
                    <a:close/>
                  </a:path>
                </a:pathLst>
              </a:custGeom>
              <a:solidFill>
                <a:srgbClr val="000000"/>
              </a:solidFill>
              <a:ln w="25400">
                <a:solidFill>
                  <a:srgbClr val="000000"/>
                </a:solidFill>
                <a:round/>
                <a:headEnd/>
                <a:tailEnd/>
              </a:ln>
            </p:spPr>
            <p:txBody>
              <a:bodyPr/>
              <a:lstStyle/>
              <a:p>
                <a:endParaRPr lang="en-US"/>
              </a:p>
            </p:txBody>
          </p:sp>
          <p:sp>
            <p:nvSpPr>
              <p:cNvPr id="24625" name="Line 47"/>
              <p:cNvSpPr>
                <a:spLocks noChangeShapeType="1"/>
              </p:cNvSpPr>
              <p:nvPr/>
            </p:nvSpPr>
            <p:spPr bwMode="auto">
              <a:xfrm flipH="1">
                <a:off x="1818" y="1504"/>
                <a:ext cx="941" cy="4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6" name="Freeform 48"/>
              <p:cNvSpPr>
                <a:spLocks/>
              </p:cNvSpPr>
              <p:nvPr/>
            </p:nvSpPr>
            <p:spPr bwMode="auto">
              <a:xfrm>
                <a:off x="1745" y="2352"/>
                <a:ext cx="73" cy="74"/>
              </a:xfrm>
              <a:custGeom>
                <a:avLst/>
                <a:gdLst>
                  <a:gd name="T0" fmla="*/ 55 w 73"/>
                  <a:gd name="T1" fmla="*/ 37 h 74"/>
                  <a:gd name="T2" fmla="*/ 55 w 73"/>
                  <a:gd name="T3" fmla="*/ 74 h 74"/>
                  <a:gd name="T4" fmla="*/ 0 w 73"/>
                  <a:gd name="T5" fmla="*/ 19 h 74"/>
                  <a:gd name="T6" fmla="*/ 73 w 73"/>
                  <a:gd name="T7" fmla="*/ 0 h 74"/>
                  <a:gd name="T8" fmla="*/ 55 w 73"/>
                  <a:gd name="T9" fmla="*/ 37 h 74"/>
                  <a:gd name="T10" fmla="*/ 0 60000 65536"/>
                  <a:gd name="T11" fmla="*/ 0 60000 65536"/>
                  <a:gd name="T12" fmla="*/ 0 60000 65536"/>
                  <a:gd name="T13" fmla="*/ 0 60000 65536"/>
                  <a:gd name="T14" fmla="*/ 0 60000 65536"/>
                  <a:gd name="T15" fmla="*/ 0 w 73"/>
                  <a:gd name="T16" fmla="*/ 0 h 74"/>
                  <a:gd name="T17" fmla="*/ 73 w 73"/>
                  <a:gd name="T18" fmla="*/ 74 h 74"/>
                </a:gdLst>
                <a:ahLst/>
                <a:cxnLst>
                  <a:cxn ang="T10">
                    <a:pos x="T0" y="T1"/>
                  </a:cxn>
                  <a:cxn ang="T11">
                    <a:pos x="T2" y="T3"/>
                  </a:cxn>
                  <a:cxn ang="T12">
                    <a:pos x="T4" y="T5"/>
                  </a:cxn>
                  <a:cxn ang="T13">
                    <a:pos x="T6" y="T7"/>
                  </a:cxn>
                  <a:cxn ang="T14">
                    <a:pos x="T8" y="T9"/>
                  </a:cxn>
                </a:cxnLst>
                <a:rect l="T15" t="T16" r="T17" b="T18"/>
                <a:pathLst>
                  <a:path w="73" h="74">
                    <a:moveTo>
                      <a:pt x="55" y="37"/>
                    </a:moveTo>
                    <a:lnTo>
                      <a:pt x="55" y="74"/>
                    </a:lnTo>
                    <a:lnTo>
                      <a:pt x="0" y="19"/>
                    </a:lnTo>
                    <a:lnTo>
                      <a:pt x="73" y="0"/>
                    </a:lnTo>
                    <a:lnTo>
                      <a:pt x="55" y="37"/>
                    </a:lnTo>
                    <a:close/>
                  </a:path>
                </a:pathLst>
              </a:custGeom>
              <a:solidFill>
                <a:srgbClr val="000000"/>
              </a:solidFill>
              <a:ln w="25400">
                <a:solidFill>
                  <a:srgbClr val="000000"/>
                </a:solidFill>
                <a:round/>
                <a:headEnd/>
                <a:tailEnd/>
              </a:ln>
            </p:spPr>
            <p:txBody>
              <a:bodyPr/>
              <a:lstStyle/>
              <a:p>
                <a:endParaRPr lang="en-US"/>
              </a:p>
            </p:txBody>
          </p:sp>
          <p:sp>
            <p:nvSpPr>
              <p:cNvPr id="24627" name="Line 49"/>
              <p:cNvSpPr>
                <a:spLocks noChangeShapeType="1"/>
              </p:cNvSpPr>
              <p:nvPr/>
            </p:nvSpPr>
            <p:spPr bwMode="auto">
              <a:xfrm flipH="1" flipV="1">
                <a:off x="1818" y="2407"/>
                <a:ext cx="978" cy="3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8" name="Freeform 50"/>
              <p:cNvSpPr>
                <a:spLocks/>
              </p:cNvSpPr>
              <p:nvPr/>
            </p:nvSpPr>
            <p:spPr bwMode="auto">
              <a:xfrm>
                <a:off x="1745" y="2020"/>
                <a:ext cx="73" cy="74"/>
              </a:xfrm>
              <a:custGeom>
                <a:avLst/>
                <a:gdLst>
                  <a:gd name="T0" fmla="*/ 73 w 73"/>
                  <a:gd name="T1" fmla="*/ 37 h 74"/>
                  <a:gd name="T2" fmla="*/ 73 w 73"/>
                  <a:gd name="T3" fmla="*/ 74 h 74"/>
                  <a:gd name="T4" fmla="*/ 0 w 73"/>
                  <a:gd name="T5" fmla="*/ 37 h 74"/>
                  <a:gd name="T6" fmla="*/ 73 w 73"/>
                  <a:gd name="T7" fmla="*/ 0 h 74"/>
                  <a:gd name="T8" fmla="*/ 73 w 73"/>
                  <a:gd name="T9" fmla="*/ 37 h 74"/>
                  <a:gd name="T10" fmla="*/ 0 60000 65536"/>
                  <a:gd name="T11" fmla="*/ 0 60000 65536"/>
                  <a:gd name="T12" fmla="*/ 0 60000 65536"/>
                  <a:gd name="T13" fmla="*/ 0 60000 65536"/>
                  <a:gd name="T14" fmla="*/ 0 60000 65536"/>
                  <a:gd name="T15" fmla="*/ 0 w 73"/>
                  <a:gd name="T16" fmla="*/ 0 h 74"/>
                  <a:gd name="T17" fmla="*/ 73 w 73"/>
                  <a:gd name="T18" fmla="*/ 74 h 74"/>
                </a:gdLst>
                <a:ahLst/>
                <a:cxnLst>
                  <a:cxn ang="T10">
                    <a:pos x="T0" y="T1"/>
                  </a:cxn>
                  <a:cxn ang="T11">
                    <a:pos x="T2" y="T3"/>
                  </a:cxn>
                  <a:cxn ang="T12">
                    <a:pos x="T4" y="T5"/>
                  </a:cxn>
                  <a:cxn ang="T13">
                    <a:pos x="T6" y="T7"/>
                  </a:cxn>
                  <a:cxn ang="T14">
                    <a:pos x="T8" y="T9"/>
                  </a:cxn>
                </a:cxnLst>
                <a:rect l="T15" t="T16" r="T17" b="T18"/>
                <a:pathLst>
                  <a:path w="73" h="74">
                    <a:moveTo>
                      <a:pt x="73" y="37"/>
                    </a:moveTo>
                    <a:lnTo>
                      <a:pt x="73" y="74"/>
                    </a:lnTo>
                    <a:lnTo>
                      <a:pt x="0" y="37"/>
                    </a:lnTo>
                    <a:lnTo>
                      <a:pt x="73" y="0"/>
                    </a:lnTo>
                    <a:lnTo>
                      <a:pt x="73" y="37"/>
                    </a:lnTo>
                    <a:close/>
                  </a:path>
                </a:pathLst>
              </a:custGeom>
              <a:solidFill>
                <a:srgbClr val="000000"/>
              </a:solidFill>
              <a:ln w="25400">
                <a:solidFill>
                  <a:srgbClr val="000000"/>
                </a:solidFill>
                <a:round/>
                <a:headEnd/>
                <a:tailEnd/>
              </a:ln>
            </p:spPr>
            <p:txBody>
              <a:bodyPr/>
              <a:lstStyle/>
              <a:p>
                <a:endParaRPr lang="en-US"/>
              </a:p>
            </p:txBody>
          </p:sp>
          <p:sp>
            <p:nvSpPr>
              <p:cNvPr id="24629" name="Line 51"/>
              <p:cNvSpPr>
                <a:spLocks noChangeShapeType="1"/>
              </p:cNvSpPr>
              <p:nvPr/>
            </p:nvSpPr>
            <p:spPr bwMode="auto">
              <a:xfrm flipH="1">
                <a:off x="1818" y="2057"/>
                <a:ext cx="97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Active Replication Steps</a:t>
            </a:r>
          </a:p>
        </p:txBody>
      </p:sp>
      <p:sp>
        <p:nvSpPr>
          <p:cNvPr id="25603" name="Rectangle 3"/>
          <p:cNvSpPr>
            <a:spLocks noGrp="1" noChangeArrowheads="1"/>
          </p:cNvSpPr>
          <p:nvPr>
            <p:ph idx="1"/>
          </p:nvPr>
        </p:nvSpPr>
        <p:spPr>
          <a:xfrm>
            <a:off x="152400" y="1676400"/>
            <a:ext cx="8839200" cy="4495800"/>
          </a:xfrm>
        </p:spPr>
        <p:txBody>
          <a:bodyPr/>
          <a:lstStyle/>
          <a:p>
            <a:pPr marL="609600" indent="-609600" eaLnBrk="1" hangingPunct="1">
              <a:spcBef>
                <a:spcPct val="0"/>
              </a:spcBef>
              <a:buFont typeface="Wingdings" charset="2"/>
              <a:buAutoNum type="arabicPeriod"/>
            </a:pPr>
            <a:r>
              <a:rPr lang="en-US" altLang="en-US" sz="2800">
                <a:solidFill>
                  <a:schemeClr val="hlink"/>
                </a:solidFill>
              </a:rPr>
              <a:t>Request</a:t>
            </a:r>
            <a:r>
              <a:rPr lang="en-US" altLang="en-US" sz="2800"/>
              <a:t>: front end attaches unique ID to request and multicasts (totally ordered, reliable) to RMs. Front end is assumed to fail only by crashing.</a:t>
            </a:r>
          </a:p>
          <a:p>
            <a:pPr marL="609600" indent="-609600" eaLnBrk="1" hangingPunct="1">
              <a:spcBef>
                <a:spcPct val="0"/>
              </a:spcBef>
              <a:buFont typeface="Wingdings" charset="2"/>
              <a:buAutoNum type="arabicPeriod"/>
            </a:pPr>
            <a:r>
              <a:rPr lang="en-US" altLang="en-US" sz="2800">
                <a:solidFill>
                  <a:schemeClr val="hlink"/>
                </a:solidFill>
              </a:rPr>
              <a:t>Coordination</a:t>
            </a:r>
            <a:r>
              <a:rPr lang="en-US" altLang="en-US" sz="2800"/>
              <a:t>: every correct RM receives request in same total order.</a:t>
            </a:r>
          </a:p>
          <a:p>
            <a:pPr marL="609600" indent="-609600" eaLnBrk="1" hangingPunct="1">
              <a:spcBef>
                <a:spcPct val="0"/>
              </a:spcBef>
              <a:buFont typeface="Wingdings" charset="2"/>
              <a:buAutoNum type="arabicPeriod"/>
            </a:pPr>
            <a:r>
              <a:rPr lang="en-US" altLang="en-US" sz="2800">
                <a:solidFill>
                  <a:schemeClr val="hlink"/>
                </a:solidFill>
              </a:rPr>
              <a:t>Execution</a:t>
            </a:r>
            <a:r>
              <a:rPr lang="en-US" altLang="en-US" sz="2800"/>
              <a:t>: every RM executes the request.</a:t>
            </a:r>
          </a:p>
          <a:p>
            <a:pPr marL="609600" indent="-609600" eaLnBrk="1" hangingPunct="1">
              <a:spcBef>
                <a:spcPct val="0"/>
              </a:spcBef>
              <a:buFont typeface="Wingdings" charset="2"/>
              <a:buAutoNum type="arabicPeriod"/>
            </a:pPr>
            <a:r>
              <a:rPr lang="en-US" altLang="en-US" sz="2800">
                <a:solidFill>
                  <a:srgbClr val="FF0000"/>
                </a:solidFill>
              </a:rPr>
              <a:t>Coordination</a:t>
            </a:r>
            <a:r>
              <a:rPr lang="en-US" altLang="en-US" sz="2800"/>
              <a:t>: (</a:t>
            </a:r>
            <a:r>
              <a:rPr lang="en-US" altLang="en-US" sz="2800" i="1"/>
              <a:t>not required due to multicast</a:t>
            </a:r>
            <a:r>
              <a:rPr lang="en-US" altLang="en-US" sz="2800"/>
              <a:t>)</a:t>
            </a:r>
          </a:p>
          <a:p>
            <a:pPr marL="609600" indent="-609600" eaLnBrk="1" hangingPunct="1">
              <a:spcBef>
                <a:spcPct val="0"/>
              </a:spcBef>
              <a:buFont typeface="Wingdings" charset="2"/>
              <a:buAutoNum type="arabicPeriod"/>
            </a:pPr>
            <a:r>
              <a:rPr lang="en-US" altLang="en-US" sz="2800">
                <a:solidFill>
                  <a:schemeClr val="hlink"/>
                </a:solidFill>
              </a:rPr>
              <a:t>Response</a:t>
            </a:r>
            <a:r>
              <a:rPr lang="en-US" altLang="en-US" sz="2800"/>
              <a:t>: each RM sends response to front end, which manages responses depending on failure assumptions and multicast algorithm.</a:t>
            </a:r>
          </a:p>
        </p:txBody>
      </p:sp>
      <p:sp>
        <p:nvSpPr>
          <p:cNvPr id="256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B179F8C-8A26-6A48-8542-15E8CED54A1F}" type="slidenum">
              <a:rPr lang="en-US" altLang="en-US">
                <a:latin typeface="Arial" charset="0"/>
              </a:rPr>
              <a:pPr/>
              <a:t>21</a:t>
            </a:fld>
            <a:endParaRPr lang="en-US" altLang="en-US">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17500" y="52388"/>
            <a:ext cx="7302500" cy="1431925"/>
          </a:xfrm>
        </p:spPr>
        <p:txBody>
          <a:bodyPr/>
          <a:lstStyle/>
          <a:p>
            <a:pPr eaLnBrk="1" hangingPunct="1"/>
            <a:r>
              <a:rPr lang="en-US" altLang="en-US"/>
              <a:t>Discussion of Active Replication</a:t>
            </a:r>
          </a:p>
        </p:txBody>
      </p:sp>
      <p:sp>
        <p:nvSpPr>
          <p:cNvPr id="26627" name="Rectangle 3"/>
          <p:cNvSpPr>
            <a:spLocks noGrp="1" noChangeArrowheads="1"/>
          </p:cNvSpPr>
          <p:nvPr>
            <p:ph idx="1"/>
          </p:nvPr>
        </p:nvSpPr>
        <p:spPr>
          <a:xfrm>
            <a:off x="152400" y="1676400"/>
            <a:ext cx="8763000" cy="4495800"/>
          </a:xfrm>
        </p:spPr>
        <p:txBody>
          <a:bodyPr/>
          <a:lstStyle/>
          <a:p>
            <a:pPr algn="just" eaLnBrk="1" hangingPunct="1">
              <a:spcBef>
                <a:spcPct val="0"/>
              </a:spcBef>
            </a:pPr>
            <a:r>
              <a:rPr lang="en-US" altLang="en-US" sz="2800"/>
              <a:t>The model shown assumes totally ordered and reliable multicasting. This is equivalent to solving consensus, which requires either a synchronous system or a technique such as failure detectors in an asynchronous system.  Up to </a:t>
            </a:r>
            <a:r>
              <a:rPr lang="en-US" altLang="en-US" sz="2800" i="1">
                <a:solidFill>
                  <a:schemeClr val="hlink"/>
                </a:solidFill>
              </a:rPr>
              <a:t>f</a:t>
            </a:r>
            <a:r>
              <a:rPr lang="en-US" altLang="en-US" sz="2800"/>
              <a:t> Byzantine failures can be masked given </a:t>
            </a:r>
            <a:r>
              <a:rPr lang="en-US" altLang="en-US" sz="2800" i="1">
                <a:solidFill>
                  <a:schemeClr val="hlink"/>
                </a:solidFill>
              </a:rPr>
              <a:t>2f+1</a:t>
            </a:r>
            <a:r>
              <a:rPr lang="en-US" altLang="en-US" sz="2800"/>
              <a:t> replicas. It is assumed that all updates are done in the same order.</a:t>
            </a:r>
          </a:p>
          <a:p>
            <a:pPr algn="just" eaLnBrk="1" hangingPunct="1">
              <a:spcBef>
                <a:spcPct val="0"/>
              </a:spcBef>
            </a:pPr>
            <a:r>
              <a:rPr lang="en-US" altLang="en-US" sz="2800" u="sng"/>
              <a:t>The model can be relaxed somewhat if updates are assumed to be commutative, so that the effect of two operations is the same in any order</a:t>
            </a:r>
            <a:r>
              <a:rPr lang="en-US" altLang="en-US" sz="2800"/>
              <a:t>.</a:t>
            </a: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50B9954-F5D1-3B45-89E1-8453D6F2B9D7}" type="slidenum">
              <a:rPr lang="en-US" altLang="en-US">
                <a:latin typeface="Arial" charset="0"/>
              </a:rPr>
              <a:pPr/>
              <a:t>22</a:t>
            </a:fld>
            <a:endParaRPr lang="en-US" altLang="en-US">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(continued discussion)</a:t>
            </a:r>
          </a:p>
        </p:txBody>
      </p:sp>
      <p:sp>
        <p:nvSpPr>
          <p:cNvPr id="27651" name="Rectangle 3"/>
          <p:cNvSpPr>
            <a:spLocks noGrp="1" noChangeArrowheads="1"/>
          </p:cNvSpPr>
          <p:nvPr>
            <p:ph idx="1"/>
          </p:nvPr>
        </p:nvSpPr>
        <p:spPr>
          <a:xfrm>
            <a:off x="0" y="1600200"/>
            <a:ext cx="8839200" cy="4572000"/>
          </a:xfrm>
        </p:spPr>
        <p:txBody>
          <a:bodyPr/>
          <a:lstStyle/>
          <a:p>
            <a:pPr algn="just" eaLnBrk="1" hangingPunct="1">
              <a:spcBef>
                <a:spcPct val="0"/>
              </a:spcBef>
            </a:pPr>
            <a:r>
              <a:rPr lang="en-US" altLang="en-US" sz="2800" u="sng"/>
              <a:t>Think of a bank account</a:t>
            </a:r>
            <a:r>
              <a:rPr lang="en-US" altLang="en-US" sz="2800"/>
              <a:t>—daily deposits and withdrawals can be done in any order unless the balance goes below zero.  If there is a process</a:t>
            </a:r>
            <a:r>
              <a:rPr lang="en-US" altLang="en-US" sz="2800" baseline="30000"/>
              <a:t>1</a:t>
            </a:r>
            <a:r>
              <a:rPr lang="en-US" altLang="en-US" sz="2800"/>
              <a:t> that avoids overdrafts, the effects are commutative.  If a withdrawal leads to an overdraft because a deposit was not already processed, it is not commutative.</a:t>
            </a:r>
          </a:p>
          <a:p>
            <a:pPr algn="just" eaLnBrk="1" hangingPunct="1">
              <a:spcBef>
                <a:spcPct val="0"/>
              </a:spcBef>
            </a:pPr>
            <a:r>
              <a:rPr lang="en-US" altLang="en-US" sz="2800"/>
              <a:t>Also, front ends may send read-only requests only to individual RMs.  This case loses fault tolerance, but the system remains sequentially consistent.</a:t>
            </a:r>
          </a:p>
          <a:p>
            <a:pPr algn="just" eaLnBrk="1" hangingPunct="1">
              <a:spcBef>
                <a:spcPct val="0"/>
              </a:spcBef>
              <a:buFont typeface="Wingdings" charset="2"/>
              <a:buNone/>
            </a:pPr>
            <a:r>
              <a:rPr lang="en-US" altLang="en-US" sz="2400" baseline="30000"/>
              <a:t>	</a:t>
            </a:r>
          </a:p>
          <a:p>
            <a:pPr algn="just" eaLnBrk="1" hangingPunct="1">
              <a:spcBef>
                <a:spcPct val="0"/>
              </a:spcBef>
              <a:buFont typeface="Wingdings" charset="2"/>
              <a:buNone/>
            </a:pPr>
            <a:r>
              <a:rPr lang="en-US" altLang="en-US" sz="2400" baseline="30000"/>
              <a:t>	</a:t>
            </a:r>
            <a:r>
              <a:rPr lang="en-US" altLang="en-US" sz="2400" i="1" baseline="30000"/>
              <a:t>1</a:t>
            </a:r>
            <a:r>
              <a:rPr lang="en-US" altLang="en-US" sz="2400" i="1"/>
              <a:t>such as</a:t>
            </a:r>
            <a:r>
              <a:rPr lang="en-US" altLang="en-US" sz="2400"/>
              <a:t> </a:t>
            </a:r>
            <a:r>
              <a:rPr lang="en-US" altLang="en-US" sz="2400" i="1"/>
              <a:t>a multi-day hold on deposits</a:t>
            </a:r>
          </a:p>
        </p:txBody>
      </p:sp>
      <p:sp>
        <p:nvSpPr>
          <p:cNvPr id="276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C27D295-893D-204D-B59B-E477095FC543}" type="slidenum">
              <a:rPr lang="en-US" altLang="en-US">
                <a:latin typeface="Arial" charset="0"/>
              </a:rPr>
              <a:pPr/>
              <a:t>23</a:t>
            </a:fld>
            <a:endParaRPr lang="en-US" altLang="en-US">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ctrTitle"/>
          </p:nvPr>
        </p:nvSpPr>
        <p:spPr>
          <a:xfrm>
            <a:off x="609600" y="2895600"/>
            <a:ext cx="7772400" cy="1016000"/>
          </a:xfrm>
        </p:spPr>
        <p:txBody>
          <a:bodyPr/>
          <a:lstStyle/>
          <a:p>
            <a:pPr eaLnBrk="1" hangingPunct="1"/>
            <a:r>
              <a:rPr lang="en-US" altLang="en-US" sz="6000"/>
              <a:t>High Availability</a:t>
            </a:r>
          </a:p>
        </p:txBody>
      </p:sp>
      <p:sp>
        <p:nvSpPr>
          <p:cNvPr id="2867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47EC8A3-AF63-154D-AE99-B9F1E31F2FCE}" type="slidenum">
              <a:rPr lang="en-US" altLang="en-US">
                <a:latin typeface="Arial" charset="0"/>
              </a:rPr>
              <a:pPr/>
              <a:t>24</a:t>
            </a:fld>
            <a:endParaRPr lang="en-US" altLang="en-US">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t>High Availability</a:t>
            </a:r>
          </a:p>
        </p:txBody>
      </p:sp>
      <p:sp>
        <p:nvSpPr>
          <p:cNvPr id="29699" name="Rectangle 3"/>
          <p:cNvSpPr>
            <a:spLocks noGrp="1" noChangeArrowheads="1"/>
          </p:cNvSpPr>
          <p:nvPr>
            <p:ph idx="1"/>
          </p:nvPr>
        </p:nvSpPr>
        <p:spPr>
          <a:xfrm>
            <a:off x="0" y="1676400"/>
            <a:ext cx="8991600" cy="5181600"/>
          </a:xfrm>
        </p:spPr>
        <p:txBody>
          <a:bodyPr/>
          <a:lstStyle/>
          <a:p>
            <a:pPr algn="just" eaLnBrk="1" hangingPunct="1">
              <a:spcBef>
                <a:spcPct val="0"/>
              </a:spcBef>
            </a:pPr>
            <a:r>
              <a:rPr lang="en-US" altLang="en-US" sz="2600"/>
              <a:t>The alternatives we have seen are designed for fault tolerance.  For some applications, rapid or at least reasonable response times may be required.</a:t>
            </a:r>
          </a:p>
          <a:p>
            <a:pPr algn="just" eaLnBrk="1" hangingPunct="1">
              <a:spcBef>
                <a:spcPct val="0"/>
              </a:spcBef>
            </a:pPr>
            <a:endParaRPr lang="en-US" altLang="en-US" sz="2600"/>
          </a:p>
          <a:p>
            <a:pPr algn="just" eaLnBrk="1" hangingPunct="1">
              <a:spcBef>
                <a:spcPct val="0"/>
              </a:spcBef>
            </a:pPr>
            <a:r>
              <a:rPr lang="en-US" altLang="en-US" sz="2600"/>
              <a:t>Fault tolerant systems send updates in an eager fashion—all correct RMs receive updates as soon as possible.  </a:t>
            </a:r>
            <a:r>
              <a:rPr lang="en-US" altLang="en-US" sz="2600" u="sng"/>
              <a:t>This may be unacceptable for high availability systems</a:t>
            </a:r>
            <a:r>
              <a:rPr lang="en-US" altLang="en-US" sz="2600"/>
              <a:t>.  It may be desirable to increase performance by providing slower (but still acceptable) updates with a minimal set of RMs. </a:t>
            </a:r>
            <a:r>
              <a:rPr lang="en-US" altLang="en-US" sz="2600" u="sng"/>
              <a:t>Weaker consistency tends to require less agreement and provides more availability</a:t>
            </a:r>
            <a:r>
              <a:rPr lang="en-US" altLang="en-US" sz="2600"/>
              <a:t>.</a:t>
            </a:r>
          </a:p>
        </p:txBody>
      </p:sp>
      <p:sp>
        <p:nvSpPr>
          <p:cNvPr id="297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6A14576-4204-4942-95E1-9D5EFFF836FD}" type="slidenum">
              <a:rPr lang="en-US" altLang="en-US">
                <a:latin typeface="Arial" charset="0"/>
              </a:rPr>
              <a:pPr/>
              <a:t>25</a:t>
            </a:fld>
            <a:endParaRPr lang="en-US" altLang="en-US">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defRPr/>
            </a:pPr>
            <a:r>
              <a:rPr lang="en-US" sz="3323" b="1" smtClean="0">
                <a:solidFill>
                  <a:schemeClr val="tx1"/>
                </a:solidFill>
              </a:rPr>
              <a:t>Highly available services</a:t>
            </a:r>
          </a:p>
        </p:txBody>
      </p:sp>
      <p:sp>
        <p:nvSpPr>
          <p:cNvPr id="58371" name="Rectangle 3"/>
          <p:cNvSpPr>
            <a:spLocks noGrp="1" noChangeArrowheads="1"/>
          </p:cNvSpPr>
          <p:nvPr>
            <p:ph type="body" idx="1"/>
          </p:nvPr>
        </p:nvSpPr>
        <p:spPr/>
        <p:txBody>
          <a:bodyPr/>
          <a:lstStyle/>
          <a:p>
            <a:pPr marL="316531" indent="-316531">
              <a:buFont typeface="Monotype Sorts" pitchFamily="2" charset="2"/>
              <a:buNone/>
              <a:defRPr/>
            </a:pPr>
            <a:r>
              <a:rPr lang="en-US" sz="2585" smtClean="0">
                <a:solidFill>
                  <a:schemeClr val="tx1"/>
                </a:solidFill>
              </a:rPr>
              <a:t>A few systems that provide highly available services :</a:t>
            </a:r>
          </a:p>
          <a:p>
            <a:pPr marL="316531" indent="-316531">
              <a:buFont typeface="Monotype Sorts" pitchFamily="2" charset="2"/>
              <a:buChar char="z"/>
              <a:defRPr/>
            </a:pPr>
            <a:endParaRPr lang="en-US" sz="2585" smtClean="0">
              <a:solidFill>
                <a:schemeClr val="tx1"/>
              </a:solidFill>
            </a:endParaRPr>
          </a:p>
          <a:p>
            <a:pPr marL="316531" indent="-316531">
              <a:buClr>
                <a:schemeClr val="tx1"/>
              </a:buClr>
              <a:buFont typeface="Wingdings" panose="05000000000000000000" pitchFamily="2" charset="2"/>
              <a:buChar char="v"/>
              <a:defRPr/>
            </a:pPr>
            <a:r>
              <a:rPr lang="en-US" sz="2585" smtClean="0">
                <a:solidFill>
                  <a:schemeClr val="tx1"/>
                </a:solidFill>
              </a:rPr>
              <a:t>Gossip</a:t>
            </a:r>
          </a:p>
          <a:p>
            <a:pPr marL="316531" indent="-316531">
              <a:buClr>
                <a:schemeClr val="tx1"/>
              </a:buClr>
              <a:buFont typeface="Wingdings" panose="05000000000000000000" pitchFamily="2" charset="2"/>
              <a:buChar char="v"/>
              <a:defRPr/>
            </a:pPr>
            <a:r>
              <a:rPr lang="en-US" sz="2585" smtClean="0">
                <a:solidFill>
                  <a:schemeClr val="tx1"/>
                </a:solidFill>
              </a:rPr>
              <a:t>Bayou</a:t>
            </a:r>
          </a:p>
          <a:p>
            <a:pPr marL="316531" indent="-316531">
              <a:buClr>
                <a:schemeClr val="tx1"/>
              </a:buClr>
              <a:buFont typeface="Wingdings" panose="05000000000000000000" pitchFamily="2" charset="2"/>
              <a:buChar char="v"/>
              <a:defRPr/>
            </a:pPr>
            <a:r>
              <a:rPr lang="en-US" sz="2585" smtClean="0">
                <a:solidFill>
                  <a:schemeClr val="tx1"/>
                </a:solidFill>
              </a:rPr>
              <a:t>Coda</a:t>
            </a:r>
          </a:p>
          <a:p>
            <a:pPr marL="316531" indent="-316531">
              <a:buFont typeface="Monotype Sorts" pitchFamily="2" charset="2"/>
              <a:buNone/>
              <a:defRPr/>
            </a:pPr>
            <a:endParaRPr lang="en-US" sz="2585" smtClean="0">
              <a:solidFill>
                <a:schemeClr val="tx1"/>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ctr">
              <a:defRPr/>
            </a:pPr>
            <a:r>
              <a:rPr lang="en-US" sz="3323" b="1" smtClean="0">
                <a:solidFill>
                  <a:schemeClr val="tx1"/>
                </a:solidFill>
              </a:rPr>
              <a:t>The gossip architecture</a:t>
            </a:r>
          </a:p>
        </p:txBody>
      </p:sp>
      <p:sp>
        <p:nvSpPr>
          <p:cNvPr id="60419" name="Rectangle 3"/>
          <p:cNvSpPr>
            <a:spLocks noGrp="1" noChangeArrowheads="1"/>
          </p:cNvSpPr>
          <p:nvPr>
            <p:ph type="body" idx="1"/>
          </p:nvPr>
        </p:nvSpPr>
        <p:spPr>
          <a:xfrm>
            <a:off x="457200" y="1276350"/>
            <a:ext cx="8178800" cy="4754563"/>
          </a:xfrm>
        </p:spPr>
        <p:txBody>
          <a:bodyPr/>
          <a:lstStyle/>
          <a:p>
            <a:pPr marL="316531" indent="-316531" algn="just">
              <a:lnSpc>
                <a:spcPct val="90000"/>
              </a:lnSpc>
              <a:buClr>
                <a:schemeClr val="tx1"/>
              </a:buClr>
              <a:buFont typeface="Wingdings" panose="05000000000000000000" pitchFamily="2" charset="2"/>
              <a:buChar char="v"/>
              <a:defRPr/>
            </a:pPr>
            <a:r>
              <a:rPr lang="en-GB" sz="2215" dirty="0" smtClean="0">
                <a:solidFill>
                  <a:schemeClr val="tx1"/>
                </a:solidFill>
              </a:rPr>
              <a:t>the gossip architecture is a framework for implementing highly available services</a:t>
            </a:r>
          </a:p>
          <a:p>
            <a:pPr marL="685817" lvl="1" indent="-263776" algn="just">
              <a:lnSpc>
                <a:spcPct val="90000"/>
              </a:lnSpc>
              <a:buClr>
                <a:schemeClr val="tx1"/>
              </a:buClr>
              <a:buFont typeface="Wingdings" panose="05000000000000000000" pitchFamily="2" charset="2"/>
              <a:buChar char="v"/>
              <a:defRPr/>
            </a:pPr>
            <a:r>
              <a:rPr lang="en-GB" sz="1846" dirty="0" smtClean="0">
                <a:solidFill>
                  <a:schemeClr val="tx1"/>
                </a:solidFill>
              </a:rPr>
              <a:t>data is replicated close to the location of clients</a:t>
            </a:r>
          </a:p>
          <a:p>
            <a:pPr marL="685817" lvl="1" indent="-263776" algn="just">
              <a:lnSpc>
                <a:spcPct val="90000"/>
              </a:lnSpc>
              <a:buClr>
                <a:schemeClr val="tx1"/>
              </a:buClr>
              <a:buFont typeface="Wingdings" panose="05000000000000000000" pitchFamily="2" charset="2"/>
              <a:buChar char="v"/>
              <a:defRPr/>
            </a:pPr>
            <a:r>
              <a:rPr lang="en-GB" sz="1846" dirty="0" smtClean="0">
                <a:solidFill>
                  <a:schemeClr val="tx1"/>
                </a:solidFill>
              </a:rPr>
              <a:t>RMs periodically exchange ‘gossip’ messages containing updates</a:t>
            </a:r>
          </a:p>
          <a:p>
            <a:pPr marL="316531" indent="-316531" algn="just">
              <a:lnSpc>
                <a:spcPct val="90000"/>
              </a:lnSpc>
              <a:buClr>
                <a:schemeClr val="tx1"/>
              </a:buClr>
              <a:buFont typeface="Wingdings" panose="05000000000000000000" pitchFamily="2" charset="2"/>
              <a:buChar char="v"/>
              <a:defRPr/>
            </a:pPr>
            <a:r>
              <a:rPr lang="en-GB" sz="2215" dirty="0" smtClean="0">
                <a:solidFill>
                  <a:schemeClr val="tx1"/>
                </a:solidFill>
              </a:rPr>
              <a:t>gossip service provides two types of operations</a:t>
            </a:r>
          </a:p>
          <a:p>
            <a:pPr marL="685817" lvl="1" indent="-263776" algn="just">
              <a:lnSpc>
                <a:spcPct val="90000"/>
              </a:lnSpc>
              <a:buClr>
                <a:schemeClr val="tx1"/>
              </a:buClr>
              <a:buFont typeface="Wingdings" panose="05000000000000000000" pitchFamily="2" charset="2"/>
              <a:buChar char="v"/>
              <a:defRPr/>
            </a:pPr>
            <a:r>
              <a:rPr lang="en-GB" sz="1846" dirty="0" smtClean="0">
                <a:solidFill>
                  <a:schemeClr val="tx1"/>
                </a:solidFill>
              </a:rPr>
              <a:t>queries - read only operations</a:t>
            </a:r>
          </a:p>
          <a:p>
            <a:pPr marL="685817" lvl="1" indent="-263776" algn="just">
              <a:lnSpc>
                <a:spcPct val="90000"/>
              </a:lnSpc>
              <a:buClr>
                <a:schemeClr val="tx1"/>
              </a:buClr>
              <a:buFont typeface="Wingdings" panose="05000000000000000000" pitchFamily="2" charset="2"/>
              <a:buChar char="v"/>
              <a:defRPr/>
            </a:pPr>
            <a:r>
              <a:rPr lang="en-GB" sz="1846" dirty="0" smtClean="0">
                <a:solidFill>
                  <a:schemeClr val="tx1"/>
                </a:solidFill>
              </a:rPr>
              <a:t>updates - modify (but do not read) the state</a:t>
            </a:r>
          </a:p>
          <a:p>
            <a:pPr marL="316531" indent="-316531" algn="just">
              <a:lnSpc>
                <a:spcPct val="90000"/>
              </a:lnSpc>
              <a:buClr>
                <a:schemeClr val="tx1"/>
              </a:buClr>
              <a:buFont typeface="Wingdings" panose="05000000000000000000" pitchFamily="2" charset="2"/>
              <a:buChar char="v"/>
              <a:defRPr/>
            </a:pPr>
            <a:r>
              <a:rPr lang="en-GB" sz="2215" dirty="0" smtClean="0">
                <a:solidFill>
                  <a:schemeClr val="tx1"/>
                </a:solidFill>
              </a:rPr>
              <a:t>FE sends queries and updates to any chosen RM</a:t>
            </a:r>
          </a:p>
          <a:p>
            <a:pPr marL="685817" lvl="1" indent="-263776" algn="just">
              <a:lnSpc>
                <a:spcPct val="90000"/>
              </a:lnSpc>
              <a:buClr>
                <a:schemeClr val="tx1"/>
              </a:buClr>
              <a:buFont typeface="Wingdings" panose="05000000000000000000" pitchFamily="2" charset="2"/>
              <a:buChar char="v"/>
              <a:defRPr/>
            </a:pPr>
            <a:r>
              <a:rPr lang="en-GB" sz="1846" dirty="0" smtClean="0">
                <a:solidFill>
                  <a:schemeClr val="tx1"/>
                </a:solidFill>
              </a:rPr>
              <a:t>one that is available and gives reasonable response times</a:t>
            </a:r>
          </a:p>
          <a:p>
            <a:pPr marL="316531" indent="-316531" algn="just">
              <a:lnSpc>
                <a:spcPct val="90000"/>
              </a:lnSpc>
              <a:buClr>
                <a:schemeClr val="tx1"/>
              </a:buClr>
              <a:buFont typeface="Wingdings" panose="05000000000000000000" pitchFamily="2" charset="2"/>
              <a:buChar char="v"/>
              <a:defRPr/>
            </a:pPr>
            <a:r>
              <a:rPr lang="en-GB" sz="1662" dirty="0" smtClean="0">
                <a:solidFill>
                  <a:schemeClr val="tx1"/>
                </a:solidFill>
              </a:rPr>
              <a:t>Two guarantees (even if RMs are temporarily unable to communicate)</a:t>
            </a:r>
          </a:p>
          <a:p>
            <a:pPr marL="685817" lvl="1" indent="-263776" algn="just">
              <a:lnSpc>
                <a:spcPct val="90000"/>
              </a:lnSpc>
              <a:buClr>
                <a:schemeClr val="tx1"/>
              </a:buClr>
              <a:buFont typeface="Wingdings" panose="05000000000000000000" pitchFamily="2" charset="2"/>
              <a:buChar char="v"/>
              <a:defRPr/>
            </a:pPr>
            <a:r>
              <a:rPr lang="en-GB" sz="1846" dirty="0" smtClean="0">
                <a:solidFill>
                  <a:schemeClr val="tx1"/>
                </a:solidFill>
              </a:rPr>
              <a:t>data reflects the updates seen by client, even if the use different RMs</a:t>
            </a:r>
          </a:p>
          <a:p>
            <a:pPr marL="685817" lvl="1" indent="-263776" algn="just">
              <a:lnSpc>
                <a:spcPct val="90000"/>
              </a:lnSpc>
              <a:buClr>
                <a:schemeClr val="tx1"/>
              </a:buClr>
              <a:buFont typeface="Wingdings" panose="05000000000000000000" pitchFamily="2" charset="2"/>
              <a:buChar char="v"/>
              <a:defRPr/>
            </a:pPr>
            <a:r>
              <a:rPr lang="en-GB" sz="1846" i="1" dirty="0" smtClean="0">
                <a:solidFill>
                  <a:schemeClr val="tx1"/>
                </a:solidFill>
              </a:rPr>
              <a:t>relaxed consistency between replicas</a:t>
            </a:r>
            <a:r>
              <a:rPr lang="en-GB" sz="1846" dirty="0" smtClean="0">
                <a:solidFill>
                  <a:schemeClr val="tx1"/>
                </a:solidFill>
              </a:rPr>
              <a:t>. All RMs eventually receive all updates. RMs use ordering guarantees to suit the needs of the application (generally causal ordering). Client may observe stale data.</a:t>
            </a:r>
          </a:p>
          <a:p>
            <a:pPr marL="316531" indent="-316531" algn="just">
              <a:lnSpc>
                <a:spcPct val="90000"/>
              </a:lnSpc>
              <a:buClr>
                <a:schemeClr val="tx1"/>
              </a:buClr>
              <a:buFont typeface="Wingdings" panose="05000000000000000000" pitchFamily="2" charset="2"/>
              <a:buChar char="v"/>
              <a:defRPr/>
            </a:pPr>
            <a:endParaRPr lang="en-US" sz="2215" dirty="0" smtClean="0">
              <a:solidFill>
                <a:schemeClr val="tx1"/>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06400" y="263525"/>
            <a:ext cx="8204200" cy="1098550"/>
          </a:xfrm>
        </p:spPr>
        <p:txBody>
          <a:bodyPr/>
          <a:lstStyle/>
          <a:p>
            <a:pPr>
              <a:defRPr/>
            </a:pPr>
            <a:r>
              <a:rPr lang="en-GB" sz="3323" smtClean="0">
                <a:solidFill>
                  <a:schemeClr val="tx1"/>
                </a:solidFill>
              </a:rPr>
              <a:t/>
            </a:r>
            <a:br>
              <a:rPr lang="en-GB" sz="3323" smtClean="0">
                <a:solidFill>
                  <a:schemeClr val="tx1"/>
                </a:solidFill>
              </a:rPr>
            </a:br>
            <a:r>
              <a:rPr lang="en-GB" sz="3323" smtClean="0">
                <a:solidFill>
                  <a:schemeClr val="tx1"/>
                </a:solidFill>
              </a:rPr>
              <a:t>Query and update operations in a gossip service</a:t>
            </a:r>
          </a:p>
        </p:txBody>
      </p:sp>
      <p:grpSp>
        <p:nvGrpSpPr>
          <p:cNvPr id="32771" name="Group 3"/>
          <p:cNvGrpSpPr>
            <a:grpSpLocks/>
          </p:cNvGrpSpPr>
          <p:nvPr/>
        </p:nvGrpSpPr>
        <p:grpSpPr bwMode="auto">
          <a:xfrm>
            <a:off x="2098675" y="1397000"/>
            <a:ext cx="5122863" cy="4375150"/>
            <a:chOff x="1432" y="773"/>
            <a:chExt cx="3495" cy="3130"/>
          </a:xfrm>
        </p:grpSpPr>
        <p:sp>
          <p:nvSpPr>
            <p:cNvPr id="62468" name="Rectangle 4"/>
            <p:cNvSpPr>
              <a:spLocks noChangeArrowheads="1"/>
            </p:cNvSpPr>
            <p:nvPr/>
          </p:nvSpPr>
          <p:spPr bwMode="auto">
            <a:xfrm>
              <a:off x="1802" y="2506"/>
              <a:ext cx="953" cy="139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2215">
                <a:solidFill>
                  <a:srgbClr val="000000"/>
                </a:solidFill>
                <a:latin typeface="Times New Roman" panose="02020603050405020304" pitchFamily="18" charset="0"/>
              </a:endParaRPr>
            </a:p>
          </p:txBody>
        </p:sp>
        <p:sp>
          <p:nvSpPr>
            <p:cNvPr id="62469" name="Rectangle 5"/>
            <p:cNvSpPr>
              <a:spLocks noChangeArrowheads="1"/>
            </p:cNvSpPr>
            <p:nvPr/>
          </p:nvSpPr>
          <p:spPr bwMode="auto">
            <a:xfrm>
              <a:off x="3659" y="2488"/>
              <a:ext cx="955" cy="139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2215">
                <a:solidFill>
                  <a:srgbClr val="000000"/>
                </a:solidFill>
                <a:latin typeface="Times New Roman" panose="02020603050405020304" pitchFamily="18" charset="0"/>
              </a:endParaRPr>
            </a:p>
          </p:txBody>
        </p:sp>
        <p:sp>
          <p:nvSpPr>
            <p:cNvPr id="62470" name="Freeform 6"/>
            <p:cNvSpPr>
              <a:spLocks/>
            </p:cNvSpPr>
            <p:nvPr/>
          </p:nvSpPr>
          <p:spPr bwMode="auto">
            <a:xfrm>
              <a:off x="4225" y="2417"/>
              <a:ext cx="35" cy="89"/>
            </a:xfrm>
            <a:custGeom>
              <a:avLst/>
              <a:gdLst>
                <a:gd name="T0" fmla="*/ 17 w 35"/>
                <a:gd name="T1" fmla="*/ 0 h 88"/>
                <a:gd name="T2" fmla="*/ 35 w 35"/>
                <a:gd name="T3" fmla="*/ 0 h 88"/>
                <a:gd name="T4" fmla="*/ 17 w 35"/>
                <a:gd name="T5" fmla="*/ 88 h 88"/>
                <a:gd name="T6" fmla="*/ 0 w 35"/>
                <a:gd name="T7" fmla="*/ 0 h 88"/>
                <a:gd name="T8" fmla="*/ 17 w 35"/>
                <a:gd name="T9" fmla="*/ 0 h 88"/>
              </a:gdLst>
              <a:ahLst/>
              <a:cxnLst>
                <a:cxn ang="0">
                  <a:pos x="T0" y="T1"/>
                </a:cxn>
                <a:cxn ang="0">
                  <a:pos x="T2" y="T3"/>
                </a:cxn>
                <a:cxn ang="0">
                  <a:pos x="T4" y="T5"/>
                </a:cxn>
                <a:cxn ang="0">
                  <a:pos x="T6" y="T7"/>
                </a:cxn>
                <a:cxn ang="0">
                  <a:pos x="T8" y="T9"/>
                </a:cxn>
              </a:cxnLst>
              <a:rect l="0" t="0" r="r" b="b"/>
              <a:pathLst>
                <a:path w="35" h="88">
                  <a:moveTo>
                    <a:pt x="17" y="0"/>
                  </a:moveTo>
                  <a:lnTo>
                    <a:pt x="35" y="0"/>
                  </a:lnTo>
                  <a:lnTo>
                    <a:pt x="17" y="88"/>
                  </a:lnTo>
                  <a:lnTo>
                    <a:pt x="0" y="0"/>
                  </a:lnTo>
                  <a:lnTo>
                    <a:pt x="17" y="0"/>
                  </a:lnTo>
                  <a:close/>
                </a:path>
              </a:pathLst>
            </a:custGeom>
            <a:solidFill>
              <a:srgbClr val="000000"/>
            </a:solidFill>
            <a:ln w="41275">
              <a:solidFill>
                <a:srgbClr val="000000"/>
              </a:solidFill>
              <a:prstDash val="solid"/>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471" name="Line 7"/>
            <p:cNvSpPr>
              <a:spLocks noChangeShapeType="1"/>
            </p:cNvSpPr>
            <p:nvPr/>
          </p:nvSpPr>
          <p:spPr bwMode="auto">
            <a:xfrm>
              <a:off x="4243" y="2152"/>
              <a:ext cx="0" cy="249"/>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472" name="Freeform 8"/>
            <p:cNvSpPr>
              <a:spLocks/>
            </p:cNvSpPr>
            <p:nvPr/>
          </p:nvSpPr>
          <p:spPr bwMode="auto">
            <a:xfrm>
              <a:off x="2368" y="2400"/>
              <a:ext cx="36" cy="86"/>
            </a:xfrm>
            <a:custGeom>
              <a:avLst/>
              <a:gdLst>
                <a:gd name="T0" fmla="*/ 18 w 35"/>
                <a:gd name="T1" fmla="*/ 0 h 88"/>
                <a:gd name="T2" fmla="*/ 35 w 35"/>
                <a:gd name="T3" fmla="*/ 0 h 88"/>
                <a:gd name="T4" fmla="*/ 18 w 35"/>
                <a:gd name="T5" fmla="*/ 88 h 88"/>
                <a:gd name="T6" fmla="*/ 0 w 35"/>
                <a:gd name="T7" fmla="*/ 0 h 88"/>
                <a:gd name="T8" fmla="*/ 18 w 35"/>
                <a:gd name="T9" fmla="*/ 0 h 88"/>
              </a:gdLst>
              <a:ahLst/>
              <a:cxnLst>
                <a:cxn ang="0">
                  <a:pos x="T0" y="T1"/>
                </a:cxn>
                <a:cxn ang="0">
                  <a:pos x="T2" y="T3"/>
                </a:cxn>
                <a:cxn ang="0">
                  <a:pos x="T4" y="T5"/>
                </a:cxn>
                <a:cxn ang="0">
                  <a:pos x="T6" y="T7"/>
                </a:cxn>
                <a:cxn ang="0">
                  <a:pos x="T8" y="T9"/>
                </a:cxn>
              </a:cxnLst>
              <a:rect l="0" t="0" r="r" b="b"/>
              <a:pathLst>
                <a:path w="35" h="88">
                  <a:moveTo>
                    <a:pt x="18" y="0"/>
                  </a:moveTo>
                  <a:lnTo>
                    <a:pt x="35" y="0"/>
                  </a:lnTo>
                  <a:lnTo>
                    <a:pt x="18" y="88"/>
                  </a:lnTo>
                  <a:lnTo>
                    <a:pt x="0" y="0"/>
                  </a:lnTo>
                  <a:lnTo>
                    <a:pt x="18" y="0"/>
                  </a:lnTo>
                  <a:close/>
                </a:path>
              </a:pathLst>
            </a:custGeom>
            <a:solidFill>
              <a:srgbClr val="000000"/>
            </a:solidFill>
            <a:ln w="41275">
              <a:solidFill>
                <a:srgbClr val="000000"/>
              </a:solidFill>
              <a:prstDash val="solid"/>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473" name="Line 9"/>
            <p:cNvSpPr>
              <a:spLocks noChangeShapeType="1"/>
            </p:cNvSpPr>
            <p:nvPr/>
          </p:nvSpPr>
          <p:spPr bwMode="auto">
            <a:xfrm>
              <a:off x="2386" y="2152"/>
              <a:ext cx="1" cy="249"/>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474" name="Freeform 10"/>
            <p:cNvSpPr>
              <a:spLocks/>
            </p:cNvSpPr>
            <p:nvPr/>
          </p:nvSpPr>
          <p:spPr bwMode="auto">
            <a:xfrm>
              <a:off x="4119" y="2930"/>
              <a:ext cx="35" cy="91"/>
            </a:xfrm>
            <a:custGeom>
              <a:avLst/>
              <a:gdLst>
                <a:gd name="T0" fmla="*/ 17 w 35"/>
                <a:gd name="T1" fmla="*/ 89 h 89"/>
                <a:gd name="T2" fmla="*/ 0 w 35"/>
                <a:gd name="T3" fmla="*/ 89 h 89"/>
                <a:gd name="T4" fmla="*/ 17 w 35"/>
                <a:gd name="T5" fmla="*/ 0 h 89"/>
                <a:gd name="T6" fmla="*/ 35 w 35"/>
                <a:gd name="T7" fmla="*/ 89 h 89"/>
                <a:gd name="T8" fmla="*/ 17 w 35"/>
                <a:gd name="T9" fmla="*/ 89 h 89"/>
              </a:gdLst>
              <a:ahLst/>
              <a:cxnLst>
                <a:cxn ang="0">
                  <a:pos x="T0" y="T1"/>
                </a:cxn>
                <a:cxn ang="0">
                  <a:pos x="T2" y="T3"/>
                </a:cxn>
                <a:cxn ang="0">
                  <a:pos x="T4" y="T5"/>
                </a:cxn>
                <a:cxn ang="0">
                  <a:pos x="T6" y="T7"/>
                </a:cxn>
                <a:cxn ang="0">
                  <a:pos x="T8" y="T9"/>
                </a:cxn>
              </a:cxnLst>
              <a:rect l="0" t="0" r="r" b="b"/>
              <a:pathLst>
                <a:path w="35" h="89">
                  <a:moveTo>
                    <a:pt x="17" y="89"/>
                  </a:moveTo>
                  <a:lnTo>
                    <a:pt x="0" y="89"/>
                  </a:lnTo>
                  <a:lnTo>
                    <a:pt x="17" y="0"/>
                  </a:lnTo>
                  <a:lnTo>
                    <a:pt x="35" y="89"/>
                  </a:lnTo>
                  <a:lnTo>
                    <a:pt x="17" y="89"/>
                  </a:lnTo>
                  <a:close/>
                </a:path>
              </a:pathLst>
            </a:custGeom>
            <a:solidFill>
              <a:srgbClr val="000000"/>
            </a:solidFill>
            <a:ln w="41275">
              <a:solidFill>
                <a:srgbClr val="000000"/>
              </a:solidFill>
              <a:prstDash val="solid"/>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475" name="Line 11"/>
            <p:cNvSpPr>
              <a:spLocks noChangeShapeType="1"/>
            </p:cNvSpPr>
            <p:nvPr/>
          </p:nvSpPr>
          <p:spPr bwMode="auto">
            <a:xfrm flipV="1">
              <a:off x="4136" y="3019"/>
              <a:ext cx="1" cy="210"/>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476" name="Freeform 12"/>
            <p:cNvSpPr>
              <a:spLocks/>
            </p:cNvSpPr>
            <p:nvPr/>
          </p:nvSpPr>
          <p:spPr bwMode="auto">
            <a:xfrm>
              <a:off x="2155" y="2913"/>
              <a:ext cx="36" cy="90"/>
            </a:xfrm>
            <a:custGeom>
              <a:avLst/>
              <a:gdLst>
                <a:gd name="T0" fmla="*/ 17 w 35"/>
                <a:gd name="T1" fmla="*/ 88 h 88"/>
                <a:gd name="T2" fmla="*/ 0 w 35"/>
                <a:gd name="T3" fmla="*/ 88 h 88"/>
                <a:gd name="T4" fmla="*/ 17 w 35"/>
                <a:gd name="T5" fmla="*/ 0 h 88"/>
                <a:gd name="T6" fmla="*/ 35 w 35"/>
                <a:gd name="T7" fmla="*/ 88 h 88"/>
                <a:gd name="T8" fmla="*/ 17 w 35"/>
                <a:gd name="T9" fmla="*/ 88 h 88"/>
              </a:gdLst>
              <a:ahLst/>
              <a:cxnLst>
                <a:cxn ang="0">
                  <a:pos x="T0" y="T1"/>
                </a:cxn>
                <a:cxn ang="0">
                  <a:pos x="T2" y="T3"/>
                </a:cxn>
                <a:cxn ang="0">
                  <a:pos x="T4" y="T5"/>
                </a:cxn>
                <a:cxn ang="0">
                  <a:pos x="T6" y="T7"/>
                </a:cxn>
                <a:cxn ang="0">
                  <a:pos x="T8" y="T9"/>
                </a:cxn>
              </a:cxnLst>
              <a:rect l="0" t="0" r="r" b="b"/>
              <a:pathLst>
                <a:path w="35" h="88">
                  <a:moveTo>
                    <a:pt x="17" y="88"/>
                  </a:moveTo>
                  <a:lnTo>
                    <a:pt x="0" y="88"/>
                  </a:lnTo>
                  <a:lnTo>
                    <a:pt x="17" y="0"/>
                  </a:lnTo>
                  <a:lnTo>
                    <a:pt x="35" y="88"/>
                  </a:lnTo>
                  <a:lnTo>
                    <a:pt x="17" y="88"/>
                  </a:lnTo>
                  <a:close/>
                </a:path>
              </a:pathLst>
            </a:custGeom>
            <a:solidFill>
              <a:srgbClr val="000000"/>
            </a:solidFill>
            <a:ln w="41275">
              <a:solidFill>
                <a:srgbClr val="000000"/>
              </a:solidFill>
              <a:prstDash val="solid"/>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477" name="Line 13"/>
            <p:cNvSpPr>
              <a:spLocks noChangeShapeType="1"/>
            </p:cNvSpPr>
            <p:nvPr/>
          </p:nvSpPr>
          <p:spPr bwMode="auto">
            <a:xfrm flipV="1">
              <a:off x="2173" y="3019"/>
              <a:ext cx="1" cy="245"/>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478" name="Freeform 14"/>
            <p:cNvSpPr>
              <a:spLocks/>
            </p:cNvSpPr>
            <p:nvPr/>
          </p:nvSpPr>
          <p:spPr bwMode="auto">
            <a:xfrm>
              <a:off x="2350" y="3125"/>
              <a:ext cx="36" cy="87"/>
            </a:xfrm>
            <a:custGeom>
              <a:avLst/>
              <a:gdLst>
                <a:gd name="T0" fmla="*/ 18 w 36"/>
                <a:gd name="T1" fmla="*/ 0 h 88"/>
                <a:gd name="T2" fmla="*/ 36 w 36"/>
                <a:gd name="T3" fmla="*/ 0 h 88"/>
                <a:gd name="T4" fmla="*/ 18 w 36"/>
                <a:gd name="T5" fmla="*/ 88 h 88"/>
                <a:gd name="T6" fmla="*/ 0 w 36"/>
                <a:gd name="T7" fmla="*/ 0 h 88"/>
                <a:gd name="T8" fmla="*/ 18 w 36"/>
                <a:gd name="T9" fmla="*/ 0 h 88"/>
              </a:gdLst>
              <a:ahLst/>
              <a:cxnLst>
                <a:cxn ang="0">
                  <a:pos x="T0" y="T1"/>
                </a:cxn>
                <a:cxn ang="0">
                  <a:pos x="T2" y="T3"/>
                </a:cxn>
                <a:cxn ang="0">
                  <a:pos x="T4" y="T5"/>
                </a:cxn>
                <a:cxn ang="0">
                  <a:pos x="T6" y="T7"/>
                </a:cxn>
                <a:cxn ang="0">
                  <a:pos x="T8" y="T9"/>
                </a:cxn>
              </a:cxnLst>
              <a:rect l="0" t="0" r="r" b="b"/>
              <a:pathLst>
                <a:path w="36" h="88">
                  <a:moveTo>
                    <a:pt x="18" y="0"/>
                  </a:moveTo>
                  <a:lnTo>
                    <a:pt x="36" y="0"/>
                  </a:lnTo>
                  <a:lnTo>
                    <a:pt x="18" y="88"/>
                  </a:lnTo>
                  <a:lnTo>
                    <a:pt x="0" y="0"/>
                  </a:lnTo>
                  <a:lnTo>
                    <a:pt x="18" y="0"/>
                  </a:lnTo>
                  <a:close/>
                </a:path>
              </a:pathLst>
            </a:custGeom>
            <a:solidFill>
              <a:srgbClr val="000000"/>
            </a:solidFill>
            <a:ln w="41275">
              <a:solidFill>
                <a:srgbClr val="000000"/>
              </a:solidFill>
              <a:prstDash val="solid"/>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479" name="Line 15"/>
            <p:cNvSpPr>
              <a:spLocks noChangeShapeType="1"/>
            </p:cNvSpPr>
            <p:nvPr/>
          </p:nvSpPr>
          <p:spPr bwMode="auto">
            <a:xfrm>
              <a:off x="2368" y="2877"/>
              <a:ext cx="1" cy="248"/>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480" name="Rectangle 16"/>
            <p:cNvSpPr>
              <a:spLocks noChangeArrowheads="1"/>
            </p:cNvSpPr>
            <p:nvPr/>
          </p:nvSpPr>
          <p:spPr bwMode="auto">
            <a:xfrm>
              <a:off x="1766" y="3046"/>
              <a:ext cx="39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Query</a:t>
              </a:r>
              <a:endParaRPr lang="en-GB" sz="2215">
                <a:solidFill>
                  <a:srgbClr val="000000"/>
                </a:solidFill>
                <a:latin typeface="Times" panose="02020603050405020304" pitchFamily="18" charset="0"/>
              </a:endParaRPr>
            </a:p>
          </p:txBody>
        </p:sp>
        <p:sp>
          <p:nvSpPr>
            <p:cNvPr id="62481" name="Rectangle 17"/>
            <p:cNvSpPr>
              <a:spLocks noChangeArrowheads="1"/>
            </p:cNvSpPr>
            <p:nvPr/>
          </p:nvSpPr>
          <p:spPr bwMode="auto">
            <a:xfrm>
              <a:off x="2465" y="3046"/>
              <a:ext cx="19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Val</a:t>
              </a:r>
              <a:endParaRPr lang="en-GB" sz="2215">
                <a:solidFill>
                  <a:srgbClr val="000000"/>
                </a:solidFill>
                <a:latin typeface="Times" panose="02020603050405020304" pitchFamily="18" charset="0"/>
              </a:endParaRPr>
            </a:p>
          </p:txBody>
        </p:sp>
        <p:sp>
          <p:nvSpPr>
            <p:cNvPr id="62482" name="Rectangle 18"/>
            <p:cNvSpPr>
              <a:spLocks noChangeArrowheads="1"/>
            </p:cNvSpPr>
            <p:nvPr/>
          </p:nvSpPr>
          <p:spPr bwMode="auto">
            <a:xfrm>
              <a:off x="1731" y="950"/>
              <a:ext cx="2953" cy="1202"/>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2215">
                <a:solidFill>
                  <a:srgbClr val="000000"/>
                </a:solidFill>
                <a:latin typeface="Times New Roman" panose="02020603050405020304" pitchFamily="18" charset="0"/>
              </a:endParaRPr>
            </a:p>
          </p:txBody>
        </p:sp>
        <p:sp>
          <p:nvSpPr>
            <p:cNvPr id="62483" name="Rectangle 19"/>
            <p:cNvSpPr>
              <a:spLocks noChangeArrowheads="1"/>
            </p:cNvSpPr>
            <p:nvPr/>
          </p:nvSpPr>
          <p:spPr bwMode="auto">
            <a:xfrm>
              <a:off x="2103" y="2524"/>
              <a:ext cx="369" cy="3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2215">
                <a:solidFill>
                  <a:srgbClr val="000000"/>
                </a:solidFill>
                <a:latin typeface="Times New Roman" panose="02020603050405020304" pitchFamily="18" charset="0"/>
              </a:endParaRPr>
            </a:p>
          </p:txBody>
        </p:sp>
        <p:sp>
          <p:nvSpPr>
            <p:cNvPr id="62484" name="Rectangle 20"/>
            <p:cNvSpPr>
              <a:spLocks noChangeArrowheads="1"/>
            </p:cNvSpPr>
            <p:nvPr/>
          </p:nvSpPr>
          <p:spPr bwMode="auto">
            <a:xfrm>
              <a:off x="2103" y="2524"/>
              <a:ext cx="389" cy="370"/>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485" name="Oval 21"/>
            <p:cNvSpPr>
              <a:spLocks noChangeArrowheads="1"/>
            </p:cNvSpPr>
            <p:nvPr/>
          </p:nvSpPr>
          <p:spPr bwMode="auto">
            <a:xfrm>
              <a:off x="1997" y="3231"/>
              <a:ext cx="583" cy="585"/>
            </a:xfrm>
            <a:prstGeom prst="ellipse">
              <a:avLst/>
            </a:prstGeom>
            <a:solidFill>
              <a:srgbClr val="FFFFFF"/>
            </a:solidFill>
            <a:ln w="41275">
              <a:solidFill>
                <a:srgbClr val="000000"/>
              </a:solidFill>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486" name="Rectangle 22"/>
            <p:cNvSpPr>
              <a:spLocks noChangeArrowheads="1"/>
            </p:cNvSpPr>
            <p:nvPr/>
          </p:nvSpPr>
          <p:spPr bwMode="auto">
            <a:xfrm>
              <a:off x="2199" y="2611"/>
              <a:ext cx="1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FE</a:t>
              </a:r>
              <a:endParaRPr lang="en-GB" sz="2215">
                <a:solidFill>
                  <a:srgbClr val="000000"/>
                </a:solidFill>
                <a:latin typeface="Times" panose="02020603050405020304" pitchFamily="18" charset="0"/>
              </a:endParaRPr>
            </a:p>
          </p:txBody>
        </p:sp>
        <p:sp>
          <p:nvSpPr>
            <p:cNvPr id="62487" name="Oval 23"/>
            <p:cNvSpPr>
              <a:spLocks noChangeArrowheads="1"/>
            </p:cNvSpPr>
            <p:nvPr/>
          </p:nvSpPr>
          <p:spPr bwMode="auto">
            <a:xfrm>
              <a:off x="1997" y="1551"/>
              <a:ext cx="601" cy="584"/>
            </a:xfrm>
            <a:prstGeom prst="ellipse">
              <a:avLst/>
            </a:prstGeom>
            <a:solidFill>
              <a:srgbClr val="FFFFFF"/>
            </a:solidFill>
            <a:ln w="41275">
              <a:solidFill>
                <a:srgbClr val="000000"/>
              </a:solidFill>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488" name="Rectangle 24"/>
            <p:cNvSpPr>
              <a:spLocks noChangeArrowheads="1"/>
            </p:cNvSpPr>
            <p:nvPr/>
          </p:nvSpPr>
          <p:spPr bwMode="auto">
            <a:xfrm>
              <a:off x="2173" y="1752"/>
              <a:ext cx="22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RM</a:t>
              </a:r>
              <a:endParaRPr lang="en-GB" sz="2215">
                <a:solidFill>
                  <a:srgbClr val="000000"/>
                </a:solidFill>
                <a:latin typeface="Times" panose="02020603050405020304" pitchFamily="18" charset="0"/>
              </a:endParaRPr>
            </a:p>
          </p:txBody>
        </p:sp>
        <p:sp>
          <p:nvSpPr>
            <p:cNvPr id="62489" name="Oval 25"/>
            <p:cNvSpPr>
              <a:spLocks noChangeArrowheads="1"/>
            </p:cNvSpPr>
            <p:nvPr/>
          </p:nvSpPr>
          <p:spPr bwMode="auto">
            <a:xfrm>
              <a:off x="3836" y="1534"/>
              <a:ext cx="601" cy="583"/>
            </a:xfrm>
            <a:prstGeom prst="ellipse">
              <a:avLst/>
            </a:prstGeom>
            <a:solidFill>
              <a:srgbClr val="FFFFFF"/>
            </a:solidFill>
            <a:ln w="41275">
              <a:solidFill>
                <a:srgbClr val="000000"/>
              </a:solidFill>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490" name="Rectangle 26"/>
            <p:cNvSpPr>
              <a:spLocks noChangeArrowheads="1"/>
            </p:cNvSpPr>
            <p:nvPr/>
          </p:nvSpPr>
          <p:spPr bwMode="auto">
            <a:xfrm>
              <a:off x="4020" y="1734"/>
              <a:ext cx="22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RM</a:t>
              </a:r>
              <a:endParaRPr lang="en-GB" sz="2215">
                <a:solidFill>
                  <a:srgbClr val="000000"/>
                </a:solidFill>
                <a:latin typeface="Times" panose="02020603050405020304" pitchFamily="18" charset="0"/>
              </a:endParaRPr>
            </a:p>
          </p:txBody>
        </p:sp>
        <p:sp>
          <p:nvSpPr>
            <p:cNvPr id="62491" name="Oval 27"/>
            <p:cNvSpPr>
              <a:spLocks noChangeArrowheads="1"/>
            </p:cNvSpPr>
            <p:nvPr/>
          </p:nvSpPr>
          <p:spPr bwMode="auto">
            <a:xfrm>
              <a:off x="2916" y="1021"/>
              <a:ext cx="566" cy="585"/>
            </a:xfrm>
            <a:prstGeom prst="ellipse">
              <a:avLst/>
            </a:prstGeom>
            <a:solidFill>
              <a:srgbClr val="FFFFFF"/>
            </a:solidFill>
            <a:ln w="41275">
              <a:solidFill>
                <a:srgbClr val="000000"/>
              </a:solidFill>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492" name="Rectangle 28"/>
            <p:cNvSpPr>
              <a:spLocks noChangeArrowheads="1"/>
            </p:cNvSpPr>
            <p:nvPr/>
          </p:nvSpPr>
          <p:spPr bwMode="auto">
            <a:xfrm>
              <a:off x="3075" y="1220"/>
              <a:ext cx="22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RM</a:t>
              </a:r>
              <a:endParaRPr lang="en-GB" sz="2215">
                <a:solidFill>
                  <a:srgbClr val="000000"/>
                </a:solidFill>
                <a:latin typeface="Times" panose="02020603050405020304" pitchFamily="18" charset="0"/>
              </a:endParaRPr>
            </a:p>
          </p:txBody>
        </p:sp>
        <p:sp>
          <p:nvSpPr>
            <p:cNvPr id="62493" name="Rectangle 29"/>
            <p:cNvSpPr>
              <a:spLocks noChangeArrowheads="1"/>
            </p:cNvSpPr>
            <p:nvPr/>
          </p:nvSpPr>
          <p:spPr bwMode="auto">
            <a:xfrm>
              <a:off x="1432" y="2283"/>
              <a:ext cx="46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Query, </a:t>
              </a:r>
              <a:endParaRPr lang="en-GB" sz="2215">
                <a:solidFill>
                  <a:srgbClr val="000000"/>
                </a:solidFill>
                <a:latin typeface="Times" panose="02020603050405020304" pitchFamily="18" charset="0"/>
              </a:endParaRPr>
            </a:p>
          </p:txBody>
        </p:sp>
        <p:sp>
          <p:nvSpPr>
            <p:cNvPr id="62494" name="Rectangle 30"/>
            <p:cNvSpPr>
              <a:spLocks noChangeArrowheads="1"/>
            </p:cNvSpPr>
            <p:nvPr/>
          </p:nvSpPr>
          <p:spPr bwMode="auto">
            <a:xfrm>
              <a:off x="1865" y="2283"/>
              <a:ext cx="28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prev</a:t>
              </a:r>
              <a:endParaRPr lang="en-GB" sz="2215">
                <a:solidFill>
                  <a:srgbClr val="000000"/>
                </a:solidFill>
                <a:latin typeface="Times" panose="02020603050405020304" pitchFamily="18" charset="0"/>
              </a:endParaRPr>
            </a:p>
          </p:txBody>
        </p:sp>
        <p:sp>
          <p:nvSpPr>
            <p:cNvPr id="62495" name="Rectangle 31"/>
            <p:cNvSpPr>
              <a:spLocks noChangeArrowheads="1"/>
            </p:cNvSpPr>
            <p:nvPr/>
          </p:nvSpPr>
          <p:spPr bwMode="auto">
            <a:xfrm>
              <a:off x="2465" y="2283"/>
              <a:ext cx="28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Val, </a:t>
              </a:r>
              <a:endParaRPr lang="en-GB" sz="2215">
                <a:solidFill>
                  <a:srgbClr val="000000"/>
                </a:solidFill>
                <a:latin typeface="Times" panose="02020603050405020304" pitchFamily="18" charset="0"/>
              </a:endParaRPr>
            </a:p>
          </p:txBody>
        </p:sp>
        <p:sp>
          <p:nvSpPr>
            <p:cNvPr id="62496" name="Rectangle 32"/>
            <p:cNvSpPr>
              <a:spLocks noChangeArrowheads="1"/>
            </p:cNvSpPr>
            <p:nvPr/>
          </p:nvSpPr>
          <p:spPr bwMode="auto">
            <a:xfrm>
              <a:off x="2748" y="2283"/>
              <a:ext cx="26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new</a:t>
              </a:r>
              <a:endParaRPr lang="en-GB" sz="2215">
                <a:solidFill>
                  <a:srgbClr val="000000"/>
                </a:solidFill>
                <a:latin typeface="Times" panose="02020603050405020304" pitchFamily="18" charset="0"/>
              </a:endParaRPr>
            </a:p>
          </p:txBody>
        </p:sp>
        <p:sp>
          <p:nvSpPr>
            <p:cNvPr id="62497" name="Rectangle 33"/>
            <p:cNvSpPr>
              <a:spLocks noChangeArrowheads="1"/>
            </p:cNvSpPr>
            <p:nvPr/>
          </p:nvSpPr>
          <p:spPr bwMode="auto">
            <a:xfrm>
              <a:off x="4194" y="3046"/>
              <a:ext cx="46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Update</a:t>
              </a:r>
              <a:endParaRPr lang="en-GB" sz="2215">
                <a:solidFill>
                  <a:srgbClr val="000000"/>
                </a:solidFill>
                <a:latin typeface="Times" panose="02020603050405020304" pitchFamily="18" charset="0"/>
              </a:endParaRPr>
            </a:p>
          </p:txBody>
        </p:sp>
        <p:sp>
          <p:nvSpPr>
            <p:cNvPr id="62498" name="Rectangle 34"/>
            <p:cNvSpPr>
              <a:spLocks noChangeArrowheads="1"/>
            </p:cNvSpPr>
            <p:nvPr/>
          </p:nvSpPr>
          <p:spPr bwMode="auto">
            <a:xfrm>
              <a:off x="3943" y="2524"/>
              <a:ext cx="390" cy="3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2215">
                <a:solidFill>
                  <a:srgbClr val="000000"/>
                </a:solidFill>
                <a:latin typeface="Times New Roman" panose="02020603050405020304" pitchFamily="18" charset="0"/>
              </a:endParaRPr>
            </a:p>
          </p:txBody>
        </p:sp>
        <p:sp>
          <p:nvSpPr>
            <p:cNvPr id="62499" name="Rectangle 35"/>
            <p:cNvSpPr>
              <a:spLocks noChangeArrowheads="1"/>
            </p:cNvSpPr>
            <p:nvPr/>
          </p:nvSpPr>
          <p:spPr bwMode="auto">
            <a:xfrm>
              <a:off x="3943" y="2524"/>
              <a:ext cx="405" cy="370"/>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500" name="Oval 36"/>
            <p:cNvSpPr>
              <a:spLocks noChangeArrowheads="1"/>
            </p:cNvSpPr>
            <p:nvPr/>
          </p:nvSpPr>
          <p:spPr bwMode="auto">
            <a:xfrm>
              <a:off x="3853" y="3231"/>
              <a:ext cx="566" cy="585"/>
            </a:xfrm>
            <a:prstGeom prst="ellipse">
              <a:avLst/>
            </a:prstGeom>
            <a:solidFill>
              <a:srgbClr val="FFFFFF"/>
            </a:solidFill>
            <a:ln w="41275">
              <a:solidFill>
                <a:srgbClr val="000000"/>
              </a:solidFill>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501" name="Rectangle 37"/>
            <p:cNvSpPr>
              <a:spLocks noChangeArrowheads="1"/>
            </p:cNvSpPr>
            <p:nvPr/>
          </p:nvSpPr>
          <p:spPr bwMode="auto">
            <a:xfrm>
              <a:off x="4056" y="2611"/>
              <a:ext cx="1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FE</a:t>
              </a:r>
              <a:endParaRPr lang="en-GB" sz="2215">
                <a:solidFill>
                  <a:srgbClr val="000000"/>
                </a:solidFill>
                <a:latin typeface="Times" panose="02020603050405020304" pitchFamily="18" charset="0"/>
              </a:endParaRPr>
            </a:p>
          </p:txBody>
        </p:sp>
        <p:sp>
          <p:nvSpPr>
            <p:cNvPr id="62502" name="Rectangle 38"/>
            <p:cNvSpPr>
              <a:spLocks noChangeArrowheads="1"/>
            </p:cNvSpPr>
            <p:nvPr/>
          </p:nvSpPr>
          <p:spPr bwMode="auto">
            <a:xfrm>
              <a:off x="3200" y="2283"/>
              <a:ext cx="54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Update, </a:t>
              </a:r>
              <a:endParaRPr lang="en-GB" sz="2215">
                <a:solidFill>
                  <a:srgbClr val="000000"/>
                </a:solidFill>
                <a:latin typeface="Times" panose="02020603050405020304" pitchFamily="18" charset="0"/>
              </a:endParaRPr>
            </a:p>
          </p:txBody>
        </p:sp>
        <p:sp>
          <p:nvSpPr>
            <p:cNvPr id="62503" name="Rectangle 39"/>
            <p:cNvSpPr>
              <a:spLocks noChangeArrowheads="1"/>
            </p:cNvSpPr>
            <p:nvPr/>
          </p:nvSpPr>
          <p:spPr bwMode="auto">
            <a:xfrm>
              <a:off x="3703" y="2283"/>
              <a:ext cx="28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prev</a:t>
              </a:r>
              <a:endParaRPr lang="en-GB" sz="2215">
                <a:solidFill>
                  <a:srgbClr val="000000"/>
                </a:solidFill>
                <a:latin typeface="Times" panose="02020603050405020304" pitchFamily="18" charset="0"/>
              </a:endParaRPr>
            </a:p>
          </p:txBody>
        </p:sp>
        <p:sp>
          <p:nvSpPr>
            <p:cNvPr id="62504" name="Rectangle 40"/>
            <p:cNvSpPr>
              <a:spLocks noChangeArrowheads="1"/>
            </p:cNvSpPr>
            <p:nvPr/>
          </p:nvSpPr>
          <p:spPr bwMode="auto">
            <a:xfrm>
              <a:off x="4304" y="2283"/>
              <a:ext cx="62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Update id</a:t>
              </a:r>
              <a:endParaRPr lang="en-GB" sz="2215">
                <a:solidFill>
                  <a:srgbClr val="000000"/>
                </a:solidFill>
                <a:latin typeface="Times" panose="02020603050405020304" pitchFamily="18" charset="0"/>
              </a:endParaRPr>
            </a:p>
          </p:txBody>
        </p:sp>
        <p:sp>
          <p:nvSpPr>
            <p:cNvPr id="62505" name="Rectangle 41"/>
            <p:cNvSpPr>
              <a:spLocks noChangeArrowheads="1"/>
            </p:cNvSpPr>
            <p:nvPr/>
          </p:nvSpPr>
          <p:spPr bwMode="auto">
            <a:xfrm>
              <a:off x="2995" y="773"/>
              <a:ext cx="48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i="1">
                  <a:solidFill>
                    <a:srgbClr val="000000"/>
                  </a:solidFill>
                  <a:latin typeface="Arial" panose="020B0604020202020204" pitchFamily="34" charset="0"/>
                </a:rPr>
                <a:t>Service</a:t>
              </a:r>
              <a:endParaRPr lang="en-GB" sz="2215" i="1">
                <a:solidFill>
                  <a:srgbClr val="000000"/>
                </a:solidFill>
                <a:latin typeface="Times" panose="02020603050405020304" pitchFamily="18" charset="0"/>
              </a:endParaRPr>
            </a:p>
          </p:txBody>
        </p:sp>
        <p:sp>
          <p:nvSpPr>
            <p:cNvPr id="62506" name="Freeform 42"/>
            <p:cNvSpPr>
              <a:spLocks/>
            </p:cNvSpPr>
            <p:nvPr/>
          </p:nvSpPr>
          <p:spPr bwMode="auto">
            <a:xfrm>
              <a:off x="2155" y="2188"/>
              <a:ext cx="36" cy="87"/>
            </a:xfrm>
            <a:custGeom>
              <a:avLst/>
              <a:gdLst>
                <a:gd name="T0" fmla="*/ 17 w 35"/>
                <a:gd name="T1" fmla="*/ 88 h 88"/>
                <a:gd name="T2" fmla="*/ 0 w 35"/>
                <a:gd name="T3" fmla="*/ 88 h 88"/>
                <a:gd name="T4" fmla="*/ 17 w 35"/>
                <a:gd name="T5" fmla="*/ 0 h 88"/>
                <a:gd name="T6" fmla="*/ 35 w 35"/>
                <a:gd name="T7" fmla="*/ 88 h 88"/>
                <a:gd name="T8" fmla="*/ 17 w 35"/>
                <a:gd name="T9" fmla="*/ 88 h 88"/>
              </a:gdLst>
              <a:ahLst/>
              <a:cxnLst>
                <a:cxn ang="0">
                  <a:pos x="T0" y="T1"/>
                </a:cxn>
                <a:cxn ang="0">
                  <a:pos x="T2" y="T3"/>
                </a:cxn>
                <a:cxn ang="0">
                  <a:pos x="T4" y="T5"/>
                </a:cxn>
                <a:cxn ang="0">
                  <a:pos x="T6" y="T7"/>
                </a:cxn>
                <a:cxn ang="0">
                  <a:pos x="T8" y="T9"/>
                </a:cxn>
              </a:cxnLst>
              <a:rect l="0" t="0" r="r" b="b"/>
              <a:pathLst>
                <a:path w="35" h="88">
                  <a:moveTo>
                    <a:pt x="17" y="88"/>
                  </a:moveTo>
                  <a:lnTo>
                    <a:pt x="0" y="88"/>
                  </a:lnTo>
                  <a:lnTo>
                    <a:pt x="17" y="0"/>
                  </a:lnTo>
                  <a:lnTo>
                    <a:pt x="35" y="88"/>
                  </a:lnTo>
                  <a:lnTo>
                    <a:pt x="17" y="88"/>
                  </a:lnTo>
                  <a:close/>
                </a:path>
              </a:pathLst>
            </a:custGeom>
            <a:solidFill>
              <a:srgbClr val="000000"/>
            </a:solidFill>
            <a:ln w="41275">
              <a:solidFill>
                <a:srgbClr val="000000"/>
              </a:solidFill>
              <a:prstDash val="solid"/>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507" name="Line 43"/>
            <p:cNvSpPr>
              <a:spLocks noChangeShapeType="1"/>
            </p:cNvSpPr>
            <p:nvPr/>
          </p:nvSpPr>
          <p:spPr bwMode="auto">
            <a:xfrm flipV="1">
              <a:off x="2173" y="2294"/>
              <a:ext cx="1" cy="232"/>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508" name="Freeform 44"/>
            <p:cNvSpPr>
              <a:spLocks/>
            </p:cNvSpPr>
            <p:nvPr/>
          </p:nvSpPr>
          <p:spPr bwMode="auto">
            <a:xfrm>
              <a:off x="4012" y="2188"/>
              <a:ext cx="36" cy="87"/>
            </a:xfrm>
            <a:custGeom>
              <a:avLst/>
              <a:gdLst>
                <a:gd name="T0" fmla="*/ 18 w 36"/>
                <a:gd name="T1" fmla="*/ 88 h 88"/>
                <a:gd name="T2" fmla="*/ 0 w 36"/>
                <a:gd name="T3" fmla="*/ 88 h 88"/>
                <a:gd name="T4" fmla="*/ 18 w 36"/>
                <a:gd name="T5" fmla="*/ 0 h 88"/>
                <a:gd name="T6" fmla="*/ 36 w 36"/>
                <a:gd name="T7" fmla="*/ 88 h 88"/>
                <a:gd name="T8" fmla="*/ 18 w 36"/>
                <a:gd name="T9" fmla="*/ 88 h 88"/>
              </a:gdLst>
              <a:ahLst/>
              <a:cxnLst>
                <a:cxn ang="0">
                  <a:pos x="T0" y="T1"/>
                </a:cxn>
                <a:cxn ang="0">
                  <a:pos x="T2" y="T3"/>
                </a:cxn>
                <a:cxn ang="0">
                  <a:pos x="T4" y="T5"/>
                </a:cxn>
                <a:cxn ang="0">
                  <a:pos x="T6" y="T7"/>
                </a:cxn>
                <a:cxn ang="0">
                  <a:pos x="T8" y="T9"/>
                </a:cxn>
              </a:cxnLst>
              <a:rect l="0" t="0" r="r" b="b"/>
              <a:pathLst>
                <a:path w="36" h="88">
                  <a:moveTo>
                    <a:pt x="18" y="88"/>
                  </a:moveTo>
                  <a:lnTo>
                    <a:pt x="0" y="88"/>
                  </a:lnTo>
                  <a:lnTo>
                    <a:pt x="18" y="0"/>
                  </a:lnTo>
                  <a:lnTo>
                    <a:pt x="36" y="88"/>
                  </a:lnTo>
                  <a:lnTo>
                    <a:pt x="18" y="88"/>
                  </a:lnTo>
                  <a:close/>
                </a:path>
              </a:pathLst>
            </a:custGeom>
            <a:solidFill>
              <a:srgbClr val="000000"/>
            </a:solidFill>
            <a:ln w="41275">
              <a:solidFill>
                <a:srgbClr val="000000"/>
              </a:solidFill>
              <a:prstDash val="solid"/>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509" name="Line 45"/>
            <p:cNvSpPr>
              <a:spLocks noChangeShapeType="1"/>
            </p:cNvSpPr>
            <p:nvPr/>
          </p:nvSpPr>
          <p:spPr bwMode="auto">
            <a:xfrm flipV="1">
              <a:off x="4030" y="2294"/>
              <a:ext cx="1" cy="232"/>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510" name="Rectangle 46"/>
            <p:cNvSpPr>
              <a:spLocks noChangeArrowheads="1"/>
            </p:cNvSpPr>
            <p:nvPr/>
          </p:nvSpPr>
          <p:spPr bwMode="auto">
            <a:xfrm>
              <a:off x="3048" y="3272"/>
              <a:ext cx="44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Clients</a:t>
              </a:r>
              <a:endParaRPr lang="en-GB" sz="2215">
                <a:solidFill>
                  <a:srgbClr val="000000"/>
                </a:solidFill>
                <a:latin typeface="Times" panose="02020603050405020304" pitchFamily="18" charset="0"/>
              </a:endParaRPr>
            </a:p>
          </p:txBody>
        </p:sp>
        <p:sp>
          <p:nvSpPr>
            <p:cNvPr id="62511" name="Line 47"/>
            <p:cNvSpPr>
              <a:spLocks noChangeShapeType="1"/>
            </p:cNvSpPr>
            <p:nvPr/>
          </p:nvSpPr>
          <p:spPr bwMode="auto">
            <a:xfrm flipV="1">
              <a:off x="2509" y="3354"/>
              <a:ext cx="513" cy="142"/>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512" name="Line 48"/>
            <p:cNvSpPr>
              <a:spLocks noChangeShapeType="1"/>
            </p:cNvSpPr>
            <p:nvPr/>
          </p:nvSpPr>
          <p:spPr bwMode="auto">
            <a:xfrm flipH="1" flipV="1">
              <a:off x="3570" y="3371"/>
              <a:ext cx="373" cy="125"/>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513" name="Freeform 49"/>
            <p:cNvSpPr>
              <a:spLocks/>
            </p:cNvSpPr>
            <p:nvPr/>
          </p:nvSpPr>
          <p:spPr bwMode="auto">
            <a:xfrm>
              <a:off x="2598" y="1604"/>
              <a:ext cx="88" cy="51"/>
            </a:xfrm>
            <a:custGeom>
              <a:avLst/>
              <a:gdLst>
                <a:gd name="T0" fmla="*/ 71 w 88"/>
                <a:gd name="T1" fmla="*/ 36 h 53"/>
                <a:gd name="T2" fmla="*/ 88 w 88"/>
                <a:gd name="T3" fmla="*/ 53 h 53"/>
                <a:gd name="T4" fmla="*/ 0 w 88"/>
                <a:gd name="T5" fmla="*/ 53 h 53"/>
                <a:gd name="T6" fmla="*/ 71 w 88"/>
                <a:gd name="T7" fmla="*/ 0 h 53"/>
                <a:gd name="T8" fmla="*/ 71 w 88"/>
                <a:gd name="T9" fmla="*/ 36 h 53"/>
              </a:gdLst>
              <a:ahLst/>
              <a:cxnLst>
                <a:cxn ang="0">
                  <a:pos x="T0" y="T1"/>
                </a:cxn>
                <a:cxn ang="0">
                  <a:pos x="T2" y="T3"/>
                </a:cxn>
                <a:cxn ang="0">
                  <a:pos x="T4" y="T5"/>
                </a:cxn>
                <a:cxn ang="0">
                  <a:pos x="T6" y="T7"/>
                </a:cxn>
                <a:cxn ang="0">
                  <a:pos x="T8" y="T9"/>
                </a:cxn>
              </a:cxnLst>
              <a:rect l="0" t="0" r="r" b="b"/>
              <a:pathLst>
                <a:path w="88" h="53">
                  <a:moveTo>
                    <a:pt x="71" y="36"/>
                  </a:moveTo>
                  <a:lnTo>
                    <a:pt x="88" y="53"/>
                  </a:lnTo>
                  <a:lnTo>
                    <a:pt x="0" y="53"/>
                  </a:lnTo>
                  <a:lnTo>
                    <a:pt x="71" y="0"/>
                  </a:lnTo>
                  <a:lnTo>
                    <a:pt x="71" y="36"/>
                  </a:lnTo>
                  <a:close/>
                </a:path>
              </a:pathLst>
            </a:custGeom>
            <a:solidFill>
              <a:srgbClr val="000000"/>
            </a:solidFill>
            <a:ln w="41275">
              <a:solidFill>
                <a:srgbClr val="000000"/>
              </a:solidFill>
              <a:prstDash val="solid"/>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514" name="Freeform 50"/>
            <p:cNvSpPr>
              <a:spLocks/>
            </p:cNvSpPr>
            <p:nvPr/>
          </p:nvSpPr>
          <p:spPr bwMode="auto">
            <a:xfrm>
              <a:off x="2828" y="1551"/>
              <a:ext cx="88" cy="53"/>
            </a:xfrm>
            <a:custGeom>
              <a:avLst/>
              <a:gdLst>
                <a:gd name="T0" fmla="*/ 0 w 88"/>
                <a:gd name="T1" fmla="*/ 18 h 53"/>
                <a:gd name="T2" fmla="*/ 0 w 88"/>
                <a:gd name="T3" fmla="*/ 0 h 53"/>
                <a:gd name="T4" fmla="*/ 88 w 88"/>
                <a:gd name="T5" fmla="*/ 0 h 53"/>
                <a:gd name="T6" fmla="*/ 17 w 88"/>
                <a:gd name="T7" fmla="*/ 53 h 53"/>
                <a:gd name="T8" fmla="*/ 0 w 88"/>
                <a:gd name="T9" fmla="*/ 18 h 53"/>
              </a:gdLst>
              <a:ahLst/>
              <a:cxnLst>
                <a:cxn ang="0">
                  <a:pos x="T0" y="T1"/>
                </a:cxn>
                <a:cxn ang="0">
                  <a:pos x="T2" y="T3"/>
                </a:cxn>
                <a:cxn ang="0">
                  <a:pos x="T4" y="T5"/>
                </a:cxn>
                <a:cxn ang="0">
                  <a:pos x="T6" y="T7"/>
                </a:cxn>
                <a:cxn ang="0">
                  <a:pos x="T8" y="T9"/>
                </a:cxn>
              </a:cxnLst>
              <a:rect l="0" t="0" r="r" b="b"/>
              <a:pathLst>
                <a:path w="88" h="53">
                  <a:moveTo>
                    <a:pt x="0" y="18"/>
                  </a:moveTo>
                  <a:lnTo>
                    <a:pt x="0" y="0"/>
                  </a:lnTo>
                  <a:lnTo>
                    <a:pt x="88" y="0"/>
                  </a:lnTo>
                  <a:lnTo>
                    <a:pt x="17" y="53"/>
                  </a:lnTo>
                  <a:lnTo>
                    <a:pt x="0" y="18"/>
                  </a:lnTo>
                  <a:close/>
                </a:path>
              </a:pathLst>
            </a:custGeom>
            <a:solidFill>
              <a:srgbClr val="000000"/>
            </a:solidFill>
            <a:ln w="41275">
              <a:solidFill>
                <a:srgbClr val="000000"/>
              </a:solidFill>
              <a:prstDash val="solid"/>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515" name="Line 51"/>
            <p:cNvSpPr>
              <a:spLocks noChangeShapeType="1"/>
            </p:cNvSpPr>
            <p:nvPr/>
          </p:nvSpPr>
          <p:spPr bwMode="auto">
            <a:xfrm flipV="1">
              <a:off x="2686" y="1587"/>
              <a:ext cx="142" cy="35"/>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516" name="Freeform 52"/>
            <p:cNvSpPr>
              <a:spLocks/>
            </p:cNvSpPr>
            <p:nvPr/>
          </p:nvSpPr>
          <p:spPr bwMode="auto">
            <a:xfrm>
              <a:off x="2669" y="1834"/>
              <a:ext cx="70" cy="53"/>
            </a:xfrm>
            <a:custGeom>
              <a:avLst/>
              <a:gdLst>
                <a:gd name="T0" fmla="*/ 70 w 70"/>
                <a:gd name="T1" fmla="*/ 18 h 53"/>
                <a:gd name="T2" fmla="*/ 70 w 70"/>
                <a:gd name="T3" fmla="*/ 53 h 53"/>
                <a:gd name="T4" fmla="*/ 0 w 70"/>
                <a:gd name="T5" fmla="*/ 18 h 53"/>
                <a:gd name="T6" fmla="*/ 70 w 70"/>
                <a:gd name="T7" fmla="*/ 0 h 53"/>
                <a:gd name="T8" fmla="*/ 70 w 70"/>
                <a:gd name="T9" fmla="*/ 18 h 53"/>
              </a:gdLst>
              <a:ahLst/>
              <a:cxnLst>
                <a:cxn ang="0">
                  <a:pos x="T0" y="T1"/>
                </a:cxn>
                <a:cxn ang="0">
                  <a:pos x="T2" y="T3"/>
                </a:cxn>
                <a:cxn ang="0">
                  <a:pos x="T4" y="T5"/>
                </a:cxn>
                <a:cxn ang="0">
                  <a:pos x="T6" y="T7"/>
                </a:cxn>
                <a:cxn ang="0">
                  <a:pos x="T8" y="T9"/>
                </a:cxn>
              </a:cxnLst>
              <a:rect l="0" t="0" r="r" b="b"/>
              <a:pathLst>
                <a:path w="70" h="53">
                  <a:moveTo>
                    <a:pt x="70" y="18"/>
                  </a:moveTo>
                  <a:lnTo>
                    <a:pt x="70" y="53"/>
                  </a:lnTo>
                  <a:lnTo>
                    <a:pt x="0" y="18"/>
                  </a:lnTo>
                  <a:lnTo>
                    <a:pt x="70" y="0"/>
                  </a:lnTo>
                  <a:lnTo>
                    <a:pt x="70" y="18"/>
                  </a:lnTo>
                  <a:close/>
                </a:path>
              </a:pathLst>
            </a:custGeom>
            <a:solidFill>
              <a:srgbClr val="000000"/>
            </a:solidFill>
            <a:ln w="41275">
              <a:solidFill>
                <a:srgbClr val="000000"/>
              </a:solidFill>
              <a:prstDash val="solid"/>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517" name="Freeform 53"/>
            <p:cNvSpPr>
              <a:spLocks/>
            </p:cNvSpPr>
            <p:nvPr/>
          </p:nvSpPr>
          <p:spPr bwMode="auto">
            <a:xfrm>
              <a:off x="3676" y="1834"/>
              <a:ext cx="89" cy="53"/>
            </a:xfrm>
            <a:custGeom>
              <a:avLst/>
              <a:gdLst>
                <a:gd name="T0" fmla="*/ 0 w 89"/>
                <a:gd name="T1" fmla="*/ 18 h 53"/>
                <a:gd name="T2" fmla="*/ 0 w 89"/>
                <a:gd name="T3" fmla="*/ 0 h 53"/>
                <a:gd name="T4" fmla="*/ 89 w 89"/>
                <a:gd name="T5" fmla="*/ 18 h 53"/>
                <a:gd name="T6" fmla="*/ 0 w 89"/>
                <a:gd name="T7" fmla="*/ 53 h 53"/>
                <a:gd name="T8" fmla="*/ 0 w 89"/>
                <a:gd name="T9" fmla="*/ 18 h 53"/>
              </a:gdLst>
              <a:ahLst/>
              <a:cxnLst>
                <a:cxn ang="0">
                  <a:pos x="T0" y="T1"/>
                </a:cxn>
                <a:cxn ang="0">
                  <a:pos x="T2" y="T3"/>
                </a:cxn>
                <a:cxn ang="0">
                  <a:pos x="T4" y="T5"/>
                </a:cxn>
                <a:cxn ang="0">
                  <a:pos x="T6" y="T7"/>
                </a:cxn>
                <a:cxn ang="0">
                  <a:pos x="T8" y="T9"/>
                </a:cxn>
              </a:cxnLst>
              <a:rect l="0" t="0" r="r" b="b"/>
              <a:pathLst>
                <a:path w="89" h="53">
                  <a:moveTo>
                    <a:pt x="0" y="18"/>
                  </a:moveTo>
                  <a:lnTo>
                    <a:pt x="0" y="0"/>
                  </a:lnTo>
                  <a:lnTo>
                    <a:pt x="89" y="18"/>
                  </a:lnTo>
                  <a:lnTo>
                    <a:pt x="0" y="53"/>
                  </a:lnTo>
                  <a:lnTo>
                    <a:pt x="0" y="18"/>
                  </a:lnTo>
                  <a:close/>
                </a:path>
              </a:pathLst>
            </a:custGeom>
            <a:solidFill>
              <a:srgbClr val="000000"/>
            </a:solidFill>
            <a:ln w="41275">
              <a:solidFill>
                <a:srgbClr val="000000"/>
              </a:solidFill>
              <a:prstDash val="solid"/>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518" name="Line 54"/>
            <p:cNvSpPr>
              <a:spLocks noChangeShapeType="1"/>
            </p:cNvSpPr>
            <p:nvPr/>
          </p:nvSpPr>
          <p:spPr bwMode="auto">
            <a:xfrm>
              <a:off x="2757" y="1852"/>
              <a:ext cx="902" cy="1"/>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519" name="Freeform 55"/>
            <p:cNvSpPr>
              <a:spLocks/>
            </p:cNvSpPr>
            <p:nvPr/>
          </p:nvSpPr>
          <p:spPr bwMode="auto">
            <a:xfrm>
              <a:off x="3446" y="1516"/>
              <a:ext cx="89" cy="53"/>
            </a:xfrm>
            <a:custGeom>
              <a:avLst/>
              <a:gdLst>
                <a:gd name="T0" fmla="*/ 88 w 88"/>
                <a:gd name="T1" fmla="*/ 35 h 53"/>
                <a:gd name="T2" fmla="*/ 70 w 88"/>
                <a:gd name="T3" fmla="*/ 53 h 53"/>
                <a:gd name="T4" fmla="*/ 0 w 88"/>
                <a:gd name="T5" fmla="*/ 0 h 53"/>
                <a:gd name="T6" fmla="*/ 88 w 88"/>
                <a:gd name="T7" fmla="*/ 0 h 53"/>
                <a:gd name="T8" fmla="*/ 88 w 88"/>
                <a:gd name="T9" fmla="*/ 35 h 53"/>
              </a:gdLst>
              <a:ahLst/>
              <a:cxnLst>
                <a:cxn ang="0">
                  <a:pos x="T0" y="T1"/>
                </a:cxn>
                <a:cxn ang="0">
                  <a:pos x="T2" y="T3"/>
                </a:cxn>
                <a:cxn ang="0">
                  <a:pos x="T4" y="T5"/>
                </a:cxn>
                <a:cxn ang="0">
                  <a:pos x="T6" y="T7"/>
                </a:cxn>
                <a:cxn ang="0">
                  <a:pos x="T8" y="T9"/>
                </a:cxn>
              </a:cxnLst>
              <a:rect l="0" t="0" r="r" b="b"/>
              <a:pathLst>
                <a:path w="88" h="53">
                  <a:moveTo>
                    <a:pt x="88" y="35"/>
                  </a:moveTo>
                  <a:lnTo>
                    <a:pt x="70" y="53"/>
                  </a:lnTo>
                  <a:lnTo>
                    <a:pt x="0" y="0"/>
                  </a:lnTo>
                  <a:lnTo>
                    <a:pt x="88" y="0"/>
                  </a:lnTo>
                  <a:lnTo>
                    <a:pt x="88" y="35"/>
                  </a:lnTo>
                  <a:close/>
                </a:path>
              </a:pathLst>
            </a:custGeom>
            <a:solidFill>
              <a:srgbClr val="000000"/>
            </a:solidFill>
            <a:ln w="41275">
              <a:solidFill>
                <a:srgbClr val="000000"/>
              </a:solidFill>
              <a:prstDash val="solid"/>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520" name="Freeform 56"/>
            <p:cNvSpPr>
              <a:spLocks/>
            </p:cNvSpPr>
            <p:nvPr/>
          </p:nvSpPr>
          <p:spPr bwMode="auto">
            <a:xfrm>
              <a:off x="3746" y="1623"/>
              <a:ext cx="90" cy="70"/>
            </a:xfrm>
            <a:custGeom>
              <a:avLst/>
              <a:gdLst>
                <a:gd name="T0" fmla="*/ 18 w 89"/>
                <a:gd name="T1" fmla="*/ 35 h 71"/>
                <a:gd name="T2" fmla="*/ 18 w 89"/>
                <a:gd name="T3" fmla="*/ 0 h 71"/>
                <a:gd name="T4" fmla="*/ 89 w 89"/>
                <a:gd name="T5" fmla="*/ 71 h 71"/>
                <a:gd name="T6" fmla="*/ 0 w 89"/>
                <a:gd name="T7" fmla="*/ 53 h 71"/>
                <a:gd name="T8" fmla="*/ 18 w 89"/>
                <a:gd name="T9" fmla="*/ 35 h 71"/>
              </a:gdLst>
              <a:ahLst/>
              <a:cxnLst>
                <a:cxn ang="0">
                  <a:pos x="T0" y="T1"/>
                </a:cxn>
                <a:cxn ang="0">
                  <a:pos x="T2" y="T3"/>
                </a:cxn>
                <a:cxn ang="0">
                  <a:pos x="T4" y="T5"/>
                </a:cxn>
                <a:cxn ang="0">
                  <a:pos x="T6" y="T7"/>
                </a:cxn>
                <a:cxn ang="0">
                  <a:pos x="T8" y="T9"/>
                </a:cxn>
              </a:cxnLst>
              <a:rect l="0" t="0" r="r" b="b"/>
              <a:pathLst>
                <a:path w="89" h="71">
                  <a:moveTo>
                    <a:pt x="18" y="35"/>
                  </a:moveTo>
                  <a:lnTo>
                    <a:pt x="18" y="0"/>
                  </a:lnTo>
                  <a:lnTo>
                    <a:pt x="89" y="71"/>
                  </a:lnTo>
                  <a:lnTo>
                    <a:pt x="0" y="53"/>
                  </a:lnTo>
                  <a:lnTo>
                    <a:pt x="18" y="35"/>
                  </a:lnTo>
                  <a:close/>
                </a:path>
              </a:pathLst>
            </a:custGeom>
            <a:solidFill>
              <a:srgbClr val="000000"/>
            </a:solidFill>
            <a:ln w="41275">
              <a:solidFill>
                <a:srgbClr val="000000"/>
              </a:solidFill>
              <a:prstDash val="solid"/>
              <a:round/>
              <a:headEnd/>
              <a:tailEnd/>
            </a:ln>
          </p:spPr>
          <p:txBody>
            <a:bodyPr/>
            <a:lstStyle/>
            <a:p>
              <a:pPr>
                <a:defRPr/>
              </a:pPr>
              <a:endParaRPr lang="en-US" sz="2215">
                <a:solidFill>
                  <a:srgbClr val="000000"/>
                </a:solidFill>
                <a:latin typeface="Times New Roman" panose="02020603050405020304" pitchFamily="18" charset="0"/>
              </a:endParaRPr>
            </a:p>
          </p:txBody>
        </p:sp>
        <p:sp>
          <p:nvSpPr>
            <p:cNvPr id="62521" name="Line 57"/>
            <p:cNvSpPr>
              <a:spLocks noChangeShapeType="1"/>
            </p:cNvSpPr>
            <p:nvPr/>
          </p:nvSpPr>
          <p:spPr bwMode="auto">
            <a:xfrm>
              <a:off x="3535" y="1551"/>
              <a:ext cx="211" cy="89"/>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2215">
                <a:solidFill>
                  <a:srgbClr val="000000"/>
                </a:solidFill>
                <a:latin typeface="Times New Roman" panose="02020603050405020304" pitchFamily="18" charset="0"/>
              </a:endParaRPr>
            </a:p>
          </p:txBody>
        </p:sp>
        <p:sp>
          <p:nvSpPr>
            <p:cNvPr id="62522" name="Rectangle 58"/>
            <p:cNvSpPr>
              <a:spLocks noChangeArrowheads="1"/>
            </p:cNvSpPr>
            <p:nvPr/>
          </p:nvSpPr>
          <p:spPr bwMode="auto">
            <a:xfrm>
              <a:off x="2960" y="1643"/>
              <a:ext cx="42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GB" sz="1662">
                  <a:solidFill>
                    <a:srgbClr val="000000"/>
                  </a:solidFill>
                  <a:latin typeface="Arial" panose="020B0604020202020204" pitchFamily="34" charset="0"/>
                </a:rPr>
                <a:t>gossip</a:t>
              </a:r>
              <a:endParaRPr lang="en-GB" sz="2215">
                <a:solidFill>
                  <a:srgbClr val="000000"/>
                </a:solidFill>
                <a:latin typeface="Times" panose="02020603050405020304" pitchFamily="18" charset="0"/>
              </a:endParaRPr>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en-GB" sz="3323" smtClean="0">
                <a:solidFill>
                  <a:schemeClr val="tx1"/>
                </a:solidFill>
              </a:rPr>
              <a:t>Gossip processing of queries and updates</a:t>
            </a:r>
          </a:p>
        </p:txBody>
      </p:sp>
      <p:sp>
        <p:nvSpPr>
          <p:cNvPr id="64515" name="Rectangle 3"/>
          <p:cNvSpPr>
            <a:spLocks noGrp="1" noChangeArrowheads="1"/>
          </p:cNvSpPr>
          <p:nvPr>
            <p:ph type="body" idx="1"/>
          </p:nvPr>
        </p:nvSpPr>
        <p:spPr/>
        <p:txBody>
          <a:bodyPr/>
          <a:lstStyle/>
          <a:p>
            <a:pPr marL="316531" indent="-316531">
              <a:buClr>
                <a:schemeClr val="tx1"/>
              </a:buClr>
              <a:buFont typeface="Wingdings" panose="05000000000000000000" pitchFamily="2" charset="2"/>
              <a:buChar char="v"/>
              <a:defRPr/>
            </a:pPr>
            <a:r>
              <a:rPr lang="en-GB" sz="1846" smtClean="0">
                <a:solidFill>
                  <a:schemeClr val="tx1"/>
                </a:solidFill>
              </a:rPr>
              <a:t>The five phases in performing a client request are:</a:t>
            </a:r>
          </a:p>
          <a:p>
            <a:pPr marL="685817" lvl="1" indent="-263776">
              <a:buClr>
                <a:schemeClr val="tx1"/>
              </a:buClr>
              <a:buFont typeface="Wingdings" panose="05000000000000000000" pitchFamily="2" charset="2"/>
              <a:buChar char="v"/>
              <a:defRPr/>
            </a:pPr>
            <a:r>
              <a:rPr lang="en-GB" sz="1846" b="1" smtClean="0">
                <a:solidFill>
                  <a:schemeClr val="tx1"/>
                </a:solidFill>
              </a:rPr>
              <a:t>request</a:t>
            </a:r>
            <a:r>
              <a:rPr lang="en-GB" sz="1846" smtClean="0">
                <a:solidFill>
                  <a:schemeClr val="tx1"/>
                </a:solidFill>
              </a:rPr>
              <a:t> </a:t>
            </a:r>
          </a:p>
          <a:p>
            <a:pPr marL="685817" lvl="1" indent="-263776">
              <a:buClr>
                <a:schemeClr val="tx1"/>
              </a:buClr>
              <a:buFont typeface="Wingdings" panose="05000000000000000000" pitchFamily="2" charset="2"/>
              <a:buChar char="v"/>
              <a:defRPr/>
            </a:pPr>
            <a:r>
              <a:rPr lang="en-GB" sz="1846" b="1" smtClean="0">
                <a:solidFill>
                  <a:schemeClr val="tx1"/>
                </a:solidFill>
              </a:rPr>
              <a:t>update response</a:t>
            </a:r>
            <a:r>
              <a:rPr lang="en-GB" sz="1846" smtClean="0">
                <a:solidFill>
                  <a:schemeClr val="tx1"/>
                </a:solidFill>
              </a:rPr>
              <a:t> - the RM replies as soon as it has seen the update</a:t>
            </a:r>
          </a:p>
          <a:p>
            <a:pPr marL="685817" lvl="1" indent="-263776">
              <a:buClr>
                <a:schemeClr val="tx1"/>
              </a:buClr>
              <a:buFont typeface="Wingdings" panose="05000000000000000000" pitchFamily="2" charset="2"/>
              <a:buChar char="v"/>
              <a:defRPr/>
            </a:pPr>
            <a:r>
              <a:rPr lang="en-GB" sz="1846" b="1" smtClean="0">
                <a:solidFill>
                  <a:schemeClr val="tx1"/>
                </a:solidFill>
              </a:rPr>
              <a:t>coordination </a:t>
            </a:r>
            <a:r>
              <a:rPr lang="en-GB" sz="1846" smtClean="0">
                <a:solidFill>
                  <a:schemeClr val="tx1"/>
                </a:solidFill>
              </a:rPr>
              <a:t> </a:t>
            </a:r>
          </a:p>
          <a:p>
            <a:pPr marL="685817" lvl="1" indent="-263776">
              <a:buClr>
                <a:schemeClr val="tx1"/>
              </a:buClr>
              <a:buFont typeface="Wingdings" panose="05000000000000000000" pitchFamily="2" charset="2"/>
              <a:buChar char="v"/>
              <a:defRPr/>
            </a:pPr>
            <a:r>
              <a:rPr lang="en-GB" sz="1846" b="1" smtClean="0">
                <a:solidFill>
                  <a:schemeClr val="tx1"/>
                </a:solidFill>
              </a:rPr>
              <a:t>execution</a:t>
            </a:r>
            <a:r>
              <a:rPr lang="en-GB" sz="1846" smtClean="0">
                <a:solidFill>
                  <a:schemeClr val="tx1"/>
                </a:solidFill>
              </a:rPr>
              <a:t> - the RM executes the request</a:t>
            </a:r>
          </a:p>
          <a:p>
            <a:pPr marL="685817" lvl="1" indent="-263776">
              <a:buClr>
                <a:schemeClr val="tx1"/>
              </a:buClr>
              <a:buFont typeface="Wingdings" panose="05000000000000000000" pitchFamily="2" charset="2"/>
              <a:buChar char="v"/>
              <a:defRPr/>
            </a:pPr>
            <a:r>
              <a:rPr lang="en-GB" sz="1846" b="1" smtClean="0">
                <a:solidFill>
                  <a:schemeClr val="tx1"/>
                </a:solidFill>
              </a:rPr>
              <a:t>query response</a:t>
            </a:r>
            <a:r>
              <a:rPr lang="en-GB" sz="1846" smtClean="0">
                <a:solidFill>
                  <a:schemeClr val="tx1"/>
                </a:solidFill>
              </a:rPr>
              <a:t> - if the request is a query the RM now replies:</a:t>
            </a:r>
          </a:p>
          <a:p>
            <a:pPr marL="685817" lvl="1" indent="-263776">
              <a:buClr>
                <a:schemeClr val="tx1"/>
              </a:buClr>
              <a:buFont typeface="Wingdings" panose="05000000000000000000" pitchFamily="2" charset="2"/>
              <a:buChar char="v"/>
              <a:defRPr/>
            </a:pPr>
            <a:r>
              <a:rPr lang="en-GB" sz="1846" b="1" smtClean="0">
                <a:solidFill>
                  <a:schemeClr val="tx1"/>
                </a:solidFill>
              </a:rPr>
              <a:t>agreement</a:t>
            </a:r>
          </a:p>
          <a:p>
            <a:pPr marL="1055103" lvl="2" indent="-211021">
              <a:buClr>
                <a:schemeClr val="tx1"/>
              </a:buClr>
              <a:buFont typeface="Wingdings" panose="05000000000000000000" pitchFamily="2" charset="2"/>
              <a:buChar char="v"/>
              <a:defRPr/>
            </a:pPr>
            <a:r>
              <a:rPr lang="en-GB" sz="1846" smtClean="0">
                <a:solidFill>
                  <a:schemeClr val="tx1"/>
                </a:solidFill>
              </a:rPr>
              <a:t>RMs update one another by </a:t>
            </a:r>
            <a:r>
              <a:rPr lang="en-GB" sz="1846" i="1" smtClean="0">
                <a:solidFill>
                  <a:schemeClr val="tx1"/>
                </a:solidFill>
              </a:rPr>
              <a:t>exchanging</a:t>
            </a:r>
            <a:r>
              <a:rPr lang="en-GB" sz="1846" smtClean="0">
                <a:solidFill>
                  <a:schemeClr val="tx1"/>
                </a:solidFill>
              </a:rPr>
              <a:t> gossip messages (</a:t>
            </a:r>
            <a:r>
              <a:rPr lang="en-GB" sz="1846" b="1" smtClean="0">
                <a:solidFill>
                  <a:schemeClr val="tx1"/>
                </a:solidFill>
              </a:rPr>
              <a:t>lazily</a:t>
            </a:r>
            <a:r>
              <a:rPr lang="en-GB" sz="1846" smtClean="0">
                <a:solidFill>
                  <a:schemeClr val="tx1"/>
                </a:solidFill>
              </a:rPr>
              <a:t>)</a:t>
            </a:r>
          </a:p>
          <a:p>
            <a:pPr marL="1477145" lvl="3" indent="-211021">
              <a:buClr>
                <a:schemeClr val="tx1"/>
              </a:buClr>
              <a:buFont typeface="Wingdings" panose="05000000000000000000" pitchFamily="2" charset="2"/>
              <a:buChar char="v"/>
              <a:defRPr/>
            </a:pPr>
            <a:r>
              <a:rPr lang="en-GB" sz="1846" smtClean="0">
                <a:solidFill>
                  <a:schemeClr val="tx1"/>
                </a:solidFill>
              </a:rPr>
              <a:t>e.g. when several updates have been collected</a:t>
            </a:r>
          </a:p>
          <a:p>
            <a:pPr marL="1477145" lvl="3" indent="-211021">
              <a:buClr>
                <a:schemeClr val="tx1"/>
              </a:buClr>
              <a:buFont typeface="Wingdings" panose="05000000000000000000" pitchFamily="2" charset="2"/>
              <a:buNone/>
              <a:defRPr/>
            </a:pPr>
            <a:endParaRPr lang="en-GB" sz="1292" smtClean="0">
              <a:solidFill>
                <a:schemeClr val="tx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17500" y="52388"/>
            <a:ext cx="7302500" cy="1431925"/>
          </a:xfrm>
        </p:spPr>
        <p:txBody>
          <a:bodyPr/>
          <a:lstStyle/>
          <a:p>
            <a:pPr eaLnBrk="1" hangingPunct="1"/>
            <a:r>
              <a:rPr lang="en-US" altLang="en-US"/>
              <a:t>High Availability and Performance</a:t>
            </a:r>
          </a:p>
        </p:txBody>
      </p:sp>
      <p:sp>
        <p:nvSpPr>
          <p:cNvPr id="7171" name="Rectangle 3"/>
          <p:cNvSpPr>
            <a:spLocks noGrp="1" noChangeArrowheads="1"/>
          </p:cNvSpPr>
          <p:nvPr>
            <p:ph idx="1"/>
          </p:nvPr>
        </p:nvSpPr>
        <p:spPr>
          <a:xfrm>
            <a:off x="152400" y="1752600"/>
            <a:ext cx="8763000" cy="4495800"/>
          </a:xfrm>
        </p:spPr>
        <p:txBody>
          <a:bodyPr/>
          <a:lstStyle/>
          <a:p>
            <a:pPr algn="just" eaLnBrk="1" hangingPunct="1"/>
            <a:r>
              <a:rPr lang="en-US" altLang="en-US" sz="2800"/>
              <a:t>As the busiest search site on the Internet, (60% market share) with competitive pressure to beat the search engines of Yahoo and Microsoft, Google requires both high availability and high performance. The only way to provide this is by massive replication. </a:t>
            </a:r>
          </a:p>
          <a:p>
            <a:pPr algn="just" eaLnBrk="1" hangingPunct="1"/>
            <a:r>
              <a:rPr lang="en-US" altLang="en-US" sz="2800"/>
              <a:t>One estimate of the number of Google servers is over 1 million inexpensive x86 CPUs. Data centers used 1 percent of the world’s electricity in 2005. </a:t>
            </a:r>
            <a:r>
              <a:rPr lang="en-US" altLang="en-US" sz="2000"/>
              <a:t>(</a:t>
            </a:r>
            <a:r>
              <a:rPr lang="en-US" altLang="en-US" sz="2000" i="1"/>
              <a:t>Economist</a:t>
            </a:r>
            <a:r>
              <a:rPr lang="en-US" altLang="en-US" sz="2000"/>
              <a:t>, May 24, 2008, page 19)</a:t>
            </a:r>
          </a:p>
          <a:p>
            <a:pPr algn="just" eaLnBrk="1" hangingPunct="1">
              <a:buFont typeface="Wingdings" charset="2"/>
              <a:buNone/>
            </a:pPr>
            <a:r>
              <a:rPr lang="en-US" altLang="en-US" sz="2400"/>
              <a:t>	</a:t>
            </a:r>
            <a:endParaRPr lang="en-US" altLang="en-US" sz="2400">
              <a:solidFill>
                <a:schemeClr val="hlink"/>
              </a:solidFill>
            </a:endParaRPr>
          </a:p>
        </p:txBody>
      </p:sp>
      <p:sp>
        <p:nvSpPr>
          <p:cNvPr id="71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B4B595C-5814-ED41-99D5-F2697A5D5733}" type="slidenum">
              <a:rPr lang="en-US" altLang="en-US">
                <a:latin typeface="Arial" charset="0"/>
              </a:rPr>
              <a:pPr/>
              <a:t>3</a:t>
            </a:fld>
            <a:endParaRPr lang="en-US" altLang="en-US">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a:xfrm>
            <a:off x="317500" y="722313"/>
            <a:ext cx="7302500" cy="646112"/>
          </a:xfrm>
        </p:spPr>
        <p:txBody>
          <a:bodyPr/>
          <a:lstStyle/>
          <a:p>
            <a:pPr eaLnBrk="1" hangingPunct="1"/>
            <a:r>
              <a:rPr lang="en-US" altLang="en-US" sz="3600"/>
              <a:t>Replication as a scaling technique</a:t>
            </a:r>
          </a:p>
        </p:txBody>
      </p:sp>
      <p:sp>
        <p:nvSpPr>
          <p:cNvPr id="35843" name="Content Placeholder 4"/>
          <p:cNvSpPr>
            <a:spLocks noGrp="1"/>
          </p:cNvSpPr>
          <p:nvPr>
            <p:ph idx="1"/>
          </p:nvPr>
        </p:nvSpPr>
        <p:spPr/>
        <p:txBody>
          <a:bodyPr/>
          <a:lstStyle/>
          <a:p>
            <a:pPr algn="just" eaLnBrk="1" hangingPunct="1"/>
            <a:r>
              <a:rPr lang="en-US" altLang="en-US" sz="2800"/>
              <a:t>one of the points of replication is to provide better scaling. The general idea is that if there is a copy of the data close to a number of processes that need to access it, then access time (or other performance measures) may improve over the case of having the data stored far away.</a:t>
            </a:r>
          </a:p>
          <a:p>
            <a:pPr algn="just" eaLnBrk="1" hangingPunct="1"/>
            <a:r>
              <a:rPr lang="en-US" altLang="en-US" sz="2800"/>
              <a:t>One of the problems is that making copies of data (or objects, etc.) itself is a hindrance to scalability. Keeping many copies of a large database consistent may require much network communication when one copy receives a change. A few related issues:</a:t>
            </a:r>
          </a:p>
          <a:p>
            <a:pPr algn="just" eaLnBrk="1" hangingPunct="1"/>
            <a:endParaRPr lang="en-US" altLang="en-US" sz="2800"/>
          </a:p>
        </p:txBody>
      </p:sp>
      <p:sp>
        <p:nvSpPr>
          <p:cNvPr id="3584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9421CD6-8ACD-4745-A517-14E41EFA67A5}" type="slidenum">
              <a:rPr lang="en-US" altLang="en-US">
                <a:latin typeface="Arial" charset="0"/>
              </a:rPr>
              <a:pPr/>
              <a:t>30</a:t>
            </a:fld>
            <a:endParaRPr lang="en-US" altLang="en-US">
              <a:latin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17500" y="722313"/>
            <a:ext cx="7302500" cy="646112"/>
          </a:xfrm>
        </p:spPr>
        <p:txBody>
          <a:bodyPr/>
          <a:lstStyle/>
          <a:p>
            <a:pPr eaLnBrk="1" hangingPunct="1"/>
            <a:r>
              <a:rPr lang="en-US" altLang="en-US" sz="3600"/>
              <a:t>Replication as a scaling technique</a:t>
            </a:r>
          </a:p>
        </p:txBody>
      </p:sp>
      <p:sp>
        <p:nvSpPr>
          <p:cNvPr id="3" name="Content Placeholder 2"/>
          <p:cNvSpPr>
            <a:spLocks noGrp="1"/>
          </p:cNvSpPr>
          <p:nvPr>
            <p:ph idx="1"/>
          </p:nvPr>
        </p:nvSpPr>
        <p:spPr/>
        <p:txBody>
          <a:bodyPr rtlCol="0">
            <a:noAutofit/>
          </a:bodyPr>
          <a:lstStyle/>
          <a:p>
            <a:pPr marL="457200" indent="-457200" algn="just" eaLnBrk="1" fontAlgn="auto" hangingPunct="1">
              <a:spcAft>
                <a:spcPts val="0"/>
              </a:spcAft>
              <a:buFont typeface="+mj-lt"/>
              <a:buAutoNum type="arabicPeriod"/>
              <a:defRPr/>
            </a:pPr>
            <a:r>
              <a:rPr lang="en-US" sz="2400" dirty="0" smtClean="0"/>
              <a:t>Tight consistency is the situation in which updates (from a single operation) are propagated to all locations before the next operation takes place. The difficulty is in making this type of update atomically across all replicated copies.</a:t>
            </a:r>
          </a:p>
          <a:p>
            <a:pPr marL="457200" indent="-457200" algn="just" eaLnBrk="1" fontAlgn="auto" hangingPunct="1">
              <a:spcAft>
                <a:spcPts val="0"/>
              </a:spcAft>
              <a:buFont typeface="+mj-lt"/>
              <a:buAutoNum type="arabicPeriod"/>
              <a:defRPr/>
            </a:pPr>
            <a:r>
              <a:rPr lang="en-US" sz="2400" dirty="0" smtClean="0"/>
              <a:t>Loosening the consistency requirements may allow better performance, but this means that not all copies are always up-to-date. The degree of how "loose" depends on access and update patterns, as well as the intended use of the data. As an example, consider the banks in New York close 3 hours before banks in Los Angeles. Thus, at 2 p.m. in Los Angeles, the distributed system might be able to defer updates to New York, because those banks are now closed for the day (ATMs not withstanding).</a:t>
            </a:r>
          </a:p>
          <a:p>
            <a:pPr algn="just" eaLnBrk="1" fontAlgn="auto" hangingPunct="1">
              <a:spcAft>
                <a:spcPts val="0"/>
              </a:spcAft>
              <a:buFont typeface="Arial" panose="020B0604020202020204" pitchFamily="34" charset="0"/>
              <a:buChar char="•"/>
              <a:defRPr/>
            </a:pPr>
            <a:endParaRPr lang="en-US" sz="2400" dirty="0"/>
          </a:p>
        </p:txBody>
      </p:sp>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0734159-B673-FC46-B8C3-986EC9838A08}" type="slidenum">
              <a:rPr lang="en-US" altLang="en-US">
                <a:latin typeface="Arial" charset="0"/>
              </a:rPr>
              <a:pPr/>
              <a:t>31</a:t>
            </a:fld>
            <a:endParaRPr lang="en-US" altLang="en-US">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4"/>
          <p:cNvSpPr>
            <a:spLocks noGrp="1"/>
          </p:cNvSpPr>
          <p:nvPr>
            <p:ph type="ctrTitle"/>
          </p:nvPr>
        </p:nvSpPr>
        <p:spPr>
          <a:xfrm>
            <a:off x="609600" y="2514600"/>
            <a:ext cx="7772400" cy="2319338"/>
          </a:xfrm>
        </p:spPr>
        <p:txBody>
          <a:bodyPr/>
          <a:lstStyle/>
          <a:p>
            <a:pPr eaLnBrk="1" hangingPunct="1"/>
            <a:r>
              <a:rPr lang="en-US" altLang="en-US" sz="6000"/>
              <a:t>Transactions with Replicated Data</a:t>
            </a:r>
          </a:p>
        </p:txBody>
      </p:sp>
      <p:sp>
        <p:nvSpPr>
          <p:cNvPr id="378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DAD314F-F136-E347-AB1A-CF0A01DA7F58}" type="slidenum">
              <a:rPr lang="en-US" altLang="en-US">
                <a:latin typeface="Arial" charset="0"/>
              </a:rPr>
              <a:pPr/>
              <a:t>32</a:t>
            </a:fld>
            <a:endParaRPr lang="en-US" altLang="en-US">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17500" y="52388"/>
            <a:ext cx="7302500" cy="1431925"/>
          </a:xfrm>
        </p:spPr>
        <p:txBody>
          <a:bodyPr/>
          <a:lstStyle/>
          <a:p>
            <a:pPr eaLnBrk="1" hangingPunct="1"/>
            <a:r>
              <a:rPr lang="en-US" altLang="en-US"/>
              <a:t>Transactions with Replicated Data</a:t>
            </a:r>
          </a:p>
        </p:txBody>
      </p:sp>
      <p:sp>
        <p:nvSpPr>
          <p:cNvPr id="38915" name="Rectangle 3"/>
          <p:cNvSpPr>
            <a:spLocks noGrp="1" noChangeArrowheads="1"/>
          </p:cNvSpPr>
          <p:nvPr>
            <p:ph idx="1"/>
          </p:nvPr>
        </p:nvSpPr>
        <p:spPr>
          <a:xfrm>
            <a:off x="152400" y="1752600"/>
            <a:ext cx="8839200" cy="4114800"/>
          </a:xfrm>
        </p:spPr>
        <p:txBody>
          <a:bodyPr/>
          <a:lstStyle/>
          <a:p>
            <a:pPr algn="just" eaLnBrk="1" hangingPunct="1"/>
            <a:r>
              <a:rPr lang="en-US" altLang="en-US" sz="2600"/>
              <a:t>To a client, </a:t>
            </a:r>
            <a:r>
              <a:rPr lang="en-US" altLang="en-US" sz="2600" u="sng"/>
              <a:t>transactions on replicated objects should appear the same as on non-replicated objects</a:t>
            </a:r>
            <a:r>
              <a:rPr lang="en-US" altLang="en-US" sz="2600"/>
              <a:t>, appearing to be performed one at a time in some order. </a:t>
            </a:r>
          </a:p>
          <a:p>
            <a:pPr algn="just" eaLnBrk="1" hangingPunct="1"/>
            <a:r>
              <a:rPr lang="en-US" altLang="en-US" sz="2600"/>
              <a:t>Client transactions are interleaved in a serially equivalent manner.  If replicated object transactions are performed so that the result is the same as upon a single set of objects, this property is called </a:t>
            </a:r>
            <a:r>
              <a:rPr lang="en-US" altLang="en-US" sz="2600">
                <a:solidFill>
                  <a:schemeClr val="hlink"/>
                </a:solidFill>
              </a:rPr>
              <a:t>one-copy serializability</a:t>
            </a:r>
            <a:r>
              <a:rPr lang="en-US" altLang="en-US" sz="2600"/>
              <a:t>.  This is similar to, but not the same as sequential consistency, as sequential consistency does not aggregate client operations into transactions.</a:t>
            </a:r>
          </a:p>
        </p:txBody>
      </p:sp>
      <p:sp>
        <p:nvSpPr>
          <p:cNvPr id="389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1527DE80-6C97-7642-954D-2B78068EE29B}" type="slidenum">
              <a:rPr lang="en-US" altLang="en-US">
                <a:latin typeface="Arial" charset="0"/>
              </a:rPr>
              <a:pPr/>
              <a:t>33</a:t>
            </a:fld>
            <a:endParaRPr lang="en-US" altLang="en-US">
              <a:latin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t>Transactions continued</a:t>
            </a:r>
          </a:p>
        </p:txBody>
      </p:sp>
      <p:sp>
        <p:nvSpPr>
          <p:cNvPr id="39939" name="Rectangle 3"/>
          <p:cNvSpPr>
            <a:spLocks noGrp="1" noChangeArrowheads="1"/>
          </p:cNvSpPr>
          <p:nvPr>
            <p:ph idx="1"/>
          </p:nvPr>
        </p:nvSpPr>
        <p:spPr>
          <a:xfrm>
            <a:off x="152400" y="1676400"/>
            <a:ext cx="8991600" cy="4495800"/>
          </a:xfrm>
        </p:spPr>
        <p:txBody>
          <a:bodyPr/>
          <a:lstStyle/>
          <a:p>
            <a:pPr algn="just" eaLnBrk="1" hangingPunct="1">
              <a:spcBef>
                <a:spcPct val="5000"/>
              </a:spcBef>
            </a:pPr>
            <a:r>
              <a:rPr lang="en-US" altLang="en-US" sz="2800"/>
              <a:t>Each RM provides concurrency control and recovery of its own objects. (Assume two phase locking.)</a:t>
            </a:r>
          </a:p>
          <a:p>
            <a:pPr algn="just" eaLnBrk="1" hangingPunct="1">
              <a:spcBef>
                <a:spcPct val="5000"/>
              </a:spcBef>
            </a:pPr>
            <a:r>
              <a:rPr lang="en-US" altLang="en-US" sz="2800"/>
              <a:t>A failed RM can complicate recovery since other RMs can continue to provide service while it is absent. Upon recovery from a failure, it must be updated.</a:t>
            </a:r>
          </a:p>
          <a:p>
            <a:pPr algn="just" eaLnBrk="1" hangingPunct="1">
              <a:spcBef>
                <a:spcPct val="5000"/>
              </a:spcBef>
            </a:pPr>
            <a:r>
              <a:rPr lang="en-US" altLang="en-US" sz="2800"/>
              <a:t>Designing an Architecture for transactions with replicated data involves planning whether to allow a client request to any RM, how many RMs are required for success, whether requests can be forwarded before a commit, and creating a two-phase commit protocol.</a:t>
            </a:r>
          </a:p>
        </p:txBody>
      </p:sp>
      <p:sp>
        <p:nvSpPr>
          <p:cNvPr id="399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96E4735-084F-1940-AD52-C014EBE4180F}" type="slidenum">
              <a:rPr lang="en-US" altLang="en-US">
                <a:latin typeface="Arial" charset="0"/>
              </a:rPr>
              <a:pPr/>
              <a:t>34</a:t>
            </a:fld>
            <a:endParaRPr lang="en-US" altLang="en-US">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a:t>Primary Copy Architecture</a:t>
            </a:r>
          </a:p>
        </p:txBody>
      </p:sp>
      <p:sp>
        <p:nvSpPr>
          <p:cNvPr id="40963" name="Rectangle 3"/>
          <p:cNvSpPr>
            <a:spLocks noGrp="1" noChangeArrowheads="1"/>
          </p:cNvSpPr>
          <p:nvPr>
            <p:ph idx="1"/>
          </p:nvPr>
        </p:nvSpPr>
        <p:spPr>
          <a:xfrm>
            <a:off x="0" y="1752600"/>
            <a:ext cx="9144000" cy="4572000"/>
          </a:xfrm>
        </p:spPr>
        <p:txBody>
          <a:bodyPr/>
          <a:lstStyle/>
          <a:p>
            <a:pPr algn="just" eaLnBrk="1" hangingPunct="1">
              <a:spcBef>
                <a:spcPct val="0"/>
              </a:spcBef>
            </a:pPr>
            <a:r>
              <a:rPr lang="en-US" altLang="en-US" sz="2800"/>
              <a:t>The </a:t>
            </a:r>
            <a:r>
              <a:rPr lang="en-US" altLang="en-US" sz="2800">
                <a:solidFill>
                  <a:schemeClr val="hlink"/>
                </a:solidFill>
              </a:rPr>
              <a:t>Primary Copy</a:t>
            </a:r>
            <a:r>
              <a:rPr lang="en-US" altLang="en-US" sz="2800"/>
              <a:t> approach requires all front ends to communicate with a primary RM to perform an update, which keeps the backup RMs up to date. If any RM could receive an update request, RM coordination is more complex.</a:t>
            </a:r>
          </a:p>
          <a:p>
            <a:pPr algn="just" eaLnBrk="1" hangingPunct="1">
              <a:spcBef>
                <a:spcPct val="0"/>
              </a:spcBef>
            </a:pPr>
            <a:r>
              <a:rPr lang="en-US" altLang="en-US" sz="2800"/>
              <a:t>With </a:t>
            </a:r>
            <a:r>
              <a:rPr lang="en-US" altLang="en-US" sz="2800">
                <a:solidFill>
                  <a:schemeClr val="hlink"/>
                </a:solidFill>
              </a:rPr>
              <a:t>read one/write all</a:t>
            </a:r>
            <a:r>
              <a:rPr lang="en-US" altLang="en-US" sz="2800"/>
              <a:t>, a read can be done through any RM, but a write operation must go to all of them.</a:t>
            </a:r>
          </a:p>
          <a:p>
            <a:pPr algn="just" eaLnBrk="1" hangingPunct="1">
              <a:spcBef>
                <a:spcPct val="0"/>
              </a:spcBef>
            </a:pPr>
            <a:r>
              <a:rPr lang="en-US" altLang="en-US" sz="2800"/>
              <a:t>In a </a:t>
            </a:r>
            <a:r>
              <a:rPr lang="en-US" altLang="en-US" sz="2800">
                <a:solidFill>
                  <a:schemeClr val="hlink"/>
                </a:solidFill>
              </a:rPr>
              <a:t>lazy approach</a:t>
            </a:r>
            <a:r>
              <a:rPr lang="en-US" altLang="en-US" sz="2800"/>
              <a:t> the primary waits until a commit occurs before updating the backups. In an </a:t>
            </a:r>
            <a:r>
              <a:rPr lang="en-US" altLang="en-US" sz="2800">
                <a:solidFill>
                  <a:schemeClr val="hlink"/>
                </a:solidFill>
              </a:rPr>
              <a:t>eager approach</a:t>
            </a:r>
            <a:r>
              <a:rPr lang="en-US" altLang="en-US" sz="2800"/>
              <a:t> all RMs are part of the commit transaction. </a:t>
            </a:r>
          </a:p>
        </p:txBody>
      </p:sp>
      <p:sp>
        <p:nvSpPr>
          <p:cNvPr id="409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C702043-52F2-2A4A-AE11-5D6230C9D62B}" type="slidenum">
              <a:rPr lang="en-US" altLang="en-US">
                <a:latin typeface="Arial" charset="0"/>
              </a:rPr>
              <a:pPr/>
              <a:t>35</a:t>
            </a:fld>
            <a:endParaRPr lang="en-US" altLang="en-US">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17500" y="52388"/>
            <a:ext cx="7302500" cy="1431925"/>
          </a:xfrm>
        </p:spPr>
        <p:txBody>
          <a:bodyPr/>
          <a:lstStyle/>
          <a:p>
            <a:pPr eaLnBrk="1" hangingPunct="1"/>
            <a:r>
              <a:rPr lang="en-GB" altLang="en-US"/>
              <a:t>Figure 15.10 Read one/ Write all Transactions</a:t>
            </a:r>
            <a:endParaRPr lang="en-US" altLang="en-US"/>
          </a:p>
        </p:txBody>
      </p:sp>
      <p:sp>
        <p:nvSpPr>
          <p:cNvPr id="4198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7FA24E2-8D3D-F942-95B9-58FF3C2D9C02}" type="slidenum">
              <a:rPr lang="en-US" altLang="en-US">
                <a:latin typeface="Arial" charset="0"/>
              </a:rPr>
              <a:pPr/>
              <a:t>36</a:t>
            </a:fld>
            <a:endParaRPr lang="en-US" altLang="en-US">
              <a:latin typeface="Arial" charset="0"/>
            </a:endParaRPr>
          </a:p>
        </p:txBody>
      </p:sp>
      <p:grpSp>
        <p:nvGrpSpPr>
          <p:cNvPr id="41988" name="Group 55"/>
          <p:cNvGrpSpPr>
            <a:grpSpLocks/>
          </p:cNvGrpSpPr>
          <p:nvPr/>
        </p:nvGrpSpPr>
        <p:grpSpPr bwMode="auto">
          <a:xfrm>
            <a:off x="152400" y="1752600"/>
            <a:ext cx="8839200" cy="4343400"/>
            <a:chOff x="96" y="1104"/>
            <a:chExt cx="5568" cy="2736"/>
          </a:xfrm>
        </p:grpSpPr>
        <p:grpSp>
          <p:nvGrpSpPr>
            <p:cNvPr id="41989" name="Group 52"/>
            <p:cNvGrpSpPr>
              <a:grpSpLocks/>
            </p:cNvGrpSpPr>
            <p:nvPr/>
          </p:nvGrpSpPr>
          <p:grpSpPr bwMode="auto">
            <a:xfrm>
              <a:off x="96" y="1104"/>
              <a:ext cx="5568" cy="2736"/>
              <a:chOff x="288" y="960"/>
              <a:chExt cx="5568" cy="2736"/>
            </a:xfrm>
          </p:grpSpPr>
          <p:sp>
            <p:nvSpPr>
              <p:cNvPr id="41992" name="Rectangle 3"/>
              <p:cNvSpPr>
                <a:spLocks noChangeArrowheads="1"/>
              </p:cNvSpPr>
              <p:nvPr/>
            </p:nvSpPr>
            <p:spPr bwMode="auto">
              <a:xfrm>
                <a:off x="288" y="960"/>
                <a:ext cx="5568" cy="273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grpSp>
            <p:nvGrpSpPr>
              <p:cNvPr id="41993" name="Group 4"/>
              <p:cNvGrpSpPr>
                <a:grpSpLocks/>
              </p:cNvGrpSpPr>
              <p:nvPr/>
            </p:nvGrpSpPr>
            <p:grpSpPr bwMode="auto">
              <a:xfrm>
                <a:off x="347" y="1176"/>
                <a:ext cx="5473" cy="2262"/>
                <a:chOff x="347" y="1176"/>
                <a:chExt cx="5473" cy="2262"/>
              </a:xfrm>
            </p:grpSpPr>
            <p:sp>
              <p:nvSpPr>
                <p:cNvPr id="41994" name="Rectangle 5"/>
                <p:cNvSpPr>
                  <a:spLocks noChangeArrowheads="1"/>
                </p:cNvSpPr>
                <p:nvPr/>
              </p:nvSpPr>
              <p:spPr bwMode="auto">
                <a:xfrm>
                  <a:off x="3020" y="2030"/>
                  <a:ext cx="2800" cy="13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1995" name="Rectangle 6"/>
                <p:cNvSpPr>
                  <a:spLocks noChangeArrowheads="1"/>
                </p:cNvSpPr>
                <p:nvPr/>
              </p:nvSpPr>
              <p:spPr bwMode="auto">
                <a:xfrm>
                  <a:off x="347" y="2473"/>
                  <a:ext cx="2389" cy="96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1996" name="Rectangle 7"/>
                <p:cNvSpPr>
                  <a:spLocks noChangeArrowheads="1"/>
                </p:cNvSpPr>
                <p:nvPr/>
              </p:nvSpPr>
              <p:spPr bwMode="auto">
                <a:xfrm>
                  <a:off x="1170" y="2726"/>
                  <a:ext cx="569" cy="64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1997" name="Oval 8"/>
                <p:cNvSpPr>
                  <a:spLocks noChangeArrowheads="1"/>
                </p:cNvSpPr>
                <p:nvPr/>
              </p:nvSpPr>
              <p:spPr bwMode="auto">
                <a:xfrm>
                  <a:off x="1344" y="2932"/>
                  <a:ext cx="253"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1998" name="Rectangle 9"/>
                <p:cNvSpPr>
                  <a:spLocks noChangeArrowheads="1"/>
                </p:cNvSpPr>
                <p:nvPr/>
              </p:nvSpPr>
              <p:spPr bwMode="auto">
                <a:xfrm>
                  <a:off x="1945" y="2726"/>
                  <a:ext cx="569" cy="64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1999" name="Oval 10"/>
                <p:cNvSpPr>
                  <a:spLocks noChangeArrowheads="1"/>
                </p:cNvSpPr>
                <p:nvPr/>
              </p:nvSpPr>
              <p:spPr bwMode="auto">
                <a:xfrm>
                  <a:off x="2103" y="2900"/>
                  <a:ext cx="253"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00" name="Rectangle 11"/>
                <p:cNvSpPr>
                  <a:spLocks noChangeArrowheads="1"/>
                </p:cNvSpPr>
                <p:nvPr/>
              </p:nvSpPr>
              <p:spPr bwMode="auto">
                <a:xfrm>
                  <a:off x="3115" y="2094"/>
                  <a:ext cx="570" cy="64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01" name="Oval 12"/>
                <p:cNvSpPr>
                  <a:spLocks noChangeArrowheads="1"/>
                </p:cNvSpPr>
                <p:nvPr/>
              </p:nvSpPr>
              <p:spPr bwMode="auto">
                <a:xfrm>
                  <a:off x="3273" y="2268"/>
                  <a:ext cx="254"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02" name="Rectangle 13"/>
                <p:cNvSpPr>
                  <a:spLocks noChangeArrowheads="1"/>
                </p:cNvSpPr>
                <p:nvPr/>
              </p:nvSpPr>
              <p:spPr bwMode="auto">
                <a:xfrm>
                  <a:off x="3376" y="231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B</a:t>
                  </a:r>
                  <a:endParaRPr lang="en-GB" altLang="en-US" i="1">
                    <a:latin typeface="Times" charset="0"/>
                  </a:endParaRPr>
                </a:p>
              </p:txBody>
            </p:sp>
            <p:sp>
              <p:nvSpPr>
                <p:cNvPr id="42003" name="Rectangle 14"/>
                <p:cNvSpPr>
                  <a:spLocks noChangeArrowheads="1"/>
                </p:cNvSpPr>
                <p:nvPr/>
              </p:nvSpPr>
              <p:spPr bwMode="auto">
                <a:xfrm>
                  <a:off x="410" y="2726"/>
                  <a:ext cx="570" cy="64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04" name="Oval 15"/>
                <p:cNvSpPr>
                  <a:spLocks noChangeArrowheads="1"/>
                </p:cNvSpPr>
                <p:nvPr/>
              </p:nvSpPr>
              <p:spPr bwMode="auto">
                <a:xfrm>
                  <a:off x="568" y="2900"/>
                  <a:ext cx="254"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05" name="Rectangle 16"/>
                <p:cNvSpPr>
                  <a:spLocks noChangeArrowheads="1"/>
                </p:cNvSpPr>
                <p:nvPr/>
              </p:nvSpPr>
              <p:spPr bwMode="auto">
                <a:xfrm>
                  <a:off x="661" y="294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A</a:t>
                  </a:r>
                  <a:endParaRPr lang="en-GB" altLang="en-US" i="1">
                    <a:latin typeface="Times" charset="0"/>
                  </a:endParaRPr>
                </a:p>
              </p:txBody>
            </p:sp>
            <p:sp>
              <p:nvSpPr>
                <p:cNvPr id="42006" name="Rectangle 17"/>
                <p:cNvSpPr>
                  <a:spLocks noChangeArrowheads="1"/>
                </p:cNvSpPr>
                <p:nvPr/>
              </p:nvSpPr>
              <p:spPr bwMode="auto">
                <a:xfrm>
                  <a:off x="1510" y="1200"/>
                  <a:ext cx="569" cy="63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07" name="Rectangle 18"/>
                <p:cNvSpPr>
                  <a:spLocks noChangeArrowheads="1"/>
                </p:cNvSpPr>
                <p:nvPr/>
              </p:nvSpPr>
              <p:spPr bwMode="auto">
                <a:xfrm>
                  <a:off x="1502" y="1192"/>
                  <a:ext cx="585" cy="648"/>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08" name="Rectangle 19"/>
                <p:cNvSpPr>
                  <a:spLocks noChangeArrowheads="1"/>
                </p:cNvSpPr>
                <p:nvPr/>
              </p:nvSpPr>
              <p:spPr bwMode="auto">
                <a:xfrm>
                  <a:off x="354" y="1246"/>
                  <a:ext cx="9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Client + front end</a:t>
                  </a:r>
                  <a:endParaRPr lang="en-GB" altLang="en-US">
                    <a:latin typeface="Times" charset="0"/>
                  </a:endParaRPr>
                </a:p>
              </p:txBody>
            </p:sp>
            <p:sp>
              <p:nvSpPr>
                <p:cNvPr id="42009" name="Rectangle 20"/>
                <p:cNvSpPr>
                  <a:spLocks noChangeArrowheads="1"/>
                </p:cNvSpPr>
                <p:nvPr/>
              </p:nvSpPr>
              <p:spPr bwMode="auto">
                <a:xfrm>
                  <a:off x="5061" y="2726"/>
                  <a:ext cx="569" cy="64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10" name="Oval 21"/>
                <p:cNvSpPr>
                  <a:spLocks noChangeArrowheads="1"/>
                </p:cNvSpPr>
                <p:nvPr/>
              </p:nvSpPr>
              <p:spPr bwMode="auto">
                <a:xfrm>
                  <a:off x="5219" y="2900"/>
                  <a:ext cx="253"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11" name="Rectangle 22"/>
                <p:cNvSpPr>
                  <a:spLocks noChangeArrowheads="1"/>
                </p:cNvSpPr>
                <p:nvPr/>
              </p:nvSpPr>
              <p:spPr bwMode="auto">
                <a:xfrm>
                  <a:off x="5321" y="294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B</a:t>
                  </a:r>
                  <a:endParaRPr lang="en-GB" altLang="en-US" i="1">
                    <a:latin typeface="Times" charset="0"/>
                  </a:endParaRPr>
                </a:p>
              </p:txBody>
            </p:sp>
            <p:sp>
              <p:nvSpPr>
                <p:cNvPr id="42012" name="Rectangle 23"/>
                <p:cNvSpPr>
                  <a:spLocks noChangeArrowheads="1"/>
                </p:cNvSpPr>
                <p:nvPr/>
              </p:nvSpPr>
              <p:spPr bwMode="auto">
                <a:xfrm>
                  <a:off x="3764" y="2726"/>
                  <a:ext cx="569" cy="64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13" name="Oval 24"/>
                <p:cNvSpPr>
                  <a:spLocks noChangeArrowheads="1"/>
                </p:cNvSpPr>
                <p:nvPr/>
              </p:nvSpPr>
              <p:spPr bwMode="auto">
                <a:xfrm>
                  <a:off x="3922" y="2900"/>
                  <a:ext cx="253"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14" name="Rectangle 25"/>
                <p:cNvSpPr>
                  <a:spLocks noChangeArrowheads="1"/>
                </p:cNvSpPr>
                <p:nvPr/>
              </p:nvSpPr>
              <p:spPr bwMode="auto">
                <a:xfrm>
                  <a:off x="4024" y="294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B</a:t>
                  </a:r>
                  <a:endParaRPr lang="en-GB" altLang="en-US" i="1">
                    <a:latin typeface="Times" charset="0"/>
                  </a:endParaRPr>
                </a:p>
              </p:txBody>
            </p:sp>
            <p:sp>
              <p:nvSpPr>
                <p:cNvPr id="42015" name="Rectangle 26"/>
                <p:cNvSpPr>
                  <a:spLocks noChangeArrowheads="1"/>
                </p:cNvSpPr>
                <p:nvPr/>
              </p:nvSpPr>
              <p:spPr bwMode="auto">
                <a:xfrm>
                  <a:off x="4439" y="2726"/>
                  <a:ext cx="570" cy="64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16" name="Oval 27"/>
                <p:cNvSpPr>
                  <a:spLocks noChangeArrowheads="1"/>
                </p:cNvSpPr>
                <p:nvPr/>
              </p:nvSpPr>
              <p:spPr bwMode="auto">
                <a:xfrm>
                  <a:off x="4586" y="2900"/>
                  <a:ext cx="253"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17" name="Rectangle 28"/>
                <p:cNvSpPr>
                  <a:spLocks noChangeArrowheads="1"/>
                </p:cNvSpPr>
                <p:nvPr/>
              </p:nvSpPr>
              <p:spPr bwMode="auto">
                <a:xfrm>
                  <a:off x="4689" y="294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B</a:t>
                  </a:r>
                  <a:endParaRPr lang="en-GB" altLang="en-US" i="1">
                    <a:latin typeface="Times" charset="0"/>
                  </a:endParaRPr>
                </a:p>
              </p:txBody>
            </p:sp>
            <p:sp>
              <p:nvSpPr>
                <p:cNvPr id="42018" name="Rectangle 29"/>
                <p:cNvSpPr>
                  <a:spLocks noChangeArrowheads="1"/>
                </p:cNvSpPr>
                <p:nvPr/>
              </p:nvSpPr>
              <p:spPr bwMode="auto">
                <a:xfrm>
                  <a:off x="1446" y="297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A</a:t>
                  </a:r>
                  <a:endParaRPr lang="en-GB" altLang="en-US" i="1">
                    <a:latin typeface="Times" charset="0"/>
                  </a:endParaRPr>
                </a:p>
              </p:txBody>
            </p:sp>
            <p:sp>
              <p:nvSpPr>
                <p:cNvPr id="42019" name="Rectangle 30"/>
                <p:cNvSpPr>
                  <a:spLocks noChangeArrowheads="1"/>
                </p:cNvSpPr>
                <p:nvPr/>
              </p:nvSpPr>
              <p:spPr bwMode="auto">
                <a:xfrm>
                  <a:off x="2205" y="294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A</a:t>
                  </a:r>
                  <a:endParaRPr lang="en-GB" altLang="en-US" i="1">
                    <a:latin typeface="Times" charset="0"/>
                  </a:endParaRPr>
                </a:p>
              </p:txBody>
            </p:sp>
            <p:sp>
              <p:nvSpPr>
                <p:cNvPr id="42020" name="Rectangle 31"/>
                <p:cNvSpPr>
                  <a:spLocks noChangeArrowheads="1"/>
                </p:cNvSpPr>
                <p:nvPr/>
              </p:nvSpPr>
              <p:spPr bwMode="auto">
                <a:xfrm>
                  <a:off x="592" y="2243"/>
                  <a:ext cx="8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getBalance(A)</a:t>
                  </a:r>
                  <a:endParaRPr lang="en-GB" altLang="en-US" i="1">
                    <a:latin typeface="Times" charset="0"/>
                  </a:endParaRPr>
                </a:p>
              </p:txBody>
            </p:sp>
            <p:sp>
              <p:nvSpPr>
                <p:cNvPr id="42021" name="Rectangle 32"/>
                <p:cNvSpPr>
                  <a:spLocks noChangeArrowheads="1"/>
                </p:cNvSpPr>
                <p:nvPr/>
              </p:nvSpPr>
              <p:spPr bwMode="auto">
                <a:xfrm>
                  <a:off x="4357" y="1184"/>
                  <a:ext cx="570" cy="63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22" name="Rectangle 33"/>
                <p:cNvSpPr>
                  <a:spLocks noChangeArrowheads="1"/>
                </p:cNvSpPr>
                <p:nvPr/>
              </p:nvSpPr>
              <p:spPr bwMode="auto">
                <a:xfrm>
                  <a:off x="4349" y="1176"/>
                  <a:ext cx="585" cy="649"/>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23" name="Rectangle 34"/>
                <p:cNvSpPr>
                  <a:spLocks noChangeArrowheads="1"/>
                </p:cNvSpPr>
                <p:nvPr/>
              </p:nvSpPr>
              <p:spPr bwMode="auto">
                <a:xfrm>
                  <a:off x="3202" y="1262"/>
                  <a:ext cx="9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Client + front end</a:t>
                  </a:r>
                  <a:endParaRPr lang="en-GB" altLang="en-US">
                    <a:latin typeface="Times" charset="0"/>
                  </a:endParaRPr>
                </a:p>
              </p:txBody>
            </p:sp>
            <p:sp>
              <p:nvSpPr>
                <p:cNvPr id="42024" name="Rectangle 35"/>
                <p:cNvSpPr>
                  <a:spLocks noChangeArrowheads="1"/>
                </p:cNvSpPr>
                <p:nvPr/>
              </p:nvSpPr>
              <p:spPr bwMode="auto">
                <a:xfrm>
                  <a:off x="1588" y="2559"/>
                  <a:ext cx="10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Replica managers</a:t>
                  </a:r>
                  <a:endParaRPr lang="en-GB" altLang="en-US">
                    <a:latin typeface="Times" charset="0"/>
                  </a:endParaRPr>
                </a:p>
              </p:txBody>
            </p:sp>
            <p:sp>
              <p:nvSpPr>
                <p:cNvPr id="42025" name="Rectangle 36"/>
                <p:cNvSpPr>
                  <a:spLocks noChangeArrowheads="1"/>
                </p:cNvSpPr>
                <p:nvPr/>
              </p:nvSpPr>
              <p:spPr bwMode="auto">
                <a:xfrm>
                  <a:off x="4704" y="2465"/>
                  <a:ext cx="10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Replica managers</a:t>
                  </a:r>
                  <a:endParaRPr lang="en-GB" altLang="en-US">
                    <a:latin typeface="Times" charset="0"/>
                  </a:endParaRPr>
                </a:p>
              </p:txBody>
            </p:sp>
            <p:sp>
              <p:nvSpPr>
                <p:cNvPr id="42026" name="Rectangle 37"/>
                <p:cNvSpPr>
                  <a:spLocks noChangeArrowheads="1"/>
                </p:cNvSpPr>
                <p:nvPr/>
              </p:nvSpPr>
              <p:spPr bwMode="auto">
                <a:xfrm>
                  <a:off x="3186" y="1800"/>
                  <a:ext cx="7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deposit(B,3);</a:t>
                  </a:r>
                  <a:endParaRPr lang="en-GB" altLang="en-US" i="1">
                    <a:latin typeface="Times" charset="0"/>
                  </a:endParaRPr>
                </a:p>
              </p:txBody>
            </p:sp>
            <p:sp>
              <p:nvSpPr>
                <p:cNvPr id="42027" name="Rectangle 38"/>
                <p:cNvSpPr>
                  <a:spLocks noChangeArrowheads="1"/>
                </p:cNvSpPr>
                <p:nvPr/>
              </p:nvSpPr>
              <p:spPr bwMode="auto">
                <a:xfrm>
                  <a:off x="4736" y="1487"/>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U</a:t>
                  </a:r>
                  <a:endParaRPr lang="en-GB" altLang="en-US" i="1">
                    <a:latin typeface="Times" charset="0"/>
                  </a:endParaRPr>
                </a:p>
              </p:txBody>
            </p:sp>
            <p:sp>
              <p:nvSpPr>
                <p:cNvPr id="42028" name="Rectangle 39"/>
                <p:cNvSpPr>
                  <a:spLocks noChangeArrowheads="1"/>
                </p:cNvSpPr>
                <p:nvPr/>
              </p:nvSpPr>
              <p:spPr bwMode="auto">
                <a:xfrm>
                  <a:off x="1889" y="1519"/>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T</a:t>
                  </a:r>
                  <a:endParaRPr lang="en-GB" altLang="en-US" i="1">
                    <a:latin typeface="Times" charset="0"/>
                  </a:endParaRPr>
                </a:p>
              </p:txBody>
            </p:sp>
            <p:sp>
              <p:nvSpPr>
                <p:cNvPr id="42029" name="Oval 40"/>
                <p:cNvSpPr>
                  <a:spLocks noChangeArrowheads="1"/>
                </p:cNvSpPr>
                <p:nvPr/>
              </p:nvSpPr>
              <p:spPr bwMode="auto">
                <a:xfrm>
                  <a:off x="4412" y="1461"/>
                  <a:ext cx="253"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2030" name="Freeform 41"/>
                <p:cNvSpPr>
                  <a:spLocks/>
                </p:cNvSpPr>
                <p:nvPr/>
              </p:nvSpPr>
              <p:spPr bwMode="auto">
                <a:xfrm>
                  <a:off x="1470" y="2805"/>
                  <a:ext cx="63" cy="111"/>
                </a:xfrm>
                <a:custGeom>
                  <a:avLst/>
                  <a:gdLst>
                    <a:gd name="T0" fmla="*/ 32 w 63"/>
                    <a:gd name="T1" fmla="*/ 16 h 111"/>
                    <a:gd name="T2" fmla="*/ 63 w 63"/>
                    <a:gd name="T3" fmla="*/ 16 h 111"/>
                    <a:gd name="T4" fmla="*/ 16 w 63"/>
                    <a:gd name="T5" fmla="*/ 111 h 111"/>
                    <a:gd name="T6" fmla="*/ 0 w 63"/>
                    <a:gd name="T7" fmla="*/ 0 h 111"/>
                    <a:gd name="T8" fmla="*/ 32 w 63"/>
                    <a:gd name="T9" fmla="*/ 16 h 111"/>
                    <a:gd name="T10" fmla="*/ 0 60000 65536"/>
                    <a:gd name="T11" fmla="*/ 0 60000 65536"/>
                    <a:gd name="T12" fmla="*/ 0 60000 65536"/>
                    <a:gd name="T13" fmla="*/ 0 60000 65536"/>
                    <a:gd name="T14" fmla="*/ 0 60000 65536"/>
                    <a:gd name="T15" fmla="*/ 0 w 63"/>
                    <a:gd name="T16" fmla="*/ 0 h 111"/>
                    <a:gd name="T17" fmla="*/ 63 w 63"/>
                    <a:gd name="T18" fmla="*/ 111 h 111"/>
                  </a:gdLst>
                  <a:ahLst/>
                  <a:cxnLst>
                    <a:cxn ang="T10">
                      <a:pos x="T0" y="T1"/>
                    </a:cxn>
                    <a:cxn ang="T11">
                      <a:pos x="T2" y="T3"/>
                    </a:cxn>
                    <a:cxn ang="T12">
                      <a:pos x="T4" y="T5"/>
                    </a:cxn>
                    <a:cxn ang="T13">
                      <a:pos x="T6" y="T7"/>
                    </a:cxn>
                    <a:cxn ang="T14">
                      <a:pos x="T8" y="T9"/>
                    </a:cxn>
                  </a:cxnLst>
                  <a:rect l="T15" t="T16" r="T17" b="T18"/>
                  <a:pathLst>
                    <a:path w="63" h="111">
                      <a:moveTo>
                        <a:pt x="32" y="16"/>
                      </a:moveTo>
                      <a:lnTo>
                        <a:pt x="63" y="16"/>
                      </a:lnTo>
                      <a:lnTo>
                        <a:pt x="16" y="111"/>
                      </a:lnTo>
                      <a:lnTo>
                        <a:pt x="0" y="0"/>
                      </a:lnTo>
                      <a:lnTo>
                        <a:pt x="32" y="16"/>
                      </a:lnTo>
                      <a:close/>
                    </a:path>
                  </a:pathLst>
                </a:custGeom>
                <a:solidFill>
                  <a:srgbClr val="000000"/>
                </a:solidFill>
                <a:ln w="36513">
                  <a:solidFill>
                    <a:srgbClr val="000000"/>
                  </a:solidFill>
                  <a:round/>
                  <a:headEnd/>
                  <a:tailEnd/>
                </a:ln>
              </p:spPr>
              <p:txBody>
                <a:bodyPr/>
                <a:lstStyle/>
                <a:p>
                  <a:endParaRPr lang="en-US"/>
                </a:p>
              </p:txBody>
            </p:sp>
            <p:sp>
              <p:nvSpPr>
                <p:cNvPr id="42031" name="Line 42"/>
                <p:cNvSpPr>
                  <a:spLocks noChangeShapeType="1"/>
                </p:cNvSpPr>
                <p:nvPr/>
              </p:nvSpPr>
              <p:spPr bwMode="auto">
                <a:xfrm flipH="1">
                  <a:off x="1502" y="1730"/>
                  <a:ext cx="174" cy="107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2" name="Freeform 43"/>
                <p:cNvSpPr>
                  <a:spLocks/>
                </p:cNvSpPr>
                <p:nvPr/>
              </p:nvSpPr>
              <p:spPr bwMode="auto">
                <a:xfrm>
                  <a:off x="3432" y="2188"/>
                  <a:ext cx="95" cy="64"/>
                </a:xfrm>
                <a:custGeom>
                  <a:avLst/>
                  <a:gdLst>
                    <a:gd name="T0" fmla="*/ 79 w 95"/>
                    <a:gd name="T1" fmla="*/ 16 h 64"/>
                    <a:gd name="T2" fmla="*/ 95 w 95"/>
                    <a:gd name="T3" fmla="*/ 48 h 64"/>
                    <a:gd name="T4" fmla="*/ 0 w 95"/>
                    <a:gd name="T5" fmla="*/ 64 h 64"/>
                    <a:gd name="T6" fmla="*/ 79 w 95"/>
                    <a:gd name="T7" fmla="*/ 0 h 64"/>
                    <a:gd name="T8" fmla="*/ 79 w 95"/>
                    <a:gd name="T9" fmla="*/ 16 h 64"/>
                    <a:gd name="T10" fmla="*/ 0 60000 65536"/>
                    <a:gd name="T11" fmla="*/ 0 60000 65536"/>
                    <a:gd name="T12" fmla="*/ 0 60000 65536"/>
                    <a:gd name="T13" fmla="*/ 0 60000 65536"/>
                    <a:gd name="T14" fmla="*/ 0 60000 65536"/>
                    <a:gd name="T15" fmla="*/ 0 w 95"/>
                    <a:gd name="T16" fmla="*/ 0 h 64"/>
                    <a:gd name="T17" fmla="*/ 95 w 95"/>
                    <a:gd name="T18" fmla="*/ 64 h 64"/>
                  </a:gdLst>
                  <a:ahLst/>
                  <a:cxnLst>
                    <a:cxn ang="T10">
                      <a:pos x="T0" y="T1"/>
                    </a:cxn>
                    <a:cxn ang="T11">
                      <a:pos x="T2" y="T3"/>
                    </a:cxn>
                    <a:cxn ang="T12">
                      <a:pos x="T4" y="T5"/>
                    </a:cxn>
                    <a:cxn ang="T13">
                      <a:pos x="T6" y="T7"/>
                    </a:cxn>
                    <a:cxn ang="T14">
                      <a:pos x="T8" y="T9"/>
                    </a:cxn>
                  </a:cxnLst>
                  <a:rect l="T15" t="T16" r="T17" b="T18"/>
                  <a:pathLst>
                    <a:path w="95" h="64">
                      <a:moveTo>
                        <a:pt x="79" y="16"/>
                      </a:moveTo>
                      <a:lnTo>
                        <a:pt x="95" y="48"/>
                      </a:lnTo>
                      <a:lnTo>
                        <a:pt x="0" y="64"/>
                      </a:lnTo>
                      <a:lnTo>
                        <a:pt x="79" y="0"/>
                      </a:lnTo>
                      <a:lnTo>
                        <a:pt x="79" y="16"/>
                      </a:lnTo>
                      <a:close/>
                    </a:path>
                  </a:pathLst>
                </a:custGeom>
                <a:solidFill>
                  <a:srgbClr val="000000"/>
                </a:solidFill>
                <a:ln w="36513">
                  <a:solidFill>
                    <a:srgbClr val="000000"/>
                  </a:solidFill>
                  <a:round/>
                  <a:headEnd/>
                  <a:tailEnd/>
                </a:ln>
              </p:spPr>
              <p:txBody>
                <a:bodyPr/>
                <a:lstStyle/>
                <a:p>
                  <a:endParaRPr lang="en-US"/>
                </a:p>
              </p:txBody>
            </p:sp>
            <p:sp>
              <p:nvSpPr>
                <p:cNvPr id="42033" name="Line 44"/>
                <p:cNvSpPr>
                  <a:spLocks noChangeShapeType="1"/>
                </p:cNvSpPr>
                <p:nvPr/>
              </p:nvSpPr>
              <p:spPr bwMode="auto">
                <a:xfrm flipH="1">
                  <a:off x="3527" y="1666"/>
                  <a:ext cx="901" cy="53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4" name="Freeform 45"/>
                <p:cNvSpPr>
                  <a:spLocks/>
                </p:cNvSpPr>
                <p:nvPr/>
              </p:nvSpPr>
              <p:spPr bwMode="auto">
                <a:xfrm>
                  <a:off x="5093" y="2916"/>
                  <a:ext cx="94" cy="63"/>
                </a:xfrm>
                <a:custGeom>
                  <a:avLst/>
                  <a:gdLst>
                    <a:gd name="T0" fmla="*/ 0 w 94"/>
                    <a:gd name="T1" fmla="*/ 32 h 63"/>
                    <a:gd name="T2" fmla="*/ 15 w 94"/>
                    <a:gd name="T3" fmla="*/ 0 h 63"/>
                    <a:gd name="T4" fmla="*/ 94 w 94"/>
                    <a:gd name="T5" fmla="*/ 63 h 63"/>
                    <a:gd name="T6" fmla="*/ 0 w 94"/>
                    <a:gd name="T7" fmla="*/ 48 h 63"/>
                    <a:gd name="T8" fmla="*/ 0 w 94"/>
                    <a:gd name="T9" fmla="*/ 32 h 63"/>
                    <a:gd name="T10" fmla="*/ 0 60000 65536"/>
                    <a:gd name="T11" fmla="*/ 0 60000 65536"/>
                    <a:gd name="T12" fmla="*/ 0 60000 65536"/>
                    <a:gd name="T13" fmla="*/ 0 60000 65536"/>
                    <a:gd name="T14" fmla="*/ 0 60000 65536"/>
                    <a:gd name="T15" fmla="*/ 0 w 94"/>
                    <a:gd name="T16" fmla="*/ 0 h 63"/>
                    <a:gd name="T17" fmla="*/ 94 w 94"/>
                    <a:gd name="T18" fmla="*/ 63 h 63"/>
                  </a:gdLst>
                  <a:ahLst/>
                  <a:cxnLst>
                    <a:cxn ang="T10">
                      <a:pos x="T0" y="T1"/>
                    </a:cxn>
                    <a:cxn ang="T11">
                      <a:pos x="T2" y="T3"/>
                    </a:cxn>
                    <a:cxn ang="T12">
                      <a:pos x="T4" y="T5"/>
                    </a:cxn>
                    <a:cxn ang="T13">
                      <a:pos x="T6" y="T7"/>
                    </a:cxn>
                    <a:cxn ang="T14">
                      <a:pos x="T8" y="T9"/>
                    </a:cxn>
                  </a:cxnLst>
                  <a:rect l="T15" t="T16" r="T17" b="T18"/>
                  <a:pathLst>
                    <a:path w="94" h="63">
                      <a:moveTo>
                        <a:pt x="0" y="32"/>
                      </a:moveTo>
                      <a:lnTo>
                        <a:pt x="15" y="0"/>
                      </a:lnTo>
                      <a:lnTo>
                        <a:pt x="94" y="63"/>
                      </a:lnTo>
                      <a:lnTo>
                        <a:pt x="0" y="48"/>
                      </a:lnTo>
                      <a:lnTo>
                        <a:pt x="0" y="32"/>
                      </a:lnTo>
                      <a:close/>
                    </a:path>
                  </a:pathLst>
                </a:custGeom>
                <a:solidFill>
                  <a:srgbClr val="000000"/>
                </a:solidFill>
                <a:ln w="36513">
                  <a:solidFill>
                    <a:srgbClr val="000000"/>
                  </a:solidFill>
                  <a:round/>
                  <a:headEnd/>
                  <a:tailEnd/>
                </a:ln>
              </p:spPr>
              <p:txBody>
                <a:bodyPr/>
                <a:lstStyle/>
                <a:p>
                  <a:endParaRPr lang="en-US"/>
                </a:p>
              </p:txBody>
            </p:sp>
            <p:sp>
              <p:nvSpPr>
                <p:cNvPr id="42035" name="Line 46"/>
                <p:cNvSpPr>
                  <a:spLocks noChangeShapeType="1"/>
                </p:cNvSpPr>
                <p:nvPr/>
              </p:nvSpPr>
              <p:spPr bwMode="auto">
                <a:xfrm>
                  <a:off x="3511" y="2410"/>
                  <a:ext cx="1582" cy="53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6" name="Freeform 47"/>
                <p:cNvSpPr>
                  <a:spLocks/>
                </p:cNvSpPr>
                <p:nvPr/>
              </p:nvSpPr>
              <p:spPr bwMode="auto">
                <a:xfrm>
                  <a:off x="4476" y="2900"/>
                  <a:ext cx="95" cy="79"/>
                </a:xfrm>
                <a:custGeom>
                  <a:avLst/>
                  <a:gdLst>
                    <a:gd name="T0" fmla="*/ 0 w 95"/>
                    <a:gd name="T1" fmla="*/ 32 h 79"/>
                    <a:gd name="T2" fmla="*/ 15 w 95"/>
                    <a:gd name="T3" fmla="*/ 0 h 79"/>
                    <a:gd name="T4" fmla="*/ 95 w 95"/>
                    <a:gd name="T5" fmla="*/ 79 h 79"/>
                    <a:gd name="T6" fmla="*/ 0 w 95"/>
                    <a:gd name="T7" fmla="*/ 48 h 79"/>
                    <a:gd name="T8" fmla="*/ 0 w 95"/>
                    <a:gd name="T9" fmla="*/ 32 h 79"/>
                    <a:gd name="T10" fmla="*/ 0 60000 65536"/>
                    <a:gd name="T11" fmla="*/ 0 60000 65536"/>
                    <a:gd name="T12" fmla="*/ 0 60000 65536"/>
                    <a:gd name="T13" fmla="*/ 0 60000 65536"/>
                    <a:gd name="T14" fmla="*/ 0 60000 65536"/>
                    <a:gd name="T15" fmla="*/ 0 w 95"/>
                    <a:gd name="T16" fmla="*/ 0 h 79"/>
                    <a:gd name="T17" fmla="*/ 95 w 95"/>
                    <a:gd name="T18" fmla="*/ 79 h 79"/>
                  </a:gdLst>
                  <a:ahLst/>
                  <a:cxnLst>
                    <a:cxn ang="T10">
                      <a:pos x="T0" y="T1"/>
                    </a:cxn>
                    <a:cxn ang="T11">
                      <a:pos x="T2" y="T3"/>
                    </a:cxn>
                    <a:cxn ang="T12">
                      <a:pos x="T4" y="T5"/>
                    </a:cxn>
                    <a:cxn ang="T13">
                      <a:pos x="T6" y="T7"/>
                    </a:cxn>
                    <a:cxn ang="T14">
                      <a:pos x="T8" y="T9"/>
                    </a:cxn>
                  </a:cxnLst>
                  <a:rect l="T15" t="T16" r="T17" b="T18"/>
                  <a:pathLst>
                    <a:path w="95" h="79">
                      <a:moveTo>
                        <a:pt x="0" y="32"/>
                      </a:moveTo>
                      <a:lnTo>
                        <a:pt x="15" y="0"/>
                      </a:lnTo>
                      <a:lnTo>
                        <a:pt x="95" y="79"/>
                      </a:lnTo>
                      <a:lnTo>
                        <a:pt x="0" y="48"/>
                      </a:lnTo>
                      <a:lnTo>
                        <a:pt x="0" y="32"/>
                      </a:lnTo>
                      <a:close/>
                    </a:path>
                  </a:pathLst>
                </a:custGeom>
                <a:solidFill>
                  <a:srgbClr val="000000"/>
                </a:solidFill>
                <a:ln w="36513">
                  <a:solidFill>
                    <a:srgbClr val="000000"/>
                  </a:solidFill>
                  <a:round/>
                  <a:headEnd/>
                  <a:tailEnd/>
                </a:ln>
              </p:spPr>
              <p:txBody>
                <a:bodyPr/>
                <a:lstStyle/>
                <a:p>
                  <a:endParaRPr lang="en-US"/>
                </a:p>
              </p:txBody>
            </p:sp>
            <p:sp>
              <p:nvSpPr>
                <p:cNvPr id="42037" name="Line 48"/>
                <p:cNvSpPr>
                  <a:spLocks noChangeShapeType="1"/>
                </p:cNvSpPr>
                <p:nvPr/>
              </p:nvSpPr>
              <p:spPr bwMode="auto">
                <a:xfrm>
                  <a:off x="3511" y="2457"/>
                  <a:ext cx="965" cy="47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8" name="Freeform 49"/>
                <p:cNvSpPr>
                  <a:spLocks/>
                </p:cNvSpPr>
                <p:nvPr/>
              </p:nvSpPr>
              <p:spPr bwMode="auto">
                <a:xfrm>
                  <a:off x="3827" y="2885"/>
                  <a:ext cx="95" cy="94"/>
                </a:xfrm>
                <a:custGeom>
                  <a:avLst/>
                  <a:gdLst>
                    <a:gd name="T0" fmla="*/ 16 w 95"/>
                    <a:gd name="T1" fmla="*/ 15 h 94"/>
                    <a:gd name="T2" fmla="*/ 32 w 95"/>
                    <a:gd name="T3" fmla="*/ 0 h 94"/>
                    <a:gd name="T4" fmla="*/ 95 w 95"/>
                    <a:gd name="T5" fmla="*/ 94 h 94"/>
                    <a:gd name="T6" fmla="*/ 0 w 95"/>
                    <a:gd name="T7" fmla="*/ 31 h 94"/>
                    <a:gd name="T8" fmla="*/ 16 w 95"/>
                    <a:gd name="T9" fmla="*/ 15 h 94"/>
                    <a:gd name="T10" fmla="*/ 0 60000 65536"/>
                    <a:gd name="T11" fmla="*/ 0 60000 65536"/>
                    <a:gd name="T12" fmla="*/ 0 60000 65536"/>
                    <a:gd name="T13" fmla="*/ 0 60000 65536"/>
                    <a:gd name="T14" fmla="*/ 0 60000 65536"/>
                    <a:gd name="T15" fmla="*/ 0 w 95"/>
                    <a:gd name="T16" fmla="*/ 0 h 94"/>
                    <a:gd name="T17" fmla="*/ 95 w 95"/>
                    <a:gd name="T18" fmla="*/ 94 h 94"/>
                  </a:gdLst>
                  <a:ahLst/>
                  <a:cxnLst>
                    <a:cxn ang="T10">
                      <a:pos x="T0" y="T1"/>
                    </a:cxn>
                    <a:cxn ang="T11">
                      <a:pos x="T2" y="T3"/>
                    </a:cxn>
                    <a:cxn ang="T12">
                      <a:pos x="T4" y="T5"/>
                    </a:cxn>
                    <a:cxn ang="T13">
                      <a:pos x="T6" y="T7"/>
                    </a:cxn>
                    <a:cxn ang="T14">
                      <a:pos x="T8" y="T9"/>
                    </a:cxn>
                  </a:cxnLst>
                  <a:rect l="T15" t="T16" r="T17" b="T18"/>
                  <a:pathLst>
                    <a:path w="95" h="94">
                      <a:moveTo>
                        <a:pt x="16" y="15"/>
                      </a:moveTo>
                      <a:lnTo>
                        <a:pt x="32" y="0"/>
                      </a:lnTo>
                      <a:lnTo>
                        <a:pt x="95" y="94"/>
                      </a:lnTo>
                      <a:lnTo>
                        <a:pt x="0" y="31"/>
                      </a:lnTo>
                      <a:lnTo>
                        <a:pt x="16" y="15"/>
                      </a:lnTo>
                      <a:close/>
                    </a:path>
                  </a:pathLst>
                </a:custGeom>
                <a:solidFill>
                  <a:srgbClr val="000000"/>
                </a:solidFill>
                <a:ln w="36513">
                  <a:solidFill>
                    <a:srgbClr val="000000"/>
                  </a:solidFill>
                  <a:round/>
                  <a:headEnd/>
                  <a:tailEnd/>
                </a:ln>
              </p:spPr>
              <p:txBody>
                <a:bodyPr/>
                <a:lstStyle/>
                <a:p>
                  <a:endParaRPr lang="en-US"/>
                </a:p>
              </p:txBody>
            </p:sp>
            <p:sp>
              <p:nvSpPr>
                <p:cNvPr id="42039" name="Line 50"/>
                <p:cNvSpPr>
                  <a:spLocks noChangeShapeType="1"/>
                </p:cNvSpPr>
                <p:nvPr/>
              </p:nvSpPr>
              <p:spPr bwMode="auto">
                <a:xfrm>
                  <a:off x="3463" y="2536"/>
                  <a:ext cx="380" cy="36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0" name="Oval 51"/>
                <p:cNvSpPr>
                  <a:spLocks noChangeArrowheads="1"/>
                </p:cNvSpPr>
                <p:nvPr/>
              </p:nvSpPr>
              <p:spPr bwMode="auto">
                <a:xfrm>
                  <a:off x="1581" y="1492"/>
                  <a:ext cx="253" cy="254"/>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grpSp>
        </p:grpSp>
        <p:sp>
          <p:nvSpPr>
            <p:cNvPr id="41990" name="Text Box 53"/>
            <p:cNvSpPr txBox="1">
              <a:spLocks noChangeArrowheads="1"/>
            </p:cNvSpPr>
            <p:nvPr/>
          </p:nvSpPr>
          <p:spPr bwMode="auto">
            <a:xfrm>
              <a:off x="1392" y="21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ltLang="en-US" sz="2800" b="1"/>
                <a:t>Read</a:t>
              </a:r>
            </a:p>
          </p:txBody>
        </p:sp>
        <p:sp>
          <p:nvSpPr>
            <p:cNvPr id="41991" name="Text Box 54"/>
            <p:cNvSpPr txBox="1">
              <a:spLocks noChangeArrowheads="1"/>
            </p:cNvSpPr>
            <p:nvPr/>
          </p:nvSpPr>
          <p:spPr bwMode="auto">
            <a:xfrm>
              <a:off x="3456" y="163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ltLang="en-US" sz="2800" b="1"/>
                <a:t>Write</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 y="762000"/>
            <a:ext cx="7302500" cy="762000"/>
          </a:xfrm>
        </p:spPr>
        <p:txBody>
          <a:bodyPr/>
          <a:lstStyle/>
          <a:p>
            <a:pPr eaLnBrk="1" hangingPunct="1"/>
            <a:r>
              <a:rPr lang="en-US" altLang="en-US"/>
              <a:t>Available Copies Replication</a:t>
            </a:r>
          </a:p>
        </p:txBody>
      </p:sp>
      <p:sp>
        <p:nvSpPr>
          <p:cNvPr id="43011" name="Rectangle 3"/>
          <p:cNvSpPr>
            <a:spLocks noGrp="1" noChangeArrowheads="1"/>
          </p:cNvSpPr>
          <p:nvPr>
            <p:ph idx="1"/>
          </p:nvPr>
        </p:nvSpPr>
        <p:spPr>
          <a:xfrm>
            <a:off x="152400" y="1676400"/>
            <a:ext cx="8763000" cy="4419600"/>
          </a:xfrm>
        </p:spPr>
        <p:txBody>
          <a:bodyPr/>
          <a:lstStyle/>
          <a:p>
            <a:pPr eaLnBrk="1" hangingPunct="1"/>
            <a:r>
              <a:rPr lang="en-US" altLang="en-US" sz="2800"/>
              <a:t>Simple read one/write all is not practical, as write operations cannot be done if a replica is not available.  The available copies replication scheme allows for some RMs to be unavailable.  Updates must be made to all available replicas of the data, with provisions to restore and update a RM that has crashed.  The </a:t>
            </a:r>
            <a:r>
              <a:rPr lang="en-US" altLang="en-US" sz="2800">
                <a:solidFill>
                  <a:schemeClr val="hlink"/>
                </a:solidFill>
              </a:rPr>
              <a:t>Primary copy</a:t>
            </a:r>
            <a:r>
              <a:rPr lang="en-US" altLang="en-US" sz="2800"/>
              <a:t> replication scheme has been diagrammed in Figure 15.10.  Figure 15.11 shows the </a:t>
            </a:r>
            <a:r>
              <a:rPr lang="en-US" altLang="en-US" sz="2800">
                <a:solidFill>
                  <a:schemeClr val="hlink"/>
                </a:solidFill>
              </a:rPr>
              <a:t>Available copies</a:t>
            </a:r>
            <a:r>
              <a:rPr lang="en-US" altLang="en-US" sz="2800"/>
              <a:t>  replication scheme. </a:t>
            </a:r>
          </a:p>
        </p:txBody>
      </p:sp>
      <p:sp>
        <p:nvSpPr>
          <p:cNvPr id="430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0A8FD0E-5AC9-3F4A-9C72-14EC70E4EF16}" type="slidenum">
              <a:rPr lang="en-US" altLang="en-US">
                <a:latin typeface="Arial" charset="0"/>
              </a:rPr>
              <a:pPr/>
              <a:t>37</a:t>
            </a:fld>
            <a:endParaRPr lang="en-US" altLang="en-US">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17500" y="782638"/>
            <a:ext cx="7302500" cy="701675"/>
          </a:xfrm>
        </p:spPr>
        <p:txBody>
          <a:bodyPr/>
          <a:lstStyle/>
          <a:p>
            <a:pPr eaLnBrk="1" hangingPunct="1"/>
            <a:r>
              <a:rPr lang="en-GB" altLang="en-US" sz="4000"/>
              <a:t>Figure 15.11 Available copies</a:t>
            </a:r>
            <a:endParaRPr lang="en-US" altLang="en-US" sz="4000"/>
          </a:p>
        </p:txBody>
      </p:sp>
      <p:sp>
        <p:nvSpPr>
          <p:cNvPr id="4403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5741F5D-A160-C14E-88E2-0D5A3F753860}" type="slidenum">
              <a:rPr lang="en-US" altLang="en-US">
                <a:latin typeface="Arial" charset="0"/>
              </a:rPr>
              <a:pPr/>
              <a:t>38</a:t>
            </a:fld>
            <a:endParaRPr lang="en-US" altLang="en-US">
              <a:latin typeface="Arial" charset="0"/>
            </a:endParaRPr>
          </a:p>
        </p:txBody>
      </p:sp>
      <p:sp>
        <p:nvSpPr>
          <p:cNvPr id="44036" name="Rectangle 3"/>
          <p:cNvSpPr>
            <a:spLocks noChangeArrowheads="1"/>
          </p:cNvSpPr>
          <p:nvPr/>
        </p:nvSpPr>
        <p:spPr bwMode="auto">
          <a:xfrm>
            <a:off x="228600" y="1752600"/>
            <a:ext cx="8686800" cy="4343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grpSp>
        <p:nvGrpSpPr>
          <p:cNvPr id="44037" name="Group 4"/>
          <p:cNvGrpSpPr>
            <a:grpSpLocks/>
          </p:cNvGrpSpPr>
          <p:nvPr/>
        </p:nvGrpSpPr>
        <p:grpSpPr bwMode="auto">
          <a:xfrm>
            <a:off x="304800" y="2133600"/>
            <a:ext cx="8539163" cy="3538538"/>
            <a:chOff x="384" y="1143"/>
            <a:chExt cx="5379" cy="2229"/>
          </a:xfrm>
        </p:grpSpPr>
        <p:sp>
          <p:nvSpPr>
            <p:cNvPr id="44038" name="Rectangle 5"/>
            <p:cNvSpPr>
              <a:spLocks noChangeArrowheads="1"/>
            </p:cNvSpPr>
            <p:nvPr/>
          </p:nvSpPr>
          <p:spPr bwMode="auto">
            <a:xfrm>
              <a:off x="3019" y="1985"/>
              <a:ext cx="2744" cy="137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39" name="Rectangle 6"/>
            <p:cNvSpPr>
              <a:spLocks noChangeArrowheads="1"/>
            </p:cNvSpPr>
            <p:nvPr/>
          </p:nvSpPr>
          <p:spPr bwMode="auto">
            <a:xfrm>
              <a:off x="385" y="2421"/>
              <a:ext cx="2354" cy="95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40" name="Rectangle 7"/>
            <p:cNvSpPr>
              <a:spLocks noChangeArrowheads="1"/>
            </p:cNvSpPr>
            <p:nvPr/>
          </p:nvSpPr>
          <p:spPr bwMode="auto">
            <a:xfrm>
              <a:off x="556" y="2671"/>
              <a:ext cx="561" cy="63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41" name="Oval 8"/>
            <p:cNvSpPr>
              <a:spLocks noChangeArrowheads="1"/>
            </p:cNvSpPr>
            <p:nvPr/>
          </p:nvSpPr>
          <p:spPr bwMode="auto">
            <a:xfrm>
              <a:off x="728" y="2874"/>
              <a:ext cx="249" cy="249"/>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42" name="Rectangle 9"/>
            <p:cNvSpPr>
              <a:spLocks noChangeArrowheads="1"/>
            </p:cNvSpPr>
            <p:nvPr/>
          </p:nvSpPr>
          <p:spPr bwMode="auto">
            <a:xfrm>
              <a:off x="821" y="2915"/>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A</a:t>
              </a:r>
              <a:endParaRPr lang="en-GB" altLang="en-US" i="1">
                <a:latin typeface="Times" charset="0"/>
              </a:endParaRPr>
            </a:p>
          </p:txBody>
        </p:sp>
        <p:sp>
          <p:nvSpPr>
            <p:cNvPr id="44043" name="Rectangle 10"/>
            <p:cNvSpPr>
              <a:spLocks noChangeArrowheads="1"/>
            </p:cNvSpPr>
            <p:nvPr/>
          </p:nvSpPr>
          <p:spPr bwMode="auto">
            <a:xfrm>
              <a:off x="618" y="312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X</a:t>
              </a:r>
              <a:endParaRPr lang="en-GB" altLang="en-US" i="1">
                <a:latin typeface="Times" charset="0"/>
              </a:endParaRPr>
            </a:p>
          </p:txBody>
        </p:sp>
        <p:sp>
          <p:nvSpPr>
            <p:cNvPr id="44044" name="Rectangle 11"/>
            <p:cNvSpPr>
              <a:spLocks noChangeArrowheads="1"/>
            </p:cNvSpPr>
            <p:nvPr/>
          </p:nvSpPr>
          <p:spPr bwMode="auto">
            <a:xfrm>
              <a:off x="1944" y="2671"/>
              <a:ext cx="561" cy="63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45" name="Rectangle 12"/>
            <p:cNvSpPr>
              <a:spLocks noChangeArrowheads="1"/>
            </p:cNvSpPr>
            <p:nvPr/>
          </p:nvSpPr>
          <p:spPr bwMode="auto">
            <a:xfrm>
              <a:off x="3097" y="2047"/>
              <a:ext cx="562" cy="63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46" name="Rectangle 13"/>
            <p:cNvSpPr>
              <a:spLocks noChangeArrowheads="1"/>
            </p:cNvSpPr>
            <p:nvPr/>
          </p:nvSpPr>
          <p:spPr bwMode="auto">
            <a:xfrm>
              <a:off x="1523" y="1159"/>
              <a:ext cx="561" cy="62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47" name="Rectangle 14"/>
            <p:cNvSpPr>
              <a:spLocks noChangeArrowheads="1"/>
            </p:cNvSpPr>
            <p:nvPr/>
          </p:nvSpPr>
          <p:spPr bwMode="auto">
            <a:xfrm>
              <a:off x="384" y="1244"/>
              <a:ext cx="9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Client + front end</a:t>
              </a:r>
              <a:endParaRPr lang="en-GB" altLang="en-US">
                <a:latin typeface="Times" charset="0"/>
              </a:endParaRPr>
            </a:p>
          </p:txBody>
        </p:sp>
        <p:sp>
          <p:nvSpPr>
            <p:cNvPr id="44048" name="Rectangle 15"/>
            <p:cNvSpPr>
              <a:spLocks noChangeArrowheads="1"/>
            </p:cNvSpPr>
            <p:nvPr/>
          </p:nvSpPr>
          <p:spPr bwMode="auto">
            <a:xfrm>
              <a:off x="3861" y="2655"/>
              <a:ext cx="562" cy="63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49" name="Oval 16"/>
            <p:cNvSpPr>
              <a:spLocks noChangeArrowheads="1"/>
            </p:cNvSpPr>
            <p:nvPr/>
          </p:nvSpPr>
          <p:spPr bwMode="auto">
            <a:xfrm>
              <a:off x="4017" y="2827"/>
              <a:ext cx="250" cy="249"/>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50" name="Rectangle 17"/>
            <p:cNvSpPr>
              <a:spLocks noChangeArrowheads="1"/>
            </p:cNvSpPr>
            <p:nvPr/>
          </p:nvSpPr>
          <p:spPr bwMode="auto">
            <a:xfrm>
              <a:off x="3908" y="3108"/>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P</a:t>
              </a:r>
              <a:endParaRPr lang="en-GB" altLang="en-US" i="1">
                <a:latin typeface="Times" charset="0"/>
              </a:endParaRPr>
            </a:p>
          </p:txBody>
        </p:sp>
        <p:sp>
          <p:nvSpPr>
            <p:cNvPr id="44051" name="Rectangle 18"/>
            <p:cNvSpPr>
              <a:spLocks noChangeArrowheads="1"/>
            </p:cNvSpPr>
            <p:nvPr/>
          </p:nvSpPr>
          <p:spPr bwMode="auto">
            <a:xfrm>
              <a:off x="4102" y="2868"/>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B</a:t>
              </a:r>
              <a:endParaRPr lang="en-GB" altLang="en-US" i="1">
                <a:latin typeface="Times" charset="0"/>
              </a:endParaRPr>
            </a:p>
          </p:txBody>
        </p:sp>
        <p:sp>
          <p:nvSpPr>
            <p:cNvPr id="44052" name="Rectangle 19"/>
            <p:cNvSpPr>
              <a:spLocks noChangeArrowheads="1"/>
            </p:cNvSpPr>
            <p:nvPr/>
          </p:nvSpPr>
          <p:spPr bwMode="auto">
            <a:xfrm>
              <a:off x="3066" y="1143"/>
              <a:ext cx="546" cy="624"/>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53" name="Rectangle 20"/>
            <p:cNvSpPr>
              <a:spLocks noChangeArrowheads="1"/>
            </p:cNvSpPr>
            <p:nvPr/>
          </p:nvSpPr>
          <p:spPr bwMode="auto">
            <a:xfrm>
              <a:off x="3689" y="1213"/>
              <a:ext cx="9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Client + front end</a:t>
              </a:r>
              <a:endParaRPr lang="en-GB" altLang="en-US">
                <a:latin typeface="Times" charset="0"/>
              </a:endParaRPr>
            </a:p>
          </p:txBody>
        </p:sp>
        <p:sp>
          <p:nvSpPr>
            <p:cNvPr id="44054" name="Rectangle 21"/>
            <p:cNvSpPr>
              <a:spLocks noChangeArrowheads="1"/>
            </p:cNvSpPr>
            <p:nvPr/>
          </p:nvSpPr>
          <p:spPr bwMode="auto">
            <a:xfrm>
              <a:off x="4547" y="2117"/>
              <a:ext cx="10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Replica managers</a:t>
              </a:r>
              <a:endParaRPr lang="en-GB" altLang="en-US">
                <a:latin typeface="Times" charset="0"/>
              </a:endParaRPr>
            </a:p>
          </p:txBody>
        </p:sp>
        <p:sp>
          <p:nvSpPr>
            <p:cNvPr id="44055" name="Rectangle 22"/>
            <p:cNvSpPr>
              <a:spLocks noChangeArrowheads="1"/>
            </p:cNvSpPr>
            <p:nvPr/>
          </p:nvSpPr>
          <p:spPr bwMode="auto">
            <a:xfrm>
              <a:off x="3876" y="1714"/>
              <a:ext cx="7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deposit(A,3);</a:t>
              </a:r>
              <a:endParaRPr lang="en-GB" altLang="en-US" i="1">
                <a:latin typeface="Times" charset="0"/>
              </a:endParaRPr>
            </a:p>
          </p:txBody>
        </p:sp>
        <p:sp>
          <p:nvSpPr>
            <p:cNvPr id="44056" name="Rectangle 23"/>
            <p:cNvSpPr>
              <a:spLocks noChangeArrowheads="1"/>
            </p:cNvSpPr>
            <p:nvPr/>
          </p:nvSpPr>
          <p:spPr bwMode="auto">
            <a:xfrm>
              <a:off x="3175" y="1216"/>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U</a:t>
              </a:r>
              <a:endParaRPr lang="en-GB" altLang="en-US" i="1">
                <a:latin typeface="Times" charset="0"/>
              </a:endParaRPr>
            </a:p>
          </p:txBody>
        </p:sp>
        <p:sp>
          <p:nvSpPr>
            <p:cNvPr id="44057" name="Rectangle 24"/>
            <p:cNvSpPr>
              <a:spLocks noChangeArrowheads="1"/>
            </p:cNvSpPr>
            <p:nvPr/>
          </p:nvSpPr>
          <p:spPr bwMode="auto">
            <a:xfrm>
              <a:off x="1896" y="1216"/>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T</a:t>
              </a:r>
              <a:endParaRPr lang="en-GB" altLang="en-US" i="1">
                <a:latin typeface="Times" charset="0"/>
              </a:endParaRPr>
            </a:p>
          </p:txBody>
        </p:sp>
        <p:sp>
          <p:nvSpPr>
            <p:cNvPr id="44058" name="Rectangle 25"/>
            <p:cNvSpPr>
              <a:spLocks noChangeArrowheads="1"/>
            </p:cNvSpPr>
            <p:nvPr/>
          </p:nvSpPr>
          <p:spPr bwMode="auto">
            <a:xfrm>
              <a:off x="1522" y="2135"/>
              <a:ext cx="7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deposit(B,3);</a:t>
              </a:r>
              <a:endParaRPr lang="en-GB" altLang="en-US" i="1">
                <a:latin typeface="Times" charset="0"/>
              </a:endParaRPr>
            </a:p>
          </p:txBody>
        </p:sp>
        <p:sp>
          <p:nvSpPr>
            <p:cNvPr id="44059" name="Rectangle 26"/>
            <p:cNvSpPr>
              <a:spLocks noChangeArrowheads="1"/>
            </p:cNvSpPr>
            <p:nvPr/>
          </p:nvSpPr>
          <p:spPr bwMode="auto">
            <a:xfrm>
              <a:off x="3861" y="1559"/>
              <a:ext cx="8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getBalance(B)</a:t>
              </a:r>
              <a:endParaRPr lang="en-GB" altLang="en-US" i="1">
                <a:latin typeface="Times" charset="0"/>
              </a:endParaRPr>
            </a:p>
          </p:txBody>
        </p:sp>
        <p:sp>
          <p:nvSpPr>
            <p:cNvPr id="44060" name="Rectangle 27"/>
            <p:cNvSpPr>
              <a:spLocks noChangeArrowheads="1"/>
            </p:cNvSpPr>
            <p:nvPr/>
          </p:nvSpPr>
          <p:spPr bwMode="auto">
            <a:xfrm>
              <a:off x="1522" y="1948"/>
              <a:ext cx="8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getBalance(A)</a:t>
              </a:r>
              <a:endParaRPr lang="en-GB" altLang="en-US" i="1">
                <a:latin typeface="Times" charset="0"/>
              </a:endParaRPr>
            </a:p>
          </p:txBody>
        </p:sp>
        <p:sp>
          <p:nvSpPr>
            <p:cNvPr id="44061" name="Rectangle 28"/>
            <p:cNvSpPr>
              <a:spLocks noChangeArrowheads="1"/>
            </p:cNvSpPr>
            <p:nvPr/>
          </p:nvSpPr>
          <p:spPr bwMode="auto">
            <a:xfrm>
              <a:off x="1351" y="2507"/>
              <a:ext cx="10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Replica managers</a:t>
              </a:r>
              <a:endParaRPr lang="en-GB" altLang="en-US">
                <a:latin typeface="Times" charset="0"/>
              </a:endParaRPr>
            </a:p>
          </p:txBody>
        </p:sp>
        <p:sp>
          <p:nvSpPr>
            <p:cNvPr id="44062" name="Rectangle 29"/>
            <p:cNvSpPr>
              <a:spLocks noChangeArrowheads="1"/>
            </p:cNvSpPr>
            <p:nvPr/>
          </p:nvSpPr>
          <p:spPr bwMode="auto">
            <a:xfrm>
              <a:off x="1990" y="312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Y</a:t>
              </a:r>
              <a:endParaRPr lang="en-GB" altLang="en-US" i="1">
                <a:latin typeface="Times" charset="0"/>
              </a:endParaRPr>
            </a:p>
          </p:txBody>
        </p:sp>
        <p:sp>
          <p:nvSpPr>
            <p:cNvPr id="44063" name="Rectangle 30"/>
            <p:cNvSpPr>
              <a:spLocks noChangeArrowheads="1"/>
            </p:cNvSpPr>
            <p:nvPr/>
          </p:nvSpPr>
          <p:spPr bwMode="auto">
            <a:xfrm>
              <a:off x="3144" y="2500"/>
              <a:ext cx="1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M</a:t>
              </a:r>
              <a:endParaRPr lang="en-GB" altLang="en-US" i="1">
                <a:latin typeface="Times" charset="0"/>
              </a:endParaRPr>
            </a:p>
          </p:txBody>
        </p:sp>
        <p:sp>
          <p:nvSpPr>
            <p:cNvPr id="44064" name="Rectangle 31"/>
            <p:cNvSpPr>
              <a:spLocks noChangeArrowheads="1"/>
            </p:cNvSpPr>
            <p:nvPr/>
          </p:nvSpPr>
          <p:spPr bwMode="auto">
            <a:xfrm>
              <a:off x="5031" y="2640"/>
              <a:ext cx="561" cy="63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65" name="Oval 32"/>
            <p:cNvSpPr>
              <a:spLocks noChangeArrowheads="1"/>
            </p:cNvSpPr>
            <p:nvPr/>
          </p:nvSpPr>
          <p:spPr bwMode="auto">
            <a:xfrm>
              <a:off x="5187" y="2811"/>
              <a:ext cx="249" cy="250"/>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66" name="Rectangle 33"/>
            <p:cNvSpPr>
              <a:spLocks noChangeArrowheads="1"/>
            </p:cNvSpPr>
            <p:nvPr/>
          </p:nvSpPr>
          <p:spPr bwMode="auto">
            <a:xfrm>
              <a:off x="5272" y="285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B</a:t>
              </a:r>
              <a:endParaRPr lang="en-GB" altLang="en-US" i="1">
                <a:latin typeface="Times" charset="0"/>
              </a:endParaRPr>
            </a:p>
          </p:txBody>
        </p:sp>
        <p:sp>
          <p:nvSpPr>
            <p:cNvPr id="44067" name="Rectangle 34"/>
            <p:cNvSpPr>
              <a:spLocks noChangeArrowheads="1"/>
            </p:cNvSpPr>
            <p:nvPr/>
          </p:nvSpPr>
          <p:spPr bwMode="auto">
            <a:xfrm>
              <a:off x="5093" y="3093"/>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N</a:t>
              </a:r>
              <a:endParaRPr lang="en-GB" altLang="en-US" i="1">
                <a:latin typeface="Times" charset="0"/>
              </a:endParaRPr>
            </a:p>
          </p:txBody>
        </p:sp>
        <p:sp>
          <p:nvSpPr>
            <p:cNvPr id="44068" name="Oval 35"/>
            <p:cNvSpPr>
              <a:spLocks noChangeArrowheads="1"/>
            </p:cNvSpPr>
            <p:nvPr/>
          </p:nvSpPr>
          <p:spPr bwMode="auto">
            <a:xfrm>
              <a:off x="1569" y="1439"/>
              <a:ext cx="250" cy="250"/>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69" name="Oval 36"/>
            <p:cNvSpPr>
              <a:spLocks noChangeArrowheads="1"/>
            </p:cNvSpPr>
            <p:nvPr/>
          </p:nvSpPr>
          <p:spPr bwMode="auto">
            <a:xfrm>
              <a:off x="3284" y="1424"/>
              <a:ext cx="250" cy="249"/>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70" name="Oval 37"/>
            <p:cNvSpPr>
              <a:spLocks noChangeArrowheads="1"/>
            </p:cNvSpPr>
            <p:nvPr/>
          </p:nvSpPr>
          <p:spPr bwMode="auto">
            <a:xfrm>
              <a:off x="2100" y="2820"/>
              <a:ext cx="265" cy="250"/>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71" name="Rectangle 38"/>
            <p:cNvSpPr>
              <a:spLocks noChangeArrowheads="1"/>
            </p:cNvSpPr>
            <p:nvPr/>
          </p:nvSpPr>
          <p:spPr bwMode="auto">
            <a:xfrm>
              <a:off x="2193" y="288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A</a:t>
              </a:r>
              <a:endParaRPr lang="en-GB" altLang="en-US">
                <a:latin typeface="Times" charset="0"/>
              </a:endParaRPr>
            </a:p>
          </p:txBody>
        </p:sp>
        <p:sp>
          <p:nvSpPr>
            <p:cNvPr id="44072" name="Oval 39"/>
            <p:cNvSpPr>
              <a:spLocks noChangeArrowheads="1"/>
            </p:cNvSpPr>
            <p:nvPr/>
          </p:nvSpPr>
          <p:spPr bwMode="auto">
            <a:xfrm>
              <a:off x="3253" y="2219"/>
              <a:ext cx="250" cy="249"/>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4073" name="Rectangle 40"/>
            <p:cNvSpPr>
              <a:spLocks noChangeArrowheads="1"/>
            </p:cNvSpPr>
            <p:nvPr/>
          </p:nvSpPr>
          <p:spPr bwMode="auto">
            <a:xfrm>
              <a:off x="3339" y="226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B</a:t>
              </a:r>
              <a:endParaRPr lang="en-GB" altLang="en-US" i="1">
                <a:latin typeface="Times" charset="0"/>
              </a:endParaRPr>
            </a:p>
          </p:txBody>
        </p:sp>
        <p:sp>
          <p:nvSpPr>
            <p:cNvPr id="44074" name="Freeform 41"/>
            <p:cNvSpPr>
              <a:spLocks/>
            </p:cNvSpPr>
            <p:nvPr/>
          </p:nvSpPr>
          <p:spPr bwMode="auto">
            <a:xfrm>
              <a:off x="883" y="2764"/>
              <a:ext cx="78" cy="94"/>
            </a:xfrm>
            <a:custGeom>
              <a:avLst/>
              <a:gdLst>
                <a:gd name="T0" fmla="*/ 47 w 78"/>
                <a:gd name="T1" fmla="*/ 16 h 94"/>
                <a:gd name="T2" fmla="*/ 78 w 78"/>
                <a:gd name="T3" fmla="*/ 32 h 94"/>
                <a:gd name="T4" fmla="*/ 0 w 78"/>
                <a:gd name="T5" fmla="*/ 94 h 94"/>
                <a:gd name="T6" fmla="*/ 32 w 78"/>
                <a:gd name="T7" fmla="*/ 0 h 94"/>
                <a:gd name="T8" fmla="*/ 47 w 78"/>
                <a:gd name="T9" fmla="*/ 16 h 94"/>
                <a:gd name="T10" fmla="*/ 0 60000 65536"/>
                <a:gd name="T11" fmla="*/ 0 60000 65536"/>
                <a:gd name="T12" fmla="*/ 0 60000 65536"/>
                <a:gd name="T13" fmla="*/ 0 60000 65536"/>
                <a:gd name="T14" fmla="*/ 0 60000 65536"/>
                <a:gd name="T15" fmla="*/ 0 w 78"/>
                <a:gd name="T16" fmla="*/ 0 h 94"/>
                <a:gd name="T17" fmla="*/ 78 w 78"/>
                <a:gd name="T18" fmla="*/ 94 h 94"/>
              </a:gdLst>
              <a:ahLst/>
              <a:cxnLst>
                <a:cxn ang="T10">
                  <a:pos x="T0" y="T1"/>
                </a:cxn>
                <a:cxn ang="T11">
                  <a:pos x="T2" y="T3"/>
                </a:cxn>
                <a:cxn ang="T12">
                  <a:pos x="T4" y="T5"/>
                </a:cxn>
                <a:cxn ang="T13">
                  <a:pos x="T6" y="T7"/>
                </a:cxn>
                <a:cxn ang="T14">
                  <a:pos x="T8" y="T9"/>
                </a:cxn>
              </a:cxnLst>
              <a:rect l="T15" t="T16" r="T17" b="T18"/>
              <a:pathLst>
                <a:path w="78" h="94">
                  <a:moveTo>
                    <a:pt x="47" y="16"/>
                  </a:moveTo>
                  <a:lnTo>
                    <a:pt x="78" y="32"/>
                  </a:lnTo>
                  <a:lnTo>
                    <a:pt x="0" y="94"/>
                  </a:lnTo>
                  <a:lnTo>
                    <a:pt x="32" y="0"/>
                  </a:lnTo>
                  <a:lnTo>
                    <a:pt x="47" y="16"/>
                  </a:lnTo>
                  <a:close/>
                </a:path>
              </a:pathLst>
            </a:custGeom>
            <a:solidFill>
              <a:srgbClr val="000000"/>
            </a:solidFill>
            <a:ln w="36513">
              <a:solidFill>
                <a:srgbClr val="000000"/>
              </a:solidFill>
              <a:round/>
              <a:headEnd/>
              <a:tailEnd/>
            </a:ln>
          </p:spPr>
          <p:txBody>
            <a:bodyPr/>
            <a:lstStyle/>
            <a:p>
              <a:endParaRPr lang="en-US"/>
            </a:p>
          </p:txBody>
        </p:sp>
        <p:sp>
          <p:nvSpPr>
            <p:cNvPr id="44075" name="Line 42"/>
            <p:cNvSpPr>
              <a:spLocks noChangeShapeType="1"/>
            </p:cNvSpPr>
            <p:nvPr/>
          </p:nvSpPr>
          <p:spPr bwMode="auto">
            <a:xfrm flipH="1">
              <a:off x="930" y="1673"/>
              <a:ext cx="686" cy="109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6" name="Freeform 43"/>
            <p:cNvSpPr>
              <a:spLocks/>
            </p:cNvSpPr>
            <p:nvPr/>
          </p:nvSpPr>
          <p:spPr bwMode="auto">
            <a:xfrm>
              <a:off x="3144" y="2219"/>
              <a:ext cx="94" cy="78"/>
            </a:xfrm>
            <a:custGeom>
              <a:avLst/>
              <a:gdLst>
                <a:gd name="T0" fmla="*/ 0 w 94"/>
                <a:gd name="T1" fmla="*/ 31 h 78"/>
                <a:gd name="T2" fmla="*/ 16 w 94"/>
                <a:gd name="T3" fmla="*/ 0 h 78"/>
                <a:gd name="T4" fmla="*/ 94 w 94"/>
                <a:gd name="T5" fmla="*/ 78 h 78"/>
                <a:gd name="T6" fmla="*/ 0 w 94"/>
                <a:gd name="T7" fmla="*/ 62 h 78"/>
                <a:gd name="T8" fmla="*/ 0 w 94"/>
                <a:gd name="T9" fmla="*/ 31 h 78"/>
                <a:gd name="T10" fmla="*/ 0 60000 65536"/>
                <a:gd name="T11" fmla="*/ 0 60000 65536"/>
                <a:gd name="T12" fmla="*/ 0 60000 65536"/>
                <a:gd name="T13" fmla="*/ 0 60000 65536"/>
                <a:gd name="T14" fmla="*/ 0 60000 65536"/>
                <a:gd name="T15" fmla="*/ 0 w 94"/>
                <a:gd name="T16" fmla="*/ 0 h 78"/>
                <a:gd name="T17" fmla="*/ 94 w 94"/>
                <a:gd name="T18" fmla="*/ 78 h 78"/>
              </a:gdLst>
              <a:ahLst/>
              <a:cxnLst>
                <a:cxn ang="T10">
                  <a:pos x="T0" y="T1"/>
                </a:cxn>
                <a:cxn ang="T11">
                  <a:pos x="T2" y="T3"/>
                </a:cxn>
                <a:cxn ang="T12">
                  <a:pos x="T4" y="T5"/>
                </a:cxn>
                <a:cxn ang="T13">
                  <a:pos x="T6" y="T7"/>
                </a:cxn>
                <a:cxn ang="T14">
                  <a:pos x="T8" y="T9"/>
                </a:cxn>
              </a:cxnLst>
              <a:rect l="T15" t="T16" r="T17" b="T18"/>
              <a:pathLst>
                <a:path w="94" h="78">
                  <a:moveTo>
                    <a:pt x="0" y="31"/>
                  </a:moveTo>
                  <a:lnTo>
                    <a:pt x="16" y="0"/>
                  </a:lnTo>
                  <a:lnTo>
                    <a:pt x="94" y="78"/>
                  </a:lnTo>
                  <a:lnTo>
                    <a:pt x="0" y="62"/>
                  </a:lnTo>
                  <a:lnTo>
                    <a:pt x="0" y="31"/>
                  </a:lnTo>
                  <a:close/>
                </a:path>
              </a:pathLst>
            </a:custGeom>
            <a:solidFill>
              <a:srgbClr val="000000"/>
            </a:solidFill>
            <a:ln w="36513">
              <a:solidFill>
                <a:srgbClr val="000000"/>
              </a:solidFill>
              <a:round/>
              <a:headEnd/>
              <a:tailEnd/>
            </a:ln>
          </p:spPr>
          <p:txBody>
            <a:bodyPr/>
            <a:lstStyle/>
            <a:p>
              <a:endParaRPr lang="en-US"/>
            </a:p>
          </p:txBody>
        </p:sp>
        <p:sp>
          <p:nvSpPr>
            <p:cNvPr id="44077" name="Line 44"/>
            <p:cNvSpPr>
              <a:spLocks noChangeShapeType="1"/>
            </p:cNvSpPr>
            <p:nvPr/>
          </p:nvSpPr>
          <p:spPr bwMode="auto">
            <a:xfrm>
              <a:off x="1819" y="1626"/>
              <a:ext cx="1325" cy="62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8" name="Freeform 45"/>
            <p:cNvSpPr>
              <a:spLocks/>
            </p:cNvSpPr>
            <p:nvPr/>
          </p:nvSpPr>
          <p:spPr bwMode="auto">
            <a:xfrm>
              <a:off x="2302" y="2749"/>
              <a:ext cx="78" cy="93"/>
            </a:xfrm>
            <a:custGeom>
              <a:avLst/>
              <a:gdLst>
                <a:gd name="T0" fmla="*/ 63 w 78"/>
                <a:gd name="T1" fmla="*/ 15 h 93"/>
                <a:gd name="T2" fmla="*/ 78 w 78"/>
                <a:gd name="T3" fmla="*/ 47 h 93"/>
                <a:gd name="T4" fmla="*/ 0 w 78"/>
                <a:gd name="T5" fmla="*/ 93 h 93"/>
                <a:gd name="T6" fmla="*/ 47 w 78"/>
                <a:gd name="T7" fmla="*/ 0 h 93"/>
                <a:gd name="T8" fmla="*/ 63 w 78"/>
                <a:gd name="T9" fmla="*/ 15 h 93"/>
                <a:gd name="T10" fmla="*/ 0 60000 65536"/>
                <a:gd name="T11" fmla="*/ 0 60000 65536"/>
                <a:gd name="T12" fmla="*/ 0 60000 65536"/>
                <a:gd name="T13" fmla="*/ 0 60000 65536"/>
                <a:gd name="T14" fmla="*/ 0 60000 65536"/>
                <a:gd name="T15" fmla="*/ 0 w 78"/>
                <a:gd name="T16" fmla="*/ 0 h 93"/>
                <a:gd name="T17" fmla="*/ 78 w 78"/>
                <a:gd name="T18" fmla="*/ 93 h 93"/>
              </a:gdLst>
              <a:ahLst/>
              <a:cxnLst>
                <a:cxn ang="T10">
                  <a:pos x="T0" y="T1"/>
                </a:cxn>
                <a:cxn ang="T11">
                  <a:pos x="T2" y="T3"/>
                </a:cxn>
                <a:cxn ang="T12">
                  <a:pos x="T4" y="T5"/>
                </a:cxn>
                <a:cxn ang="T13">
                  <a:pos x="T6" y="T7"/>
                </a:cxn>
                <a:cxn ang="T14">
                  <a:pos x="T8" y="T9"/>
                </a:cxn>
              </a:cxnLst>
              <a:rect l="T15" t="T16" r="T17" b="T18"/>
              <a:pathLst>
                <a:path w="78" h="93">
                  <a:moveTo>
                    <a:pt x="63" y="15"/>
                  </a:moveTo>
                  <a:lnTo>
                    <a:pt x="78" y="47"/>
                  </a:lnTo>
                  <a:lnTo>
                    <a:pt x="0" y="93"/>
                  </a:lnTo>
                  <a:lnTo>
                    <a:pt x="47" y="0"/>
                  </a:lnTo>
                  <a:lnTo>
                    <a:pt x="63" y="15"/>
                  </a:lnTo>
                  <a:close/>
                </a:path>
              </a:pathLst>
            </a:custGeom>
            <a:solidFill>
              <a:srgbClr val="000000"/>
            </a:solidFill>
            <a:ln w="36513">
              <a:solidFill>
                <a:srgbClr val="000000"/>
              </a:solidFill>
              <a:round/>
              <a:headEnd/>
              <a:tailEnd/>
            </a:ln>
          </p:spPr>
          <p:txBody>
            <a:bodyPr/>
            <a:lstStyle/>
            <a:p>
              <a:endParaRPr lang="en-US"/>
            </a:p>
          </p:txBody>
        </p:sp>
        <p:sp>
          <p:nvSpPr>
            <p:cNvPr id="44079" name="Line 46"/>
            <p:cNvSpPr>
              <a:spLocks noChangeShapeType="1"/>
            </p:cNvSpPr>
            <p:nvPr/>
          </p:nvSpPr>
          <p:spPr bwMode="auto">
            <a:xfrm flipH="1">
              <a:off x="2365" y="1642"/>
              <a:ext cx="966" cy="112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0" name="Freeform 47"/>
            <p:cNvSpPr>
              <a:spLocks/>
            </p:cNvSpPr>
            <p:nvPr/>
          </p:nvSpPr>
          <p:spPr bwMode="auto">
            <a:xfrm>
              <a:off x="5109" y="2764"/>
              <a:ext cx="93" cy="78"/>
            </a:xfrm>
            <a:custGeom>
              <a:avLst/>
              <a:gdLst>
                <a:gd name="T0" fmla="*/ 15 w 93"/>
                <a:gd name="T1" fmla="*/ 16 h 78"/>
                <a:gd name="T2" fmla="*/ 31 w 93"/>
                <a:gd name="T3" fmla="*/ 0 h 78"/>
                <a:gd name="T4" fmla="*/ 93 w 93"/>
                <a:gd name="T5" fmla="*/ 78 h 78"/>
                <a:gd name="T6" fmla="*/ 0 w 93"/>
                <a:gd name="T7" fmla="*/ 32 h 78"/>
                <a:gd name="T8" fmla="*/ 15 w 93"/>
                <a:gd name="T9" fmla="*/ 16 h 78"/>
                <a:gd name="T10" fmla="*/ 0 60000 65536"/>
                <a:gd name="T11" fmla="*/ 0 60000 65536"/>
                <a:gd name="T12" fmla="*/ 0 60000 65536"/>
                <a:gd name="T13" fmla="*/ 0 60000 65536"/>
                <a:gd name="T14" fmla="*/ 0 60000 65536"/>
                <a:gd name="T15" fmla="*/ 0 w 93"/>
                <a:gd name="T16" fmla="*/ 0 h 78"/>
                <a:gd name="T17" fmla="*/ 93 w 93"/>
                <a:gd name="T18" fmla="*/ 78 h 78"/>
              </a:gdLst>
              <a:ahLst/>
              <a:cxnLst>
                <a:cxn ang="T10">
                  <a:pos x="T0" y="T1"/>
                </a:cxn>
                <a:cxn ang="T11">
                  <a:pos x="T2" y="T3"/>
                </a:cxn>
                <a:cxn ang="T12">
                  <a:pos x="T4" y="T5"/>
                </a:cxn>
                <a:cxn ang="T13">
                  <a:pos x="T6" y="T7"/>
                </a:cxn>
                <a:cxn ang="T14">
                  <a:pos x="T8" y="T9"/>
                </a:cxn>
              </a:cxnLst>
              <a:rect l="T15" t="T16" r="T17" b="T18"/>
              <a:pathLst>
                <a:path w="93" h="78">
                  <a:moveTo>
                    <a:pt x="15" y="16"/>
                  </a:moveTo>
                  <a:lnTo>
                    <a:pt x="31" y="0"/>
                  </a:lnTo>
                  <a:lnTo>
                    <a:pt x="93" y="78"/>
                  </a:lnTo>
                  <a:lnTo>
                    <a:pt x="0" y="32"/>
                  </a:lnTo>
                  <a:lnTo>
                    <a:pt x="15" y="16"/>
                  </a:lnTo>
                  <a:close/>
                </a:path>
              </a:pathLst>
            </a:custGeom>
            <a:solidFill>
              <a:srgbClr val="000000"/>
            </a:solidFill>
            <a:ln w="36513">
              <a:solidFill>
                <a:srgbClr val="000000"/>
              </a:solidFill>
              <a:round/>
              <a:headEnd/>
              <a:tailEnd/>
            </a:ln>
          </p:spPr>
          <p:txBody>
            <a:bodyPr/>
            <a:lstStyle/>
            <a:p>
              <a:endParaRPr lang="en-US"/>
            </a:p>
          </p:txBody>
        </p:sp>
        <p:sp>
          <p:nvSpPr>
            <p:cNvPr id="44081" name="Line 48"/>
            <p:cNvSpPr>
              <a:spLocks noChangeShapeType="1"/>
            </p:cNvSpPr>
            <p:nvPr/>
          </p:nvSpPr>
          <p:spPr bwMode="auto">
            <a:xfrm>
              <a:off x="3503" y="1626"/>
              <a:ext cx="1621" cy="115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2" name="Freeform 49"/>
            <p:cNvSpPr>
              <a:spLocks/>
            </p:cNvSpPr>
            <p:nvPr/>
          </p:nvSpPr>
          <p:spPr bwMode="auto">
            <a:xfrm>
              <a:off x="5062" y="2858"/>
              <a:ext cx="93" cy="62"/>
            </a:xfrm>
            <a:custGeom>
              <a:avLst/>
              <a:gdLst>
                <a:gd name="T0" fmla="*/ 0 w 93"/>
                <a:gd name="T1" fmla="*/ 31 h 62"/>
                <a:gd name="T2" fmla="*/ 15 w 93"/>
                <a:gd name="T3" fmla="*/ 0 h 62"/>
                <a:gd name="T4" fmla="*/ 93 w 93"/>
                <a:gd name="T5" fmla="*/ 62 h 62"/>
                <a:gd name="T6" fmla="*/ 0 w 93"/>
                <a:gd name="T7" fmla="*/ 47 h 62"/>
                <a:gd name="T8" fmla="*/ 0 w 93"/>
                <a:gd name="T9" fmla="*/ 31 h 62"/>
                <a:gd name="T10" fmla="*/ 0 60000 65536"/>
                <a:gd name="T11" fmla="*/ 0 60000 65536"/>
                <a:gd name="T12" fmla="*/ 0 60000 65536"/>
                <a:gd name="T13" fmla="*/ 0 60000 65536"/>
                <a:gd name="T14" fmla="*/ 0 60000 65536"/>
                <a:gd name="T15" fmla="*/ 0 w 93"/>
                <a:gd name="T16" fmla="*/ 0 h 62"/>
                <a:gd name="T17" fmla="*/ 93 w 93"/>
                <a:gd name="T18" fmla="*/ 62 h 62"/>
              </a:gdLst>
              <a:ahLst/>
              <a:cxnLst>
                <a:cxn ang="T10">
                  <a:pos x="T0" y="T1"/>
                </a:cxn>
                <a:cxn ang="T11">
                  <a:pos x="T2" y="T3"/>
                </a:cxn>
                <a:cxn ang="T12">
                  <a:pos x="T4" y="T5"/>
                </a:cxn>
                <a:cxn ang="T13">
                  <a:pos x="T6" y="T7"/>
                </a:cxn>
                <a:cxn ang="T14">
                  <a:pos x="T8" y="T9"/>
                </a:cxn>
              </a:cxnLst>
              <a:rect l="T15" t="T16" r="T17" b="T18"/>
              <a:pathLst>
                <a:path w="93" h="62">
                  <a:moveTo>
                    <a:pt x="0" y="31"/>
                  </a:moveTo>
                  <a:lnTo>
                    <a:pt x="15" y="0"/>
                  </a:lnTo>
                  <a:lnTo>
                    <a:pt x="93" y="62"/>
                  </a:lnTo>
                  <a:lnTo>
                    <a:pt x="0" y="47"/>
                  </a:lnTo>
                  <a:lnTo>
                    <a:pt x="0" y="31"/>
                  </a:lnTo>
                  <a:close/>
                </a:path>
              </a:pathLst>
            </a:custGeom>
            <a:solidFill>
              <a:srgbClr val="000000"/>
            </a:solidFill>
            <a:ln w="36513">
              <a:solidFill>
                <a:srgbClr val="000000"/>
              </a:solidFill>
              <a:round/>
              <a:headEnd/>
              <a:tailEnd/>
            </a:ln>
          </p:spPr>
          <p:txBody>
            <a:bodyPr/>
            <a:lstStyle/>
            <a:p>
              <a:endParaRPr lang="en-US"/>
            </a:p>
          </p:txBody>
        </p:sp>
        <p:sp>
          <p:nvSpPr>
            <p:cNvPr id="44083" name="Line 50"/>
            <p:cNvSpPr>
              <a:spLocks noChangeShapeType="1"/>
            </p:cNvSpPr>
            <p:nvPr/>
          </p:nvSpPr>
          <p:spPr bwMode="auto">
            <a:xfrm>
              <a:off x="3487" y="2375"/>
              <a:ext cx="1575" cy="51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4" name="Freeform 51"/>
            <p:cNvSpPr>
              <a:spLocks/>
            </p:cNvSpPr>
            <p:nvPr/>
          </p:nvSpPr>
          <p:spPr bwMode="auto">
            <a:xfrm>
              <a:off x="3924" y="2811"/>
              <a:ext cx="93" cy="78"/>
            </a:xfrm>
            <a:custGeom>
              <a:avLst/>
              <a:gdLst>
                <a:gd name="T0" fmla="*/ 15 w 93"/>
                <a:gd name="T1" fmla="*/ 16 h 78"/>
                <a:gd name="T2" fmla="*/ 31 w 93"/>
                <a:gd name="T3" fmla="*/ 0 h 78"/>
                <a:gd name="T4" fmla="*/ 93 w 93"/>
                <a:gd name="T5" fmla="*/ 78 h 78"/>
                <a:gd name="T6" fmla="*/ 0 w 93"/>
                <a:gd name="T7" fmla="*/ 47 h 78"/>
                <a:gd name="T8" fmla="*/ 15 w 93"/>
                <a:gd name="T9" fmla="*/ 16 h 78"/>
                <a:gd name="T10" fmla="*/ 0 60000 65536"/>
                <a:gd name="T11" fmla="*/ 0 60000 65536"/>
                <a:gd name="T12" fmla="*/ 0 60000 65536"/>
                <a:gd name="T13" fmla="*/ 0 60000 65536"/>
                <a:gd name="T14" fmla="*/ 0 60000 65536"/>
                <a:gd name="T15" fmla="*/ 0 w 93"/>
                <a:gd name="T16" fmla="*/ 0 h 78"/>
                <a:gd name="T17" fmla="*/ 93 w 93"/>
                <a:gd name="T18" fmla="*/ 78 h 78"/>
              </a:gdLst>
              <a:ahLst/>
              <a:cxnLst>
                <a:cxn ang="T10">
                  <a:pos x="T0" y="T1"/>
                </a:cxn>
                <a:cxn ang="T11">
                  <a:pos x="T2" y="T3"/>
                </a:cxn>
                <a:cxn ang="T12">
                  <a:pos x="T4" y="T5"/>
                </a:cxn>
                <a:cxn ang="T13">
                  <a:pos x="T6" y="T7"/>
                </a:cxn>
                <a:cxn ang="T14">
                  <a:pos x="T8" y="T9"/>
                </a:cxn>
              </a:cxnLst>
              <a:rect l="T15" t="T16" r="T17" b="T18"/>
              <a:pathLst>
                <a:path w="93" h="78">
                  <a:moveTo>
                    <a:pt x="15" y="16"/>
                  </a:moveTo>
                  <a:lnTo>
                    <a:pt x="31" y="0"/>
                  </a:lnTo>
                  <a:lnTo>
                    <a:pt x="93" y="78"/>
                  </a:lnTo>
                  <a:lnTo>
                    <a:pt x="0" y="47"/>
                  </a:lnTo>
                  <a:lnTo>
                    <a:pt x="15" y="16"/>
                  </a:lnTo>
                  <a:close/>
                </a:path>
              </a:pathLst>
            </a:custGeom>
            <a:solidFill>
              <a:srgbClr val="000000"/>
            </a:solidFill>
            <a:ln w="36513">
              <a:solidFill>
                <a:srgbClr val="000000"/>
              </a:solidFill>
              <a:round/>
              <a:headEnd/>
              <a:tailEnd/>
            </a:ln>
          </p:spPr>
          <p:txBody>
            <a:bodyPr/>
            <a:lstStyle/>
            <a:p>
              <a:endParaRPr lang="en-US"/>
            </a:p>
          </p:txBody>
        </p:sp>
        <p:sp>
          <p:nvSpPr>
            <p:cNvPr id="44085" name="Line 52"/>
            <p:cNvSpPr>
              <a:spLocks noChangeShapeType="1"/>
            </p:cNvSpPr>
            <p:nvPr/>
          </p:nvSpPr>
          <p:spPr bwMode="auto">
            <a:xfrm>
              <a:off x="3456" y="2437"/>
              <a:ext cx="483" cy="39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6" name="Freeform 53"/>
            <p:cNvSpPr>
              <a:spLocks/>
            </p:cNvSpPr>
            <p:nvPr/>
          </p:nvSpPr>
          <p:spPr bwMode="auto">
            <a:xfrm>
              <a:off x="993" y="2967"/>
              <a:ext cx="93" cy="62"/>
            </a:xfrm>
            <a:custGeom>
              <a:avLst/>
              <a:gdLst>
                <a:gd name="T0" fmla="*/ 93 w 93"/>
                <a:gd name="T1" fmla="*/ 31 h 62"/>
                <a:gd name="T2" fmla="*/ 93 w 93"/>
                <a:gd name="T3" fmla="*/ 62 h 62"/>
                <a:gd name="T4" fmla="*/ 0 w 93"/>
                <a:gd name="T5" fmla="*/ 47 h 62"/>
                <a:gd name="T6" fmla="*/ 93 w 93"/>
                <a:gd name="T7" fmla="*/ 0 h 62"/>
                <a:gd name="T8" fmla="*/ 93 w 93"/>
                <a:gd name="T9" fmla="*/ 31 h 62"/>
                <a:gd name="T10" fmla="*/ 0 60000 65536"/>
                <a:gd name="T11" fmla="*/ 0 60000 65536"/>
                <a:gd name="T12" fmla="*/ 0 60000 65536"/>
                <a:gd name="T13" fmla="*/ 0 60000 65536"/>
                <a:gd name="T14" fmla="*/ 0 60000 65536"/>
                <a:gd name="T15" fmla="*/ 0 w 93"/>
                <a:gd name="T16" fmla="*/ 0 h 62"/>
                <a:gd name="T17" fmla="*/ 93 w 93"/>
                <a:gd name="T18" fmla="*/ 62 h 62"/>
              </a:gdLst>
              <a:ahLst/>
              <a:cxnLst>
                <a:cxn ang="T10">
                  <a:pos x="T0" y="T1"/>
                </a:cxn>
                <a:cxn ang="T11">
                  <a:pos x="T2" y="T3"/>
                </a:cxn>
                <a:cxn ang="T12">
                  <a:pos x="T4" y="T5"/>
                </a:cxn>
                <a:cxn ang="T13">
                  <a:pos x="T6" y="T7"/>
                </a:cxn>
                <a:cxn ang="T14">
                  <a:pos x="T8" y="T9"/>
                </a:cxn>
              </a:cxnLst>
              <a:rect l="T15" t="T16" r="T17" b="T18"/>
              <a:pathLst>
                <a:path w="93" h="62">
                  <a:moveTo>
                    <a:pt x="93" y="31"/>
                  </a:moveTo>
                  <a:lnTo>
                    <a:pt x="93" y="62"/>
                  </a:lnTo>
                  <a:lnTo>
                    <a:pt x="0" y="47"/>
                  </a:lnTo>
                  <a:lnTo>
                    <a:pt x="93" y="0"/>
                  </a:lnTo>
                  <a:lnTo>
                    <a:pt x="93" y="31"/>
                  </a:lnTo>
                  <a:close/>
                </a:path>
              </a:pathLst>
            </a:custGeom>
            <a:solidFill>
              <a:srgbClr val="000000"/>
            </a:solidFill>
            <a:ln w="36513">
              <a:solidFill>
                <a:srgbClr val="000000"/>
              </a:solidFill>
              <a:round/>
              <a:headEnd/>
              <a:tailEnd/>
            </a:ln>
          </p:spPr>
          <p:txBody>
            <a:bodyPr/>
            <a:lstStyle/>
            <a:p>
              <a:endParaRPr lang="en-US"/>
            </a:p>
          </p:txBody>
        </p:sp>
        <p:sp>
          <p:nvSpPr>
            <p:cNvPr id="44087" name="Line 54"/>
            <p:cNvSpPr>
              <a:spLocks noChangeShapeType="1"/>
            </p:cNvSpPr>
            <p:nvPr/>
          </p:nvSpPr>
          <p:spPr bwMode="auto">
            <a:xfrm flipH="1">
              <a:off x="1102" y="2967"/>
              <a:ext cx="982" cy="3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17500" y="92075"/>
            <a:ext cx="6845300" cy="1431925"/>
          </a:xfrm>
        </p:spPr>
        <p:txBody>
          <a:bodyPr/>
          <a:lstStyle/>
          <a:p>
            <a:pPr eaLnBrk="1" hangingPunct="1"/>
            <a:r>
              <a:rPr lang="en-US" altLang="en-US"/>
              <a:t>Network Partitioned Replication</a:t>
            </a:r>
          </a:p>
        </p:txBody>
      </p:sp>
      <p:sp>
        <p:nvSpPr>
          <p:cNvPr id="45059" name="Rectangle 3"/>
          <p:cNvSpPr>
            <a:spLocks noGrp="1" noChangeArrowheads="1"/>
          </p:cNvSpPr>
          <p:nvPr>
            <p:ph idx="1"/>
          </p:nvPr>
        </p:nvSpPr>
        <p:spPr>
          <a:xfrm>
            <a:off x="152400" y="1752600"/>
            <a:ext cx="8686800" cy="4495800"/>
          </a:xfrm>
        </p:spPr>
        <p:txBody>
          <a:bodyPr/>
          <a:lstStyle/>
          <a:p>
            <a:pPr eaLnBrk="1" hangingPunct="1"/>
            <a:r>
              <a:rPr lang="en-US" altLang="en-US" sz="2800"/>
              <a:t>Figure 15.12 shows operation during a </a:t>
            </a:r>
            <a:r>
              <a:rPr lang="en-US" altLang="en-US" sz="2800">
                <a:solidFill>
                  <a:schemeClr val="hlink"/>
                </a:solidFill>
              </a:rPr>
              <a:t>network partition</a:t>
            </a:r>
            <a:r>
              <a:rPr lang="en-US" altLang="en-US" sz="2800"/>
              <a:t>. Normally such operations assume that a partition will eventually be corrected, and that RMs must continue operations in a manner that will not make the set of replicas inconsistent after the correction.</a:t>
            </a:r>
          </a:p>
          <a:p>
            <a:pPr eaLnBrk="1" hangingPunct="1"/>
            <a:r>
              <a:rPr lang="en-US" altLang="en-US" sz="2800"/>
              <a:t>There are a wide variety of approaches possible. </a:t>
            </a:r>
            <a:r>
              <a:rPr lang="en-US" altLang="en-US" sz="2800">
                <a:solidFill>
                  <a:schemeClr val="hlink"/>
                </a:solidFill>
              </a:rPr>
              <a:t>Optimistic</a:t>
            </a:r>
            <a:r>
              <a:rPr lang="en-US" altLang="en-US" sz="2800"/>
              <a:t> approaches allow updates to all partitions, which may complicate consistency. </a:t>
            </a:r>
            <a:r>
              <a:rPr lang="en-US" altLang="en-US" sz="2800">
                <a:solidFill>
                  <a:schemeClr val="hlink"/>
                </a:solidFill>
              </a:rPr>
              <a:t>Pessimistic</a:t>
            </a:r>
            <a:r>
              <a:rPr lang="en-US" altLang="en-US" sz="2800"/>
              <a:t> approaches limit updates.</a:t>
            </a:r>
          </a:p>
        </p:txBody>
      </p:sp>
      <p:sp>
        <p:nvSpPr>
          <p:cNvPr id="450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4640EBD-DA02-7F44-AFC9-DB1AB8C64DCF}" type="slidenum">
              <a:rPr lang="en-US" altLang="en-US">
                <a:latin typeface="Arial" charset="0"/>
              </a:rPr>
              <a:pPr/>
              <a:t>39</a:t>
            </a:fld>
            <a:endParaRPr lang="en-US" altLang="en-US">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Fault Tolerance</a:t>
            </a:r>
          </a:p>
        </p:txBody>
      </p:sp>
      <p:sp>
        <p:nvSpPr>
          <p:cNvPr id="8195" name="Rectangle 3"/>
          <p:cNvSpPr>
            <a:spLocks noGrp="1" noChangeArrowheads="1"/>
          </p:cNvSpPr>
          <p:nvPr>
            <p:ph idx="1"/>
          </p:nvPr>
        </p:nvSpPr>
        <p:spPr>
          <a:xfrm>
            <a:off x="0" y="1600200"/>
            <a:ext cx="8839200" cy="4419600"/>
          </a:xfrm>
        </p:spPr>
        <p:txBody>
          <a:bodyPr/>
          <a:lstStyle/>
          <a:p>
            <a:pPr algn="just" eaLnBrk="1" hangingPunct="1">
              <a:spcBef>
                <a:spcPct val="0"/>
              </a:spcBef>
            </a:pPr>
            <a:r>
              <a:rPr lang="en-US" altLang="en-US" sz="2800"/>
              <a:t>For independent factors, there is an exponential function to quantify failure rates: if the probability of failure of one resource is </a:t>
            </a:r>
            <a:r>
              <a:rPr lang="en-US" altLang="en-US" sz="2800" i="1">
                <a:solidFill>
                  <a:schemeClr val="hlink"/>
                </a:solidFill>
              </a:rPr>
              <a:t>p</a:t>
            </a:r>
            <a:r>
              <a:rPr lang="en-US" altLang="en-US" sz="2800"/>
              <a:t>, then the probability of simultaneous failure of </a:t>
            </a:r>
            <a:r>
              <a:rPr lang="en-US" altLang="en-US" sz="2800" i="1">
                <a:solidFill>
                  <a:schemeClr val="hlink"/>
                </a:solidFill>
              </a:rPr>
              <a:t>n</a:t>
            </a:r>
            <a:r>
              <a:rPr lang="en-US" altLang="en-US" sz="2800"/>
              <a:t> resources is 1-</a:t>
            </a:r>
            <a:r>
              <a:rPr lang="en-US" altLang="en-US" sz="2800" i="1">
                <a:solidFill>
                  <a:schemeClr val="hlink"/>
                </a:solidFill>
              </a:rPr>
              <a:t>p</a:t>
            </a:r>
            <a:r>
              <a:rPr lang="en-US" altLang="en-US" sz="2800" i="1" baseline="30000">
                <a:solidFill>
                  <a:schemeClr val="hlink"/>
                </a:solidFill>
              </a:rPr>
              <a:t>n</a:t>
            </a:r>
            <a:r>
              <a:rPr lang="en-US" altLang="en-US" sz="2800"/>
              <a:t>.</a:t>
            </a:r>
          </a:p>
          <a:p>
            <a:pPr algn="just" eaLnBrk="1" hangingPunct="1">
              <a:spcBef>
                <a:spcPct val="0"/>
              </a:spcBef>
            </a:pPr>
            <a:r>
              <a:rPr lang="en-US" altLang="en-US" sz="2800"/>
              <a:t>Example:</a:t>
            </a:r>
          </a:p>
          <a:p>
            <a:pPr algn="just" eaLnBrk="1" hangingPunct="1">
              <a:spcBef>
                <a:spcPct val="0"/>
              </a:spcBef>
              <a:buFont typeface="Wingdings" charset="2"/>
              <a:buNone/>
            </a:pPr>
            <a:r>
              <a:rPr lang="en-US" altLang="en-US" sz="2800"/>
              <a:t>	 </a:t>
            </a:r>
            <a:r>
              <a:rPr lang="en-US" altLang="en-US" sz="2800" i="1">
                <a:solidFill>
                  <a:schemeClr val="hlink"/>
                </a:solidFill>
              </a:rPr>
              <a:t>p</a:t>
            </a:r>
            <a:r>
              <a:rPr lang="en-US" altLang="en-US" sz="2800">
                <a:solidFill>
                  <a:schemeClr val="hlink"/>
                </a:solidFill>
              </a:rPr>
              <a:t> = 0.005</a:t>
            </a:r>
            <a:r>
              <a:rPr lang="en-US" altLang="en-US" sz="2800"/>
              <a:t>, </a:t>
            </a:r>
            <a:r>
              <a:rPr lang="en-US" altLang="en-US" sz="2800" i="1">
                <a:solidFill>
                  <a:schemeClr val="hlink"/>
                </a:solidFill>
              </a:rPr>
              <a:t>n</a:t>
            </a:r>
            <a:r>
              <a:rPr lang="en-US" altLang="en-US" sz="2800">
                <a:solidFill>
                  <a:schemeClr val="hlink"/>
                </a:solidFill>
              </a:rPr>
              <a:t> = 3</a:t>
            </a:r>
            <a:r>
              <a:rPr lang="en-US" altLang="en-US" sz="2800"/>
              <a:t> resources, </a:t>
            </a:r>
            <a:r>
              <a:rPr lang="en-US" altLang="en-US" sz="2800">
                <a:solidFill>
                  <a:schemeClr val="hlink"/>
                </a:solidFill>
              </a:rPr>
              <a:t>1-</a:t>
            </a:r>
            <a:r>
              <a:rPr lang="en-US" altLang="en-US" sz="2800" i="1">
                <a:solidFill>
                  <a:schemeClr val="hlink"/>
                </a:solidFill>
              </a:rPr>
              <a:t>p</a:t>
            </a:r>
            <a:r>
              <a:rPr lang="en-US" altLang="en-US" sz="2800" i="1" baseline="30000">
                <a:solidFill>
                  <a:schemeClr val="hlink"/>
                </a:solidFill>
              </a:rPr>
              <a:t>n</a:t>
            </a:r>
            <a:r>
              <a:rPr lang="en-US" altLang="en-US" sz="2800">
                <a:solidFill>
                  <a:schemeClr val="hlink"/>
                </a:solidFill>
              </a:rPr>
              <a:t> = .000000125</a:t>
            </a:r>
          </a:p>
          <a:p>
            <a:pPr algn="just" eaLnBrk="1" hangingPunct="1">
              <a:spcBef>
                <a:spcPct val="0"/>
              </a:spcBef>
            </a:pPr>
            <a:r>
              <a:rPr lang="en-US" altLang="en-US" sz="2800"/>
              <a:t>That gives reliability of 99.99999% for resources that each have a reliability of only 99.5%.</a:t>
            </a:r>
          </a:p>
          <a:p>
            <a:pPr algn="just" eaLnBrk="1" hangingPunct="1">
              <a:spcBef>
                <a:spcPct val="0"/>
              </a:spcBef>
            </a:pPr>
            <a:r>
              <a:rPr lang="en-US" altLang="en-US" sz="2800"/>
              <a:t>This is only true for </a:t>
            </a:r>
            <a:r>
              <a:rPr lang="en-US" altLang="en-US" sz="2800">
                <a:solidFill>
                  <a:schemeClr val="hlink"/>
                </a:solidFill>
              </a:rPr>
              <a:t>independent</a:t>
            </a:r>
            <a:r>
              <a:rPr lang="en-US" altLang="en-US" sz="2800"/>
              <a:t> causes!  My home network has 3 computers, but the most common cause of failure is a power outage.</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6C6481C-A862-5441-A099-54D8CC1AE17B}" type="slidenum">
              <a:rPr lang="en-US" altLang="en-US">
                <a:latin typeface="Arial" charset="0"/>
              </a:rPr>
              <a:pPr/>
              <a:t>4</a:t>
            </a:fld>
            <a:endParaRPr lang="en-US" altLang="en-US">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17500" y="822325"/>
            <a:ext cx="7531100" cy="701675"/>
          </a:xfrm>
        </p:spPr>
        <p:txBody>
          <a:bodyPr/>
          <a:lstStyle/>
          <a:p>
            <a:pPr eaLnBrk="1" hangingPunct="1"/>
            <a:r>
              <a:rPr lang="en-GB" altLang="en-US" sz="4000"/>
              <a:t>Figure 15.12 Network partition</a:t>
            </a:r>
            <a:endParaRPr lang="en-US" altLang="en-US" sz="4000"/>
          </a:p>
        </p:txBody>
      </p:sp>
      <p:sp>
        <p:nvSpPr>
          <p:cNvPr id="4608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C906AE7-FCE2-9645-B776-47592D1E9F71}" type="slidenum">
              <a:rPr lang="en-US" altLang="en-US">
                <a:latin typeface="Arial" charset="0"/>
              </a:rPr>
              <a:pPr/>
              <a:t>40</a:t>
            </a:fld>
            <a:endParaRPr lang="en-US" altLang="en-US">
              <a:latin typeface="Arial" charset="0"/>
            </a:endParaRPr>
          </a:p>
        </p:txBody>
      </p:sp>
      <p:grpSp>
        <p:nvGrpSpPr>
          <p:cNvPr id="46084" name="Group 79"/>
          <p:cNvGrpSpPr>
            <a:grpSpLocks/>
          </p:cNvGrpSpPr>
          <p:nvPr/>
        </p:nvGrpSpPr>
        <p:grpSpPr bwMode="auto">
          <a:xfrm>
            <a:off x="228600" y="1676400"/>
            <a:ext cx="8915400" cy="4648200"/>
            <a:chOff x="240" y="720"/>
            <a:chExt cx="5616" cy="2928"/>
          </a:xfrm>
        </p:grpSpPr>
        <p:sp>
          <p:nvSpPr>
            <p:cNvPr id="46085" name="Rectangle 41"/>
            <p:cNvSpPr>
              <a:spLocks noChangeArrowheads="1"/>
            </p:cNvSpPr>
            <p:nvPr/>
          </p:nvSpPr>
          <p:spPr bwMode="auto">
            <a:xfrm>
              <a:off x="240" y="720"/>
              <a:ext cx="5616" cy="292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grpSp>
          <p:nvGrpSpPr>
            <p:cNvPr id="46086" name="Group 42"/>
            <p:cNvGrpSpPr>
              <a:grpSpLocks/>
            </p:cNvGrpSpPr>
            <p:nvPr/>
          </p:nvGrpSpPr>
          <p:grpSpPr bwMode="auto">
            <a:xfrm>
              <a:off x="324" y="1014"/>
              <a:ext cx="5448" cy="2293"/>
              <a:chOff x="324" y="1014"/>
              <a:chExt cx="5448" cy="2293"/>
            </a:xfrm>
          </p:grpSpPr>
          <p:sp>
            <p:nvSpPr>
              <p:cNvPr id="46087" name="Rectangle 43"/>
              <p:cNvSpPr>
                <a:spLocks noChangeArrowheads="1"/>
              </p:cNvSpPr>
              <p:nvPr/>
            </p:nvSpPr>
            <p:spPr bwMode="auto">
              <a:xfrm>
                <a:off x="475" y="1852"/>
                <a:ext cx="5297" cy="13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6088" name="Rectangle 44"/>
              <p:cNvSpPr>
                <a:spLocks noChangeArrowheads="1"/>
              </p:cNvSpPr>
              <p:nvPr/>
            </p:nvSpPr>
            <p:spPr bwMode="auto">
              <a:xfrm>
                <a:off x="3068" y="1931"/>
                <a:ext cx="570" cy="63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6089" name="Rectangle 45"/>
              <p:cNvSpPr>
                <a:spLocks noChangeArrowheads="1"/>
              </p:cNvSpPr>
              <p:nvPr/>
            </p:nvSpPr>
            <p:spPr bwMode="auto">
              <a:xfrm>
                <a:off x="1471" y="1030"/>
                <a:ext cx="570" cy="632"/>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6090" name="Rectangle 46"/>
              <p:cNvSpPr>
                <a:spLocks noChangeArrowheads="1"/>
              </p:cNvSpPr>
              <p:nvPr/>
            </p:nvSpPr>
            <p:spPr bwMode="auto">
              <a:xfrm>
                <a:off x="324" y="1069"/>
                <a:ext cx="9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Client + front end</a:t>
                </a:r>
                <a:endParaRPr lang="en-GB" altLang="en-US">
                  <a:latin typeface="Times" charset="0"/>
                </a:endParaRPr>
              </a:p>
            </p:txBody>
          </p:sp>
          <p:sp>
            <p:nvSpPr>
              <p:cNvPr id="46091" name="Rectangle 47"/>
              <p:cNvSpPr>
                <a:spLocks noChangeArrowheads="1"/>
              </p:cNvSpPr>
              <p:nvPr/>
            </p:nvSpPr>
            <p:spPr bwMode="auto">
              <a:xfrm>
                <a:off x="5029" y="2548"/>
                <a:ext cx="569" cy="64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6092" name="Oval 48"/>
              <p:cNvSpPr>
                <a:spLocks noChangeArrowheads="1"/>
              </p:cNvSpPr>
              <p:nvPr/>
            </p:nvSpPr>
            <p:spPr bwMode="auto">
              <a:xfrm>
                <a:off x="5171" y="2722"/>
                <a:ext cx="269"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6093" name="Rectangle 49"/>
              <p:cNvSpPr>
                <a:spLocks noChangeArrowheads="1"/>
              </p:cNvSpPr>
              <p:nvPr/>
            </p:nvSpPr>
            <p:spPr bwMode="auto">
              <a:xfrm>
                <a:off x="5274" y="276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B</a:t>
                </a:r>
                <a:endParaRPr lang="en-GB" altLang="en-US">
                  <a:latin typeface="Times" charset="0"/>
                </a:endParaRPr>
              </a:p>
            </p:txBody>
          </p:sp>
          <p:sp>
            <p:nvSpPr>
              <p:cNvPr id="46094" name="Rectangle 50"/>
              <p:cNvSpPr>
                <a:spLocks noChangeArrowheads="1"/>
              </p:cNvSpPr>
              <p:nvPr/>
            </p:nvSpPr>
            <p:spPr bwMode="auto">
              <a:xfrm>
                <a:off x="586" y="2548"/>
                <a:ext cx="569" cy="64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6095" name="Rectangle 51"/>
              <p:cNvSpPr>
                <a:spLocks noChangeArrowheads="1"/>
              </p:cNvSpPr>
              <p:nvPr/>
            </p:nvSpPr>
            <p:spPr bwMode="auto">
              <a:xfrm>
                <a:off x="1329" y="2548"/>
                <a:ext cx="569" cy="64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6096" name="Oval 52"/>
              <p:cNvSpPr>
                <a:spLocks noChangeArrowheads="1"/>
              </p:cNvSpPr>
              <p:nvPr/>
            </p:nvSpPr>
            <p:spPr bwMode="auto">
              <a:xfrm>
                <a:off x="1487" y="2722"/>
                <a:ext cx="269"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6097" name="Rectangle 53"/>
              <p:cNvSpPr>
                <a:spLocks noChangeArrowheads="1"/>
              </p:cNvSpPr>
              <p:nvPr/>
            </p:nvSpPr>
            <p:spPr bwMode="auto">
              <a:xfrm>
                <a:off x="388" y="1401"/>
                <a:ext cx="81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withdraw(B, 4)</a:t>
                </a:r>
                <a:endParaRPr lang="en-GB" altLang="en-US" i="1">
                  <a:latin typeface="Times" charset="0"/>
                </a:endParaRPr>
              </a:p>
            </p:txBody>
          </p:sp>
          <p:sp>
            <p:nvSpPr>
              <p:cNvPr id="46098" name="Rectangle 54"/>
              <p:cNvSpPr>
                <a:spLocks noChangeArrowheads="1"/>
              </p:cNvSpPr>
              <p:nvPr/>
            </p:nvSpPr>
            <p:spPr bwMode="auto">
              <a:xfrm>
                <a:off x="4317" y="1014"/>
                <a:ext cx="570" cy="63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6099" name="Rectangle 55"/>
              <p:cNvSpPr>
                <a:spLocks noChangeArrowheads="1"/>
              </p:cNvSpPr>
              <p:nvPr/>
            </p:nvSpPr>
            <p:spPr bwMode="auto">
              <a:xfrm>
                <a:off x="3171" y="1084"/>
                <a:ext cx="9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Client + front end</a:t>
                </a:r>
                <a:endParaRPr lang="en-GB" altLang="en-US">
                  <a:latin typeface="Times" charset="0"/>
                </a:endParaRPr>
              </a:p>
            </p:txBody>
          </p:sp>
          <p:sp>
            <p:nvSpPr>
              <p:cNvPr id="46100" name="Rectangle 56"/>
              <p:cNvSpPr>
                <a:spLocks noChangeArrowheads="1"/>
              </p:cNvSpPr>
              <p:nvPr/>
            </p:nvSpPr>
            <p:spPr bwMode="auto">
              <a:xfrm>
                <a:off x="4657" y="2302"/>
                <a:ext cx="10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Replica managers</a:t>
                </a:r>
                <a:endParaRPr lang="en-GB" altLang="en-US">
                  <a:latin typeface="Times" charset="0"/>
                </a:endParaRPr>
              </a:p>
            </p:txBody>
          </p:sp>
          <p:sp>
            <p:nvSpPr>
              <p:cNvPr id="46101" name="Rectangle 57"/>
              <p:cNvSpPr>
                <a:spLocks noChangeArrowheads="1"/>
              </p:cNvSpPr>
              <p:nvPr/>
            </p:nvSpPr>
            <p:spPr bwMode="auto">
              <a:xfrm>
                <a:off x="3218" y="1575"/>
                <a:ext cx="7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Arial" charset="0"/>
                  </a:rPr>
                  <a:t>deposit(B,3);</a:t>
                </a:r>
                <a:endParaRPr lang="en-GB" altLang="en-US" i="1">
                  <a:latin typeface="Times" charset="0"/>
                </a:endParaRPr>
              </a:p>
            </p:txBody>
          </p:sp>
          <p:sp>
            <p:nvSpPr>
              <p:cNvPr id="46102" name="Rectangle 58"/>
              <p:cNvSpPr>
                <a:spLocks noChangeArrowheads="1"/>
              </p:cNvSpPr>
              <p:nvPr/>
            </p:nvSpPr>
            <p:spPr bwMode="auto">
              <a:xfrm>
                <a:off x="4689" y="1309"/>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U</a:t>
                </a:r>
                <a:endParaRPr lang="en-GB" altLang="en-US">
                  <a:latin typeface="Times" charset="0"/>
                </a:endParaRPr>
              </a:p>
            </p:txBody>
          </p:sp>
          <p:sp>
            <p:nvSpPr>
              <p:cNvPr id="46103" name="Rectangle 59"/>
              <p:cNvSpPr>
                <a:spLocks noChangeArrowheads="1"/>
              </p:cNvSpPr>
              <p:nvPr/>
            </p:nvSpPr>
            <p:spPr bwMode="auto">
              <a:xfrm>
                <a:off x="1858" y="1357"/>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T</a:t>
                </a:r>
                <a:endParaRPr lang="en-GB" altLang="en-US">
                  <a:latin typeface="Times" charset="0"/>
                </a:endParaRPr>
              </a:p>
            </p:txBody>
          </p:sp>
          <p:sp>
            <p:nvSpPr>
              <p:cNvPr id="46104" name="Rectangle 60"/>
              <p:cNvSpPr>
                <a:spLocks noChangeArrowheads="1"/>
              </p:cNvSpPr>
              <p:nvPr/>
            </p:nvSpPr>
            <p:spPr bwMode="auto">
              <a:xfrm>
                <a:off x="2317" y="1256"/>
                <a:ext cx="4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Network</a:t>
                </a:r>
                <a:endParaRPr lang="en-GB" altLang="en-US">
                  <a:latin typeface="Times" charset="0"/>
                </a:endParaRPr>
              </a:p>
            </p:txBody>
          </p:sp>
          <p:sp>
            <p:nvSpPr>
              <p:cNvPr id="46105" name="Rectangle 61"/>
              <p:cNvSpPr>
                <a:spLocks noChangeArrowheads="1"/>
              </p:cNvSpPr>
              <p:nvPr/>
            </p:nvSpPr>
            <p:spPr bwMode="auto">
              <a:xfrm>
                <a:off x="2317" y="1414"/>
                <a:ext cx="4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partition</a:t>
                </a:r>
                <a:endParaRPr lang="en-GB" altLang="en-US">
                  <a:latin typeface="Times" charset="0"/>
                </a:endParaRPr>
              </a:p>
            </p:txBody>
          </p:sp>
          <p:sp>
            <p:nvSpPr>
              <p:cNvPr id="46106" name="Oval 62"/>
              <p:cNvSpPr>
                <a:spLocks noChangeArrowheads="1"/>
              </p:cNvSpPr>
              <p:nvPr/>
            </p:nvSpPr>
            <p:spPr bwMode="auto">
              <a:xfrm>
                <a:off x="1519" y="1314"/>
                <a:ext cx="253"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6107" name="Oval 63"/>
              <p:cNvSpPr>
                <a:spLocks noChangeArrowheads="1"/>
              </p:cNvSpPr>
              <p:nvPr/>
            </p:nvSpPr>
            <p:spPr bwMode="auto">
              <a:xfrm>
                <a:off x="4365" y="1299"/>
                <a:ext cx="253"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6108" name="Oval 64"/>
              <p:cNvSpPr>
                <a:spLocks noChangeArrowheads="1"/>
              </p:cNvSpPr>
              <p:nvPr/>
            </p:nvSpPr>
            <p:spPr bwMode="auto">
              <a:xfrm>
                <a:off x="3226" y="2105"/>
                <a:ext cx="253"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6109" name="Rectangle 65"/>
              <p:cNvSpPr>
                <a:spLocks noChangeArrowheads="1"/>
              </p:cNvSpPr>
              <p:nvPr/>
            </p:nvSpPr>
            <p:spPr bwMode="auto">
              <a:xfrm>
                <a:off x="3321" y="2147"/>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B</a:t>
                </a:r>
                <a:endParaRPr lang="en-GB" altLang="en-US">
                  <a:latin typeface="Times" charset="0"/>
                </a:endParaRPr>
              </a:p>
            </p:txBody>
          </p:sp>
          <p:sp>
            <p:nvSpPr>
              <p:cNvPr id="46110" name="Oval 66"/>
              <p:cNvSpPr>
                <a:spLocks noChangeArrowheads="1"/>
              </p:cNvSpPr>
              <p:nvPr/>
            </p:nvSpPr>
            <p:spPr bwMode="auto">
              <a:xfrm>
                <a:off x="744" y="2722"/>
                <a:ext cx="253" cy="253"/>
              </a:xfrm>
              <a:prstGeom prst="ellipse">
                <a:avLst/>
              </a:prstGeom>
              <a:solidFill>
                <a:srgbClr val="FFFFFF"/>
              </a:solidFill>
              <a:ln w="3651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46111" name="Rectangle 67"/>
              <p:cNvSpPr>
                <a:spLocks noChangeArrowheads="1"/>
              </p:cNvSpPr>
              <p:nvPr/>
            </p:nvSpPr>
            <p:spPr bwMode="auto">
              <a:xfrm>
                <a:off x="838" y="276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B</a:t>
                </a:r>
                <a:endParaRPr lang="en-GB" altLang="en-US">
                  <a:latin typeface="Times" charset="0"/>
                </a:endParaRPr>
              </a:p>
            </p:txBody>
          </p:sp>
          <p:sp>
            <p:nvSpPr>
              <p:cNvPr id="46112" name="Freeform 68"/>
              <p:cNvSpPr>
                <a:spLocks/>
              </p:cNvSpPr>
              <p:nvPr/>
            </p:nvSpPr>
            <p:spPr bwMode="auto">
              <a:xfrm>
                <a:off x="934" y="2627"/>
                <a:ext cx="63" cy="111"/>
              </a:xfrm>
              <a:custGeom>
                <a:avLst/>
                <a:gdLst>
                  <a:gd name="T0" fmla="*/ 47 w 63"/>
                  <a:gd name="T1" fmla="*/ 16 h 111"/>
                  <a:gd name="T2" fmla="*/ 63 w 63"/>
                  <a:gd name="T3" fmla="*/ 32 h 111"/>
                  <a:gd name="T4" fmla="*/ 0 w 63"/>
                  <a:gd name="T5" fmla="*/ 111 h 111"/>
                  <a:gd name="T6" fmla="*/ 15 w 63"/>
                  <a:gd name="T7" fmla="*/ 0 h 111"/>
                  <a:gd name="T8" fmla="*/ 47 w 63"/>
                  <a:gd name="T9" fmla="*/ 16 h 111"/>
                  <a:gd name="T10" fmla="*/ 0 60000 65536"/>
                  <a:gd name="T11" fmla="*/ 0 60000 65536"/>
                  <a:gd name="T12" fmla="*/ 0 60000 65536"/>
                  <a:gd name="T13" fmla="*/ 0 60000 65536"/>
                  <a:gd name="T14" fmla="*/ 0 60000 65536"/>
                  <a:gd name="T15" fmla="*/ 0 w 63"/>
                  <a:gd name="T16" fmla="*/ 0 h 111"/>
                  <a:gd name="T17" fmla="*/ 63 w 63"/>
                  <a:gd name="T18" fmla="*/ 111 h 111"/>
                </a:gdLst>
                <a:ahLst/>
                <a:cxnLst>
                  <a:cxn ang="T10">
                    <a:pos x="T0" y="T1"/>
                  </a:cxn>
                  <a:cxn ang="T11">
                    <a:pos x="T2" y="T3"/>
                  </a:cxn>
                  <a:cxn ang="T12">
                    <a:pos x="T4" y="T5"/>
                  </a:cxn>
                  <a:cxn ang="T13">
                    <a:pos x="T6" y="T7"/>
                  </a:cxn>
                  <a:cxn ang="T14">
                    <a:pos x="T8" y="T9"/>
                  </a:cxn>
                </a:cxnLst>
                <a:rect l="T15" t="T16" r="T17" b="T18"/>
                <a:pathLst>
                  <a:path w="63" h="111">
                    <a:moveTo>
                      <a:pt x="47" y="16"/>
                    </a:moveTo>
                    <a:lnTo>
                      <a:pt x="63" y="32"/>
                    </a:lnTo>
                    <a:lnTo>
                      <a:pt x="0" y="111"/>
                    </a:lnTo>
                    <a:lnTo>
                      <a:pt x="15" y="0"/>
                    </a:lnTo>
                    <a:lnTo>
                      <a:pt x="47" y="16"/>
                    </a:lnTo>
                    <a:close/>
                  </a:path>
                </a:pathLst>
              </a:custGeom>
              <a:solidFill>
                <a:srgbClr val="000000"/>
              </a:solidFill>
              <a:ln w="36513">
                <a:solidFill>
                  <a:srgbClr val="000000"/>
                </a:solidFill>
                <a:round/>
                <a:headEnd/>
                <a:tailEnd/>
              </a:ln>
            </p:spPr>
            <p:txBody>
              <a:bodyPr/>
              <a:lstStyle/>
              <a:p>
                <a:endParaRPr lang="en-US"/>
              </a:p>
            </p:txBody>
          </p:sp>
          <p:sp>
            <p:nvSpPr>
              <p:cNvPr id="46113" name="Line 69"/>
              <p:cNvSpPr>
                <a:spLocks noChangeShapeType="1"/>
              </p:cNvSpPr>
              <p:nvPr/>
            </p:nvSpPr>
            <p:spPr bwMode="auto">
              <a:xfrm flipH="1">
                <a:off x="981" y="1552"/>
                <a:ext cx="585" cy="109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4" name="Freeform 70"/>
              <p:cNvSpPr>
                <a:spLocks/>
              </p:cNvSpPr>
              <p:nvPr/>
            </p:nvSpPr>
            <p:spPr bwMode="auto">
              <a:xfrm>
                <a:off x="1392" y="2817"/>
                <a:ext cx="111" cy="47"/>
              </a:xfrm>
              <a:custGeom>
                <a:avLst/>
                <a:gdLst>
                  <a:gd name="T0" fmla="*/ 0 w 111"/>
                  <a:gd name="T1" fmla="*/ 31 h 47"/>
                  <a:gd name="T2" fmla="*/ 0 w 111"/>
                  <a:gd name="T3" fmla="*/ 0 h 47"/>
                  <a:gd name="T4" fmla="*/ 111 w 111"/>
                  <a:gd name="T5" fmla="*/ 31 h 47"/>
                  <a:gd name="T6" fmla="*/ 0 w 111"/>
                  <a:gd name="T7" fmla="*/ 47 h 47"/>
                  <a:gd name="T8" fmla="*/ 0 w 111"/>
                  <a:gd name="T9" fmla="*/ 31 h 47"/>
                  <a:gd name="T10" fmla="*/ 0 60000 65536"/>
                  <a:gd name="T11" fmla="*/ 0 60000 65536"/>
                  <a:gd name="T12" fmla="*/ 0 60000 65536"/>
                  <a:gd name="T13" fmla="*/ 0 60000 65536"/>
                  <a:gd name="T14" fmla="*/ 0 60000 65536"/>
                  <a:gd name="T15" fmla="*/ 0 w 111"/>
                  <a:gd name="T16" fmla="*/ 0 h 47"/>
                  <a:gd name="T17" fmla="*/ 111 w 111"/>
                  <a:gd name="T18" fmla="*/ 47 h 47"/>
                </a:gdLst>
                <a:ahLst/>
                <a:cxnLst>
                  <a:cxn ang="T10">
                    <a:pos x="T0" y="T1"/>
                  </a:cxn>
                  <a:cxn ang="T11">
                    <a:pos x="T2" y="T3"/>
                  </a:cxn>
                  <a:cxn ang="T12">
                    <a:pos x="T4" y="T5"/>
                  </a:cxn>
                  <a:cxn ang="T13">
                    <a:pos x="T6" y="T7"/>
                  </a:cxn>
                  <a:cxn ang="T14">
                    <a:pos x="T8" y="T9"/>
                  </a:cxn>
                </a:cxnLst>
                <a:rect l="T15" t="T16" r="T17" b="T18"/>
                <a:pathLst>
                  <a:path w="111" h="47">
                    <a:moveTo>
                      <a:pt x="0" y="31"/>
                    </a:moveTo>
                    <a:lnTo>
                      <a:pt x="0" y="0"/>
                    </a:lnTo>
                    <a:lnTo>
                      <a:pt x="111" y="31"/>
                    </a:lnTo>
                    <a:lnTo>
                      <a:pt x="0" y="47"/>
                    </a:lnTo>
                    <a:lnTo>
                      <a:pt x="0" y="31"/>
                    </a:lnTo>
                    <a:close/>
                  </a:path>
                </a:pathLst>
              </a:custGeom>
              <a:solidFill>
                <a:srgbClr val="000000"/>
              </a:solidFill>
              <a:ln w="36513">
                <a:solidFill>
                  <a:srgbClr val="000000"/>
                </a:solidFill>
                <a:round/>
                <a:headEnd/>
                <a:tailEnd/>
              </a:ln>
            </p:spPr>
            <p:txBody>
              <a:bodyPr/>
              <a:lstStyle/>
              <a:p>
                <a:endParaRPr lang="en-US"/>
              </a:p>
            </p:txBody>
          </p:sp>
          <p:sp>
            <p:nvSpPr>
              <p:cNvPr id="46115" name="Line 71"/>
              <p:cNvSpPr>
                <a:spLocks noChangeShapeType="1"/>
              </p:cNvSpPr>
              <p:nvPr/>
            </p:nvSpPr>
            <p:spPr bwMode="auto">
              <a:xfrm>
                <a:off x="981" y="2848"/>
                <a:ext cx="41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6" name="Freeform 72"/>
              <p:cNvSpPr>
                <a:spLocks/>
              </p:cNvSpPr>
              <p:nvPr/>
            </p:nvSpPr>
            <p:spPr bwMode="auto">
              <a:xfrm>
                <a:off x="3464" y="2042"/>
                <a:ext cx="94" cy="79"/>
              </a:xfrm>
              <a:custGeom>
                <a:avLst/>
                <a:gdLst>
                  <a:gd name="T0" fmla="*/ 79 w 94"/>
                  <a:gd name="T1" fmla="*/ 31 h 79"/>
                  <a:gd name="T2" fmla="*/ 94 w 94"/>
                  <a:gd name="T3" fmla="*/ 47 h 79"/>
                  <a:gd name="T4" fmla="*/ 0 w 94"/>
                  <a:gd name="T5" fmla="*/ 79 h 79"/>
                  <a:gd name="T6" fmla="*/ 63 w 94"/>
                  <a:gd name="T7" fmla="*/ 0 h 79"/>
                  <a:gd name="T8" fmla="*/ 79 w 94"/>
                  <a:gd name="T9" fmla="*/ 31 h 79"/>
                  <a:gd name="T10" fmla="*/ 0 60000 65536"/>
                  <a:gd name="T11" fmla="*/ 0 60000 65536"/>
                  <a:gd name="T12" fmla="*/ 0 60000 65536"/>
                  <a:gd name="T13" fmla="*/ 0 60000 65536"/>
                  <a:gd name="T14" fmla="*/ 0 60000 65536"/>
                  <a:gd name="T15" fmla="*/ 0 w 94"/>
                  <a:gd name="T16" fmla="*/ 0 h 79"/>
                  <a:gd name="T17" fmla="*/ 94 w 94"/>
                  <a:gd name="T18" fmla="*/ 79 h 79"/>
                </a:gdLst>
                <a:ahLst/>
                <a:cxnLst>
                  <a:cxn ang="T10">
                    <a:pos x="T0" y="T1"/>
                  </a:cxn>
                  <a:cxn ang="T11">
                    <a:pos x="T2" y="T3"/>
                  </a:cxn>
                  <a:cxn ang="T12">
                    <a:pos x="T4" y="T5"/>
                  </a:cxn>
                  <a:cxn ang="T13">
                    <a:pos x="T6" y="T7"/>
                  </a:cxn>
                  <a:cxn ang="T14">
                    <a:pos x="T8" y="T9"/>
                  </a:cxn>
                </a:cxnLst>
                <a:rect l="T15" t="T16" r="T17" b="T18"/>
                <a:pathLst>
                  <a:path w="94" h="79">
                    <a:moveTo>
                      <a:pt x="79" y="31"/>
                    </a:moveTo>
                    <a:lnTo>
                      <a:pt x="94" y="47"/>
                    </a:lnTo>
                    <a:lnTo>
                      <a:pt x="0" y="79"/>
                    </a:lnTo>
                    <a:lnTo>
                      <a:pt x="63" y="0"/>
                    </a:lnTo>
                    <a:lnTo>
                      <a:pt x="79" y="31"/>
                    </a:lnTo>
                    <a:close/>
                  </a:path>
                </a:pathLst>
              </a:custGeom>
              <a:solidFill>
                <a:srgbClr val="000000"/>
              </a:solidFill>
              <a:ln w="36513">
                <a:solidFill>
                  <a:srgbClr val="000000"/>
                </a:solidFill>
                <a:round/>
                <a:headEnd/>
                <a:tailEnd/>
              </a:ln>
            </p:spPr>
            <p:txBody>
              <a:bodyPr/>
              <a:lstStyle/>
              <a:p>
                <a:endParaRPr lang="en-US"/>
              </a:p>
            </p:txBody>
          </p:sp>
          <p:sp>
            <p:nvSpPr>
              <p:cNvPr id="46117" name="Line 73"/>
              <p:cNvSpPr>
                <a:spLocks noChangeShapeType="1"/>
              </p:cNvSpPr>
              <p:nvPr/>
            </p:nvSpPr>
            <p:spPr bwMode="auto">
              <a:xfrm flipH="1">
                <a:off x="3543" y="1504"/>
                <a:ext cx="869" cy="569"/>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8" name="Freeform 74"/>
              <p:cNvSpPr>
                <a:spLocks/>
              </p:cNvSpPr>
              <p:nvPr/>
            </p:nvSpPr>
            <p:spPr bwMode="auto">
              <a:xfrm>
                <a:off x="5061" y="2753"/>
                <a:ext cx="95" cy="48"/>
              </a:xfrm>
              <a:custGeom>
                <a:avLst/>
                <a:gdLst>
                  <a:gd name="T0" fmla="*/ 0 w 95"/>
                  <a:gd name="T1" fmla="*/ 16 h 48"/>
                  <a:gd name="T2" fmla="*/ 15 w 95"/>
                  <a:gd name="T3" fmla="*/ 0 h 48"/>
                  <a:gd name="T4" fmla="*/ 95 w 95"/>
                  <a:gd name="T5" fmla="*/ 48 h 48"/>
                  <a:gd name="T6" fmla="*/ 0 w 95"/>
                  <a:gd name="T7" fmla="*/ 48 h 48"/>
                  <a:gd name="T8" fmla="*/ 0 w 95"/>
                  <a:gd name="T9" fmla="*/ 16 h 48"/>
                  <a:gd name="T10" fmla="*/ 0 60000 65536"/>
                  <a:gd name="T11" fmla="*/ 0 60000 65536"/>
                  <a:gd name="T12" fmla="*/ 0 60000 65536"/>
                  <a:gd name="T13" fmla="*/ 0 60000 65536"/>
                  <a:gd name="T14" fmla="*/ 0 60000 65536"/>
                  <a:gd name="T15" fmla="*/ 0 w 95"/>
                  <a:gd name="T16" fmla="*/ 0 h 48"/>
                  <a:gd name="T17" fmla="*/ 95 w 95"/>
                  <a:gd name="T18" fmla="*/ 48 h 48"/>
                </a:gdLst>
                <a:ahLst/>
                <a:cxnLst>
                  <a:cxn ang="T10">
                    <a:pos x="T0" y="T1"/>
                  </a:cxn>
                  <a:cxn ang="T11">
                    <a:pos x="T2" y="T3"/>
                  </a:cxn>
                  <a:cxn ang="T12">
                    <a:pos x="T4" y="T5"/>
                  </a:cxn>
                  <a:cxn ang="T13">
                    <a:pos x="T6" y="T7"/>
                  </a:cxn>
                  <a:cxn ang="T14">
                    <a:pos x="T8" y="T9"/>
                  </a:cxn>
                </a:cxnLst>
                <a:rect l="T15" t="T16" r="T17" b="T18"/>
                <a:pathLst>
                  <a:path w="95" h="48">
                    <a:moveTo>
                      <a:pt x="0" y="16"/>
                    </a:moveTo>
                    <a:lnTo>
                      <a:pt x="15" y="0"/>
                    </a:lnTo>
                    <a:lnTo>
                      <a:pt x="95" y="48"/>
                    </a:lnTo>
                    <a:lnTo>
                      <a:pt x="0" y="48"/>
                    </a:lnTo>
                    <a:lnTo>
                      <a:pt x="0" y="16"/>
                    </a:lnTo>
                    <a:close/>
                  </a:path>
                </a:pathLst>
              </a:custGeom>
              <a:solidFill>
                <a:srgbClr val="000000"/>
              </a:solidFill>
              <a:ln w="36513">
                <a:solidFill>
                  <a:srgbClr val="000000"/>
                </a:solidFill>
                <a:round/>
                <a:headEnd/>
                <a:tailEnd/>
              </a:ln>
            </p:spPr>
            <p:txBody>
              <a:bodyPr/>
              <a:lstStyle/>
              <a:p>
                <a:endParaRPr lang="en-US"/>
              </a:p>
            </p:txBody>
          </p:sp>
          <p:sp>
            <p:nvSpPr>
              <p:cNvPr id="46119" name="Line 75"/>
              <p:cNvSpPr>
                <a:spLocks noChangeShapeType="1"/>
              </p:cNvSpPr>
              <p:nvPr/>
            </p:nvSpPr>
            <p:spPr bwMode="auto">
              <a:xfrm>
                <a:off x="3464" y="2279"/>
                <a:ext cx="1597" cy="49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0" name="Freeform 76"/>
              <p:cNvSpPr>
                <a:spLocks/>
              </p:cNvSpPr>
              <p:nvPr/>
            </p:nvSpPr>
            <p:spPr bwMode="auto">
              <a:xfrm>
                <a:off x="2214" y="1805"/>
                <a:ext cx="443" cy="1502"/>
              </a:xfrm>
              <a:custGeom>
                <a:avLst/>
                <a:gdLst>
                  <a:gd name="T0" fmla="*/ 48 w 443"/>
                  <a:gd name="T1" fmla="*/ 15 h 1502"/>
                  <a:gd name="T2" fmla="*/ 301 w 443"/>
                  <a:gd name="T3" fmla="*/ 348 h 1502"/>
                  <a:gd name="T4" fmla="*/ 0 w 443"/>
                  <a:gd name="T5" fmla="*/ 585 h 1502"/>
                  <a:gd name="T6" fmla="*/ 253 w 443"/>
                  <a:gd name="T7" fmla="*/ 822 h 1502"/>
                  <a:gd name="T8" fmla="*/ 0 w 443"/>
                  <a:gd name="T9" fmla="*/ 1091 h 1502"/>
                  <a:gd name="T10" fmla="*/ 301 w 443"/>
                  <a:gd name="T11" fmla="*/ 1502 h 1502"/>
                  <a:gd name="T12" fmla="*/ 427 w 443"/>
                  <a:gd name="T13" fmla="*/ 1486 h 1502"/>
                  <a:gd name="T14" fmla="*/ 143 w 443"/>
                  <a:gd name="T15" fmla="*/ 1091 h 1502"/>
                  <a:gd name="T16" fmla="*/ 396 w 443"/>
                  <a:gd name="T17" fmla="*/ 838 h 1502"/>
                  <a:gd name="T18" fmla="*/ 159 w 443"/>
                  <a:gd name="T19" fmla="*/ 585 h 1502"/>
                  <a:gd name="T20" fmla="*/ 443 w 443"/>
                  <a:gd name="T21" fmla="*/ 332 h 1502"/>
                  <a:gd name="T22" fmla="*/ 190 w 443"/>
                  <a:gd name="T23" fmla="*/ 0 h 1502"/>
                  <a:gd name="T24" fmla="*/ 48 w 443"/>
                  <a:gd name="T25" fmla="*/ 15 h 1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3"/>
                  <a:gd name="T40" fmla="*/ 0 h 1502"/>
                  <a:gd name="T41" fmla="*/ 443 w 443"/>
                  <a:gd name="T42" fmla="*/ 1502 h 1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3" h="1502">
                    <a:moveTo>
                      <a:pt x="48" y="15"/>
                    </a:moveTo>
                    <a:lnTo>
                      <a:pt x="301" y="348"/>
                    </a:lnTo>
                    <a:lnTo>
                      <a:pt x="0" y="585"/>
                    </a:lnTo>
                    <a:lnTo>
                      <a:pt x="253" y="822"/>
                    </a:lnTo>
                    <a:lnTo>
                      <a:pt x="0" y="1091"/>
                    </a:lnTo>
                    <a:lnTo>
                      <a:pt x="301" y="1502"/>
                    </a:lnTo>
                    <a:lnTo>
                      <a:pt x="427" y="1486"/>
                    </a:lnTo>
                    <a:lnTo>
                      <a:pt x="143" y="1091"/>
                    </a:lnTo>
                    <a:lnTo>
                      <a:pt x="396" y="838"/>
                    </a:lnTo>
                    <a:lnTo>
                      <a:pt x="159" y="585"/>
                    </a:lnTo>
                    <a:lnTo>
                      <a:pt x="443" y="332"/>
                    </a:lnTo>
                    <a:lnTo>
                      <a:pt x="190" y="0"/>
                    </a:lnTo>
                    <a:lnTo>
                      <a:pt x="48" y="15"/>
                    </a:lnTo>
                    <a:close/>
                  </a:path>
                </a:pathLst>
              </a:custGeom>
              <a:solidFill>
                <a:srgbClr val="FFFFFF"/>
              </a:solidFill>
              <a:ln w="36513">
                <a:solidFill>
                  <a:srgbClr val="FFFFFF"/>
                </a:solidFill>
                <a:round/>
                <a:headEnd/>
                <a:tailEnd/>
              </a:ln>
            </p:spPr>
            <p:txBody>
              <a:bodyPr/>
              <a:lstStyle/>
              <a:p>
                <a:endParaRPr lang="en-US"/>
              </a:p>
            </p:txBody>
          </p:sp>
          <p:sp>
            <p:nvSpPr>
              <p:cNvPr id="46121" name="Line 77"/>
              <p:cNvSpPr>
                <a:spLocks noChangeShapeType="1"/>
              </p:cNvSpPr>
              <p:nvPr/>
            </p:nvSpPr>
            <p:spPr bwMode="auto">
              <a:xfrm flipH="1">
                <a:off x="2395" y="1567"/>
                <a:ext cx="152" cy="292"/>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2" name="Rectangle 78"/>
              <p:cNvSpPr>
                <a:spLocks noChangeArrowheads="1"/>
              </p:cNvSpPr>
              <p:nvPr/>
            </p:nvSpPr>
            <p:spPr bwMode="auto">
              <a:xfrm>
                <a:off x="1589" y="276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Arial" charset="0"/>
                  </a:rPr>
                  <a:t>B</a:t>
                </a:r>
                <a:endParaRPr lang="en-GB" altLang="en-US">
                  <a:latin typeface="Times" charset="0"/>
                </a:endParaRPr>
              </a:p>
            </p:txBody>
          </p:sp>
        </p:gr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17500" y="52388"/>
            <a:ext cx="7302500" cy="1431925"/>
          </a:xfrm>
        </p:spPr>
        <p:txBody>
          <a:bodyPr/>
          <a:lstStyle/>
          <a:p>
            <a:pPr eaLnBrk="1" hangingPunct="1"/>
            <a:r>
              <a:rPr lang="en-US" altLang="en-US"/>
              <a:t>Available Copies with Validation</a:t>
            </a:r>
          </a:p>
        </p:txBody>
      </p:sp>
      <p:sp>
        <p:nvSpPr>
          <p:cNvPr id="47107" name="Rectangle 3"/>
          <p:cNvSpPr>
            <a:spLocks noGrp="1" noChangeArrowheads="1"/>
          </p:cNvSpPr>
          <p:nvPr>
            <p:ph idx="1"/>
          </p:nvPr>
        </p:nvSpPr>
        <p:spPr/>
        <p:txBody>
          <a:bodyPr/>
          <a:lstStyle/>
          <a:p>
            <a:pPr eaLnBrk="1" hangingPunct="1"/>
            <a:r>
              <a:rPr lang="en-US" altLang="en-US"/>
              <a:t>This optimistic approach allows updates in different partitions of a network.  When the partition is corrected, conflicts must be detected and compensating actions must be taken.  Therefore, this approach is limited to situations in which such compensation is possible.</a:t>
            </a:r>
          </a:p>
        </p:txBody>
      </p:sp>
      <p:sp>
        <p:nvSpPr>
          <p:cNvPr id="471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B6350D6-40D3-2547-AEE2-9223EE8F5CB9}" type="slidenum">
              <a:rPr lang="en-US" altLang="en-US">
                <a:latin typeface="Arial" charset="0"/>
              </a:rPr>
              <a:pPr/>
              <a:t>41</a:t>
            </a:fld>
            <a:endParaRPr lang="en-US" altLang="en-US">
              <a:latin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17500" y="762000"/>
            <a:ext cx="7607300" cy="762000"/>
          </a:xfrm>
        </p:spPr>
        <p:txBody>
          <a:bodyPr/>
          <a:lstStyle/>
          <a:p>
            <a:pPr eaLnBrk="1" hangingPunct="1"/>
            <a:r>
              <a:rPr lang="en-US" altLang="en-US"/>
              <a:t>Quorum Consensus Methods</a:t>
            </a:r>
          </a:p>
        </p:txBody>
      </p:sp>
      <p:sp>
        <p:nvSpPr>
          <p:cNvPr id="48131" name="Rectangle 3"/>
          <p:cNvSpPr>
            <a:spLocks noGrp="1" noChangeArrowheads="1"/>
          </p:cNvSpPr>
          <p:nvPr>
            <p:ph idx="1"/>
          </p:nvPr>
        </p:nvSpPr>
        <p:spPr>
          <a:xfrm>
            <a:off x="228600" y="1752600"/>
            <a:ext cx="8610600" cy="4267200"/>
          </a:xfrm>
        </p:spPr>
        <p:txBody>
          <a:bodyPr/>
          <a:lstStyle/>
          <a:p>
            <a:pPr algn="just" eaLnBrk="1" hangingPunct="1"/>
            <a:r>
              <a:rPr lang="en-US" altLang="en-US" sz="3200"/>
              <a:t>Quorum consensus is a pessimistic approach to replicated transactions. A quorum is a subgroup of RMs that is large enough to give it the right to carry out transactions even if some RMs are not available.  This limits updates to a single subset of the RMs, which update other RMs after a partition is corrected.</a:t>
            </a:r>
          </a:p>
        </p:txBody>
      </p:sp>
      <p:sp>
        <p:nvSpPr>
          <p:cNvPr id="481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1F5F5E5-BF14-ED45-AFF5-4C7BAA80CC55}" type="slidenum">
              <a:rPr lang="en-US" altLang="en-US">
                <a:latin typeface="Arial" charset="0"/>
              </a:rPr>
              <a:pPr/>
              <a:t>42</a:t>
            </a:fld>
            <a:endParaRPr lang="en-US" altLang="en-US">
              <a:latin typeface="Arial"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a:t>Gifford’s File Replication</a:t>
            </a:r>
          </a:p>
        </p:txBody>
      </p:sp>
      <p:sp>
        <p:nvSpPr>
          <p:cNvPr id="49155" name="Rectangle 3"/>
          <p:cNvSpPr>
            <a:spLocks noGrp="1" noChangeArrowheads="1"/>
          </p:cNvSpPr>
          <p:nvPr>
            <p:ph idx="1"/>
          </p:nvPr>
        </p:nvSpPr>
        <p:spPr>
          <a:xfrm>
            <a:off x="228600" y="1676400"/>
            <a:ext cx="8382000" cy="4191000"/>
          </a:xfrm>
        </p:spPr>
        <p:txBody>
          <a:bodyPr/>
          <a:lstStyle/>
          <a:p>
            <a:pPr eaLnBrk="1" hangingPunct="1"/>
            <a:r>
              <a:rPr lang="en-US" altLang="en-US" sz="2800"/>
              <a:t>Gifford devised a Quorum scheme in which a number of votes is assigned to each copy of a replicated file.  A certain number of votes are required for either read or update operations, with writes limited to subsets of more than half the RMs.  The rest of the RMs will be updated as a background task when they are available. Copies of data without enough read votes are considered </a:t>
            </a:r>
            <a:r>
              <a:rPr lang="en-US" altLang="en-US" sz="2800">
                <a:solidFill>
                  <a:schemeClr val="hlink"/>
                </a:solidFill>
              </a:rPr>
              <a:t>weak copies</a:t>
            </a:r>
            <a:r>
              <a:rPr lang="en-US" altLang="en-US" sz="2800"/>
              <a:t> and may be read locally with limits assumed on their currency and quality.</a:t>
            </a:r>
          </a:p>
        </p:txBody>
      </p:sp>
      <p:sp>
        <p:nvSpPr>
          <p:cNvPr id="491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3C60C41-E272-6D43-848D-6B317ABF46B5}" type="slidenum">
              <a:rPr lang="en-US" altLang="en-US">
                <a:latin typeface="Arial" charset="0"/>
              </a:rPr>
              <a:pPr/>
              <a:t>43</a:t>
            </a:fld>
            <a:endParaRPr lang="en-US" altLang="en-US">
              <a:latin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a:t>Gifford Examples</a:t>
            </a:r>
          </a:p>
        </p:txBody>
      </p:sp>
      <p:sp>
        <p:nvSpPr>
          <p:cNvPr id="50179" name="Rectangle 3"/>
          <p:cNvSpPr>
            <a:spLocks noGrp="1" noChangeArrowheads="1"/>
          </p:cNvSpPr>
          <p:nvPr>
            <p:ph idx="1"/>
          </p:nvPr>
        </p:nvSpPr>
        <p:spPr>
          <a:xfrm>
            <a:off x="152400" y="1676400"/>
            <a:ext cx="8991600" cy="4572000"/>
          </a:xfrm>
        </p:spPr>
        <p:txBody>
          <a:bodyPr/>
          <a:lstStyle/>
          <a:p>
            <a:pPr eaLnBrk="1" hangingPunct="1"/>
            <a:r>
              <a:rPr lang="en-US" altLang="en-US" sz="2800"/>
              <a:t>The next slide shows three examples from Gifford, all assuming a blocking probability of 0.01 for each RM.</a:t>
            </a:r>
          </a:p>
          <a:p>
            <a:pPr eaLnBrk="1" hangingPunct="1"/>
            <a:r>
              <a:rPr lang="en-US" altLang="en-US" sz="2800"/>
              <a:t>Example 1 is configured for performance, with a high read-to-write ratio and a single replica manager.</a:t>
            </a:r>
          </a:p>
          <a:p>
            <a:pPr eaLnBrk="1" hangingPunct="1"/>
            <a:r>
              <a:rPr lang="en-US" altLang="en-US" sz="2800"/>
              <a:t>Example 2 is configured for a moderate read-to-write ratio with a primary network and two remote networks. Reads can be local, but writes must access a remote network.</a:t>
            </a:r>
          </a:p>
          <a:p>
            <a:pPr eaLnBrk="1" hangingPunct="1"/>
            <a:r>
              <a:rPr lang="en-US" altLang="en-US" sz="2800"/>
              <a:t>Example 3 is configured for a very high read-to-write ratio, with fast reads, but writes must go to all copies.</a:t>
            </a:r>
          </a:p>
        </p:txBody>
      </p:sp>
      <p:sp>
        <p:nvSpPr>
          <p:cNvPr id="501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D5190E6-BCD6-3344-BF18-B7A41EACF6E4}" type="slidenum">
              <a:rPr lang="en-US" altLang="en-US">
                <a:latin typeface="Arial" charset="0"/>
              </a:rPr>
              <a:pPr/>
              <a:t>44</a:t>
            </a:fld>
            <a:endParaRPr lang="en-US" altLang="en-US">
              <a:latin typeface="Arial"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17500" y="52388"/>
            <a:ext cx="7302500" cy="1431925"/>
          </a:xfrm>
        </p:spPr>
        <p:txBody>
          <a:bodyPr/>
          <a:lstStyle/>
          <a:p>
            <a:pPr eaLnBrk="1" hangingPunct="1"/>
            <a:r>
              <a:rPr lang="en-GB" altLang="en-US"/>
              <a:t>Gifford’s quorum consensus examples (text, page 650)</a:t>
            </a:r>
            <a:endParaRPr lang="en-US" altLang="en-US"/>
          </a:p>
        </p:txBody>
      </p:sp>
      <p:sp>
        <p:nvSpPr>
          <p:cNvPr id="5120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D535EBB-F088-9A41-B077-2A384EBCBD80}" type="slidenum">
              <a:rPr lang="en-US" altLang="en-US">
                <a:latin typeface="Arial" charset="0"/>
              </a:rPr>
              <a:pPr/>
              <a:t>45</a:t>
            </a:fld>
            <a:endParaRPr lang="en-US" altLang="en-US">
              <a:latin typeface="Arial" charset="0"/>
            </a:endParaRPr>
          </a:p>
        </p:txBody>
      </p:sp>
      <p:grpSp>
        <p:nvGrpSpPr>
          <p:cNvPr id="51204" name="Group 151"/>
          <p:cNvGrpSpPr>
            <a:grpSpLocks/>
          </p:cNvGrpSpPr>
          <p:nvPr/>
        </p:nvGrpSpPr>
        <p:grpSpPr bwMode="auto">
          <a:xfrm>
            <a:off x="1524000" y="1524000"/>
            <a:ext cx="6096000" cy="5181600"/>
            <a:chOff x="960" y="960"/>
            <a:chExt cx="3840" cy="3264"/>
          </a:xfrm>
        </p:grpSpPr>
        <p:sp>
          <p:nvSpPr>
            <p:cNvPr id="51205" name="Rectangle 3"/>
            <p:cNvSpPr>
              <a:spLocks noChangeArrowheads="1"/>
            </p:cNvSpPr>
            <p:nvPr/>
          </p:nvSpPr>
          <p:spPr bwMode="auto">
            <a:xfrm>
              <a:off x="960" y="960"/>
              <a:ext cx="3840" cy="326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06" name="Rectangle 4"/>
            <p:cNvSpPr>
              <a:spLocks noChangeArrowheads="1"/>
            </p:cNvSpPr>
            <p:nvPr/>
          </p:nvSpPr>
          <p:spPr bwMode="auto">
            <a:xfrm>
              <a:off x="1096" y="3068"/>
              <a:ext cx="3548" cy="26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07" name="Rectangle 5"/>
            <p:cNvSpPr>
              <a:spLocks noChangeArrowheads="1"/>
            </p:cNvSpPr>
            <p:nvPr/>
          </p:nvSpPr>
          <p:spPr bwMode="auto">
            <a:xfrm>
              <a:off x="1104" y="1056"/>
              <a:ext cx="3548" cy="26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08" name="Rectangle 6"/>
            <p:cNvSpPr>
              <a:spLocks noChangeArrowheads="1"/>
            </p:cNvSpPr>
            <p:nvPr/>
          </p:nvSpPr>
          <p:spPr bwMode="auto">
            <a:xfrm>
              <a:off x="4619" y="992"/>
              <a:ext cx="10"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09" name="Rectangle 7"/>
            <p:cNvSpPr>
              <a:spLocks noChangeArrowheads="1"/>
            </p:cNvSpPr>
            <p:nvPr/>
          </p:nvSpPr>
          <p:spPr bwMode="auto">
            <a:xfrm>
              <a:off x="1951" y="1350"/>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10" name="Rectangle 8"/>
            <p:cNvSpPr>
              <a:spLocks noChangeArrowheads="1"/>
            </p:cNvSpPr>
            <p:nvPr/>
          </p:nvSpPr>
          <p:spPr bwMode="auto">
            <a:xfrm>
              <a:off x="2942" y="1350"/>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11" name="Rectangle 9"/>
            <p:cNvSpPr>
              <a:spLocks noChangeArrowheads="1"/>
            </p:cNvSpPr>
            <p:nvPr/>
          </p:nvSpPr>
          <p:spPr bwMode="auto">
            <a:xfrm>
              <a:off x="3504" y="1350"/>
              <a:ext cx="1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12" name="Rectangle 10"/>
            <p:cNvSpPr>
              <a:spLocks noChangeArrowheads="1"/>
            </p:cNvSpPr>
            <p:nvPr/>
          </p:nvSpPr>
          <p:spPr bwMode="auto">
            <a:xfrm>
              <a:off x="4067" y="1350"/>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13" name="Rectangle 11"/>
            <p:cNvSpPr>
              <a:spLocks noChangeArrowheads="1"/>
            </p:cNvSpPr>
            <p:nvPr/>
          </p:nvSpPr>
          <p:spPr bwMode="auto">
            <a:xfrm>
              <a:off x="2942" y="1534"/>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14" name="Rectangle 12"/>
            <p:cNvSpPr>
              <a:spLocks noChangeArrowheads="1"/>
            </p:cNvSpPr>
            <p:nvPr/>
          </p:nvSpPr>
          <p:spPr bwMode="auto">
            <a:xfrm>
              <a:off x="2942" y="1718"/>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15" name="Rectangle 13"/>
            <p:cNvSpPr>
              <a:spLocks noChangeArrowheads="1"/>
            </p:cNvSpPr>
            <p:nvPr/>
          </p:nvSpPr>
          <p:spPr bwMode="auto">
            <a:xfrm>
              <a:off x="1951" y="1912"/>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16" name="Rectangle 14"/>
            <p:cNvSpPr>
              <a:spLocks noChangeArrowheads="1"/>
            </p:cNvSpPr>
            <p:nvPr/>
          </p:nvSpPr>
          <p:spPr bwMode="auto">
            <a:xfrm>
              <a:off x="2942" y="1912"/>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17" name="Rectangle 15"/>
            <p:cNvSpPr>
              <a:spLocks noChangeArrowheads="1"/>
            </p:cNvSpPr>
            <p:nvPr/>
          </p:nvSpPr>
          <p:spPr bwMode="auto">
            <a:xfrm>
              <a:off x="3504" y="1912"/>
              <a:ext cx="1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18" name="Rectangle 16"/>
            <p:cNvSpPr>
              <a:spLocks noChangeArrowheads="1"/>
            </p:cNvSpPr>
            <p:nvPr/>
          </p:nvSpPr>
          <p:spPr bwMode="auto">
            <a:xfrm>
              <a:off x="4067" y="1912"/>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19" name="Rectangle 17"/>
            <p:cNvSpPr>
              <a:spLocks noChangeArrowheads="1"/>
            </p:cNvSpPr>
            <p:nvPr/>
          </p:nvSpPr>
          <p:spPr bwMode="auto">
            <a:xfrm>
              <a:off x="2942" y="1912"/>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20" name="Rectangle 18"/>
            <p:cNvSpPr>
              <a:spLocks noChangeArrowheads="1"/>
            </p:cNvSpPr>
            <p:nvPr/>
          </p:nvSpPr>
          <p:spPr bwMode="auto">
            <a:xfrm>
              <a:off x="2942" y="2096"/>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21" name="Rectangle 19"/>
            <p:cNvSpPr>
              <a:spLocks noChangeArrowheads="1"/>
            </p:cNvSpPr>
            <p:nvPr/>
          </p:nvSpPr>
          <p:spPr bwMode="auto">
            <a:xfrm>
              <a:off x="2942" y="2280"/>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22" name="Rectangle 20"/>
            <p:cNvSpPr>
              <a:spLocks noChangeArrowheads="1"/>
            </p:cNvSpPr>
            <p:nvPr/>
          </p:nvSpPr>
          <p:spPr bwMode="auto">
            <a:xfrm>
              <a:off x="1951" y="2474"/>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23" name="Rectangle 21"/>
            <p:cNvSpPr>
              <a:spLocks noChangeArrowheads="1"/>
            </p:cNvSpPr>
            <p:nvPr/>
          </p:nvSpPr>
          <p:spPr bwMode="auto">
            <a:xfrm>
              <a:off x="2942" y="2474"/>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24" name="Rectangle 22"/>
            <p:cNvSpPr>
              <a:spLocks noChangeArrowheads="1"/>
            </p:cNvSpPr>
            <p:nvPr/>
          </p:nvSpPr>
          <p:spPr bwMode="auto">
            <a:xfrm>
              <a:off x="3504" y="2474"/>
              <a:ext cx="1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25" name="Rectangle 23"/>
            <p:cNvSpPr>
              <a:spLocks noChangeArrowheads="1"/>
            </p:cNvSpPr>
            <p:nvPr/>
          </p:nvSpPr>
          <p:spPr bwMode="auto">
            <a:xfrm>
              <a:off x="4067" y="2474"/>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26" name="Rectangle 24"/>
            <p:cNvSpPr>
              <a:spLocks noChangeArrowheads="1"/>
            </p:cNvSpPr>
            <p:nvPr/>
          </p:nvSpPr>
          <p:spPr bwMode="auto">
            <a:xfrm>
              <a:off x="2942" y="2474"/>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27" name="Rectangle 25"/>
            <p:cNvSpPr>
              <a:spLocks noChangeArrowheads="1"/>
            </p:cNvSpPr>
            <p:nvPr/>
          </p:nvSpPr>
          <p:spPr bwMode="auto">
            <a:xfrm>
              <a:off x="2942" y="2658"/>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28" name="Rectangle 26"/>
            <p:cNvSpPr>
              <a:spLocks noChangeArrowheads="1"/>
            </p:cNvSpPr>
            <p:nvPr/>
          </p:nvSpPr>
          <p:spPr bwMode="auto">
            <a:xfrm>
              <a:off x="1951" y="2852"/>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29" name="Rectangle 27"/>
            <p:cNvSpPr>
              <a:spLocks noChangeArrowheads="1"/>
            </p:cNvSpPr>
            <p:nvPr/>
          </p:nvSpPr>
          <p:spPr bwMode="auto">
            <a:xfrm>
              <a:off x="2942" y="2852"/>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30" name="Rectangle 28"/>
            <p:cNvSpPr>
              <a:spLocks noChangeArrowheads="1"/>
            </p:cNvSpPr>
            <p:nvPr/>
          </p:nvSpPr>
          <p:spPr bwMode="auto">
            <a:xfrm>
              <a:off x="3504" y="2852"/>
              <a:ext cx="1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31" name="Rectangle 29"/>
            <p:cNvSpPr>
              <a:spLocks noChangeArrowheads="1"/>
            </p:cNvSpPr>
            <p:nvPr/>
          </p:nvSpPr>
          <p:spPr bwMode="auto">
            <a:xfrm>
              <a:off x="4067" y="2852"/>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32" name="Rectangle 30"/>
            <p:cNvSpPr>
              <a:spLocks noChangeArrowheads="1"/>
            </p:cNvSpPr>
            <p:nvPr/>
          </p:nvSpPr>
          <p:spPr bwMode="auto">
            <a:xfrm>
              <a:off x="1736" y="3404"/>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33" name="Rectangle 31"/>
            <p:cNvSpPr>
              <a:spLocks noChangeArrowheads="1"/>
            </p:cNvSpPr>
            <p:nvPr/>
          </p:nvSpPr>
          <p:spPr bwMode="auto">
            <a:xfrm>
              <a:off x="2942" y="3404"/>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34" name="Rectangle 32"/>
            <p:cNvSpPr>
              <a:spLocks noChangeArrowheads="1"/>
            </p:cNvSpPr>
            <p:nvPr/>
          </p:nvSpPr>
          <p:spPr bwMode="auto">
            <a:xfrm>
              <a:off x="3504" y="3404"/>
              <a:ext cx="1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35" name="Rectangle 33"/>
            <p:cNvSpPr>
              <a:spLocks noChangeArrowheads="1"/>
            </p:cNvSpPr>
            <p:nvPr/>
          </p:nvSpPr>
          <p:spPr bwMode="auto">
            <a:xfrm>
              <a:off x="4067" y="3404"/>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36" name="Rectangle 34"/>
            <p:cNvSpPr>
              <a:spLocks noChangeArrowheads="1"/>
            </p:cNvSpPr>
            <p:nvPr/>
          </p:nvSpPr>
          <p:spPr bwMode="auto">
            <a:xfrm>
              <a:off x="1736" y="3404"/>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37" name="Rectangle 35"/>
            <p:cNvSpPr>
              <a:spLocks noChangeArrowheads="1"/>
            </p:cNvSpPr>
            <p:nvPr/>
          </p:nvSpPr>
          <p:spPr bwMode="auto">
            <a:xfrm>
              <a:off x="2942" y="3404"/>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38" name="Rectangle 36"/>
            <p:cNvSpPr>
              <a:spLocks noChangeArrowheads="1"/>
            </p:cNvSpPr>
            <p:nvPr/>
          </p:nvSpPr>
          <p:spPr bwMode="auto">
            <a:xfrm>
              <a:off x="1736" y="3588"/>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39" name="Rectangle 37"/>
            <p:cNvSpPr>
              <a:spLocks noChangeArrowheads="1"/>
            </p:cNvSpPr>
            <p:nvPr/>
          </p:nvSpPr>
          <p:spPr bwMode="auto">
            <a:xfrm>
              <a:off x="2942" y="3588"/>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40" name="Rectangle 38"/>
            <p:cNvSpPr>
              <a:spLocks noChangeArrowheads="1"/>
            </p:cNvSpPr>
            <p:nvPr/>
          </p:nvSpPr>
          <p:spPr bwMode="auto">
            <a:xfrm>
              <a:off x="1736" y="3782"/>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41" name="Rectangle 39"/>
            <p:cNvSpPr>
              <a:spLocks noChangeArrowheads="1"/>
            </p:cNvSpPr>
            <p:nvPr/>
          </p:nvSpPr>
          <p:spPr bwMode="auto">
            <a:xfrm>
              <a:off x="2942" y="3782"/>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42" name="Rectangle 40"/>
            <p:cNvSpPr>
              <a:spLocks noChangeArrowheads="1"/>
            </p:cNvSpPr>
            <p:nvPr/>
          </p:nvSpPr>
          <p:spPr bwMode="auto">
            <a:xfrm>
              <a:off x="3504" y="3782"/>
              <a:ext cx="1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43" name="Rectangle 41"/>
            <p:cNvSpPr>
              <a:spLocks noChangeArrowheads="1"/>
            </p:cNvSpPr>
            <p:nvPr/>
          </p:nvSpPr>
          <p:spPr bwMode="auto">
            <a:xfrm>
              <a:off x="4067" y="3782"/>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44" name="Rectangle 42"/>
            <p:cNvSpPr>
              <a:spLocks noChangeArrowheads="1"/>
            </p:cNvSpPr>
            <p:nvPr/>
          </p:nvSpPr>
          <p:spPr bwMode="auto">
            <a:xfrm>
              <a:off x="1736" y="3782"/>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45" name="Rectangle 43"/>
            <p:cNvSpPr>
              <a:spLocks noChangeArrowheads="1"/>
            </p:cNvSpPr>
            <p:nvPr/>
          </p:nvSpPr>
          <p:spPr bwMode="auto">
            <a:xfrm>
              <a:off x="2942" y="3782"/>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46" name="Rectangle 44"/>
            <p:cNvSpPr>
              <a:spLocks noChangeArrowheads="1"/>
            </p:cNvSpPr>
            <p:nvPr/>
          </p:nvSpPr>
          <p:spPr bwMode="auto">
            <a:xfrm>
              <a:off x="1736" y="3966"/>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47" name="Rectangle 45"/>
            <p:cNvSpPr>
              <a:spLocks noChangeArrowheads="1"/>
            </p:cNvSpPr>
            <p:nvPr/>
          </p:nvSpPr>
          <p:spPr bwMode="auto">
            <a:xfrm>
              <a:off x="1736" y="4160"/>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48" name="Rectangle 46"/>
            <p:cNvSpPr>
              <a:spLocks noChangeArrowheads="1"/>
            </p:cNvSpPr>
            <p:nvPr/>
          </p:nvSpPr>
          <p:spPr bwMode="auto">
            <a:xfrm>
              <a:off x="2942" y="3966"/>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49" name="Rectangle 47"/>
            <p:cNvSpPr>
              <a:spLocks noChangeArrowheads="1"/>
            </p:cNvSpPr>
            <p:nvPr/>
          </p:nvSpPr>
          <p:spPr bwMode="auto">
            <a:xfrm>
              <a:off x="2942" y="4160"/>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50" name="Rectangle 48"/>
            <p:cNvSpPr>
              <a:spLocks noChangeArrowheads="1"/>
            </p:cNvSpPr>
            <p:nvPr/>
          </p:nvSpPr>
          <p:spPr bwMode="auto">
            <a:xfrm>
              <a:off x="3504" y="4160"/>
              <a:ext cx="1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51" name="Rectangle 49"/>
            <p:cNvSpPr>
              <a:spLocks noChangeArrowheads="1"/>
            </p:cNvSpPr>
            <p:nvPr/>
          </p:nvSpPr>
          <p:spPr bwMode="auto">
            <a:xfrm>
              <a:off x="4067" y="4160"/>
              <a:ext cx="10"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52" name="Rectangle 50"/>
            <p:cNvSpPr>
              <a:spLocks noChangeArrowheads="1"/>
            </p:cNvSpPr>
            <p:nvPr/>
          </p:nvSpPr>
          <p:spPr bwMode="auto">
            <a:xfrm>
              <a:off x="2869" y="1137"/>
              <a:ext cx="5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Example 1</a:t>
              </a:r>
              <a:endParaRPr lang="en-GB" altLang="en-US">
                <a:latin typeface="Times" charset="0"/>
              </a:endParaRPr>
            </a:p>
          </p:txBody>
        </p:sp>
        <p:sp>
          <p:nvSpPr>
            <p:cNvPr id="51253" name="Rectangle 51"/>
            <p:cNvSpPr>
              <a:spLocks noChangeArrowheads="1"/>
            </p:cNvSpPr>
            <p:nvPr/>
          </p:nvSpPr>
          <p:spPr bwMode="auto">
            <a:xfrm>
              <a:off x="3475" y="1137"/>
              <a:ext cx="5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Example 2</a:t>
              </a:r>
              <a:endParaRPr lang="en-GB" altLang="en-US">
                <a:latin typeface="Times" charset="0"/>
              </a:endParaRPr>
            </a:p>
          </p:txBody>
        </p:sp>
        <p:sp>
          <p:nvSpPr>
            <p:cNvPr id="51254" name="Rectangle 52"/>
            <p:cNvSpPr>
              <a:spLocks noChangeArrowheads="1"/>
            </p:cNvSpPr>
            <p:nvPr/>
          </p:nvSpPr>
          <p:spPr bwMode="auto">
            <a:xfrm>
              <a:off x="4082" y="1137"/>
              <a:ext cx="5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Example 3</a:t>
              </a:r>
              <a:endParaRPr lang="en-GB" altLang="en-US">
                <a:latin typeface="Times" charset="0"/>
              </a:endParaRPr>
            </a:p>
          </p:txBody>
        </p:sp>
        <p:sp>
          <p:nvSpPr>
            <p:cNvPr id="51255" name="Rectangle 53"/>
            <p:cNvSpPr>
              <a:spLocks noChangeArrowheads="1"/>
            </p:cNvSpPr>
            <p:nvPr/>
          </p:nvSpPr>
          <p:spPr bwMode="auto">
            <a:xfrm>
              <a:off x="1127" y="1375"/>
              <a:ext cx="4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Latency</a:t>
              </a:r>
              <a:endParaRPr lang="en-GB" altLang="en-US">
                <a:latin typeface="Times" charset="0"/>
              </a:endParaRPr>
            </a:p>
          </p:txBody>
        </p:sp>
        <p:sp>
          <p:nvSpPr>
            <p:cNvPr id="51256" name="Rectangle 54"/>
            <p:cNvSpPr>
              <a:spLocks noChangeArrowheads="1"/>
            </p:cNvSpPr>
            <p:nvPr/>
          </p:nvSpPr>
          <p:spPr bwMode="auto">
            <a:xfrm>
              <a:off x="1505" y="137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  </a:t>
              </a:r>
              <a:endParaRPr lang="en-GB" altLang="en-US">
                <a:latin typeface="Times" charset="0"/>
              </a:endParaRPr>
            </a:p>
          </p:txBody>
        </p:sp>
        <p:sp>
          <p:nvSpPr>
            <p:cNvPr id="51257" name="Rectangle 55"/>
            <p:cNvSpPr>
              <a:spLocks noChangeArrowheads="1"/>
            </p:cNvSpPr>
            <p:nvPr/>
          </p:nvSpPr>
          <p:spPr bwMode="auto">
            <a:xfrm>
              <a:off x="1965" y="1405"/>
              <a:ext cx="4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Replica 1</a:t>
              </a:r>
              <a:endParaRPr lang="en-GB" altLang="en-US">
                <a:latin typeface="Times" charset="0"/>
              </a:endParaRPr>
            </a:p>
          </p:txBody>
        </p:sp>
        <p:sp>
          <p:nvSpPr>
            <p:cNvPr id="51258" name="Rectangle 56"/>
            <p:cNvSpPr>
              <a:spLocks noChangeArrowheads="1"/>
            </p:cNvSpPr>
            <p:nvPr/>
          </p:nvSpPr>
          <p:spPr bwMode="auto">
            <a:xfrm>
              <a:off x="2957" y="1375"/>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75</a:t>
              </a:r>
              <a:endParaRPr lang="en-GB" altLang="en-US">
                <a:latin typeface="Times" charset="0"/>
              </a:endParaRPr>
            </a:p>
          </p:txBody>
        </p:sp>
        <p:sp>
          <p:nvSpPr>
            <p:cNvPr id="51259" name="Rectangle 57"/>
            <p:cNvSpPr>
              <a:spLocks noChangeArrowheads="1"/>
            </p:cNvSpPr>
            <p:nvPr/>
          </p:nvSpPr>
          <p:spPr bwMode="auto">
            <a:xfrm>
              <a:off x="3519" y="1375"/>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75</a:t>
              </a:r>
              <a:endParaRPr lang="en-GB" altLang="en-US">
                <a:latin typeface="Times" charset="0"/>
              </a:endParaRPr>
            </a:p>
          </p:txBody>
        </p:sp>
        <p:sp>
          <p:nvSpPr>
            <p:cNvPr id="51260" name="Rectangle 58"/>
            <p:cNvSpPr>
              <a:spLocks noChangeArrowheads="1"/>
            </p:cNvSpPr>
            <p:nvPr/>
          </p:nvSpPr>
          <p:spPr bwMode="auto">
            <a:xfrm>
              <a:off x="4082" y="1375"/>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75</a:t>
              </a:r>
              <a:endParaRPr lang="en-GB" altLang="en-US">
                <a:latin typeface="Times" charset="0"/>
              </a:endParaRPr>
            </a:p>
          </p:txBody>
        </p:sp>
        <p:sp>
          <p:nvSpPr>
            <p:cNvPr id="51261" name="Rectangle 59"/>
            <p:cNvSpPr>
              <a:spLocks noChangeArrowheads="1"/>
            </p:cNvSpPr>
            <p:nvPr/>
          </p:nvSpPr>
          <p:spPr bwMode="auto">
            <a:xfrm>
              <a:off x="1951" y="1350"/>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62" name="Rectangle 60"/>
            <p:cNvSpPr>
              <a:spLocks noChangeArrowheads="1"/>
            </p:cNvSpPr>
            <p:nvPr/>
          </p:nvSpPr>
          <p:spPr bwMode="auto">
            <a:xfrm>
              <a:off x="3504" y="1350"/>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63" name="Rectangle 61"/>
            <p:cNvSpPr>
              <a:spLocks noChangeArrowheads="1"/>
            </p:cNvSpPr>
            <p:nvPr/>
          </p:nvSpPr>
          <p:spPr bwMode="auto">
            <a:xfrm>
              <a:off x="4067" y="1350"/>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64" name="Rectangle 62"/>
            <p:cNvSpPr>
              <a:spLocks noChangeArrowheads="1"/>
            </p:cNvSpPr>
            <p:nvPr/>
          </p:nvSpPr>
          <p:spPr bwMode="auto">
            <a:xfrm>
              <a:off x="1127" y="1559"/>
              <a:ext cx="7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(milliseconds)</a:t>
              </a:r>
              <a:endParaRPr lang="en-GB" altLang="en-US">
                <a:latin typeface="Times" charset="0"/>
              </a:endParaRPr>
            </a:p>
          </p:txBody>
        </p:sp>
        <p:sp>
          <p:nvSpPr>
            <p:cNvPr id="51265" name="Rectangle 63"/>
            <p:cNvSpPr>
              <a:spLocks noChangeArrowheads="1"/>
            </p:cNvSpPr>
            <p:nvPr/>
          </p:nvSpPr>
          <p:spPr bwMode="auto">
            <a:xfrm>
              <a:off x="1965" y="1589"/>
              <a:ext cx="4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Replica 2</a:t>
              </a:r>
              <a:endParaRPr lang="en-GB" altLang="en-US">
                <a:latin typeface="Times" charset="0"/>
              </a:endParaRPr>
            </a:p>
          </p:txBody>
        </p:sp>
        <p:sp>
          <p:nvSpPr>
            <p:cNvPr id="51266" name="Rectangle 64"/>
            <p:cNvSpPr>
              <a:spLocks noChangeArrowheads="1"/>
            </p:cNvSpPr>
            <p:nvPr/>
          </p:nvSpPr>
          <p:spPr bwMode="auto">
            <a:xfrm>
              <a:off x="2957" y="1559"/>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65</a:t>
              </a:r>
              <a:endParaRPr lang="en-GB" altLang="en-US">
                <a:latin typeface="Times" charset="0"/>
              </a:endParaRPr>
            </a:p>
          </p:txBody>
        </p:sp>
        <p:sp>
          <p:nvSpPr>
            <p:cNvPr id="51267" name="Rectangle 65"/>
            <p:cNvSpPr>
              <a:spLocks noChangeArrowheads="1"/>
            </p:cNvSpPr>
            <p:nvPr/>
          </p:nvSpPr>
          <p:spPr bwMode="auto">
            <a:xfrm>
              <a:off x="3519" y="1559"/>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100</a:t>
              </a:r>
              <a:endParaRPr lang="en-GB" altLang="en-US">
                <a:latin typeface="Times" charset="0"/>
              </a:endParaRPr>
            </a:p>
          </p:txBody>
        </p:sp>
        <p:sp>
          <p:nvSpPr>
            <p:cNvPr id="51268" name="Rectangle 66"/>
            <p:cNvSpPr>
              <a:spLocks noChangeArrowheads="1"/>
            </p:cNvSpPr>
            <p:nvPr/>
          </p:nvSpPr>
          <p:spPr bwMode="auto">
            <a:xfrm>
              <a:off x="4082" y="1559"/>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750</a:t>
              </a:r>
              <a:endParaRPr lang="en-GB" altLang="en-US">
                <a:latin typeface="Times" charset="0"/>
              </a:endParaRPr>
            </a:p>
          </p:txBody>
        </p:sp>
        <p:sp>
          <p:nvSpPr>
            <p:cNvPr id="51269" name="Rectangle 67"/>
            <p:cNvSpPr>
              <a:spLocks noChangeArrowheads="1"/>
            </p:cNvSpPr>
            <p:nvPr/>
          </p:nvSpPr>
          <p:spPr bwMode="auto">
            <a:xfrm>
              <a:off x="1951" y="1534"/>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70" name="Rectangle 68"/>
            <p:cNvSpPr>
              <a:spLocks noChangeArrowheads="1"/>
            </p:cNvSpPr>
            <p:nvPr/>
          </p:nvSpPr>
          <p:spPr bwMode="auto">
            <a:xfrm>
              <a:off x="3504" y="1534"/>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71" name="Rectangle 69"/>
            <p:cNvSpPr>
              <a:spLocks noChangeArrowheads="1"/>
            </p:cNvSpPr>
            <p:nvPr/>
          </p:nvSpPr>
          <p:spPr bwMode="auto">
            <a:xfrm>
              <a:off x="4067" y="1534"/>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72" name="Rectangle 70"/>
            <p:cNvSpPr>
              <a:spLocks noChangeArrowheads="1"/>
            </p:cNvSpPr>
            <p:nvPr/>
          </p:nvSpPr>
          <p:spPr bwMode="auto">
            <a:xfrm>
              <a:off x="1965" y="1773"/>
              <a:ext cx="4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Replica 3</a:t>
              </a:r>
              <a:endParaRPr lang="en-GB" altLang="en-US">
                <a:latin typeface="Times" charset="0"/>
              </a:endParaRPr>
            </a:p>
          </p:txBody>
        </p:sp>
        <p:sp>
          <p:nvSpPr>
            <p:cNvPr id="51273" name="Rectangle 71"/>
            <p:cNvSpPr>
              <a:spLocks noChangeArrowheads="1"/>
            </p:cNvSpPr>
            <p:nvPr/>
          </p:nvSpPr>
          <p:spPr bwMode="auto">
            <a:xfrm>
              <a:off x="2957" y="174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65</a:t>
              </a:r>
              <a:endParaRPr lang="en-GB" altLang="en-US">
                <a:latin typeface="Times" charset="0"/>
              </a:endParaRPr>
            </a:p>
          </p:txBody>
        </p:sp>
        <p:sp>
          <p:nvSpPr>
            <p:cNvPr id="51274" name="Rectangle 72"/>
            <p:cNvSpPr>
              <a:spLocks noChangeArrowheads="1"/>
            </p:cNvSpPr>
            <p:nvPr/>
          </p:nvSpPr>
          <p:spPr bwMode="auto">
            <a:xfrm>
              <a:off x="3519" y="1743"/>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750</a:t>
              </a:r>
              <a:endParaRPr lang="en-GB" altLang="en-US">
                <a:latin typeface="Times" charset="0"/>
              </a:endParaRPr>
            </a:p>
          </p:txBody>
        </p:sp>
        <p:sp>
          <p:nvSpPr>
            <p:cNvPr id="51275" name="Rectangle 73"/>
            <p:cNvSpPr>
              <a:spLocks noChangeArrowheads="1"/>
            </p:cNvSpPr>
            <p:nvPr/>
          </p:nvSpPr>
          <p:spPr bwMode="auto">
            <a:xfrm>
              <a:off x="4082" y="1743"/>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750</a:t>
              </a:r>
              <a:endParaRPr lang="en-GB" altLang="en-US">
                <a:latin typeface="Times" charset="0"/>
              </a:endParaRPr>
            </a:p>
          </p:txBody>
        </p:sp>
        <p:sp>
          <p:nvSpPr>
            <p:cNvPr id="51276" name="Rectangle 74"/>
            <p:cNvSpPr>
              <a:spLocks noChangeArrowheads="1"/>
            </p:cNvSpPr>
            <p:nvPr/>
          </p:nvSpPr>
          <p:spPr bwMode="auto">
            <a:xfrm>
              <a:off x="1951" y="1718"/>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77" name="Rectangle 75"/>
            <p:cNvSpPr>
              <a:spLocks noChangeArrowheads="1"/>
            </p:cNvSpPr>
            <p:nvPr/>
          </p:nvSpPr>
          <p:spPr bwMode="auto">
            <a:xfrm>
              <a:off x="3504" y="1718"/>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78" name="Rectangle 76"/>
            <p:cNvSpPr>
              <a:spLocks noChangeArrowheads="1"/>
            </p:cNvSpPr>
            <p:nvPr/>
          </p:nvSpPr>
          <p:spPr bwMode="auto">
            <a:xfrm>
              <a:off x="4067" y="1718"/>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79" name="Rectangle 77"/>
            <p:cNvSpPr>
              <a:spLocks noChangeArrowheads="1"/>
            </p:cNvSpPr>
            <p:nvPr/>
          </p:nvSpPr>
          <p:spPr bwMode="auto">
            <a:xfrm>
              <a:off x="1127" y="1937"/>
              <a:ext cx="3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Voting</a:t>
              </a:r>
              <a:endParaRPr lang="en-GB" altLang="en-US">
                <a:latin typeface="Times" charset="0"/>
              </a:endParaRPr>
            </a:p>
          </p:txBody>
        </p:sp>
        <p:sp>
          <p:nvSpPr>
            <p:cNvPr id="51280" name="Rectangle 78"/>
            <p:cNvSpPr>
              <a:spLocks noChangeArrowheads="1"/>
            </p:cNvSpPr>
            <p:nvPr/>
          </p:nvSpPr>
          <p:spPr bwMode="auto">
            <a:xfrm>
              <a:off x="1444" y="193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  </a:t>
              </a:r>
              <a:endParaRPr lang="en-GB" altLang="en-US">
                <a:latin typeface="Times" charset="0"/>
              </a:endParaRPr>
            </a:p>
          </p:txBody>
        </p:sp>
        <p:sp>
          <p:nvSpPr>
            <p:cNvPr id="51281" name="Rectangle 79"/>
            <p:cNvSpPr>
              <a:spLocks noChangeArrowheads="1"/>
            </p:cNvSpPr>
            <p:nvPr/>
          </p:nvSpPr>
          <p:spPr bwMode="auto">
            <a:xfrm>
              <a:off x="1965" y="1967"/>
              <a:ext cx="4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Replica 1</a:t>
              </a:r>
              <a:endParaRPr lang="en-GB" altLang="en-US">
                <a:latin typeface="Times" charset="0"/>
              </a:endParaRPr>
            </a:p>
          </p:txBody>
        </p:sp>
        <p:sp>
          <p:nvSpPr>
            <p:cNvPr id="51282" name="Rectangle 80"/>
            <p:cNvSpPr>
              <a:spLocks noChangeArrowheads="1"/>
            </p:cNvSpPr>
            <p:nvPr/>
          </p:nvSpPr>
          <p:spPr bwMode="auto">
            <a:xfrm>
              <a:off x="2957" y="193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1</a:t>
              </a:r>
              <a:endParaRPr lang="en-GB" altLang="en-US">
                <a:latin typeface="Times" charset="0"/>
              </a:endParaRPr>
            </a:p>
          </p:txBody>
        </p:sp>
        <p:sp>
          <p:nvSpPr>
            <p:cNvPr id="51283" name="Rectangle 81"/>
            <p:cNvSpPr>
              <a:spLocks noChangeArrowheads="1"/>
            </p:cNvSpPr>
            <p:nvPr/>
          </p:nvSpPr>
          <p:spPr bwMode="auto">
            <a:xfrm>
              <a:off x="3519" y="193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2</a:t>
              </a:r>
              <a:endParaRPr lang="en-GB" altLang="en-US">
                <a:latin typeface="Times" charset="0"/>
              </a:endParaRPr>
            </a:p>
          </p:txBody>
        </p:sp>
        <p:sp>
          <p:nvSpPr>
            <p:cNvPr id="51284" name="Rectangle 82"/>
            <p:cNvSpPr>
              <a:spLocks noChangeArrowheads="1"/>
            </p:cNvSpPr>
            <p:nvPr/>
          </p:nvSpPr>
          <p:spPr bwMode="auto">
            <a:xfrm>
              <a:off x="4082" y="193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1</a:t>
              </a:r>
              <a:endParaRPr lang="en-GB" altLang="en-US">
                <a:latin typeface="Times" charset="0"/>
              </a:endParaRPr>
            </a:p>
          </p:txBody>
        </p:sp>
        <p:sp>
          <p:nvSpPr>
            <p:cNvPr id="51285" name="Rectangle 83"/>
            <p:cNvSpPr>
              <a:spLocks noChangeArrowheads="1"/>
            </p:cNvSpPr>
            <p:nvPr/>
          </p:nvSpPr>
          <p:spPr bwMode="auto">
            <a:xfrm>
              <a:off x="1951" y="1912"/>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86" name="Rectangle 84"/>
            <p:cNvSpPr>
              <a:spLocks noChangeArrowheads="1"/>
            </p:cNvSpPr>
            <p:nvPr/>
          </p:nvSpPr>
          <p:spPr bwMode="auto">
            <a:xfrm>
              <a:off x="3504" y="1912"/>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87" name="Rectangle 85"/>
            <p:cNvSpPr>
              <a:spLocks noChangeArrowheads="1"/>
            </p:cNvSpPr>
            <p:nvPr/>
          </p:nvSpPr>
          <p:spPr bwMode="auto">
            <a:xfrm>
              <a:off x="4067" y="1912"/>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88" name="Rectangle 86"/>
            <p:cNvSpPr>
              <a:spLocks noChangeArrowheads="1"/>
            </p:cNvSpPr>
            <p:nvPr/>
          </p:nvSpPr>
          <p:spPr bwMode="auto">
            <a:xfrm>
              <a:off x="1127" y="2121"/>
              <a:ext cx="6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configuration</a:t>
              </a:r>
              <a:endParaRPr lang="en-GB" altLang="en-US">
                <a:latin typeface="Times" charset="0"/>
              </a:endParaRPr>
            </a:p>
          </p:txBody>
        </p:sp>
        <p:sp>
          <p:nvSpPr>
            <p:cNvPr id="51289" name="Rectangle 87"/>
            <p:cNvSpPr>
              <a:spLocks noChangeArrowheads="1"/>
            </p:cNvSpPr>
            <p:nvPr/>
          </p:nvSpPr>
          <p:spPr bwMode="auto">
            <a:xfrm>
              <a:off x="1965" y="2151"/>
              <a:ext cx="4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Replica 2</a:t>
              </a:r>
              <a:endParaRPr lang="en-GB" altLang="en-US">
                <a:latin typeface="Times" charset="0"/>
              </a:endParaRPr>
            </a:p>
          </p:txBody>
        </p:sp>
        <p:sp>
          <p:nvSpPr>
            <p:cNvPr id="51290" name="Rectangle 88"/>
            <p:cNvSpPr>
              <a:spLocks noChangeArrowheads="1"/>
            </p:cNvSpPr>
            <p:nvPr/>
          </p:nvSpPr>
          <p:spPr bwMode="auto">
            <a:xfrm>
              <a:off x="2957" y="212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0</a:t>
              </a:r>
              <a:endParaRPr lang="en-GB" altLang="en-US">
                <a:latin typeface="Times" charset="0"/>
              </a:endParaRPr>
            </a:p>
          </p:txBody>
        </p:sp>
        <p:sp>
          <p:nvSpPr>
            <p:cNvPr id="51291" name="Rectangle 89"/>
            <p:cNvSpPr>
              <a:spLocks noChangeArrowheads="1"/>
            </p:cNvSpPr>
            <p:nvPr/>
          </p:nvSpPr>
          <p:spPr bwMode="auto">
            <a:xfrm>
              <a:off x="3519" y="212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1</a:t>
              </a:r>
              <a:endParaRPr lang="en-GB" altLang="en-US">
                <a:latin typeface="Times" charset="0"/>
              </a:endParaRPr>
            </a:p>
          </p:txBody>
        </p:sp>
        <p:sp>
          <p:nvSpPr>
            <p:cNvPr id="51292" name="Rectangle 90"/>
            <p:cNvSpPr>
              <a:spLocks noChangeArrowheads="1"/>
            </p:cNvSpPr>
            <p:nvPr/>
          </p:nvSpPr>
          <p:spPr bwMode="auto">
            <a:xfrm>
              <a:off x="4082" y="212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1</a:t>
              </a:r>
              <a:endParaRPr lang="en-GB" altLang="en-US">
                <a:latin typeface="Times" charset="0"/>
              </a:endParaRPr>
            </a:p>
          </p:txBody>
        </p:sp>
        <p:sp>
          <p:nvSpPr>
            <p:cNvPr id="51293" name="Rectangle 91"/>
            <p:cNvSpPr>
              <a:spLocks noChangeArrowheads="1"/>
            </p:cNvSpPr>
            <p:nvPr/>
          </p:nvSpPr>
          <p:spPr bwMode="auto">
            <a:xfrm>
              <a:off x="1951" y="2096"/>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94" name="Rectangle 92"/>
            <p:cNvSpPr>
              <a:spLocks noChangeArrowheads="1"/>
            </p:cNvSpPr>
            <p:nvPr/>
          </p:nvSpPr>
          <p:spPr bwMode="auto">
            <a:xfrm>
              <a:off x="3504" y="2096"/>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95" name="Rectangle 93"/>
            <p:cNvSpPr>
              <a:spLocks noChangeArrowheads="1"/>
            </p:cNvSpPr>
            <p:nvPr/>
          </p:nvSpPr>
          <p:spPr bwMode="auto">
            <a:xfrm>
              <a:off x="4067" y="2096"/>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296" name="Rectangle 94"/>
            <p:cNvSpPr>
              <a:spLocks noChangeArrowheads="1"/>
            </p:cNvSpPr>
            <p:nvPr/>
          </p:nvSpPr>
          <p:spPr bwMode="auto">
            <a:xfrm>
              <a:off x="1965" y="2335"/>
              <a:ext cx="4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Replica 3</a:t>
              </a:r>
              <a:endParaRPr lang="en-GB" altLang="en-US">
                <a:latin typeface="Times" charset="0"/>
              </a:endParaRPr>
            </a:p>
          </p:txBody>
        </p:sp>
        <p:sp>
          <p:nvSpPr>
            <p:cNvPr id="51297" name="Rectangle 95"/>
            <p:cNvSpPr>
              <a:spLocks noChangeArrowheads="1"/>
            </p:cNvSpPr>
            <p:nvPr/>
          </p:nvSpPr>
          <p:spPr bwMode="auto">
            <a:xfrm>
              <a:off x="2957" y="230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0</a:t>
              </a:r>
              <a:endParaRPr lang="en-GB" altLang="en-US">
                <a:latin typeface="Times" charset="0"/>
              </a:endParaRPr>
            </a:p>
          </p:txBody>
        </p:sp>
        <p:sp>
          <p:nvSpPr>
            <p:cNvPr id="51298" name="Rectangle 96"/>
            <p:cNvSpPr>
              <a:spLocks noChangeArrowheads="1"/>
            </p:cNvSpPr>
            <p:nvPr/>
          </p:nvSpPr>
          <p:spPr bwMode="auto">
            <a:xfrm>
              <a:off x="3519" y="230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1</a:t>
              </a:r>
              <a:endParaRPr lang="en-GB" altLang="en-US">
                <a:latin typeface="Times" charset="0"/>
              </a:endParaRPr>
            </a:p>
          </p:txBody>
        </p:sp>
        <p:sp>
          <p:nvSpPr>
            <p:cNvPr id="51299" name="Rectangle 97"/>
            <p:cNvSpPr>
              <a:spLocks noChangeArrowheads="1"/>
            </p:cNvSpPr>
            <p:nvPr/>
          </p:nvSpPr>
          <p:spPr bwMode="auto">
            <a:xfrm>
              <a:off x="4082" y="230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1</a:t>
              </a:r>
              <a:endParaRPr lang="en-GB" altLang="en-US">
                <a:latin typeface="Times" charset="0"/>
              </a:endParaRPr>
            </a:p>
          </p:txBody>
        </p:sp>
        <p:sp>
          <p:nvSpPr>
            <p:cNvPr id="51300" name="Rectangle 98"/>
            <p:cNvSpPr>
              <a:spLocks noChangeArrowheads="1"/>
            </p:cNvSpPr>
            <p:nvPr/>
          </p:nvSpPr>
          <p:spPr bwMode="auto">
            <a:xfrm>
              <a:off x="1951" y="2280"/>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01" name="Rectangle 99"/>
            <p:cNvSpPr>
              <a:spLocks noChangeArrowheads="1"/>
            </p:cNvSpPr>
            <p:nvPr/>
          </p:nvSpPr>
          <p:spPr bwMode="auto">
            <a:xfrm>
              <a:off x="3504" y="2280"/>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02" name="Rectangle 100"/>
            <p:cNvSpPr>
              <a:spLocks noChangeArrowheads="1"/>
            </p:cNvSpPr>
            <p:nvPr/>
          </p:nvSpPr>
          <p:spPr bwMode="auto">
            <a:xfrm>
              <a:off x="4067" y="2280"/>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03" name="Rectangle 101"/>
            <p:cNvSpPr>
              <a:spLocks noChangeArrowheads="1"/>
            </p:cNvSpPr>
            <p:nvPr/>
          </p:nvSpPr>
          <p:spPr bwMode="auto">
            <a:xfrm>
              <a:off x="1127" y="2499"/>
              <a:ext cx="42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Quorum</a:t>
              </a:r>
              <a:endParaRPr lang="en-GB" altLang="en-US">
                <a:latin typeface="Times" charset="0"/>
              </a:endParaRPr>
            </a:p>
          </p:txBody>
        </p:sp>
        <p:sp>
          <p:nvSpPr>
            <p:cNvPr id="51304" name="Rectangle 102"/>
            <p:cNvSpPr>
              <a:spLocks noChangeArrowheads="1"/>
            </p:cNvSpPr>
            <p:nvPr/>
          </p:nvSpPr>
          <p:spPr bwMode="auto">
            <a:xfrm>
              <a:off x="1965" y="2529"/>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R</a:t>
              </a:r>
              <a:endParaRPr lang="en-GB" altLang="en-US">
                <a:latin typeface="Times" charset="0"/>
              </a:endParaRPr>
            </a:p>
          </p:txBody>
        </p:sp>
        <p:sp>
          <p:nvSpPr>
            <p:cNvPr id="51305" name="Rectangle 103"/>
            <p:cNvSpPr>
              <a:spLocks noChangeArrowheads="1"/>
            </p:cNvSpPr>
            <p:nvPr/>
          </p:nvSpPr>
          <p:spPr bwMode="auto">
            <a:xfrm>
              <a:off x="2957" y="249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1</a:t>
              </a:r>
              <a:endParaRPr lang="en-GB" altLang="en-US">
                <a:latin typeface="Times" charset="0"/>
              </a:endParaRPr>
            </a:p>
          </p:txBody>
        </p:sp>
        <p:sp>
          <p:nvSpPr>
            <p:cNvPr id="51306" name="Rectangle 104"/>
            <p:cNvSpPr>
              <a:spLocks noChangeArrowheads="1"/>
            </p:cNvSpPr>
            <p:nvPr/>
          </p:nvSpPr>
          <p:spPr bwMode="auto">
            <a:xfrm>
              <a:off x="3519" y="249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2</a:t>
              </a:r>
              <a:endParaRPr lang="en-GB" altLang="en-US">
                <a:latin typeface="Times" charset="0"/>
              </a:endParaRPr>
            </a:p>
          </p:txBody>
        </p:sp>
        <p:sp>
          <p:nvSpPr>
            <p:cNvPr id="51307" name="Rectangle 105"/>
            <p:cNvSpPr>
              <a:spLocks noChangeArrowheads="1"/>
            </p:cNvSpPr>
            <p:nvPr/>
          </p:nvSpPr>
          <p:spPr bwMode="auto">
            <a:xfrm>
              <a:off x="4082" y="249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1</a:t>
              </a:r>
              <a:endParaRPr lang="en-GB" altLang="en-US">
                <a:latin typeface="Times" charset="0"/>
              </a:endParaRPr>
            </a:p>
          </p:txBody>
        </p:sp>
        <p:sp>
          <p:nvSpPr>
            <p:cNvPr id="51308" name="Rectangle 106"/>
            <p:cNvSpPr>
              <a:spLocks noChangeArrowheads="1"/>
            </p:cNvSpPr>
            <p:nvPr/>
          </p:nvSpPr>
          <p:spPr bwMode="auto">
            <a:xfrm>
              <a:off x="1951" y="2474"/>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09" name="Rectangle 107"/>
            <p:cNvSpPr>
              <a:spLocks noChangeArrowheads="1"/>
            </p:cNvSpPr>
            <p:nvPr/>
          </p:nvSpPr>
          <p:spPr bwMode="auto">
            <a:xfrm>
              <a:off x="3504" y="2474"/>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10" name="Rectangle 108"/>
            <p:cNvSpPr>
              <a:spLocks noChangeArrowheads="1"/>
            </p:cNvSpPr>
            <p:nvPr/>
          </p:nvSpPr>
          <p:spPr bwMode="auto">
            <a:xfrm>
              <a:off x="4067" y="2474"/>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11" name="Rectangle 109"/>
            <p:cNvSpPr>
              <a:spLocks noChangeArrowheads="1"/>
            </p:cNvSpPr>
            <p:nvPr/>
          </p:nvSpPr>
          <p:spPr bwMode="auto">
            <a:xfrm>
              <a:off x="1127" y="2683"/>
              <a:ext cx="2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sizes</a:t>
              </a:r>
              <a:endParaRPr lang="en-GB" altLang="en-US">
                <a:latin typeface="Times" charset="0"/>
              </a:endParaRPr>
            </a:p>
          </p:txBody>
        </p:sp>
        <p:sp>
          <p:nvSpPr>
            <p:cNvPr id="51312" name="Rectangle 110"/>
            <p:cNvSpPr>
              <a:spLocks noChangeArrowheads="1"/>
            </p:cNvSpPr>
            <p:nvPr/>
          </p:nvSpPr>
          <p:spPr bwMode="auto">
            <a:xfrm>
              <a:off x="1965" y="2713"/>
              <a:ext cx="1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W</a:t>
              </a:r>
              <a:endParaRPr lang="en-GB" altLang="en-US">
                <a:latin typeface="Times" charset="0"/>
              </a:endParaRPr>
            </a:p>
          </p:txBody>
        </p:sp>
        <p:sp>
          <p:nvSpPr>
            <p:cNvPr id="51313" name="Rectangle 111"/>
            <p:cNvSpPr>
              <a:spLocks noChangeArrowheads="1"/>
            </p:cNvSpPr>
            <p:nvPr/>
          </p:nvSpPr>
          <p:spPr bwMode="auto">
            <a:xfrm>
              <a:off x="2957" y="268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1</a:t>
              </a:r>
              <a:endParaRPr lang="en-GB" altLang="en-US">
                <a:latin typeface="Times" charset="0"/>
              </a:endParaRPr>
            </a:p>
          </p:txBody>
        </p:sp>
        <p:sp>
          <p:nvSpPr>
            <p:cNvPr id="51314" name="Rectangle 112"/>
            <p:cNvSpPr>
              <a:spLocks noChangeArrowheads="1"/>
            </p:cNvSpPr>
            <p:nvPr/>
          </p:nvSpPr>
          <p:spPr bwMode="auto">
            <a:xfrm>
              <a:off x="3519" y="268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3</a:t>
              </a:r>
              <a:endParaRPr lang="en-GB" altLang="en-US">
                <a:latin typeface="Times" charset="0"/>
              </a:endParaRPr>
            </a:p>
          </p:txBody>
        </p:sp>
        <p:sp>
          <p:nvSpPr>
            <p:cNvPr id="51315" name="Rectangle 113"/>
            <p:cNvSpPr>
              <a:spLocks noChangeArrowheads="1"/>
            </p:cNvSpPr>
            <p:nvPr/>
          </p:nvSpPr>
          <p:spPr bwMode="auto">
            <a:xfrm>
              <a:off x="4082" y="268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3</a:t>
              </a:r>
              <a:endParaRPr lang="en-GB" altLang="en-US">
                <a:latin typeface="Times" charset="0"/>
              </a:endParaRPr>
            </a:p>
          </p:txBody>
        </p:sp>
        <p:sp>
          <p:nvSpPr>
            <p:cNvPr id="51316" name="Rectangle 114"/>
            <p:cNvSpPr>
              <a:spLocks noChangeArrowheads="1"/>
            </p:cNvSpPr>
            <p:nvPr/>
          </p:nvSpPr>
          <p:spPr bwMode="auto">
            <a:xfrm>
              <a:off x="1951" y="2658"/>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17" name="Rectangle 115"/>
            <p:cNvSpPr>
              <a:spLocks noChangeArrowheads="1"/>
            </p:cNvSpPr>
            <p:nvPr/>
          </p:nvSpPr>
          <p:spPr bwMode="auto">
            <a:xfrm>
              <a:off x="3504" y="2658"/>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18" name="Rectangle 116"/>
            <p:cNvSpPr>
              <a:spLocks noChangeArrowheads="1"/>
            </p:cNvSpPr>
            <p:nvPr/>
          </p:nvSpPr>
          <p:spPr bwMode="auto">
            <a:xfrm>
              <a:off x="4067" y="2658"/>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19" name="Rectangle 117"/>
            <p:cNvSpPr>
              <a:spLocks noChangeArrowheads="1"/>
            </p:cNvSpPr>
            <p:nvPr/>
          </p:nvSpPr>
          <p:spPr bwMode="auto">
            <a:xfrm>
              <a:off x="1127" y="3125"/>
              <a:ext cx="17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Derived performance of file suite:</a:t>
              </a:r>
              <a:endParaRPr lang="en-GB" altLang="en-US">
                <a:latin typeface="Times" charset="0"/>
              </a:endParaRPr>
            </a:p>
          </p:txBody>
        </p:sp>
        <p:sp>
          <p:nvSpPr>
            <p:cNvPr id="51320" name="Rectangle 118"/>
            <p:cNvSpPr>
              <a:spLocks noChangeArrowheads="1"/>
            </p:cNvSpPr>
            <p:nvPr/>
          </p:nvSpPr>
          <p:spPr bwMode="auto">
            <a:xfrm>
              <a:off x="1127" y="3374"/>
              <a:ext cx="2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Read</a:t>
              </a:r>
              <a:endParaRPr lang="en-GB" altLang="en-US">
                <a:latin typeface="Times" charset="0"/>
              </a:endParaRPr>
            </a:p>
          </p:txBody>
        </p:sp>
        <p:sp>
          <p:nvSpPr>
            <p:cNvPr id="51321" name="Rectangle 119"/>
            <p:cNvSpPr>
              <a:spLocks noChangeArrowheads="1"/>
            </p:cNvSpPr>
            <p:nvPr/>
          </p:nvSpPr>
          <p:spPr bwMode="auto">
            <a:xfrm>
              <a:off x="1751" y="3404"/>
              <a:ext cx="4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Latency</a:t>
              </a:r>
              <a:endParaRPr lang="en-GB" altLang="en-US">
                <a:latin typeface="Times" charset="0"/>
              </a:endParaRPr>
            </a:p>
          </p:txBody>
        </p:sp>
        <p:sp>
          <p:nvSpPr>
            <p:cNvPr id="51322" name="Rectangle 120"/>
            <p:cNvSpPr>
              <a:spLocks noChangeArrowheads="1"/>
            </p:cNvSpPr>
            <p:nvPr/>
          </p:nvSpPr>
          <p:spPr bwMode="auto">
            <a:xfrm>
              <a:off x="2957" y="3404"/>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65</a:t>
              </a:r>
              <a:endParaRPr lang="en-GB" altLang="en-US">
                <a:latin typeface="Times" charset="0"/>
              </a:endParaRPr>
            </a:p>
          </p:txBody>
        </p:sp>
        <p:sp>
          <p:nvSpPr>
            <p:cNvPr id="51323" name="Rectangle 121"/>
            <p:cNvSpPr>
              <a:spLocks noChangeArrowheads="1"/>
            </p:cNvSpPr>
            <p:nvPr/>
          </p:nvSpPr>
          <p:spPr bwMode="auto">
            <a:xfrm>
              <a:off x="3519" y="3374"/>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75</a:t>
              </a:r>
              <a:endParaRPr lang="en-GB" altLang="en-US">
                <a:latin typeface="Times" charset="0"/>
              </a:endParaRPr>
            </a:p>
          </p:txBody>
        </p:sp>
        <p:sp>
          <p:nvSpPr>
            <p:cNvPr id="51324" name="Rectangle 122"/>
            <p:cNvSpPr>
              <a:spLocks noChangeArrowheads="1"/>
            </p:cNvSpPr>
            <p:nvPr/>
          </p:nvSpPr>
          <p:spPr bwMode="auto">
            <a:xfrm>
              <a:off x="4082" y="3374"/>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75</a:t>
              </a:r>
              <a:endParaRPr lang="en-GB" altLang="en-US">
                <a:latin typeface="Times" charset="0"/>
              </a:endParaRPr>
            </a:p>
          </p:txBody>
        </p:sp>
        <p:sp>
          <p:nvSpPr>
            <p:cNvPr id="51325" name="Rectangle 123"/>
            <p:cNvSpPr>
              <a:spLocks noChangeArrowheads="1"/>
            </p:cNvSpPr>
            <p:nvPr/>
          </p:nvSpPr>
          <p:spPr bwMode="auto">
            <a:xfrm>
              <a:off x="3504" y="3349"/>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26" name="Rectangle 124"/>
            <p:cNvSpPr>
              <a:spLocks noChangeArrowheads="1"/>
            </p:cNvSpPr>
            <p:nvPr/>
          </p:nvSpPr>
          <p:spPr bwMode="auto">
            <a:xfrm>
              <a:off x="4067" y="3349"/>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27" name="Rectangle 125"/>
            <p:cNvSpPr>
              <a:spLocks noChangeArrowheads="1"/>
            </p:cNvSpPr>
            <p:nvPr/>
          </p:nvSpPr>
          <p:spPr bwMode="auto">
            <a:xfrm>
              <a:off x="1751" y="3588"/>
              <a:ext cx="106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Blocking probability</a:t>
              </a:r>
              <a:endParaRPr lang="en-GB" altLang="en-US">
                <a:latin typeface="Times" charset="0"/>
              </a:endParaRPr>
            </a:p>
          </p:txBody>
        </p:sp>
        <p:sp>
          <p:nvSpPr>
            <p:cNvPr id="51328" name="Rectangle 126"/>
            <p:cNvSpPr>
              <a:spLocks noChangeArrowheads="1"/>
            </p:cNvSpPr>
            <p:nvPr/>
          </p:nvSpPr>
          <p:spPr bwMode="auto">
            <a:xfrm>
              <a:off x="2957" y="3588"/>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0.01</a:t>
              </a:r>
              <a:endParaRPr lang="en-GB" altLang="en-US">
                <a:latin typeface="Times" charset="0"/>
              </a:endParaRPr>
            </a:p>
          </p:txBody>
        </p:sp>
        <p:sp>
          <p:nvSpPr>
            <p:cNvPr id="51329" name="Rectangle 127"/>
            <p:cNvSpPr>
              <a:spLocks noChangeArrowheads="1"/>
            </p:cNvSpPr>
            <p:nvPr/>
          </p:nvSpPr>
          <p:spPr bwMode="auto">
            <a:xfrm>
              <a:off x="3519" y="3594"/>
              <a:ext cx="3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0.0002</a:t>
              </a:r>
              <a:endParaRPr lang="en-GB" altLang="en-US">
                <a:latin typeface="Times" charset="0"/>
              </a:endParaRPr>
            </a:p>
          </p:txBody>
        </p:sp>
        <p:sp>
          <p:nvSpPr>
            <p:cNvPr id="51330" name="Rectangle 128"/>
            <p:cNvSpPr>
              <a:spLocks noChangeArrowheads="1"/>
            </p:cNvSpPr>
            <p:nvPr/>
          </p:nvSpPr>
          <p:spPr bwMode="auto">
            <a:xfrm>
              <a:off x="4082" y="3594"/>
              <a:ext cx="4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0.000001</a:t>
              </a:r>
              <a:endParaRPr lang="en-GB" altLang="en-US">
                <a:latin typeface="Times" charset="0"/>
              </a:endParaRPr>
            </a:p>
          </p:txBody>
        </p:sp>
        <p:sp>
          <p:nvSpPr>
            <p:cNvPr id="51331" name="Rectangle 129"/>
            <p:cNvSpPr>
              <a:spLocks noChangeArrowheads="1"/>
            </p:cNvSpPr>
            <p:nvPr/>
          </p:nvSpPr>
          <p:spPr bwMode="auto">
            <a:xfrm>
              <a:off x="3504" y="3533"/>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32" name="Rectangle 130"/>
            <p:cNvSpPr>
              <a:spLocks noChangeArrowheads="1"/>
            </p:cNvSpPr>
            <p:nvPr/>
          </p:nvSpPr>
          <p:spPr bwMode="auto">
            <a:xfrm>
              <a:off x="4067" y="3533"/>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33" name="Rectangle 131"/>
            <p:cNvSpPr>
              <a:spLocks noChangeArrowheads="1"/>
            </p:cNvSpPr>
            <p:nvPr/>
          </p:nvSpPr>
          <p:spPr bwMode="auto">
            <a:xfrm>
              <a:off x="1127" y="3752"/>
              <a:ext cx="28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i="1">
                  <a:solidFill>
                    <a:srgbClr val="000000"/>
                  </a:solidFill>
                  <a:latin typeface="Times" charset="0"/>
                </a:rPr>
                <a:t>Write</a:t>
              </a:r>
              <a:endParaRPr lang="en-GB" altLang="en-US">
                <a:latin typeface="Times" charset="0"/>
              </a:endParaRPr>
            </a:p>
          </p:txBody>
        </p:sp>
        <p:sp>
          <p:nvSpPr>
            <p:cNvPr id="51334" name="Rectangle 132"/>
            <p:cNvSpPr>
              <a:spLocks noChangeArrowheads="1"/>
            </p:cNvSpPr>
            <p:nvPr/>
          </p:nvSpPr>
          <p:spPr bwMode="auto">
            <a:xfrm>
              <a:off x="1751" y="3783"/>
              <a:ext cx="4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Latency</a:t>
              </a:r>
              <a:endParaRPr lang="en-GB" altLang="en-US">
                <a:latin typeface="Times" charset="0"/>
              </a:endParaRPr>
            </a:p>
          </p:txBody>
        </p:sp>
        <p:sp>
          <p:nvSpPr>
            <p:cNvPr id="51335" name="Rectangle 133"/>
            <p:cNvSpPr>
              <a:spLocks noChangeArrowheads="1"/>
            </p:cNvSpPr>
            <p:nvPr/>
          </p:nvSpPr>
          <p:spPr bwMode="auto">
            <a:xfrm>
              <a:off x="2957" y="378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75</a:t>
              </a:r>
              <a:endParaRPr lang="en-GB" altLang="en-US">
                <a:latin typeface="Times" charset="0"/>
              </a:endParaRPr>
            </a:p>
          </p:txBody>
        </p:sp>
        <p:sp>
          <p:nvSpPr>
            <p:cNvPr id="51336" name="Rectangle 134"/>
            <p:cNvSpPr>
              <a:spLocks noChangeArrowheads="1"/>
            </p:cNvSpPr>
            <p:nvPr/>
          </p:nvSpPr>
          <p:spPr bwMode="auto">
            <a:xfrm>
              <a:off x="3519" y="3752"/>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100</a:t>
              </a:r>
              <a:endParaRPr lang="en-GB" altLang="en-US">
                <a:latin typeface="Times" charset="0"/>
              </a:endParaRPr>
            </a:p>
          </p:txBody>
        </p:sp>
        <p:sp>
          <p:nvSpPr>
            <p:cNvPr id="51337" name="Rectangle 135"/>
            <p:cNvSpPr>
              <a:spLocks noChangeArrowheads="1"/>
            </p:cNvSpPr>
            <p:nvPr/>
          </p:nvSpPr>
          <p:spPr bwMode="auto">
            <a:xfrm>
              <a:off x="4082" y="3752"/>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750</a:t>
              </a:r>
              <a:endParaRPr lang="en-GB" altLang="en-US">
                <a:latin typeface="Times" charset="0"/>
              </a:endParaRPr>
            </a:p>
          </p:txBody>
        </p:sp>
        <p:sp>
          <p:nvSpPr>
            <p:cNvPr id="51338" name="Rectangle 136"/>
            <p:cNvSpPr>
              <a:spLocks noChangeArrowheads="1"/>
            </p:cNvSpPr>
            <p:nvPr/>
          </p:nvSpPr>
          <p:spPr bwMode="auto">
            <a:xfrm>
              <a:off x="3504" y="3727"/>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39" name="Rectangle 137"/>
            <p:cNvSpPr>
              <a:spLocks noChangeArrowheads="1"/>
            </p:cNvSpPr>
            <p:nvPr/>
          </p:nvSpPr>
          <p:spPr bwMode="auto">
            <a:xfrm>
              <a:off x="4067" y="3727"/>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40" name="Rectangle 138"/>
            <p:cNvSpPr>
              <a:spLocks noChangeArrowheads="1"/>
            </p:cNvSpPr>
            <p:nvPr/>
          </p:nvSpPr>
          <p:spPr bwMode="auto">
            <a:xfrm>
              <a:off x="1751" y="3967"/>
              <a:ext cx="106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Blocking probability</a:t>
              </a:r>
              <a:endParaRPr lang="en-GB" altLang="en-US">
                <a:latin typeface="Times" charset="0"/>
              </a:endParaRPr>
            </a:p>
          </p:txBody>
        </p:sp>
        <p:sp>
          <p:nvSpPr>
            <p:cNvPr id="51341" name="Rectangle 139"/>
            <p:cNvSpPr>
              <a:spLocks noChangeArrowheads="1"/>
            </p:cNvSpPr>
            <p:nvPr/>
          </p:nvSpPr>
          <p:spPr bwMode="auto">
            <a:xfrm>
              <a:off x="2957" y="3967"/>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0.01</a:t>
              </a:r>
              <a:endParaRPr lang="en-GB" altLang="en-US">
                <a:latin typeface="Times" charset="0"/>
              </a:endParaRPr>
            </a:p>
          </p:txBody>
        </p:sp>
        <p:sp>
          <p:nvSpPr>
            <p:cNvPr id="51342" name="Rectangle 140"/>
            <p:cNvSpPr>
              <a:spLocks noChangeArrowheads="1"/>
            </p:cNvSpPr>
            <p:nvPr/>
          </p:nvSpPr>
          <p:spPr bwMode="auto">
            <a:xfrm>
              <a:off x="3519" y="3981"/>
              <a:ext cx="3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0.0101</a:t>
              </a:r>
              <a:endParaRPr lang="en-GB" altLang="en-US">
                <a:latin typeface="Times" charset="0"/>
              </a:endParaRPr>
            </a:p>
          </p:txBody>
        </p:sp>
        <p:sp>
          <p:nvSpPr>
            <p:cNvPr id="51343" name="Rectangle 141"/>
            <p:cNvSpPr>
              <a:spLocks noChangeArrowheads="1"/>
            </p:cNvSpPr>
            <p:nvPr/>
          </p:nvSpPr>
          <p:spPr bwMode="auto">
            <a:xfrm>
              <a:off x="4082" y="3981"/>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600">
                  <a:solidFill>
                    <a:srgbClr val="000000"/>
                  </a:solidFill>
                  <a:latin typeface="Times" charset="0"/>
                </a:rPr>
                <a:t>0.03</a:t>
              </a:r>
              <a:endParaRPr lang="en-GB" altLang="en-US">
                <a:latin typeface="Times" charset="0"/>
              </a:endParaRPr>
            </a:p>
          </p:txBody>
        </p:sp>
        <p:sp>
          <p:nvSpPr>
            <p:cNvPr id="51344" name="Rectangle 142"/>
            <p:cNvSpPr>
              <a:spLocks noChangeArrowheads="1"/>
            </p:cNvSpPr>
            <p:nvPr/>
          </p:nvSpPr>
          <p:spPr bwMode="auto">
            <a:xfrm>
              <a:off x="3504" y="3911"/>
              <a:ext cx="1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45" name="Rectangle 143"/>
            <p:cNvSpPr>
              <a:spLocks noChangeArrowheads="1"/>
            </p:cNvSpPr>
            <p:nvPr/>
          </p:nvSpPr>
          <p:spPr bwMode="auto">
            <a:xfrm>
              <a:off x="4067" y="3911"/>
              <a:ext cx="10"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1346" name="Line 144"/>
            <p:cNvSpPr>
              <a:spLocks noChangeShapeType="1"/>
            </p:cNvSpPr>
            <p:nvPr/>
          </p:nvSpPr>
          <p:spPr bwMode="auto">
            <a:xfrm>
              <a:off x="1105" y="1064"/>
              <a:ext cx="35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47" name="Line 145"/>
            <p:cNvSpPr>
              <a:spLocks noChangeShapeType="1"/>
            </p:cNvSpPr>
            <p:nvPr/>
          </p:nvSpPr>
          <p:spPr bwMode="auto">
            <a:xfrm>
              <a:off x="1105" y="1931"/>
              <a:ext cx="35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48" name="Line 146"/>
            <p:cNvSpPr>
              <a:spLocks noChangeShapeType="1"/>
            </p:cNvSpPr>
            <p:nvPr/>
          </p:nvSpPr>
          <p:spPr bwMode="auto">
            <a:xfrm>
              <a:off x="1105" y="2889"/>
              <a:ext cx="35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49" name="Line 147"/>
            <p:cNvSpPr>
              <a:spLocks noChangeShapeType="1"/>
            </p:cNvSpPr>
            <p:nvPr/>
          </p:nvSpPr>
          <p:spPr bwMode="auto">
            <a:xfrm>
              <a:off x="1096" y="3070"/>
              <a:ext cx="35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50" name="Line 148"/>
            <p:cNvSpPr>
              <a:spLocks noChangeShapeType="1"/>
            </p:cNvSpPr>
            <p:nvPr/>
          </p:nvSpPr>
          <p:spPr bwMode="auto">
            <a:xfrm>
              <a:off x="1105" y="3736"/>
              <a:ext cx="35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51" name="Line 149"/>
            <p:cNvSpPr>
              <a:spLocks noChangeShapeType="1"/>
            </p:cNvSpPr>
            <p:nvPr/>
          </p:nvSpPr>
          <p:spPr bwMode="auto">
            <a:xfrm>
              <a:off x="1105" y="4141"/>
              <a:ext cx="35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52" name="Line 150"/>
            <p:cNvSpPr>
              <a:spLocks noChangeShapeType="1"/>
            </p:cNvSpPr>
            <p:nvPr/>
          </p:nvSpPr>
          <p:spPr bwMode="auto">
            <a:xfrm>
              <a:off x="1105" y="2495"/>
              <a:ext cx="35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a:t>Virtual Partition Algorithm</a:t>
            </a:r>
          </a:p>
        </p:txBody>
      </p:sp>
      <p:sp>
        <p:nvSpPr>
          <p:cNvPr id="52227" name="Rectangle 3"/>
          <p:cNvSpPr>
            <a:spLocks noGrp="1" noChangeArrowheads="1"/>
          </p:cNvSpPr>
          <p:nvPr>
            <p:ph idx="1"/>
          </p:nvPr>
        </p:nvSpPr>
        <p:spPr>
          <a:xfrm>
            <a:off x="228600" y="1676400"/>
            <a:ext cx="8763000" cy="4495800"/>
          </a:xfrm>
        </p:spPr>
        <p:txBody>
          <a:bodyPr/>
          <a:lstStyle/>
          <a:p>
            <a:pPr eaLnBrk="1" hangingPunct="1"/>
            <a:r>
              <a:rPr lang="en-US" altLang="en-US" sz="2800"/>
              <a:t>This approach combines </a:t>
            </a:r>
            <a:r>
              <a:rPr lang="en-US" altLang="en-US" sz="2800">
                <a:solidFill>
                  <a:schemeClr val="hlink"/>
                </a:solidFill>
              </a:rPr>
              <a:t>Quorum Consensus</a:t>
            </a:r>
            <a:r>
              <a:rPr lang="en-US" altLang="en-US" sz="2800"/>
              <a:t> to handle partitions and </a:t>
            </a:r>
            <a:r>
              <a:rPr lang="en-US" altLang="en-US" sz="2800">
                <a:solidFill>
                  <a:schemeClr val="hlink"/>
                </a:solidFill>
              </a:rPr>
              <a:t>Available Copies</a:t>
            </a:r>
            <a:r>
              <a:rPr lang="en-US" altLang="en-US" sz="2800"/>
              <a:t> for faster read operations.  A </a:t>
            </a:r>
            <a:r>
              <a:rPr lang="en-US" altLang="en-US" sz="2800">
                <a:solidFill>
                  <a:schemeClr val="hlink"/>
                </a:solidFill>
              </a:rPr>
              <a:t>virtual partition</a:t>
            </a:r>
            <a:r>
              <a:rPr lang="en-US" altLang="en-US" sz="2800"/>
              <a:t> is an abstraction of a real partition and contains a set of replica managers.  </a:t>
            </a:r>
          </a:p>
          <a:p>
            <a:pPr eaLnBrk="1" hangingPunct="1"/>
            <a:r>
              <a:rPr lang="en-US" altLang="en-US" sz="2800"/>
              <a:t>Figure 15.13 shows an example of a write operation that is delayed until </a:t>
            </a:r>
            <a:r>
              <a:rPr lang="en-US" altLang="en-US" sz="2800">
                <a:solidFill>
                  <a:schemeClr val="hlink"/>
                </a:solidFill>
              </a:rPr>
              <a:t>X</a:t>
            </a:r>
            <a:r>
              <a:rPr lang="en-US" altLang="en-US" sz="2800"/>
              <a:t> and </a:t>
            </a:r>
            <a:r>
              <a:rPr lang="en-US" altLang="en-US" sz="2800">
                <a:solidFill>
                  <a:schemeClr val="hlink"/>
                </a:solidFill>
              </a:rPr>
              <a:t>V</a:t>
            </a:r>
            <a:r>
              <a:rPr lang="en-US" altLang="en-US" sz="2800"/>
              <a:t> can contact either </a:t>
            </a:r>
            <a:r>
              <a:rPr lang="en-US" altLang="en-US" sz="2800">
                <a:solidFill>
                  <a:schemeClr val="hlink"/>
                </a:solidFill>
              </a:rPr>
              <a:t>Y</a:t>
            </a:r>
            <a:r>
              <a:rPr lang="en-US" altLang="en-US" sz="2800"/>
              <a:t> or </a:t>
            </a:r>
            <a:r>
              <a:rPr lang="en-US" altLang="en-US" sz="2800">
                <a:solidFill>
                  <a:schemeClr val="hlink"/>
                </a:solidFill>
              </a:rPr>
              <a:t>Z</a:t>
            </a:r>
            <a:r>
              <a:rPr lang="en-US" altLang="en-US" sz="2800"/>
              <a:t> to form a virtual partition with enough Quorum votes to write, requiring a quorum of 3 RMs for a write. This is resolved by adding </a:t>
            </a:r>
            <a:r>
              <a:rPr lang="en-US" altLang="en-US" sz="2800">
                <a:solidFill>
                  <a:schemeClr val="hlink"/>
                </a:solidFill>
              </a:rPr>
              <a:t>Y</a:t>
            </a:r>
            <a:r>
              <a:rPr lang="en-US" altLang="en-US" sz="2800"/>
              <a:t> in figure 15.14.</a:t>
            </a:r>
          </a:p>
        </p:txBody>
      </p:sp>
      <p:sp>
        <p:nvSpPr>
          <p:cNvPr id="522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5F86E54-D557-7141-AF86-235999C28173}" type="slidenum">
              <a:rPr lang="en-US" altLang="en-US">
                <a:latin typeface="Arial" charset="0"/>
              </a:rPr>
              <a:pPr/>
              <a:t>46</a:t>
            </a:fld>
            <a:endParaRPr lang="en-US" altLang="en-US">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17500" y="52388"/>
            <a:ext cx="7302500" cy="1431925"/>
          </a:xfrm>
        </p:spPr>
        <p:txBody>
          <a:bodyPr/>
          <a:lstStyle/>
          <a:p>
            <a:pPr eaLnBrk="1" hangingPunct="1"/>
            <a:r>
              <a:rPr lang="en-GB" altLang="en-US"/>
              <a:t>Figure 15.13</a:t>
            </a:r>
            <a:br>
              <a:rPr lang="en-GB" altLang="en-US"/>
            </a:br>
            <a:r>
              <a:rPr lang="en-GB" altLang="en-US"/>
              <a:t>Two network partitions</a:t>
            </a:r>
            <a:endParaRPr lang="en-US" altLang="en-US"/>
          </a:p>
        </p:txBody>
      </p:sp>
      <p:sp>
        <p:nvSpPr>
          <p:cNvPr id="532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A3D8F027-C1D4-CC45-94C7-4EEB777968FB}" type="slidenum">
              <a:rPr lang="en-US" altLang="en-US">
                <a:latin typeface="Arial" charset="0"/>
              </a:rPr>
              <a:pPr/>
              <a:t>47</a:t>
            </a:fld>
            <a:endParaRPr lang="en-US" altLang="en-US">
              <a:latin typeface="Arial" charset="0"/>
            </a:endParaRPr>
          </a:p>
        </p:txBody>
      </p:sp>
      <p:sp>
        <p:nvSpPr>
          <p:cNvPr id="53252" name="Rectangle 3"/>
          <p:cNvSpPr>
            <a:spLocks noChangeArrowheads="1"/>
          </p:cNvSpPr>
          <p:nvPr/>
        </p:nvSpPr>
        <p:spPr bwMode="auto">
          <a:xfrm>
            <a:off x="152400" y="2133600"/>
            <a:ext cx="8839200" cy="3048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grpSp>
        <p:nvGrpSpPr>
          <p:cNvPr id="53253" name="Group 4"/>
          <p:cNvGrpSpPr>
            <a:grpSpLocks/>
          </p:cNvGrpSpPr>
          <p:nvPr/>
        </p:nvGrpSpPr>
        <p:grpSpPr bwMode="auto">
          <a:xfrm>
            <a:off x="228600" y="2438400"/>
            <a:ext cx="8658225" cy="2359025"/>
            <a:chOff x="331" y="1348"/>
            <a:chExt cx="5454" cy="1534"/>
          </a:xfrm>
        </p:grpSpPr>
        <p:sp>
          <p:nvSpPr>
            <p:cNvPr id="53254" name="Rectangle 5"/>
            <p:cNvSpPr>
              <a:spLocks noChangeArrowheads="1"/>
            </p:cNvSpPr>
            <p:nvPr/>
          </p:nvSpPr>
          <p:spPr bwMode="auto">
            <a:xfrm>
              <a:off x="331" y="1758"/>
              <a:ext cx="5454" cy="104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3255" name="Rectangle 6"/>
            <p:cNvSpPr>
              <a:spLocks noChangeArrowheads="1"/>
            </p:cNvSpPr>
            <p:nvPr/>
          </p:nvSpPr>
          <p:spPr bwMode="auto">
            <a:xfrm>
              <a:off x="3405" y="2001"/>
              <a:ext cx="675" cy="7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3256" name="Oval 7"/>
            <p:cNvSpPr>
              <a:spLocks noChangeArrowheads="1"/>
            </p:cNvSpPr>
            <p:nvPr/>
          </p:nvSpPr>
          <p:spPr bwMode="auto">
            <a:xfrm>
              <a:off x="3592" y="2180"/>
              <a:ext cx="300" cy="300"/>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3257" name="Rectangle 8"/>
            <p:cNvSpPr>
              <a:spLocks noChangeArrowheads="1"/>
            </p:cNvSpPr>
            <p:nvPr/>
          </p:nvSpPr>
          <p:spPr bwMode="auto">
            <a:xfrm>
              <a:off x="5017" y="1992"/>
              <a:ext cx="675" cy="750"/>
            </a:xfrm>
            <a:prstGeom prst="rect">
              <a:avLst/>
            </a:prstGeom>
            <a:solidFill>
              <a:srgbClr val="D9AA73"/>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3258" name="Oval 9"/>
            <p:cNvSpPr>
              <a:spLocks noChangeArrowheads="1"/>
            </p:cNvSpPr>
            <p:nvPr/>
          </p:nvSpPr>
          <p:spPr bwMode="auto">
            <a:xfrm>
              <a:off x="5204" y="2180"/>
              <a:ext cx="300" cy="300"/>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3259" name="Rectangle 10"/>
            <p:cNvSpPr>
              <a:spLocks noChangeArrowheads="1"/>
            </p:cNvSpPr>
            <p:nvPr/>
          </p:nvSpPr>
          <p:spPr bwMode="auto">
            <a:xfrm>
              <a:off x="462" y="2001"/>
              <a:ext cx="675" cy="7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3260" name="Oval 11"/>
            <p:cNvSpPr>
              <a:spLocks noChangeArrowheads="1"/>
            </p:cNvSpPr>
            <p:nvPr/>
          </p:nvSpPr>
          <p:spPr bwMode="auto">
            <a:xfrm>
              <a:off x="650" y="2189"/>
              <a:ext cx="300" cy="300"/>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3261" name="Rectangle 12"/>
            <p:cNvSpPr>
              <a:spLocks noChangeArrowheads="1"/>
            </p:cNvSpPr>
            <p:nvPr/>
          </p:nvSpPr>
          <p:spPr bwMode="auto">
            <a:xfrm>
              <a:off x="1362" y="2001"/>
              <a:ext cx="675" cy="7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3262" name="Oval 13"/>
            <p:cNvSpPr>
              <a:spLocks noChangeArrowheads="1"/>
            </p:cNvSpPr>
            <p:nvPr/>
          </p:nvSpPr>
          <p:spPr bwMode="auto">
            <a:xfrm>
              <a:off x="1531" y="2180"/>
              <a:ext cx="318" cy="300"/>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3263" name="Rectangle 14"/>
            <p:cNvSpPr>
              <a:spLocks noChangeArrowheads="1"/>
            </p:cNvSpPr>
            <p:nvPr/>
          </p:nvSpPr>
          <p:spPr bwMode="auto">
            <a:xfrm>
              <a:off x="396" y="1798"/>
              <a:ext cx="123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Replica managers</a:t>
              </a:r>
              <a:endParaRPr lang="en-GB" altLang="en-US">
                <a:latin typeface="Times" charset="0"/>
              </a:endParaRPr>
            </a:p>
          </p:txBody>
        </p:sp>
        <p:sp>
          <p:nvSpPr>
            <p:cNvPr id="53264" name="Rectangle 15"/>
            <p:cNvSpPr>
              <a:spLocks noChangeArrowheads="1"/>
            </p:cNvSpPr>
            <p:nvPr/>
          </p:nvSpPr>
          <p:spPr bwMode="auto">
            <a:xfrm>
              <a:off x="2943" y="1348"/>
              <a:ext cx="1144"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Network partition</a:t>
              </a:r>
              <a:endParaRPr lang="en-GB" altLang="en-US">
                <a:latin typeface="Times" charset="0"/>
              </a:endParaRPr>
            </a:p>
          </p:txBody>
        </p:sp>
        <p:sp>
          <p:nvSpPr>
            <p:cNvPr id="53265" name="Rectangle 16"/>
            <p:cNvSpPr>
              <a:spLocks noChangeArrowheads="1"/>
            </p:cNvSpPr>
            <p:nvPr/>
          </p:nvSpPr>
          <p:spPr bwMode="auto">
            <a:xfrm>
              <a:off x="1446" y="2563"/>
              <a:ext cx="1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i="1">
                  <a:solidFill>
                    <a:srgbClr val="000000"/>
                  </a:solidFill>
                  <a:latin typeface="Arial" charset="0"/>
                </a:rPr>
                <a:t>V</a:t>
              </a:r>
              <a:endParaRPr lang="en-GB" altLang="en-US" i="1">
                <a:latin typeface="Times" charset="0"/>
              </a:endParaRPr>
            </a:p>
          </p:txBody>
        </p:sp>
        <p:sp>
          <p:nvSpPr>
            <p:cNvPr id="53266" name="Rectangle 17"/>
            <p:cNvSpPr>
              <a:spLocks noChangeArrowheads="1"/>
            </p:cNvSpPr>
            <p:nvPr/>
          </p:nvSpPr>
          <p:spPr bwMode="auto">
            <a:xfrm>
              <a:off x="527" y="2563"/>
              <a:ext cx="1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i="1">
                  <a:solidFill>
                    <a:srgbClr val="000000"/>
                  </a:solidFill>
                  <a:latin typeface="Arial" charset="0"/>
                </a:rPr>
                <a:t>X</a:t>
              </a:r>
              <a:endParaRPr lang="en-GB" altLang="en-US" i="1">
                <a:latin typeface="Times" charset="0"/>
              </a:endParaRPr>
            </a:p>
          </p:txBody>
        </p:sp>
        <p:sp>
          <p:nvSpPr>
            <p:cNvPr id="53267" name="Rectangle 18"/>
            <p:cNvSpPr>
              <a:spLocks noChangeArrowheads="1"/>
            </p:cNvSpPr>
            <p:nvPr/>
          </p:nvSpPr>
          <p:spPr bwMode="auto">
            <a:xfrm>
              <a:off x="3545" y="2563"/>
              <a:ext cx="1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i="1">
                  <a:solidFill>
                    <a:srgbClr val="000000"/>
                  </a:solidFill>
                  <a:latin typeface="Arial" charset="0"/>
                </a:rPr>
                <a:t>Y</a:t>
              </a:r>
              <a:endParaRPr lang="en-GB" altLang="en-US" i="1">
                <a:latin typeface="Times" charset="0"/>
              </a:endParaRPr>
            </a:p>
          </p:txBody>
        </p:sp>
        <p:sp>
          <p:nvSpPr>
            <p:cNvPr id="53268" name="Rectangle 19"/>
            <p:cNvSpPr>
              <a:spLocks noChangeArrowheads="1"/>
            </p:cNvSpPr>
            <p:nvPr/>
          </p:nvSpPr>
          <p:spPr bwMode="auto">
            <a:xfrm>
              <a:off x="5119" y="2563"/>
              <a:ext cx="9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i="1">
                  <a:solidFill>
                    <a:srgbClr val="000000"/>
                  </a:solidFill>
                  <a:latin typeface="Arial" charset="0"/>
                </a:rPr>
                <a:t>Z</a:t>
              </a:r>
              <a:endParaRPr lang="en-GB" altLang="en-US" i="1">
                <a:latin typeface="Times" charset="0"/>
              </a:endParaRPr>
            </a:p>
          </p:txBody>
        </p:sp>
        <p:sp>
          <p:nvSpPr>
            <p:cNvPr id="53269" name="Rectangle 20"/>
            <p:cNvSpPr>
              <a:spLocks noChangeArrowheads="1"/>
            </p:cNvSpPr>
            <p:nvPr/>
          </p:nvSpPr>
          <p:spPr bwMode="auto">
            <a:xfrm>
              <a:off x="1896" y="1404"/>
              <a:ext cx="9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i="1">
                  <a:solidFill>
                    <a:srgbClr val="000000"/>
                  </a:solidFill>
                  <a:latin typeface="Arial" charset="0"/>
                </a:rPr>
                <a:t>T</a:t>
              </a:r>
              <a:endParaRPr lang="en-GB" altLang="en-US" i="1">
                <a:latin typeface="Times" charset="0"/>
              </a:endParaRPr>
            </a:p>
          </p:txBody>
        </p:sp>
        <p:sp>
          <p:nvSpPr>
            <p:cNvPr id="53270" name="Rectangle 21"/>
            <p:cNvSpPr>
              <a:spLocks noChangeArrowheads="1"/>
            </p:cNvSpPr>
            <p:nvPr/>
          </p:nvSpPr>
          <p:spPr bwMode="auto">
            <a:xfrm>
              <a:off x="996" y="1404"/>
              <a:ext cx="79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Transaction</a:t>
              </a:r>
              <a:endParaRPr lang="en-GB" altLang="en-US">
                <a:latin typeface="Times" charset="0"/>
              </a:endParaRPr>
            </a:p>
          </p:txBody>
        </p:sp>
        <p:sp>
          <p:nvSpPr>
            <p:cNvPr id="53271" name="Freeform 22"/>
            <p:cNvSpPr>
              <a:spLocks/>
            </p:cNvSpPr>
            <p:nvPr/>
          </p:nvSpPr>
          <p:spPr bwMode="auto">
            <a:xfrm>
              <a:off x="1718" y="2039"/>
              <a:ext cx="94" cy="131"/>
            </a:xfrm>
            <a:custGeom>
              <a:avLst/>
              <a:gdLst>
                <a:gd name="T0" fmla="*/ 75 w 94"/>
                <a:gd name="T1" fmla="*/ 19 h 131"/>
                <a:gd name="T2" fmla="*/ 94 w 94"/>
                <a:gd name="T3" fmla="*/ 37 h 131"/>
                <a:gd name="T4" fmla="*/ 0 w 94"/>
                <a:gd name="T5" fmla="*/ 131 h 131"/>
                <a:gd name="T6" fmla="*/ 37 w 94"/>
                <a:gd name="T7" fmla="*/ 0 h 131"/>
                <a:gd name="T8" fmla="*/ 75 w 94"/>
                <a:gd name="T9" fmla="*/ 19 h 131"/>
                <a:gd name="T10" fmla="*/ 0 60000 65536"/>
                <a:gd name="T11" fmla="*/ 0 60000 65536"/>
                <a:gd name="T12" fmla="*/ 0 60000 65536"/>
                <a:gd name="T13" fmla="*/ 0 60000 65536"/>
                <a:gd name="T14" fmla="*/ 0 60000 65536"/>
                <a:gd name="T15" fmla="*/ 0 w 94"/>
                <a:gd name="T16" fmla="*/ 0 h 131"/>
                <a:gd name="T17" fmla="*/ 94 w 94"/>
                <a:gd name="T18" fmla="*/ 131 h 131"/>
              </a:gdLst>
              <a:ahLst/>
              <a:cxnLst>
                <a:cxn ang="T10">
                  <a:pos x="T0" y="T1"/>
                </a:cxn>
                <a:cxn ang="T11">
                  <a:pos x="T2" y="T3"/>
                </a:cxn>
                <a:cxn ang="T12">
                  <a:pos x="T4" y="T5"/>
                </a:cxn>
                <a:cxn ang="T13">
                  <a:pos x="T6" y="T7"/>
                </a:cxn>
                <a:cxn ang="T14">
                  <a:pos x="T8" y="T9"/>
                </a:cxn>
              </a:cxnLst>
              <a:rect l="T15" t="T16" r="T17" b="T18"/>
              <a:pathLst>
                <a:path w="94" h="131">
                  <a:moveTo>
                    <a:pt x="75" y="19"/>
                  </a:moveTo>
                  <a:lnTo>
                    <a:pt x="94" y="37"/>
                  </a:lnTo>
                  <a:lnTo>
                    <a:pt x="0" y="131"/>
                  </a:lnTo>
                  <a:lnTo>
                    <a:pt x="37" y="0"/>
                  </a:lnTo>
                  <a:lnTo>
                    <a:pt x="75" y="19"/>
                  </a:lnTo>
                  <a:close/>
                </a:path>
              </a:pathLst>
            </a:custGeom>
            <a:solidFill>
              <a:srgbClr val="000000"/>
            </a:solidFill>
            <a:ln w="44450">
              <a:solidFill>
                <a:srgbClr val="000000"/>
              </a:solidFill>
              <a:round/>
              <a:headEnd/>
              <a:tailEnd/>
            </a:ln>
          </p:spPr>
          <p:txBody>
            <a:bodyPr/>
            <a:lstStyle/>
            <a:p>
              <a:endParaRPr lang="en-US"/>
            </a:p>
          </p:txBody>
        </p:sp>
        <p:sp>
          <p:nvSpPr>
            <p:cNvPr id="53272" name="Line 23"/>
            <p:cNvSpPr>
              <a:spLocks noChangeShapeType="1"/>
            </p:cNvSpPr>
            <p:nvPr/>
          </p:nvSpPr>
          <p:spPr bwMode="auto">
            <a:xfrm flipH="1">
              <a:off x="1793" y="1448"/>
              <a:ext cx="394" cy="6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3" name="Freeform 24"/>
            <p:cNvSpPr>
              <a:spLocks/>
            </p:cNvSpPr>
            <p:nvPr/>
          </p:nvSpPr>
          <p:spPr bwMode="auto">
            <a:xfrm>
              <a:off x="968" y="2320"/>
              <a:ext cx="113" cy="75"/>
            </a:xfrm>
            <a:custGeom>
              <a:avLst/>
              <a:gdLst>
                <a:gd name="T0" fmla="*/ 113 w 113"/>
                <a:gd name="T1" fmla="*/ 37 h 75"/>
                <a:gd name="T2" fmla="*/ 113 w 113"/>
                <a:gd name="T3" fmla="*/ 75 h 75"/>
                <a:gd name="T4" fmla="*/ 0 w 113"/>
                <a:gd name="T5" fmla="*/ 37 h 75"/>
                <a:gd name="T6" fmla="*/ 113 w 113"/>
                <a:gd name="T7" fmla="*/ 0 h 75"/>
                <a:gd name="T8" fmla="*/ 113 w 113"/>
                <a:gd name="T9" fmla="*/ 37 h 75"/>
                <a:gd name="T10" fmla="*/ 0 60000 65536"/>
                <a:gd name="T11" fmla="*/ 0 60000 65536"/>
                <a:gd name="T12" fmla="*/ 0 60000 65536"/>
                <a:gd name="T13" fmla="*/ 0 60000 65536"/>
                <a:gd name="T14" fmla="*/ 0 60000 65536"/>
                <a:gd name="T15" fmla="*/ 0 w 113"/>
                <a:gd name="T16" fmla="*/ 0 h 75"/>
                <a:gd name="T17" fmla="*/ 113 w 113"/>
                <a:gd name="T18" fmla="*/ 75 h 75"/>
              </a:gdLst>
              <a:ahLst/>
              <a:cxnLst>
                <a:cxn ang="T10">
                  <a:pos x="T0" y="T1"/>
                </a:cxn>
                <a:cxn ang="T11">
                  <a:pos x="T2" y="T3"/>
                </a:cxn>
                <a:cxn ang="T12">
                  <a:pos x="T4" y="T5"/>
                </a:cxn>
                <a:cxn ang="T13">
                  <a:pos x="T6" y="T7"/>
                </a:cxn>
                <a:cxn ang="T14">
                  <a:pos x="T8" y="T9"/>
                </a:cxn>
              </a:cxnLst>
              <a:rect l="T15" t="T16" r="T17" b="T18"/>
              <a:pathLst>
                <a:path w="113" h="75">
                  <a:moveTo>
                    <a:pt x="113" y="37"/>
                  </a:moveTo>
                  <a:lnTo>
                    <a:pt x="113" y="75"/>
                  </a:lnTo>
                  <a:lnTo>
                    <a:pt x="0" y="37"/>
                  </a:lnTo>
                  <a:lnTo>
                    <a:pt x="113" y="0"/>
                  </a:lnTo>
                  <a:lnTo>
                    <a:pt x="113" y="37"/>
                  </a:lnTo>
                  <a:close/>
                </a:path>
              </a:pathLst>
            </a:custGeom>
            <a:solidFill>
              <a:srgbClr val="000000"/>
            </a:solidFill>
            <a:ln w="44450">
              <a:solidFill>
                <a:srgbClr val="000000"/>
              </a:solidFill>
              <a:round/>
              <a:headEnd/>
              <a:tailEnd/>
            </a:ln>
          </p:spPr>
          <p:txBody>
            <a:bodyPr/>
            <a:lstStyle/>
            <a:p>
              <a:endParaRPr lang="en-US"/>
            </a:p>
          </p:txBody>
        </p:sp>
        <p:sp>
          <p:nvSpPr>
            <p:cNvPr id="53274" name="Line 25"/>
            <p:cNvSpPr>
              <a:spLocks noChangeShapeType="1"/>
            </p:cNvSpPr>
            <p:nvPr/>
          </p:nvSpPr>
          <p:spPr bwMode="auto">
            <a:xfrm flipH="1">
              <a:off x="1059" y="2357"/>
              <a:ext cx="49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5" name="Freeform 26"/>
            <p:cNvSpPr>
              <a:spLocks/>
            </p:cNvSpPr>
            <p:nvPr/>
          </p:nvSpPr>
          <p:spPr bwMode="auto">
            <a:xfrm>
              <a:off x="2430" y="1720"/>
              <a:ext cx="413" cy="1162"/>
            </a:xfrm>
            <a:custGeom>
              <a:avLst/>
              <a:gdLst>
                <a:gd name="T0" fmla="*/ 38 w 413"/>
                <a:gd name="T1" fmla="*/ 0 h 1162"/>
                <a:gd name="T2" fmla="*/ 263 w 413"/>
                <a:gd name="T3" fmla="*/ 394 h 1162"/>
                <a:gd name="T4" fmla="*/ 38 w 413"/>
                <a:gd name="T5" fmla="*/ 656 h 1162"/>
                <a:gd name="T6" fmla="*/ 244 w 413"/>
                <a:gd name="T7" fmla="*/ 844 h 1162"/>
                <a:gd name="T8" fmla="*/ 0 w 413"/>
                <a:gd name="T9" fmla="*/ 1162 h 1162"/>
                <a:gd name="T10" fmla="*/ 150 w 413"/>
                <a:gd name="T11" fmla="*/ 1162 h 1162"/>
                <a:gd name="T12" fmla="*/ 375 w 413"/>
                <a:gd name="T13" fmla="*/ 844 h 1162"/>
                <a:gd name="T14" fmla="*/ 169 w 413"/>
                <a:gd name="T15" fmla="*/ 637 h 1162"/>
                <a:gd name="T16" fmla="*/ 413 w 413"/>
                <a:gd name="T17" fmla="*/ 394 h 1162"/>
                <a:gd name="T18" fmla="*/ 188 w 413"/>
                <a:gd name="T19" fmla="*/ 0 h 1162"/>
                <a:gd name="T20" fmla="*/ 38 w 413"/>
                <a:gd name="T21" fmla="*/ 0 h 11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1162"/>
                <a:gd name="T35" fmla="*/ 413 w 413"/>
                <a:gd name="T36" fmla="*/ 1162 h 11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1162">
                  <a:moveTo>
                    <a:pt x="38" y="0"/>
                  </a:moveTo>
                  <a:lnTo>
                    <a:pt x="263" y="394"/>
                  </a:lnTo>
                  <a:lnTo>
                    <a:pt x="38" y="656"/>
                  </a:lnTo>
                  <a:lnTo>
                    <a:pt x="244" y="844"/>
                  </a:lnTo>
                  <a:lnTo>
                    <a:pt x="0" y="1162"/>
                  </a:lnTo>
                  <a:lnTo>
                    <a:pt x="150" y="1162"/>
                  </a:lnTo>
                  <a:lnTo>
                    <a:pt x="375" y="844"/>
                  </a:lnTo>
                  <a:lnTo>
                    <a:pt x="169" y="637"/>
                  </a:lnTo>
                  <a:lnTo>
                    <a:pt x="413" y="394"/>
                  </a:lnTo>
                  <a:lnTo>
                    <a:pt x="188" y="0"/>
                  </a:lnTo>
                  <a:lnTo>
                    <a:pt x="38" y="0"/>
                  </a:lnTo>
                  <a:close/>
                </a:path>
              </a:pathLst>
            </a:custGeom>
            <a:solidFill>
              <a:srgbClr val="FFFFFF"/>
            </a:solidFill>
            <a:ln w="44450">
              <a:solidFill>
                <a:srgbClr val="FFFFFF"/>
              </a:solidFill>
              <a:round/>
              <a:headEnd/>
              <a:tailEnd/>
            </a:ln>
          </p:spPr>
          <p:txBody>
            <a:bodyPr/>
            <a:lstStyle/>
            <a:p>
              <a:endParaRPr lang="en-US"/>
            </a:p>
          </p:txBody>
        </p:sp>
        <p:sp>
          <p:nvSpPr>
            <p:cNvPr id="53276" name="Freeform 27"/>
            <p:cNvSpPr>
              <a:spLocks/>
            </p:cNvSpPr>
            <p:nvPr/>
          </p:nvSpPr>
          <p:spPr bwMode="auto">
            <a:xfrm>
              <a:off x="4173" y="1720"/>
              <a:ext cx="413" cy="1162"/>
            </a:xfrm>
            <a:custGeom>
              <a:avLst/>
              <a:gdLst>
                <a:gd name="T0" fmla="*/ 38 w 413"/>
                <a:gd name="T1" fmla="*/ 0 h 1162"/>
                <a:gd name="T2" fmla="*/ 263 w 413"/>
                <a:gd name="T3" fmla="*/ 394 h 1162"/>
                <a:gd name="T4" fmla="*/ 38 w 413"/>
                <a:gd name="T5" fmla="*/ 656 h 1162"/>
                <a:gd name="T6" fmla="*/ 244 w 413"/>
                <a:gd name="T7" fmla="*/ 844 h 1162"/>
                <a:gd name="T8" fmla="*/ 0 w 413"/>
                <a:gd name="T9" fmla="*/ 1162 h 1162"/>
                <a:gd name="T10" fmla="*/ 150 w 413"/>
                <a:gd name="T11" fmla="*/ 1162 h 1162"/>
                <a:gd name="T12" fmla="*/ 375 w 413"/>
                <a:gd name="T13" fmla="*/ 844 h 1162"/>
                <a:gd name="T14" fmla="*/ 169 w 413"/>
                <a:gd name="T15" fmla="*/ 637 h 1162"/>
                <a:gd name="T16" fmla="*/ 413 w 413"/>
                <a:gd name="T17" fmla="*/ 394 h 1162"/>
                <a:gd name="T18" fmla="*/ 188 w 413"/>
                <a:gd name="T19" fmla="*/ 0 h 1162"/>
                <a:gd name="T20" fmla="*/ 38 w 413"/>
                <a:gd name="T21" fmla="*/ 0 h 11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1162"/>
                <a:gd name="T35" fmla="*/ 413 w 413"/>
                <a:gd name="T36" fmla="*/ 1162 h 11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1162">
                  <a:moveTo>
                    <a:pt x="38" y="0"/>
                  </a:moveTo>
                  <a:lnTo>
                    <a:pt x="263" y="394"/>
                  </a:lnTo>
                  <a:lnTo>
                    <a:pt x="38" y="656"/>
                  </a:lnTo>
                  <a:lnTo>
                    <a:pt x="244" y="844"/>
                  </a:lnTo>
                  <a:lnTo>
                    <a:pt x="0" y="1162"/>
                  </a:lnTo>
                  <a:lnTo>
                    <a:pt x="150" y="1162"/>
                  </a:lnTo>
                  <a:lnTo>
                    <a:pt x="375" y="844"/>
                  </a:lnTo>
                  <a:lnTo>
                    <a:pt x="169" y="637"/>
                  </a:lnTo>
                  <a:lnTo>
                    <a:pt x="413" y="394"/>
                  </a:lnTo>
                  <a:lnTo>
                    <a:pt x="188" y="0"/>
                  </a:lnTo>
                  <a:lnTo>
                    <a:pt x="38" y="0"/>
                  </a:lnTo>
                  <a:close/>
                </a:path>
              </a:pathLst>
            </a:custGeom>
            <a:solidFill>
              <a:srgbClr val="FFFFFF"/>
            </a:solidFill>
            <a:ln w="44450">
              <a:solidFill>
                <a:srgbClr val="FFFFFF"/>
              </a:solidFill>
              <a:round/>
              <a:headEnd/>
              <a:tailEnd/>
            </a:ln>
          </p:spPr>
          <p:txBody>
            <a:bodyPr/>
            <a:lstStyle/>
            <a:p>
              <a:endParaRPr lang="en-US"/>
            </a:p>
          </p:txBody>
        </p:sp>
        <p:sp>
          <p:nvSpPr>
            <p:cNvPr id="53277" name="Line 28"/>
            <p:cNvSpPr>
              <a:spLocks noChangeShapeType="1"/>
            </p:cNvSpPr>
            <p:nvPr/>
          </p:nvSpPr>
          <p:spPr bwMode="auto">
            <a:xfrm>
              <a:off x="4005" y="1533"/>
              <a:ext cx="309" cy="233"/>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8" name="Line 29"/>
            <p:cNvSpPr>
              <a:spLocks noChangeShapeType="1"/>
            </p:cNvSpPr>
            <p:nvPr/>
          </p:nvSpPr>
          <p:spPr bwMode="auto">
            <a:xfrm flipH="1">
              <a:off x="2600" y="1533"/>
              <a:ext cx="318" cy="229"/>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altLang="en-US"/>
              <a:t>Figure 15.14 Virtual partition</a:t>
            </a:r>
            <a:endParaRPr lang="en-US" altLang="en-US"/>
          </a:p>
        </p:txBody>
      </p:sp>
      <p:sp>
        <p:nvSpPr>
          <p:cNvPr id="5427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854FFFA-9A5C-514D-ADC9-B4C4AF966153}" type="slidenum">
              <a:rPr lang="en-US" altLang="en-US">
                <a:latin typeface="Arial" charset="0"/>
              </a:rPr>
              <a:pPr/>
              <a:t>48</a:t>
            </a:fld>
            <a:endParaRPr lang="en-US" altLang="en-US">
              <a:latin typeface="Arial" charset="0"/>
            </a:endParaRPr>
          </a:p>
        </p:txBody>
      </p:sp>
      <p:grpSp>
        <p:nvGrpSpPr>
          <p:cNvPr id="54276" name="Group 28"/>
          <p:cNvGrpSpPr>
            <a:grpSpLocks/>
          </p:cNvGrpSpPr>
          <p:nvPr/>
        </p:nvGrpSpPr>
        <p:grpSpPr bwMode="auto">
          <a:xfrm>
            <a:off x="228600" y="2362200"/>
            <a:ext cx="8763000" cy="2819400"/>
            <a:chOff x="144" y="1488"/>
            <a:chExt cx="5520" cy="1776"/>
          </a:xfrm>
        </p:grpSpPr>
        <p:sp>
          <p:nvSpPr>
            <p:cNvPr id="54277" name="Rectangle 3"/>
            <p:cNvSpPr>
              <a:spLocks noChangeArrowheads="1"/>
            </p:cNvSpPr>
            <p:nvPr/>
          </p:nvSpPr>
          <p:spPr bwMode="auto">
            <a:xfrm>
              <a:off x="144" y="1488"/>
              <a:ext cx="5520" cy="177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grpSp>
          <p:nvGrpSpPr>
            <p:cNvPr id="54278" name="Group 4"/>
            <p:cNvGrpSpPr>
              <a:grpSpLocks/>
            </p:cNvGrpSpPr>
            <p:nvPr/>
          </p:nvGrpSpPr>
          <p:grpSpPr bwMode="auto">
            <a:xfrm>
              <a:off x="192" y="1632"/>
              <a:ext cx="5430" cy="1437"/>
              <a:chOff x="386" y="1304"/>
              <a:chExt cx="5430" cy="1437"/>
            </a:xfrm>
          </p:grpSpPr>
          <p:sp>
            <p:nvSpPr>
              <p:cNvPr id="54279" name="Rectangle 5"/>
              <p:cNvSpPr>
                <a:spLocks noChangeArrowheads="1"/>
              </p:cNvSpPr>
              <p:nvPr/>
            </p:nvSpPr>
            <p:spPr bwMode="auto">
              <a:xfrm>
                <a:off x="386" y="1631"/>
                <a:ext cx="5297" cy="101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4280" name="Rectangle 6"/>
              <p:cNvSpPr>
                <a:spLocks noChangeArrowheads="1"/>
              </p:cNvSpPr>
              <p:nvPr/>
            </p:nvSpPr>
            <p:spPr bwMode="auto">
              <a:xfrm>
                <a:off x="3025" y="1849"/>
                <a:ext cx="655" cy="746"/>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4281" name="Oval 7"/>
              <p:cNvSpPr>
                <a:spLocks noChangeArrowheads="1"/>
              </p:cNvSpPr>
              <p:nvPr/>
            </p:nvSpPr>
            <p:spPr bwMode="auto">
              <a:xfrm>
                <a:off x="3207" y="2049"/>
                <a:ext cx="328" cy="292"/>
              </a:xfrm>
              <a:prstGeom prst="ellipse">
                <a:avLst/>
              </a:prstGeom>
              <a:solidFill>
                <a:srgbClr val="FFFFFF"/>
              </a:solidFill>
              <a:ln w="4286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4282" name="Rectangle 8"/>
              <p:cNvSpPr>
                <a:spLocks noChangeArrowheads="1"/>
              </p:cNvSpPr>
              <p:nvPr/>
            </p:nvSpPr>
            <p:spPr bwMode="auto">
              <a:xfrm>
                <a:off x="4936" y="1849"/>
                <a:ext cx="656" cy="746"/>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4283" name="Oval 9"/>
              <p:cNvSpPr>
                <a:spLocks noChangeArrowheads="1"/>
              </p:cNvSpPr>
              <p:nvPr/>
            </p:nvSpPr>
            <p:spPr bwMode="auto">
              <a:xfrm>
                <a:off x="5118" y="2049"/>
                <a:ext cx="292" cy="292"/>
              </a:xfrm>
              <a:prstGeom prst="ellipse">
                <a:avLst/>
              </a:prstGeom>
              <a:solidFill>
                <a:srgbClr val="FFFFFF"/>
              </a:solidFill>
              <a:ln w="4286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4284" name="Rectangle 10"/>
              <p:cNvSpPr>
                <a:spLocks noChangeArrowheads="1"/>
              </p:cNvSpPr>
              <p:nvPr/>
            </p:nvSpPr>
            <p:spPr bwMode="auto">
              <a:xfrm>
                <a:off x="513" y="1849"/>
                <a:ext cx="656" cy="746"/>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4285" name="Oval 11"/>
              <p:cNvSpPr>
                <a:spLocks noChangeArrowheads="1"/>
              </p:cNvSpPr>
              <p:nvPr/>
            </p:nvSpPr>
            <p:spPr bwMode="auto">
              <a:xfrm>
                <a:off x="695" y="2049"/>
                <a:ext cx="292" cy="292"/>
              </a:xfrm>
              <a:prstGeom prst="ellipse">
                <a:avLst/>
              </a:prstGeom>
              <a:solidFill>
                <a:srgbClr val="FFFFFF"/>
              </a:solidFill>
              <a:ln w="4286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4286" name="Rectangle 12"/>
              <p:cNvSpPr>
                <a:spLocks noChangeArrowheads="1"/>
              </p:cNvSpPr>
              <p:nvPr/>
            </p:nvSpPr>
            <p:spPr bwMode="auto">
              <a:xfrm>
                <a:off x="1387" y="1849"/>
                <a:ext cx="655" cy="746"/>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4287" name="Oval 13"/>
              <p:cNvSpPr>
                <a:spLocks noChangeArrowheads="1"/>
              </p:cNvSpPr>
              <p:nvPr/>
            </p:nvSpPr>
            <p:spPr bwMode="auto">
              <a:xfrm>
                <a:off x="1569" y="2049"/>
                <a:ext cx="291" cy="292"/>
              </a:xfrm>
              <a:prstGeom prst="ellipse">
                <a:avLst/>
              </a:prstGeom>
              <a:solidFill>
                <a:srgbClr val="FFFFFF"/>
              </a:solidFill>
              <a:ln w="42863">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4288" name="Rectangle 14"/>
              <p:cNvSpPr>
                <a:spLocks noChangeArrowheads="1"/>
              </p:cNvSpPr>
              <p:nvPr/>
            </p:nvSpPr>
            <p:spPr bwMode="auto">
              <a:xfrm>
                <a:off x="577" y="2397"/>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X</a:t>
                </a:r>
                <a:endParaRPr lang="en-GB" altLang="en-US">
                  <a:latin typeface="Times" charset="0"/>
                </a:endParaRPr>
              </a:p>
            </p:txBody>
          </p:sp>
          <p:sp>
            <p:nvSpPr>
              <p:cNvPr id="54289" name="Rectangle 15"/>
              <p:cNvSpPr>
                <a:spLocks noChangeArrowheads="1"/>
              </p:cNvSpPr>
              <p:nvPr/>
            </p:nvSpPr>
            <p:spPr bwMode="auto">
              <a:xfrm>
                <a:off x="1487" y="2397"/>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V</a:t>
                </a:r>
                <a:endParaRPr lang="en-GB" altLang="en-US">
                  <a:latin typeface="Times" charset="0"/>
                </a:endParaRPr>
              </a:p>
            </p:txBody>
          </p:sp>
          <p:sp>
            <p:nvSpPr>
              <p:cNvPr id="54290" name="Rectangle 16"/>
              <p:cNvSpPr>
                <a:spLocks noChangeArrowheads="1"/>
              </p:cNvSpPr>
              <p:nvPr/>
            </p:nvSpPr>
            <p:spPr bwMode="auto">
              <a:xfrm>
                <a:off x="3143" y="2397"/>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Y</a:t>
                </a:r>
                <a:endParaRPr lang="en-GB" altLang="en-US">
                  <a:latin typeface="Times" charset="0"/>
                </a:endParaRPr>
              </a:p>
            </p:txBody>
          </p:sp>
          <p:sp>
            <p:nvSpPr>
              <p:cNvPr id="54291" name="Rectangle 17"/>
              <p:cNvSpPr>
                <a:spLocks noChangeArrowheads="1"/>
              </p:cNvSpPr>
              <p:nvPr/>
            </p:nvSpPr>
            <p:spPr bwMode="auto">
              <a:xfrm>
                <a:off x="5036" y="2397"/>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Z</a:t>
                </a:r>
                <a:endParaRPr lang="en-GB" altLang="en-US">
                  <a:latin typeface="Times" charset="0"/>
                </a:endParaRPr>
              </a:p>
            </p:txBody>
          </p:sp>
          <p:sp>
            <p:nvSpPr>
              <p:cNvPr id="54292" name="Rectangle 18"/>
              <p:cNvSpPr>
                <a:spLocks noChangeArrowheads="1"/>
              </p:cNvSpPr>
              <p:nvPr/>
            </p:nvSpPr>
            <p:spPr bwMode="auto">
              <a:xfrm>
                <a:off x="449" y="1650"/>
                <a:ext cx="123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Replica managers</a:t>
                </a:r>
                <a:endParaRPr lang="en-GB" altLang="en-US">
                  <a:latin typeface="Times" charset="0"/>
                </a:endParaRPr>
              </a:p>
            </p:txBody>
          </p:sp>
          <p:sp>
            <p:nvSpPr>
              <p:cNvPr id="54293" name="Rectangle 19"/>
              <p:cNvSpPr>
                <a:spLocks noChangeArrowheads="1"/>
              </p:cNvSpPr>
              <p:nvPr/>
            </p:nvSpPr>
            <p:spPr bwMode="auto">
              <a:xfrm>
                <a:off x="2870" y="1341"/>
                <a:ext cx="101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Virtual partition</a:t>
                </a:r>
                <a:endParaRPr lang="en-GB" altLang="en-US">
                  <a:latin typeface="Times" charset="0"/>
                </a:endParaRPr>
              </a:p>
            </p:txBody>
          </p:sp>
          <p:sp>
            <p:nvSpPr>
              <p:cNvPr id="54294" name="Rectangle 20"/>
              <p:cNvSpPr>
                <a:spLocks noChangeArrowheads="1"/>
              </p:cNvSpPr>
              <p:nvPr/>
            </p:nvSpPr>
            <p:spPr bwMode="auto">
              <a:xfrm>
                <a:off x="4672" y="1304"/>
                <a:ext cx="11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Network partition</a:t>
                </a:r>
                <a:endParaRPr lang="en-GB" altLang="en-US">
                  <a:latin typeface="Times" charset="0"/>
                </a:endParaRPr>
              </a:p>
            </p:txBody>
          </p:sp>
          <p:sp>
            <p:nvSpPr>
              <p:cNvPr id="54295" name="Line 21"/>
              <p:cNvSpPr>
                <a:spLocks noChangeShapeType="1"/>
              </p:cNvSpPr>
              <p:nvPr/>
            </p:nvSpPr>
            <p:spPr bwMode="auto">
              <a:xfrm flipH="1">
                <a:off x="2497" y="1430"/>
                <a:ext cx="292" cy="255"/>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6" name="Freeform 22"/>
              <p:cNvSpPr>
                <a:spLocks/>
              </p:cNvSpPr>
              <p:nvPr/>
            </p:nvSpPr>
            <p:spPr bwMode="auto">
              <a:xfrm>
                <a:off x="1005" y="2177"/>
                <a:ext cx="127" cy="54"/>
              </a:xfrm>
              <a:custGeom>
                <a:avLst/>
                <a:gdLst>
                  <a:gd name="T0" fmla="*/ 127 w 127"/>
                  <a:gd name="T1" fmla="*/ 18 h 54"/>
                  <a:gd name="T2" fmla="*/ 127 w 127"/>
                  <a:gd name="T3" fmla="*/ 54 h 54"/>
                  <a:gd name="T4" fmla="*/ 0 w 127"/>
                  <a:gd name="T5" fmla="*/ 18 h 54"/>
                  <a:gd name="T6" fmla="*/ 127 w 127"/>
                  <a:gd name="T7" fmla="*/ 0 h 54"/>
                  <a:gd name="T8" fmla="*/ 127 w 127"/>
                  <a:gd name="T9" fmla="*/ 18 h 54"/>
                  <a:gd name="T10" fmla="*/ 0 60000 65536"/>
                  <a:gd name="T11" fmla="*/ 0 60000 65536"/>
                  <a:gd name="T12" fmla="*/ 0 60000 65536"/>
                  <a:gd name="T13" fmla="*/ 0 60000 65536"/>
                  <a:gd name="T14" fmla="*/ 0 60000 65536"/>
                  <a:gd name="T15" fmla="*/ 0 w 127"/>
                  <a:gd name="T16" fmla="*/ 0 h 54"/>
                  <a:gd name="T17" fmla="*/ 127 w 127"/>
                  <a:gd name="T18" fmla="*/ 54 h 54"/>
                </a:gdLst>
                <a:ahLst/>
                <a:cxnLst>
                  <a:cxn ang="T10">
                    <a:pos x="T0" y="T1"/>
                  </a:cxn>
                  <a:cxn ang="T11">
                    <a:pos x="T2" y="T3"/>
                  </a:cxn>
                  <a:cxn ang="T12">
                    <a:pos x="T4" y="T5"/>
                  </a:cxn>
                  <a:cxn ang="T13">
                    <a:pos x="T6" y="T7"/>
                  </a:cxn>
                  <a:cxn ang="T14">
                    <a:pos x="T8" y="T9"/>
                  </a:cxn>
                </a:cxnLst>
                <a:rect l="T15" t="T16" r="T17" b="T18"/>
                <a:pathLst>
                  <a:path w="127" h="54">
                    <a:moveTo>
                      <a:pt x="127" y="18"/>
                    </a:moveTo>
                    <a:lnTo>
                      <a:pt x="127" y="54"/>
                    </a:lnTo>
                    <a:lnTo>
                      <a:pt x="0" y="18"/>
                    </a:lnTo>
                    <a:lnTo>
                      <a:pt x="127" y="0"/>
                    </a:lnTo>
                    <a:lnTo>
                      <a:pt x="127" y="18"/>
                    </a:lnTo>
                    <a:close/>
                  </a:path>
                </a:pathLst>
              </a:custGeom>
              <a:solidFill>
                <a:srgbClr val="000000"/>
              </a:solidFill>
              <a:ln w="42863">
                <a:solidFill>
                  <a:srgbClr val="000000"/>
                </a:solidFill>
                <a:round/>
                <a:headEnd/>
                <a:tailEnd/>
              </a:ln>
            </p:spPr>
            <p:txBody>
              <a:bodyPr/>
              <a:lstStyle/>
              <a:p>
                <a:endParaRPr lang="en-US"/>
              </a:p>
            </p:txBody>
          </p:sp>
          <p:sp>
            <p:nvSpPr>
              <p:cNvPr id="54297" name="Line 23"/>
              <p:cNvSpPr>
                <a:spLocks noChangeShapeType="1"/>
              </p:cNvSpPr>
              <p:nvPr/>
            </p:nvSpPr>
            <p:spPr bwMode="auto">
              <a:xfrm flipH="1">
                <a:off x="1132" y="2195"/>
                <a:ext cx="43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8" name="Freeform 24"/>
              <p:cNvSpPr>
                <a:spLocks/>
              </p:cNvSpPr>
              <p:nvPr/>
            </p:nvSpPr>
            <p:spPr bwMode="auto">
              <a:xfrm>
                <a:off x="3080" y="2195"/>
                <a:ext cx="109" cy="55"/>
              </a:xfrm>
              <a:custGeom>
                <a:avLst/>
                <a:gdLst>
                  <a:gd name="T0" fmla="*/ 0 w 109"/>
                  <a:gd name="T1" fmla="*/ 18 h 55"/>
                  <a:gd name="T2" fmla="*/ 0 w 109"/>
                  <a:gd name="T3" fmla="*/ 0 h 55"/>
                  <a:gd name="T4" fmla="*/ 109 w 109"/>
                  <a:gd name="T5" fmla="*/ 18 h 55"/>
                  <a:gd name="T6" fmla="*/ 0 w 109"/>
                  <a:gd name="T7" fmla="*/ 55 h 55"/>
                  <a:gd name="T8" fmla="*/ 0 w 109"/>
                  <a:gd name="T9" fmla="*/ 18 h 55"/>
                  <a:gd name="T10" fmla="*/ 0 60000 65536"/>
                  <a:gd name="T11" fmla="*/ 0 60000 65536"/>
                  <a:gd name="T12" fmla="*/ 0 60000 65536"/>
                  <a:gd name="T13" fmla="*/ 0 60000 65536"/>
                  <a:gd name="T14" fmla="*/ 0 60000 65536"/>
                  <a:gd name="T15" fmla="*/ 0 w 109"/>
                  <a:gd name="T16" fmla="*/ 0 h 55"/>
                  <a:gd name="T17" fmla="*/ 109 w 109"/>
                  <a:gd name="T18" fmla="*/ 55 h 55"/>
                </a:gdLst>
                <a:ahLst/>
                <a:cxnLst>
                  <a:cxn ang="T10">
                    <a:pos x="T0" y="T1"/>
                  </a:cxn>
                  <a:cxn ang="T11">
                    <a:pos x="T2" y="T3"/>
                  </a:cxn>
                  <a:cxn ang="T12">
                    <a:pos x="T4" y="T5"/>
                  </a:cxn>
                  <a:cxn ang="T13">
                    <a:pos x="T6" y="T7"/>
                  </a:cxn>
                  <a:cxn ang="T14">
                    <a:pos x="T8" y="T9"/>
                  </a:cxn>
                </a:cxnLst>
                <a:rect l="T15" t="T16" r="T17" b="T18"/>
                <a:pathLst>
                  <a:path w="109" h="55">
                    <a:moveTo>
                      <a:pt x="0" y="18"/>
                    </a:moveTo>
                    <a:lnTo>
                      <a:pt x="0" y="0"/>
                    </a:lnTo>
                    <a:lnTo>
                      <a:pt x="109" y="18"/>
                    </a:lnTo>
                    <a:lnTo>
                      <a:pt x="0" y="55"/>
                    </a:lnTo>
                    <a:lnTo>
                      <a:pt x="0" y="18"/>
                    </a:lnTo>
                    <a:close/>
                  </a:path>
                </a:pathLst>
              </a:custGeom>
              <a:solidFill>
                <a:srgbClr val="000000"/>
              </a:solidFill>
              <a:ln w="42863">
                <a:solidFill>
                  <a:srgbClr val="000000"/>
                </a:solidFill>
                <a:round/>
                <a:headEnd/>
                <a:tailEnd/>
              </a:ln>
            </p:spPr>
            <p:txBody>
              <a:bodyPr/>
              <a:lstStyle/>
              <a:p>
                <a:endParaRPr lang="en-US"/>
              </a:p>
            </p:txBody>
          </p:sp>
          <p:sp>
            <p:nvSpPr>
              <p:cNvPr id="54299" name="Line 25"/>
              <p:cNvSpPr>
                <a:spLocks noChangeShapeType="1"/>
              </p:cNvSpPr>
              <p:nvPr/>
            </p:nvSpPr>
            <p:spPr bwMode="auto">
              <a:xfrm>
                <a:off x="1842" y="2213"/>
                <a:ext cx="1220"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0" name="Freeform 26"/>
              <p:cNvSpPr>
                <a:spLocks/>
              </p:cNvSpPr>
              <p:nvPr/>
            </p:nvSpPr>
            <p:spPr bwMode="auto">
              <a:xfrm>
                <a:off x="4226" y="1631"/>
                <a:ext cx="383" cy="1110"/>
              </a:xfrm>
              <a:custGeom>
                <a:avLst/>
                <a:gdLst>
                  <a:gd name="T0" fmla="*/ 19 w 383"/>
                  <a:gd name="T1" fmla="*/ 0 h 1110"/>
                  <a:gd name="T2" fmla="*/ 255 w 383"/>
                  <a:gd name="T3" fmla="*/ 382 h 1110"/>
                  <a:gd name="T4" fmla="*/ 37 w 383"/>
                  <a:gd name="T5" fmla="*/ 619 h 1110"/>
                  <a:gd name="T6" fmla="*/ 237 w 383"/>
                  <a:gd name="T7" fmla="*/ 819 h 1110"/>
                  <a:gd name="T8" fmla="*/ 0 w 383"/>
                  <a:gd name="T9" fmla="*/ 1110 h 1110"/>
                  <a:gd name="T10" fmla="*/ 146 w 383"/>
                  <a:gd name="T11" fmla="*/ 1110 h 1110"/>
                  <a:gd name="T12" fmla="*/ 365 w 383"/>
                  <a:gd name="T13" fmla="*/ 819 h 1110"/>
                  <a:gd name="T14" fmla="*/ 164 w 383"/>
                  <a:gd name="T15" fmla="*/ 619 h 1110"/>
                  <a:gd name="T16" fmla="*/ 383 w 383"/>
                  <a:gd name="T17" fmla="*/ 382 h 1110"/>
                  <a:gd name="T18" fmla="*/ 182 w 383"/>
                  <a:gd name="T19" fmla="*/ 0 h 1110"/>
                  <a:gd name="T20" fmla="*/ 19 w 383"/>
                  <a:gd name="T21" fmla="*/ 0 h 11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
                  <a:gd name="T34" fmla="*/ 0 h 1110"/>
                  <a:gd name="T35" fmla="*/ 383 w 383"/>
                  <a:gd name="T36" fmla="*/ 1110 h 11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 h="1110">
                    <a:moveTo>
                      <a:pt x="19" y="0"/>
                    </a:moveTo>
                    <a:lnTo>
                      <a:pt x="255" y="382"/>
                    </a:lnTo>
                    <a:lnTo>
                      <a:pt x="37" y="619"/>
                    </a:lnTo>
                    <a:lnTo>
                      <a:pt x="237" y="819"/>
                    </a:lnTo>
                    <a:lnTo>
                      <a:pt x="0" y="1110"/>
                    </a:lnTo>
                    <a:lnTo>
                      <a:pt x="146" y="1110"/>
                    </a:lnTo>
                    <a:lnTo>
                      <a:pt x="365" y="819"/>
                    </a:lnTo>
                    <a:lnTo>
                      <a:pt x="164" y="619"/>
                    </a:lnTo>
                    <a:lnTo>
                      <a:pt x="383" y="382"/>
                    </a:lnTo>
                    <a:lnTo>
                      <a:pt x="182" y="0"/>
                    </a:lnTo>
                    <a:lnTo>
                      <a:pt x="19" y="0"/>
                    </a:lnTo>
                    <a:close/>
                  </a:path>
                </a:pathLst>
              </a:custGeom>
              <a:solidFill>
                <a:srgbClr val="FFFFFF"/>
              </a:solidFill>
              <a:ln w="42863">
                <a:solidFill>
                  <a:srgbClr val="FFFFFF"/>
                </a:solidFill>
                <a:round/>
                <a:headEnd/>
                <a:tailEnd/>
              </a:ln>
            </p:spPr>
            <p:txBody>
              <a:bodyPr/>
              <a:lstStyle/>
              <a:p>
                <a:endParaRPr lang="en-US"/>
              </a:p>
            </p:txBody>
          </p:sp>
          <p:sp>
            <p:nvSpPr>
              <p:cNvPr id="54301" name="Line 27"/>
              <p:cNvSpPr>
                <a:spLocks noChangeShapeType="1"/>
              </p:cNvSpPr>
              <p:nvPr/>
            </p:nvSpPr>
            <p:spPr bwMode="auto">
              <a:xfrm flipV="1">
                <a:off x="4350" y="1416"/>
                <a:ext cx="277" cy="215"/>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a:t>Virtual Partition Problem</a:t>
            </a:r>
          </a:p>
        </p:txBody>
      </p:sp>
      <p:sp>
        <p:nvSpPr>
          <p:cNvPr id="55299" name="Rectangle 3"/>
          <p:cNvSpPr>
            <a:spLocks noGrp="1" noChangeArrowheads="1"/>
          </p:cNvSpPr>
          <p:nvPr>
            <p:ph idx="1"/>
          </p:nvPr>
        </p:nvSpPr>
        <p:spPr>
          <a:xfrm>
            <a:off x="228600" y="1676400"/>
            <a:ext cx="8763000" cy="4495800"/>
          </a:xfrm>
        </p:spPr>
        <p:txBody>
          <a:bodyPr/>
          <a:lstStyle/>
          <a:p>
            <a:pPr eaLnBrk="1" hangingPunct="1"/>
            <a:r>
              <a:rPr lang="en-US" altLang="en-US" sz="2800"/>
              <a:t>One problem with virtual partitions is that if network partitions are intermittent, different virtual partitions can form, for example </a:t>
            </a:r>
            <a:r>
              <a:rPr lang="en-US" altLang="en-US" sz="2800">
                <a:solidFill>
                  <a:schemeClr val="hlink"/>
                </a:solidFill>
              </a:rPr>
              <a:t>V</a:t>
            </a:r>
            <a:r>
              <a:rPr lang="en-US" altLang="en-US" sz="2800" baseline="-25000">
                <a:solidFill>
                  <a:schemeClr val="hlink"/>
                </a:solidFill>
              </a:rPr>
              <a:t>1</a:t>
            </a:r>
            <a:r>
              <a:rPr lang="en-US" altLang="en-US" sz="2800"/>
              <a:t> and </a:t>
            </a:r>
            <a:r>
              <a:rPr lang="en-US" altLang="en-US" sz="2800">
                <a:solidFill>
                  <a:schemeClr val="hlink"/>
                </a:solidFill>
              </a:rPr>
              <a:t>V</a:t>
            </a:r>
            <a:r>
              <a:rPr lang="en-US" altLang="en-US" sz="2800" baseline="-25000">
                <a:solidFill>
                  <a:schemeClr val="hlink"/>
                </a:solidFill>
              </a:rPr>
              <a:t>2</a:t>
            </a:r>
            <a:r>
              <a:rPr lang="en-US" altLang="en-US" sz="2800"/>
              <a:t> in figure 15.15.  Overlapping virtual partitions violate </a:t>
            </a:r>
            <a:r>
              <a:rPr lang="en-US" altLang="en-US" sz="2800">
                <a:solidFill>
                  <a:schemeClr val="hlink"/>
                </a:solidFill>
              </a:rPr>
              <a:t>one-copy serializability</a:t>
            </a:r>
            <a:r>
              <a:rPr lang="en-US" altLang="en-US" sz="2800"/>
              <a:t>. </a:t>
            </a:r>
          </a:p>
          <a:p>
            <a:pPr eaLnBrk="1" hangingPunct="1"/>
            <a:r>
              <a:rPr lang="en-US" altLang="en-US" sz="2800"/>
              <a:t>If partitions are uncommon, a protocol such as the one in figure 15.16 will work.  Higher logical timestamps determine the selection of consistent virtual partitions.</a:t>
            </a:r>
          </a:p>
        </p:txBody>
      </p:sp>
      <p:sp>
        <p:nvSpPr>
          <p:cNvPr id="553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E6F73453-82AF-E04E-919C-A7FCF54058E8}" type="slidenum">
              <a:rPr lang="en-US" altLang="en-US">
                <a:latin typeface="Arial" charset="0"/>
              </a:rPr>
              <a:pPr/>
              <a:t>49</a:t>
            </a:fld>
            <a:endParaRPr lang="en-US" altLang="en-US">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Replication Transparency</a:t>
            </a:r>
          </a:p>
        </p:txBody>
      </p:sp>
      <p:sp>
        <p:nvSpPr>
          <p:cNvPr id="9219" name="Rectangle 3"/>
          <p:cNvSpPr>
            <a:spLocks noGrp="1" noChangeArrowheads="1"/>
          </p:cNvSpPr>
          <p:nvPr>
            <p:ph idx="1"/>
          </p:nvPr>
        </p:nvSpPr>
        <p:spPr/>
        <p:txBody>
          <a:bodyPr/>
          <a:lstStyle/>
          <a:p>
            <a:pPr algn="just" eaLnBrk="1" hangingPunct="1"/>
            <a:r>
              <a:rPr lang="en-US" altLang="en-US" sz="3200"/>
              <a:t>A common requirement for replication is transparency. That means that normally users should not need to be aware that data is replicated, and the performance and utility of the information retrieval should not be noticeably different from unreplicated data.</a:t>
            </a:r>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5E52120-5F88-B444-AAC4-C135001D5F37}" type="slidenum">
              <a:rPr lang="en-US" altLang="en-US">
                <a:latin typeface="Arial" charset="0"/>
              </a:rPr>
              <a:pPr/>
              <a:t>5</a:t>
            </a:fld>
            <a:endParaRPr lang="en-US" altLang="en-US">
              <a:latin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17500" y="52388"/>
            <a:ext cx="7302500" cy="1431925"/>
          </a:xfrm>
        </p:spPr>
        <p:txBody>
          <a:bodyPr/>
          <a:lstStyle/>
          <a:p>
            <a:pPr eaLnBrk="1" hangingPunct="1"/>
            <a:r>
              <a:rPr lang="en-GB" altLang="en-US"/>
              <a:t>Figure 15.15 Two overlapping virtual partitions</a:t>
            </a:r>
            <a:endParaRPr lang="en-US" altLang="en-US"/>
          </a:p>
        </p:txBody>
      </p:sp>
      <p:sp>
        <p:nvSpPr>
          <p:cNvPr id="563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6FDA5694-6E38-2D46-9859-FE4DFDE87B22}" type="slidenum">
              <a:rPr lang="en-US" altLang="en-US">
                <a:latin typeface="Arial" charset="0"/>
              </a:rPr>
              <a:pPr/>
              <a:t>50</a:t>
            </a:fld>
            <a:endParaRPr lang="en-US" altLang="en-US">
              <a:latin typeface="Arial" charset="0"/>
            </a:endParaRPr>
          </a:p>
        </p:txBody>
      </p:sp>
      <p:sp>
        <p:nvSpPr>
          <p:cNvPr id="56324" name="Rectangle 3"/>
          <p:cNvSpPr>
            <a:spLocks noChangeArrowheads="1"/>
          </p:cNvSpPr>
          <p:nvPr/>
        </p:nvSpPr>
        <p:spPr bwMode="auto">
          <a:xfrm>
            <a:off x="152400" y="2057400"/>
            <a:ext cx="8839200" cy="3657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grpSp>
        <p:nvGrpSpPr>
          <p:cNvPr id="56325" name="Group 4"/>
          <p:cNvGrpSpPr>
            <a:grpSpLocks/>
          </p:cNvGrpSpPr>
          <p:nvPr/>
        </p:nvGrpSpPr>
        <p:grpSpPr bwMode="auto">
          <a:xfrm>
            <a:off x="228600" y="2590800"/>
            <a:ext cx="8653463" cy="2720975"/>
            <a:chOff x="373" y="1265"/>
            <a:chExt cx="5451" cy="1714"/>
          </a:xfrm>
        </p:grpSpPr>
        <p:sp>
          <p:nvSpPr>
            <p:cNvPr id="56326" name="Oval 5"/>
            <p:cNvSpPr>
              <a:spLocks noChangeArrowheads="1"/>
            </p:cNvSpPr>
            <p:nvPr/>
          </p:nvSpPr>
          <p:spPr bwMode="auto">
            <a:xfrm>
              <a:off x="1332" y="1284"/>
              <a:ext cx="2729" cy="1678"/>
            </a:xfrm>
            <a:prstGeom prst="ellipse">
              <a:avLst/>
            </a:prstGeom>
            <a:solidFill>
              <a:srgbClr val="FFDC99"/>
            </a:solidFill>
            <a:ln w="39688">
              <a:solidFill>
                <a:srgbClr val="FFDC99"/>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6327" name="Oval 6"/>
            <p:cNvSpPr>
              <a:spLocks noChangeArrowheads="1"/>
            </p:cNvSpPr>
            <p:nvPr/>
          </p:nvSpPr>
          <p:spPr bwMode="auto">
            <a:xfrm>
              <a:off x="2231" y="1301"/>
              <a:ext cx="2729" cy="1678"/>
            </a:xfrm>
            <a:prstGeom prst="ellipse">
              <a:avLst/>
            </a:prstGeom>
            <a:solidFill>
              <a:srgbClr val="FFDC99"/>
            </a:solidFill>
            <a:ln w="39688">
              <a:solidFill>
                <a:srgbClr val="FFDC99"/>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6328" name="Rectangle 7"/>
            <p:cNvSpPr>
              <a:spLocks noChangeArrowheads="1"/>
            </p:cNvSpPr>
            <p:nvPr/>
          </p:nvSpPr>
          <p:spPr bwMode="auto">
            <a:xfrm>
              <a:off x="373" y="1309"/>
              <a:ext cx="10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700">
                  <a:solidFill>
                    <a:srgbClr val="000000"/>
                  </a:solidFill>
                  <a:latin typeface="Arial" charset="0"/>
                </a:rPr>
                <a:t>Virtual partition </a:t>
              </a:r>
              <a:r>
                <a:rPr lang="en-GB" altLang="en-US" sz="1700" i="1">
                  <a:solidFill>
                    <a:srgbClr val="000000"/>
                  </a:solidFill>
                  <a:latin typeface="Arial" charset="0"/>
                </a:rPr>
                <a:t>V</a:t>
              </a:r>
              <a:endParaRPr lang="en-GB" altLang="en-US">
                <a:latin typeface="Times" charset="0"/>
              </a:endParaRPr>
            </a:p>
          </p:txBody>
        </p:sp>
        <p:sp>
          <p:nvSpPr>
            <p:cNvPr id="56329" name="Rectangle 8"/>
            <p:cNvSpPr>
              <a:spLocks noChangeArrowheads="1"/>
            </p:cNvSpPr>
            <p:nvPr/>
          </p:nvSpPr>
          <p:spPr bwMode="auto">
            <a:xfrm>
              <a:off x="1406" y="1371"/>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400">
                  <a:solidFill>
                    <a:srgbClr val="000000"/>
                  </a:solidFill>
                  <a:latin typeface="Arial" charset="0"/>
                </a:rPr>
                <a:t>1</a:t>
              </a:r>
              <a:endParaRPr lang="en-GB" altLang="en-US">
                <a:latin typeface="Times" charset="0"/>
              </a:endParaRPr>
            </a:p>
          </p:txBody>
        </p:sp>
        <p:sp>
          <p:nvSpPr>
            <p:cNvPr id="56330" name="Rectangle 9"/>
            <p:cNvSpPr>
              <a:spLocks noChangeArrowheads="1"/>
            </p:cNvSpPr>
            <p:nvPr/>
          </p:nvSpPr>
          <p:spPr bwMode="auto">
            <a:xfrm>
              <a:off x="4729" y="1309"/>
              <a:ext cx="10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700">
                  <a:solidFill>
                    <a:srgbClr val="000000"/>
                  </a:solidFill>
                  <a:latin typeface="Arial" charset="0"/>
                </a:rPr>
                <a:t>Virtual partition </a:t>
              </a:r>
              <a:r>
                <a:rPr lang="en-GB" altLang="en-US" sz="1700" i="1">
                  <a:solidFill>
                    <a:srgbClr val="000000"/>
                  </a:solidFill>
                  <a:latin typeface="Arial" charset="0"/>
                </a:rPr>
                <a:t>V</a:t>
              </a:r>
              <a:endParaRPr lang="en-GB" altLang="en-US">
                <a:latin typeface="Times" charset="0"/>
              </a:endParaRPr>
            </a:p>
          </p:txBody>
        </p:sp>
        <p:sp>
          <p:nvSpPr>
            <p:cNvPr id="56331" name="Rectangle 10"/>
            <p:cNvSpPr>
              <a:spLocks noChangeArrowheads="1"/>
            </p:cNvSpPr>
            <p:nvPr/>
          </p:nvSpPr>
          <p:spPr bwMode="auto">
            <a:xfrm>
              <a:off x="5762" y="1371"/>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400">
                  <a:solidFill>
                    <a:srgbClr val="000000"/>
                  </a:solidFill>
                  <a:latin typeface="Arial" charset="0"/>
                </a:rPr>
                <a:t>2</a:t>
              </a:r>
              <a:endParaRPr lang="en-GB" altLang="en-US">
                <a:latin typeface="Times" charset="0"/>
              </a:endParaRPr>
            </a:p>
          </p:txBody>
        </p:sp>
        <p:sp>
          <p:nvSpPr>
            <p:cNvPr id="56332" name="Rectangle 11"/>
            <p:cNvSpPr>
              <a:spLocks noChangeArrowheads="1"/>
            </p:cNvSpPr>
            <p:nvPr/>
          </p:nvSpPr>
          <p:spPr bwMode="auto">
            <a:xfrm>
              <a:off x="1536" y="1776"/>
              <a:ext cx="610" cy="69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6333" name="Oval 12"/>
            <p:cNvSpPr>
              <a:spLocks noChangeArrowheads="1"/>
            </p:cNvSpPr>
            <p:nvPr/>
          </p:nvSpPr>
          <p:spPr bwMode="auto">
            <a:xfrm>
              <a:off x="1705" y="1962"/>
              <a:ext cx="271" cy="271"/>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6334" name="Rectangle 13"/>
            <p:cNvSpPr>
              <a:spLocks noChangeArrowheads="1"/>
            </p:cNvSpPr>
            <p:nvPr/>
          </p:nvSpPr>
          <p:spPr bwMode="auto">
            <a:xfrm>
              <a:off x="1615" y="2265"/>
              <a:ext cx="9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700" i="1">
                  <a:solidFill>
                    <a:srgbClr val="000000"/>
                  </a:solidFill>
                  <a:latin typeface="Arial" charset="0"/>
                </a:rPr>
                <a:t>Y</a:t>
              </a:r>
              <a:endParaRPr lang="en-GB" altLang="en-US" i="1">
                <a:latin typeface="Times" charset="0"/>
              </a:endParaRPr>
            </a:p>
          </p:txBody>
        </p:sp>
        <p:sp>
          <p:nvSpPr>
            <p:cNvPr id="56335" name="Rectangle 14"/>
            <p:cNvSpPr>
              <a:spLocks noChangeArrowheads="1"/>
            </p:cNvSpPr>
            <p:nvPr/>
          </p:nvSpPr>
          <p:spPr bwMode="auto">
            <a:xfrm>
              <a:off x="2485" y="1776"/>
              <a:ext cx="610" cy="69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6336" name="Oval 15"/>
            <p:cNvSpPr>
              <a:spLocks noChangeArrowheads="1"/>
            </p:cNvSpPr>
            <p:nvPr/>
          </p:nvSpPr>
          <p:spPr bwMode="auto">
            <a:xfrm>
              <a:off x="2654" y="1962"/>
              <a:ext cx="272" cy="271"/>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6337" name="Rectangle 16"/>
            <p:cNvSpPr>
              <a:spLocks noChangeArrowheads="1"/>
            </p:cNvSpPr>
            <p:nvPr/>
          </p:nvSpPr>
          <p:spPr bwMode="auto">
            <a:xfrm>
              <a:off x="2564" y="2265"/>
              <a:ext cx="9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700" i="1">
                  <a:solidFill>
                    <a:srgbClr val="000000"/>
                  </a:solidFill>
                  <a:latin typeface="Arial" charset="0"/>
                </a:rPr>
                <a:t>X</a:t>
              </a:r>
              <a:endParaRPr lang="en-GB" altLang="en-US" i="1">
                <a:latin typeface="Times" charset="0"/>
              </a:endParaRPr>
            </a:p>
          </p:txBody>
        </p:sp>
        <p:sp>
          <p:nvSpPr>
            <p:cNvPr id="56338" name="Rectangle 17"/>
            <p:cNvSpPr>
              <a:spLocks noChangeArrowheads="1"/>
            </p:cNvSpPr>
            <p:nvPr/>
          </p:nvSpPr>
          <p:spPr bwMode="auto">
            <a:xfrm>
              <a:off x="3197" y="1776"/>
              <a:ext cx="610" cy="69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6339" name="Oval 18"/>
            <p:cNvSpPr>
              <a:spLocks noChangeArrowheads="1"/>
            </p:cNvSpPr>
            <p:nvPr/>
          </p:nvSpPr>
          <p:spPr bwMode="auto">
            <a:xfrm>
              <a:off x="3366" y="1962"/>
              <a:ext cx="271" cy="271"/>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6340" name="Rectangle 19"/>
            <p:cNvSpPr>
              <a:spLocks noChangeArrowheads="1"/>
            </p:cNvSpPr>
            <p:nvPr/>
          </p:nvSpPr>
          <p:spPr bwMode="auto">
            <a:xfrm>
              <a:off x="3276" y="2265"/>
              <a:ext cx="9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700" i="1">
                  <a:solidFill>
                    <a:srgbClr val="000000"/>
                  </a:solidFill>
                  <a:latin typeface="Arial" charset="0"/>
                </a:rPr>
                <a:t>V</a:t>
              </a:r>
              <a:endParaRPr lang="en-GB" altLang="en-US" i="1">
                <a:latin typeface="Times" charset="0"/>
              </a:endParaRPr>
            </a:p>
          </p:txBody>
        </p:sp>
        <p:sp>
          <p:nvSpPr>
            <p:cNvPr id="56341" name="Rectangle 20"/>
            <p:cNvSpPr>
              <a:spLocks noChangeArrowheads="1"/>
            </p:cNvSpPr>
            <p:nvPr/>
          </p:nvSpPr>
          <p:spPr bwMode="auto">
            <a:xfrm>
              <a:off x="4112" y="1776"/>
              <a:ext cx="610" cy="69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6342" name="Oval 21"/>
            <p:cNvSpPr>
              <a:spLocks noChangeArrowheads="1"/>
            </p:cNvSpPr>
            <p:nvPr/>
          </p:nvSpPr>
          <p:spPr bwMode="auto">
            <a:xfrm>
              <a:off x="4282" y="1943"/>
              <a:ext cx="271" cy="271"/>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6343" name="Rectangle 22"/>
            <p:cNvSpPr>
              <a:spLocks noChangeArrowheads="1"/>
            </p:cNvSpPr>
            <p:nvPr/>
          </p:nvSpPr>
          <p:spPr bwMode="auto">
            <a:xfrm>
              <a:off x="4191" y="2265"/>
              <a:ext cx="8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700" i="1">
                  <a:solidFill>
                    <a:srgbClr val="000000"/>
                  </a:solidFill>
                  <a:latin typeface="Arial" charset="0"/>
                </a:rPr>
                <a:t>Z</a:t>
              </a:r>
              <a:endParaRPr lang="en-GB" altLang="en-US" i="1">
                <a:latin typeface="Times" charset="0"/>
              </a:endParaRPr>
            </a:p>
          </p:txBody>
        </p:sp>
        <p:sp>
          <p:nvSpPr>
            <p:cNvPr id="56344" name="Oval 23"/>
            <p:cNvSpPr>
              <a:spLocks noChangeArrowheads="1"/>
            </p:cNvSpPr>
            <p:nvPr/>
          </p:nvSpPr>
          <p:spPr bwMode="auto">
            <a:xfrm>
              <a:off x="1332" y="1265"/>
              <a:ext cx="2729" cy="167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6345" name="Oval 24"/>
            <p:cNvSpPr>
              <a:spLocks noChangeArrowheads="1"/>
            </p:cNvSpPr>
            <p:nvPr/>
          </p:nvSpPr>
          <p:spPr bwMode="auto">
            <a:xfrm>
              <a:off x="2231" y="1282"/>
              <a:ext cx="2729" cy="167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17500" y="52388"/>
            <a:ext cx="7302500" cy="1431925"/>
          </a:xfrm>
        </p:spPr>
        <p:txBody>
          <a:bodyPr/>
          <a:lstStyle/>
          <a:p>
            <a:pPr eaLnBrk="1" hangingPunct="1"/>
            <a:r>
              <a:rPr lang="en-GB" altLang="en-US"/>
              <a:t>Figure 15.16 Creating a virtual partition</a:t>
            </a:r>
            <a:endParaRPr lang="en-US" altLang="en-US"/>
          </a:p>
        </p:txBody>
      </p:sp>
      <p:sp>
        <p:nvSpPr>
          <p:cNvPr id="573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B531936-489F-D64B-ADA8-9436232B00A3}" type="slidenum">
              <a:rPr lang="en-US" altLang="en-US">
                <a:latin typeface="Arial" charset="0"/>
              </a:rPr>
              <a:pPr/>
              <a:t>51</a:t>
            </a:fld>
            <a:endParaRPr lang="en-US" altLang="en-US">
              <a:latin typeface="Arial" charset="0"/>
            </a:endParaRPr>
          </a:p>
        </p:txBody>
      </p:sp>
      <p:sp>
        <p:nvSpPr>
          <p:cNvPr id="57348" name="Rectangle 4"/>
          <p:cNvSpPr>
            <a:spLocks noChangeArrowheads="1"/>
          </p:cNvSpPr>
          <p:nvPr/>
        </p:nvSpPr>
        <p:spPr bwMode="auto">
          <a:xfrm>
            <a:off x="228600" y="1752600"/>
            <a:ext cx="8380413"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376238">
              <a:defRPr sz="2400">
                <a:solidFill>
                  <a:schemeClr val="tx1"/>
                </a:solidFill>
                <a:latin typeface="Times New Roman" charset="0"/>
              </a:defRPr>
            </a:lvl2pPr>
            <a:lvl3pPr marL="1146175" indent="-287338">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just"/>
            <a:r>
              <a:rPr lang="en-GB" altLang="en-US" sz="2000">
                <a:latin typeface="Times" charset="0"/>
              </a:rPr>
              <a:t>Phase 1: </a:t>
            </a:r>
          </a:p>
          <a:p>
            <a:pPr lvl="1" algn="just"/>
            <a:r>
              <a:rPr lang="en-GB" altLang="en-US" sz="2000">
                <a:latin typeface="Times" charset="0"/>
              </a:rPr>
              <a:t>•	The initiator sends a </a:t>
            </a:r>
            <a:r>
              <a:rPr lang="en-GB" altLang="en-US" sz="2000" i="1">
                <a:latin typeface="Times" charset="0"/>
              </a:rPr>
              <a:t>Join</a:t>
            </a:r>
            <a:r>
              <a:rPr lang="en-GB" altLang="en-US" sz="2000">
                <a:latin typeface="Times" charset="0"/>
              </a:rPr>
              <a:t> request to each potential member. The argument of </a:t>
            </a:r>
            <a:r>
              <a:rPr lang="en-GB" altLang="en-US" sz="2000" i="1">
                <a:latin typeface="Times" charset="0"/>
              </a:rPr>
              <a:t>Join</a:t>
            </a:r>
            <a:r>
              <a:rPr lang="en-GB" altLang="en-US" sz="2000">
                <a:latin typeface="Times" charset="0"/>
              </a:rPr>
              <a:t> is a proposed logical timestamp for the new virtual partition.</a:t>
            </a:r>
          </a:p>
          <a:p>
            <a:pPr lvl="1" algn="just"/>
            <a:r>
              <a:rPr lang="en-GB" altLang="en-US" sz="2000">
                <a:latin typeface="Times" charset="0"/>
              </a:rPr>
              <a:t>•	When a replica manager receives a </a:t>
            </a:r>
            <a:r>
              <a:rPr lang="en-GB" altLang="en-US" sz="2000" i="1">
                <a:latin typeface="Times" charset="0"/>
              </a:rPr>
              <a:t>Join</a:t>
            </a:r>
            <a:r>
              <a:rPr lang="en-GB" altLang="en-US" sz="2000">
                <a:latin typeface="Times" charset="0"/>
              </a:rPr>
              <a:t> request, it compares the proposed logical timestamp with that of its current virtual partition.</a:t>
            </a:r>
          </a:p>
          <a:p>
            <a:pPr lvl="2" algn="just"/>
            <a:r>
              <a:rPr lang="en-GB" altLang="en-US" sz="2000">
                <a:latin typeface="Times" charset="0"/>
              </a:rPr>
              <a:t>–	If the proposed logical timestamp is greater it agrees to join and replies </a:t>
            </a:r>
            <a:r>
              <a:rPr lang="en-GB" altLang="en-US" sz="2000" i="1">
                <a:latin typeface="Times" charset="0"/>
              </a:rPr>
              <a:t>Yes</a:t>
            </a:r>
            <a:r>
              <a:rPr lang="en-GB" altLang="en-US" sz="2000">
                <a:latin typeface="Times" charset="0"/>
              </a:rPr>
              <a:t>;</a:t>
            </a:r>
          </a:p>
          <a:p>
            <a:pPr lvl="2" algn="just"/>
            <a:r>
              <a:rPr lang="en-GB" altLang="en-US" sz="2000">
                <a:latin typeface="Times" charset="0"/>
              </a:rPr>
              <a:t>–	If it is less, it refuses to join and replies </a:t>
            </a:r>
            <a:r>
              <a:rPr lang="en-GB" altLang="en-US" sz="2000" i="1">
                <a:latin typeface="Times" charset="0"/>
              </a:rPr>
              <a:t>No</a:t>
            </a:r>
            <a:r>
              <a:rPr lang="en-GB" altLang="en-US" sz="2000">
                <a:latin typeface="Times" charset="0"/>
              </a:rPr>
              <a:t>.</a:t>
            </a:r>
          </a:p>
          <a:p>
            <a:pPr algn="just"/>
            <a:r>
              <a:rPr lang="en-GB" altLang="en-US" sz="2000">
                <a:latin typeface="Times" charset="0"/>
              </a:rPr>
              <a:t>Phase 2:</a:t>
            </a:r>
          </a:p>
          <a:p>
            <a:pPr lvl="1" algn="just"/>
            <a:r>
              <a:rPr lang="en-GB" altLang="en-US" sz="2000">
                <a:latin typeface="Times" charset="0"/>
              </a:rPr>
              <a:t>•	If the initiator has received sufficient </a:t>
            </a:r>
            <a:r>
              <a:rPr lang="en-GB" altLang="en-US" sz="2000" i="1">
                <a:latin typeface="Times" charset="0"/>
              </a:rPr>
              <a:t>Yes</a:t>
            </a:r>
            <a:r>
              <a:rPr lang="en-GB" altLang="en-US" sz="2000">
                <a:latin typeface="Times" charset="0"/>
              </a:rPr>
              <a:t> replies to have read and write quora, it may complete the creation of the new virtual partition by sending a </a:t>
            </a:r>
            <a:r>
              <a:rPr lang="en-GB" altLang="en-US" sz="2000" i="1">
                <a:latin typeface="Times" charset="0"/>
              </a:rPr>
              <a:t>Confirmation</a:t>
            </a:r>
            <a:r>
              <a:rPr lang="en-GB" altLang="en-US" sz="2000">
                <a:latin typeface="Times" charset="0"/>
              </a:rPr>
              <a:t> message to the sites that agreed to join. The creation timestamp and list of actual members are sent as arguments.</a:t>
            </a:r>
          </a:p>
          <a:p>
            <a:pPr lvl="1" algn="just"/>
            <a:r>
              <a:rPr lang="en-GB" altLang="en-US" sz="2000">
                <a:latin typeface="Times" charset="0"/>
              </a:rPr>
              <a:t>•	Replica managers receiving the </a:t>
            </a:r>
            <a:r>
              <a:rPr lang="en-GB" altLang="en-US" sz="2000" i="1">
                <a:latin typeface="Times" charset="0"/>
              </a:rPr>
              <a:t>Confirmation</a:t>
            </a:r>
            <a:r>
              <a:rPr lang="en-GB" altLang="en-US" sz="2000">
                <a:latin typeface="Times" charset="0"/>
              </a:rPr>
              <a:t> message join the new virtual partition and record its creation timestamp and list of actual members.</a:t>
            </a:r>
            <a:endParaRPr lang="en-GB" altLang="en-US">
              <a:latin typeface="Times"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Summary</a:t>
            </a:r>
          </a:p>
        </p:txBody>
      </p:sp>
      <p:sp>
        <p:nvSpPr>
          <p:cNvPr id="58371" name="Rectangle 3"/>
          <p:cNvSpPr>
            <a:spLocks noGrp="1" noChangeArrowheads="1"/>
          </p:cNvSpPr>
          <p:nvPr>
            <p:ph idx="1"/>
          </p:nvPr>
        </p:nvSpPr>
        <p:spPr>
          <a:xfrm>
            <a:off x="152400" y="1676400"/>
            <a:ext cx="8839200" cy="4495800"/>
          </a:xfrm>
        </p:spPr>
        <p:txBody>
          <a:bodyPr/>
          <a:lstStyle/>
          <a:p>
            <a:pPr eaLnBrk="1" hangingPunct="1"/>
            <a:r>
              <a:rPr lang="en-US" altLang="en-US" sz="2800">
                <a:solidFill>
                  <a:schemeClr val="hlink"/>
                </a:solidFill>
              </a:rPr>
              <a:t>Replication</a:t>
            </a:r>
            <a:r>
              <a:rPr lang="en-US" altLang="en-US" sz="2800"/>
              <a:t> can normally produce either </a:t>
            </a:r>
            <a:r>
              <a:rPr lang="en-US" altLang="en-US" sz="2800">
                <a:solidFill>
                  <a:schemeClr val="hlink"/>
                </a:solidFill>
              </a:rPr>
              <a:t>performance</a:t>
            </a:r>
            <a:r>
              <a:rPr lang="en-US" altLang="en-US" sz="2800"/>
              <a:t> or </a:t>
            </a:r>
            <a:r>
              <a:rPr lang="en-US" altLang="en-US" sz="2800">
                <a:solidFill>
                  <a:schemeClr val="hlink"/>
                </a:solidFill>
              </a:rPr>
              <a:t>reliability enhancement</a:t>
            </a:r>
            <a:r>
              <a:rPr lang="en-US" altLang="en-US" sz="2800"/>
              <a:t>. Normally one is achieved at the cost of the other.</a:t>
            </a:r>
          </a:p>
          <a:p>
            <a:pPr eaLnBrk="1" hangingPunct="1"/>
            <a:r>
              <a:rPr lang="en-US" altLang="en-US" sz="2800">
                <a:solidFill>
                  <a:schemeClr val="hlink"/>
                </a:solidFill>
              </a:rPr>
              <a:t>Fault tolerance</a:t>
            </a:r>
            <a:r>
              <a:rPr lang="en-US" altLang="en-US" sz="2800"/>
              <a:t> uses linearizability and sequential consistency as correctness criteria.</a:t>
            </a:r>
          </a:p>
          <a:p>
            <a:pPr eaLnBrk="1" hangingPunct="1"/>
            <a:r>
              <a:rPr lang="en-US" altLang="en-US" sz="2800">
                <a:solidFill>
                  <a:schemeClr val="hlink"/>
                </a:solidFill>
              </a:rPr>
              <a:t>High availability</a:t>
            </a:r>
            <a:r>
              <a:rPr lang="en-US" altLang="en-US" sz="2800"/>
              <a:t> may require at least a temporary relaxation of causal consistency.</a:t>
            </a:r>
          </a:p>
          <a:p>
            <a:pPr eaLnBrk="1" hangingPunct="1"/>
            <a:r>
              <a:rPr lang="en-US" altLang="en-US" sz="2800">
                <a:solidFill>
                  <a:schemeClr val="hlink"/>
                </a:solidFill>
              </a:rPr>
              <a:t>Transactions</a:t>
            </a:r>
            <a:r>
              <a:rPr lang="en-US" altLang="en-US" sz="2800"/>
              <a:t> require special handling when performed on replicated data.</a:t>
            </a:r>
          </a:p>
        </p:txBody>
      </p:sp>
      <p:sp>
        <p:nvSpPr>
          <p:cNvPr id="583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27A515C0-372D-BF48-986C-C9F47B2BB1C6}" type="slidenum">
              <a:rPr lang="en-US" altLang="en-US">
                <a:latin typeface="Arial" charset="0"/>
              </a:rPr>
              <a:pPr/>
              <a:t>52</a:t>
            </a:fld>
            <a:endParaRPr lang="en-US" altLang="en-US">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Discussion Questions</a:t>
            </a:r>
          </a:p>
        </p:txBody>
      </p:sp>
      <p:sp>
        <p:nvSpPr>
          <p:cNvPr id="59395" name="Rectangle 3"/>
          <p:cNvSpPr>
            <a:spLocks noGrp="1" noChangeArrowheads="1"/>
          </p:cNvSpPr>
          <p:nvPr>
            <p:ph idx="1"/>
          </p:nvPr>
        </p:nvSpPr>
        <p:spPr>
          <a:xfrm>
            <a:off x="152400" y="1676400"/>
            <a:ext cx="8686800" cy="4495800"/>
          </a:xfrm>
        </p:spPr>
        <p:txBody>
          <a:bodyPr/>
          <a:lstStyle/>
          <a:p>
            <a:pPr eaLnBrk="1" hangingPunct="1"/>
            <a:r>
              <a:rPr lang="en-US" altLang="en-US"/>
              <a:t>Since replication can improve fault tolerance and availability, why is it so much harder to get both than it is to get either?</a:t>
            </a:r>
          </a:p>
          <a:p>
            <a:pPr eaLnBrk="1" hangingPunct="1"/>
            <a:r>
              <a:rPr lang="en-US" altLang="en-US"/>
              <a:t>How important is the good-enough principle to a career in software development?</a:t>
            </a:r>
          </a:p>
          <a:p>
            <a:pPr eaLnBrk="1" hangingPunct="1"/>
            <a:r>
              <a:rPr lang="en-US" altLang="en-US" sz="2800" i="1">
                <a:solidFill>
                  <a:schemeClr val="hlink"/>
                </a:solidFill>
              </a:rPr>
              <a:t>Thought provoker</a:t>
            </a:r>
            <a:r>
              <a:rPr lang="en-US" altLang="en-US" sz="2800" i="1"/>
              <a:t>:</a:t>
            </a:r>
            <a:r>
              <a:rPr lang="en-US" altLang="en-US"/>
              <a:t> Would students learn better if they used the good-enough principle to concentrate their efforts and time on the most productive activities?</a:t>
            </a:r>
          </a:p>
        </p:txBody>
      </p:sp>
      <p:sp>
        <p:nvSpPr>
          <p:cNvPr id="593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7DDACE5-BEE9-374E-86C0-2AF34DC5D82D}" type="slidenum">
              <a:rPr lang="en-US" altLang="en-US">
                <a:latin typeface="Arial" charset="0"/>
              </a:rPr>
              <a:pPr/>
              <a:t>53</a:t>
            </a:fld>
            <a:endParaRPr lang="en-US" altLang="en-US">
              <a:latin typeface="Arial"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title"/>
          </p:nvPr>
        </p:nvSpPr>
        <p:spPr>
          <a:noFill/>
        </p:spPr>
        <p:txBody>
          <a:bodyPr/>
          <a:lstStyle/>
          <a:p>
            <a:pPr eaLnBrk="1" hangingPunct="1"/>
            <a:r>
              <a:rPr lang="en-US" altLang="en-US"/>
              <a:t>Bibliography</a:t>
            </a:r>
          </a:p>
        </p:txBody>
      </p:sp>
      <p:sp>
        <p:nvSpPr>
          <p:cNvPr id="60419" name="Rectangle 2"/>
          <p:cNvSpPr>
            <a:spLocks noGrp="1" noChangeArrowheads="1"/>
          </p:cNvSpPr>
          <p:nvPr>
            <p:ph idx="1"/>
          </p:nvPr>
        </p:nvSpPr>
        <p:spPr/>
        <p:txBody>
          <a:bodyPr/>
          <a:lstStyle/>
          <a:p>
            <a:pPr eaLnBrk="1" hangingPunct="1">
              <a:spcBef>
                <a:spcPct val="0"/>
              </a:spcBef>
            </a:pPr>
            <a:r>
              <a:rPr lang="en-US" altLang="en-US" sz="2800"/>
              <a:t>George Coularis, Jean Dollimore and Tim Kindberg, </a:t>
            </a:r>
            <a:r>
              <a:rPr lang="en-US" altLang="en-US" sz="2800" i="1"/>
              <a:t>Distributed Systems, Concepts and Design</a:t>
            </a:r>
            <a:r>
              <a:rPr lang="en-US" altLang="en-US" sz="2800"/>
              <a:t>, Addison Wesley, Fourth Edition, 2005</a:t>
            </a:r>
          </a:p>
          <a:p>
            <a:pPr eaLnBrk="1" hangingPunct="1">
              <a:spcBef>
                <a:spcPct val="0"/>
              </a:spcBef>
            </a:pPr>
            <a:r>
              <a:rPr lang="en-US" altLang="en-US" sz="2800"/>
              <a:t>Figures from the Coulouris text are from the instructor’s guide and are copyrighted by Pearson Education 2005</a:t>
            </a:r>
          </a:p>
        </p:txBody>
      </p:sp>
      <p:sp>
        <p:nvSpPr>
          <p:cNvPr id="604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0D6B3FDA-9272-F94B-B162-6541FA303550}" type="slidenum">
              <a:rPr lang="en-US" altLang="en-US">
                <a:latin typeface="Arial" charset="0"/>
              </a:rPr>
              <a:pPr/>
              <a:t>54</a:t>
            </a:fld>
            <a:endParaRPr lang="en-US" altLang="en-US">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Replication Consistency</a:t>
            </a:r>
          </a:p>
        </p:txBody>
      </p:sp>
      <p:sp>
        <p:nvSpPr>
          <p:cNvPr id="10243" name="Rectangle 3"/>
          <p:cNvSpPr>
            <a:spLocks noGrp="1" noChangeArrowheads="1"/>
          </p:cNvSpPr>
          <p:nvPr>
            <p:ph idx="1"/>
          </p:nvPr>
        </p:nvSpPr>
        <p:spPr/>
        <p:txBody>
          <a:bodyPr/>
          <a:lstStyle/>
          <a:p>
            <a:pPr algn="just" eaLnBrk="1" hangingPunct="1"/>
            <a:r>
              <a:rPr lang="en-US" altLang="en-US" sz="3200"/>
              <a:t>Another requirement for replication is consistency. That means that different copies of replicated data should be the same.  This requires that when data is changed, it is distributed to all replicas as soon as possible.</a:t>
            </a: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F37332C5-99C7-A641-97A5-B9D552FAA32D}" type="slidenum">
              <a:rPr lang="en-US" altLang="en-US">
                <a:latin typeface="Arial" charset="0"/>
              </a:rPr>
              <a:pPr/>
              <a:t>6</a:t>
            </a:fld>
            <a:endParaRPr lang="en-US" altLang="en-US">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Replication Architecture</a:t>
            </a:r>
          </a:p>
        </p:txBody>
      </p:sp>
      <p:sp>
        <p:nvSpPr>
          <p:cNvPr id="11267" name="Rectangle 3"/>
          <p:cNvSpPr>
            <a:spLocks noGrp="1" noChangeArrowheads="1"/>
          </p:cNvSpPr>
          <p:nvPr>
            <p:ph idx="1"/>
          </p:nvPr>
        </p:nvSpPr>
        <p:spPr>
          <a:xfrm>
            <a:off x="152400" y="1676400"/>
            <a:ext cx="8839200" cy="4495800"/>
          </a:xfrm>
        </p:spPr>
        <p:txBody>
          <a:bodyPr rtlCol="0">
            <a:normAutofit lnSpcReduction="10000"/>
          </a:bodyPr>
          <a:lstStyle/>
          <a:p>
            <a:pPr algn="just" eaLnBrk="1" hangingPunct="1">
              <a:buFont typeface="Arial" panose="020B0604020202020204" pitchFamily="34" charset="0"/>
              <a:buChar char="•"/>
              <a:defRPr/>
            </a:pPr>
            <a:r>
              <a:rPr lang="en-US" sz="3200" smtClean="0"/>
              <a:t>Replicated data is accessed through front end processes that determine the availability of replicated data using </a:t>
            </a:r>
            <a:r>
              <a:rPr lang="en-US" sz="3200" smtClean="0">
                <a:solidFill>
                  <a:schemeClr val="hlink"/>
                </a:solidFill>
              </a:rPr>
              <a:t>replication managers</a:t>
            </a:r>
            <a:r>
              <a:rPr lang="en-US" sz="3200" smtClean="0"/>
              <a:t> that control access to copies of the data, as shown in figure 15.1.</a:t>
            </a:r>
          </a:p>
          <a:p>
            <a:pPr algn="just" eaLnBrk="1" hangingPunct="1">
              <a:buFont typeface="Arial" panose="020B0604020202020204" pitchFamily="34" charset="0"/>
              <a:buChar char="•"/>
              <a:defRPr/>
            </a:pPr>
            <a:r>
              <a:rPr lang="en-US" sz="3200" smtClean="0"/>
              <a:t>The data in the system are composed of </a:t>
            </a:r>
            <a:r>
              <a:rPr lang="en-US" sz="3200" smtClean="0">
                <a:solidFill>
                  <a:schemeClr val="hlink"/>
                </a:solidFill>
              </a:rPr>
              <a:t>objects</a:t>
            </a:r>
            <a:r>
              <a:rPr lang="en-US" sz="3200" smtClean="0"/>
              <a:t>, which can be files, components, Java objects or other BLOBs (Binary Large Objects). Each logical object is implemented by a collection of physical objects called </a:t>
            </a:r>
            <a:r>
              <a:rPr lang="en-US" sz="3200" smtClean="0">
                <a:solidFill>
                  <a:schemeClr val="hlink"/>
                </a:solidFill>
              </a:rPr>
              <a:t>replicas</a:t>
            </a:r>
            <a:r>
              <a:rPr lang="en-US" sz="3200" smtClean="0"/>
              <a:t>, each stored on a computer.</a:t>
            </a:r>
          </a:p>
        </p:txBody>
      </p:sp>
      <p:sp>
        <p:nvSpPr>
          <p:cNvPr id="112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AA5CEE2-436E-914B-A0F7-B93E4F47D638}" type="slidenum">
              <a:rPr lang="en-US" altLang="en-US">
                <a:latin typeface="Arial" charset="0"/>
              </a:rPr>
              <a:pPr/>
              <a:t>7</a:t>
            </a:fld>
            <a:endParaRPr lang="en-US" altLang="en-US">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17500" y="52388"/>
            <a:ext cx="7302500" cy="1431925"/>
          </a:xfrm>
        </p:spPr>
        <p:txBody>
          <a:bodyPr/>
          <a:lstStyle/>
          <a:p>
            <a:pPr eaLnBrk="1" hangingPunct="1"/>
            <a:r>
              <a:rPr lang="en-GB" altLang="en-US"/>
              <a:t>Figure 15.1 Architectural model for replicated data</a:t>
            </a:r>
            <a:endParaRPr lang="en-US" altLang="en-US"/>
          </a:p>
        </p:txBody>
      </p:sp>
      <p:sp>
        <p:nvSpPr>
          <p:cNvPr id="1229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41B47FAE-D732-B24B-9834-8ADAA249A6A2}" type="slidenum">
              <a:rPr lang="en-US" altLang="en-US">
                <a:latin typeface="Arial" charset="0"/>
              </a:rPr>
              <a:pPr/>
              <a:t>8</a:t>
            </a:fld>
            <a:endParaRPr lang="en-US" altLang="en-US">
              <a:latin typeface="Arial" charset="0"/>
            </a:endParaRPr>
          </a:p>
        </p:txBody>
      </p:sp>
      <p:sp>
        <p:nvSpPr>
          <p:cNvPr id="12292" name="Rectangle 3"/>
          <p:cNvSpPr>
            <a:spLocks noChangeArrowheads="1"/>
          </p:cNvSpPr>
          <p:nvPr/>
        </p:nvSpPr>
        <p:spPr bwMode="auto">
          <a:xfrm>
            <a:off x="228600" y="1752600"/>
            <a:ext cx="8686800" cy="4038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grpSp>
        <p:nvGrpSpPr>
          <p:cNvPr id="12293" name="Group 25"/>
          <p:cNvGrpSpPr>
            <a:grpSpLocks/>
          </p:cNvGrpSpPr>
          <p:nvPr/>
        </p:nvGrpSpPr>
        <p:grpSpPr bwMode="auto">
          <a:xfrm>
            <a:off x="304800" y="1981200"/>
            <a:ext cx="8521700" cy="3424238"/>
            <a:chOff x="384" y="999"/>
            <a:chExt cx="5368" cy="2157"/>
          </a:xfrm>
        </p:grpSpPr>
        <p:sp>
          <p:nvSpPr>
            <p:cNvPr id="12294" name="Rectangle 26"/>
            <p:cNvSpPr>
              <a:spLocks noChangeArrowheads="1"/>
            </p:cNvSpPr>
            <p:nvPr/>
          </p:nvSpPr>
          <p:spPr bwMode="auto">
            <a:xfrm>
              <a:off x="3459" y="1261"/>
              <a:ext cx="2293" cy="1895"/>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2295" name="Rectangle 27"/>
            <p:cNvSpPr>
              <a:spLocks noChangeArrowheads="1"/>
            </p:cNvSpPr>
            <p:nvPr/>
          </p:nvSpPr>
          <p:spPr bwMode="auto">
            <a:xfrm>
              <a:off x="2189" y="1527"/>
              <a:ext cx="436" cy="416"/>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2296" name="Rectangle 28"/>
            <p:cNvSpPr>
              <a:spLocks noChangeArrowheads="1"/>
            </p:cNvSpPr>
            <p:nvPr/>
          </p:nvSpPr>
          <p:spPr bwMode="auto">
            <a:xfrm>
              <a:off x="2189" y="1527"/>
              <a:ext cx="455" cy="43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2297" name="Rectangle 29"/>
            <p:cNvSpPr>
              <a:spLocks noChangeArrowheads="1"/>
            </p:cNvSpPr>
            <p:nvPr/>
          </p:nvSpPr>
          <p:spPr bwMode="auto">
            <a:xfrm>
              <a:off x="2341" y="1643"/>
              <a:ext cx="19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FE</a:t>
              </a:r>
              <a:endParaRPr lang="en-GB" altLang="en-US">
                <a:latin typeface="Times" charset="0"/>
              </a:endParaRPr>
            </a:p>
          </p:txBody>
        </p:sp>
        <p:sp>
          <p:nvSpPr>
            <p:cNvPr id="12298" name="Line 30"/>
            <p:cNvSpPr>
              <a:spLocks noChangeShapeType="1"/>
            </p:cNvSpPr>
            <p:nvPr/>
          </p:nvSpPr>
          <p:spPr bwMode="auto">
            <a:xfrm>
              <a:off x="1905" y="1413"/>
              <a:ext cx="1" cy="227"/>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Rectangle 31"/>
            <p:cNvSpPr>
              <a:spLocks noChangeArrowheads="1"/>
            </p:cNvSpPr>
            <p:nvPr/>
          </p:nvSpPr>
          <p:spPr bwMode="auto">
            <a:xfrm>
              <a:off x="1483" y="999"/>
              <a:ext cx="94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Requests and</a:t>
              </a:r>
              <a:endParaRPr lang="en-GB" altLang="en-US">
                <a:latin typeface="Times" charset="0"/>
              </a:endParaRPr>
            </a:p>
          </p:txBody>
        </p:sp>
        <p:sp>
          <p:nvSpPr>
            <p:cNvPr id="12300" name="Rectangle 32"/>
            <p:cNvSpPr>
              <a:spLocks noChangeArrowheads="1"/>
            </p:cNvSpPr>
            <p:nvPr/>
          </p:nvSpPr>
          <p:spPr bwMode="auto">
            <a:xfrm>
              <a:off x="1729" y="1207"/>
              <a:ext cx="45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replies</a:t>
              </a:r>
              <a:endParaRPr lang="en-GB" altLang="en-US">
                <a:latin typeface="Times" charset="0"/>
              </a:endParaRPr>
            </a:p>
          </p:txBody>
        </p:sp>
        <p:sp>
          <p:nvSpPr>
            <p:cNvPr id="12301" name="Rectangle 33"/>
            <p:cNvSpPr>
              <a:spLocks noChangeArrowheads="1"/>
            </p:cNvSpPr>
            <p:nvPr/>
          </p:nvSpPr>
          <p:spPr bwMode="auto">
            <a:xfrm>
              <a:off x="1256" y="1643"/>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C</a:t>
              </a:r>
              <a:endParaRPr lang="en-GB" altLang="en-US">
                <a:latin typeface="Times" charset="0"/>
              </a:endParaRPr>
            </a:p>
          </p:txBody>
        </p:sp>
        <p:sp>
          <p:nvSpPr>
            <p:cNvPr id="12302" name="Oval 34"/>
            <p:cNvSpPr>
              <a:spLocks noChangeArrowheads="1"/>
            </p:cNvSpPr>
            <p:nvPr/>
          </p:nvSpPr>
          <p:spPr bwMode="auto">
            <a:xfrm>
              <a:off x="976" y="1413"/>
              <a:ext cx="645" cy="644"/>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2303" name="Rectangle 35"/>
            <p:cNvSpPr>
              <a:spLocks noChangeArrowheads="1"/>
            </p:cNvSpPr>
            <p:nvPr/>
          </p:nvSpPr>
          <p:spPr bwMode="auto">
            <a:xfrm>
              <a:off x="5178" y="2596"/>
              <a:ext cx="50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Replica</a:t>
              </a:r>
              <a:endParaRPr lang="en-GB" altLang="en-US">
                <a:latin typeface="Times" charset="0"/>
              </a:endParaRPr>
            </a:p>
          </p:txBody>
        </p:sp>
        <p:sp>
          <p:nvSpPr>
            <p:cNvPr id="12304" name="Rectangle 36"/>
            <p:cNvSpPr>
              <a:spLocks noChangeArrowheads="1"/>
            </p:cNvSpPr>
            <p:nvPr/>
          </p:nvSpPr>
          <p:spPr bwMode="auto">
            <a:xfrm>
              <a:off x="1237" y="2647"/>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C</a:t>
              </a:r>
              <a:endParaRPr lang="en-GB" altLang="en-US">
                <a:latin typeface="Times" charset="0"/>
              </a:endParaRPr>
            </a:p>
          </p:txBody>
        </p:sp>
        <p:sp>
          <p:nvSpPr>
            <p:cNvPr id="12305" name="Oval 37"/>
            <p:cNvSpPr>
              <a:spLocks noChangeArrowheads="1"/>
            </p:cNvSpPr>
            <p:nvPr/>
          </p:nvSpPr>
          <p:spPr bwMode="auto">
            <a:xfrm>
              <a:off x="957" y="2417"/>
              <a:ext cx="645" cy="644"/>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2306" name="Line 38"/>
            <p:cNvSpPr>
              <a:spLocks noChangeShapeType="1"/>
            </p:cNvSpPr>
            <p:nvPr/>
          </p:nvSpPr>
          <p:spPr bwMode="auto">
            <a:xfrm flipV="1">
              <a:off x="5070" y="1887"/>
              <a:ext cx="227" cy="6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39"/>
            <p:cNvSpPr>
              <a:spLocks noChangeShapeType="1"/>
            </p:cNvSpPr>
            <p:nvPr/>
          </p:nvSpPr>
          <p:spPr bwMode="auto">
            <a:xfrm flipH="1" flipV="1">
              <a:off x="4160" y="1924"/>
              <a:ext cx="910" cy="64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40"/>
            <p:cNvSpPr>
              <a:spLocks noChangeShapeType="1"/>
            </p:cNvSpPr>
            <p:nvPr/>
          </p:nvSpPr>
          <p:spPr bwMode="auto">
            <a:xfrm flipH="1">
              <a:off x="4615" y="2569"/>
              <a:ext cx="455" cy="13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Rectangle 41"/>
            <p:cNvSpPr>
              <a:spLocks noChangeArrowheads="1"/>
            </p:cNvSpPr>
            <p:nvPr/>
          </p:nvSpPr>
          <p:spPr bwMode="auto">
            <a:xfrm>
              <a:off x="3539" y="2198"/>
              <a:ext cx="50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Service</a:t>
              </a:r>
              <a:endParaRPr lang="en-GB" altLang="en-US">
                <a:latin typeface="Times" charset="0"/>
              </a:endParaRPr>
            </a:p>
          </p:txBody>
        </p:sp>
        <p:sp>
          <p:nvSpPr>
            <p:cNvPr id="12310" name="Rectangle 42"/>
            <p:cNvSpPr>
              <a:spLocks noChangeArrowheads="1"/>
            </p:cNvSpPr>
            <p:nvPr/>
          </p:nvSpPr>
          <p:spPr bwMode="auto">
            <a:xfrm>
              <a:off x="384" y="2116"/>
              <a:ext cx="46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Clients</a:t>
              </a:r>
              <a:endParaRPr lang="en-GB" altLang="en-US">
                <a:latin typeface="Times" charset="0"/>
              </a:endParaRPr>
            </a:p>
          </p:txBody>
        </p:sp>
        <p:sp>
          <p:nvSpPr>
            <p:cNvPr id="12311" name="Line 43"/>
            <p:cNvSpPr>
              <a:spLocks noChangeShapeType="1"/>
            </p:cNvSpPr>
            <p:nvPr/>
          </p:nvSpPr>
          <p:spPr bwMode="auto">
            <a:xfrm flipV="1">
              <a:off x="882" y="1943"/>
              <a:ext cx="265" cy="30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2" name="Line 44"/>
            <p:cNvSpPr>
              <a:spLocks noChangeShapeType="1"/>
            </p:cNvSpPr>
            <p:nvPr/>
          </p:nvSpPr>
          <p:spPr bwMode="auto">
            <a:xfrm flipH="1" flipV="1">
              <a:off x="882" y="2247"/>
              <a:ext cx="265" cy="2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Rectangle 45"/>
            <p:cNvSpPr>
              <a:spLocks noChangeArrowheads="1"/>
            </p:cNvSpPr>
            <p:nvPr/>
          </p:nvSpPr>
          <p:spPr bwMode="auto">
            <a:xfrm>
              <a:off x="2054" y="2179"/>
              <a:ext cx="72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Front ends</a:t>
              </a:r>
              <a:endParaRPr lang="en-GB" altLang="en-US">
                <a:latin typeface="Times" charset="0"/>
              </a:endParaRPr>
            </a:p>
          </p:txBody>
        </p:sp>
        <p:sp>
          <p:nvSpPr>
            <p:cNvPr id="12314" name="Freeform 46"/>
            <p:cNvSpPr>
              <a:spLocks/>
            </p:cNvSpPr>
            <p:nvPr/>
          </p:nvSpPr>
          <p:spPr bwMode="auto">
            <a:xfrm>
              <a:off x="2663" y="1697"/>
              <a:ext cx="95" cy="57"/>
            </a:xfrm>
            <a:custGeom>
              <a:avLst/>
              <a:gdLst>
                <a:gd name="T0" fmla="*/ 95 w 95"/>
                <a:gd name="T1" fmla="*/ 19 h 57"/>
                <a:gd name="T2" fmla="*/ 95 w 95"/>
                <a:gd name="T3" fmla="*/ 57 h 57"/>
                <a:gd name="T4" fmla="*/ 0 w 95"/>
                <a:gd name="T5" fmla="*/ 19 h 57"/>
                <a:gd name="T6" fmla="*/ 95 w 95"/>
                <a:gd name="T7" fmla="*/ 0 h 57"/>
                <a:gd name="T8" fmla="*/ 95 w 95"/>
                <a:gd name="T9" fmla="*/ 19 h 57"/>
                <a:gd name="T10" fmla="*/ 0 60000 65536"/>
                <a:gd name="T11" fmla="*/ 0 60000 65536"/>
                <a:gd name="T12" fmla="*/ 0 60000 65536"/>
                <a:gd name="T13" fmla="*/ 0 60000 65536"/>
                <a:gd name="T14" fmla="*/ 0 60000 65536"/>
                <a:gd name="T15" fmla="*/ 0 w 95"/>
                <a:gd name="T16" fmla="*/ 0 h 57"/>
                <a:gd name="T17" fmla="*/ 95 w 95"/>
                <a:gd name="T18" fmla="*/ 57 h 57"/>
              </a:gdLst>
              <a:ahLst/>
              <a:cxnLst>
                <a:cxn ang="T10">
                  <a:pos x="T0" y="T1"/>
                </a:cxn>
                <a:cxn ang="T11">
                  <a:pos x="T2" y="T3"/>
                </a:cxn>
                <a:cxn ang="T12">
                  <a:pos x="T4" y="T5"/>
                </a:cxn>
                <a:cxn ang="T13">
                  <a:pos x="T6" y="T7"/>
                </a:cxn>
                <a:cxn ang="T14">
                  <a:pos x="T8" y="T9"/>
                </a:cxn>
              </a:cxnLst>
              <a:rect l="T15" t="T16" r="T17" b="T18"/>
              <a:pathLst>
                <a:path w="95" h="57">
                  <a:moveTo>
                    <a:pt x="95" y="19"/>
                  </a:moveTo>
                  <a:lnTo>
                    <a:pt x="95" y="57"/>
                  </a:lnTo>
                  <a:lnTo>
                    <a:pt x="0" y="19"/>
                  </a:lnTo>
                  <a:lnTo>
                    <a:pt x="95" y="0"/>
                  </a:lnTo>
                  <a:lnTo>
                    <a:pt x="95" y="19"/>
                  </a:lnTo>
                  <a:close/>
                </a:path>
              </a:pathLst>
            </a:custGeom>
            <a:solidFill>
              <a:srgbClr val="000000"/>
            </a:solidFill>
            <a:ln w="25400">
              <a:solidFill>
                <a:srgbClr val="000000"/>
              </a:solidFill>
              <a:round/>
              <a:headEnd/>
              <a:tailEnd/>
            </a:ln>
          </p:spPr>
          <p:txBody>
            <a:bodyPr/>
            <a:lstStyle/>
            <a:p>
              <a:endParaRPr lang="en-US"/>
            </a:p>
          </p:txBody>
        </p:sp>
        <p:sp>
          <p:nvSpPr>
            <p:cNvPr id="12315" name="Freeform 47"/>
            <p:cNvSpPr>
              <a:spLocks/>
            </p:cNvSpPr>
            <p:nvPr/>
          </p:nvSpPr>
          <p:spPr bwMode="auto">
            <a:xfrm>
              <a:off x="3326" y="1697"/>
              <a:ext cx="95" cy="57"/>
            </a:xfrm>
            <a:custGeom>
              <a:avLst/>
              <a:gdLst>
                <a:gd name="T0" fmla="*/ 0 w 95"/>
                <a:gd name="T1" fmla="*/ 19 h 57"/>
                <a:gd name="T2" fmla="*/ 0 w 95"/>
                <a:gd name="T3" fmla="*/ 0 h 57"/>
                <a:gd name="T4" fmla="*/ 95 w 95"/>
                <a:gd name="T5" fmla="*/ 19 h 57"/>
                <a:gd name="T6" fmla="*/ 0 w 95"/>
                <a:gd name="T7" fmla="*/ 57 h 57"/>
                <a:gd name="T8" fmla="*/ 0 w 95"/>
                <a:gd name="T9" fmla="*/ 19 h 57"/>
                <a:gd name="T10" fmla="*/ 0 60000 65536"/>
                <a:gd name="T11" fmla="*/ 0 60000 65536"/>
                <a:gd name="T12" fmla="*/ 0 60000 65536"/>
                <a:gd name="T13" fmla="*/ 0 60000 65536"/>
                <a:gd name="T14" fmla="*/ 0 60000 65536"/>
                <a:gd name="T15" fmla="*/ 0 w 95"/>
                <a:gd name="T16" fmla="*/ 0 h 57"/>
                <a:gd name="T17" fmla="*/ 95 w 95"/>
                <a:gd name="T18" fmla="*/ 57 h 57"/>
              </a:gdLst>
              <a:ahLst/>
              <a:cxnLst>
                <a:cxn ang="T10">
                  <a:pos x="T0" y="T1"/>
                </a:cxn>
                <a:cxn ang="T11">
                  <a:pos x="T2" y="T3"/>
                </a:cxn>
                <a:cxn ang="T12">
                  <a:pos x="T4" y="T5"/>
                </a:cxn>
                <a:cxn ang="T13">
                  <a:pos x="T6" y="T7"/>
                </a:cxn>
                <a:cxn ang="T14">
                  <a:pos x="T8" y="T9"/>
                </a:cxn>
              </a:cxnLst>
              <a:rect l="T15" t="T16" r="T17" b="T18"/>
              <a:pathLst>
                <a:path w="95" h="57">
                  <a:moveTo>
                    <a:pt x="0" y="19"/>
                  </a:moveTo>
                  <a:lnTo>
                    <a:pt x="0" y="0"/>
                  </a:lnTo>
                  <a:lnTo>
                    <a:pt x="95" y="19"/>
                  </a:lnTo>
                  <a:lnTo>
                    <a:pt x="0" y="57"/>
                  </a:lnTo>
                  <a:lnTo>
                    <a:pt x="0" y="19"/>
                  </a:lnTo>
                  <a:close/>
                </a:path>
              </a:pathLst>
            </a:custGeom>
            <a:solidFill>
              <a:srgbClr val="000000"/>
            </a:solidFill>
            <a:ln w="25400">
              <a:solidFill>
                <a:srgbClr val="000000"/>
              </a:solidFill>
              <a:round/>
              <a:headEnd/>
              <a:tailEnd/>
            </a:ln>
          </p:spPr>
          <p:txBody>
            <a:bodyPr/>
            <a:lstStyle/>
            <a:p>
              <a:endParaRPr lang="en-US"/>
            </a:p>
          </p:txBody>
        </p:sp>
        <p:sp>
          <p:nvSpPr>
            <p:cNvPr id="12316" name="Line 48"/>
            <p:cNvSpPr>
              <a:spLocks noChangeShapeType="1"/>
            </p:cNvSpPr>
            <p:nvPr/>
          </p:nvSpPr>
          <p:spPr bwMode="auto">
            <a:xfrm>
              <a:off x="2777" y="1716"/>
              <a:ext cx="549"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7" name="Freeform 49"/>
            <p:cNvSpPr>
              <a:spLocks/>
            </p:cNvSpPr>
            <p:nvPr/>
          </p:nvSpPr>
          <p:spPr bwMode="auto">
            <a:xfrm>
              <a:off x="2644" y="2720"/>
              <a:ext cx="95" cy="38"/>
            </a:xfrm>
            <a:custGeom>
              <a:avLst/>
              <a:gdLst>
                <a:gd name="T0" fmla="*/ 95 w 95"/>
                <a:gd name="T1" fmla="*/ 19 h 38"/>
                <a:gd name="T2" fmla="*/ 95 w 95"/>
                <a:gd name="T3" fmla="*/ 38 h 38"/>
                <a:gd name="T4" fmla="*/ 0 w 95"/>
                <a:gd name="T5" fmla="*/ 19 h 38"/>
                <a:gd name="T6" fmla="*/ 95 w 95"/>
                <a:gd name="T7" fmla="*/ 0 h 38"/>
                <a:gd name="T8" fmla="*/ 95 w 95"/>
                <a:gd name="T9" fmla="*/ 19 h 38"/>
                <a:gd name="T10" fmla="*/ 0 60000 65536"/>
                <a:gd name="T11" fmla="*/ 0 60000 65536"/>
                <a:gd name="T12" fmla="*/ 0 60000 65536"/>
                <a:gd name="T13" fmla="*/ 0 60000 65536"/>
                <a:gd name="T14" fmla="*/ 0 60000 65536"/>
                <a:gd name="T15" fmla="*/ 0 w 95"/>
                <a:gd name="T16" fmla="*/ 0 h 38"/>
                <a:gd name="T17" fmla="*/ 95 w 95"/>
                <a:gd name="T18" fmla="*/ 38 h 38"/>
              </a:gdLst>
              <a:ahLst/>
              <a:cxnLst>
                <a:cxn ang="T10">
                  <a:pos x="T0" y="T1"/>
                </a:cxn>
                <a:cxn ang="T11">
                  <a:pos x="T2" y="T3"/>
                </a:cxn>
                <a:cxn ang="T12">
                  <a:pos x="T4" y="T5"/>
                </a:cxn>
                <a:cxn ang="T13">
                  <a:pos x="T6" y="T7"/>
                </a:cxn>
                <a:cxn ang="T14">
                  <a:pos x="T8" y="T9"/>
                </a:cxn>
              </a:cxnLst>
              <a:rect l="T15" t="T16" r="T17" b="T18"/>
              <a:pathLst>
                <a:path w="95" h="38">
                  <a:moveTo>
                    <a:pt x="95" y="19"/>
                  </a:moveTo>
                  <a:lnTo>
                    <a:pt x="95" y="38"/>
                  </a:lnTo>
                  <a:lnTo>
                    <a:pt x="0" y="19"/>
                  </a:lnTo>
                  <a:lnTo>
                    <a:pt x="95" y="0"/>
                  </a:lnTo>
                  <a:lnTo>
                    <a:pt x="95" y="19"/>
                  </a:lnTo>
                  <a:close/>
                </a:path>
              </a:pathLst>
            </a:custGeom>
            <a:solidFill>
              <a:srgbClr val="000000"/>
            </a:solidFill>
            <a:ln w="25400">
              <a:solidFill>
                <a:srgbClr val="000000"/>
              </a:solidFill>
              <a:round/>
              <a:headEnd/>
              <a:tailEnd/>
            </a:ln>
          </p:spPr>
          <p:txBody>
            <a:bodyPr/>
            <a:lstStyle/>
            <a:p>
              <a:endParaRPr lang="en-US"/>
            </a:p>
          </p:txBody>
        </p:sp>
        <p:sp>
          <p:nvSpPr>
            <p:cNvPr id="12318" name="Freeform 50"/>
            <p:cNvSpPr>
              <a:spLocks/>
            </p:cNvSpPr>
            <p:nvPr/>
          </p:nvSpPr>
          <p:spPr bwMode="auto">
            <a:xfrm>
              <a:off x="3326" y="2701"/>
              <a:ext cx="95" cy="57"/>
            </a:xfrm>
            <a:custGeom>
              <a:avLst/>
              <a:gdLst>
                <a:gd name="T0" fmla="*/ 0 w 95"/>
                <a:gd name="T1" fmla="*/ 19 h 57"/>
                <a:gd name="T2" fmla="*/ 0 w 95"/>
                <a:gd name="T3" fmla="*/ 0 h 57"/>
                <a:gd name="T4" fmla="*/ 95 w 95"/>
                <a:gd name="T5" fmla="*/ 19 h 57"/>
                <a:gd name="T6" fmla="*/ 0 w 95"/>
                <a:gd name="T7" fmla="*/ 57 h 57"/>
                <a:gd name="T8" fmla="*/ 0 w 95"/>
                <a:gd name="T9" fmla="*/ 19 h 57"/>
                <a:gd name="T10" fmla="*/ 0 60000 65536"/>
                <a:gd name="T11" fmla="*/ 0 60000 65536"/>
                <a:gd name="T12" fmla="*/ 0 60000 65536"/>
                <a:gd name="T13" fmla="*/ 0 60000 65536"/>
                <a:gd name="T14" fmla="*/ 0 60000 65536"/>
                <a:gd name="T15" fmla="*/ 0 w 95"/>
                <a:gd name="T16" fmla="*/ 0 h 57"/>
                <a:gd name="T17" fmla="*/ 95 w 95"/>
                <a:gd name="T18" fmla="*/ 57 h 57"/>
              </a:gdLst>
              <a:ahLst/>
              <a:cxnLst>
                <a:cxn ang="T10">
                  <a:pos x="T0" y="T1"/>
                </a:cxn>
                <a:cxn ang="T11">
                  <a:pos x="T2" y="T3"/>
                </a:cxn>
                <a:cxn ang="T12">
                  <a:pos x="T4" y="T5"/>
                </a:cxn>
                <a:cxn ang="T13">
                  <a:pos x="T6" y="T7"/>
                </a:cxn>
                <a:cxn ang="T14">
                  <a:pos x="T8" y="T9"/>
                </a:cxn>
              </a:cxnLst>
              <a:rect l="T15" t="T16" r="T17" b="T18"/>
              <a:pathLst>
                <a:path w="95" h="57">
                  <a:moveTo>
                    <a:pt x="0" y="19"/>
                  </a:moveTo>
                  <a:lnTo>
                    <a:pt x="0" y="0"/>
                  </a:lnTo>
                  <a:lnTo>
                    <a:pt x="95" y="19"/>
                  </a:lnTo>
                  <a:lnTo>
                    <a:pt x="0" y="57"/>
                  </a:lnTo>
                  <a:lnTo>
                    <a:pt x="0" y="19"/>
                  </a:lnTo>
                  <a:close/>
                </a:path>
              </a:pathLst>
            </a:custGeom>
            <a:solidFill>
              <a:srgbClr val="000000"/>
            </a:solidFill>
            <a:ln w="25400">
              <a:solidFill>
                <a:srgbClr val="000000"/>
              </a:solidFill>
              <a:round/>
              <a:headEnd/>
              <a:tailEnd/>
            </a:ln>
          </p:spPr>
          <p:txBody>
            <a:bodyPr/>
            <a:lstStyle/>
            <a:p>
              <a:endParaRPr lang="en-US"/>
            </a:p>
          </p:txBody>
        </p:sp>
        <p:sp>
          <p:nvSpPr>
            <p:cNvPr id="12319" name="Line 51"/>
            <p:cNvSpPr>
              <a:spLocks noChangeShapeType="1"/>
            </p:cNvSpPr>
            <p:nvPr/>
          </p:nvSpPr>
          <p:spPr bwMode="auto">
            <a:xfrm flipV="1">
              <a:off x="2739" y="2720"/>
              <a:ext cx="587"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0" name="Freeform 52"/>
            <p:cNvSpPr>
              <a:spLocks/>
            </p:cNvSpPr>
            <p:nvPr/>
          </p:nvSpPr>
          <p:spPr bwMode="auto">
            <a:xfrm>
              <a:off x="1659" y="1716"/>
              <a:ext cx="94" cy="38"/>
            </a:xfrm>
            <a:custGeom>
              <a:avLst/>
              <a:gdLst>
                <a:gd name="T0" fmla="*/ 94 w 94"/>
                <a:gd name="T1" fmla="*/ 19 h 38"/>
                <a:gd name="T2" fmla="*/ 94 w 94"/>
                <a:gd name="T3" fmla="*/ 38 h 38"/>
                <a:gd name="T4" fmla="*/ 0 w 94"/>
                <a:gd name="T5" fmla="*/ 19 h 38"/>
                <a:gd name="T6" fmla="*/ 94 w 94"/>
                <a:gd name="T7" fmla="*/ 0 h 38"/>
                <a:gd name="T8" fmla="*/ 94 w 94"/>
                <a:gd name="T9" fmla="*/ 19 h 38"/>
                <a:gd name="T10" fmla="*/ 0 60000 65536"/>
                <a:gd name="T11" fmla="*/ 0 60000 65536"/>
                <a:gd name="T12" fmla="*/ 0 60000 65536"/>
                <a:gd name="T13" fmla="*/ 0 60000 65536"/>
                <a:gd name="T14" fmla="*/ 0 60000 65536"/>
                <a:gd name="T15" fmla="*/ 0 w 94"/>
                <a:gd name="T16" fmla="*/ 0 h 38"/>
                <a:gd name="T17" fmla="*/ 94 w 94"/>
                <a:gd name="T18" fmla="*/ 38 h 38"/>
              </a:gdLst>
              <a:ahLst/>
              <a:cxnLst>
                <a:cxn ang="T10">
                  <a:pos x="T0" y="T1"/>
                </a:cxn>
                <a:cxn ang="T11">
                  <a:pos x="T2" y="T3"/>
                </a:cxn>
                <a:cxn ang="T12">
                  <a:pos x="T4" y="T5"/>
                </a:cxn>
                <a:cxn ang="T13">
                  <a:pos x="T6" y="T7"/>
                </a:cxn>
                <a:cxn ang="T14">
                  <a:pos x="T8" y="T9"/>
                </a:cxn>
              </a:cxnLst>
              <a:rect l="T15" t="T16" r="T17" b="T18"/>
              <a:pathLst>
                <a:path w="94" h="38">
                  <a:moveTo>
                    <a:pt x="94" y="19"/>
                  </a:moveTo>
                  <a:lnTo>
                    <a:pt x="94" y="38"/>
                  </a:lnTo>
                  <a:lnTo>
                    <a:pt x="0" y="19"/>
                  </a:lnTo>
                  <a:lnTo>
                    <a:pt x="94" y="0"/>
                  </a:lnTo>
                  <a:lnTo>
                    <a:pt x="94" y="19"/>
                  </a:lnTo>
                  <a:close/>
                </a:path>
              </a:pathLst>
            </a:custGeom>
            <a:solidFill>
              <a:srgbClr val="000000"/>
            </a:solidFill>
            <a:ln w="25400">
              <a:solidFill>
                <a:srgbClr val="000000"/>
              </a:solidFill>
              <a:round/>
              <a:headEnd/>
              <a:tailEnd/>
            </a:ln>
          </p:spPr>
          <p:txBody>
            <a:bodyPr/>
            <a:lstStyle/>
            <a:p>
              <a:endParaRPr lang="en-US"/>
            </a:p>
          </p:txBody>
        </p:sp>
        <p:sp>
          <p:nvSpPr>
            <p:cNvPr id="12321" name="Freeform 53"/>
            <p:cNvSpPr>
              <a:spLocks/>
            </p:cNvSpPr>
            <p:nvPr/>
          </p:nvSpPr>
          <p:spPr bwMode="auto">
            <a:xfrm>
              <a:off x="2057" y="1716"/>
              <a:ext cx="94" cy="38"/>
            </a:xfrm>
            <a:custGeom>
              <a:avLst/>
              <a:gdLst>
                <a:gd name="T0" fmla="*/ 0 w 94"/>
                <a:gd name="T1" fmla="*/ 19 h 38"/>
                <a:gd name="T2" fmla="*/ 0 w 94"/>
                <a:gd name="T3" fmla="*/ 0 h 38"/>
                <a:gd name="T4" fmla="*/ 94 w 94"/>
                <a:gd name="T5" fmla="*/ 19 h 38"/>
                <a:gd name="T6" fmla="*/ 0 w 94"/>
                <a:gd name="T7" fmla="*/ 38 h 38"/>
                <a:gd name="T8" fmla="*/ 0 w 94"/>
                <a:gd name="T9" fmla="*/ 19 h 38"/>
                <a:gd name="T10" fmla="*/ 0 60000 65536"/>
                <a:gd name="T11" fmla="*/ 0 60000 65536"/>
                <a:gd name="T12" fmla="*/ 0 60000 65536"/>
                <a:gd name="T13" fmla="*/ 0 60000 65536"/>
                <a:gd name="T14" fmla="*/ 0 60000 65536"/>
                <a:gd name="T15" fmla="*/ 0 w 94"/>
                <a:gd name="T16" fmla="*/ 0 h 38"/>
                <a:gd name="T17" fmla="*/ 94 w 94"/>
                <a:gd name="T18" fmla="*/ 38 h 38"/>
              </a:gdLst>
              <a:ahLst/>
              <a:cxnLst>
                <a:cxn ang="T10">
                  <a:pos x="T0" y="T1"/>
                </a:cxn>
                <a:cxn ang="T11">
                  <a:pos x="T2" y="T3"/>
                </a:cxn>
                <a:cxn ang="T12">
                  <a:pos x="T4" y="T5"/>
                </a:cxn>
                <a:cxn ang="T13">
                  <a:pos x="T6" y="T7"/>
                </a:cxn>
                <a:cxn ang="T14">
                  <a:pos x="T8" y="T9"/>
                </a:cxn>
              </a:cxnLst>
              <a:rect l="T15" t="T16" r="T17" b="T18"/>
              <a:pathLst>
                <a:path w="94" h="38">
                  <a:moveTo>
                    <a:pt x="0" y="19"/>
                  </a:moveTo>
                  <a:lnTo>
                    <a:pt x="0" y="0"/>
                  </a:lnTo>
                  <a:lnTo>
                    <a:pt x="94" y="19"/>
                  </a:lnTo>
                  <a:lnTo>
                    <a:pt x="0" y="38"/>
                  </a:lnTo>
                  <a:lnTo>
                    <a:pt x="0" y="19"/>
                  </a:lnTo>
                  <a:close/>
                </a:path>
              </a:pathLst>
            </a:custGeom>
            <a:solidFill>
              <a:srgbClr val="000000"/>
            </a:solidFill>
            <a:ln w="25400">
              <a:solidFill>
                <a:srgbClr val="000000"/>
              </a:solidFill>
              <a:round/>
              <a:headEnd/>
              <a:tailEnd/>
            </a:ln>
          </p:spPr>
          <p:txBody>
            <a:bodyPr/>
            <a:lstStyle/>
            <a:p>
              <a:endParaRPr lang="en-US"/>
            </a:p>
          </p:txBody>
        </p:sp>
        <p:sp>
          <p:nvSpPr>
            <p:cNvPr id="12322" name="Line 54"/>
            <p:cNvSpPr>
              <a:spLocks noChangeShapeType="1"/>
            </p:cNvSpPr>
            <p:nvPr/>
          </p:nvSpPr>
          <p:spPr bwMode="auto">
            <a:xfrm>
              <a:off x="1772" y="1735"/>
              <a:ext cx="285"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3" name="Freeform 55"/>
            <p:cNvSpPr>
              <a:spLocks/>
            </p:cNvSpPr>
            <p:nvPr/>
          </p:nvSpPr>
          <p:spPr bwMode="auto">
            <a:xfrm>
              <a:off x="1640" y="2720"/>
              <a:ext cx="94" cy="57"/>
            </a:xfrm>
            <a:custGeom>
              <a:avLst/>
              <a:gdLst>
                <a:gd name="T0" fmla="*/ 94 w 94"/>
                <a:gd name="T1" fmla="*/ 38 h 57"/>
                <a:gd name="T2" fmla="*/ 94 w 94"/>
                <a:gd name="T3" fmla="*/ 57 h 57"/>
                <a:gd name="T4" fmla="*/ 0 w 94"/>
                <a:gd name="T5" fmla="*/ 38 h 57"/>
                <a:gd name="T6" fmla="*/ 94 w 94"/>
                <a:gd name="T7" fmla="*/ 0 h 57"/>
                <a:gd name="T8" fmla="*/ 94 w 94"/>
                <a:gd name="T9" fmla="*/ 38 h 57"/>
                <a:gd name="T10" fmla="*/ 0 60000 65536"/>
                <a:gd name="T11" fmla="*/ 0 60000 65536"/>
                <a:gd name="T12" fmla="*/ 0 60000 65536"/>
                <a:gd name="T13" fmla="*/ 0 60000 65536"/>
                <a:gd name="T14" fmla="*/ 0 60000 65536"/>
                <a:gd name="T15" fmla="*/ 0 w 94"/>
                <a:gd name="T16" fmla="*/ 0 h 57"/>
                <a:gd name="T17" fmla="*/ 94 w 94"/>
                <a:gd name="T18" fmla="*/ 57 h 57"/>
              </a:gdLst>
              <a:ahLst/>
              <a:cxnLst>
                <a:cxn ang="T10">
                  <a:pos x="T0" y="T1"/>
                </a:cxn>
                <a:cxn ang="T11">
                  <a:pos x="T2" y="T3"/>
                </a:cxn>
                <a:cxn ang="T12">
                  <a:pos x="T4" y="T5"/>
                </a:cxn>
                <a:cxn ang="T13">
                  <a:pos x="T6" y="T7"/>
                </a:cxn>
                <a:cxn ang="T14">
                  <a:pos x="T8" y="T9"/>
                </a:cxn>
              </a:cxnLst>
              <a:rect l="T15" t="T16" r="T17" b="T18"/>
              <a:pathLst>
                <a:path w="94" h="57">
                  <a:moveTo>
                    <a:pt x="94" y="38"/>
                  </a:moveTo>
                  <a:lnTo>
                    <a:pt x="94" y="57"/>
                  </a:lnTo>
                  <a:lnTo>
                    <a:pt x="0" y="38"/>
                  </a:lnTo>
                  <a:lnTo>
                    <a:pt x="94" y="0"/>
                  </a:lnTo>
                  <a:lnTo>
                    <a:pt x="94" y="38"/>
                  </a:lnTo>
                  <a:close/>
                </a:path>
              </a:pathLst>
            </a:custGeom>
            <a:solidFill>
              <a:srgbClr val="000000"/>
            </a:solidFill>
            <a:ln w="25400">
              <a:solidFill>
                <a:srgbClr val="000000"/>
              </a:solidFill>
              <a:round/>
              <a:headEnd/>
              <a:tailEnd/>
            </a:ln>
          </p:spPr>
          <p:txBody>
            <a:bodyPr/>
            <a:lstStyle/>
            <a:p>
              <a:endParaRPr lang="en-US"/>
            </a:p>
          </p:txBody>
        </p:sp>
        <p:sp>
          <p:nvSpPr>
            <p:cNvPr id="12324" name="Freeform 56"/>
            <p:cNvSpPr>
              <a:spLocks/>
            </p:cNvSpPr>
            <p:nvPr/>
          </p:nvSpPr>
          <p:spPr bwMode="auto">
            <a:xfrm>
              <a:off x="2057" y="2720"/>
              <a:ext cx="75" cy="57"/>
            </a:xfrm>
            <a:custGeom>
              <a:avLst/>
              <a:gdLst>
                <a:gd name="T0" fmla="*/ 0 w 75"/>
                <a:gd name="T1" fmla="*/ 38 h 57"/>
                <a:gd name="T2" fmla="*/ 0 w 75"/>
                <a:gd name="T3" fmla="*/ 0 h 57"/>
                <a:gd name="T4" fmla="*/ 75 w 75"/>
                <a:gd name="T5" fmla="*/ 38 h 57"/>
                <a:gd name="T6" fmla="*/ 0 w 75"/>
                <a:gd name="T7" fmla="*/ 57 h 57"/>
                <a:gd name="T8" fmla="*/ 0 w 75"/>
                <a:gd name="T9" fmla="*/ 38 h 57"/>
                <a:gd name="T10" fmla="*/ 0 60000 65536"/>
                <a:gd name="T11" fmla="*/ 0 60000 65536"/>
                <a:gd name="T12" fmla="*/ 0 60000 65536"/>
                <a:gd name="T13" fmla="*/ 0 60000 65536"/>
                <a:gd name="T14" fmla="*/ 0 60000 65536"/>
                <a:gd name="T15" fmla="*/ 0 w 75"/>
                <a:gd name="T16" fmla="*/ 0 h 57"/>
                <a:gd name="T17" fmla="*/ 75 w 75"/>
                <a:gd name="T18" fmla="*/ 57 h 57"/>
              </a:gdLst>
              <a:ahLst/>
              <a:cxnLst>
                <a:cxn ang="T10">
                  <a:pos x="T0" y="T1"/>
                </a:cxn>
                <a:cxn ang="T11">
                  <a:pos x="T2" y="T3"/>
                </a:cxn>
                <a:cxn ang="T12">
                  <a:pos x="T4" y="T5"/>
                </a:cxn>
                <a:cxn ang="T13">
                  <a:pos x="T6" y="T7"/>
                </a:cxn>
                <a:cxn ang="T14">
                  <a:pos x="T8" y="T9"/>
                </a:cxn>
              </a:cxnLst>
              <a:rect l="T15" t="T16" r="T17" b="T18"/>
              <a:pathLst>
                <a:path w="75" h="57">
                  <a:moveTo>
                    <a:pt x="0" y="38"/>
                  </a:moveTo>
                  <a:lnTo>
                    <a:pt x="0" y="0"/>
                  </a:lnTo>
                  <a:lnTo>
                    <a:pt x="75" y="38"/>
                  </a:lnTo>
                  <a:lnTo>
                    <a:pt x="0" y="57"/>
                  </a:lnTo>
                  <a:lnTo>
                    <a:pt x="0" y="38"/>
                  </a:lnTo>
                  <a:close/>
                </a:path>
              </a:pathLst>
            </a:custGeom>
            <a:solidFill>
              <a:srgbClr val="000000"/>
            </a:solidFill>
            <a:ln w="25400">
              <a:solidFill>
                <a:srgbClr val="000000"/>
              </a:solidFill>
              <a:round/>
              <a:headEnd/>
              <a:tailEnd/>
            </a:ln>
          </p:spPr>
          <p:txBody>
            <a:bodyPr/>
            <a:lstStyle/>
            <a:p>
              <a:endParaRPr lang="en-US"/>
            </a:p>
          </p:txBody>
        </p:sp>
        <p:sp>
          <p:nvSpPr>
            <p:cNvPr id="12325" name="Line 57"/>
            <p:cNvSpPr>
              <a:spLocks noChangeShapeType="1"/>
            </p:cNvSpPr>
            <p:nvPr/>
          </p:nvSpPr>
          <p:spPr bwMode="auto">
            <a:xfrm>
              <a:off x="1734" y="2758"/>
              <a:ext cx="30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6" name="Rectangle 58"/>
            <p:cNvSpPr>
              <a:spLocks noChangeArrowheads="1"/>
            </p:cNvSpPr>
            <p:nvPr/>
          </p:nvSpPr>
          <p:spPr bwMode="auto">
            <a:xfrm>
              <a:off x="5013" y="2786"/>
              <a:ext cx="67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managers</a:t>
              </a:r>
              <a:endParaRPr lang="en-GB" altLang="en-US">
                <a:latin typeface="Times" charset="0"/>
              </a:endParaRPr>
            </a:p>
          </p:txBody>
        </p:sp>
        <p:sp>
          <p:nvSpPr>
            <p:cNvPr id="12327" name="Oval 59"/>
            <p:cNvSpPr>
              <a:spLocks noChangeArrowheads="1"/>
            </p:cNvSpPr>
            <p:nvPr/>
          </p:nvSpPr>
          <p:spPr bwMode="auto">
            <a:xfrm>
              <a:off x="3649" y="1394"/>
              <a:ext cx="644" cy="625"/>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2328" name="Rectangle 60"/>
            <p:cNvSpPr>
              <a:spLocks noChangeArrowheads="1"/>
            </p:cNvSpPr>
            <p:nvPr/>
          </p:nvSpPr>
          <p:spPr bwMode="auto">
            <a:xfrm>
              <a:off x="3852" y="1624"/>
              <a:ext cx="2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RM</a:t>
              </a:r>
              <a:endParaRPr lang="en-GB" altLang="en-US">
                <a:latin typeface="Times" charset="0"/>
              </a:endParaRPr>
            </a:p>
          </p:txBody>
        </p:sp>
        <p:sp>
          <p:nvSpPr>
            <p:cNvPr id="12329" name="Oval 61"/>
            <p:cNvSpPr>
              <a:spLocks noChangeArrowheads="1"/>
            </p:cNvSpPr>
            <p:nvPr/>
          </p:nvSpPr>
          <p:spPr bwMode="auto">
            <a:xfrm>
              <a:off x="3990" y="2493"/>
              <a:ext cx="644" cy="625"/>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2330" name="Rectangle 62"/>
            <p:cNvSpPr>
              <a:spLocks noChangeArrowheads="1"/>
            </p:cNvSpPr>
            <p:nvPr/>
          </p:nvSpPr>
          <p:spPr bwMode="auto">
            <a:xfrm>
              <a:off x="4205" y="2723"/>
              <a:ext cx="2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RM</a:t>
              </a:r>
              <a:endParaRPr lang="en-GB" altLang="en-US">
                <a:latin typeface="Times" charset="0"/>
              </a:endParaRPr>
            </a:p>
          </p:txBody>
        </p:sp>
        <p:sp>
          <p:nvSpPr>
            <p:cNvPr id="12331" name="Rectangle 63"/>
            <p:cNvSpPr>
              <a:spLocks noChangeArrowheads="1"/>
            </p:cNvSpPr>
            <p:nvPr/>
          </p:nvSpPr>
          <p:spPr bwMode="auto">
            <a:xfrm>
              <a:off x="2189" y="2531"/>
              <a:ext cx="436" cy="417"/>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2332" name="Rectangle 64"/>
            <p:cNvSpPr>
              <a:spLocks noChangeArrowheads="1"/>
            </p:cNvSpPr>
            <p:nvPr/>
          </p:nvSpPr>
          <p:spPr bwMode="auto">
            <a:xfrm>
              <a:off x="2189" y="2531"/>
              <a:ext cx="455" cy="436"/>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2333" name="Rectangle 65"/>
            <p:cNvSpPr>
              <a:spLocks noChangeArrowheads="1"/>
            </p:cNvSpPr>
            <p:nvPr/>
          </p:nvSpPr>
          <p:spPr bwMode="auto">
            <a:xfrm>
              <a:off x="2326" y="2647"/>
              <a:ext cx="19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FE</a:t>
              </a:r>
              <a:endParaRPr lang="en-GB" altLang="en-US">
                <a:latin typeface="Times" charset="0"/>
              </a:endParaRPr>
            </a:p>
          </p:txBody>
        </p:sp>
        <p:sp>
          <p:nvSpPr>
            <p:cNvPr id="12334" name="Oval 66"/>
            <p:cNvSpPr>
              <a:spLocks noChangeArrowheads="1"/>
            </p:cNvSpPr>
            <p:nvPr/>
          </p:nvSpPr>
          <p:spPr bwMode="auto">
            <a:xfrm>
              <a:off x="4975" y="1318"/>
              <a:ext cx="644" cy="625"/>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2335" name="Rectangle 67"/>
            <p:cNvSpPr>
              <a:spLocks noChangeArrowheads="1"/>
            </p:cNvSpPr>
            <p:nvPr/>
          </p:nvSpPr>
          <p:spPr bwMode="auto">
            <a:xfrm>
              <a:off x="5193" y="1548"/>
              <a:ext cx="2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GB" altLang="en-US" sz="1900">
                  <a:solidFill>
                    <a:srgbClr val="000000"/>
                  </a:solidFill>
                  <a:latin typeface="Arial" charset="0"/>
                </a:rPr>
                <a:t>RM</a:t>
              </a:r>
              <a:endParaRPr lang="en-GB" altLang="en-US">
                <a:latin typeface="Times"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Replica Manager</a:t>
            </a:r>
          </a:p>
        </p:txBody>
      </p:sp>
      <p:sp>
        <p:nvSpPr>
          <p:cNvPr id="13315" name="Rectangle 3"/>
          <p:cNvSpPr>
            <a:spLocks noGrp="1" noChangeArrowheads="1"/>
          </p:cNvSpPr>
          <p:nvPr>
            <p:ph idx="1"/>
          </p:nvPr>
        </p:nvSpPr>
        <p:spPr>
          <a:xfrm>
            <a:off x="152400" y="1676400"/>
            <a:ext cx="8686800" cy="4572000"/>
          </a:xfrm>
        </p:spPr>
        <p:txBody>
          <a:bodyPr/>
          <a:lstStyle/>
          <a:p>
            <a:pPr algn="just" eaLnBrk="1" hangingPunct="1">
              <a:spcBef>
                <a:spcPct val="0"/>
              </a:spcBef>
            </a:pPr>
            <a:r>
              <a:rPr lang="en-US" altLang="en-US" sz="2800"/>
              <a:t>Replica Managers (</a:t>
            </a:r>
            <a:r>
              <a:rPr lang="en-US" altLang="en-US" sz="2800">
                <a:solidFill>
                  <a:schemeClr val="hlink"/>
                </a:solidFill>
              </a:rPr>
              <a:t>RM</a:t>
            </a:r>
            <a:r>
              <a:rPr lang="en-US" altLang="en-US" sz="2800"/>
              <a:t>) are components that contain the objects on a particular computer and perform operations on them.</a:t>
            </a:r>
          </a:p>
          <a:p>
            <a:pPr algn="just" eaLnBrk="1" hangingPunct="1">
              <a:spcBef>
                <a:spcPct val="0"/>
              </a:spcBef>
            </a:pPr>
            <a:r>
              <a:rPr lang="en-US" altLang="en-US" sz="2800">
                <a:solidFill>
                  <a:schemeClr val="hlink"/>
                </a:solidFill>
              </a:rPr>
              <a:t>Recovery</a:t>
            </a:r>
            <a:r>
              <a:rPr lang="en-US" altLang="en-US" sz="2800"/>
              <a:t> is a function of a RM, and the RM may be implemented as a </a:t>
            </a:r>
            <a:r>
              <a:rPr lang="en-US" altLang="en-US" sz="2800">
                <a:solidFill>
                  <a:schemeClr val="hlink"/>
                </a:solidFill>
              </a:rPr>
              <a:t>state machine</a:t>
            </a:r>
            <a:r>
              <a:rPr lang="en-US" altLang="en-US" sz="2800"/>
              <a:t>. Operations are applied </a:t>
            </a:r>
            <a:r>
              <a:rPr lang="en-US" altLang="en-US" sz="2800">
                <a:solidFill>
                  <a:schemeClr val="hlink"/>
                </a:solidFill>
              </a:rPr>
              <a:t>atomically</a:t>
            </a:r>
            <a:r>
              <a:rPr lang="en-US" altLang="en-US" sz="2800"/>
              <a:t>.  The state of a replica is a deterministic function of its </a:t>
            </a:r>
            <a:r>
              <a:rPr lang="en-US" altLang="en-US" sz="2800">
                <a:solidFill>
                  <a:schemeClr val="hlink"/>
                </a:solidFill>
              </a:rPr>
              <a:t>original state</a:t>
            </a:r>
            <a:r>
              <a:rPr lang="en-US" altLang="en-US" sz="2800"/>
              <a:t> and the </a:t>
            </a:r>
            <a:r>
              <a:rPr lang="en-US" altLang="en-US" sz="2800">
                <a:solidFill>
                  <a:schemeClr val="hlink"/>
                </a:solidFill>
              </a:rPr>
              <a:t>operations</a:t>
            </a:r>
            <a:r>
              <a:rPr lang="en-US" altLang="en-US" sz="2800"/>
              <a:t> that have been applied to it.  No other stimuli have an effect on the state. Thus a record in a file may consist of data that has been updated by write operations.</a:t>
            </a:r>
          </a:p>
        </p:txBody>
      </p:sp>
      <p:sp>
        <p:nvSpPr>
          <p:cNvPr id="133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681ECBA8-0C2E-034B-BE8A-101E910E556D}" type="slidenum">
              <a:rPr lang="en-US" altLang="en-US">
                <a:latin typeface="Arial" charset="0"/>
              </a:rPr>
              <a:pPr/>
              <a:t>9</a:t>
            </a:fld>
            <a:endParaRPr lang="en-US" altLang="en-US">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14">
  <a:themeElements>
    <a:clrScheme name="">
      <a:dk1>
        <a:srgbClr val="000000"/>
      </a:dk1>
      <a:lt1>
        <a:srgbClr val="FFFFFF"/>
      </a:lt1>
      <a:dk2>
        <a:srgbClr val="000000"/>
      </a:dk2>
      <a:lt2>
        <a:srgbClr val="5E574E"/>
      </a:lt2>
      <a:accent1>
        <a:srgbClr val="FF3300"/>
      </a:accent1>
      <a:accent2>
        <a:srgbClr val="FFCC00"/>
      </a:accent2>
      <a:accent3>
        <a:srgbClr val="FFFFFF"/>
      </a:accent3>
      <a:accent4>
        <a:srgbClr val="000000"/>
      </a:accent4>
      <a:accent5>
        <a:srgbClr val="FFADAA"/>
      </a:accent5>
      <a:accent6>
        <a:srgbClr val="E7B900"/>
      </a:accent6>
      <a:hlink>
        <a:srgbClr val="663300"/>
      </a:hlink>
      <a:folHlink>
        <a:srgbClr val="808000"/>
      </a:folHlink>
    </a:clrScheme>
    <a:fontScheme name="chapter 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hapter 14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hapter 14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hapter 14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 14 4">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hapter 14 5">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hapter 14 6">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hapter 14 7">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ECB65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3457</Words>
  <Application>Microsoft Macintosh PowerPoint</Application>
  <PresentationFormat>On-screen Show (4:3)</PresentationFormat>
  <Paragraphs>415</Paragraphs>
  <Slides>54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 Black</vt:lpstr>
      <vt:lpstr>Calibri Light</vt:lpstr>
      <vt:lpstr>Arial</vt:lpstr>
      <vt:lpstr>Calibri</vt:lpstr>
      <vt:lpstr>Monotype Sorts</vt:lpstr>
      <vt:lpstr>Times</vt:lpstr>
      <vt:lpstr>Times New Roman</vt:lpstr>
      <vt:lpstr>Wingdings</vt:lpstr>
      <vt:lpstr>Office Theme</vt:lpstr>
      <vt:lpstr>chapter 14</vt:lpstr>
      <vt:lpstr>Replication</vt:lpstr>
      <vt:lpstr>Replication</vt:lpstr>
      <vt:lpstr>High Availability and Performance</vt:lpstr>
      <vt:lpstr>Fault Tolerance</vt:lpstr>
      <vt:lpstr>Replication Transparency</vt:lpstr>
      <vt:lpstr>Replication Consistency</vt:lpstr>
      <vt:lpstr>Replication Architecture</vt:lpstr>
      <vt:lpstr>Figure 15.1 Architectural model for replicated data</vt:lpstr>
      <vt:lpstr>Replica Manager</vt:lpstr>
      <vt:lpstr>Updating a Replica</vt:lpstr>
      <vt:lpstr>The Service Model</vt:lpstr>
      <vt:lpstr>Five Phases of a Request Phases may be performed in different order,  for example in disconnected operations</vt:lpstr>
      <vt:lpstr>Fault Tolerant Services</vt:lpstr>
      <vt:lpstr>Updates</vt:lpstr>
      <vt:lpstr>Figure 15.4 Passive model for fault tolerance</vt:lpstr>
      <vt:lpstr>Passive Replication Steps</vt:lpstr>
      <vt:lpstr>Passive Replication Discussion</vt:lpstr>
      <vt:lpstr>Discussion Question</vt:lpstr>
      <vt:lpstr>Active Replication</vt:lpstr>
      <vt:lpstr>Figure 15.5 Active replication</vt:lpstr>
      <vt:lpstr>Active Replication Steps</vt:lpstr>
      <vt:lpstr>Discussion of Active Replication</vt:lpstr>
      <vt:lpstr>(continued discussion)</vt:lpstr>
      <vt:lpstr>High Availability</vt:lpstr>
      <vt:lpstr>High Availability</vt:lpstr>
      <vt:lpstr>Highly available services</vt:lpstr>
      <vt:lpstr>The gossip architecture</vt:lpstr>
      <vt:lpstr> Query and update operations in a gossip service</vt:lpstr>
      <vt:lpstr>Gossip processing of queries and updates</vt:lpstr>
      <vt:lpstr>Replication as a scaling technique</vt:lpstr>
      <vt:lpstr>Replication as a scaling technique</vt:lpstr>
      <vt:lpstr>Transactions with Replicated Data</vt:lpstr>
      <vt:lpstr>Transactions with Replicated Data</vt:lpstr>
      <vt:lpstr>Transactions continued</vt:lpstr>
      <vt:lpstr>Primary Copy Architecture</vt:lpstr>
      <vt:lpstr>Figure 15.10 Read one/ Write all Transactions</vt:lpstr>
      <vt:lpstr>Available Copies Replication</vt:lpstr>
      <vt:lpstr>Figure 15.11 Available copies</vt:lpstr>
      <vt:lpstr>Network Partitioned Replication</vt:lpstr>
      <vt:lpstr>Figure 15.12 Network partition</vt:lpstr>
      <vt:lpstr>Available Copies with Validation</vt:lpstr>
      <vt:lpstr>Quorum Consensus Methods</vt:lpstr>
      <vt:lpstr>Gifford’s File Replication</vt:lpstr>
      <vt:lpstr>Gifford Examples</vt:lpstr>
      <vt:lpstr>Gifford’s quorum consensus examples (text, page 650)</vt:lpstr>
      <vt:lpstr>Virtual Partition Algorithm</vt:lpstr>
      <vt:lpstr>Figure 15.13 Two network partitions</vt:lpstr>
      <vt:lpstr>Figure 15.14 Virtual partition</vt:lpstr>
      <vt:lpstr>Virtual Partition Problem</vt:lpstr>
      <vt:lpstr>Figure 15.15 Two overlapping virtual partitions</vt:lpstr>
      <vt:lpstr>Figure 15.16 Creating a virtual partition</vt:lpstr>
      <vt:lpstr>Summary</vt:lpstr>
      <vt:lpstr>Discussion Questions</vt:lpstr>
      <vt:lpstr>Bibliography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dc:title>
  <dc:creator>Microsoft Office User</dc:creator>
  <cp:lastModifiedBy>Microsoft Office User</cp:lastModifiedBy>
  <cp:revision>1</cp:revision>
  <dcterms:created xsi:type="dcterms:W3CDTF">2016-04-26T09:20:38Z</dcterms:created>
  <dcterms:modified xsi:type="dcterms:W3CDTF">2016-04-26T10:12:17Z</dcterms:modified>
</cp:coreProperties>
</file>