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04"/>
  </p:notesMasterIdLst>
  <p:handoutMasterIdLst>
    <p:handoutMasterId r:id="rId105"/>
  </p:handoutMasterIdLst>
  <p:sldIdLst>
    <p:sldId id="572" r:id="rId2"/>
    <p:sldId id="573" r:id="rId3"/>
    <p:sldId id="574" r:id="rId4"/>
    <p:sldId id="566" r:id="rId5"/>
    <p:sldId id="635" r:id="rId6"/>
    <p:sldId id="577" r:id="rId7"/>
    <p:sldId id="579" r:id="rId8"/>
    <p:sldId id="581" r:id="rId9"/>
    <p:sldId id="582" r:id="rId10"/>
    <p:sldId id="583" r:id="rId11"/>
    <p:sldId id="584" r:id="rId12"/>
    <p:sldId id="585" r:id="rId13"/>
    <p:sldId id="586" r:id="rId14"/>
    <p:sldId id="587" r:id="rId15"/>
    <p:sldId id="588" r:id="rId16"/>
    <p:sldId id="589" r:id="rId17"/>
    <p:sldId id="590" r:id="rId18"/>
    <p:sldId id="592" r:id="rId19"/>
    <p:sldId id="625" r:id="rId20"/>
    <p:sldId id="626" r:id="rId21"/>
    <p:sldId id="593" r:id="rId22"/>
    <p:sldId id="596" r:id="rId23"/>
    <p:sldId id="597" r:id="rId24"/>
    <p:sldId id="598" r:id="rId25"/>
    <p:sldId id="599" r:id="rId26"/>
    <p:sldId id="601" r:id="rId27"/>
    <p:sldId id="602" r:id="rId28"/>
    <p:sldId id="603" r:id="rId29"/>
    <p:sldId id="604" r:id="rId30"/>
    <p:sldId id="606" r:id="rId31"/>
    <p:sldId id="607" r:id="rId32"/>
    <p:sldId id="608" r:id="rId33"/>
    <p:sldId id="636" r:id="rId34"/>
    <p:sldId id="609" r:id="rId35"/>
    <p:sldId id="610" r:id="rId36"/>
    <p:sldId id="612" r:id="rId37"/>
    <p:sldId id="614" r:id="rId38"/>
    <p:sldId id="615" r:id="rId39"/>
    <p:sldId id="616" r:id="rId40"/>
    <p:sldId id="617" r:id="rId41"/>
    <p:sldId id="624" r:id="rId42"/>
    <p:sldId id="618" r:id="rId43"/>
    <p:sldId id="619" r:id="rId44"/>
    <p:sldId id="620" r:id="rId45"/>
    <p:sldId id="621" r:id="rId46"/>
    <p:sldId id="622" r:id="rId47"/>
    <p:sldId id="623" r:id="rId48"/>
    <p:sldId id="627" r:id="rId49"/>
    <p:sldId id="628" r:id="rId50"/>
    <p:sldId id="629" r:id="rId51"/>
    <p:sldId id="630" r:id="rId52"/>
    <p:sldId id="631" r:id="rId53"/>
    <p:sldId id="632" r:id="rId54"/>
    <p:sldId id="633" r:id="rId55"/>
    <p:sldId id="634" r:id="rId56"/>
    <p:sldId id="417" r:id="rId57"/>
    <p:sldId id="418" r:id="rId58"/>
    <p:sldId id="575" r:id="rId59"/>
    <p:sldId id="491" r:id="rId60"/>
    <p:sldId id="489" r:id="rId61"/>
    <p:sldId id="509" r:id="rId62"/>
    <p:sldId id="421" r:id="rId63"/>
    <p:sldId id="511" r:id="rId64"/>
    <p:sldId id="527" r:id="rId65"/>
    <p:sldId id="528" r:id="rId66"/>
    <p:sldId id="529" r:id="rId67"/>
    <p:sldId id="506" r:id="rId68"/>
    <p:sldId id="513" r:id="rId69"/>
    <p:sldId id="507" r:id="rId70"/>
    <p:sldId id="514" r:id="rId71"/>
    <p:sldId id="508" r:id="rId72"/>
    <p:sldId id="532" r:id="rId73"/>
    <p:sldId id="533" r:id="rId74"/>
    <p:sldId id="534" r:id="rId75"/>
    <p:sldId id="515" r:id="rId76"/>
    <p:sldId id="536" r:id="rId77"/>
    <p:sldId id="537" r:id="rId78"/>
    <p:sldId id="538" r:id="rId79"/>
    <p:sldId id="516" r:id="rId80"/>
    <p:sldId id="517" r:id="rId81"/>
    <p:sldId id="539" r:id="rId82"/>
    <p:sldId id="540" r:id="rId83"/>
    <p:sldId id="541" r:id="rId84"/>
    <p:sldId id="429" r:id="rId85"/>
    <p:sldId id="431" r:id="rId86"/>
    <p:sldId id="432" r:id="rId87"/>
    <p:sldId id="433" r:id="rId88"/>
    <p:sldId id="434" r:id="rId89"/>
    <p:sldId id="435" r:id="rId90"/>
    <p:sldId id="436" r:id="rId91"/>
    <p:sldId id="437" r:id="rId92"/>
    <p:sldId id="438" r:id="rId93"/>
    <p:sldId id="526" r:id="rId94"/>
    <p:sldId id="439" r:id="rId95"/>
    <p:sldId id="440" r:id="rId96"/>
    <p:sldId id="524" r:id="rId97"/>
    <p:sldId id="525" r:id="rId98"/>
    <p:sldId id="518" r:id="rId99"/>
    <p:sldId id="519" r:id="rId100"/>
    <p:sldId id="520" r:id="rId101"/>
    <p:sldId id="522" r:id="rId102"/>
    <p:sldId id="441"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2"/>
    <p:restoredTop sz="92943" autoAdjust="0"/>
  </p:normalViewPr>
  <p:slideViewPr>
    <p:cSldViewPr>
      <p:cViewPr>
        <p:scale>
          <a:sx n="80" d="100"/>
          <a:sy n="80" d="100"/>
        </p:scale>
        <p:origin x="1400" y="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handoutMaster" Target="handoutMasters/handoutMaster1.xml"/><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A0406B-5F90-1F4F-88F5-642EBD3B8286}" type="datetimeFigureOut">
              <a:rPr lang="en-US" smtClean="0"/>
              <a:t>5/31/16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EE914-E5C7-C04B-A0C7-86983D44851D}" type="slidenum">
              <a:rPr lang="en-US" smtClean="0"/>
              <a:t>‹#›</a:t>
            </a:fld>
            <a:endParaRPr lang="en-US"/>
          </a:p>
        </p:txBody>
      </p:sp>
    </p:spTree>
    <p:extLst>
      <p:ext uri="{BB962C8B-B14F-4D97-AF65-F5344CB8AC3E}">
        <p14:creationId xmlns:p14="http://schemas.microsoft.com/office/powerpoint/2010/main" val="10776375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A54D2-1A2A-480C-90CE-88620EECE9A0}" type="datetimeFigureOut">
              <a:rPr lang="en-US" smtClean="0"/>
              <a:pPr/>
              <a:t>5/31/16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17CD3-4D01-4566-B42D-5A4C45767059}" type="slidenum">
              <a:rPr lang="en-US" smtClean="0"/>
              <a:pPr/>
              <a:t>‹#›</a:t>
            </a:fld>
            <a:endParaRPr lang="en-US"/>
          </a:p>
        </p:txBody>
      </p:sp>
    </p:spTree>
    <p:extLst>
      <p:ext uri="{BB962C8B-B14F-4D97-AF65-F5344CB8AC3E}">
        <p14:creationId xmlns:p14="http://schemas.microsoft.com/office/powerpoint/2010/main" val="10336608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E17CD3-4D01-4566-B42D-5A4C45767059}" type="slidenum">
              <a:rPr lang="en-US" smtClean="0"/>
              <a:pPr/>
              <a:t>10</a:t>
            </a:fld>
            <a:endParaRPr lang="en-US"/>
          </a:p>
        </p:txBody>
      </p:sp>
    </p:spTree>
    <p:extLst>
      <p:ext uri="{BB962C8B-B14F-4D97-AF65-F5344CB8AC3E}">
        <p14:creationId xmlns:p14="http://schemas.microsoft.com/office/powerpoint/2010/main" val="1365880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D36E88C9-AAC3-4978-97AB-30F43F8C8DA9}" type="slidenum">
              <a:rPr lang="en-US" sz="1200">
                <a:latin typeface="Arial" pitchFamily="34" charset="0"/>
              </a:rPr>
              <a:pPr/>
              <a:t>67</a:t>
            </a:fld>
            <a:endParaRPr lang="en-US" sz="120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latin typeface="Arial" pitchFamily="34" charset="0"/>
              </a:rPr>
              <a:t>So now lets take a look at the various deadlock handling approaches – </a:t>
            </a:r>
          </a:p>
          <a:p>
            <a:pPr eaLnBrk="1" hangingPunct="1"/>
            <a:r>
              <a:rPr lang="en-US" dirty="0" smtClean="0">
                <a:latin typeface="Arial" pitchFamily="34" charset="0"/>
              </a:rPr>
              <a:t>- First approach is of deadlock prevention. In this technique all the processes are prioritized and resources are allocated to them accordingly. </a:t>
            </a:r>
          </a:p>
          <a:p>
            <a:pPr eaLnBrk="1" hangingPunct="1"/>
            <a:r>
              <a:rPr lang="en-US" dirty="0" smtClean="0">
                <a:latin typeface="Arial" pitchFamily="34" charset="0"/>
              </a:rPr>
              <a:t>- The resources are allocated from the start itself. </a:t>
            </a:r>
          </a:p>
          <a:p>
            <a:pPr eaLnBrk="1" hangingPunct="1"/>
            <a:r>
              <a:rPr lang="en-US" dirty="0" smtClean="0">
                <a:latin typeface="Arial" pitchFamily="34" charset="0"/>
              </a:rPr>
              <a:t>- Rules of resource allocation are made such as process P1 can not request a resource R1 unless it releases resource 2. Etc.</a:t>
            </a:r>
          </a:p>
          <a:p>
            <a:pPr eaLnBrk="1" hangingPunct="1"/>
            <a:r>
              <a:rPr lang="en-US" dirty="0" smtClean="0">
                <a:latin typeface="Arial" pitchFamily="34" charset="0"/>
              </a:rPr>
              <a:t>- The major drawback of this approach is that it is inefficient because it is not scalable. Also it effects the concurrency of the system.</a:t>
            </a:r>
          </a:p>
        </p:txBody>
      </p:sp>
    </p:spTree>
    <p:extLst>
      <p:ext uri="{BB962C8B-B14F-4D97-AF65-F5344CB8AC3E}">
        <p14:creationId xmlns:p14="http://schemas.microsoft.com/office/powerpoint/2010/main" val="305038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9ABF81D9-05CF-49DE-AAB7-8B1E9C3BF6C1}" type="slidenum">
              <a:rPr lang="en-US" sz="1200">
                <a:latin typeface="Arial" pitchFamily="34" charset="0"/>
              </a:rPr>
              <a:pPr/>
              <a:t>69</a:t>
            </a:fld>
            <a:endParaRPr lang="en-US" sz="120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Deadlock Avoidance is achieved when the system has a prior knowledge of all the resource requirements of the running processes. So when a resource is requested from the system, the system simulates the allocation of those resources and determines if the resultant state is safe. And the system fulfills only those resource requests that wont cause any deadlock.</a:t>
            </a:r>
          </a:p>
        </p:txBody>
      </p:sp>
    </p:spTree>
    <p:extLst>
      <p:ext uri="{BB962C8B-B14F-4D97-AF65-F5344CB8AC3E}">
        <p14:creationId xmlns:p14="http://schemas.microsoft.com/office/powerpoint/2010/main" val="290283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DD4E8499-4F08-41F2-B7D9-352F68B4C10D}" type="slidenum">
              <a:rPr lang="en-US" sz="1200">
                <a:latin typeface="Arial" pitchFamily="34" charset="0"/>
              </a:rPr>
              <a:pPr/>
              <a:t>71</a:t>
            </a:fld>
            <a:endParaRPr lang="en-US" sz="120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Besides the previous 2 mentioned methods is the method of deadlock detection. In Deadlock detection we perform the resource allocation with an optimistic outlook. We periodically examine the process state and detect the presence of deadlocks and if present then break those deadlocks.</a:t>
            </a:r>
          </a:p>
          <a:p>
            <a:pPr eaLnBrk="1" hangingPunct="1"/>
            <a:r>
              <a:rPr lang="en-US" smtClean="0">
                <a:latin typeface="Arial" pitchFamily="34" charset="0"/>
              </a:rPr>
              <a:t> The approach is generally to roll back 1 or more processes involved in the deadlock and break the dependency.</a:t>
            </a:r>
          </a:p>
        </p:txBody>
      </p:sp>
    </p:spTree>
    <p:extLst>
      <p:ext uri="{BB962C8B-B14F-4D97-AF65-F5344CB8AC3E}">
        <p14:creationId xmlns:p14="http://schemas.microsoft.com/office/powerpoint/2010/main" val="994615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2A88B9-A07B-459E-9C58-1DF0C180ADF9}" type="slidenum">
              <a:rPr lang="zh-TW" altLang="en-US"/>
              <a:pPr/>
              <a:t>72</a:t>
            </a:fld>
            <a:endParaRPr lang="en-US" altLang="zh-TW"/>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680366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A44D7C-3E8F-4886-9DB0-24E3FD283093}" type="slidenum">
              <a:rPr lang="zh-TW" altLang="en-US"/>
              <a:pPr/>
              <a:t>73</a:t>
            </a:fld>
            <a:endParaRPr lang="en-US" altLang="zh-TW"/>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99973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9A3F7-3363-4907-AF92-F6D8DBA2C383}" type="slidenum">
              <a:rPr lang="zh-TW" altLang="en-US"/>
              <a:pPr/>
              <a:t>74</a:t>
            </a:fld>
            <a:endParaRPr lang="en-US" altLang="zh-TW"/>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679310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77E9A1-788F-4C29-90C0-10D801319FB7}" type="slidenum">
              <a:rPr lang="zh-TW" altLang="en-US"/>
              <a:pPr/>
              <a:t>76</a:t>
            </a:fld>
            <a:endParaRPr lang="en-US" altLang="zh-TW"/>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001514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90639-C1C0-4510-9575-36D8FB45DDED}" type="slidenum">
              <a:rPr lang="zh-TW" altLang="en-US"/>
              <a:pPr/>
              <a:t>77</a:t>
            </a:fld>
            <a:endParaRPr lang="en-US" altLang="zh-TW"/>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93297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B93C4-9003-4242-94BF-F2B51FAD4CFC}" type="slidenum">
              <a:rPr lang="zh-TW" altLang="en-US"/>
              <a:pPr/>
              <a:t>78</a:t>
            </a:fld>
            <a:endParaRPr lang="en-US" altLang="zh-TW"/>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02975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F83CB-6BC4-42AB-AC76-03BDF19F3874}" type="slidenum">
              <a:rPr lang="zh-TW" altLang="en-US"/>
              <a:pPr/>
              <a:t>81</a:t>
            </a:fld>
            <a:endParaRPr lang="en-US" altLang="zh-TW"/>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15581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E17CD3-4D01-4566-B42D-5A4C45767059}" type="slidenum">
              <a:rPr lang="en-US" smtClean="0"/>
              <a:pPr/>
              <a:t>33</a:t>
            </a:fld>
            <a:endParaRPr lang="en-US"/>
          </a:p>
        </p:txBody>
      </p:sp>
    </p:spTree>
    <p:extLst>
      <p:ext uri="{BB962C8B-B14F-4D97-AF65-F5344CB8AC3E}">
        <p14:creationId xmlns:p14="http://schemas.microsoft.com/office/powerpoint/2010/main" val="1597007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7B5BA-885C-4521-95ED-5A7B91906234}" type="slidenum">
              <a:rPr lang="zh-TW" altLang="en-US"/>
              <a:pPr/>
              <a:t>82</a:t>
            </a:fld>
            <a:endParaRPr lang="en-US" altLang="zh-TW"/>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071931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87CB4-7FE8-40BE-A59A-7AB91CAD5F7F}" type="slidenum">
              <a:rPr lang="zh-TW" altLang="en-US"/>
              <a:pPr/>
              <a:t>83</a:t>
            </a:fld>
            <a:endParaRPr lang="en-US" altLang="zh-TW"/>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688205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334BE3B2-D87D-4419-B3D2-6B845D292864}" type="slidenum">
              <a:rPr lang="en-US" sz="1200">
                <a:latin typeface="Arial" pitchFamily="34" charset="0"/>
              </a:rPr>
              <a:pPr/>
              <a:t>84</a:t>
            </a:fld>
            <a:endParaRPr lang="en-US" sz="120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So now lets see what are the various types of algorithms that come under these deadlock detection control organizations. </a:t>
            </a:r>
          </a:p>
          <a:p>
            <a:pPr eaLnBrk="1" hangingPunct="1"/>
            <a:r>
              <a:rPr lang="en-US" smtClean="0">
                <a:latin typeface="Arial" pitchFamily="34" charset="0"/>
              </a:rPr>
              <a:t>- Firstly in a centralized deadlock detection set-up “Ho-Ramamoorthy’s 1 and 2 Phase Algorithms” are used.</a:t>
            </a:r>
          </a:p>
          <a:p>
            <a:pPr eaLnBrk="1" hangingPunct="1"/>
            <a:r>
              <a:rPr lang="en-US" smtClean="0">
                <a:latin typeface="Arial" pitchFamily="34" charset="0"/>
              </a:rPr>
              <a:t>- While under Distributed Deadlock detection approach there are 2 algorithms that are used. One is ‘Obermarck’s Path Pushing Algorithm’ and another one is ‘Chandy-Misra-Haas’ Edge Chasing Algorithm’.</a:t>
            </a:r>
          </a:p>
          <a:p>
            <a:pPr eaLnBrk="1" hangingPunct="1"/>
            <a:r>
              <a:rPr lang="en-US" smtClean="0">
                <a:latin typeface="Arial" pitchFamily="34" charset="0"/>
              </a:rPr>
              <a:t>- Finally under hierarchical deadlock detection there are “Menasce-Muntz” and “Ho-Ramamoorthy’s” Algorithms that are used.</a:t>
            </a:r>
          </a:p>
        </p:txBody>
      </p:sp>
    </p:spTree>
    <p:extLst>
      <p:ext uri="{BB962C8B-B14F-4D97-AF65-F5344CB8AC3E}">
        <p14:creationId xmlns:p14="http://schemas.microsoft.com/office/powerpoint/2010/main" val="868493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21341A96-A204-4071-B8D2-42DA24EC7249}" type="slidenum">
              <a:rPr lang="en-US" sz="1200">
                <a:latin typeface="Arial" pitchFamily="34" charset="0"/>
              </a:rPr>
              <a:pPr/>
              <a:t>85</a:t>
            </a:fld>
            <a:endParaRPr lang="en-US" sz="1200">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z="900" smtClean="0">
                <a:solidFill>
                  <a:schemeClr val="tx2"/>
                </a:solidFill>
                <a:latin typeface="Arial" pitchFamily="34" charset="0"/>
              </a:rPr>
              <a:t>So lets start off with the centralized deadlock detection algorithms. The first one is Ho-Ramamoorthy’s 1-phase algorithm. As per this algorithm each of the sites of the network maintains 2 status tables. A process table and a resource table. Among these sites one of the site becomes the central control site. These central control site periodically asks for status tables from the other sites.</a:t>
            </a:r>
          </a:p>
        </p:txBody>
      </p:sp>
    </p:spTree>
    <p:extLst>
      <p:ext uri="{BB962C8B-B14F-4D97-AF65-F5344CB8AC3E}">
        <p14:creationId xmlns:p14="http://schemas.microsoft.com/office/powerpoint/2010/main" val="1876884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1910E8BE-5CAB-4AF0-AC70-7D803B8D9CF3}" type="slidenum">
              <a:rPr lang="en-US" sz="1200">
                <a:latin typeface="Arial" pitchFamily="34" charset="0"/>
              </a:rPr>
              <a:pPr/>
              <a:t>86</a:t>
            </a:fld>
            <a:endParaRPr lang="en-US" sz="120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After collecting the status tables the central control site builds the WFG for the system. The control site finally analyzes the WFG and resolves the presence of any cycles.</a:t>
            </a:r>
          </a:p>
          <a:p>
            <a:pPr eaLnBrk="1" hangingPunct="1"/>
            <a:r>
              <a:rPr lang="en-US" smtClean="0">
                <a:latin typeface="Arial" pitchFamily="34" charset="0"/>
              </a:rPr>
              <a:t>Drawbacks – This algorithm can detect Phantom Deadlocks. A phantom deadlock means the detection of a false deadlock, a deadlock that doesn’t really exist but is falsely detected.</a:t>
            </a:r>
          </a:p>
          <a:p>
            <a:pPr eaLnBrk="1" hangingPunct="1"/>
            <a:r>
              <a:rPr lang="en-US" smtClean="0">
                <a:latin typeface="Arial" pitchFamily="34" charset="0"/>
              </a:rPr>
              <a:t>  This algorithm also incurs high storage and communication costs.</a:t>
            </a:r>
          </a:p>
        </p:txBody>
      </p:sp>
    </p:spTree>
    <p:extLst>
      <p:ext uri="{BB962C8B-B14F-4D97-AF65-F5344CB8AC3E}">
        <p14:creationId xmlns:p14="http://schemas.microsoft.com/office/powerpoint/2010/main" val="4176661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9BAD67CA-0C91-46BC-8C8D-F4DA34BBAAA1}" type="slidenum">
              <a:rPr lang="en-US" sz="1200">
                <a:latin typeface="Arial" pitchFamily="34" charset="0"/>
              </a:rPr>
              <a:pPr/>
              <a:t>87</a:t>
            </a:fld>
            <a:endParaRPr lang="en-US" sz="120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Here is an illustration of how phantom deadlocks can occur in distributed systems. The diagram represents 2 systems. System A and System B. System A has process P1 holding resource S and waiting for resources T which is in system B. Resource T is presently held by Process 2. </a:t>
            </a:r>
          </a:p>
          <a:p>
            <a:pPr eaLnBrk="1" hangingPunct="1"/>
            <a:r>
              <a:rPr lang="en-US" smtClean="0">
                <a:latin typeface="Arial" pitchFamily="34" charset="0"/>
              </a:rPr>
              <a:t>   Here process P1 sends 2 messages to the control site stating the release of resource S and need for resource T. So in case the message 2 ie waiting for T reaches the control site first then a cycle would be detected and it would be induced that the system has a deadlock. This false deadlock is called a phantom deadlock.</a:t>
            </a:r>
          </a:p>
        </p:txBody>
      </p:sp>
    </p:spTree>
    <p:extLst>
      <p:ext uri="{BB962C8B-B14F-4D97-AF65-F5344CB8AC3E}">
        <p14:creationId xmlns:p14="http://schemas.microsoft.com/office/powerpoint/2010/main" val="3642600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86C3C01B-65E8-4EC0-99AC-2118F78E51FE}" type="slidenum">
              <a:rPr lang="en-US" sz="1200">
                <a:latin typeface="Arial" pitchFamily="34" charset="0"/>
              </a:rPr>
              <a:pPr/>
              <a:t>88</a:t>
            </a:fld>
            <a:endParaRPr lang="en-US" sz="120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The other centralized algorithm proposed by Ho and Ramamoorthy is the 2 phase algorithm. In this algorithm each site maintains a status table for the processes. The status table has the information of the resources that are locked and are awaited by its processes. </a:t>
            </a:r>
          </a:p>
          <a:p>
            <a:pPr eaLnBrk="1" hangingPunct="1"/>
            <a:r>
              <a:rPr lang="en-US" smtClean="0">
                <a:latin typeface="Arial" pitchFamily="34" charset="0"/>
              </a:rPr>
              <a:t>Phase 1 – In phase 1 the control site asks for the locked and waited tables from the other sites and searches for the presence of cycles in these tables. </a:t>
            </a:r>
          </a:p>
        </p:txBody>
      </p:sp>
    </p:spTree>
    <p:extLst>
      <p:ext uri="{BB962C8B-B14F-4D97-AF65-F5344CB8AC3E}">
        <p14:creationId xmlns:p14="http://schemas.microsoft.com/office/powerpoint/2010/main" val="1302114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C5E41168-B8EE-433E-AAA7-DA8157108F84}" type="slidenum">
              <a:rPr lang="en-US" sz="1200">
                <a:latin typeface="Arial" pitchFamily="34" charset="0"/>
              </a:rPr>
              <a:pPr/>
              <a:t>89</a:t>
            </a:fld>
            <a:endParaRPr lang="en-US" sz="120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Phase 2 – Then in phase 2 the control site looks for the cycles found in phase 1 and makes a 2</a:t>
            </a:r>
            <a:r>
              <a:rPr lang="en-US" baseline="30000" smtClean="0">
                <a:latin typeface="Arial" pitchFamily="34" charset="0"/>
              </a:rPr>
              <a:t>nd</a:t>
            </a:r>
            <a:r>
              <a:rPr lang="en-US" smtClean="0">
                <a:latin typeface="Arial" pitchFamily="34" charset="0"/>
              </a:rPr>
              <a:t> request for the tables. The details that are found common in both the table requests are then analyzed for the cycle confirmation.</a:t>
            </a:r>
          </a:p>
          <a:p>
            <a:pPr eaLnBrk="1" hangingPunct="1"/>
            <a:r>
              <a:rPr lang="en-US" smtClean="0">
                <a:latin typeface="Arial" pitchFamily="34" charset="0"/>
              </a:rPr>
              <a:t> In this algorithm too there are chances of detecting phantom deadlocks thus making it not a completely accurate algorithm.</a:t>
            </a:r>
          </a:p>
          <a:p>
            <a:pPr eaLnBrk="1" hangingPunct="1"/>
            <a:endParaRPr lang="en-US" smtClean="0">
              <a:latin typeface="Arial" pitchFamily="34" charset="0"/>
            </a:endParaRPr>
          </a:p>
        </p:txBody>
      </p:sp>
    </p:spTree>
    <p:extLst>
      <p:ext uri="{BB962C8B-B14F-4D97-AF65-F5344CB8AC3E}">
        <p14:creationId xmlns:p14="http://schemas.microsoft.com/office/powerpoint/2010/main" val="711715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286C92B6-7800-43B7-BD07-D98BE6BBCBA9}" type="slidenum">
              <a:rPr lang="en-US" sz="1200">
                <a:latin typeface="Arial" pitchFamily="34" charset="0"/>
              </a:rPr>
              <a:pPr/>
              <a:t>90</a:t>
            </a:fld>
            <a:endParaRPr lang="en-US" sz="120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Now lets look at deadlock detection in distributed scenario.</a:t>
            </a:r>
          </a:p>
          <a:p>
            <a:pPr eaLnBrk="1" hangingPunct="1"/>
            <a:r>
              <a:rPr lang="en-US" smtClean="0">
                <a:latin typeface="Arial" pitchFamily="34" charset="0"/>
              </a:rPr>
              <a:t> Obermarck’s path pushing algorithm is the one that is used for deadlock detection in distributed system architecture. In distributed architectures any of the sites can play the role of the control site.</a:t>
            </a:r>
          </a:p>
          <a:p>
            <a:pPr eaLnBrk="1" hangingPunct="1"/>
            <a:r>
              <a:rPr lang="en-US" smtClean="0">
                <a:latin typeface="Arial" pitchFamily="34" charset="0"/>
              </a:rPr>
              <a:t>In this approach each site maintains a local Wait-For Graph. A virtual node exists at each site that represents external processes. </a:t>
            </a:r>
          </a:p>
          <a:p>
            <a:pPr eaLnBrk="1" hangingPunct="1"/>
            <a:r>
              <a:rPr lang="en-US" smtClean="0">
                <a:latin typeface="Arial" pitchFamily="34" charset="0"/>
              </a:rPr>
              <a:t>Detection Process – </a:t>
            </a:r>
          </a:p>
          <a:p>
            <a:pPr eaLnBrk="1" hangingPunct="1"/>
            <a:r>
              <a:rPr lang="en-US" smtClean="0">
                <a:latin typeface="Arial" pitchFamily="34" charset="0"/>
              </a:rPr>
              <a:t>    When the deadlock detection process begins the site S</a:t>
            </a:r>
            <a:r>
              <a:rPr lang="en-US" sz="500" smtClean="0">
                <a:latin typeface="Arial" pitchFamily="34" charset="0"/>
              </a:rPr>
              <a:t>n collects the WFG from all other sites. In case a cycle is found at Site Sn which doesn’t involve the external node ‘x’ it means the deadlock exists. This deadlock exists within the site Sn itself. While in case there exists a cycle involving ‘x’ it signifies a possibility of a deadlock.</a:t>
            </a:r>
            <a:endParaRPr lang="en-US" sz="600" smtClean="0">
              <a:latin typeface="Arial" pitchFamily="34" charset="0"/>
            </a:endParaRPr>
          </a:p>
        </p:txBody>
      </p:sp>
    </p:spTree>
    <p:extLst>
      <p:ext uri="{BB962C8B-B14F-4D97-AF65-F5344CB8AC3E}">
        <p14:creationId xmlns:p14="http://schemas.microsoft.com/office/powerpoint/2010/main" val="2074471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BAC9240A-0CC8-41CE-9C81-2B5355059542}" type="slidenum">
              <a:rPr lang="en-US" sz="1200">
                <a:latin typeface="Arial" pitchFamily="34" charset="0"/>
              </a:rPr>
              <a:pPr/>
              <a:t>91</a:t>
            </a:fld>
            <a:endParaRPr lang="en-US" sz="120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Now, this site Sn sends a message to other sites, the message contains the detected cycles.Now each site update their WFG and evaluate the resource graph. For each site if there exists a cycle not involving x it would mean that a deadlock exists. While if the cycle exists involving ‘x’ then it forwards the message to other sites. </a:t>
            </a:r>
          </a:p>
          <a:p>
            <a:pPr eaLnBrk="1" hangingPunct="1"/>
            <a:r>
              <a:rPr lang="en-US" smtClean="0">
                <a:latin typeface="Arial" pitchFamily="34" charset="0"/>
              </a:rPr>
              <a:t> This process is continued until a deadlock is found.</a:t>
            </a:r>
          </a:p>
          <a:p>
            <a:pPr eaLnBrk="1" hangingPunct="1"/>
            <a:r>
              <a:rPr lang="en-US" smtClean="0">
                <a:latin typeface="Arial" pitchFamily="34" charset="0"/>
              </a:rPr>
              <a:t>Detection of phantom deadlocks is a limitation of this technique too. Phantom deadlocks are detected in this technique because the different sites take asynchronous snapshot of the WFG status.</a:t>
            </a:r>
          </a:p>
        </p:txBody>
      </p:sp>
    </p:spTree>
    <p:extLst>
      <p:ext uri="{BB962C8B-B14F-4D97-AF65-F5344CB8AC3E}">
        <p14:creationId xmlns:p14="http://schemas.microsoft.com/office/powerpoint/2010/main" val="2200226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FAE722F0-6A06-498F-809C-A7A5FADA4D3F}" type="slidenum">
              <a:rPr lang="en-US" sz="1200">
                <a:latin typeface="Arial" pitchFamily="34" charset="0"/>
              </a:rPr>
              <a:pPr/>
              <a:t>56</a:t>
            </a:fld>
            <a:endParaRPr lang="en-US" sz="1200">
              <a:latin typeface="Arial"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27132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6EE94CDF-3EB7-47FE-B785-6121EB97CD8E}" type="slidenum">
              <a:rPr lang="en-US" sz="1200">
                <a:latin typeface="Arial" pitchFamily="34" charset="0"/>
              </a:rPr>
              <a:pPr/>
              <a:t>92</a:t>
            </a:fld>
            <a:endParaRPr lang="en-US" sz="120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eaLnBrk="1" hangingPunct="1"/>
            <a:r>
              <a:rPr lang="en-US" smtClean="0">
                <a:latin typeface="Arial" pitchFamily="34" charset="0"/>
              </a:rPr>
              <a:t>This Algorithm uses a probe message to detect the presence of cycles. The blocked process sends the probe message. The message contains three variables. The Id of the blocked process, Id of the process sending the message and the Id of the process to which the message was sent.</a:t>
            </a:r>
          </a:p>
          <a:p>
            <a:pPr lvl="1" eaLnBrk="1" hangingPunct="1"/>
            <a:r>
              <a:rPr lang="en-US" smtClean="0">
                <a:latin typeface="Arial" pitchFamily="34" charset="0"/>
              </a:rPr>
              <a:t> When the probe is received by the blocked process it forwards it to the processes holding the requested resources.</a:t>
            </a:r>
          </a:p>
          <a:p>
            <a:pPr lvl="1" eaLnBrk="1" hangingPunct="1"/>
            <a:r>
              <a:rPr lang="en-US" smtClean="0">
                <a:latin typeface="Arial" pitchFamily="34" charset="0"/>
              </a:rPr>
              <a:t> If the blocked process receives it own probe it means that a cycle exists and hence the deadlock also exists.</a:t>
            </a:r>
          </a:p>
        </p:txBody>
      </p:sp>
    </p:spTree>
    <p:extLst>
      <p:ext uri="{BB962C8B-B14F-4D97-AF65-F5344CB8AC3E}">
        <p14:creationId xmlns:p14="http://schemas.microsoft.com/office/powerpoint/2010/main" val="2087909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625BE928-5A0F-4ACE-BA5D-DA0A4BB260FF}" type="slidenum">
              <a:rPr lang="en-US" sz="1200">
                <a:latin typeface="Arial" pitchFamily="34" charset="0"/>
              </a:rPr>
              <a:pPr/>
              <a:t>94</a:t>
            </a:fld>
            <a:endParaRPr lang="en-US" sz="120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Now lets move on to the hierarchical Deadlock detection algorithms.</a:t>
            </a:r>
          </a:p>
          <a:p>
            <a:pPr eaLnBrk="1" hangingPunct="1"/>
            <a:r>
              <a:rPr lang="en-US" smtClean="0">
                <a:latin typeface="Arial" pitchFamily="34" charset="0"/>
              </a:rPr>
              <a:t> - Menasce-Muntz Algorithm </a:t>
            </a:r>
          </a:p>
          <a:p>
            <a:pPr eaLnBrk="1" hangingPunct="1"/>
            <a:r>
              <a:rPr lang="en-US" smtClean="0">
                <a:latin typeface="Arial" pitchFamily="34" charset="0"/>
              </a:rPr>
              <a:t>          In this algorithm the sites are organized in a tree like structure. The leaf controllers manage the WFGs. While the parent of the leaves ie the upper controllers manage the deadlock detection. In this each parent node maintains a Global WFG, which is a union of WFG’s of its children. </a:t>
            </a:r>
          </a:p>
          <a:p>
            <a:pPr eaLnBrk="1" hangingPunct="1"/>
            <a:r>
              <a:rPr lang="en-US" smtClean="0">
                <a:latin typeface="Arial" pitchFamily="34" charset="0"/>
              </a:rPr>
              <a:t>  The Global WFG’s and their outcomes are propagated upwards in the tree.</a:t>
            </a:r>
          </a:p>
        </p:txBody>
      </p:sp>
    </p:spTree>
    <p:extLst>
      <p:ext uri="{BB962C8B-B14F-4D97-AF65-F5344CB8AC3E}">
        <p14:creationId xmlns:p14="http://schemas.microsoft.com/office/powerpoint/2010/main" val="4002522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5E38B023-DB69-4043-9730-EC4585FC0DBA}" type="slidenum">
              <a:rPr lang="en-US" sz="1200">
                <a:latin typeface="Arial" pitchFamily="34" charset="0"/>
              </a:rPr>
              <a:pPr/>
              <a:t>95</a:t>
            </a:fld>
            <a:endParaRPr lang="en-US" sz="120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In this algorithm the various sites are grouped into clusters. Periodically 1 site is chosen as the central control site. Now this central control sites chooses control sites for other clusters. </a:t>
            </a:r>
          </a:p>
          <a:p>
            <a:pPr eaLnBrk="1" hangingPunct="1"/>
            <a:r>
              <a:rPr lang="en-US" smtClean="0">
                <a:latin typeface="Arial" pitchFamily="34" charset="0"/>
              </a:rPr>
              <a:t> The control sites of each cluster collect the status graphs for their respective cluster. Within each cluster the Ho-Ramamoorthy’s centralized Deadlock Detection algorithm is applied.</a:t>
            </a:r>
          </a:p>
          <a:p>
            <a:pPr eaLnBrk="1" hangingPunct="1"/>
            <a:r>
              <a:rPr lang="en-US" smtClean="0">
                <a:latin typeface="Arial" pitchFamily="34" charset="0"/>
              </a:rPr>
              <a:t> The status reports from each of the clusters are sent to the Central Control Site. The Central Control Site combines the WFG from all control sites and performs the cycle search.</a:t>
            </a:r>
          </a:p>
        </p:txBody>
      </p:sp>
    </p:spTree>
    <p:extLst>
      <p:ext uri="{BB962C8B-B14F-4D97-AF65-F5344CB8AC3E}">
        <p14:creationId xmlns:p14="http://schemas.microsoft.com/office/powerpoint/2010/main" val="4112304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D61479A3-AB42-4B62-B77F-F40454631F77}" type="slidenum">
              <a:rPr lang="en-US" sz="1200">
                <a:latin typeface="Arial" pitchFamily="34" charset="0"/>
              </a:rPr>
              <a:pPr/>
              <a:t>102</a:t>
            </a:fld>
            <a:endParaRPr lang="en-US" sz="120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latin typeface="Arial" pitchFamily="34" charset="0"/>
              </a:rPr>
              <a:t>So to summarize I would like to make a brief analysis on the different architecture types of Deadlock Detection algorithms.</a:t>
            </a:r>
          </a:p>
          <a:p>
            <a:pPr eaLnBrk="1" hangingPunct="1"/>
            <a:r>
              <a:rPr lang="en-US" dirty="0" smtClean="0">
                <a:latin typeface="Arial" pitchFamily="34" charset="0"/>
              </a:rPr>
              <a:t> The centralized deadlock algorithms are not a very common and effective method as they incur large communication overhead. Also as this type depends on a Central Control Site so it represents over-reliability on a single node. Hence any degradation in performance in the central coordinator would become a performance bottleneck for the whole system. And also there is a possibility of failure of the control site thus jeopardizing the whole system.</a:t>
            </a:r>
          </a:p>
          <a:p>
            <a:pPr eaLnBrk="1" hangingPunct="1"/>
            <a:r>
              <a:rPr lang="en-US" dirty="0" smtClean="0">
                <a:latin typeface="Arial" pitchFamily="34" charset="0"/>
              </a:rPr>
              <a:t> The distributed deadlock detection algorithms are better than to centralized ones to an extent as they solve the problem of single point of control. But they are highly complex to implement. Besides they still are not able to solve the issue of phantom deadlocks.</a:t>
            </a:r>
          </a:p>
          <a:p>
            <a:pPr eaLnBrk="1" hangingPunct="1"/>
            <a:r>
              <a:rPr lang="en-US" dirty="0" smtClean="0">
                <a:latin typeface="Arial" pitchFamily="34" charset="0"/>
              </a:rPr>
              <a:t> The most common model in use today are the Hierarchical architectures. They are also the most efficient and solve the problems that are faced in other approaches.</a:t>
            </a:r>
          </a:p>
        </p:txBody>
      </p:sp>
    </p:spTree>
    <p:extLst>
      <p:ext uri="{BB962C8B-B14F-4D97-AF65-F5344CB8AC3E}">
        <p14:creationId xmlns:p14="http://schemas.microsoft.com/office/powerpoint/2010/main" val="161591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CD0877E1-B46F-4D89-9090-C4AFF1713B58}" type="slidenum">
              <a:rPr lang="en-US" sz="1200">
                <a:latin typeface="Arial" pitchFamily="34" charset="0"/>
              </a:rPr>
              <a:pPr/>
              <a:t>57</a:t>
            </a:fld>
            <a:endParaRPr lang="en-US" sz="1200">
              <a:latin typeface="Arial"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First I would start off with a brief introduction to the concept of Deadlocks. I would be covering what deadlocks are and what are the causes of their occurrence. </a:t>
            </a:r>
          </a:p>
          <a:p>
            <a:pPr eaLnBrk="1" hangingPunct="1"/>
            <a:r>
              <a:rPr lang="en-US" smtClean="0">
                <a:latin typeface="Arial" pitchFamily="34" charset="0"/>
              </a:rPr>
              <a:t>Then I would discuss the types of deadlocks that occur in distributed systems.</a:t>
            </a:r>
          </a:p>
          <a:p>
            <a:pPr eaLnBrk="1" hangingPunct="1"/>
            <a:r>
              <a:rPr lang="en-US" smtClean="0">
                <a:latin typeface="Arial" pitchFamily="34" charset="0"/>
              </a:rPr>
              <a:t>Then in Deadlock Handling Techniques I would discuss the various ways in which we can either prevent or work around the situation of a deadlock occurrence.</a:t>
            </a:r>
          </a:p>
          <a:p>
            <a:pPr eaLnBrk="1" hangingPunct="1"/>
            <a:r>
              <a:rPr lang="en-US" smtClean="0">
                <a:latin typeface="Arial" pitchFamily="34" charset="0"/>
              </a:rPr>
              <a:t>Finally the presentation will move on to cover the various Deadlock Detection algorithms in distributed systems.</a:t>
            </a:r>
          </a:p>
          <a:p>
            <a:pPr eaLnBrk="1" hangingPunct="1"/>
            <a:endParaRPr lang="en-US" smtClean="0">
              <a:latin typeface="Arial" pitchFamily="34" charset="0"/>
            </a:endParaRPr>
          </a:p>
        </p:txBody>
      </p:sp>
    </p:spTree>
    <p:extLst>
      <p:ext uri="{BB962C8B-B14F-4D97-AF65-F5344CB8AC3E}">
        <p14:creationId xmlns:p14="http://schemas.microsoft.com/office/powerpoint/2010/main" val="951226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F7C5E133-CF88-440C-9B4A-551ED1C53871}" type="slidenum">
              <a:rPr lang="en-US" sz="1200">
                <a:latin typeface="Arial" pitchFamily="34" charset="0"/>
              </a:rPr>
              <a:pPr/>
              <a:t>59</a:t>
            </a:fld>
            <a:endParaRPr lang="en-US" sz="1200">
              <a:latin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latin typeface="Arial" pitchFamily="34" charset="0"/>
              </a:rPr>
              <a:t>So lets begin with an overview of the concept of Deadlocks. I would be keeping the discussion on this introductory slides very brief as these concepts are mostly familiar to everyone of you. </a:t>
            </a:r>
          </a:p>
          <a:p>
            <a:pPr eaLnBrk="1" hangingPunct="1"/>
            <a:r>
              <a:rPr lang="en-US" dirty="0" smtClean="0">
                <a:latin typeface="Arial" pitchFamily="34" charset="0"/>
              </a:rPr>
              <a:t> So what are Deadlocks ? ‘ Any blocked process which cannot be resolved unless there is some outside intervention’. So deadlocks can be visualized as occurring where there are processes involved. These processes have some resources held by them and are waiting for some resources to fulfill their completion which are instead being held by some other blocked process. A very simple real-world example is of the two trains halted next to each other and none of them moving unless the other one moves. </a:t>
            </a:r>
          </a:p>
          <a:p>
            <a:pPr eaLnBrk="1" hangingPunct="1"/>
            <a:r>
              <a:rPr lang="en-US" dirty="0" smtClean="0">
                <a:latin typeface="Arial" pitchFamily="34" charset="0"/>
              </a:rPr>
              <a:t>The allocation of the various resources to the running processes is depicted by a Resource Allocation Graph(RAG). They are used to represent the current state of a system.</a:t>
            </a:r>
          </a:p>
        </p:txBody>
      </p:sp>
    </p:spTree>
    <p:extLst>
      <p:ext uri="{BB962C8B-B14F-4D97-AF65-F5344CB8AC3E}">
        <p14:creationId xmlns:p14="http://schemas.microsoft.com/office/powerpoint/2010/main" val="196335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700">
                <a:solidFill>
                  <a:schemeClr val="tx1"/>
                </a:solidFill>
                <a:latin typeface="Tahoma" pitchFamily="34" charset="0"/>
              </a:defRPr>
            </a:lvl1pPr>
            <a:lvl2pPr marL="742950" indent="-285750">
              <a:defRPr sz="1700">
                <a:solidFill>
                  <a:schemeClr val="tx1"/>
                </a:solidFill>
                <a:latin typeface="Tahoma" pitchFamily="34" charset="0"/>
              </a:defRPr>
            </a:lvl2pPr>
            <a:lvl3pPr marL="1143000" indent="-228600">
              <a:defRPr sz="1700">
                <a:solidFill>
                  <a:schemeClr val="tx1"/>
                </a:solidFill>
                <a:latin typeface="Tahoma" pitchFamily="34" charset="0"/>
              </a:defRPr>
            </a:lvl3pPr>
            <a:lvl4pPr marL="1600200" indent="-228600">
              <a:defRPr sz="1700">
                <a:solidFill>
                  <a:schemeClr val="tx1"/>
                </a:solidFill>
                <a:latin typeface="Tahoma" pitchFamily="34" charset="0"/>
              </a:defRPr>
            </a:lvl4pPr>
            <a:lvl5pPr marL="2057400" indent="-228600">
              <a:defRPr sz="1700">
                <a:solidFill>
                  <a:schemeClr val="tx1"/>
                </a:solidFill>
                <a:latin typeface="Tahoma" pitchFamily="34" charset="0"/>
              </a:defRPr>
            </a:lvl5pPr>
            <a:lvl6pPr marL="2514600" indent="-228600" eaLnBrk="0" fontAlgn="base" hangingPunct="0">
              <a:spcBef>
                <a:spcPct val="0"/>
              </a:spcBef>
              <a:spcAft>
                <a:spcPct val="0"/>
              </a:spcAft>
              <a:defRPr sz="1700">
                <a:solidFill>
                  <a:schemeClr val="tx1"/>
                </a:solidFill>
                <a:latin typeface="Tahoma" pitchFamily="34" charset="0"/>
              </a:defRPr>
            </a:lvl6pPr>
            <a:lvl7pPr marL="2971800" indent="-228600" eaLnBrk="0" fontAlgn="base" hangingPunct="0">
              <a:spcBef>
                <a:spcPct val="0"/>
              </a:spcBef>
              <a:spcAft>
                <a:spcPct val="0"/>
              </a:spcAft>
              <a:defRPr sz="1700">
                <a:solidFill>
                  <a:schemeClr val="tx1"/>
                </a:solidFill>
                <a:latin typeface="Tahoma" pitchFamily="34" charset="0"/>
              </a:defRPr>
            </a:lvl7pPr>
            <a:lvl8pPr marL="3429000" indent="-228600" eaLnBrk="0" fontAlgn="base" hangingPunct="0">
              <a:spcBef>
                <a:spcPct val="0"/>
              </a:spcBef>
              <a:spcAft>
                <a:spcPct val="0"/>
              </a:spcAft>
              <a:defRPr sz="1700">
                <a:solidFill>
                  <a:schemeClr val="tx1"/>
                </a:solidFill>
                <a:latin typeface="Tahoma" pitchFamily="34" charset="0"/>
              </a:defRPr>
            </a:lvl8pPr>
            <a:lvl9pPr marL="3886200" indent="-228600" eaLnBrk="0" fontAlgn="base" hangingPunct="0">
              <a:spcBef>
                <a:spcPct val="0"/>
              </a:spcBef>
              <a:spcAft>
                <a:spcPct val="0"/>
              </a:spcAft>
              <a:defRPr sz="1700">
                <a:solidFill>
                  <a:schemeClr val="tx1"/>
                </a:solidFill>
                <a:latin typeface="Tahoma" pitchFamily="34" charset="0"/>
              </a:defRPr>
            </a:lvl9pPr>
          </a:lstStyle>
          <a:p>
            <a:fld id="{0A86B31A-D919-480E-912B-AF1CF08AC00E}" type="slidenum">
              <a:rPr lang="en-US" sz="1200">
                <a:latin typeface="Arial" pitchFamily="34" charset="0"/>
              </a:rPr>
              <a:pPr/>
              <a:t>62</a:t>
            </a:fld>
            <a:endParaRPr lang="en-US" sz="1200">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pitchFamily="34" charset="0"/>
              </a:rPr>
              <a:t>A Wait-for-Graph is the representation of the deadlock situation.  In a WFG the nodes represent the processes of the system and the directed edges signifies the wait-for relation between the different nodes. A WFG is a part of the Resource Allocation Graph and is specifically used to identify the presence of deadlocks in the system. The existence of a cycle in the WFG means that there exists a deadlock in the system.</a:t>
            </a:r>
          </a:p>
          <a:p>
            <a:pPr eaLnBrk="1" hangingPunct="1"/>
            <a:r>
              <a:rPr lang="en-US" smtClean="0">
                <a:latin typeface="Arial" pitchFamily="34" charset="0"/>
              </a:rPr>
              <a:t> In case a particular process waiting for a resource is not able to obtain it indefinitely then this situation is called starvation. </a:t>
            </a:r>
          </a:p>
        </p:txBody>
      </p:sp>
    </p:spTree>
    <p:extLst>
      <p:ext uri="{BB962C8B-B14F-4D97-AF65-F5344CB8AC3E}">
        <p14:creationId xmlns:p14="http://schemas.microsoft.com/office/powerpoint/2010/main" val="400822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E45539-8779-44C0-B87C-DDEB7CE1DFC1}" type="slidenum">
              <a:rPr lang="zh-TW" altLang="en-US"/>
              <a:pPr/>
              <a:t>64</a:t>
            </a:fld>
            <a:endParaRPr lang="en-US" altLang="zh-TW"/>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02829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13C2E0-5854-4F09-93D7-4F1248D51EE9}" type="slidenum">
              <a:rPr lang="zh-TW" altLang="en-US"/>
              <a:pPr/>
              <a:t>65</a:t>
            </a:fld>
            <a:endParaRPr lang="en-US" altLang="zh-TW"/>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96549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AD785-967C-455C-80D6-86D831E41337}" type="slidenum">
              <a:rPr lang="zh-TW" altLang="en-US"/>
              <a:pPr/>
              <a:t>66</a:t>
            </a:fld>
            <a:endParaRPr lang="en-US" altLang="zh-TW"/>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46492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A3FE4F9-6ABC-8347-91D6-72D463C528A6}" type="datetime1">
              <a:rPr lang="en-US" smtClean="0"/>
              <a:t>5/31/16</a:t>
            </a:fld>
            <a:endParaRPr lang="en-US"/>
          </a:p>
        </p:txBody>
      </p:sp>
      <p:sp>
        <p:nvSpPr>
          <p:cNvPr id="17" name="Footer Placeholder 16"/>
          <p:cNvSpPr>
            <a:spLocks noGrp="1"/>
          </p:cNvSpPr>
          <p:nvPr>
            <p:ph type="ftr" sz="quarter" idx="11"/>
          </p:nvPr>
        </p:nvSpPr>
        <p:spPr/>
        <p:txBody>
          <a:bodyPr/>
          <a:lstStyle/>
          <a:p>
            <a:r>
              <a:rPr lang="en-US" smtClean="0"/>
              <a:t>Distributed System(DS)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838613-F2D7-0044-8764-5183734DF7E1}" type="datetime1">
              <a:rPr lang="en-US" smtClean="0"/>
              <a:t>5/31/16</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436FFB-5F5A-894D-A66C-98B84C512F3E}" type="datetime1">
              <a:rPr lang="en-US" smtClean="0"/>
              <a:t>5/31/16</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EA2AE2E-1509-4D45-836E-1F9E5E963F4C}" type="datetime1">
              <a:rPr lang="en-US" smtClean="0"/>
              <a:t>5/31/16</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A3E8C6-7452-BA41-A4D2-EEE681DCC4A9}" type="datetime1">
              <a:rPr lang="en-US" smtClean="0"/>
              <a:t>5/31/16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Distributed System(DS)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590D806-E57C-A948-B8F9-308A0AEF6534}" type="datetime1">
              <a:rPr lang="en-US" smtClean="0"/>
              <a:t>5/31/16</a:t>
            </a:fld>
            <a:endParaRPr lang="en-US"/>
          </a:p>
        </p:txBody>
      </p:sp>
      <p:sp>
        <p:nvSpPr>
          <p:cNvPr id="6" name="Footer Placeholder 5"/>
          <p:cNvSpPr>
            <a:spLocks noGrp="1"/>
          </p:cNvSpPr>
          <p:nvPr>
            <p:ph type="ftr" sz="quarter" idx="11"/>
          </p:nvPr>
        </p:nvSpPr>
        <p:spPr/>
        <p:txBody>
          <a:bodyPr/>
          <a:lstStyle/>
          <a:p>
            <a:r>
              <a:rPr lang="en-US" smtClean="0"/>
              <a:t>Distributed System(DS)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9C0E956-A04A-1F4E-935F-6F758CBC9E48}" type="datetime1">
              <a:rPr lang="en-US" smtClean="0"/>
              <a:t>5/31/16</a:t>
            </a:fld>
            <a:endParaRPr lang="en-US"/>
          </a:p>
        </p:txBody>
      </p:sp>
      <p:sp>
        <p:nvSpPr>
          <p:cNvPr id="8" name="Footer Placeholder 7"/>
          <p:cNvSpPr>
            <a:spLocks noGrp="1"/>
          </p:cNvSpPr>
          <p:nvPr>
            <p:ph type="ftr" sz="quarter" idx="11"/>
          </p:nvPr>
        </p:nvSpPr>
        <p:spPr/>
        <p:txBody>
          <a:bodyPr/>
          <a:lstStyle/>
          <a:p>
            <a:r>
              <a:rPr lang="en-US" smtClean="0"/>
              <a:t>Distributed System(DS)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0470B9-02E2-304A-B098-9F4E954E1CA9}" type="datetime1">
              <a:rPr lang="en-US" smtClean="0"/>
              <a:t>5/31/16</a:t>
            </a:fld>
            <a:endParaRPr lang="en-US"/>
          </a:p>
        </p:txBody>
      </p:sp>
      <p:sp>
        <p:nvSpPr>
          <p:cNvPr id="4" name="Footer Placeholder 3"/>
          <p:cNvSpPr>
            <a:spLocks noGrp="1"/>
          </p:cNvSpPr>
          <p:nvPr>
            <p:ph type="ftr" sz="quarter" idx="11"/>
          </p:nvPr>
        </p:nvSpPr>
        <p:spPr/>
        <p:txBody>
          <a:bodyPr/>
          <a:lstStyle/>
          <a:p>
            <a:r>
              <a:rPr lang="en-US" smtClean="0"/>
              <a:t>Distributed System(DS)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50E2A-787E-DE43-98BD-5AA64F968769}" type="datetime1">
              <a:rPr lang="en-US" smtClean="0"/>
              <a:t>5/31/16</a:t>
            </a:fld>
            <a:endParaRPr lang="en-US"/>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B3177A-16C7-5C40-9A8D-256DE2805E7F}" type="datetime1">
              <a:rPr lang="en-US" smtClean="0"/>
              <a:t>5/31/16</a:t>
            </a:fld>
            <a:endParaRPr lang="en-US"/>
          </a:p>
        </p:txBody>
      </p:sp>
      <p:sp>
        <p:nvSpPr>
          <p:cNvPr id="6" name="Footer Placeholder 5"/>
          <p:cNvSpPr>
            <a:spLocks noGrp="1"/>
          </p:cNvSpPr>
          <p:nvPr>
            <p:ph type="ftr" sz="quarter" idx="11"/>
          </p:nvPr>
        </p:nvSpPr>
        <p:spPr/>
        <p:txBody>
          <a:bodyPr/>
          <a:lstStyle/>
          <a:p>
            <a:r>
              <a:rPr lang="en-US" smtClean="0"/>
              <a:t>Distributed System(DS)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558FC5-A07B-C149-BE8B-6F2F93B10D09}" type="datetime1">
              <a:rPr lang="en-US" smtClean="0"/>
              <a:t>5/31/16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Distributed System(DS)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340A78C-BCA9-9742-9339-C60C2A2AF76A}" type="datetime1">
              <a:rPr lang="en-US" smtClean="0"/>
              <a:t>5/31/16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Distributed System(DS)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366346" y="1009651"/>
            <a:ext cx="8329246" cy="1356946"/>
          </a:xfrm>
        </p:spPr>
        <p:txBody>
          <a:bodyPr>
            <a:normAutofit fontScale="90000"/>
          </a:bodyPr>
          <a:lstStyle/>
          <a:p>
            <a:r>
              <a:rPr lang="en-US" altLang="en-US" sz="3508" b="1">
                <a:solidFill>
                  <a:srgbClr val="00B050"/>
                </a:solidFill>
              </a:rPr>
              <a:t>Distributed System</a:t>
            </a:r>
            <a:br>
              <a:rPr lang="en-US" altLang="en-US" sz="3508" b="1">
                <a:solidFill>
                  <a:srgbClr val="00B050"/>
                </a:solidFill>
              </a:rPr>
            </a:br>
            <a:r>
              <a:rPr lang="en-US" altLang="en-US" sz="3508" b="1">
                <a:solidFill>
                  <a:srgbClr val="00B050"/>
                </a:solidFill>
              </a:rPr>
              <a:t>(BESE-VII)</a:t>
            </a:r>
            <a:br>
              <a:rPr lang="en-US" altLang="en-US" sz="3508" b="1">
                <a:solidFill>
                  <a:srgbClr val="00B050"/>
                </a:solidFill>
              </a:rPr>
            </a:br>
            <a:r>
              <a:rPr lang="en-US" altLang="en-US" sz="3508" b="1">
                <a:solidFill>
                  <a:srgbClr val="00B050"/>
                </a:solidFill>
              </a:rPr>
              <a:t>POKHARA UNIVERSITY</a:t>
            </a:r>
          </a:p>
        </p:txBody>
      </p:sp>
      <p:sp>
        <p:nvSpPr>
          <p:cNvPr id="15362" name="Subtitle 2"/>
          <p:cNvSpPr>
            <a:spLocks noGrp="1"/>
          </p:cNvSpPr>
          <p:nvPr>
            <p:ph type="subTitle" idx="1"/>
          </p:nvPr>
        </p:nvSpPr>
        <p:spPr>
          <a:xfrm>
            <a:off x="366346" y="2584939"/>
            <a:ext cx="8329246" cy="2813538"/>
          </a:xfrm>
        </p:spPr>
        <p:txBody>
          <a:bodyPr/>
          <a:lstStyle/>
          <a:p>
            <a:r>
              <a:rPr lang="en-US" altLang="en-US" b="1" u="sng">
                <a:solidFill>
                  <a:srgbClr val="A50021"/>
                </a:solidFill>
              </a:rPr>
              <a:t>Compiled by</a:t>
            </a:r>
          </a:p>
          <a:p>
            <a:r>
              <a:rPr lang="en-US" altLang="en-US">
                <a:solidFill>
                  <a:srgbClr val="0066FF"/>
                </a:solidFill>
              </a:rPr>
              <a:t>Er. Madan Kadariya</a:t>
            </a:r>
          </a:p>
          <a:p>
            <a:r>
              <a:rPr lang="en-US" altLang="en-US" sz="2031"/>
              <a:t>Assistant Professor</a:t>
            </a:r>
          </a:p>
          <a:p>
            <a:r>
              <a:rPr lang="en-US" altLang="en-US" sz="2031"/>
              <a:t>HOD, Department of Information Technology Engineering </a:t>
            </a:r>
          </a:p>
          <a:p>
            <a:r>
              <a:rPr lang="en-US" altLang="en-US" sz="2031" b="1"/>
              <a:t>Nepal College of Information Technology</a:t>
            </a:r>
          </a:p>
          <a:p>
            <a:r>
              <a:rPr lang="en-US" altLang="en-US" sz="2031" b="1"/>
              <a:t>Balkumari, Lalitpur</a:t>
            </a:r>
          </a:p>
        </p:txBody>
      </p:sp>
    </p:spTree>
    <p:extLst>
      <p:ext uri="{BB962C8B-B14F-4D97-AF65-F5344CB8AC3E}">
        <p14:creationId xmlns:p14="http://schemas.microsoft.com/office/powerpoint/2010/main" val="1202304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DA02AC59-F325-ED4D-9A35-881859FC5F6B}" type="slidenum">
              <a:rPr lang="en-US" altLang="en-US">
                <a:latin typeface="Arial" charset="0"/>
              </a:rPr>
              <a:pPr eaLnBrk="1" hangingPunct="1"/>
              <a:t>10</a:t>
            </a:fld>
            <a:endParaRPr lang="en-US" altLang="en-US">
              <a:latin typeface="Arial" charset="0"/>
            </a:endParaRPr>
          </a:p>
        </p:txBody>
      </p:sp>
      <p:graphicFrame>
        <p:nvGraphicFramePr>
          <p:cNvPr id="21523" name="Group 19"/>
          <p:cNvGraphicFramePr>
            <a:graphicFrameLocks noGrp="1"/>
          </p:cNvGraphicFramePr>
          <p:nvPr/>
        </p:nvGraphicFramePr>
        <p:xfrm>
          <a:off x="1447800" y="2590800"/>
          <a:ext cx="6400800" cy="3200400"/>
        </p:xfrm>
        <a:graphic>
          <a:graphicData uri="http://schemas.openxmlformats.org/drawingml/2006/table">
            <a:tbl>
              <a:tblPr/>
              <a:tblGrid>
                <a:gridCol w="3124200"/>
                <a:gridCol w="3276600"/>
              </a:tblGrid>
              <a:tr h="3810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T</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U</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2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balance = b.getBalance( );</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b.setBalance(balance*1.1);</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a.withdraw(balance/10);</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balance = b.getBalance( );</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b.setBalance(balance*1.1);</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c.withdraw(balance/10);</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68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balance = b.getBalance( );      $200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b.setBalance(balance*1.1);     $220</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a.withdraw(balance/10);         $80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balance = b.getBalance( );     $220</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b.setBalance(balance*1.1);     $242</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c.withdraw(balance/10) ;         $278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57" name="Text Box 16"/>
          <p:cNvSpPr txBox="1">
            <a:spLocks noChangeArrowheads="1"/>
          </p:cNvSpPr>
          <p:nvPr/>
        </p:nvSpPr>
        <p:spPr bwMode="auto">
          <a:xfrm>
            <a:off x="1143000" y="0"/>
            <a:ext cx="739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spcBef>
                <a:spcPct val="50000"/>
              </a:spcBef>
            </a:pPr>
            <a:r>
              <a:rPr lang="en-US" altLang="en-US" sz="2800">
                <a:solidFill>
                  <a:srgbClr val="FF0000"/>
                </a:solidFill>
              </a:rPr>
              <a:t>A serially equivalent interleaving of T and U</a:t>
            </a:r>
          </a:p>
        </p:txBody>
      </p:sp>
      <p:sp>
        <p:nvSpPr>
          <p:cNvPr id="5" name="Text Box 16"/>
          <p:cNvSpPr txBox="1">
            <a:spLocks noChangeArrowheads="1"/>
          </p:cNvSpPr>
          <p:nvPr/>
        </p:nvSpPr>
        <p:spPr bwMode="auto">
          <a:xfrm>
            <a:off x="0" y="609600"/>
            <a:ext cx="9144000" cy="1938338"/>
          </a:xfrm>
          <a:prstGeom prst="rect">
            <a:avLst/>
          </a:prstGeom>
          <a:noFill/>
          <a:ln w="9525">
            <a:noFill/>
            <a:miter lim="800000"/>
            <a:headEnd/>
            <a:tailEnd/>
          </a:ln>
        </p:spPr>
        <p:txBody>
          <a:bodyPr>
            <a:spAutoFit/>
          </a:bodyPr>
          <a:lstStyle/>
          <a:p>
            <a:pPr>
              <a:spcBef>
                <a:spcPct val="50000"/>
              </a:spcBef>
              <a:buFont typeface="Wingdings" pitchFamily="2" charset="2"/>
              <a:buChar char="Ø"/>
              <a:defRPr/>
            </a:pPr>
            <a:r>
              <a:rPr lang="en-US" sz="2400" dirty="0">
                <a:latin typeface="Tahoma" pitchFamily="34" charset="0"/>
                <a:ea typeface="+mn-ea"/>
              </a:rPr>
              <a:t>Removes the lost and updates and inconsistent retrieval problem </a:t>
            </a:r>
          </a:p>
          <a:p>
            <a:pPr>
              <a:spcBef>
                <a:spcPct val="50000"/>
              </a:spcBef>
              <a:buFont typeface="Wingdings" pitchFamily="2" charset="2"/>
              <a:buChar char="Ø"/>
              <a:defRPr/>
            </a:pPr>
            <a:r>
              <a:rPr lang="en-IN" sz="2400" dirty="0">
                <a:solidFill>
                  <a:schemeClr val="accent2">
                    <a:lumMod val="60000"/>
                    <a:lumOff val="40000"/>
                  </a:schemeClr>
                </a:solidFill>
                <a:latin typeface="Tahoma" pitchFamily="34" charset="0"/>
                <a:ea typeface="+mn-ea"/>
              </a:rPr>
              <a:t>An interleaving of the transaction had been performed one at a       time in some order is a serially equivalent interleaving.</a:t>
            </a:r>
          </a:p>
          <a:p>
            <a:pPr>
              <a:spcBef>
                <a:spcPct val="50000"/>
              </a:spcBef>
              <a:buFont typeface="Wingdings" pitchFamily="2" charset="2"/>
              <a:buChar char="Ø"/>
              <a:defRPr/>
            </a:pPr>
            <a:endParaRPr lang="en-US" sz="2400" dirty="0">
              <a:solidFill>
                <a:schemeClr val="accent2">
                  <a:lumMod val="60000"/>
                  <a:lumOff val="40000"/>
                </a:schemeClr>
              </a:solidFill>
              <a:latin typeface="Tahoma" pitchFamily="34" charset="0"/>
              <a:ea typeface="+mn-ea"/>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80096497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smtClean="0"/>
              <a:t>Distributed System(DS)</a:t>
            </a:r>
            <a:endParaRPr lang="en-US" altLang="en-US"/>
          </a:p>
        </p:txBody>
      </p:sp>
      <p:sp>
        <p:nvSpPr>
          <p:cNvPr id="7" name="Slide Number Placeholder 5"/>
          <p:cNvSpPr>
            <a:spLocks noGrp="1"/>
          </p:cNvSpPr>
          <p:nvPr>
            <p:ph type="sldNum" sz="quarter" idx="12"/>
          </p:nvPr>
        </p:nvSpPr>
        <p:spPr/>
        <p:txBody>
          <a:bodyPr/>
          <a:lstStyle/>
          <a:p>
            <a:fld id="{D9B4CED0-56D0-4632-B365-01249EAB8A32}" type="slidenum">
              <a:rPr lang="en-US" altLang="en-US"/>
              <a:pPr/>
              <a:t>100</a:t>
            </a:fld>
            <a:endParaRPr lang="en-US" altLang="en-US"/>
          </a:p>
        </p:txBody>
      </p:sp>
      <p:sp>
        <p:nvSpPr>
          <p:cNvPr id="17410" name="Rectangle 2"/>
          <p:cNvSpPr>
            <a:spLocks noGrp="1" noChangeArrowheads="1"/>
          </p:cNvSpPr>
          <p:nvPr>
            <p:ph type="title"/>
          </p:nvPr>
        </p:nvSpPr>
        <p:spPr>
          <a:xfrm>
            <a:off x="228600" y="0"/>
            <a:ext cx="8610600" cy="685800"/>
          </a:xfrm>
        </p:spPr>
        <p:txBody>
          <a:bodyPr/>
          <a:lstStyle/>
          <a:p>
            <a:r>
              <a:rPr lang="en-US" altLang="en-US" sz="2400"/>
              <a:t>Deadlock in message communication (cont.)</a:t>
            </a:r>
          </a:p>
        </p:txBody>
      </p:sp>
      <p:sp>
        <p:nvSpPr>
          <p:cNvPr id="17411" name="Rectangle 3"/>
          <p:cNvSpPr>
            <a:spLocks noGrp="1" noChangeArrowheads="1"/>
          </p:cNvSpPr>
          <p:nvPr>
            <p:ph type="body" idx="1"/>
          </p:nvPr>
        </p:nvSpPr>
        <p:spPr>
          <a:xfrm>
            <a:off x="228600" y="838200"/>
            <a:ext cx="8915400" cy="6019800"/>
          </a:xfrm>
        </p:spPr>
        <p:txBody>
          <a:bodyPr/>
          <a:lstStyle/>
          <a:p>
            <a:pPr marL="609600" indent="-609600">
              <a:tabLst>
                <a:tab pos="2968625" algn="l"/>
              </a:tabLst>
            </a:pPr>
            <a:r>
              <a:rPr lang="en-US" altLang="en-US" sz="2400" b="1" dirty="0"/>
              <a:t>Unavailability of Message Buffers (cont.)</a:t>
            </a:r>
          </a:p>
          <a:p>
            <a:pPr marL="990600" lvl="1" indent="-533400">
              <a:buFontTx/>
              <a:buAutoNum type="arabicPeriod" startAt="2"/>
              <a:tabLst>
                <a:tab pos="2968625" algn="l"/>
              </a:tabLst>
            </a:pPr>
            <a:r>
              <a:rPr lang="en-US" altLang="en-US" sz="2200" dirty="0"/>
              <a:t>Indirect store-and-forward deadlock</a:t>
            </a:r>
          </a:p>
          <a:p>
            <a:pPr marL="1371600" lvl="2" indent="-457200">
              <a:tabLst>
                <a:tab pos="2968625" algn="l"/>
              </a:tabLst>
            </a:pPr>
            <a:r>
              <a:rPr lang="en-US" altLang="en-US" sz="2200" dirty="0"/>
              <a:t>For each node, the queue to the adjacent node in one direction is full with packets destined for the next node beyond</a:t>
            </a:r>
          </a:p>
          <a:p>
            <a:pPr marL="609600" indent="-609600">
              <a:buFontTx/>
              <a:buNone/>
              <a:tabLst>
                <a:tab pos="2968625" algn="l"/>
              </a:tabLst>
            </a:pPr>
            <a:endParaRPr lang="en-US" altLang="en-US" sz="2000" dirty="0"/>
          </a:p>
        </p:txBody>
      </p:sp>
      <p:pic>
        <p:nvPicPr>
          <p:cNvPr id="17412" name="Picture 4" descr="E:\14-Distributed\14_17.jpg"/>
          <p:cNvPicPr>
            <a:picLocks noChangeAspect="1" noChangeArrowheads="1"/>
          </p:cNvPicPr>
          <p:nvPr/>
        </p:nvPicPr>
        <p:blipFill>
          <a:blip r:embed="rId2">
            <a:extLst>
              <a:ext uri="{28A0092B-C50C-407E-A947-70E740481C1C}">
                <a14:useLocalDpi xmlns:a14="http://schemas.microsoft.com/office/drawing/2010/main" val="0"/>
              </a:ext>
            </a:extLst>
          </a:blip>
          <a:srcRect t="25882"/>
          <a:stretch>
            <a:fillRect/>
          </a:stretch>
        </p:blipFill>
        <p:spPr bwMode="auto">
          <a:xfrm>
            <a:off x="2667000" y="2743200"/>
            <a:ext cx="4038600" cy="350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4271177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D6D90E-3847-4B23-AF76-D632A03C92C7}" type="slidenum">
              <a:rPr lang="en-US" altLang="en-US"/>
              <a:pPr/>
              <a:t>101</a:t>
            </a:fld>
            <a:endParaRPr lang="en-US" altLang="en-US"/>
          </a:p>
        </p:txBody>
      </p:sp>
      <p:sp>
        <p:nvSpPr>
          <p:cNvPr id="19458" name="Rectangle 2"/>
          <p:cNvSpPr>
            <a:spLocks noGrp="1" noChangeArrowheads="1"/>
          </p:cNvSpPr>
          <p:nvPr>
            <p:ph type="title"/>
          </p:nvPr>
        </p:nvSpPr>
        <p:spPr>
          <a:xfrm>
            <a:off x="228600" y="152400"/>
            <a:ext cx="8610600" cy="457200"/>
          </a:xfrm>
        </p:spPr>
        <p:txBody>
          <a:bodyPr>
            <a:normAutofit fontScale="90000"/>
          </a:bodyPr>
          <a:lstStyle/>
          <a:p>
            <a:r>
              <a:rPr lang="en-US" altLang="en-US" sz="2400" b="1" dirty="0"/>
              <a:t>Deadlock in message communication: (cont.)</a:t>
            </a:r>
          </a:p>
        </p:txBody>
      </p:sp>
      <p:sp>
        <p:nvSpPr>
          <p:cNvPr id="19459" name="Rectangle 3"/>
          <p:cNvSpPr>
            <a:spLocks noGrp="1" noChangeArrowheads="1"/>
          </p:cNvSpPr>
          <p:nvPr>
            <p:ph type="body" idx="1"/>
          </p:nvPr>
        </p:nvSpPr>
        <p:spPr>
          <a:xfrm>
            <a:off x="228600" y="838200"/>
            <a:ext cx="8686800" cy="6019800"/>
          </a:xfrm>
        </p:spPr>
        <p:txBody>
          <a:bodyPr>
            <a:normAutofit fontScale="92500"/>
          </a:bodyPr>
          <a:lstStyle/>
          <a:p>
            <a:pPr marL="609600" indent="-609600">
              <a:tabLst>
                <a:tab pos="2968625" algn="l"/>
              </a:tabLst>
            </a:pPr>
            <a:r>
              <a:rPr lang="en-US" altLang="en-US" sz="2400" b="1" dirty="0"/>
              <a:t>Unavailability of Message Buffers (cont.)</a:t>
            </a:r>
          </a:p>
          <a:p>
            <a:pPr marL="990600" lvl="1" indent="-533400">
              <a:buFontTx/>
              <a:buAutoNum type="arabicPeriod" startAt="3"/>
              <a:tabLst>
                <a:tab pos="2968625" algn="l"/>
              </a:tabLst>
            </a:pPr>
            <a:r>
              <a:rPr lang="en-US" altLang="en-US" sz="2100" dirty="0"/>
              <a:t>Deadlock in a distributed OS using message passing for inter-process communication</a:t>
            </a:r>
          </a:p>
          <a:p>
            <a:pPr marL="1371600" lvl="2" indent="-457200">
              <a:tabLst>
                <a:tab pos="2968625" algn="l"/>
              </a:tabLst>
            </a:pPr>
            <a:r>
              <a:rPr lang="en-US" altLang="en-US" sz="2100" dirty="0"/>
              <a:t>A non-blocking  </a:t>
            </a:r>
            <a:r>
              <a:rPr lang="en-US" altLang="en-US" sz="2100" i="1" dirty="0"/>
              <a:t>Send</a:t>
            </a:r>
            <a:r>
              <a:rPr lang="en-US" altLang="en-US" sz="2100" dirty="0"/>
              <a:t> operation requires a buffer to hold outgoing messages</a:t>
            </a:r>
          </a:p>
          <a:p>
            <a:pPr marL="1371600" lvl="2" indent="-457200">
              <a:tabLst>
                <a:tab pos="2968625" algn="l"/>
              </a:tabLst>
            </a:pPr>
            <a:r>
              <a:rPr lang="en-US" altLang="en-US" sz="2100" dirty="0"/>
              <a:t>Example 1</a:t>
            </a:r>
          </a:p>
          <a:p>
            <a:pPr marL="1752600" lvl="3" indent="-381000">
              <a:buFontTx/>
              <a:buChar char="•"/>
              <a:tabLst>
                <a:tab pos="2968625" algn="l"/>
              </a:tabLst>
            </a:pPr>
            <a:r>
              <a:rPr lang="en-US" altLang="en-US" sz="2100" dirty="0"/>
              <a:t>Process </a:t>
            </a:r>
            <a:r>
              <a:rPr lang="en-US" altLang="en-US" sz="2100" i="1" dirty="0"/>
              <a:t>X</a:t>
            </a:r>
            <a:r>
              <a:rPr lang="en-US" altLang="en-US" sz="2100" dirty="0"/>
              <a:t> has a buffer of size </a:t>
            </a:r>
            <a:r>
              <a:rPr lang="en-US" altLang="en-US" sz="2100" i="1" dirty="0"/>
              <a:t>n</a:t>
            </a:r>
            <a:endParaRPr lang="en-US" altLang="en-US" sz="2100" dirty="0"/>
          </a:p>
          <a:p>
            <a:pPr marL="1752600" lvl="3" indent="-381000">
              <a:buFontTx/>
              <a:buChar char="•"/>
              <a:tabLst>
                <a:tab pos="2968625" algn="l"/>
              </a:tabLst>
            </a:pPr>
            <a:r>
              <a:rPr lang="en-US" altLang="en-US" sz="2100" dirty="0"/>
              <a:t>After sending </a:t>
            </a:r>
            <a:r>
              <a:rPr lang="en-US" altLang="en-US" sz="2100" i="1" dirty="0"/>
              <a:t>n</a:t>
            </a:r>
            <a:r>
              <a:rPr lang="en-US" altLang="en-US" sz="2100" dirty="0"/>
              <a:t> messages, buffer is full</a:t>
            </a:r>
          </a:p>
          <a:p>
            <a:pPr marL="1752600" lvl="3" indent="-381000">
              <a:buFontTx/>
              <a:buChar char="•"/>
              <a:tabLst>
                <a:tab pos="2968625" algn="l"/>
              </a:tabLst>
            </a:pPr>
            <a:r>
              <a:rPr lang="en-US" altLang="en-US" sz="2100" dirty="0"/>
              <a:t>When sending message </a:t>
            </a:r>
            <a:r>
              <a:rPr lang="en-US" altLang="en-US" sz="2100" i="1" dirty="0"/>
              <a:t>n+1</a:t>
            </a:r>
            <a:r>
              <a:rPr lang="en-US" altLang="en-US" sz="2100" dirty="0"/>
              <a:t>, process </a:t>
            </a:r>
            <a:r>
              <a:rPr lang="en-US" altLang="en-US" sz="2100" i="1" dirty="0"/>
              <a:t>X</a:t>
            </a:r>
            <a:r>
              <a:rPr lang="en-US" altLang="en-US" sz="2100" dirty="0"/>
              <a:t> will block until sufficient buffer is freed</a:t>
            </a:r>
          </a:p>
          <a:p>
            <a:pPr marL="1371600" lvl="2" indent="-457200">
              <a:tabLst>
                <a:tab pos="2968625" algn="l"/>
              </a:tabLst>
            </a:pPr>
            <a:r>
              <a:rPr lang="en-US" altLang="en-US" sz="2100" dirty="0"/>
              <a:t>Example 2</a:t>
            </a:r>
          </a:p>
          <a:p>
            <a:pPr marL="1752600" lvl="3" indent="-381000">
              <a:buFontTx/>
              <a:buChar char="•"/>
              <a:tabLst>
                <a:tab pos="2968625" algn="l"/>
              </a:tabLst>
            </a:pPr>
            <a:r>
              <a:rPr lang="en-US" altLang="en-US" sz="2100" dirty="0"/>
              <a:t>Process </a:t>
            </a:r>
            <a:r>
              <a:rPr lang="en-US" altLang="en-US" sz="2100" i="1" dirty="0"/>
              <a:t>X</a:t>
            </a:r>
            <a:r>
              <a:rPr lang="en-US" altLang="en-US" sz="2100" dirty="0"/>
              <a:t> has a buffer of size </a:t>
            </a:r>
            <a:r>
              <a:rPr lang="en-US" altLang="en-US" sz="2100" i="1" dirty="0"/>
              <a:t>n</a:t>
            </a:r>
            <a:endParaRPr lang="en-US" altLang="en-US" sz="2100" dirty="0"/>
          </a:p>
          <a:p>
            <a:pPr marL="1752600" lvl="3" indent="-381000">
              <a:buFontTx/>
              <a:buChar char="•"/>
              <a:tabLst>
                <a:tab pos="2968625" algn="l"/>
              </a:tabLst>
            </a:pPr>
            <a:r>
              <a:rPr lang="en-US" altLang="en-US" sz="2100" dirty="0"/>
              <a:t>Process </a:t>
            </a:r>
            <a:r>
              <a:rPr lang="en-US" altLang="en-US" sz="2100" i="1" dirty="0"/>
              <a:t>Y</a:t>
            </a:r>
            <a:r>
              <a:rPr lang="en-US" altLang="en-US" sz="2100" dirty="0"/>
              <a:t> has a buffer of size </a:t>
            </a:r>
            <a:r>
              <a:rPr lang="en-US" altLang="en-US" sz="2100" i="1" dirty="0"/>
              <a:t>m</a:t>
            </a:r>
          </a:p>
          <a:p>
            <a:pPr marL="1752600" lvl="3" indent="-381000">
              <a:buFontTx/>
              <a:buChar char="•"/>
              <a:tabLst>
                <a:tab pos="2968625" algn="l"/>
              </a:tabLst>
            </a:pPr>
            <a:r>
              <a:rPr lang="en-US" altLang="en-US" sz="2100" dirty="0"/>
              <a:t>Both buffers, </a:t>
            </a:r>
            <a:r>
              <a:rPr lang="en-US" altLang="en-US" sz="2100" i="1" dirty="0"/>
              <a:t>n</a:t>
            </a:r>
            <a:r>
              <a:rPr lang="en-US" altLang="en-US" sz="2100" dirty="0"/>
              <a:t> and </a:t>
            </a:r>
            <a:r>
              <a:rPr lang="en-US" altLang="en-US" sz="2100" i="1" dirty="0"/>
              <a:t>m</a:t>
            </a:r>
            <a:r>
              <a:rPr lang="en-US" altLang="en-US" sz="2100" dirty="0"/>
              <a:t>, become full and the two processes are blocked: deadlock</a:t>
            </a:r>
          </a:p>
          <a:p>
            <a:pPr marL="1371600" lvl="2" indent="-457200">
              <a:tabLst>
                <a:tab pos="2968625" algn="l"/>
              </a:tabLst>
            </a:pPr>
            <a:r>
              <a:rPr lang="en-US" altLang="en-US" sz="2100" dirty="0"/>
              <a:t>Possible solutions</a:t>
            </a:r>
          </a:p>
          <a:p>
            <a:pPr marL="1752600" lvl="3" indent="-381000">
              <a:buFontTx/>
              <a:buChar char="•"/>
              <a:tabLst>
                <a:tab pos="2968625" algn="l"/>
              </a:tabLst>
            </a:pPr>
            <a:r>
              <a:rPr lang="en-US" altLang="en-US" sz="2100" dirty="0"/>
              <a:t>Prevention: estimate maximum number of messages in transit and allocate corresponding number of buffers</a:t>
            </a:r>
          </a:p>
          <a:p>
            <a:pPr marL="1752600" lvl="3" indent="-381000">
              <a:buFontTx/>
              <a:buChar char="•"/>
              <a:tabLst>
                <a:tab pos="2968625" algn="l"/>
              </a:tabLst>
            </a:pPr>
            <a:r>
              <a:rPr lang="en-US" altLang="en-US" sz="2100" dirty="0"/>
              <a:t>Detection: detect deadlock and roll back one of the processes</a:t>
            </a:r>
          </a:p>
          <a:p>
            <a:pPr marL="1752600" lvl="3" indent="-381000">
              <a:buFontTx/>
              <a:buChar char="•"/>
              <a:tabLst>
                <a:tab pos="2968625" algn="l"/>
              </a:tabLst>
            </a:pPr>
            <a:endParaRPr lang="en-US" altLang="en-US" sz="2100" dirty="0"/>
          </a:p>
        </p:txBody>
      </p:sp>
      <p:sp>
        <p:nvSpPr>
          <p:cNvPr id="3" name="Footer Placeholder 2"/>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169646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1150938" y="1987550"/>
            <a:ext cx="7669212"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nchor="b"/>
          <a:lstStyle/>
          <a:p>
            <a:pPr defTabSz="873125" eaLnBrk="1" hangingPunct="1"/>
            <a:r>
              <a:rPr lang="en-US" sz="2700" dirty="0">
                <a:solidFill>
                  <a:schemeClr val="tx2"/>
                </a:solidFill>
              </a:rPr>
              <a:t>Centralized Deadlock Detection Algorithms</a:t>
            </a:r>
          </a:p>
        </p:txBody>
      </p:sp>
      <p:sp>
        <p:nvSpPr>
          <p:cNvPr id="27651" name="Rectangle 5"/>
          <p:cNvSpPr>
            <a:spLocks noChangeArrowheads="1"/>
          </p:cNvSpPr>
          <p:nvPr/>
        </p:nvSpPr>
        <p:spPr bwMode="auto">
          <a:xfrm>
            <a:off x="1492250" y="2492375"/>
            <a:ext cx="4895850"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Large communication overhead.</a:t>
            </a:r>
          </a:p>
        </p:txBody>
      </p:sp>
      <p:sp>
        <p:nvSpPr>
          <p:cNvPr id="27652" name="Rectangle 6"/>
          <p:cNvSpPr>
            <a:spLocks noChangeArrowheads="1"/>
          </p:cNvSpPr>
          <p:nvPr/>
        </p:nvSpPr>
        <p:spPr bwMode="auto">
          <a:xfrm>
            <a:off x="1492250" y="2935288"/>
            <a:ext cx="595947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Coordinator is performance bottleneck.</a:t>
            </a:r>
          </a:p>
        </p:txBody>
      </p:sp>
      <p:sp>
        <p:nvSpPr>
          <p:cNvPr id="27653" name="Rectangle 7"/>
          <p:cNvSpPr>
            <a:spLocks noChangeArrowheads="1"/>
          </p:cNvSpPr>
          <p:nvPr/>
        </p:nvSpPr>
        <p:spPr bwMode="auto">
          <a:xfrm>
            <a:off x="1500188" y="3360738"/>
            <a:ext cx="543242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Possibility of single point of failure.</a:t>
            </a:r>
          </a:p>
        </p:txBody>
      </p:sp>
      <p:sp>
        <p:nvSpPr>
          <p:cNvPr id="27654" name="Rectangle 9"/>
          <p:cNvSpPr>
            <a:spLocks noGrp="1" noChangeArrowheads="1"/>
          </p:cNvSpPr>
          <p:nvPr>
            <p:ph type="title"/>
          </p:nvPr>
        </p:nvSpPr>
        <p:spPr>
          <a:xfrm>
            <a:off x="1474788" y="1196975"/>
            <a:ext cx="1954212" cy="647700"/>
          </a:xfrm>
          <a:noFill/>
        </p:spPr>
        <p:txBody>
          <a:bodyPr/>
          <a:lstStyle/>
          <a:p>
            <a:pPr eaLnBrk="1" hangingPunct="1"/>
            <a:r>
              <a:rPr lang="en-US" sz="3100" smtClean="0"/>
              <a:t>Summary</a:t>
            </a:r>
          </a:p>
        </p:txBody>
      </p:sp>
      <p:sp>
        <p:nvSpPr>
          <p:cNvPr id="27655" name="Rectangle 10"/>
          <p:cNvSpPr>
            <a:spLocks noChangeArrowheads="1"/>
          </p:cNvSpPr>
          <p:nvPr/>
        </p:nvSpPr>
        <p:spPr bwMode="auto">
          <a:xfrm>
            <a:off x="1150938" y="3790950"/>
            <a:ext cx="7669212"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nchor="b"/>
          <a:lstStyle/>
          <a:p>
            <a:pPr defTabSz="873125" eaLnBrk="1" hangingPunct="1"/>
            <a:r>
              <a:rPr lang="en-US" sz="2700">
                <a:solidFill>
                  <a:schemeClr val="tx2"/>
                </a:solidFill>
              </a:rPr>
              <a:t>Distributed Deadlock Detection Algorithms</a:t>
            </a:r>
          </a:p>
        </p:txBody>
      </p:sp>
      <p:sp>
        <p:nvSpPr>
          <p:cNvPr id="27656" name="Rectangle 11"/>
          <p:cNvSpPr>
            <a:spLocks noChangeArrowheads="1"/>
          </p:cNvSpPr>
          <p:nvPr/>
        </p:nvSpPr>
        <p:spPr bwMode="auto">
          <a:xfrm>
            <a:off x="1547813" y="4308475"/>
            <a:ext cx="56165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High Complexity.</a:t>
            </a:r>
          </a:p>
        </p:txBody>
      </p:sp>
      <p:sp>
        <p:nvSpPr>
          <p:cNvPr id="27657" name="Rectangle 12"/>
          <p:cNvSpPr>
            <a:spLocks noChangeArrowheads="1"/>
          </p:cNvSpPr>
          <p:nvPr/>
        </p:nvSpPr>
        <p:spPr bwMode="auto">
          <a:xfrm>
            <a:off x="1547813" y="4740275"/>
            <a:ext cx="6624637"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Detection of phantom deadlocks possible.</a:t>
            </a:r>
          </a:p>
        </p:txBody>
      </p:sp>
      <p:sp>
        <p:nvSpPr>
          <p:cNvPr id="27658" name="Rectangle 13"/>
          <p:cNvSpPr>
            <a:spLocks noChangeArrowheads="1"/>
          </p:cNvSpPr>
          <p:nvPr/>
        </p:nvSpPr>
        <p:spPr bwMode="auto">
          <a:xfrm>
            <a:off x="1163638" y="5157788"/>
            <a:ext cx="7669212"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nchor="b"/>
          <a:lstStyle/>
          <a:p>
            <a:pPr defTabSz="873125" eaLnBrk="1" hangingPunct="1"/>
            <a:r>
              <a:rPr lang="en-US" sz="2700">
                <a:solidFill>
                  <a:schemeClr val="tx2"/>
                </a:solidFill>
              </a:rPr>
              <a:t>Hierarchical Deadlock Detection Algorithms</a:t>
            </a:r>
          </a:p>
        </p:txBody>
      </p:sp>
      <p:sp>
        <p:nvSpPr>
          <p:cNvPr id="27659" name="Rectangle 14"/>
          <p:cNvSpPr>
            <a:spLocks noChangeArrowheads="1"/>
          </p:cNvSpPr>
          <p:nvPr/>
        </p:nvSpPr>
        <p:spPr bwMode="auto">
          <a:xfrm>
            <a:off x="1579563" y="5645150"/>
            <a:ext cx="2736850"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Most Common.</a:t>
            </a:r>
          </a:p>
        </p:txBody>
      </p:sp>
      <p:sp>
        <p:nvSpPr>
          <p:cNvPr id="27660" name="Rectangle 15"/>
          <p:cNvSpPr>
            <a:spLocks noChangeArrowheads="1"/>
          </p:cNvSpPr>
          <p:nvPr/>
        </p:nvSpPr>
        <p:spPr bwMode="auto">
          <a:xfrm>
            <a:off x="1579563" y="6051550"/>
            <a:ext cx="2736850"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Efficient.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102</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792127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754BD1B8-0F21-6640-822B-7C42AE0A3034}" type="slidenum">
              <a:rPr lang="en-US" altLang="en-US">
                <a:latin typeface="Arial" charset="0"/>
              </a:rPr>
              <a:pPr eaLnBrk="1" hangingPunct="1"/>
              <a:t>11</a:t>
            </a:fld>
            <a:endParaRPr lang="en-US" altLang="en-US">
              <a:latin typeface="Arial" charset="0"/>
            </a:endParaRPr>
          </a:p>
        </p:txBody>
      </p:sp>
      <p:graphicFrame>
        <p:nvGraphicFramePr>
          <p:cNvPr id="22530" name="Group 2"/>
          <p:cNvGraphicFramePr>
            <a:graphicFrameLocks noGrp="1"/>
          </p:cNvGraphicFramePr>
          <p:nvPr/>
        </p:nvGraphicFramePr>
        <p:xfrm>
          <a:off x="1752600" y="1752600"/>
          <a:ext cx="6011863" cy="3124201"/>
        </p:xfrm>
        <a:graphic>
          <a:graphicData uri="http://schemas.openxmlformats.org/drawingml/2006/table">
            <a:tbl>
              <a:tblPr/>
              <a:tblGrid>
                <a:gridCol w="2408238"/>
                <a:gridCol w="3603625"/>
              </a:tblGrid>
              <a:tr h="447675">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V</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W</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4538">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a.withdraw(100);</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b.deposit(100);</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aBranch.branchTotal( );</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31988">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a.withdraw(100);      $100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b.deposit(100);          $300</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total =  a.getBalance( );                 $100</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total = total + b.getBalance( );       $400</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total = total + c.getBalance( );</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281" name="Text Box 16"/>
          <p:cNvSpPr txBox="1">
            <a:spLocks noChangeArrowheads="1"/>
          </p:cNvSpPr>
          <p:nvPr/>
        </p:nvSpPr>
        <p:spPr bwMode="auto">
          <a:xfrm>
            <a:off x="1066800" y="914400"/>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spcBef>
                <a:spcPct val="50000"/>
              </a:spcBef>
            </a:pPr>
            <a:r>
              <a:rPr lang="en-US" altLang="en-US" sz="2800">
                <a:solidFill>
                  <a:srgbClr val="FF0000"/>
                </a:solidFill>
              </a:rPr>
              <a:t>A serially equivalent interleaving of V and W</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583750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1DFE4BCA-53FA-FF41-A2D3-F66E3A4AB1DB}" type="slidenum">
              <a:rPr lang="en-US" altLang="en-US">
                <a:latin typeface="Arial" charset="0"/>
              </a:rPr>
              <a:pPr eaLnBrk="1" hangingPunct="1"/>
              <a:t>12</a:t>
            </a:fld>
            <a:endParaRPr lang="en-US" altLang="en-US">
              <a:latin typeface="Arial" charset="0"/>
            </a:endParaRPr>
          </a:p>
        </p:txBody>
      </p:sp>
      <p:graphicFrame>
        <p:nvGraphicFramePr>
          <p:cNvPr id="23587" name="Group 35"/>
          <p:cNvGraphicFramePr>
            <a:graphicFrameLocks noGrp="1"/>
          </p:cNvGraphicFramePr>
          <p:nvPr/>
        </p:nvGraphicFramePr>
        <p:xfrm>
          <a:off x="2133600" y="1295400"/>
          <a:ext cx="4800600" cy="1371600"/>
        </p:xfrm>
        <a:graphic>
          <a:graphicData uri="http://schemas.openxmlformats.org/drawingml/2006/table">
            <a:tbl>
              <a:tblPr/>
              <a:tblGrid>
                <a:gridCol w="3582988"/>
                <a:gridCol w="1217612"/>
              </a:tblGrid>
              <a:tr h="41275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Operations of different transactions</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Conflict</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885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Read                                     Read</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Read                                     Write</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Write                                    Write</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NO</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YES</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YES</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302" name="Text Box 30"/>
          <p:cNvSpPr txBox="1">
            <a:spLocks noChangeArrowheads="1"/>
          </p:cNvSpPr>
          <p:nvPr/>
        </p:nvSpPr>
        <p:spPr bwMode="auto">
          <a:xfrm>
            <a:off x="1622425" y="449263"/>
            <a:ext cx="5845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spcBef>
                <a:spcPct val="50000"/>
              </a:spcBef>
            </a:pPr>
            <a:endParaRPr lang="en-US" altLang="en-US"/>
          </a:p>
        </p:txBody>
      </p:sp>
      <p:sp>
        <p:nvSpPr>
          <p:cNvPr id="12303" name="Text Box 31"/>
          <p:cNvSpPr txBox="1">
            <a:spLocks noChangeArrowheads="1"/>
          </p:cNvSpPr>
          <p:nvPr/>
        </p:nvSpPr>
        <p:spPr bwMode="auto">
          <a:xfrm>
            <a:off x="1600200" y="3810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spcBef>
                <a:spcPct val="50000"/>
              </a:spcBef>
            </a:pPr>
            <a:r>
              <a:rPr lang="en-US" altLang="en-US" sz="2400">
                <a:solidFill>
                  <a:srgbClr val="FF0000"/>
                </a:solidFill>
              </a:rPr>
              <a:t>Read and write operation conflict rules</a:t>
            </a:r>
          </a:p>
        </p:txBody>
      </p:sp>
      <p:sp>
        <p:nvSpPr>
          <p:cNvPr id="12304" name="Text Box 36"/>
          <p:cNvSpPr txBox="1">
            <a:spLocks noChangeArrowheads="1"/>
          </p:cNvSpPr>
          <p:nvPr/>
        </p:nvSpPr>
        <p:spPr bwMode="auto">
          <a:xfrm>
            <a:off x="457200" y="35052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marL="342900" indent="-342900" eaLnBrk="1" hangingPunct="1">
              <a:spcBef>
                <a:spcPct val="50000"/>
              </a:spcBef>
              <a:buFont typeface="Arial" charset="0"/>
              <a:buChar char="•"/>
            </a:pPr>
            <a:r>
              <a:rPr lang="en-US" altLang="en-US" sz="2400" dirty="0"/>
              <a:t>For two transaction to be serially equivalent, it is necessary and sufficient that all pairs of conflicting operations of the two transactions be executed in the same order at all of the objects they both access</a:t>
            </a:r>
            <a:r>
              <a:rPr lang="en-US" altLang="en-US" sz="2400" dirty="0" smtClean="0"/>
              <a:t>. </a:t>
            </a:r>
            <a:endParaRPr lang="en-US" altLang="en-US" sz="2400" dirty="0"/>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220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6304" y="274638"/>
            <a:ext cx="8540496" cy="715962"/>
          </a:xfrm>
        </p:spPr>
        <p:txBody>
          <a:bodyPr>
            <a:normAutofit fontScale="90000"/>
          </a:bodyPr>
          <a:lstStyle/>
          <a:p>
            <a:pPr eaLnBrk="1" hangingPunct="1"/>
            <a:r>
              <a:rPr lang="en-US" altLang="en-US">
                <a:solidFill>
                  <a:srgbClr val="FF0000"/>
                </a:solidFill>
              </a:rPr>
              <a:t>TRANSACTION &amp; NESTED TRANSACTION</a:t>
            </a:r>
          </a:p>
        </p:txBody>
      </p:sp>
      <p:sp>
        <p:nvSpPr>
          <p:cNvPr id="13315" name="Rectangle 3"/>
          <p:cNvSpPr>
            <a:spLocks noGrp="1" noChangeArrowheads="1"/>
          </p:cNvSpPr>
          <p:nvPr>
            <p:ph idx="1"/>
          </p:nvPr>
        </p:nvSpPr>
        <p:spPr>
          <a:xfrm>
            <a:off x="914400" y="1295400"/>
            <a:ext cx="7772400" cy="4724400"/>
          </a:xfrm>
        </p:spPr>
        <p:txBody>
          <a:bodyPr/>
          <a:lstStyle/>
          <a:p>
            <a:pPr eaLnBrk="1" hangingPunct="1">
              <a:lnSpc>
                <a:spcPct val="90000"/>
              </a:lnSpc>
            </a:pPr>
            <a:r>
              <a:rPr lang="en-US" altLang="en-US" dirty="0"/>
              <a:t>Recoverability from aborts</a:t>
            </a:r>
          </a:p>
          <a:p>
            <a:pPr lvl="1" eaLnBrk="1" hangingPunct="1">
              <a:lnSpc>
                <a:spcPct val="90000"/>
              </a:lnSpc>
            </a:pPr>
            <a:r>
              <a:rPr lang="en-US" altLang="en-US" dirty="0"/>
              <a:t>Problems with aborting:</a:t>
            </a:r>
          </a:p>
          <a:p>
            <a:pPr lvl="2" eaLnBrk="1" hangingPunct="1">
              <a:lnSpc>
                <a:spcPct val="90000"/>
              </a:lnSpc>
            </a:pPr>
            <a:r>
              <a:rPr lang="en-US" altLang="en-US" dirty="0"/>
              <a:t>Dirty read</a:t>
            </a:r>
          </a:p>
          <a:p>
            <a:pPr lvl="2" eaLnBrk="1" hangingPunct="1">
              <a:lnSpc>
                <a:spcPct val="90000"/>
              </a:lnSpc>
            </a:pPr>
            <a:r>
              <a:rPr lang="en-US" altLang="en-US" dirty="0"/>
              <a:t>Premature writes</a:t>
            </a:r>
          </a:p>
          <a:p>
            <a:pPr lvl="1" eaLnBrk="1" hangingPunct="1">
              <a:lnSpc>
                <a:spcPct val="90000"/>
              </a:lnSpc>
            </a:pPr>
            <a:r>
              <a:rPr lang="en-US" altLang="en-US" dirty="0"/>
              <a:t>Solutions:</a:t>
            </a:r>
          </a:p>
          <a:p>
            <a:pPr lvl="2" eaLnBrk="1" hangingPunct="1">
              <a:lnSpc>
                <a:spcPct val="90000"/>
              </a:lnSpc>
            </a:pPr>
            <a:r>
              <a:rPr lang="en-US" altLang="en-US" dirty="0"/>
              <a:t>Recoverability of transactions</a:t>
            </a:r>
          </a:p>
          <a:p>
            <a:pPr lvl="2" eaLnBrk="1" hangingPunct="1">
              <a:lnSpc>
                <a:spcPct val="90000"/>
              </a:lnSpc>
            </a:pPr>
            <a:r>
              <a:rPr lang="en-US" altLang="en-US" dirty="0"/>
              <a:t>Avoid cascading aborts</a:t>
            </a:r>
          </a:p>
          <a:p>
            <a:pPr lvl="2" eaLnBrk="1" hangingPunct="1">
              <a:lnSpc>
                <a:spcPct val="90000"/>
              </a:lnSpc>
            </a:pPr>
            <a:r>
              <a:rPr lang="en-US" altLang="en-US" dirty="0"/>
              <a:t>Strict execution of transactions</a:t>
            </a:r>
          </a:p>
          <a:p>
            <a:pPr lvl="2" eaLnBrk="1" hangingPunct="1">
              <a:lnSpc>
                <a:spcPct val="90000"/>
              </a:lnSpc>
            </a:pPr>
            <a:r>
              <a:rPr lang="en-US" altLang="en-US" dirty="0"/>
              <a:t>Tentative versions</a:t>
            </a:r>
          </a:p>
          <a:p>
            <a:pPr lvl="1" eaLnBrk="1" hangingPunct="1">
              <a:lnSpc>
                <a:spcPct val="90000"/>
              </a:lnSpc>
            </a:pPr>
            <a:endParaRPr lang="en-US" altLang="en-US" dirty="0"/>
          </a:p>
        </p:txBody>
      </p:sp>
      <p:sp>
        <p:nvSpPr>
          <p:cNvPr id="15362"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5694061F-E948-B64E-9986-6569C68945B4}" type="slidenum">
              <a:rPr lang="en-US" altLang="en-US">
                <a:latin typeface="Arial" charset="0"/>
              </a:rPr>
              <a:pPr eaLnBrk="1" hangingPunct="1"/>
              <a:t>13</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461909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AAE6FAB7-5408-084F-950A-46EA4C0AEA08}" type="slidenum">
              <a:rPr lang="en-US" altLang="en-US">
                <a:latin typeface="Arial" charset="0"/>
              </a:rPr>
              <a:pPr eaLnBrk="1" hangingPunct="1"/>
              <a:t>14</a:t>
            </a:fld>
            <a:endParaRPr lang="en-US" altLang="en-US">
              <a:latin typeface="Arial" charset="0"/>
            </a:endParaRPr>
          </a:p>
        </p:txBody>
      </p:sp>
      <p:graphicFrame>
        <p:nvGraphicFramePr>
          <p:cNvPr id="25648" name="Group 48"/>
          <p:cNvGraphicFramePr>
            <a:graphicFrameLocks noGrp="1"/>
          </p:cNvGraphicFramePr>
          <p:nvPr/>
        </p:nvGraphicFramePr>
        <p:xfrm>
          <a:off x="609600" y="1143000"/>
          <a:ext cx="8001000" cy="2797811"/>
        </p:xfrm>
        <a:graphic>
          <a:graphicData uri="http://schemas.openxmlformats.org/drawingml/2006/table">
            <a:tbl>
              <a:tblPr/>
              <a:tblGrid>
                <a:gridCol w="4081463"/>
                <a:gridCol w="3919537"/>
              </a:tblGrid>
              <a:tr h="398463">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TRANSACTION T</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TRANSACTION U</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1988">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a.getBalance( );</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a.setBalance(balance+10);</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a.getBalance( );</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a.setBalance(balance+20);</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5415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balance = a.getBalance( );           $100</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a.setBalance(balance+10);           $110</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abort transaction;</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balance = a.getBalance( );           $110</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a.setBalance(balance+20);           $130</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commit transaction;</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353" name="Text Box 49"/>
          <p:cNvSpPr txBox="1">
            <a:spLocks noChangeArrowheads="1"/>
          </p:cNvSpPr>
          <p:nvPr/>
        </p:nvSpPr>
        <p:spPr bwMode="auto">
          <a:xfrm>
            <a:off x="990600" y="6096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spcBef>
                <a:spcPct val="50000"/>
              </a:spcBef>
            </a:pPr>
            <a:r>
              <a:rPr lang="en-US" altLang="en-US" sz="2400">
                <a:solidFill>
                  <a:srgbClr val="FF0000"/>
                </a:solidFill>
              </a:rPr>
              <a:t>A dirty read when transaction T aborts</a:t>
            </a:r>
          </a:p>
        </p:txBody>
      </p:sp>
      <p:sp>
        <p:nvSpPr>
          <p:cNvPr id="16402" name="Text Box 50"/>
          <p:cNvSpPr txBox="1">
            <a:spLocks noChangeArrowheads="1"/>
          </p:cNvSpPr>
          <p:nvPr/>
        </p:nvSpPr>
        <p:spPr bwMode="auto">
          <a:xfrm>
            <a:off x="603504" y="4267200"/>
            <a:ext cx="8235696" cy="1615827"/>
          </a:xfrm>
          <a:prstGeom prst="rect">
            <a:avLst/>
          </a:prstGeom>
          <a:noFill/>
          <a:ln w="9525">
            <a:noFill/>
            <a:miter lim="800000"/>
            <a:headEnd/>
            <a:tailEnd/>
          </a:ln>
        </p:spPr>
        <p:txBody>
          <a:bodyPr wrap="square">
            <a:spAutoFit/>
          </a:bodyPr>
          <a:lstStyle/>
          <a:p>
            <a:pPr>
              <a:spcBef>
                <a:spcPct val="50000"/>
              </a:spcBef>
              <a:buFontTx/>
              <a:buChar char="-"/>
              <a:defRPr/>
            </a:pPr>
            <a:r>
              <a:rPr lang="en-US" b="1" dirty="0">
                <a:solidFill>
                  <a:schemeClr val="accent2">
                    <a:lumMod val="75000"/>
                  </a:schemeClr>
                </a:solidFill>
                <a:latin typeface="Tahoma" pitchFamily="34" charset="0"/>
                <a:ea typeface="+mn-ea"/>
              </a:rPr>
              <a:t>Recoverability of transactions</a:t>
            </a:r>
            <a:r>
              <a:rPr lang="en-US" dirty="0">
                <a:solidFill>
                  <a:schemeClr val="tx2">
                    <a:lumMod val="75000"/>
                  </a:schemeClr>
                </a:solidFill>
                <a:latin typeface="Tahoma" pitchFamily="34" charset="0"/>
                <a:ea typeface="+mn-ea"/>
              </a:rPr>
              <a:t>:</a:t>
            </a:r>
            <a:r>
              <a:rPr lang="en-US" dirty="0">
                <a:latin typeface="Tahoma" pitchFamily="34" charset="0"/>
                <a:ea typeface="+mn-ea"/>
              </a:rPr>
              <a:t> delay commits until after the commitment of any other transaction whose uncommitted state has been observed.</a:t>
            </a:r>
          </a:p>
          <a:p>
            <a:pPr>
              <a:spcBef>
                <a:spcPct val="50000"/>
              </a:spcBef>
              <a:buFontTx/>
              <a:buChar char="-"/>
              <a:defRPr/>
            </a:pPr>
            <a:r>
              <a:rPr lang="en-US" b="1" dirty="0">
                <a:solidFill>
                  <a:schemeClr val="accent2">
                    <a:lumMod val="75000"/>
                  </a:schemeClr>
                </a:solidFill>
                <a:latin typeface="Tahoma" pitchFamily="34" charset="0"/>
                <a:ea typeface="+mn-ea"/>
              </a:rPr>
              <a:t>Cascading aborts</a:t>
            </a:r>
            <a:r>
              <a:rPr lang="en-US" b="1" dirty="0">
                <a:latin typeface="Tahoma" pitchFamily="34" charset="0"/>
                <a:ea typeface="+mn-ea"/>
              </a:rPr>
              <a:t>:</a:t>
            </a:r>
            <a:r>
              <a:rPr lang="en-US" dirty="0">
                <a:latin typeface="Tahoma" pitchFamily="34" charset="0"/>
                <a:ea typeface="+mn-ea"/>
              </a:rPr>
              <a:t> the aborting of any transactions may cause further transactions to be aborted </a:t>
            </a:r>
            <a:r>
              <a:rPr lang="en-US" dirty="0">
                <a:latin typeface="Tahoma" pitchFamily="34" charset="0"/>
                <a:ea typeface="+mn-ea"/>
                <a:sym typeface="Wingdings" pitchFamily="2" charset="2"/>
              </a:rPr>
              <a:t> transactions are only allowed to read objects that were written by committed transactions.</a:t>
            </a:r>
            <a:endParaRPr lang="en-US" dirty="0">
              <a:latin typeface="Tahoma" pitchFamily="34" charset="0"/>
              <a:ea typeface="+mn-ea"/>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56776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6F71184B-49BA-7144-BCE6-35D843334EEE}" type="slidenum">
              <a:rPr lang="en-US" altLang="en-US">
                <a:latin typeface="Arial" charset="0"/>
              </a:rPr>
              <a:pPr eaLnBrk="1" hangingPunct="1"/>
              <a:t>15</a:t>
            </a:fld>
            <a:endParaRPr lang="en-US" altLang="en-US">
              <a:latin typeface="Arial" charset="0"/>
            </a:endParaRPr>
          </a:p>
        </p:txBody>
      </p:sp>
      <p:graphicFrame>
        <p:nvGraphicFramePr>
          <p:cNvPr id="26676" name="Group 52"/>
          <p:cNvGraphicFramePr>
            <a:graphicFrameLocks noGrp="1"/>
          </p:cNvGraphicFramePr>
          <p:nvPr/>
        </p:nvGraphicFramePr>
        <p:xfrm>
          <a:off x="1676400" y="1447800"/>
          <a:ext cx="5622925" cy="1645920"/>
        </p:xfrm>
        <a:graphic>
          <a:graphicData uri="http://schemas.openxmlformats.org/drawingml/2006/table">
            <a:tbl>
              <a:tblPr/>
              <a:tblGrid>
                <a:gridCol w="2811463"/>
                <a:gridCol w="2811462"/>
              </a:tblGrid>
              <a:tr h="274638">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TRANSACTION T</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TRANSACTION U</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a.setBalance(105);</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a.setBalance(110);</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                                     $100</a:t>
                      </a: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a.setBalance(105);       $105</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a.setBalance(110);      $110</a:t>
                      </a: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377" name="Text Box 42"/>
          <p:cNvSpPr txBox="1">
            <a:spLocks noChangeArrowheads="1"/>
          </p:cNvSpPr>
          <p:nvPr/>
        </p:nvSpPr>
        <p:spPr bwMode="auto">
          <a:xfrm>
            <a:off x="1828800" y="6096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spcBef>
                <a:spcPct val="50000"/>
              </a:spcBef>
            </a:pPr>
            <a:r>
              <a:rPr lang="en-US" altLang="en-US" sz="2400">
                <a:solidFill>
                  <a:srgbClr val="FF0000"/>
                </a:solidFill>
              </a:rPr>
              <a:t>Overwriting uncommitted values</a:t>
            </a:r>
          </a:p>
        </p:txBody>
      </p:sp>
      <p:sp>
        <p:nvSpPr>
          <p:cNvPr id="17426" name="Text Box 53"/>
          <p:cNvSpPr txBox="1">
            <a:spLocks noChangeArrowheads="1"/>
          </p:cNvSpPr>
          <p:nvPr/>
        </p:nvSpPr>
        <p:spPr bwMode="auto">
          <a:xfrm>
            <a:off x="146304" y="3657600"/>
            <a:ext cx="8845296" cy="1785104"/>
          </a:xfrm>
          <a:prstGeom prst="rect">
            <a:avLst/>
          </a:prstGeom>
          <a:noFill/>
          <a:ln w="9525">
            <a:noFill/>
            <a:miter lim="800000"/>
            <a:headEnd/>
            <a:tailEnd/>
          </a:ln>
        </p:spPr>
        <p:txBody>
          <a:bodyPr wrap="square">
            <a:spAutoFit/>
          </a:bodyPr>
          <a:lstStyle/>
          <a:p>
            <a:pPr>
              <a:spcBef>
                <a:spcPct val="50000"/>
              </a:spcBef>
              <a:defRPr/>
            </a:pPr>
            <a:r>
              <a:rPr lang="en-US" sz="2000" dirty="0">
                <a:latin typeface="Tahoma" pitchFamily="34" charset="0"/>
                <a:ea typeface="+mn-ea"/>
              </a:rPr>
              <a:t>- </a:t>
            </a:r>
            <a:r>
              <a:rPr lang="en-US" sz="2000" b="1" dirty="0">
                <a:solidFill>
                  <a:schemeClr val="accent2">
                    <a:lumMod val="75000"/>
                  </a:schemeClr>
                </a:solidFill>
                <a:latin typeface="Tahoma" pitchFamily="34" charset="0"/>
                <a:ea typeface="+mn-ea"/>
              </a:rPr>
              <a:t>Strict execution of transaction</a:t>
            </a:r>
            <a:r>
              <a:rPr lang="en-US" sz="2000" dirty="0">
                <a:latin typeface="Tahoma" pitchFamily="34" charset="0"/>
                <a:ea typeface="+mn-ea"/>
              </a:rPr>
              <a:t>: service delay both read and write operations on an object until all transactions that previously wrote that object have either committed or aborted.</a:t>
            </a:r>
          </a:p>
          <a:p>
            <a:pPr>
              <a:spcBef>
                <a:spcPct val="50000"/>
              </a:spcBef>
              <a:defRPr/>
            </a:pPr>
            <a:r>
              <a:rPr lang="en-US" sz="2000" dirty="0">
                <a:latin typeface="Tahoma" pitchFamily="34" charset="0"/>
                <a:ea typeface="+mn-ea"/>
              </a:rPr>
              <a:t>- </a:t>
            </a:r>
            <a:r>
              <a:rPr lang="en-US" sz="2000" b="1" dirty="0">
                <a:solidFill>
                  <a:schemeClr val="accent2">
                    <a:lumMod val="75000"/>
                  </a:schemeClr>
                </a:solidFill>
                <a:latin typeface="Tahoma" pitchFamily="34" charset="0"/>
                <a:ea typeface="+mn-ea"/>
              </a:rPr>
              <a:t>Tentative versions</a:t>
            </a:r>
            <a:r>
              <a:rPr lang="en-US" sz="2000" dirty="0">
                <a:latin typeface="Tahoma" pitchFamily="34" charset="0"/>
                <a:ea typeface="+mn-ea"/>
              </a:rPr>
              <a:t>: update operations performed during a transaction  are done in tentative versions of objects in volatile memory.</a:t>
            </a:r>
          </a:p>
        </p:txBody>
      </p:sp>
      <p:sp>
        <p:nvSpPr>
          <p:cNvPr id="2" name="Footer Placeholder 1"/>
          <p:cNvSpPr>
            <a:spLocks noGrp="1"/>
          </p:cNvSpPr>
          <p:nvPr>
            <p:ph type="ftr" sz="quarter" idx="11"/>
          </p:nvPr>
        </p:nvSpPr>
        <p:spPr/>
        <p:txBody>
          <a:bodyPr/>
          <a:lstStyle/>
          <a:p>
            <a:r>
              <a:rPr lang="en-US" dirty="0" smtClean="0"/>
              <a:t>Distributed System(DS)</a:t>
            </a:r>
            <a:endParaRPr lang="en-US" dirty="0"/>
          </a:p>
        </p:txBody>
      </p:sp>
    </p:spTree>
    <p:extLst>
      <p:ext uri="{BB962C8B-B14F-4D97-AF65-F5344CB8AC3E}">
        <p14:creationId xmlns:p14="http://schemas.microsoft.com/office/powerpoint/2010/main" val="462520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FBA52B65-4542-5446-96C7-FA8FF1232AD5}" type="slidenum">
              <a:rPr lang="en-US" altLang="en-US">
                <a:latin typeface="Arial" charset="0"/>
              </a:rPr>
              <a:pPr eaLnBrk="1" hangingPunct="1"/>
              <a:t>16</a:t>
            </a:fld>
            <a:endParaRPr lang="en-US" altLang="en-US">
              <a:latin typeface="Arial" charset="0"/>
            </a:endParaRPr>
          </a:p>
        </p:txBody>
      </p:sp>
      <p:grpSp>
        <p:nvGrpSpPr>
          <p:cNvPr id="16387" name="Group 4"/>
          <p:cNvGrpSpPr>
            <a:grpSpLocks/>
          </p:cNvGrpSpPr>
          <p:nvPr/>
        </p:nvGrpSpPr>
        <p:grpSpPr bwMode="auto">
          <a:xfrm>
            <a:off x="533400" y="1752600"/>
            <a:ext cx="8382000" cy="4419600"/>
            <a:chOff x="1927" y="699"/>
            <a:chExt cx="8250" cy="4165"/>
          </a:xfrm>
        </p:grpSpPr>
        <p:sp>
          <p:nvSpPr>
            <p:cNvPr id="16389" name="Rectangle 5"/>
            <p:cNvSpPr>
              <a:spLocks noChangeArrowheads="1"/>
            </p:cNvSpPr>
            <p:nvPr/>
          </p:nvSpPr>
          <p:spPr bwMode="auto">
            <a:xfrm>
              <a:off x="2377" y="1316"/>
              <a:ext cx="7200" cy="463"/>
            </a:xfrm>
            <a:prstGeom prst="rect">
              <a:avLst/>
            </a:prstGeom>
            <a:solidFill>
              <a:srgbClr val="000000"/>
            </a:solidFill>
            <a:ln w="9525">
              <a:solidFill>
                <a:srgbClr val="000000"/>
              </a:solidFill>
              <a:miter lim="800000"/>
              <a:headEnd/>
              <a:tailEnd/>
            </a:ln>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b="1">
                  <a:solidFill>
                    <a:srgbClr val="FFFF00"/>
                  </a:solidFill>
                </a:rPr>
                <a:t>T1 = openSubTransaction		T2 = openSubTransaction</a:t>
              </a:r>
              <a:endParaRPr lang="en-US" altLang="en-US" sz="2000"/>
            </a:p>
          </p:txBody>
        </p:sp>
        <p:sp>
          <p:nvSpPr>
            <p:cNvPr id="16390" name="Rectangle 6"/>
            <p:cNvSpPr>
              <a:spLocks noChangeArrowheads="1"/>
            </p:cNvSpPr>
            <p:nvPr/>
          </p:nvSpPr>
          <p:spPr bwMode="auto">
            <a:xfrm>
              <a:off x="4477" y="699"/>
              <a:ext cx="300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b="1"/>
                <a:t>T: top-level transaction</a:t>
              </a:r>
              <a:endParaRPr lang="en-US" altLang="en-US" sz="2400"/>
            </a:p>
          </p:txBody>
        </p:sp>
        <p:sp>
          <p:nvSpPr>
            <p:cNvPr id="16391" name="Rectangle 7"/>
            <p:cNvSpPr>
              <a:spLocks noChangeArrowheads="1"/>
            </p:cNvSpPr>
            <p:nvPr/>
          </p:nvSpPr>
          <p:spPr bwMode="auto">
            <a:xfrm>
              <a:off x="1927" y="2396"/>
              <a:ext cx="3750" cy="463"/>
            </a:xfrm>
            <a:prstGeom prst="rect">
              <a:avLst/>
            </a:prstGeom>
            <a:solidFill>
              <a:srgbClr val="000000"/>
            </a:solidFill>
            <a:ln w="9525">
              <a:solidFill>
                <a:srgbClr val="000000"/>
              </a:solidFill>
              <a:miter lim="800000"/>
              <a:headEnd/>
              <a:tailEnd/>
            </a:ln>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400">
                  <a:solidFill>
                    <a:srgbClr val="FFFF00"/>
                  </a:solidFill>
                </a:rPr>
                <a:t>openSubTransaction       openSubTransaction</a:t>
              </a:r>
              <a:endParaRPr lang="en-US" altLang="en-US" sz="2000"/>
            </a:p>
          </p:txBody>
        </p:sp>
        <p:sp>
          <p:nvSpPr>
            <p:cNvPr id="16392" name="Rectangle 8"/>
            <p:cNvSpPr>
              <a:spLocks noChangeArrowheads="1"/>
            </p:cNvSpPr>
            <p:nvPr/>
          </p:nvSpPr>
          <p:spPr bwMode="auto">
            <a:xfrm>
              <a:off x="6127" y="2396"/>
              <a:ext cx="3750" cy="463"/>
            </a:xfrm>
            <a:prstGeom prst="rect">
              <a:avLst/>
            </a:prstGeom>
            <a:solidFill>
              <a:srgbClr val="000000"/>
            </a:solidFill>
            <a:ln w="9525">
              <a:solidFill>
                <a:srgbClr val="000000"/>
              </a:solidFill>
              <a:miter lim="800000"/>
              <a:headEnd/>
              <a:tailEnd/>
            </a:ln>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sz="1400">
                  <a:solidFill>
                    <a:srgbClr val="FFFF00"/>
                  </a:solidFill>
                </a:rPr>
                <a:t>openSubTransaction</a:t>
              </a:r>
              <a:endParaRPr lang="en-US" altLang="en-US" sz="2000"/>
            </a:p>
          </p:txBody>
        </p:sp>
        <p:sp>
          <p:nvSpPr>
            <p:cNvPr id="16393" name="Line 9"/>
            <p:cNvSpPr>
              <a:spLocks noChangeShapeType="1"/>
            </p:cNvSpPr>
            <p:nvPr/>
          </p:nvSpPr>
          <p:spPr bwMode="auto">
            <a:xfrm flipH="1">
              <a:off x="3277" y="1779"/>
              <a:ext cx="750" cy="6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10"/>
            <p:cNvSpPr>
              <a:spLocks noChangeShapeType="1"/>
            </p:cNvSpPr>
            <p:nvPr/>
          </p:nvSpPr>
          <p:spPr bwMode="auto">
            <a:xfrm>
              <a:off x="8077" y="1779"/>
              <a:ext cx="750" cy="6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Rectangle 11"/>
            <p:cNvSpPr>
              <a:spLocks noChangeArrowheads="1"/>
            </p:cNvSpPr>
            <p:nvPr/>
          </p:nvSpPr>
          <p:spPr bwMode="auto">
            <a:xfrm>
              <a:off x="1927" y="2087"/>
              <a:ext cx="9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T1</a:t>
              </a:r>
              <a:endParaRPr lang="en-US" altLang="en-US" sz="2400"/>
            </a:p>
          </p:txBody>
        </p:sp>
        <p:sp>
          <p:nvSpPr>
            <p:cNvPr id="16396" name="Rectangle 12"/>
            <p:cNvSpPr>
              <a:spLocks noChangeArrowheads="1"/>
            </p:cNvSpPr>
            <p:nvPr/>
          </p:nvSpPr>
          <p:spPr bwMode="auto">
            <a:xfrm>
              <a:off x="6277" y="2087"/>
              <a:ext cx="75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T2</a:t>
              </a:r>
              <a:endParaRPr lang="en-US" altLang="en-US" sz="2400"/>
            </a:p>
          </p:txBody>
        </p:sp>
        <p:sp>
          <p:nvSpPr>
            <p:cNvPr id="16397" name="Rectangle 13"/>
            <p:cNvSpPr>
              <a:spLocks noChangeArrowheads="1"/>
            </p:cNvSpPr>
            <p:nvPr/>
          </p:nvSpPr>
          <p:spPr bwMode="auto">
            <a:xfrm>
              <a:off x="1927" y="3476"/>
              <a:ext cx="1500" cy="308"/>
            </a:xfrm>
            <a:prstGeom prst="rect">
              <a:avLst/>
            </a:prstGeom>
            <a:solidFill>
              <a:srgbClr val="000000"/>
            </a:solidFill>
            <a:ln w="9525">
              <a:solidFill>
                <a:srgbClr val="000000"/>
              </a:solidFill>
              <a:miter lim="800000"/>
              <a:headEnd/>
              <a:tailEnd/>
            </a:ln>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16398" name="Rectangle 14"/>
            <p:cNvSpPr>
              <a:spLocks noChangeArrowheads="1"/>
            </p:cNvSpPr>
            <p:nvPr/>
          </p:nvSpPr>
          <p:spPr bwMode="auto">
            <a:xfrm>
              <a:off x="4177" y="3476"/>
              <a:ext cx="1500" cy="308"/>
            </a:xfrm>
            <a:prstGeom prst="rect">
              <a:avLst/>
            </a:prstGeom>
            <a:solidFill>
              <a:srgbClr val="000000"/>
            </a:solidFill>
            <a:ln w="9525">
              <a:solidFill>
                <a:srgbClr val="000000"/>
              </a:solidFill>
              <a:miter lim="800000"/>
              <a:headEnd/>
              <a:tailEnd/>
            </a:ln>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16399" name="Rectangle 15"/>
            <p:cNvSpPr>
              <a:spLocks noChangeArrowheads="1"/>
            </p:cNvSpPr>
            <p:nvPr/>
          </p:nvSpPr>
          <p:spPr bwMode="auto">
            <a:xfrm>
              <a:off x="6727" y="3476"/>
              <a:ext cx="2850" cy="463"/>
            </a:xfrm>
            <a:prstGeom prst="rect">
              <a:avLst/>
            </a:prstGeom>
            <a:solidFill>
              <a:srgbClr val="000000"/>
            </a:solidFill>
            <a:ln w="9525">
              <a:solidFill>
                <a:srgbClr val="000000"/>
              </a:solidFill>
              <a:miter lim="800000"/>
              <a:headEnd/>
              <a:tailEnd/>
            </a:ln>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sz="1200">
                  <a:solidFill>
                    <a:srgbClr val="FFFF00"/>
                  </a:solidFill>
                </a:rPr>
                <a:t>openSubTransaction</a:t>
              </a:r>
              <a:endParaRPr lang="en-US" altLang="en-US"/>
            </a:p>
          </p:txBody>
        </p:sp>
        <p:sp>
          <p:nvSpPr>
            <p:cNvPr id="16400" name="Rectangle 16"/>
            <p:cNvSpPr>
              <a:spLocks noChangeArrowheads="1"/>
            </p:cNvSpPr>
            <p:nvPr/>
          </p:nvSpPr>
          <p:spPr bwMode="auto">
            <a:xfrm>
              <a:off x="7177" y="4556"/>
              <a:ext cx="1500" cy="308"/>
            </a:xfrm>
            <a:prstGeom prst="rect">
              <a:avLst/>
            </a:prstGeom>
            <a:solidFill>
              <a:srgbClr val="000000"/>
            </a:solidFill>
            <a:ln w="9525">
              <a:solidFill>
                <a:srgbClr val="000000"/>
              </a:solidFill>
              <a:miter lim="800000"/>
              <a:headEnd/>
              <a:tailEnd/>
            </a:ln>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16401" name="Rectangle 17"/>
            <p:cNvSpPr>
              <a:spLocks noChangeArrowheads="1"/>
            </p:cNvSpPr>
            <p:nvPr/>
          </p:nvSpPr>
          <p:spPr bwMode="auto">
            <a:xfrm>
              <a:off x="1927" y="3167"/>
              <a:ext cx="9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T11</a:t>
              </a:r>
              <a:endParaRPr lang="en-US" altLang="en-US" sz="2400"/>
            </a:p>
          </p:txBody>
        </p:sp>
        <p:sp>
          <p:nvSpPr>
            <p:cNvPr id="16402" name="Rectangle 18"/>
            <p:cNvSpPr>
              <a:spLocks noChangeArrowheads="1"/>
            </p:cNvSpPr>
            <p:nvPr/>
          </p:nvSpPr>
          <p:spPr bwMode="auto">
            <a:xfrm>
              <a:off x="4177" y="3167"/>
              <a:ext cx="9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T12</a:t>
              </a:r>
              <a:endParaRPr lang="en-US" altLang="en-US" sz="2400"/>
            </a:p>
          </p:txBody>
        </p:sp>
        <p:sp>
          <p:nvSpPr>
            <p:cNvPr id="16403" name="Rectangle 19"/>
            <p:cNvSpPr>
              <a:spLocks noChangeArrowheads="1"/>
            </p:cNvSpPr>
            <p:nvPr/>
          </p:nvSpPr>
          <p:spPr bwMode="auto">
            <a:xfrm>
              <a:off x="6727" y="3167"/>
              <a:ext cx="75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T21</a:t>
              </a:r>
              <a:endParaRPr lang="en-US" altLang="en-US" sz="2400"/>
            </a:p>
          </p:txBody>
        </p:sp>
        <p:sp>
          <p:nvSpPr>
            <p:cNvPr id="16404" name="Rectangle 20"/>
            <p:cNvSpPr>
              <a:spLocks noChangeArrowheads="1"/>
            </p:cNvSpPr>
            <p:nvPr/>
          </p:nvSpPr>
          <p:spPr bwMode="auto">
            <a:xfrm>
              <a:off x="6577" y="4247"/>
              <a:ext cx="7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T211</a:t>
              </a:r>
              <a:endParaRPr lang="en-US" altLang="en-US" sz="2400"/>
            </a:p>
          </p:txBody>
        </p:sp>
        <p:sp>
          <p:nvSpPr>
            <p:cNvPr id="16405" name="Rectangle 21"/>
            <p:cNvSpPr>
              <a:spLocks noChangeArrowheads="1"/>
            </p:cNvSpPr>
            <p:nvPr/>
          </p:nvSpPr>
          <p:spPr bwMode="auto">
            <a:xfrm>
              <a:off x="8827" y="1779"/>
              <a:ext cx="10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commit</a:t>
              </a:r>
              <a:endParaRPr lang="en-US" altLang="en-US" sz="2400"/>
            </a:p>
          </p:txBody>
        </p:sp>
        <p:sp>
          <p:nvSpPr>
            <p:cNvPr id="16406" name="Rectangle 22"/>
            <p:cNvSpPr>
              <a:spLocks noChangeArrowheads="1"/>
            </p:cNvSpPr>
            <p:nvPr/>
          </p:nvSpPr>
          <p:spPr bwMode="auto">
            <a:xfrm>
              <a:off x="9277" y="2859"/>
              <a:ext cx="7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abort</a:t>
              </a:r>
              <a:endParaRPr lang="en-US" altLang="en-US" sz="2400"/>
            </a:p>
          </p:txBody>
        </p:sp>
        <p:sp>
          <p:nvSpPr>
            <p:cNvPr id="16407" name="Rectangle 23"/>
            <p:cNvSpPr>
              <a:spLocks noChangeArrowheads="1"/>
            </p:cNvSpPr>
            <p:nvPr/>
          </p:nvSpPr>
          <p:spPr bwMode="auto">
            <a:xfrm>
              <a:off x="8827" y="3938"/>
              <a:ext cx="1350"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prov.commit</a:t>
              </a:r>
              <a:endParaRPr lang="en-US" altLang="en-US" sz="2400"/>
            </a:p>
          </p:txBody>
        </p:sp>
        <p:sp>
          <p:nvSpPr>
            <p:cNvPr id="16408" name="Rectangle 24"/>
            <p:cNvSpPr>
              <a:spLocks noChangeArrowheads="1"/>
            </p:cNvSpPr>
            <p:nvPr/>
          </p:nvSpPr>
          <p:spPr bwMode="auto">
            <a:xfrm>
              <a:off x="4777" y="2859"/>
              <a:ext cx="135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prov.commit</a:t>
              </a:r>
              <a:endParaRPr lang="en-US" altLang="en-US" sz="2400"/>
            </a:p>
          </p:txBody>
        </p:sp>
        <p:sp>
          <p:nvSpPr>
            <p:cNvPr id="16409" name="Rectangle 25"/>
            <p:cNvSpPr>
              <a:spLocks noChangeArrowheads="1"/>
            </p:cNvSpPr>
            <p:nvPr/>
          </p:nvSpPr>
          <p:spPr bwMode="auto">
            <a:xfrm>
              <a:off x="4477" y="3784"/>
              <a:ext cx="1350"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prov.commit</a:t>
              </a:r>
              <a:endParaRPr lang="en-US" altLang="en-US" sz="2400"/>
            </a:p>
          </p:txBody>
        </p:sp>
        <p:sp>
          <p:nvSpPr>
            <p:cNvPr id="16410" name="Rectangle 26"/>
            <p:cNvSpPr>
              <a:spLocks noChangeArrowheads="1"/>
            </p:cNvSpPr>
            <p:nvPr/>
          </p:nvSpPr>
          <p:spPr bwMode="auto">
            <a:xfrm>
              <a:off x="2227" y="3784"/>
              <a:ext cx="1350"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sz="1600"/>
                <a:t>prov.commit</a:t>
              </a:r>
              <a:endParaRPr lang="en-US" altLang="en-US" sz="2400"/>
            </a:p>
          </p:txBody>
        </p:sp>
        <p:sp>
          <p:nvSpPr>
            <p:cNvPr id="16411" name="Line 27"/>
            <p:cNvSpPr>
              <a:spLocks noChangeShapeType="1"/>
            </p:cNvSpPr>
            <p:nvPr/>
          </p:nvSpPr>
          <p:spPr bwMode="auto">
            <a:xfrm flipH="1">
              <a:off x="2527" y="2859"/>
              <a:ext cx="600" cy="6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2" name="Line 28"/>
            <p:cNvSpPr>
              <a:spLocks noChangeShapeType="1"/>
            </p:cNvSpPr>
            <p:nvPr/>
          </p:nvSpPr>
          <p:spPr bwMode="auto">
            <a:xfrm>
              <a:off x="4627" y="2859"/>
              <a:ext cx="30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3" name="Line 29"/>
            <p:cNvSpPr>
              <a:spLocks noChangeShapeType="1"/>
            </p:cNvSpPr>
            <p:nvPr/>
          </p:nvSpPr>
          <p:spPr bwMode="auto">
            <a:xfrm>
              <a:off x="7927" y="2859"/>
              <a:ext cx="750" cy="6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4" name="Line 30"/>
            <p:cNvSpPr>
              <a:spLocks noChangeShapeType="1"/>
            </p:cNvSpPr>
            <p:nvPr/>
          </p:nvSpPr>
          <p:spPr bwMode="auto">
            <a:xfrm>
              <a:off x="7927" y="3939"/>
              <a:ext cx="150" cy="6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88" name="Text Box 31"/>
          <p:cNvSpPr txBox="1">
            <a:spLocks noChangeArrowheads="1"/>
          </p:cNvSpPr>
          <p:nvPr/>
        </p:nvSpPr>
        <p:spPr bwMode="auto">
          <a:xfrm>
            <a:off x="2133600" y="609600"/>
            <a:ext cx="4953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spcBef>
                <a:spcPct val="50000"/>
              </a:spcBef>
            </a:pPr>
            <a:r>
              <a:rPr lang="en-US" altLang="en-US" sz="3000" dirty="0">
                <a:solidFill>
                  <a:srgbClr val="FF0000"/>
                </a:solidFill>
              </a:rPr>
              <a:t>Nested transaction</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227927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6304" y="274638"/>
            <a:ext cx="8540496" cy="639762"/>
          </a:xfrm>
        </p:spPr>
        <p:txBody>
          <a:bodyPr>
            <a:normAutofit fontScale="90000"/>
          </a:bodyPr>
          <a:lstStyle/>
          <a:p>
            <a:pPr eaLnBrk="1" hangingPunct="1"/>
            <a:r>
              <a:rPr lang="en-US" altLang="en-US">
                <a:solidFill>
                  <a:srgbClr val="FF0000"/>
                </a:solidFill>
              </a:rPr>
              <a:t>TRANSACTION &amp; NESTED TRANSACTION</a:t>
            </a:r>
          </a:p>
        </p:txBody>
      </p:sp>
      <p:sp>
        <p:nvSpPr>
          <p:cNvPr id="17411" name="Rectangle 3"/>
          <p:cNvSpPr>
            <a:spLocks noGrp="1" noChangeArrowheads="1"/>
          </p:cNvSpPr>
          <p:nvPr>
            <p:ph idx="1"/>
          </p:nvPr>
        </p:nvSpPr>
        <p:spPr>
          <a:xfrm>
            <a:off x="146304" y="914400"/>
            <a:ext cx="8769096" cy="5105400"/>
          </a:xfrm>
        </p:spPr>
        <p:txBody>
          <a:bodyPr>
            <a:normAutofit/>
          </a:bodyPr>
          <a:lstStyle/>
          <a:p>
            <a:pPr eaLnBrk="1" hangingPunct="1"/>
            <a:r>
              <a:rPr lang="en-US" altLang="en-US" sz="2400" dirty="0"/>
              <a:t>Advantages of nested transaction:</a:t>
            </a:r>
          </a:p>
          <a:p>
            <a:pPr lvl="1" eaLnBrk="1" hangingPunct="1"/>
            <a:r>
              <a:rPr lang="en-US" altLang="en-US" dirty="0"/>
              <a:t>Additional concurrency in a transaction</a:t>
            </a:r>
          </a:p>
          <a:p>
            <a:pPr lvl="1" eaLnBrk="1" hangingPunct="1"/>
            <a:r>
              <a:rPr lang="en-US" altLang="en-US" dirty="0" err="1"/>
              <a:t>Subtransactions</a:t>
            </a:r>
            <a:r>
              <a:rPr lang="en-US" altLang="en-US" dirty="0"/>
              <a:t> can commit or abort </a:t>
            </a:r>
            <a:r>
              <a:rPr lang="en-US" altLang="en-US" dirty="0" smtClean="0"/>
              <a:t>independently</a:t>
            </a:r>
          </a:p>
          <a:p>
            <a:pPr>
              <a:lnSpc>
                <a:spcPct val="90000"/>
              </a:lnSpc>
            </a:pPr>
            <a:r>
              <a:rPr lang="en-US" altLang="en-US" sz="2400" dirty="0"/>
              <a:t>Rules for commitment of nested transactions:</a:t>
            </a:r>
          </a:p>
          <a:p>
            <a:pPr lvl="1">
              <a:lnSpc>
                <a:spcPct val="90000"/>
              </a:lnSpc>
            </a:pPr>
            <a:r>
              <a:rPr lang="en-US" altLang="en-US" dirty="0"/>
              <a:t>Transactions commit/abort only after its child have completed.</a:t>
            </a:r>
          </a:p>
          <a:p>
            <a:pPr lvl="1">
              <a:lnSpc>
                <a:spcPct val="90000"/>
              </a:lnSpc>
            </a:pPr>
            <a:r>
              <a:rPr lang="en-US" altLang="en-US" dirty="0"/>
              <a:t>After completing, </a:t>
            </a:r>
            <a:r>
              <a:rPr lang="en-US" altLang="en-US" dirty="0" err="1"/>
              <a:t>subtransaction</a:t>
            </a:r>
            <a:r>
              <a:rPr lang="en-US" altLang="en-US" dirty="0"/>
              <a:t> makes independent decision either to commit provisionally or to abort.</a:t>
            </a:r>
          </a:p>
          <a:p>
            <a:pPr lvl="1">
              <a:lnSpc>
                <a:spcPct val="90000"/>
              </a:lnSpc>
            </a:pPr>
            <a:r>
              <a:rPr lang="en-US" altLang="en-US" dirty="0"/>
              <a:t>When a parent aborts, all of its </a:t>
            </a:r>
            <a:r>
              <a:rPr lang="en-US" altLang="en-US" dirty="0" err="1"/>
              <a:t>subtransactions</a:t>
            </a:r>
            <a:r>
              <a:rPr lang="en-US" altLang="en-US" dirty="0"/>
              <a:t> are aborted.</a:t>
            </a:r>
          </a:p>
          <a:p>
            <a:pPr lvl="1">
              <a:lnSpc>
                <a:spcPct val="90000"/>
              </a:lnSpc>
            </a:pPr>
            <a:r>
              <a:rPr lang="en-US" altLang="en-US" dirty="0"/>
              <a:t>When a </a:t>
            </a:r>
            <a:r>
              <a:rPr lang="en-US" altLang="en-US" dirty="0" err="1"/>
              <a:t>subtransaction</a:t>
            </a:r>
            <a:r>
              <a:rPr lang="en-US" altLang="en-US" dirty="0"/>
              <a:t> aborts, parent can decide whether to abort or not.</a:t>
            </a:r>
          </a:p>
          <a:p>
            <a:pPr lvl="1">
              <a:lnSpc>
                <a:spcPct val="90000"/>
              </a:lnSpc>
            </a:pPr>
            <a:r>
              <a:rPr lang="en-US" altLang="en-US" dirty="0"/>
              <a:t>Top-level transaction </a:t>
            </a:r>
            <a:r>
              <a:rPr lang="en-US" altLang="en-US" dirty="0" err="1"/>
              <a:t>commits</a:t>
            </a:r>
            <a:r>
              <a:rPr lang="en-US" altLang="en-US" dirty="0" err="1">
                <a:sym typeface="Wingdings" charset="2"/>
              </a:rPr>
              <a:t>all</a:t>
            </a:r>
            <a:r>
              <a:rPr lang="en-US" altLang="en-US" dirty="0">
                <a:sym typeface="Wingdings" charset="2"/>
              </a:rPr>
              <a:t> of the provisionally committed </a:t>
            </a:r>
            <a:r>
              <a:rPr lang="en-US" altLang="en-US" dirty="0" err="1">
                <a:sym typeface="Wingdings" charset="2"/>
              </a:rPr>
              <a:t>subtransactions</a:t>
            </a:r>
            <a:r>
              <a:rPr lang="en-US" altLang="en-US" dirty="0">
                <a:sym typeface="Wingdings" charset="2"/>
              </a:rPr>
              <a:t> can commit too (provided none of their ancestor has aborted).</a:t>
            </a:r>
            <a:endParaRPr lang="en-US" altLang="en-US" dirty="0"/>
          </a:p>
          <a:p>
            <a:pPr lvl="1" eaLnBrk="1" hangingPunct="1"/>
            <a:endParaRPr lang="en-US" altLang="en-US" dirty="0"/>
          </a:p>
          <a:p>
            <a:pPr lvl="1" eaLnBrk="1" hangingPunct="1"/>
            <a:endParaRPr lang="en-US" altLang="en-US" dirty="0"/>
          </a:p>
        </p:txBody>
      </p:sp>
      <p:sp>
        <p:nvSpPr>
          <p:cNvPr id="19458"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42D0B914-AB67-AD46-8CBA-FEAAEB2E5320}" type="slidenum">
              <a:rPr lang="en-US" altLang="en-US">
                <a:latin typeface="Arial" charset="0"/>
              </a:rPr>
              <a:pPr eaLnBrk="1" hangingPunct="1"/>
              <a:t>17</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773621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3504" y="228600"/>
            <a:ext cx="7772400" cy="792162"/>
          </a:xfrm>
        </p:spPr>
        <p:txBody>
          <a:bodyPr>
            <a:normAutofit fontScale="90000"/>
          </a:bodyPr>
          <a:lstStyle/>
          <a:p>
            <a:pPr eaLnBrk="1" hangingPunct="1"/>
            <a:r>
              <a:rPr lang="en-US" altLang="en-US">
                <a:solidFill>
                  <a:srgbClr val="FF0000"/>
                </a:solidFill>
              </a:rPr>
              <a:t>METHOD FOR CONCURRENT CONTROL</a:t>
            </a:r>
          </a:p>
        </p:txBody>
      </p:sp>
      <p:sp>
        <p:nvSpPr>
          <p:cNvPr id="19459" name="Rectangle 3"/>
          <p:cNvSpPr>
            <a:spLocks noGrp="1" noChangeArrowheads="1"/>
          </p:cNvSpPr>
          <p:nvPr>
            <p:ph idx="1"/>
          </p:nvPr>
        </p:nvSpPr>
        <p:spPr>
          <a:xfrm>
            <a:off x="304800" y="1012741"/>
            <a:ext cx="8534399" cy="4840287"/>
          </a:xfrm>
        </p:spPr>
        <p:txBody>
          <a:bodyPr>
            <a:normAutofit/>
          </a:bodyPr>
          <a:lstStyle/>
          <a:p>
            <a:pPr eaLnBrk="1" hangingPunct="1">
              <a:lnSpc>
                <a:spcPct val="90000"/>
              </a:lnSpc>
            </a:pPr>
            <a:r>
              <a:rPr lang="en-US" altLang="en-US" sz="2800" b="1" dirty="0">
                <a:solidFill>
                  <a:srgbClr val="7030A0"/>
                </a:solidFill>
              </a:rPr>
              <a:t>Lock:</a:t>
            </a:r>
          </a:p>
          <a:p>
            <a:pPr lvl="1" eaLnBrk="1" hangingPunct="1">
              <a:lnSpc>
                <a:spcPct val="90000"/>
              </a:lnSpc>
            </a:pPr>
            <a:r>
              <a:rPr lang="en-US" altLang="en-US" sz="2200" dirty="0"/>
              <a:t>Server attempts to lock any object that is about to use by client’s transaction.</a:t>
            </a:r>
          </a:p>
          <a:p>
            <a:pPr lvl="1" eaLnBrk="1" hangingPunct="1">
              <a:lnSpc>
                <a:spcPct val="90000"/>
              </a:lnSpc>
            </a:pPr>
            <a:r>
              <a:rPr lang="en-US" altLang="en-US" sz="2200" dirty="0"/>
              <a:t>Requests to lock object’s are suspended and wait until the objects are unlocked.</a:t>
            </a:r>
          </a:p>
          <a:p>
            <a:pPr lvl="1" eaLnBrk="1" hangingPunct="1">
              <a:lnSpc>
                <a:spcPct val="90000"/>
              </a:lnSpc>
            </a:pPr>
            <a:r>
              <a:rPr lang="en-US" altLang="en-US" sz="2200" dirty="0">
                <a:solidFill>
                  <a:srgbClr val="FF0000"/>
                </a:solidFill>
              </a:rPr>
              <a:t>Serial equivalence</a:t>
            </a:r>
            <a:r>
              <a:rPr lang="en-US" altLang="en-US" sz="2200" dirty="0"/>
              <a:t>: Serial equivalence requires that all of the transaction’s accesses to a particular object be serialized with respect to accesses by other transactions.   To achieve serial equivalence transaction is not allowed any new locks after it has release a lock.</a:t>
            </a:r>
          </a:p>
          <a:p>
            <a:pPr lvl="2" eaLnBrk="1" hangingPunct="1">
              <a:lnSpc>
                <a:spcPct val="90000"/>
              </a:lnSpc>
            </a:pPr>
            <a:r>
              <a:rPr lang="en-US" altLang="en-US" sz="2200" dirty="0">
                <a:solidFill>
                  <a:srgbClr val="7030A0"/>
                </a:solidFill>
              </a:rPr>
              <a:t>Two-phase lock: </a:t>
            </a:r>
            <a:r>
              <a:rPr lang="en-US" altLang="en-US" sz="2200" dirty="0"/>
              <a:t>growing phase (new locks are acquired), shrinking phase (locks are released).</a:t>
            </a:r>
          </a:p>
          <a:p>
            <a:pPr lvl="1" eaLnBrk="1" hangingPunct="1">
              <a:lnSpc>
                <a:spcPct val="90000"/>
              </a:lnSpc>
            </a:pPr>
            <a:r>
              <a:rPr lang="en-US" altLang="en-US" sz="2200" dirty="0">
                <a:solidFill>
                  <a:srgbClr val="FF0000"/>
                </a:solidFill>
              </a:rPr>
              <a:t>Strict execution</a:t>
            </a:r>
            <a:r>
              <a:rPr lang="en-US" altLang="en-US" sz="2200" dirty="0"/>
              <a:t>: locks are held until transaction commits/aborts (Strict two-phase locking).</a:t>
            </a:r>
          </a:p>
          <a:p>
            <a:pPr lvl="1" eaLnBrk="1" hangingPunct="1">
              <a:lnSpc>
                <a:spcPct val="90000"/>
              </a:lnSpc>
            </a:pPr>
            <a:r>
              <a:rPr lang="en-US" altLang="en-US" sz="2200" dirty="0">
                <a:solidFill>
                  <a:srgbClr val="FF0000"/>
                </a:solidFill>
              </a:rPr>
              <a:t>Recoverability</a:t>
            </a:r>
            <a:r>
              <a:rPr lang="en-US" altLang="en-US" sz="2200" dirty="0"/>
              <a:t>: locks must be held until all the objects it updated have been written to permanent storage.</a:t>
            </a:r>
          </a:p>
        </p:txBody>
      </p:sp>
      <p:sp>
        <p:nvSpPr>
          <p:cNvPr id="21506"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F7707029-7DFD-B441-9089-E29C2B018FFD}" type="slidenum">
              <a:rPr lang="en-US" altLang="en-US">
                <a:latin typeface="Arial" charset="0"/>
              </a:rPr>
              <a:pPr eaLnBrk="1" hangingPunct="1"/>
              <a:t>18</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05631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n-US" altLang="en-US" dirty="0">
                <a:solidFill>
                  <a:srgbClr val="FF0000"/>
                </a:solidFill>
              </a:rPr>
              <a:t>METHOD FOR CONCURRENT CONTROL</a:t>
            </a:r>
          </a:p>
        </p:txBody>
      </p:sp>
      <p:sp>
        <p:nvSpPr>
          <p:cNvPr id="21507" name="Rectangle 3"/>
          <p:cNvSpPr>
            <a:spLocks noGrp="1" noChangeArrowheads="1"/>
          </p:cNvSpPr>
          <p:nvPr>
            <p:ph idx="1"/>
          </p:nvPr>
        </p:nvSpPr>
        <p:spPr>
          <a:xfrm>
            <a:off x="381000" y="1447800"/>
            <a:ext cx="8305800" cy="4572000"/>
          </a:xfrm>
        </p:spPr>
        <p:txBody>
          <a:bodyPr>
            <a:normAutofit/>
          </a:bodyPr>
          <a:lstStyle/>
          <a:p>
            <a:pPr eaLnBrk="1" hangingPunct="1"/>
            <a:r>
              <a:rPr lang="en-US" altLang="en-US" sz="2200" dirty="0"/>
              <a:t>Lock:</a:t>
            </a:r>
          </a:p>
          <a:p>
            <a:pPr lvl="1" eaLnBrk="1" hangingPunct="1"/>
            <a:r>
              <a:rPr lang="en-US" altLang="en-US" sz="2200" dirty="0"/>
              <a:t>Simple exclusive lock reduces concurrency</a:t>
            </a:r>
            <a:r>
              <a:rPr lang="en-US" altLang="en-US" sz="2200" dirty="0">
                <a:sym typeface="Wingdings" charset="2"/>
              </a:rPr>
              <a:t> locking schema for multiple transaction reading, single transaction writing: read locks (shared lock) &amp; write locks(exclusive lock).</a:t>
            </a:r>
          </a:p>
          <a:p>
            <a:pPr lvl="1" eaLnBrk="1" hangingPunct="1"/>
            <a:r>
              <a:rPr lang="en-US" altLang="en-US" sz="2200" dirty="0">
                <a:sym typeface="Wingdings" charset="2"/>
              </a:rPr>
              <a:t>Operation conflict rules:</a:t>
            </a:r>
          </a:p>
          <a:p>
            <a:pPr lvl="2" eaLnBrk="1" hangingPunct="1"/>
            <a:r>
              <a:rPr lang="en-US" altLang="en-US" sz="2200" dirty="0"/>
              <a:t>Request for a write lock is delayed by the presence of a read lock belonging to another transaction.</a:t>
            </a:r>
          </a:p>
          <a:p>
            <a:pPr lvl="2" eaLnBrk="1" hangingPunct="1"/>
            <a:r>
              <a:rPr lang="en-US" altLang="en-US" sz="2200" dirty="0"/>
              <a:t>Request for either a read/write lock is delayed by the presence of a write lock belonging to another transaction.</a:t>
            </a:r>
          </a:p>
          <a:p>
            <a:pPr lvl="1" eaLnBrk="1" hangingPunct="1"/>
            <a:endParaRPr lang="en-US" altLang="en-US" sz="2200" dirty="0"/>
          </a:p>
          <a:p>
            <a:pPr eaLnBrk="1" hangingPunct="1"/>
            <a:endParaRPr lang="en-US" altLang="en-US" sz="2200" dirty="0"/>
          </a:p>
        </p:txBody>
      </p:sp>
      <p:sp>
        <p:nvSpPr>
          <p:cNvPr id="23554"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90360DE4-B10C-DF43-B7C8-42E257AA89F5}" type="slidenum">
              <a:rPr lang="en-US" altLang="en-US">
                <a:latin typeface="Arial" charset="0"/>
              </a:rPr>
              <a:pPr eaLnBrk="1" hangingPunct="1"/>
              <a:t>19</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70353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32289" y="263769"/>
            <a:ext cx="7596554" cy="1055077"/>
          </a:xfrm>
        </p:spPr>
        <p:txBody>
          <a:bodyPr>
            <a:normAutofit/>
          </a:bodyPr>
          <a:lstStyle/>
          <a:p>
            <a:r>
              <a:rPr lang="en-US" altLang="en-US" sz="2954" b="1" u="sng" dirty="0">
                <a:solidFill>
                  <a:srgbClr val="666633"/>
                </a:solidFill>
              </a:rPr>
              <a:t>Chapter </a:t>
            </a:r>
            <a:r>
              <a:rPr lang="en-US" altLang="en-US" sz="2954" b="1" u="sng" dirty="0" smtClean="0">
                <a:solidFill>
                  <a:srgbClr val="666633"/>
                </a:solidFill>
              </a:rPr>
              <a:t>6: </a:t>
            </a:r>
            <a:r>
              <a:rPr lang="en-US" sz="3000" b="1" u="sng" dirty="0">
                <a:solidFill>
                  <a:srgbClr val="666633"/>
                </a:solidFill>
              </a:rPr>
              <a:t>Transaction and Concurrency Control</a:t>
            </a:r>
            <a:endParaRPr lang="en-US" altLang="en-US" sz="3000" b="1" u="sng" dirty="0">
              <a:solidFill>
                <a:srgbClr val="666633"/>
              </a:solidFill>
            </a:endParaRPr>
          </a:p>
        </p:txBody>
      </p:sp>
      <p:sp>
        <p:nvSpPr>
          <p:cNvPr id="16386" name="Content Placeholder 2"/>
          <p:cNvSpPr>
            <a:spLocks noGrp="1"/>
          </p:cNvSpPr>
          <p:nvPr>
            <p:ph idx="1"/>
          </p:nvPr>
        </p:nvSpPr>
        <p:spPr>
          <a:xfrm>
            <a:off x="432289" y="1920944"/>
            <a:ext cx="8159262" cy="3235569"/>
          </a:xfrm>
        </p:spPr>
        <p:txBody>
          <a:bodyPr/>
          <a:lstStyle/>
          <a:p>
            <a:pPr marL="422041" lvl="1" indent="0">
              <a:buNone/>
            </a:pPr>
            <a:endParaRPr lang="en-US" altLang="en-US" dirty="0"/>
          </a:p>
          <a:p>
            <a:pPr marL="422041" lvl="1" indent="0">
              <a:buNone/>
            </a:pPr>
            <a:r>
              <a:rPr lang="en-US" altLang="en-US" b="1" dirty="0"/>
              <a:t>References: </a:t>
            </a:r>
          </a:p>
          <a:p>
            <a:pPr marL="422041" lvl="1" indent="0">
              <a:buFont typeface="Wingdings" charset="2"/>
              <a:buAutoNum type="arabicPeriod"/>
            </a:pPr>
            <a:r>
              <a:rPr lang="en-GB" altLang="en-US" sz="2031" dirty="0">
                <a:solidFill>
                  <a:srgbClr val="000000"/>
                </a:solidFill>
              </a:rPr>
              <a:t>G. </a:t>
            </a:r>
            <a:r>
              <a:rPr lang="en-GB" altLang="en-US" sz="2031" dirty="0" err="1">
                <a:solidFill>
                  <a:srgbClr val="000000"/>
                </a:solidFill>
              </a:rPr>
              <a:t>Coulouris</a:t>
            </a:r>
            <a:r>
              <a:rPr lang="en-GB" altLang="en-US" sz="2031" dirty="0">
                <a:solidFill>
                  <a:srgbClr val="000000"/>
                </a:solidFill>
              </a:rPr>
              <a:t>, J. </a:t>
            </a:r>
            <a:r>
              <a:rPr lang="en-GB" altLang="en-US" sz="2031" dirty="0" err="1">
                <a:solidFill>
                  <a:srgbClr val="000000"/>
                </a:solidFill>
              </a:rPr>
              <a:t>Dollimore</a:t>
            </a:r>
            <a:r>
              <a:rPr lang="en-GB" altLang="en-US" sz="2031" dirty="0">
                <a:solidFill>
                  <a:srgbClr val="000000"/>
                </a:solidFill>
              </a:rPr>
              <a:t> and T. </a:t>
            </a:r>
            <a:r>
              <a:rPr lang="en-GB" altLang="en-US" sz="2031" dirty="0" err="1">
                <a:solidFill>
                  <a:srgbClr val="000000"/>
                </a:solidFill>
              </a:rPr>
              <a:t>Kindberg</a:t>
            </a:r>
            <a:r>
              <a:rPr lang="en-GB" altLang="en-US" sz="2031" dirty="0">
                <a:solidFill>
                  <a:srgbClr val="000000"/>
                </a:solidFill>
              </a:rPr>
              <a:t>; </a:t>
            </a:r>
            <a:r>
              <a:rPr lang="en-GB" altLang="en-US" sz="2031" b="1" dirty="0">
                <a:solidFill>
                  <a:srgbClr val="000000"/>
                </a:solidFill>
              </a:rPr>
              <a:t>Distributed Systems Concepts and Design,4</a:t>
            </a:r>
            <a:r>
              <a:rPr lang="en-GB" altLang="en-US" sz="2031" b="1" baseline="30000" dirty="0">
                <a:solidFill>
                  <a:srgbClr val="000000"/>
                </a:solidFill>
              </a:rPr>
              <a:t>th</a:t>
            </a:r>
            <a:r>
              <a:rPr lang="en-GB" altLang="en-US" sz="2031" b="1" dirty="0">
                <a:solidFill>
                  <a:srgbClr val="000000"/>
                </a:solidFill>
              </a:rPr>
              <a:t> Edition.</a:t>
            </a:r>
          </a:p>
          <a:p>
            <a:pPr marL="422041" lvl="1" indent="0">
              <a:buFont typeface="Wingdings" charset="2"/>
              <a:buAutoNum type="arabicPeriod"/>
            </a:pPr>
            <a:r>
              <a:rPr lang="en-GB" altLang="en-US" sz="2031" dirty="0"/>
              <a:t>Andrew S. </a:t>
            </a:r>
            <a:r>
              <a:rPr lang="en-GB" altLang="en-US" sz="2031" dirty="0" err="1"/>
              <a:t>Tanenbaum</a:t>
            </a:r>
            <a:r>
              <a:rPr lang="en-GB" altLang="en-US" sz="2031" dirty="0"/>
              <a:t> and Maarten van Steen</a:t>
            </a:r>
            <a:r>
              <a:rPr lang="en-GB" altLang="en-US" sz="2031" b="1" dirty="0">
                <a:solidFill>
                  <a:srgbClr val="000000"/>
                </a:solidFill>
              </a:rPr>
              <a:t>; </a:t>
            </a:r>
            <a:r>
              <a:rPr lang="en-GB" altLang="en-US" sz="2031" b="1" dirty="0"/>
              <a:t>Distributed Systems: Principles and Paradigms, 2</a:t>
            </a:r>
            <a:r>
              <a:rPr lang="en-GB" altLang="en-US" sz="2031" b="1" baseline="30000" dirty="0"/>
              <a:t>nd</a:t>
            </a:r>
            <a:r>
              <a:rPr lang="en-GB" altLang="en-US" sz="2031" b="1" dirty="0"/>
              <a:t> Edition.</a:t>
            </a:r>
          </a:p>
          <a:p>
            <a:pPr marL="422041" lvl="1" indent="0">
              <a:buNone/>
            </a:pPr>
            <a:endParaRPr lang="en-US" altLang="en-US" dirty="0"/>
          </a:p>
        </p:txBody>
      </p:sp>
      <p:sp>
        <p:nvSpPr>
          <p:cNvPr id="16387" name="Slide Number Placeholder 3"/>
          <p:cNvSpPr>
            <a:spLocks noGrp="1"/>
          </p:cNvSpPr>
          <p:nvPr>
            <p:ph type="sldNum" sz="quarter" idx="12"/>
          </p:nvPr>
        </p:nvSpPr>
        <p:spPr>
          <a:xfrm>
            <a:off x="1981200" y="6172200"/>
            <a:ext cx="5562600" cy="2637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charset="2"/>
              <a:buChar char="z"/>
              <a:defRPr kumimoji="1" sz="2585">
                <a:solidFill>
                  <a:schemeClr val="hlink"/>
                </a:solidFill>
                <a:latin typeface="Arial" charset="0"/>
              </a:defRPr>
            </a:lvl1pPr>
            <a:lvl2pPr marL="685817" indent="-263776">
              <a:spcBef>
                <a:spcPct val="20000"/>
              </a:spcBef>
              <a:buClr>
                <a:schemeClr val="accent2"/>
              </a:buClr>
              <a:buFont typeface="Monotype Sorts" charset="2"/>
              <a:buChar char="y"/>
              <a:defRPr kumimoji="1" sz="2215">
                <a:solidFill>
                  <a:schemeClr val="hlink"/>
                </a:solidFill>
                <a:latin typeface="Arial" charset="0"/>
              </a:defRPr>
            </a:lvl2pPr>
            <a:lvl3pPr marL="1055103" indent="-211021">
              <a:spcBef>
                <a:spcPct val="20000"/>
              </a:spcBef>
              <a:buClr>
                <a:schemeClr val="accent2"/>
              </a:buClr>
              <a:buFont typeface="Monotype Sorts" charset="2"/>
              <a:buChar char="x"/>
              <a:defRPr kumimoji="1">
                <a:solidFill>
                  <a:schemeClr val="hlink"/>
                </a:solidFill>
                <a:latin typeface="Arial" charset="0"/>
              </a:defRPr>
            </a:lvl3pPr>
            <a:lvl4pPr marL="1477145" indent="-211021">
              <a:spcBef>
                <a:spcPct val="20000"/>
              </a:spcBef>
              <a:buClr>
                <a:schemeClr val="accent2"/>
              </a:buClr>
              <a:buChar char="•"/>
              <a:defRPr kumimoji="1">
                <a:solidFill>
                  <a:schemeClr val="hlink"/>
                </a:solidFill>
                <a:latin typeface="Arial" charset="0"/>
              </a:defRPr>
            </a:lvl4pPr>
            <a:lvl5pPr marL="1899186" indent="-211021">
              <a:spcBef>
                <a:spcPct val="20000"/>
              </a:spcBef>
              <a:buClr>
                <a:schemeClr val="accent2"/>
              </a:buClr>
              <a:buChar char="–"/>
              <a:defRPr kumimoji="1">
                <a:solidFill>
                  <a:schemeClr val="hlink"/>
                </a:solidFill>
                <a:latin typeface="Arial" charset="0"/>
              </a:defRPr>
            </a:lvl5pPr>
            <a:lvl6pPr marL="2321227" indent="-211021" eaLnBrk="0" fontAlgn="base" hangingPunct="0">
              <a:spcBef>
                <a:spcPct val="20000"/>
              </a:spcBef>
              <a:spcAft>
                <a:spcPct val="0"/>
              </a:spcAft>
              <a:buClr>
                <a:schemeClr val="accent2"/>
              </a:buClr>
              <a:buChar char="–"/>
              <a:defRPr kumimoji="1">
                <a:solidFill>
                  <a:schemeClr val="hlink"/>
                </a:solidFill>
                <a:latin typeface="Arial" charset="0"/>
              </a:defRPr>
            </a:lvl6pPr>
            <a:lvl7pPr marL="2743269" indent="-211021" eaLnBrk="0" fontAlgn="base" hangingPunct="0">
              <a:spcBef>
                <a:spcPct val="20000"/>
              </a:spcBef>
              <a:spcAft>
                <a:spcPct val="0"/>
              </a:spcAft>
              <a:buClr>
                <a:schemeClr val="accent2"/>
              </a:buClr>
              <a:buChar char="–"/>
              <a:defRPr kumimoji="1">
                <a:solidFill>
                  <a:schemeClr val="hlink"/>
                </a:solidFill>
                <a:latin typeface="Arial" charset="0"/>
              </a:defRPr>
            </a:lvl7pPr>
            <a:lvl8pPr marL="3165310" indent="-211021" eaLnBrk="0" fontAlgn="base" hangingPunct="0">
              <a:spcBef>
                <a:spcPct val="20000"/>
              </a:spcBef>
              <a:spcAft>
                <a:spcPct val="0"/>
              </a:spcAft>
              <a:buClr>
                <a:schemeClr val="accent2"/>
              </a:buClr>
              <a:buChar char="–"/>
              <a:defRPr kumimoji="1">
                <a:solidFill>
                  <a:schemeClr val="hlink"/>
                </a:solidFill>
                <a:latin typeface="Arial" charset="0"/>
              </a:defRPr>
            </a:lvl8pPr>
            <a:lvl9pPr marL="3587351" indent="-211021" eaLnBrk="0" fontAlgn="base" hangingPunct="0">
              <a:spcBef>
                <a:spcPct val="20000"/>
              </a:spcBef>
              <a:spcAft>
                <a:spcPct val="0"/>
              </a:spcAft>
              <a:buClr>
                <a:schemeClr val="accent2"/>
              </a:buClr>
              <a:buChar char="–"/>
              <a:defRPr kumimoji="1">
                <a:solidFill>
                  <a:schemeClr val="hlink"/>
                </a:solidFill>
                <a:latin typeface="Arial" charset="0"/>
              </a:defRPr>
            </a:lvl9pPr>
          </a:lstStyle>
          <a:p>
            <a:pPr algn="ctr">
              <a:spcBef>
                <a:spcPct val="0"/>
              </a:spcBef>
              <a:buClrTx/>
              <a:buFontTx/>
              <a:buNone/>
            </a:pPr>
            <a:fld id="{32C38EC6-EC2E-294A-A183-F467FE124CA0}" type="slidenum">
              <a:rPr kumimoji="0" lang="en-US" altLang="en-US" sz="1292">
                <a:solidFill>
                  <a:schemeClr val="tx1"/>
                </a:solidFill>
                <a:ea typeface="Arial" charset="0"/>
                <a:cs typeface="Arial" charset="0"/>
              </a:rPr>
              <a:pPr algn="ctr">
                <a:spcBef>
                  <a:spcPct val="0"/>
                </a:spcBef>
                <a:buClrTx/>
                <a:buFontTx/>
                <a:buNone/>
              </a:pPr>
              <a:t>2</a:t>
            </a:fld>
            <a:endParaRPr kumimoji="0" lang="en-US" altLang="en-US" sz="1292">
              <a:solidFill>
                <a:schemeClr val="tx1"/>
              </a:solidFill>
              <a:ea typeface="Arial" charset="0"/>
              <a:cs typeface="Arial" charset="0"/>
            </a:endParaRPr>
          </a:p>
        </p:txBody>
      </p:sp>
      <p:sp>
        <p:nvSpPr>
          <p:cNvPr id="5" name="Footer Placeholder 4"/>
          <p:cNvSpPr>
            <a:spLocks noGrp="1"/>
          </p:cNvSpPr>
          <p:nvPr>
            <p:ph type="ftr" sz="quarter" idx="11"/>
          </p:nvPr>
        </p:nvSpPr>
        <p:spPr>
          <a:xfrm>
            <a:off x="432289" y="6172200"/>
            <a:ext cx="1472711" cy="263769"/>
          </a:xfrm>
        </p:spPr>
        <p:txBody>
          <a:bodyPr/>
          <a:lstStyle/>
          <a:p>
            <a:pPr algn="l">
              <a:defRPr/>
            </a:pPr>
            <a:r>
              <a:rPr lang="en-US" sz="1292" smtClean="0">
                <a:solidFill>
                  <a:schemeClr val="bg2"/>
                </a:solidFill>
              </a:rPr>
              <a:t>Distributed System(DS)</a:t>
            </a:r>
            <a:endParaRPr lang="en-US" sz="1292">
              <a:solidFill>
                <a:schemeClr val="bg2"/>
              </a:solidFill>
            </a:endParaRPr>
          </a:p>
        </p:txBody>
      </p:sp>
    </p:spTree>
    <p:extLst>
      <p:ext uri="{BB962C8B-B14F-4D97-AF65-F5344CB8AC3E}">
        <p14:creationId xmlns:p14="http://schemas.microsoft.com/office/powerpoint/2010/main" val="1799906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1AD703D5-E24D-7E41-96B6-3D2714365E52}" type="slidenum">
              <a:rPr lang="en-US" altLang="en-US">
                <a:latin typeface="Arial" charset="0"/>
              </a:rPr>
              <a:pPr eaLnBrk="1" hangingPunct="1"/>
              <a:t>20</a:t>
            </a:fld>
            <a:endParaRPr lang="en-US" altLang="en-US">
              <a:latin typeface="Arial" charset="0"/>
            </a:endParaRPr>
          </a:p>
        </p:txBody>
      </p:sp>
      <p:graphicFrame>
        <p:nvGraphicFramePr>
          <p:cNvPr id="47134" name="Group 30"/>
          <p:cNvGraphicFramePr>
            <a:graphicFrameLocks noGrp="1"/>
          </p:cNvGraphicFramePr>
          <p:nvPr/>
        </p:nvGraphicFramePr>
        <p:xfrm>
          <a:off x="1066800" y="1447800"/>
          <a:ext cx="7467600" cy="2325688"/>
        </p:xfrm>
        <a:graphic>
          <a:graphicData uri="http://schemas.openxmlformats.org/drawingml/2006/table">
            <a:tbl>
              <a:tblPr/>
              <a:tblGrid>
                <a:gridCol w="3074988"/>
                <a:gridCol w="4392612"/>
              </a:tblGrid>
              <a:tr h="8382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Times New Roman" charset="0"/>
                          <a:cs typeface="Times New Roman" charset="0"/>
                        </a:rPr>
                        <a:t>For one object</a:t>
                      </a:r>
                      <a:endParaRPr kumimoji="0" lang="en-US" altLang="en-US" sz="36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Lock requested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Read                                     Write</a:t>
                      </a:r>
                      <a:endParaRPr kumimoji="0" lang="en-US" altLang="en-US" sz="32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87488">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Lock already set          none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                                    read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                                    write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OK                                    OK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OK                                    wait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Arial" charset="0"/>
                          <a:cs typeface="Arial" charset="0"/>
                        </a:rPr>
                        <a:t>Wait                                  wait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542" name="Text Box 16"/>
          <p:cNvSpPr txBox="1">
            <a:spLocks noChangeArrowheads="1"/>
          </p:cNvSpPr>
          <p:nvPr/>
        </p:nvSpPr>
        <p:spPr bwMode="auto">
          <a:xfrm>
            <a:off x="1295400" y="3048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spcBef>
                <a:spcPct val="50000"/>
              </a:spcBef>
            </a:pPr>
            <a:r>
              <a:rPr lang="en-US" altLang="en-US" sz="2400">
                <a:solidFill>
                  <a:srgbClr val="FF0000"/>
                </a:solidFill>
              </a:rPr>
              <a:t>Lock compatibility</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740226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FF435780-759E-124B-BE6F-9400E7F2AD73}" type="slidenum">
              <a:rPr lang="en-US" altLang="en-US">
                <a:latin typeface="Arial" charset="0"/>
              </a:rPr>
              <a:pPr eaLnBrk="1" hangingPunct="1"/>
              <a:t>21</a:t>
            </a:fld>
            <a:endParaRPr lang="en-US" altLang="en-US">
              <a:latin typeface="Arial" charset="0"/>
            </a:endParaRPr>
          </a:p>
        </p:txBody>
      </p:sp>
      <p:graphicFrame>
        <p:nvGraphicFramePr>
          <p:cNvPr id="42011" name="Group 27"/>
          <p:cNvGraphicFramePr>
            <a:graphicFrameLocks noGrp="1"/>
          </p:cNvGraphicFramePr>
          <p:nvPr>
            <p:extLst>
              <p:ext uri="{D42A27DB-BD31-4B8C-83A1-F6EECF244321}">
                <p14:modId xmlns:p14="http://schemas.microsoft.com/office/powerpoint/2010/main" val="349607452"/>
              </p:ext>
            </p:extLst>
          </p:nvPr>
        </p:nvGraphicFramePr>
        <p:xfrm>
          <a:off x="1048753" y="1787685"/>
          <a:ext cx="6781800" cy="3688080"/>
        </p:xfrm>
        <a:graphic>
          <a:graphicData uri="http://schemas.openxmlformats.org/drawingml/2006/table">
            <a:tbl>
              <a:tblPr/>
              <a:tblGrid>
                <a:gridCol w="3309938"/>
                <a:gridCol w="3471862"/>
              </a:tblGrid>
              <a:tr h="3810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T</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U</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2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balance = b.getBalance( );</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b.setBalance(balance*1.1);</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a.withdraw(balance/10);</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balance = b.getBalance( );</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b.setBalance(balance*1.1);</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c.withdraw(balance/10);</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68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openTransaction</a:t>
                      </a: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     lock B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b.setBalance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a.withdraw</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(balance/10);         lock 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closeTransaction</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unlock A,B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openTransaction</a:t>
                      </a: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     wait for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T’lock</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on B</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b.setBalance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(balance*1.1);     lock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c.withdraw</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(balance/10) ;         lock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Times New Roman" charset="0"/>
                          <a:ea typeface="Times New Roman" charset="0"/>
                          <a:cs typeface="Times New Roman" charset="0"/>
                        </a:rPr>
                        <a:t>closeTransaction</a:t>
                      </a:r>
                      <a:r>
                        <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rPr>
                        <a:t>                           unlock B,C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97" name="Text Box 28"/>
          <p:cNvSpPr txBox="1">
            <a:spLocks noChangeArrowheads="1"/>
          </p:cNvSpPr>
          <p:nvPr/>
        </p:nvSpPr>
        <p:spPr bwMode="auto">
          <a:xfrm>
            <a:off x="990600" y="3048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spcBef>
                <a:spcPct val="50000"/>
              </a:spcBef>
            </a:pPr>
            <a:r>
              <a:rPr lang="en-US" altLang="en-US" sz="2400" b="1" dirty="0">
                <a:solidFill>
                  <a:srgbClr val="FF0000"/>
                </a:solidFill>
              </a:rPr>
              <a:t>Transaction T and U with exclusive(write) locks.</a:t>
            </a:r>
          </a:p>
        </p:txBody>
      </p:sp>
      <p:sp>
        <p:nvSpPr>
          <p:cNvPr id="20498" name="Text Box 28"/>
          <p:cNvSpPr txBox="1">
            <a:spLocks noChangeArrowheads="1"/>
          </p:cNvSpPr>
          <p:nvPr/>
        </p:nvSpPr>
        <p:spPr bwMode="auto">
          <a:xfrm>
            <a:off x="858253" y="1079660"/>
            <a:ext cx="716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spcBef>
                <a:spcPct val="50000"/>
              </a:spcBef>
            </a:pPr>
            <a:r>
              <a:rPr lang="en-IN" altLang="en-US" sz="2000"/>
              <a:t>Both Read and write operations are blocked under exclusive locks.</a:t>
            </a:r>
            <a:endParaRPr lang="en-US" altLang="en-US" sz="2000"/>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951271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21CC85D8-FDD8-BF49-B7CC-C32D86B78F63}" type="slidenum">
              <a:rPr lang="en-US" altLang="en-US">
                <a:latin typeface="Arial" charset="0"/>
              </a:rPr>
              <a:pPr eaLnBrk="1" hangingPunct="1"/>
              <a:t>22</a:t>
            </a:fld>
            <a:endParaRPr lang="en-US" altLang="en-US">
              <a:latin typeface="Arial" charset="0"/>
            </a:endParaRPr>
          </a:p>
        </p:txBody>
      </p:sp>
      <p:sp>
        <p:nvSpPr>
          <p:cNvPr id="23555" name="Rectangle 4"/>
          <p:cNvSpPr>
            <a:spLocks noGrp="1" noChangeArrowheads="1"/>
          </p:cNvSpPr>
          <p:nvPr>
            <p:ph type="title"/>
          </p:nvPr>
        </p:nvSpPr>
        <p:spPr>
          <a:xfrm>
            <a:off x="0" y="274638"/>
            <a:ext cx="8686800" cy="1143000"/>
          </a:xfrm>
        </p:spPr>
        <p:txBody>
          <a:bodyPr>
            <a:normAutofit fontScale="90000"/>
          </a:bodyPr>
          <a:lstStyle/>
          <a:p>
            <a:pPr eaLnBrk="1" hangingPunct="1"/>
            <a:r>
              <a:rPr lang="en-US" altLang="en-US">
                <a:solidFill>
                  <a:srgbClr val="FF0000"/>
                </a:solidFill>
              </a:rPr>
              <a:t>Use of lock in two-phase locking:</a:t>
            </a:r>
            <a:br>
              <a:rPr lang="en-US" altLang="en-US">
                <a:solidFill>
                  <a:srgbClr val="FF0000"/>
                </a:solidFill>
              </a:rPr>
            </a:br>
            <a:endParaRPr lang="en-US" altLang="en-US">
              <a:solidFill>
                <a:srgbClr val="FF0000"/>
              </a:solidFill>
            </a:endParaRPr>
          </a:p>
        </p:txBody>
      </p:sp>
      <p:sp>
        <p:nvSpPr>
          <p:cNvPr id="23556" name="Rectangle 5"/>
          <p:cNvSpPr>
            <a:spLocks noGrp="1" noChangeArrowheads="1"/>
          </p:cNvSpPr>
          <p:nvPr>
            <p:ph type="body" idx="1"/>
          </p:nvPr>
        </p:nvSpPr>
        <p:spPr>
          <a:xfrm>
            <a:off x="304800" y="990600"/>
            <a:ext cx="8610600" cy="4724400"/>
          </a:xfrm>
        </p:spPr>
        <p:txBody>
          <a:bodyPr>
            <a:noAutofit/>
          </a:bodyPr>
          <a:lstStyle/>
          <a:p>
            <a:pPr marL="457200" indent="-457200" eaLnBrk="1" hangingPunct="1">
              <a:lnSpc>
                <a:spcPct val="80000"/>
              </a:lnSpc>
              <a:buFontTx/>
              <a:buAutoNum type="arabicPeriod"/>
            </a:pPr>
            <a:r>
              <a:rPr lang="en-US" altLang="en-US" dirty="0" smtClean="0"/>
              <a:t>When </a:t>
            </a:r>
            <a:r>
              <a:rPr lang="en-US" altLang="en-US" dirty="0"/>
              <a:t>an operation accesses an objects within a transaction</a:t>
            </a:r>
            <a:r>
              <a:rPr lang="en-US" altLang="en-US" dirty="0" smtClean="0"/>
              <a:t>:</a:t>
            </a:r>
          </a:p>
          <a:p>
            <a:pPr marL="457200" indent="-457200" eaLnBrk="1" hangingPunct="1">
              <a:lnSpc>
                <a:spcPct val="80000"/>
              </a:lnSpc>
              <a:buAutoNum type="alphaLcParenBoth"/>
            </a:pPr>
            <a:r>
              <a:rPr lang="en-US" altLang="en-US" dirty="0" smtClean="0"/>
              <a:t>if </a:t>
            </a:r>
            <a:r>
              <a:rPr lang="en-US" altLang="en-US" dirty="0"/>
              <a:t>the object is not already lock, it is locked and the operation proceeds.</a:t>
            </a:r>
          </a:p>
          <a:p>
            <a:pPr marL="457200" indent="-457200" eaLnBrk="1" hangingPunct="1">
              <a:lnSpc>
                <a:spcPct val="80000"/>
              </a:lnSpc>
              <a:buFontTx/>
              <a:buAutoNum type="alphaLcParenBoth"/>
            </a:pPr>
            <a:r>
              <a:rPr lang="en-US" altLang="en-US" dirty="0" smtClean="0"/>
              <a:t>if </a:t>
            </a:r>
            <a:r>
              <a:rPr lang="en-US" altLang="en-US" dirty="0"/>
              <a:t>the object has a conflicting lock set by another transaction, </a:t>
            </a:r>
            <a:r>
              <a:rPr lang="en-US" altLang="en-US" dirty="0" smtClean="0"/>
              <a:t>the transaction </a:t>
            </a:r>
            <a:r>
              <a:rPr lang="en-US" altLang="en-US" dirty="0"/>
              <a:t>must wait until it is unlocked</a:t>
            </a:r>
            <a:r>
              <a:rPr lang="en-US" altLang="en-US" dirty="0" smtClean="0"/>
              <a:t>.</a:t>
            </a:r>
          </a:p>
          <a:p>
            <a:pPr marL="457200" indent="-457200" eaLnBrk="1" hangingPunct="1">
              <a:lnSpc>
                <a:spcPct val="80000"/>
              </a:lnSpc>
              <a:buFontTx/>
              <a:buAutoNum type="alphaLcParenBoth"/>
            </a:pPr>
            <a:r>
              <a:rPr lang="en-US" altLang="en-US" dirty="0" smtClean="0"/>
              <a:t>if </a:t>
            </a:r>
            <a:r>
              <a:rPr lang="en-US" altLang="en-US" dirty="0"/>
              <a:t>the object has a non-conflicting lock set by another transaction, the lock is shared and the operation proceeds</a:t>
            </a:r>
            <a:r>
              <a:rPr lang="en-US" altLang="en-US" dirty="0" smtClean="0"/>
              <a:t>.</a:t>
            </a:r>
          </a:p>
          <a:p>
            <a:pPr marL="457200" indent="-457200" eaLnBrk="1" hangingPunct="1">
              <a:lnSpc>
                <a:spcPct val="80000"/>
              </a:lnSpc>
              <a:buFontTx/>
              <a:buAutoNum type="alphaLcParenBoth"/>
            </a:pPr>
            <a:r>
              <a:rPr lang="en-US" altLang="en-US" dirty="0" smtClean="0"/>
              <a:t>if </a:t>
            </a:r>
            <a:r>
              <a:rPr lang="en-US" altLang="en-US" dirty="0"/>
              <a:t>the object has already been locked in the same transaction, the lock will be promoted if necessary and the operation proceeds. (Where promotion is prevented by a conflicting lock, rule (b) is used).</a:t>
            </a:r>
          </a:p>
          <a:p>
            <a:pPr eaLnBrk="1" hangingPunct="1">
              <a:lnSpc>
                <a:spcPct val="80000"/>
              </a:lnSpc>
              <a:buFontTx/>
              <a:buNone/>
            </a:pPr>
            <a:r>
              <a:rPr lang="en-US" altLang="en-US" dirty="0"/>
              <a:t>   </a:t>
            </a:r>
          </a:p>
          <a:p>
            <a:pPr marL="514350" indent="-514350" eaLnBrk="1" hangingPunct="1">
              <a:lnSpc>
                <a:spcPct val="80000"/>
              </a:lnSpc>
              <a:buFont typeface="+mj-lt"/>
              <a:buAutoNum type="arabicPeriod" startAt="2"/>
            </a:pPr>
            <a:r>
              <a:rPr lang="en-US" altLang="en-US" dirty="0" smtClean="0"/>
              <a:t>When </a:t>
            </a:r>
            <a:r>
              <a:rPr lang="en-US" altLang="en-US" dirty="0"/>
              <a:t>a transaction is committed or aborted, the server unlocks all objects it locked for the transaction.</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068540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95483" y="655638"/>
            <a:ext cx="7772400" cy="715962"/>
          </a:xfrm>
        </p:spPr>
        <p:txBody>
          <a:bodyPr>
            <a:normAutofit fontScale="90000"/>
          </a:bodyPr>
          <a:lstStyle/>
          <a:p>
            <a:pPr eaLnBrk="1" hangingPunct="1"/>
            <a:r>
              <a:rPr lang="en-US" altLang="en-US">
                <a:solidFill>
                  <a:srgbClr val="FF0000"/>
                </a:solidFill>
              </a:rPr>
              <a:t>METHOD FOR CONCURRENT CONTROL</a:t>
            </a:r>
          </a:p>
        </p:txBody>
      </p:sp>
      <p:sp>
        <p:nvSpPr>
          <p:cNvPr id="24579" name="Rectangle 3"/>
          <p:cNvSpPr>
            <a:spLocks noGrp="1" noChangeArrowheads="1"/>
          </p:cNvSpPr>
          <p:nvPr>
            <p:ph idx="1"/>
          </p:nvPr>
        </p:nvSpPr>
        <p:spPr/>
        <p:txBody>
          <a:bodyPr>
            <a:normAutofit/>
          </a:bodyPr>
          <a:lstStyle/>
          <a:p>
            <a:pPr eaLnBrk="1" hangingPunct="1">
              <a:lnSpc>
                <a:spcPct val="90000"/>
              </a:lnSpc>
            </a:pPr>
            <a:r>
              <a:rPr lang="en-US" altLang="en-US" sz="2800" dirty="0"/>
              <a:t>Locking rule for nested transactions:</a:t>
            </a:r>
          </a:p>
          <a:p>
            <a:pPr lvl="1" eaLnBrk="1" hangingPunct="1">
              <a:lnSpc>
                <a:spcPct val="90000"/>
              </a:lnSpc>
            </a:pPr>
            <a:r>
              <a:rPr lang="en-US" altLang="en-US" sz="2800" dirty="0"/>
              <a:t>Locks that are acquired by a successful </a:t>
            </a:r>
            <a:r>
              <a:rPr lang="en-US" altLang="en-US" sz="2800" dirty="0" err="1"/>
              <a:t>subtransaction</a:t>
            </a:r>
            <a:r>
              <a:rPr lang="en-US" altLang="en-US" sz="2800" dirty="0"/>
              <a:t> is inherited by its parent &amp; ancestors when it completes. Locks held until top-level transaction commits/aborts.</a:t>
            </a:r>
          </a:p>
          <a:p>
            <a:pPr lvl="1" eaLnBrk="1" hangingPunct="1">
              <a:lnSpc>
                <a:spcPct val="90000"/>
              </a:lnSpc>
            </a:pPr>
            <a:r>
              <a:rPr lang="en-US" altLang="en-US" sz="2800" dirty="0"/>
              <a:t>Parent transactions are not allowed to run concurrently with their child transactions.</a:t>
            </a:r>
          </a:p>
          <a:p>
            <a:pPr lvl="1" eaLnBrk="1" hangingPunct="1">
              <a:lnSpc>
                <a:spcPct val="90000"/>
              </a:lnSpc>
            </a:pPr>
            <a:r>
              <a:rPr lang="en-US" altLang="en-US" sz="2800" dirty="0" err="1"/>
              <a:t>Subtransactions</a:t>
            </a:r>
            <a:r>
              <a:rPr lang="en-US" altLang="en-US" sz="2800" dirty="0"/>
              <a:t> at the same level are allowed to run concurrently.</a:t>
            </a:r>
          </a:p>
        </p:txBody>
      </p:sp>
      <p:sp>
        <p:nvSpPr>
          <p:cNvPr id="26626"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5D29C227-E96A-7F43-B27B-45443EBAA707}" type="slidenum">
              <a:rPr lang="en-US" altLang="en-US">
                <a:latin typeface="Arial" charset="0"/>
              </a:rPr>
              <a:pPr eaLnBrk="1" hangingPunct="1"/>
              <a:t>23</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775710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6F43D35D-8576-A04E-BADC-6D7AF7DC298D}" type="slidenum">
              <a:rPr lang="en-US" altLang="en-US">
                <a:latin typeface="Arial" charset="0"/>
              </a:rPr>
              <a:pPr eaLnBrk="1" hangingPunct="1"/>
              <a:t>24</a:t>
            </a:fld>
            <a:endParaRPr lang="en-US" altLang="en-US">
              <a:latin typeface="Arial" charset="0"/>
            </a:endParaRPr>
          </a:p>
        </p:txBody>
      </p:sp>
      <p:graphicFrame>
        <p:nvGraphicFramePr>
          <p:cNvPr id="51231" name="Group 31"/>
          <p:cNvGraphicFramePr>
            <a:graphicFrameLocks noGrp="1"/>
          </p:cNvGraphicFramePr>
          <p:nvPr/>
        </p:nvGraphicFramePr>
        <p:xfrm>
          <a:off x="838200" y="1397000"/>
          <a:ext cx="7848600" cy="3306064"/>
        </p:xfrm>
        <a:graphic>
          <a:graphicData uri="http://schemas.openxmlformats.org/drawingml/2006/table">
            <a:tbl>
              <a:tblPr/>
              <a:tblGrid>
                <a:gridCol w="3962400"/>
                <a:gridCol w="3886200"/>
              </a:tblGrid>
              <a:tr h="5080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Transaction 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Arial" charset="0"/>
                          <a:cs typeface="Arial" charset="0"/>
                        </a:rPr>
                        <a:t>Transaction 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Operations                             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Operations                           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4138">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a.deposit(100)         write lock 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b.Withdraw(100)     wait for U’s lock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                                   on B</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b.deposit(200)           write lock B</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a.Withdraw(200)        wait for 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                                   lock on 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ea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17" name="Text Box 32"/>
          <p:cNvSpPr txBox="1">
            <a:spLocks noChangeArrowheads="1"/>
          </p:cNvSpPr>
          <p:nvPr/>
        </p:nvSpPr>
        <p:spPr bwMode="auto">
          <a:xfrm>
            <a:off x="1295400" y="3048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spcBef>
                <a:spcPct val="50000"/>
              </a:spcBef>
            </a:pPr>
            <a:r>
              <a:rPr lang="en-US" altLang="en-US" sz="2400" dirty="0" smtClean="0">
                <a:solidFill>
                  <a:srgbClr val="FF0000"/>
                </a:solidFill>
              </a:rPr>
              <a:t>Deadlock </a:t>
            </a:r>
            <a:r>
              <a:rPr lang="en-US" altLang="en-US" sz="2400" dirty="0">
                <a:solidFill>
                  <a:srgbClr val="FF0000"/>
                </a:solidFill>
              </a:rPr>
              <a:t>with write lock.</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97174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87462" y="541338"/>
            <a:ext cx="7772400" cy="715962"/>
          </a:xfrm>
        </p:spPr>
        <p:txBody>
          <a:bodyPr>
            <a:normAutofit fontScale="90000"/>
          </a:bodyPr>
          <a:lstStyle/>
          <a:p>
            <a:pPr eaLnBrk="1" hangingPunct="1"/>
            <a:r>
              <a:rPr lang="en-US" altLang="en-US">
                <a:solidFill>
                  <a:srgbClr val="FF0000"/>
                </a:solidFill>
              </a:rPr>
              <a:t>METHOD FOR CONCURRENT CONTROL</a:t>
            </a:r>
          </a:p>
        </p:txBody>
      </p:sp>
      <p:sp>
        <p:nvSpPr>
          <p:cNvPr id="26627" name="Rectangle 3"/>
          <p:cNvSpPr>
            <a:spLocks noGrp="1" noChangeArrowheads="1"/>
          </p:cNvSpPr>
          <p:nvPr>
            <p:ph idx="1"/>
          </p:nvPr>
        </p:nvSpPr>
        <p:spPr>
          <a:xfrm>
            <a:off x="304800" y="1447800"/>
            <a:ext cx="8686800" cy="4572000"/>
          </a:xfrm>
        </p:spPr>
        <p:txBody>
          <a:bodyPr>
            <a:normAutofit fontScale="92500" lnSpcReduction="10000"/>
          </a:bodyPr>
          <a:lstStyle/>
          <a:p>
            <a:pPr eaLnBrk="1" hangingPunct="1">
              <a:lnSpc>
                <a:spcPct val="90000"/>
              </a:lnSpc>
            </a:pPr>
            <a:r>
              <a:rPr lang="en-US" altLang="en-US" sz="3000" b="1" dirty="0">
                <a:solidFill>
                  <a:srgbClr val="7030A0"/>
                </a:solidFill>
              </a:rPr>
              <a:t>Deadlock</a:t>
            </a:r>
            <a:r>
              <a:rPr lang="en-US" altLang="en-US" dirty="0"/>
              <a:t>:</a:t>
            </a:r>
          </a:p>
          <a:p>
            <a:pPr lvl="1" eaLnBrk="1" hangingPunct="1">
              <a:lnSpc>
                <a:spcPct val="90000"/>
              </a:lnSpc>
            </a:pPr>
            <a:r>
              <a:rPr lang="en-US" altLang="en-US" dirty="0"/>
              <a:t>Definition: A state in which each member of a group of transactions is waiting for some other member to release a lock.</a:t>
            </a:r>
          </a:p>
          <a:p>
            <a:pPr lvl="1" eaLnBrk="1" hangingPunct="1">
              <a:lnSpc>
                <a:spcPct val="90000"/>
              </a:lnSpc>
            </a:pPr>
            <a:r>
              <a:rPr lang="en-US" altLang="en-US" b="1" dirty="0">
                <a:solidFill>
                  <a:srgbClr val="7030A0"/>
                </a:solidFill>
              </a:rPr>
              <a:t>Prevention</a:t>
            </a:r>
            <a:r>
              <a:rPr lang="en-US" altLang="en-US" dirty="0"/>
              <a:t>:</a:t>
            </a:r>
          </a:p>
          <a:p>
            <a:pPr lvl="2" eaLnBrk="1" hangingPunct="1">
              <a:lnSpc>
                <a:spcPct val="90000"/>
              </a:lnSpc>
            </a:pPr>
            <a:r>
              <a:rPr lang="en-US" altLang="en-US" sz="2400" dirty="0"/>
              <a:t>Lock all the objects used by a transaction when it starts </a:t>
            </a:r>
            <a:r>
              <a:rPr lang="en-US" altLang="en-US" sz="2400" dirty="0">
                <a:sym typeface="Wingdings" charset="2"/>
              </a:rPr>
              <a:t> not a good way.</a:t>
            </a:r>
          </a:p>
          <a:p>
            <a:pPr lvl="2" eaLnBrk="1" hangingPunct="1">
              <a:lnSpc>
                <a:spcPct val="90000"/>
              </a:lnSpc>
            </a:pPr>
            <a:r>
              <a:rPr lang="en-US" altLang="en-US" sz="2400" dirty="0"/>
              <a:t>Request locks on objects in a predefined order </a:t>
            </a:r>
            <a:r>
              <a:rPr lang="en-US" altLang="en-US" sz="2400" dirty="0">
                <a:sym typeface="Wingdings" charset="2"/>
              </a:rPr>
              <a:t> premature locking &amp; reduction in concurrency</a:t>
            </a:r>
            <a:r>
              <a:rPr lang="en-US" altLang="en-US" sz="2400" dirty="0" smtClean="0">
                <a:sym typeface="Wingdings" charset="2"/>
              </a:rPr>
              <a:t>.</a:t>
            </a:r>
          </a:p>
          <a:p>
            <a:pPr lvl="1"/>
            <a:r>
              <a:rPr lang="en-US" altLang="en-US" b="1" dirty="0">
                <a:solidFill>
                  <a:srgbClr val="7030A0"/>
                </a:solidFill>
              </a:rPr>
              <a:t>Detection</a:t>
            </a:r>
            <a:r>
              <a:rPr lang="en-US" altLang="en-US" dirty="0"/>
              <a:t>: Finding cycle in a wait-for graph</a:t>
            </a:r>
            <a:r>
              <a:rPr lang="en-US" altLang="en-US" dirty="0">
                <a:sym typeface="Wingdings" charset="2"/>
              </a:rPr>
              <a:t> select a transaction for aborting to break the cycle.</a:t>
            </a:r>
          </a:p>
          <a:p>
            <a:pPr lvl="2"/>
            <a:r>
              <a:rPr lang="en-US" altLang="en-US" sz="2400" dirty="0">
                <a:sym typeface="Wingdings" charset="2"/>
              </a:rPr>
              <a:t>Choice of transaction to be aborted is not simple.</a:t>
            </a:r>
          </a:p>
          <a:p>
            <a:pPr lvl="1"/>
            <a:r>
              <a:rPr lang="en-US" altLang="en-US" b="1" dirty="0">
                <a:solidFill>
                  <a:srgbClr val="7030A0"/>
                </a:solidFill>
              </a:rPr>
              <a:t>Timeouts</a:t>
            </a:r>
            <a:r>
              <a:rPr lang="en-US" altLang="en-US" dirty="0"/>
              <a:t>: each lock is given a limited period in which it is invulnerable.</a:t>
            </a:r>
          </a:p>
          <a:p>
            <a:pPr lvl="2"/>
            <a:r>
              <a:rPr lang="en-US" altLang="en-US" sz="2400" dirty="0"/>
              <a:t>Transaction is sometimes aborted but actually there is no deadlock.</a:t>
            </a:r>
          </a:p>
          <a:p>
            <a:pPr lvl="2"/>
            <a:r>
              <a:rPr lang="en-US" altLang="en-US" sz="2400" dirty="0"/>
              <a:t>Appropriate length of a timeout.</a:t>
            </a:r>
          </a:p>
          <a:p>
            <a:endParaRPr lang="en-US" altLang="en-US" sz="2800" dirty="0"/>
          </a:p>
          <a:p>
            <a:pPr lvl="2" eaLnBrk="1" hangingPunct="1">
              <a:lnSpc>
                <a:spcPct val="90000"/>
              </a:lnSpc>
            </a:pPr>
            <a:endParaRPr lang="en-US" altLang="en-US" dirty="0"/>
          </a:p>
          <a:p>
            <a:pPr lvl="1" eaLnBrk="1" hangingPunct="1">
              <a:lnSpc>
                <a:spcPct val="90000"/>
              </a:lnSpc>
            </a:pPr>
            <a:endParaRPr lang="en-US" altLang="en-US" dirty="0"/>
          </a:p>
        </p:txBody>
      </p:sp>
      <p:sp>
        <p:nvSpPr>
          <p:cNvPr id="28674"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70DC3B56-167C-2E47-A71A-985947EA8850}" type="slidenum">
              <a:rPr lang="en-US" altLang="en-US">
                <a:latin typeface="Arial" charset="0"/>
              </a:rPr>
              <a:pPr eaLnBrk="1" hangingPunct="1"/>
              <a:t>25</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258622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altLang="en-US">
                <a:solidFill>
                  <a:srgbClr val="FF0000"/>
                </a:solidFill>
              </a:rPr>
              <a:t>METHOD FOR CONCURRENT CONTROL</a:t>
            </a:r>
          </a:p>
        </p:txBody>
      </p:sp>
      <p:sp>
        <p:nvSpPr>
          <p:cNvPr id="28675" name="Rectangle 3"/>
          <p:cNvSpPr>
            <a:spLocks noGrp="1" noChangeArrowheads="1"/>
          </p:cNvSpPr>
          <p:nvPr>
            <p:ph idx="1"/>
          </p:nvPr>
        </p:nvSpPr>
        <p:spPr/>
        <p:txBody>
          <a:bodyPr/>
          <a:lstStyle/>
          <a:p>
            <a:pPr eaLnBrk="1" hangingPunct="1"/>
            <a:r>
              <a:rPr lang="en-US" altLang="en-US"/>
              <a:t>Increasing concurrency in locking schema: 2 approaches </a:t>
            </a:r>
          </a:p>
          <a:p>
            <a:pPr lvl="1" eaLnBrk="1" hangingPunct="1"/>
            <a:r>
              <a:rPr lang="en-US" altLang="en-US"/>
              <a:t>Two-version locking: the setting of exclusive locks is delayed until a transaction commits.</a:t>
            </a:r>
          </a:p>
          <a:p>
            <a:pPr lvl="1" eaLnBrk="1" hangingPunct="1"/>
            <a:r>
              <a:rPr lang="en-US" altLang="en-US"/>
              <a:t>Hierarchic locks: mix-granularity locks are used.</a:t>
            </a:r>
          </a:p>
        </p:txBody>
      </p:sp>
      <p:sp>
        <p:nvSpPr>
          <p:cNvPr id="30722"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F45D23A5-0318-9A49-A3D4-0A8CA07397C1}" type="slidenum">
              <a:rPr lang="en-US" altLang="en-US">
                <a:latin typeface="Arial" charset="0"/>
              </a:rPr>
              <a:pPr eaLnBrk="1" hangingPunct="1"/>
              <a:t>26</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229059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191F9404-ACFC-7D4D-A29F-C27D4AEF62E2}" type="slidenum">
              <a:rPr lang="en-US" altLang="en-US">
                <a:latin typeface="Arial" charset="0"/>
              </a:rPr>
              <a:pPr eaLnBrk="1" hangingPunct="1"/>
              <a:t>27</a:t>
            </a:fld>
            <a:endParaRPr lang="en-US" altLang="en-US">
              <a:latin typeface="Arial" charset="0"/>
            </a:endParaRPr>
          </a:p>
        </p:txBody>
      </p:sp>
      <p:graphicFrame>
        <p:nvGraphicFramePr>
          <p:cNvPr id="54295" name="Group 23"/>
          <p:cNvGraphicFramePr>
            <a:graphicFrameLocks noGrp="1"/>
          </p:cNvGraphicFramePr>
          <p:nvPr/>
        </p:nvGraphicFramePr>
        <p:xfrm>
          <a:off x="838200" y="990600"/>
          <a:ext cx="7772400" cy="2363788"/>
        </p:xfrm>
        <a:graphic>
          <a:graphicData uri="http://schemas.openxmlformats.org/drawingml/2006/table">
            <a:tbl>
              <a:tblPr/>
              <a:tblGrid>
                <a:gridCol w="3200400"/>
                <a:gridCol w="4572000"/>
              </a:tblGrid>
              <a:tr h="736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For one object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Lock to be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Read                   write               commit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Lock already set     none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                               read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                               write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                               commit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OK                       OK                   OK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OK                       OK                   wait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OK                       wait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Wait                     wait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10" name="Text Box 20"/>
          <p:cNvSpPr txBox="1">
            <a:spLocks noChangeArrowheads="1"/>
          </p:cNvSpPr>
          <p:nvPr/>
        </p:nvSpPr>
        <p:spPr bwMode="auto">
          <a:xfrm>
            <a:off x="1295400" y="304800"/>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spcBef>
                <a:spcPct val="50000"/>
              </a:spcBef>
            </a:pPr>
            <a:r>
              <a:rPr lang="en-US" altLang="en-US" sz="2800">
                <a:solidFill>
                  <a:srgbClr val="FF0000"/>
                </a:solidFill>
              </a:rPr>
              <a:t>Lock compatibility for two-version locking</a:t>
            </a:r>
          </a:p>
        </p:txBody>
      </p:sp>
      <p:sp>
        <p:nvSpPr>
          <p:cNvPr id="31759" name="Text Box 21"/>
          <p:cNvSpPr txBox="1">
            <a:spLocks noChangeArrowheads="1"/>
          </p:cNvSpPr>
          <p:nvPr/>
        </p:nvSpPr>
        <p:spPr bwMode="auto">
          <a:xfrm>
            <a:off x="304800" y="3521075"/>
            <a:ext cx="8686800" cy="2970044"/>
          </a:xfrm>
          <a:prstGeom prst="rect">
            <a:avLst/>
          </a:prstGeom>
          <a:noFill/>
          <a:ln w="9525">
            <a:noFill/>
            <a:miter lim="800000"/>
            <a:headEnd/>
            <a:tailEnd/>
          </a:ln>
        </p:spPr>
        <p:txBody>
          <a:bodyPr wrap="square">
            <a:spAutoFit/>
          </a:bodyPr>
          <a:lstStyle/>
          <a:p>
            <a:pPr>
              <a:spcBef>
                <a:spcPct val="50000"/>
              </a:spcBef>
              <a:defRPr/>
            </a:pPr>
            <a:r>
              <a:rPr lang="en-US" sz="2200" dirty="0">
                <a:latin typeface="Tahoma" pitchFamily="34" charset="0"/>
                <a:ea typeface="+mn-ea"/>
              </a:rPr>
              <a:t>Two-version locking: </a:t>
            </a:r>
            <a:r>
              <a:rPr lang="en-US" sz="2200" dirty="0">
                <a:solidFill>
                  <a:schemeClr val="accent2">
                    <a:lumMod val="75000"/>
                  </a:schemeClr>
                </a:solidFill>
                <a:latin typeface="Tahoma" pitchFamily="34" charset="0"/>
                <a:ea typeface="+mn-ea"/>
              </a:rPr>
              <a:t>allows one transaction to write tentative versions of objects when other transactions read from the committed version of the same objects</a:t>
            </a:r>
            <a:r>
              <a:rPr lang="en-US" sz="2200" dirty="0" smtClean="0">
                <a:solidFill>
                  <a:schemeClr val="accent2">
                    <a:lumMod val="75000"/>
                  </a:schemeClr>
                </a:solidFill>
                <a:latin typeface="Tahoma" pitchFamily="34" charset="0"/>
                <a:ea typeface="+mn-ea"/>
              </a:rPr>
              <a:t>.</a:t>
            </a:r>
          </a:p>
          <a:p>
            <a:pPr marL="342900" indent="-342900">
              <a:spcBef>
                <a:spcPct val="50000"/>
              </a:spcBef>
              <a:buFontTx/>
              <a:buChar char="-"/>
              <a:defRPr/>
            </a:pPr>
            <a:r>
              <a:rPr lang="en-US" sz="2200" dirty="0" smtClean="0">
                <a:latin typeface="Tahoma" pitchFamily="34" charset="0"/>
                <a:ea typeface="+mn-ea"/>
              </a:rPr>
              <a:t>read </a:t>
            </a:r>
            <a:r>
              <a:rPr lang="en-US" sz="2200" dirty="0">
                <a:latin typeface="Tahoma" pitchFamily="34" charset="0"/>
                <a:ea typeface="+mn-ea"/>
              </a:rPr>
              <a:t>operations are delayed only while the transactions are being committed rather than during entire execution.</a:t>
            </a:r>
          </a:p>
          <a:p>
            <a:pPr marL="342900" indent="-342900">
              <a:spcBef>
                <a:spcPct val="50000"/>
              </a:spcBef>
              <a:buFontTx/>
              <a:buChar char="-"/>
              <a:defRPr/>
            </a:pPr>
            <a:r>
              <a:rPr lang="en-US" sz="2200" dirty="0" smtClean="0">
                <a:latin typeface="Tahoma" pitchFamily="34" charset="0"/>
                <a:ea typeface="+mn-ea"/>
              </a:rPr>
              <a:t>read </a:t>
            </a:r>
            <a:r>
              <a:rPr lang="en-US" sz="2200" dirty="0">
                <a:latin typeface="Tahoma" pitchFamily="34" charset="0"/>
                <a:ea typeface="+mn-ea"/>
              </a:rPr>
              <a:t>operations can cause delay in committing other transactions.</a:t>
            </a:r>
          </a:p>
          <a:p>
            <a:pPr>
              <a:spcBef>
                <a:spcPct val="50000"/>
              </a:spcBef>
              <a:defRPr/>
            </a:pPr>
            <a:endParaRPr lang="en-US" sz="2200" dirty="0">
              <a:latin typeface="Tahoma" pitchFamily="34" charset="0"/>
              <a:ea typeface="+mn-ea"/>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920968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3504" y="463551"/>
            <a:ext cx="7772400" cy="868362"/>
          </a:xfrm>
        </p:spPr>
        <p:txBody>
          <a:bodyPr>
            <a:normAutofit fontScale="90000"/>
          </a:bodyPr>
          <a:lstStyle/>
          <a:p>
            <a:pPr eaLnBrk="1" hangingPunct="1"/>
            <a:r>
              <a:rPr lang="en-US" altLang="en-US" dirty="0">
                <a:solidFill>
                  <a:srgbClr val="FF0000"/>
                </a:solidFill>
              </a:rPr>
              <a:t>METHOD FOR CONCURRENT CONTROL</a:t>
            </a:r>
          </a:p>
        </p:txBody>
      </p:sp>
      <p:sp>
        <p:nvSpPr>
          <p:cNvPr id="33796" name="Rectangle 3"/>
          <p:cNvSpPr>
            <a:spLocks noGrp="1" noChangeArrowheads="1"/>
          </p:cNvSpPr>
          <p:nvPr>
            <p:ph idx="1"/>
          </p:nvPr>
        </p:nvSpPr>
        <p:spPr>
          <a:xfrm>
            <a:off x="0" y="1552492"/>
            <a:ext cx="8915400" cy="4840287"/>
          </a:xfrm>
        </p:spPr>
        <p:txBody>
          <a:bodyPr/>
          <a:lstStyle/>
          <a:p>
            <a:pPr eaLnBrk="1" hangingPunct="1">
              <a:defRPr/>
            </a:pPr>
            <a:r>
              <a:rPr lang="en-US" sz="2800" dirty="0" smtClean="0">
                <a:ea typeface="+mn-ea"/>
              </a:rPr>
              <a:t>Drawbacks of locking:</a:t>
            </a:r>
          </a:p>
          <a:p>
            <a:pPr lvl="1" eaLnBrk="1" hangingPunct="1">
              <a:defRPr/>
            </a:pPr>
            <a:r>
              <a:rPr lang="en-US" sz="2400" dirty="0" smtClean="0"/>
              <a:t>Lock maintenance represents an overhead that is not present in systems that do not support concurrent access to shared data.</a:t>
            </a:r>
          </a:p>
          <a:p>
            <a:pPr lvl="1" eaLnBrk="1" hangingPunct="1">
              <a:defRPr/>
            </a:pPr>
            <a:r>
              <a:rPr lang="en-US" sz="2400" dirty="0" smtClean="0"/>
              <a:t> </a:t>
            </a:r>
            <a:r>
              <a:rPr lang="en-US" sz="2400" dirty="0" smtClean="0">
                <a:solidFill>
                  <a:srgbClr val="7030A0"/>
                </a:solidFill>
              </a:rPr>
              <a:t>Deadlock prevention by locks reduces the </a:t>
            </a:r>
            <a:r>
              <a:rPr lang="en-US" sz="2400" dirty="0" smtClean="0">
                <a:solidFill>
                  <a:srgbClr val="7030A0"/>
                </a:solidFill>
              </a:rPr>
              <a:t>concurrency </a:t>
            </a:r>
            <a:r>
              <a:rPr lang="en-US" sz="2400" dirty="0" smtClean="0"/>
              <a:t>(lock transaction can not use by other until it unlock the transaction). </a:t>
            </a:r>
            <a:r>
              <a:rPr lang="en-US" sz="2400" dirty="0" smtClean="0"/>
              <a:t>Deadlock detection or timeout not wholly satisfactory for use in interactive programs.</a:t>
            </a:r>
          </a:p>
          <a:p>
            <a:pPr lvl="1" eaLnBrk="1" hangingPunct="1">
              <a:defRPr/>
            </a:pPr>
            <a:r>
              <a:rPr lang="en-US" sz="2400" dirty="0" smtClean="0">
                <a:solidFill>
                  <a:srgbClr val="7030A0"/>
                </a:solidFill>
              </a:rPr>
              <a:t>To avoid cascading abort, locks can not be release until the end of transaction </a:t>
            </a:r>
            <a:r>
              <a:rPr lang="en-US" sz="2400" dirty="0" smtClean="0">
                <a:solidFill>
                  <a:srgbClr val="7030A0"/>
                </a:solidFill>
                <a:sym typeface="Wingdings" pitchFamily="2" charset="2"/>
              </a:rPr>
              <a:t> reduce potential concurrency.</a:t>
            </a:r>
            <a:endParaRPr lang="en-US" sz="2400" dirty="0" smtClean="0">
              <a:solidFill>
                <a:srgbClr val="7030A0"/>
              </a:solidFill>
            </a:endParaRPr>
          </a:p>
          <a:p>
            <a:pPr lvl="1" eaLnBrk="1" hangingPunct="1">
              <a:defRPr/>
            </a:pPr>
            <a:endParaRPr lang="en-US" sz="2400" dirty="0" smtClean="0"/>
          </a:p>
        </p:txBody>
      </p:sp>
      <p:sp>
        <p:nvSpPr>
          <p:cNvPr id="32770"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9333DBBC-4CE5-894C-93B7-645E38F180DF}" type="slidenum">
              <a:rPr lang="en-US" altLang="en-US">
                <a:latin typeface="Arial" charset="0"/>
              </a:rPr>
              <a:pPr eaLnBrk="1" hangingPunct="1"/>
              <a:t>28</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620642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0352" y="76200"/>
            <a:ext cx="7772400" cy="639762"/>
          </a:xfrm>
        </p:spPr>
        <p:txBody>
          <a:bodyPr>
            <a:normAutofit fontScale="90000"/>
          </a:bodyPr>
          <a:lstStyle/>
          <a:p>
            <a:pPr eaLnBrk="1" hangingPunct="1"/>
            <a:r>
              <a:rPr lang="en-US" altLang="en-US">
                <a:solidFill>
                  <a:srgbClr val="FF0000"/>
                </a:solidFill>
              </a:rPr>
              <a:t>METHOD FOR CONCURRENT CONTROL</a:t>
            </a:r>
          </a:p>
        </p:txBody>
      </p:sp>
      <p:sp>
        <p:nvSpPr>
          <p:cNvPr id="34820" name="Rectangle 3"/>
          <p:cNvSpPr>
            <a:spLocks noGrp="1" noChangeArrowheads="1"/>
          </p:cNvSpPr>
          <p:nvPr>
            <p:ph idx="1"/>
          </p:nvPr>
        </p:nvSpPr>
        <p:spPr>
          <a:xfrm>
            <a:off x="146304" y="715962"/>
            <a:ext cx="8845296" cy="5303838"/>
          </a:xfrm>
        </p:spPr>
        <p:txBody>
          <a:bodyPr>
            <a:normAutofit/>
          </a:bodyPr>
          <a:lstStyle/>
          <a:p>
            <a:pPr eaLnBrk="1" hangingPunct="1">
              <a:lnSpc>
                <a:spcPct val="90000"/>
              </a:lnSpc>
              <a:defRPr/>
            </a:pPr>
            <a:r>
              <a:rPr lang="en-US" sz="2800" b="1" dirty="0" smtClean="0">
                <a:solidFill>
                  <a:srgbClr val="7030A0"/>
                </a:solidFill>
              </a:rPr>
              <a:t>Optimistic concurrency control:</a:t>
            </a:r>
          </a:p>
          <a:p>
            <a:pPr lvl="1" eaLnBrk="1" hangingPunct="1">
              <a:lnSpc>
                <a:spcPct val="90000"/>
              </a:lnSpc>
              <a:defRPr/>
            </a:pPr>
            <a:r>
              <a:rPr lang="en-US" dirty="0" smtClean="0"/>
              <a:t>Idea: </a:t>
            </a:r>
            <a:r>
              <a:rPr lang="en-US" dirty="0" smtClean="0">
                <a:solidFill>
                  <a:srgbClr val="FF0000"/>
                </a:solidFill>
              </a:rPr>
              <a:t>in most applications, the likelihood of two clients transactions accessing the same object is low.</a:t>
            </a:r>
          </a:p>
          <a:p>
            <a:pPr lvl="1" eaLnBrk="1" hangingPunct="1">
              <a:lnSpc>
                <a:spcPct val="90000"/>
              </a:lnSpc>
              <a:defRPr/>
            </a:pPr>
            <a:r>
              <a:rPr lang="en-US" dirty="0" smtClean="0"/>
              <a:t>Transactions are allowed to proceed as though there were no possibility of conflict with other transactions until the client completes its task and issues a </a:t>
            </a:r>
            <a:r>
              <a:rPr lang="en-US" dirty="0" err="1" smtClean="0"/>
              <a:t>closeTransaction</a:t>
            </a:r>
            <a:r>
              <a:rPr lang="en-US" dirty="0" smtClean="0"/>
              <a:t> request</a:t>
            </a:r>
            <a:r>
              <a:rPr lang="en-US" dirty="0" smtClean="0"/>
              <a:t>.</a:t>
            </a:r>
          </a:p>
          <a:p>
            <a:pPr lvl="1"/>
            <a:r>
              <a:rPr lang="en-US" altLang="en-US" b="1" dirty="0"/>
              <a:t>3 phases of a </a:t>
            </a:r>
            <a:r>
              <a:rPr lang="en-US" altLang="en-US" b="1" dirty="0" smtClean="0"/>
              <a:t>transaction:</a:t>
            </a:r>
          </a:p>
          <a:p>
            <a:pPr lvl="2"/>
            <a:r>
              <a:rPr lang="en-US" altLang="en-US" sz="2200" b="1" dirty="0" smtClean="0">
                <a:solidFill>
                  <a:srgbClr val="7030A0"/>
                </a:solidFill>
              </a:rPr>
              <a:t>Working </a:t>
            </a:r>
            <a:r>
              <a:rPr lang="en-US" altLang="en-US" sz="2200" b="1" dirty="0">
                <a:solidFill>
                  <a:srgbClr val="7030A0"/>
                </a:solidFill>
              </a:rPr>
              <a:t>phase: </a:t>
            </a:r>
            <a:r>
              <a:rPr lang="en-US" altLang="en-US" sz="2200" dirty="0"/>
              <a:t>each transaction has a tentative version of each of the objects that it </a:t>
            </a:r>
            <a:r>
              <a:rPr lang="en-US" altLang="en-US" sz="2200" dirty="0" smtClean="0"/>
              <a:t>updates.</a:t>
            </a:r>
          </a:p>
          <a:p>
            <a:pPr lvl="2"/>
            <a:r>
              <a:rPr lang="en-US" altLang="en-US" sz="2200" b="1" dirty="0" smtClean="0">
                <a:solidFill>
                  <a:srgbClr val="7030A0"/>
                </a:solidFill>
              </a:rPr>
              <a:t>Validation </a:t>
            </a:r>
            <a:r>
              <a:rPr lang="en-US" altLang="en-US" sz="2200" b="1" dirty="0">
                <a:solidFill>
                  <a:srgbClr val="7030A0"/>
                </a:solidFill>
              </a:rPr>
              <a:t>phase: </a:t>
            </a:r>
            <a:r>
              <a:rPr lang="en-US" altLang="en-US" sz="2200" dirty="0"/>
              <a:t>when the </a:t>
            </a:r>
            <a:r>
              <a:rPr lang="en-US" altLang="en-US" sz="2200" dirty="0" err="1"/>
              <a:t>closeTransaction</a:t>
            </a:r>
            <a:r>
              <a:rPr lang="en-US" altLang="en-US" sz="2200" dirty="0"/>
              <a:t> request is received, the transaction is validated to establish whether or not its operations on objects conflict with other transaction.</a:t>
            </a:r>
          </a:p>
          <a:p>
            <a:pPr lvl="2"/>
            <a:r>
              <a:rPr lang="en-US" altLang="en-US" sz="2200" b="1" dirty="0">
                <a:solidFill>
                  <a:srgbClr val="7030A0"/>
                </a:solidFill>
              </a:rPr>
              <a:t>Update phase</a:t>
            </a:r>
            <a:r>
              <a:rPr lang="en-US" altLang="en-US" sz="2200" dirty="0"/>
              <a:t>: changes in tentative versions are made permanent if transaction is validated</a:t>
            </a:r>
          </a:p>
          <a:p>
            <a:pPr lvl="1" eaLnBrk="1" hangingPunct="1">
              <a:lnSpc>
                <a:spcPct val="90000"/>
              </a:lnSpc>
              <a:defRPr/>
            </a:pPr>
            <a:endParaRPr lang="en-US" dirty="0" smtClean="0"/>
          </a:p>
        </p:txBody>
      </p:sp>
      <p:sp>
        <p:nvSpPr>
          <p:cNvPr id="33794"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DA72A936-6CCC-804D-A84C-8BF32DE444C6}" type="slidenum">
              <a:rPr lang="en-US" altLang="en-US">
                <a:latin typeface="Arial" charset="0"/>
              </a:rPr>
              <a:pPr eaLnBrk="1" hangingPunct="1"/>
              <a:t>29</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573652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4" name="Footer Placeholder 3"/>
          <p:cNvSpPr>
            <a:spLocks noGrp="1"/>
          </p:cNvSpPr>
          <p:nvPr>
            <p:ph type="ftr" sz="quarter" idx="11"/>
          </p:nvPr>
        </p:nvSpPr>
        <p:spPr/>
        <p:txBody>
          <a:bodyPr/>
          <a:lstStyle/>
          <a:p>
            <a:r>
              <a:rPr lang="en-US" smtClean="0"/>
              <a:t>Distributed System(DS)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Content Placeholder 5"/>
          <p:cNvSpPr>
            <a:spLocks noGrp="1"/>
          </p:cNvSpPr>
          <p:nvPr>
            <p:ph sz="quarter" idx="1"/>
          </p:nvPr>
        </p:nvSpPr>
        <p:spPr/>
        <p:txBody>
          <a:bodyPr/>
          <a:lstStyle/>
          <a:p>
            <a:pPr marL="0" indent="0">
              <a:buNone/>
            </a:pPr>
            <a:r>
              <a:rPr lang="en-US" dirty="0"/>
              <a:t>6.1. Distributed transactions</a:t>
            </a:r>
          </a:p>
          <a:p>
            <a:pPr marL="0" indent="0">
              <a:buNone/>
            </a:pPr>
            <a:r>
              <a:rPr lang="en-US" dirty="0"/>
              <a:t>6.1.1. Flat and nested transactions</a:t>
            </a:r>
          </a:p>
          <a:p>
            <a:pPr marL="0" indent="0">
              <a:buNone/>
            </a:pPr>
            <a:r>
              <a:rPr lang="en-US" dirty="0"/>
              <a:t>6.1.2. Concurrency control mechanisms</a:t>
            </a:r>
          </a:p>
          <a:p>
            <a:pPr marL="0" indent="0">
              <a:buNone/>
            </a:pPr>
            <a:r>
              <a:rPr lang="nb-NO" dirty="0" smtClean="0"/>
              <a:t>	6.1.2.1</a:t>
            </a:r>
            <a:r>
              <a:rPr lang="nb-NO" dirty="0"/>
              <a:t>. Locks</a:t>
            </a:r>
          </a:p>
          <a:p>
            <a:pPr marL="0" indent="0">
              <a:buNone/>
            </a:pPr>
            <a:r>
              <a:rPr lang="nb-NO" dirty="0" smtClean="0"/>
              <a:t>	6.1.2.2</a:t>
            </a:r>
            <a:r>
              <a:rPr lang="nb-NO" dirty="0"/>
              <a:t>. </a:t>
            </a:r>
            <a:r>
              <a:rPr lang="nb-NO" dirty="0" err="1"/>
              <a:t>Optimistic</a:t>
            </a:r>
            <a:r>
              <a:rPr lang="nb-NO" dirty="0"/>
              <a:t> </a:t>
            </a:r>
            <a:r>
              <a:rPr lang="nb-NO" dirty="0" err="1"/>
              <a:t>concurrency</a:t>
            </a:r>
            <a:r>
              <a:rPr lang="nb-NO" dirty="0"/>
              <a:t> </a:t>
            </a:r>
            <a:r>
              <a:rPr lang="nb-NO" dirty="0" err="1"/>
              <a:t>control</a:t>
            </a:r>
            <a:endParaRPr lang="nb-NO" dirty="0"/>
          </a:p>
          <a:p>
            <a:pPr marL="0" indent="0">
              <a:buNone/>
            </a:pPr>
            <a:r>
              <a:rPr lang="nb-NO" dirty="0" smtClean="0"/>
              <a:t>	6.1.2.3</a:t>
            </a:r>
            <a:r>
              <a:rPr lang="nb-NO" dirty="0"/>
              <a:t>. Timestamp </a:t>
            </a:r>
            <a:r>
              <a:rPr lang="nb-NO" dirty="0" err="1"/>
              <a:t>ordering</a:t>
            </a:r>
            <a:endParaRPr lang="nb-NO" dirty="0"/>
          </a:p>
          <a:p>
            <a:pPr marL="0" indent="0">
              <a:buNone/>
            </a:pPr>
            <a:r>
              <a:rPr lang="nb-NO" dirty="0"/>
              <a:t>6.1.3. Distributed </a:t>
            </a:r>
            <a:r>
              <a:rPr lang="nb-NO" dirty="0" err="1"/>
              <a:t>deadlocks</a:t>
            </a:r>
            <a:endParaRPr lang="nb-NO" dirty="0"/>
          </a:p>
          <a:p>
            <a:pPr marL="0" indent="0">
              <a:buNone/>
            </a:pPr>
            <a:r>
              <a:rPr lang="nb-NO" dirty="0"/>
              <a:t>6.1.4. Atomic </a:t>
            </a:r>
            <a:r>
              <a:rPr lang="nb-NO" dirty="0" err="1"/>
              <a:t>commit</a:t>
            </a:r>
            <a:r>
              <a:rPr lang="nb-NO" dirty="0"/>
              <a:t> </a:t>
            </a:r>
            <a:r>
              <a:rPr lang="nb-NO" dirty="0" err="1"/>
              <a:t>protocols</a:t>
            </a:r>
            <a:endParaRPr lang="en-US" dirty="0"/>
          </a:p>
        </p:txBody>
      </p:sp>
    </p:spTree>
    <p:extLst>
      <p:ext uri="{BB962C8B-B14F-4D97-AF65-F5344CB8AC3E}">
        <p14:creationId xmlns:p14="http://schemas.microsoft.com/office/powerpoint/2010/main" val="1007378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ltLang="en-US">
                <a:solidFill>
                  <a:srgbClr val="FF0000"/>
                </a:solidFill>
              </a:rPr>
              <a:t>METHOD FOR CONCURRENT CONTROL</a:t>
            </a:r>
          </a:p>
        </p:txBody>
      </p:sp>
      <p:sp>
        <p:nvSpPr>
          <p:cNvPr id="36868" name="Rectangle 3"/>
          <p:cNvSpPr>
            <a:spLocks noGrp="1" noChangeArrowheads="1"/>
          </p:cNvSpPr>
          <p:nvPr>
            <p:ph idx="1"/>
          </p:nvPr>
        </p:nvSpPr>
        <p:spPr>
          <a:xfrm>
            <a:off x="304800" y="1447800"/>
            <a:ext cx="8610600" cy="4572000"/>
          </a:xfrm>
        </p:spPr>
        <p:txBody>
          <a:bodyPr>
            <a:normAutofit/>
          </a:bodyPr>
          <a:lstStyle/>
          <a:p>
            <a:pPr eaLnBrk="1" hangingPunct="1">
              <a:lnSpc>
                <a:spcPct val="80000"/>
              </a:lnSpc>
              <a:defRPr/>
            </a:pPr>
            <a:r>
              <a:rPr lang="en-US" sz="2400" b="1" dirty="0" smtClean="0">
                <a:solidFill>
                  <a:srgbClr val="7030A0"/>
                </a:solidFill>
              </a:rPr>
              <a:t>Optimistic concurrency control:</a:t>
            </a:r>
          </a:p>
          <a:p>
            <a:pPr lvl="1" eaLnBrk="1" hangingPunct="1">
              <a:lnSpc>
                <a:spcPct val="80000"/>
              </a:lnSpc>
              <a:defRPr/>
            </a:pPr>
            <a:r>
              <a:rPr lang="en-US" b="1" dirty="0" smtClean="0">
                <a:solidFill>
                  <a:srgbClr val="7030A0"/>
                </a:solidFill>
              </a:rPr>
              <a:t>Validation of transactions: </a:t>
            </a:r>
            <a:r>
              <a:rPr lang="en-US" dirty="0" smtClean="0"/>
              <a:t>use the read-write conflict rules to ensure that the scheduling of a transaction is serially equivalent with respect to all other overlapping transactions.</a:t>
            </a:r>
          </a:p>
          <a:p>
            <a:pPr lvl="1" eaLnBrk="1" hangingPunct="1">
              <a:lnSpc>
                <a:spcPct val="80000"/>
              </a:lnSpc>
              <a:defRPr/>
            </a:pPr>
            <a:r>
              <a:rPr lang="en-US" b="1" dirty="0" smtClean="0">
                <a:solidFill>
                  <a:srgbClr val="7030A0"/>
                </a:solidFill>
              </a:rPr>
              <a:t>Backward validation: </a:t>
            </a:r>
            <a:r>
              <a:rPr lang="en-US" dirty="0" smtClean="0"/>
              <a:t>check the transaction undergoing validation with other preceding overlapping transactions (enter the validation phase before).</a:t>
            </a:r>
          </a:p>
          <a:p>
            <a:pPr lvl="2" eaLnBrk="1" hangingPunct="1">
              <a:lnSpc>
                <a:spcPct val="80000"/>
              </a:lnSpc>
              <a:defRPr/>
            </a:pPr>
            <a:r>
              <a:rPr lang="en-US" sz="2400" dirty="0" smtClean="0"/>
              <a:t>Read set of the transaction being validated is compared with the write sets of other transactions that have already committed.</a:t>
            </a:r>
          </a:p>
          <a:p>
            <a:pPr lvl="1" eaLnBrk="1" hangingPunct="1">
              <a:lnSpc>
                <a:spcPct val="80000"/>
              </a:lnSpc>
              <a:defRPr/>
            </a:pPr>
            <a:r>
              <a:rPr lang="en-US" b="1" dirty="0" smtClean="0">
                <a:solidFill>
                  <a:srgbClr val="7030A0"/>
                </a:solidFill>
              </a:rPr>
              <a:t>Forward validate: </a:t>
            </a:r>
            <a:r>
              <a:rPr lang="en-US" dirty="0" smtClean="0"/>
              <a:t>check the transaction undergoing validation with other later transactions </a:t>
            </a:r>
          </a:p>
          <a:p>
            <a:pPr lvl="2" eaLnBrk="1" hangingPunct="1">
              <a:lnSpc>
                <a:spcPct val="80000"/>
              </a:lnSpc>
              <a:defRPr/>
            </a:pPr>
            <a:r>
              <a:rPr lang="en-US" sz="2400" dirty="0" smtClean="0"/>
              <a:t>Write set of the transaction being validated is compared with the read sets of other overlapping active transactions (still in working phase).</a:t>
            </a:r>
          </a:p>
        </p:txBody>
      </p:sp>
      <p:sp>
        <p:nvSpPr>
          <p:cNvPr id="35842"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252E7B7A-838A-4649-98D4-19EC057EC3FA}" type="slidenum">
              <a:rPr lang="en-US" altLang="en-US">
                <a:latin typeface="Arial" charset="0"/>
              </a:rPr>
              <a:pPr eaLnBrk="1" hangingPunct="1"/>
              <a:t>30</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26812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ltLang="en-US">
                <a:solidFill>
                  <a:srgbClr val="FF0000"/>
                </a:solidFill>
              </a:rPr>
              <a:t>METHOD FOR CONCURRENT CONTROL</a:t>
            </a:r>
          </a:p>
        </p:txBody>
      </p:sp>
      <p:sp>
        <p:nvSpPr>
          <p:cNvPr id="37892" name="Rectangle 3"/>
          <p:cNvSpPr>
            <a:spLocks noGrp="1" noChangeArrowheads="1"/>
          </p:cNvSpPr>
          <p:nvPr>
            <p:ph idx="1"/>
          </p:nvPr>
        </p:nvSpPr>
        <p:spPr>
          <a:xfrm>
            <a:off x="685800" y="1447800"/>
            <a:ext cx="8001000" cy="4572000"/>
          </a:xfrm>
        </p:spPr>
        <p:txBody>
          <a:bodyPr/>
          <a:lstStyle/>
          <a:p>
            <a:pPr eaLnBrk="1" hangingPunct="1">
              <a:lnSpc>
                <a:spcPct val="80000"/>
              </a:lnSpc>
              <a:defRPr/>
            </a:pPr>
            <a:r>
              <a:rPr lang="en-US" sz="2800" b="1" dirty="0" smtClean="0">
                <a:ea typeface="+mn-ea"/>
              </a:rPr>
              <a:t>Timestamp ordering:</a:t>
            </a:r>
          </a:p>
          <a:p>
            <a:pPr lvl="1" eaLnBrk="1" hangingPunct="1">
              <a:lnSpc>
                <a:spcPct val="80000"/>
              </a:lnSpc>
              <a:defRPr/>
            </a:pPr>
            <a:r>
              <a:rPr lang="en-US" sz="2400" dirty="0" smtClean="0"/>
              <a:t>Each transaction is assigned a unique timestamp values when it starts.</a:t>
            </a:r>
          </a:p>
          <a:p>
            <a:pPr lvl="1" eaLnBrk="1" hangingPunct="1">
              <a:lnSpc>
                <a:spcPct val="80000"/>
              </a:lnSpc>
              <a:defRPr/>
            </a:pPr>
            <a:r>
              <a:rPr lang="en-US" sz="2400" dirty="0" smtClean="0"/>
              <a:t>Timestamp defines its position in the time sequence of transaction.</a:t>
            </a:r>
          </a:p>
          <a:p>
            <a:pPr lvl="1" eaLnBrk="1" hangingPunct="1">
              <a:lnSpc>
                <a:spcPct val="80000"/>
              </a:lnSpc>
              <a:defRPr/>
            </a:pPr>
            <a:r>
              <a:rPr lang="en-US" sz="2400" dirty="0" smtClean="0"/>
              <a:t>Basic timestamp ordering rule:</a:t>
            </a:r>
          </a:p>
          <a:p>
            <a:pPr lvl="2" eaLnBrk="1" hangingPunct="1">
              <a:lnSpc>
                <a:spcPct val="80000"/>
              </a:lnSpc>
              <a:defRPr/>
            </a:pPr>
            <a:r>
              <a:rPr lang="en-US" sz="2200" dirty="0" smtClean="0"/>
              <a:t>A transaction’s request to </a:t>
            </a:r>
            <a:r>
              <a:rPr lang="en-US" sz="2200" dirty="0" smtClean="0">
                <a:solidFill>
                  <a:srgbClr val="FF0000"/>
                </a:solidFill>
              </a:rPr>
              <a:t>write </a:t>
            </a:r>
            <a:r>
              <a:rPr lang="en-US" sz="2200" dirty="0" smtClean="0"/>
              <a:t>an object is valid only if that object was last </a:t>
            </a:r>
            <a:r>
              <a:rPr lang="en-US" sz="2200" dirty="0" smtClean="0">
                <a:solidFill>
                  <a:srgbClr val="FF0000"/>
                </a:solidFill>
              </a:rPr>
              <a:t>read and written </a:t>
            </a:r>
            <a:r>
              <a:rPr lang="en-US" sz="2200" dirty="0" smtClean="0"/>
              <a:t>by earlier transactions. A transaction’s request to </a:t>
            </a:r>
            <a:r>
              <a:rPr lang="en-US" sz="2200" dirty="0" smtClean="0">
                <a:solidFill>
                  <a:srgbClr val="FF0000"/>
                </a:solidFill>
              </a:rPr>
              <a:t>read</a:t>
            </a:r>
            <a:r>
              <a:rPr lang="en-US" sz="2200" dirty="0" smtClean="0">
                <a:solidFill>
                  <a:srgbClr val="7030A0"/>
                </a:solidFill>
              </a:rPr>
              <a:t> </a:t>
            </a:r>
            <a:r>
              <a:rPr lang="en-US" sz="2200" dirty="0" smtClean="0"/>
              <a:t>an object is valid only if that object was last </a:t>
            </a:r>
            <a:r>
              <a:rPr lang="en-US" sz="2200" dirty="0" smtClean="0">
                <a:solidFill>
                  <a:srgbClr val="FF0000"/>
                </a:solidFill>
              </a:rPr>
              <a:t>written </a:t>
            </a:r>
            <a:r>
              <a:rPr lang="en-US" sz="2200" dirty="0" smtClean="0"/>
              <a:t>by an earlier transactions</a:t>
            </a:r>
            <a:r>
              <a:rPr lang="en-US" sz="2000" dirty="0" smtClean="0"/>
              <a:t>.</a:t>
            </a:r>
          </a:p>
          <a:p>
            <a:pPr lvl="1" eaLnBrk="1" hangingPunct="1">
              <a:lnSpc>
                <a:spcPct val="80000"/>
              </a:lnSpc>
              <a:defRPr/>
            </a:pPr>
            <a:r>
              <a:rPr lang="en-US" sz="2400" dirty="0" smtClean="0"/>
              <a:t>No deadlock</a:t>
            </a:r>
          </a:p>
        </p:txBody>
      </p:sp>
      <p:sp>
        <p:nvSpPr>
          <p:cNvPr id="36866"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E4D1B703-C1E4-2F4B-AD1E-5DF69608FC63}" type="slidenum">
              <a:rPr lang="en-US" altLang="en-US">
                <a:latin typeface="Arial" charset="0"/>
              </a:rPr>
              <a:pPr eaLnBrk="1" hangingPunct="1"/>
              <a:t>31</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596022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715962"/>
            <a:ext cx="7772400" cy="731838"/>
          </a:xfrm>
        </p:spPr>
        <p:txBody>
          <a:bodyPr>
            <a:normAutofit fontScale="90000"/>
          </a:bodyPr>
          <a:lstStyle/>
          <a:p>
            <a:pPr eaLnBrk="1" hangingPunct="1"/>
            <a:r>
              <a:rPr lang="en-US" altLang="en-US">
                <a:solidFill>
                  <a:srgbClr val="FF0000"/>
                </a:solidFill>
              </a:rPr>
              <a:t>METHOD FOR CONCURRENT CONTROL</a:t>
            </a:r>
          </a:p>
        </p:txBody>
      </p:sp>
      <p:sp>
        <p:nvSpPr>
          <p:cNvPr id="35843" name="Rectangle 3"/>
          <p:cNvSpPr>
            <a:spLocks noGrp="1" noChangeArrowheads="1"/>
          </p:cNvSpPr>
          <p:nvPr>
            <p:ph idx="1"/>
          </p:nvPr>
        </p:nvSpPr>
        <p:spPr/>
        <p:txBody>
          <a:bodyPr/>
          <a:lstStyle/>
          <a:p>
            <a:pPr eaLnBrk="1" hangingPunct="1"/>
            <a:r>
              <a:rPr lang="en-US" altLang="en-US" b="1" dirty="0"/>
              <a:t>Timestamp ordering write rule:</a:t>
            </a:r>
          </a:p>
          <a:p>
            <a:pPr eaLnBrk="1" hangingPunct="1">
              <a:buFont typeface="Wingdings" charset="2"/>
              <a:buNone/>
            </a:pPr>
            <a:r>
              <a:rPr lang="en-US" altLang="en-US" dirty="0"/>
              <a:t>  if    </a:t>
            </a:r>
            <a:r>
              <a:rPr lang="en-US" altLang="en-US" sz="2400" dirty="0"/>
              <a:t>(T</a:t>
            </a:r>
            <a:r>
              <a:rPr lang="en-US" altLang="en-US" sz="2400" baseline="-25000" dirty="0"/>
              <a:t>c</a:t>
            </a:r>
            <a:r>
              <a:rPr lang="en-US" altLang="en-US" sz="2400" dirty="0"/>
              <a:t> ≥ maximum read timestamp on D &amp;&amp;</a:t>
            </a:r>
          </a:p>
          <a:p>
            <a:pPr eaLnBrk="1" hangingPunct="1">
              <a:buFont typeface="Wingdings" charset="2"/>
              <a:buNone/>
            </a:pPr>
            <a:r>
              <a:rPr lang="en-US" altLang="en-US" sz="2400" dirty="0"/>
              <a:t>		 T</a:t>
            </a:r>
            <a:r>
              <a:rPr lang="en-US" altLang="en-US" sz="2400" baseline="-25000" dirty="0"/>
              <a:t>c</a:t>
            </a:r>
            <a:r>
              <a:rPr lang="en-US" altLang="en-US" sz="2400" dirty="0"/>
              <a:t> &gt; write timestamp on committed version of D)</a:t>
            </a:r>
          </a:p>
          <a:p>
            <a:pPr eaLnBrk="1" hangingPunct="1">
              <a:buFont typeface="Wingdings" charset="2"/>
              <a:buNone/>
            </a:pPr>
            <a:r>
              <a:rPr lang="en-US" altLang="en-US" sz="2400" dirty="0"/>
              <a:t>		perform write operation on tentative version of D 	with write timestamp T</a:t>
            </a:r>
            <a:r>
              <a:rPr lang="en-US" altLang="en-US" sz="2400" baseline="-25000" dirty="0"/>
              <a:t>c</a:t>
            </a:r>
            <a:endParaRPr lang="en-US" altLang="en-US" sz="2400" dirty="0"/>
          </a:p>
          <a:p>
            <a:pPr algn="just" eaLnBrk="1" hangingPunct="1">
              <a:buFont typeface="Wingdings" charset="2"/>
              <a:buNone/>
            </a:pPr>
            <a:r>
              <a:rPr lang="en-US" altLang="en-US" dirty="0"/>
              <a:t>  else   </a:t>
            </a:r>
            <a:r>
              <a:rPr lang="en-US" altLang="en-US" sz="2400" i="1" dirty="0"/>
              <a:t>/*write is too late*/</a:t>
            </a:r>
          </a:p>
          <a:p>
            <a:pPr eaLnBrk="1" hangingPunct="1">
              <a:buFont typeface="Wingdings" charset="2"/>
              <a:buNone/>
            </a:pPr>
            <a:r>
              <a:rPr lang="en-US" altLang="en-US" sz="2400" dirty="0"/>
              <a:t> 		abort transaction T</a:t>
            </a:r>
            <a:r>
              <a:rPr lang="en-US" altLang="en-US" sz="2400" baseline="-25000" dirty="0"/>
              <a:t>c</a:t>
            </a:r>
          </a:p>
          <a:p>
            <a:pPr eaLnBrk="1" hangingPunct="1">
              <a:buFont typeface="Wingdings" charset="2"/>
              <a:buNone/>
            </a:pPr>
            <a:endParaRPr lang="en-IN" altLang="en-US" sz="2400" baseline="-25000" dirty="0"/>
          </a:p>
        </p:txBody>
      </p:sp>
      <p:sp>
        <p:nvSpPr>
          <p:cNvPr id="37890"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B67A116F-2434-984E-B9A2-19A7E187DA75}" type="slidenum">
              <a:rPr lang="en-US" altLang="en-US">
                <a:latin typeface="Arial" charset="0"/>
              </a:rPr>
              <a:pPr eaLnBrk="1" hangingPunct="1"/>
              <a:t>32</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524064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6" name="Picture 5"/>
          <p:cNvPicPr>
            <a:picLocks noChangeAspect="1"/>
          </p:cNvPicPr>
          <p:nvPr/>
        </p:nvPicPr>
        <p:blipFill>
          <a:blip r:embed="rId3"/>
          <a:stretch>
            <a:fillRect/>
          </a:stretch>
        </p:blipFill>
        <p:spPr>
          <a:xfrm>
            <a:off x="0" y="1143000"/>
            <a:ext cx="9144000" cy="4510178"/>
          </a:xfrm>
          <a:prstGeom prst="rect">
            <a:avLst/>
          </a:prstGeom>
        </p:spPr>
      </p:pic>
      <p:sp>
        <p:nvSpPr>
          <p:cNvPr id="7" name="Rectangle 2"/>
          <p:cNvSpPr>
            <a:spLocks noGrp="1" noChangeArrowheads="1"/>
          </p:cNvSpPr>
          <p:nvPr>
            <p:ph type="title"/>
          </p:nvPr>
        </p:nvSpPr>
        <p:spPr>
          <a:xfrm>
            <a:off x="382925" y="430666"/>
            <a:ext cx="7772400" cy="563562"/>
          </a:xfrm>
        </p:spPr>
        <p:txBody>
          <a:bodyPr>
            <a:normAutofit fontScale="90000"/>
          </a:bodyPr>
          <a:lstStyle/>
          <a:p>
            <a:pPr eaLnBrk="1" hangingPunct="1"/>
            <a:r>
              <a:rPr lang="en-US" altLang="en-US">
                <a:solidFill>
                  <a:srgbClr val="FF0000"/>
                </a:solidFill>
              </a:rPr>
              <a:t>METHOD FOR CONCURRENT CONTROL</a:t>
            </a:r>
          </a:p>
        </p:txBody>
      </p:sp>
    </p:spTree>
    <p:extLst>
      <p:ext uri="{BB962C8B-B14F-4D97-AF65-F5344CB8AC3E}">
        <p14:creationId xmlns:p14="http://schemas.microsoft.com/office/powerpoint/2010/main" val="276088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400" y="274638"/>
            <a:ext cx="7772400" cy="639762"/>
          </a:xfrm>
        </p:spPr>
        <p:txBody>
          <a:bodyPr>
            <a:normAutofit fontScale="90000"/>
          </a:bodyPr>
          <a:lstStyle/>
          <a:p>
            <a:pPr eaLnBrk="1" hangingPunct="1"/>
            <a:r>
              <a:rPr lang="en-US" altLang="en-US">
                <a:solidFill>
                  <a:srgbClr val="FF0000"/>
                </a:solidFill>
              </a:rPr>
              <a:t>METHOD FOR CONCURRENT CONTROL</a:t>
            </a:r>
          </a:p>
        </p:txBody>
      </p:sp>
      <p:sp>
        <p:nvSpPr>
          <p:cNvPr id="36867" name="Rectangle 3"/>
          <p:cNvSpPr>
            <a:spLocks noGrp="1" noChangeArrowheads="1"/>
          </p:cNvSpPr>
          <p:nvPr>
            <p:ph idx="1"/>
          </p:nvPr>
        </p:nvSpPr>
        <p:spPr>
          <a:xfrm>
            <a:off x="571420" y="1305635"/>
            <a:ext cx="7772400" cy="4459287"/>
          </a:xfrm>
        </p:spPr>
        <p:txBody>
          <a:bodyPr>
            <a:normAutofit/>
          </a:bodyPr>
          <a:lstStyle/>
          <a:p>
            <a:pPr eaLnBrk="1" hangingPunct="1">
              <a:lnSpc>
                <a:spcPct val="90000"/>
              </a:lnSpc>
            </a:pPr>
            <a:r>
              <a:rPr lang="en-US" altLang="en-US" sz="2200" b="1" dirty="0"/>
              <a:t>Timestamp ordering read rule:</a:t>
            </a:r>
          </a:p>
          <a:p>
            <a:pPr lvl="1" eaLnBrk="1" hangingPunct="1">
              <a:lnSpc>
                <a:spcPct val="90000"/>
              </a:lnSpc>
              <a:buFont typeface="Wingdings" charset="2"/>
              <a:buNone/>
            </a:pPr>
            <a:r>
              <a:rPr lang="en-US" altLang="en-US" sz="2200" dirty="0"/>
              <a:t>If (T</a:t>
            </a:r>
            <a:r>
              <a:rPr lang="en-US" altLang="en-US" sz="2200" baseline="-25000" dirty="0"/>
              <a:t>c</a:t>
            </a:r>
            <a:r>
              <a:rPr lang="en-US" altLang="en-US" sz="2200" dirty="0"/>
              <a:t>&gt; write timestamp on committed version of D)</a:t>
            </a:r>
          </a:p>
          <a:p>
            <a:pPr lvl="1" eaLnBrk="1" hangingPunct="1">
              <a:lnSpc>
                <a:spcPct val="90000"/>
              </a:lnSpc>
              <a:buFont typeface="Wingdings" charset="2"/>
              <a:buNone/>
            </a:pPr>
            <a:r>
              <a:rPr lang="en-US" altLang="en-US" sz="2200" dirty="0"/>
              <a:t>	{ let </a:t>
            </a:r>
            <a:r>
              <a:rPr lang="en-US" altLang="en-US" sz="2200" dirty="0" err="1"/>
              <a:t>D</a:t>
            </a:r>
            <a:r>
              <a:rPr lang="en-US" altLang="en-US" sz="2200" baseline="-25000" dirty="0" err="1"/>
              <a:t>selected</a:t>
            </a:r>
            <a:r>
              <a:rPr lang="en-US" altLang="en-US" sz="2200" dirty="0"/>
              <a:t> be the version of D with the maximum write 	timestamp ≤ Tc</a:t>
            </a:r>
          </a:p>
          <a:p>
            <a:pPr lvl="1" eaLnBrk="1" hangingPunct="1">
              <a:lnSpc>
                <a:spcPct val="90000"/>
              </a:lnSpc>
              <a:buFont typeface="Wingdings" charset="2"/>
              <a:buNone/>
            </a:pPr>
            <a:r>
              <a:rPr lang="en-US" altLang="en-US" sz="2200" dirty="0"/>
              <a:t>		if (</a:t>
            </a:r>
            <a:r>
              <a:rPr lang="en-US" altLang="en-US" sz="2200" dirty="0" err="1"/>
              <a:t>D</a:t>
            </a:r>
            <a:r>
              <a:rPr lang="en-US" altLang="en-US" sz="2200" baseline="-25000" dirty="0" err="1"/>
              <a:t>selected</a:t>
            </a:r>
            <a:r>
              <a:rPr lang="en-US" altLang="en-US" sz="2200" dirty="0"/>
              <a:t> is committed)</a:t>
            </a:r>
          </a:p>
          <a:p>
            <a:pPr lvl="1" eaLnBrk="1" hangingPunct="1">
              <a:lnSpc>
                <a:spcPct val="90000"/>
              </a:lnSpc>
              <a:buFont typeface="Wingdings" charset="2"/>
              <a:buNone/>
            </a:pPr>
            <a:r>
              <a:rPr lang="en-US" altLang="en-US" sz="2200" dirty="0"/>
              <a:t>			perform read operation on the version </a:t>
            </a:r>
            <a:r>
              <a:rPr lang="en-US" altLang="en-US" sz="2200" dirty="0" err="1"/>
              <a:t>D</a:t>
            </a:r>
            <a:r>
              <a:rPr lang="en-US" altLang="en-US" sz="2200" baseline="-25000" dirty="0" err="1"/>
              <a:t>selected</a:t>
            </a:r>
            <a:r>
              <a:rPr lang="en-US" altLang="en-US" sz="2200" dirty="0"/>
              <a:t> </a:t>
            </a:r>
          </a:p>
          <a:p>
            <a:pPr lvl="1" eaLnBrk="1" hangingPunct="1">
              <a:lnSpc>
                <a:spcPct val="90000"/>
              </a:lnSpc>
              <a:buFont typeface="Wingdings" charset="2"/>
              <a:buNone/>
            </a:pPr>
            <a:r>
              <a:rPr lang="en-US" altLang="en-US" sz="2200" dirty="0"/>
              <a:t>	  else</a:t>
            </a:r>
          </a:p>
          <a:p>
            <a:pPr lvl="1" eaLnBrk="1" hangingPunct="1">
              <a:lnSpc>
                <a:spcPct val="90000"/>
              </a:lnSpc>
              <a:buFont typeface="Wingdings" charset="2"/>
              <a:buNone/>
            </a:pPr>
            <a:r>
              <a:rPr lang="en-US" altLang="en-US" sz="2200" dirty="0"/>
              <a:t>			wait until the transaction that made version </a:t>
            </a:r>
            <a:r>
              <a:rPr lang="en-US" altLang="en-US" sz="2200" dirty="0" err="1"/>
              <a:t>D</a:t>
            </a:r>
            <a:r>
              <a:rPr lang="en-US" altLang="en-US" sz="2200" baseline="-25000" dirty="0" err="1"/>
              <a:t>selected</a:t>
            </a:r>
            <a:r>
              <a:rPr lang="en-US" altLang="en-US" sz="2200" dirty="0"/>
              <a:t> 			commits or aborts then reapply the read rule</a:t>
            </a:r>
          </a:p>
          <a:p>
            <a:pPr lvl="1" eaLnBrk="1" hangingPunct="1">
              <a:lnSpc>
                <a:spcPct val="90000"/>
              </a:lnSpc>
              <a:buFont typeface="Wingdings" charset="2"/>
              <a:buNone/>
            </a:pPr>
            <a:r>
              <a:rPr lang="en-US" altLang="en-US" sz="2200" dirty="0"/>
              <a:t>	}</a:t>
            </a:r>
          </a:p>
          <a:p>
            <a:pPr lvl="1" eaLnBrk="1" hangingPunct="1">
              <a:lnSpc>
                <a:spcPct val="90000"/>
              </a:lnSpc>
              <a:buFont typeface="Wingdings" charset="2"/>
              <a:buNone/>
            </a:pPr>
            <a:r>
              <a:rPr lang="en-US" altLang="en-US" sz="2200" dirty="0"/>
              <a:t>Else</a:t>
            </a:r>
          </a:p>
          <a:p>
            <a:pPr lvl="1" eaLnBrk="1" hangingPunct="1">
              <a:lnSpc>
                <a:spcPct val="90000"/>
              </a:lnSpc>
              <a:buFont typeface="Wingdings" charset="2"/>
              <a:buNone/>
            </a:pPr>
            <a:r>
              <a:rPr lang="en-US" altLang="en-US" sz="2200" dirty="0"/>
              <a:t>	abort transaction T</a:t>
            </a:r>
            <a:r>
              <a:rPr lang="en-US" altLang="en-US" sz="2200" baseline="-25000" dirty="0"/>
              <a:t>c</a:t>
            </a:r>
          </a:p>
        </p:txBody>
      </p:sp>
      <p:sp>
        <p:nvSpPr>
          <p:cNvPr id="38914"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D0000723-A21C-A44C-AE24-423991445A77}" type="slidenum">
              <a:rPr lang="en-US" altLang="en-US">
                <a:latin typeface="Arial" charset="0"/>
              </a:rPr>
              <a:pPr eaLnBrk="1" hangingPunct="1"/>
              <a:t>34</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071348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10999" y="228600"/>
            <a:ext cx="7772400" cy="563562"/>
          </a:xfrm>
        </p:spPr>
        <p:txBody>
          <a:bodyPr>
            <a:normAutofit fontScale="90000"/>
          </a:bodyPr>
          <a:lstStyle/>
          <a:p>
            <a:pPr eaLnBrk="1" hangingPunct="1"/>
            <a:r>
              <a:rPr lang="en-US" altLang="en-US">
                <a:solidFill>
                  <a:srgbClr val="FF0000"/>
                </a:solidFill>
              </a:rPr>
              <a:t>METHOD FOR CONCURRENT CONTROL</a:t>
            </a:r>
          </a:p>
        </p:txBody>
      </p:sp>
      <p:sp>
        <p:nvSpPr>
          <p:cNvPr id="40964" name="Rectangle 3"/>
          <p:cNvSpPr>
            <a:spLocks noGrp="1" noChangeArrowheads="1"/>
          </p:cNvSpPr>
          <p:nvPr>
            <p:ph idx="1"/>
          </p:nvPr>
        </p:nvSpPr>
        <p:spPr>
          <a:xfrm>
            <a:off x="410999" y="792162"/>
            <a:ext cx="8275801" cy="5227638"/>
          </a:xfrm>
        </p:spPr>
        <p:txBody>
          <a:bodyPr/>
          <a:lstStyle/>
          <a:p>
            <a:pPr eaLnBrk="1" hangingPunct="1">
              <a:defRPr/>
            </a:pPr>
            <a:r>
              <a:rPr lang="en-US" b="1" dirty="0" err="1" smtClean="0">
                <a:ea typeface="+mn-ea"/>
              </a:rPr>
              <a:t>Multiversion</a:t>
            </a:r>
            <a:r>
              <a:rPr lang="en-US" b="1" dirty="0" smtClean="0">
                <a:ea typeface="+mn-ea"/>
              </a:rPr>
              <a:t> timestamp ordering:</a:t>
            </a:r>
            <a:endParaRPr lang="en-US" b="1" dirty="0" smtClean="0">
              <a:ea typeface="+mn-ea"/>
            </a:endParaRPr>
          </a:p>
          <a:p>
            <a:pPr lvl="1" eaLnBrk="1" hangingPunct="1">
              <a:defRPr/>
            </a:pPr>
            <a:r>
              <a:rPr lang="en-US" dirty="0" smtClean="0"/>
              <a:t>A list of old committed versions as well as tentative versions is kept for each object.</a:t>
            </a:r>
          </a:p>
          <a:p>
            <a:pPr lvl="1" eaLnBrk="1" hangingPunct="1">
              <a:defRPr/>
            </a:pPr>
            <a:r>
              <a:rPr lang="en-US" dirty="0" smtClean="0">
                <a:solidFill>
                  <a:srgbClr val="FF0000"/>
                </a:solidFill>
              </a:rPr>
              <a:t>Read operations that arrive too late need not be rejected</a:t>
            </a:r>
            <a:r>
              <a:rPr lang="en-US" dirty="0" smtClean="0">
                <a:solidFill>
                  <a:srgbClr val="FF0000"/>
                </a:solidFill>
              </a:rPr>
              <a:t>.</a:t>
            </a:r>
          </a:p>
          <a:p>
            <a:pPr lvl="1" eaLnBrk="1" hangingPunct="1">
              <a:defRPr/>
            </a:pPr>
            <a:endParaRPr lang="en-US" dirty="0">
              <a:solidFill>
                <a:srgbClr val="FF0000"/>
              </a:solidFill>
            </a:endParaRPr>
          </a:p>
          <a:p>
            <a:r>
              <a:rPr lang="en-US" altLang="en-US" b="1" dirty="0" err="1"/>
              <a:t>Multiversion</a:t>
            </a:r>
            <a:r>
              <a:rPr lang="en-US" altLang="en-US" b="1" dirty="0"/>
              <a:t> timestamp ordering write rule:</a:t>
            </a:r>
          </a:p>
          <a:p>
            <a:pPr lvl="1">
              <a:buNone/>
            </a:pPr>
            <a:r>
              <a:rPr lang="en-US" altLang="en-US" dirty="0"/>
              <a:t>If ( read timestamp of </a:t>
            </a:r>
            <a:r>
              <a:rPr lang="en-US" altLang="en-US" dirty="0" err="1"/>
              <a:t>D</a:t>
            </a:r>
            <a:r>
              <a:rPr lang="en-US" altLang="en-US" baseline="-25000" dirty="0" err="1"/>
              <a:t>maxEarlier</a:t>
            </a:r>
            <a:r>
              <a:rPr lang="en-US" altLang="en-US" dirty="0"/>
              <a:t> ≤ T</a:t>
            </a:r>
            <a:r>
              <a:rPr lang="en-US" altLang="en-US" baseline="-25000" dirty="0"/>
              <a:t>c</a:t>
            </a:r>
            <a:r>
              <a:rPr lang="en-US" altLang="en-US" dirty="0"/>
              <a:t>)</a:t>
            </a:r>
          </a:p>
          <a:p>
            <a:pPr lvl="1">
              <a:buNone/>
            </a:pPr>
            <a:r>
              <a:rPr lang="en-US" altLang="en-US" dirty="0"/>
              <a:t>	perform write operation on tentative version of D with write timestamp T</a:t>
            </a:r>
            <a:r>
              <a:rPr lang="en-US" altLang="en-US" baseline="-25000" dirty="0"/>
              <a:t>c</a:t>
            </a:r>
            <a:endParaRPr lang="en-US" altLang="en-US" dirty="0"/>
          </a:p>
          <a:p>
            <a:pPr lvl="1">
              <a:buNone/>
            </a:pPr>
            <a:r>
              <a:rPr lang="en-US" altLang="en-US" dirty="0"/>
              <a:t>Else </a:t>
            </a:r>
          </a:p>
          <a:p>
            <a:pPr lvl="1">
              <a:buNone/>
            </a:pPr>
            <a:r>
              <a:rPr lang="en-US" altLang="en-US" dirty="0"/>
              <a:t>	abort transaction T</a:t>
            </a:r>
            <a:r>
              <a:rPr lang="en-US" altLang="en-US" baseline="-25000" dirty="0"/>
              <a:t>c</a:t>
            </a:r>
          </a:p>
          <a:p>
            <a:pPr lvl="1" eaLnBrk="1" hangingPunct="1">
              <a:defRPr/>
            </a:pPr>
            <a:endParaRPr lang="en-US" dirty="0" smtClean="0">
              <a:solidFill>
                <a:srgbClr val="FF0000"/>
              </a:solidFill>
            </a:endParaRPr>
          </a:p>
        </p:txBody>
      </p:sp>
      <p:sp>
        <p:nvSpPr>
          <p:cNvPr id="39938"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5252B0F7-7AB3-3146-B994-BE6BCAE9F29C}" type="slidenum">
              <a:rPr lang="en-US" altLang="en-US">
                <a:latin typeface="Arial" charset="0"/>
              </a:rPr>
              <a:pPr eaLnBrk="1" hangingPunct="1"/>
              <a:t>35</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803322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6304" y="274638"/>
            <a:ext cx="8845296" cy="639762"/>
          </a:xfrm>
        </p:spPr>
        <p:txBody>
          <a:bodyPr>
            <a:noAutofit/>
          </a:bodyPr>
          <a:lstStyle/>
          <a:p>
            <a:r>
              <a:rPr lang="en-IN" altLang="en-US" sz="3400" dirty="0" smtClean="0">
                <a:solidFill>
                  <a:srgbClr val="FF0000"/>
                </a:solidFill>
              </a:rPr>
              <a:t>Comparison </a:t>
            </a:r>
            <a:r>
              <a:rPr lang="en-IN" altLang="en-US" sz="3400" dirty="0">
                <a:solidFill>
                  <a:srgbClr val="FF0000"/>
                </a:solidFill>
              </a:rPr>
              <a:t>of methods for concurrency control </a:t>
            </a:r>
            <a:endParaRPr lang="en-US" altLang="en-US" sz="3400" dirty="0">
              <a:solidFill>
                <a:srgbClr val="FF0000"/>
              </a:solidFill>
            </a:endParaRPr>
          </a:p>
        </p:txBody>
      </p:sp>
      <p:sp>
        <p:nvSpPr>
          <p:cNvPr id="39939" name="Content Placeholder 2"/>
          <p:cNvSpPr>
            <a:spLocks noGrp="1"/>
          </p:cNvSpPr>
          <p:nvPr>
            <p:ph idx="1"/>
          </p:nvPr>
        </p:nvSpPr>
        <p:spPr>
          <a:xfrm>
            <a:off x="146304" y="914400"/>
            <a:ext cx="8845296" cy="5295900"/>
          </a:xfrm>
        </p:spPr>
        <p:txBody>
          <a:bodyPr>
            <a:normAutofit/>
          </a:bodyPr>
          <a:lstStyle/>
          <a:p>
            <a:r>
              <a:rPr lang="en-IN" altLang="en-US" sz="2500" dirty="0" smtClean="0"/>
              <a:t>Three </a:t>
            </a:r>
            <a:r>
              <a:rPr lang="en-IN" altLang="en-US" sz="2500" dirty="0"/>
              <a:t>separate method for controlling concurrent access to shared data are strict </a:t>
            </a:r>
            <a:r>
              <a:rPr lang="en-IN" altLang="en-US" sz="2500" b="1" dirty="0">
                <a:solidFill>
                  <a:srgbClr val="7030A0"/>
                </a:solidFill>
              </a:rPr>
              <a:t>two-phase locking</a:t>
            </a:r>
            <a:r>
              <a:rPr lang="en-IN" altLang="en-US" sz="2500" dirty="0"/>
              <a:t>, </a:t>
            </a:r>
            <a:r>
              <a:rPr lang="en-IN" altLang="en-US" sz="2500" b="1" dirty="0">
                <a:solidFill>
                  <a:srgbClr val="7030A0"/>
                </a:solidFill>
              </a:rPr>
              <a:t>optimistic methods </a:t>
            </a:r>
            <a:r>
              <a:rPr lang="en-IN" altLang="en-US" sz="2500" dirty="0"/>
              <a:t>and </a:t>
            </a:r>
            <a:r>
              <a:rPr lang="en-IN" altLang="en-US" sz="2500" b="1" dirty="0">
                <a:solidFill>
                  <a:srgbClr val="7030A0"/>
                </a:solidFill>
              </a:rPr>
              <a:t>timestamp ordering</a:t>
            </a:r>
            <a:r>
              <a:rPr lang="en-IN" altLang="en-US" sz="2500" dirty="0"/>
              <a:t>. </a:t>
            </a:r>
            <a:endParaRPr lang="en-IN" altLang="en-US" sz="2500" dirty="0" smtClean="0"/>
          </a:p>
          <a:p>
            <a:r>
              <a:rPr lang="en-IN" altLang="en-US" sz="2500" dirty="0" smtClean="0"/>
              <a:t>All </a:t>
            </a:r>
            <a:r>
              <a:rPr lang="en-IN" altLang="en-US" sz="2500" dirty="0"/>
              <a:t>of the methods carry some overheads in the time and space they require and they all limit to some extent the potential for concurrent </a:t>
            </a:r>
            <a:r>
              <a:rPr lang="en-IN" altLang="en-US" sz="2500" dirty="0" smtClean="0"/>
              <a:t>operation.</a:t>
            </a:r>
          </a:p>
          <a:p>
            <a:r>
              <a:rPr lang="en-IN" sz="2500" kern="0" dirty="0" smtClean="0">
                <a:solidFill>
                  <a:srgbClr val="7030A0"/>
                </a:solidFill>
              </a:rPr>
              <a:t>Timestamp </a:t>
            </a:r>
            <a:r>
              <a:rPr lang="en-IN" sz="2500" kern="0" dirty="0">
                <a:solidFill>
                  <a:srgbClr val="7030A0"/>
                </a:solidFill>
              </a:rPr>
              <a:t>ordering</a:t>
            </a:r>
            <a:r>
              <a:rPr lang="en-IN" sz="2500" kern="0" dirty="0"/>
              <a:t> and </a:t>
            </a:r>
            <a:r>
              <a:rPr lang="en-IN" sz="2500" kern="0" dirty="0">
                <a:solidFill>
                  <a:srgbClr val="7030A0"/>
                </a:solidFill>
              </a:rPr>
              <a:t>two phase locking </a:t>
            </a:r>
            <a:r>
              <a:rPr lang="en-IN" sz="2500" kern="0" dirty="0"/>
              <a:t>both use pessimistic approach but timestamp ordering decides the serialization order statically whereas </a:t>
            </a:r>
            <a:r>
              <a:rPr lang="en-IN" sz="2500" kern="0" dirty="0">
                <a:solidFill>
                  <a:srgbClr val="7030A0"/>
                </a:solidFill>
              </a:rPr>
              <a:t>two-phase locking </a:t>
            </a:r>
            <a:r>
              <a:rPr lang="en-IN" sz="2500" kern="0" dirty="0"/>
              <a:t>decides the serialization dynamically –according to the order in which objects are </a:t>
            </a:r>
            <a:r>
              <a:rPr lang="en-IN" sz="2500" kern="0" dirty="0" smtClean="0"/>
              <a:t>accessed.</a:t>
            </a:r>
          </a:p>
          <a:p>
            <a:r>
              <a:rPr lang="en-IN" sz="2500" kern="0" dirty="0" smtClean="0"/>
              <a:t>Timestamp </a:t>
            </a:r>
            <a:r>
              <a:rPr lang="en-IN" sz="2500" kern="0" dirty="0"/>
              <a:t>ordering is better then strict two-phase locking for read-only transactions. Two phase locking is better when operations in transaction are predominantly updates.</a:t>
            </a:r>
          </a:p>
          <a:p>
            <a:pPr marL="342900" indent="-342900" eaLnBrk="0" hangingPunct="0">
              <a:spcBef>
                <a:spcPct val="20000"/>
              </a:spcBef>
              <a:buClr>
                <a:schemeClr val="folHlink"/>
              </a:buClr>
              <a:buSzPct val="60000"/>
              <a:buFont typeface="Wingdings" pitchFamily="2" charset="2"/>
              <a:buChar char="n"/>
              <a:defRPr/>
            </a:pPr>
            <a:endParaRPr lang="en-US" sz="2500" kern="0" dirty="0"/>
          </a:p>
          <a:p>
            <a:endParaRPr lang="en-US" altLang="en-US" sz="2500" dirty="0"/>
          </a:p>
        </p:txBody>
      </p:sp>
      <p:sp>
        <p:nvSpPr>
          <p:cNvPr id="41988"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0BF07386-6D94-3D48-A630-D3E4E87F2A4C}" type="slidenum">
              <a:rPr lang="en-US" altLang="en-US">
                <a:latin typeface="Arial" charset="0"/>
              </a:rPr>
              <a:pPr eaLnBrk="1" hangingPunct="1"/>
              <a:t>36</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793268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49"/>
          <p:cNvSpPr>
            <a:spLocks noGrp="1" noChangeArrowheads="1"/>
          </p:cNvSpPr>
          <p:nvPr>
            <p:ph type="title"/>
          </p:nvPr>
        </p:nvSpPr>
        <p:spPr>
          <a:xfrm>
            <a:off x="304800" y="270802"/>
            <a:ext cx="8686800" cy="643598"/>
          </a:xfrm>
        </p:spPr>
        <p:txBody>
          <a:bodyPr>
            <a:normAutofit fontScale="90000"/>
          </a:bodyPr>
          <a:lstStyle/>
          <a:p>
            <a:r>
              <a:rPr lang="en-GB" altLang="en-US" dirty="0">
                <a:solidFill>
                  <a:srgbClr val="FF0000"/>
                </a:solidFill>
              </a:rPr>
              <a:t/>
            </a:r>
            <a:br>
              <a:rPr lang="en-GB" altLang="en-US" dirty="0">
                <a:solidFill>
                  <a:srgbClr val="FF0000"/>
                </a:solidFill>
              </a:rPr>
            </a:br>
            <a:r>
              <a:rPr lang="en-GB" altLang="en-US" dirty="0">
                <a:solidFill>
                  <a:srgbClr val="FF0000"/>
                </a:solidFill>
              </a:rPr>
              <a:t>	</a:t>
            </a:r>
            <a:r>
              <a:rPr lang="en-GB" altLang="en-US" dirty="0" smtClean="0">
                <a:solidFill>
                  <a:srgbClr val="FF0000"/>
                </a:solidFill>
              </a:rPr>
              <a:t>Distributed </a:t>
            </a:r>
            <a:r>
              <a:rPr lang="en-GB" altLang="en-US" dirty="0">
                <a:solidFill>
                  <a:srgbClr val="FF0000"/>
                </a:solidFill>
              </a:rPr>
              <a:t>transactions</a:t>
            </a:r>
          </a:p>
        </p:txBody>
      </p:sp>
      <p:grpSp>
        <p:nvGrpSpPr>
          <p:cNvPr id="41987" name="Group 138"/>
          <p:cNvGrpSpPr>
            <a:grpSpLocks/>
          </p:cNvGrpSpPr>
          <p:nvPr/>
        </p:nvGrpSpPr>
        <p:grpSpPr bwMode="auto">
          <a:xfrm>
            <a:off x="1360488" y="3886200"/>
            <a:ext cx="6564312" cy="2895600"/>
            <a:chOff x="1354138" y="1862138"/>
            <a:chExt cx="7112000" cy="3916362"/>
          </a:xfrm>
        </p:grpSpPr>
        <p:sp>
          <p:nvSpPr>
            <p:cNvPr id="41991" name="Rectangle 265"/>
            <p:cNvSpPr>
              <a:spLocks noChangeArrowheads="1"/>
            </p:cNvSpPr>
            <p:nvPr/>
          </p:nvSpPr>
          <p:spPr bwMode="auto">
            <a:xfrm>
              <a:off x="4786313" y="3225800"/>
              <a:ext cx="809625" cy="90011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1992" name="Rectangle 266"/>
            <p:cNvSpPr>
              <a:spLocks noChangeArrowheads="1"/>
            </p:cNvSpPr>
            <p:nvPr/>
          </p:nvSpPr>
          <p:spPr bwMode="auto">
            <a:xfrm>
              <a:off x="4786313" y="3225800"/>
              <a:ext cx="833437" cy="922338"/>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1993" name="Rectangle 325"/>
            <p:cNvSpPr>
              <a:spLocks noChangeArrowheads="1"/>
            </p:cNvSpPr>
            <p:nvPr/>
          </p:nvSpPr>
          <p:spPr bwMode="auto">
            <a:xfrm>
              <a:off x="4953000" y="3506788"/>
              <a:ext cx="465138" cy="376237"/>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1994" name="Rectangle 197"/>
            <p:cNvSpPr>
              <a:spLocks noChangeArrowheads="1"/>
            </p:cNvSpPr>
            <p:nvPr/>
          </p:nvSpPr>
          <p:spPr bwMode="auto">
            <a:xfrm>
              <a:off x="7656513" y="1862138"/>
              <a:ext cx="809625" cy="90011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1995" name="Rectangle 205"/>
            <p:cNvSpPr>
              <a:spLocks noChangeArrowheads="1"/>
            </p:cNvSpPr>
            <p:nvPr/>
          </p:nvSpPr>
          <p:spPr bwMode="auto">
            <a:xfrm>
              <a:off x="7656513" y="4848225"/>
              <a:ext cx="809625" cy="90011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1996" name="Rectangle 203"/>
            <p:cNvSpPr>
              <a:spLocks noChangeArrowheads="1"/>
            </p:cNvSpPr>
            <p:nvPr/>
          </p:nvSpPr>
          <p:spPr bwMode="auto">
            <a:xfrm>
              <a:off x="7656513" y="3311525"/>
              <a:ext cx="809625" cy="9239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1997" name="Rectangle 199"/>
            <p:cNvSpPr>
              <a:spLocks noChangeArrowheads="1"/>
            </p:cNvSpPr>
            <p:nvPr/>
          </p:nvSpPr>
          <p:spPr bwMode="auto">
            <a:xfrm>
              <a:off x="6176963" y="3856038"/>
              <a:ext cx="809625" cy="92233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1998" name="Rectangle 201"/>
            <p:cNvSpPr>
              <a:spLocks noChangeArrowheads="1"/>
            </p:cNvSpPr>
            <p:nvPr/>
          </p:nvSpPr>
          <p:spPr bwMode="auto">
            <a:xfrm>
              <a:off x="6196013" y="2698750"/>
              <a:ext cx="809625" cy="92233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1999" name="Rectangle 324"/>
            <p:cNvSpPr>
              <a:spLocks noChangeArrowheads="1"/>
            </p:cNvSpPr>
            <p:nvPr/>
          </p:nvSpPr>
          <p:spPr bwMode="auto">
            <a:xfrm>
              <a:off x="7281863" y="3308350"/>
              <a:ext cx="465137" cy="376238"/>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0" name="Rectangle 323"/>
            <p:cNvSpPr>
              <a:spLocks noChangeArrowheads="1"/>
            </p:cNvSpPr>
            <p:nvPr/>
          </p:nvSpPr>
          <p:spPr bwMode="auto">
            <a:xfrm>
              <a:off x="7281863" y="5149850"/>
              <a:ext cx="465137" cy="376238"/>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1" name="Rectangle 322"/>
            <p:cNvSpPr>
              <a:spLocks noChangeArrowheads="1"/>
            </p:cNvSpPr>
            <p:nvPr/>
          </p:nvSpPr>
          <p:spPr bwMode="auto">
            <a:xfrm>
              <a:off x="7281863" y="2127250"/>
              <a:ext cx="465137" cy="376238"/>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2" name="Rectangle 321"/>
            <p:cNvSpPr>
              <a:spLocks noChangeArrowheads="1"/>
            </p:cNvSpPr>
            <p:nvPr/>
          </p:nvSpPr>
          <p:spPr bwMode="auto">
            <a:xfrm>
              <a:off x="7281863" y="3862388"/>
              <a:ext cx="465137" cy="376237"/>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3" name="Rectangle 320"/>
            <p:cNvSpPr>
              <a:spLocks noChangeArrowheads="1"/>
            </p:cNvSpPr>
            <p:nvPr/>
          </p:nvSpPr>
          <p:spPr bwMode="auto">
            <a:xfrm>
              <a:off x="5761038" y="2970213"/>
              <a:ext cx="465137" cy="376237"/>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4" name="Rectangle 319"/>
            <p:cNvSpPr>
              <a:spLocks noChangeArrowheads="1"/>
            </p:cNvSpPr>
            <p:nvPr/>
          </p:nvSpPr>
          <p:spPr bwMode="auto">
            <a:xfrm>
              <a:off x="5761038" y="4079875"/>
              <a:ext cx="465137" cy="376238"/>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5" name="Rectangle 180"/>
            <p:cNvSpPr>
              <a:spLocks noChangeArrowheads="1"/>
            </p:cNvSpPr>
            <p:nvPr/>
          </p:nvSpPr>
          <p:spPr bwMode="auto">
            <a:xfrm>
              <a:off x="1766888" y="3368675"/>
              <a:ext cx="808037" cy="89693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6" name="Rectangle 181"/>
            <p:cNvSpPr>
              <a:spLocks noChangeArrowheads="1"/>
            </p:cNvSpPr>
            <p:nvPr/>
          </p:nvSpPr>
          <p:spPr bwMode="auto">
            <a:xfrm>
              <a:off x="1754188" y="3355975"/>
              <a:ext cx="830262" cy="91916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7" name="Rectangle 156"/>
            <p:cNvSpPr>
              <a:spLocks noChangeArrowheads="1"/>
            </p:cNvSpPr>
            <p:nvPr/>
          </p:nvSpPr>
          <p:spPr bwMode="auto">
            <a:xfrm>
              <a:off x="2955925" y="4848225"/>
              <a:ext cx="808038" cy="92075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8" name="Rectangle 157"/>
            <p:cNvSpPr>
              <a:spLocks noChangeArrowheads="1"/>
            </p:cNvSpPr>
            <p:nvPr/>
          </p:nvSpPr>
          <p:spPr bwMode="auto">
            <a:xfrm>
              <a:off x="2943225" y="4835525"/>
              <a:ext cx="830263" cy="942975"/>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09" name="AutoShape 158"/>
            <p:cNvSpPr>
              <a:spLocks noChangeArrowheads="1"/>
            </p:cNvSpPr>
            <p:nvPr/>
          </p:nvSpPr>
          <p:spPr bwMode="auto">
            <a:xfrm>
              <a:off x="3279775" y="5218113"/>
              <a:ext cx="201613" cy="290512"/>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10" name="AutoShape 159"/>
            <p:cNvSpPr>
              <a:spLocks noChangeArrowheads="1"/>
            </p:cNvSpPr>
            <p:nvPr/>
          </p:nvSpPr>
          <p:spPr bwMode="auto">
            <a:xfrm>
              <a:off x="3279775" y="5218113"/>
              <a:ext cx="223838" cy="314325"/>
            </a:xfrm>
            <a:prstGeom prst="roundRect">
              <a:avLst>
                <a:gd name="adj" fmla="val 42551"/>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11" name="Rectangle 160"/>
            <p:cNvSpPr>
              <a:spLocks noChangeArrowheads="1"/>
            </p:cNvSpPr>
            <p:nvPr/>
          </p:nvSpPr>
          <p:spPr bwMode="auto">
            <a:xfrm>
              <a:off x="3279775" y="5375275"/>
              <a:ext cx="201613" cy="13335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12" name="Rectangle 161"/>
            <p:cNvSpPr>
              <a:spLocks noChangeArrowheads="1"/>
            </p:cNvSpPr>
            <p:nvPr/>
          </p:nvSpPr>
          <p:spPr bwMode="auto">
            <a:xfrm>
              <a:off x="3279775" y="5375275"/>
              <a:ext cx="223838" cy="15716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13" name="AutoShape 162"/>
            <p:cNvSpPr>
              <a:spLocks noChangeArrowheads="1"/>
            </p:cNvSpPr>
            <p:nvPr/>
          </p:nvSpPr>
          <p:spPr bwMode="auto">
            <a:xfrm>
              <a:off x="3279775" y="5218113"/>
              <a:ext cx="223838" cy="314325"/>
            </a:xfrm>
            <a:prstGeom prst="roundRect">
              <a:avLst>
                <a:gd name="adj" fmla="val 42551"/>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14" name="Line 163"/>
            <p:cNvSpPr>
              <a:spLocks noChangeShapeType="1"/>
            </p:cNvSpPr>
            <p:nvPr/>
          </p:nvSpPr>
          <p:spPr bwMode="auto">
            <a:xfrm>
              <a:off x="3279775" y="5351463"/>
              <a:ext cx="201613" cy="15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5" name="Rectangle 164"/>
            <p:cNvSpPr>
              <a:spLocks noChangeArrowheads="1"/>
            </p:cNvSpPr>
            <p:nvPr/>
          </p:nvSpPr>
          <p:spPr bwMode="auto">
            <a:xfrm>
              <a:off x="2955925" y="3390900"/>
              <a:ext cx="808038" cy="89693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16" name="Rectangle 165"/>
            <p:cNvSpPr>
              <a:spLocks noChangeArrowheads="1"/>
            </p:cNvSpPr>
            <p:nvPr/>
          </p:nvSpPr>
          <p:spPr bwMode="auto">
            <a:xfrm>
              <a:off x="2943225" y="3378200"/>
              <a:ext cx="830263" cy="91916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17" name="AutoShape 166"/>
            <p:cNvSpPr>
              <a:spLocks noChangeArrowheads="1"/>
            </p:cNvSpPr>
            <p:nvPr/>
          </p:nvSpPr>
          <p:spPr bwMode="auto">
            <a:xfrm>
              <a:off x="3302000" y="3646488"/>
              <a:ext cx="201613" cy="292100"/>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18" name="AutoShape 167"/>
            <p:cNvSpPr>
              <a:spLocks noChangeArrowheads="1"/>
            </p:cNvSpPr>
            <p:nvPr/>
          </p:nvSpPr>
          <p:spPr bwMode="auto">
            <a:xfrm>
              <a:off x="3302000" y="3646488"/>
              <a:ext cx="225425" cy="314325"/>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19" name="Rectangle 168"/>
            <p:cNvSpPr>
              <a:spLocks noChangeArrowheads="1"/>
            </p:cNvSpPr>
            <p:nvPr/>
          </p:nvSpPr>
          <p:spPr bwMode="auto">
            <a:xfrm>
              <a:off x="3302000" y="3803650"/>
              <a:ext cx="201613" cy="13493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20" name="Rectangle 169"/>
            <p:cNvSpPr>
              <a:spLocks noChangeArrowheads="1"/>
            </p:cNvSpPr>
            <p:nvPr/>
          </p:nvSpPr>
          <p:spPr bwMode="auto">
            <a:xfrm>
              <a:off x="3302000" y="3803650"/>
              <a:ext cx="225425" cy="15716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21" name="AutoShape 170"/>
            <p:cNvSpPr>
              <a:spLocks noChangeArrowheads="1"/>
            </p:cNvSpPr>
            <p:nvPr/>
          </p:nvSpPr>
          <p:spPr bwMode="auto">
            <a:xfrm>
              <a:off x="3302000" y="3646488"/>
              <a:ext cx="225425" cy="314325"/>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22" name="Line 171"/>
            <p:cNvSpPr>
              <a:spLocks noChangeShapeType="1"/>
            </p:cNvSpPr>
            <p:nvPr/>
          </p:nvSpPr>
          <p:spPr bwMode="auto">
            <a:xfrm>
              <a:off x="3302000" y="3781425"/>
              <a:ext cx="201613"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3" name="Rectangle 172"/>
            <p:cNvSpPr>
              <a:spLocks noChangeArrowheads="1"/>
            </p:cNvSpPr>
            <p:nvPr/>
          </p:nvSpPr>
          <p:spPr bwMode="auto">
            <a:xfrm>
              <a:off x="2955925" y="1909763"/>
              <a:ext cx="808038" cy="89693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24" name="Rectangle 173"/>
            <p:cNvSpPr>
              <a:spLocks noChangeArrowheads="1"/>
            </p:cNvSpPr>
            <p:nvPr/>
          </p:nvSpPr>
          <p:spPr bwMode="auto">
            <a:xfrm>
              <a:off x="2943225" y="1897063"/>
              <a:ext cx="830263" cy="91916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25" name="AutoShape 174"/>
            <p:cNvSpPr>
              <a:spLocks noChangeArrowheads="1"/>
            </p:cNvSpPr>
            <p:nvPr/>
          </p:nvSpPr>
          <p:spPr bwMode="auto">
            <a:xfrm>
              <a:off x="3302000" y="2189163"/>
              <a:ext cx="201613" cy="314325"/>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26" name="AutoShape 175"/>
            <p:cNvSpPr>
              <a:spLocks noChangeArrowheads="1"/>
            </p:cNvSpPr>
            <p:nvPr/>
          </p:nvSpPr>
          <p:spPr bwMode="auto">
            <a:xfrm>
              <a:off x="3302000" y="2189163"/>
              <a:ext cx="225425" cy="336550"/>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27" name="Rectangle 176"/>
            <p:cNvSpPr>
              <a:spLocks noChangeArrowheads="1"/>
            </p:cNvSpPr>
            <p:nvPr/>
          </p:nvSpPr>
          <p:spPr bwMode="auto">
            <a:xfrm>
              <a:off x="3302000" y="2346325"/>
              <a:ext cx="201613" cy="15716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28" name="Rectangle 177"/>
            <p:cNvSpPr>
              <a:spLocks noChangeArrowheads="1"/>
            </p:cNvSpPr>
            <p:nvPr/>
          </p:nvSpPr>
          <p:spPr bwMode="auto">
            <a:xfrm>
              <a:off x="3302000" y="2346325"/>
              <a:ext cx="225425" cy="179388"/>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29" name="AutoShape 178"/>
            <p:cNvSpPr>
              <a:spLocks noChangeArrowheads="1"/>
            </p:cNvSpPr>
            <p:nvPr/>
          </p:nvSpPr>
          <p:spPr bwMode="auto">
            <a:xfrm>
              <a:off x="3302000" y="2189163"/>
              <a:ext cx="225425" cy="336550"/>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30" name="Line 179"/>
            <p:cNvSpPr>
              <a:spLocks noChangeShapeType="1"/>
            </p:cNvSpPr>
            <p:nvPr/>
          </p:nvSpPr>
          <p:spPr bwMode="auto">
            <a:xfrm>
              <a:off x="3302000" y="2346325"/>
              <a:ext cx="201613"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Rectangle 182"/>
            <p:cNvSpPr>
              <a:spLocks noChangeArrowheads="1"/>
            </p:cNvSpPr>
            <p:nvPr/>
          </p:nvSpPr>
          <p:spPr bwMode="auto">
            <a:xfrm>
              <a:off x="1776413" y="4308475"/>
              <a:ext cx="534869"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a:solidFill>
                    <a:srgbClr val="000000"/>
                  </a:solidFill>
                  <a:latin typeface="Arial" charset="0"/>
                </a:rPr>
                <a:t>Client</a:t>
              </a:r>
              <a:endParaRPr lang="en-GB" altLang="en-US"/>
            </a:p>
          </p:txBody>
        </p:sp>
        <p:sp>
          <p:nvSpPr>
            <p:cNvPr id="42032" name="Rectangle 183"/>
            <p:cNvSpPr>
              <a:spLocks noChangeArrowheads="1"/>
            </p:cNvSpPr>
            <p:nvPr/>
          </p:nvSpPr>
          <p:spPr bwMode="auto">
            <a:xfrm>
              <a:off x="3568700" y="2041525"/>
              <a:ext cx="138927"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X</a:t>
              </a:r>
              <a:endParaRPr lang="en-GB" altLang="en-US"/>
            </a:p>
          </p:txBody>
        </p:sp>
        <p:sp>
          <p:nvSpPr>
            <p:cNvPr id="42033" name="Rectangle 184"/>
            <p:cNvSpPr>
              <a:spLocks noChangeArrowheads="1"/>
            </p:cNvSpPr>
            <p:nvPr/>
          </p:nvSpPr>
          <p:spPr bwMode="auto">
            <a:xfrm>
              <a:off x="3546475" y="3478213"/>
              <a:ext cx="138927"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Y</a:t>
              </a:r>
              <a:endParaRPr lang="en-GB" altLang="en-US"/>
            </a:p>
          </p:txBody>
        </p:sp>
        <p:sp>
          <p:nvSpPr>
            <p:cNvPr id="42034" name="Rectangle 185"/>
            <p:cNvSpPr>
              <a:spLocks noChangeArrowheads="1"/>
            </p:cNvSpPr>
            <p:nvPr/>
          </p:nvSpPr>
          <p:spPr bwMode="auto">
            <a:xfrm>
              <a:off x="3546475" y="4981575"/>
              <a:ext cx="126772"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Z</a:t>
              </a:r>
              <a:endParaRPr lang="en-GB" altLang="en-US"/>
            </a:p>
          </p:txBody>
        </p:sp>
        <p:sp>
          <p:nvSpPr>
            <p:cNvPr id="42035" name="Freeform 186"/>
            <p:cNvSpPr>
              <a:spLocks/>
            </p:cNvSpPr>
            <p:nvPr/>
          </p:nvSpPr>
          <p:spPr bwMode="auto">
            <a:xfrm>
              <a:off x="3190875" y="3759200"/>
              <a:ext cx="88900" cy="90488"/>
            </a:xfrm>
            <a:custGeom>
              <a:avLst/>
              <a:gdLst>
                <a:gd name="T0" fmla="*/ 0 w 56"/>
                <a:gd name="T1" fmla="*/ 2147483647 h 57"/>
                <a:gd name="T2" fmla="*/ 0 w 56"/>
                <a:gd name="T3" fmla="*/ 0 h 57"/>
                <a:gd name="T4" fmla="*/ 2147483647 w 56"/>
                <a:gd name="T5" fmla="*/ 2147483647 h 57"/>
                <a:gd name="T6" fmla="*/ 0 w 56"/>
                <a:gd name="T7" fmla="*/ 2147483647 h 57"/>
                <a:gd name="T8" fmla="*/ 0 w 56"/>
                <a:gd name="T9" fmla="*/ 2147483647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0" y="28"/>
                  </a:moveTo>
                  <a:lnTo>
                    <a:pt x="0" y="0"/>
                  </a:lnTo>
                  <a:lnTo>
                    <a:pt x="56"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42036" name="Freeform 188"/>
            <p:cNvSpPr>
              <a:spLocks/>
            </p:cNvSpPr>
            <p:nvPr/>
          </p:nvSpPr>
          <p:spPr bwMode="auto">
            <a:xfrm>
              <a:off x="3190875" y="2368550"/>
              <a:ext cx="88900" cy="88900"/>
            </a:xfrm>
            <a:custGeom>
              <a:avLst/>
              <a:gdLst>
                <a:gd name="T0" fmla="*/ 2147483647 w 56"/>
                <a:gd name="T1" fmla="*/ 2147483647 h 56"/>
                <a:gd name="T2" fmla="*/ 0 w 56"/>
                <a:gd name="T3" fmla="*/ 2147483647 h 56"/>
                <a:gd name="T4" fmla="*/ 2147483647 w 56"/>
                <a:gd name="T5" fmla="*/ 0 h 56"/>
                <a:gd name="T6" fmla="*/ 2147483647 w 56"/>
                <a:gd name="T7" fmla="*/ 2147483647 h 56"/>
                <a:gd name="T8" fmla="*/ 2147483647 w 56"/>
                <a:gd name="T9" fmla="*/ 2147483647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14" y="42"/>
                  </a:moveTo>
                  <a:lnTo>
                    <a:pt x="0" y="14"/>
                  </a:lnTo>
                  <a:lnTo>
                    <a:pt x="56" y="0"/>
                  </a:lnTo>
                  <a:lnTo>
                    <a:pt x="42" y="56"/>
                  </a:lnTo>
                  <a:lnTo>
                    <a:pt x="14" y="42"/>
                  </a:lnTo>
                  <a:close/>
                </a:path>
              </a:pathLst>
            </a:custGeom>
            <a:solidFill>
              <a:srgbClr val="000000"/>
            </a:solidFill>
            <a:ln w="33338">
              <a:solidFill>
                <a:srgbClr val="000000"/>
              </a:solidFill>
              <a:prstDash val="solid"/>
              <a:round/>
              <a:headEnd/>
              <a:tailEnd/>
            </a:ln>
          </p:spPr>
          <p:txBody>
            <a:bodyPr/>
            <a:lstStyle/>
            <a:p>
              <a:endParaRPr lang="en-US"/>
            </a:p>
          </p:txBody>
        </p:sp>
        <p:sp>
          <p:nvSpPr>
            <p:cNvPr id="42037" name="Freeform 190"/>
            <p:cNvSpPr>
              <a:spLocks/>
            </p:cNvSpPr>
            <p:nvPr/>
          </p:nvSpPr>
          <p:spPr bwMode="auto">
            <a:xfrm>
              <a:off x="3190875" y="5262563"/>
              <a:ext cx="88900" cy="88900"/>
            </a:xfrm>
            <a:custGeom>
              <a:avLst/>
              <a:gdLst>
                <a:gd name="T0" fmla="*/ 2147483647 w 56"/>
                <a:gd name="T1" fmla="*/ 2147483647 h 56"/>
                <a:gd name="T2" fmla="*/ 2147483647 w 56"/>
                <a:gd name="T3" fmla="*/ 0 h 56"/>
                <a:gd name="T4" fmla="*/ 2147483647 w 56"/>
                <a:gd name="T5" fmla="*/ 2147483647 h 56"/>
                <a:gd name="T6" fmla="*/ 0 w 56"/>
                <a:gd name="T7" fmla="*/ 2147483647 h 56"/>
                <a:gd name="T8" fmla="*/ 2147483647 w 56"/>
                <a:gd name="T9" fmla="*/ 2147483647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14" y="14"/>
                  </a:moveTo>
                  <a:lnTo>
                    <a:pt x="42" y="0"/>
                  </a:lnTo>
                  <a:lnTo>
                    <a:pt x="56" y="56"/>
                  </a:lnTo>
                  <a:lnTo>
                    <a:pt x="0" y="28"/>
                  </a:lnTo>
                  <a:lnTo>
                    <a:pt x="14" y="14"/>
                  </a:lnTo>
                  <a:close/>
                </a:path>
              </a:pathLst>
            </a:custGeom>
            <a:solidFill>
              <a:srgbClr val="000000"/>
            </a:solidFill>
            <a:ln w="33338">
              <a:solidFill>
                <a:srgbClr val="000000"/>
              </a:solidFill>
              <a:prstDash val="solid"/>
              <a:round/>
              <a:headEnd/>
              <a:tailEnd/>
            </a:ln>
          </p:spPr>
          <p:txBody>
            <a:bodyPr/>
            <a:lstStyle/>
            <a:p>
              <a:endParaRPr lang="en-US"/>
            </a:p>
          </p:txBody>
        </p:sp>
        <p:sp>
          <p:nvSpPr>
            <p:cNvPr id="42038" name="AutoShape 207"/>
            <p:cNvSpPr>
              <a:spLocks noChangeArrowheads="1"/>
            </p:cNvSpPr>
            <p:nvPr/>
          </p:nvSpPr>
          <p:spPr bwMode="auto">
            <a:xfrm>
              <a:off x="8183563" y="5138738"/>
              <a:ext cx="203200" cy="292100"/>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39" name="AutoShape 208"/>
            <p:cNvSpPr>
              <a:spLocks noChangeArrowheads="1"/>
            </p:cNvSpPr>
            <p:nvPr/>
          </p:nvSpPr>
          <p:spPr bwMode="auto">
            <a:xfrm>
              <a:off x="8183563" y="5138738"/>
              <a:ext cx="225425" cy="314325"/>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40" name="Rectangle 209"/>
            <p:cNvSpPr>
              <a:spLocks noChangeArrowheads="1"/>
            </p:cNvSpPr>
            <p:nvPr/>
          </p:nvSpPr>
          <p:spPr bwMode="auto">
            <a:xfrm>
              <a:off x="8183563" y="5295900"/>
              <a:ext cx="203200" cy="15716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41" name="Rectangle 210"/>
            <p:cNvSpPr>
              <a:spLocks noChangeArrowheads="1"/>
            </p:cNvSpPr>
            <p:nvPr/>
          </p:nvSpPr>
          <p:spPr bwMode="auto">
            <a:xfrm>
              <a:off x="8183563" y="5295900"/>
              <a:ext cx="225425" cy="179388"/>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42" name="AutoShape 211"/>
            <p:cNvSpPr>
              <a:spLocks noChangeArrowheads="1"/>
            </p:cNvSpPr>
            <p:nvPr/>
          </p:nvSpPr>
          <p:spPr bwMode="auto">
            <a:xfrm>
              <a:off x="8183563" y="5138738"/>
              <a:ext cx="225425" cy="314325"/>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43" name="Line 212"/>
            <p:cNvSpPr>
              <a:spLocks noChangeShapeType="1"/>
            </p:cNvSpPr>
            <p:nvPr/>
          </p:nvSpPr>
          <p:spPr bwMode="auto">
            <a:xfrm>
              <a:off x="8183563" y="5295900"/>
              <a:ext cx="203200"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4" name="AutoShape 213"/>
            <p:cNvSpPr>
              <a:spLocks noChangeArrowheads="1"/>
            </p:cNvSpPr>
            <p:nvPr/>
          </p:nvSpPr>
          <p:spPr bwMode="auto">
            <a:xfrm>
              <a:off x="8205788" y="3856038"/>
              <a:ext cx="203200" cy="292100"/>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45" name="AutoShape 214"/>
            <p:cNvSpPr>
              <a:spLocks noChangeArrowheads="1"/>
            </p:cNvSpPr>
            <p:nvPr/>
          </p:nvSpPr>
          <p:spPr bwMode="auto">
            <a:xfrm>
              <a:off x="8205788" y="3856038"/>
              <a:ext cx="225425" cy="314325"/>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46" name="Rectangle 215"/>
            <p:cNvSpPr>
              <a:spLocks noChangeArrowheads="1"/>
            </p:cNvSpPr>
            <p:nvPr/>
          </p:nvSpPr>
          <p:spPr bwMode="auto">
            <a:xfrm>
              <a:off x="8205788" y="4013200"/>
              <a:ext cx="203200" cy="13493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47" name="Rectangle 216"/>
            <p:cNvSpPr>
              <a:spLocks noChangeArrowheads="1"/>
            </p:cNvSpPr>
            <p:nvPr/>
          </p:nvSpPr>
          <p:spPr bwMode="auto">
            <a:xfrm>
              <a:off x="8205788" y="4013200"/>
              <a:ext cx="225425" cy="15716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48" name="AutoShape 217"/>
            <p:cNvSpPr>
              <a:spLocks noChangeArrowheads="1"/>
            </p:cNvSpPr>
            <p:nvPr/>
          </p:nvSpPr>
          <p:spPr bwMode="auto">
            <a:xfrm>
              <a:off x="8205788" y="3856038"/>
              <a:ext cx="225425" cy="314325"/>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49" name="Line 218"/>
            <p:cNvSpPr>
              <a:spLocks noChangeShapeType="1"/>
            </p:cNvSpPr>
            <p:nvPr/>
          </p:nvSpPr>
          <p:spPr bwMode="auto">
            <a:xfrm>
              <a:off x="8205788" y="3990975"/>
              <a:ext cx="203200"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0" name="AutoShape 219"/>
            <p:cNvSpPr>
              <a:spLocks noChangeArrowheads="1"/>
            </p:cNvSpPr>
            <p:nvPr/>
          </p:nvSpPr>
          <p:spPr bwMode="auto">
            <a:xfrm>
              <a:off x="8205788" y="3405188"/>
              <a:ext cx="203200" cy="293687"/>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51" name="AutoShape 220"/>
            <p:cNvSpPr>
              <a:spLocks noChangeArrowheads="1"/>
            </p:cNvSpPr>
            <p:nvPr/>
          </p:nvSpPr>
          <p:spPr bwMode="auto">
            <a:xfrm>
              <a:off x="8205788" y="3405188"/>
              <a:ext cx="225425" cy="315912"/>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52" name="Rectangle 221"/>
            <p:cNvSpPr>
              <a:spLocks noChangeArrowheads="1"/>
            </p:cNvSpPr>
            <p:nvPr/>
          </p:nvSpPr>
          <p:spPr bwMode="auto">
            <a:xfrm>
              <a:off x="8205788" y="3563938"/>
              <a:ext cx="203200" cy="13493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53" name="Rectangle 222"/>
            <p:cNvSpPr>
              <a:spLocks noChangeArrowheads="1"/>
            </p:cNvSpPr>
            <p:nvPr/>
          </p:nvSpPr>
          <p:spPr bwMode="auto">
            <a:xfrm>
              <a:off x="8205788" y="3563938"/>
              <a:ext cx="225425" cy="15716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54" name="AutoShape 223"/>
            <p:cNvSpPr>
              <a:spLocks noChangeArrowheads="1"/>
            </p:cNvSpPr>
            <p:nvPr/>
          </p:nvSpPr>
          <p:spPr bwMode="auto">
            <a:xfrm>
              <a:off x="8205788" y="3405188"/>
              <a:ext cx="225425" cy="315912"/>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55" name="Line 224"/>
            <p:cNvSpPr>
              <a:spLocks noChangeShapeType="1"/>
            </p:cNvSpPr>
            <p:nvPr/>
          </p:nvSpPr>
          <p:spPr bwMode="auto">
            <a:xfrm>
              <a:off x="8205788" y="3540125"/>
              <a:ext cx="203200"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6" name="AutoShape 225"/>
            <p:cNvSpPr>
              <a:spLocks noChangeArrowheads="1"/>
            </p:cNvSpPr>
            <p:nvPr/>
          </p:nvSpPr>
          <p:spPr bwMode="auto">
            <a:xfrm>
              <a:off x="8205788" y="2168525"/>
              <a:ext cx="203200" cy="292100"/>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57" name="AutoShape 226"/>
            <p:cNvSpPr>
              <a:spLocks noChangeArrowheads="1"/>
            </p:cNvSpPr>
            <p:nvPr/>
          </p:nvSpPr>
          <p:spPr bwMode="auto">
            <a:xfrm>
              <a:off x="8205788" y="2168525"/>
              <a:ext cx="225425" cy="314325"/>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58" name="Rectangle 227"/>
            <p:cNvSpPr>
              <a:spLocks noChangeArrowheads="1"/>
            </p:cNvSpPr>
            <p:nvPr/>
          </p:nvSpPr>
          <p:spPr bwMode="auto">
            <a:xfrm>
              <a:off x="8205788" y="2325688"/>
              <a:ext cx="203200" cy="13493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59" name="Rectangle 228"/>
            <p:cNvSpPr>
              <a:spLocks noChangeArrowheads="1"/>
            </p:cNvSpPr>
            <p:nvPr/>
          </p:nvSpPr>
          <p:spPr bwMode="auto">
            <a:xfrm>
              <a:off x="8205788" y="2325688"/>
              <a:ext cx="225425" cy="15716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60" name="AutoShape 229"/>
            <p:cNvSpPr>
              <a:spLocks noChangeArrowheads="1"/>
            </p:cNvSpPr>
            <p:nvPr/>
          </p:nvSpPr>
          <p:spPr bwMode="auto">
            <a:xfrm>
              <a:off x="8205788" y="2168525"/>
              <a:ext cx="225425" cy="314325"/>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61" name="Line 230"/>
            <p:cNvSpPr>
              <a:spLocks noChangeShapeType="1"/>
            </p:cNvSpPr>
            <p:nvPr/>
          </p:nvSpPr>
          <p:spPr bwMode="auto">
            <a:xfrm>
              <a:off x="8205788" y="2303463"/>
              <a:ext cx="203200" cy="15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AutoShape 231"/>
            <p:cNvSpPr>
              <a:spLocks noChangeArrowheads="1"/>
            </p:cNvSpPr>
            <p:nvPr/>
          </p:nvSpPr>
          <p:spPr bwMode="auto">
            <a:xfrm>
              <a:off x="6699250" y="4170363"/>
              <a:ext cx="225425" cy="292100"/>
            </a:xfrm>
            <a:prstGeom prst="roundRect">
              <a:avLst>
                <a:gd name="adj" fmla="val 4225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63" name="AutoShape 232"/>
            <p:cNvSpPr>
              <a:spLocks noChangeArrowheads="1"/>
            </p:cNvSpPr>
            <p:nvPr/>
          </p:nvSpPr>
          <p:spPr bwMode="auto">
            <a:xfrm>
              <a:off x="6699250" y="4170363"/>
              <a:ext cx="247650" cy="315912"/>
            </a:xfrm>
            <a:prstGeom prst="roundRect">
              <a:avLst>
                <a:gd name="adj" fmla="val 38463"/>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64" name="Rectangle 233"/>
            <p:cNvSpPr>
              <a:spLocks noChangeArrowheads="1"/>
            </p:cNvSpPr>
            <p:nvPr/>
          </p:nvSpPr>
          <p:spPr bwMode="auto">
            <a:xfrm>
              <a:off x="6721475" y="4327525"/>
              <a:ext cx="203200" cy="15875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65" name="Rectangle 234"/>
            <p:cNvSpPr>
              <a:spLocks noChangeArrowheads="1"/>
            </p:cNvSpPr>
            <p:nvPr/>
          </p:nvSpPr>
          <p:spPr bwMode="auto">
            <a:xfrm>
              <a:off x="6721475" y="4327525"/>
              <a:ext cx="225425" cy="180975"/>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66" name="AutoShape 235"/>
            <p:cNvSpPr>
              <a:spLocks noChangeArrowheads="1"/>
            </p:cNvSpPr>
            <p:nvPr/>
          </p:nvSpPr>
          <p:spPr bwMode="auto">
            <a:xfrm>
              <a:off x="6699250" y="4170363"/>
              <a:ext cx="247650" cy="315912"/>
            </a:xfrm>
            <a:prstGeom prst="roundRect">
              <a:avLst>
                <a:gd name="adj" fmla="val 38463"/>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67" name="Line 236"/>
            <p:cNvSpPr>
              <a:spLocks noChangeShapeType="1"/>
            </p:cNvSpPr>
            <p:nvPr/>
          </p:nvSpPr>
          <p:spPr bwMode="auto">
            <a:xfrm>
              <a:off x="6699250" y="4327525"/>
              <a:ext cx="225425"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8" name="AutoShape 237"/>
            <p:cNvSpPr>
              <a:spLocks noChangeArrowheads="1"/>
            </p:cNvSpPr>
            <p:nvPr/>
          </p:nvSpPr>
          <p:spPr bwMode="auto">
            <a:xfrm>
              <a:off x="6721475" y="2978150"/>
              <a:ext cx="203200" cy="314325"/>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69" name="AutoShape 238"/>
            <p:cNvSpPr>
              <a:spLocks noChangeArrowheads="1"/>
            </p:cNvSpPr>
            <p:nvPr/>
          </p:nvSpPr>
          <p:spPr bwMode="auto">
            <a:xfrm>
              <a:off x="6721475" y="2978150"/>
              <a:ext cx="225425" cy="33813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70" name="Rectangle 239"/>
            <p:cNvSpPr>
              <a:spLocks noChangeArrowheads="1"/>
            </p:cNvSpPr>
            <p:nvPr/>
          </p:nvSpPr>
          <p:spPr bwMode="auto">
            <a:xfrm>
              <a:off x="6721475" y="3135313"/>
              <a:ext cx="203200" cy="1571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71" name="Rectangle 240"/>
            <p:cNvSpPr>
              <a:spLocks noChangeArrowheads="1"/>
            </p:cNvSpPr>
            <p:nvPr/>
          </p:nvSpPr>
          <p:spPr bwMode="auto">
            <a:xfrm>
              <a:off x="6721475" y="3135313"/>
              <a:ext cx="225425" cy="180975"/>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72" name="AutoShape 241"/>
            <p:cNvSpPr>
              <a:spLocks noChangeArrowheads="1"/>
            </p:cNvSpPr>
            <p:nvPr/>
          </p:nvSpPr>
          <p:spPr bwMode="auto">
            <a:xfrm>
              <a:off x="6721475" y="2978150"/>
              <a:ext cx="225425" cy="33813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073" name="Line 242"/>
            <p:cNvSpPr>
              <a:spLocks noChangeShapeType="1"/>
            </p:cNvSpPr>
            <p:nvPr/>
          </p:nvSpPr>
          <p:spPr bwMode="auto">
            <a:xfrm>
              <a:off x="6721475" y="3135313"/>
              <a:ext cx="203200" cy="15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4" name="Rectangle 255"/>
            <p:cNvSpPr>
              <a:spLocks noChangeArrowheads="1"/>
            </p:cNvSpPr>
            <p:nvPr/>
          </p:nvSpPr>
          <p:spPr bwMode="auto">
            <a:xfrm>
              <a:off x="6243638" y="2719387"/>
              <a:ext cx="138927"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X</a:t>
              </a:r>
              <a:endParaRPr lang="en-GB" altLang="en-US" i="1"/>
            </a:p>
          </p:txBody>
        </p:sp>
        <p:sp>
          <p:nvSpPr>
            <p:cNvPr id="42075" name="Rectangle 256"/>
            <p:cNvSpPr>
              <a:spLocks noChangeArrowheads="1"/>
            </p:cNvSpPr>
            <p:nvPr/>
          </p:nvSpPr>
          <p:spPr bwMode="auto">
            <a:xfrm>
              <a:off x="6227763" y="4564063"/>
              <a:ext cx="138927"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Y</a:t>
              </a:r>
              <a:endParaRPr lang="en-GB" altLang="en-US"/>
            </a:p>
          </p:txBody>
        </p:sp>
        <p:sp>
          <p:nvSpPr>
            <p:cNvPr id="42076" name="Rectangle 257"/>
            <p:cNvSpPr>
              <a:spLocks noChangeArrowheads="1"/>
            </p:cNvSpPr>
            <p:nvPr/>
          </p:nvSpPr>
          <p:spPr bwMode="auto">
            <a:xfrm>
              <a:off x="7789863" y="1885950"/>
              <a:ext cx="173658"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M</a:t>
              </a:r>
              <a:endParaRPr lang="en-GB" altLang="en-US" i="1"/>
            </a:p>
          </p:txBody>
        </p:sp>
        <p:sp>
          <p:nvSpPr>
            <p:cNvPr id="42077" name="Rectangle 258"/>
            <p:cNvSpPr>
              <a:spLocks noChangeArrowheads="1"/>
            </p:cNvSpPr>
            <p:nvPr/>
          </p:nvSpPr>
          <p:spPr bwMode="auto">
            <a:xfrm>
              <a:off x="8094663" y="3055937"/>
              <a:ext cx="151084"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N</a:t>
              </a:r>
              <a:endParaRPr lang="en-GB" altLang="en-US"/>
            </a:p>
          </p:txBody>
        </p:sp>
        <p:sp>
          <p:nvSpPr>
            <p:cNvPr id="42078" name="Rectangle 259"/>
            <p:cNvSpPr>
              <a:spLocks noChangeArrowheads="1"/>
            </p:cNvSpPr>
            <p:nvPr/>
          </p:nvSpPr>
          <p:spPr bwMode="auto">
            <a:xfrm>
              <a:off x="5892800" y="3028950"/>
              <a:ext cx="126772"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T</a:t>
              </a:r>
              <a:endParaRPr lang="en-GB" altLang="en-US"/>
            </a:p>
          </p:txBody>
        </p:sp>
        <p:sp>
          <p:nvSpPr>
            <p:cNvPr id="42079" name="Rectangle 260"/>
            <p:cNvSpPr>
              <a:spLocks noChangeArrowheads="1"/>
            </p:cNvSpPr>
            <p:nvPr/>
          </p:nvSpPr>
          <p:spPr bwMode="auto">
            <a:xfrm>
              <a:off x="5989638" y="3154362"/>
              <a:ext cx="92040" cy="24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200">
                  <a:solidFill>
                    <a:srgbClr val="000000"/>
                  </a:solidFill>
                  <a:latin typeface="Arial" charset="0"/>
                </a:rPr>
                <a:t>1</a:t>
              </a:r>
              <a:endParaRPr lang="en-GB" altLang="en-US"/>
            </a:p>
          </p:txBody>
        </p:sp>
        <p:sp>
          <p:nvSpPr>
            <p:cNvPr id="42080" name="Rectangle 261"/>
            <p:cNvSpPr>
              <a:spLocks noChangeArrowheads="1"/>
            </p:cNvSpPr>
            <p:nvPr/>
          </p:nvSpPr>
          <p:spPr bwMode="auto">
            <a:xfrm>
              <a:off x="5892800" y="4119563"/>
              <a:ext cx="126772"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T</a:t>
              </a:r>
              <a:endParaRPr lang="en-GB" altLang="en-US"/>
            </a:p>
          </p:txBody>
        </p:sp>
        <p:sp>
          <p:nvSpPr>
            <p:cNvPr id="42081" name="Rectangle 262"/>
            <p:cNvSpPr>
              <a:spLocks noChangeArrowheads="1"/>
            </p:cNvSpPr>
            <p:nvPr/>
          </p:nvSpPr>
          <p:spPr bwMode="auto">
            <a:xfrm>
              <a:off x="6019800" y="4243388"/>
              <a:ext cx="92040" cy="24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200">
                  <a:solidFill>
                    <a:srgbClr val="000000"/>
                  </a:solidFill>
                  <a:latin typeface="Arial" charset="0"/>
                </a:rPr>
                <a:t>2</a:t>
              </a:r>
              <a:endParaRPr lang="en-GB" altLang="en-US"/>
            </a:p>
          </p:txBody>
        </p:sp>
        <p:sp>
          <p:nvSpPr>
            <p:cNvPr id="42082" name="Rectangle 263"/>
            <p:cNvSpPr>
              <a:spLocks noChangeArrowheads="1"/>
            </p:cNvSpPr>
            <p:nvPr/>
          </p:nvSpPr>
          <p:spPr bwMode="auto">
            <a:xfrm>
              <a:off x="7426325" y="2201863"/>
              <a:ext cx="126772"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T</a:t>
              </a:r>
              <a:endParaRPr lang="en-GB" altLang="en-US"/>
            </a:p>
          </p:txBody>
        </p:sp>
        <p:sp>
          <p:nvSpPr>
            <p:cNvPr id="42083" name="Rectangle 264"/>
            <p:cNvSpPr>
              <a:spLocks noChangeArrowheads="1"/>
            </p:cNvSpPr>
            <p:nvPr/>
          </p:nvSpPr>
          <p:spPr bwMode="auto">
            <a:xfrm>
              <a:off x="7539038" y="2316162"/>
              <a:ext cx="171714" cy="24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200">
                  <a:solidFill>
                    <a:srgbClr val="000000"/>
                  </a:solidFill>
                  <a:latin typeface="Arial" charset="0"/>
                </a:rPr>
                <a:t>11</a:t>
              </a:r>
              <a:endParaRPr lang="en-GB" altLang="en-US"/>
            </a:p>
          </p:txBody>
        </p:sp>
        <p:sp>
          <p:nvSpPr>
            <p:cNvPr id="42084" name="Rectangle 267"/>
            <p:cNvSpPr>
              <a:spLocks noChangeArrowheads="1"/>
            </p:cNvSpPr>
            <p:nvPr/>
          </p:nvSpPr>
          <p:spPr bwMode="auto">
            <a:xfrm>
              <a:off x="4784725" y="3033713"/>
              <a:ext cx="534869"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a:solidFill>
                    <a:srgbClr val="000000"/>
                  </a:solidFill>
                  <a:latin typeface="Arial" charset="0"/>
                </a:rPr>
                <a:t>Client</a:t>
              </a:r>
              <a:endParaRPr lang="en-GB" altLang="en-US"/>
            </a:p>
          </p:txBody>
        </p:sp>
        <p:sp>
          <p:nvSpPr>
            <p:cNvPr id="42085" name="Rectangle 268"/>
            <p:cNvSpPr>
              <a:spLocks noChangeArrowheads="1"/>
            </p:cNvSpPr>
            <p:nvPr/>
          </p:nvSpPr>
          <p:spPr bwMode="auto">
            <a:xfrm>
              <a:off x="7770813" y="4856163"/>
              <a:ext cx="138927"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P</a:t>
              </a:r>
              <a:endParaRPr lang="en-GB" altLang="en-US"/>
            </a:p>
          </p:txBody>
        </p:sp>
        <p:sp>
          <p:nvSpPr>
            <p:cNvPr id="42086" name="Freeform 269"/>
            <p:cNvSpPr>
              <a:spLocks/>
            </p:cNvSpPr>
            <p:nvPr/>
          </p:nvSpPr>
          <p:spPr bwMode="auto">
            <a:xfrm>
              <a:off x="5641975" y="3135313"/>
              <a:ext cx="88900" cy="68262"/>
            </a:xfrm>
            <a:custGeom>
              <a:avLst/>
              <a:gdLst>
                <a:gd name="T0" fmla="*/ 2147483647 w 56"/>
                <a:gd name="T1" fmla="*/ 2147483647 h 43"/>
                <a:gd name="T2" fmla="*/ 0 w 56"/>
                <a:gd name="T3" fmla="*/ 0 h 43"/>
                <a:gd name="T4" fmla="*/ 2147483647 w 56"/>
                <a:gd name="T5" fmla="*/ 0 h 43"/>
                <a:gd name="T6" fmla="*/ 2147483647 w 56"/>
                <a:gd name="T7" fmla="*/ 2147483647 h 43"/>
                <a:gd name="T8" fmla="*/ 2147483647 w 56"/>
                <a:gd name="T9" fmla="*/ 2147483647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14" y="29"/>
                  </a:moveTo>
                  <a:lnTo>
                    <a:pt x="0" y="0"/>
                  </a:lnTo>
                  <a:lnTo>
                    <a:pt x="56" y="0"/>
                  </a:lnTo>
                  <a:lnTo>
                    <a:pt x="42" y="43"/>
                  </a:lnTo>
                  <a:lnTo>
                    <a:pt x="14" y="29"/>
                  </a:lnTo>
                  <a:close/>
                </a:path>
              </a:pathLst>
            </a:custGeom>
            <a:solidFill>
              <a:srgbClr val="000000"/>
            </a:solidFill>
            <a:ln w="33338">
              <a:solidFill>
                <a:srgbClr val="000000"/>
              </a:solidFill>
              <a:prstDash val="solid"/>
              <a:round/>
              <a:headEnd/>
              <a:tailEnd/>
            </a:ln>
          </p:spPr>
          <p:txBody>
            <a:bodyPr/>
            <a:lstStyle/>
            <a:p>
              <a:endParaRPr lang="en-US"/>
            </a:p>
          </p:txBody>
        </p:sp>
        <p:sp>
          <p:nvSpPr>
            <p:cNvPr id="42087" name="Line 270"/>
            <p:cNvSpPr>
              <a:spLocks noChangeShapeType="1"/>
            </p:cNvSpPr>
            <p:nvPr/>
          </p:nvSpPr>
          <p:spPr bwMode="auto">
            <a:xfrm flipV="1">
              <a:off x="5168900" y="3181350"/>
              <a:ext cx="495300" cy="31432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8" name="Freeform 271"/>
            <p:cNvSpPr>
              <a:spLocks/>
            </p:cNvSpPr>
            <p:nvPr/>
          </p:nvSpPr>
          <p:spPr bwMode="auto">
            <a:xfrm>
              <a:off x="5664200" y="4192588"/>
              <a:ext cx="90488" cy="90487"/>
            </a:xfrm>
            <a:custGeom>
              <a:avLst/>
              <a:gdLst>
                <a:gd name="T0" fmla="*/ 2147483647 w 57"/>
                <a:gd name="T1" fmla="*/ 2147483647 h 57"/>
                <a:gd name="T2" fmla="*/ 2147483647 w 57"/>
                <a:gd name="T3" fmla="*/ 0 h 57"/>
                <a:gd name="T4" fmla="*/ 2147483647 w 57"/>
                <a:gd name="T5" fmla="*/ 2147483647 h 57"/>
                <a:gd name="T6" fmla="*/ 0 w 57"/>
                <a:gd name="T7" fmla="*/ 2147483647 h 57"/>
                <a:gd name="T8" fmla="*/ 2147483647 w 57"/>
                <a:gd name="T9" fmla="*/ 2147483647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14" y="29"/>
                  </a:moveTo>
                  <a:lnTo>
                    <a:pt x="28" y="0"/>
                  </a:lnTo>
                  <a:lnTo>
                    <a:pt x="57" y="57"/>
                  </a:lnTo>
                  <a:lnTo>
                    <a:pt x="0" y="57"/>
                  </a:lnTo>
                  <a:lnTo>
                    <a:pt x="14" y="29"/>
                  </a:lnTo>
                  <a:close/>
                </a:path>
              </a:pathLst>
            </a:custGeom>
            <a:solidFill>
              <a:srgbClr val="000000"/>
            </a:solidFill>
            <a:ln w="33338">
              <a:solidFill>
                <a:srgbClr val="000000"/>
              </a:solidFill>
              <a:prstDash val="solid"/>
              <a:round/>
              <a:headEnd/>
              <a:tailEnd/>
            </a:ln>
          </p:spPr>
          <p:txBody>
            <a:bodyPr/>
            <a:lstStyle/>
            <a:p>
              <a:endParaRPr lang="en-US"/>
            </a:p>
          </p:txBody>
        </p:sp>
        <p:sp>
          <p:nvSpPr>
            <p:cNvPr id="42089" name="Line 272"/>
            <p:cNvSpPr>
              <a:spLocks noChangeShapeType="1"/>
            </p:cNvSpPr>
            <p:nvPr/>
          </p:nvSpPr>
          <p:spPr bwMode="auto">
            <a:xfrm>
              <a:off x="5168900" y="3856038"/>
              <a:ext cx="517525" cy="3825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0" name="Freeform 273"/>
            <p:cNvSpPr>
              <a:spLocks/>
            </p:cNvSpPr>
            <p:nvPr/>
          </p:nvSpPr>
          <p:spPr bwMode="auto">
            <a:xfrm>
              <a:off x="7170738" y="2325688"/>
              <a:ext cx="90487" cy="90487"/>
            </a:xfrm>
            <a:custGeom>
              <a:avLst/>
              <a:gdLst>
                <a:gd name="T0" fmla="*/ 2147483647 w 57"/>
                <a:gd name="T1" fmla="*/ 2147483647 h 57"/>
                <a:gd name="T2" fmla="*/ 0 w 57"/>
                <a:gd name="T3" fmla="*/ 0 h 57"/>
                <a:gd name="T4" fmla="*/ 2147483647 w 57"/>
                <a:gd name="T5" fmla="*/ 0 h 57"/>
                <a:gd name="T6" fmla="*/ 2147483647 w 57"/>
                <a:gd name="T7" fmla="*/ 2147483647 h 57"/>
                <a:gd name="T8" fmla="*/ 2147483647 w 57"/>
                <a:gd name="T9" fmla="*/ 2147483647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15" y="28"/>
                  </a:moveTo>
                  <a:lnTo>
                    <a:pt x="0" y="0"/>
                  </a:lnTo>
                  <a:lnTo>
                    <a:pt x="57" y="0"/>
                  </a:lnTo>
                  <a:lnTo>
                    <a:pt x="29" y="57"/>
                  </a:lnTo>
                  <a:lnTo>
                    <a:pt x="15" y="28"/>
                  </a:lnTo>
                  <a:close/>
                </a:path>
              </a:pathLst>
            </a:custGeom>
            <a:solidFill>
              <a:srgbClr val="000000"/>
            </a:solidFill>
            <a:ln w="33338">
              <a:solidFill>
                <a:srgbClr val="000000"/>
              </a:solidFill>
              <a:prstDash val="solid"/>
              <a:round/>
              <a:headEnd/>
              <a:tailEnd/>
            </a:ln>
          </p:spPr>
          <p:txBody>
            <a:bodyPr/>
            <a:lstStyle/>
            <a:p>
              <a:endParaRPr lang="en-US"/>
            </a:p>
          </p:txBody>
        </p:sp>
        <p:sp>
          <p:nvSpPr>
            <p:cNvPr id="42091" name="Line 274"/>
            <p:cNvSpPr>
              <a:spLocks noChangeShapeType="1"/>
            </p:cNvSpPr>
            <p:nvPr/>
          </p:nvSpPr>
          <p:spPr bwMode="auto">
            <a:xfrm flipV="1">
              <a:off x="6226175" y="2370138"/>
              <a:ext cx="968375" cy="65246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2" name="Freeform 275"/>
            <p:cNvSpPr>
              <a:spLocks/>
            </p:cNvSpPr>
            <p:nvPr/>
          </p:nvSpPr>
          <p:spPr bwMode="auto">
            <a:xfrm>
              <a:off x="7194550" y="3451225"/>
              <a:ext cx="88900" cy="88900"/>
            </a:xfrm>
            <a:custGeom>
              <a:avLst/>
              <a:gdLst>
                <a:gd name="T0" fmla="*/ 0 w 56"/>
                <a:gd name="T1" fmla="*/ 2147483647 h 56"/>
                <a:gd name="T2" fmla="*/ 2147483647 w 56"/>
                <a:gd name="T3" fmla="*/ 0 h 56"/>
                <a:gd name="T4" fmla="*/ 2147483647 w 56"/>
                <a:gd name="T5" fmla="*/ 2147483647 h 56"/>
                <a:gd name="T6" fmla="*/ 0 w 56"/>
                <a:gd name="T7" fmla="*/ 2147483647 h 56"/>
                <a:gd name="T8" fmla="*/ 0 w 56"/>
                <a:gd name="T9" fmla="*/ 2147483647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0" y="28"/>
                  </a:moveTo>
                  <a:lnTo>
                    <a:pt x="14" y="0"/>
                  </a:lnTo>
                  <a:lnTo>
                    <a:pt x="56" y="28"/>
                  </a:lnTo>
                  <a:lnTo>
                    <a:pt x="0"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42093" name="Line 276"/>
            <p:cNvSpPr>
              <a:spLocks noChangeShapeType="1"/>
            </p:cNvSpPr>
            <p:nvPr/>
          </p:nvSpPr>
          <p:spPr bwMode="auto">
            <a:xfrm>
              <a:off x="6226175" y="3316288"/>
              <a:ext cx="968375" cy="1793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4" name="Freeform 277"/>
            <p:cNvSpPr>
              <a:spLocks/>
            </p:cNvSpPr>
            <p:nvPr/>
          </p:nvSpPr>
          <p:spPr bwMode="auto">
            <a:xfrm>
              <a:off x="7216775" y="3968750"/>
              <a:ext cx="90488" cy="88900"/>
            </a:xfrm>
            <a:custGeom>
              <a:avLst/>
              <a:gdLst>
                <a:gd name="T0" fmla="*/ 0 w 57"/>
                <a:gd name="T1" fmla="*/ 2147483647 h 56"/>
                <a:gd name="T2" fmla="*/ 0 w 57"/>
                <a:gd name="T3" fmla="*/ 0 h 56"/>
                <a:gd name="T4" fmla="*/ 2147483647 w 57"/>
                <a:gd name="T5" fmla="*/ 2147483647 h 56"/>
                <a:gd name="T6" fmla="*/ 2147483647 w 57"/>
                <a:gd name="T7" fmla="*/ 2147483647 h 56"/>
                <a:gd name="T8" fmla="*/ 0 w 57"/>
                <a:gd name="T9" fmla="*/ 2147483647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0" y="28"/>
                  </a:moveTo>
                  <a:lnTo>
                    <a:pt x="0" y="0"/>
                  </a:lnTo>
                  <a:lnTo>
                    <a:pt x="57" y="14"/>
                  </a:lnTo>
                  <a:lnTo>
                    <a:pt x="14"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42095" name="Line 278"/>
            <p:cNvSpPr>
              <a:spLocks noChangeShapeType="1"/>
            </p:cNvSpPr>
            <p:nvPr/>
          </p:nvSpPr>
          <p:spPr bwMode="auto">
            <a:xfrm flipV="1">
              <a:off x="6248400" y="4013200"/>
              <a:ext cx="968375" cy="13493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6" name="Freeform 279"/>
            <p:cNvSpPr>
              <a:spLocks/>
            </p:cNvSpPr>
            <p:nvPr/>
          </p:nvSpPr>
          <p:spPr bwMode="auto">
            <a:xfrm>
              <a:off x="7216775" y="5160963"/>
              <a:ext cx="90488" cy="90487"/>
            </a:xfrm>
            <a:custGeom>
              <a:avLst/>
              <a:gdLst>
                <a:gd name="T0" fmla="*/ 2147483647 w 57"/>
                <a:gd name="T1" fmla="*/ 2147483647 h 57"/>
                <a:gd name="T2" fmla="*/ 2147483647 w 57"/>
                <a:gd name="T3" fmla="*/ 0 h 57"/>
                <a:gd name="T4" fmla="*/ 2147483647 w 57"/>
                <a:gd name="T5" fmla="*/ 2147483647 h 57"/>
                <a:gd name="T6" fmla="*/ 0 w 57"/>
                <a:gd name="T7" fmla="*/ 2147483647 h 57"/>
                <a:gd name="T8" fmla="*/ 2147483647 w 57"/>
                <a:gd name="T9" fmla="*/ 2147483647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14" y="28"/>
                  </a:moveTo>
                  <a:lnTo>
                    <a:pt x="28" y="0"/>
                  </a:lnTo>
                  <a:lnTo>
                    <a:pt x="57" y="57"/>
                  </a:lnTo>
                  <a:lnTo>
                    <a:pt x="0" y="57"/>
                  </a:lnTo>
                  <a:lnTo>
                    <a:pt x="14" y="28"/>
                  </a:lnTo>
                  <a:close/>
                </a:path>
              </a:pathLst>
            </a:custGeom>
            <a:solidFill>
              <a:srgbClr val="000000"/>
            </a:solidFill>
            <a:ln w="33338">
              <a:solidFill>
                <a:srgbClr val="000000"/>
              </a:solidFill>
              <a:prstDash val="solid"/>
              <a:round/>
              <a:headEnd/>
              <a:tailEnd/>
            </a:ln>
          </p:spPr>
          <p:txBody>
            <a:bodyPr/>
            <a:lstStyle/>
            <a:p>
              <a:endParaRPr lang="en-US"/>
            </a:p>
          </p:txBody>
        </p:sp>
        <p:sp>
          <p:nvSpPr>
            <p:cNvPr id="42097" name="Line 280"/>
            <p:cNvSpPr>
              <a:spLocks noChangeShapeType="1"/>
            </p:cNvSpPr>
            <p:nvPr/>
          </p:nvSpPr>
          <p:spPr bwMode="auto">
            <a:xfrm>
              <a:off x="6272213" y="4440238"/>
              <a:ext cx="944562" cy="76517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8" name="Freeform 281"/>
            <p:cNvSpPr>
              <a:spLocks/>
            </p:cNvSpPr>
            <p:nvPr/>
          </p:nvSpPr>
          <p:spPr bwMode="auto">
            <a:xfrm>
              <a:off x="6608763" y="3090863"/>
              <a:ext cx="90487" cy="112712"/>
            </a:xfrm>
            <a:custGeom>
              <a:avLst/>
              <a:gdLst>
                <a:gd name="T0" fmla="*/ 0 w 57"/>
                <a:gd name="T1" fmla="*/ 2147483647 h 71"/>
                <a:gd name="T2" fmla="*/ 0 w 57"/>
                <a:gd name="T3" fmla="*/ 0 h 71"/>
                <a:gd name="T4" fmla="*/ 2147483647 w 57"/>
                <a:gd name="T5" fmla="*/ 2147483647 h 71"/>
                <a:gd name="T6" fmla="*/ 0 w 57"/>
                <a:gd name="T7" fmla="*/ 2147483647 h 71"/>
                <a:gd name="T8" fmla="*/ 0 w 57"/>
                <a:gd name="T9" fmla="*/ 2147483647 h 71"/>
                <a:gd name="T10" fmla="*/ 0 60000 65536"/>
                <a:gd name="T11" fmla="*/ 0 60000 65536"/>
                <a:gd name="T12" fmla="*/ 0 60000 65536"/>
                <a:gd name="T13" fmla="*/ 0 60000 65536"/>
                <a:gd name="T14" fmla="*/ 0 60000 65536"/>
                <a:gd name="T15" fmla="*/ 0 w 57"/>
                <a:gd name="T16" fmla="*/ 0 h 71"/>
                <a:gd name="T17" fmla="*/ 57 w 57"/>
                <a:gd name="T18" fmla="*/ 71 h 71"/>
              </a:gdLst>
              <a:ahLst/>
              <a:cxnLst>
                <a:cxn ang="T10">
                  <a:pos x="T0" y="T1"/>
                </a:cxn>
                <a:cxn ang="T11">
                  <a:pos x="T2" y="T3"/>
                </a:cxn>
                <a:cxn ang="T12">
                  <a:pos x="T4" y="T5"/>
                </a:cxn>
                <a:cxn ang="T13">
                  <a:pos x="T6" y="T7"/>
                </a:cxn>
                <a:cxn ang="T14">
                  <a:pos x="T8" y="T9"/>
                </a:cxn>
              </a:cxnLst>
              <a:rect l="T15" t="T16" r="T17" b="T18"/>
              <a:pathLst>
                <a:path w="57" h="71">
                  <a:moveTo>
                    <a:pt x="0" y="28"/>
                  </a:moveTo>
                  <a:lnTo>
                    <a:pt x="0" y="0"/>
                  </a:lnTo>
                  <a:lnTo>
                    <a:pt x="57" y="28"/>
                  </a:lnTo>
                  <a:lnTo>
                    <a:pt x="0" y="71"/>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42099" name="Line 282"/>
            <p:cNvSpPr>
              <a:spLocks noChangeShapeType="1"/>
            </p:cNvSpPr>
            <p:nvPr/>
          </p:nvSpPr>
          <p:spPr bwMode="auto">
            <a:xfrm>
              <a:off x="6226175" y="3135313"/>
              <a:ext cx="382588" cy="15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0" name="Freeform 283"/>
            <p:cNvSpPr>
              <a:spLocks/>
            </p:cNvSpPr>
            <p:nvPr/>
          </p:nvSpPr>
          <p:spPr bwMode="auto">
            <a:xfrm>
              <a:off x="6608763" y="4260850"/>
              <a:ext cx="90487" cy="90488"/>
            </a:xfrm>
            <a:custGeom>
              <a:avLst/>
              <a:gdLst>
                <a:gd name="T0" fmla="*/ 0 w 57"/>
                <a:gd name="T1" fmla="*/ 2147483647 h 57"/>
                <a:gd name="T2" fmla="*/ 0 w 57"/>
                <a:gd name="T3" fmla="*/ 0 h 57"/>
                <a:gd name="T4" fmla="*/ 2147483647 w 57"/>
                <a:gd name="T5" fmla="*/ 2147483647 h 57"/>
                <a:gd name="T6" fmla="*/ 0 w 57"/>
                <a:gd name="T7" fmla="*/ 2147483647 h 57"/>
                <a:gd name="T8" fmla="*/ 0 w 57"/>
                <a:gd name="T9" fmla="*/ 2147483647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0" y="28"/>
                  </a:moveTo>
                  <a:lnTo>
                    <a:pt x="0" y="0"/>
                  </a:lnTo>
                  <a:lnTo>
                    <a:pt x="57"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42101" name="Line 284"/>
            <p:cNvSpPr>
              <a:spLocks noChangeShapeType="1"/>
            </p:cNvSpPr>
            <p:nvPr/>
          </p:nvSpPr>
          <p:spPr bwMode="auto">
            <a:xfrm>
              <a:off x="6226175" y="4305300"/>
              <a:ext cx="382588"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2" name="Rectangle 289"/>
            <p:cNvSpPr>
              <a:spLocks noChangeArrowheads="1"/>
            </p:cNvSpPr>
            <p:nvPr/>
          </p:nvSpPr>
          <p:spPr bwMode="auto">
            <a:xfrm>
              <a:off x="5118100" y="3606799"/>
              <a:ext cx="126772"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T</a:t>
              </a:r>
              <a:endParaRPr lang="en-GB" altLang="en-US"/>
            </a:p>
          </p:txBody>
        </p:sp>
        <p:sp>
          <p:nvSpPr>
            <p:cNvPr id="42103" name="Rectangle 302"/>
            <p:cNvSpPr>
              <a:spLocks noChangeArrowheads="1"/>
            </p:cNvSpPr>
            <p:nvPr/>
          </p:nvSpPr>
          <p:spPr bwMode="auto">
            <a:xfrm>
              <a:off x="7369175" y="3363913"/>
              <a:ext cx="126772"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T</a:t>
              </a:r>
              <a:endParaRPr lang="en-GB" altLang="en-US"/>
            </a:p>
          </p:txBody>
        </p:sp>
        <p:sp>
          <p:nvSpPr>
            <p:cNvPr id="42104" name="Rectangle 303"/>
            <p:cNvSpPr>
              <a:spLocks noChangeArrowheads="1"/>
            </p:cNvSpPr>
            <p:nvPr/>
          </p:nvSpPr>
          <p:spPr bwMode="auto">
            <a:xfrm>
              <a:off x="7516813" y="3495675"/>
              <a:ext cx="184078" cy="24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200">
                  <a:solidFill>
                    <a:srgbClr val="000000"/>
                  </a:solidFill>
                  <a:latin typeface="Arial" charset="0"/>
                </a:rPr>
                <a:t>12</a:t>
              </a:r>
              <a:endParaRPr lang="en-GB" altLang="en-US"/>
            </a:p>
          </p:txBody>
        </p:sp>
        <p:sp>
          <p:nvSpPr>
            <p:cNvPr id="42105" name="Rectangle 304"/>
            <p:cNvSpPr>
              <a:spLocks noChangeArrowheads="1"/>
            </p:cNvSpPr>
            <p:nvPr/>
          </p:nvSpPr>
          <p:spPr bwMode="auto">
            <a:xfrm>
              <a:off x="7413625" y="3889375"/>
              <a:ext cx="126772"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T</a:t>
              </a:r>
              <a:endParaRPr lang="en-GB" altLang="en-US"/>
            </a:p>
          </p:txBody>
        </p:sp>
        <p:sp>
          <p:nvSpPr>
            <p:cNvPr id="42106" name="Rectangle 305"/>
            <p:cNvSpPr>
              <a:spLocks noChangeArrowheads="1"/>
            </p:cNvSpPr>
            <p:nvPr/>
          </p:nvSpPr>
          <p:spPr bwMode="auto">
            <a:xfrm>
              <a:off x="7526338" y="4038600"/>
              <a:ext cx="184078" cy="24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200">
                  <a:solidFill>
                    <a:srgbClr val="000000"/>
                  </a:solidFill>
                  <a:latin typeface="Arial" charset="0"/>
                </a:rPr>
                <a:t>21</a:t>
              </a:r>
              <a:endParaRPr lang="en-GB" altLang="en-US"/>
            </a:p>
          </p:txBody>
        </p:sp>
        <p:sp>
          <p:nvSpPr>
            <p:cNvPr id="42107" name="Rectangle 306"/>
            <p:cNvSpPr>
              <a:spLocks noChangeArrowheads="1"/>
            </p:cNvSpPr>
            <p:nvPr/>
          </p:nvSpPr>
          <p:spPr bwMode="auto">
            <a:xfrm>
              <a:off x="7397750" y="5172075"/>
              <a:ext cx="126772"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T</a:t>
              </a:r>
              <a:endParaRPr lang="en-GB" altLang="en-US"/>
            </a:p>
          </p:txBody>
        </p:sp>
        <p:sp>
          <p:nvSpPr>
            <p:cNvPr id="42108" name="Rectangle 307"/>
            <p:cNvSpPr>
              <a:spLocks noChangeArrowheads="1"/>
            </p:cNvSpPr>
            <p:nvPr/>
          </p:nvSpPr>
          <p:spPr bwMode="auto">
            <a:xfrm>
              <a:off x="7510462" y="5321299"/>
              <a:ext cx="184078" cy="24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200">
                  <a:solidFill>
                    <a:srgbClr val="000000"/>
                  </a:solidFill>
                  <a:latin typeface="Arial" charset="0"/>
                </a:rPr>
                <a:t>22</a:t>
              </a:r>
              <a:endParaRPr lang="en-GB" altLang="en-US"/>
            </a:p>
          </p:txBody>
        </p:sp>
        <p:sp>
          <p:nvSpPr>
            <p:cNvPr id="42109" name="Freeform 308"/>
            <p:cNvSpPr>
              <a:spLocks/>
            </p:cNvSpPr>
            <p:nvPr/>
          </p:nvSpPr>
          <p:spPr bwMode="auto">
            <a:xfrm>
              <a:off x="8094663" y="2257425"/>
              <a:ext cx="88900" cy="112713"/>
            </a:xfrm>
            <a:custGeom>
              <a:avLst/>
              <a:gdLst>
                <a:gd name="T0" fmla="*/ 0 w 56"/>
                <a:gd name="T1" fmla="*/ 2147483647 h 71"/>
                <a:gd name="T2" fmla="*/ 0 w 56"/>
                <a:gd name="T3" fmla="*/ 0 h 71"/>
                <a:gd name="T4" fmla="*/ 2147483647 w 56"/>
                <a:gd name="T5" fmla="*/ 2147483647 h 71"/>
                <a:gd name="T6" fmla="*/ 0 w 56"/>
                <a:gd name="T7" fmla="*/ 2147483647 h 71"/>
                <a:gd name="T8" fmla="*/ 0 w 56"/>
                <a:gd name="T9" fmla="*/ 2147483647 h 71"/>
                <a:gd name="T10" fmla="*/ 0 60000 65536"/>
                <a:gd name="T11" fmla="*/ 0 60000 65536"/>
                <a:gd name="T12" fmla="*/ 0 60000 65536"/>
                <a:gd name="T13" fmla="*/ 0 60000 65536"/>
                <a:gd name="T14" fmla="*/ 0 60000 65536"/>
                <a:gd name="T15" fmla="*/ 0 w 56"/>
                <a:gd name="T16" fmla="*/ 0 h 71"/>
                <a:gd name="T17" fmla="*/ 56 w 56"/>
                <a:gd name="T18" fmla="*/ 71 h 71"/>
              </a:gdLst>
              <a:ahLst/>
              <a:cxnLst>
                <a:cxn ang="T10">
                  <a:pos x="T0" y="T1"/>
                </a:cxn>
                <a:cxn ang="T11">
                  <a:pos x="T2" y="T3"/>
                </a:cxn>
                <a:cxn ang="T12">
                  <a:pos x="T4" y="T5"/>
                </a:cxn>
                <a:cxn ang="T13">
                  <a:pos x="T6" y="T7"/>
                </a:cxn>
                <a:cxn ang="T14">
                  <a:pos x="T8" y="T9"/>
                </a:cxn>
              </a:cxnLst>
              <a:rect l="T15" t="T16" r="T17" b="T18"/>
              <a:pathLst>
                <a:path w="56" h="71">
                  <a:moveTo>
                    <a:pt x="0" y="29"/>
                  </a:moveTo>
                  <a:lnTo>
                    <a:pt x="0" y="0"/>
                  </a:lnTo>
                  <a:lnTo>
                    <a:pt x="56" y="29"/>
                  </a:lnTo>
                  <a:lnTo>
                    <a:pt x="0" y="71"/>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42110" name="Line 309"/>
            <p:cNvSpPr>
              <a:spLocks noChangeShapeType="1"/>
            </p:cNvSpPr>
            <p:nvPr/>
          </p:nvSpPr>
          <p:spPr bwMode="auto">
            <a:xfrm>
              <a:off x="7778750" y="2303463"/>
              <a:ext cx="315913" cy="15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1" name="Freeform 310"/>
            <p:cNvSpPr>
              <a:spLocks/>
            </p:cNvSpPr>
            <p:nvPr/>
          </p:nvSpPr>
          <p:spPr bwMode="auto">
            <a:xfrm>
              <a:off x="8094663" y="3495675"/>
              <a:ext cx="88900" cy="90488"/>
            </a:xfrm>
            <a:custGeom>
              <a:avLst/>
              <a:gdLst>
                <a:gd name="T0" fmla="*/ 0 w 56"/>
                <a:gd name="T1" fmla="*/ 2147483647 h 57"/>
                <a:gd name="T2" fmla="*/ 0 w 56"/>
                <a:gd name="T3" fmla="*/ 0 h 57"/>
                <a:gd name="T4" fmla="*/ 2147483647 w 56"/>
                <a:gd name="T5" fmla="*/ 2147483647 h 57"/>
                <a:gd name="T6" fmla="*/ 0 w 56"/>
                <a:gd name="T7" fmla="*/ 2147483647 h 57"/>
                <a:gd name="T8" fmla="*/ 0 w 56"/>
                <a:gd name="T9" fmla="*/ 2147483647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0" y="28"/>
                  </a:moveTo>
                  <a:lnTo>
                    <a:pt x="0" y="0"/>
                  </a:lnTo>
                  <a:lnTo>
                    <a:pt x="56"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42112" name="Line 311"/>
            <p:cNvSpPr>
              <a:spLocks noChangeShapeType="1"/>
            </p:cNvSpPr>
            <p:nvPr/>
          </p:nvSpPr>
          <p:spPr bwMode="auto">
            <a:xfrm>
              <a:off x="7778750" y="3540125"/>
              <a:ext cx="292100"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3" name="Freeform 312"/>
            <p:cNvSpPr>
              <a:spLocks/>
            </p:cNvSpPr>
            <p:nvPr/>
          </p:nvSpPr>
          <p:spPr bwMode="auto">
            <a:xfrm>
              <a:off x="8094663" y="3944938"/>
              <a:ext cx="88900" cy="90487"/>
            </a:xfrm>
            <a:custGeom>
              <a:avLst/>
              <a:gdLst>
                <a:gd name="T0" fmla="*/ 0 w 56"/>
                <a:gd name="T1" fmla="*/ 2147483647 h 57"/>
                <a:gd name="T2" fmla="*/ 0 w 56"/>
                <a:gd name="T3" fmla="*/ 0 h 57"/>
                <a:gd name="T4" fmla="*/ 2147483647 w 56"/>
                <a:gd name="T5" fmla="*/ 2147483647 h 57"/>
                <a:gd name="T6" fmla="*/ 0 w 56"/>
                <a:gd name="T7" fmla="*/ 2147483647 h 57"/>
                <a:gd name="T8" fmla="*/ 0 w 56"/>
                <a:gd name="T9" fmla="*/ 2147483647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0" y="29"/>
                  </a:moveTo>
                  <a:lnTo>
                    <a:pt x="0" y="0"/>
                  </a:lnTo>
                  <a:lnTo>
                    <a:pt x="56" y="29"/>
                  </a:lnTo>
                  <a:lnTo>
                    <a:pt x="0" y="57"/>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42114" name="Line 313"/>
            <p:cNvSpPr>
              <a:spLocks noChangeShapeType="1"/>
            </p:cNvSpPr>
            <p:nvPr/>
          </p:nvSpPr>
          <p:spPr bwMode="auto">
            <a:xfrm>
              <a:off x="7756525" y="3990975"/>
              <a:ext cx="338138"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5" name="Freeform 314"/>
            <p:cNvSpPr>
              <a:spLocks/>
            </p:cNvSpPr>
            <p:nvPr/>
          </p:nvSpPr>
          <p:spPr bwMode="auto">
            <a:xfrm>
              <a:off x="8094663" y="5205413"/>
              <a:ext cx="88900" cy="112712"/>
            </a:xfrm>
            <a:custGeom>
              <a:avLst/>
              <a:gdLst>
                <a:gd name="T0" fmla="*/ 0 w 56"/>
                <a:gd name="T1" fmla="*/ 2147483647 h 71"/>
                <a:gd name="T2" fmla="*/ 0 w 56"/>
                <a:gd name="T3" fmla="*/ 0 h 71"/>
                <a:gd name="T4" fmla="*/ 2147483647 w 56"/>
                <a:gd name="T5" fmla="*/ 2147483647 h 71"/>
                <a:gd name="T6" fmla="*/ 0 w 56"/>
                <a:gd name="T7" fmla="*/ 2147483647 h 71"/>
                <a:gd name="T8" fmla="*/ 0 w 56"/>
                <a:gd name="T9" fmla="*/ 2147483647 h 71"/>
                <a:gd name="T10" fmla="*/ 0 60000 65536"/>
                <a:gd name="T11" fmla="*/ 0 60000 65536"/>
                <a:gd name="T12" fmla="*/ 0 60000 65536"/>
                <a:gd name="T13" fmla="*/ 0 60000 65536"/>
                <a:gd name="T14" fmla="*/ 0 60000 65536"/>
                <a:gd name="T15" fmla="*/ 0 w 56"/>
                <a:gd name="T16" fmla="*/ 0 h 71"/>
                <a:gd name="T17" fmla="*/ 56 w 56"/>
                <a:gd name="T18" fmla="*/ 71 h 71"/>
              </a:gdLst>
              <a:ahLst/>
              <a:cxnLst>
                <a:cxn ang="T10">
                  <a:pos x="T0" y="T1"/>
                </a:cxn>
                <a:cxn ang="T11">
                  <a:pos x="T2" y="T3"/>
                </a:cxn>
                <a:cxn ang="T12">
                  <a:pos x="T4" y="T5"/>
                </a:cxn>
                <a:cxn ang="T13">
                  <a:pos x="T6" y="T7"/>
                </a:cxn>
                <a:cxn ang="T14">
                  <a:pos x="T8" y="T9"/>
                </a:cxn>
              </a:cxnLst>
              <a:rect l="T15" t="T16" r="T17" b="T18"/>
              <a:pathLst>
                <a:path w="56" h="71">
                  <a:moveTo>
                    <a:pt x="0" y="43"/>
                  </a:moveTo>
                  <a:lnTo>
                    <a:pt x="0" y="0"/>
                  </a:lnTo>
                  <a:lnTo>
                    <a:pt x="56" y="43"/>
                  </a:lnTo>
                  <a:lnTo>
                    <a:pt x="0" y="71"/>
                  </a:lnTo>
                  <a:lnTo>
                    <a:pt x="0" y="43"/>
                  </a:lnTo>
                  <a:close/>
                </a:path>
              </a:pathLst>
            </a:custGeom>
            <a:solidFill>
              <a:srgbClr val="000000"/>
            </a:solidFill>
            <a:ln w="33338">
              <a:solidFill>
                <a:srgbClr val="000000"/>
              </a:solidFill>
              <a:prstDash val="solid"/>
              <a:round/>
              <a:headEnd/>
              <a:tailEnd/>
            </a:ln>
          </p:spPr>
          <p:txBody>
            <a:bodyPr/>
            <a:lstStyle/>
            <a:p>
              <a:endParaRPr lang="en-US"/>
            </a:p>
          </p:txBody>
        </p:sp>
        <p:sp>
          <p:nvSpPr>
            <p:cNvPr id="42116" name="Line 315"/>
            <p:cNvSpPr>
              <a:spLocks noChangeShapeType="1"/>
            </p:cNvSpPr>
            <p:nvPr/>
          </p:nvSpPr>
          <p:spPr bwMode="auto">
            <a:xfrm>
              <a:off x="7778750" y="5273675"/>
              <a:ext cx="315913"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7" name="Rectangle 155"/>
            <p:cNvSpPr>
              <a:spLocks noChangeArrowheads="1"/>
            </p:cNvSpPr>
            <p:nvPr/>
          </p:nvSpPr>
          <p:spPr bwMode="auto">
            <a:xfrm>
              <a:off x="1354138" y="3206751"/>
              <a:ext cx="370240" cy="52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i="1">
                  <a:latin typeface="Arial" charset="0"/>
                </a:rPr>
                <a:t>T</a:t>
              </a:r>
              <a:endParaRPr lang="en-GB" altLang="en-US" sz="2000" i="1"/>
            </a:p>
          </p:txBody>
        </p:sp>
        <p:sp>
          <p:nvSpPr>
            <p:cNvPr id="42118" name="Line 189"/>
            <p:cNvSpPr>
              <a:spLocks noChangeShapeType="1"/>
            </p:cNvSpPr>
            <p:nvPr/>
          </p:nvSpPr>
          <p:spPr bwMode="auto">
            <a:xfrm flipV="1">
              <a:off x="2157413" y="2435225"/>
              <a:ext cx="1055687" cy="121126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9" name="Line 187"/>
            <p:cNvSpPr>
              <a:spLocks noChangeShapeType="1"/>
            </p:cNvSpPr>
            <p:nvPr/>
          </p:nvSpPr>
          <p:spPr bwMode="auto">
            <a:xfrm>
              <a:off x="2157413" y="3803650"/>
              <a:ext cx="1033462"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0" name="Rectangle 318"/>
            <p:cNvSpPr>
              <a:spLocks noChangeArrowheads="1"/>
            </p:cNvSpPr>
            <p:nvPr/>
          </p:nvSpPr>
          <p:spPr bwMode="auto">
            <a:xfrm>
              <a:off x="1931988" y="3632200"/>
              <a:ext cx="465137" cy="376238"/>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2121" name="Rectangle 196"/>
            <p:cNvSpPr>
              <a:spLocks noChangeArrowheads="1"/>
            </p:cNvSpPr>
            <p:nvPr/>
          </p:nvSpPr>
          <p:spPr bwMode="auto">
            <a:xfrm>
              <a:off x="2085975" y="3727450"/>
              <a:ext cx="126772" cy="30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T</a:t>
              </a:r>
              <a:endParaRPr lang="en-GB" altLang="en-US"/>
            </a:p>
          </p:txBody>
        </p:sp>
        <p:sp>
          <p:nvSpPr>
            <p:cNvPr id="42122" name="Line 191"/>
            <p:cNvSpPr>
              <a:spLocks noChangeShapeType="1"/>
            </p:cNvSpPr>
            <p:nvPr/>
          </p:nvSpPr>
          <p:spPr bwMode="auto">
            <a:xfrm>
              <a:off x="2157413" y="3983038"/>
              <a:ext cx="1055687" cy="130175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988" name="Rectangle 153"/>
          <p:cNvSpPr>
            <a:spLocks noChangeArrowheads="1"/>
          </p:cNvSpPr>
          <p:nvPr/>
        </p:nvSpPr>
        <p:spPr bwMode="auto">
          <a:xfrm>
            <a:off x="4011" y="876965"/>
            <a:ext cx="9144000"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IN" altLang="en-US" sz="2000" dirty="0">
                <a:latin typeface="Times New Roman" charset="0"/>
                <a:ea typeface="Times New Roman" charset="0"/>
                <a:cs typeface="Times New Roman" charset="0"/>
              </a:rPr>
              <a:t>A client transaction becomes distributed if it invokes in several servers.</a:t>
            </a:r>
            <a:endParaRPr lang="en-GB" altLang="en-US" sz="2000" b="1" dirty="0">
              <a:solidFill>
                <a:srgbClr val="0070C0"/>
              </a:solidFill>
            </a:endParaRPr>
          </a:p>
          <a:p>
            <a:pPr eaLnBrk="1" hangingPunct="1"/>
            <a:r>
              <a:rPr lang="en-GB" altLang="en-US" sz="2000" b="1" dirty="0">
                <a:solidFill>
                  <a:srgbClr val="0070C0"/>
                </a:solidFill>
              </a:rPr>
              <a:t>Flat transaction: </a:t>
            </a:r>
            <a:r>
              <a:rPr lang="en-GB" altLang="en-US" sz="2000" dirty="0"/>
              <a:t>client request to </a:t>
            </a:r>
            <a:r>
              <a:rPr lang="en-GB" altLang="en-US" sz="2000" dirty="0">
                <a:solidFill>
                  <a:srgbClr val="0070C0"/>
                </a:solidFill>
              </a:rPr>
              <a:t>more then one server.</a:t>
            </a:r>
            <a:r>
              <a:rPr lang="en-GB" altLang="en-US" sz="2000" dirty="0"/>
              <a:t> T invokes operation in objects in 3 server x, y, z so T is flat transaction. </a:t>
            </a:r>
            <a:r>
              <a:rPr lang="en-GB" altLang="en-US" sz="2000" dirty="0">
                <a:solidFill>
                  <a:srgbClr val="0070C0"/>
                </a:solidFill>
              </a:rPr>
              <a:t>A flat client transaction completes each its request before going on the next one.</a:t>
            </a:r>
            <a:r>
              <a:rPr lang="en-GB" altLang="en-US" sz="2000" dirty="0"/>
              <a:t> Therefore each transaction accesses servers object sequentially. When servers use locking, a transaction can only be waiting for one object at a time.</a:t>
            </a:r>
          </a:p>
          <a:p>
            <a:pPr eaLnBrk="1" hangingPunct="1"/>
            <a:r>
              <a:rPr lang="en-GB" altLang="en-US" sz="2000" b="1" dirty="0">
                <a:solidFill>
                  <a:srgbClr val="0070C0"/>
                </a:solidFill>
              </a:rPr>
              <a:t>Nested transactions: </a:t>
            </a:r>
          </a:p>
          <a:p>
            <a:pPr eaLnBrk="1" hangingPunct="1"/>
            <a:r>
              <a:rPr lang="en-GB" altLang="en-US" sz="2000" dirty="0"/>
              <a:t>		sub transaction at some level can be run concurrently.</a:t>
            </a:r>
          </a:p>
          <a:p>
            <a:pPr eaLnBrk="1" hangingPunct="1"/>
            <a:r>
              <a:rPr lang="en-GB" altLang="en-US" sz="2000" dirty="0"/>
              <a:t>		It gives better performance then in simple transaction.</a:t>
            </a:r>
          </a:p>
          <a:p>
            <a:pPr eaLnBrk="1" hangingPunct="1"/>
            <a:r>
              <a:rPr lang="en-GB" altLang="en-US" sz="2000" dirty="0"/>
              <a:t> </a:t>
            </a:r>
          </a:p>
          <a:p>
            <a:pPr eaLnBrk="1" hangingPunct="1"/>
            <a:endParaRPr lang="en-GB" altLang="en-US" sz="2000" dirty="0"/>
          </a:p>
        </p:txBody>
      </p:sp>
      <p:sp>
        <p:nvSpPr>
          <p:cNvPr id="41989" name="Rectangle 140"/>
          <p:cNvSpPr>
            <a:spLocks noChangeArrowheads="1"/>
          </p:cNvSpPr>
          <p:nvPr/>
        </p:nvSpPr>
        <p:spPr bwMode="auto">
          <a:xfrm>
            <a:off x="641350" y="6384925"/>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a:t>Flat transaction</a:t>
            </a:r>
          </a:p>
        </p:txBody>
      </p:sp>
      <p:sp>
        <p:nvSpPr>
          <p:cNvPr id="41990" name="Rectangle 141"/>
          <p:cNvSpPr>
            <a:spLocks noChangeArrowheads="1"/>
          </p:cNvSpPr>
          <p:nvPr/>
        </p:nvSpPr>
        <p:spPr bwMode="auto">
          <a:xfrm>
            <a:off x="4516438" y="6370638"/>
            <a:ext cx="2081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a:t>Nested transaction</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45432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3103" y="127739"/>
            <a:ext cx="5982904" cy="685800"/>
          </a:xfrm>
        </p:spPr>
        <p:txBody>
          <a:bodyPr>
            <a:normAutofit fontScale="90000"/>
          </a:bodyPr>
          <a:lstStyle/>
          <a:p>
            <a:pPr algn="l"/>
            <a:r>
              <a:rPr lang="en-GB" altLang="en-US" dirty="0">
                <a:solidFill>
                  <a:srgbClr val="FF0000"/>
                </a:solidFill>
              </a:rPr>
              <a:t/>
            </a:r>
            <a:br>
              <a:rPr lang="en-GB" altLang="en-US" dirty="0">
                <a:solidFill>
                  <a:srgbClr val="FF0000"/>
                </a:solidFill>
              </a:rPr>
            </a:br>
            <a:r>
              <a:rPr lang="en-GB" altLang="en-US" dirty="0">
                <a:solidFill>
                  <a:srgbClr val="FF0000"/>
                </a:solidFill>
              </a:rPr>
              <a:t>Nested banking transaction</a:t>
            </a:r>
          </a:p>
        </p:txBody>
      </p:sp>
      <p:grpSp>
        <p:nvGrpSpPr>
          <p:cNvPr id="43011" name="Group 209"/>
          <p:cNvGrpSpPr>
            <a:grpSpLocks/>
          </p:cNvGrpSpPr>
          <p:nvPr/>
        </p:nvGrpSpPr>
        <p:grpSpPr bwMode="auto">
          <a:xfrm>
            <a:off x="4114800" y="1689100"/>
            <a:ext cx="4724400" cy="4268788"/>
            <a:chOff x="353" y="1116"/>
            <a:chExt cx="5466" cy="2662"/>
          </a:xfrm>
        </p:grpSpPr>
        <p:sp>
          <p:nvSpPr>
            <p:cNvPr id="43013" name="Rectangle 96"/>
            <p:cNvSpPr>
              <a:spLocks noChangeArrowheads="1"/>
            </p:cNvSpPr>
            <p:nvPr/>
          </p:nvSpPr>
          <p:spPr bwMode="auto">
            <a:xfrm>
              <a:off x="3053" y="3345"/>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14" name="Rectangle 191"/>
            <p:cNvSpPr>
              <a:spLocks noChangeArrowheads="1"/>
            </p:cNvSpPr>
            <p:nvPr/>
          </p:nvSpPr>
          <p:spPr bwMode="auto">
            <a:xfrm>
              <a:off x="3053" y="2996"/>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15" name="Rectangle 190"/>
            <p:cNvSpPr>
              <a:spLocks noChangeArrowheads="1"/>
            </p:cNvSpPr>
            <p:nvPr/>
          </p:nvSpPr>
          <p:spPr bwMode="auto">
            <a:xfrm>
              <a:off x="3053" y="2264"/>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16" name="Rectangle 189"/>
            <p:cNvSpPr>
              <a:spLocks noChangeArrowheads="1"/>
            </p:cNvSpPr>
            <p:nvPr/>
          </p:nvSpPr>
          <p:spPr bwMode="auto">
            <a:xfrm>
              <a:off x="3053" y="1363"/>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17" name="Line 170"/>
            <p:cNvSpPr>
              <a:spLocks noChangeShapeType="1"/>
            </p:cNvSpPr>
            <p:nvPr/>
          </p:nvSpPr>
          <p:spPr bwMode="auto">
            <a:xfrm flipV="1">
              <a:off x="2425" y="1478"/>
              <a:ext cx="542" cy="16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8" name="Line 172"/>
            <p:cNvSpPr>
              <a:spLocks noChangeShapeType="1"/>
            </p:cNvSpPr>
            <p:nvPr/>
          </p:nvSpPr>
          <p:spPr bwMode="auto">
            <a:xfrm>
              <a:off x="2408" y="1741"/>
              <a:ext cx="592" cy="4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9" name="Line 174"/>
            <p:cNvSpPr>
              <a:spLocks noChangeShapeType="1"/>
            </p:cNvSpPr>
            <p:nvPr/>
          </p:nvSpPr>
          <p:spPr bwMode="auto">
            <a:xfrm>
              <a:off x="2342" y="1856"/>
              <a:ext cx="674" cy="108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Line 176"/>
            <p:cNvSpPr>
              <a:spLocks noChangeShapeType="1"/>
            </p:cNvSpPr>
            <p:nvPr/>
          </p:nvSpPr>
          <p:spPr bwMode="auto">
            <a:xfrm>
              <a:off x="2227" y="1856"/>
              <a:ext cx="773" cy="141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Rectangle 133"/>
            <p:cNvSpPr>
              <a:spLocks noChangeArrowheads="1"/>
            </p:cNvSpPr>
            <p:nvPr/>
          </p:nvSpPr>
          <p:spPr bwMode="auto">
            <a:xfrm>
              <a:off x="1931" y="1305"/>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22" name="Rectangle 188"/>
            <p:cNvSpPr>
              <a:spLocks noChangeArrowheads="1"/>
            </p:cNvSpPr>
            <p:nvPr/>
          </p:nvSpPr>
          <p:spPr bwMode="auto">
            <a:xfrm>
              <a:off x="2051" y="1588"/>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23" name="Rectangle 97"/>
            <p:cNvSpPr>
              <a:spLocks noChangeArrowheads="1"/>
            </p:cNvSpPr>
            <p:nvPr/>
          </p:nvSpPr>
          <p:spPr bwMode="auto">
            <a:xfrm>
              <a:off x="3501" y="2045"/>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24" name="Rectangle 98"/>
            <p:cNvSpPr>
              <a:spLocks noChangeArrowheads="1"/>
            </p:cNvSpPr>
            <p:nvPr/>
          </p:nvSpPr>
          <p:spPr bwMode="auto">
            <a:xfrm>
              <a:off x="3493" y="2037"/>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25" name="Rectangle 99"/>
            <p:cNvSpPr>
              <a:spLocks noChangeArrowheads="1"/>
            </p:cNvSpPr>
            <p:nvPr/>
          </p:nvSpPr>
          <p:spPr bwMode="auto">
            <a:xfrm>
              <a:off x="3501" y="1124"/>
              <a:ext cx="592" cy="65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26" name="Rectangle 100"/>
            <p:cNvSpPr>
              <a:spLocks noChangeArrowheads="1"/>
            </p:cNvSpPr>
            <p:nvPr/>
          </p:nvSpPr>
          <p:spPr bwMode="auto">
            <a:xfrm>
              <a:off x="3493" y="1116"/>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27" name="Rectangle 101"/>
            <p:cNvSpPr>
              <a:spLocks noChangeArrowheads="1"/>
            </p:cNvSpPr>
            <p:nvPr/>
          </p:nvSpPr>
          <p:spPr bwMode="auto">
            <a:xfrm>
              <a:off x="3501" y="2949"/>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28" name="Rectangle 102"/>
            <p:cNvSpPr>
              <a:spLocks noChangeArrowheads="1"/>
            </p:cNvSpPr>
            <p:nvPr/>
          </p:nvSpPr>
          <p:spPr bwMode="auto">
            <a:xfrm>
              <a:off x="3493" y="2941"/>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29" name="AutoShape 103"/>
            <p:cNvSpPr>
              <a:spLocks noChangeArrowheads="1"/>
            </p:cNvSpPr>
            <p:nvPr/>
          </p:nvSpPr>
          <p:spPr bwMode="auto">
            <a:xfrm>
              <a:off x="3723" y="1363"/>
              <a:ext cx="148" cy="230"/>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30" name="AutoShape 104"/>
            <p:cNvSpPr>
              <a:spLocks noChangeArrowheads="1"/>
            </p:cNvSpPr>
            <p:nvPr/>
          </p:nvSpPr>
          <p:spPr bwMode="auto">
            <a:xfrm>
              <a:off x="3723" y="1363"/>
              <a:ext cx="165" cy="246"/>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31" name="Rectangle 105"/>
            <p:cNvSpPr>
              <a:spLocks noChangeArrowheads="1"/>
            </p:cNvSpPr>
            <p:nvPr/>
          </p:nvSpPr>
          <p:spPr bwMode="auto">
            <a:xfrm>
              <a:off x="3723" y="1478"/>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32" name="Rectangle 106"/>
            <p:cNvSpPr>
              <a:spLocks noChangeArrowheads="1"/>
            </p:cNvSpPr>
            <p:nvPr/>
          </p:nvSpPr>
          <p:spPr bwMode="auto">
            <a:xfrm>
              <a:off x="3723" y="1478"/>
              <a:ext cx="165" cy="131"/>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33" name="AutoShape 107"/>
            <p:cNvSpPr>
              <a:spLocks noChangeArrowheads="1"/>
            </p:cNvSpPr>
            <p:nvPr/>
          </p:nvSpPr>
          <p:spPr bwMode="auto">
            <a:xfrm>
              <a:off x="3723" y="1363"/>
              <a:ext cx="165" cy="246"/>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34" name="Line 108"/>
            <p:cNvSpPr>
              <a:spLocks noChangeShapeType="1"/>
            </p:cNvSpPr>
            <p:nvPr/>
          </p:nvSpPr>
          <p:spPr bwMode="auto">
            <a:xfrm>
              <a:off x="3723" y="1478"/>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AutoShape 109"/>
            <p:cNvSpPr>
              <a:spLocks noChangeArrowheads="1"/>
            </p:cNvSpPr>
            <p:nvPr/>
          </p:nvSpPr>
          <p:spPr bwMode="auto">
            <a:xfrm>
              <a:off x="3723" y="2267"/>
              <a:ext cx="148" cy="230"/>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36" name="AutoShape 110"/>
            <p:cNvSpPr>
              <a:spLocks noChangeArrowheads="1"/>
            </p:cNvSpPr>
            <p:nvPr/>
          </p:nvSpPr>
          <p:spPr bwMode="auto">
            <a:xfrm>
              <a:off x="3723" y="2267"/>
              <a:ext cx="165" cy="246"/>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37" name="Rectangle 111"/>
            <p:cNvSpPr>
              <a:spLocks noChangeArrowheads="1"/>
            </p:cNvSpPr>
            <p:nvPr/>
          </p:nvSpPr>
          <p:spPr bwMode="auto">
            <a:xfrm>
              <a:off x="3723" y="2382"/>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38" name="Rectangle 112"/>
            <p:cNvSpPr>
              <a:spLocks noChangeArrowheads="1"/>
            </p:cNvSpPr>
            <p:nvPr/>
          </p:nvSpPr>
          <p:spPr bwMode="auto">
            <a:xfrm>
              <a:off x="3723" y="2382"/>
              <a:ext cx="165" cy="131"/>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39" name="AutoShape 113"/>
            <p:cNvSpPr>
              <a:spLocks noChangeArrowheads="1"/>
            </p:cNvSpPr>
            <p:nvPr/>
          </p:nvSpPr>
          <p:spPr bwMode="auto">
            <a:xfrm>
              <a:off x="3723" y="2267"/>
              <a:ext cx="165" cy="246"/>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40" name="Line 114"/>
            <p:cNvSpPr>
              <a:spLocks noChangeShapeType="1"/>
            </p:cNvSpPr>
            <p:nvPr/>
          </p:nvSpPr>
          <p:spPr bwMode="auto">
            <a:xfrm>
              <a:off x="3723" y="2382"/>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1" name="AutoShape 115"/>
            <p:cNvSpPr>
              <a:spLocks noChangeArrowheads="1"/>
            </p:cNvSpPr>
            <p:nvPr/>
          </p:nvSpPr>
          <p:spPr bwMode="auto">
            <a:xfrm>
              <a:off x="3723" y="3023"/>
              <a:ext cx="148" cy="214"/>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42" name="AutoShape 116"/>
            <p:cNvSpPr>
              <a:spLocks noChangeArrowheads="1"/>
            </p:cNvSpPr>
            <p:nvPr/>
          </p:nvSpPr>
          <p:spPr bwMode="auto">
            <a:xfrm>
              <a:off x="3723" y="3023"/>
              <a:ext cx="165" cy="230"/>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43" name="Rectangle 117"/>
            <p:cNvSpPr>
              <a:spLocks noChangeArrowheads="1"/>
            </p:cNvSpPr>
            <p:nvPr/>
          </p:nvSpPr>
          <p:spPr bwMode="auto">
            <a:xfrm>
              <a:off x="3723" y="3138"/>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44" name="Rectangle 118"/>
            <p:cNvSpPr>
              <a:spLocks noChangeArrowheads="1"/>
            </p:cNvSpPr>
            <p:nvPr/>
          </p:nvSpPr>
          <p:spPr bwMode="auto">
            <a:xfrm>
              <a:off x="3723" y="3138"/>
              <a:ext cx="165" cy="132"/>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45" name="AutoShape 119"/>
            <p:cNvSpPr>
              <a:spLocks noChangeArrowheads="1"/>
            </p:cNvSpPr>
            <p:nvPr/>
          </p:nvSpPr>
          <p:spPr bwMode="auto">
            <a:xfrm>
              <a:off x="3723" y="3023"/>
              <a:ext cx="165" cy="230"/>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46" name="Line 120"/>
            <p:cNvSpPr>
              <a:spLocks noChangeShapeType="1"/>
            </p:cNvSpPr>
            <p:nvPr/>
          </p:nvSpPr>
          <p:spPr bwMode="auto">
            <a:xfrm>
              <a:off x="3723" y="3138"/>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7" name="AutoShape 121"/>
            <p:cNvSpPr>
              <a:spLocks noChangeArrowheads="1"/>
            </p:cNvSpPr>
            <p:nvPr/>
          </p:nvSpPr>
          <p:spPr bwMode="auto">
            <a:xfrm>
              <a:off x="3707" y="3319"/>
              <a:ext cx="148" cy="214"/>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48" name="AutoShape 122"/>
            <p:cNvSpPr>
              <a:spLocks noChangeArrowheads="1"/>
            </p:cNvSpPr>
            <p:nvPr/>
          </p:nvSpPr>
          <p:spPr bwMode="auto">
            <a:xfrm>
              <a:off x="3707" y="3319"/>
              <a:ext cx="164" cy="230"/>
            </a:xfrm>
            <a:prstGeom prst="roundRect">
              <a:avLst>
                <a:gd name="adj" fmla="val 4238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49" name="Rectangle 123"/>
            <p:cNvSpPr>
              <a:spLocks noChangeArrowheads="1"/>
            </p:cNvSpPr>
            <p:nvPr/>
          </p:nvSpPr>
          <p:spPr bwMode="auto">
            <a:xfrm>
              <a:off x="3707" y="3434"/>
              <a:ext cx="14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50" name="Rectangle 124"/>
            <p:cNvSpPr>
              <a:spLocks noChangeArrowheads="1"/>
            </p:cNvSpPr>
            <p:nvPr/>
          </p:nvSpPr>
          <p:spPr bwMode="auto">
            <a:xfrm>
              <a:off x="3707" y="3434"/>
              <a:ext cx="164" cy="115"/>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51" name="AutoShape 125"/>
            <p:cNvSpPr>
              <a:spLocks noChangeArrowheads="1"/>
            </p:cNvSpPr>
            <p:nvPr/>
          </p:nvSpPr>
          <p:spPr bwMode="auto">
            <a:xfrm>
              <a:off x="3707" y="3319"/>
              <a:ext cx="164" cy="230"/>
            </a:xfrm>
            <a:prstGeom prst="roundRect">
              <a:avLst>
                <a:gd name="adj" fmla="val 4238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52" name="Line 126"/>
            <p:cNvSpPr>
              <a:spLocks noChangeShapeType="1"/>
            </p:cNvSpPr>
            <p:nvPr/>
          </p:nvSpPr>
          <p:spPr bwMode="auto">
            <a:xfrm>
              <a:off x="3707" y="3434"/>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3" name="Rectangle 127"/>
            <p:cNvSpPr>
              <a:spLocks noChangeArrowheads="1"/>
            </p:cNvSpPr>
            <p:nvPr/>
          </p:nvSpPr>
          <p:spPr bwMode="auto">
            <a:xfrm>
              <a:off x="4339" y="1403"/>
              <a:ext cx="148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a.withdraw(10)</a:t>
              </a:r>
              <a:endParaRPr lang="en-GB" altLang="en-US" i="1"/>
            </a:p>
          </p:txBody>
        </p:sp>
        <p:sp>
          <p:nvSpPr>
            <p:cNvPr id="43054" name="Rectangle 128"/>
            <p:cNvSpPr>
              <a:spLocks noChangeArrowheads="1"/>
            </p:cNvSpPr>
            <p:nvPr/>
          </p:nvSpPr>
          <p:spPr bwMode="auto">
            <a:xfrm>
              <a:off x="4339" y="3080"/>
              <a:ext cx="1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c</a:t>
              </a:r>
              <a:endParaRPr lang="en-GB" altLang="en-US"/>
            </a:p>
          </p:txBody>
        </p:sp>
        <p:sp>
          <p:nvSpPr>
            <p:cNvPr id="43055" name="Rectangle 129"/>
            <p:cNvSpPr>
              <a:spLocks noChangeArrowheads="1"/>
            </p:cNvSpPr>
            <p:nvPr/>
          </p:nvSpPr>
          <p:spPr bwMode="auto">
            <a:xfrm>
              <a:off x="4405" y="3031"/>
              <a:ext cx="12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C Helvetica Condensed" charset="0"/>
                </a:rPr>
                <a:t>.</a:t>
              </a:r>
              <a:endParaRPr lang="en-GB" altLang="en-US"/>
            </a:p>
          </p:txBody>
        </p:sp>
        <p:sp>
          <p:nvSpPr>
            <p:cNvPr id="43056" name="Rectangle 130"/>
            <p:cNvSpPr>
              <a:spLocks noChangeArrowheads="1"/>
            </p:cNvSpPr>
            <p:nvPr/>
          </p:nvSpPr>
          <p:spPr bwMode="auto">
            <a:xfrm>
              <a:off x="4442" y="3080"/>
              <a:ext cx="113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deposit(10)</a:t>
              </a:r>
              <a:endParaRPr lang="en-GB" altLang="en-US" i="1"/>
            </a:p>
          </p:txBody>
        </p:sp>
        <p:sp>
          <p:nvSpPr>
            <p:cNvPr id="43057" name="Rectangle 131"/>
            <p:cNvSpPr>
              <a:spLocks noChangeArrowheads="1"/>
            </p:cNvSpPr>
            <p:nvPr/>
          </p:nvSpPr>
          <p:spPr bwMode="auto">
            <a:xfrm>
              <a:off x="4339" y="2373"/>
              <a:ext cx="148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b.withdraw(20)</a:t>
              </a:r>
              <a:endParaRPr lang="en-GB" altLang="en-US" i="1"/>
            </a:p>
          </p:txBody>
        </p:sp>
        <p:sp>
          <p:nvSpPr>
            <p:cNvPr id="43058" name="Rectangle 132"/>
            <p:cNvSpPr>
              <a:spLocks noChangeArrowheads="1"/>
            </p:cNvSpPr>
            <p:nvPr/>
          </p:nvSpPr>
          <p:spPr bwMode="auto">
            <a:xfrm>
              <a:off x="4339" y="3376"/>
              <a:ext cx="131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d.deposit(20)</a:t>
              </a:r>
              <a:endParaRPr lang="en-GB" altLang="en-US" i="1"/>
            </a:p>
          </p:txBody>
        </p:sp>
        <p:sp>
          <p:nvSpPr>
            <p:cNvPr id="43059" name="Rectangle 134"/>
            <p:cNvSpPr>
              <a:spLocks noChangeArrowheads="1"/>
            </p:cNvSpPr>
            <p:nvPr/>
          </p:nvSpPr>
          <p:spPr bwMode="auto">
            <a:xfrm>
              <a:off x="1915" y="1297"/>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3060" name="Rectangle 135"/>
            <p:cNvSpPr>
              <a:spLocks noChangeArrowheads="1"/>
            </p:cNvSpPr>
            <p:nvPr/>
          </p:nvSpPr>
          <p:spPr bwMode="auto">
            <a:xfrm>
              <a:off x="1989" y="1387"/>
              <a:ext cx="57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Client</a:t>
              </a:r>
              <a:endParaRPr lang="en-GB" altLang="en-US"/>
            </a:p>
          </p:txBody>
        </p:sp>
        <p:sp>
          <p:nvSpPr>
            <p:cNvPr id="43061" name="Rectangle 136"/>
            <p:cNvSpPr>
              <a:spLocks noChangeArrowheads="1"/>
            </p:cNvSpPr>
            <p:nvPr/>
          </p:nvSpPr>
          <p:spPr bwMode="auto">
            <a:xfrm>
              <a:off x="3942" y="1420"/>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A</a:t>
              </a:r>
              <a:endParaRPr lang="en-GB" altLang="en-US"/>
            </a:p>
          </p:txBody>
        </p:sp>
        <p:sp>
          <p:nvSpPr>
            <p:cNvPr id="43062" name="Rectangle 137"/>
            <p:cNvSpPr>
              <a:spLocks noChangeArrowheads="1"/>
            </p:cNvSpPr>
            <p:nvPr/>
          </p:nvSpPr>
          <p:spPr bwMode="auto">
            <a:xfrm>
              <a:off x="3942" y="2357"/>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B</a:t>
              </a:r>
              <a:endParaRPr lang="en-GB" altLang="en-US"/>
            </a:p>
          </p:txBody>
        </p:sp>
        <p:sp>
          <p:nvSpPr>
            <p:cNvPr id="43063" name="Rectangle 138"/>
            <p:cNvSpPr>
              <a:spLocks noChangeArrowheads="1"/>
            </p:cNvSpPr>
            <p:nvPr/>
          </p:nvSpPr>
          <p:spPr bwMode="auto">
            <a:xfrm>
              <a:off x="3942" y="3097"/>
              <a:ext cx="16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C</a:t>
              </a:r>
              <a:endParaRPr lang="en-GB" altLang="en-US"/>
            </a:p>
          </p:txBody>
        </p:sp>
        <p:sp>
          <p:nvSpPr>
            <p:cNvPr id="43064" name="Rectangle 147"/>
            <p:cNvSpPr>
              <a:spLocks noChangeArrowheads="1"/>
            </p:cNvSpPr>
            <p:nvPr/>
          </p:nvSpPr>
          <p:spPr bwMode="auto">
            <a:xfrm>
              <a:off x="3145" y="1436"/>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T</a:t>
              </a:r>
              <a:endParaRPr lang="en-GB" altLang="en-US"/>
            </a:p>
          </p:txBody>
        </p:sp>
        <p:sp>
          <p:nvSpPr>
            <p:cNvPr id="43065" name="Rectangle 148"/>
            <p:cNvSpPr>
              <a:spLocks noChangeArrowheads="1"/>
            </p:cNvSpPr>
            <p:nvPr/>
          </p:nvSpPr>
          <p:spPr bwMode="auto">
            <a:xfrm>
              <a:off x="3216" y="1529"/>
              <a:ext cx="1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1</a:t>
              </a:r>
              <a:endParaRPr lang="en-GB" altLang="en-US"/>
            </a:p>
          </p:txBody>
        </p:sp>
        <p:sp>
          <p:nvSpPr>
            <p:cNvPr id="43066" name="Rectangle 149"/>
            <p:cNvSpPr>
              <a:spLocks noChangeArrowheads="1"/>
            </p:cNvSpPr>
            <p:nvPr/>
          </p:nvSpPr>
          <p:spPr bwMode="auto">
            <a:xfrm>
              <a:off x="3159" y="2324"/>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T</a:t>
              </a:r>
              <a:endParaRPr lang="en-GB" altLang="en-US"/>
            </a:p>
          </p:txBody>
        </p:sp>
        <p:sp>
          <p:nvSpPr>
            <p:cNvPr id="43067" name="Rectangle 150"/>
            <p:cNvSpPr>
              <a:spLocks noChangeArrowheads="1"/>
            </p:cNvSpPr>
            <p:nvPr/>
          </p:nvSpPr>
          <p:spPr bwMode="auto">
            <a:xfrm>
              <a:off x="3253" y="2417"/>
              <a:ext cx="1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2</a:t>
              </a:r>
              <a:endParaRPr lang="en-GB" altLang="en-US"/>
            </a:p>
          </p:txBody>
        </p:sp>
        <p:sp>
          <p:nvSpPr>
            <p:cNvPr id="43068" name="Rectangle 155"/>
            <p:cNvSpPr>
              <a:spLocks noChangeArrowheads="1"/>
            </p:cNvSpPr>
            <p:nvPr/>
          </p:nvSpPr>
          <p:spPr bwMode="auto">
            <a:xfrm>
              <a:off x="3159" y="3064"/>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T</a:t>
              </a:r>
              <a:endParaRPr lang="en-GB" altLang="en-US"/>
            </a:p>
          </p:txBody>
        </p:sp>
        <p:sp>
          <p:nvSpPr>
            <p:cNvPr id="43069" name="Rectangle 156"/>
            <p:cNvSpPr>
              <a:spLocks noChangeArrowheads="1"/>
            </p:cNvSpPr>
            <p:nvPr/>
          </p:nvSpPr>
          <p:spPr bwMode="auto">
            <a:xfrm>
              <a:off x="3253" y="3157"/>
              <a:ext cx="1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3</a:t>
              </a:r>
              <a:endParaRPr lang="en-GB" altLang="en-US"/>
            </a:p>
          </p:txBody>
        </p:sp>
        <p:sp>
          <p:nvSpPr>
            <p:cNvPr id="43070" name="Rectangle 161"/>
            <p:cNvSpPr>
              <a:spLocks noChangeArrowheads="1"/>
            </p:cNvSpPr>
            <p:nvPr/>
          </p:nvSpPr>
          <p:spPr bwMode="auto">
            <a:xfrm>
              <a:off x="3159" y="3425"/>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T</a:t>
              </a:r>
              <a:endParaRPr lang="en-GB" altLang="en-US"/>
            </a:p>
          </p:txBody>
        </p:sp>
        <p:sp>
          <p:nvSpPr>
            <p:cNvPr id="43071" name="Rectangle 162"/>
            <p:cNvSpPr>
              <a:spLocks noChangeArrowheads="1"/>
            </p:cNvSpPr>
            <p:nvPr/>
          </p:nvSpPr>
          <p:spPr bwMode="auto">
            <a:xfrm>
              <a:off x="3253" y="3518"/>
              <a:ext cx="1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4</a:t>
              </a:r>
              <a:endParaRPr lang="en-GB" altLang="en-US"/>
            </a:p>
          </p:txBody>
        </p:sp>
        <p:sp>
          <p:nvSpPr>
            <p:cNvPr id="43072" name="Rectangle 167"/>
            <p:cNvSpPr>
              <a:spLocks noChangeArrowheads="1"/>
            </p:cNvSpPr>
            <p:nvPr/>
          </p:nvSpPr>
          <p:spPr bwMode="auto">
            <a:xfrm>
              <a:off x="2168" y="1655"/>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T</a:t>
              </a:r>
              <a:endParaRPr lang="en-GB" altLang="en-US"/>
            </a:p>
          </p:txBody>
        </p:sp>
        <p:sp>
          <p:nvSpPr>
            <p:cNvPr id="43073" name="Rectangle 168"/>
            <p:cNvSpPr>
              <a:spLocks noChangeArrowheads="1"/>
            </p:cNvSpPr>
            <p:nvPr/>
          </p:nvSpPr>
          <p:spPr bwMode="auto">
            <a:xfrm>
              <a:off x="3942" y="3409"/>
              <a:ext cx="16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D</a:t>
              </a:r>
              <a:endParaRPr lang="en-GB" altLang="en-US"/>
            </a:p>
          </p:txBody>
        </p:sp>
        <p:sp>
          <p:nvSpPr>
            <p:cNvPr id="43074" name="Freeform 169"/>
            <p:cNvSpPr>
              <a:spLocks/>
            </p:cNvSpPr>
            <p:nvPr/>
          </p:nvSpPr>
          <p:spPr bwMode="auto">
            <a:xfrm>
              <a:off x="2967" y="1428"/>
              <a:ext cx="66" cy="66"/>
            </a:xfrm>
            <a:custGeom>
              <a:avLst/>
              <a:gdLst>
                <a:gd name="T0" fmla="*/ 16 w 66"/>
                <a:gd name="T1" fmla="*/ 33 h 66"/>
                <a:gd name="T2" fmla="*/ 0 w 66"/>
                <a:gd name="T3" fmla="*/ 0 h 66"/>
                <a:gd name="T4" fmla="*/ 66 w 66"/>
                <a:gd name="T5" fmla="*/ 17 h 66"/>
                <a:gd name="T6" fmla="*/ 16 w 66"/>
                <a:gd name="T7" fmla="*/ 66 h 66"/>
                <a:gd name="T8" fmla="*/ 16 w 66"/>
                <a:gd name="T9" fmla="*/ 33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16" y="33"/>
                  </a:moveTo>
                  <a:lnTo>
                    <a:pt x="0" y="0"/>
                  </a:lnTo>
                  <a:lnTo>
                    <a:pt x="66" y="17"/>
                  </a:lnTo>
                  <a:lnTo>
                    <a:pt x="16" y="66"/>
                  </a:lnTo>
                  <a:lnTo>
                    <a:pt x="16" y="33"/>
                  </a:lnTo>
                  <a:close/>
                </a:path>
              </a:pathLst>
            </a:custGeom>
            <a:solidFill>
              <a:srgbClr val="000000"/>
            </a:solidFill>
            <a:ln w="38100">
              <a:solidFill>
                <a:srgbClr val="000000"/>
              </a:solidFill>
              <a:prstDash val="solid"/>
              <a:round/>
              <a:headEnd/>
              <a:tailEnd/>
            </a:ln>
          </p:spPr>
          <p:txBody>
            <a:bodyPr/>
            <a:lstStyle/>
            <a:p>
              <a:endParaRPr lang="en-US"/>
            </a:p>
          </p:txBody>
        </p:sp>
        <p:sp>
          <p:nvSpPr>
            <p:cNvPr id="43075" name="Freeform 171"/>
            <p:cNvSpPr>
              <a:spLocks/>
            </p:cNvSpPr>
            <p:nvPr/>
          </p:nvSpPr>
          <p:spPr bwMode="auto">
            <a:xfrm>
              <a:off x="2983" y="2185"/>
              <a:ext cx="66" cy="65"/>
            </a:xfrm>
            <a:custGeom>
              <a:avLst/>
              <a:gdLst>
                <a:gd name="T0" fmla="*/ 17 w 66"/>
                <a:gd name="T1" fmla="*/ 16 h 65"/>
                <a:gd name="T2" fmla="*/ 33 w 66"/>
                <a:gd name="T3" fmla="*/ 0 h 65"/>
                <a:gd name="T4" fmla="*/ 66 w 66"/>
                <a:gd name="T5" fmla="*/ 65 h 65"/>
                <a:gd name="T6" fmla="*/ 0 w 66"/>
                <a:gd name="T7" fmla="*/ 49 h 65"/>
                <a:gd name="T8" fmla="*/ 17 w 66"/>
                <a:gd name="T9" fmla="*/ 16 h 65"/>
                <a:gd name="T10" fmla="*/ 0 60000 65536"/>
                <a:gd name="T11" fmla="*/ 0 60000 65536"/>
                <a:gd name="T12" fmla="*/ 0 60000 65536"/>
                <a:gd name="T13" fmla="*/ 0 60000 65536"/>
                <a:gd name="T14" fmla="*/ 0 60000 65536"/>
                <a:gd name="T15" fmla="*/ 0 w 66"/>
                <a:gd name="T16" fmla="*/ 0 h 65"/>
                <a:gd name="T17" fmla="*/ 66 w 66"/>
                <a:gd name="T18" fmla="*/ 65 h 65"/>
              </a:gdLst>
              <a:ahLst/>
              <a:cxnLst>
                <a:cxn ang="T10">
                  <a:pos x="T0" y="T1"/>
                </a:cxn>
                <a:cxn ang="T11">
                  <a:pos x="T2" y="T3"/>
                </a:cxn>
                <a:cxn ang="T12">
                  <a:pos x="T4" y="T5"/>
                </a:cxn>
                <a:cxn ang="T13">
                  <a:pos x="T6" y="T7"/>
                </a:cxn>
                <a:cxn ang="T14">
                  <a:pos x="T8" y="T9"/>
                </a:cxn>
              </a:cxnLst>
              <a:rect l="T15" t="T16" r="T17" b="T18"/>
              <a:pathLst>
                <a:path w="66" h="65">
                  <a:moveTo>
                    <a:pt x="17" y="16"/>
                  </a:moveTo>
                  <a:lnTo>
                    <a:pt x="33" y="0"/>
                  </a:lnTo>
                  <a:lnTo>
                    <a:pt x="66" y="65"/>
                  </a:lnTo>
                  <a:lnTo>
                    <a:pt x="0" y="49"/>
                  </a:lnTo>
                  <a:lnTo>
                    <a:pt x="17" y="16"/>
                  </a:lnTo>
                  <a:close/>
                </a:path>
              </a:pathLst>
            </a:custGeom>
            <a:solidFill>
              <a:srgbClr val="000000"/>
            </a:solidFill>
            <a:ln w="38100">
              <a:solidFill>
                <a:srgbClr val="000000"/>
              </a:solidFill>
              <a:prstDash val="solid"/>
              <a:round/>
              <a:headEnd/>
              <a:tailEnd/>
            </a:ln>
          </p:spPr>
          <p:txBody>
            <a:bodyPr/>
            <a:lstStyle/>
            <a:p>
              <a:endParaRPr lang="en-US"/>
            </a:p>
          </p:txBody>
        </p:sp>
        <p:sp>
          <p:nvSpPr>
            <p:cNvPr id="43076" name="Freeform 173"/>
            <p:cNvSpPr>
              <a:spLocks/>
            </p:cNvSpPr>
            <p:nvPr/>
          </p:nvSpPr>
          <p:spPr bwMode="auto">
            <a:xfrm>
              <a:off x="2983" y="2924"/>
              <a:ext cx="66" cy="66"/>
            </a:xfrm>
            <a:custGeom>
              <a:avLst/>
              <a:gdLst>
                <a:gd name="T0" fmla="*/ 33 w 66"/>
                <a:gd name="T1" fmla="*/ 17 h 66"/>
                <a:gd name="T2" fmla="*/ 66 w 66"/>
                <a:gd name="T3" fmla="*/ 0 h 66"/>
                <a:gd name="T4" fmla="*/ 66 w 66"/>
                <a:gd name="T5" fmla="*/ 66 h 66"/>
                <a:gd name="T6" fmla="*/ 0 w 66"/>
                <a:gd name="T7" fmla="*/ 33 h 66"/>
                <a:gd name="T8" fmla="*/ 33 w 66"/>
                <a:gd name="T9" fmla="*/ 17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33" y="17"/>
                  </a:moveTo>
                  <a:lnTo>
                    <a:pt x="66" y="0"/>
                  </a:lnTo>
                  <a:lnTo>
                    <a:pt x="66" y="66"/>
                  </a:lnTo>
                  <a:lnTo>
                    <a:pt x="0" y="33"/>
                  </a:lnTo>
                  <a:lnTo>
                    <a:pt x="33" y="17"/>
                  </a:lnTo>
                  <a:close/>
                </a:path>
              </a:pathLst>
            </a:custGeom>
            <a:solidFill>
              <a:srgbClr val="000000"/>
            </a:solidFill>
            <a:ln w="38100">
              <a:solidFill>
                <a:srgbClr val="000000"/>
              </a:solidFill>
              <a:prstDash val="solid"/>
              <a:round/>
              <a:headEnd/>
              <a:tailEnd/>
            </a:ln>
          </p:spPr>
          <p:txBody>
            <a:bodyPr/>
            <a:lstStyle/>
            <a:p>
              <a:endParaRPr lang="en-US"/>
            </a:p>
          </p:txBody>
        </p:sp>
        <p:sp>
          <p:nvSpPr>
            <p:cNvPr id="43077" name="Freeform 175"/>
            <p:cNvSpPr>
              <a:spLocks/>
            </p:cNvSpPr>
            <p:nvPr/>
          </p:nvSpPr>
          <p:spPr bwMode="auto">
            <a:xfrm>
              <a:off x="2967" y="3270"/>
              <a:ext cx="66" cy="65"/>
            </a:xfrm>
            <a:custGeom>
              <a:avLst/>
              <a:gdLst>
                <a:gd name="T0" fmla="*/ 33 w 66"/>
                <a:gd name="T1" fmla="*/ 16 h 65"/>
                <a:gd name="T2" fmla="*/ 66 w 66"/>
                <a:gd name="T3" fmla="*/ 0 h 65"/>
                <a:gd name="T4" fmla="*/ 66 w 66"/>
                <a:gd name="T5" fmla="*/ 65 h 65"/>
                <a:gd name="T6" fmla="*/ 0 w 66"/>
                <a:gd name="T7" fmla="*/ 33 h 65"/>
                <a:gd name="T8" fmla="*/ 33 w 66"/>
                <a:gd name="T9" fmla="*/ 16 h 65"/>
                <a:gd name="T10" fmla="*/ 0 60000 65536"/>
                <a:gd name="T11" fmla="*/ 0 60000 65536"/>
                <a:gd name="T12" fmla="*/ 0 60000 65536"/>
                <a:gd name="T13" fmla="*/ 0 60000 65536"/>
                <a:gd name="T14" fmla="*/ 0 60000 65536"/>
                <a:gd name="T15" fmla="*/ 0 w 66"/>
                <a:gd name="T16" fmla="*/ 0 h 65"/>
                <a:gd name="T17" fmla="*/ 66 w 66"/>
                <a:gd name="T18" fmla="*/ 65 h 65"/>
              </a:gdLst>
              <a:ahLst/>
              <a:cxnLst>
                <a:cxn ang="T10">
                  <a:pos x="T0" y="T1"/>
                </a:cxn>
                <a:cxn ang="T11">
                  <a:pos x="T2" y="T3"/>
                </a:cxn>
                <a:cxn ang="T12">
                  <a:pos x="T4" y="T5"/>
                </a:cxn>
                <a:cxn ang="T13">
                  <a:pos x="T6" y="T7"/>
                </a:cxn>
                <a:cxn ang="T14">
                  <a:pos x="T8" y="T9"/>
                </a:cxn>
              </a:cxnLst>
              <a:rect l="T15" t="T16" r="T17" b="T18"/>
              <a:pathLst>
                <a:path w="66" h="65">
                  <a:moveTo>
                    <a:pt x="33" y="16"/>
                  </a:moveTo>
                  <a:lnTo>
                    <a:pt x="66" y="0"/>
                  </a:lnTo>
                  <a:lnTo>
                    <a:pt x="66" y="65"/>
                  </a:lnTo>
                  <a:lnTo>
                    <a:pt x="0" y="33"/>
                  </a:lnTo>
                  <a:lnTo>
                    <a:pt x="33" y="16"/>
                  </a:lnTo>
                  <a:close/>
                </a:path>
              </a:pathLst>
            </a:custGeom>
            <a:solidFill>
              <a:srgbClr val="000000"/>
            </a:solidFill>
            <a:ln w="38100">
              <a:solidFill>
                <a:srgbClr val="000000"/>
              </a:solidFill>
              <a:prstDash val="solid"/>
              <a:round/>
              <a:headEnd/>
              <a:tailEnd/>
            </a:ln>
          </p:spPr>
          <p:txBody>
            <a:bodyPr/>
            <a:lstStyle/>
            <a:p>
              <a:endParaRPr lang="en-US"/>
            </a:p>
          </p:txBody>
        </p:sp>
        <p:sp>
          <p:nvSpPr>
            <p:cNvPr id="43078" name="Freeform 177"/>
            <p:cNvSpPr>
              <a:spLocks/>
            </p:cNvSpPr>
            <p:nvPr/>
          </p:nvSpPr>
          <p:spPr bwMode="auto">
            <a:xfrm>
              <a:off x="3641" y="1428"/>
              <a:ext cx="66" cy="83"/>
            </a:xfrm>
            <a:custGeom>
              <a:avLst/>
              <a:gdLst>
                <a:gd name="T0" fmla="*/ 0 w 66"/>
                <a:gd name="T1" fmla="*/ 33 h 83"/>
                <a:gd name="T2" fmla="*/ 0 w 66"/>
                <a:gd name="T3" fmla="*/ 0 h 83"/>
                <a:gd name="T4" fmla="*/ 66 w 66"/>
                <a:gd name="T5" fmla="*/ 33 h 83"/>
                <a:gd name="T6" fmla="*/ 0 w 66"/>
                <a:gd name="T7" fmla="*/ 83 h 83"/>
                <a:gd name="T8" fmla="*/ 0 w 66"/>
                <a:gd name="T9" fmla="*/ 33 h 83"/>
                <a:gd name="T10" fmla="*/ 0 60000 65536"/>
                <a:gd name="T11" fmla="*/ 0 60000 65536"/>
                <a:gd name="T12" fmla="*/ 0 60000 65536"/>
                <a:gd name="T13" fmla="*/ 0 60000 65536"/>
                <a:gd name="T14" fmla="*/ 0 60000 65536"/>
                <a:gd name="T15" fmla="*/ 0 w 66"/>
                <a:gd name="T16" fmla="*/ 0 h 83"/>
                <a:gd name="T17" fmla="*/ 66 w 66"/>
                <a:gd name="T18" fmla="*/ 83 h 83"/>
              </a:gdLst>
              <a:ahLst/>
              <a:cxnLst>
                <a:cxn ang="T10">
                  <a:pos x="T0" y="T1"/>
                </a:cxn>
                <a:cxn ang="T11">
                  <a:pos x="T2" y="T3"/>
                </a:cxn>
                <a:cxn ang="T12">
                  <a:pos x="T4" y="T5"/>
                </a:cxn>
                <a:cxn ang="T13">
                  <a:pos x="T6" y="T7"/>
                </a:cxn>
                <a:cxn ang="T14">
                  <a:pos x="T8" y="T9"/>
                </a:cxn>
              </a:cxnLst>
              <a:rect l="T15" t="T16" r="T17" b="T18"/>
              <a:pathLst>
                <a:path w="66" h="83">
                  <a:moveTo>
                    <a:pt x="0" y="33"/>
                  </a:moveTo>
                  <a:lnTo>
                    <a:pt x="0" y="0"/>
                  </a:lnTo>
                  <a:lnTo>
                    <a:pt x="66" y="33"/>
                  </a:lnTo>
                  <a:lnTo>
                    <a:pt x="0" y="83"/>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43079" name="Line 178"/>
            <p:cNvSpPr>
              <a:spLocks noChangeShapeType="1"/>
            </p:cNvSpPr>
            <p:nvPr/>
          </p:nvSpPr>
          <p:spPr bwMode="auto">
            <a:xfrm>
              <a:off x="3394" y="1461"/>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0" name="Freeform 179"/>
            <p:cNvSpPr>
              <a:spLocks/>
            </p:cNvSpPr>
            <p:nvPr/>
          </p:nvSpPr>
          <p:spPr bwMode="auto">
            <a:xfrm>
              <a:off x="3641" y="2349"/>
              <a:ext cx="66" cy="66"/>
            </a:xfrm>
            <a:custGeom>
              <a:avLst/>
              <a:gdLst>
                <a:gd name="T0" fmla="*/ 0 w 66"/>
                <a:gd name="T1" fmla="*/ 33 h 66"/>
                <a:gd name="T2" fmla="*/ 0 w 66"/>
                <a:gd name="T3" fmla="*/ 0 h 66"/>
                <a:gd name="T4" fmla="*/ 66 w 66"/>
                <a:gd name="T5" fmla="*/ 33 h 66"/>
                <a:gd name="T6" fmla="*/ 0 w 66"/>
                <a:gd name="T7" fmla="*/ 66 h 66"/>
                <a:gd name="T8" fmla="*/ 0 w 66"/>
                <a:gd name="T9" fmla="*/ 33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0" y="33"/>
                  </a:moveTo>
                  <a:lnTo>
                    <a:pt x="0" y="0"/>
                  </a:lnTo>
                  <a:lnTo>
                    <a:pt x="66" y="33"/>
                  </a:lnTo>
                  <a:lnTo>
                    <a:pt x="0" y="66"/>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43081" name="Line 180"/>
            <p:cNvSpPr>
              <a:spLocks noChangeShapeType="1"/>
            </p:cNvSpPr>
            <p:nvPr/>
          </p:nvSpPr>
          <p:spPr bwMode="auto">
            <a:xfrm>
              <a:off x="3394" y="2382"/>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2" name="Freeform 181"/>
            <p:cNvSpPr>
              <a:spLocks/>
            </p:cNvSpPr>
            <p:nvPr/>
          </p:nvSpPr>
          <p:spPr bwMode="auto">
            <a:xfrm>
              <a:off x="3641" y="3122"/>
              <a:ext cx="49" cy="65"/>
            </a:xfrm>
            <a:custGeom>
              <a:avLst/>
              <a:gdLst>
                <a:gd name="T0" fmla="*/ 0 w 49"/>
                <a:gd name="T1" fmla="*/ 33 h 65"/>
                <a:gd name="T2" fmla="*/ 0 w 49"/>
                <a:gd name="T3" fmla="*/ 0 h 65"/>
                <a:gd name="T4" fmla="*/ 49 w 49"/>
                <a:gd name="T5" fmla="*/ 33 h 65"/>
                <a:gd name="T6" fmla="*/ 0 w 49"/>
                <a:gd name="T7" fmla="*/ 65 h 65"/>
                <a:gd name="T8" fmla="*/ 0 w 49"/>
                <a:gd name="T9" fmla="*/ 33 h 65"/>
                <a:gd name="T10" fmla="*/ 0 60000 65536"/>
                <a:gd name="T11" fmla="*/ 0 60000 65536"/>
                <a:gd name="T12" fmla="*/ 0 60000 65536"/>
                <a:gd name="T13" fmla="*/ 0 60000 65536"/>
                <a:gd name="T14" fmla="*/ 0 60000 65536"/>
                <a:gd name="T15" fmla="*/ 0 w 49"/>
                <a:gd name="T16" fmla="*/ 0 h 65"/>
                <a:gd name="T17" fmla="*/ 49 w 49"/>
                <a:gd name="T18" fmla="*/ 65 h 65"/>
              </a:gdLst>
              <a:ahLst/>
              <a:cxnLst>
                <a:cxn ang="T10">
                  <a:pos x="T0" y="T1"/>
                </a:cxn>
                <a:cxn ang="T11">
                  <a:pos x="T2" y="T3"/>
                </a:cxn>
                <a:cxn ang="T12">
                  <a:pos x="T4" y="T5"/>
                </a:cxn>
                <a:cxn ang="T13">
                  <a:pos x="T6" y="T7"/>
                </a:cxn>
                <a:cxn ang="T14">
                  <a:pos x="T8" y="T9"/>
                </a:cxn>
              </a:cxnLst>
              <a:rect l="T15" t="T16" r="T17" b="T18"/>
              <a:pathLst>
                <a:path w="49" h="65">
                  <a:moveTo>
                    <a:pt x="0" y="33"/>
                  </a:moveTo>
                  <a:lnTo>
                    <a:pt x="0" y="0"/>
                  </a:lnTo>
                  <a:lnTo>
                    <a:pt x="49" y="33"/>
                  </a:lnTo>
                  <a:lnTo>
                    <a:pt x="0" y="65"/>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43083" name="Line 182"/>
            <p:cNvSpPr>
              <a:spLocks noChangeShapeType="1"/>
            </p:cNvSpPr>
            <p:nvPr/>
          </p:nvSpPr>
          <p:spPr bwMode="auto">
            <a:xfrm>
              <a:off x="3378" y="3155"/>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4" name="Freeform 183"/>
            <p:cNvSpPr>
              <a:spLocks/>
            </p:cNvSpPr>
            <p:nvPr/>
          </p:nvSpPr>
          <p:spPr bwMode="auto">
            <a:xfrm>
              <a:off x="3625" y="3401"/>
              <a:ext cx="65" cy="66"/>
            </a:xfrm>
            <a:custGeom>
              <a:avLst/>
              <a:gdLst>
                <a:gd name="T0" fmla="*/ 0 w 65"/>
                <a:gd name="T1" fmla="*/ 33 h 66"/>
                <a:gd name="T2" fmla="*/ 0 w 65"/>
                <a:gd name="T3" fmla="*/ 0 h 66"/>
                <a:gd name="T4" fmla="*/ 65 w 65"/>
                <a:gd name="T5" fmla="*/ 33 h 66"/>
                <a:gd name="T6" fmla="*/ 0 w 65"/>
                <a:gd name="T7" fmla="*/ 66 h 66"/>
                <a:gd name="T8" fmla="*/ 0 w 65"/>
                <a:gd name="T9" fmla="*/ 33 h 66"/>
                <a:gd name="T10" fmla="*/ 0 60000 65536"/>
                <a:gd name="T11" fmla="*/ 0 60000 65536"/>
                <a:gd name="T12" fmla="*/ 0 60000 65536"/>
                <a:gd name="T13" fmla="*/ 0 60000 65536"/>
                <a:gd name="T14" fmla="*/ 0 60000 65536"/>
                <a:gd name="T15" fmla="*/ 0 w 65"/>
                <a:gd name="T16" fmla="*/ 0 h 66"/>
                <a:gd name="T17" fmla="*/ 65 w 65"/>
                <a:gd name="T18" fmla="*/ 66 h 66"/>
              </a:gdLst>
              <a:ahLst/>
              <a:cxnLst>
                <a:cxn ang="T10">
                  <a:pos x="T0" y="T1"/>
                </a:cxn>
                <a:cxn ang="T11">
                  <a:pos x="T2" y="T3"/>
                </a:cxn>
                <a:cxn ang="T12">
                  <a:pos x="T4" y="T5"/>
                </a:cxn>
                <a:cxn ang="T13">
                  <a:pos x="T6" y="T7"/>
                </a:cxn>
                <a:cxn ang="T14">
                  <a:pos x="T8" y="T9"/>
                </a:cxn>
              </a:cxnLst>
              <a:rect l="T15" t="T16" r="T17" b="T18"/>
              <a:pathLst>
                <a:path w="65" h="66">
                  <a:moveTo>
                    <a:pt x="0" y="33"/>
                  </a:moveTo>
                  <a:lnTo>
                    <a:pt x="0" y="0"/>
                  </a:lnTo>
                  <a:lnTo>
                    <a:pt x="65" y="33"/>
                  </a:lnTo>
                  <a:lnTo>
                    <a:pt x="0" y="66"/>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43085" name="Line 184"/>
            <p:cNvSpPr>
              <a:spLocks noChangeShapeType="1"/>
            </p:cNvSpPr>
            <p:nvPr/>
          </p:nvSpPr>
          <p:spPr bwMode="auto">
            <a:xfrm>
              <a:off x="3378" y="3434"/>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6" name="Rectangle 185"/>
            <p:cNvSpPr>
              <a:spLocks noChangeArrowheads="1"/>
            </p:cNvSpPr>
            <p:nvPr/>
          </p:nvSpPr>
          <p:spPr bwMode="auto">
            <a:xfrm>
              <a:off x="3407" y="1157"/>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X</a:t>
              </a:r>
              <a:endParaRPr lang="en-GB" altLang="en-US"/>
            </a:p>
          </p:txBody>
        </p:sp>
        <p:sp>
          <p:nvSpPr>
            <p:cNvPr id="43087" name="Rectangle 186"/>
            <p:cNvSpPr>
              <a:spLocks noChangeArrowheads="1"/>
            </p:cNvSpPr>
            <p:nvPr/>
          </p:nvSpPr>
          <p:spPr bwMode="auto">
            <a:xfrm>
              <a:off x="3398" y="2044"/>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Y</a:t>
              </a:r>
              <a:endParaRPr lang="en-GB" altLang="en-US"/>
            </a:p>
          </p:txBody>
        </p:sp>
        <p:sp>
          <p:nvSpPr>
            <p:cNvPr id="43088" name="Rectangle 187"/>
            <p:cNvSpPr>
              <a:spLocks noChangeArrowheads="1"/>
            </p:cNvSpPr>
            <p:nvPr/>
          </p:nvSpPr>
          <p:spPr bwMode="auto">
            <a:xfrm>
              <a:off x="3400" y="2834"/>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Z</a:t>
              </a:r>
              <a:endParaRPr lang="en-GB" altLang="en-US"/>
            </a:p>
          </p:txBody>
        </p:sp>
        <p:sp>
          <p:nvSpPr>
            <p:cNvPr id="43089" name="Rectangle 193"/>
            <p:cNvSpPr>
              <a:spLocks noChangeArrowheads="1"/>
            </p:cNvSpPr>
            <p:nvPr/>
          </p:nvSpPr>
          <p:spPr bwMode="auto">
            <a:xfrm>
              <a:off x="372" y="2103"/>
              <a:ext cx="39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T</a:t>
              </a:r>
              <a:r>
                <a:rPr lang="en-GB" altLang="en-US" sz="1700">
                  <a:solidFill>
                    <a:srgbClr val="000000"/>
                  </a:solidFill>
                  <a:latin typeface="Arial" charset="0"/>
                </a:rPr>
                <a:t> = </a:t>
              </a:r>
              <a:endParaRPr lang="en-GB" altLang="en-US"/>
            </a:p>
          </p:txBody>
        </p:sp>
        <p:sp>
          <p:nvSpPr>
            <p:cNvPr id="43090" name="Rectangle 194"/>
            <p:cNvSpPr>
              <a:spLocks noChangeArrowheads="1"/>
            </p:cNvSpPr>
            <p:nvPr/>
          </p:nvSpPr>
          <p:spPr bwMode="auto">
            <a:xfrm>
              <a:off x="597" y="2103"/>
              <a:ext cx="16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openTransaction</a:t>
              </a:r>
              <a:endParaRPr lang="en-GB" altLang="en-US"/>
            </a:p>
          </p:txBody>
        </p:sp>
        <p:sp>
          <p:nvSpPr>
            <p:cNvPr id="43091" name="Rectangle 195"/>
            <p:cNvSpPr>
              <a:spLocks noChangeArrowheads="1"/>
            </p:cNvSpPr>
            <p:nvPr/>
          </p:nvSpPr>
          <p:spPr bwMode="auto">
            <a:xfrm>
              <a:off x="413" y="2312"/>
              <a:ext cx="31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     </a:t>
              </a:r>
              <a:endParaRPr lang="en-GB" altLang="en-US"/>
            </a:p>
          </p:txBody>
        </p:sp>
        <p:sp>
          <p:nvSpPr>
            <p:cNvPr id="43092" name="Rectangle 196"/>
            <p:cNvSpPr>
              <a:spLocks noChangeArrowheads="1"/>
            </p:cNvSpPr>
            <p:nvPr/>
          </p:nvSpPr>
          <p:spPr bwMode="auto">
            <a:xfrm>
              <a:off x="592" y="2264"/>
              <a:ext cx="12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C Helvetica Condensed" charset="0"/>
                </a:rPr>
                <a:t> </a:t>
              </a:r>
              <a:endParaRPr lang="en-GB" altLang="en-US"/>
            </a:p>
          </p:txBody>
        </p:sp>
        <p:sp>
          <p:nvSpPr>
            <p:cNvPr id="43093" name="Rectangle 197"/>
            <p:cNvSpPr>
              <a:spLocks noChangeArrowheads="1"/>
            </p:cNvSpPr>
            <p:nvPr/>
          </p:nvSpPr>
          <p:spPr bwMode="auto">
            <a:xfrm>
              <a:off x="628" y="2312"/>
              <a:ext cx="20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openSubTransaction</a:t>
              </a:r>
              <a:endParaRPr lang="en-GB" altLang="en-US"/>
            </a:p>
          </p:txBody>
        </p:sp>
        <p:sp>
          <p:nvSpPr>
            <p:cNvPr id="43094" name="Rectangle 198"/>
            <p:cNvSpPr>
              <a:spLocks noChangeArrowheads="1"/>
            </p:cNvSpPr>
            <p:nvPr/>
          </p:nvSpPr>
          <p:spPr bwMode="auto">
            <a:xfrm>
              <a:off x="792" y="2457"/>
              <a:ext cx="15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a.withdraw(10);</a:t>
              </a:r>
              <a:endParaRPr lang="en-GB" altLang="en-US"/>
            </a:p>
          </p:txBody>
        </p:sp>
        <p:sp>
          <p:nvSpPr>
            <p:cNvPr id="43095" name="Rectangle 199"/>
            <p:cNvSpPr>
              <a:spLocks noChangeArrowheads="1"/>
            </p:cNvSpPr>
            <p:nvPr/>
          </p:nvSpPr>
          <p:spPr bwMode="auto">
            <a:xfrm>
              <a:off x="353" y="3615"/>
              <a:ext cx="20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      </a:t>
              </a:r>
              <a:r>
                <a:rPr lang="en-GB" altLang="en-US" sz="1700" i="1">
                  <a:solidFill>
                    <a:srgbClr val="000000"/>
                  </a:solidFill>
                  <a:latin typeface="Arial" charset="0"/>
                </a:rPr>
                <a:t>closeTransaction</a:t>
              </a:r>
              <a:endParaRPr lang="en-GB" altLang="en-US"/>
            </a:p>
          </p:txBody>
        </p:sp>
        <p:sp>
          <p:nvSpPr>
            <p:cNvPr id="43096" name="Rectangle 200"/>
            <p:cNvSpPr>
              <a:spLocks noChangeArrowheads="1"/>
            </p:cNvSpPr>
            <p:nvPr/>
          </p:nvSpPr>
          <p:spPr bwMode="auto">
            <a:xfrm>
              <a:off x="413" y="2634"/>
              <a:ext cx="31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     </a:t>
              </a:r>
              <a:endParaRPr lang="en-GB" altLang="en-US"/>
            </a:p>
          </p:txBody>
        </p:sp>
        <p:sp>
          <p:nvSpPr>
            <p:cNvPr id="43097" name="Rectangle 201"/>
            <p:cNvSpPr>
              <a:spLocks noChangeArrowheads="1"/>
            </p:cNvSpPr>
            <p:nvPr/>
          </p:nvSpPr>
          <p:spPr bwMode="auto">
            <a:xfrm>
              <a:off x="592" y="2586"/>
              <a:ext cx="12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C Helvetica Condensed" charset="0"/>
                </a:rPr>
                <a:t> </a:t>
              </a:r>
              <a:endParaRPr lang="en-GB" altLang="en-US"/>
            </a:p>
          </p:txBody>
        </p:sp>
        <p:sp>
          <p:nvSpPr>
            <p:cNvPr id="43098" name="Rectangle 202"/>
            <p:cNvSpPr>
              <a:spLocks noChangeArrowheads="1"/>
            </p:cNvSpPr>
            <p:nvPr/>
          </p:nvSpPr>
          <p:spPr bwMode="auto">
            <a:xfrm>
              <a:off x="628" y="2634"/>
              <a:ext cx="20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i="1">
                  <a:solidFill>
                    <a:srgbClr val="000000"/>
                  </a:solidFill>
                  <a:latin typeface="Arial" charset="0"/>
                </a:rPr>
                <a:t>openSubTransaction</a:t>
              </a:r>
              <a:endParaRPr lang="en-GB" altLang="en-US"/>
            </a:p>
          </p:txBody>
        </p:sp>
        <p:sp>
          <p:nvSpPr>
            <p:cNvPr id="43099" name="Rectangle 203"/>
            <p:cNvSpPr>
              <a:spLocks noChangeArrowheads="1"/>
            </p:cNvSpPr>
            <p:nvPr/>
          </p:nvSpPr>
          <p:spPr bwMode="auto">
            <a:xfrm>
              <a:off x="792" y="2779"/>
              <a:ext cx="15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b.withdraw(20);</a:t>
              </a:r>
              <a:endParaRPr lang="en-GB" altLang="en-US"/>
            </a:p>
          </p:txBody>
        </p:sp>
        <p:sp>
          <p:nvSpPr>
            <p:cNvPr id="43100" name="Rectangle 204"/>
            <p:cNvSpPr>
              <a:spLocks noChangeArrowheads="1"/>
            </p:cNvSpPr>
            <p:nvPr/>
          </p:nvSpPr>
          <p:spPr bwMode="auto">
            <a:xfrm>
              <a:off x="413" y="2972"/>
              <a:ext cx="238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     </a:t>
              </a:r>
              <a:r>
                <a:rPr lang="en-GB" altLang="en-US" sz="1700" i="1">
                  <a:solidFill>
                    <a:srgbClr val="000000"/>
                  </a:solidFill>
                  <a:latin typeface="Arial" charset="0"/>
                </a:rPr>
                <a:t>openSubTransaction</a:t>
              </a:r>
              <a:endParaRPr lang="en-GB" altLang="en-US"/>
            </a:p>
          </p:txBody>
        </p:sp>
        <p:sp>
          <p:nvSpPr>
            <p:cNvPr id="43101" name="Rectangle 205"/>
            <p:cNvSpPr>
              <a:spLocks noChangeArrowheads="1"/>
            </p:cNvSpPr>
            <p:nvPr/>
          </p:nvSpPr>
          <p:spPr bwMode="auto">
            <a:xfrm>
              <a:off x="792" y="3117"/>
              <a:ext cx="13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c.deposit(10);</a:t>
              </a:r>
              <a:endParaRPr lang="en-GB" altLang="en-US"/>
            </a:p>
          </p:txBody>
        </p:sp>
        <p:sp>
          <p:nvSpPr>
            <p:cNvPr id="43102" name="Rectangle 206"/>
            <p:cNvSpPr>
              <a:spLocks noChangeArrowheads="1"/>
            </p:cNvSpPr>
            <p:nvPr/>
          </p:nvSpPr>
          <p:spPr bwMode="auto">
            <a:xfrm>
              <a:off x="413" y="3278"/>
              <a:ext cx="244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dirty="0">
                  <a:solidFill>
                    <a:srgbClr val="000000"/>
                  </a:solidFill>
                  <a:latin typeface="Arial" charset="0"/>
                </a:rPr>
                <a:t>      </a:t>
              </a:r>
              <a:r>
                <a:rPr lang="en-GB" altLang="en-US" sz="1700" i="1" dirty="0" err="1">
                  <a:solidFill>
                    <a:srgbClr val="000000"/>
                  </a:solidFill>
                  <a:latin typeface="Arial" charset="0"/>
                </a:rPr>
                <a:t>openSubTransaction</a:t>
              </a:r>
              <a:endParaRPr lang="en-GB" altLang="en-US" dirty="0"/>
            </a:p>
          </p:txBody>
        </p:sp>
        <p:sp>
          <p:nvSpPr>
            <p:cNvPr id="43103" name="Rectangle 207"/>
            <p:cNvSpPr>
              <a:spLocks noChangeArrowheads="1"/>
            </p:cNvSpPr>
            <p:nvPr/>
          </p:nvSpPr>
          <p:spPr bwMode="auto">
            <a:xfrm>
              <a:off x="792" y="3422"/>
              <a:ext cx="138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700">
                  <a:solidFill>
                    <a:srgbClr val="000000"/>
                  </a:solidFill>
                  <a:latin typeface="Arial" charset="0"/>
                </a:rPr>
                <a:t>d.deposit(20);</a:t>
              </a:r>
              <a:endParaRPr lang="en-GB" altLang="en-US"/>
            </a:p>
          </p:txBody>
        </p:sp>
      </p:grpSp>
      <p:sp>
        <p:nvSpPr>
          <p:cNvPr id="187" name="Rectangle 2"/>
          <p:cNvSpPr txBox="1">
            <a:spLocks noChangeArrowheads="1"/>
          </p:cNvSpPr>
          <p:nvPr/>
        </p:nvSpPr>
        <p:spPr bwMode="auto">
          <a:xfrm>
            <a:off x="62654" y="746936"/>
            <a:ext cx="3915519" cy="5049838"/>
          </a:xfrm>
          <a:prstGeom prst="rect">
            <a:avLst/>
          </a:prstGeom>
          <a:noFill/>
          <a:ln w="9525">
            <a:noFill/>
            <a:miter lim="800000"/>
            <a:headEnd/>
            <a:tailEnd/>
          </a:ln>
        </p:spPr>
        <p:txBody>
          <a:bodyPr anchor="b"/>
          <a:lstStyle/>
          <a:p>
            <a:pPr algn="just">
              <a:defRPr/>
            </a:pPr>
            <a:r>
              <a:rPr kumimoji="1" lang="en-GB" sz="2000" kern="0" dirty="0" smtClean="0">
                <a:latin typeface="+mj-lt"/>
                <a:ea typeface="+mj-ea"/>
                <a:cs typeface="+mj-cs"/>
              </a:rPr>
              <a:t>Consider </a:t>
            </a:r>
            <a:r>
              <a:rPr kumimoji="1" lang="en-GB" sz="2000" kern="0" dirty="0">
                <a:latin typeface="+mj-lt"/>
                <a:ea typeface="+mj-ea"/>
                <a:cs typeface="+mj-cs"/>
              </a:rPr>
              <a:t>a distributed transaction in which a client transfer $10 from account A to C and then transfer $20 from B to D. </a:t>
            </a:r>
            <a:r>
              <a:rPr kumimoji="1" lang="en-GB" sz="2000" kern="0" dirty="0">
                <a:latin typeface="+mj-lt"/>
                <a:ea typeface="+mj-ea"/>
                <a:cs typeface="+mj-cs"/>
              </a:rPr>
              <a:t>Account A and B  are on separate servers X and Y and accounts C and D are at server Z. if this transaction is structured as a set of four nested transactions, as shown in figure, the four requests (two deposit and two withdraw) can run in parallel and overall effect can be achieved with </a:t>
            </a:r>
            <a:r>
              <a:rPr kumimoji="1" lang="en-GB" sz="2000" kern="0" dirty="0">
                <a:solidFill>
                  <a:srgbClr val="0070C0"/>
                </a:solidFill>
                <a:latin typeface="+mj-lt"/>
                <a:ea typeface="+mj-ea"/>
                <a:cs typeface="+mj-cs"/>
              </a:rPr>
              <a:t>better performance then a simple transaction</a:t>
            </a:r>
            <a:r>
              <a:rPr kumimoji="1" lang="en-GB" sz="2000" kern="0" dirty="0">
                <a:latin typeface="+mj-lt"/>
                <a:ea typeface="+mj-ea"/>
                <a:cs typeface="+mj-cs"/>
              </a:rPr>
              <a:t> in which the four operations are invoked sequentially.  </a:t>
            </a:r>
            <a:endParaRPr kumimoji="1" lang="en-GB" sz="2000" kern="0" dirty="0">
              <a:solidFill>
                <a:schemeClr val="accent1"/>
              </a:solidFill>
              <a:latin typeface="+mj-lt"/>
              <a:ea typeface="+mj-ea"/>
              <a:cs typeface="+mj-cs"/>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229535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41312" y="309508"/>
            <a:ext cx="8802687" cy="833491"/>
          </a:xfrm>
        </p:spPr>
        <p:txBody>
          <a:bodyPr>
            <a:normAutofit fontScale="90000"/>
          </a:bodyPr>
          <a:lstStyle/>
          <a:p>
            <a:r>
              <a:rPr lang="en-GB" altLang="en-US" sz="4000">
                <a:solidFill>
                  <a:srgbClr val="FF0000"/>
                </a:solidFill>
              </a:rPr>
              <a:t/>
            </a:r>
            <a:br>
              <a:rPr lang="en-GB" altLang="en-US" sz="4000">
                <a:solidFill>
                  <a:srgbClr val="FF0000"/>
                </a:solidFill>
              </a:rPr>
            </a:br>
            <a:r>
              <a:rPr lang="en-GB" altLang="en-US" sz="4000">
                <a:solidFill>
                  <a:srgbClr val="FF0000"/>
                </a:solidFill>
              </a:rPr>
              <a:t>A distributed banking(flat) transaction</a:t>
            </a:r>
          </a:p>
        </p:txBody>
      </p:sp>
      <p:grpSp>
        <p:nvGrpSpPr>
          <p:cNvPr id="44035" name="Group 99"/>
          <p:cNvGrpSpPr>
            <a:grpSpLocks/>
          </p:cNvGrpSpPr>
          <p:nvPr/>
        </p:nvGrpSpPr>
        <p:grpSpPr bwMode="auto">
          <a:xfrm>
            <a:off x="341313" y="1241425"/>
            <a:ext cx="8456612" cy="4837113"/>
            <a:chOff x="369888" y="1241700"/>
            <a:chExt cx="9161462" cy="4836838"/>
          </a:xfrm>
        </p:grpSpPr>
        <p:grpSp>
          <p:nvGrpSpPr>
            <p:cNvPr id="44036" name="Group 112"/>
            <p:cNvGrpSpPr>
              <a:grpSpLocks/>
            </p:cNvGrpSpPr>
            <p:nvPr/>
          </p:nvGrpSpPr>
          <p:grpSpPr bwMode="auto">
            <a:xfrm>
              <a:off x="369888" y="1371600"/>
              <a:ext cx="9161462" cy="4706938"/>
              <a:chOff x="233" y="864"/>
              <a:chExt cx="5771" cy="2965"/>
            </a:xfrm>
          </p:grpSpPr>
          <p:sp>
            <p:nvSpPr>
              <p:cNvPr id="44038" name="Rectangle 60"/>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39" name="Rectangle 97"/>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40" name="AutoShape 4"/>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41" name="AutoShape 5"/>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42" name="Rectangle 6"/>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43" name="Rectangle 7"/>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44" name="AutoShape 8"/>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45" name="Line 9"/>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6" name="Rectangle 10"/>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47" name="Rectangle 12"/>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48" name="Rectangle 14"/>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49" name="AutoShape 16"/>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50" name="AutoShape 17"/>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51" name="Rectangle 18"/>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52" name="Rectangle 19"/>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53" name="AutoShape 20"/>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54" name="Line 21"/>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5" name="AutoShape 22"/>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56" name="AutoShape 23"/>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57" name="Rectangle 24"/>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58" name="Rectangle 25"/>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59" name="AutoShape 26"/>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60" name="Line 27"/>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1" name="AutoShape 28"/>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62" name="AutoShape 29"/>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63" name="Rectangle 30"/>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64" name="Rectangle 31"/>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65" name="AutoShape 32"/>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66" name="Line 33"/>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7" name="AutoShape 34"/>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68" name="AutoShape 35"/>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69" name="Rectangle 36"/>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70" name="Rectangle 37"/>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71" name="AutoShape 38"/>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72" name="Line 39"/>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3" name="AutoShape 40"/>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74" name="AutoShape 41"/>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75" name="Rectangle 42"/>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76" name="Rectangle 43"/>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77" name="AutoShape 44"/>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78" name="Line 45"/>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9" name="AutoShape 46"/>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80" name="AutoShape 47"/>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81" name="Rectangle 48"/>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82" name="Rectangle 49"/>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83" name="AutoShape 50"/>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84" name="Line 51"/>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5" name="AutoShape 52"/>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86" name="AutoShape 53"/>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87" name="Rectangle 54"/>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88" name="Rectangle 55"/>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89" name="AutoShape 56"/>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4090" name="Line 57"/>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1" name="Rectangle 58"/>
              <p:cNvSpPr>
                <a:spLocks noChangeArrowheads="1"/>
              </p:cNvSpPr>
              <p:nvPr/>
            </p:nvSpPr>
            <p:spPr bwMode="auto">
              <a:xfrm>
                <a:off x="3282" y="1331"/>
                <a:ext cx="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a:t>
                </a:r>
                <a:endParaRPr lang="en-GB" altLang="en-US"/>
              </a:p>
            </p:txBody>
          </p:sp>
          <p:sp>
            <p:nvSpPr>
              <p:cNvPr id="44092" name="Rectangle 59"/>
              <p:cNvSpPr>
                <a:spLocks noChangeArrowheads="1"/>
              </p:cNvSpPr>
              <p:nvPr/>
            </p:nvSpPr>
            <p:spPr bwMode="auto">
              <a:xfrm>
                <a:off x="3282" y="1331"/>
                <a:ext cx="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a:t>
                </a:r>
                <a:endParaRPr lang="en-GB" altLang="en-US"/>
              </a:p>
            </p:txBody>
          </p:sp>
          <p:sp>
            <p:nvSpPr>
              <p:cNvPr id="44093" name="Rectangle 62"/>
              <p:cNvSpPr>
                <a:spLocks noChangeArrowheads="1"/>
              </p:cNvSpPr>
              <p:nvPr/>
            </p:nvSpPr>
            <p:spPr bwMode="auto">
              <a:xfrm>
                <a:off x="4446" y="3674"/>
                <a:ext cx="5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BranchZ</a:t>
                </a:r>
                <a:endParaRPr lang="en-GB" altLang="en-US"/>
              </a:p>
            </p:txBody>
          </p:sp>
          <p:sp>
            <p:nvSpPr>
              <p:cNvPr id="44094" name="Rectangle 63"/>
              <p:cNvSpPr>
                <a:spLocks noChangeArrowheads="1"/>
              </p:cNvSpPr>
              <p:nvPr/>
            </p:nvSpPr>
            <p:spPr bwMode="auto">
              <a:xfrm>
                <a:off x="4431" y="1652"/>
                <a:ext cx="5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BranchX</a:t>
                </a:r>
                <a:endParaRPr lang="en-GB" altLang="en-US"/>
              </a:p>
            </p:txBody>
          </p:sp>
          <p:sp>
            <p:nvSpPr>
              <p:cNvPr id="44095" name="Rectangle 64"/>
              <p:cNvSpPr>
                <a:spLocks noChangeArrowheads="1"/>
              </p:cNvSpPr>
              <p:nvPr/>
            </p:nvSpPr>
            <p:spPr bwMode="auto">
              <a:xfrm>
                <a:off x="4137" y="195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participant</a:t>
                </a:r>
                <a:endParaRPr lang="en-GB" altLang="en-US"/>
              </a:p>
            </p:txBody>
          </p:sp>
          <p:sp>
            <p:nvSpPr>
              <p:cNvPr id="44096" name="Rectangle 65"/>
              <p:cNvSpPr>
                <a:spLocks noChangeArrowheads="1"/>
              </p:cNvSpPr>
              <p:nvPr/>
            </p:nvSpPr>
            <p:spPr bwMode="auto">
              <a:xfrm>
                <a:off x="4113" y="293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participant</a:t>
                </a:r>
                <a:endParaRPr lang="en-GB" altLang="en-US"/>
              </a:p>
            </p:txBody>
          </p:sp>
          <p:sp>
            <p:nvSpPr>
              <p:cNvPr id="44097" name="Rectangle 66"/>
              <p:cNvSpPr>
                <a:spLocks noChangeArrowheads="1"/>
              </p:cNvSpPr>
              <p:nvPr/>
            </p:nvSpPr>
            <p:spPr bwMode="auto">
              <a:xfrm>
                <a:off x="4507" y="321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C</a:t>
                </a:r>
                <a:endParaRPr lang="en-GB" altLang="en-US"/>
              </a:p>
            </p:txBody>
          </p:sp>
          <p:sp>
            <p:nvSpPr>
              <p:cNvPr id="44098" name="Rectangle 67"/>
              <p:cNvSpPr>
                <a:spLocks noChangeArrowheads="1"/>
              </p:cNvSpPr>
              <p:nvPr/>
            </p:nvSpPr>
            <p:spPr bwMode="auto">
              <a:xfrm>
                <a:off x="4507" y="344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D</a:t>
                </a:r>
                <a:endParaRPr lang="en-GB" altLang="en-US"/>
              </a:p>
            </p:txBody>
          </p:sp>
          <p:sp>
            <p:nvSpPr>
              <p:cNvPr id="44099" name="Rectangle 68"/>
              <p:cNvSpPr>
                <a:spLocks noChangeArrowheads="1"/>
              </p:cNvSpPr>
              <p:nvPr/>
            </p:nvSpPr>
            <p:spPr bwMode="auto">
              <a:xfrm>
                <a:off x="1639" y="2280"/>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Client</a:t>
                </a:r>
                <a:endParaRPr lang="en-GB" altLang="en-US"/>
              </a:p>
            </p:txBody>
          </p:sp>
          <p:sp>
            <p:nvSpPr>
              <p:cNvPr id="44100" name="Rectangle 69"/>
              <p:cNvSpPr>
                <a:spLocks noChangeArrowheads="1"/>
              </p:cNvSpPr>
              <p:nvPr/>
            </p:nvSpPr>
            <p:spPr bwMode="auto">
              <a:xfrm>
                <a:off x="4431" y="2648"/>
                <a:ext cx="5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BranchY</a:t>
                </a:r>
                <a:endParaRPr lang="en-GB" altLang="en-US"/>
              </a:p>
            </p:txBody>
          </p:sp>
          <p:sp>
            <p:nvSpPr>
              <p:cNvPr id="44101" name="Rectangle 70"/>
              <p:cNvSpPr>
                <a:spLocks noChangeArrowheads="1"/>
              </p:cNvSpPr>
              <p:nvPr/>
            </p:nvSpPr>
            <p:spPr bwMode="auto">
              <a:xfrm>
                <a:off x="4507" y="2311"/>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B</a:t>
                </a:r>
                <a:endParaRPr lang="en-GB" altLang="en-US"/>
              </a:p>
            </p:txBody>
          </p:sp>
          <p:sp>
            <p:nvSpPr>
              <p:cNvPr id="44102" name="Rectangle 71"/>
              <p:cNvSpPr>
                <a:spLocks noChangeArrowheads="1"/>
              </p:cNvSpPr>
              <p:nvPr/>
            </p:nvSpPr>
            <p:spPr bwMode="auto">
              <a:xfrm>
                <a:off x="4507" y="125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A</a:t>
                </a:r>
                <a:endParaRPr lang="en-GB" altLang="en-US"/>
              </a:p>
            </p:txBody>
          </p:sp>
          <p:sp>
            <p:nvSpPr>
              <p:cNvPr id="44103" name="Rectangle 72"/>
              <p:cNvSpPr>
                <a:spLocks noChangeArrowheads="1"/>
              </p:cNvSpPr>
              <p:nvPr/>
            </p:nvSpPr>
            <p:spPr bwMode="auto">
              <a:xfrm>
                <a:off x="4107" y="994"/>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participant</a:t>
                </a:r>
                <a:endParaRPr lang="en-GB" altLang="en-US"/>
              </a:p>
            </p:txBody>
          </p:sp>
          <p:sp>
            <p:nvSpPr>
              <p:cNvPr id="44104" name="Freeform 73"/>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prstDash val="solid"/>
                <a:round/>
                <a:headEnd/>
                <a:tailEnd/>
              </a:ln>
            </p:spPr>
            <p:txBody>
              <a:bodyPr/>
              <a:lstStyle/>
              <a:p>
                <a:endParaRPr lang="en-US"/>
              </a:p>
            </p:txBody>
          </p:sp>
          <p:sp>
            <p:nvSpPr>
              <p:cNvPr id="44105" name="Line 74"/>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6" name="Freeform 75"/>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prstDash val="solid"/>
                <a:round/>
                <a:headEnd/>
                <a:tailEnd/>
              </a:ln>
            </p:spPr>
            <p:txBody>
              <a:bodyPr/>
              <a:lstStyle/>
              <a:p>
                <a:endParaRPr lang="en-US"/>
              </a:p>
            </p:txBody>
          </p:sp>
          <p:sp>
            <p:nvSpPr>
              <p:cNvPr id="44107" name="Line 76"/>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8" name="Freeform 77"/>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prstDash val="solid"/>
                <a:round/>
                <a:headEnd/>
                <a:tailEnd/>
              </a:ln>
            </p:spPr>
            <p:txBody>
              <a:bodyPr/>
              <a:lstStyle/>
              <a:p>
                <a:endParaRPr lang="en-US"/>
              </a:p>
            </p:txBody>
          </p:sp>
          <p:sp>
            <p:nvSpPr>
              <p:cNvPr id="44109" name="Line 78"/>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10" name="Rectangle 79"/>
              <p:cNvSpPr>
                <a:spLocks noChangeArrowheads="1"/>
              </p:cNvSpPr>
              <p:nvPr/>
            </p:nvSpPr>
            <p:spPr bwMode="auto">
              <a:xfrm>
                <a:off x="3291" y="948"/>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    </a:t>
                </a:r>
                <a:r>
                  <a:rPr lang="en-GB" altLang="en-US" sz="1600" i="1">
                    <a:solidFill>
                      <a:srgbClr val="000000"/>
                    </a:solidFill>
                    <a:latin typeface="Arial" charset="0"/>
                  </a:rPr>
                  <a:t>join</a:t>
                </a:r>
                <a:endParaRPr lang="en-GB" altLang="en-US"/>
              </a:p>
            </p:txBody>
          </p:sp>
          <p:sp>
            <p:nvSpPr>
              <p:cNvPr id="44111" name="Rectangle 80"/>
              <p:cNvSpPr>
                <a:spLocks noChangeArrowheads="1"/>
              </p:cNvSpPr>
              <p:nvPr/>
            </p:nvSpPr>
            <p:spPr bwMode="auto">
              <a:xfrm>
                <a:off x="3282" y="1464"/>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    </a:t>
                </a:r>
                <a:r>
                  <a:rPr lang="en-GB" altLang="en-US" sz="1600" i="1">
                    <a:solidFill>
                      <a:srgbClr val="000000"/>
                    </a:solidFill>
                    <a:latin typeface="Arial" charset="0"/>
                  </a:rPr>
                  <a:t>join</a:t>
                </a:r>
                <a:endParaRPr lang="en-GB" altLang="en-US"/>
              </a:p>
            </p:txBody>
          </p:sp>
          <p:sp>
            <p:nvSpPr>
              <p:cNvPr id="44112" name="Rectangle 81"/>
              <p:cNvSpPr>
                <a:spLocks noChangeArrowheads="1"/>
              </p:cNvSpPr>
              <p:nvPr/>
            </p:nvSpPr>
            <p:spPr bwMode="auto">
              <a:xfrm>
                <a:off x="3470" y="2709"/>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    </a:t>
                </a:r>
                <a:r>
                  <a:rPr lang="en-GB" altLang="en-US" sz="1600" i="1">
                    <a:solidFill>
                      <a:srgbClr val="000000"/>
                    </a:solidFill>
                    <a:latin typeface="Arial" charset="0"/>
                  </a:rPr>
                  <a:t>join</a:t>
                </a:r>
                <a:endParaRPr lang="en-GB" altLang="en-US"/>
              </a:p>
            </p:txBody>
          </p:sp>
          <p:sp>
            <p:nvSpPr>
              <p:cNvPr id="44113" name="Rectangle 86"/>
              <p:cNvSpPr>
                <a:spLocks noChangeArrowheads="1"/>
              </p:cNvSpPr>
              <p:nvPr/>
            </p:nvSpPr>
            <p:spPr bwMode="auto">
              <a:xfrm>
                <a:off x="1968" y="1882"/>
                <a:ext cx="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T</a:t>
                </a:r>
                <a:endParaRPr lang="en-GB" altLang="en-US"/>
              </a:p>
            </p:txBody>
          </p:sp>
          <p:sp>
            <p:nvSpPr>
              <p:cNvPr id="44114" name="Rectangle 87"/>
              <p:cNvSpPr>
                <a:spLocks noChangeArrowheads="1"/>
              </p:cNvSpPr>
              <p:nvPr/>
            </p:nvSpPr>
            <p:spPr bwMode="auto">
              <a:xfrm>
                <a:off x="4888" y="1254"/>
                <a:ext cx="11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latin typeface="Arial" charset="0"/>
                  </a:rPr>
                  <a:t>      a.withdraw(4);</a:t>
                </a:r>
                <a:endParaRPr lang="en-GB" altLang="en-US" i="1"/>
              </a:p>
            </p:txBody>
          </p:sp>
          <p:sp>
            <p:nvSpPr>
              <p:cNvPr id="44115" name="Rectangle 88"/>
              <p:cNvSpPr>
                <a:spLocks noChangeArrowheads="1"/>
              </p:cNvSpPr>
              <p:nvPr/>
            </p:nvSpPr>
            <p:spPr bwMode="auto">
              <a:xfrm>
                <a:off x="4921" y="3153"/>
                <a:ext cx="100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latin typeface="Arial" charset="0"/>
                  </a:rPr>
                  <a:t>      c.deposit(4);</a:t>
                </a:r>
                <a:endParaRPr lang="en-GB" altLang="en-US" i="1"/>
              </a:p>
            </p:txBody>
          </p:sp>
          <p:sp>
            <p:nvSpPr>
              <p:cNvPr id="44116" name="Rectangle 89"/>
              <p:cNvSpPr>
                <a:spLocks noChangeArrowheads="1"/>
              </p:cNvSpPr>
              <p:nvPr/>
            </p:nvSpPr>
            <p:spPr bwMode="auto">
              <a:xfrm>
                <a:off x="4888" y="2311"/>
                <a:ext cx="11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latin typeface="Arial" charset="0"/>
                  </a:rPr>
                  <a:t>      b.withdraw(3);</a:t>
                </a:r>
                <a:endParaRPr lang="en-GB" altLang="en-US" i="1"/>
              </a:p>
            </p:txBody>
          </p:sp>
          <p:sp>
            <p:nvSpPr>
              <p:cNvPr id="44117" name="Rectangle 90"/>
              <p:cNvSpPr>
                <a:spLocks noChangeArrowheads="1"/>
              </p:cNvSpPr>
              <p:nvPr/>
            </p:nvSpPr>
            <p:spPr bwMode="auto">
              <a:xfrm>
                <a:off x="4877" y="3459"/>
                <a:ext cx="10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latin typeface="Arial" charset="0"/>
                  </a:rPr>
                  <a:t>      d.deposit(3);</a:t>
                </a:r>
                <a:endParaRPr lang="en-GB" altLang="en-US" i="1"/>
              </a:p>
            </p:txBody>
          </p:sp>
          <p:sp>
            <p:nvSpPr>
              <p:cNvPr id="44118" name="Freeform 91"/>
              <p:cNvSpPr>
                <a:spLocks/>
              </p:cNvSpPr>
              <p:nvPr/>
            </p:nvSpPr>
            <p:spPr bwMode="auto">
              <a:xfrm>
                <a:off x="2822" y="2058"/>
                <a:ext cx="76" cy="62"/>
              </a:xfrm>
              <a:custGeom>
                <a:avLst/>
                <a:gdLst>
                  <a:gd name="T0" fmla="*/ 15 w 76"/>
                  <a:gd name="T1" fmla="*/ 31 h 62"/>
                  <a:gd name="T2" fmla="*/ 15 w 76"/>
                  <a:gd name="T3" fmla="*/ 0 h 62"/>
                  <a:gd name="T4" fmla="*/ 76 w 76"/>
                  <a:gd name="T5" fmla="*/ 46 h 62"/>
                  <a:gd name="T6" fmla="*/ 0 w 76"/>
                  <a:gd name="T7" fmla="*/ 62 h 62"/>
                  <a:gd name="T8" fmla="*/ 15 w 76"/>
                  <a:gd name="T9" fmla="*/ 31 h 62"/>
                  <a:gd name="T10" fmla="*/ 0 60000 65536"/>
                  <a:gd name="T11" fmla="*/ 0 60000 65536"/>
                  <a:gd name="T12" fmla="*/ 0 60000 65536"/>
                  <a:gd name="T13" fmla="*/ 0 60000 65536"/>
                  <a:gd name="T14" fmla="*/ 0 60000 65536"/>
                  <a:gd name="T15" fmla="*/ 0 w 76"/>
                  <a:gd name="T16" fmla="*/ 0 h 62"/>
                  <a:gd name="T17" fmla="*/ 76 w 76"/>
                  <a:gd name="T18" fmla="*/ 62 h 62"/>
                </a:gdLst>
                <a:ahLst/>
                <a:cxnLst>
                  <a:cxn ang="T10">
                    <a:pos x="T0" y="T1"/>
                  </a:cxn>
                  <a:cxn ang="T11">
                    <a:pos x="T2" y="T3"/>
                  </a:cxn>
                  <a:cxn ang="T12">
                    <a:pos x="T4" y="T5"/>
                  </a:cxn>
                  <a:cxn ang="T13">
                    <a:pos x="T6" y="T7"/>
                  </a:cxn>
                  <a:cxn ang="T14">
                    <a:pos x="T8" y="T9"/>
                  </a:cxn>
                </a:cxnLst>
                <a:rect l="T15" t="T16" r="T17" b="T18"/>
                <a:pathLst>
                  <a:path w="76" h="62">
                    <a:moveTo>
                      <a:pt x="15" y="31"/>
                    </a:moveTo>
                    <a:lnTo>
                      <a:pt x="15" y="0"/>
                    </a:lnTo>
                    <a:lnTo>
                      <a:pt x="76" y="46"/>
                    </a:lnTo>
                    <a:lnTo>
                      <a:pt x="0" y="62"/>
                    </a:lnTo>
                    <a:lnTo>
                      <a:pt x="15" y="31"/>
                    </a:lnTo>
                    <a:close/>
                  </a:path>
                </a:pathLst>
              </a:custGeom>
              <a:solidFill>
                <a:srgbClr val="000000"/>
              </a:solidFill>
              <a:ln w="34925">
                <a:solidFill>
                  <a:srgbClr val="000000"/>
                </a:solidFill>
                <a:prstDash val="solid"/>
                <a:round/>
                <a:headEnd/>
                <a:tailEnd/>
              </a:ln>
            </p:spPr>
            <p:txBody>
              <a:bodyPr/>
              <a:lstStyle/>
              <a:p>
                <a:endParaRPr lang="en-US"/>
              </a:p>
            </p:txBody>
          </p:sp>
          <p:sp>
            <p:nvSpPr>
              <p:cNvPr id="44119" name="Line 92"/>
              <p:cNvSpPr>
                <a:spLocks noChangeShapeType="1"/>
              </p:cNvSpPr>
              <p:nvPr/>
            </p:nvSpPr>
            <p:spPr bwMode="auto">
              <a:xfrm>
                <a:off x="2179" y="1936"/>
                <a:ext cx="643" cy="15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0" name="Freeform 93"/>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prstDash val="solid"/>
                <a:round/>
                <a:headEnd/>
                <a:tailEnd/>
              </a:ln>
            </p:spPr>
            <p:txBody>
              <a:bodyPr/>
              <a:lstStyle/>
              <a:p>
                <a:endParaRPr lang="en-US"/>
              </a:p>
            </p:txBody>
          </p:sp>
          <p:sp>
            <p:nvSpPr>
              <p:cNvPr id="44121" name="Line 94"/>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22" name="Rectangle 95"/>
              <p:cNvSpPr>
                <a:spLocks noChangeArrowheads="1"/>
              </p:cNvSpPr>
              <p:nvPr/>
            </p:nvSpPr>
            <p:spPr bwMode="auto">
              <a:xfrm>
                <a:off x="1358" y="960"/>
                <a:ext cx="10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latin typeface="Arial" charset="0"/>
                  </a:rPr>
                  <a:t>openTransaction</a:t>
                </a:r>
                <a:endParaRPr lang="en-GB" altLang="en-US"/>
              </a:p>
            </p:txBody>
          </p:sp>
          <p:sp>
            <p:nvSpPr>
              <p:cNvPr id="44123" name="Rectangle 96"/>
              <p:cNvSpPr>
                <a:spLocks noChangeArrowheads="1"/>
              </p:cNvSpPr>
              <p:nvPr/>
            </p:nvSpPr>
            <p:spPr bwMode="auto">
              <a:xfrm>
                <a:off x="2297" y="2188"/>
                <a:ext cx="12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latin typeface="Arial" charset="0"/>
                  </a:rPr>
                  <a:t>      b.withdraw(T, 3);</a:t>
                </a:r>
                <a:endParaRPr lang="en-GB" altLang="en-US" i="1"/>
              </a:p>
            </p:txBody>
          </p:sp>
          <p:sp>
            <p:nvSpPr>
              <p:cNvPr id="44124" name="Rectangle 98"/>
              <p:cNvSpPr>
                <a:spLocks noChangeArrowheads="1"/>
              </p:cNvSpPr>
              <p:nvPr/>
            </p:nvSpPr>
            <p:spPr bwMode="auto">
              <a:xfrm>
                <a:off x="1292" y="1089"/>
                <a:ext cx="11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latin typeface="Arial" charset="0"/>
                  </a:rPr>
                  <a:t>closeTransaction</a:t>
                </a:r>
                <a:endParaRPr lang="en-GB" altLang="en-US">
                  <a:latin typeface="Arial" charset="0"/>
                </a:endParaRPr>
              </a:p>
            </p:txBody>
          </p:sp>
          <p:sp>
            <p:nvSpPr>
              <p:cNvPr id="44125" name="Rectangle 101"/>
              <p:cNvSpPr>
                <a:spLocks noChangeArrowheads="1"/>
              </p:cNvSpPr>
              <p:nvPr/>
            </p:nvSpPr>
            <p:spPr bwMode="auto">
              <a:xfrm>
                <a:off x="396" y="2592"/>
                <a:ext cx="2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T </a:t>
                </a:r>
                <a:r>
                  <a:rPr lang="en-GB" altLang="en-US" sz="1500">
                    <a:solidFill>
                      <a:srgbClr val="000000"/>
                    </a:solidFill>
                    <a:latin typeface="Arial" charset="0"/>
                  </a:rPr>
                  <a:t>= </a:t>
                </a:r>
                <a:endParaRPr lang="en-GB" altLang="en-US"/>
              </a:p>
            </p:txBody>
          </p:sp>
          <p:sp>
            <p:nvSpPr>
              <p:cNvPr id="44126" name="Rectangle 102"/>
              <p:cNvSpPr>
                <a:spLocks noChangeArrowheads="1"/>
              </p:cNvSpPr>
              <p:nvPr/>
            </p:nvSpPr>
            <p:spPr bwMode="auto">
              <a:xfrm>
                <a:off x="605" y="2592"/>
                <a:ext cx="97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openTransaction</a:t>
                </a:r>
                <a:endParaRPr lang="en-GB" altLang="en-US" i="1"/>
              </a:p>
            </p:txBody>
          </p:sp>
          <p:sp>
            <p:nvSpPr>
              <p:cNvPr id="44127" name="Rectangle 103"/>
              <p:cNvSpPr>
                <a:spLocks noChangeArrowheads="1"/>
              </p:cNvSpPr>
              <p:nvPr/>
            </p:nvSpPr>
            <p:spPr bwMode="auto">
              <a:xfrm>
                <a:off x="439" y="2742"/>
                <a:ext cx="10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      a.withdraw(4);</a:t>
                </a:r>
                <a:endParaRPr lang="en-GB" altLang="en-US" i="1"/>
              </a:p>
            </p:txBody>
          </p:sp>
          <p:sp>
            <p:nvSpPr>
              <p:cNvPr id="44128" name="Rectangle 104"/>
              <p:cNvSpPr>
                <a:spLocks noChangeArrowheads="1"/>
              </p:cNvSpPr>
              <p:nvPr/>
            </p:nvSpPr>
            <p:spPr bwMode="auto">
              <a:xfrm>
                <a:off x="439" y="2906"/>
                <a:ext cx="9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      c.deposit(4);</a:t>
                </a:r>
                <a:endParaRPr lang="en-GB" altLang="en-US" i="1"/>
              </a:p>
            </p:txBody>
          </p:sp>
          <p:sp>
            <p:nvSpPr>
              <p:cNvPr id="44129" name="Rectangle 105"/>
              <p:cNvSpPr>
                <a:spLocks noChangeArrowheads="1"/>
              </p:cNvSpPr>
              <p:nvPr/>
            </p:nvSpPr>
            <p:spPr bwMode="auto">
              <a:xfrm>
                <a:off x="439" y="3040"/>
                <a:ext cx="10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      b.withdraw(3);</a:t>
                </a:r>
                <a:endParaRPr lang="en-GB" altLang="en-US" i="1"/>
              </a:p>
            </p:txBody>
          </p:sp>
          <p:sp>
            <p:nvSpPr>
              <p:cNvPr id="44130" name="Rectangle 106"/>
              <p:cNvSpPr>
                <a:spLocks noChangeArrowheads="1"/>
              </p:cNvSpPr>
              <p:nvPr/>
            </p:nvSpPr>
            <p:spPr bwMode="auto">
              <a:xfrm>
                <a:off x="439" y="3175"/>
                <a:ext cx="94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i="1">
                    <a:solidFill>
                      <a:srgbClr val="000000"/>
                    </a:solidFill>
                    <a:latin typeface="Arial" charset="0"/>
                  </a:rPr>
                  <a:t>      d.deposit(3);</a:t>
                </a:r>
                <a:endParaRPr lang="en-GB" altLang="en-US" i="1"/>
              </a:p>
            </p:txBody>
          </p:sp>
          <p:sp>
            <p:nvSpPr>
              <p:cNvPr id="44131" name="Rectangle 107"/>
              <p:cNvSpPr>
                <a:spLocks noChangeArrowheads="1"/>
              </p:cNvSpPr>
              <p:nvPr/>
            </p:nvSpPr>
            <p:spPr bwMode="auto">
              <a:xfrm>
                <a:off x="364" y="3324"/>
                <a:ext cx="120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a:solidFill>
                      <a:srgbClr val="000000"/>
                    </a:solidFill>
                    <a:latin typeface="Arial" charset="0"/>
                  </a:rPr>
                  <a:t>      </a:t>
                </a:r>
                <a:r>
                  <a:rPr lang="en-GB" altLang="en-US" sz="1500" i="1">
                    <a:solidFill>
                      <a:srgbClr val="000000"/>
                    </a:solidFill>
                    <a:latin typeface="Arial" charset="0"/>
                  </a:rPr>
                  <a:t>closeTransaction</a:t>
                </a:r>
                <a:endParaRPr lang="en-GB" altLang="en-US"/>
              </a:p>
            </p:txBody>
          </p:sp>
          <p:sp>
            <p:nvSpPr>
              <p:cNvPr id="44132" name="Rectangle 100"/>
              <p:cNvSpPr>
                <a:spLocks noChangeArrowheads="1"/>
              </p:cNvSpPr>
              <p:nvPr/>
            </p:nvSpPr>
            <p:spPr bwMode="auto">
              <a:xfrm>
                <a:off x="233" y="3547"/>
                <a:ext cx="38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a:t> </a:t>
                </a:r>
                <a:r>
                  <a:rPr lang="en-GB" altLang="en-US" sz="1600">
                    <a:latin typeface="Arial" charset="0"/>
                  </a:rPr>
                  <a:t>Note: the coordinator is in one of the servers, e.g. BranchX</a:t>
                </a:r>
                <a:endParaRPr lang="en-GB" altLang="en-US"/>
              </a:p>
            </p:txBody>
          </p:sp>
        </p:grpSp>
        <p:sp>
          <p:nvSpPr>
            <p:cNvPr id="44037" name="Rectangle 79"/>
            <p:cNvSpPr>
              <a:spLocks noChangeArrowheads="1"/>
            </p:cNvSpPr>
            <p:nvPr/>
          </p:nvSpPr>
          <p:spPr bwMode="auto">
            <a:xfrm>
              <a:off x="4143767" y="1241700"/>
              <a:ext cx="1410108" cy="24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latin typeface="Arial" charset="0"/>
                </a:rPr>
                <a:t>    Coordinator</a:t>
              </a:r>
              <a:endParaRPr lang="en-GB" altLang="en-US"/>
            </a:p>
          </p:txBody>
        </p:sp>
      </p:gr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80952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charset="2"/>
              <a:buChar char=""/>
              <a:defRPr sz="2600">
                <a:solidFill>
                  <a:schemeClr val="tx1"/>
                </a:solidFill>
                <a:latin typeface="Gill Sans MT" charset="0"/>
              </a:defRPr>
            </a:lvl1pPr>
            <a:lvl2pPr marL="742950" indent="-285750">
              <a:spcBef>
                <a:spcPts val="500"/>
              </a:spcBef>
              <a:buClr>
                <a:schemeClr val="accent2"/>
              </a:buClr>
              <a:buSzPct val="76000"/>
              <a:buFont typeface="Wingdings 3" charset="2"/>
              <a:buChar char=""/>
              <a:defRPr sz="2300">
                <a:solidFill>
                  <a:schemeClr val="tx2"/>
                </a:solidFill>
                <a:latin typeface="Gill Sans MT" charset="0"/>
              </a:defRPr>
            </a:lvl2pPr>
            <a:lvl3pPr marL="1143000" indent="-228600">
              <a:spcBef>
                <a:spcPts val="500"/>
              </a:spcBef>
              <a:buClr>
                <a:srgbClr val="BCBCBC"/>
              </a:buClr>
              <a:buSzPct val="76000"/>
              <a:buFont typeface="Wingdings 3" charset="2"/>
              <a:buChar char=""/>
              <a:defRPr sz="2000">
                <a:solidFill>
                  <a:schemeClr val="tx1"/>
                </a:solidFill>
                <a:latin typeface="Gill Sans MT" charset="0"/>
              </a:defRPr>
            </a:lvl3pPr>
            <a:lvl4pPr marL="1600200" indent="-228600">
              <a:spcBef>
                <a:spcPts val="400"/>
              </a:spcBef>
              <a:buClr>
                <a:srgbClr val="8BA2B4"/>
              </a:buClr>
              <a:buSzPct val="70000"/>
              <a:buFont typeface="Wingdings" charset="2"/>
              <a:buChar char=""/>
              <a:defRPr>
                <a:solidFill>
                  <a:schemeClr val="tx1"/>
                </a:solidFill>
                <a:latin typeface="Gill Sans MT" charset="0"/>
              </a:defRPr>
            </a:lvl4pPr>
            <a:lvl5pPr marL="2057400" indent="-228600">
              <a:spcBef>
                <a:spcPts val="300"/>
              </a:spcBef>
              <a:buClr>
                <a:schemeClr val="accent2"/>
              </a:buClr>
              <a:buSzPct val="70000"/>
              <a:buFont typeface="Wingdings" charset="2"/>
              <a:buChar char=""/>
              <a:defRPr sz="1600">
                <a:solidFill>
                  <a:schemeClr val="tx1"/>
                </a:solidFill>
                <a:latin typeface="Gill Sans MT" charset="0"/>
              </a:defRPr>
            </a:lvl5pPr>
            <a:lvl6pPr marL="2514600" indent="-228600" eaLnBrk="0" fontAlgn="base" hangingPunct="0">
              <a:spcBef>
                <a:spcPts val="300"/>
              </a:spcBef>
              <a:spcAft>
                <a:spcPct val="0"/>
              </a:spcAft>
              <a:buClr>
                <a:schemeClr val="accent2"/>
              </a:buClr>
              <a:buSzPct val="70000"/>
              <a:buFont typeface="Wingdings" charset="2"/>
              <a:buChar char=""/>
              <a:defRPr sz="1600">
                <a:solidFill>
                  <a:schemeClr val="tx1"/>
                </a:solidFill>
                <a:latin typeface="Gill Sans MT" charset="0"/>
              </a:defRPr>
            </a:lvl6pPr>
            <a:lvl7pPr marL="2971800" indent="-228600" eaLnBrk="0" fontAlgn="base" hangingPunct="0">
              <a:spcBef>
                <a:spcPts val="300"/>
              </a:spcBef>
              <a:spcAft>
                <a:spcPct val="0"/>
              </a:spcAft>
              <a:buClr>
                <a:schemeClr val="accent2"/>
              </a:buClr>
              <a:buSzPct val="70000"/>
              <a:buFont typeface="Wingdings" charset="2"/>
              <a:buChar char=""/>
              <a:defRPr sz="1600">
                <a:solidFill>
                  <a:schemeClr val="tx1"/>
                </a:solidFill>
                <a:latin typeface="Gill Sans MT" charset="0"/>
              </a:defRPr>
            </a:lvl7pPr>
            <a:lvl8pPr marL="3429000" indent="-228600" eaLnBrk="0" fontAlgn="base" hangingPunct="0">
              <a:spcBef>
                <a:spcPts val="300"/>
              </a:spcBef>
              <a:spcAft>
                <a:spcPct val="0"/>
              </a:spcAft>
              <a:buClr>
                <a:schemeClr val="accent2"/>
              </a:buClr>
              <a:buSzPct val="70000"/>
              <a:buFont typeface="Wingdings" charset="2"/>
              <a:buChar char=""/>
              <a:defRPr sz="1600">
                <a:solidFill>
                  <a:schemeClr val="tx1"/>
                </a:solidFill>
                <a:latin typeface="Gill Sans MT" charset="0"/>
              </a:defRPr>
            </a:lvl8pPr>
            <a:lvl9pPr marL="3886200" indent="-228600" eaLnBrk="0" fontAlgn="base" hangingPunct="0">
              <a:spcBef>
                <a:spcPts val="300"/>
              </a:spcBef>
              <a:spcAft>
                <a:spcPct val="0"/>
              </a:spcAft>
              <a:buClr>
                <a:schemeClr val="accent2"/>
              </a:buClr>
              <a:buSzPct val="70000"/>
              <a:buFont typeface="Wingdings" charset="2"/>
              <a:buChar char=""/>
              <a:defRPr sz="1600">
                <a:solidFill>
                  <a:schemeClr val="tx1"/>
                </a:solidFill>
                <a:latin typeface="Gill Sans MT" charset="0"/>
              </a:defRPr>
            </a:lvl9pPr>
          </a:lstStyle>
          <a:p>
            <a:pPr>
              <a:spcBef>
                <a:spcPct val="0"/>
              </a:spcBef>
              <a:buClrTx/>
              <a:buSzTx/>
              <a:buFontTx/>
              <a:buNone/>
            </a:pPr>
            <a:fld id="{30FA5E2D-15A2-2644-A5C2-430B7602F331}" type="slidenum">
              <a:rPr lang="en-US" altLang="en-US" sz="1400">
                <a:solidFill>
                  <a:schemeClr val="tx2"/>
                </a:solidFill>
                <a:latin typeface="Tahoma" charset="0"/>
                <a:ea typeface="Arial" charset="0"/>
                <a:cs typeface="Arial" charset="0"/>
              </a:rPr>
              <a:pPr>
                <a:spcBef>
                  <a:spcPct val="0"/>
                </a:spcBef>
                <a:buClrTx/>
                <a:buSzTx/>
                <a:buFontTx/>
                <a:buNone/>
              </a:pPr>
              <a:t>4</a:t>
            </a:fld>
            <a:endParaRPr lang="en-US" altLang="en-US" sz="1400">
              <a:solidFill>
                <a:schemeClr val="tx2"/>
              </a:solidFill>
              <a:latin typeface="Tahoma" charset="0"/>
              <a:ea typeface="Arial" charset="0"/>
              <a:cs typeface="Arial" charset="0"/>
            </a:endParaRPr>
          </a:p>
        </p:txBody>
      </p:sp>
      <p:sp>
        <p:nvSpPr>
          <p:cNvPr id="13316" name="Rectangle 3"/>
          <p:cNvSpPr>
            <a:spLocks noGrp="1" noChangeArrowheads="1"/>
          </p:cNvSpPr>
          <p:nvPr>
            <p:ph sz="quarter" idx="1"/>
          </p:nvPr>
        </p:nvSpPr>
        <p:spPr>
          <a:xfrm>
            <a:off x="146304" y="845343"/>
            <a:ext cx="8769096" cy="2133600"/>
          </a:xfrm>
        </p:spPr>
        <p:txBody>
          <a:bodyPr>
            <a:normAutofit/>
          </a:bodyPr>
          <a:lstStyle/>
          <a:p>
            <a:pPr eaLnBrk="1" hangingPunct="1"/>
            <a:r>
              <a:rPr lang="en-US" altLang="en-US" sz="2400" dirty="0"/>
              <a:t>Transaction: specified by a client as a set of operations on objects to be performed as an indivisible unit by the servers managed those objects.</a:t>
            </a:r>
          </a:p>
          <a:p>
            <a:pPr eaLnBrk="1" hangingPunct="1"/>
            <a:r>
              <a:rPr lang="en-US" altLang="en-US" sz="2400" dirty="0"/>
              <a:t>Goal of transaction: ensure all the objects managed by a server remain in a consistent state when accessed by multiple transactions and in the presence of server crashes.</a:t>
            </a: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52400" y="2978943"/>
            <a:ext cx="8763000" cy="3140075"/>
          </a:xfrm>
          <a:prstGeom prst="rect">
            <a:avLst/>
          </a:prstGeom>
        </p:spPr>
      </p:pic>
      <p:sp>
        <p:nvSpPr>
          <p:cNvPr id="2" name="Footer Placeholder 1"/>
          <p:cNvSpPr>
            <a:spLocks noGrp="1"/>
          </p:cNvSpPr>
          <p:nvPr>
            <p:ph type="ftr" sz="quarter" idx="11"/>
          </p:nvPr>
        </p:nvSpPr>
        <p:spPr/>
        <p:txBody>
          <a:bodyPr/>
          <a:lstStyle/>
          <a:p>
            <a:r>
              <a:rPr lang="en-US" smtClean="0"/>
              <a:t>Distributed System(DS)</a:t>
            </a:r>
            <a:endParaRPr lang="en-US"/>
          </a:p>
        </p:txBody>
      </p:sp>
      <p:sp>
        <p:nvSpPr>
          <p:cNvPr id="8" name="Rectangle 2"/>
          <p:cNvSpPr txBox="1">
            <a:spLocks noChangeArrowheads="1"/>
          </p:cNvSpPr>
          <p:nvPr/>
        </p:nvSpPr>
        <p:spPr>
          <a:xfrm>
            <a:off x="591472" y="152400"/>
            <a:ext cx="8083296" cy="563562"/>
          </a:xfrm>
          <a:prstGeom prst="rect">
            <a:avLst/>
          </a:prstGeom>
        </p:spPr>
        <p:txBody>
          <a:bodyPr bIns="91440" anchor="b" anchorCtr="0">
            <a:normAutofit fontScale="825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en-US" smtClean="0">
                <a:solidFill>
                  <a:srgbClr val="FF0000"/>
                </a:solidFill>
              </a:rPr>
              <a:t>TRANSACTION &amp; NESTED TRANSACTION</a:t>
            </a:r>
            <a:endParaRPr lang="en-US" altLang="en-US">
              <a:solidFill>
                <a:srgbClr val="FF0000"/>
              </a:solidFill>
            </a:endParaRPr>
          </a:p>
        </p:txBody>
      </p:sp>
    </p:spTree>
    <p:extLst>
      <p:ext uri="{BB962C8B-B14F-4D97-AF65-F5344CB8AC3E}">
        <p14:creationId xmlns:p14="http://schemas.microsoft.com/office/powerpoint/2010/main" val="3765446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2888" y="274638"/>
            <a:ext cx="8443912" cy="715962"/>
          </a:xfrm>
        </p:spPr>
        <p:txBody>
          <a:bodyPr>
            <a:normAutofit fontScale="90000"/>
          </a:bodyPr>
          <a:lstStyle/>
          <a:p>
            <a:r>
              <a:rPr lang="en-GB" altLang="en-US">
                <a:solidFill>
                  <a:srgbClr val="FF0000"/>
                </a:solidFill>
              </a:rPr>
              <a:t>A distributed banking transaction</a:t>
            </a:r>
            <a:endParaRPr lang="en-US" altLang="en-US" dirty="0">
              <a:solidFill>
                <a:srgbClr val="FF0000"/>
              </a:solidFill>
            </a:endParaRPr>
          </a:p>
        </p:txBody>
      </p:sp>
      <p:sp>
        <p:nvSpPr>
          <p:cNvPr id="45059" name="Rectangle 79"/>
          <p:cNvSpPr>
            <a:spLocks noChangeArrowheads="1"/>
          </p:cNvSpPr>
          <p:nvPr/>
        </p:nvSpPr>
        <p:spPr bwMode="auto">
          <a:xfrm>
            <a:off x="242888" y="1241425"/>
            <a:ext cx="8443912"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marL="457200" indent="-457200" eaLnBrk="1" hangingPunct="1">
              <a:buFont typeface="Arial" charset="0"/>
              <a:buChar char="•"/>
            </a:pPr>
            <a:r>
              <a:rPr lang="en-GB" altLang="en-US" sz="2800" dirty="0">
                <a:solidFill>
                  <a:srgbClr val="000000"/>
                </a:solidFill>
                <a:latin typeface="Arial" charset="0"/>
              </a:rPr>
              <a:t>A client starts a transaction by sending an </a:t>
            </a:r>
            <a:r>
              <a:rPr lang="en-GB" altLang="en-US" sz="2800" i="1" dirty="0" err="1">
                <a:solidFill>
                  <a:srgbClr val="00B0F0"/>
                </a:solidFill>
                <a:latin typeface="Arial" charset="0"/>
              </a:rPr>
              <a:t>openTransaction</a:t>
            </a:r>
            <a:r>
              <a:rPr lang="en-GB" altLang="en-US" sz="2800" dirty="0">
                <a:solidFill>
                  <a:srgbClr val="000000"/>
                </a:solidFill>
                <a:latin typeface="Arial" charset="0"/>
              </a:rPr>
              <a:t>  </a:t>
            </a:r>
            <a:r>
              <a:rPr lang="en-GB" altLang="en-US" sz="2800" dirty="0" smtClean="0">
                <a:solidFill>
                  <a:srgbClr val="000000"/>
                </a:solidFill>
                <a:latin typeface="Arial" charset="0"/>
              </a:rPr>
              <a:t>request </a:t>
            </a:r>
            <a:r>
              <a:rPr lang="en-GB" altLang="en-US" sz="2800" dirty="0">
                <a:solidFill>
                  <a:srgbClr val="000000"/>
                </a:solidFill>
                <a:latin typeface="Arial" charset="0"/>
              </a:rPr>
              <a:t>to the server.</a:t>
            </a:r>
          </a:p>
          <a:p>
            <a:pPr marL="457200" indent="-457200" eaLnBrk="1" hangingPunct="1">
              <a:buFont typeface="Arial" charset="0"/>
              <a:buChar char="•"/>
            </a:pPr>
            <a:endParaRPr lang="en-GB" altLang="en-US" sz="2800" dirty="0">
              <a:solidFill>
                <a:srgbClr val="000000"/>
              </a:solidFill>
              <a:latin typeface="Arial" charset="0"/>
            </a:endParaRPr>
          </a:p>
          <a:p>
            <a:pPr marL="457200" indent="-457200" eaLnBrk="1" hangingPunct="1">
              <a:buFont typeface="Arial" charset="0"/>
              <a:buChar char="•"/>
            </a:pPr>
            <a:r>
              <a:rPr lang="en-GB" altLang="en-US" sz="2800" dirty="0">
                <a:solidFill>
                  <a:srgbClr val="000000"/>
                </a:solidFill>
                <a:latin typeface="Arial" charset="0"/>
              </a:rPr>
              <a:t>The coordinator that  is Connected carries out the </a:t>
            </a:r>
            <a:r>
              <a:rPr lang="en-GB" altLang="en-US" sz="2800" i="1" dirty="0" err="1" smtClean="0">
                <a:solidFill>
                  <a:srgbClr val="00B0F0"/>
                </a:solidFill>
                <a:latin typeface="Arial" charset="0"/>
              </a:rPr>
              <a:t>openTransaction</a:t>
            </a:r>
            <a:r>
              <a:rPr lang="en-GB" altLang="en-US" sz="2800" dirty="0" smtClean="0">
                <a:solidFill>
                  <a:srgbClr val="000000"/>
                </a:solidFill>
                <a:latin typeface="Arial" charset="0"/>
              </a:rPr>
              <a:t> </a:t>
            </a:r>
            <a:r>
              <a:rPr lang="en-GB" altLang="en-US" sz="2800" dirty="0">
                <a:solidFill>
                  <a:srgbClr val="000000"/>
                </a:solidFill>
                <a:latin typeface="Arial" charset="0"/>
              </a:rPr>
              <a:t>and returns the resulting transaction </a:t>
            </a:r>
            <a:r>
              <a:rPr lang="en-GB" altLang="en-US" sz="2800" dirty="0" smtClean="0">
                <a:solidFill>
                  <a:srgbClr val="000000"/>
                </a:solidFill>
                <a:latin typeface="Arial" charset="0"/>
              </a:rPr>
              <a:t>identifiers </a:t>
            </a:r>
            <a:r>
              <a:rPr lang="en-GB" altLang="en-US" sz="2800" dirty="0">
                <a:solidFill>
                  <a:srgbClr val="000000"/>
                </a:solidFill>
                <a:latin typeface="Arial" charset="0"/>
              </a:rPr>
              <a:t>to the client.</a:t>
            </a:r>
          </a:p>
          <a:p>
            <a:pPr marL="457200" indent="-457200" eaLnBrk="1" hangingPunct="1">
              <a:buFont typeface="Arial" charset="0"/>
              <a:buChar char="•"/>
            </a:pPr>
            <a:endParaRPr lang="en-GB" altLang="en-US" sz="2800" dirty="0">
              <a:solidFill>
                <a:srgbClr val="000000"/>
              </a:solidFill>
              <a:latin typeface="Arial" charset="0"/>
            </a:endParaRPr>
          </a:p>
          <a:p>
            <a:pPr marL="457200" indent="-457200" eaLnBrk="1" hangingPunct="1">
              <a:buFont typeface="Arial" charset="0"/>
              <a:buChar char="•"/>
            </a:pPr>
            <a:r>
              <a:rPr lang="en-GB" altLang="en-US" sz="2800" dirty="0">
                <a:solidFill>
                  <a:srgbClr val="000000"/>
                </a:solidFill>
                <a:latin typeface="Arial" charset="0"/>
              </a:rPr>
              <a:t>Transaction </a:t>
            </a:r>
            <a:r>
              <a:rPr lang="en-GB" altLang="en-US" sz="2800" dirty="0">
                <a:solidFill>
                  <a:srgbClr val="0070C0"/>
                </a:solidFill>
                <a:latin typeface="Arial" charset="0"/>
              </a:rPr>
              <a:t>identifier</a:t>
            </a:r>
            <a:r>
              <a:rPr lang="en-GB" altLang="en-US" sz="2800" dirty="0">
                <a:solidFill>
                  <a:srgbClr val="000000"/>
                </a:solidFill>
                <a:latin typeface="Arial" charset="0"/>
              </a:rPr>
              <a:t> for distributed transactions must be </a:t>
            </a:r>
            <a:r>
              <a:rPr lang="en-GB" altLang="en-US" sz="2800" dirty="0" smtClean="0">
                <a:solidFill>
                  <a:srgbClr val="0070C0"/>
                </a:solidFill>
                <a:latin typeface="Arial" charset="0"/>
              </a:rPr>
              <a:t>unique</a:t>
            </a:r>
            <a:r>
              <a:rPr lang="en-GB" altLang="en-US" sz="2800" dirty="0" smtClean="0">
                <a:solidFill>
                  <a:srgbClr val="000000"/>
                </a:solidFill>
                <a:latin typeface="Arial" charset="0"/>
              </a:rPr>
              <a:t> </a:t>
            </a:r>
            <a:r>
              <a:rPr lang="en-GB" altLang="en-US" sz="2800" dirty="0">
                <a:solidFill>
                  <a:srgbClr val="000000"/>
                </a:solidFill>
                <a:latin typeface="Arial" charset="0"/>
              </a:rPr>
              <a:t>within a distributed system.</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407341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p>
            <a:r>
              <a:rPr lang="en-US" altLang="zh-CN" smtClean="0"/>
              <a:t>Distributed System(DS)</a:t>
            </a:r>
            <a:endParaRPr lang="en-US" altLang="zh-CN"/>
          </a:p>
        </p:txBody>
      </p:sp>
      <p:sp>
        <p:nvSpPr>
          <p:cNvPr id="5" name="Slide Number Placeholder 3"/>
          <p:cNvSpPr>
            <a:spLocks noGrp="1"/>
          </p:cNvSpPr>
          <p:nvPr>
            <p:ph type="sldNum" sz="quarter" idx="12"/>
          </p:nvPr>
        </p:nvSpPr>
        <p:spPr/>
        <p:txBody>
          <a:bodyPr/>
          <a:lstStyle/>
          <a:p>
            <a:fld id="{2C5F39D7-39A3-2A48-8750-F2CD72F6AAD9}" type="slidenum">
              <a:rPr lang="en-US" altLang="zh-CN"/>
              <a:pPr/>
              <a:t>41</a:t>
            </a:fld>
            <a:endParaRPr lang="en-US" altLang="zh-CN"/>
          </a:p>
        </p:txBody>
      </p:sp>
      <p:sp>
        <p:nvSpPr>
          <p:cNvPr id="124930" name="Rectangle 2"/>
          <p:cNvSpPr>
            <a:spLocks noChangeArrowheads="1"/>
          </p:cNvSpPr>
          <p:nvPr/>
        </p:nvSpPr>
        <p:spPr bwMode="auto">
          <a:xfrm>
            <a:off x="1447800" y="457200"/>
            <a:ext cx="6553200" cy="609600"/>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kumimoji="1" lang="en-US" sz="3200">
                <a:latin typeface="Times New Roman" charset="0"/>
              </a:rPr>
              <a:t>Nested vs Distributed Transactions</a:t>
            </a:r>
          </a:p>
        </p:txBody>
      </p:sp>
      <p:pic>
        <p:nvPicPr>
          <p:cNvPr id="124931" name="Picture 3"/>
          <p:cNvPicPr>
            <a:picLocks noChangeAspect="1" noChangeArrowheads="1"/>
          </p:cNvPicPr>
          <p:nvPr/>
        </p:nvPicPr>
        <p:blipFill>
          <a:blip r:embed="rId2">
            <a:extLst>
              <a:ext uri="{28A0092B-C50C-407E-A947-70E740481C1C}">
                <a14:useLocalDpi xmlns:a14="http://schemas.microsoft.com/office/drawing/2010/main" val="0"/>
              </a:ext>
            </a:extLst>
          </a:blip>
          <a:srcRect l="24345" t="43202" r="21567" b="37613"/>
          <a:stretch>
            <a:fillRect/>
          </a:stretch>
        </p:blipFill>
        <p:spPr bwMode="auto">
          <a:xfrm>
            <a:off x="685800" y="1524000"/>
            <a:ext cx="7772400" cy="3900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34275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06988" y="287338"/>
            <a:ext cx="7772400" cy="731838"/>
          </a:xfrm>
        </p:spPr>
        <p:txBody>
          <a:bodyPr>
            <a:normAutofit fontScale="90000"/>
          </a:bodyPr>
          <a:lstStyle/>
          <a:p>
            <a:pPr algn="l"/>
            <a:r>
              <a:rPr lang="en-IN" altLang="en-US" b="1" dirty="0" smtClean="0">
                <a:solidFill>
                  <a:srgbClr val="FF0000"/>
                </a:solidFill>
              </a:rPr>
              <a:t>Atomic </a:t>
            </a:r>
            <a:r>
              <a:rPr lang="en-IN" altLang="en-US" b="1" dirty="0">
                <a:solidFill>
                  <a:srgbClr val="FF0000"/>
                </a:solidFill>
              </a:rPr>
              <a:t>commit protocols</a:t>
            </a:r>
            <a:endParaRPr lang="en-US" altLang="en-US" b="1" dirty="0">
              <a:solidFill>
                <a:srgbClr val="FF0000"/>
              </a:solidFill>
            </a:endParaRPr>
          </a:p>
        </p:txBody>
      </p:sp>
      <p:sp>
        <p:nvSpPr>
          <p:cNvPr id="3" name="Title 1"/>
          <p:cNvSpPr txBox="1">
            <a:spLocks/>
          </p:cNvSpPr>
          <p:nvPr/>
        </p:nvSpPr>
        <p:spPr bwMode="auto">
          <a:xfrm>
            <a:off x="374904" y="1828800"/>
            <a:ext cx="8306800" cy="4191000"/>
          </a:xfrm>
          <a:prstGeom prst="rect">
            <a:avLst/>
          </a:prstGeom>
          <a:noFill/>
          <a:ln w="9525">
            <a:noFill/>
            <a:miter lim="800000"/>
            <a:headEnd/>
            <a:tailEnd/>
          </a:ln>
        </p:spPr>
        <p:txBody>
          <a:bodyPr anchor="b"/>
          <a:lstStyle/>
          <a:p>
            <a:pPr marL="342900" indent="-342900">
              <a:buFont typeface="Arial" charset="0"/>
              <a:buChar char="•"/>
              <a:defRPr/>
            </a:pPr>
            <a:r>
              <a:rPr kumimoji="1" lang="en-IN" sz="2400" kern="0" dirty="0">
                <a:latin typeface="+mj-lt"/>
                <a:ea typeface="+mj-ea"/>
                <a:cs typeface="+mj-cs"/>
              </a:rPr>
              <a:t>The atomicity of transaction requires that when a distributed transaction comes to end, </a:t>
            </a:r>
            <a:r>
              <a:rPr kumimoji="1" lang="en-IN" sz="2400" kern="0" dirty="0">
                <a:solidFill>
                  <a:srgbClr val="0070C0"/>
                </a:solidFill>
                <a:latin typeface="+mj-lt"/>
                <a:ea typeface="+mj-ea"/>
                <a:cs typeface="+mj-cs"/>
              </a:rPr>
              <a:t>either all of its operations are carried out or none of them</a:t>
            </a:r>
            <a:r>
              <a:rPr kumimoji="1" lang="en-IN" sz="2400" kern="0" dirty="0">
                <a:latin typeface="+mj-lt"/>
                <a:ea typeface="+mj-ea"/>
                <a:cs typeface="+mj-cs"/>
              </a:rPr>
              <a:t>. </a:t>
            </a:r>
            <a:endParaRPr kumimoji="1" lang="en-IN" sz="2400" kern="0" dirty="0" smtClean="0">
              <a:latin typeface="+mj-lt"/>
              <a:ea typeface="+mj-ea"/>
              <a:cs typeface="+mj-cs"/>
            </a:endParaRPr>
          </a:p>
          <a:p>
            <a:pPr marL="342900" indent="-342900">
              <a:buFont typeface="Arial" charset="0"/>
              <a:buChar char="•"/>
              <a:defRPr/>
            </a:pPr>
            <a:r>
              <a:rPr kumimoji="1" lang="en-IN" sz="2400" kern="0" dirty="0" smtClean="0">
                <a:latin typeface="+mj-lt"/>
                <a:ea typeface="+mj-ea"/>
                <a:cs typeface="+mj-cs"/>
              </a:rPr>
              <a:t>In </a:t>
            </a:r>
            <a:r>
              <a:rPr kumimoji="1" lang="en-IN" sz="2400" kern="0" dirty="0">
                <a:latin typeface="+mj-lt"/>
                <a:ea typeface="+mj-ea"/>
                <a:cs typeface="+mj-cs"/>
              </a:rPr>
              <a:t>case of  distributed transaction, the client has requested the operations at more then one servers</a:t>
            </a:r>
            <a:r>
              <a:rPr kumimoji="1" lang="en-IN" sz="2400" kern="0" dirty="0" smtClean="0">
                <a:latin typeface="+mj-lt"/>
                <a:ea typeface="+mj-ea"/>
                <a:cs typeface="+mj-cs"/>
              </a:rPr>
              <a:t>.</a:t>
            </a:r>
            <a:endParaRPr kumimoji="1" lang="en-IN" sz="2400" kern="0" dirty="0">
              <a:latin typeface="+mj-lt"/>
              <a:ea typeface="+mj-ea"/>
              <a:cs typeface="+mj-cs"/>
            </a:endParaRPr>
          </a:p>
          <a:p>
            <a:pPr marL="342900" indent="-342900">
              <a:buFont typeface="Arial" charset="0"/>
              <a:buChar char="•"/>
              <a:defRPr/>
            </a:pPr>
            <a:r>
              <a:rPr kumimoji="1" lang="en-IN" sz="2400" b="1" kern="0" dirty="0">
                <a:solidFill>
                  <a:srgbClr val="7030A0"/>
                </a:solidFill>
                <a:latin typeface="+mj-lt"/>
                <a:ea typeface="+mj-ea"/>
                <a:cs typeface="+mj-cs"/>
              </a:rPr>
              <a:t>Atomic commit protocol </a:t>
            </a:r>
            <a:r>
              <a:rPr kumimoji="1" lang="en-IN" sz="2400" kern="0" dirty="0">
                <a:latin typeface="+mj-lt"/>
                <a:ea typeface="+mj-ea"/>
                <a:cs typeface="+mj-cs"/>
              </a:rPr>
              <a:t>are designed to </a:t>
            </a:r>
            <a:r>
              <a:rPr kumimoji="1" lang="en-IN" sz="2400" kern="0" dirty="0">
                <a:solidFill>
                  <a:srgbClr val="0070C0"/>
                </a:solidFill>
                <a:latin typeface="+mj-lt"/>
                <a:ea typeface="+mj-ea"/>
                <a:cs typeface="+mj-cs"/>
              </a:rPr>
              <a:t>achieve this effect even if server crashes during their execution</a:t>
            </a:r>
            <a:r>
              <a:rPr kumimoji="1" lang="en-IN" sz="2400" kern="0" dirty="0">
                <a:latin typeface="+mj-lt"/>
                <a:ea typeface="+mj-ea"/>
                <a:cs typeface="+mj-cs"/>
              </a:rPr>
              <a:t>. </a:t>
            </a:r>
            <a:endParaRPr kumimoji="1" lang="en-IN" sz="2400" kern="0" dirty="0" smtClean="0">
              <a:latin typeface="+mj-lt"/>
              <a:ea typeface="+mj-ea"/>
              <a:cs typeface="+mj-cs"/>
            </a:endParaRPr>
          </a:p>
          <a:p>
            <a:pPr marL="342900" indent="-342900">
              <a:buFont typeface="Arial" charset="0"/>
              <a:buChar char="•"/>
              <a:defRPr/>
            </a:pPr>
            <a:r>
              <a:rPr kumimoji="1" lang="en-IN" sz="2400" kern="0" dirty="0" smtClean="0">
                <a:latin typeface="+mj-lt"/>
                <a:ea typeface="+mj-ea"/>
                <a:cs typeface="+mj-cs"/>
              </a:rPr>
              <a:t>The </a:t>
            </a:r>
            <a:r>
              <a:rPr kumimoji="1" lang="en-IN" sz="2400" kern="0" dirty="0">
                <a:latin typeface="+mj-lt"/>
                <a:ea typeface="+mj-ea"/>
                <a:cs typeface="+mj-cs"/>
              </a:rPr>
              <a:t>two phase commit protocol allows a server to decide to abort unilaterally. </a:t>
            </a:r>
            <a:r>
              <a:rPr kumimoji="1" lang="en-IN" sz="2400" kern="0" dirty="0" smtClean="0">
                <a:latin typeface="+mj-lt"/>
                <a:ea typeface="+mj-ea"/>
                <a:cs typeface="+mj-cs"/>
              </a:rPr>
              <a:t>It </a:t>
            </a:r>
            <a:r>
              <a:rPr kumimoji="1" lang="en-IN" sz="2400" kern="0" dirty="0">
                <a:latin typeface="+mj-lt"/>
                <a:ea typeface="+mj-ea"/>
                <a:cs typeface="+mj-cs"/>
              </a:rPr>
              <a:t>includes timeout actions to deal with delays due to servers crashing. </a:t>
            </a:r>
            <a:endParaRPr kumimoji="1" lang="en-IN" sz="2400" kern="0" dirty="0" smtClean="0">
              <a:latin typeface="+mj-lt"/>
              <a:ea typeface="+mj-ea"/>
              <a:cs typeface="+mj-cs"/>
            </a:endParaRPr>
          </a:p>
          <a:p>
            <a:pPr marL="342900" indent="-342900">
              <a:buFont typeface="Arial" charset="0"/>
              <a:buChar char="•"/>
              <a:defRPr/>
            </a:pPr>
            <a:r>
              <a:rPr kumimoji="1" lang="en-IN" sz="2400" kern="0" dirty="0" smtClean="0">
                <a:latin typeface="+mj-lt"/>
                <a:ea typeface="+mj-ea"/>
                <a:cs typeface="+mj-cs"/>
              </a:rPr>
              <a:t>The </a:t>
            </a:r>
            <a:r>
              <a:rPr kumimoji="1" lang="en-IN" sz="2400" kern="0" dirty="0">
                <a:latin typeface="+mj-lt"/>
                <a:ea typeface="+mj-ea"/>
                <a:cs typeface="+mj-cs"/>
              </a:rPr>
              <a:t>two phase protocol can take an unbounded amount of time to complete but is guaranteed to complete eventually. </a:t>
            </a:r>
          </a:p>
          <a:p>
            <a:pPr marL="342900" indent="-342900">
              <a:buFont typeface="Arial" charset="0"/>
              <a:buChar char="•"/>
              <a:defRPr/>
            </a:pPr>
            <a:endParaRPr kumimoji="1" lang="en-IN" sz="2400" kern="0" dirty="0">
              <a:latin typeface="+mj-lt"/>
              <a:ea typeface="+mj-ea"/>
              <a:cs typeface="+mj-cs"/>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7973037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9144000" cy="1143000"/>
          </a:xfrm>
        </p:spPr>
        <p:txBody>
          <a:bodyPr>
            <a:normAutofit fontScale="90000"/>
          </a:bodyPr>
          <a:lstStyle/>
          <a:p>
            <a:r>
              <a:rPr lang="en-GB" altLang="en-US" sz="3500">
                <a:solidFill>
                  <a:srgbClr val="FF0000"/>
                </a:solidFill>
              </a:rPr>
              <a:t/>
            </a:r>
            <a:br>
              <a:rPr lang="en-GB" altLang="en-US" sz="3500">
                <a:solidFill>
                  <a:srgbClr val="FF0000"/>
                </a:solidFill>
              </a:rPr>
            </a:br>
            <a:r>
              <a:rPr lang="en-GB" altLang="en-US" sz="3500">
                <a:solidFill>
                  <a:srgbClr val="FF0000"/>
                </a:solidFill>
              </a:rPr>
              <a:t>Operations for two-phase commit protocol</a:t>
            </a:r>
          </a:p>
        </p:txBody>
      </p:sp>
      <p:sp>
        <p:nvSpPr>
          <p:cNvPr id="47107" name="Rectangle 3"/>
          <p:cNvSpPr>
            <a:spLocks noChangeArrowheads="1"/>
          </p:cNvSpPr>
          <p:nvPr/>
        </p:nvSpPr>
        <p:spPr bwMode="auto">
          <a:xfrm>
            <a:off x="612775" y="1354138"/>
            <a:ext cx="77930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i="1"/>
              <a:t>canCommit?(trans)-&gt; Yes / No</a:t>
            </a:r>
            <a:endParaRPr lang="en-GB" altLang="en-US"/>
          </a:p>
          <a:p>
            <a:pPr lvl="1" eaLnBrk="1" hangingPunct="1"/>
            <a:r>
              <a:rPr lang="en-GB" altLang="en-US"/>
              <a:t>Call from coordinator to participant to ask whether it can commit a transaction. Participant replies with its vote.</a:t>
            </a:r>
          </a:p>
          <a:p>
            <a:pPr eaLnBrk="1" hangingPunct="1"/>
            <a:r>
              <a:rPr lang="en-GB" altLang="en-US" i="1"/>
              <a:t>doCommit(trans)</a:t>
            </a:r>
            <a:r>
              <a:rPr lang="en-GB" altLang="en-US"/>
              <a:t> </a:t>
            </a:r>
          </a:p>
          <a:p>
            <a:pPr lvl="1" eaLnBrk="1" hangingPunct="1"/>
            <a:r>
              <a:rPr lang="en-GB" altLang="en-US"/>
              <a:t>Call from coordinator to participant to tell participant to commit its part of a transaction.</a:t>
            </a:r>
          </a:p>
          <a:p>
            <a:pPr eaLnBrk="1" hangingPunct="1"/>
            <a:r>
              <a:rPr lang="en-GB" altLang="en-US" i="1"/>
              <a:t>doAbort(trans)</a:t>
            </a:r>
            <a:r>
              <a:rPr lang="en-GB" altLang="en-US"/>
              <a:t> </a:t>
            </a:r>
          </a:p>
          <a:p>
            <a:pPr lvl="1" eaLnBrk="1" hangingPunct="1"/>
            <a:r>
              <a:rPr lang="en-GB" altLang="en-US"/>
              <a:t>Call from coordinator to participant to tell participant to abort its part of a transaction.</a:t>
            </a:r>
          </a:p>
          <a:p>
            <a:pPr eaLnBrk="1" hangingPunct="1"/>
            <a:r>
              <a:rPr lang="en-GB" altLang="en-US" i="1"/>
              <a:t>haveCommitted(trans, participant)</a:t>
            </a:r>
            <a:r>
              <a:rPr lang="en-GB" altLang="en-US"/>
              <a:t> </a:t>
            </a:r>
          </a:p>
          <a:p>
            <a:pPr lvl="1" eaLnBrk="1" hangingPunct="1"/>
            <a:r>
              <a:rPr lang="en-GB" altLang="en-US"/>
              <a:t>Call from participant to coordinator to confirm that it has committed the transaction.</a:t>
            </a:r>
          </a:p>
          <a:p>
            <a:pPr eaLnBrk="1" hangingPunct="1"/>
            <a:r>
              <a:rPr lang="en-GB" altLang="en-US" i="1"/>
              <a:t>getDecision(trans) -&gt; Yes / No</a:t>
            </a:r>
            <a:endParaRPr lang="en-GB" altLang="en-US"/>
          </a:p>
          <a:p>
            <a:pPr lvl="1" eaLnBrk="1" hangingPunct="1"/>
            <a:r>
              <a:rPr lang="en-GB" altLang="en-US"/>
              <a:t>Call from participant to coordinator to ask for the decision on a transaction after it has voted </a:t>
            </a:r>
            <a:r>
              <a:rPr lang="en-GB" altLang="en-US" i="1"/>
              <a:t>Yes</a:t>
            </a:r>
            <a:r>
              <a:rPr lang="en-GB" altLang="en-US"/>
              <a:t> but has still had no reply after some delay. Used to recover from server crash or delayed messages.</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743472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28600"/>
            <a:ext cx="8229600" cy="1143000"/>
          </a:xfrm>
        </p:spPr>
        <p:txBody>
          <a:bodyPr>
            <a:normAutofit fontScale="90000"/>
          </a:bodyPr>
          <a:lstStyle/>
          <a:p>
            <a:r>
              <a:rPr lang="en-GB" altLang="en-US">
                <a:solidFill>
                  <a:srgbClr val="FF0000"/>
                </a:solidFill>
              </a:rPr>
              <a:t/>
            </a:r>
            <a:br>
              <a:rPr lang="en-GB" altLang="en-US">
                <a:solidFill>
                  <a:srgbClr val="FF0000"/>
                </a:solidFill>
              </a:rPr>
            </a:br>
            <a:r>
              <a:rPr lang="en-GB" altLang="en-US">
                <a:solidFill>
                  <a:srgbClr val="FF0000"/>
                </a:solidFill>
              </a:rPr>
              <a:t>The two-phase commit protocol</a:t>
            </a:r>
          </a:p>
        </p:txBody>
      </p:sp>
      <p:sp>
        <p:nvSpPr>
          <p:cNvPr id="48131" name="Rectangle 3"/>
          <p:cNvSpPr>
            <a:spLocks noChangeArrowheads="1"/>
          </p:cNvSpPr>
          <p:nvPr/>
        </p:nvSpPr>
        <p:spPr bwMode="auto">
          <a:xfrm>
            <a:off x="146304" y="914400"/>
            <a:ext cx="8769095"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Tahoma" charset="0"/>
                <a:ea typeface="Arial" charset="0"/>
                <a:cs typeface="Arial" charset="0"/>
              </a:defRPr>
            </a:lvl1pPr>
            <a:lvl2pPr marL="966788" indent="-490538"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806575" indent="-369888"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i="1" dirty="0"/>
              <a:t>Phase 1 (voting phase):</a:t>
            </a:r>
            <a:r>
              <a:rPr lang="en-GB" altLang="en-US" dirty="0"/>
              <a:t> </a:t>
            </a:r>
          </a:p>
          <a:p>
            <a:pPr lvl="1" eaLnBrk="1" hangingPunct="1"/>
            <a:r>
              <a:rPr lang="en-GB" altLang="en-US" dirty="0"/>
              <a:t>1. 	The coordinator sends a </a:t>
            </a:r>
            <a:r>
              <a:rPr lang="en-GB" altLang="en-US" i="1" dirty="0" err="1"/>
              <a:t>canCommit</a:t>
            </a:r>
            <a:r>
              <a:rPr lang="en-GB" altLang="en-US" dirty="0"/>
              <a:t>? request to each of the participants in the transaction.</a:t>
            </a:r>
          </a:p>
          <a:p>
            <a:pPr lvl="1" eaLnBrk="1" hangingPunct="1"/>
            <a:r>
              <a:rPr lang="en-GB" altLang="en-US" dirty="0"/>
              <a:t>2. 	When a participant receives a </a:t>
            </a:r>
            <a:r>
              <a:rPr lang="en-GB" altLang="en-US" i="1" dirty="0" err="1"/>
              <a:t>canCommit</a:t>
            </a:r>
            <a:r>
              <a:rPr lang="en-GB" altLang="en-US" dirty="0"/>
              <a:t>? request it replies with its vote (</a:t>
            </a:r>
            <a:r>
              <a:rPr lang="en-GB" altLang="en-US" i="1" dirty="0"/>
              <a:t>Yes</a:t>
            </a:r>
            <a:r>
              <a:rPr lang="en-GB" altLang="en-US" dirty="0"/>
              <a:t> or </a:t>
            </a:r>
            <a:r>
              <a:rPr lang="en-GB" altLang="en-US" i="1" dirty="0"/>
              <a:t>No</a:t>
            </a:r>
            <a:r>
              <a:rPr lang="en-GB" altLang="en-US" dirty="0"/>
              <a:t>) to the coordinator. Before voting </a:t>
            </a:r>
            <a:r>
              <a:rPr lang="en-GB" altLang="en-US" i="1" dirty="0"/>
              <a:t>Yes</a:t>
            </a:r>
            <a:r>
              <a:rPr lang="en-GB" altLang="en-US" dirty="0"/>
              <a:t>, it prepares to commit by saving objects in permanent storage. If the vote is </a:t>
            </a:r>
            <a:r>
              <a:rPr lang="en-GB" altLang="en-US" i="1" dirty="0"/>
              <a:t>No</a:t>
            </a:r>
            <a:r>
              <a:rPr lang="en-GB" altLang="en-US" dirty="0"/>
              <a:t> the participant aborts immediately.</a:t>
            </a:r>
          </a:p>
          <a:p>
            <a:pPr eaLnBrk="1" hangingPunct="1"/>
            <a:r>
              <a:rPr lang="en-GB" altLang="en-US" i="1" dirty="0"/>
              <a:t>Phase 2 (completion according to outcome of vote):</a:t>
            </a:r>
            <a:endParaRPr lang="en-GB" altLang="en-US" dirty="0"/>
          </a:p>
          <a:p>
            <a:pPr lvl="1" eaLnBrk="1" hangingPunct="1"/>
            <a:r>
              <a:rPr lang="en-GB" altLang="en-US" dirty="0"/>
              <a:t>3. 	The coordinator collects the votes (including its own). </a:t>
            </a:r>
          </a:p>
          <a:p>
            <a:pPr lvl="3" eaLnBrk="1" hangingPunct="1"/>
            <a:r>
              <a:rPr lang="en-GB" altLang="en-US" dirty="0"/>
              <a:t>(a)	If there are no failures and all the votes are </a:t>
            </a:r>
            <a:r>
              <a:rPr lang="en-GB" altLang="en-US" i="1" dirty="0"/>
              <a:t>Yes</a:t>
            </a:r>
            <a:r>
              <a:rPr lang="en-GB" altLang="en-US" dirty="0"/>
              <a:t> the coordinator decides to commit the transaction and sends a </a:t>
            </a:r>
            <a:r>
              <a:rPr lang="en-GB" altLang="en-US" i="1" dirty="0" err="1"/>
              <a:t>doCommit</a:t>
            </a:r>
            <a:r>
              <a:rPr lang="en-GB" altLang="en-US" dirty="0"/>
              <a:t> request to each of the participants. </a:t>
            </a:r>
          </a:p>
          <a:p>
            <a:pPr lvl="3" eaLnBrk="1" hangingPunct="1"/>
            <a:r>
              <a:rPr lang="en-GB" altLang="en-US" dirty="0"/>
              <a:t>(b)	Otherwise the coordinator decides to abort the transaction and sends </a:t>
            </a:r>
            <a:r>
              <a:rPr lang="en-GB" altLang="en-US" i="1" dirty="0" err="1"/>
              <a:t>doAbort</a:t>
            </a:r>
            <a:r>
              <a:rPr lang="en-GB" altLang="en-US" dirty="0"/>
              <a:t> requests to all participants that voted </a:t>
            </a:r>
            <a:r>
              <a:rPr lang="en-GB" altLang="en-US" i="1" dirty="0"/>
              <a:t>Yes</a:t>
            </a:r>
            <a:r>
              <a:rPr lang="en-GB" altLang="en-US" dirty="0"/>
              <a:t>.</a:t>
            </a:r>
          </a:p>
          <a:p>
            <a:pPr lvl="1" eaLnBrk="1" hangingPunct="1"/>
            <a:r>
              <a:rPr lang="en-GB" altLang="en-US" dirty="0"/>
              <a:t>4.  Participants that voted </a:t>
            </a:r>
            <a:r>
              <a:rPr lang="en-GB" altLang="en-US" i="1" dirty="0"/>
              <a:t>Yes</a:t>
            </a:r>
            <a:r>
              <a:rPr lang="en-GB" altLang="en-US" dirty="0"/>
              <a:t> are waiting for a </a:t>
            </a:r>
            <a:r>
              <a:rPr lang="en-GB" altLang="en-US" i="1" dirty="0" err="1"/>
              <a:t>doCommit</a:t>
            </a:r>
            <a:r>
              <a:rPr lang="en-GB" altLang="en-US" dirty="0"/>
              <a:t> or </a:t>
            </a:r>
            <a:r>
              <a:rPr lang="en-GB" altLang="en-US" i="1" dirty="0" err="1"/>
              <a:t>doAbort</a:t>
            </a:r>
            <a:r>
              <a:rPr lang="en-GB" altLang="en-US" dirty="0"/>
              <a:t> request from the coordinator. When a participant receives one of these messages it acts accordingly and in the case of commit, makes a </a:t>
            </a:r>
            <a:r>
              <a:rPr lang="en-GB" altLang="en-US" i="1" dirty="0" err="1"/>
              <a:t>haveCommitted</a:t>
            </a:r>
            <a:r>
              <a:rPr lang="en-GB" altLang="en-US" dirty="0"/>
              <a:t> call as confirmation to the coordinator.</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87785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304800"/>
            <a:ext cx="9144000" cy="1143000"/>
          </a:xfrm>
        </p:spPr>
        <p:txBody>
          <a:bodyPr>
            <a:normAutofit fontScale="90000"/>
          </a:bodyPr>
          <a:lstStyle/>
          <a:p>
            <a:pPr algn="l"/>
            <a:r>
              <a:rPr lang="en-GB" altLang="en-US" sz="3400">
                <a:solidFill>
                  <a:srgbClr val="FF0000"/>
                </a:solidFill>
              </a:rPr>
              <a:t/>
            </a:r>
            <a:br>
              <a:rPr lang="en-GB" altLang="en-US" sz="3400">
                <a:solidFill>
                  <a:srgbClr val="FF0000"/>
                </a:solidFill>
              </a:rPr>
            </a:br>
            <a:r>
              <a:rPr lang="en-GB" altLang="en-US" sz="3400">
                <a:solidFill>
                  <a:srgbClr val="FF0000"/>
                </a:solidFill>
              </a:rPr>
              <a:t>Communication in two-phase commit protocol</a:t>
            </a:r>
          </a:p>
        </p:txBody>
      </p:sp>
      <p:grpSp>
        <p:nvGrpSpPr>
          <p:cNvPr id="49155" name="Group 43"/>
          <p:cNvGrpSpPr>
            <a:grpSpLocks/>
          </p:cNvGrpSpPr>
          <p:nvPr/>
        </p:nvGrpSpPr>
        <p:grpSpPr bwMode="auto">
          <a:xfrm>
            <a:off x="531813" y="1295400"/>
            <a:ext cx="7883525" cy="2590800"/>
            <a:chOff x="363" y="1487"/>
            <a:chExt cx="5380" cy="1632"/>
          </a:xfrm>
        </p:grpSpPr>
        <p:sp>
          <p:nvSpPr>
            <p:cNvPr id="49158" name="Rectangle 4"/>
            <p:cNvSpPr>
              <a:spLocks noChangeArrowheads="1"/>
            </p:cNvSpPr>
            <p:nvPr/>
          </p:nvSpPr>
          <p:spPr bwMode="auto">
            <a:xfrm>
              <a:off x="371" y="1495"/>
              <a:ext cx="1826" cy="161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9159" name="Rectangle 5"/>
            <p:cNvSpPr>
              <a:spLocks noChangeArrowheads="1"/>
            </p:cNvSpPr>
            <p:nvPr/>
          </p:nvSpPr>
          <p:spPr bwMode="auto">
            <a:xfrm>
              <a:off x="363" y="1487"/>
              <a:ext cx="1839" cy="1632"/>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9160" name="Rectangle 6"/>
            <p:cNvSpPr>
              <a:spLocks noChangeArrowheads="1"/>
            </p:cNvSpPr>
            <p:nvPr/>
          </p:nvSpPr>
          <p:spPr bwMode="auto">
            <a:xfrm>
              <a:off x="537" y="1578"/>
              <a:ext cx="1507" cy="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9161" name="Rectangle 7"/>
            <p:cNvSpPr>
              <a:spLocks noChangeArrowheads="1"/>
            </p:cNvSpPr>
            <p:nvPr/>
          </p:nvSpPr>
          <p:spPr bwMode="auto">
            <a:xfrm>
              <a:off x="537" y="1578"/>
              <a:ext cx="1521" cy="145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9162" name="Rectangle 8"/>
            <p:cNvSpPr>
              <a:spLocks noChangeArrowheads="1"/>
            </p:cNvSpPr>
            <p:nvPr/>
          </p:nvSpPr>
          <p:spPr bwMode="auto">
            <a:xfrm>
              <a:off x="3912" y="1495"/>
              <a:ext cx="1825" cy="161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9163" name="Rectangle 9"/>
            <p:cNvSpPr>
              <a:spLocks noChangeArrowheads="1"/>
            </p:cNvSpPr>
            <p:nvPr/>
          </p:nvSpPr>
          <p:spPr bwMode="auto">
            <a:xfrm>
              <a:off x="3904" y="1487"/>
              <a:ext cx="1839" cy="1632"/>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9164" name="Rectangle 10"/>
            <p:cNvSpPr>
              <a:spLocks noChangeArrowheads="1"/>
            </p:cNvSpPr>
            <p:nvPr/>
          </p:nvSpPr>
          <p:spPr bwMode="auto">
            <a:xfrm>
              <a:off x="2659" y="2063"/>
              <a:ext cx="6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canCommit?</a:t>
              </a:r>
              <a:endParaRPr lang="en-GB" altLang="en-US" i="1"/>
            </a:p>
          </p:txBody>
        </p:sp>
        <p:sp>
          <p:nvSpPr>
            <p:cNvPr id="49165" name="Rectangle 11"/>
            <p:cNvSpPr>
              <a:spLocks noChangeArrowheads="1"/>
            </p:cNvSpPr>
            <p:nvPr/>
          </p:nvSpPr>
          <p:spPr bwMode="auto">
            <a:xfrm>
              <a:off x="2903" y="2295"/>
              <a:ext cx="2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Yes</a:t>
              </a:r>
              <a:endParaRPr lang="en-GB" altLang="en-US" i="1"/>
            </a:p>
          </p:txBody>
        </p:sp>
        <p:sp>
          <p:nvSpPr>
            <p:cNvPr id="49166" name="Rectangle 12"/>
            <p:cNvSpPr>
              <a:spLocks noChangeArrowheads="1"/>
            </p:cNvSpPr>
            <p:nvPr/>
          </p:nvSpPr>
          <p:spPr bwMode="auto">
            <a:xfrm>
              <a:off x="2739" y="2503"/>
              <a:ext cx="5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doCommit</a:t>
              </a:r>
              <a:endParaRPr lang="en-GB" altLang="en-US" i="1"/>
            </a:p>
          </p:txBody>
        </p:sp>
        <p:sp>
          <p:nvSpPr>
            <p:cNvPr id="49167" name="Rectangle 13"/>
            <p:cNvSpPr>
              <a:spLocks noChangeArrowheads="1"/>
            </p:cNvSpPr>
            <p:nvPr/>
          </p:nvSpPr>
          <p:spPr bwMode="auto">
            <a:xfrm>
              <a:off x="2577" y="2708"/>
              <a:ext cx="8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haveCommitted</a:t>
              </a:r>
              <a:endParaRPr lang="en-GB" altLang="en-US" i="1"/>
            </a:p>
          </p:txBody>
        </p:sp>
        <p:sp>
          <p:nvSpPr>
            <p:cNvPr id="49168" name="Freeform 14"/>
            <p:cNvSpPr>
              <a:spLocks/>
            </p:cNvSpPr>
            <p:nvPr/>
          </p:nvSpPr>
          <p:spPr bwMode="auto">
            <a:xfrm>
              <a:off x="2072" y="2920"/>
              <a:ext cx="69" cy="41"/>
            </a:xfrm>
            <a:custGeom>
              <a:avLst/>
              <a:gdLst>
                <a:gd name="T0" fmla="*/ 69 w 69"/>
                <a:gd name="T1" fmla="*/ 13 h 41"/>
                <a:gd name="T2" fmla="*/ 69 w 69"/>
                <a:gd name="T3" fmla="*/ 41 h 41"/>
                <a:gd name="T4" fmla="*/ 0 w 69"/>
                <a:gd name="T5" fmla="*/ 27 h 41"/>
                <a:gd name="T6" fmla="*/ 69 w 69"/>
                <a:gd name="T7" fmla="*/ 0 h 41"/>
                <a:gd name="T8" fmla="*/ 69 w 69"/>
                <a:gd name="T9" fmla="*/ 13 h 41"/>
                <a:gd name="T10" fmla="*/ 0 60000 65536"/>
                <a:gd name="T11" fmla="*/ 0 60000 65536"/>
                <a:gd name="T12" fmla="*/ 0 60000 65536"/>
                <a:gd name="T13" fmla="*/ 0 60000 65536"/>
                <a:gd name="T14" fmla="*/ 0 60000 65536"/>
                <a:gd name="T15" fmla="*/ 0 w 69"/>
                <a:gd name="T16" fmla="*/ 0 h 41"/>
                <a:gd name="T17" fmla="*/ 69 w 69"/>
                <a:gd name="T18" fmla="*/ 41 h 41"/>
              </a:gdLst>
              <a:ahLst/>
              <a:cxnLst>
                <a:cxn ang="T10">
                  <a:pos x="T0" y="T1"/>
                </a:cxn>
                <a:cxn ang="T11">
                  <a:pos x="T2" y="T3"/>
                </a:cxn>
                <a:cxn ang="T12">
                  <a:pos x="T4" y="T5"/>
                </a:cxn>
                <a:cxn ang="T13">
                  <a:pos x="T6" y="T7"/>
                </a:cxn>
                <a:cxn ang="T14">
                  <a:pos x="T8" y="T9"/>
                </a:cxn>
              </a:cxnLst>
              <a:rect l="T15" t="T16" r="T17" b="T18"/>
              <a:pathLst>
                <a:path w="69" h="41">
                  <a:moveTo>
                    <a:pt x="69" y="13"/>
                  </a:moveTo>
                  <a:lnTo>
                    <a:pt x="69" y="41"/>
                  </a:lnTo>
                  <a:lnTo>
                    <a:pt x="0" y="27"/>
                  </a:lnTo>
                  <a:lnTo>
                    <a:pt x="69" y="0"/>
                  </a:lnTo>
                  <a:lnTo>
                    <a:pt x="69" y="13"/>
                  </a:lnTo>
                  <a:close/>
                </a:path>
              </a:pathLst>
            </a:custGeom>
            <a:solidFill>
              <a:srgbClr val="000000"/>
            </a:solidFill>
            <a:ln w="31750">
              <a:solidFill>
                <a:srgbClr val="000000"/>
              </a:solidFill>
              <a:prstDash val="solid"/>
              <a:round/>
              <a:headEnd/>
              <a:tailEnd/>
            </a:ln>
          </p:spPr>
          <p:txBody>
            <a:bodyPr/>
            <a:lstStyle/>
            <a:p>
              <a:endParaRPr lang="en-US"/>
            </a:p>
          </p:txBody>
        </p:sp>
        <p:sp>
          <p:nvSpPr>
            <p:cNvPr id="49169" name="Line 15"/>
            <p:cNvSpPr>
              <a:spLocks noChangeShapeType="1"/>
            </p:cNvSpPr>
            <p:nvPr/>
          </p:nvSpPr>
          <p:spPr bwMode="auto">
            <a:xfrm flipH="1">
              <a:off x="2141" y="2795"/>
              <a:ext cx="2047" cy="1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Freeform 16"/>
            <p:cNvSpPr>
              <a:spLocks/>
            </p:cNvSpPr>
            <p:nvPr/>
          </p:nvSpPr>
          <p:spPr bwMode="auto">
            <a:xfrm>
              <a:off x="2072" y="2477"/>
              <a:ext cx="69" cy="41"/>
            </a:xfrm>
            <a:custGeom>
              <a:avLst/>
              <a:gdLst>
                <a:gd name="T0" fmla="*/ 69 w 69"/>
                <a:gd name="T1" fmla="*/ 28 h 41"/>
                <a:gd name="T2" fmla="*/ 69 w 69"/>
                <a:gd name="T3" fmla="*/ 41 h 41"/>
                <a:gd name="T4" fmla="*/ 0 w 69"/>
                <a:gd name="T5" fmla="*/ 28 h 41"/>
                <a:gd name="T6" fmla="*/ 69 w 69"/>
                <a:gd name="T7" fmla="*/ 0 h 41"/>
                <a:gd name="T8" fmla="*/ 69 w 69"/>
                <a:gd name="T9" fmla="*/ 28 h 41"/>
                <a:gd name="T10" fmla="*/ 0 60000 65536"/>
                <a:gd name="T11" fmla="*/ 0 60000 65536"/>
                <a:gd name="T12" fmla="*/ 0 60000 65536"/>
                <a:gd name="T13" fmla="*/ 0 60000 65536"/>
                <a:gd name="T14" fmla="*/ 0 60000 65536"/>
                <a:gd name="T15" fmla="*/ 0 w 69"/>
                <a:gd name="T16" fmla="*/ 0 h 41"/>
                <a:gd name="T17" fmla="*/ 69 w 69"/>
                <a:gd name="T18" fmla="*/ 41 h 41"/>
              </a:gdLst>
              <a:ahLst/>
              <a:cxnLst>
                <a:cxn ang="T10">
                  <a:pos x="T0" y="T1"/>
                </a:cxn>
                <a:cxn ang="T11">
                  <a:pos x="T2" y="T3"/>
                </a:cxn>
                <a:cxn ang="T12">
                  <a:pos x="T4" y="T5"/>
                </a:cxn>
                <a:cxn ang="T13">
                  <a:pos x="T6" y="T7"/>
                </a:cxn>
                <a:cxn ang="T14">
                  <a:pos x="T8" y="T9"/>
                </a:cxn>
              </a:cxnLst>
              <a:rect l="T15" t="T16" r="T17" b="T18"/>
              <a:pathLst>
                <a:path w="69" h="41">
                  <a:moveTo>
                    <a:pt x="69" y="28"/>
                  </a:moveTo>
                  <a:lnTo>
                    <a:pt x="69" y="41"/>
                  </a:lnTo>
                  <a:lnTo>
                    <a:pt x="0" y="28"/>
                  </a:lnTo>
                  <a:lnTo>
                    <a:pt x="69" y="0"/>
                  </a:lnTo>
                  <a:lnTo>
                    <a:pt x="69" y="28"/>
                  </a:lnTo>
                  <a:close/>
                </a:path>
              </a:pathLst>
            </a:custGeom>
            <a:solidFill>
              <a:srgbClr val="000000"/>
            </a:solidFill>
            <a:ln w="31750">
              <a:solidFill>
                <a:srgbClr val="000000"/>
              </a:solidFill>
              <a:prstDash val="solid"/>
              <a:round/>
              <a:headEnd/>
              <a:tailEnd/>
            </a:ln>
          </p:spPr>
          <p:txBody>
            <a:bodyPr/>
            <a:lstStyle/>
            <a:p>
              <a:endParaRPr lang="en-US"/>
            </a:p>
          </p:txBody>
        </p:sp>
        <p:sp>
          <p:nvSpPr>
            <p:cNvPr id="49171" name="Line 17"/>
            <p:cNvSpPr>
              <a:spLocks noChangeShapeType="1"/>
            </p:cNvSpPr>
            <p:nvPr/>
          </p:nvSpPr>
          <p:spPr bwMode="auto">
            <a:xfrm flipH="1">
              <a:off x="2141" y="2352"/>
              <a:ext cx="2047" cy="15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2" name="Freeform 18"/>
            <p:cNvSpPr>
              <a:spLocks/>
            </p:cNvSpPr>
            <p:nvPr/>
          </p:nvSpPr>
          <p:spPr bwMode="auto">
            <a:xfrm>
              <a:off x="3953" y="2297"/>
              <a:ext cx="69" cy="42"/>
            </a:xfrm>
            <a:custGeom>
              <a:avLst/>
              <a:gdLst>
                <a:gd name="T0" fmla="*/ 0 w 69"/>
                <a:gd name="T1" fmla="*/ 14 h 42"/>
                <a:gd name="T2" fmla="*/ 14 w 69"/>
                <a:gd name="T3" fmla="*/ 0 h 42"/>
                <a:gd name="T4" fmla="*/ 69 w 69"/>
                <a:gd name="T5" fmla="*/ 28 h 42"/>
                <a:gd name="T6" fmla="*/ 0 w 69"/>
                <a:gd name="T7" fmla="*/ 42 h 42"/>
                <a:gd name="T8" fmla="*/ 0 w 69"/>
                <a:gd name="T9" fmla="*/ 14 h 42"/>
                <a:gd name="T10" fmla="*/ 0 60000 65536"/>
                <a:gd name="T11" fmla="*/ 0 60000 65536"/>
                <a:gd name="T12" fmla="*/ 0 60000 65536"/>
                <a:gd name="T13" fmla="*/ 0 60000 65536"/>
                <a:gd name="T14" fmla="*/ 0 60000 65536"/>
                <a:gd name="T15" fmla="*/ 0 w 69"/>
                <a:gd name="T16" fmla="*/ 0 h 42"/>
                <a:gd name="T17" fmla="*/ 69 w 69"/>
                <a:gd name="T18" fmla="*/ 42 h 42"/>
              </a:gdLst>
              <a:ahLst/>
              <a:cxnLst>
                <a:cxn ang="T10">
                  <a:pos x="T0" y="T1"/>
                </a:cxn>
                <a:cxn ang="T11">
                  <a:pos x="T2" y="T3"/>
                </a:cxn>
                <a:cxn ang="T12">
                  <a:pos x="T4" y="T5"/>
                </a:cxn>
                <a:cxn ang="T13">
                  <a:pos x="T6" y="T7"/>
                </a:cxn>
                <a:cxn ang="T14">
                  <a:pos x="T8" y="T9"/>
                </a:cxn>
              </a:cxnLst>
              <a:rect l="T15" t="T16" r="T17" b="T18"/>
              <a:pathLst>
                <a:path w="69" h="42">
                  <a:moveTo>
                    <a:pt x="0" y="14"/>
                  </a:moveTo>
                  <a:lnTo>
                    <a:pt x="14" y="0"/>
                  </a:lnTo>
                  <a:lnTo>
                    <a:pt x="69" y="28"/>
                  </a:lnTo>
                  <a:lnTo>
                    <a:pt x="0" y="42"/>
                  </a:lnTo>
                  <a:lnTo>
                    <a:pt x="0" y="14"/>
                  </a:lnTo>
                  <a:close/>
                </a:path>
              </a:pathLst>
            </a:custGeom>
            <a:solidFill>
              <a:srgbClr val="000000"/>
            </a:solidFill>
            <a:ln w="31750">
              <a:solidFill>
                <a:srgbClr val="000000"/>
              </a:solidFill>
              <a:prstDash val="solid"/>
              <a:round/>
              <a:headEnd/>
              <a:tailEnd/>
            </a:ln>
          </p:spPr>
          <p:txBody>
            <a:bodyPr/>
            <a:lstStyle/>
            <a:p>
              <a:endParaRPr lang="en-US"/>
            </a:p>
          </p:txBody>
        </p:sp>
        <p:sp>
          <p:nvSpPr>
            <p:cNvPr id="49173" name="Line 19"/>
            <p:cNvSpPr>
              <a:spLocks noChangeShapeType="1"/>
            </p:cNvSpPr>
            <p:nvPr/>
          </p:nvSpPr>
          <p:spPr bwMode="auto">
            <a:xfrm>
              <a:off x="1879" y="2173"/>
              <a:ext cx="2074" cy="1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4" name="Freeform 20"/>
            <p:cNvSpPr>
              <a:spLocks/>
            </p:cNvSpPr>
            <p:nvPr/>
          </p:nvSpPr>
          <p:spPr bwMode="auto">
            <a:xfrm>
              <a:off x="3953" y="2698"/>
              <a:ext cx="69" cy="42"/>
            </a:xfrm>
            <a:custGeom>
              <a:avLst/>
              <a:gdLst>
                <a:gd name="T0" fmla="*/ 0 w 69"/>
                <a:gd name="T1" fmla="*/ 28 h 42"/>
                <a:gd name="T2" fmla="*/ 14 w 69"/>
                <a:gd name="T3" fmla="*/ 0 h 42"/>
                <a:gd name="T4" fmla="*/ 69 w 69"/>
                <a:gd name="T5" fmla="*/ 28 h 42"/>
                <a:gd name="T6" fmla="*/ 0 w 69"/>
                <a:gd name="T7" fmla="*/ 42 h 42"/>
                <a:gd name="T8" fmla="*/ 0 w 69"/>
                <a:gd name="T9" fmla="*/ 28 h 42"/>
                <a:gd name="T10" fmla="*/ 0 60000 65536"/>
                <a:gd name="T11" fmla="*/ 0 60000 65536"/>
                <a:gd name="T12" fmla="*/ 0 60000 65536"/>
                <a:gd name="T13" fmla="*/ 0 60000 65536"/>
                <a:gd name="T14" fmla="*/ 0 60000 65536"/>
                <a:gd name="T15" fmla="*/ 0 w 69"/>
                <a:gd name="T16" fmla="*/ 0 h 42"/>
                <a:gd name="T17" fmla="*/ 69 w 69"/>
                <a:gd name="T18" fmla="*/ 42 h 42"/>
              </a:gdLst>
              <a:ahLst/>
              <a:cxnLst>
                <a:cxn ang="T10">
                  <a:pos x="T0" y="T1"/>
                </a:cxn>
                <a:cxn ang="T11">
                  <a:pos x="T2" y="T3"/>
                </a:cxn>
                <a:cxn ang="T12">
                  <a:pos x="T4" y="T5"/>
                </a:cxn>
                <a:cxn ang="T13">
                  <a:pos x="T6" y="T7"/>
                </a:cxn>
                <a:cxn ang="T14">
                  <a:pos x="T8" y="T9"/>
                </a:cxn>
              </a:cxnLst>
              <a:rect l="T15" t="T16" r="T17" b="T18"/>
              <a:pathLst>
                <a:path w="69" h="42">
                  <a:moveTo>
                    <a:pt x="0" y="28"/>
                  </a:moveTo>
                  <a:lnTo>
                    <a:pt x="14" y="0"/>
                  </a:lnTo>
                  <a:lnTo>
                    <a:pt x="69" y="28"/>
                  </a:lnTo>
                  <a:lnTo>
                    <a:pt x="0" y="42"/>
                  </a:lnTo>
                  <a:lnTo>
                    <a:pt x="0" y="28"/>
                  </a:lnTo>
                  <a:close/>
                </a:path>
              </a:pathLst>
            </a:custGeom>
            <a:solidFill>
              <a:srgbClr val="000000"/>
            </a:solidFill>
            <a:ln w="31750">
              <a:solidFill>
                <a:srgbClr val="000000"/>
              </a:solidFill>
              <a:prstDash val="solid"/>
              <a:round/>
              <a:headEnd/>
              <a:tailEnd/>
            </a:ln>
          </p:spPr>
          <p:txBody>
            <a:bodyPr/>
            <a:lstStyle/>
            <a:p>
              <a:endParaRPr lang="en-US"/>
            </a:p>
          </p:txBody>
        </p:sp>
        <p:sp>
          <p:nvSpPr>
            <p:cNvPr id="49175" name="Line 21"/>
            <p:cNvSpPr>
              <a:spLocks noChangeShapeType="1"/>
            </p:cNvSpPr>
            <p:nvPr/>
          </p:nvSpPr>
          <p:spPr bwMode="auto">
            <a:xfrm>
              <a:off x="1879" y="2588"/>
              <a:ext cx="2074" cy="1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6" name="Rectangle 22"/>
            <p:cNvSpPr>
              <a:spLocks noChangeArrowheads="1"/>
            </p:cNvSpPr>
            <p:nvPr/>
          </p:nvSpPr>
          <p:spPr bwMode="auto">
            <a:xfrm>
              <a:off x="585" y="1681"/>
              <a:ext cx="63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Coordinator</a:t>
              </a:r>
              <a:endParaRPr lang="en-GB" altLang="en-US"/>
            </a:p>
          </p:txBody>
        </p:sp>
        <p:sp>
          <p:nvSpPr>
            <p:cNvPr id="49177" name="Rectangle 23"/>
            <p:cNvSpPr>
              <a:spLocks noChangeArrowheads="1"/>
            </p:cNvSpPr>
            <p:nvPr/>
          </p:nvSpPr>
          <p:spPr bwMode="auto">
            <a:xfrm>
              <a:off x="585" y="2151"/>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1</a:t>
              </a:r>
              <a:endParaRPr lang="en-GB" altLang="en-US"/>
            </a:p>
          </p:txBody>
        </p:sp>
        <p:sp>
          <p:nvSpPr>
            <p:cNvPr id="49178" name="Rectangle 24"/>
            <p:cNvSpPr>
              <a:spLocks noChangeArrowheads="1"/>
            </p:cNvSpPr>
            <p:nvPr/>
          </p:nvSpPr>
          <p:spPr bwMode="auto">
            <a:xfrm>
              <a:off x="585" y="2539"/>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3</a:t>
              </a:r>
              <a:endParaRPr lang="en-GB" altLang="en-US"/>
            </a:p>
          </p:txBody>
        </p:sp>
        <p:sp>
          <p:nvSpPr>
            <p:cNvPr id="49179" name="Rectangle 25"/>
            <p:cNvSpPr>
              <a:spLocks noChangeArrowheads="1"/>
            </p:cNvSpPr>
            <p:nvPr/>
          </p:nvSpPr>
          <p:spPr bwMode="auto">
            <a:xfrm>
              <a:off x="875" y="2303"/>
              <a:ext cx="9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(waiting for votes)</a:t>
              </a:r>
              <a:endParaRPr lang="en-GB" altLang="en-US" i="1"/>
            </a:p>
          </p:txBody>
        </p:sp>
        <p:sp>
          <p:nvSpPr>
            <p:cNvPr id="49180" name="Rectangle 26"/>
            <p:cNvSpPr>
              <a:spLocks noChangeArrowheads="1"/>
            </p:cNvSpPr>
            <p:nvPr/>
          </p:nvSpPr>
          <p:spPr bwMode="auto">
            <a:xfrm>
              <a:off x="875" y="2539"/>
              <a:ext cx="5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committed</a:t>
              </a:r>
              <a:endParaRPr lang="en-GB" altLang="en-US" i="1"/>
            </a:p>
          </p:txBody>
        </p:sp>
        <p:sp>
          <p:nvSpPr>
            <p:cNvPr id="49181" name="Rectangle 27"/>
            <p:cNvSpPr>
              <a:spLocks noChangeArrowheads="1"/>
            </p:cNvSpPr>
            <p:nvPr/>
          </p:nvSpPr>
          <p:spPr bwMode="auto">
            <a:xfrm>
              <a:off x="875" y="2884"/>
              <a:ext cx="2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done</a:t>
              </a:r>
              <a:endParaRPr lang="en-GB" altLang="en-US" i="1"/>
            </a:p>
          </p:txBody>
        </p:sp>
        <p:sp>
          <p:nvSpPr>
            <p:cNvPr id="49182" name="Rectangle 28"/>
            <p:cNvSpPr>
              <a:spLocks noChangeArrowheads="1"/>
            </p:cNvSpPr>
            <p:nvPr/>
          </p:nvSpPr>
          <p:spPr bwMode="auto">
            <a:xfrm>
              <a:off x="875" y="2137"/>
              <a:ext cx="10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prepared to commit</a:t>
              </a:r>
              <a:endParaRPr lang="en-GB" altLang="en-US" i="1"/>
            </a:p>
          </p:txBody>
        </p:sp>
        <p:sp>
          <p:nvSpPr>
            <p:cNvPr id="49183" name="Rectangle 29"/>
            <p:cNvSpPr>
              <a:spLocks noChangeArrowheads="1"/>
            </p:cNvSpPr>
            <p:nvPr/>
          </p:nvSpPr>
          <p:spPr bwMode="auto">
            <a:xfrm>
              <a:off x="571" y="1922"/>
              <a:ext cx="2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step</a:t>
              </a:r>
              <a:endParaRPr lang="en-GB" altLang="en-US" i="1"/>
            </a:p>
          </p:txBody>
        </p:sp>
        <p:sp>
          <p:nvSpPr>
            <p:cNvPr id="49184" name="Line 30"/>
            <p:cNvSpPr>
              <a:spLocks noChangeShapeType="1"/>
            </p:cNvSpPr>
            <p:nvPr/>
          </p:nvSpPr>
          <p:spPr bwMode="auto">
            <a:xfrm>
              <a:off x="537" y="2062"/>
              <a:ext cx="150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Rectangle 31"/>
            <p:cNvSpPr>
              <a:spLocks noChangeArrowheads="1"/>
            </p:cNvSpPr>
            <p:nvPr/>
          </p:nvSpPr>
          <p:spPr bwMode="auto">
            <a:xfrm>
              <a:off x="4050" y="1578"/>
              <a:ext cx="1507" cy="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9186" name="Rectangle 32"/>
            <p:cNvSpPr>
              <a:spLocks noChangeArrowheads="1"/>
            </p:cNvSpPr>
            <p:nvPr/>
          </p:nvSpPr>
          <p:spPr bwMode="auto">
            <a:xfrm>
              <a:off x="4050" y="1578"/>
              <a:ext cx="1521" cy="145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49187" name="Rectangle 33"/>
            <p:cNvSpPr>
              <a:spLocks noChangeArrowheads="1"/>
            </p:cNvSpPr>
            <p:nvPr/>
          </p:nvSpPr>
          <p:spPr bwMode="auto">
            <a:xfrm>
              <a:off x="4098" y="1681"/>
              <a:ext cx="5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Participant</a:t>
              </a:r>
              <a:endParaRPr lang="en-GB" altLang="en-US"/>
            </a:p>
          </p:txBody>
        </p:sp>
        <p:sp>
          <p:nvSpPr>
            <p:cNvPr id="49188" name="Rectangle 34"/>
            <p:cNvSpPr>
              <a:spLocks noChangeArrowheads="1"/>
            </p:cNvSpPr>
            <p:nvPr/>
          </p:nvSpPr>
          <p:spPr bwMode="auto">
            <a:xfrm>
              <a:off x="4098" y="2317"/>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2</a:t>
              </a:r>
              <a:endParaRPr lang="en-GB" altLang="en-US"/>
            </a:p>
          </p:txBody>
        </p:sp>
        <p:sp>
          <p:nvSpPr>
            <p:cNvPr id="49189" name="Rectangle 35"/>
            <p:cNvSpPr>
              <a:spLocks noChangeArrowheads="1"/>
            </p:cNvSpPr>
            <p:nvPr/>
          </p:nvSpPr>
          <p:spPr bwMode="auto">
            <a:xfrm>
              <a:off x="4098" y="2718"/>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4</a:t>
              </a:r>
              <a:endParaRPr lang="en-GB" altLang="en-US"/>
            </a:p>
          </p:txBody>
        </p:sp>
        <p:sp>
          <p:nvSpPr>
            <p:cNvPr id="49190" name="Rectangle 36"/>
            <p:cNvSpPr>
              <a:spLocks noChangeArrowheads="1"/>
            </p:cNvSpPr>
            <p:nvPr/>
          </p:nvSpPr>
          <p:spPr bwMode="auto">
            <a:xfrm>
              <a:off x="4430" y="2497"/>
              <a:ext cx="5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(uncertain)</a:t>
              </a:r>
              <a:endParaRPr lang="en-GB" altLang="en-US" i="1"/>
            </a:p>
          </p:txBody>
        </p:sp>
        <p:sp>
          <p:nvSpPr>
            <p:cNvPr id="49191" name="Rectangle 37"/>
            <p:cNvSpPr>
              <a:spLocks noChangeArrowheads="1"/>
            </p:cNvSpPr>
            <p:nvPr/>
          </p:nvSpPr>
          <p:spPr bwMode="auto">
            <a:xfrm>
              <a:off x="4430" y="2331"/>
              <a:ext cx="10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prepared to commit</a:t>
              </a:r>
              <a:endParaRPr lang="en-GB" altLang="en-US" i="1"/>
            </a:p>
          </p:txBody>
        </p:sp>
        <p:sp>
          <p:nvSpPr>
            <p:cNvPr id="49192" name="Rectangle 38"/>
            <p:cNvSpPr>
              <a:spLocks noChangeArrowheads="1"/>
            </p:cNvSpPr>
            <p:nvPr/>
          </p:nvSpPr>
          <p:spPr bwMode="auto">
            <a:xfrm>
              <a:off x="4430" y="2718"/>
              <a:ext cx="5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committed</a:t>
              </a:r>
              <a:endParaRPr lang="en-GB" altLang="en-US" i="1"/>
            </a:p>
          </p:txBody>
        </p:sp>
        <p:sp>
          <p:nvSpPr>
            <p:cNvPr id="49193" name="Rectangle 39"/>
            <p:cNvSpPr>
              <a:spLocks noChangeArrowheads="1"/>
            </p:cNvSpPr>
            <p:nvPr/>
          </p:nvSpPr>
          <p:spPr bwMode="auto">
            <a:xfrm>
              <a:off x="4430" y="1922"/>
              <a:ext cx="3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status</a:t>
              </a:r>
              <a:endParaRPr lang="en-GB" altLang="en-US" i="1"/>
            </a:p>
          </p:txBody>
        </p:sp>
        <p:sp>
          <p:nvSpPr>
            <p:cNvPr id="49194" name="Rectangle 40"/>
            <p:cNvSpPr>
              <a:spLocks noChangeArrowheads="1"/>
            </p:cNvSpPr>
            <p:nvPr/>
          </p:nvSpPr>
          <p:spPr bwMode="auto">
            <a:xfrm>
              <a:off x="4098" y="1922"/>
              <a:ext cx="2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step</a:t>
              </a:r>
              <a:endParaRPr lang="en-GB" altLang="en-US" i="1"/>
            </a:p>
          </p:txBody>
        </p:sp>
        <p:sp>
          <p:nvSpPr>
            <p:cNvPr id="49195" name="Line 41"/>
            <p:cNvSpPr>
              <a:spLocks noChangeShapeType="1"/>
            </p:cNvSpPr>
            <p:nvPr/>
          </p:nvSpPr>
          <p:spPr bwMode="auto">
            <a:xfrm>
              <a:off x="4064" y="2076"/>
              <a:ext cx="1490"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6" name="Rectangle 42"/>
            <p:cNvSpPr>
              <a:spLocks noChangeArrowheads="1"/>
            </p:cNvSpPr>
            <p:nvPr/>
          </p:nvSpPr>
          <p:spPr bwMode="auto">
            <a:xfrm>
              <a:off x="875" y="1922"/>
              <a:ext cx="3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i="1">
                  <a:solidFill>
                    <a:srgbClr val="000000"/>
                  </a:solidFill>
                  <a:latin typeface="Arial" charset="0"/>
                </a:rPr>
                <a:t>status</a:t>
              </a:r>
              <a:endParaRPr lang="en-GB" altLang="en-US" i="1"/>
            </a:p>
          </p:txBody>
        </p:sp>
      </p:grpSp>
      <p:sp>
        <p:nvSpPr>
          <p:cNvPr id="43" name="Rectangle 2"/>
          <p:cNvSpPr txBox="1">
            <a:spLocks noChangeArrowheads="1"/>
          </p:cNvSpPr>
          <p:nvPr/>
        </p:nvSpPr>
        <p:spPr bwMode="auto">
          <a:xfrm>
            <a:off x="433388" y="3548063"/>
            <a:ext cx="8204200" cy="685800"/>
          </a:xfrm>
          <a:prstGeom prst="rect">
            <a:avLst/>
          </a:prstGeom>
          <a:noFill/>
          <a:ln w="9525">
            <a:noFill/>
            <a:miter lim="800000"/>
            <a:headEnd/>
            <a:tailEnd/>
          </a:ln>
        </p:spPr>
        <p:txBody>
          <a:bodyPr anchor="b"/>
          <a:lstStyle/>
          <a:p>
            <a:pPr eaLnBrk="0" hangingPunct="0">
              <a:defRPr/>
            </a:pPr>
            <a:r>
              <a:rPr kumimoji="1" lang="en-GB" sz="2000" kern="0">
                <a:solidFill>
                  <a:schemeClr val="accent1"/>
                </a:solidFill>
                <a:latin typeface="+mj-lt"/>
                <a:ea typeface="+mj-ea"/>
                <a:cs typeface="+mj-cs"/>
              </a:rPr>
              <a:t/>
            </a:r>
            <a:br>
              <a:rPr kumimoji="1" lang="en-GB" sz="2000" kern="0">
                <a:solidFill>
                  <a:schemeClr val="accent1"/>
                </a:solidFill>
                <a:latin typeface="+mj-lt"/>
                <a:ea typeface="+mj-ea"/>
                <a:cs typeface="+mj-cs"/>
              </a:rPr>
            </a:br>
            <a:r>
              <a:rPr kumimoji="1" lang="en-GB" sz="2000" kern="0">
                <a:solidFill>
                  <a:schemeClr val="accent1"/>
                </a:solidFill>
                <a:latin typeface="+mj-lt"/>
                <a:ea typeface="+mj-ea"/>
                <a:cs typeface="+mj-cs"/>
              </a:rPr>
              <a:t>Operations in coordinator for nested transactions</a:t>
            </a:r>
            <a:endParaRPr kumimoji="1" lang="en-GB" sz="2000" kern="0" dirty="0">
              <a:solidFill>
                <a:schemeClr val="accent1"/>
              </a:solidFill>
              <a:latin typeface="+mj-lt"/>
              <a:ea typeface="+mj-ea"/>
              <a:cs typeface="+mj-cs"/>
            </a:endParaRPr>
          </a:p>
        </p:txBody>
      </p:sp>
      <p:sp>
        <p:nvSpPr>
          <p:cNvPr id="49157" name="Rectangle 3"/>
          <p:cNvSpPr>
            <a:spLocks noChangeArrowheads="1"/>
          </p:cNvSpPr>
          <p:nvPr/>
        </p:nvSpPr>
        <p:spPr bwMode="auto">
          <a:xfrm>
            <a:off x="512763" y="4159250"/>
            <a:ext cx="7920037"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i="1"/>
              <a:t>openSubTransaction(trans) -&gt; subTrans</a:t>
            </a:r>
            <a:endParaRPr lang="en-GB" altLang="en-US"/>
          </a:p>
          <a:p>
            <a:pPr lvl="1" eaLnBrk="1" hangingPunct="1"/>
            <a:r>
              <a:rPr lang="en-GB" altLang="en-US">
                <a:solidFill>
                  <a:srgbClr val="0070C0"/>
                </a:solidFill>
              </a:rPr>
              <a:t>Opens a new subtransaction </a:t>
            </a:r>
            <a:r>
              <a:rPr lang="en-GB" altLang="en-US"/>
              <a:t>whose parent is </a:t>
            </a:r>
            <a:r>
              <a:rPr lang="en-GB" altLang="en-US" i="1"/>
              <a:t>trans</a:t>
            </a:r>
            <a:r>
              <a:rPr lang="en-GB" altLang="en-US"/>
              <a:t> and returns a unique subtransaction identifier.</a:t>
            </a:r>
          </a:p>
          <a:p>
            <a:pPr eaLnBrk="1" hangingPunct="1"/>
            <a:r>
              <a:rPr lang="en-GB" altLang="en-US" i="1"/>
              <a:t>getStatus(trans)-&gt; committed, aborted, provisional</a:t>
            </a:r>
            <a:endParaRPr lang="en-GB" altLang="en-US"/>
          </a:p>
          <a:p>
            <a:pPr lvl="1" eaLnBrk="1" hangingPunct="1"/>
            <a:r>
              <a:rPr lang="en-GB" altLang="en-US"/>
              <a:t>Asks the coordinator to report on the status of the transaction </a:t>
            </a:r>
            <a:r>
              <a:rPr lang="en-GB" altLang="en-US" i="1"/>
              <a:t>trans</a:t>
            </a:r>
            <a:r>
              <a:rPr lang="en-GB" altLang="en-US"/>
              <a:t>. Returns values </a:t>
            </a:r>
            <a:r>
              <a:rPr lang="en-GB" altLang="en-US">
                <a:solidFill>
                  <a:srgbClr val="0070C0"/>
                </a:solidFill>
              </a:rPr>
              <a:t>representing one of the following: </a:t>
            </a:r>
            <a:r>
              <a:rPr lang="en-GB" altLang="en-US" i="1">
                <a:solidFill>
                  <a:srgbClr val="0070C0"/>
                </a:solidFill>
              </a:rPr>
              <a:t>committed</a:t>
            </a:r>
            <a:r>
              <a:rPr lang="en-GB" altLang="en-US">
                <a:solidFill>
                  <a:srgbClr val="0070C0"/>
                </a:solidFill>
              </a:rPr>
              <a:t>, </a:t>
            </a:r>
            <a:r>
              <a:rPr lang="en-GB" altLang="en-US" i="1">
                <a:solidFill>
                  <a:srgbClr val="0070C0"/>
                </a:solidFill>
              </a:rPr>
              <a:t>aborted</a:t>
            </a:r>
            <a:r>
              <a:rPr lang="en-GB" altLang="en-US">
                <a:solidFill>
                  <a:srgbClr val="0070C0"/>
                </a:solidFill>
              </a:rPr>
              <a:t>, </a:t>
            </a:r>
            <a:r>
              <a:rPr lang="en-GB" altLang="en-US" i="1">
                <a:solidFill>
                  <a:srgbClr val="0070C0"/>
                </a:solidFill>
              </a:rPr>
              <a:t>provisional</a:t>
            </a:r>
            <a:r>
              <a:rPr lang="en-GB" altLang="en-US">
                <a:solidFill>
                  <a:srgbClr val="0070C0"/>
                </a:solidFill>
              </a:rPr>
              <a:t>.</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423441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32581" y="272984"/>
            <a:ext cx="8632825" cy="689584"/>
          </a:xfrm>
        </p:spPr>
        <p:txBody>
          <a:bodyPr>
            <a:normAutofit fontScale="90000"/>
          </a:bodyPr>
          <a:lstStyle/>
          <a:p>
            <a:r>
              <a:rPr lang="en-GB" altLang="en-US" sz="3500" dirty="0">
                <a:solidFill>
                  <a:srgbClr val="FF0000"/>
                </a:solidFill>
              </a:rPr>
              <a:t/>
            </a:r>
            <a:br>
              <a:rPr lang="en-GB" altLang="en-US" sz="3500" dirty="0">
                <a:solidFill>
                  <a:srgbClr val="FF0000"/>
                </a:solidFill>
              </a:rPr>
            </a:br>
            <a:r>
              <a:rPr lang="en-GB" altLang="en-US" sz="3500" dirty="0">
                <a:solidFill>
                  <a:srgbClr val="FF0000"/>
                </a:solidFill>
              </a:rPr>
              <a:t>Transaction </a:t>
            </a:r>
            <a:r>
              <a:rPr lang="en-GB" altLang="en-US" sz="3500" i="1" dirty="0">
                <a:solidFill>
                  <a:srgbClr val="FF0000"/>
                </a:solidFill>
              </a:rPr>
              <a:t>T</a:t>
            </a:r>
            <a:r>
              <a:rPr lang="en-GB" altLang="en-US" sz="3500" dirty="0">
                <a:solidFill>
                  <a:srgbClr val="FF0000"/>
                </a:solidFill>
              </a:rPr>
              <a:t> decides whether to commit</a:t>
            </a:r>
          </a:p>
        </p:txBody>
      </p:sp>
      <p:grpSp>
        <p:nvGrpSpPr>
          <p:cNvPr id="50179" name="Group 29"/>
          <p:cNvGrpSpPr>
            <a:grpSpLocks/>
          </p:cNvGrpSpPr>
          <p:nvPr/>
        </p:nvGrpSpPr>
        <p:grpSpPr bwMode="auto">
          <a:xfrm>
            <a:off x="411700" y="1074553"/>
            <a:ext cx="8326438" cy="2580052"/>
            <a:chOff x="368" y="1028"/>
            <a:chExt cx="5635" cy="2041"/>
          </a:xfrm>
        </p:grpSpPr>
        <p:sp>
          <p:nvSpPr>
            <p:cNvPr id="50252" name="Rectangle 4"/>
            <p:cNvSpPr>
              <a:spLocks noChangeArrowheads="1"/>
            </p:cNvSpPr>
            <p:nvPr/>
          </p:nvSpPr>
          <p:spPr bwMode="auto">
            <a:xfrm>
              <a:off x="1931" y="1440"/>
              <a:ext cx="7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a:solidFill>
                    <a:srgbClr val="000000"/>
                  </a:solidFill>
                  <a:latin typeface="Arial" charset="0"/>
                </a:rPr>
                <a:t>1</a:t>
              </a:r>
              <a:endParaRPr lang="en-GB" altLang="en-US"/>
            </a:p>
          </p:txBody>
        </p:sp>
        <p:sp>
          <p:nvSpPr>
            <p:cNvPr id="50253" name="Rectangle 5"/>
            <p:cNvSpPr>
              <a:spLocks noChangeArrowheads="1"/>
            </p:cNvSpPr>
            <p:nvPr/>
          </p:nvSpPr>
          <p:spPr bwMode="auto">
            <a:xfrm>
              <a:off x="1609" y="2728"/>
              <a:ext cx="7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a:solidFill>
                    <a:srgbClr val="000000"/>
                  </a:solidFill>
                  <a:latin typeface="Arial" charset="0"/>
                </a:rPr>
                <a:t>2</a:t>
              </a:r>
              <a:endParaRPr lang="en-GB" altLang="en-US"/>
            </a:p>
          </p:txBody>
        </p:sp>
        <p:sp>
          <p:nvSpPr>
            <p:cNvPr id="50254" name="Rectangle 6"/>
            <p:cNvSpPr>
              <a:spLocks noChangeArrowheads="1"/>
            </p:cNvSpPr>
            <p:nvPr/>
          </p:nvSpPr>
          <p:spPr bwMode="auto">
            <a:xfrm>
              <a:off x="3722" y="1028"/>
              <a:ext cx="1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Arial" charset="0"/>
                </a:rPr>
                <a:t>T</a:t>
              </a:r>
              <a:endParaRPr lang="en-GB" altLang="en-US"/>
            </a:p>
          </p:txBody>
        </p:sp>
        <p:sp>
          <p:nvSpPr>
            <p:cNvPr id="50255" name="Rectangle 7"/>
            <p:cNvSpPr>
              <a:spLocks noChangeArrowheads="1"/>
            </p:cNvSpPr>
            <p:nvPr/>
          </p:nvSpPr>
          <p:spPr bwMode="auto">
            <a:xfrm>
              <a:off x="3813" y="1148"/>
              <a:ext cx="13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a:solidFill>
                    <a:srgbClr val="000000"/>
                  </a:solidFill>
                  <a:latin typeface="Arial" charset="0"/>
                </a:rPr>
                <a:t>11</a:t>
              </a:r>
              <a:endParaRPr lang="en-GB" altLang="en-US"/>
            </a:p>
          </p:txBody>
        </p:sp>
        <p:sp>
          <p:nvSpPr>
            <p:cNvPr id="50256" name="Rectangle 8"/>
            <p:cNvSpPr>
              <a:spLocks noChangeArrowheads="1"/>
            </p:cNvSpPr>
            <p:nvPr/>
          </p:nvSpPr>
          <p:spPr bwMode="auto">
            <a:xfrm>
              <a:off x="3722" y="1859"/>
              <a:ext cx="1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Arial" charset="0"/>
                </a:rPr>
                <a:t>T</a:t>
              </a:r>
              <a:endParaRPr lang="en-GB" altLang="en-US"/>
            </a:p>
          </p:txBody>
        </p:sp>
        <p:sp>
          <p:nvSpPr>
            <p:cNvPr id="50257" name="Rectangle 9"/>
            <p:cNvSpPr>
              <a:spLocks noChangeArrowheads="1"/>
            </p:cNvSpPr>
            <p:nvPr/>
          </p:nvSpPr>
          <p:spPr bwMode="auto">
            <a:xfrm>
              <a:off x="3813" y="1979"/>
              <a:ext cx="14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a:solidFill>
                    <a:srgbClr val="000000"/>
                  </a:solidFill>
                  <a:latin typeface="Arial" charset="0"/>
                </a:rPr>
                <a:t>12</a:t>
              </a:r>
              <a:endParaRPr lang="en-GB" altLang="en-US"/>
            </a:p>
          </p:txBody>
        </p:sp>
        <p:sp>
          <p:nvSpPr>
            <p:cNvPr id="50258" name="Line 10"/>
            <p:cNvSpPr>
              <a:spLocks noChangeShapeType="1"/>
            </p:cNvSpPr>
            <p:nvPr/>
          </p:nvSpPr>
          <p:spPr bwMode="auto">
            <a:xfrm flipV="1">
              <a:off x="571" y="1460"/>
              <a:ext cx="1264" cy="45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59" name="Line 11"/>
            <p:cNvSpPr>
              <a:spLocks noChangeShapeType="1"/>
            </p:cNvSpPr>
            <p:nvPr/>
          </p:nvSpPr>
          <p:spPr bwMode="auto">
            <a:xfrm>
              <a:off x="571" y="2002"/>
              <a:ext cx="921" cy="669"/>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60" name="Line 12"/>
            <p:cNvSpPr>
              <a:spLocks noChangeShapeType="1"/>
            </p:cNvSpPr>
            <p:nvPr/>
          </p:nvSpPr>
          <p:spPr bwMode="auto">
            <a:xfrm flipV="1">
              <a:off x="2106" y="1117"/>
              <a:ext cx="1553" cy="30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61" name="Line 13"/>
            <p:cNvSpPr>
              <a:spLocks noChangeShapeType="1"/>
            </p:cNvSpPr>
            <p:nvPr/>
          </p:nvSpPr>
          <p:spPr bwMode="auto">
            <a:xfrm>
              <a:off x="2106" y="1497"/>
              <a:ext cx="1572" cy="45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62" name="Rectangle 14"/>
            <p:cNvSpPr>
              <a:spLocks noChangeArrowheads="1"/>
            </p:cNvSpPr>
            <p:nvPr/>
          </p:nvSpPr>
          <p:spPr bwMode="auto">
            <a:xfrm>
              <a:off x="3722" y="2780"/>
              <a:ext cx="1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Arial" charset="0"/>
                </a:rPr>
                <a:t>T</a:t>
              </a:r>
              <a:endParaRPr lang="en-GB" altLang="en-US"/>
            </a:p>
          </p:txBody>
        </p:sp>
        <p:sp>
          <p:nvSpPr>
            <p:cNvPr id="50263" name="Rectangle 15"/>
            <p:cNvSpPr>
              <a:spLocks noChangeArrowheads="1"/>
            </p:cNvSpPr>
            <p:nvPr/>
          </p:nvSpPr>
          <p:spPr bwMode="auto">
            <a:xfrm>
              <a:off x="3813" y="2900"/>
              <a:ext cx="14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a:solidFill>
                    <a:srgbClr val="000000"/>
                  </a:solidFill>
                  <a:latin typeface="Arial" charset="0"/>
                </a:rPr>
                <a:t>22</a:t>
              </a:r>
              <a:endParaRPr lang="en-GB" altLang="en-US"/>
            </a:p>
          </p:txBody>
        </p:sp>
        <p:sp>
          <p:nvSpPr>
            <p:cNvPr id="50264" name="Rectangle 16"/>
            <p:cNvSpPr>
              <a:spLocks noChangeArrowheads="1"/>
            </p:cNvSpPr>
            <p:nvPr/>
          </p:nvSpPr>
          <p:spPr bwMode="auto">
            <a:xfrm>
              <a:off x="3722" y="2256"/>
              <a:ext cx="1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Arial" charset="0"/>
                </a:rPr>
                <a:t>T</a:t>
              </a:r>
              <a:endParaRPr lang="en-GB" altLang="en-US"/>
            </a:p>
          </p:txBody>
        </p:sp>
        <p:sp>
          <p:nvSpPr>
            <p:cNvPr id="50265" name="Rectangle 17"/>
            <p:cNvSpPr>
              <a:spLocks noChangeArrowheads="1"/>
            </p:cNvSpPr>
            <p:nvPr/>
          </p:nvSpPr>
          <p:spPr bwMode="auto">
            <a:xfrm>
              <a:off x="3813" y="2359"/>
              <a:ext cx="14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500">
                  <a:solidFill>
                    <a:srgbClr val="000000"/>
                  </a:solidFill>
                  <a:latin typeface="Arial" charset="0"/>
                </a:rPr>
                <a:t>21</a:t>
              </a:r>
              <a:endParaRPr lang="en-GB" altLang="en-US"/>
            </a:p>
          </p:txBody>
        </p:sp>
        <p:sp>
          <p:nvSpPr>
            <p:cNvPr id="50266" name="Line 18"/>
            <p:cNvSpPr>
              <a:spLocks noChangeShapeType="1"/>
            </p:cNvSpPr>
            <p:nvPr/>
          </p:nvSpPr>
          <p:spPr bwMode="auto">
            <a:xfrm flipV="1">
              <a:off x="1781" y="2346"/>
              <a:ext cx="1897" cy="34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67" name="Line 19"/>
            <p:cNvSpPr>
              <a:spLocks noChangeShapeType="1"/>
            </p:cNvSpPr>
            <p:nvPr/>
          </p:nvSpPr>
          <p:spPr bwMode="auto">
            <a:xfrm>
              <a:off x="1781" y="2761"/>
              <a:ext cx="1878" cy="126"/>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68" name="Rectangle 20"/>
            <p:cNvSpPr>
              <a:spLocks noChangeArrowheads="1"/>
            </p:cNvSpPr>
            <p:nvPr/>
          </p:nvSpPr>
          <p:spPr bwMode="auto">
            <a:xfrm>
              <a:off x="4192" y="1028"/>
              <a:ext cx="85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a:solidFill>
                    <a:srgbClr val="000000"/>
                  </a:solidFill>
                  <a:latin typeface="Arial" charset="0"/>
                </a:rPr>
                <a:t>abort (at M)</a:t>
              </a:r>
              <a:endParaRPr lang="en-GB" altLang="en-US"/>
            </a:p>
          </p:txBody>
        </p:sp>
        <p:sp>
          <p:nvSpPr>
            <p:cNvPr id="50269" name="Rectangle 21"/>
            <p:cNvSpPr>
              <a:spLocks noChangeArrowheads="1"/>
            </p:cNvSpPr>
            <p:nvPr/>
          </p:nvSpPr>
          <p:spPr bwMode="auto">
            <a:xfrm>
              <a:off x="4174" y="1859"/>
              <a:ext cx="182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a:solidFill>
                    <a:srgbClr val="000000"/>
                  </a:solidFill>
                  <a:latin typeface="Arial" charset="0"/>
                </a:rPr>
                <a:t>provisional commit (at N)</a:t>
              </a:r>
              <a:endParaRPr lang="en-GB" altLang="en-US"/>
            </a:p>
          </p:txBody>
        </p:sp>
        <p:sp>
          <p:nvSpPr>
            <p:cNvPr id="50270" name="Rectangle 22"/>
            <p:cNvSpPr>
              <a:spLocks noChangeArrowheads="1"/>
            </p:cNvSpPr>
            <p:nvPr/>
          </p:nvSpPr>
          <p:spPr bwMode="auto">
            <a:xfrm>
              <a:off x="2372" y="1364"/>
              <a:ext cx="181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dirty="0">
                  <a:solidFill>
                    <a:srgbClr val="000000"/>
                  </a:solidFill>
                  <a:latin typeface="Arial" charset="0"/>
                </a:rPr>
                <a:t>provisional commit (at X)</a:t>
              </a:r>
              <a:endParaRPr lang="en-GB" altLang="en-US" dirty="0"/>
            </a:p>
          </p:txBody>
        </p:sp>
        <p:sp>
          <p:nvSpPr>
            <p:cNvPr id="50271" name="Rectangle 23"/>
            <p:cNvSpPr>
              <a:spLocks noChangeArrowheads="1"/>
            </p:cNvSpPr>
            <p:nvPr/>
          </p:nvSpPr>
          <p:spPr bwMode="auto">
            <a:xfrm>
              <a:off x="2317" y="2581"/>
              <a:ext cx="10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dirty="0">
                  <a:solidFill>
                    <a:srgbClr val="000000"/>
                  </a:solidFill>
                  <a:latin typeface="Arial" charset="0"/>
                </a:rPr>
                <a:t>aborted (at Y)</a:t>
              </a:r>
              <a:endParaRPr lang="en-GB" altLang="en-US" dirty="0"/>
            </a:p>
          </p:txBody>
        </p:sp>
        <p:sp>
          <p:nvSpPr>
            <p:cNvPr id="50272" name="Rectangle 24"/>
            <p:cNvSpPr>
              <a:spLocks noChangeArrowheads="1"/>
            </p:cNvSpPr>
            <p:nvPr/>
          </p:nvSpPr>
          <p:spPr bwMode="auto">
            <a:xfrm>
              <a:off x="4138" y="2238"/>
              <a:ext cx="182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a:solidFill>
                    <a:srgbClr val="000000"/>
                  </a:solidFill>
                  <a:latin typeface="Arial" charset="0"/>
                </a:rPr>
                <a:t>provisional commit (at N)</a:t>
              </a:r>
              <a:endParaRPr lang="en-GB" altLang="en-US"/>
            </a:p>
          </p:txBody>
        </p:sp>
        <p:sp>
          <p:nvSpPr>
            <p:cNvPr id="50273" name="Rectangle 25"/>
            <p:cNvSpPr>
              <a:spLocks noChangeArrowheads="1"/>
            </p:cNvSpPr>
            <p:nvPr/>
          </p:nvSpPr>
          <p:spPr bwMode="auto">
            <a:xfrm>
              <a:off x="4120" y="2780"/>
              <a:ext cx="181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a:solidFill>
                    <a:srgbClr val="000000"/>
                  </a:solidFill>
                  <a:latin typeface="Arial" charset="0"/>
                </a:rPr>
                <a:t>provisional commit (at P)</a:t>
              </a:r>
              <a:endParaRPr lang="en-GB" altLang="en-US"/>
            </a:p>
          </p:txBody>
        </p:sp>
        <p:sp>
          <p:nvSpPr>
            <p:cNvPr id="50274" name="Rectangle 26"/>
            <p:cNvSpPr>
              <a:spLocks noChangeArrowheads="1"/>
            </p:cNvSpPr>
            <p:nvPr/>
          </p:nvSpPr>
          <p:spPr bwMode="auto">
            <a:xfrm>
              <a:off x="1851" y="1356"/>
              <a:ext cx="1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Arial" charset="0"/>
                </a:rPr>
                <a:t>T</a:t>
              </a:r>
              <a:endParaRPr lang="en-GB" altLang="en-US"/>
            </a:p>
          </p:txBody>
        </p:sp>
        <p:sp>
          <p:nvSpPr>
            <p:cNvPr id="50275" name="Rectangle 27"/>
            <p:cNvSpPr>
              <a:spLocks noChangeArrowheads="1"/>
            </p:cNvSpPr>
            <p:nvPr/>
          </p:nvSpPr>
          <p:spPr bwMode="auto">
            <a:xfrm>
              <a:off x="1516" y="2607"/>
              <a:ext cx="1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Arial" charset="0"/>
                </a:rPr>
                <a:t>T</a:t>
              </a:r>
              <a:endParaRPr lang="en-GB" altLang="en-US"/>
            </a:p>
          </p:txBody>
        </p:sp>
        <p:sp>
          <p:nvSpPr>
            <p:cNvPr id="50276" name="Rectangle 28"/>
            <p:cNvSpPr>
              <a:spLocks noChangeArrowheads="1"/>
            </p:cNvSpPr>
            <p:nvPr/>
          </p:nvSpPr>
          <p:spPr bwMode="auto">
            <a:xfrm>
              <a:off x="368" y="1841"/>
              <a:ext cx="1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Arial" charset="0"/>
                </a:rPr>
                <a:t>T</a:t>
              </a:r>
              <a:endParaRPr lang="en-GB" altLang="en-US" i="1"/>
            </a:p>
          </p:txBody>
        </p:sp>
      </p:grpSp>
      <p:grpSp>
        <p:nvGrpSpPr>
          <p:cNvPr id="50180" name="Group 159"/>
          <p:cNvGrpSpPr>
            <a:grpSpLocks/>
          </p:cNvGrpSpPr>
          <p:nvPr/>
        </p:nvGrpSpPr>
        <p:grpSpPr bwMode="auto">
          <a:xfrm>
            <a:off x="486320" y="4246726"/>
            <a:ext cx="8080993" cy="2088887"/>
            <a:chOff x="332" y="1479"/>
            <a:chExt cx="5280" cy="1524"/>
          </a:xfrm>
        </p:grpSpPr>
        <p:sp>
          <p:nvSpPr>
            <p:cNvPr id="50182" name="Rectangle 4"/>
            <p:cNvSpPr>
              <a:spLocks noChangeArrowheads="1"/>
            </p:cNvSpPr>
            <p:nvPr/>
          </p:nvSpPr>
          <p:spPr bwMode="auto">
            <a:xfrm>
              <a:off x="487" y="1479"/>
              <a:ext cx="10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rPr>
                <a:t>Coordinator of</a:t>
              </a:r>
              <a:endParaRPr lang="en-GB" altLang="en-US" sz="1900"/>
            </a:p>
          </p:txBody>
        </p:sp>
        <p:sp>
          <p:nvSpPr>
            <p:cNvPr id="50183" name="Rectangle 5"/>
            <p:cNvSpPr>
              <a:spLocks noChangeArrowheads="1"/>
            </p:cNvSpPr>
            <p:nvPr/>
          </p:nvSpPr>
          <p:spPr bwMode="auto">
            <a:xfrm>
              <a:off x="487" y="1664"/>
              <a:ext cx="7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rPr>
                <a:t>transaction</a:t>
              </a:r>
              <a:endParaRPr lang="en-GB" altLang="en-US" sz="1900"/>
            </a:p>
          </p:txBody>
        </p:sp>
        <p:sp>
          <p:nvSpPr>
            <p:cNvPr id="50184" name="Rectangle 6"/>
            <p:cNvSpPr>
              <a:spLocks noChangeArrowheads="1"/>
            </p:cNvSpPr>
            <p:nvPr/>
          </p:nvSpPr>
          <p:spPr bwMode="auto">
            <a:xfrm>
              <a:off x="1598" y="1479"/>
              <a:ext cx="3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rPr>
                <a:t>Child</a:t>
              </a:r>
              <a:endParaRPr lang="en-GB" altLang="en-US" sz="1900"/>
            </a:p>
          </p:txBody>
        </p:sp>
        <p:sp>
          <p:nvSpPr>
            <p:cNvPr id="50185" name="Rectangle 7"/>
            <p:cNvSpPr>
              <a:spLocks noChangeArrowheads="1"/>
            </p:cNvSpPr>
            <p:nvPr/>
          </p:nvSpPr>
          <p:spPr bwMode="auto">
            <a:xfrm>
              <a:off x="1598" y="1664"/>
              <a:ext cx="8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rPr>
                <a:t>transactions</a:t>
              </a:r>
              <a:endParaRPr lang="en-GB" altLang="en-US" sz="1900"/>
            </a:p>
          </p:txBody>
        </p:sp>
        <p:sp>
          <p:nvSpPr>
            <p:cNvPr id="50186" name="Rectangle 8"/>
            <p:cNvSpPr>
              <a:spLocks noChangeArrowheads="1"/>
            </p:cNvSpPr>
            <p:nvPr/>
          </p:nvSpPr>
          <p:spPr bwMode="auto">
            <a:xfrm>
              <a:off x="2674" y="1479"/>
              <a:ext cx="74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rPr>
                <a:t>Participant</a:t>
              </a:r>
              <a:endParaRPr lang="en-GB" altLang="en-US" sz="1900"/>
            </a:p>
          </p:txBody>
        </p:sp>
        <p:sp>
          <p:nvSpPr>
            <p:cNvPr id="50187" name="Rectangle 9"/>
            <p:cNvSpPr>
              <a:spLocks noChangeArrowheads="1"/>
            </p:cNvSpPr>
            <p:nvPr/>
          </p:nvSpPr>
          <p:spPr bwMode="auto">
            <a:xfrm>
              <a:off x="3854" y="1479"/>
              <a:ext cx="75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rPr>
                <a:t>Provisional</a:t>
              </a:r>
              <a:endParaRPr lang="en-GB" altLang="en-US" sz="1900"/>
            </a:p>
          </p:txBody>
        </p:sp>
        <p:sp>
          <p:nvSpPr>
            <p:cNvPr id="50188" name="Rectangle 10"/>
            <p:cNvSpPr>
              <a:spLocks noChangeArrowheads="1"/>
            </p:cNvSpPr>
            <p:nvPr/>
          </p:nvSpPr>
          <p:spPr bwMode="auto">
            <a:xfrm>
              <a:off x="3854" y="1664"/>
              <a:ext cx="7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rPr>
                <a:t>commit list</a:t>
              </a:r>
              <a:endParaRPr lang="en-GB" altLang="en-US" sz="1900"/>
            </a:p>
          </p:txBody>
        </p:sp>
        <p:sp>
          <p:nvSpPr>
            <p:cNvPr id="50189" name="Rectangle 11"/>
            <p:cNvSpPr>
              <a:spLocks noChangeArrowheads="1"/>
            </p:cNvSpPr>
            <p:nvPr/>
          </p:nvSpPr>
          <p:spPr bwMode="auto">
            <a:xfrm>
              <a:off x="4816" y="1479"/>
              <a:ext cx="6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rPr>
                <a:t>Abort list</a:t>
              </a:r>
              <a:endParaRPr lang="en-GB" altLang="en-US" sz="1900"/>
            </a:p>
          </p:txBody>
        </p:sp>
        <p:sp>
          <p:nvSpPr>
            <p:cNvPr id="50190" name="Rectangle 32"/>
            <p:cNvSpPr>
              <a:spLocks noChangeArrowheads="1"/>
            </p:cNvSpPr>
            <p:nvPr/>
          </p:nvSpPr>
          <p:spPr bwMode="auto">
            <a:xfrm>
              <a:off x="487" y="1861"/>
              <a:ext cx="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rPr>
                <a:t>T</a:t>
              </a:r>
              <a:endParaRPr lang="en-GB" altLang="en-US" sz="1900"/>
            </a:p>
          </p:txBody>
        </p:sp>
        <p:sp>
          <p:nvSpPr>
            <p:cNvPr id="50191" name="Rectangle 33"/>
            <p:cNvSpPr>
              <a:spLocks noChangeArrowheads="1"/>
            </p:cNvSpPr>
            <p:nvPr/>
          </p:nvSpPr>
          <p:spPr bwMode="auto">
            <a:xfrm>
              <a:off x="1598" y="1861"/>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192" name="Rectangle 34"/>
            <p:cNvSpPr>
              <a:spLocks noChangeArrowheads="1"/>
            </p:cNvSpPr>
            <p:nvPr/>
          </p:nvSpPr>
          <p:spPr bwMode="auto">
            <a:xfrm>
              <a:off x="1697" y="1910"/>
              <a:ext cx="5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a:t>
              </a:r>
              <a:endParaRPr lang="en-GB" altLang="en-US"/>
            </a:p>
          </p:txBody>
        </p:sp>
        <p:sp>
          <p:nvSpPr>
            <p:cNvPr id="50193" name="Rectangle 35"/>
            <p:cNvSpPr>
              <a:spLocks noChangeArrowheads="1"/>
            </p:cNvSpPr>
            <p:nvPr/>
          </p:nvSpPr>
          <p:spPr bwMode="auto">
            <a:xfrm>
              <a:off x="1758" y="1861"/>
              <a:ext cx="2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 T</a:t>
              </a:r>
              <a:endParaRPr lang="en-GB" altLang="en-US"/>
            </a:p>
          </p:txBody>
        </p:sp>
        <p:sp>
          <p:nvSpPr>
            <p:cNvPr id="50194" name="Rectangle 36"/>
            <p:cNvSpPr>
              <a:spLocks noChangeArrowheads="1"/>
            </p:cNvSpPr>
            <p:nvPr/>
          </p:nvSpPr>
          <p:spPr bwMode="auto">
            <a:xfrm>
              <a:off x="1955" y="1910"/>
              <a:ext cx="5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a:t>
              </a:r>
              <a:endParaRPr lang="en-GB" altLang="en-US"/>
            </a:p>
          </p:txBody>
        </p:sp>
        <p:sp>
          <p:nvSpPr>
            <p:cNvPr id="50195" name="Rectangle 37"/>
            <p:cNvSpPr>
              <a:spLocks noChangeArrowheads="1"/>
            </p:cNvSpPr>
            <p:nvPr/>
          </p:nvSpPr>
          <p:spPr bwMode="auto">
            <a:xfrm>
              <a:off x="2674" y="1861"/>
              <a:ext cx="2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dirty="0">
                  <a:solidFill>
                    <a:srgbClr val="000000"/>
                  </a:solidFill>
                </a:rPr>
                <a:t>yes</a:t>
              </a:r>
              <a:endParaRPr lang="en-GB" altLang="en-US" sz="1900" dirty="0"/>
            </a:p>
          </p:txBody>
        </p:sp>
        <p:sp>
          <p:nvSpPr>
            <p:cNvPr id="50196" name="Rectangle 38"/>
            <p:cNvSpPr>
              <a:spLocks noChangeArrowheads="1"/>
            </p:cNvSpPr>
            <p:nvPr/>
          </p:nvSpPr>
          <p:spPr bwMode="auto">
            <a:xfrm>
              <a:off x="3854" y="1861"/>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197" name="Rectangle 39"/>
            <p:cNvSpPr>
              <a:spLocks noChangeArrowheads="1"/>
            </p:cNvSpPr>
            <p:nvPr/>
          </p:nvSpPr>
          <p:spPr bwMode="auto">
            <a:xfrm>
              <a:off x="3953" y="1910"/>
              <a:ext cx="5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a:t>
              </a:r>
              <a:endParaRPr lang="en-GB" altLang="en-US"/>
            </a:p>
          </p:txBody>
        </p:sp>
        <p:sp>
          <p:nvSpPr>
            <p:cNvPr id="50198" name="Rectangle 40"/>
            <p:cNvSpPr>
              <a:spLocks noChangeArrowheads="1"/>
            </p:cNvSpPr>
            <p:nvPr/>
          </p:nvSpPr>
          <p:spPr bwMode="auto">
            <a:xfrm>
              <a:off x="4015" y="1861"/>
              <a:ext cx="2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 T</a:t>
              </a:r>
              <a:endParaRPr lang="en-GB" altLang="en-US"/>
            </a:p>
          </p:txBody>
        </p:sp>
        <p:sp>
          <p:nvSpPr>
            <p:cNvPr id="50199" name="Rectangle 41"/>
            <p:cNvSpPr>
              <a:spLocks noChangeArrowheads="1"/>
            </p:cNvSpPr>
            <p:nvPr/>
          </p:nvSpPr>
          <p:spPr bwMode="auto">
            <a:xfrm>
              <a:off x="4212" y="1910"/>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12</a:t>
              </a:r>
              <a:endParaRPr lang="en-GB" altLang="en-US"/>
            </a:p>
          </p:txBody>
        </p:sp>
        <p:sp>
          <p:nvSpPr>
            <p:cNvPr id="50200" name="Rectangle 42"/>
            <p:cNvSpPr>
              <a:spLocks noChangeArrowheads="1"/>
            </p:cNvSpPr>
            <p:nvPr/>
          </p:nvSpPr>
          <p:spPr bwMode="auto">
            <a:xfrm>
              <a:off x="4816" y="1861"/>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01" name="Rectangle 43"/>
            <p:cNvSpPr>
              <a:spLocks noChangeArrowheads="1"/>
            </p:cNvSpPr>
            <p:nvPr/>
          </p:nvSpPr>
          <p:spPr bwMode="auto">
            <a:xfrm>
              <a:off x="4915" y="1910"/>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11</a:t>
              </a:r>
              <a:endParaRPr lang="en-GB" altLang="en-US"/>
            </a:p>
          </p:txBody>
        </p:sp>
        <p:sp>
          <p:nvSpPr>
            <p:cNvPr id="50202" name="Rectangle 44"/>
            <p:cNvSpPr>
              <a:spLocks noChangeArrowheads="1"/>
            </p:cNvSpPr>
            <p:nvPr/>
          </p:nvSpPr>
          <p:spPr bwMode="auto">
            <a:xfrm>
              <a:off x="5038" y="1861"/>
              <a:ext cx="2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 T</a:t>
              </a:r>
              <a:endParaRPr lang="en-GB" altLang="en-US"/>
            </a:p>
          </p:txBody>
        </p:sp>
        <p:sp>
          <p:nvSpPr>
            <p:cNvPr id="50203" name="Rectangle 45"/>
            <p:cNvSpPr>
              <a:spLocks noChangeArrowheads="1"/>
            </p:cNvSpPr>
            <p:nvPr/>
          </p:nvSpPr>
          <p:spPr bwMode="auto">
            <a:xfrm>
              <a:off x="5235" y="1910"/>
              <a:ext cx="5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a:t>
              </a:r>
              <a:endParaRPr lang="en-GB" altLang="en-US"/>
            </a:p>
          </p:txBody>
        </p:sp>
        <p:sp>
          <p:nvSpPr>
            <p:cNvPr id="50204" name="Rectangle 66"/>
            <p:cNvSpPr>
              <a:spLocks noChangeArrowheads="1"/>
            </p:cNvSpPr>
            <p:nvPr/>
          </p:nvSpPr>
          <p:spPr bwMode="auto">
            <a:xfrm>
              <a:off x="487" y="2046"/>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05" name="Rectangle 67"/>
            <p:cNvSpPr>
              <a:spLocks noChangeArrowheads="1"/>
            </p:cNvSpPr>
            <p:nvPr/>
          </p:nvSpPr>
          <p:spPr bwMode="auto">
            <a:xfrm>
              <a:off x="586" y="2095"/>
              <a:ext cx="5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a:t>
              </a:r>
              <a:endParaRPr lang="en-GB" altLang="en-US"/>
            </a:p>
          </p:txBody>
        </p:sp>
        <p:sp>
          <p:nvSpPr>
            <p:cNvPr id="50206" name="Rectangle 68"/>
            <p:cNvSpPr>
              <a:spLocks noChangeArrowheads="1"/>
            </p:cNvSpPr>
            <p:nvPr/>
          </p:nvSpPr>
          <p:spPr bwMode="auto">
            <a:xfrm>
              <a:off x="1598" y="2046"/>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07" name="Rectangle 69"/>
            <p:cNvSpPr>
              <a:spLocks noChangeArrowheads="1"/>
            </p:cNvSpPr>
            <p:nvPr/>
          </p:nvSpPr>
          <p:spPr bwMode="auto">
            <a:xfrm>
              <a:off x="1697" y="2095"/>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11</a:t>
              </a:r>
              <a:endParaRPr lang="en-GB" altLang="en-US"/>
            </a:p>
          </p:txBody>
        </p:sp>
        <p:sp>
          <p:nvSpPr>
            <p:cNvPr id="50208" name="Rectangle 70"/>
            <p:cNvSpPr>
              <a:spLocks noChangeArrowheads="1"/>
            </p:cNvSpPr>
            <p:nvPr/>
          </p:nvSpPr>
          <p:spPr bwMode="auto">
            <a:xfrm>
              <a:off x="1820" y="2046"/>
              <a:ext cx="2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 T</a:t>
              </a:r>
              <a:endParaRPr lang="en-GB" altLang="en-US"/>
            </a:p>
          </p:txBody>
        </p:sp>
        <p:sp>
          <p:nvSpPr>
            <p:cNvPr id="50209" name="Rectangle 71"/>
            <p:cNvSpPr>
              <a:spLocks noChangeArrowheads="1"/>
            </p:cNvSpPr>
            <p:nvPr/>
          </p:nvSpPr>
          <p:spPr bwMode="auto">
            <a:xfrm>
              <a:off x="2017" y="2095"/>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12</a:t>
              </a:r>
              <a:endParaRPr lang="en-GB" altLang="en-US"/>
            </a:p>
          </p:txBody>
        </p:sp>
        <p:sp>
          <p:nvSpPr>
            <p:cNvPr id="50210" name="Rectangle 72"/>
            <p:cNvSpPr>
              <a:spLocks noChangeArrowheads="1"/>
            </p:cNvSpPr>
            <p:nvPr/>
          </p:nvSpPr>
          <p:spPr bwMode="auto">
            <a:xfrm>
              <a:off x="2674" y="2046"/>
              <a:ext cx="2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a:solidFill>
                    <a:srgbClr val="000000"/>
                  </a:solidFill>
                </a:rPr>
                <a:t>yes</a:t>
              </a:r>
              <a:endParaRPr lang="en-GB" altLang="en-US" sz="1900"/>
            </a:p>
          </p:txBody>
        </p:sp>
        <p:sp>
          <p:nvSpPr>
            <p:cNvPr id="50211" name="Rectangle 73"/>
            <p:cNvSpPr>
              <a:spLocks noChangeArrowheads="1"/>
            </p:cNvSpPr>
            <p:nvPr/>
          </p:nvSpPr>
          <p:spPr bwMode="auto">
            <a:xfrm>
              <a:off x="3854" y="2046"/>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12" name="Rectangle 74"/>
            <p:cNvSpPr>
              <a:spLocks noChangeArrowheads="1"/>
            </p:cNvSpPr>
            <p:nvPr/>
          </p:nvSpPr>
          <p:spPr bwMode="auto">
            <a:xfrm>
              <a:off x="3953" y="2095"/>
              <a:ext cx="5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a:t>
              </a:r>
              <a:endParaRPr lang="en-GB" altLang="en-US"/>
            </a:p>
          </p:txBody>
        </p:sp>
        <p:sp>
          <p:nvSpPr>
            <p:cNvPr id="50213" name="Rectangle 75"/>
            <p:cNvSpPr>
              <a:spLocks noChangeArrowheads="1"/>
            </p:cNvSpPr>
            <p:nvPr/>
          </p:nvSpPr>
          <p:spPr bwMode="auto">
            <a:xfrm>
              <a:off x="4015" y="2046"/>
              <a:ext cx="2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 T</a:t>
              </a:r>
              <a:endParaRPr lang="en-GB" altLang="en-US"/>
            </a:p>
          </p:txBody>
        </p:sp>
        <p:sp>
          <p:nvSpPr>
            <p:cNvPr id="50214" name="Rectangle 76"/>
            <p:cNvSpPr>
              <a:spLocks noChangeArrowheads="1"/>
            </p:cNvSpPr>
            <p:nvPr/>
          </p:nvSpPr>
          <p:spPr bwMode="auto">
            <a:xfrm>
              <a:off x="4212" y="2095"/>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12</a:t>
              </a:r>
              <a:endParaRPr lang="en-GB" altLang="en-US"/>
            </a:p>
          </p:txBody>
        </p:sp>
        <p:sp>
          <p:nvSpPr>
            <p:cNvPr id="50215" name="Rectangle 77"/>
            <p:cNvSpPr>
              <a:spLocks noChangeArrowheads="1"/>
            </p:cNvSpPr>
            <p:nvPr/>
          </p:nvSpPr>
          <p:spPr bwMode="auto">
            <a:xfrm>
              <a:off x="4816" y="2046"/>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16" name="Rectangle 78"/>
            <p:cNvSpPr>
              <a:spLocks noChangeArrowheads="1"/>
            </p:cNvSpPr>
            <p:nvPr/>
          </p:nvSpPr>
          <p:spPr bwMode="auto">
            <a:xfrm>
              <a:off x="4915" y="2095"/>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11</a:t>
              </a:r>
              <a:endParaRPr lang="en-GB" altLang="en-US"/>
            </a:p>
          </p:txBody>
        </p:sp>
        <p:sp>
          <p:nvSpPr>
            <p:cNvPr id="50217" name="Rectangle 85"/>
            <p:cNvSpPr>
              <a:spLocks noChangeArrowheads="1"/>
            </p:cNvSpPr>
            <p:nvPr/>
          </p:nvSpPr>
          <p:spPr bwMode="auto">
            <a:xfrm>
              <a:off x="487" y="2231"/>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18" name="Rectangle 86"/>
            <p:cNvSpPr>
              <a:spLocks noChangeArrowheads="1"/>
            </p:cNvSpPr>
            <p:nvPr/>
          </p:nvSpPr>
          <p:spPr bwMode="auto">
            <a:xfrm>
              <a:off x="586" y="2280"/>
              <a:ext cx="5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a:t>
              </a:r>
              <a:endParaRPr lang="en-GB" altLang="en-US"/>
            </a:p>
          </p:txBody>
        </p:sp>
        <p:sp>
          <p:nvSpPr>
            <p:cNvPr id="50219" name="Rectangle 87"/>
            <p:cNvSpPr>
              <a:spLocks noChangeArrowheads="1"/>
            </p:cNvSpPr>
            <p:nvPr/>
          </p:nvSpPr>
          <p:spPr bwMode="auto">
            <a:xfrm>
              <a:off x="1598" y="2231"/>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20" name="Rectangle 88"/>
            <p:cNvSpPr>
              <a:spLocks noChangeArrowheads="1"/>
            </p:cNvSpPr>
            <p:nvPr/>
          </p:nvSpPr>
          <p:spPr bwMode="auto">
            <a:xfrm>
              <a:off x="1697" y="2280"/>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21</a:t>
              </a:r>
              <a:endParaRPr lang="en-GB" altLang="en-US"/>
            </a:p>
          </p:txBody>
        </p:sp>
        <p:sp>
          <p:nvSpPr>
            <p:cNvPr id="50221" name="Rectangle 89"/>
            <p:cNvSpPr>
              <a:spLocks noChangeArrowheads="1"/>
            </p:cNvSpPr>
            <p:nvPr/>
          </p:nvSpPr>
          <p:spPr bwMode="auto">
            <a:xfrm>
              <a:off x="1820" y="2231"/>
              <a:ext cx="2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 T</a:t>
              </a:r>
              <a:endParaRPr lang="en-GB" altLang="en-US"/>
            </a:p>
          </p:txBody>
        </p:sp>
        <p:sp>
          <p:nvSpPr>
            <p:cNvPr id="50222" name="Rectangle 90"/>
            <p:cNvSpPr>
              <a:spLocks noChangeArrowheads="1"/>
            </p:cNvSpPr>
            <p:nvPr/>
          </p:nvSpPr>
          <p:spPr bwMode="auto">
            <a:xfrm>
              <a:off x="2017" y="2280"/>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22</a:t>
              </a:r>
              <a:endParaRPr lang="en-GB" altLang="en-US"/>
            </a:p>
          </p:txBody>
        </p:sp>
        <p:sp>
          <p:nvSpPr>
            <p:cNvPr id="50223" name="Rectangle 91"/>
            <p:cNvSpPr>
              <a:spLocks noChangeArrowheads="1"/>
            </p:cNvSpPr>
            <p:nvPr/>
          </p:nvSpPr>
          <p:spPr bwMode="auto">
            <a:xfrm>
              <a:off x="2674" y="2231"/>
              <a:ext cx="8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dirty="0">
                  <a:solidFill>
                    <a:srgbClr val="000000"/>
                  </a:solidFill>
                </a:rPr>
                <a:t>no (aborted)</a:t>
              </a:r>
              <a:endParaRPr lang="en-GB" altLang="en-US" sz="1900" dirty="0"/>
            </a:p>
          </p:txBody>
        </p:sp>
        <p:sp>
          <p:nvSpPr>
            <p:cNvPr id="50224" name="Rectangle 92"/>
            <p:cNvSpPr>
              <a:spLocks noChangeArrowheads="1"/>
            </p:cNvSpPr>
            <p:nvPr/>
          </p:nvSpPr>
          <p:spPr bwMode="auto">
            <a:xfrm>
              <a:off x="4816" y="2231"/>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25" name="Rectangle 93"/>
            <p:cNvSpPr>
              <a:spLocks noChangeArrowheads="1"/>
            </p:cNvSpPr>
            <p:nvPr/>
          </p:nvSpPr>
          <p:spPr bwMode="auto">
            <a:xfrm>
              <a:off x="4915" y="2280"/>
              <a:ext cx="5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a:t>
              </a:r>
              <a:endParaRPr lang="en-GB" altLang="en-US"/>
            </a:p>
          </p:txBody>
        </p:sp>
        <p:sp>
          <p:nvSpPr>
            <p:cNvPr id="50226" name="Rectangle 100"/>
            <p:cNvSpPr>
              <a:spLocks noChangeArrowheads="1"/>
            </p:cNvSpPr>
            <p:nvPr/>
          </p:nvSpPr>
          <p:spPr bwMode="auto">
            <a:xfrm>
              <a:off x="487" y="2416"/>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27" name="Rectangle 101"/>
            <p:cNvSpPr>
              <a:spLocks noChangeArrowheads="1"/>
            </p:cNvSpPr>
            <p:nvPr/>
          </p:nvSpPr>
          <p:spPr bwMode="auto">
            <a:xfrm>
              <a:off x="586" y="2465"/>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11</a:t>
              </a:r>
              <a:endParaRPr lang="en-GB" altLang="en-US"/>
            </a:p>
          </p:txBody>
        </p:sp>
        <p:sp>
          <p:nvSpPr>
            <p:cNvPr id="50228" name="Rectangle 102"/>
            <p:cNvSpPr>
              <a:spLocks noChangeArrowheads="1"/>
            </p:cNvSpPr>
            <p:nvPr/>
          </p:nvSpPr>
          <p:spPr bwMode="auto">
            <a:xfrm>
              <a:off x="2674" y="2416"/>
              <a:ext cx="8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a:solidFill>
                    <a:srgbClr val="000000"/>
                  </a:solidFill>
                </a:rPr>
                <a:t>no (aborted)</a:t>
              </a:r>
              <a:endParaRPr lang="en-GB" altLang="en-US" sz="1900"/>
            </a:p>
          </p:txBody>
        </p:sp>
        <p:sp>
          <p:nvSpPr>
            <p:cNvPr id="50229" name="Rectangle 103"/>
            <p:cNvSpPr>
              <a:spLocks noChangeArrowheads="1"/>
            </p:cNvSpPr>
            <p:nvPr/>
          </p:nvSpPr>
          <p:spPr bwMode="auto">
            <a:xfrm>
              <a:off x="4816" y="2416"/>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30" name="Rectangle 104"/>
            <p:cNvSpPr>
              <a:spLocks noChangeArrowheads="1"/>
            </p:cNvSpPr>
            <p:nvPr/>
          </p:nvSpPr>
          <p:spPr bwMode="auto">
            <a:xfrm>
              <a:off x="4915" y="2465"/>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11</a:t>
              </a:r>
              <a:endParaRPr lang="en-GB" altLang="en-US"/>
            </a:p>
          </p:txBody>
        </p:sp>
        <p:sp>
          <p:nvSpPr>
            <p:cNvPr id="50231" name="Rectangle 111"/>
            <p:cNvSpPr>
              <a:spLocks noChangeArrowheads="1"/>
            </p:cNvSpPr>
            <p:nvPr/>
          </p:nvSpPr>
          <p:spPr bwMode="auto">
            <a:xfrm>
              <a:off x="487" y="2601"/>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32" name="Rectangle 112"/>
            <p:cNvSpPr>
              <a:spLocks noChangeArrowheads="1"/>
            </p:cNvSpPr>
            <p:nvPr/>
          </p:nvSpPr>
          <p:spPr bwMode="auto">
            <a:xfrm>
              <a:off x="586" y="2650"/>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12</a:t>
              </a:r>
              <a:endParaRPr lang="en-GB" altLang="en-US"/>
            </a:p>
          </p:txBody>
        </p:sp>
        <p:sp>
          <p:nvSpPr>
            <p:cNvPr id="50233" name="Rectangle 113"/>
            <p:cNvSpPr>
              <a:spLocks noChangeArrowheads="1"/>
            </p:cNvSpPr>
            <p:nvPr/>
          </p:nvSpPr>
          <p:spPr bwMode="auto">
            <a:xfrm>
              <a:off x="709" y="2601"/>
              <a:ext cx="2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 T</a:t>
              </a:r>
              <a:endParaRPr lang="en-GB" altLang="en-US"/>
            </a:p>
          </p:txBody>
        </p:sp>
        <p:sp>
          <p:nvSpPr>
            <p:cNvPr id="50234" name="Rectangle 114"/>
            <p:cNvSpPr>
              <a:spLocks noChangeArrowheads="1"/>
            </p:cNvSpPr>
            <p:nvPr/>
          </p:nvSpPr>
          <p:spPr bwMode="auto">
            <a:xfrm>
              <a:off x="907" y="2650"/>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21</a:t>
              </a:r>
              <a:endParaRPr lang="en-GB" altLang="en-US"/>
            </a:p>
          </p:txBody>
        </p:sp>
        <p:sp>
          <p:nvSpPr>
            <p:cNvPr id="50235" name="Rectangle 115"/>
            <p:cNvSpPr>
              <a:spLocks noChangeArrowheads="1"/>
            </p:cNvSpPr>
            <p:nvPr/>
          </p:nvSpPr>
          <p:spPr bwMode="auto">
            <a:xfrm>
              <a:off x="2674" y="2601"/>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36" name="Rectangle 116"/>
            <p:cNvSpPr>
              <a:spLocks noChangeArrowheads="1"/>
            </p:cNvSpPr>
            <p:nvPr/>
          </p:nvSpPr>
          <p:spPr bwMode="auto">
            <a:xfrm>
              <a:off x="2773" y="2650"/>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12</a:t>
              </a:r>
              <a:endParaRPr lang="en-GB" altLang="en-US"/>
            </a:p>
          </p:txBody>
        </p:sp>
        <p:sp>
          <p:nvSpPr>
            <p:cNvPr id="50237" name="Rectangle 117"/>
            <p:cNvSpPr>
              <a:spLocks noChangeArrowheads="1"/>
            </p:cNvSpPr>
            <p:nvPr/>
          </p:nvSpPr>
          <p:spPr bwMode="auto">
            <a:xfrm>
              <a:off x="2896" y="2601"/>
              <a:ext cx="5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a:solidFill>
                    <a:srgbClr val="000000"/>
                  </a:solidFill>
                </a:rPr>
                <a:t> but not</a:t>
              </a:r>
              <a:endParaRPr lang="en-GB" altLang="en-US" sz="1900"/>
            </a:p>
          </p:txBody>
        </p:sp>
        <p:sp>
          <p:nvSpPr>
            <p:cNvPr id="50238" name="Rectangle 118"/>
            <p:cNvSpPr>
              <a:spLocks noChangeArrowheads="1"/>
            </p:cNvSpPr>
            <p:nvPr/>
          </p:nvSpPr>
          <p:spPr bwMode="auto">
            <a:xfrm>
              <a:off x="3374" y="2583"/>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39" name="Rectangle 119"/>
            <p:cNvSpPr>
              <a:spLocks noChangeArrowheads="1"/>
            </p:cNvSpPr>
            <p:nvPr/>
          </p:nvSpPr>
          <p:spPr bwMode="auto">
            <a:xfrm>
              <a:off x="3473" y="2632"/>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21</a:t>
              </a:r>
              <a:endParaRPr lang="en-GB" altLang="en-US"/>
            </a:p>
          </p:txBody>
        </p:sp>
        <p:sp>
          <p:nvSpPr>
            <p:cNvPr id="50240" name="Rectangle 120"/>
            <p:cNvSpPr>
              <a:spLocks noChangeArrowheads="1"/>
            </p:cNvSpPr>
            <p:nvPr/>
          </p:nvSpPr>
          <p:spPr bwMode="auto">
            <a:xfrm>
              <a:off x="3854" y="2601"/>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41" name="Rectangle 121"/>
            <p:cNvSpPr>
              <a:spLocks noChangeArrowheads="1"/>
            </p:cNvSpPr>
            <p:nvPr/>
          </p:nvSpPr>
          <p:spPr bwMode="auto">
            <a:xfrm>
              <a:off x="3953" y="2650"/>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21</a:t>
              </a:r>
              <a:endParaRPr lang="en-GB" altLang="en-US"/>
            </a:p>
          </p:txBody>
        </p:sp>
        <p:sp>
          <p:nvSpPr>
            <p:cNvPr id="50242" name="Rectangle 122"/>
            <p:cNvSpPr>
              <a:spLocks noChangeArrowheads="1"/>
            </p:cNvSpPr>
            <p:nvPr/>
          </p:nvSpPr>
          <p:spPr bwMode="auto">
            <a:xfrm>
              <a:off x="4076" y="2601"/>
              <a:ext cx="2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 T</a:t>
              </a:r>
              <a:endParaRPr lang="en-GB" altLang="en-US"/>
            </a:p>
          </p:txBody>
        </p:sp>
        <p:sp>
          <p:nvSpPr>
            <p:cNvPr id="50243" name="Rectangle 123"/>
            <p:cNvSpPr>
              <a:spLocks noChangeArrowheads="1"/>
            </p:cNvSpPr>
            <p:nvPr/>
          </p:nvSpPr>
          <p:spPr bwMode="auto">
            <a:xfrm>
              <a:off x="4273" y="2650"/>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12</a:t>
              </a:r>
              <a:endParaRPr lang="en-GB" altLang="en-US"/>
            </a:p>
          </p:txBody>
        </p:sp>
        <p:sp>
          <p:nvSpPr>
            <p:cNvPr id="50244" name="Rectangle 130"/>
            <p:cNvSpPr>
              <a:spLocks noChangeArrowheads="1"/>
            </p:cNvSpPr>
            <p:nvPr/>
          </p:nvSpPr>
          <p:spPr bwMode="auto">
            <a:xfrm>
              <a:off x="487" y="2790"/>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45" name="Rectangle 131"/>
            <p:cNvSpPr>
              <a:spLocks noChangeArrowheads="1"/>
            </p:cNvSpPr>
            <p:nvPr/>
          </p:nvSpPr>
          <p:spPr bwMode="auto">
            <a:xfrm>
              <a:off x="586" y="2839"/>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22</a:t>
              </a:r>
              <a:endParaRPr lang="en-GB" altLang="en-US"/>
            </a:p>
          </p:txBody>
        </p:sp>
        <p:sp>
          <p:nvSpPr>
            <p:cNvPr id="50246" name="Rectangle 132"/>
            <p:cNvSpPr>
              <a:spLocks noChangeArrowheads="1"/>
            </p:cNvSpPr>
            <p:nvPr/>
          </p:nvSpPr>
          <p:spPr bwMode="auto">
            <a:xfrm>
              <a:off x="2685" y="2790"/>
              <a:ext cx="13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a:solidFill>
                    <a:srgbClr val="000000"/>
                  </a:solidFill>
                </a:rPr>
                <a:t>no (parent aborted)</a:t>
              </a:r>
              <a:endParaRPr lang="en-GB" altLang="en-US" sz="1900"/>
            </a:p>
          </p:txBody>
        </p:sp>
        <p:sp>
          <p:nvSpPr>
            <p:cNvPr id="50247" name="Rectangle 133"/>
            <p:cNvSpPr>
              <a:spLocks noChangeArrowheads="1"/>
            </p:cNvSpPr>
            <p:nvPr/>
          </p:nvSpPr>
          <p:spPr bwMode="auto">
            <a:xfrm>
              <a:off x="3854" y="2790"/>
              <a:ext cx="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900" i="1">
                  <a:solidFill>
                    <a:srgbClr val="000000"/>
                  </a:solidFill>
                  <a:latin typeface="New York" charset="0"/>
                </a:rPr>
                <a:t>T</a:t>
              </a:r>
              <a:endParaRPr lang="en-GB" altLang="en-US"/>
            </a:p>
          </p:txBody>
        </p:sp>
        <p:sp>
          <p:nvSpPr>
            <p:cNvPr id="50248" name="Rectangle 134"/>
            <p:cNvSpPr>
              <a:spLocks noChangeArrowheads="1"/>
            </p:cNvSpPr>
            <p:nvPr/>
          </p:nvSpPr>
          <p:spPr bwMode="auto">
            <a:xfrm>
              <a:off x="3953" y="2839"/>
              <a:ext cx="1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latin typeface="New York" charset="0"/>
                </a:rPr>
                <a:t>22</a:t>
              </a:r>
              <a:endParaRPr lang="en-GB" altLang="en-US"/>
            </a:p>
          </p:txBody>
        </p:sp>
        <p:sp>
          <p:nvSpPr>
            <p:cNvPr id="50249" name="Line 155"/>
            <p:cNvSpPr>
              <a:spLocks noChangeShapeType="1"/>
            </p:cNvSpPr>
            <p:nvPr/>
          </p:nvSpPr>
          <p:spPr bwMode="auto">
            <a:xfrm>
              <a:off x="332" y="1479"/>
              <a:ext cx="52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50" name="Line 157"/>
            <p:cNvSpPr>
              <a:spLocks noChangeShapeType="1"/>
            </p:cNvSpPr>
            <p:nvPr/>
          </p:nvSpPr>
          <p:spPr bwMode="auto">
            <a:xfrm>
              <a:off x="349" y="1869"/>
              <a:ext cx="52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51" name="Line 158"/>
            <p:cNvSpPr>
              <a:spLocks noChangeShapeType="1"/>
            </p:cNvSpPr>
            <p:nvPr/>
          </p:nvSpPr>
          <p:spPr bwMode="auto">
            <a:xfrm>
              <a:off x="349" y="2996"/>
              <a:ext cx="52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0" name="Rectangle 2"/>
          <p:cNvSpPr txBox="1">
            <a:spLocks noChangeArrowheads="1"/>
          </p:cNvSpPr>
          <p:nvPr/>
        </p:nvSpPr>
        <p:spPr bwMode="auto">
          <a:xfrm>
            <a:off x="548438" y="3762185"/>
            <a:ext cx="8205788" cy="376961"/>
          </a:xfrm>
          <a:prstGeom prst="rect">
            <a:avLst/>
          </a:prstGeom>
          <a:noFill/>
          <a:ln w="9525">
            <a:noFill/>
            <a:miter lim="800000"/>
            <a:headEnd/>
            <a:tailEnd/>
          </a:ln>
        </p:spPr>
        <p:txBody>
          <a:bodyPr anchor="b"/>
          <a:lstStyle/>
          <a:p>
            <a:pPr>
              <a:defRPr/>
            </a:pPr>
            <a:r>
              <a:rPr lang="en-GB" sz="2000" dirty="0">
                <a:solidFill>
                  <a:srgbClr val="FF0000"/>
                </a:solidFill>
                <a:latin typeface="Tahoma" pitchFamily="34" charset="0"/>
                <a:ea typeface="+mn-ea"/>
              </a:rPr>
              <a:t>Information held by coordinators of nested transactions</a:t>
            </a:r>
            <a:endParaRPr kumimoji="1" lang="en-GB" sz="2000" kern="0" dirty="0">
              <a:solidFill>
                <a:srgbClr val="FF0000"/>
              </a:solidFill>
              <a:latin typeface="+mj-lt"/>
              <a:ea typeface="+mj-ea"/>
              <a:cs typeface="+mj-cs"/>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2563976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0"/>
            <a:ext cx="9144000" cy="1143000"/>
          </a:xfrm>
        </p:spPr>
        <p:txBody>
          <a:bodyPr/>
          <a:lstStyle/>
          <a:p>
            <a:r>
              <a:rPr lang="en-GB" altLang="en-US" sz="2900">
                <a:solidFill>
                  <a:srgbClr val="FF0000"/>
                </a:solidFill>
              </a:rPr>
              <a:t/>
            </a:r>
            <a:br>
              <a:rPr lang="en-GB" altLang="en-US" sz="2900">
                <a:solidFill>
                  <a:srgbClr val="FF0000"/>
                </a:solidFill>
              </a:rPr>
            </a:br>
            <a:r>
              <a:rPr lang="en-GB" altLang="en-US" sz="2900" i="1">
                <a:solidFill>
                  <a:srgbClr val="FF0000"/>
                </a:solidFill>
              </a:rPr>
              <a:t>canCommit</a:t>
            </a:r>
            <a:r>
              <a:rPr lang="en-GB" altLang="en-US" sz="2900">
                <a:solidFill>
                  <a:srgbClr val="FF0000"/>
                </a:solidFill>
              </a:rPr>
              <a:t>?for hierarchic two-phase commit protocol</a:t>
            </a:r>
          </a:p>
        </p:txBody>
      </p:sp>
      <p:sp>
        <p:nvSpPr>
          <p:cNvPr id="51203" name="Rectangle 3"/>
          <p:cNvSpPr>
            <a:spLocks noChangeArrowheads="1"/>
          </p:cNvSpPr>
          <p:nvPr/>
        </p:nvSpPr>
        <p:spPr bwMode="auto">
          <a:xfrm>
            <a:off x="479425" y="1200150"/>
            <a:ext cx="7950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i="1"/>
              <a:t>canCommit?(trans, subTrans) -&gt; Yes / No</a:t>
            </a:r>
          </a:p>
          <a:p>
            <a:pPr eaLnBrk="1" hangingPunct="1"/>
            <a:r>
              <a:rPr lang="en-GB" altLang="en-US" i="1"/>
              <a:t>      -&gt;</a:t>
            </a:r>
            <a:r>
              <a:rPr lang="en-GB" altLang="en-US" i="1">
                <a:solidFill>
                  <a:srgbClr val="0070C0"/>
                </a:solidFill>
              </a:rPr>
              <a:t>call from coordinator to participant</a:t>
            </a:r>
            <a:endParaRPr lang="en-GB" altLang="en-US"/>
          </a:p>
          <a:p>
            <a:pPr lvl="1" eaLnBrk="1" hangingPunct="1"/>
            <a:r>
              <a:rPr lang="en-GB" altLang="en-US"/>
              <a:t>-&gt;Call a coordinator to ask coordinator of child subtransaction whether it can commit a subtransaction </a:t>
            </a:r>
            <a:r>
              <a:rPr lang="en-GB" altLang="en-US" i="1"/>
              <a:t>subTrans</a:t>
            </a:r>
            <a:r>
              <a:rPr lang="en-GB" altLang="en-US"/>
              <a:t>. The first argument </a:t>
            </a:r>
            <a:r>
              <a:rPr lang="en-GB" altLang="en-US" i="1"/>
              <a:t>trans</a:t>
            </a:r>
            <a:r>
              <a:rPr lang="en-GB" altLang="en-US"/>
              <a:t> is the transaction identifier of top-level transaction. Participant replies with its vote </a:t>
            </a:r>
            <a:r>
              <a:rPr lang="en-GB" altLang="en-US" i="1"/>
              <a:t>Yes</a:t>
            </a:r>
            <a:r>
              <a:rPr lang="en-GB" altLang="en-US"/>
              <a:t> / </a:t>
            </a:r>
            <a:r>
              <a:rPr lang="en-GB" altLang="en-US" i="1"/>
              <a:t>No</a:t>
            </a:r>
            <a:r>
              <a:rPr lang="en-GB" altLang="en-US"/>
              <a:t>.</a:t>
            </a:r>
          </a:p>
        </p:txBody>
      </p:sp>
      <p:sp>
        <p:nvSpPr>
          <p:cNvPr id="4" name="Rectangle 2"/>
          <p:cNvSpPr txBox="1">
            <a:spLocks noChangeArrowheads="1"/>
          </p:cNvSpPr>
          <p:nvPr/>
        </p:nvSpPr>
        <p:spPr bwMode="auto">
          <a:xfrm>
            <a:off x="546100" y="3287713"/>
            <a:ext cx="8205788" cy="685800"/>
          </a:xfrm>
          <a:prstGeom prst="rect">
            <a:avLst/>
          </a:prstGeom>
          <a:noFill/>
          <a:ln w="9525">
            <a:noFill/>
            <a:miter lim="800000"/>
            <a:headEnd/>
            <a:tailEnd/>
          </a:ln>
        </p:spPr>
        <p:txBody>
          <a:bodyPr anchor="b"/>
          <a:lstStyle/>
          <a:p>
            <a:pPr eaLnBrk="0" hangingPunct="0">
              <a:defRPr/>
            </a:pPr>
            <a:r>
              <a:rPr kumimoji="1" lang="en-GB" sz="2900" kern="0" dirty="0">
                <a:solidFill>
                  <a:srgbClr val="FF0000"/>
                </a:solidFill>
                <a:latin typeface="+mj-lt"/>
                <a:ea typeface="+mj-ea"/>
                <a:cs typeface="+mj-cs"/>
              </a:rPr>
              <a:t/>
            </a:r>
            <a:br>
              <a:rPr kumimoji="1" lang="en-GB" sz="2900" kern="0" dirty="0">
                <a:solidFill>
                  <a:srgbClr val="FF0000"/>
                </a:solidFill>
                <a:latin typeface="+mj-lt"/>
                <a:ea typeface="+mj-ea"/>
                <a:cs typeface="+mj-cs"/>
              </a:rPr>
            </a:br>
            <a:r>
              <a:rPr kumimoji="1" lang="en-GB" sz="2900" i="1" kern="0" dirty="0" err="1">
                <a:solidFill>
                  <a:srgbClr val="FF0000"/>
                </a:solidFill>
                <a:latin typeface="+mj-lt"/>
                <a:ea typeface="+mj-ea"/>
                <a:cs typeface="+mj-cs"/>
              </a:rPr>
              <a:t>canCommit</a:t>
            </a:r>
            <a:r>
              <a:rPr kumimoji="1" lang="en-GB" sz="2900" kern="0" dirty="0">
                <a:solidFill>
                  <a:srgbClr val="FF0000"/>
                </a:solidFill>
                <a:latin typeface="+mj-lt"/>
                <a:ea typeface="+mj-ea"/>
                <a:cs typeface="+mj-cs"/>
              </a:rPr>
              <a:t>? for flat two-phase commit </a:t>
            </a:r>
            <a:r>
              <a:rPr kumimoji="1" lang="en-GB" sz="2900" kern="0" dirty="0" err="1">
                <a:solidFill>
                  <a:srgbClr val="FF0000"/>
                </a:solidFill>
                <a:latin typeface="+mj-lt"/>
                <a:ea typeface="+mj-ea"/>
                <a:cs typeface="+mj-cs"/>
              </a:rPr>
              <a:t>protoco</a:t>
            </a:r>
            <a:endParaRPr kumimoji="1" lang="en-GB" sz="2900" kern="0" dirty="0">
              <a:solidFill>
                <a:srgbClr val="FF0000"/>
              </a:solidFill>
              <a:latin typeface="+mj-lt"/>
              <a:ea typeface="+mj-ea"/>
              <a:cs typeface="+mj-cs"/>
            </a:endParaRPr>
          </a:p>
        </p:txBody>
      </p:sp>
      <p:sp>
        <p:nvSpPr>
          <p:cNvPr id="51205" name="Rectangle 3"/>
          <p:cNvSpPr>
            <a:spLocks noChangeArrowheads="1"/>
          </p:cNvSpPr>
          <p:nvPr/>
        </p:nvSpPr>
        <p:spPr bwMode="auto">
          <a:xfrm>
            <a:off x="457200" y="4024313"/>
            <a:ext cx="77517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i="1"/>
              <a:t>canCommit?(trans, abortList) -&gt; Yes / No</a:t>
            </a:r>
            <a:endParaRPr lang="en-GB" altLang="en-US"/>
          </a:p>
          <a:p>
            <a:pPr lvl="1" eaLnBrk="1" hangingPunct="1"/>
            <a:r>
              <a:rPr lang="en-GB" altLang="en-US"/>
              <a:t>Call from coordinator to participant to ask whether it can commit a transaction. Participant replies with its vote </a:t>
            </a:r>
            <a:r>
              <a:rPr lang="en-GB" altLang="en-US" i="1"/>
              <a:t>Yes</a:t>
            </a:r>
            <a:r>
              <a:rPr lang="en-GB" altLang="en-US"/>
              <a:t> / </a:t>
            </a:r>
            <a:r>
              <a:rPr lang="en-GB" altLang="en-US" i="1"/>
              <a:t>No</a:t>
            </a:r>
            <a:r>
              <a:rPr lang="en-GB" altLang="en-US"/>
              <a:t>.</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793417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551153" y="228600"/>
            <a:ext cx="7772400" cy="715962"/>
          </a:xfrm>
        </p:spPr>
        <p:txBody>
          <a:bodyPr>
            <a:normAutofit fontScale="90000"/>
          </a:bodyPr>
          <a:lstStyle/>
          <a:p>
            <a:pPr algn="l"/>
            <a:r>
              <a:rPr lang="en-IN" altLang="en-US" smtClean="0">
                <a:solidFill>
                  <a:srgbClr val="FF0000"/>
                </a:solidFill>
              </a:rPr>
              <a:t>Transaction </a:t>
            </a:r>
            <a:r>
              <a:rPr lang="en-IN" altLang="en-US">
                <a:solidFill>
                  <a:srgbClr val="FF0000"/>
                </a:solidFill>
              </a:rPr>
              <a:t>Recovery</a:t>
            </a:r>
            <a:endParaRPr lang="en-US" altLang="en-US" dirty="0">
              <a:solidFill>
                <a:srgbClr val="FF0000"/>
              </a:solidFill>
            </a:endParaRPr>
          </a:p>
        </p:txBody>
      </p:sp>
      <p:sp>
        <p:nvSpPr>
          <p:cNvPr id="63491" name="Rectangle 3"/>
          <p:cNvSpPr>
            <a:spLocks noChangeArrowheads="1"/>
          </p:cNvSpPr>
          <p:nvPr/>
        </p:nvSpPr>
        <p:spPr bwMode="auto">
          <a:xfrm>
            <a:off x="273844" y="914400"/>
            <a:ext cx="871775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sz="2400" dirty="0">
                <a:solidFill>
                  <a:srgbClr val="7030A0"/>
                </a:solidFill>
                <a:latin typeface="Tahoma" pitchFamily="34" charset="0"/>
              </a:rPr>
              <a:t>a.  Logging</a:t>
            </a:r>
            <a:r>
              <a:rPr lang="en-GB" sz="1600" dirty="0">
                <a:solidFill>
                  <a:srgbClr val="7030A0"/>
                </a:solidFill>
                <a:latin typeface="Tahoma" pitchFamily="34" charset="0"/>
              </a:rPr>
              <a:t>: </a:t>
            </a:r>
            <a:endParaRPr lang="en-GB" altLang="en-US" sz="2500" dirty="0"/>
          </a:p>
          <a:p>
            <a:pPr marL="342900" indent="-342900" eaLnBrk="1" hangingPunct="1">
              <a:buFont typeface="Arial" charset="0"/>
              <a:buChar char="•"/>
            </a:pPr>
            <a:r>
              <a:rPr lang="en-GB" altLang="en-US" sz="2500" dirty="0"/>
              <a:t>The recovery file represents a log containing the </a:t>
            </a:r>
            <a:r>
              <a:rPr lang="en-GB" altLang="en-US" sz="2500" dirty="0">
                <a:solidFill>
                  <a:srgbClr val="00B0F0"/>
                </a:solidFill>
              </a:rPr>
              <a:t>history of </a:t>
            </a:r>
            <a:r>
              <a:rPr lang="en-GB" altLang="en-US" sz="2500" dirty="0" smtClean="0">
                <a:solidFill>
                  <a:srgbClr val="00B0F0"/>
                </a:solidFill>
              </a:rPr>
              <a:t>all </a:t>
            </a:r>
            <a:r>
              <a:rPr lang="en-GB" altLang="en-US" sz="2500" dirty="0">
                <a:solidFill>
                  <a:srgbClr val="00B0F0"/>
                </a:solidFill>
              </a:rPr>
              <a:t>the transactions performed by a server. </a:t>
            </a:r>
          </a:p>
          <a:p>
            <a:pPr marL="342900" indent="-342900" eaLnBrk="1" hangingPunct="1">
              <a:buFont typeface="Arial" charset="0"/>
              <a:buChar char="•"/>
            </a:pPr>
            <a:endParaRPr lang="en-GB" altLang="en-US" sz="2500" dirty="0"/>
          </a:p>
          <a:p>
            <a:pPr marL="342900" indent="-342900" eaLnBrk="1" hangingPunct="1">
              <a:buFont typeface="Arial" charset="0"/>
              <a:buChar char="•"/>
            </a:pPr>
            <a:r>
              <a:rPr lang="en-GB" altLang="en-US" sz="2500" dirty="0"/>
              <a:t>The history consists of </a:t>
            </a:r>
            <a:r>
              <a:rPr lang="en-GB" altLang="en-US" sz="2500" dirty="0">
                <a:solidFill>
                  <a:srgbClr val="00B0F0"/>
                </a:solidFill>
              </a:rPr>
              <a:t>values of objects, transaction status entries and intentions lists </a:t>
            </a:r>
            <a:r>
              <a:rPr lang="en-GB" altLang="en-US" sz="2500" dirty="0"/>
              <a:t>of transactions. The order of the entries in the </a:t>
            </a:r>
            <a:r>
              <a:rPr lang="en-GB" altLang="en-US" sz="2500" dirty="0">
                <a:solidFill>
                  <a:srgbClr val="00B0F0"/>
                </a:solidFill>
              </a:rPr>
              <a:t>log reflects the order in which transactions have </a:t>
            </a:r>
            <a:r>
              <a:rPr lang="en-GB" altLang="en-US" sz="2500" dirty="0" smtClean="0">
                <a:solidFill>
                  <a:srgbClr val="00B0F0"/>
                </a:solidFill>
              </a:rPr>
              <a:t>Prepared</a:t>
            </a:r>
            <a:r>
              <a:rPr lang="en-GB" altLang="en-US" sz="2500" dirty="0">
                <a:solidFill>
                  <a:srgbClr val="00B0F0"/>
                </a:solidFill>
              </a:rPr>
              <a:t>, committed and aborted at that server.</a:t>
            </a:r>
          </a:p>
          <a:p>
            <a:pPr marL="342900" indent="-342900" eaLnBrk="1" hangingPunct="1">
              <a:buFont typeface="Arial" charset="0"/>
              <a:buChar char="•"/>
            </a:pPr>
            <a:endParaRPr lang="en-GB" altLang="en-US" sz="2500" dirty="0"/>
          </a:p>
          <a:p>
            <a:pPr marL="342900" indent="-342900" eaLnBrk="1" hangingPunct="1">
              <a:buFont typeface="Arial" charset="0"/>
              <a:buChar char="•"/>
            </a:pPr>
            <a:r>
              <a:rPr lang="en-GB" altLang="en-US" sz="2500" dirty="0"/>
              <a:t>Recovery file contain a recent snapshot of the values of all the objects in the server followed by a History of transactions after  the snapshot.  </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404472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76463" y="1024524"/>
            <a:ext cx="8204200" cy="685800"/>
          </a:xfrm>
        </p:spPr>
        <p:txBody>
          <a:bodyPr>
            <a:normAutofit fontScale="90000"/>
          </a:bodyPr>
          <a:lstStyle/>
          <a:p>
            <a:r>
              <a:rPr lang="en-GB" altLang="en-US"/>
              <a:t/>
            </a:r>
            <a:br>
              <a:rPr lang="en-GB" altLang="en-US"/>
            </a:br>
            <a:r>
              <a:rPr lang="en-GB" altLang="en-US"/>
              <a:t>Types of entry in a recovery file</a:t>
            </a:r>
          </a:p>
        </p:txBody>
      </p:sp>
      <p:grpSp>
        <p:nvGrpSpPr>
          <p:cNvPr id="64515" name="Group 55"/>
          <p:cNvGrpSpPr>
            <a:grpSpLocks/>
          </p:cNvGrpSpPr>
          <p:nvPr/>
        </p:nvGrpSpPr>
        <p:grpSpPr bwMode="auto">
          <a:xfrm>
            <a:off x="363539" y="1862138"/>
            <a:ext cx="8399462" cy="2503487"/>
            <a:chOff x="248" y="1173"/>
            <a:chExt cx="6102" cy="1577"/>
          </a:xfrm>
        </p:grpSpPr>
        <p:sp>
          <p:nvSpPr>
            <p:cNvPr id="64517" name="Rectangle 4"/>
            <p:cNvSpPr>
              <a:spLocks noChangeArrowheads="1"/>
            </p:cNvSpPr>
            <p:nvPr/>
          </p:nvSpPr>
          <p:spPr bwMode="auto">
            <a:xfrm>
              <a:off x="296" y="1213"/>
              <a:ext cx="102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i="1">
                  <a:solidFill>
                    <a:srgbClr val="000000"/>
                  </a:solidFill>
                </a:rPr>
                <a:t>Type of entry</a:t>
              </a:r>
              <a:endParaRPr lang="en-GB" altLang="en-US"/>
            </a:p>
          </p:txBody>
        </p:sp>
        <p:sp>
          <p:nvSpPr>
            <p:cNvPr id="64518" name="Rectangle 5"/>
            <p:cNvSpPr>
              <a:spLocks noChangeArrowheads="1"/>
            </p:cNvSpPr>
            <p:nvPr/>
          </p:nvSpPr>
          <p:spPr bwMode="auto">
            <a:xfrm>
              <a:off x="1577" y="1213"/>
              <a:ext cx="244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i="1">
                  <a:solidFill>
                    <a:srgbClr val="000000"/>
                  </a:solidFill>
                </a:rPr>
                <a:t>Description of contents of entry</a:t>
              </a:r>
              <a:endParaRPr lang="en-GB" altLang="en-US"/>
            </a:p>
          </p:txBody>
        </p:sp>
        <p:sp>
          <p:nvSpPr>
            <p:cNvPr id="64519" name="Rectangle 14"/>
            <p:cNvSpPr>
              <a:spLocks noChangeArrowheads="1"/>
            </p:cNvSpPr>
            <p:nvPr/>
          </p:nvSpPr>
          <p:spPr bwMode="auto">
            <a:xfrm>
              <a:off x="296" y="1446"/>
              <a:ext cx="5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a:solidFill>
                    <a:srgbClr val="000000"/>
                  </a:solidFill>
                </a:rPr>
                <a:t>Object</a:t>
              </a:r>
              <a:endParaRPr lang="en-GB" altLang="en-US"/>
            </a:p>
          </p:txBody>
        </p:sp>
        <p:sp>
          <p:nvSpPr>
            <p:cNvPr id="64520" name="Rectangle 15"/>
            <p:cNvSpPr>
              <a:spLocks noChangeArrowheads="1"/>
            </p:cNvSpPr>
            <p:nvPr/>
          </p:nvSpPr>
          <p:spPr bwMode="auto">
            <a:xfrm>
              <a:off x="738" y="1446"/>
              <a:ext cx="1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a:solidFill>
                    <a:srgbClr val="000000"/>
                  </a:solidFill>
                </a:rPr>
                <a:t>  </a:t>
              </a:r>
              <a:endParaRPr lang="en-GB" altLang="en-US"/>
            </a:p>
          </p:txBody>
        </p:sp>
        <p:sp>
          <p:nvSpPr>
            <p:cNvPr id="64521" name="Rectangle 16"/>
            <p:cNvSpPr>
              <a:spLocks noChangeArrowheads="1"/>
            </p:cNvSpPr>
            <p:nvPr/>
          </p:nvSpPr>
          <p:spPr bwMode="auto">
            <a:xfrm>
              <a:off x="1577" y="1446"/>
              <a:ext cx="159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dirty="0">
                  <a:solidFill>
                    <a:srgbClr val="000000"/>
                  </a:solidFill>
                </a:rPr>
                <a:t>A value of an object.</a:t>
              </a:r>
              <a:endParaRPr lang="en-GB" altLang="en-US" dirty="0"/>
            </a:p>
          </p:txBody>
        </p:sp>
        <p:sp>
          <p:nvSpPr>
            <p:cNvPr id="64522" name="Rectangle 25"/>
            <p:cNvSpPr>
              <a:spLocks noChangeArrowheads="1"/>
            </p:cNvSpPr>
            <p:nvPr/>
          </p:nvSpPr>
          <p:spPr bwMode="auto">
            <a:xfrm>
              <a:off x="296" y="1653"/>
              <a:ext cx="139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dirty="0">
                  <a:solidFill>
                    <a:srgbClr val="000000"/>
                  </a:solidFill>
                </a:rPr>
                <a:t>Transaction status</a:t>
              </a:r>
              <a:endParaRPr lang="en-GB" altLang="en-US" dirty="0"/>
            </a:p>
          </p:txBody>
        </p:sp>
        <p:sp>
          <p:nvSpPr>
            <p:cNvPr id="64523" name="Rectangle 27"/>
            <p:cNvSpPr>
              <a:spLocks noChangeArrowheads="1"/>
            </p:cNvSpPr>
            <p:nvPr/>
          </p:nvSpPr>
          <p:spPr bwMode="auto">
            <a:xfrm>
              <a:off x="1577" y="1653"/>
              <a:ext cx="31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a:solidFill>
                    <a:srgbClr val="000000"/>
                  </a:solidFill>
                </a:rPr>
                <a:t>Transaction identifier, transaction status (</a:t>
              </a:r>
              <a:endParaRPr lang="en-GB" altLang="en-US"/>
            </a:p>
          </p:txBody>
        </p:sp>
        <p:sp>
          <p:nvSpPr>
            <p:cNvPr id="64524" name="Rectangle 28"/>
            <p:cNvSpPr>
              <a:spLocks noChangeArrowheads="1"/>
            </p:cNvSpPr>
            <p:nvPr/>
          </p:nvSpPr>
          <p:spPr bwMode="auto">
            <a:xfrm>
              <a:off x="4359" y="1653"/>
              <a:ext cx="6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i="1">
                  <a:solidFill>
                    <a:srgbClr val="000000"/>
                  </a:solidFill>
                </a:rPr>
                <a:t>prepared</a:t>
              </a:r>
              <a:endParaRPr lang="en-GB" altLang="en-US"/>
            </a:p>
          </p:txBody>
        </p:sp>
        <p:sp>
          <p:nvSpPr>
            <p:cNvPr id="64525" name="Rectangle 29"/>
            <p:cNvSpPr>
              <a:spLocks noChangeArrowheads="1"/>
            </p:cNvSpPr>
            <p:nvPr/>
          </p:nvSpPr>
          <p:spPr bwMode="auto">
            <a:xfrm>
              <a:off x="4960" y="1653"/>
              <a:ext cx="1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a:solidFill>
                    <a:srgbClr val="000000"/>
                  </a:solidFill>
                </a:rPr>
                <a:t>, </a:t>
              </a:r>
              <a:endParaRPr lang="en-GB" altLang="en-US"/>
            </a:p>
          </p:txBody>
        </p:sp>
        <p:sp>
          <p:nvSpPr>
            <p:cNvPr id="64526" name="Rectangle 30"/>
            <p:cNvSpPr>
              <a:spLocks noChangeArrowheads="1"/>
            </p:cNvSpPr>
            <p:nvPr/>
          </p:nvSpPr>
          <p:spPr bwMode="auto">
            <a:xfrm>
              <a:off x="5055" y="1653"/>
              <a:ext cx="8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i="1">
                  <a:solidFill>
                    <a:srgbClr val="000000"/>
                  </a:solidFill>
                </a:rPr>
                <a:t>committed</a:t>
              </a:r>
              <a:endParaRPr lang="en-GB" altLang="en-US"/>
            </a:p>
          </p:txBody>
        </p:sp>
        <p:sp>
          <p:nvSpPr>
            <p:cNvPr id="64527" name="Rectangle 32"/>
            <p:cNvSpPr>
              <a:spLocks noChangeArrowheads="1"/>
            </p:cNvSpPr>
            <p:nvPr/>
          </p:nvSpPr>
          <p:spPr bwMode="auto">
            <a:xfrm>
              <a:off x="1577" y="1827"/>
              <a:ext cx="5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i="1" dirty="0">
                  <a:solidFill>
                    <a:srgbClr val="000000"/>
                  </a:solidFill>
                </a:rPr>
                <a:t>aborted</a:t>
              </a:r>
              <a:endParaRPr lang="en-GB" altLang="en-US" dirty="0"/>
            </a:p>
          </p:txBody>
        </p:sp>
        <p:sp>
          <p:nvSpPr>
            <p:cNvPr id="64528" name="Rectangle 33"/>
            <p:cNvSpPr>
              <a:spLocks noChangeArrowheads="1"/>
            </p:cNvSpPr>
            <p:nvPr/>
          </p:nvSpPr>
          <p:spPr bwMode="auto">
            <a:xfrm>
              <a:off x="2083" y="1827"/>
              <a:ext cx="382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dirty="0">
                  <a:solidFill>
                    <a:srgbClr val="000000"/>
                  </a:solidFill>
                </a:rPr>
                <a:t>)  and other status values used for the two-phase</a:t>
              </a:r>
              <a:endParaRPr lang="en-GB" altLang="en-US" dirty="0"/>
            </a:p>
          </p:txBody>
        </p:sp>
        <p:sp>
          <p:nvSpPr>
            <p:cNvPr id="64529" name="Rectangle 34"/>
            <p:cNvSpPr>
              <a:spLocks noChangeArrowheads="1"/>
            </p:cNvSpPr>
            <p:nvPr/>
          </p:nvSpPr>
          <p:spPr bwMode="auto">
            <a:xfrm>
              <a:off x="1577" y="2001"/>
              <a:ext cx="13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a:solidFill>
                    <a:srgbClr val="000000"/>
                  </a:solidFill>
                </a:rPr>
                <a:t>commit protocol.</a:t>
              </a:r>
              <a:endParaRPr lang="en-GB" altLang="en-US"/>
            </a:p>
          </p:txBody>
        </p:sp>
        <p:sp>
          <p:nvSpPr>
            <p:cNvPr id="64530" name="Rectangle 35"/>
            <p:cNvSpPr>
              <a:spLocks noChangeArrowheads="1"/>
            </p:cNvSpPr>
            <p:nvPr/>
          </p:nvSpPr>
          <p:spPr bwMode="auto">
            <a:xfrm>
              <a:off x="2699" y="2001"/>
              <a:ext cx="1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a:solidFill>
                    <a:srgbClr val="000000"/>
                  </a:solidFill>
                </a:rPr>
                <a:t>  </a:t>
              </a:r>
              <a:endParaRPr lang="en-GB" altLang="en-US"/>
            </a:p>
          </p:txBody>
        </p:sp>
        <p:sp>
          <p:nvSpPr>
            <p:cNvPr id="64531" name="Rectangle 39"/>
            <p:cNvSpPr>
              <a:spLocks noChangeArrowheads="1"/>
            </p:cNvSpPr>
            <p:nvPr/>
          </p:nvSpPr>
          <p:spPr bwMode="auto">
            <a:xfrm>
              <a:off x="296" y="2208"/>
              <a:ext cx="10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dirty="0">
                  <a:solidFill>
                    <a:srgbClr val="000000"/>
                  </a:solidFill>
                </a:rPr>
                <a:t>Intentions list</a:t>
              </a:r>
              <a:endParaRPr lang="en-GB" altLang="en-US" dirty="0"/>
            </a:p>
          </p:txBody>
        </p:sp>
        <p:sp>
          <p:nvSpPr>
            <p:cNvPr id="64532" name="Rectangle 40"/>
            <p:cNvSpPr>
              <a:spLocks noChangeArrowheads="1"/>
            </p:cNvSpPr>
            <p:nvPr/>
          </p:nvSpPr>
          <p:spPr bwMode="auto">
            <a:xfrm>
              <a:off x="1577" y="2208"/>
              <a:ext cx="45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a:solidFill>
                    <a:srgbClr val="000000"/>
                  </a:solidFill>
                </a:rPr>
                <a:t>Transaction identifier and a sequence of intentions, each of</a:t>
              </a:r>
              <a:endParaRPr lang="en-GB" altLang="en-US"/>
            </a:p>
          </p:txBody>
        </p:sp>
        <p:sp>
          <p:nvSpPr>
            <p:cNvPr id="64533" name="Rectangle 41"/>
            <p:cNvSpPr>
              <a:spLocks noChangeArrowheads="1"/>
            </p:cNvSpPr>
            <p:nvPr/>
          </p:nvSpPr>
          <p:spPr bwMode="auto">
            <a:xfrm>
              <a:off x="1577" y="2382"/>
              <a:ext cx="47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dirty="0">
                  <a:solidFill>
                    <a:srgbClr val="000000"/>
                  </a:solidFill>
                </a:rPr>
                <a:t>which consists of &lt;identifier of object&gt;, &lt;position in recovery</a:t>
              </a:r>
              <a:endParaRPr lang="en-GB" altLang="en-US" dirty="0"/>
            </a:p>
          </p:txBody>
        </p:sp>
        <p:sp>
          <p:nvSpPr>
            <p:cNvPr id="64534" name="Rectangle 42"/>
            <p:cNvSpPr>
              <a:spLocks noChangeArrowheads="1"/>
            </p:cNvSpPr>
            <p:nvPr/>
          </p:nvSpPr>
          <p:spPr bwMode="auto">
            <a:xfrm>
              <a:off x="1577" y="2556"/>
              <a:ext cx="18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dirty="0">
                  <a:solidFill>
                    <a:srgbClr val="000000"/>
                  </a:solidFill>
                </a:rPr>
                <a:t>file of value of object&gt;.</a:t>
              </a:r>
              <a:endParaRPr lang="en-GB" altLang="en-US" dirty="0"/>
            </a:p>
          </p:txBody>
        </p:sp>
        <p:sp>
          <p:nvSpPr>
            <p:cNvPr id="64535" name="Rectangle 43"/>
            <p:cNvSpPr>
              <a:spLocks noChangeArrowheads="1"/>
            </p:cNvSpPr>
            <p:nvPr/>
          </p:nvSpPr>
          <p:spPr bwMode="auto">
            <a:xfrm>
              <a:off x="3142" y="2556"/>
              <a:ext cx="1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2000">
                  <a:solidFill>
                    <a:srgbClr val="000000"/>
                  </a:solidFill>
                </a:rPr>
                <a:t>  </a:t>
              </a:r>
              <a:endParaRPr lang="en-GB" altLang="en-US"/>
            </a:p>
          </p:txBody>
        </p:sp>
        <p:sp>
          <p:nvSpPr>
            <p:cNvPr id="64536" name="Line 52"/>
            <p:cNvSpPr>
              <a:spLocks noChangeShapeType="1"/>
            </p:cNvSpPr>
            <p:nvPr/>
          </p:nvSpPr>
          <p:spPr bwMode="auto">
            <a:xfrm>
              <a:off x="270" y="1420"/>
              <a:ext cx="55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7" name="Line 53"/>
            <p:cNvSpPr>
              <a:spLocks noChangeShapeType="1"/>
            </p:cNvSpPr>
            <p:nvPr/>
          </p:nvSpPr>
          <p:spPr bwMode="auto">
            <a:xfrm>
              <a:off x="248" y="2747"/>
              <a:ext cx="55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8" name="Line 54"/>
            <p:cNvSpPr>
              <a:spLocks noChangeShapeType="1"/>
            </p:cNvSpPr>
            <p:nvPr/>
          </p:nvSpPr>
          <p:spPr bwMode="auto">
            <a:xfrm>
              <a:off x="259" y="1173"/>
              <a:ext cx="55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4516" name="Rectangle 25"/>
          <p:cNvSpPr>
            <a:spLocks noChangeArrowheads="1"/>
          </p:cNvSpPr>
          <p:nvPr/>
        </p:nvSpPr>
        <p:spPr bwMode="auto">
          <a:xfrm>
            <a:off x="184484" y="233531"/>
            <a:ext cx="4867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IN" altLang="en-US" sz="3200" dirty="0">
                <a:solidFill>
                  <a:srgbClr val="FF0000"/>
                </a:solidFill>
              </a:rPr>
              <a:t>Transaction Recovery</a:t>
            </a:r>
            <a:endParaRPr lang="en-US" altLang="en-US" sz="3200" dirty="0">
              <a:solidFill>
                <a:srgbClr val="FF0000"/>
              </a:solidFill>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09684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29518" y="1066800"/>
            <a:ext cx="8469313" cy="4419600"/>
          </a:xfrm>
        </p:spPr>
      </p:pic>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Arial" charset="0"/>
                <a:cs typeface="Arial" charset="0"/>
              </a:defRPr>
            </a:lvl1pPr>
            <a:lvl2pPr marL="742950" indent="-285750">
              <a:defRPr>
                <a:solidFill>
                  <a:schemeClr val="tx1"/>
                </a:solidFill>
                <a:latin typeface="Tahoma" charset="0"/>
                <a:ea typeface="Arial" charset="0"/>
                <a:cs typeface="Arial" charset="0"/>
              </a:defRPr>
            </a:lvl2pPr>
            <a:lvl3pPr marL="1143000" indent="-228600">
              <a:defRPr>
                <a:solidFill>
                  <a:schemeClr val="tx1"/>
                </a:solidFill>
                <a:latin typeface="Tahoma" charset="0"/>
                <a:ea typeface="Arial" charset="0"/>
                <a:cs typeface="Arial" charset="0"/>
              </a:defRPr>
            </a:lvl3pPr>
            <a:lvl4pPr marL="1600200" indent="-228600">
              <a:defRPr>
                <a:solidFill>
                  <a:schemeClr val="tx1"/>
                </a:solidFill>
                <a:latin typeface="Tahoma" charset="0"/>
                <a:ea typeface="Arial" charset="0"/>
                <a:cs typeface="Arial" charset="0"/>
              </a:defRPr>
            </a:lvl4pPr>
            <a:lvl5pPr marL="2057400" indent="-22860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fld id="{0E5F90A7-D9B3-8246-8FB6-6B24573BC8B5}" type="slidenum">
              <a:rPr lang="en-US" altLang="en-US">
                <a:solidFill>
                  <a:schemeClr val="tx2"/>
                </a:solidFill>
              </a:rPr>
              <a:pPr/>
              <a:t>5</a:t>
            </a:fld>
            <a:endParaRPr lang="en-US" altLang="en-US">
              <a:solidFill>
                <a:schemeClr val="tx2"/>
              </a:solidFill>
            </a:endParaRPr>
          </a:p>
        </p:txBody>
      </p:sp>
      <p:sp>
        <p:nvSpPr>
          <p:cNvPr id="5" name="Rectangle 2"/>
          <p:cNvSpPr>
            <a:spLocks noGrp="1" noChangeArrowheads="1"/>
          </p:cNvSpPr>
          <p:nvPr>
            <p:ph type="title"/>
          </p:nvPr>
        </p:nvSpPr>
        <p:spPr>
          <a:xfrm>
            <a:off x="591472" y="152400"/>
            <a:ext cx="8083296" cy="563562"/>
          </a:xfrm>
        </p:spPr>
        <p:txBody>
          <a:bodyPr>
            <a:normAutofit fontScale="90000"/>
          </a:bodyPr>
          <a:lstStyle/>
          <a:p>
            <a:pPr eaLnBrk="1" hangingPunct="1"/>
            <a:r>
              <a:rPr lang="en-US" altLang="en-US">
                <a:solidFill>
                  <a:srgbClr val="FF0000"/>
                </a:solidFill>
              </a:rPr>
              <a:t>TRANSACTION &amp; NESTED TRANSACTION</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664836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81000" y="-152400"/>
            <a:ext cx="8229600" cy="838200"/>
          </a:xfrm>
        </p:spPr>
        <p:txBody>
          <a:bodyPr>
            <a:normAutofit fontScale="90000"/>
          </a:bodyPr>
          <a:lstStyle/>
          <a:p>
            <a:pPr algn="l"/>
            <a:r>
              <a:rPr lang="en-GB" altLang="en-US">
                <a:solidFill>
                  <a:srgbClr val="FF0000"/>
                </a:solidFill>
              </a:rPr>
              <a:t/>
            </a:r>
            <a:br>
              <a:rPr lang="en-GB" altLang="en-US">
                <a:solidFill>
                  <a:srgbClr val="FF0000"/>
                </a:solidFill>
              </a:rPr>
            </a:br>
            <a:r>
              <a:rPr lang="en-GB" altLang="en-US">
                <a:solidFill>
                  <a:srgbClr val="FF0000"/>
                </a:solidFill>
              </a:rPr>
              <a:t>Log for banking service</a:t>
            </a:r>
          </a:p>
        </p:txBody>
      </p:sp>
      <p:grpSp>
        <p:nvGrpSpPr>
          <p:cNvPr id="65539" name="Group 228"/>
          <p:cNvGrpSpPr>
            <a:grpSpLocks/>
          </p:cNvGrpSpPr>
          <p:nvPr/>
        </p:nvGrpSpPr>
        <p:grpSpPr bwMode="auto">
          <a:xfrm>
            <a:off x="428625" y="838200"/>
            <a:ext cx="8251825" cy="1447800"/>
            <a:chOff x="293" y="1185"/>
            <a:chExt cx="5631" cy="1333"/>
          </a:xfrm>
        </p:grpSpPr>
        <p:sp>
          <p:nvSpPr>
            <p:cNvPr id="65554" name="Rectangle 5"/>
            <p:cNvSpPr>
              <a:spLocks noChangeArrowheads="1"/>
            </p:cNvSpPr>
            <p:nvPr/>
          </p:nvSpPr>
          <p:spPr bwMode="auto">
            <a:xfrm>
              <a:off x="336" y="1185"/>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555" name="Rectangle 6"/>
            <p:cNvSpPr>
              <a:spLocks noChangeArrowheads="1"/>
            </p:cNvSpPr>
            <p:nvPr/>
          </p:nvSpPr>
          <p:spPr bwMode="auto">
            <a:xfrm>
              <a:off x="409" y="1221"/>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0</a:t>
              </a:r>
              <a:endParaRPr lang="en-GB" altLang="en-US"/>
            </a:p>
          </p:txBody>
        </p:sp>
        <p:sp>
          <p:nvSpPr>
            <p:cNvPr id="65556" name="Rectangle 7"/>
            <p:cNvSpPr>
              <a:spLocks noChangeArrowheads="1"/>
            </p:cNvSpPr>
            <p:nvPr/>
          </p:nvSpPr>
          <p:spPr bwMode="auto">
            <a:xfrm>
              <a:off x="1978" y="1185"/>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557" name="Rectangle 8"/>
            <p:cNvSpPr>
              <a:spLocks noChangeArrowheads="1"/>
            </p:cNvSpPr>
            <p:nvPr/>
          </p:nvSpPr>
          <p:spPr bwMode="auto">
            <a:xfrm>
              <a:off x="2051" y="1221"/>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1</a:t>
              </a:r>
              <a:endParaRPr lang="en-GB" altLang="en-US"/>
            </a:p>
          </p:txBody>
        </p:sp>
        <p:sp>
          <p:nvSpPr>
            <p:cNvPr id="65558" name="Rectangle 9"/>
            <p:cNvSpPr>
              <a:spLocks noChangeArrowheads="1"/>
            </p:cNvSpPr>
            <p:nvPr/>
          </p:nvSpPr>
          <p:spPr bwMode="auto">
            <a:xfrm>
              <a:off x="2525" y="1185"/>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559" name="Rectangle 10"/>
            <p:cNvSpPr>
              <a:spLocks noChangeArrowheads="1"/>
            </p:cNvSpPr>
            <p:nvPr/>
          </p:nvSpPr>
          <p:spPr bwMode="auto">
            <a:xfrm>
              <a:off x="2598" y="1221"/>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2</a:t>
              </a:r>
              <a:endParaRPr lang="en-GB" altLang="en-US"/>
            </a:p>
          </p:txBody>
        </p:sp>
        <p:sp>
          <p:nvSpPr>
            <p:cNvPr id="65560" name="Rectangle 11"/>
            <p:cNvSpPr>
              <a:spLocks noChangeArrowheads="1"/>
            </p:cNvSpPr>
            <p:nvPr/>
          </p:nvSpPr>
          <p:spPr bwMode="auto">
            <a:xfrm>
              <a:off x="3073" y="1185"/>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561" name="Rectangle 12"/>
            <p:cNvSpPr>
              <a:spLocks noChangeArrowheads="1"/>
            </p:cNvSpPr>
            <p:nvPr/>
          </p:nvSpPr>
          <p:spPr bwMode="auto">
            <a:xfrm>
              <a:off x="3146" y="1221"/>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3</a:t>
              </a:r>
              <a:endParaRPr lang="en-GB" altLang="en-US"/>
            </a:p>
          </p:txBody>
        </p:sp>
        <p:sp>
          <p:nvSpPr>
            <p:cNvPr id="65562" name="Rectangle 13"/>
            <p:cNvSpPr>
              <a:spLocks noChangeArrowheads="1"/>
            </p:cNvSpPr>
            <p:nvPr/>
          </p:nvSpPr>
          <p:spPr bwMode="auto">
            <a:xfrm>
              <a:off x="3620" y="1185"/>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563" name="Rectangle 14"/>
            <p:cNvSpPr>
              <a:spLocks noChangeArrowheads="1"/>
            </p:cNvSpPr>
            <p:nvPr/>
          </p:nvSpPr>
          <p:spPr bwMode="auto">
            <a:xfrm>
              <a:off x="3693" y="1221"/>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4</a:t>
              </a:r>
              <a:endParaRPr lang="en-GB" altLang="en-US"/>
            </a:p>
          </p:txBody>
        </p:sp>
        <p:sp>
          <p:nvSpPr>
            <p:cNvPr id="65564" name="Rectangle 15"/>
            <p:cNvSpPr>
              <a:spLocks noChangeArrowheads="1"/>
            </p:cNvSpPr>
            <p:nvPr/>
          </p:nvSpPr>
          <p:spPr bwMode="auto">
            <a:xfrm>
              <a:off x="4277" y="1185"/>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565" name="Rectangle 16"/>
            <p:cNvSpPr>
              <a:spLocks noChangeArrowheads="1"/>
            </p:cNvSpPr>
            <p:nvPr/>
          </p:nvSpPr>
          <p:spPr bwMode="auto">
            <a:xfrm>
              <a:off x="4350" y="1221"/>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5</a:t>
              </a:r>
              <a:endParaRPr lang="en-GB" altLang="en-US"/>
            </a:p>
          </p:txBody>
        </p:sp>
        <p:sp>
          <p:nvSpPr>
            <p:cNvPr id="65566" name="Rectangle 17"/>
            <p:cNvSpPr>
              <a:spLocks noChangeArrowheads="1"/>
            </p:cNvSpPr>
            <p:nvPr/>
          </p:nvSpPr>
          <p:spPr bwMode="auto">
            <a:xfrm>
              <a:off x="4825" y="1185"/>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567" name="Rectangle 18"/>
            <p:cNvSpPr>
              <a:spLocks noChangeArrowheads="1"/>
            </p:cNvSpPr>
            <p:nvPr/>
          </p:nvSpPr>
          <p:spPr bwMode="auto">
            <a:xfrm>
              <a:off x="4898" y="1221"/>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6</a:t>
              </a:r>
              <a:endParaRPr lang="en-GB" altLang="en-US"/>
            </a:p>
          </p:txBody>
        </p:sp>
        <p:sp>
          <p:nvSpPr>
            <p:cNvPr id="65568" name="Rectangle 19"/>
            <p:cNvSpPr>
              <a:spLocks noChangeArrowheads="1"/>
            </p:cNvSpPr>
            <p:nvPr/>
          </p:nvSpPr>
          <p:spPr bwMode="auto">
            <a:xfrm>
              <a:off x="5372" y="1185"/>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569" name="Rectangle 20"/>
            <p:cNvSpPr>
              <a:spLocks noChangeArrowheads="1"/>
            </p:cNvSpPr>
            <p:nvPr/>
          </p:nvSpPr>
          <p:spPr bwMode="auto">
            <a:xfrm>
              <a:off x="5445" y="1221"/>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7</a:t>
              </a:r>
              <a:endParaRPr lang="en-GB" altLang="en-US"/>
            </a:p>
          </p:txBody>
        </p:sp>
        <p:sp>
          <p:nvSpPr>
            <p:cNvPr id="65570" name="Rectangle 22"/>
            <p:cNvSpPr>
              <a:spLocks noChangeArrowheads="1"/>
            </p:cNvSpPr>
            <p:nvPr/>
          </p:nvSpPr>
          <p:spPr bwMode="auto">
            <a:xfrm>
              <a:off x="865" y="1223"/>
              <a:ext cx="13"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65571" name="Rectangle 23"/>
            <p:cNvSpPr>
              <a:spLocks noChangeArrowheads="1"/>
            </p:cNvSpPr>
            <p:nvPr/>
          </p:nvSpPr>
          <p:spPr bwMode="auto">
            <a:xfrm>
              <a:off x="1413"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65572" name="Rectangle 24"/>
            <p:cNvSpPr>
              <a:spLocks noChangeArrowheads="1"/>
            </p:cNvSpPr>
            <p:nvPr/>
          </p:nvSpPr>
          <p:spPr bwMode="auto">
            <a:xfrm>
              <a:off x="1960"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65573" name="Rectangle 25"/>
            <p:cNvSpPr>
              <a:spLocks noChangeArrowheads="1"/>
            </p:cNvSpPr>
            <p:nvPr/>
          </p:nvSpPr>
          <p:spPr bwMode="auto">
            <a:xfrm>
              <a:off x="2508"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65574" name="Rectangle 26"/>
            <p:cNvSpPr>
              <a:spLocks noChangeArrowheads="1"/>
            </p:cNvSpPr>
            <p:nvPr/>
          </p:nvSpPr>
          <p:spPr bwMode="auto">
            <a:xfrm>
              <a:off x="3055"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65575" name="Rectangle 27"/>
            <p:cNvSpPr>
              <a:spLocks noChangeArrowheads="1"/>
            </p:cNvSpPr>
            <p:nvPr/>
          </p:nvSpPr>
          <p:spPr bwMode="auto">
            <a:xfrm>
              <a:off x="3603"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65576" name="Rectangle 28"/>
            <p:cNvSpPr>
              <a:spLocks noChangeArrowheads="1"/>
            </p:cNvSpPr>
            <p:nvPr/>
          </p:nvSpPr>
          <p:spPr bwMode="auto">
            <a:xfrm>
              <a:off x="4259" y="1223"/>
              <a:ext cx="13"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65577" name="Rectangle 29"/>
            <p:cNvSpPr>
              <a:spLocks noChangeArrowheads="1"/>
            </p:cNvSpPr>
            <p:nvPr/>
          </p:nvSpPr>
          <p:spPr bwMode="auto">
            <a:xfrm>
              <a:off x="4807"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65578" name="Rectangle 30"/>
            <p:cNvSpPr>
              <a:spLocks noChangeArrowheads="1"/>
            </p:cNvSpPr>
            <p:nvPr/>
          </p:nvSpPr>
          <p:spPr bwMode="auto">
            <a:xfrm>
              <a:off x="5354"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endParaRPr lang="en-US" altLang="en-US"/>
            </a:p>
          </p:txBody>
        </p:sp>
        <p:sp>
          <p:nvSpPr>
            <p:cNvPr id="65579" name="Rectangle 32"/>
            <p:cNvSpPr>
              <a:spLocks noChangeArrowheads="1"/>
            </p:cNvSpPr>
            <p:nvPr/>
          </p:nvSpPr>
          <p:spPr bwMode="auto">
            <a:xfrm>
              <a:off x="336" y="1375"/>
              <a:ext cx="4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Object:</a:t>
              </a:r>
              <a:endParaRPr lang="en-GB" altLang="en-US"/>
            </a:p>
          </p:txBody>
        </p:sp>
        <p:sp>
          <p:nvSpPr>
            <p:cNvPr id="65580" name="Rectangle 33"/>
            <p:cNvSpPr>
              <a:spLocks noChangeArrowheads="1"/>
            </p:cNvSpPr>
            <p:nvPr/>
          </p:nvSpPr>
          <p:spPr bwMode="auto">
            <a:xfrm>
              <a:off x="713" y="1375"/>
              <a:ext cx="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A</a:t>
              </a:r>
              <a:endParaRPr lang="en-GB" altLang="en-US"/>
            </a:p>
          </p:txBody>
        </p:sp>
        <p:sp>
          <p:nvSpPr>
            <p:cNvPr id="65581" name="Rectangle 34"/>
            <p:cNvSpPr>
              <a:spLocks noChangeArrowheads="1"/>
            </p:cNvSpPr>
            <p:nvPr/>
          </p:nvSpPr>
          <p:spPr bwMode="auto">
            <a:xfrm>
              <a:off x="883" y="1375"/>
              <a:ext cx="4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Object:</a:t>
              </a:r>
              <a:endParaRPr lang="en-GB" altLang="en-US"/>
            </a:p>
          </p:txBody>
        </p:sp>
        <p:sp>
          <p:nvSpPr>
            <p:cNvPr id="65582" name="Rectangle 35"/>
            <p:cNvSpPr>
              <a:spLocks noChangeArrowheads="1"/>
            </p:cNvSpPr>
            <p:nvPr/>
          </p:nvSpPr>
          <p:spPr bwMode="auto">
            <a:xfrm>
              <a:off x="1260" y="1375"/>
              <a:ext cx="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B</a:t>
              </a:r>
              <a:endParaRPr lang="en-GB" altLang="en-US"/>
            </a:p>
          </p:txBody>
        </p:sp>
        <p:sp>
          <p:nvSpPr>
            <p:cNvPr id="65583" name="Rectangle 36"/>
            <p:cNvSpPr>
              <a:spLocks noChangeArrowheads="1"/>
            </p:cNvSpPr>
            <p:nvPr/>
          </p:nvSpPr>
          <p:spPr bwMode="auto">
            <a:xfrm>
              <a:off x="1431" y="1375"/>
              <a:ext cx="4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dirty="0">
                  <a:solidFill>
                    <a:srgbClr val="000000"/>
                  </a:solidFill>
                </a:rPr>
                <a:t>Object:</a:t>
              </a:r>
              <a:endParaRPr lang="en-GB" altLang="en-US" dirty="0"/>
            </a:p>
          </p:txBody>
        </p:sp>
        <p:sp>
          <p:nvSpPr>
            <p:cNvPr id="65584" name="Rectangle 37"/>
            <p:cNvSpPr>
              <a:spLocks noChangeArrowheads="1"/>
            </p:cNvSpPr>
            <p:nvPr/>
          </p:nvSpPr>
          <p:spPr bwMode="auto">
            <a:xfrm>
              <a:off x="1808" y="137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C</a:t>
              </a:r>
              <a:endParaRPr lang="en-GB" altLang="en-US"/>
            </a:p>
          </p:txBody>
        </p:sp>
        <p:sp>
          <p:nvSpPr>
            <p:cNvPr id="65585" name="Rectangle 38"/>
            <p:cNvSpPr>
              <a:spLocks noChangeArrowheads="1"/>
            </p:cNvSpPr>
            <p:nvPr/>
          </p:nvSpPr>
          <p:spPr bwMode="auto">
            <a:xfrm>
              <a:off x="1978" y="1375"/>
              <a:ext cx="4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Object:</a:t>
              </a:r>
              <a:endParaRPr lang="en-GB" altLang="en-US"/>
            </a:p>
          </p:txBody>
        </p:sp>
        <p:sp>
          <p:nvSpPr>
            <p:cNvPr id="65586" name="Rectangle 39"/>
            <p:cNvSpPr>
              <a:spLocks noChangeArrowheads="1"/>
            </p:cNvSpPr>
            <p:nvPr/>
          </p:nvSpPr>
          <p:spPr bwMode="auto">
            <a:xfrm>
              <a:off x="2355" y="1375"/>
              <a:ext cx="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A</a:t>
              </a:r>
              <a:endParaRPr lang="en-GB" altLang="en-US"/>
            </a:p>
          </p:txBody>
        </p:sp>
        <p:sp>
          <p:nvSpPr>
            <p:cNvPr id="65587" name="Rectangle 40"/>
            <p:cNvSpPr>
              <a:spLocks noChangeArrowheads="1"/>
            </p:cNvSpPr>
            <p:nvPr/>
          </p:nvSpPr>
          <p:spPr bwMode="auto">
            <a:xfrm>
              <a:off x="2525" y="1375"/>
              <a:ext cx="4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Object:</a:t>
              </a:r>
              <a:endParaRPr lang="en-GB" altLang="en-US"/>
            </a:p>
          </p:txBody>
        </p:sp>
        <p:sp>
          <p:nvSpPr>
            <p:cNvPr id="65588" name="Rectangle 41"/>
            <p:cNvSpPr>
              <a:spLocks noChangeArrowheads="1"/>
            </p:cNvSpPr>
            <p:nvPr/>
          </p:nvSpPr>
          <p:spPr bwMode="auto">
            <a:xfrm>
              <a:off x="2903" y="1375"/>
              <a:ext cx="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B</a:t>
              </a:r>
              <a:endParaRPr lang="en-GB" altLang="en-US"/>
            </a:p>
          </p:txBody>
        </p:sp>
        <p:sp>
          <p:nvSpPr>
            <p:cNvPr id="65589" name="Rectangle 42"/>
            <p:cNvSpPr>
              <a:spLocks noChangeArrowheads="1"/>
            </p:cNvSpPr>
            <p:nvPr/>
          </p:nvSpPr>
          <p:spPr bwMode="auto">
            <a:xfrm>
              <a:off x="3073" y="1375"/>
              <a:ext cx="4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 Trans:</a:t>
              </a:r>
              <a:endParaRPr lang="en-GB" altLang="en-US"/>
            </a:p>
          </p:txBody>
        </p:sp>
        <p:sp>
          <p:nvSpPr>
            <p:cNvPr id="65590" name="Rectangle 43"/>
            <p:cNvSpPr>
              <a:spLocks noChangeArrowheads="1"/>
            </p:cNvSpPr>
            <p:nvPr/>
          </p:nvSpPr>
          <p:spPr bwMode="auto">
            <a:xfrm>
              <a:off x="3426" y="1375"/>
              <a:ext cx="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T</a:t>
              </a:r>
              <a:endParaRPr lang="en-GB" altLang="en-US"/>
            </a:p>
          </p:txBody>
        </p:sp>
        <p:sp>
          <p:nvSpPr>
            <p:cNvPr id="65591" name="Rectangle 44"/>
            <p:cNvSpPr>
              <a:spLocks noChangeArrowheads="1"/>
            </p:cNvSpPr>
            <p:nvPr/>
          </p:nvSpPr>
          <p:spPr bwMode="auto">
            <a:xfrm>
              <a:off x="3620" y="1375"/>
              <a:ext cx="4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 Trans:</a:t>
              </a:r>
              <a:endParaRPr lang="en-GB" altLang="en-US"/>
            </a:p>
          </p:txBody>
        </p:sp>
        <p:sp>
          <p:nvSpPr>
            <p:cNvPr id="65592" name="Rectangle 45"/>
            <p:cNvSpPr>
              <a:spLocks noChangeArrowheads="1"/>
            </p:cNvSpPr>
            <p:nvPr/>
          </p:nvSpPr>
          <p:spPr bwMode="auto">
            <a:xfrm>
              <a:off x="3973" y="1375"/>
              <a:ext cx="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T</a:t>
              </a:r>
              <a:endParaRPr lang="en-GB" altLang="en-US"/>
            </a:p>
          </p:txBody>
        </p:sp>
        <p:sp>
          <p:nvSpPr>
            <p:cNvPr id="65593" name="Rectangle 46"/>
            <p:cNvSpPr>
              <a:spLocks noChangeArrowheads="1"/>
            </p:cNvSpPr>
            <p:nvPr/>
          </p:nvSpPr>
          <p:spPr bwMode="auto">
            <a:xfrm>
              <a:off x="4277" y="1375"/>
              <a:ext cx="4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Object:</a:t>
              </a:r>
              <a:endParaRPr lang="en-GB" altLang="en-US"/>
            </a:p>
          </p:txBody>
        </p:sp>
        <p:sp>
          <p:nvSpPr>
            <p:cNvPr id="65594" name="Rectangle 47"/>
            <p:cNvSpPr>
              <a:spLocks noChangeArrowheads="1"/>
            </p:cNvSpPr>
            <p:nvPr/>
          </p:nvSpPr>
          <p:spPr bwMode="auto">
            <a:xfrm>
              <a:off x="4654" y="137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C</a:t>
              </a:r>
              <a:endParaRPr lang="en-GB" altLang="en-US"/>
            </a:p>
          </p:txBody>
        </p:sp>
        <p:sp>
          <p:nvSpPr>
            <p:cNvPr id="65595" name="Rectangle 48"/>
            <p:cNvSpPr>
              <a:spLocks noChangeArrowheads="1"/>
            </p:cNvSpPr>
            <p:nvPr/>
          </p:nvSpPr>
          <p:spPr bwMode="auto">
            <a:xfrm>
              <a:off x="4825" y="1375"/>
              <a:ext cx="4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 Object:</a:t>
              </a:r>
              <a:endParaRPr lang="en-GB" altLang="en-US"/>
            </a:p>
          </p:txBody>
        </p:sp>
        <p:sp>
          <p:nvSpPr>
            <p:cNvPr id="65596" name="Rectangle 49"/>
            <p:cNvSpPr>
              <a:spLocks noChangeArrowheads="1"/>
            </p:cNvSpPr>
            <p:nvPr/>
          </p:nvSpPr>
          <p:spPr bwMode="auto">
            <a:xfrm>
              <a:off x="5238" y="1375"/>
              <a:ext cx="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B</a:t>
              </a:r>
              <a:endParaRPr lang="en-GB" altLang="en-US"/>
            </a:p>
          </p:txBody>
        </p:sp>
        <p:sp>
          <p:nvSpPr>
            <p:cNvPr id="65597" name="Rectangle 50"/>
            <p:cNvSpPr>
              <a:spLocks noChangeArrowheads="1"/>
            </p:cNvSpPr>
            <p:nvPr/>
          </p:nvSpPr>
          <p:spPr bwMode="auto">
            <a:xfrm>
              <a:off x="5372" y="1375"/>
              <a:ext cx="4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 Trans:</a:t>
              </a:r>
              <a:endParaRPr lang="en-GB" altLang="en-US"/>
            </a:p>
          </p:txBody>
        </p:sp>
        <p:sp>
          <p:nvSpPr>
            <p:cNvPr id="65598" name="Rectangle 51"/>
            <p:cNvSpPr>
              <a:spLocks noChangeArrowheads="1"/>
            </p:cNvSpPr>
            <p:nvPr/>
          </p:nvSpPr>
          <p:spPr bwMode="auto">
            <a:xfrm>
              <a:off x="5725" y="1375"/>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U</a:t>
              </a:r>
              <a:endParaRPr lang="en-GB" altLang="en-US"/>
            </a:p>
          </p:txBody>
        </p:sp>
        <p:sp>
          <p:nvSpPr>
            <p:cNvPr id="65599" name="Rectangle 84"/>
            <p:cNvSpPr>
              <a:spLocks noChangeArrowheads="1"/>
            </p:cNvSpPr>
            <p:nvPr/>
          </p:nvSpPr>
          <p:spPr bwMode="auto">
            <a:xfrm>
              <a:off x="336" y="1509"/>
              <a:ext cx="2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100</a:t>
              </a:r>
              <a:endParaRPr lang="en-GB" altLang="en-US"/>
            </a:p>
          </p:txBody>
        </p:sp>
        <p:sp>
          <p:nvSpPr>
            <p:cNvPr id="65600" name="Rectangle 85"/>
            <p:cNvSpPr>
              <a:spLocks noChangeArrowheads="1"/>
            </p:cNvSpPr>
            <p:nvPr/>
          </p:nvSpPr>
          <p:spPr bwMode="auto">
            <a:xfrm>
              <a:off x="883" y="1509"/>
              <a:ext cx="2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 200</a:t>
              </a:r>
              <a:endParaRPr lang="en-GB" altLang="en-US"/>
            </a:p>
          </p:txBody>
        </p:sp>
        <p:sp>
          <p:nvSpPr>
            <p:cNvPr id="65601" name="Rectangle 86"/>
            <p:cNvSpPr>
              <a:spLocks noChangeArrowheads="1"/>
            </p:cNvSpPr>
            <p:nvPr/>
          </p:nvSpPr>
          <p:spPr bwMode="auto">
            <a:xfrm>
              <a:off x="1431" y="1509"/>
              <a:ext cx="2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dirty="0">
                  <a:solidFill>
                    <a:srgbClr val="000000"/>
                  </a:solidFill>
                </a:rPr>
                <a:t>300</a:t>
              </a:r>
              <a:endParaRPr lang="en-GB" altLang="en-US" dirty="0"/>
            </a:p>
          </p:txBody>
        </p:sp>
        <p:sp>
          <p:nvSpPr>
            <p:cNvPr id="65602" name="Rectangle 87"/>
            <p:cNvSpPr>
              <a:spLocks noChangeArrowheads="1"/>
            </p:cNvSpPr>
            <p:nvPr/>
          </p:nvSpPr>
          <p:spPr bwMode="auto">
            <a:xfrm>
              <a:off x="1978" y="1509"/>
              <a:ext cx="15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80</a:t>
              </a:r>
              <a:endParaRPr lang="en-GB" altLang="en-US"/>
            </a:p>
          </p:txBody>
        </p:sp>
        <p:sp>
          <p:nvSpPr>
            <p:cNvPr id="65603" name="Rectangle 88"/>
            <p:cNvSpPr>
              <a:spLocks noChangeArrowheads="1"/>
            </p:cNvSpPr>
            <p:nvPr/>
          </p:nvSpPr>
          <p:spPr bwMode="auto">
            <a:xfrm>
              <a:off x="2525" y="1509"/>
              <a:ext cx="2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220</a:t>
              </a:r>
              <a:endParaRPr lang="en-GB" altLang="en-US"/>
            </a:p>
          </p:txBody>
        </p:sp>
        <p:sp>
          <p:nvSpPr>
            <p:cNvPr id="65604" name="Rectangle 89"/>
            <p:cNvSpPr>
              <a:spLocks noChangeArrowheads="1"/>
            </p:cNvSpPr>
            <p:nvPr/>
          </p:nvSpPr>
          <p:spPr bwMode="auto">
            <a:xfrm>
              <a:off x="3073" y="1509"/>
              <a:ext cx="5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prepared</a:t>
              </a:r>
              <a:endParaRPr lang="en-GB" altLang="en-US"/>
            </a:p>
          </p:txBody>
        </p:sp>
        <p:sp>
          <p:nvSpPr>
            <p:cNvPr id="65605" name="Rectangle 90"/>
            <p:cNvSpPr>
              <a:spLocks noChangeArrowheads="1"/>
            </p:cNvSpPr>
            <p:nvPr/>
          </p:nvSpPr>
          <p:spPr bwMode="auto">
            <a:xfrm>
              <a:off x="3620" y="1509"/>
              <a:ext cx="65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committed</a:t>
              </a:r>
              <a:endParaRPr lang="en-GB" altLang="en-US"/>
            </a:p>
          </p:txBody>
        </p:sp>
        <p:sp>
          <p:nvSpPr>
            <p:cNvPr id="65606" name="Rectangle 91"/>
            <p:cNvSpPr>
              <a:spLocks noChangeArrowheads="1"/>
            </p:cNvSpPr>
            <p:nvPr/>
          </p:nvSpPr>
          <p:spPr bwMode="auto">
            <a:xfrm>
              <a:off x="4277" y="1509"/>
              <a:ext cx="2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278</a:t>
              </a:r>
              <a:endParaRPr lang="en-GB" altLang="en-US"/>
            </a:p>
          </p:txBody>
        </p:sp>
        <p:sp>
          <p:nvSpPr>
            <p:cNvPr id="65607" name="Rectangle 92"/>
            <p:cNvSpPr>
              <a:spLocks noChangeArrowheads="1"/>
            </p:cNvSpPr>
            <p:nvPr/>
          </p:nvSpPr>
          <p:spPr bwMode="auto">
            <a:xfrm>
              <a:off x="4825" y="1509"/>
              <a:ext cx="2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242</a:t>
              </a:r>
              <a:endParaRPr lang="en-GB" altLang="en-US"/>
            </a:p>
          </p:txBody>
        </p:sp>
        <p:sp>
          <p:nvSpPr>
            <p:cNvPr id="65608" name="Rectangle 93"/>
            <p:cNvSpPr>
              <a:spLocks noChangeArrowheads="1"/>
            </p:cNvSpPr>
            <p:nvPr/>
          </p:nvSpPr>
          <p:spPr bwMode="auto">
            <a:xfrm>
              <a:off x="5372" y="1509"/>
              <a:ext cx="5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prepared</a:t>
              </a:r>
              <a:endParaRPr lang="en-GB" altLang="en-US"/>
            </a:p>
          </p:txBody>
        </p:sp>
        <p:sp>
          <p:nvSpPr>
            <p:cNvPr id="65609" name="Rectangle 105"/>
            <p:cNvSpPr>
              <a:spLocks noChangeArrowheads="1"/>
            </p:cNvSpPr>
            <p:nvPr/>
          </p:nvSpPr>
          <p:spPr bwMode="auto">
            <a:xfrm>
              <a:off x="3073" y="1643"/>
              <a:ext cx="1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&lt;</a:t>
              </a:r>
              <a:endParaRPr lang="en-GB" altLang="en-US"/>
            </a:p>
          </p:txBody>
        </p:sp>
        <p:sp>
          <p:nvSpPr>
            <p:cNvPr id="65610" name="Rectangle 106"/>
            <p:cNvSpPr>
              <a:spLocks noChangeArrowheads="1"/>
            </p:cNvSpPr>
            <p:nvPr/>
          </p:nvSpPr>
          <p:spPr bwMode="auto">
            <a:xfrm>
              <a:off x="3146" y="1643"/>
              <a:ext cx="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A</a:t>
              </a:r>
              <a:endParaRPr lang="en-GB" altLang="en-US"/>
            </a:p>
          </p:txBody>
        </p:sp>
        <p:sp>
          <p:nvSpPr>
            <p:cNvPr id="65611" name="Rectangle 107"/>
            <p:cNvSpPr>
              <a:spLocks noChangeArrowheads="1"/>
            </p:cNvSpPr>
            <p:nvPr/>
          </p:nvSpPr>
          <p:spPr bwMode="auto">
            <a:xfrm>
              <a:off x="3219" y="1643"/>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 </a:t>
              </a:r>
              <a:endParaRPr lang="en-GB" altLang="en-US"/>
            </a:p>
          </p:txBody>
        </p:sp>
        <p:sp>
          <p:nvSpPr>
            <p:cNvPr id="65612" name="Rectangle 108"/>
            <p:cNvSpPr>
              <a:spLocks noChangeArrowheads="1"/>
            </p:cNvSpPr>
            <p:nvPr/>
          </p:nvSpPr>
          <p:spPr bwMode="auto">
            <a:xfrm>
              <a:off x="3292" y="1643"/>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613" name="Rectangle 109"/>
            <p:cNvSpPr>
              <a:spLocks noChangeArrowheads="1"/>
            </p:cNvSpPr>
            <p:nvPr/>
          </p:nvSpPr>
          <p:spPr bwMode="auto">
            <a:xfrm>
              <a:off x="3365" y="1679"/>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1</a:t>
              </a:r>
              <a:endParaRPr lang="en-GB" altLang="en-US"/>
            </a:p>
          </p:txBody>
        </p:sp>
        <p:sp>
          <p:nvSpPr>
            <p:cNvPr id="65614" name="Rectangle 110"/>
            <p:cNvSpPr>
              <a:spLocks noChangeArrowheads="1"/>
            </p:cNvSpPr>
            <p:nvPr/>
          </p:nvSpPr>
          <p:spPr bwMode="auto">
            <a:xfrm>
              <a:off x="3413" y="1643"/>
              <a:ext cx="1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&gt;</a:t>
              </a:r>
              <a:endParaRPr lang="en-GB" altLang="en-US"/>
            </a:p>
          </p:txBody>
        </p:sp>
        <p:sp>
          <p:nvSpPr>
            <p:cNvPr id="65615" name="Rectangle 111"/>
            <p:cNvSpPr>
              <a:spLocks noChangeArrowheads="1"/>
            </p:cNvSpPr>
            <p:nvPr/>
          </p:nvSpPr>
          <p:spPr bwMode="auto">
            <a:xfrm>
              <a:off x="5372" y="1643"/>
              <a:ext cx="1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&lt;</a:t>
              </a:r>
              <a:endParaRPr lang="en-GB" altLang="en-US"/>
            </a:p>
          </p:txBody>
        </p:sp>
        <p:sp>
          <p:nvSpPr>
            <p:cNvPr id="65616" name="Rectangle 112"/>
            <p:cNvSpPr>
              <a:spLocks noChangeArrowheads="1"/>
            </p:cNvSpPr>
            <p:nvPr/>
          </p:nvSpPr>
          <p:spPr bwMode="auto">
            <a:xfrm>
              <a:off x="5445" y="16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C</a:t>
              </a:r>
              <a:endParaRPr lang="en-GB" altLang="en-US"/>
            </a:p>
          </p:txBody>
        </p:sp>
        <p:sp>
          <p:nvSpPr>
            <p:cNvPr id="65617" name="Rectangle 113"/>
            <p:cNvSpPr>
              <a:spLocks noChangeArrowheads="1"/>
            </p:cNvSpPr>
            <p:nvPr/>
          </p:nvSpPr>
          <p:spPr bwMode="auto">
            <a:xfrm>
              <a:off x="5530" y="1643"/>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 </a:t>
              </a:r>
              <a:endParaRPr lang="en-GB" altLang="en-US"/>
            </a:p>
          </p:txBody>
        </p:sp>
        <p:sp>
          <p:nvSpPr>
            <p:cNvPr id="65618" name="Rectangle 114"/>
            <p:cNvSpPr>
              <a:spLocks noChangeArrowheads="1"/>
            </p:cNvSpPr>
            <p:nvPr/>
          </p:nvSpPr>
          <p:spPr bwMode="auto">
            <a:xfrm>
              <a:off x="5603" y="1643"/>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619" name="Rectangle 115"/>
            <p:cNvSpPr>
              <a:spLocks noChangeArrowheads="1"/>
            </p:cNvSpPr>
            <p:nvPr/>
          </p:nvSpPr>
          <p:spPr bwMode="auto">
            <a:xfrm>
              <a:off x="5676" y="1679"/>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5</a:t>
              </a:r>
              <a:endParaRPr lang="en-GB" altLang="en-US"/>
            </a:p>
          </p:txBody>
        </p:sp>
        <p:sp>
          <p:nvSpPr>
            <p:cNvPr id="65620" name="Rectangle 116"/>
            <p:cNvSpPr>
              <a:spLocks noChangeArrowheads="1"/>
            </p:cNvSpPr>
            <p:nvPr/>
          </p:nvSpPr>
          <p:spPr bwMode="auto">
            <a:xfrm>
              <a:off x="5725" y="1643"/>
              <a:ext cx="1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&gt;</a:t>
              </a:r>
              <a:endParaRPr lang="en-GB" altLang="en-US"/>
            </a:p>
          </p:txBody>
        </p:sp>
        <p:sp>
          <p:nvSpPr>
            <p:cNvPr id="65621" name="Rectangle 128"/>
            <p:cNvSpPr>
              <a:spLocks noChangeArrowheads="1"/>
            </p:cNvSpPr>
            <p:nvPr/>
          </p:nvSpPr>
          <p:spPr bwMode="auto">
            <a:xfrm>
              <a:off x="3073" y="1776"/>
              <a:ext cx="1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&lt;</a:t>
              </a:r>
              <a:endParaRPr lang="en-GB" altLang="en-US"/>
            </a:p>
          </p:txBody>
        </p:sp>
        <p:sp>
          <p:nvSpPr>
            <p:cNvPr id="65622" name="Rectangle 129"/>
            <p:cNvSpPr>
              <a:spLocks noChangeArrowheads="1"/>
            </p:cNvSpPr>
            <p:nvPr/>
          </p:nvSpPr>
          <p:spPr bwMode="auto">
            <a:xfrm>
              <a:off x="3146" y="1776"/>
              <a:ext cx="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B</a:t>
              </a:r>
              <a:endParaRPr lang="en-GB" altLang="en-US"/>
            </a:p>
          </p:txBody>
        </p:sp>
        <p:sp>
          <p:nvSpPr>
            <p:cNvPr id="65623" name="Rectangle 130"/>
            <p:cNvSpPr>
              <a:spLocks noChangeArrowheads="1"/>
            </p:cNvSpPr>
            <p:nvPr/>
          </p:nvSpPr>
          <p:spPr bwMode="auto">
            <a:xfrm>
              <a:off x="3219" y="177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 </a:t>
              </a:r>
              <a:endParaRPr lang="en-GB" altLang="en-US"/>
            </a:p>
          </p:txBody>
        </p:sp>
        <p:sp>
          <p:nvSpPr>
            <p:cNvPr id="65624" name="Rectangle 131"/>
            <p:cNvSpPr>
              <a:spLocks noChangeArrowheads="1"/>
            </p:cNvSpPr>
            <p:nvPr/>
          </p:nvSpPr>
          <p:spPr bwMode="auto">
            <a:xfrm>
              <a:off x="3292" y="177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625" name="Rectangle 132"/>
            <p:cNvSpPr>
              <a:spLocks noChangeArrowheads="1"/>
            </p:cNvSpPr>
            <p:nvPr/>
          </p:nvSpPr>
          <p:spPr bwMode="auto">
            <a:xfrm>
              <a:off x="3365" y="1812"/>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2</a:t>
              </a:r>
              <a:endParaRPr lang="en-GB" altLang="en-US"/>
            </a:p>
          </p:txBody>
        </p:sp>
        <p:sp>
          <p:nvSpPr>
            <p:cNvPr id="65626" name="Rectangle 133"/>
            <p:cNvSpPr>
              <a:spLocks noChangeArrowheads="1"/>
            </p:cNvSpPr>
            <p:nvPr/>
          </p:nvSpPr>
          <p:spPr bwMode="auto">
            <a:xfrm>
              <a:off x="3413" y="1776"/>
              <a:ext cx="1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&gt;</a:t>
              </a:r>
              <a:endParaRPr lang="en-GB" altLang="en-US"/>
            </a:p>
          </p:txBody>
        </p:sp>
        <p:sp>
          <p:nvSpPr>
            <p:cNvPr id="65627" name="Rectangle 134"/>
            <p:cNvSpPr>
              <a:spLocks noChangeArrowheads="1"/>
            </p:cNvSpPr>
            <p:nvPr/>
          </p:nvSpPr>
          <p:spPr bwMode="auto">
            <a:xfrm>
              <a:off x="5372" y="1776"/>
              <a:ext cx="1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&lt;</a:t>
              </a:r>
              <a:endParaRPr lang="en-GB" altLang="en-US"/>
            </a:p>
          </p:txBody>
        </p:sp>
        <p:sp>
          <p:nvSpPr>
            <p:cNvPr id="65628" name="Rectangle 135"/>
            <p:cNvSpPr>
              <a:spLocks noChangeArrowheads="1"/>
            </p:cNvSpPr>
            <p:nvPr/>
          </p:nvSpPr>
          <p:spPr bwMode="auto">
            <a:xfrm>
              <a:off x="5445" y="1776"/>
              <a:ext cx="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B</a:t>
              </a:r>
              <a:endParaRPr lang="en-GB" altLang="en-US"/>
            </a:p>
          </p:txBody>
        </p:sp>
        <p:sp>
          <p:nvSpPr>
            <p:cNvPr id="65629" name="Rectangle 136"/>
            <p:cNvSpPr>
              <a:spLocks noChangeArrowheads="1"/>
            </p:cNvSpPr>
            <p:nvPr/>
          </p:nvSpPr>
          <p:spPr bwMode="auto">
            <a:xfrm>
              <a:off x="5518" y="177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 </a:t>
              </a:r>
              <a:endParaRPr lang="en-GB" altLang="en-US"/>
            </a:p>
          </p:txBody>
        </p:sp>
        <p:sp>
          <p:nvSpPr>
            <p:cNvPr id="65630" name="Rectangle 137"/>
            <p:cNvSpPr>
              <a:spLocks noChangeArrowheads="1"/>
            </p:cNvSpPr>
            <p:nvPr/>
          </p:nvSpPr>
          <p:spPr bwMode="auto">
            <a:xfrm>
              <a:off x="5591" y="177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631" name="Rectangle 138"/>
            <p:cNvSpPr>
              <a:spLocks noChangeArrowheads="1"/>
            </p:cNvSpPr>
            <p:nvPr/>
          </p:nvSpPr>
          <p:spPr bwMode="auto">
            <a:xfrm>
              <a:off x="5664" y="1812"/>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6</a:t>
              </a:r>
              <a:endParaRPr lang="en-GB" altLang="en-US"/>
            </a:p>
          </p:txBody>
        </p:sp>
        <p:sp>
          <p:nvSpPr>
            <p:cNvPr id="65632" name="Rectangle 139"/>
            <p:cNvSpPr>
              <a:spLocks noChangeArrowheads="1"/>
            </p:cNvSpPr>
            <p:nvPr/>
          </p:nvSpPr>
          <p:spPr bwMode="auto">
            <a:xfrm>
              <a:off x="5713" y="1776"/>
              <a:ext cx="1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a:solidFill>
                    <a:srgbClr val="000000"/>
                  </a:solidFill>
                </a:rPr>
                <a:t>&gt;</a:t>
              </a:r>
              <a:endParaRPr lang="en-GB" altLang="en-US"/>
            </a:p>
          </p:txBody>
        </p:sp>
        <p:sp>
          <p:nvSpPr>
            <p:cNvPr id="65633" name="Rectangle 151"/>
            <p:cNvSpPr>
              <a:spLocks noChangeArrowheads="1"/>
            </p:cNvSpPr>
            <p:nvPr/>
          </p:nvSpPr>
          <p:spPr bwMode="auto">
            <a:xfrm>
              <a:off x="3073" y="1910"/>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634" name="Rectangle 152"/>
            <p:cNvSpPr>
              <a:spLocks noChangeArrowheads="1"/>
            </p:cNvSpPr>
            <p:nvPr/>
          </p:nvSpPr>
          <p:spPr bwMode="auto">
            <a:xfrm>
              <a:off x="3146" y="1946"/>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0</a:t>
              </a:r>
              <a:endParaRPr lang="en-GB" altLang="en-US"/>
            </a:p>
          </p:txBody>
        </p:sp>
        <p:sp>
          <p:nvSpPr>
            <p:cNvPr id="65635" name="Rectangle 153"/>
            <p:cNvSpPr>
              <a:spLocks noChangeArrowheads="1"/>
            </p:cNvSpPr>
            <p:nvPr/>
          </p:nvSpPr>
          <p:spPr bwMode="auto">
            <a:xfrm>
              <a:off x="3620" y="1910"/>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636" name="Rectangle 154"/>
            <p:cNvSpPr>
              <a:spLocks noChangeArrowheads="1"/>
            </p:cNvSpPr>
            <p:nvPr/>
          </p:nvSpPr>
          <p:spPr bwMode="auto">
            <a:xfrm>
              <a:off x="3693" y="1946"/>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3</a:t>
              </a:r>
              <a:endParaRPr lang="en-GB" altLang="en-US"/>
            </a:p>
          </p:txBody>
        </p:sp>
        <p:sp>
          <p:nvSpPr>
            <p:cNvPr id="65637" name="Rectangle 155"/>
            <p:cNvSpPr>
              <a:spLocks noChangeArrowheads="1"/>
            </p:cNvSpPr>
            <p:nvPr/>
          </p:nvSpPr>
          <p:spPr bwMode="auto">
            <a:xfrm>
              <a:off x="5372" y="1910"/>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600" i="1">
                  <a:solidFill>
                    <a:srgbClr val="000000"/>
                  </a:solidFill>
                </a:rPr>
                <a:t>P</a:t>
              </a:r>
              <a:endParaRPr lang="en-GB" altLang="en-US"/>
            </a:p>
          </p:txBody>
        </p:sp>
        <p:sp>
          <p:nvSpPr>
            <p:cNvPr id="65638" name="Rectangle 156"/>
            <p:cNvSpPr>
              <a:spLocks noChangeArrowheads="1"/>
            </p:cNvSpPr>
            <p:nvPr/>
          </p:nvSpPr>
          <p:spPr bwMode="auto">
            <a:xfrm>
              <a:off x="5445" y="1946"/>
              <a:ext cx="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300">
                  <a:solidFill>
                    <a:srgbClr val="000000"/>
                  </a:solidFill>
                </a:rPr>
                <a:t>4</a:t>
              </a:r>
              <a:endParaRPr lang="en-GB" altLang="en-US"/>
            </a:p>
          </p:txBody>
        </p:sp>
        <p:sp>
          <p:nvSpPr>
            <p:cNvPr id="65639" name="Line 201"/>
            <p:cNvSpPr>
              <a:spLocks noChangeShapeType="1"/>
            </p:cNvSpPr>
            <p:nvPr/>
          </p:nvSpPr>
          <p:spPr bwMode="auto">
            <a:xfrm>
              <a:off x="304" y="1352"/>
              <a:ext cx="560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0" name="Line 202"/>
            <p:cNvSpPr>
              <a:spLocks noChangeShapeType="1"/>
            </p:cNvSpPr>
            <p:nvPr/>
          </p:nvSpPr>
          <p:spPr bwMode="auto">
            <a:xfrm>
              <a:off x="304" y="2073"/>
              <a:ext cx="560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1" name="Line 205"/>
            <p:cNvSpPr>
              <a:spLocks noChangeShapeType="1"/>
            </p:cNvSpPr>
            <p:nvPr/>
          </p:nvSpPr>
          <p:spPr bwMode="auto">
            <a:xfrm>
              <a:off x="834" y="1352"/>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2" name="Line 206"/>
            <p:cNvSpPr>
              <a:spLocks noChangeShapeType="1"/>
            </p:cNvSpPr>
            <p:nvPr/>
          </p:nvSpPr>
          <p:spPr bwMode="auto">
            <a:xfrm>
              <a:off x="1375" y="1352"/>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3" name="Line 207"/>
            <p:cNvSpPr>
              <a:spLocks noChangeShapeType="1"/>
            </p:cNvSpPr>
            <p:nvPr/>
          </p:nvSpPr>
          <p:spPr bwMode="auto">
            <a:xfrm>
              <a:off x="1904" y="1363"/>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4" name="Line 208"/>
            <p:cNvSpPr>
              <a:spLocks noChangeShapeType="1"/>
            </p:cNvSpPr>
            <p:nvPr/>
          </p:nvSpPr>
          <p:spPr bwMode="auto">
            <a:xfrm>
              <a:off x="1938" y="1363"/>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5" name="Line 209"/>
            <p:cNvSpPr>
              <a:spLocks noChangeShapeType="1"/>
            </p:cNvSpPr>
            <p:nvPr/>
          </p:nvSpPr>
          <p:spPr bwMode="auto">
            <a:xfrm>
              <a:off x="2468" y="1353"/>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6" name="Line 210"/>
            <p:cNvSpPr>
              <a:spLocks noChangeShapeType="1"/>
            </p:cNvSpPr>
            <p:nvPr/>
          </p:nvSpPr>
          <p:spPr bwMode="auto">
            <a:xfrm>
              <a:off x="3008" y="1353"/>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7" name="Line 211"/>
            <p:cNvSpPr>
              <a:spLocks noChangeShapeType="1"/>
            </p:cNvSpPr>
            <p:nvPr/>
          </p:nvSpPr>
          <p:spPr bwMode="auto">
            <a:xfrm>
              <a:off x="3549" y="1352"/>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8" name="Line 212"/>
            <p:cNvSpPr>
              <a:spLocks noChangeShapeType="1"/>
            </p:cNvSpPr>
            <p:nvPr/>
          </p:nvSpPr>
          <p:spPr bwMode="auto">
            <a:xfrm>
              <a:off x="4767" y="1352"/>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49" name="Line 213"/>
            <p:cNvSpPr>
              <a:spLocks noChangeShapeType="1"/>
            </p:cNvSpPr>
            <p:nvPr/>
          </p:nvSpPr>
          <p:spPr bwMode="auto">
            <a:xfrm>
              <a:off x="5341" y="1352"/>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50" name="Line 214"/>
            <p:cNvSpPr>
              <a:spLocks noChangeShapeType="1"/>
            </p:cNvSpPr>
            <p:nvPr/>
          </p:nvSpPr>
          <p:spPr bwMode="auto">
            <a:xfrm>
              <a:off x="5905" y="1195"/>
              <a:ext cx="0" cy="8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51" name="Line 215"/>
            <p:cNvSpPr>
              <a:spLocks noChangeShapeType="1"/>
            </p:cNvSpPr>
            <p:nvPr/>
          </p:nvSpPr>
          <p:spPr bwMode="auto">
            <a:xfrm>
              <a:off x="293" y="1195"/>
              <a:ext cx="0" cy="8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652" name="Freeform 218"/>
            <p:cNvSpPr>
              <a:spLocks/>
            </p:cNvSpPr>
            <p:nvPr/>
          </p:nvSpPr>
          <p:spPr bwMode="auto">
            <a:xfrm>
              <a:off x="3958" y="2173"/>
              <a:ext cx="109" cy="107"/>
            </a:xfrm>
            <a:custGeom>
              <a:avLst/>
              <a:gdLst>
                <a:gd name="T0" fmla="*/ 82 w 109"/>
                <a:gd name="T1" fmla="*/ 80 h 107"/>
                <a:gd name="T2" fmla="*/ 54 w 109"/>
                <a:gd name="T3" fmla="*/ 107 h 107"/>
                <a:gd name="T4" fmla="*/ 0 w 109"/>
                <a:gd name="T5" fmla="*/ 0 h 107"/>
                <a:gd name="T6" fmla="*/ 109 w 109"/>
                <a:gd name="T7" fmla="*/ 67 h 107"/>
                <a:gd name="T8" fmla="*/ 82 w 109"/>
                <a:gd name="T9" fmla="*/ 80 h 107"/>
                <a:gd name="T10" fmla="*/ 0 60000 65536"/>
                <a:gd name="T11" fmla="*/ 0 60000 65536"/>
                <a:gd name="T12" fmla="*/ 0 60000 65536"/>
                <a:gd name="T13" fmla="*/ 0 60000 65536"/>
                <a:gd name="T14" fmla="*/ 0 60000 65536"/>
                <a:gd name="T15" fmla="*/ 0 w 109"/>
                <a:gd name="T16" fmla="*/ 0 h 107"/>
                <a:gd name="T17" fmla="*/ 109 w 109"/>
                <a:gd name="T18" fmla="*/ 107 h 107"/>
              </a:gdLst>
              <a:ahLst/>
              <a:cxnLst>
                <a:cxn ang="T10">
                  <a:pos x="T0" y="T1"/>
                </a:cxn>
                <a:cxn ang="T11">
                  <a:pos x="T2" y="T3"/>
                </a:cxn>
                <a:cxn ang="T12">
                  <a:pos x="T4" y="T5"/>
                </a:cxn>
                <a:cxn ang="T13">
                  <a:pos x="T6" y="T7"/>
                </a:cxn>
                <a:cxn ang="T14">
                  <a:pos x="T8" y="T9"/>
                </a:cxn>
              </a:cxnLst>
              <a:rect l="T15" t="T16" r="T17" b="T18"/>
              <a:pathLst>
                <a:path w="109" h="107">
                  <a:moveTo>
                    <a:pt x="82" y="80"/>
                  </a:moveTo>
                  <a:lnTo>
                    <a:pt x="54" y="107"/>
                  </a:lnTo>
                  <a:lnTo>
                    <a:pt x="0" y="0"/>
                  </a:lnTo>
                  <a:lnTo>
                    <a:pt x="109" y="67"/>
                  </a:lnTo>
                  <a:lnTo>
                    <a:pt x="82" y="8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65653" name="Freeform 219"/>
            <p:cNvSpPr>
              <a:spLocks/>
            </p:cNvSpPr>
            <p:nvPr/>
          </p:nvSpPr>
          <p:spPr bwMode="auto">
            <a:xfrm>
              <a:off x="4037" y="2072"/>
              <a:ext cx="1558" cy="391"/>
            </a:xfrm>
            <a:custGeom>
              <a:avLst/>
              <a:gdLst>
                <a:gd name="T0" fmla="*/ 3029 w 1364"/>
                <a:gd name="T1" fmla="*/ 0 h 306"/>
                <a:gd name="T2" fmla="*/ 2909 w 1364"/>
                <a:gd name="T3" fmla="*/ 521 h 306"/>
                <a:gd name="T4" fmla="*/ 2576 w 1364"/>
                <a:gd name="T5" fmla="*/ 929 h 306"/>
                <a:gd name="T6" fmla="*/ 2091 w 1364"/>
                <a:gd name="T7" fmla="*/ 1218 h 306"/>
                <a:gd name="T8" fmla="*/ 1516 w 1364"/>
                <a:gd name="T9" fmla="*/ 1333 h 306"/>
                <a:gd name="T10" fmla="*/ 607 w 1364"/>
                <a:gd name="T11" fmla="*/ 1218 h 306"/>
                <a:gd name="T12" fmla="*/ 242 w 1364"/>
                <a:gd name="T13" fmla="*/ 1045 h 306"/>
                <a:gd name="T14" fmla="*/ 0 w 1364"/>
                <a:gd name="T15" fmla="*/ 698 h 306"/>
                <a:gd name="T16" fmla="*/ 0 60000 65536"/>
                <a:gd name="T17" fmla="*/ 0 60000 65536"/>
                <a:gd name="T18" fmla="*/ 0 60000 65536"/>
                <a:gd name="T19" fmla="*/ 0 60000 65536"/>
                <a:gd name="T20" fmla="*/ 0 60000 65536"/>
                <a:gd name="T21" fmla="*/ 0 60000 65536"/>
                <a:gd name="T22" fmla="*/ 0 60000 65536"/>
                <a:gd name="T23" fmla="*/ 0 60000 65536"/>
                <a:gd name="T24" fmla="*/ 0 w 1364"/>
                <a:gd name="T25" fmla="*/ 0 h 306"/>
                <a:gd name="T26" fmla="*/ 1364 w 1364"/>
                <a:gd name="T27" fmla="*/ 306 h 3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4" h="306">
                  <a:moveTo>
                    <a:pt x="1364" y="0"/>
                  </a:moveTo>
                  <a:lnTo>
                    <a:pt x="1310" y="120"/>
                  </a:lnTo>
                  <a:lnTo>
                    <a:pt x="1160" y="213"/>
                  </a:lnTo>
                  <a:lnTo>
                    <a:pt x="941" y="280"/>
                  </a:lnTo>
                  <a:lnTo>
                    <a:pt x="682" y="306"/>
                  </a:lnTo>
                  <a:lnTo>
                    <a:pt x="273" y="280"/>
                  </a:lnTo>
                  <a:lnTo>
                    <a:pt x="109" y="240"/>
                  </a:lnTo>
                  <a:lnTo>
                    <a:pt x="0" y="16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654" name="Freeform 220"/>
            <p:cNvSpPr>
              <a:spLocks/>
            </p:cNvSpPr>
            <p:nvPr/>
          </p:nvSpPr>
          <p:spPr bwMode="auto">
            <a:xfrm>
              <a:off x="3262" y="2152"/>
              <a:ext cx="82" cy="120"/>
            </a:xfrm>
            <a:custGeom>
              <a:avLst/>
              <a:gdLst>
                <a:gd name="T0" fmla="*/ 41 w 82"/>
                <a:gd name="T1" fmla="*/ 107 h 120"/>
                <a:gd name="T2" fmla="*/ 14 w 82"/>
                <a:gd name="T3" fmla="*/ 120 h 120"/>
                <a:gd name="T4" fmla="*/ 0 w 82"/>
                <a:gd name="T5" fmla="*/ 0 h 120"/>
                <a:gd name="T6" fmla="*/ 82 w 82"/>
                <a:gd name="T7" fmla="*/ 94 h 120"/>
                <a:gd name="T8" fmla="*/ 41 w 82"/>
                <a:gd name="T9" fmla="*/ 107 h 120"/>
                <a:gd name="T10" fmla="*/ 0 60000 65536"/>
                <a:gd name="T11" fmla="*/ 0 60000 65536"/>
                <a:gd name="T12" fmla="*/ 0 60000 65536"/>
                <a:gd name="T13" fmla="*/ 0 60000 65536"/>
                <a:gd name="T14" fmla="*/ 0 60000 65536"/>
                <a:gd name="T15" fmla="*/ 0 w 82"/>
                <a:gd name="T16" fmla="*/ 0 h 120"/>
                <a:gd name="T17" fmla="*/ 82 w 82"/>
                <a:gd name="T18" fmla="*/ 120 h 120"/>
              </a:gdLst>
              <a:ahLst/>
              <a:cxnLst>
                <a:cxn ang="T10">
                  <a:pos x="T0" y="T1"/>
                </a:cxn>
                <a:cxn ang="T11">
                  <a:pos x="T2" y="T3"/>
                </a:cxn>
                <a:cxn ang="T12">
                  <a:pos x="T4" y="T5"/>
                </a:cxn>
                <a:cxn ang="T13">
                  <a:pos x="T6" y="T7"/>
                </a:cxn>
                <a:cxn ang="T14">
                  <a:pos x="T8" y="T9"/>
                </a:cxn>
              </a:cxnLst>
              <a:rect l="T15" t="T16" r="T17" b="T18"/>
              <a:pathLst>
                <a:path w="82" h="120">
                  <a:moveTo>
                    <a:pt x="41" y="107"/>
                  </a:moveTo>
                  <a:lnTo>
                    <a:pt x="14" y="120"/>
                  </a:lnTo>
                  <a:lnTo>
                    <a:pt x="0" y="0"/>
                  </a:lnTo>
                  <a:lnTo>
                    <a:pt x="82" y="94"/>
                  </a:lnTo>
                  <a:lnTo>
                    <a:pt x="41" y="107"/>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65655" name="Freeform 221"/>
            <p:cNvSpPr>
              <a:spLocks/>
            </p:cNvSpPr>
            <p:nvPr/>
          </p:nvSpPr>
          <p:spPr bwMode="auto">
            <a:xfrm>
              <a:off x="3325" y="2085"/>
              <a:ext cx="586" cy="330"/>
            </a:xfrm>
            <a:custGeom>
              <a:avLst/>
              <a:gdLst>
                <a:gd name="T0" fmla="*/ 586 w 586"/>
                <a:gd name="T1" fmla="*/ 0 h 306"/>
                <a:gd name="T2" fmla="*/ 573 w 586"/>
                <a:gd name="T3" fmla="*/ 189 h 306"/>
                <a:gd name="T4" fmla="*/ 505 w 586"/>
                <a:gd name="T5" fmla="*/ 335 h 306"/>
                <a:gd name="T6" fmla="*/ 409 w 586"/>
                <a:gd name="T7" fmla="*/ 442 h 306"/>
                <a:gd name="T8" fmla="*/ 286 w 586"/>
                <a:gd name="T9" fmla="*/ 481 h 306"/>
                <a:gd name="T10" fmla="*/ 109 w 586"/>
                <a:gd name="T11" fmla="*/ 442 h 306"/>
                <a:gd name="T12" fmla="*/ 41 w 586"/>
                <a:gd name="T13" fmla="*/ 377 h 306"/>
                <a:gd name="T14" fmla="*/ 0 w 586"/>
                <a:gd name="T15" fmla="*/ 273 h 306"/>
                <a:gd name="T16" fmla="*/ 0 60000 65536"/>
                <a:gd name="T17" fmla="*/ 0 60000 65536"/>
                <a:gd name="T18" fmla="*/ 0 60000 65536"/>
                <a:gd name="T19" fmla="*/ 0 60000 65536"/>
                <a:gd name="T20" fmla="*/ 0 60000 65536"/>
                <a:gd name="T21" fmla="*/ 0 60000 65536"/>
                <a:gd name="T22" fmla="*/ 0 60000 65536"/>
                <a:gd name="T23" fmla="*/ 0 60000 65536"/>
                <a:gd name="T24" fmla="*/ 0 w 586"/>
                <a:gd name="T25" fmla="*/ 0 h 306"/>
                <a:gd name="T26" fmla="*/ 586 w 586"/>
                <a:gd name="T27" fmla="*/ 306 h 3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6" h="306">
                  <a:moveTo>
                    <a:pt x="586" y="0"/>
                  </a:moveTo>
                  <a:lnTo>
                    <a:pt x="573" y="120"/>
                  </a:lnTo>
                  <a:lnTo>
                    <a:pt x="505" y="213"/>
                  </a:lnTo>
                  <a:lnTo>
                    <a:pt x="409" y="280"/>
                  </a:lnTo>
                  <a:lnTo>
                    <a:pt x="286" y="306"/>
                  </a:lnTo>
                  <a:lnTo>
                    <a:pt x="109" y="280"/>
                  </a:lnTo>
                  <a:lnTo>
                    <a:pt x="41" y="240"/>
                  </a:lnTo>
                  <a:lnTo>
                    <a:pt x="0" y="173"/>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656" name="Rectangle 222"/>
            <p:cNvSpPr>
              <a:spLocks noChangeArrowheads="1"/>
            </p:cNvSpPr>
            <p:nvPr/>
          </p:nvSpPr>
          <p:spPr bwMode="auto">
            <a:xfrm>
              <a:off x="1274" y="2145"/>
              <a:ext cx="61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Checkpoint</a:t>
              </a:r>
              <a:endParaRPr lang="en-GB" altLang="en-US"/>
            </a:p>
          </p:txBody>
        </p:sp>
        <p:sp>
          <p:nvSpPr>
            <p:cNvPr id="65657" name="Rectangle 223"/>
            <p:cNvSpPr>
              <a:spLocks noChangeArrowheads="1"/>
            </p:cNvSpPr>
            <p:nvPr/>
          </p:nvSpPr>
          <p:spPr bwMode="auto">
            <a:xfrm>
              <a:off x="5643" y="2235"/>
              <a:ext cx="21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End</a:t>
              </a:r>
              <a:endParaRPr lang="en-GB" altLang="en-US"/>
            </a:p>
          </p:txBody>
        </p:sp>
        <p:sp>
          <p:nvSpPr>
            <p:cNvPr id="65658" name="Rectangle 224"/>
            <p:cNvSpPr>
              <a:spLocks noChangeArrowheads="1"/>
            </p:cNvSpPr>
            <p:nvPr/>
          </p:nvSpPr>
          <p:spPr bwMode="auto">
            <a:xfrm>
              <a:off x="5547" y="2382"/>
              <a:ext cx="2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GB" altLang="en-US" sz="1400">
                  <a:solidFill>
                    <a:srgbClr val="000000"/>
                  </a:solidFill>
                  <a:latin typeface="Arial" charset="0"/>
                </a:rPr>
                <a:t>of log</a:t>
              </a:r>
              <a:endParaRPr lang="en-GB" altLang="en-US"/>
            </a:p>
          </p:txBody>
        </p:sp>
        <p:sp>
          <p:nvSpPr>
            <p:cNvPr id="65659" name="Freeform 225"/>
            <p:cNvSpPr>
              <a:spLocks/>
            </p:cNvSpPr>
            <p:nvPr/>
          </p:nvSpPr>
          <p:spPr bwMode="auto">
            <a:xfrm>
              <a:off x="1099" y="2170"/>
              <a:ext cx="95" cy="93"/>
            </a:xfrm>
            <a:custGeom>
              <a:avLst/>
              <a:gdLst>
                <a:gd name="T0" fmla="*/ 81 w 95"/>
                <a:gd name="T1" fmla="*/ 80 h 93"/>
                <a:gd name="T2" fmla="*/ 54 w 95"/>
                <a:gd name="T3" fmla="*/ 93 h 93"/>
                <a:gd name="T4" fmla="*/ 0 w 95"/>
                <a:gd name="T5" fmla="*/ 0 h 93"/>
                <a:gd name="T6" fmla="*/ 95 w 95"/>
                <a:gd name="T7" fmla="*/ 53 h 93"/>
                <a:gd name="T8" fmla="*/ 81 w 95"/>
                <a:gd name="T9" fmla="*/ 80 h 93"/>
                <a:gd name="T10" fmla="*/ 0 60000 65536"/>
                <a:gd name="T11" fmla="*/ 0 60000 65536"/>
                <a:gd name="T12" fmla="*/ 0 60000 65536"/>
                <a:gd name="T13" fmla="*/ 0 60000 65536"/>
                <a:gd name="T14" fmla="*/ 0 60000 65536"/>
                <a:gd name="T15" fmla="*/ 0 w 95"/>
                <a:gd name="T16" fmla="*/ 0 h 93"/>
                <a:gd name="T17" fmla="*/ 95 w 95"/>
                <a:gd name="T18" fmla="*/ 93 h 93"/>
              </a:gdLst>
              <a:ahLst/>
              <a:cxnLst>
                <a:cxn ang="T10">
                  <a:pos x="T0" y="T1"/>
                </a:cxn>
                <a:cxn ang="T11">
                  <a:pos x="T2" y="T3"/>
                </a:cxn>
                <a:cxn ang="T12">
                  <a:pos x="T4" y="T5"/>
                </a:cxn>
                <a:cxn ang="T13">
                  <a:pos x="T6" y="T7"/>
                </a:cxn>
                <a:cxn ang="T14">
                  <a:pos x="T8" y="T9"/>
                </a:cxn>
              </a:cxnLst>
              <a:rect l="T15" t="T16" r="T17" b="T18"/>
              <a:pathLst>
                <a:path w="95" h="93">
                  <a:moveTo>
                    <a:pt x="81" y="80"/>
                  </a:moveTo>
                  <a:lnTo>
                    <a:pt x="54" y="93"/>
                  </a:lnTo>
                  <a:lnTo>
                    <a:pt x="0" y="0"/>
                  </a:lnTo>
                  <a:lnTo>
                    <a:pt x="95" y="53"/>
                  </a:lnTo>
                  <a:lnTo>
                    <a:pt x="81" y="8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65660" name="Freeform 226"/>
            <p:cNvSpPr>
              <a:spLocks/>
            </p:cNvSpPr>
            <p:nvPr/>
          </p:nvSpPr>
          <p:spPr bwMode="auto">
            <a:xfrm>
              <a:off x="1180" y="2093"/>
              <a:ext cx="2018" cy="362"/>
            </a:xfrm>
            <a:custGeom>
              <a:avLst/>
              <a:gdLst>
                <a:gd name="T0" fmla="*/ 1317 w 2198"/>
                <a:gd name="T1" fmla="*/ 0 h 306"/>
                <a:gd name="T2" fmla="*/ 1308 w 2198"/>
                <a:gd name="T3" fmla="*/ 147 h 306"/>
                <a:gd name="T4" fmla="*/ 1268 w 2198"/>
                <a:gd name="T5" fmla="*/ 329 h 306"/>
                <a:gd name="T6" fmla="*/ 1128 w 2198"/>
                <a:gd name="T7" fmla="*/ 584 h 306"/>
                <a:gd name="T8" fmla="*/ 924 w 2198"/>
                <a:gd name="T9" fmla="*/ 768 h 306"/>
                <a:gd name="T10" fmla="*/ 663 w 2198"/>
                <a:gd name="T11" fmla="*/ 839 h 306"/>
                <a:gd name="T12" fmla="*/ 262 w 2198"/>
                <a:gd name="T13" fmla="*/ 768 h 306"/>
                <a:gd name="T14" fmla="*/ 107 w 2198"/>
                <a:gd name="T15" fmla="*/ 619 h 306"/>
                <a:gd name="T16" fmla="*/ 0 w 2198"/>
                <a:gd name="T17" fmla="*/ 364 h 3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98"/>
                <a:gd name="T28" fmla="*/ 0 h 306"/>
                <a:gd name="T29" fmla="*/ 2198 w 2198"/>
                <a:gd name="T30" fmla="*/ 306 h 3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98" h="306">
                  <a:moveTo>
                    <a:pt x="2198" y="0"/>
                  </a:moveTo>
                  <a:lnTo>
                    <a:pt x="2184" y="53"/>
                  </a:lnTo>
                  <a:lnTo>
                    <a:pt x="2116" y="120"/>
                  </a:lnTo>
                  <a:lnTo>
                    <a:pt x="1884" y="213"/>
                  </a:lnTo>
                  <a:lnTo>
                    <a:pt x="1543" y="280"/>
                  </a:lnTo>
                  <a:lnTo>
                    <a:pt x="1106" y="306"/>
                  </a:lnTo>
                  <a:lnTo>
                    <a:pt x="437" y="280"/>
                  </a:lnTo>
                  <a:lnTo>
                    <a:pt x="178" y="226"/>
                  </a:lnTo>
                  <a:lnTo>
                    <a:pt x="0" y="133"/>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661" name="Line 217"/>
            <p:cNvSpPr>
              <a:spLocks noChangeShapeType="1"/>
            </p:cNvSpPr>
            <p:nvPr/>
          </p:nvSpPr>
          <p:spPr bwMode="auto">
            <a:xfrm>
              <a:off x="4192" y="1352"/>
              <a:ext cx="0" cy="7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12" name="Group 19"/>
          <p:cNvGraphicFramePr>
            <a:graphicFrameLocks noGrp="1"/>
          </p:cNvGraphicFramePr>
          <p:nvPr>
            <p:extLst>
              <p:ext uri="{D42A27DB-BD31-4B8C-83A1-F6EECF244321}">
                <p14:modId xmlns:p14="http://schemas.microsoft.com/office/powerpoint/2010/main" val="654990977"/>
              </p:ext>
            </p:extLst>
          </p:nvPr>
        </p:nvGraphicFramePr>
        <p:xfrm>
          <a:off x="1245058" y="2597717"/>
          <a:ext cx="5908675" cy="3688080"/>
        </p:xfrm>
        <a:graphic>
          <a:graphicData uri="http://schemas.openxmlformats.org/drawingml/2006/table">
            <a:tbl>
              <a:tblPr/>
              <a:tblGrid>
                <a:gridCol w="2882900"/>
                <a:gridCol w="3025775"/>
              </a:tblGrid>
              <a:tr h="3810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TRANSACTION T</a:t>
                      </a: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U</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2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b.setBalance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(balance*1.1);</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a.withdraw</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(balance/10);</a:t>
                      </a: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balance = b.getBalance( );</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b.setBalance(balance*1.1);</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c.withdraw(balance/10);</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68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balance = b.getBalance( );      $200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b.setBalance(balance*1.1);     $220</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a.withdraw(balance/10);         $80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     $220</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b.setBalance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(balance*1.1);     $242</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c.withdraw</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(balance/10) ;         $278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txBody>
                  <a:tcPr marL="84406" marR="844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905554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0" y="4011"/>
            <a:ext cx="8686800" cy="715962"/>
          </a:xfrm>
        </p:spPr>
        <p:txBody>
          <a:bodyPr>
            <a:normAutofit fontScale="90000"/>
          </a:bodyPr>
          <a:lstStyle/>
          <a:p>
            <a:r>
              <a:rPr lang="en-IN" altLang="en-US" sz="4000">
                <a:solidFill>
                  <a:srgbClr val="FF0000"/>
                </a:solidFill>
              </a:rPr>
              <a:t>Description of </a:t>
            </a:r>
            <a:r>
              <a:rPr lang="en-GB" altLang="en-US" sz="4000" dirty="0">
                <a:solidFill>
                  <a:srgbClr val="FF0000"/>
                </a:solidFill>
              </a:rPr>
              <a:t>Log for banking service</a:t>
            </a:r>
            <a:endParaRPr lang="en-US" altLang="en-US" sz="4000" dirty="0">
              <a:solidFill>
                <a:srgbClr val="FF0000"/>
              </a:solidFill>
            </a:endParaRPr>
          </a:p>
        </p:txBody>
      </p:sp>
      <p:sp>
        <p:nvSpPr>
          <p:cNvPr id="66563" name="Rectangle 2"/>
          <p:cNvSpPr>
            <a:spLocks noChangeArrowheads="1"/>
          </p:cNvSpPr>
          <p:nvPr/>
        </p:nvSpPr>
        <p:spPr bwMode="auto">
          <a:xfrm>
            <a:off x="152400" y="664703"/>
            <a:ext cx="88392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marL="342900" indent="-342900" eaLnBrk="1" hangingPunct="1">
              <a:buFont typeface="Arial" charset="0"/>
              <a:buChar char="•"/>
            </a:pPr>
            <a:r>
              <a:rPr lang="en-GB" altLang="en-US" sz="2200" dirty="0"/>
              <a:t>The log was recently reorganized, and entries to all the left of schedule  the double line represent a snapshot of the values of A,B and C before transactions T and U started.</a:t>
            </a:r>
          </a:p>
          <a:p>
            <a:pPr marL="342900" indent="-342900" eaLnBrk="1" hangingPunct="1">
              <a:buFont typeface="Arial" charset="0"/>
              <a:buChar char="•"/>
            </a:pPr>
            <a:r>
              <a:rPr lang="en-GB" altLang="en-US" sz="2200" dirty="0"/>
              <a:t>A ,B and C are unique identifiers for objects.</a:t>
            </a:r>
          </a:p>
          <a:p>
            <a:pPr marL="342900" indent="-342900" eaLnBrk="1" hangingPunct="1">
              <a:buFont typeface="Arial" charset="0"/>
              <a:buChar char="•"/>
            </a:pPr>
            <a:r>
              <a:rPr lang="en-GB" altLang="en-US" sz="2200" dirty="0">
                <a:solidFill>
                  <a:srgbClr val="00B0F0"/>
                </a:solidFill>
              </a:rPr>
              <a:t>We show the situation when transaction T has committed and transaction U has prepared but not committed.</a:t>
            </a:r>
          </a:p>
          <a:p>
            <a:pPr marL="342900" indent="-342900" eaLnBrk="1" hangingPunct="1">
              <a:buFont typeface="Arial" charset="0"/>
              <a:buChar char="•"/>
            </a:pPr>
            <a:r>
              <a:rPr lang="en-GB" altLang="en-US" sz="2200" dirty="0"/>
              <a:t>When transaction prepares to commit, the values of objects A and B  are written at positions p1 and p2 in the log, followed by a prepared transaction status entry for T with its intentions list (&lt;A,P1&gt;, &lt;B,P2</a:t>
            </a:r>
            <a:r>
              <a:rPr lang="en-GB" altLang="en-US" sz="2200" dirty="0" smtClean="0"/>
              <a:t>&gt;).</a:t>
            </a:r>
            <a:endParaRPr lang="en-GB" altLang="en-US" sz="2200" dirty="0"/>
          </a:p>
          <a:p>
            <a:pPr marL="342900" indent="-342900" eaLnBrk="1" hangingPunct="1">
              <a:buFont typeface="Arial" charset="0"/>
              <a:buChar char="•"/>
            </a:pPr>
            <a:r>
              <a:rPr lang="en-GB" altLang="en-US" sz="2200" dirty="0"/>
              <a:t>When transaction T commits, a committed transaction status entry for T is put at position P4. when transaction U prepares to commit, the values of objects C and B are written as positions  P5 and P6 in the log, followed by a prepared transaction status entry for U with its intentions list&lt;C,p5&gt;,&lt;B,P6&gt;) </a:t>
            </a:r>
          </a:p>
          <a:p>
            <a:pPr marL="342900" indent="-342900" eaLnBrk="1" hangingPunct="1">
              <a:buFont typeface="Arial" charset="0"/>
              <a:buChar char="•"/>
            </a:pPr>
            <a:endParaRPr lang="en-US" altLang="en-US" sz="2200" dirty="0"/>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690804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7772400" cy="831850"/>
          </a:xfrm>
        </p:spPr>
        <p:txBody>
          <a:bodyPr/>
          <a:lstStyle/>
          <a:p>
            <a:pPr algn="l"/>
            <a:r>
              <a:rPr lang="en-US" altLang="en-US">
                <a:solidFill>
                  <a:srgbClr val="FF0000"/>
                </a:solidFill>
              </a:rPr>
              <a:t>   Shadow Paging</a:t>
            </a:r>
          </a:p>
        </p:txBody>
      </p:sp>
      <p:sp>
        <p:nvSpPr>
          <p:cNvPr id="67587" name="Rectangle 3"/>
          <p:cNvSpPr>
            <a:spLocks noGrp="1" noChangeArrowheads="1"/>
          </p:cNvSpPr>
          <p:nvPr>
            <p:ph type="body" idx="4294967295"/>
          </p:nvPr>
        </p:nvSpPr>
        <p:spPr>
          <a:xfrm>
            <a:off x="457201" y="1106489"/>
            <a:ext cx="8686800" cy="4684712"/>
          </a:xfrm>
        </p:spPr>
        <p:txBody>
          <a:bodyPr>
            <a:noAutofit/>
          </a:bodyPr>
          <a:lstStyle/>
          <a:p>
            <a:r>
              <a:rPr lang="en-US" altLang="en-US" sz="2200" b="1" dirty="0" smtClean="0">
                <a:solidFill>
                  <a:schemeClr val="tx2"/>
                </a:solidFill>
              </a:rPr>
              <a:t>Shadow </a:t>
            </a:r>
            <a:r>
              <a:rPr lang="en-US" altLang="en-US" sz="2200" b="1" dirty="0">
                <a:solidFill>
                  <a:schemeClr val="tx2"/>
                </a:solidFill>
              </a:rPr>
              <a:t>paging</a:t>
            </a:r>
            <a:r>
              <a:rPr lang="en-US" altLang="en-US" sz="2200" dirty="0"/>
              <a:t> is an alternative to log-based recovery; this scheme is useful if  transactions execute serially</a:t>
            </a:r>
          </a:p>
          <a:p>
            <a:r>
              <a:rPr lang="en-US" altLang="en-US" sz="2200" b="1" dirty="0">
                <a:solidFill>
                  <a:srgbClr val="7030A0"/>
                </a:solidFill>
              </a:rPr>
              <a:t>Idea: </a:t>
            </a:r>
            <a:r>
              <a:rPr lang="en-US" altLang="en-US" sz="2200" dirty="0"/>
              <a:t>maintain</a:t>
            </a:r>
            <a:r>
              <a:rPr lang="en-US" altLang="en-US" sz="2200" i="1" dirty="0"/>
              <a:t> two</a:t>
            </a:r>
            <a:r>
              <a:rPr lang="en-US" altLang="en-US" sz="2200" dirty="0"/>
              <a:t> page tables during the lifetime of a transaction –the </a:t>
            </a:r>
            <a:r>
              <a:rPr lang="en-US" altLang="en-US" sz="2200" b="1" dirty="0">
                <a:solidFill>
                  <a:schemeClr val="tx2"/>
                </a:solidFill>
              </a:rPr>
              <a:t>current page table</a:t>
            </a:r>
            <a:r>
              <a:rPr lang="en-US" altLang="en-US" sz="2200" dirty="0"/>
              <a:t>, and the </a:t>
            </a:r>
            <a:r>
              <a:rPr lang="en-US" altLang="en-US" sz="2200" b="1" dirty="0">
                <a:solidFill>
                  <a:schemeClr val="tx2"/>
                </a:solidFill>
              </a:rPr>
              <a:t>shadow page table</a:t>
            </a:r>
          </a:p>
          <a:p>
            <a:r>
              <a:rPr lang="en-US" altLang="en-US" sz="2200" dirty="0"/>
              <a:t>Store the </a:t>
            </a:r>
            <a:r>
              <a:rPr lang="en-US" altLang="en-US" sz="2200" dirty="0">
                <a:solidFill>
                  <a:srgbClr val="FF0000"/>
                </a:solidFill>
              </a:rPr>
              <a:t>shadow page table in nonvolatile storage</a:t>
            </a:r>
            <a:r>
              <a:rPr lang="en-US" altLang="en-US" sz="2200" dirty="0"/>
              <a:t>, such that state of the database prior to transaction execution may be recovered. </a:t>
            </a:r>
          </a:p>
          <a:p>
            <a:pPr lvl="1"/>
            <a:r>
              <a:rPr lang="en-US" altLang="en-US" sz="2200" dirty="0"/>
              <a:t>Shadow page table is never modified during execution</a:t>
            </a:r>
          </a:p>
          <a:p>
            <a:r>
              <a:rPr lang="en-US" altLang="en-US" sz="2200" dirty="0"/>
              <a:t>To start with, both the page tables are identical. Only current page table is used for data item accesses during execution of the transaction.</a:t>
            </a:r>
          </a:p>
          <a:p>
            <a:r>
              <a:rPr lang="en-US" altLang="en-US" sz="2200" dirty="0"/>
              <a:t>Whenever any page is about to be written for the first time</a:t>
            </a:r>
          </a:p>
          <a:p>
            <a:pPr lvl="1"/>
            <a:r>
              <a:rPr lang="en-US" altLang="en-US" sz="2200" dirty="0"/>
              <a:t>A copy of this page is made onto an unused page. </a:t>
            </a:r>
          </a:p>
          <a:p>
            <a:pPr lvl="1"/>
            <a:r>
              <a:rPr lang="en-US" altLang="en-US" sz="2200" dirty="0"/>
              <a:t>The current page table is then made to point to the copy</a:t>
            </a:r>
          </a:p>
          <a:p>
            <a:pPr lvl="1"/>
            <a:r>
              <a:rPr lang="en-US" altLang="en-US" sz="2200" dirty="0"/>
              <a:t>The update is performed on the copy</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8103171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685800" y="146051"/>
            <a:ext cx="7772400" cy="944562"/>
          </a:xfrm>
        </p:spPr>
        <p:txBody>
          <a:bodyPr/>
          <a:lstStyle/>
          <a:p>
            <a:pPr algn="l"/>
            <a:r>
              <a:rPr lang="en-US" altLang="en-US">
                <a:solidFill>
                  <a:srgbClr val="FF0000"/>
                </a:solidFill>
              </a:rPr>
              <a:t>Example Shadow paging </a:t>
            </a:r>
          </a:p>
        </p:txBody>
      </p:sp>
      <p:pic>
        <p:nvPicPr>
          <p:cNvPr id="68611" name="Picture 2" descr="chapter19-23-72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1"/>
            <a:ext cx="6400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bwMode="auto">
          <a:xfrm>
            <a:off x="546100" y="1090613"/>
            <a:ext cx="8205788" cy="357187"/>
          </a:xfrm>
          <a:prstGeom prst="rect">
            <a:avLst/>
          </a:prstGeom>
          <a:noFill/>
          <a:ln w="9525">
            <a:noFill/>
            <a:miter lim="800000"/>
            <a:headEnd/>
            <a:tailEnd/>
          </a:ln>
        </p:spPr>
        <p:txBody>
          <a:bodyPr anchor="b"/>
          <a:lstStyle/>
          <a:p>
            <a:pPr>
              <a:defRPr/>
            </a:pPr>
            <a:r>
              <a:rPr kumimoji="1" lang="en-US" sz="2000" kern="0" dirty="0">
                <a:solidFill>
                  <a:schemeClr val="accent1"/>
                </a:solidFill>
                <a:latin typeface="+mj-lt"/>
                <a:ea typeface="+mj-ea"/>
                <a:cs typeface="+mj-cs"/>
              </a:rPr>
              <a:t>In this example the page2 and  page 5 are modified.  </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502903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3400" y="228600"/>
            <a:ext cx="7772400" cy="639762"/>
          </a:xfrm>
        </p:spPr>
        <p:txBody>
          <a:bodyPr>
            <a:normAutofit fontScale="90000"/>
          </a:bodyPr>
          <a:lstStyle/>
          <a:p>
            <a:pPr algn="l"/>
            <a:r>
              <a:rPr lang="en-US" altLang="en-US" dirty="0">
                <a:solidFill>
                  <a:srgbClr val="FF0000"/>
                </a:solidFill>
              </a:rPr>
              <a:t>Shadow Paging (Cont.)</a:t>
            </a:r>
          </a:p>
        </p:txBody>
      </p:sp>
      <p:sp>
        <p:nvSpPr>
          <p:cNvPr id="69635" name="Rectangle 3"/>
          <p:cNvSpPr>
            <a:spLocks noGrp="1" noChangeArrowheads="1"/>
          </p:cNvSpPr>
          <p:nvPr>
            <p:ph type="body" idx="4294967295"/>
          </p:nvPr>
        </p:nvSpPr>
        <p:spPr>
          <a:xfrm>
            <a:off x="0" y="1106488"/>
            <a:ext cx="9144000" cy="4989512"/>
          </a:xfrm>
        </p:spPr>
        <p:txBody>
          <a:bodyPr>
            <a:noAutofit/>
          </a:bodyPr>
          <a:lstStyle/>
          <a:p>
            <a:r>
              <a:rPr lang="en-US" altLang="en-US" sz="2400" smtClean="0"/>
              <a:t>To </a:t>
            </a:r>
            <a:r>
              <a:rPr lang="en-US" altLang="en-US" sz="2400" dirty="0"/>
              <a:t>commit a transaction :</a:t>
            </a:r>
          </a:p>
          <a:p>
            <a:pPr>
              <a:buFont typeface="Monotype Sorts" charset="2"/>
              <a:buNone/>
            </a:pPr>
            <a:r>
              <a:rPr lang="en-US" altLang="en-US" sz="2400" dirty="0"/>
              <a:t>  1.  Flush all modified pages in main memory to disk</a:t>
            </a:r>
          </a:p>
          <a:p>
            <a:pPr>
              <a:buFont typeface="Monotype Sorts" charset="2"/>
              <a:buNone/>
            </a:pPr>
            <a:r>
              <a:rPr lang="en-US" altLang="en-US" sz="2400" dirty="0"/>
              <a:t>  2.  Output current page table to disk</a:t>
            </a:r>
          </a:p>
          <a:p>
            <a:pPr>
              <a:buFont typeface="Monotype Sorts" charset="2"/>
              <a:buNone/>
            </a:pPr>
            <a:r>
              <a:rPr lang="en-US" altLang="en-US" sz="2400" dirty="0"/>
              <a:t>  3.  Make the current page table the new shadow page table, as follows:</a:t>
            </a:r>
          </a:p>
          <a:p>
            <a:pPr lvl="1"/>
            <a:r>
              <a:rPr lang="en-US" altLang="en-US" dirty="0"/>
              <a:t>keep a pointer to the shadow page table at a fixed (known) location on disk.</a:t>
            </a:r>
          </a:p>
          <a:p>
            <a:pPr lvl="1"/>
            <a:r>
              <a:rPr lang="en-US" altLang="en-US" dirty="0"/>
              <a:t>to make the current page table the new shadow page table, simply update the pointer to point to current page table on disk</a:t>
            </a:r>
          </a:p>
          <a:p>
            <a:r>
              <a:rPr lang="en-US" altLang="en-US" sz="2400" dirty="0"/>
              <a:t>Once pointer to shadow page table has been written, transaction is committed.</a:t>
            </a:r>
          </a:p>
          <a:p>
            <a:r>
              <a:rPr lang="en-US" altLang="en-US" sz="2400" dirty="0"/>
              <a:t>No recovery is needed after a crash — new transactions can start right away, using the shadow page table.</a:t>
            </a:r>
          </a:p>
          <a:p>
            <a:r>
              <a:rPr lang="en-US" altLang="en-US" sz="2400" dirty="0"/>
              <a:t>Pages not pointed to from current/shadow page table should be freed (garbage collected).</a:t>
            </a:r>
          </a:p>
          <a:p>
            <a:endParaRPr lang="en-US" altLang="en-US" sz="2400" dirty="0"/>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815761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304800"/>
            <a:ext cx="7772400" cy="563562"/>
          </a:xfrm>
        </p:spPr>
        <p:txBody>
          <a:bodyPr>
            <a:normAutofit fontScale="90000"/>
          </a:bodyPr>
          <a:lstStyle/>
          <a:p>
            <a:pPr algn="l"/>
            <a:r>
              <a:rPr lang="en-US" altLang="en-US" dirty="0" smtClean="0">
                <a:solidFill>
                  <a:srgbClr val="FF0000"/>
                </a:solidFill>
              </a:rPr>
              <a:t>Shadow </a:t>
            </a:r>
            <a:r>
              <a:rPr lang="en-US" altLang="en-US" dirty="0">
                <a:solidFill>
                  <a:srgbClr val="FF0000"/>
                </a:solidFill>
              </a:rPr>
              <a:t>Paging (Cont.)</a:t>
            </a:r>
          </a:p>
        </p:txBody>
      </p:sp>
      <p:sp>
        <p:nvSpPr>
          <p:cNvPr id="70659" name="Rectangle 3"/>
          <p:cNvSpPr>
            <a:spLocks noGrp="1" noChangeArrowheads="1"/>
          </p:cNvSpPr>
          <p:nvPr>
            <p:ph type="body" idx="4294967295"/>
          </p:nvPr>
        </p:nvSpPr>
        <p:spPr>
          <a:xfrm>
            <a:off x="228600" y="868362"/>
            <a:ext cx="8915400" cy="5356226"/>
          </a:xfrm>
        </p:spPr>
        <p:txBody>
          <a:bodyPr>
            <a:normAutofit/>
          </a:bodyPr>
          <a:lstStyle/>
          <a:p>
            <a:pPr>
              <a:lnSpc>
                <a:spcPct val="90000"/>
              </a:lnSpc>
            </a:pPr>
            <a:r>
              <a:rPr lang="en-US" altLang="en-US" sz="2200" dirty="0"/>
              <a:t>Advantages of shadow-paging over log-based schemes</a:t>
            </a:r>
          </a:p>
          <a:p>
            <a:pPr lvl="1">
              <a:lnSpc>
                <a:spcPct val="90000"/>
              </a:lnSpc>
            </a:pPr>
            <a:r>
              <a:rPr lang="en-US" altLang="en-US" sz="2200" dirty="0"/>
              <a:t>no overhead of writing log records</a:t>
            </a:r>
          </a:p>
          <a:p>
            <a:pPr lvl="1">
              <a:lnSpc>
                <a:spcPct val="90000"/>
              </a:lnSpc>
            </a:pPr>
            <a:r>
              <a:rPr lang="en-US" altLang="en-US" sz="2200" dirty="0"/>
              <a:t>recovery is trivial</a:t>
            </a:r>
          </a:p>
          <a:p>
            <a:pPr>
              <a:lnSpc>
                <a:spcPct val="90000"/>
              </a:lnSpc>
            </a:pPr>
            <a:r>
              <a:rPr lang="en-US" altLang="en-US" sz="2200" dirty="0"/>
              <a:t>Disadvantages :</a:t>
            </a:r>
          </a:p>
          <a:p>
            <a:pPr lvl="1">
              <a:lnSpc>
                <a:spcPct val="90000"/>
              </a:lnSpc>
            </a:pPr>
            <a:r>
              <a:rPr lang="en-US" altLang="en-US" sz="2200" dirty="0"/>
              <a:t>Copying the entire page table is very expensive</a:t>
            </a:r>
          </a:p>
          <a:p>
            <a:pPr lvl="2">
              <a:lnSpc>
                <a:spcPct val="90000"/>
              </a:lnSpc>
            </a:pPr>
            <a:r>
              <a:rPr lang="en-US" altLang="en-US" sz="2200" dirty="0"/>
              <a:t>Can be reduced by using a page table structured like a B</a:t>
            </a:r>
            <a:r>
              <a:rPr lang="en-US" altLang="en-US" sz="2200" baseline="30000" dirty="0"/>
              <a:t>+</a:t>
            </a:r>
            <a:r>
              <a:rPr lang="en-US" altLang="en-US" sz="2200" dirty="0"/>
              <a:t>-tree</a:t>
            </a:r>
          </a:p>
          <a:p>
            <a:pPr lvl="3">
              <a:lnSpc>
                <a:spcPct val="90000"/>
              </a:lnSpc>
            </a:pPr>
            <a:r>
              <a:rPr lang="en-US" altLang="en-US" sz="2200" dirty="0"/>
              <a:t>No need to copy entire tree, only need to copy paths in the tree that lead to updated leaf nodes</a:t>
            </a:r>
          </a:p>
          <a:p>
            <a:pPr lvl="1">
              <a:lnSpc>
                <a:spcPct val="90000"/>
              </a:lnSpc>
            </a:pPr>
            <a:r>
              <a:rPr lang="en-US" altLang="en-US" sz="2200" dirty="0"/>
              <a:t>Commit overhead is high even with above extension</a:t>
            </a:r>
          </a:p>
          <a:p>
            <a:pPr lvl="2">
              <a:lnSpc>
                <a:spcPct val="90000"/>
              </a:lnSpc>
            </a:pPr>
            <a:r>
              <a:rPr lang="en-US" altLang="en-US" sz="2200" dirty="0"/>
              <a:t>Need to flush every updated page, and page table</a:t>
            </a:r>
          </a:p>
          <a:p>
            <a:pPr lvl="1">
              <a:lnSpc>
                <a:spcPct val="90000"/>
              </a:lnSpc>
            </a:pPr>
            <a:r>
              <a:rPr lang="en-US" altLang="en-US" sz="2200" dirty="0"/>
              <a:t>Data gets fragmented (related pages get separated on disk)</a:t>
            </a:r>
          </a:p>
          <a:p>
            <a:pPr lvl="1">
              <a:lnSpc>
                <a:spcPct val="90000"/>
              </a:lnSpc>
            </a:pPr>
            <a:r>
              <a:rPr lang="en-US" altLang="en-US" sz="2200" dirty="0"/>
              <a:t>After every transaction completion, the database pages containing old versions of modified data need to be garbage collected </a:t>
            </a:r>
          </a:p>
          <a:p>
            <a:pPr lvl="1">
              <a:lnSpc>
                <a:spcPct val="90000"/>
              </a:lnSpc>
            </a:pPr>
            <a:r>
              <a:rPr lang="en-US" altLang="en-US" sz="2200" dirty="0"/>
              <a:t>Hard to extend algorithm to allow transactions to run concurrently</a:t>
            </a:r>
          </a:p>
          <a:p>
            <a:pPr lvl="2">
              <a:lnSpc>
                <a:spcPct val="90000"/>
              </a:lnSpc>
            </a:pPr>
            <a:r>
              <a:rPr lang="en-US" altLang="en-US" sz="2200" dirty="0"/>
              <a:t>Easier to extend log based schemes</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949608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42938" y="1679575"/>
            <a:ext cx="7772400" cy="1463675"/>
          </a:xfrm>
        </p:spPr>
        <p:txBody>
          <a:bodyPr/>
          <a:lstStyle/>
          <a:p>
            <a:pPr algn="ctr" eaLnBrk="1" hangingPunct="1"/>
            <a:r>
              <a:rPr lang="en-US" sz="4800" dirty="0" smtClean="0"/>
              <a:t>Deadlock</a:t>
            </a:r>
          </a:p>
        </p:txBody>
      </p:sp>
      <p:sp>
        <p:nvSpPr>
          <p:cNvPr id="3076" name="Rectangle 7"/>
          <p:cNvSpPr>
            <a:spLocks noChangeArrowheads="1"/>
          </p:cNvSpPr>
          <p:nvPr/>
        </p:nvSpPr>
        <p:spPr bwMode="auto">
          <a:xfrm>
            <a:off x="762000" y="1219200"/>
            <a:ext cx="5257800" cy="63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nchor="b"/>
          <a:lstStyle/>
          <a:p>
            <a:pPr algn="ctr" defTabSz="873125" eaLnBrk="1" hangingPunct="1"/>
            <a:endParaRPr lang="en-US" sz="2700">
              <a:solidFill>
                <a:schemeClr val="tx2"/>
              </a:solidFill>
            </a:endParaRPr>
          </a:p>
        </p:txBody>
      </p:sp>
      <p:sp>
        <p:nvSpPr>
          <p:cNvPr id="3077" name="Rectangle 10"/>
          <p:cNvSpPr>
            <a:spLocks noChangeArrowheads="1"/>
          </p:cNvSpPr>
          <p:nvPr/>
        </p:nvSpPr>
        <p:spPr bwMode="auto">
          <a:xfrm>
            <a:off x="5367338" y="4305300"/>
            <a:ext cx="3624262" cy="2400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nchor="b"/>
          <a:lstStyle/>
          <a:p>
            <a:pPr defTabSz="873125" eaLnBrk="1" hangingPunct="1"/>
            <a:endParaRPr lang="en-US" sz="3100">
              <a:solidFill>
                <a:schemeClr val="tx2"/>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80752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1295400"/>
            <a:ext cx="2057400" cy="577850"/>
          </a:xfrm>
        </p:spPr>
        <p:txBody>
          <a:bodyPr>
            <a:normAutofit fontScale="90000"/>
          </a:bodyPr>
          <a:lstStyle/>
          <a:p>
            <a:pPr eaLnBrk="1" hangingPunct="1"/>
            <a:r>
              <a:rPr lang="en-US" sz="3500" smtClean="0"/>
              <a:t>Overview</a:t>
            </a:r>
          </a:p>
        </p:txBody>
      </p:sp>
      <p:sp>
        <p:nvSpPr>
          <p:cNvPr id="4099" name="Rectangle 4"/>
          <p:cNvSpPr>
            <a:spLocks noChangeArrowheads="1"/>
          </p:cNvSpPr>
          <p:nvPr/>
        </p:nvSpPr>
        <p:spPr bwMode="auto">
          <a:xfrm>
            <a:off x="1219200" y="3238500"/>
            <a:ext cx="5410200"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27025" indent="-327025" defTabSz="873125" eaLnBrk="1" hangingPunct="1">
              <a:spcBef>
                <a:spcPct val="20000"/>
              </a:spcBef>
              <a:buClr>
                <a:schemeClr val="folHlink"/>
              </a:buClr>
              <a:buSzPct val="60000"/>
              <a:buFontTx/>
              <a:buChar char="•"/>
            </a:pPr>
            <a:r>
              <a:rPr lang="en-US" sz="2700">
                <a:solidFill>
                  <a:schemeClr val="tx2"/>
                </a:solidFill>
              </a:rPr>
              <a:t>Deadlock Handling Techniques.</a:t>
            </a:r>
          </a:p>
        </p:txBody>
      </p:sp>
      <p:sp>
        <p:nvSpPr>
          <p:cNvPr id="4100" name="Rectangle 7"/>
          <p:cNvSpPr>
            <a:spLocks noChangeArrowheads="1"/>
          </p:cNvSpPr>
          <p:nvPr/>
        </p:nvSpPr>
        <p:spPr bwMode="auto">
          <a:xfrm>
            <a:off x="1219200" y="2133600"/>
            <a:ext cx="5976938"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27025" indent="-327025" defTabSz="873125" eaLnBrk="1" hangingPunct="1">
              <a:spcBef>
                <a:spcPct val="20000"/>
              </a:spcBef>
              <a:buClr>
                <a:schemeClr val="folHlink"/>
              </a:buClr>
              <a:buSzPct val="60000"/>
              <a:buFontTx/>
              <a:buChar char="•"/>
            </a:pPr>
            <a:r>
              <a:rPr lang="en-US" sz="2800">
                <a:solidFill>
                  <a:schemeClr val="tx2"/>
                </a:solidFill>
              </a:rPr>
              <a:t>Deadlocks – An Introduction.</a:t>
            </a:r>
          </a:p>
        </p:txBody>
      </p:sp>
      <p:sp>
        <p:nvSpPr>
          <p:cNvPr id="4101" name="Rectangle 8"/>
          <p:cNvSpPr>
            <a:spLocks noChangeArrowheads="1"/>
          </p:cNvSpPr>
          <p:nvPr/>
        </p:nvSpPr>
        <p:spPr bwMode="auto">
          <a:xfrm>
            <a:off x="1216025" y="2714625"/>
            <a:ext cx="5870575" cy="485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27025" indent="-327025" defTabSz="873125" eaLnBrk="1" hangingPunct="1">
              <a:spcBef>
                <a:spcPct val="20000"/>
              </a:spcBef>
              <a:buClr>
                <a:schemeClr val="folHlink"/>
              </a:buClr>
              <a:buSzPct val="60000"/>
              <a:buFontTx/>
              <a:buChar char="•"/>
            </a:pPr>
            <a:r>
              <a:rPr lang="en-US" sz="2700">
                <a:solidFill>
                  <a:schemeClr val="tx2"/>
                </a:solidFill>
              </a:rPr>
              <a:t>Deadlocks in Distributed Systems.</a:t>
            </a:r>
          </a:p>
        </p:txBody>
      </p:sp>
      <p:sp>
        <p:nvSpPr>
          <p:cNvPr id="4102" name="Rectangle 11"/>
          <p:cNvSpPr>
            <a:spLocks noGrp="1" noChangeArrowheads="1"/>
          </p:cNvSpPr>
          <p:nvPr>
            <p:ph type="body" idx="1"/>
          </p:nvPr>
        </p:nvSpPr>
        <p:spPr>
          <a:xfrm>
            <a:off x="1219200" y="3797300"/>
            <a:ext cx="6310313" cy="865188"/>
          </a:xfrm>
          <a:noFill/>
        </p:spPr>
        <p:txBody>
          <a:bodyPr/>
          <a:lstStyle/>
          <a:p>
            <a:pPr eaLnBrk="1" hangingPunct="1">
              <a:lnSpc>
                <a:spcPct val="90000"/>
              </a:lnSpc>
              <a:buFontTx/>
              <a:buChar char="•"/>
            </a:pPr>
            <a:r>
              <a:rPr lang="en-US" sz="2700" smtClean="0">
                <a:solidFill>
                  <a:schemeClr val="tx2"/>
                </a:solidFill>
              </a:rPr>
              <a:t>Algorithms For Deadlock Detection in Distributed Systems.</a:t>
            </a:r>
          </a:p>
        </p:txBody>
      </p:sp>
      <p:sp>
        <p:nvSpPr>
          <p:cNvPr id="4103" name="Rectangle 12"/>
          <p:cNvSpPr>
            <a:spLocks noChangeArrowheads="1"/>
          </p:cNvSpPr>
          <p:nvPr/>
        </p:nvSpPr>
        <p:spPr bwMode="auto">
          <a:xfrm>
            <a:off x="1260475" y="4714875"/>
            <a:ext cx="2360613"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27025" indent="-327025" defTabSz="873125" eaLnBrk="1" hangingPunct="1">
              <a:lnSpc>
                <a:spcPct val="90000"/>
              </a:lnSpc>
              <a:spcBef>
                <a:spcPct val="20000"/>
              </a:spcBef>
              <a:buClr>
                <a:schemeClr val="folHlink"/>
              </a:buClr>
              <a:buSzPct val="60000"/>
              <a:buFontTx/>
              <a:buChar char="•"/>
            </a:pPr>
            <a:r>
              <a:rPr lang="en-US" sz="2700">
                <a:solidFill>
                  <a:schemeClr val="tx2"/>
                </a:solidFill>
              </a:rPr>
              <a:t>Summary.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57</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65579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Reusable/consumable resources</a:t>
            </a:r>
          </a:p>
        </p:txBody>
      </p:sp>
      <p:sp>
        <p:nvSpPr>
          <p:cNvPr id="10243" name="Rectangle 3"/>
          <p:cNvSpPr>
            <a:spLocks noGrp="1" noChangeArrowheads="1"/>
          </p:cNvSpPr>
          <p:nvPr>
            <p:ph type="body" idx="1"/>
          </p:nvPr>
        </p:nvSpPr>
        <p:spPr/>
        <p:txBody>
          <a:bodyPr/>
          <a:lstStyle/>
          <a:p>
            <a:pPr eaLnBrk="1" hangingPunct="1"/>
            <a:r>
              <a:rPr lang="en-US" altLang="en-US" sz="2800"/>
              <a:t>reusable resource</a:t>
            </a:r>
          </a:p>
          <a:p>
            <a:pPr lvl="1" eaLnBrk="1" hangingPunct="1"/>
            <a:r>
              <a:rPr lang="en-US" altLang="en-US" sz="2400"/>
              <a:t>number of units is constant</a:t>
            </a:r>
          </a:p>
          <a:p>
            <a:pPr lvl="1" eaLnBrk="1" hangingPunct="1"/>
            <a:r>
              <a:rPr lang="en-US" altLang="en-US" sz="2400"/>
              <a:t>unit is either free or allocated; no sharing</a:t>
            </a:r>
          </a:p>
          <a:p>
            <a:pPr lvl="1" eaLnBrk="1" hangingPunct="1"/>
            <a:r>
              <a:rPr lang="en-US" altLang="en-US" sz="2400"/>
              <a:t>process requests, acquires, releases units</a:t>
            </a:r>
          </a:p>
          <a:p>
            <a:pPr lvl="1" eaLnBrk="1" hangingPunct="1">
              <a:buFontTx/>
              <a:buNone/>
            </a:pPr>
            <a:r>
              <a:rPr lang="en-US" altLang="en-US" sz="2400"/>
              <a:t>Examples: memory, devices, files, tables</a:t>
            </a:r>
          </a:p>
          <a:p>
            <a:pPr eaLnBrk="1" hangingPunct="1"/>
            <a:r>
              <a:rPr lang="en-US" altLang="en-US" sz="2800"/>
              <a:t>consumable resources</a:t>
            </a:r>
          </a:p>
          <a:p>
            <a:pPr lvl="1" eaLnBrk="1" hangingPunct="1"/>
            <a:r>
              <a:rPr lang="en-US" altLang="en-US" sz="2400"/>
              <a:t>number of units varies at runtime</a:t>
            </a:r>
          </a:p>
          <a:p>
            <a:pPr lvl="1" eaLnBrk="1" hangingPunct="1"/>
            <a:r>
              <a:rPr lang="en-US" altLang="en-US" sz="2400"/>
              <a:t>process may create new units</a:t>
            </a:r>
          </a:p>
          <a:p>
            <a:pPr lvl="1" eaLnBrk="1" hangingPunct="1"/>
            <a:r>
              <a:rPr lang="en-US" altLang="en-US" sz="2400"/>
              <a:t>process may consume units</a:t>
            </a:r>
          </a:p>
          <a:p>
            <a:pPr lvl="1" eaLnBrk="1" hangingPunct="1">
              <a:buFontTx/>
              <a:buNone/>
            </a:pPr>
            <a:r>
              <a:rPr lang="en-US" altLang="en-US" sz="2400"/>
              <a:t>Examples: messages, signals</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824146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03350" y="1341438"/>
            <a:ext cx="6048375" cy="503237"/>
          </a:xfrm>
        </p:spPr>
        <p:txBody>
          <a:bodyPr>
            <a:normAutofit fontScale="90000"/>
          </a:bodyPr>
          <a:lstStyle/>
          <a:p>
            <a:pPr eaLnBrk="1" hangingPunct="1"/>
            <a:r>
              <a:rPr lang="en-US" sz="3100" smtClean="0"/>
              <a:t>Deadlocks – An Introduction</a:t>
            </a:r>
          </a:p>
        </p:txBody>
      </p:sp>
      <p:sp>
        <p:nvSpPr>
          <p:cNvPr id="5123" name="Rectangle 4"/>
          <p:cNvSpPr>
            <a:spLocks noChangeArrowheads="1"/>
          </p:cNvSpPr>
          <p:nvPr/>
        </p:nvSpPr>
        <p:spPr bwMode="auto">
          <a:xfrm>
            <a:off x="1187450" y="2114550"/>
            <a:ext cx="4881563"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27025" indent="-327025" defTabSz="873125" eaLnBrk="1" hangingPunct="1">
              <a:lnSpc>
                <a:spcPct val="90000"/>
              </a:lnSpc>
              <a:spcBef>
                <a:spcPct val="20000"/>
              </a:spcBef>
              <a:buClr>
                <a:schemeClr val="folHlink"/>
              </a:buClr>
              <a:buSzPct val="60000"/>
              <a:buFontTx/>
              <a:buChar char="•"/>
            </a:pPr>
            <a:r>
              <a:rPr lang="en-US" sz="2700">
                <a:solidFill>
                  <a:schemeClr val="tx2"/>
                </a:solidFill>
              </a:rPr>
              <a:t>What Are DEADLOCKS ?</a:t>
            </a:r>
          </a:p>
        </p:txBody>
      </p:sp>
      <p:sp>
        <p:nvSpPr>
          <p:cNvPr id="5124" name="Rectangle 6"/>
          <p:cNvSpPr>
            <a:spLocks noChangeArrowheads="1"/>
          </p:cNvSpPr>
          <p:nvPr/>
        </p:nvSpPr>
        <p:spPr bwMode="auto">
          <a:xfrm>
            <a:off x="1476375" y="2667000"/>
            <a:ext cx="7343775"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27025" indent="-327025" defTabSz="873125"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A Blocked Process which can never be resolved unless there is some outside Intervention.</a:t>
            </a:r>
          </a:p>
        </p:txBody>
      </p:sp>
      <p:pic>
        <p:nvPicPr>
          <p:cNvPr id="5125" name="Picture 8" descr="C:\STUDIES\Adv OS\Presentation\resource Deadlock 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851400"/>
            <a:ext cx="3048000" cy="170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6" name="Rectangle 9"/>
          <p:cNvSpPr>
            <a:spLocks noChangeArrowheads="1"/>
          </p:cNvSpPr>
          <p:nvPr/>
        </p:nvSpPr>
        <p:spPr bwMode="auto">
          <a:xfrm>
            <a:off x="1495425" y="4148138"/>
            <a:ext cx="7343775"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27025" indent="-327025" defTabSz="873125"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Resource (reusable) R1 is requested by Process P1 but is held by Process P2.</a:t>
            </a:r>
          </a:p>
        </p:txBody>
      </p:sp>
      <p:sp>
        <p:nvSpPr>
          <p:cNvPr id="5127" name="Rectangle 10"/>
          <p:cNvSpPr>
            <a:spLocks noChangeArrowheads="1"/>
          </p:cNvSpPr>
          <p:nvPr/>
        </p:nvSpPr>
        <p:spPr bwMode="auto">
          <a:xfrm>
            <a:off x="1214438" y="3733800"/>
            <a:ext cx="2900362"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27025" indent="-327025" defTabSz="873125" eaLnBrk="1" hangingPunct="1">
              <a:lnSpc>
                <a:spcPct val="90000"/>
              </a:lnSpc>
              <a:spcBef>
                <a:spcPct val="20000"/>
              </a:spcBef>
              <a:buClr>
                <a:schemeClr val="folHlink"/>
              </a:buClr>
              <a:buSzPct val="60000"/>
              <a:buFontTx/>
              <a:buChar char="•"/>
            </a:pPr>
            <a:r>
              <a:rPr lang="en-US" sz="2400">
                <a:solidFill>
                  <a:schemeClr val="tx2"/>
                </a:solidFill>
              </a:rPr>
              <a:t>For Example:-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531758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91472" y="152400"/>
            <a:ext cx="8083296" cy="563562"/>
          </a:xfrm>
        </p:spPr>
        <p:txBody>
          <a:bodyPr>
            <a:normAutofit fontScale="90000"/>
          </a:bodyPr>
          <a:lstStyle/>
          <a:p>
            <a:pPr eaLnBrk="1" hangingPunct="1"/>
            <a:r>
              <a:rPr lang="en-US" altLang="en-US">
                <a:solidFill>
                  <a:srgbClr val="FF0000"/>
                </a:solidFill>
              </a:rPr>
              <a:t>TRANSACTION &amp; NESTED TRANSACTION</a:t>
            </a:r>
          </a:p>
        </p:txBody>
      </p:sp>
      <p:sp>
        <p:nvSpPr>
          <p:cNvPr id="6148" name="Rectangle 3"/>
          <p:cNvSpPr>
            <a:spLocks noGrp="1" noChangeArrowheads="1"/>
          </p:cNvSpPr>
          <p:nvPr>
            <p:ph idx="1"/>
          </p:nvPr>
        </p:nvSpPr>
        <p:spPr>
          <a:xfrm>
            <a:off x="146304" y="715962"/>
            <a:ext cx="8997696" cy="5494338"/>
          </a:xfrm>
        </p:spPr>
        <p:txBody>
          <a:bodyPr>
            <a:normAutofit fontScale="92500" lnSpcReduction="10000"/>
          </a:bodyPr>
          <a:lstStyle/>
          <a:p>
            <a:pPr eaLnBrk="1" hangingPunct="1">
              <a:defRPr/>
            </a:pPr>
            <a:r>
              <a:rPr lang="en-US" sz="2800" dirty="0" smtClean="0">
                <a:solidFill>
                  <a:srgbClr val="7030A0"/>
                </a:solidFill>
                <a:ea typeface="+mn-ea"/>
              </a:rPr>
              <a:t>Transaction</a:t>
            </a:r>
            <a:r>
              <a:rPr lang="en-US" sz="2800" dirty="0" smtClean="0">
                <a:ea typeface="+mn-ea"/>
              </a:rPr>
              <a:t>: specified by a client as a set of operations on objects to be performed as an indivisible unit by the servers managed those objects.</a:t>
            </a:r>
          </a:p>
          <a:p>
            <a:pPr eaLnBrk="1" hangingPunct="1">
              <a:defRPr/>
            </a:pPr>
            <a:r>
              <a:rPr lang="en-US" sz="2800" dirty="0" smtClean="0">
                <a:solidFill>
                  <a:srgbClr val="7030A0"/>
                </a:solidFill>
                <a:ea typeface="+mn-ea"/>
              </a:rPr>
              <a:t>Goal of transaction</a:t>
            </a:r>
            <a:r>
              <a:rPr lang="en-US" sz="2800" dirty="0" smtClean="0">
                <a:ea typeface="+mn-ea"/>
              </a:rPr>
              <a:t>: ensure all the objects managed by a server remain in a consistent state when accessed by multiple transactions and in the presence of server crashes</a:t>
            </a:r>
            <a:r>
              <a:rPr lang="en-US" sz="2800" dirty="0" smtClean="0">
                <a:ea typeface="+mn-ea"/>
              </a:rPr>
              <a:t>.</a:t>
            </a:r>
          </a:p>
          <a:p>
            <a:pPr>
              <a:lnSpc>
                <a:spcPct val="90000"/>
              </a:lnSpc>
              <a:defRPr/>
            </a:pPr>
            <a:r>
              <a:rPr lang="en-US" sz="2400" dirty="0"/>
              <a:t>Transaction applies to recoverable objects and intended to be atomic (atomic transaction):</a:t>
            </a:r>
          </a:p>
          <a:p>
            <a:pPr lvl="1">
              <a:lnSpc>
                <a:spcPct val="90000"/>
              </a:lnSpc>
              <a:defRPr/>
            </a:pPr>
            <a:r>
              <a:rPr lang="en-US" sz="2200" dirty="0">
                <a:solidFill>
                  <a:srgbClr val="7030A0"/>
                </a:solidFill>
              </a:rPr>
              <a:t>Recoverable objects</a:t>
            </a:r>
            <a:r>
              <a:rPr lang="en-US" sz="2200" dirty="0"/>
              <a:t>: objects can be recovered after their server crashes.</a:t>
            </a:r>
          </a:p>
          <a:p>
            <a:pPr lvl="1">
              <a:lnSpc>
                <a:spcPct val="90000"/>
              </a:lnSpc>
              <a:defRPr/>
            </a:pPr>
            <a:r>
              <a:rPr lang="en-US" sz="2200" dirty="0">
                <a:solidFill>
                  <a:srgbClr val="7030A0"/>
                </a:solidFill>
              </a:rPr>
              <a:t>Atomic operations</a:t>
            </a:r>
            <a:r>
              <a:rPr lang="en-US" sz="2200" dirty="0"/>
              <a:t>: operations that are free from interference from concurrent operations being performed in the other threads.</a:t>
            </a:r>
          </a:p>
          <a:p>
            <a:pPr>
              <a:lnSpc>
                <a:spcPct val="90000"/>
              </a:lnSpc>
              <a:defRPr/>
            </a:pPr>
            <a:r>
              <a:rPr lang="en-US" sz="2200" dirty="0"/>
              <a:t>Transaction properties (ACID):</a:t>
            </a:r>
          </a:p>
          <a:p>
            <a:pPr lvl="1">
              <a:lnSpc>
                <a:spcPct val="90000"/>
              </a:lnSpc>
              <a:defRPr/>
            </a:pPr>
            <a:r>
              <a:rPr lang="en-US" sz="2200" b="1" dirty="0">
                <a:solidFill>
                  <a:srgbClr val="7030A0"/>
                </a:solidFill>
              </a:rPr>
              <a:t>A</a:t>
            </a:r>
            <a:r>
              <a:rPr lang="en-US" sz="2200" dirty="0">
                <a:solidFill>
                  <a:srgbClr val="7030A0"/>
                </a:solidFill>
              </a:rPr>
              <a:t>tomicity-</a:t>
            </a:r>
            <a:r>
              <a:rPr lang="en-US" sz="2200" dirty="0"/>
              <a:t> Transaction must be all or none</a:t>
            </a:r>
          </a:p>
          <a:p>
            <a:pPr lvl="1">
              <a:lnSpc>
                <a:spcPct val="90000"/>
              </a:lnSpc>
              <a:defRPr/>
            </a:pPr>
            <a:r>
              <a:rPr lang="en-US" sz="2200" b="1" dirty="0">
                <a:solidFill>
                  <a:srgbClr val="7030A0"/>
                </a:solidFill>
              </a:rPr>
              <a:t>C</a:t>
            </a:r>
            <a:r>
              <a:rPr lang="en-US" sz="2200" dirty="0">
                <a:solidFill>
                  <a:srgbClr val="7030A0"/>
                </a:solidFill>
              </a:rPr>
              <a:t>onsistency-</a:t>
            </a:r>
            <a:r>
              <a:rPr lang="en-US" sz="2200" dirty="0"/>
              <a:t> Transaction of the system takes one </a:t>
            </a:r>
            <a:r>
              <a:rPr lang="en-US" sz="2200" dirty="0" smtClean="0"/>
              <a:t>consistent to </a:t>
            </a:r>
            <a:r>
              <a:rPr lang="en-US" sz="2200" dirty="0"/>
              <a:t>another consistent state.</a:t>
            </a:r>
          </a:p>
          <a:p>
            <a:pPr lvl="1">
              <a:lnSpc>
                <a:spcPct val="90000"/>
              </a:lnSpc>
              <a:defRPr/>
            </a:pPr>
            <a:r>
              <a:rPr lang="en-US" sz="2200" b="1" dirty="0">
                <a:solidFill>
                  <a:srgbClr val="7030A0"/>
                </a:solidFill>
              </a:rPr>
              <a:t>I</a:t>
            </a:r>
            <a:r>
              <a:rPr lang="en-US" sz="2200" dirty="0">
                <a:solidFill>
                  <a:srgbClr val="7030A0"/>
                </a:solidFill>
              </a:rPr>
              <a:t>solation</a:t>
            </a:r>
            <a:r>
              <a:rPr lang="en-US" sz="2200" dirty="0"/>
              <a:t> -one process could not hamper other  </a:t>
            </a:r>
          </a:p>
          <a:p>
            <a:pPr lvl="1">
              <a:lnSpc>
                <a:spcPct val="90000"/>
              </a:lnSpc>
              <a:defRPr/>
            </a:pPr>
            <a:r>
              <a:rPr lang="en-US" sz="2200" b="1" dirty="0">
                <a:solidFill>
                  <a:srgbClr val="7030A0"/>
                </a:solidFill>
              </a:rPr>
              <a:t>D</a:t>
            </a:r>
            <a:r>
              <a:rPr lang="en-US" sz="2200" dirty="0">
                <a:solidFill>
                  <a:srgbClr val="7030A0"/>
                </a:solidFill>
              </a:rPr>
              <a:t>urability</a:t>
            </a:r>
            <a:r>
              <a:rPr lang="en-US" sz="2200" dirty="0"/>
              <a:t> – storing the transaction’s  log report in non-    			      volatile storage </a:t>
            </a:r>
          </a:p>
          <a:p>
            <a:pPr>
              <a:lnSpc>
                <a:spcPct val="90000"/>
              </a:lnSpc>
              <a:defRPr/>
            </a:pPr>
            <a:endParaRPr lang="en-US" sz="2400" dirty="0"/>
          </a:p>
          <a:p>
            <a:pPr eaLnBrk="1" hangingPunct="1">
              <a:defRPr/>
            </a:pPr>
            <a:endParaRPr lang="en-US" sz="2800" dirty="0" smtClean="0">
              <a:ea typeface="+mn-ea"/>
            </a:endParaRPr>
          </a:p>
        </p:txBody>
      </p:sp>
      <p:sp>
        <p:nvSpPr>
          <p:cNvPr id="6146"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869B6EE3-BA42-FD43-8539-E9D164546DDD}" type="slidenum">
              <a:rPr lang="en-US" altLang="en-US">
                <a:latin typeface="Arial" charset="0"/>
              </a:rPr>
              <a:pPr eaLnBrk="1" hangingPunct="1"/>
              <a:t>6</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4702461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4000" b="1" dirty="0" smtClean="0"/>
              <a:t>Introduction to Deadlock</a:t>
            </a:r>
            <a:endParaRPr lang="en-US" sz="4000" b="1" dirty="0"/>
          </a:p>
        </p:txBody>
      </p:sp>
      <p:sp>
        <p:nvSpPr>
          <p:cNvPr id="4" name="Slide Number Placeholder 3"/>
          <p:cNvSpPr>
            <a:spLocks noGrp="1"/>
          </p:cNvSpPr>
          <p:nvPr>
            <p:ph type="sldNum" sz="quarter" idx="12"/>
          </p:nvPr>
        </p:nvSpPr>
        <p:spPr/>
        <p:txBody>
          <a:bodyPr>
            <a:normAutofit/>
          </a:bodyPr>
          <a:lstStyle/>
          <a:p>
            <a:fld id="{49D7CA80-DB1B-4291-A989-8F3FBB2159B4}" type="slidenum">
              <a:rPr lang="en-US" smtClean="0"/>
              <a:pPr/>
              <a:t>60</a:t>
            </a:fld>
            <a:endParaRPr lang="en-US" dirty="0"/>
          </a:p>
        </p:txBody>
      </p:sp>
      <p:sp>
        <p:nvSpPr>
          <p:cNvPr id="3" name="Content Placeholder 2"/>
          <p:cNvSpPr>
            <a:spLocks noGrp="1"/>
          </p:cNvSpPr>
          <p:nvPr>
            <p:ph sz="quarter" idx="1"/>
          </p:nvPr>
        </p:nvSpPr>
        <p:spPr>
          <a:xfrm>
            <a:off x="457200" y="1143000"/>
            <a:ext cx="8534400" cy="5334000"/>
          </a:xfrm>
        </p:spPr>
        <p:txBody>
          <a:bodyPr>
            <a:normAutofit/>
          </a:bodyPr>
          <a:lstStyle/>
          <a:p>
            <a:pPr marL="0" indent="0" algn="just">
              <a:buNone/>
            </a:pPr>
            <a:r>
              <a:rPr lang="en-US" sz="2800" dirty="0" smtClean="0"/>
              <a:t>Formal definition</a:t>
            </a:r>
          </a:p>
          <a:p>
            <a:pPr algn="just"/>
            <a:r>
              <a:rPr lang="en-US" sz="2600" i="1" dirty="0" smtClean="0"/>
              <a:t>“A set of processes is deadlocked if each process in the set is waiting for an event that only another process in the set can cause.”</a:t>
            </a:r>
            <a:endParaRPr lang="en-US" sz="2400" i="1" dirty="0" smtClean="0"/>
          </a:p>
          <a:p>
            <a:pPr algn="just"/>
            <a:r>
              <a:rPr lang="en-US" sz="2800" dirty="0" smtClean="0"/>
              <a:t>Because all the processes are waiting, none of them will ever cause any of the events that could wake up any of the other member in the set, and </a:t>
            </a:r>
            <a:r>
              <a:rPr lang="en-US" sz="2800" dirty="0" smtClean="0">
                <a:solidFill>
                  <a:srgbClr val="FF0000"/>
                </a:solidFill>
              </a:rPr>
              <a:t>all the processes continue to wait forever.</a:t>
            </a:r>
          </a:p>
          <a:p>
            <a:pPr algn="just"/>
            <a:r>
              <a:rPr lang="en-US" sz="2800" dirty="0" smtClean="0"/>
              <a:t>That is, none of the processes can-</a:t>
            </a:r>
          </a:p>
          <a:p>
            <a:pPr lvl="1" algn="just">
              <a:buFont typeface="Wingdings" pitchFamily="2" charset="2"/>
              <a:buChar char="v"/>
            </a:pPr>
            <a:r>
              <a:rPr lang="en-US" sz="2400" dirty="0" smtClean="0"/>
              <a:t>run</a:t>
            </a:r>
          </a:p>
          <a:p>
            <a:pPr lvl="1" algn="just">
              <a:buFont typeface="Wingdings" pitchFamily="2" charset="2"/>
              <a:buChar char="v"/>
            </a:pPr>
            <a:r>
              <a:rPr lang="en-US" sz="2400" dirty="0" smtClean="0"/>
              <a:t>release resources</a:t>
            </a:r>
          </a:p>
          <a:p>
            <a:pPr lvl="1" algn="just">
              <a:buFont typeface="Wingdings" pitchFamily="2" charset="2"/>
              <a:buChar char="v"/>
            </a:pPr>
            <a:r>
              <a:rPr lang="en-US" sz="2400" dirty="0" smtClean="0"/>
              <a:t>be awakened</a:t>
            </a:r>
          </a:p>
          <a:p>
            <a:pPr algn="just">
              <a:buNone/>
            </a:pPr>
            <a:endParaRPr lang="en-US" dirty="0"/>
          </a:p>
        </p:txBody>
      </p:sp>
      <p:sp>
        <p:nvSpPr>
          <p:cNvPr id="6" name="Footer Placeholder 5"/>
          <p:cNvSpPr>
            <a:spLocks noGrp="1"/>
          </p:cNvSpPr>
          <p:nvPr>
            <p:ph type="ftr" sz="quarter" idx="11"/>
          </p:nvPr>
        </p:nvSpPr>
        <p:spPr/>
        <p:txBody>
          <a:bodyPr/>
          <a:lstStyle/>
          <a:p>
            <a:r>
              <a:rPr lang="en-US" smtClean="0"/>
              <a:t>Distributed System(DS)</a:t>
            </a:r>
            <a:endParaRPr lang="en-US" dirty="0"/>
          </a:p>
        </p:txBody>
      </p:sp>
    </p:spTree>
    <p:extLst>
      <p:ext uri="{BB962C8B-B14F-4D97-AF65-F5344CB8AC3E}">
        <p14:creationId xmlns:p14="http://schemas.microsoft.com/office/powerpoint/2010/main" val="1182435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63DCB8C-1C7E-48B0-BDF1-ADEC911B15A3}" type="slidenum">
              <a:rPr lang="en-US" altLang="en-US"/>
              <a:pPr/>
              <a:t>61</a:t>
            </a:fld>
            <a:endParaRPr lang="en-US" altLang="en-US"/>
          </a:p>
        </p:txBody>
      </p:sp>
      <p:sp>
        <p:nvSpPr>
          <p:cNvPr id="3074" name="Rectangle 2"/>
          <p:cNvSpPr>
            <a:spLocks noGrp="1" noChangeArrowheads="1"/>
          </p:cNvSpPr>
          <p:nvPr>
            <p:ph type="title"/>
          </p:nvPr>
        </p:nvSpPr>
        <p:spPr>
          <a:xfrm>
            <a:off x="457200" y="304800"/>
            <a:ext cx="7772400" cy="457200"/>
          </a:xfrm>
        </p:spPr>
        <p:txBody>
          <a:bodyPr>
            <a:noAutofit/>
          </a:bodyPr>
          <a:lstStyle/>
          <a:p>
            <a:r>
              <a:rPr lang="en-US" altLang="en-US" sz="2800" b="1" dirty="0"/>
              <a:t>Distributed deadlock</a:t>
            </a:r>
          </a:p>
        </p:txBody>
      </p:sp>
      <p:sp>
        <p:nvSpPr>
          <p:cNvPr id="3075" name="Rectangle 3"/>
          <p:cNvSpPr>
            <a:spLocks noGrp="1" noChangeArrowheads="1"/>
          </p:cNvSpPr>
          <p:nvPr>
            <p:ph type="body" idx="1"/>
          </p:nvPr>
        </p:nvSpPr>
        <p:spPr>
          <a:xfrm>
            <a:off x="184404" y="1025825"/>
            <a:ext cx="8610600" cy="5654614"/>
          </a:xfrm>
        </p:spPr>
        <p:txBody>
          <a:bodyPr>
            <a:noAutofit/>
          </a:bodyPr>
          <a:lstStyle/>
          <a:p>
            <a:r>
              <a:rPr lang="en-US" altLang="en-US" dirty="0">
                <a:cs typeface="Times New Roman" panose="02020603050405020304" pitchFamily="18" charset="0"/>
              </a:rPr>
              <a:t>Problem definition </a:t>
            </a:r>
          </a:p>
          <a:p>
            <a:pPr lvl="1"/>
            <a:r>
              <a:rPr lang="en-US" altLang="en-US" sz="2600" dirty="0">
                <a:cs typeface="Times New Roman" panose="02020603050405020304" pitchFamily="18" charset="0"/>
              </a:rPr>
              <a:t>Permanent blocking of a set of processes that either compete for system resources or communicate with each other</a:t>
            </a:r>
          </a:p>
          <a:p>
            <a:pPr lvl="1"/>
            <a:r>
              <a:rPr lang="en-US" altLang="en-US" sz="2600" dirty="0">
                <a:cs typeface="Times New Roman" panose="02020603050405020304" pitchFamily="18" charset="0"/>
              </a:rPr>
              <a:t>No node has complete and up-to-date knowledge of the entire distributed system</a:t>
            </a:r>
          </a:p>
          <a:p>
            <a:pPr lvl="1"/>
            <a:r>
              <a:rPr lang="en-US" altLang="en-US" sz="2600" dirty="0">
                <a:cs typeface="Times New Roman" panose="02020603050405020304" pitchFamily="18" charset="0"/>
              </a:rPr>
              <a:t>Message transfers between processes take unpredictable </a:t>
            </a:r>
            <a:r>
              <a:rPr lang="en-US" altLang="en-US" sz="2600" dirty="0" smtClean="0">
                <a:cs typeface="Times New Roman" panose="02020603050405020304" pitchFamily="18" charset="0"/>
              </a:rPr>
              <a:t>delays</a:t>
            </a:r>
          </a:p>
          <a:p>
            <a:r>
              <a:rPr lang="en-US" altLang="en-US" dirty="0">
                <a:cs typeface="Times New Roman" panose="02020603050405020304" pitchFamily="18" charset="0"/>
              </a:rPr>
              <a:t>System state representation with wait-for graphs (WFG)</a:t>
            </a:r>
          </a:p>
          <a:p>
            <a:pPr lvl="1"/>
            <a:r>
              <a:rPr lang="en-US" altLang="en-US" sz="2600" dirty="0">
                <a:cs typeface="Times New Roman" panose="02020603050405020304" pitchFamily="18" charset="0"/>
              </a:rPr>
              <a:t>Nodes are processes, </a:t>
            </a:r>
            <a:r>
              <a:rPr lang="en-US" altLang="en-US" sz="2600" i="1" dirty="0">
                <a:cs typeface="Times New Roman" panose="02020603050405020304" pitchFamily="18" charset="0"/>
              </a:rPr>
              <a:t>P1</a:t>
            </a:r>
            <a:r>
              <a:rPr lang="en-US" altLang="en-US" sz="2600" dirty="0">
                <a:cs typeface="Times New Roman" panose="02020603050405020304" pitchFamily="18" charset="0"/>
              </a:rPr>
              <a:t>, </a:t>
            </a:r>
            <a:r>
              <a:rPr lang="en-US" altLang="en-US" sz="2600" i="1" dirty="0">
                <a:cs typeface="Times New Roman" panose="02020603050405020304" pitchFamily="18" charset="0"/>
              </a:rPr>
              <a:t>P2</a:t>
            </a:r>
            <a:r>
              <a:rPr lang="en-US" altLang="en-US" sz="2600" dirty="0">
                <a:cs typeface="Times New Roman" panose="02020603050405020304" pitchFamily="18" charset="0"/>
              </a:rPr>
              <a:t>, etc.</a:t>
            </a:r>
          </a:p>
          <a:p>
            <a:pPr lvl="1"/>
            <a:r>
              <a:rPr lang="en-US" altLang="en-US" sz="2600" dirty="0">
                <a:cs typeface="Times New Roman" panose="02020603050405020304" pitchFamily="18" charset="0"/>
              </a:rPr>
              <a:t>Directed edge from </a:t>
            </a:r>
            <a:r>
              <a:rPr lang="en-US" altLang="en-US" sz="2600" i="1" dirty="0">
                <a:cs typeface="Times New Roman" panose="02020603050405020304" pitchFamily="18" charset="0"/>
              </a:rPr>
              <a:t>P1</a:t>
            </a:r>
            <a:r>
              <a:rPr lang="en-US" altLang="en-US" sz="2600" dirty="0">
                <a:cs typeface="Times New Roman" panose="02020603050405020304" pitchFamily="18" charset="0"/>
              </a:rPr>
              <a:t> to </a:t>
            </a:r>
            <a:r>
              <a:rPr lang="en-US" altLang="en-US" sz="2600" i="1" dirty="0">
                <a:cs typeface="Times New Roman" panose="02020603050405020304" pitchFamily="18" charset="0"/>
              </a:rPr>
              <a:t>P2</a:t>
            </a:r>
            <a:r>
              <a:rPr lang="en-US" altLang="en-US" sz="2600" dirty="0">
                <a:cs typeface="Times New Roman" panose="02020603050405020304" pitchFamily="18" charset="0"/>
              </a:rPr>
              <a:t> if </a:t>
            </a:r>
            <a:r>
              <a:rPr lang="en-US" altLang="en-US" sz="2600" i="1" dirty="0">
                <a:cs typeface="Times New Roman" panose="02020603050405020304" pitchFamily="18" charset="0"/>
              </a:rPr>
              <a:t>P1</a:t>
            </a:r>
            <a:r>
              <a:rPr lang="en-US" altLang="en-US" sz="2600" dirty="0">
                <a:cs typeface="Times New Roman" panose="02020603050405020304" pitchFamily="18" charset="0"/>
              </a:rPr>
              <a:t> blocked and waiting for </a:t>
            </a:r>
            <a:r>
              <a:rPr lang="en-US" altLang="en-US" sz="2600" i="1" dirty="0">
                <a:cs typeface="Times New Roman" panose="02020603050405020304" pitchFamily="18" charset="0"/>
              </a:rPr>
              <a:t>P2</a:t>
            </a:r>
            <a:r>
              <a:rPr lang="en-US" altLang="en-US" sz="2600" dirty="0">
                <a:cs typeface="Times New Roman" panose="02020603050405020304" pitchFamily="18" charset="0"/>
              </a:rPr>
              <a:t> to release a resource</a:t>
            </a:r>
          </a:p>
          <a:p>
            <a:pPr lvl="1"/>
            <a:r>
              <a:rPr lang="en-US" altLang="en-US" sz="2600" dirty="0">
                <a:cs typeface="Times New Roman" panose="02020603050405020304" pitchFamily="18" charset="0"/>
              </a:rPr>
              <a:t>System is deadlocked if there is a directed cycle</a:t>
            </a:r>
            <a:endParaRPr lang="en-US" altLang="en-US" sz="2600" dirty="0"/>
          </a:p>
          <a:p>
            <a:pPr marL="320040" lvl="1" indent="0">
              <a:buNone/>
            </a:pPr>
            <a:endParaRPr lang="en-US" altLang="en-US" sz="2600" dirty="0">
              <a:cs typeface="Times New Roman" panose="02020603050405020304" pitchFamily="18" charset="0"/>
            </a:endParaRPr>
          </a:p>
          <a:p>
            <a:pPr lvl="1"/>
            <a:endParaRPr lang="en-US" altLang="en-US" sz="2600" dirty="0"/>
          </a:p>
        </p:txBody>
      </p:sp>
      <p:sp>
        <p:nvSpPr>
          <p:cNvPr id="3" name="Footer Placeholder 2"/>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8547990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38275" y="1268413"/>
            <a:ext cx="5365750" cy="554037"/>
          </a:xfrm>
        </p:spPr>
        <p:txBody>
          <a:bodyPr>
            <a:normAutofit fontScale="90000"/>
          </a:bodyPr>
          <a:lstStyle/>
          <a:p>
            <a:pPr eaLnBrk="1" hangingPunct="1"/>
            <a:r>
              <a:rPr lang="en-US" sz="3200" smtClean="0"/>
              <a:t>Illustrating A Deadlock</a:t>
            </a:r>
          </a:p>
        </p:txBody>
      </p:sp>
      <p:sp>
        <p:nvSpPr>
          <p:cNvPr id="7171" name="Rectangle 4"/>
          <p:cNvSpPr>
            <a:spLocks noChangeArrowheads="1"/>
          </p:cNvSpPr>
          <p:nvPr/>
        </p:nvSpPr>
        <p:spPr bwMode="auto">
          <a:xfrm>
            <a:off x="1187450" y="1957388"/>
            <a:ext cx="4881563"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700">
                <a:solidFill>
                  <a:schemeClr val="tx2"/>
                </a:solidFill>
              </a:rPr>
              <a:t>Wait-For-Graph (WFG)</a:t>
            </a:r>
          </a:p>
        </p:txBody>
      </p:sp>
      <p:sp>
        <p:nvSpPr>
          <p:cNvPr id="7172" name="Rectangle 5"/>
          <p:cNvSpPr>
            <a:spLocks noChangeArrowheads="1"/>
          </p:cNvSpPr>
          <p:nvPr/>
        </p:nvSpPr>
        <p:spPr bwMode="auto">
          <a:xfrm>
            <a:off x="1565275" y="2438400"/>
            <a:ext cx="4835525"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300">
                <a:solidFill>
                  <a:schemeClr val="tx2"/>
                </a:solidFill>
              </a:rPr>
              <a:t>Nodes – Processes in the system</a:t>
            </a:r>
          </a:p>
        </p:txBody>
      </p:sp>
      <p:sp>
        <p:nvSpPr>
          <p:cNvPr id="7173" name="Rectangle 6"/>
          <p:cNvSpPr>
            <a:spLocks noChangeArrowheads="1"/>
          </p:cNvSpPr>
          <p:nvPr/>
        </p:nvSpPr>
        <p:spPr bwMode="auto">
          <a:xfrm>
            <a:off x="1579563" y="2847975"/>
            <a:ext cx="6345237"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300">
                <a:solidFill>
                  <a:schemeClr val="tx2"/>
                </a:solidFill>
              </a:rPr>
              <a:t>Directed Edges – Wait-For blocking relation</a:t>
            </a:r>
          </a:p>
        </p:txBody>
      </p:sp>
      <p:sp>
        <p:nvSpPr>
          <p:cNvPr id="7174" name="Rectangle 8"/>
          <p:cNvSpPr>
            <a:spLocks noChangeArrowheads="1"/>
          </p:cNvSpPr>
          <p:nvPr/>
        </p:nvSpPr>
        <p:spPr bwMode="auto">
          <a:xfrm>
            <a:off x="1182688" y="5391150"/>
            <a:ext cx="53705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300">
                <a:solidFill>
                  <a:schemeClr val="tx2"/>
                </a:solidFill>
              </a:rPr>
              <a:t>A Cycle represents a Deadlock</a:t>
            </a:r>
          </a:p>
        </p:txBody>
      </p:sp>
      <p:sp>
        <p:nvSpPr>
          <p:cNvPr id="7175" name="Rectangle 9"/>
          <p:cNvSpPr>
            <a:spLocks noChangeArrowheads="1"/>
          </p:cNvSpPr>
          <p:nvPr/>
        </p:nvSpPr>
        <p:spPr bwMode="auto">
          <a:xfrm>
            <a:off x="1182688" y="5757863"/>
            <a:ext cx="79613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300" u="sng">
                <a:solidFill>
                  <a:schemeClr val="tx2"/>
                </a:solidFill>
              </a:rPr>
              <a:t>Starvation</a:t>
            </a:r>
            <a:r>
              <a:rPr lang="en-US" sz="2700">
                <a:solidFill>
                  <a:schemeClr val="tx2"/>
                </a:solidFill>
              </a:rPr>
              <a:t> - </a:t>
            </a:r>
            <a:r>
              <a:rPr lang="en-US" sz="2300">
                <a:solidFill>
                  <a:schemeClr val="tx2"/>
                </a:solidFill>
              </a:rPr>
              <a:t>A process’ execution is permanently halted.</a:t>
            </a:r>
          </a:p>
        </p:txBody>
      </p:sp>
      <p:grpSp>
        <p:nvGrpSpPr>
          <p:cNvPr id="7176" name="Group 30"/>
          <p:cNvGrpSpPr>
            <a:grpSpLocks/>
          </p:cNvGrpSpPr>
          <p:nvPr/>
        </p:nvGrpSpPr>
        <p:grpSpPr bwMode="auto">
          <a:xfrm>
            <a:off x="1143000" y="3409950"/>
            <a:ext cx="6477000" cy="1828800"/>
            <a:chOff x="720" y="2148"/>
            <a:chExt cx="4080" cy="1152"/>
          </a:xfrm>
        </p:grpSpPr>
        <p:sp>
          <p:nvSpPr>
            <p:cNvPr id="7179" name="Rectangle 12"/>
            <p:cNvSpPr>
              <a:spLocks noChangeArrowheads="1"/>
            </p:cNvSpPr>
            <p:nvPr/>
          </p:nvSpPr>
          <p:spPr bwMode="auto">
            <a:xfrm>
              <a:off x="720" y="2532"/>
              <a:ext cx="864"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a:solidFill>
                    <a:schemeClr val="hlink"/>
                  </a:solidFill>
                </a:rPr>
                <a:t>Process 1</a:t>
              </a:r>
            </a:p>
          </p:txBody>
        </p:sp>
        <p:sp>
          <p:nvSpPr>
            <p:cNvPr id="7180" name="Rectangle 13"/>
            <p:cNvSpPr>
              <a:spLocks noChangeArrowheads="1"/>
            </p:cNvSpPr>
            <p:nvPr/>
          </p:nvSpPr>
          <p:spPr bwMode="auto">
            <a:xfrm>
              <a:off x="3936" y="2520"/>
              <a:ext cx="864" cy="3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a:solidFill>
                    <a:schemeClr val="hlink"/>
                  </a:solidFill>
                </a:rPr>
                <a:t>Process 2</a:t>
              </a:r>
            </a:p>
          </p:txBody>
        </p:sp>
        <p:sp>
          <p:nvSpPr>
            <p:cNvPr id="7181" name="Oval 14"/>
            <p:cNvSpPr>
              <a:spLocks noChangeArrowheads="1"/>
            </p:cNvSpPr>
            <p:nvPr/>
          </p:nvSpPr>
          <p:spPr bwMode="auto">
            <a:xfrm>
              <a:off x="2208" y="2148"/>
              <a:ext cx="1008" cy="43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a:solidFill>
                    <a:srgbClr val="996600"/>
                  </a:solidFill>
                </a:rPr>
                <a:t>Resource 1</a:t>
              </a:r>
            </a:p>
          </p:txBody>
        </p:sp>
        <p:sp>
          <p:nvSpPr>
            <p:cNvPr id="7182" name="Oval 16"/>
            <p:cNvSpPr>
              <a:spLocks noChangeArrowheads="1"/>
            </p:cNvSpPr>
            <p:nvPr/>
          </p:nvSpPr>
          <p:spPr bwMode="auto">
            <a:xfrm>
              <a:off x="2256" y="2868"/>
              <a:ext cx="1008" cy="43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a:solidFill>
                    <a:srgbClr val="996600"/>
                  </a:solidFill>
                </a:rPr>
                <a:t>Resource 2</a:t>
              </a:r>
            </a:p>
          </p:txBody>
        </p:sp>
        <p:sp>
          <p:nvSpPr>
            <p:cNvPr id="7183" name="Line 19"/>
            <p:cNvSpPr>
              <a:spLocks noChangeShapeType="1"/>
            </p:cNvSpPr>
            <p:nvPr/>
          </p:nvSpPr>
          <p:spPr bwMode="auto">
            <a:xfrm flipV="1">
              <a:off x="3273" y="2859"/>
              <a:ext cx="999" cy="23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184" name="Line 20"/>
            <p:cNvSpPr>
              <a:spLocks noChangeShapeType="1"/>
            </p:cNvSpPr>
            <p:nvPr/>
          </p:nvSpPr>
          <p:spPr bwMode="auto">
            <a:xfrm>
              <a:off x="1200" y="2868"/>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185" name="Line 21"/>
            <p:cNvSpPr>
              <a:spLocks noChangeShapeType="1"/>
            </p:cNvSpPr>
            <p:nvPr/>
          </p:nvSpPr>
          <p:spPr bwMode="auto">
            <a:xfrm flipH="1" flipV="1">
              <a:off x="3201" y="2334"/>
              <a:ext cx="1113" cy="17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186" name="Line 22"/>
            <p:cNvSpPr>
              <a:spLocks noChangeShapeType="1"/>
            </p:cNvSpPr>
            <p:nvPr/>
          </p:nvSpPr>
          <p:spPr bwMode="auto">
            <a:xfrm flipH="1">
              <a:off x="1335" y="2370"/>
              <a:ext cx="864"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187" name="Rectangle 23"/>
            <p:cNvSpPr>
              <a:spLocks noChangeArrowheads="1"/>
            </p:cNvSpPr>
            <p:nvPr/>
          </p:nvSpPr>
          <p:spPr bwMode="auto">
            <a:xfrm>
              <a:off x="1152" y="3012"/>
              <a:ext cx="720"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a:t>Waits For</a:t>
              </a:r>
            </a:p>
          </p:txBody>
        </p:sp>
        <p:sp>
          <p:nvSpPr>
            <p:cNvPr id="7188" name="Rectangle 24"/>
            <p:cNvSpPr>
              <a:spLocks noChangeArrowheads="1"/>
            </p:cNvSpPr>
            <p:nvPr/>
          </p:nvSpPr>
          <p:spPr bwMode="auto">
            <a:xfrm>
              <a:off x="3408" y="2244"/>
              <a:ext cx="720"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a:t>Waits For</a:t>
              </a:r>
            </a:p>
          </p:txBody>
        </p:sp>
        <p:sp>
          <p:nvSpPr>
            <p:cNvPr id="7189" name="Rectangle 25"/>
            <p:cNvSpPr>
              <a:spLocks noChangeArrowheads="1"/>
            </p:cNvSpPr>
            <p:nvPr/>
          </p:nvSpPr>
          <p:spPr bwMode="auto">
            <a:xfrm>
              <a:off x="3504" y="3060"/>
              <a:ext cx="720"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a:t>Held By</a:t>
              </a:r>
            </a:p>
          </p:txBody>
        </p:sp>
        <p:sp>
          <p:nvSpPr>
            <p:cNvPr id="7190" name="Rectangle 26"/>
            <p:cNvSpPr>
              <a:spLocks noChangeArrowheads="1"/>
            </p:cNvSpPr>
            <p:nvPr/>
          </p:nvSpPr>
          <p:spPr bwMode="auto">
            <a:xfrm>
              <a:off x="1392" y="2244"/>
              <a:ext cx="720"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a:t>Held By</a:t>
              </a: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62</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9059355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Deadlocks in Distributed Systems</a:t>
            </a:r>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5" name="Content Placeholder 4"/>
          <p:cNvSpPr>
            <a:spLocks noGrp="1"/>
          </p:cNvSpPr>
          <p:nvPr>
            <p:ph sz="quarter" idx="1"/>
          </p:nvPr>
        </p:nvSpPr>
        <p:spPr>
          <a:xfrm>
            <a:off x="914400" y="1752600"/>
            <a:ext cx="7772400" cy="4267200"/>
          </a:xfrm>
        </p:spPr>
        <p:txBody>
          <a:bodyPr/>
          <a:lstStyle/>
          <a:p>
            <a:pPr lvl="1"/>
            <a:r>
              <a:rPr lang="en-US" altLang="en-US" dirty="0">
                <a:solidFill>
                  <a:srgbClr val="FF0000"/>
                </a:solidFill>
                <a:cs typeface="Times New Roman" panose="02020603050405020304" pitchFamily="18" charset="0"/>
              </a:rPr>
              <a:t>Resource deadlock </a:t>
            </a:r>
          </a:p>
          <a:p>
            <a:pPr lvl="2"/>
            <a:r>
              <a:rPr lang="en-US" altLang="en-US" sz="2200" dirty="0">
                <a:cs typeface="Times New Roman" panose="02020603050405020304" pitchFamily="18" charset="0"/>
              </a:rPr>
              <a:t>Set of deadlocked processes, where each process waits for a resource held by another process (e.g., data object in a database, I/O resource on a server</a:t>
            </a:r>
            <a:r>
              <a:rPr lang="en-US" altLang="en-US" sz="2200" dirty="0" smtClean="0">
                <a:cs typeface="Times New Roman" panose="02020603050405020304" pitchFamily="18" charset="0"/>
              </a:rPr>
              <a:t>)</a:t>
            </a:r>
          </a:p>
          <a:p>
            <a:pPr lvl="2"/>
            <a:r>
              <a:rPr lang="en-US" sz="2200" dirty="0">
                <a:solidFill>
                  <a:schemeClr val="tx1">
                    <a:lumMod val="95000"/>
                    <a:lumOff val="5000"/>
                  </a:schemeClr>
                </a:solidFill>
              </a:rPr>
              <a:t>Most Common</a:t>
            </a:r>
            <a:r>
              <a:rPr lang="en-US" sz="2200" dirty="0" smtClean="0">
                <a:solidFill>
                  <a:schemeClr val="tx1">
                    <a:lumMod val="95000"/>
                    <a:lumOff val="5000"/>
                  </a:schemeClr>
                </a:solidFill>
              </a:rPr>
              <a:t>.</a:t>
            </a:r>
          </a:p>
          <a:p>
            <a:pPr lvl="2"/>
            <a:r>
              <a:rPr lang="en-US" sz="2200" dirty="0">
                <a:solidFill>
                  <a:schemeClr val="tx1">
                    <a:lumMod val="95000"/>
                    <a:lumOff val="5000"/>
                  </a:schemeClr>
                </a:solidFill>
              </a:rPr>
              <a:t>Occurs due to lack of requested Resource</a:t>
            </a:r>
          </a:p>
          <a:p>
            <a:pPr lvl="2"/>
            <a:endParaRPr lang="en-US" altLang="en-US" sz="2400" dirty="0">
              <a:solidFill>
                <a:schemeClr val="tx1">
                  <a:lumMod val="95000"/>
                  <a:lumOff val="5000"/>
                </a:schemeClr>
              </a:solidFill>
              <a:cs typeface="Times New Roman" panose="02020603050405020304" pitchFamily="18" charset="0"/>
            </a:endParaRPr>
          </a:p>
          <a:p>
            <a:pPr lvl="1"/>
            <a:r>
              <a:rPr lang="en-US" altLang="en-US" dirty="0">
                <a:solidFill>
                  <a:srgbClr val="FF0000"/>
                </a:solidFill>
                <a:cs typeface="Times New Roman" panose="02020603050405020304" pitchFamily="18" charset="0"/>
              </a:rPr>
              <a:t>Communication deadlocks: </a:t>
            </a:r>
          </a:p>
          <a:p>
            <a:pPr lvl="2"/>
            <a:r>
              <a:rPr lang="en-US" altLang="en-US" sz="2200" dirty="0">
                <a:cs typeface="Times New Roman" panose="02020603050405020304" pitchFamily="18" charset="0"/>
              </a:rPr>
              <a:t>Set of deadlocked processes, where each process waits to receive messages (communication) from other processes in the set. </a:t>
            </a:r>
            <a:endParaRPr lang="en-US" dirty="0"/>
          </a:p>
        </p:txBody>
      </p:sp>
    </p:spTree>
    <p:extLst>
      <p:ext uri="{BB962C8B-B14F-4D97-AF65-F5344CB8AC3E}">
        <p14:creationId xmlns:p14="http://schemas.microsoft.com/office/powerpoint/2010/main" val="8191505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685800"/>
            <a:ext cx="8763000" cy="457200"/>
          </a:xfrm>
        </p:spPr>
        <p:txBody>
          <a:bodyPr>
            <a:noAutofit/>
          </a:bodyPr>
          <a:lstStyle/>
          <a:p>
            <a:r>
              <a:rPr lang="en-US" altLang="zh-TW" sz="3600" b="1" dirty="0" err="1">
                <a:ea typeface="新細明體" panose="02020500000000000000" pitchFamily="18" charset="-120"/>
              </a:rPr>
              <a:t>Timestamped</a:t>
            </a:r>
            <a:r>
              <a:rPr lang="en-US" altLang="zh-TW" sz="3600" b="1" dirty="0">
                <a:ea typeface="新細明體" panose="02020500000000000000" pitchFamily="18" charset="-120"/>
              </a:rPr>
              <a:t> Deadlock-Prevention Scheme</a:t>
            </a:r>
          </a:p>
        </p:txBody>
      </p:sp>
      <p:sp>
        <p:nvSpPr>
          <p:cNvPr id="61443" name="Rectangle 3"/>
          <p:cNvSpPr>
            <a:spLocks noGrp="1" noChangeArrowheads="1"/>
          </p:cNvSpPr>
          <p:nvPr>
            <p:ph type="body" idx="1"/>
          </p:nvPr>
        </p:nvSpPr>
        <p:spPr/>
        <p:txBody>
          <a:bodyPr/>
          <a:lstStyle/>
          <a:p>
            <a:r>
              <a:rPr lang="en-US" altLang="zh-TW" dirty="0">
                <a:ea typeface="新細明體" panose="02020500000000000000" pitchFamily="18" charset="-120"/>
              </a:rPr>
              <a:t>Each process </a:t>
            </a:r>
            <a:r>
              <a:rPr lang="en-US" altLang="zh-TW" i="1" dirty="0">
                <a:ea typeface="新細明體" panose="02020500000000000000" pitchFamily="18" charset="-120"/>
              </a:rPr>
              <a:t>P</a:t>
            </a:r>
            <a:r>
              <a:rPr lang="en-US" altLang="zh-TW" i="1" baseline="-25000" dirty="0">
                <a:ea typeface="新細明體" panose="02020500000000000000" pitchFamily="18" charset="-120"/>
              </a:rPr>
              <a:t>i</a:t>
            </a:r>
            <a:r>
              <a:rPr lang="en-US" altLang="zh-TW" i="1" dirty="0">
                <a:ea typeface="新細明體" panose="02020500000000000000" pitchFamily="18" charset="-120"/>
              </a:rPr>
              <a:t> </a:t>
            </a:r>
            <a:r>
              <a:rPr lang="en-US" altLang="zh-TW" dirty="0">
                <a:ea typeface="新細明體" panose="02020500000000000000" pitchFamily="18" charset="-120"/>
              </a:rPr>
              <a:t>is assigned a unique priority number </a:t>
            </a:r>
          </a:p>
          <a:p>
            <a:r>
              <a:rPr lang="en-US" altLang="zh-TW" dirty="0">
                <a:ea typeface="新細明體" panose="02020500000000000000" pitchFamily="18" charset="-120"/>
              </a:rPr>
              <a:t>Priority numbers are used to decide whether a process</a:t>
            </a:r>
            <a:r>
              <a:rPr lang="en-US" altLang="zh-TW" i="1" dirty="0">
                <a:ea typeface="新細明體" panose="02020500000000000000" pitchFamily="18" charset="-120"/>
              </a:rPr>
              <a:t> P</a:t>
            </a:r>
            <a:r>
              <a:rPr lang="en-US" altLang="zh-TW" i="1" baseline="-25000" dirty="0">
                <a:ea typeface="新細明體" panose="02020500000000000000" pitchFamily="18" charset="-120"/>
              </a:rPr>
              <a:t>i</a:t>
            </a:r>
            <a:r>
              <a:rPr lang="en-US" altLang="zh-TW" dirty="0">
                <a:ea typeface="新細明體" panose="02020500000000000000" pitchFamily="18" charset="-120"/>
              </a:rPr>
              <a:t> should wait for a process </a:t>
            </a:r>
            <a:r>
              <a:rPr lang="en-US" altLang="zh-TW" i="1" dirty="0" err="1">
                <a:ea typeface="新細明體" panose="02020500000000000000" pitchFamily="18" charset="-120"/>
              </a:rPr>
              <a:t>P</a:t>
            </a:r>
            <a:r>
              <a:rPr lang="en-US" altLang="zh-TW" i="1" baseline="-25000" dirty="0" err="1">
                <a:ea typeface="新細明體" panose="02020500000000000000" pitchFamily="18" charset="-120"/>
              </a:rPr>
              <a:t>j</a:t>
            </a:r>
            <a:r>
              <a:rPr lang="en-US" altLang="zh-TW" dirty="0">
                <a:ea typeface="新細明體" panose="02020500000000000000" pitchFamily="18" charset="-120"/>
              </a:rPr>
              <a:t>; otherwise </a:t>
            </a:r>
            <a:r>
              <a:rPr lang="en-US" altLang="zh-TW" i="1" dirty="0">
                <a:ea typeface="新細明體" panose="02020500000000000000" pitchFamily="18" charset="-120"/>
              </a:rPr>
              <a:t>P</a:t>
            </a:r>
            <a:r>
              <a:rPr lang="en-US" altLang="zh-TW" i="1" baseline="-25000" dirty="0">
                <a:ea typeface="新細明體" panose="02020500000000000000" pitchFamily="18" charset="-120"/>
              </a:rPr>
              <a:t>i</a:t>
            </a:r>
            <a:r>
              <a:rPr lang="en-US" altLang="zh-TW" dirty="0">
                <a:ea typeface="新細明體" panose="02020500000000000000" pitchFamily="18" charset="-120"/>
              </a:rPr>
              <a:t> is rolled back</a:t>
            </a:r>
          </a:p>
          <a:p>
            <a:r>
              <a:rPr lang="en-US" altLang="zh-TW" dirty="0">
                <a:ea typeface="新細明體" panose="02020500000000000000" pitchFamily="18" charset="-120"/>
              </a:rPr>
              <a:t>The scheme prevents deadlocks </a:t>
            </a:r>
          </a:p>
          <a:p>
            <a:pPr lvl="1"/>
            <a:r>
              <a:rPr lang="en-US" altLang="zh-TW" dirty="0">
                <a:ea typeface="新細明體" panose="02020500000000000000" pitchFamily="18" charset="-120"/>
              </a:rPr>
              <a:t>For every edge </a:t>
            </a:r>
            <a:r>
              <a:rPr lang="en-US" altLang="zh-TW" i="1" dirty="0">
                <a:ea typeface="新細明體" panose="02020500000000000000" pitchFamily="18" charset="-120"/>
              </a:rPr>
              <a:t>P</a:t>
            </a:r>
            <a:r>
              <a:rPr lang="en-US" altLang="zh-TW" i="1" baseline="-25000" dirty="0">
                <a:ea typeface="新細明體" panose="02020500000000000000" pitchFamily="18" charset="-120"/>
              </a:rPr>
              <a:t>i</a:t>
            </a:r>
            <a:r>
              <a:rPr lang="en-US" altLang="zh-TW" dirty="0">
                <a:ea typeface="新細明體" panose="02020500000000000000" pitchFamily="18" charset="-120"/>
              </a:rPr>
              <a:t> </a:t>
            </a:r>
            <a:r>
              <a:rPr lang="en-US" altLang="zh-TW" dirty="0">
                <a:ea typeface="新細明體" panose="02020500000000000000" pitchFamily="18" charset="-120"/>
                <a:sym typeface="Symbol" panose="05050102010706020507" pitchFamily="18" charset="2"/>
              </a:rPr>
              <a:t> </a:t>
            </a:r>
            <a:r>
              <a:rPr lang="en-US" altLang="zh-TW" i="1" dirty="0" err="1">
                <a:ea typeface="新細明體" panose="02020500000000000000" pitchFamily="18" charset="-120"/>
                <a:sym typeface="Symbol" panose="05050102010706020507" pitchFamily="18" charset="2"/>
              </a:rPr>
              <a:t>P</a:t>
            </a:r>
            <a:r>
              <a:rPr lang="en-US" altLang="zh-TW" i="1" baseline="-25000" dirty="0" err="1">
                <a:ea typeface="新細明體" panose="02020500000000000000" pitchFamily="18" charset="-120"/>
                <a:sym typeface="Symbol" panose="05050102010706020507" pitchFamily="18" charset="2"/>
              </a:rPr>
              <a:t>j</a:t>
            </a:r>
            <a:r>
              <a:rPr lang="en-US" altLang="zh-TW" dirty="0">
                <a:ea typeface="新細明體" panose="02020500000000000000" pitchFamily="18" charset="-120"/>
                <a:sym typeface="Symbol" panose="05050102010706020507" pitchFamily="18" charset="2"/>
              </a:rPr>
              <a:t> in the wait-for graph, </a:t>
            </a:r>
            <a:r>
              <a:rPr lang="en-US" altLang="zh-TW" i="1" dirty="0">
                <a:ea typeface="新細明體" panose="02020500000000000000" pitchFamily="18" charset="-120"/>
                <a:sym typeface="Symbol" panose="05050102010706020507" pitchFamily="18" charset="2"/>
              </a:rPr>
              <a:t>P</a:t>
            </a:r>
            <a:r>
              <a:rPr lang="en-US" altLang="zh-TW" i="1" baseline="-25000" dirty="0">
                <a:ea typeface="新細明體" panose="02020500000000000000" pitchFamily="18" charset="-120"/>
                <a:sym typeface="Symbol" panose="05050102010706020507" pitchFamily="18" charset="2"/>
              </a:rPr>
              <a:t>i</a:t>
            </a:r>
            <a:r>
              <a:rPr lang="en-US" altLang="zh-TW" dirty="0">
                <a:ea typeface="新細明體" panose="02020500000000000000" pitchFamily="18" charset="-120"/>
                <a:sym typeface="Symbol" panose="05050102010706020507" pitchFamily="18" charset="2"/>
              </a:rPr>
              <a:t> has a higher priority than </a:t>
            </a:r>
            <a:r>
              <a:rPr lang="en-US" altLang="zh-TW" i="1" dirty="0" err="1">
                <a:ea typeface="新細明體" panose="02020500000000000000" pitchFamily="18" charset="-120"/>
                <a:sym typeface="Symbol" panose="05050102010706020507" pitchFamily="18" charset="2"/>
              </a:rPr>
              <a:t>P</a:t>
            </a:r>
            <a:r>
              <a:rPr lang="en-US" altLang="zh-TW" i="1" baseline="-25000" dirty="0" err="1">
                <a:ea typeface="新細明體" panose="02020500000000000000" pitchFamily="18" charset="-120"/>
                <a:sym typeface="Symbol" panose="05050102010706020507" pitchFamily="18" charset="2"/>
              </a:rPr>
              <a:t>j</a:t>
            </a:r>
            <a:endParaRPr lang="en-US" altLang="zh-TW" dirty="0">
              <a:ea typeface="新細明體" panose="02020500000000000000" pitchFamily="18" charset="-120"/>
              <a:sym typeface="Symbol" panose="05050102010706020507" pitchFamily="18" charset="2"/>
            </a:endParaRPr>
          </a:p>
          <a:p>
            <a:pPr lvl="1"/>
            <a:r>
              <a:rPr lang="en-US" altLang="zh-TW" dirty="0">
                <a:ea typeface="新細明體" panose="02020500000000000000" pitchFamily="18" charset="-120"/>
                <a:sym typeface="Symbol" panose="05050102010706020507" pitchFamily="18" charset="2"/>
              </a:rPr>
              <a:t>Thus a cycle cannot exist</a:t>
            </a:r>
          </a:p>
          <a:p>
            <a:r>
              <a:rPr lang="en-US" altLang="zh-TW" dirty="0">
                <a:ea typeface="新細明體" panose="02020500000000000000" pitchFamily="18" charset="-120"/>
                <a:sym typeface="Wingdings" panose="05000000000000000000" pitchFamily="2" charset="2"/>
              </a:rPr>
              <a:t> There</a:t>
            </a:r>
            <a:r>
              <a:rPr lang="en-US" altLang="zh-TW" dirty="0">
                <a:latin typeface="Helvetica" panose="020B0604020202020204" pitchFamily="34" charset="0"/>
                <a:ea typeface="新細明體" panose="02020500000000000000" pitchFamily="18" charset="-120"/>
                <a:sym typeface="Wingdings" panose="05000000000000000000" pitchFamily="2" charset="2"/>
              </a:rPr>
              <a:t>’</a:t>
            </a:r>
            <a:r>
              <a:rPr lang="en-US" altLang="zh-TW" dirty="0">
                <a:ea typeface="新細明體" panose="02020500000000000000" pitchFamily="18" charset="-120"/>
                <a:sym typeface="Wingdings" panose="05000000000000000000" pitchFamily="2" charset="2"/>
              </a:rPr>
              <a:t>s possibility of starvation</a:t>
            </a:r>
          </a:p>
          <a:p>
            <a:pPr lvl="1"/>
            <a:r>
              <a:rPr lang="en-US" altLang="zh-TW" dirty="0">
                <a:ea typeface="新細明體" panose="02020500000000000000" pitchFamily="18" charset="-120"/>
              </a:rPr>
              <a:t>Can be avoided using timestamps</a:t>
            </a:r>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1824691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14400" y="274638"/>
            <a:ext cx="7772400" cy="792162"/>
          </a:xfrm>
        </p:spPr>
        <p:txBody>
          <a:bodyPr/>
          <a:lstStyle/>
          <a:p>
            <a:r>
              <a:rPr lang="en-US" altLang="zh-TW" b="1" dirty="0">
                <a:ea typeface="新細明體" panose="02020500000000000000" pitchFamily="18" charset="-120"/>
              </a:rPr>
              <a:t>Wait-Die Scheme</a:t>
            </a:r>
          </a:p>
        </p:txBody>
      </p:sp>
      <p:sp>
        <p:nvSpPr>
          <p:cNvPr id="62467" name="Rectangle 3"/>
          <p:cNvSpPr>
            <a:spLocks noGrp="1" noChangeArrowheads="1"/>
          </p:cNvSpPr>
          <p:nvPr>
            <p:ph type="body" idx="1"/>
          </p:nvPr>
        </p:nvSpPr>
        <p:spPr>
          <a:xfrm>
            <a:off x="827088" y="1282700"/>
            <a:ext cx="7112000" cy="4483100"/>
          </a:xfrm>
        </p:spPr>
        <p:txBody>
          <a:bodyPr/>
          <a:lstStyle/>
          <a:p>
            <a:r>
              <a:rPr lang="en-US" altLang="zh-TW">
                <a:ea typeface="新細明體" panose="02020500000000000000" pitchFamily="18" charset="-120"/>
              </a:rPr>
              <a:t>Based on a nonpreemptive technique</a:t>
            </a:r>
          </a:p>
          <a:p>
            <a:r>
              <a:rPr lang="en-US" altLang="zh-TW">
                <a:ea typeface="新細明體" panose="02020500000000000000" pitchFamily="18" charset="-120"/>
              </a:rPr>
              <a:t>If </a:t>
            </a:r>
            <a:r>
              <a:rPr lang="en-US" altLang="zh-TW" i="1">
                <a:ea typeface="新細明體" panose="02020500000000000000" pitchFamily="18" charset="-120"/>
              </a:rPr>
              <a:t>P</a:t>
            </a:r>
            <a:r>
              <a:rPr lang="en-US" altLang="zh-TW" i="1" baseline="-25000">
                <a:ea typeface="新細明體" panose="02020500000000000000" pitchFamily="18" charset="-120"/>
              </a:rPr>
              <a:t>i</a:t>
            </a:r>
            <a:r>
              <a:rPr lang="en-US" altLang="zh-TW">
                <a:ea typeface="新細明體" panose="02020500000000000000" pitchFamily="18" charset="-120"/>
              </a:rPr>
              <a:t> requests a resource currently held by </a:t>
            </a:r>
            <a:r>
              <a:rPr lang="en-US" altLang="zh-TW" i="1">
                <a:ea typeface="新細明體" panose="02020500000000000000" pitchFamily="18" charset="-120"/>
              </a:rPr>
              <a:t>P</a:t>
            </a:r>
            <a:r>
              <a:rPr lang="en-US" altLang="zh-TW" i="1" baseline="-25000">
                <a:ea typeface="新細明體" panose="02020500000000000000" pitchFamily="18" charset="-120"/>
              </a:rPr>
              <a:t>j</a:t>
            </a:r>
            <a:r>
              <a:rPr lang="en-US" altLang="zh-TW" i="1">
                <a:ea typeface="新細明體" panose="02020500000000000000" pitchFamily="18" charset="-120"/>
              </a:rPr>
              <a:t>, P</a:t>
            </a:r>
            <a:r>
              <a:rPr lang="en-US" altLang="zh-TW" i="1" baseline="-25000">
                <a:ea typeface="新細明體" panose="02020500000000000000" pitchFamily="18" charset="-120"/>
              </a:rPr>
              <a:t>i</a:t>
            </a:r>
            <a:r>
              <a:rPr lang="en-US" altLang="zh-TW">
                <a:ea typeface="新細明體" panose="02020500000000000000" pitchFamily="18" charset="-120"/>
              </a:rPr>
              <a:t> is allowed to wait only if it has a </a:t>
            </a:r>
            <a:r>
              <a:rPr lang="en-US" altLang="zh-TW">
                <a:solidFill>
                  <a:srgbClr val="FF0000"/>
                </a:solidFill>
                <a:ea typeface="新細明體" panose="02020500000000000000" pitchFamily="18" charset="-120"/>
              </a:rPr>
              <a:t>smaller</a:t>
            </a:r>
            <a:r>
              <a:rPr lang="en-US" altLang="zh-TW">
                <a:ea typeface="新細明體" panose="02020500000000000000" pitchFamily="18" charset="-120"/>
              </a:rPr>
              <a:t> timestamp than does </a:t>
            </a:r>
            <a:r>
              <a:rPr lang="en-US" altLang="zh-TW" i="1">
                <a:ea typeface="新細明體" panose="02020500000000000000" pitchFamily="18" charset="-120"/>
              </a:rPr>
              <a:t>P</a:t>
            </a:r>
            <a:r>
              <a:rPr lang="en-US" altLang="zh-TW" i="1" baseline="-25000">
                <a:ea typeface="新細明體" panose="02020500000000000000" pitchFamily="18" charset="-120"/>
              </a:rPr>
              <a:t>j</a:t>
            </a:r>
            <a:r>
              <a:rPr lang="en-US" altLang="zh-TW">
                <a:ea typeface="新細明體" panose="02020500000000000000" pitchFamily="18" charset="-120"/>
              </a:rPr>
              <a:t> (</a:t>
            </a:r>
            <a:r>
              <a:rPr lang="en-US" altLang="zh-TW" i="1">
                <a:ea typeface="新細明體" panose="02020500000000000000" pitchFamily="18" charset="-120"/>
              </a:rPr>
              <a:t>P</a:t>
            </a:r>
            <a:r>
              <a:rPr lang="en-US" altLang="zh-TW" i="1" baseline="-25000">
                <a:ea typeface="新細明體" panose="02020500000000000000" pitchFamily="18" charset="-120"/>
              </a:rPr>
              <a:t>i</a:t>
            </a:r>
            <a:r>
              <a:rPr lang="en-US" altLang="zh-TW">
                <a:ea typeface="新細明體" panose="02020500000000000000" pitchFamily="18" charset="-120"/>
              </a:rPr>
              <a:t> is </a:t>
            </a:r>
            <a:r>
              <a:rPr lang="en-US" altLang="zh-TW">
                <a:solidFill>
                  <a:srgbClr val="0000FF"/>
                </a:solidFill>
                <a:ea typeface="新細明體" panose="02020500000000000000" pitchFamily="18" charset="-120"/>
              </a:rPr>
              <a:t>older</a:t>
            </a:r>
            <a:r>
              <a:rPr lang="en-US" altLang="zh-TW">
                <a:ea typeface="新細明體" panose="02020500000000000000" pitchFamily="18" charset="-120"/>
              </a:rPr>
              <a:t> than </a:t>
            </a:r>
            <a:r>
              <a:rPr lang="en-US" altLang="zh-TW" i="1">
                <a:ea typeface="新細明體" panose="02020500000000000000" pitchFamily="18" charset="-120"/>
              </a:rPr>
              <a:t>P</a:t>
            </a:r>
            <a:r>
              <a:rPr lang="en-US" altLang="zh-TW" i="1" baseline="-25000">
                <a:ea typeface="新細明體" panose="02020500000000000000" pitchFamily="18" charset="-120"/>
              </a:rPr>
              <a:t>j</a:t>
            </a:r>
            <a:r>
              <a:rPr lang="en-US" altLang="zh-TW">
                <a:ea typeface="新細明體" panose="02020500000000000000" pitchFamily="18" charset="-120"/>
              </a:rPr>
              <a:t>)</a:t>
            </a:r>
          </a:p>
          <a:p>
            <a:pPr lvl="1"/>
            <a:r>
              <a:rPr lang="en-US" altLang="zh-TW">
                <a:ea typeface="新細明體" panose="02020500000000000000" pitchFamily="18" charset="-120"/>
              </a:rPr>
              <a:t>Otherwise, P</a:t>
            </a:r>
            <a:r>
              <a:rPr lang="en-US" altLang="zh-TW" i="1" baseline="-25000">
                <a:ea typeface="新細明體" panose="02020500000000000000" pitchFamily="18" charset="-120"/>
              </a:rPr>
              <a:t>i</a:t>
            </a:r>
            <a:r>
              <a:rPr lang="en-US" altLang="zh-TW">
                <a:ea typeface="新細明體" panose="02020500000000000000" pitchFamily="18" charset="-120"/>
              </a:rPr>
              <a:t> is rolled back (</a:t>
            </a:r>
            <a:r>
              <a:rPr lang="en-US" altLang="zh-TW" i="1">
                <a:ea typeface="新細明體" panose="02020500000000000000" pitchFamily="18" charset="-120"/>
              </a:rPr>
              <a:t>dies</a:t>
            </a:r>
            <a:r>
              <a:rPr lang="en-US" altLang="zh-TW">
                <a:ea typeface="新細明體" panose="02020500000000000000" pitchFamily="18" charset="-120"/>
              </a:rPr>
              <a:t>)</a:t>
            </a:r>
          </a:p>
          <a:p>
            <a:r>
              <a:rPr lang="en-US" altLang="zh-TW">
                <a:ea typeface="新細明體" panose="02020500000000000000" pitchFamily="18" charset="-120"/>
              </a:rPr>
              <a:t>Example:  Suppose that processes </a:t>
            </a:r>
            <a:r>
              <a:rPr lang="en-US" altLang="zh-TW" i="1">
                <a:ea typeface="新細明體" panose="02020500000000000000" pitchFamily="18" charset="-120"/>
              </a:rPr>
              <a:t>P</a:t>
            </a:r>
            <a:r>
              <a:rPr lang="en-US" altLang="zh-TW" baseline="-25000">
                <a:ea typeface="新細明體" panose="02020500000000000000" pitchFamily="18" charset="-120"/>
              </a:rPr>
              <a:t>1</a:t>
            </a:r>
            <a:r>
              <a:rPr lang="en-US" altLang="zh-TW">
                <a:ea typeface="新細明體" panose="02020500000000000000" pitchFamily="18" charset="-120"/>
              </a:rPr>
              <a:t>, </a:t>
            </a:r>
            <a:r>
              <a:rPr lang="en-US" altLang="zh-TW" i="1">
                <a:ea typeface="新細明體" panose="02020500000000000000" pitchFamily="18" charset="-120"/>
              </a:rPr>
              <a:t>P</a:t>
            </a:r>
            <a:r>
              <a:rPr lang="en-US" altLang="zh-TW" baseline="-25000">
                <a:ea typeface="新細明體" panose="02020500000000000000" pitchFamily="18" charset="-120"/>
              </a:rPr>
              <a:t>2</a:t>
            </a:r>
            <a:r>
              <a:rPr lang="en-US" altLang="zh-TW">
                <a:ea typeface="新細明體" panose="02020500000000000000" pitchFamily="18" charset="-120"/>
              </a:rPr>
              <a:t>, and </a:t>
            </a:r>
            <a:r>
              <a:rPr lang="en-US" altLang="zh-TW" i="1">
                <a:ea typeface="新細明體" panose="02020500000000000000" pitchFamily="18" charset="-120"/>
              </a:rPr>
              <a:t>P</a:t>
            </a:r>
            <a:r>
              <a:rPr lang="en-US" altLang="zh-TW" baseline="-25000">
                <a:ea typeface="新細明體" panose="02020500000000000000" pitchFamily="18" charset="-120"/>
              </a:rPr>
              <a:t>3</a:t>
            </a:r>
            <a:r>
              <a:rPr lang="en-US" altLang="zh-TW">
                <a:ea typeface="新細明體" panose="02020500000000000000" pitchFamily="18" charset="-120"/>
              </a:rPr>
              <a:t> have timestamps 5, 10, and 15 respectively</a:t>
            </a:r>
          </a:p>
          <a:p>
            <a:pPr lvl="1"/>
            <a:r>
              <a:rPr lang="en-US" altLang="zh-TW">
                <a:ea typeface="新細明體" panose="02020500000000000000" pitchFamily="18" charset="-120"/>
              </a:rPr>
              <a:t>if </a:t>
            </a:r>
            <a:r>
              <a:rPr lang="en-US" altLang="zh-TW" i="1">
                <a:ea typeface="新細明體" panose="02020500000000000000" pitchFamily="18" charset="-120"/>
              </a:rPr>
              <a:t>P</a:t>
            </a:r>
            <a:r>
              <a:rPr lang="en-US" altLang="zh-TW" baseline="-25000">
                <a:ea typeface="新細明體" panose="02020500000000000000" pitchFamily="18" charset="-120"/>
              </a:rPr>
              <a:t>1</a:t>
            </a:r>
            <a:r>
              <a:rPr lang="en-US" altLang="zh-TW">
                <a:ea typeface="新細明體" panose="02020500000000000000" pitchFamily="18" charset="-120"/>
              </a:rPr>
              <a:t> requests a resource held by </a:t>
            </a:r>
            <a:r>
              <a:rPr lang="en-US" altLang="zh-TW" i="1">
                <a:ea typeface="新細明體" panose="02020500000000000000" pitchFamily="18" charset="-120"/>
              </a:rPr>
              <a:t>P</a:t>
            </a:r>
            <a:r>
              <a:rPr lang="en-US" altLang="zh-TW" baseline="-25000">
                <a:ea typeface="新細明體" panose="02020500000000000000" pitchFamily="18" charset="-120"/>
              </a:rPr>
              <a:t>2</a:t>
            </a:r>
            <a:r>
              <a:rPr lang="en-US" altLang="zh-TW">
                <a:ea typeface="新細明體" panose="02020500000000000000" pitchFamily="18" charset="-120"/>
              </a:rPr>
              <a:t>, then </a:t>
            </a:r>
            <a:r>
              <a:rPr lang="en-US" altLang="zh-TW" i="1">
                <a:ea typeface="新細明體" panose="02020500000000000000" pitchFamily="18" charset="-120"/>
              </a:rPr>
              <a:t>P</a:t>
            </a:r>
            <a:r>
              <a:rPr lang="en-US" altLang="zh-TW" baseline="-25000">
                <a:ea typeface="新細明體" panose="02020500000000000000" pitchFamily="18" charset="-120"/>
              </a:rPr>
              <a:t>1</a:t>
            </a:r>
            <a:r>
              <a:rPr lang="en-US" altLang="zh-TW">
                <a:ea typeface="新細明體" panose="02020500000000000000" pitchFamily="18" charset="-120"/>
              </a:rPr>
              <a:t> will wait</a:t>
            </a:r>
          </a:p>
          <a:p>
            <a:pPr lvl="1"/>
            <a:r>
              <a:rPr lang="en-US" altLang="zh-TW">
                <a:ea typeface="新細明體" panose="02020500000000000000" pitchFamily="18" charset="-120"/>
              </a:rPr>
              <a:t>If </a:t>
            </a:r>
            <a:r>
              <a:rPr lang="en-US" altLang="zh-TW" i="1">
                <a:ea typeface="新細明體" panose="02020500000000000000" pitchFamily="18" charset="-120"/>
              </a:rPr>
              <a:t>P</a:t>
            </a:r>
            <a:r>
              <a:rPr lang="en-US" altLang="zh-TW" baseline="-25000">
                <a:ea typeface="新細明體" panose="02020500000000000000" pitchFamily="18" charset="-120"/>
              </a:rPr>
              <a:t>3</a:t>
            </a:r>
            <a:r>
              <a:rPr lang="en-US" altLang="zh-TW">
                <a:ea typeface="新細明體" panose="02020500000000000000" pitchFamily="18" charset="-120"/>
              </a:rPr>
              <a:t> requests a resource held by </a:t>
            </a:r>
            <a:r>
              <a:rPr lang="en-US" altLang="zh-TW" i="1">
                <a:ea typeface="新細明體" panose="02020500000000000000" pitchFamily="18" charset="-120"/>
              </a:rPr>
              <a:t>P</a:t>
            </a:r>
            <a:r>
              <a:rPr lang="en-US" altLang="zh-TW" baseline="-25000">
                <a:ea typeface="新細明體" panose="02020500000000000000" pitchFamily="18" charset="-120"/>
              </a:rPr>
              <a:t>2</a:t>
            </a:r>
            <a:r>
              <a:rPr lang="en-US" altLang="zh-TW">
                <a:ea typeface="新細明體" panose="02020500000000000000" pitchFamily="18" charset="-120"/>
              </a:rPr>
              <a:t>, then </a:t>
            </a:r>
            <a:r>
              <a:rPr lang="en-US" altLang="zh-TW" i="1">
                <a:ea typeface="新細明體" panose="02020500000000000000" pitchFamily="18" charset="-120"/>
              </a:rPr>
              <a:t>P</a:t>
            </a:r>
            <a:r>
              <a:rPr lang="en-US" altLang="zh-TW" baseline="-25000">
                <a:ea typeface="新細明體" panose="02020500000000000000" pitchFamily="18" charset="-120"/>
              </a:rPr>
              <a:t>3</a:t>
            </a:r>
            <a:r>
              <a:rPr lang="en-US" altLang="zh-TW">
                <a:ea typeface="新細明體" panose="02020500000000000000" pitchFamily="18" charset="-120"/>
              </a:rPr>
              <a:t> will be rolled back</a:t>
            </a:r>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10037241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14400" y="274638"/>
            <a:ext cx="7772400" cy="868362"/>
          </a:xfrm>
        </p:spPr>
        <p:txBody>
          <a:bodyPr/>
          <a:lstStyle/>
          <a:p>
            <a:r>
              <a:rPr lang="en-US" altLang="zh-TW" b="1" dirty="0">
                <a:ea typeface="新細明體" panose="02020500000000000000" pitchFamily="18" charset="-120"/>
              </a:rPr>
              <a:t>Wound-Wait Scheme</a:t>
            </a:r>
          </a:p>
        </p:txBody>
      </p:sp>
      <p:sp>
        <p:nvSpPr>
          <p:cNvPr id="63491" name="Rectangle 3"/>
          <p:cNvSpPr>
            <a:spLocks noGrp="1" noChangeArrowheads="1"/>
          </p:cNvSpPr>
          <p:nvPr>
            <p:ph type="body" idx="1"/>
          </p:nvPr>
        </p:nvSpPr>
        <p:spPr/>
        <p:txBody>
          <a:bodyPr>
            <a:normAutofit lnSpcReduction="10000"/>
          </a:bodyPr>
          <a:lstStyle/>
          <a:p>
            <a:r>
              <a:rPr lang="en-US" altLang="zh-TW">
                <a:ea typeface="新細明體" panose="02020500000000000000" pitchFamily="18" charset="-120"/>
              </a:rPr>
              <a:t>Based on a preemptive technique; counterpart to the wait-die system</a:t>
            </a:r>
          </a:p>
          <a:p>
            <a:r>
              <a:rPr lang="en-US" altLang="zh-TW">
                <a:ea typeface="新細明體" panose="02020500000000000000" pitchFamily="18" charset="-120"/>
              </a:rPr>
              <a:t>If </a:t>
            </a:r>
            <a:r>
              <a:rPr lang="en-US" altLang="zh-TW" i="1">
                <a:ea typeface="新細明體" panose="02020500000000000000" pitchFamily="18" charset="-120"/>
              </a:rPr>
              <a:t>P</a:t>
            </a:r>
            <a:r>
              <a:rPr lang="en-US" altLang="zh-TW" i="1" baseline="-25000">
                <a:ea typeface="新細明體" panose="02020500000000000000" pitchFamily="18" charset="-120"/>
              </a:rPr>
              <a:t>i</a:t>
            </a:r>
            <a:r>
              <a:rPr lang="en-US" altLang="zh-TW">
                <a:ea typeface="新細明體" panose="02020500000000000000" pitchFamily="18" charset="-120"/>
              </a:rPr>
              <a:t> requests a resource currently held by </a:t>
            </a:r>
            <a:r>
              <a:rPr lang="en-US" altLang="zh-TW" i="1">
                <a:ea typeface="新細明體" panose="02020500000000000000" pitchFamily="18" charset="-120"/>
              </a:rPr>
              <a:t>P</a:t>
            </a:r>
            <a:r>
              <a:rPr lang="en-US" altLang="zh-TW" i="1" baseline="-25000">
                <a:ea typeface="新細明體" panose="02020500000000000000" pitchFamily="18" charset="-120"/>
              </a:rPr>
              <a:t>j</a:t>
            </a:r>
            <a:r>
              <a:rPr lang="en-US" altLang="zh-TW">
                <a:ea typeface="新細明體" panose="02020500000000000000" pitchFamily="18" charset="-120"/>
              </a:rPr>
              <a:t>, </a:t>
            </a:r>
            <a:r>
              <a:rPr lang="en-US" altLang="zh-TW" i="1">
                <a:ea typeface="新細明體" panose="02020500000000000000" pitchFamily="18" charset="-120"/>
              </a:rPr>
              <a:t>P</a:t>
            </a:r>
            <a:r>
              <a:rPr lang="en-US" altLang="zh-TW" i="1" baseline="-25000">
                <a:ea typeface="新細明體" panose="02020500000000000000" pitchFamily="18" charset="-120"/>
              </a:rPr>
              <a:t>i</a:t>
            </a:r>
            <a:r>
              <a:rPr lang="en-US" altLang="zh-TW">
                <a:ea typeface="新細明體" panose="02020500000000000000" pitchFamily="18" charset="-120"/>
              </a:rPr>
              <a:t> is allowed to wait only if it has a </a:t>
            </a:r>
            <a:r>
              <a:rPr lang="en-US" altLang="zh-TW">
                <a:solidFill>
                  <a:srgbClr val="FF0000"/>
                </a:solidFill>
                <a:ea typeface="新細明體" panose="02020500000000000000" pitchFamily="18" charset="-120"/>
              </a:rPr>
              <a:t>larger</a:t>
            </a:r>
            <a:r>
              <a:rPr lang="en-US" altLang="zh-TW">
                <a:ea typeface="新細明體" panose="02020500000000000000" pitchFamily="18" charset="-120"/>
              </a:rPr>
              <a:t> timestamp than does </a:t>
            </a:r>
            <a:r>
              <a:rPr lang="en-US" altLang="zh-TW" i="1">
                <a:ea typeface="新細明體" panose="02020500000000000000" pitchFamily="18" charset="-120"/>
              </a:rPr>
              <a:t>P</a:t>
            </a:r>
            <a:r>
              <a:rPr lang="en-US" altLang="zh-TW" i="1" baseline="-25000">
                <a:ea typeface="新細明體" panose="02020500000000000000" pitchFamily="18" charset="-120"/>
              </a:rPr>
              <a:t>j</a:t>
            </a:r>
            <a:r>
              <a:rPr lang="en-US" altLang="zh-TW">
                <a:ea typeface="新細明體" panose="02020500000000000000" pitchFamily="18" charset="-120"/>
              </a:rPr>
              <a:t> (</a:t>
            </a:r>
            <a:r>
              <a:rPr lang="en-US" altLang="zh-TW" i="1">
                <a:ea typeface="新細明體" panose="02020500000000000000" pitchFamily="18" charset="-120"/>
              </a:rPr>
              <a:t>P</a:t>
            </a:r>
            <a:r>
              <a:rPr lang="en-US" altLang="zh-TW" i="1" baseline="-25000">
                <a:ea typeface="新細明體" panose="02020500000000000000" pitchFamily="18" charset="-120"/>
              </a:rPr>
              <a:t>i</a:t>
            </a:r>
            <a:r>
              <a:rPr lang="en-US" altLang="zh-TW">
                <a:ea typeface="新細明體" panose="02020500000000000000" pitchFamily="18" charset="-120"/>
              </a:rPr>
              <a:t> is </a:t>
            </a:r>
            <a:r>
              <a:rPr lang="en-US" altLang="zh-TW">
                <a:solidFill>
                  <a:srgbClr val="0000FF"/>
                </a:solidFill>
                <a:ea typeface="新細明體" panose="02020500000000000000" pitchFamily="18" charset="-120"/>
              </a:rPr>
              <a:t>younger</a:t>
            </a:r>
            <a:r>
              <a:rPr lang="en-US" altLang="zh-TW">
                <a:ea typeface="新細明體" panose="02020500000000000000" pitchFamily="18" charset="-120"/>
              </a:rPr>
              <a:t> than </a:t>
            </a:r>
            <a:r>
              <a:rPr lang="en-US" altLang="zh-TW" i="1">
                <a:ea typeface="新細明體" panose="02020500000000000000" pitchFamily="18" charset="-120"/>
              </a:rPr>
              <a:t>P</a:t>
            </a:r>
            <a:r>
              <a:rPr lang="en-US" altLang="zh-TW" i="1" baseline="-25000">
                <a:ea typeface="新細明體" panose="02020500000000000000" pitchFamily="18" charset="-120"/>
              </a:rPr>
              <a:t>j</a:t>
            </a:r>
            <a:r>
              <a:rPr lang="en-US" altLang="zh-TW">
                <a:ea typeface="新細明體" panose="02020500000000000000" pitchFamily="18" charset="-120"/>
              </a:rPr>
              <a:t>).  Otherwise </a:t>
            </a:r>
            <a:r>
              <a:rPr lang="en-US" altLang="zh-TW" i="1">
                <a:solidFill>
                  <a:srgbClr val="FF0000"/>
                </a:solidFill>
                <a:ea typeface="新細明體" panose="02020500000000000000" pitchFamily="18" charset="-120"/>
              </a:rPr>
              <a:t>P</a:t>
            </a:r>
            <a:r>
              <a:rPr lang="en-US" altLang="zh-TW" i="1" baseline="-25000">
                <a:solidFill>
                  <a:srgbClr val="FF0000"/>
                </a:solidFill>
                <a:ea typeface="新細明體" panose="02020500000000000000" pitchFamily="18" charset="-120"/>
              </a:rPr>
              <a:t>j</a:t>
            </a:r>
            <a:r>
              <a:rPr lang="en-US" altLang="zh-TW">
                <a:solidFill>
                  <a:srgbClr val="FF0000"/>
                </a:solidFill>
                <a:ea typeface="新細明體" panose="02020500000000000000" pitchFamily="18" charset="-120"/>
              </a:rPr>
              <a:t> </a:t>
            </a:r>
            <a:r>
              <a:rPr lang="en-US" altLang="zh-TW">
                <a:ea typeface="新細明體" panose="02020500000000000000" pitchFamily="18" charset="-120"/>
              </a:rPr>
              <a:t>is rolled back (</a:t>
            </a:r>
            <a:r>
              <a:rPr lang="en-US" altLang="zh-TW" i="1">
                <a:ea typeface="新細明體" panose="02020500000000000000" pitchFamily="18" charset="-120"/>
              </a:rPr>
              <a:t>P</a:t>
            </a:r>
            <a:r>
              <a:rPr lang="en-US" altLang="zh-TW" i="1" baseline="-25000">
                <a:ea typeface="新細明體" panose="02020500000000000000" pitchFamily="18" charset="-120"/>
              </a:rPr>
              <a:t>j</a:t>
            </a:r>
            <a:r>
              <a:rPr lang="en-US" altLang="zh-TW">
                <a:ea typeface="新細明體" panose="02020500000000000000" pitchFamily="18" charset="-120"/>
              </a:rPr>
              <a:t> is </a:t>
            </a:r>
            <a:r>
              <a:rPr lang="en-US" altLang="zh-TW" i="1">
                <a:ea typeface="新細明體" panose="02020500000000000000" pitchFamily="18" charset="-120"/>
              </a:rPr>
              <a:t>wounded</a:t>
            </a:r>
            <a:r>
              <a:rPr lang="en-US" altLang="zh-TW">
                <a:ea typeface="新細明體" panose="02020500000000000000" pitchFamily="18" charset="-120"/>
              </a:rPr>
              <a:t> by </a:t>
            </a:r>
            <a:r>
              <a:rPr lang="en-US" altLang="zh-TW" i="1">
                <a:ea typeface="新細明體" panose="02020500000000000000" pitchFamily="18" charset="-120"/>
              </a:rPr>
              <a:t>P</a:t>
            </a:r>
            <a:r>
              <a:rPr lang="en-US" altLang="zh-TW" i="1" baseline="-25000">
                <a:ea typeface="新細明體" panose="02020500000000000000" pitchFamily="18" charset="-120"/>
              </a:rPr>
              <a:t>i</a:t>
            </a:r>
            <a:r>
              <a:rPr lang="en-US" altLang="zh-TW">
                <a:ea typeface="新細明體" panose="02020500000000000000" pitchFamily="18" charset="-120"/>
              </a:rPr>
              <a:t>)</a:t>
            </a:r>
          </a:p>
          <a:p>
            <a:r>
              <a:rPr lang="en-US" altLang="zh-TW">
                <a:ea typeface="新細明體" panose="02020500000000000000" pitchFamily="18" charset="-120"/>
              </a:rPr>
              <a:t>Example:  Suppose that processes </a:t>
            </a:r>
            <a:r>
              <a:rPr lang="en-US" altLang="zh-TW" i="1">
                <a:ea typeface="新細明體" panose="02020500000000000000" pitchFamily="18" charset="-120"/>
              </a:rPr>
              <a:t>P</a:t>
            </a:r>
            <a:r>
              <a:rPr lang="en-US" altLang="zh-TW" baseline="-25000">
                <a:ea typeface="新細明體" panose="02020500000000000000" pitchFamily="18" charset="-120"/>
              </a:rPr>
              <a:t>1</a:t>
            </a:r>
            <a:r>
              <a:rPr lang="en-US" altLang="zh-TW">
                <a:ea typeface="新細明體" panose="02020500000000000000" pitchFamily="18" charset="-120"/>
              </a:rPr>
              <a:t>, </a:t>
            </a:r>
            <a:r>
              <a:rPr lang="en-US" altLang="zh-TW" i="1">
                <a:ea typeface="新細明體" panose="02020500000000000000" pitchFamily="18" charset="-120"/>
              </a:rPr>
              <a:t>P</a:t>
            </a:r>
            <a:r>
              <a:rPr lang="en-US" altLang="zh-TW" baseline="-25000">
                <a:ea typeface="新細明體" panose="02020500000000000000" pitchFamily="18" charset="-120"/>
              </a:rPr>
              <a:t>2, </a:t>
            </a:r>
            <a:r>
              <a:rPr lang="en-US" altLang="zh-TW">
                <a:ea typeface="新細明體" panose="02020500000000000000" pitchFamily="18" charset="-120"/>
              </a:rPr>
              <a:t>and </a:t>
            </a:r>
            <a:r>
              <a:rPr lang="en-US" altLang="zh-TW" i="1">
                <a:ea typeface="新細明體" panose="02020500000000000000" pitchFamily="18" charset="-120"/>
              </a:rPr>
              <a:t>P</a:t>
            </a:r>
            <a:r>
              <a:rPr lang="en-US" altLang="zh-TW" baseline="-25000">
                <a:ea typeface="新細明體" panose="02020500000000000000" pitchFamily="18" charset="-120"/>
              </a:rPr>
              <a:t>3</a:t>
            </a:r>
            <a:r>
              <a:rPr lang="en-US" altLang="zh-TW">
                <a:ea typeface="新細明體" panose="02020500000000000000" pitchFamily="18" charset="-120"/>
              </a:rPr>
              <a:t> have timestamps 5, 10, and 15 respectively</a:t>
            </a:r>
          </a:p>
          <a:p>
            <a:pPr lvl="1"/>
            <a:r>
              <a:rPr lang="en-US" altLang="zh-TW">
                <a:ea typeface="新細明體" panose="02020500000000000000" pitchFamily="18" charset="-120"/>
              </a:rPr>
              <a:t>If </a:t>
            </a:r>
            <a:r>
              <a:rPr lang="en-US" altLang="zh-TW" i="1">
                <a:ea typeface="新細明體" panose="02020500000000000000" pitchFamily="18" charset="-120"/>
              </a:rPr>
              <a:t>P</a:t>
            </a:r>
            <a:r>
              <a:rPr lang="en-US" altLang="zh-TW" baseline="-25000">
                <a:ea typeface="新細明體" panose="02020500000000000000" pitchFamily="18" charset="-120"/>
              </a:rPr>
              <a:t>1</a:t>
            </a:r>
            <a:r>
              <a:rPr lang="en-US" altLang="zh-TW">
                <a:ea typeface="新細明體" panose="02020500000000000000" pitchFamily="18" charset="-120"/>
              </a:rPr>
              <a:t> requests a resource held by </a:t>
            </a:r>
            <a:r>
              <a:rPr lang="en-US" altLang="zh-TW" i="1">
                <a:ea typeface="新細明體" panose="02020500000000000000" pitchFamily="18" charset="-120"/>
              </a:rPr>
              <a:t>P</a:t>
            </a:r>
            <a:r>
              <a:rPr lang="en-US" altLang="zh-TW" baseline="-25000">
                <a:ea typeface="新細明體" panose="02020500000000000000" pitchFamily="18" charset="-120"/>
              </a:rPr>
              <a:t>2</a:t>
            </a:r>
            <a:r>
              <a:rPr lang="en-US" altLang="zh-TW">
                <a:ea typeface="新細明體" panose="02020500000000000000" pitchFamily="18" charset="-120"/>
              </a:rPr>
              <a:t>, then the resource will be preempted from </a:t>
            </a:r>
            <a:r>
              <a:rPr lang="en-US" altLang="zh-TW" i="1">
                <a:ea typeface="新細明體" panose="02020500000000000000" pitchFamily="18" charset="-120"/>
              </a:rPr>
              <a:t>P</a:t>
            </a:r>
            <a:r>
              <a:rPr lang="en-US" altLang="zh-TW" baseline="-25000">
                <a:ea typeface="新細明體" panose="02020500000000000000" pitchFamily="18" charset="-120"/>
              </a:rPr>
              <a:t>2</a:t>
            </a:r>
            <a:r>
              <a:rPr lang="en-US" altLang="zh-TW">
                <a:ea typeface="新細明體" panose="02020500000000000000" pitchFamily="18" charset="-120"/>
              </a:rPr>
              <a:t> and </a:t>
            </a:r>
            <a:r>
              <a:rPr lang="en-US" altLang="zh-TW" i="1">
                <a:ea typeface="新細明體" panose="02020500000000000000" pitchFamily="18" charset="-120"/>
              </a:rPr>
              <a:t>P</a:t>
            </a:r>
            <a:r>
              <a:rPr lang="en-US" altLang="zh-TW" baseline="-25000">
                <a:ea typeface="新細明體" panose="02020500000000000000" pitchFamily="18" charset="-120"/>
              </a:rPr>
              <a:t>2</a:t>
            </a:r>
            <a:r>
              <a:rPr lang="en-US" altLang="zh-TW">
                <a:ea typeface="新細明體" panose="02020500000000000000" pitchFamily="18" charset="-120"/>
              </a:rPr>
              <a:t> will be rolled back</a:t>
            </a:r>
          </a:p>
          <a:p>
            <a:pPr lvl="1"/>
            <a:r>
              <a:rPr lang="en-US" altLang="zh-TW">
                <a:ea typeface="新細明體" panose="02020500000000000000" pitchFamily="18" charset="-120"/>
              </a:rPr>
              <a:t>If </a:t>
            </a:r>
            <a:r>
              <a:rPr lang="en-US" altLang="zh-TW" i="1">
                <a:ea typeface="新細明體" panose="02020500000000000000" pitchFamily="18" charset="-120"/>
              </a:rPr>
              <a:t>P</a:t>
            </a:r>
            <a:r>
              <a:rPr lang="en-US" altLang="zh-TW" baseline="-25000">
                <a:ea typeface="新細明體" panose="02020500000000000000" pitchFamily="18" charset="-120"/>
              </a:rPr>
              <a:t>3</a:t>
            </a:r>
            <a:r>
              <a:rPr lang="en-US" altLang="zh-TW">
                <a:ea typeface="新細明體" panose="02020500000000000000" pitchFamily="18" charset="-120"/>
              </a:rPr>
              <a:t> requests a resource held by </a:t>
            </a:r>
            <a:r>
              <a:rPr lang="en-US" altLang="zh-TW" i="1">
                <a:ea typeface="新細明體" panose="02020500000000000000" pitchFamily="18" charset="-120"/>
              </a:rPr>
              <a:t>P</a:t>
            </a:r>
            <a:r>
              <a:rPr lang="en-US" altLang="zh-TW" baseline="-25000">
                <a:ea typeface="新細明體" panose="02020500000000000000" pitchFamily="18" charset="-120"/>
              </a:rPr>
              <a:t>2</a:t>
            </a:r>
            <a:r>
              <a:rPr lang="en-US" altLang="zh-TW">
                <a:ea typeface="新細明體" panose="02020500000000000000" pitchFamily="18" charset="-120"/>
              </a:rPr>
              <a:t>, then </a:t>
            </a:r>
            <a:r>
              <a:rPr lang="en-US" altLang="zh-TW" i="1">
                <a:ea typeface="新細明體" panose="02020500000000000000" pitchFamily="18" charset="-120"/>
              </a:rPr>
              <a:t>P</a:t>
            </a:r>
            <a:r>
              <a:rPr lang="en-US" altLang="zh-TW" baseline="-25000">
                <a:ea typeface="新細明體" panose="02020500000000000000" pitchFamily="18" charset="-120"/>
              </a:rPr>
              <a:t>3</a:t>
            </a:r>
            <a:r>
              <a:rPr lang="en-US" altLang="zh-TW">
                <a:ea typeface="新細明體" panose="02020500000000000000" pitchFamily="18" charset="-120"/>
              </a:rPr>
              <a:t> will wait</a:t>
            </a:r>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1888114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38275" y="1146175"/>
            <a:ext cx="6667500" cy="698500"/>
          </a:xfrm>
        </p:spPr>
        <p:txBody>
          <a:bodyPr>
            <a:normAutofit fontScale="90000"/>
          </a:bodyPr>
          <a:lstStyle/>
          <a:p>
            <a:r>
              <a:rPr lang="en-US" sz="3100" dirty="0" smtClean="0"/>
              <a:t>Handling Deadlocks </a:t>
            </a:r>
            <a:r>
              <a:rPr lang="en-US" altLang="en-US" sz="3200" dirty="0"/>
              <a:t>in resource allocation </a:t>
            </a:r>
            <a:endParaRPr lang="en-US" sz="3100" dirty="0" smtClean="0"/>
          </a:p>
        </p:txBody>
      </p:sp>
      <p:sp>
        <p:nvSpPr>
          <p:cNvPr id="12291" name="Rectangle 6"/>
          <p:cNvSpPr>
            <a:spLocks noChangeArrowheads="1"/>
          </p:cNvSpPr>
          <p:nvPr/>
        </p:nvSpPr>
        <p:spPr bwMode="auto">
          <a:xfrm>
            <a:off x="1258888" y="2087563"/>
            <a:ext cx="4897437"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dirty="0">
                <a:solidFill>
                  <a:schemeClr val="tx2"/>
                </a:solidFill>
              </a:rPr>
              <a:t>Deadlock Prevention</a:t>
            </a:r>
            <a:r>
              <a:rPr lang="en-US" sz="2400" dirty="0">
                <a:solidFill>
                  <a:schemeClr val="tx2"/>
                </a:solidFill>
              </a:rPr>
              <a:t>	</a:t>
            </a:r>
          </a:p>
        </p:txBody>
      </p:sp>
      <p:sp>
        <p:nvSpPr>
          <p:cNvPr id="12292" name="Rectangle 7"/>
          <p:cNvSpPr>
            <a:spLocks noChangeArrowheads="1"/>
          </p:cNvSpPr>
          <p:nvPr/>
        </p:nvSpPr>
        <p:spPr bwMode="auto">
          <a:xfrm>
            <a:off x="1547813" y="3005138"/>
            <a:ext cx="6757987"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Provide all required resources from start itself.</a:t>
            </a:r>
          </a:p>
        </p:txBody>
      </p:sp>
      <p:sp>
        <p:nvSpPr>
          <p:cNvPr id="12293" name="Rectangle 9"/>
          <p:cNvSpPr>
            <a:spLocks noChangeArrowheads="1"/>
          </p:cNvSpPr>
          <p:nvPr/>
        </p:nvSpPr>
        <p:spPr bwMode="auto">
          <a:xfrm>
            <a:off x="1547813" y="2563813"/>
            <a:ext cx="7367587"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Prioritize processes. Assign resources accordingly.</a:t>
            </a:r>
          </a:p>
        </p:txBody>
      </p:sp>
      <p:sp>
        <p:nvSpPr>
          <p:cNvPr id="12294" name="Rectangle 10"/>
          <p:cNvSpPr>
            <a:spLocks noChangeArrowheads="1"/>
          </p:cNvSpPr>
          <p:nvPr/>
        </p:nvSpPr>
        <p:spPr bwMode="auto">
          <a:xfrm>
            <a:off x="1560513" y="4991100"/>
            <a:ext cx="5373687"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Inefficient and effects Concurrency.</a:t>
            </a:r>
          </a:p>
        </p:txBody>
      </p:sp>
      <p:sp>
        <p:nvSpPr>
          <p:cNvPr id="12295" name="Rectangle 11"/>
          <p:cNvSpPr>
            <a:spLocks noChangeArrowheads="1"/>
          </p:cNvSpPr>
          <p:nvPr/>
        </p:nvSpPr>
        <p:spPr bwMode="auto">
          <a:xfrm>
            <a:off x="1552575" y="3414713"/>
            <a:ext cx="2895600"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Make Prior Rules: </a:t>
            </a:r>
          </a:p>
        </p:txBody>
      </p:sp>
      <p:sp>
        <p:nvSpPr>
          <p:cNvPr id="12296" name="Rectangle 12"/>
          <p:cNvSpPr>
            <a:spLocks noChangeArrowheads="1"/>
          </p:cNvSpPr>
          <p:nvPr/>
        </p:nvSpPr>
        <p:spPr bwMode="auto">
          <a:xfrm>
            <a:off x="2081213" y="3824288"/>
            <a:ext cx="6834187"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For Ex. – Process P1 cannot request resource R1 unless it releases resource R2.</a:t>
            </a:r>
          </a:p>
        </p:txBody>
      </p:sp>
      <p:sp>
        <p:nvSpPr>
          <p:cNvPr id="12298" name="Rectangle 14"/>
          <p:cNvSpPr>
            <a:spLocks noChangeArrowheads="1"/>
          </p:cNvSpPr>
          <p:nvPr/>
        </p:nvSpPr>
        <p:spPr bwMode="auto">
          <a:xfrm>
            <a:off x="1554163" y="5405438"/>
            <a:ext cx="6551612"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Future resource requirement unpredictable.</a:t>
            </a:r>
          </a:p>
        </p:txBody>
      </p:sp>
      <p:sp>
        <p:nvSpPr>
          <p:cNvPr id="12299" name="Rectangle 15"/>
          <p:cNvSpPr>
            <a:spLocks noChangeArrowheads="1"/>
          </p:cNvSpPr>
          <p:nvPr/>
        </p:nvSpPr>
        <p:spPr bwMode="auto">
          <a:xfrm>
            <a:off x="1323975" y="4600575"/>
            <a:ext cx="2286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Drawbacks</a:t>
            </a:r>
            <a:endParaRPr lang="en-US" sz="2400">
              <a:solidFill>
                <a:schemeClr val="tx2"/>
              </a:solidFill>
            </a:endParaRPr>
          </a:p>
        </p:txBody>
      </p:sp>
      <p:sp>
        <p:nvSpPr>
          <p:cNvPr id="12300" name="Rectangle 17"/>
          <p:cNvSpPr>
            <a:spLocks noChangeArrowheads="1"/>
          </p:cNvSpPr>
          <p:nvPr/>
        </p:nvSpPr>
        <p:spPr bwMode="auto">
          <a:xfrm>
            <a:off x="1557338" y="5810250"/>
            <a:ext cx="6551612"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Starvation possible.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6655720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smtClean="0"/>
              <a:t>Distributed System(DS)</a:t>
            </a:r>
            <a:endParaRPr lang="en-US" altLang="en-US"/>
          </a:p>
        </p:txBody>
      </p:sp>
      <p:sp>
        <p:nvSpPr>
          <p:cNvPr id="6" name="Slide Number Placeholder 5"/>
          <p:cNvSpPr>
            <a:spLocks noGrp="1"/>
          </p:cNvSpPr>
          <p:nvPr>
            <p:ph type="sldNum" sz="quarter" idx="12"/>
          </p:nvPr>
        </p:nvSpPr>
        <p:spPr/>
        <p:txBody>
          <a:bodyPr/>
          <a:lstStyle/>
          <a:p>
            <a:fld id="{2745A6F9-9D04-4C16-A52B-9C1CE200AD1D}" type="slidenum">
              <a:rPr lang="en-US" altLang="en-US"/>
              <a:pPr/>
              <a:t>68</a:t>
            </a:fld>
            <a:endParaRPr lang="en-US" altLang="en-US"/>
          </a:p>
        </p:txBody>
      </p:sp>
      <p:sp>
        <p:nvSpPr>
          <p:cNvPr id="5122" name="Rectangle 2"/>
          <p:cNvSpPr>
            <a:spLocks noGrp="1" noChangeArrowheads="1"/>
          </p:cNvSpPr>
          <p:nvPr>
            <p:ph type="title"/>
          </p:nvPr>
        </p:nvSpPr>
        <p:spPr>
          <a:xfrm>
            <a:off x="0" y="-228600"/>
            <a:ext cx="9144000" cy="1143000"/>
          </a:xfrm>
        </p:spPr>
        <p:txBody>
          <a:bodyPr/>
          <a:lstStyle/>
          <a:p>
            <a:r>
              <a:rPr lang="en-US" sz="2800" b="1" dirty="0"/>
              <a:t>Handling Deadlocks </a:t>
            </a:r>
            <a:r>
              <a:rPr lang="en-US" altLang="en-US" sz="2800" b="1" dirty="0"/>
              <a:t>in resource allocation </a:t>
            </a:r>
          </a:p>
        </p:txBody>
      </p:sp>
      <p:sp>
        <p:nvSpPr>
          <p:cNvPr id="5123" name="Rectangle 3"/>
          <p:cNvSpPr>
            <a:spLocks noGrp="1" noChangeArrowheads="1"/>
          </p:cNvSpPr>
          <p:nvPr>
            <p:ph type="body" idx="1"/>
          </p:nvPr>
        </p:nvSpPr>
        <p:spPr>
          <a:xfrm>
            <a:off x="190500" y="976223"/>
            <a:ext cx="8763000" cy="5867400"/>
          </a:xfrm>
        </p:spPr>
        <p:txBody>
          <a:bodyPr/>
          <a:lstStyle/>
          <a:p>
            <a:pPr>
              <a:buFontTx/>
              <a:buNone/>
            </a:pPr>
            <a:r>
              <a:rPr lang="en-US" altLang="en-US" b="1" dirty="0" smtClean="0">
                <a:cs typeface="Times New Roman" panose="02020603050405020304" pitchFamily="18" charset="0"/>
              </a:rPr>
              <a:t>Deadlock </a:t>
            </a:r>
            <a:r>
              <a:rPr lang="en-US" altLang="en-US" b="1" dirty="0">
                <a:cs typeface="Times New Roman" panose="02020603050405020304" pitchFamily="18" charset="0"/>
              </a:rPr>
              <a:t>avoidance</a:t>
            </a:r>
          </a:p>
          <a:p>
            <a:pPr lvl="1"/>
            <a:r>
              <a:rPr lang="en-US" altLang="en-US" dirty="0">
                <a:cs typeface="Times New Roman" panose="02020603050405020304" pitchFamily="18" charset="0"/>
              </a:rPr>
              <a:t>Decision made dynamically, before allocating a resource, the resulting global system state is checked - if safe, allow allocation</a:t>
            </a:r>
          </a:p>
          <a:p>
            <a:pPr lvl="1"/>
            <a:r>
              <a:rPr lang="en-US" altLang="en-US" dirty="0">
                <a:cs typeface="Times New Roman" panose="02020603050405020304" pitchFamily="18" charset="0"/>
              </a:rPr>
              <a:t>Disadvantages</a:t>
            </a:r>
          </a:p>
          <a:p>
            <a:pPr lvl="2"/>
            <a:r>
              <a:rPr lang="en-US" altLang="en-US" sz="2400" dirty="0">
                <a:cs typeface="Times New Roman" panose="02020603050405020304" pitchFamily="18" charset="0"/>
              </a:rPr>
              <a:t>Every site has to maintain global state of system (extensive overhead in storage and communication)</a:t>
            </a:r>
          </a:p>
          <a:p>
            <a:pPr lvl="2"/>
            <a:r>
              <a:rPr lang="en-US" altLang="en-US" sz="2400" dirty="0">
                <a:cs typeface="Times New Roman" panose="02020603050405020304" pitchFamily="18" charset="0"/>
              </a:rPr>
              <a:t>Different sites may determine (concurrently) that state is safe, but global state may be unsafe: verification for safe global state by different sites must be mutually exclusive</a:t>
            </a:r>
          </a:p>
          <a:p>
            <a:pPr lvl="2"/>
            <a:r>
              <a:rPr lang="en-US" altLang="en-US" sz="2400" dirty="0">
                <a:cs typeface="Times New Roman" panose="02020603050405020304" pitchFamily="18" charset="0"/>
              </a:rPr>
              <a:t>Large overhead to check for every allocation (distributed system may have large number of processes and resources</a:t>
            </a:r>
            <a:r>
              <a:rPr lang="en-US" altLang="en-US" sz="2400" dirty="0" smtClean="0">
                <a:cs typeface="Times New Roman" panose="02020603050405020304" pitchFamily="18" charset="0"/>
              </a:rPr>
              <a:t>)</a:t>
            </a:r>
          </a:p>
          <a:p>
            <a:pPr lvl="2"/>
            <a:r>
              <a:rPr lang="en-US" sz="2400" dirty="0">
                <a:solidFill>
                  <a:schemeClr val="tx1">
                    <a:lumMod val="95000"/>
                    <a:lumOff val="5000"/>
                  </a:schemeClr>
                </a:solidFill>
              </a:rPr>
              <a:t>Requires Prior resource requirement information for all processes</a:t>
            </a:r>
            <a:r>
              <a:rPr lang="en-US" sz="2400" dirty="0" smtClean="0">
                <a:solidFill>
                  <a:schemeClr val="tx1">
                    <a:lumMod val="95000"/>
                    <a:lumOff val="5000"/>
                  </a:schemeClr>
                </a:solidFill>
              </a:rPr>
              <a:t>.</a:t>
            </a:r>
            <a:endParaRPr lang="en-US" altLang="en-US" sz="2400" dirty="0">
              <a:solidFill>
                <a:schemeClr val="tx1">
                  <a:lumMod val="95000"/>
                  <a:lumOff val="5000"/>
                </a:schemeClr>
              </a:solidFill>
              <a:cs typeface="Times New Roman" panose="02020603050405020304" pitchFamily="18" charset="0"/>
            </a:endParaRPr>
          </a:p>
          <a:p>
            <a:pPr lvl="1"/>
            <a:r>
              <a:rPr lang="en-US" altLang="en-US" dirty="0">
                <a:cs typeface="Times New Roman" panose="02020603050405020304" pitchFamily="18" charset="0"/>
              </a:rPr>
              <a:t>Conclusion: Deadlock avoidance impractical in distributed systems</a:t>
            </a:r>
          </a:p>
          <a:p>
            <a:pPr lvl="1">
              <a:buFontTx/>
              <a:buNone/>
            </a:pPr>
            <a:endParaRPr lang="en-US" altLang="en-US" dirty="0">
              <a:cs typeface="Times New Roman" panose="02020603050405020304" pitchFamily="18" charset="0"/>
            </a:endParaRPr>
          </a:p>
        </p:txBody>
      </p:sp>
    </p:spTree>
    <p:extLst>
      <p:ext uri="{BB962C8B-B14F-4D97-AF65-F5344CB8AC3E}">
        <p14:creationId xmlns:p14="http://schemas.microsoft.com/office/powerpoint/2010/main" val="40960326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1438275" y="1146175"/>
            <a:ext cx="4429125" cy="698500"/>
          </a:xfrm>
          <a:noFill/>
        </p:spPr>
        <p:txBody>
          <a:bodyPr/>
          <a:lstStyle/>
          <a:p>
            <a:pPr eaLnBrk="1" hangingPunct="1"/>
            <a:r>
              <a:rPr lang="en-US" sz="3100" dirty="0" smtClean="0"/>
              <a:t>Handling Deadlocks</a:t>
            </a:r>
          </a:p>
        </p:txBody>
      </p:sp>
      <p:sp>
        <p:nvSpPr>
          <p:cNvPr id="10243" name="Rectangle 6"/>
          <p:cNvSpPr>
            <a:spLocks noChangeArrowheads="1"/>
          </p:cNvSpPr>
          <p:nvPr/>
        </p:nvSpPr>
        <p:spPr bwMode="auto">
          <a:xfrm>
            <a:off x="1258888" y="2057400"/>
            <a:ext cx="3846512"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Deadlock Avoidance</a:t>
            </a:r>
            <a:r>
              <a:rPr lang="en-US" sz="2400">
                <a:solidFill>
                  <a:schemeClr val="tx2"/>
                </a:solidFill>
              </a:rPr>
              <a:t>	</a:t>
            </a:r>
          </a:p>
        </p:txBody>
      </p:sp>
      <p:sp>
        <p:nvSpPr>
          <p:cNvPr id="10244" name="Rectangle 7"/>
          <p:cNvSpPr>
            <a:spLocks noChangeArrowheads="1"/>
          </p:cNvSpPr>
          <p:nvPr/>
        </p:nvSpPr>
        <p:spPr bwMode="auto">
          <a:xfrm>
            <a:off x="1547813" y="2514600"/>
            <a:ext cx="6834187"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Only fulfill those resource requests that won’t cause deadlock in the future.</a:t>
            </a:r>
          </a:p>
        </p:txBody>
      </p:sp>
      <p:sp>
        <p:nvSpPr>
          <p:cNvPr id="10245" name="Rectangle 9"/>
          <p:cNvSpPr>
            <a:spLocks noChangeArrowheads="1"/>
          </p:cNvSpPr>
          <p:nvPr/>
        </p:nvSpPr>
        <p:spPr bwMode="auto">
          <a:xfrm>
            <a:off x="1552575" y="4462463"/>
            <a:ext cx="22098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Inefficient.</a:t>
            </a:r>
          </a:p>
        </p:txBody>
      </p:sp>
      <p:sp>
        <p:nvSpPr>
          <p:cNvPr id="10246" name="Rectangle 10"/>
          <p:cNvSpPr>
            <a:spLocks noChangeArrowheads="1"/>
          </p:cNvSpPr>
          <p:nvPr/>
        </p:nvSpPr>
        <p:spPr bwMode="auto">
          <a:xfrm>
            <a:off x="1543050" y="4919663"/>
            <a:ext cx="6553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Requires Prior resource requirement information for all processes.</a:t>
            </a:r>
          </a:p>
        </p:txBody>
      </p:sp>
      <p:sp>
        <p:nvSpPr>
          <p:cNvPr id="10248" name="Rectangle 13"/>
          <p:cNvSpPr>
            <a:spLocks noChangeArrowheads="1"/>
          </p:cNvSpPr>
          <p:nvPr/>
        </p:nvSpPr>
        <p:spPr bwMode="auto">
          <a:xfrm>
            <a:off x="1543050" y="5668963"/>
            <a:ext cx="3657600" cy="407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High Cost of scalability.</a:t>
            </a:r>
          </a:p>
        </p:txBody>
      </p:sp>
      <p:sp>
        <p:nvSpPr>
          <p:cNvPr id="10249" name="Rectangle 14"/>
          <p:cNvSpPr>
            <a:spLocks noChangeArrowheads="1"/>
          </p:cNvSpPr>
          <p:nvPr/>
        </p:nvSpPr>
        <p:spPr bwMode="auto">
          <a:xfrm>
            <a:off x="1276350" y="4019550"/>
            <a:ext cx="2286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Drawbacks</a:t>
            </a:r>
            <a:r>
              <a:rPr lang="en-US" sz="2400">
                <a:solidFill>
                  <a:schemeClr val="tx2"/>
                </a:solidFill>
              </a:rPr>
              <a:t>	</a:t>
            </a:r>
          </a:p>
        </p:txBody>
      </p:sp>
      <p:sp>
        <p:nvSpPr>
          <p:cNvPr id="10250" name="Rectangle 15"/>
          <p:cNvSpPr>
            <a:spLocks noChangeArrowheads="1"/>
          </p:cNvSpPr>
          <p:nvPr/>
        </p:nvSpPr>
        <p:spPr bwMode="auto">
          <a:xfrm>
            <a:off x="1552575" y="3257550"/>
            <a:ext cx="6858000"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Simulate resource allocation and determine if resultant state is safe or not.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69</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21732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274638"/>
            <a:ext cx="8382000" cy="639762"/>
          </a:xfrm>
        </p:spPr>
        <p:txBody>
          <a:bodyPr>
            <a:normAutofit fontScale="90000"/>
          </a:bodyPr>
          <a:lstStyle/>
          <a:p>
            <a:pPr eaLnBrk="1" hangingPunct="1"/>
            <a:r>
              <a:rPr lang="en-US" altLang="en-US">
                <a:solidFill>
                  <a:srgbClr val="FF0000"/>
                </a:solidFill>
              </a:rPr>
              <a:t>TRANSACTION &amp; NESTED TRANSACTION</a:t>
            </a:r>
          </a:p>
        </p:txBody>
      </p:sp>
      <p:sp>
        <p:nvSpPr>
          <p:cNvPr id="8196" name="Rectangle 3"/>
          <p:cNvSpPr>
            <a:spLocks noGrp="1" noChangeArrowheads="1"/>
          </p:cNvSpPr>
          <p:nvPr>
            <p:ph idx="1"/>
          </p:nvPr>
        </p:nvSpPr>
        <p:spPr>
          <a:xfrm>
            <a:off x="374904" y="914400"/>
            <a:ext cx="8616696" cy="5105400"/>
          </a:xfrm>
        </p:spPr>
        <p:txBody>
          <a:bodyPr>
            <a:normAutofit lnSpcReduction="10000"/>
          </a:bodyPr>
          <a:lstStyle/>
          <a:p>
            <a:pPr eaLnBrk="1" hangingPunct="1">
              <a:defRPr/>
            </a:pPr>
            <a:r>
              <a:rPr lang="en-US" dirty="0" smtClean="0">
                <a:solidFill>
                  <a:srgbClr val="7030A0"/>
                </a:solidFill>
                <a:ea typeface="+mn-ea"/>
              </a:rPr>
              <a:t>Maximize concurrency</a:t>
            </a:r>
            <a:r>
              <a:rPr lang="en-US" dirty="0" smtClean="0">
                <a:ea typeface="+mn-ea"/>
              </a:rPr>
              <a:t>: transactions are allowed to execute concurrently if they would have the same effect as a serial execution </a:t>
            </a:r>
            <a:r>
              <a:rPr lang="en-US" dirty="0" smtClean="0">
                <a:ea typeface="+mn-ea"/>
                <a:sym typeface="Wingdings" pitchFamily="2" charset="2"/>
              </a:rPr>
              <a:t> </a:t>
            </a:r>
            <a:r>
              <a:rPr lang="en-US" dirty="0" smtClean="0">
                <a:solidFill>
                  <a:schemeClr val="tx2">
                    <a:lumMod val="75000"/>
                  </a:schemeClr>
                </a:solidFill>
                <a:ea typeface="+mn-ea"/>
                <a:sym typeface="Wingdings" pitchFamily="2" charset="2"/>
              </a:rPr>
              <a:t>serially equivalent.</a:t>
            </a:r>
          </a:p>
          <a:p>
            <a:pPr eaLnBrk="1" hangingPunct="1">
              <a:defRPr/>
            </a:pPr>
            <a:r>
              <a:rPr lang="en-US" dirty="0" smtClean="0">
                <a:ea typeface="+mn-ea"/>
                <a:sym typeface="Wingdings" pitchFamily="2" charset="2"/>
              </a:rPr>
              <a:t>Cases of transaction failing:</a:t>
            </a:r>
          </a:p>
          <a:p>
            <a:pPr lvl="1" eaLnBrk="1" hangingPunct="1">
              <a:defRPr/>
            </a:pPr>
            <a:r>
              <a:rPr lang="en-US" dirty="0" smtClean="0"/>
              <a:t>Service actions related to process crashes.</a:t>
            </a:r>
          </a:p>
          <a:p>
            <a:pPr lvl="1" eaLnBrk="1" hangingPunct="1">
              <a:defRPr/>
            </a:pPr>
            <a:r>
              <a:rPr lang="en-US" dirty="0" smtClean="0"/>
              <a:t>Client actions related to server process crashes</a:t>
            </a:r>
            <a:r>
              <a:rPr lang="en-US" dirty="0" smtClean="0"/>
              <a:t>.</a:t>
            </a:r>
          </a:p>
          <a:p>
            <a:pPr lvl="1" eaLnBrk="1" hangingPunct="1">
              <a:defRPr/>
            </a:pPr>
            <a:endParaRPr lang="en-US" dirty="0" smtClean="0"/>
          </a:p>
          <a:p>
            <a:r>
              <a:rPr lang="en-US" altLang="en-US" b="1" dirty="0"/>
              <a:t>Concurrency control:</a:t>
            </a:r>
          </a:p>
          <a:p>
            <a:pPr lvl="1"/>
            <a:r>
              <a:rPr lang="en-US" altLang="en-US" dirty="0"/>
              <a:t>Lost update problem</a:t>
            </a:r>
          </a:p>
          <a:p>
            <a:pPr lvl="1"/>
            <a:r>
              <a:rPr lang="en-US" altLang="en-US" dirty="0"/>
              <a:t>Inconsistent retrievals problem.</a:t>
            </a:r>
          </a:p>
          <a:p>
            <a:pPr lvl="1"/>
            <a:r>
              <a:rPr lang="en-US" altLang="en-US" dirty="0"/>
              <a:t>Serial equivalence</a:t>
            </a:r>
          </a:p>
          <a:p>
            <a:pPr lvl="1"/>
            <a:r>
              <a:rPr lang="en-US" altLang="en-US" dirty="0"/>
              <a:t>Conflicting operations</a:t>
            </a:r>
          </a:p>
          <a:p>
            <a:pPr marL="320040" lvl="1" indent="0" eaLnBrk="1" hangingPunct="1">
              <a:buNone/>
              <a:defRPr/>
            </a:pPr>
            <a:endParaRPr lang="en-US" dirty="0" smtClean="0"/>
          </a:p>
        </p:txBody>
      </p:sp>
      <p:sp>
        <p:nvSpPr>
          <p:cNvPr id="8194" name="Slide Number Placeholder 5"/>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94DA12BC-DBD1-1940-B422-0D56D0D876EC}" type="slidenum">
              <a:rPr lang="en-US" altLang="en-US">
                <a:latin typeface="Arial" charset="0"/>
              </a:rPr>
              <a:pPr eaLnBrk="1" hangingPunct="1"/>
              <a:t>7</a:t>
            </a:fld>
            <a:endParaRPr lang="en-US" altLang="en-US">
              <a:latin typeface="Arial"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3547836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smtClean="0"/>
              <a:t>Distributed System(DS)</a:t>
            </a:r>
            <a:endParaRPr lang="en-US" altLang="en-US"/>
          </a:p>
        </p:txBody>
      </p:sp>
      <p:sp>
        <p:nvSpPr>
          <p:cNvPr id="6" name="Slide Number Placeholder 5"/>
          <p:cNvSpPr>
            <a:spLocks noGrp="1"/>
          </p:cNvSpPr>
          <p:nvPr>
            <p:ph type="sldNum" sz="quarter" idx="12"/>
          </p:nvPr>
        </p:nvSpPr>
        <p:spPr/>
        <p:txBody>
          <a:bodyPr/>
          <a:lstStyle/>
          <a:p>
            <a:fld id="{19AE3A20-CFCE-41A6-BFB8-645E4A1BB5C7}" type="slidenum">
              <a:rPr lang="en-US" altLang="en-US"/>
              <a:pPr/>
              <a:t>70</a:t>
            </a:fld>
            <a:endParaRPr lang="en-US" altLang="en-US"/>
          </a:p>
        </p:txBody>
      </p:sp>
      <p:sp>
        <p:nvSpPr>
          <p:cNvPr id="6146" name="Rectangle 2"/>
          <p:cNvSpPr>
            <a:spLocks noGrp="1" noChangeArrowheads="1"/>
          </p:cNvSpPr>
          <p:nvPr>
            <p:ph type="title"/>
          </p:nvPr>
        </p:nvSpPr>
        <p:spPr>
          <a:xfrm>
            <a:off x="0" y="381000"/>
            <a:ext cx="9144000" cy="457200"/>
          </a:xfrm>
        </p:spPr>
        <p:txBody>
          <a:bodyPr>
            <a:noAutofit/>
          </a:bodyPr>
          <a:lstStyle/>
          <a:p>
            <a:r>
              <a:rPr lang="en-US" altLang="en-US" sz="2800" b="1" dirty="0"/>
              <a:t>Deadlock in resource </a:t>
            </a:r>
            <a:r>
              <a:rPr lang="en-US" altLang="en-US" sz="2800" b="1" dirty="0" smtClean="0"/>
              <a:t>allocation</a:t>
            </a:r>
            <a:endParaRPr lang="en-US" altLang="en-US" sz="2800" b="1" dirty="0"/>
          </a:p>
        </p:txBody>
      </p:sp>
      <p:sp>
        <p:nvSpPr>
          <p:cNvPr id="6147" name="Rectangle 3"/>
          <p:cNvSpPr>
            <a:spLocks noGrp="1" noChangeArrowheads="1"/>
          </p:cNvSpPr>
          <p:nvPr>
            <p:ph type="body" idx="1"/>
          </p:nvPr>
        </p:nvSpPr>
        <p:spPr>
          <a:xfrm>
            <a:off x="228600" y="838200"/>
            <a:ext cx="8763000" cy="5791200"/>
          </a:xfrm>
        </p:spPr>
        <p:txBody>
          <a:bodyPr/>
          <a:lstStyle/>
          <a:p>
            <a:pPr>
              <a:lnSpc>
                <a:spcPct val="90000"/>
              </a:lnSpc>
              <a:buFontTx/>
              <a:buNone/>
            </a:pPr>
            <a:r>
              <a:rPr lang="en-US" altLang="en-US" b="1" dirty="0" smtClean="0">
                <a:cs typeface="Times New Roman" panose="02020603050405020304" pitchFamily="18" charset="0"/>
              </a:rPr>
              <a:t>Deadlock </a:t>
            </a:r>
            <a:r>
              <a:rPr lang="en-US" altLang="en-US" b="1" dirty="0">
                <a:cs typeface="Times New Roman" panose="02020603050405020304" pitchFamily="18" charset="0"/>
              </a:rPr>
              <a:t>Detection</a:t>
            </a:r>
          </a:p>
          <a:p>
            <a:pPr lvl="1">
              <a:lnSpc>
                <a:spcPct val="90000"/>
              </a:lnSpc>
            </a:pPr>
            <a:r>
              <a:rPr lang="en-US" altLang="en-US" sz="2300" dirty="0">
                <a:cs typeface="Times New Roman" panose="02020603050405020304" pitchFamily="18" charset="0"/>
              </a:rPr>
              <a:t>Principle of operation</a:t>
            </a:r>
          </a:p>
          <a:p>
            <a:pPr lvl="2">
              <a:lnSpc>
                <a:spcPct val="90000"/>
              </a:lnSpc>
            </a:pPr>
            <a:r>
              <a:rPr lang="en-US" altLang="en-US" sz="2300" dirty="0">
                <a:cs typeface="Times New Roman" panose="02020603050405020304" pitchFamily="18" charset="0"/>
              </a:rPr>
              <a:t>Detection of a cycle in WFG proceeds concurrently with normal operation</a:t>
            </a:r>
          </a:p>
          <a:p>
            <a:pPr lvl="1">
              <a:lnSpc>
                <a:spcPct val="90000"/>
              </a:lnSpc>
            </a:pPr>
            <a:r>
              <a:rPr lang="en-US" altLang="en-US" sz="2300" dirty="0">
                <a:cs typeface="Times New Roman" panose="02020603050405020304" pitchFamily="18" charset="0"/>
              </a:rPr>
              <a:t>Requirements for the deadlock detection and resolution algorithms</a:t>
            </a:r>
          </a:p>
          <a:p>
            <a:pPr lvl="2">
              <a:lnSpc>
                <a:spcPct val="90000"/>
              </a:lnSpc>
            </a:pPr>
            <a:r>
              <a:rPr lang="en-US" altLang="en-US" sz="2300" dirty="0">
                <a:cs typeface="Times New Roman" panose="02020603050405020304" pitchFamily="18" charset="0"/>
              </a:rPr>
              <a:t>Detection</a:t>
            </a:r>
          </a:p>
          <a:p>
            <a:pPr lvl="3">
              <a:lnSpc>
                <a:spcPct val="90000"/>
              </a:lnSpc>
            </a:pPr>
            <a:r>
              <a:rPr lang="en-US" altLang="en-US" sz="2300" dirty="0">
                <a:cs typeface="Times New Roman" panose="02020603050405020304" pitchFamily="18" charset="0"/>
              </a:rPr>
              <a:t>The algorithm must detect all existing deadlock in finite time</a:t>
            </a:r>
          </a:p>
          <a:p>
            <a:pPr lvl="3">
              <a:lnSpc>
                <a:spcPct val="90000"/>
              </a:lnSpc>
            </a:pPr>
            <a:r>
              <a:rPr lang="en-US" altLang="en-US" sz="2300" dirty="0">
                <a:cs typeface="Times New Roman" panose="02020603050405020304" pitchFamily="18" charset="0"/>
              </a:rPr>
              <a:t>The algorithm should not report non-existent (phantom) deadlock</a:t>
            </a:r>
          </a:p>
          <a:p>
            <a:pPr lvl="2">
              <a:lnSpc>
                <a:spcPct val="90000"/>
              </a:lnSpc>
            </a:pPr>
            <a:r>
              <a:rPr lang="en-US" altLang="en-US" sz="2300" dirty="0">
                <a:cs typeface="Times New Roman" panose="02020603050405020304" pitchFamily="18" charset="0"/>
              </a:rPr>
              <a:t>Resolution (recovery)</a:t>
            </a:r>
          </a:p>
          <a:p>
            <a:pPr lvl="3">
              <a:lnSpc>
                <a:spcPct val="90000"/>
              </a:lnSpc>
            </a:pPr>
            <a:r>
              <a:rPr lang="en-US" altLang="en-US" sz="2300" dirty="0">
                <a:cs typeface="Times New Roman" panose="02020603050405020304" pitchFamily="18" charset="0"/>
              </a:rPr>
              <a:t>All existing wait-for dependencies in WFG must be removed, i.e. roll-back one or more processes that are deadlocked and give their resources to other blocked processes</a:t>
            </a:r>
          </a:p>
          <a:p>
            <a:pPr lvl="1">
              <a:lnSpc>
                <a:spcPct val="90000"/>
              </a:lnSpc>
            </a:pPr>
            <a:r>
              <a:rPr lang="en-US" altLang="en-US" sz="2300" dirty="0">
                <a:cs typeface="Times New Roman" panose="02020603050405020304" pitchFamily="18" charset="0"/>
              </a:rPr>
              <a:t>Observation</a:t>
            </a:r>
          </a:p>
          <a:p>
            <a:pPr lvl="2">
              <a:lnSpc>
                <a:spcPct val="90000"/>
              </a:lnSpc>
            </a:pPr>
            <a:r>
              <a:rPr lang="en-US" altLang="en-US" sz="2300" dirty="0">
                <a:cs typeface="Times New Roman" panose="02020603050405020304" pitchFamily="18" charset="0"/>
              </a:rPr>
              <a:t>Deadlock detection is the most popular strategy for handling deadlocks in distributed systems</a:t>
            </a:r>
          </a:p>
          <a:p>
            <a:pPr lvl="2">
              <a:lnSpc>
                <a:spcPct val="90000"/>
              </a:lnSpc>
            </a:pPr>
            <a:endParaRPr lang="en-US" altLang="en-US" sz="2000" dirty="0">
              <a:cs typeface="Times New Roman" panose="02020603050405020304" pitchFamily="18" charset="0"/>
            </a:endParaRPr>
          </a:p>
        </p:txBody>
      </p:sp>
    </p:spTree>
    <p:extLst>
      <p:ext uri="{BB962C8B-B14F-4D97-AF65-F5344CB8AC3E}">
        <p14:creationId xmlns:p14="http://schemas.microsoft.com/office/powerpoint/2010/main" val="13906374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1476375" y="1146175"/>
            <a:ext cx="4933950" cy="698500"/>
          </a:xfrm>
          <a:noFill/>
        </p:spPr>
        <p:txBody>
          <a:bodyPr/>
          <a:lstStyle/>
          <a:p>
            <a:pPr eaLnBrk="1" hangingPunct="1"/>
            <a:r>
              <a:rPr lang="en-US" sz="3100" smtClean="0"/>
              <a:t>Handling Deadlocks</a:t>
            </a:r>
          </a:p>
        </p:txBody>
      </p:sp>
      <p:sp>
        <p:nvSpPr>
          <p:cNvPr id="13315" name="Rectangle 5"/>
          <p:cNvSpPr>
            <a:spLocks noChangeArrowheads="1"/>
          </p:cNvSpPr>
          <p:nvPr/>
        </p:nvSpPr>
        <p:spPr bwMode="auto">
          <a:xfrm>
            <a:off x="1258888" y="2209800"/>
            <a:ext cx="4897437"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Deadlock Detection</a:t>
            </a:r>
            <a:r>
              <a:rPr lang="en-US" sz="2400">
                <a:solidFill>
                  <a:schemeClr val="tx2"/>
                </a:solidFill>
              </a:rPr>
              <a:t>	</a:t>
            </a:r>
          </a:p>
        </p:txBody>
      </p:sp>
      <p:sp>
        <p:nvSpPr>
          <p:cNvPr id="13316" name="Rectangle 6"/>
          <p:cNvSpPr>
            <a:spLocks noChangeArrowheads="1"/>
          </p:cNvSpPr>
          <p:nvPr/>
        </p:nvSpPr>
        <p:spPr bwMode="auto">
          <a:xfrm>
            <a:off x="1690688" y="2743200"/>
            <a:ext cx="70723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Resource allocation with an optimistic outlook.</a:t>
            </a:r>
          </a:p>
        </p:txBody>
      </p:sp>
      <p:sp>
        <p:nvSpPr>
          <p:cNvPr id="13317" name="Rectangle 7"/>
          <p:cNvSpPr>
            <a:spLocks noChangeArrowheads="1"/>
          </p:cNvSpPr>
          <p:nvPr/>
        </p:nvSpPr>
        <p:spPr bwMode="auto">
          <a:xfrm>
            <a:off x="1690688" y="3200400"/>
            <a:ext cx="655320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Periodically examine process status.</a:t>
            </a:r>
          </a:p>
        </p:txBody>
      </p:sp>
      <p:sp>
        <p:nvSpPr>
          <p:cNvPr id="13318" name="Rectangle 8"/>
          <p:cNvSpPr>
            <a:spLocks noChangeArrowheads="1"/>
          </p:cNvSpPr>
          <p:nvPr/>
        </p:nvSpPr>
        <p:spPr bwMode="auto">
          <a:xfrm>
            <a:off x="1692275" y="3657600"/>
            <a:ext cx="604837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Detect then break the Deadlock.</a:t>
            </a:r>
          </a:p>
        </p:txBody>
      </p:sp>
      <p:sp>
        <p:nvSpPr>
          <p:cNvPr id="13319" name="Rectangle 9"/>
          <p:cNvSpPr>
            <a:spLocks noChangeArrowheads="1"/>
          </p:cNvSpPr>
          <p:nvPr/>
        </p:nvSpPr>
        <p:spPr bwMode="auto">
          <a:xfrm>
            <a:off x="1303338" y="4267200"/>
            <a:ext cx="6553200" cy="865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Resolution</a:t>
            </a:r>
            <a:r>
              <a:rPr lang="en-US" sz="2400">
                <a:solidFill>
                  <a:schemeClr val="tx2"/>
                </a:solidFill>
              </a:rPr>
              <a:t> – Roll back 1 or More processes and break dependency.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71</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287525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09600" y="609600"/>
            <a:ext cx="8305800" cy="457200"/>
          </a:xfrm>
        </p:spPr>
        <p:txBody>
          <a:bodyPr>
            <a:noAutofit/>
          </a:bodyPr>
          <a:lstStyle/>
          <a:p>
            <a:r>
              <a:rPr lang="en-US" altLang="zh-TW" sz="3600" b="1" dirty="0">
                <a:ea typeface="新細明體" panose="02020500000000000000" pitchFamily="18" charset="-120"/>
              </a:rPr>
              <a:t>Deadlock Detection</a:t>
            </a:r>
          </a:p>
        </p:txBody>
      </p:sp>
      <p:sp>
        <p:nvSpPr>
          <p:cNvPr id="120835" name="Rectangle 3"/>
          <p:cNvSpPr>
            <a:spLocks noGrp="1" noChangeArrowheads="1"/>
          </p:cNvSpPr>
          <p:nvPr>
            <p:ph type="body" idx="1"/>
          </p:nvPr>
        </p:nvSpPr>
        <p:spPr>
          <a:xfrm>
            <a:off x="762001" y="1308100"/>
            <a:ext cx="7010400" cy="4114800"/>
          </a:xfrm>
        </p:spPr>
        <p:txBody>
          <a:bodyPr/>
          <a:lstStyle/>
          <a:p>
            <a:r>
              <a:rPr lang="en-US" altLang="zh-TW" dirty="0">
                <a:ea typeface="新細明體" panose="02020500000000000000" pitchFamily="18" charset="-120"/>
              </a:rPr>
              <a:t>Use </a:t>
            </a:r>
            <a:r>
              <a:rPr lang="en-US" altLang="zh-TW" b="1" dirty="0">
                <a:solidFill>
                  <a:srgbClr val="FF0000"/>
                </a:solidFill>
                <a:ea typeface="新細明體" panose="02020500000000000000" pitchFamily="18" charset="-120"/>
              </a:rPr>
              <a:t>wait-for</a:t>
            </a:r>
            <a:r>
              <a:rPr lang="en-US" altLang="zh-TW" dirty="0">
                <a:ea typeface="新細明體" panose="02020500000000000000" pitchFamily="18" charset="-120"/>
              </a:rPr>
              <a:t> graphs</a:t>
            </a:r>
          </a:p>
          <a:p>
            <a:pPr lvl="1"/>
            <a:r>
              <a:rPr lang="en-US" altLang="zh-TW" b="1" dirty="0">
                <a:solidFill>
                  <a:srgbClr val="FF0000"/>
                </a:solidFill>
                <a:ea typeface="新細明體" panose="02020500000000000000" pitchFamily="18" charset="-120"/>
              </a:rPr>
              <a:t>Local wait-for graphs at each local site</a:t>
            </a:r>
            <a:r>
              <a:rPr lang="en-US" altLang="zh-TW" dirty="0">
                <a:ea typeface="新細明體" panose="02020500000000000000" pitchFamily="18" charset="-120"/>
              </a:rPr>
              <a:t>. The nodes of the graph correspond to all the processes that are currently either holding or requesting any of the resources local to that site</a:t>
            </a:r>
          </a:p>
          <a:p>
            <a:pPr lvl="1"/>
            <a:r>
              <a:rPr lang="en-US" altLang="zh-TW" dirty="0">
                <a:ea typeface="新細明體" panose="02020500000000000000" pitchFamily="18" charset="-120"/>
              </a:rPr>
              <a:t>May also use a </a:t>
            </a:r>
            <a:r>
              <a:rPr lang="en-US" altLang="zh-TW" b="1" dirty="0">
                <a:solidFill>
                  <a:srgbClr val="FF0000"/>
                </a:solidFill>
                <a:ea typeface="新細明體" panose="02020500000000000000" pitchFamily="18" charset="-120"/>
              </a:rPr>
              <a:t>global wait-for graph.  </a:t>
            </a:r>
            <a:r>
              <a:rPr lang="en-US" altLang="zh-TW" dirty="0">
                <a:ea typeface="新細明體" panose="02020500000000000000" pitchFamily="18" charset="-120"/>
              </a:rPr>
              <a:t>This graph is the union of all local wait-for graphs.</a:t>
            </a:r>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16448387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TW">
                <a:ea typeface="新細明體" panose="02020500000000000000" pitchFamily="18" charset="-120"/>
              </a:rPr>
              <a:t>Two Local Wait-For Graphs</a:t>
            </a:r>
          </a:p>
        </p:txBody>
      </p:sp>
      <p:pic>
        <p:nvPicPr>
          <p:cNvPr id="83972" name="Picture 4"/>
          <p:cNvPicPr>
            <a:picLocks noChangeAspect="1" noChangeArrowheads="1"/>
          </p:cNvPicPr>
          <p:nvPr/>
        </p:nvPicPr>
        <p:blipFill>
          <a:blip r:embed="rId3">
            <a:extLst>
              <a:ext uri="{28A0092B-C50C-407E-A947-70E740481C1C}">
                <a14:useLocalDpi xmlns:a14="http://schemas.microsoft.com/office/drawing/2010/main" val="0"/>
              </a:ext>
            </a:extLst>
          </a:blip>
          <a:srcRect l="459" t="22290" r="459" b="22614"/>
          <a:stretch>
            <a:fillRect/>
          </a:stretch>
        </p:blipFill>
        <p:spPr bwMode="auto">
          <a:xfrm>
            <a:off x="1373188" y="2162175"/>
            <a:ext cx="6270625" cy="2614613"/>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25934787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TW">
                <a:ea typeface="新細明體" panose="02020500000000000000" pitchFamily="18" charset="-120"/>
              </a:rPr>
              <a:t>Global Wait-For Graph</a:t>
            </a:r>
          </a:p>
        </p:txBody>
      </p:sp>
      <p:pic>
        <p:nvPicPr>
          <p:cNvPr id="84996" name="Picture 4"/>
          <p:cNvPicPr>
            <a:picLocks noChangeAspect="1" noChangeArrowheads="1"/>
          </p:cNvPicPr>
          <p:nvPr/>
        </p:nvPicPr>
        <p:blipFill>
          <a:blip r:embed="rId3">
            <a:extLst>
              <a:ext uri="{28A0092B-C50C-407E-A947-70E740481C1C}">
                <a14:useLocalDpi xmlns:a14="http://schemas.microsoft.com/office/drawing/2010/main" val="0"/>
              </a:ext>
            </a:extLst>
          </a:blip>
          <a:srcRect l="2344" t="17079" r="1091" b="18121"/>
          <a:stretch>
            <a:fillRect/>
          </a:stretch>
        </p:blipFill>
        <p:spPr bwMode="auto">
          <a:xfrm>
            <a:off x="1452563" y="2205038"/>
            <a:ext cx="6116637" cy="307816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40328723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05E5CF-4D32-40D7-A204-CEF776EB79BE}" type="slidenum">
              <a:rPr lang="en-US" altLang="en-US"/>
              <a:pPr/>
              <a:t>75</a:t>
            </a:fld>
            <a:endParaRPr lang="en-US" altLang="en-US"/>
          </a:p>
        </p:txBody>
      </p:sp>
      <p:sp>
        <p:nvSpPr>
          <p:cNvPr id="7170" name="Rectangle 2"/>
          <p:cNvSpPr>
            <a:spLocks noGrp="1" noChangeArrowheads="1"/>
          </p:cNvSpPr>
          <p:nvPr>
            <p:ph type="title"/>
          </p:nvPr>
        </p:nvSpPr>
        <p:spPr>
          <a:xfrm>
            <a:off x="304800" y="228600"/>
            <a:ext cx="8686800" cy="609600"/>
          </a:xfrm>
        </p:spPr>
        <p:txBody>
          <a:bodyPr>
            <a:normAutofit fontScale="90000"/>
          </a:bodyPr>
          <a:lstStyle/>
          <a:p>
            <a:pPr>
              <a:lnSpc>
                <a:spcPct val="50000"/>
              </a:lnSpc>
            </a:pPr>
            <a:r>
              <a:rPr lang="en-US" altLang="en-US" sz="2400" b="1" dirty="0"/>
              <a:t>Deadlock in resource allocation:</a:t>
            </a:r>
            <a:br>
              <a:rPr lang="en-US" altLang="en-US" sz="2400" b="1" dirty="0"/>
            </a:br>
            <a:r>
              <a:rPr lang="en-US" altLang="en-US" sz="2400" b="1" dirty="0">
                <a:cs typeface="Times New Roman" panose="02020603050405020304" pitchFamily="18" charset="0"/>
              </a:rPr>
              <a:t>Algorithms for distributed deadlock detection</a:t>
            </a:r>
            <a:r>
              <a:rPr lang="en-US" altLang="en-US" b="1" dirty="0">
                <a:cs typeface="Times New Roman" panose="02020603050405020304" pitchFamily="18" charset="0"/>
              </a:rPr>
              <a:t> </a:t>
            </a:r>
          </a:p>
        </p:txBody>
      </p:sp>
      <p:sp>
        <p:nvSpPr>
          <p:cNvPr id="7171" name="Rectangle 3"/>
          <p:cNvSpPr>
            <a:spLocks noGrp="1" noChangeArrowheads="1"/>
          </p:cNvSpPr>
          <p:nvPr>
            <p:ph type="body" idx="1"/>
          </p:nvPr>
        </p:nvSpPr>
        <p:spPr>
          <a:xfrm>
            <a:off x="175058" y="835325"/>
            <a:ext cx="8816541" cy="5829300"/>
          </a:xfrm>
        </p:spPr>
        <p:txBody>
          <a:bodyPr>
            <a:noAutofit/>
          </a:bodyPr>
          <a:lstStyle/>
          <a:p>
            <a:pPr marL="533400" indent="-533400">
              <a:buFontTx/>
              <a:buNone/>
            </a:pPr>
            <a:r>
              <a:rPr lang="en-US" altLang="en-US" sz="2200" b="1" dirty="0" smtClean="0">
                <a:cs typeface="Times New Roman" panose="02020603050405020304" pitchFamily="18" charset="0"/>
              </a:rPr>
              <a:t>Deadlock </a:t>
            </a:r>
            <a:r>
              <a:rPr lang="en-US" altLang="en-US" sz="2200" b="1" dirty="0">
                <a:cs typeface="Times New Roman" panose="02020603050405020304" pitchFamily="18" charset="0"/>
              </a:rPr>
              <a:t>Detection (</a:t>
            </a:r>
            <a:r>
              <a:rPr lang="en-US" altLang="en-US" sz="2200" b="1" dirty="0" smtClean="0">
                <a:cs typeface="Times New Roman" panose="02020603050405020304" pitchFamily="18" charset="0"/>
              </a:rPr>
              <a:t>cont.)</a:t>
            </a:r>
          </a:p>
          <a:p>
            <a:pPr marL="914400" lvl="1" indent="-457200"/>
            <a:r>
              <a:rPr lang="en-US" altLang="en-US" sz="2200" dirty="0">
                <a:cs typeface="Times New Roman" panose="02020603050405020304" pitchFamily="18" charset="0"/>
              </a:rPr>
              <a:t>Control for distributed deadlock detection can be:</a:t>
            </a:r>
          </a:p>
          <a:p>
            <a:pPr marL="1295400" lvl="2" indent="-381000">
              <a:buFontTx/>
              <a:buAutoNum type="alphaLcPeriod"/>
            </a:pPr>
            <a:r>
              <a:rPr lang="en-US" altLang="en-US" sz="2200" dirty="0" smtClean="0">
                <a:cs typeface="Times New Roman" panose="02020603050405020304" pitchFamily="18" charset="0"/>
              </a:rPr>
              <a:t>Centralized</a:t>
            </a:r>
            <a:endParaRPr lang="en-US" altLang="en-US" sz="2200" dirty="0">
              <a:cs typeface="Times New Roman" panose="02020603050405020304" pitchFamily="18" charset="0"/>
            </a:endParaRPr>
          </a:p>
          <a:p>
            <a:pPr marL="1295400" lvl="2" indent="-381000">
              <a:buFontTx/>
              <a:buAutoNum type="alphaLcPeriod"/>
            </a:pPr>
            <a:r>
              <a:rPr lang="en-US" altLang="en-US" sz="2200" dirty="0">
                <a:cs typeface="Times New Roman" panose="02020603050405020304" pitchFamily="18" charset="0"/>
              </a:rPr>
              <a:t>Distributed</a:t>
            </a:r>
          </a:p>
          <a:p>
            <a:pPr marL="1295400" lvl="2" indent="-381000">
              <a:buFontTx/>
              <a:buAutoNum type="alphaLcPeriod"/>
            </a:pPr>
            <a:r>
              <a:rPr lang="en-US" altLang="en-US" sz="2200" dirty="0" smtClean="0">
                <a:cs typeface="Times New Roman" panose="02020603050405020304" pitchFamily="18" charset="0"/>
              </a:rPr>
              <a:t>Hierarchical</a:t>
            </a:r>
            <a:endParaRPr lang="en-US" altLang="en-US" sz="2200" dirty="0">
              <a:cs typeface="Times New Roman" panose="02020603050405020304" pitchFamily="18" charset="0"/>
            </a:endParaRPr>
          </a:p>
          <a:p>
            <a:pPr marL="120650" lvl="1" indent="0">
              <a:buFontTx/>
              <a:buNone/>
            </a:pPr>
            <a:r>
              <a:rPr lang="en-US" altLang="en-US" sz="2200" b="1" dirty="0" smtClean="0">
                <a:cs typeface="Times New Roman" panose="02020603050405020304" pitchFamily="18" charset="0"/>
              </a:rPr>
              <a:t>1. </a:t>
            </a:r>
            <a:r>
              <a:rPr lang="en-US" altLang="en-US" sz="2200" b="1" dirty="0">
                <a:cs typeface="Times New Roman" panose="02020603050405020304" pitchFamily="18" charset="0"/>
              </a:rPr>
              <a:t>Centralized deadlock detection </a:t>
            </a:r>
            <a:r>
              <a:rPr lang="en-US" altLang="en-US" sz="2200" b="1" dirty="0" smtClean="0">
                <a:cs typeface="Times New Roman" panose="02020603050405020304" pitchFamily="18" charset="0"/>
              </a:rPr>
              <a:t>algorithms</a:t>
            </a:r>
          </a:p>
          <a:p>
            <a:r>
              <a:rPr lang="en-US" altLang="zh-TW" dirty="0"/>
              <a:t>Each site keeps a local wait-for graph  </a:t>
            </a:r>
          </a:p>
          <a:p>
            <a:r>
              <a:rPr lang="en-US" altLang="zh-TW" dirty="0"/>
              <a:t>A global wait-for graph is maintained in a single coordination process</a:t>
            </a:r>
          </a:p>
          <a:p>
            <a:r>
              <a:rPr lang="en-US" altLang="zh-TW" dirty="0"/>
              <a:t>There are three different options (points in time) when the wait-for graph may be constructed:</a:t>
            </a:r>
          </a:p>
          <a:p>
            <a:pPr lvl="1">
              <a:buFont typeface="Monotype Sorts" pitchFamily="2" charset="2"/>
              <a:buNone/>
            </a:pPr>
            <a:r>
              <a:rPr lang="en-US" altLang="zh-TW" sz="1800" dirty="0"/>
              <a:t>1. 	</a:t>
            </a:r>
            <a:r>
              <a:rPr lang="en-US" altLang="zh-TW" sz="2200" dirty="0"/>
              <a:t>Whenever a new edge is inserted or removed in one of the local wait-for graphs</a:t>
            </a:r>
          </a:p>
          <a:p>
            <a:pPr lvl="1">
              <a:buFont typeface="Monotype Sorts" pitchFamily="2" charset="2"/>
              <a:buNone/>
            </a:pPr>
            <a:r>
              <a:rPr lang="en-US" altLang="zh-TW" sz="2200" dirty="0"/>
              <a:t>2.	Periodically, when a number of changes have occurred in a wait-for graph</a:t>
            </a:r>
          </a:p>
          <a:p>
            <a:pPr lvl="1">
              <a:buFont typeface="Monotype Sorts" pitchFamily="2" charset="2"/>
              <a:buNone/>
            </a:pPr>
            <a:r>
              <a:rPr lang="en-US" altLang="zh-TW" sz="2200" dirty="0"/>
              <a:t>3.	Whenever the coordinator needs to invoke the cycle-detection algorithm</a:t>
            </a:r>
          </a:p>
          <a:p>
            <a:pPr marL="120650" lvl="1" indent="52388">
              <a:buFontTx/>
              <a:buNone/>
            </a:pPr>
            <a:r>
              <a:rPr lang="en-US" altLang="en-US" sz="2200" b="1" dirty="0">
                <a:cs typeface="Times New Roman" panose="02020603050405020304" pitchFamily="18" charset="0"/>
              </a:rPr>
              <a:t> </a:t>
            </a:r>
            <a:endParaRPr lang="en-US" altLang="en-US" sz="2200" dirty="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3620775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62000" y="609600"/>
            <a:ext cx="7772400" cy="844550"/>
          </a:xfrm>
        </p:spPr>
        <p:txBody>
          <a:bodyPr>
            <a:normAutofit fontScale="90000"/>
          </a:bodyPr>
          <a:lstStyle/>
          <a:p>
            <a:r>
              <a:rPr lang="en-US" altLang="zh-TW" b="1" dirty="0">
                <a:ea typeface="新細明體" panose="02020500000000000000" pitchFamily="18" charset="-120"/>
              </a:rPr>
              <a:t>Detection Algorithm Based on Option 3</a:t>
            </a:r>
          </a:p>
        </p:txBody>
      </p:sp>
      <p:sp>
        <p:nvSpPr>
          <p:cNvPr id="65539" name="Rectangle 3"/>
          <p:cNvSpPr>
            <a:spLocks noGrp="1" noChangeArrowheads="1"/>
          </p:cNvSpPr>
          <p:nvPr>
            <p:ph type="body" idx="1"/>
          </p:nvPr>
        </p:nvSpPr>
        <p:spPr/>
        <p:txBody>
          <a:bodyPr/>
          <a:lstStyle/>
          <a:p>
            <a:r>
              <a:rPr lang="en-US" altLang="zh-TW">
                <a:ea typeface="新細明體" panose="02020500000000000000" pitchFamily="18" charset="-120"/>
              </a:rPr>
              <a:t>Append unique identifiers (timestamps) to requests form different sites</a:t>
            </a:r>
          </a:p>
          <a:p>
            <a:r>
              <a:rPr lang="en-US" altLang="zh-TW">
                <a:ea typeface="新細明體" panose="02020500000000000000" pitchFamily="18" charset="-120"/>
              </a:rPr>
              <a:t>When process </a:t>
            </a:r>
            <a:r>
              <a:rPr lang="en-US" altLang="zh-TW" i="1">
                <a:ea typeface="新細明體" panose="02020500000000000000" pitchFamily="18" charset="-120"/>
              </a:rPr>
              <a:t>P</a:t>
            </a:r>
            <a:r>
              <a:rPr lang="en-US" altLang="zh-TW" i="1" baseline="-25000">
                <a:ea typeface="新細明體" panose="02020500000000000000" pitchFamily="18" charset="-120"/>
              </a:rPr>
              <a:t>i</a:t>
            </a:r>
            <a:r>
              <a:rPr lang="en-US" altLang="zh-TW">
                <a:ea typeface="新細明體" panose="02020500000000000000" pitchFamily="18" charset="-120"/>
              </a:rPr>
              <a:t>, at site </a:t>
            </a:r>
            <a:r>
              <a:rPr lang="en-US" altLang="zh-TW" i="1">
                <a:ea typeface="新細明體" panose="02020500000000000000" pitchFamily="18" charset="-120"/>
              </a:rPr>
              <a:t>A</a:t>
            </a:r>
            <a:r>
              <a:rPr lang="en-US" altLang="zh-TW">
                <a:ea typeface="新細明體" panose="02020500000000000000" pitchFamily="18" charset="-120"/>
              </a:rPr>
              <a:t>, requests a resource from process </a:t>
            </a:r>
            <a:r>
              <a:rPr lang="en-US" altLang="zh-TW" i="1">
                <a:ea typeface="新細明體" panose="02020500000000000000" pitchFamily="18" charset="-120"/>
              </a:rPr>
              <a:t>P</a:t>
            </a:r>
            <a:r>
              <a:rPr lang="en-US" altLang="zh-TW" i="1" baseline="-25000">
                <a:ea typeface="新細明體" panose="02020500000000000000" pitchFamily="18" charset="-120"/>
              </a:rPr>
              <a:t>j</a:t>
            </a:r>
            <a:r>
              <a:rPr lang="en-US" altLang="zh-TW">
                <a:ea typeface="新細明體" panose="02020500000000000000" pitchFamily="18" charset="-120"/>
              </a:rPr>
              <a:t>, at site </a:t>
            </a:r>
            <a:r>
              <a:rPr lang="en-US" altLang="zh-TW" i="1">
                <a:ea typeface="新細明體" panose="02020500000000000000" pitchFamily="18" charset="-120"/>
              </a:rPr>
              <a:t>B</a:t>
            </a:r>
            <a:r>
              <a:rPr lang="en-US" altLang="zh-TW">
                <a:ea typeface="新細明體" panose="02020500000000000000" pitchFamily="18" charset="-120"/>
              </a:rPr>
              <a:t>, a request message with timestamp </a:t>
            </a:r>
            <a:r>
              <a:rPr lang="en-US" altLang="zh-TW" i="1">
                <a:ea typeface="新細明體" panose="02020500000000000000" pitchFamily="18" charset="-120"/>
              </a:rPr>
              <a:t>TS</a:t>
            </a:r>
            <a:r>
              <a:rPr lang="en-US" altLang="zh-TW">
                <a:ea typeface="新細明體" panose="02020500000000000000" pitchFamily="18" charset="-120"/>
              </a:rPr>
              <a:t> is sent</a:t>
            </a:r>
          </a:p>
          <a:p>
            <a:r>
              <a:rPr lang="en-US" altLang="zh-TW">
                <a:ea typeface="新細明體" panose="02020500000000000000" pitchFamily="18" charset="-120"/>
              </a:rPr>
              <a:t>The edge </a:t>
            </a:r>
            <a:r>
              <a:rPr lang="en-US" altLang="zh-TW" i="1">
                <a:ea typeface="新細明體" panose="02020500000000000000" pitchFamily="18" charset="-120"/>
              </a:rPr>
              <a:t>P</a:t>
            </a:r>
            <a:r>
              <a:rPr lang="en-US" altLang="zh-TW" i="1" baseline="-25000">
                <a:ea typeface="新細明體" panose="02020500000000000000" pitchFamily="18" charset="-120"/>
              </a:rPr>
              <a:t>i</a:t>
            </a:r>
            <a:r>
              <a:rPr lang="en-US" altLang="zh-TW">
                <a:ea typeface="新細明體" panose="02020500000000000000" pitchFamily="18" charset="-120"/>
              </a:rPr>
              <a:t> </a:t>
            </a:r>
            <a:r>
              <a:rPr lang="en-US" altLang="zh-TW">
                <a:ea typeface="新細明體" panose="02020500000000000000" pitchFamily="18" charset="-120"/>
                <a:sym typeface="Symbol" panose="05050102010706020507" pitchFamily="18" charset="2"/>
              </a:rPr>
              <a:t> </a:t>
            </a:r>
            <a:r>
              <a:rPr lang="en-US" altLang="zh-TW" i="1">
                <a:ea typeface="新細明體" panose="02020500000000000000" pitchFamily="18" charset="-120"/>
                <a:sym typeface="Symbol" panose="05050102010706020507" pitchFamily="18" charset="2"/>
              </a:rPr>
              <a:t>P</a:t>
            </a:r>
            <a:r>
              <a:rPr lang="en-US" altLang="zh-TW" i="1" baseline="-25000">
                <a:ea typeface="新細明體" panose="02020500000000000000" pitchFamily="18" charset="-120"/>
                <a:sym typeface="Symbol" panose="05050102010706020507" pitchFamily="18" charset="2"/>
              </a:rPr>
              <a:t>j</a:t>
            </a:r>
            <a:r>
              <a:rPr lang="en-US" altLang="zh-TW">
                <a:ea typeface="新細明體" panose="02020500000000000000" pitchFamily="18" charset="-120"/>
                <a:sym typeface="Symbol" panose="05050102010706020507" pitchFamily="18" charset="2"/>
              </a:rPr>
              <a:t> with the label </a:t>
            </a:r>
            <a:r>
              <a:rPr lang="en-US" altLang="zh-TW" i="1">
                <a:ea typeface="新細明體" panose="02020500000000000000" pitchFamily="18" charset="-120"/>
                <a:sym typeface="Symbol" panose="05050102010706020507" pitchFamily="18" charset="2"/>
              </a:rPr>
              <a:t>TS</a:t>
            </a:r>
            <a:r>
              <a:rPr lang="en-US" altLang="zh-TW">
                <a:ea typeface="新細明體" panose="02020500000000000000" pitchFamily="18" charset="-120"/>
                <a:sym typeface="Symbol" panose="05050102010706020507" pitchFamily="18" charset="2"/>
              </a:rPr>
              <a:t> is inserted in the local wait-for of </a:t>
            </a:r>
            <a:r>
              <a:rPr lang="en-US" altLang="zh-TW" i="1">
                <a:ea typeface="新細明體" panose="02020500000000000000" pitchFamily="18" charset="-120"/>
                <a:sym typeface="Symbol" panose="05050102010706020507" pitchFamily="18" charset="2"/>
              </a:rPr>
              <a:t>A</a:t>
            </a:r>
            <a:r>
              <a:rPr lang="en-US" altLang="zh-TW">
                <a:ea typeface="新細明體" panose="02020500000000000000" pitchFamily="18" charset="-120"/>
                <a:sym typeface="Symbol" panose="05050102010706020507" pitchFamily="18" charset="2"/>
              </a:rPr>
              <a:t>. The edge is inserted in the local wait-for graph of </a:t>
            </a:r>
            <a:r>
              <a:rPr lang="en-US" altLang="zh-TW" i="1">
                <a:ea typeface="新細明體" panose="02020500000000000000" pitchFamily="18" charset="-120"/>
                <a:sym typeface="Symbol" panose="05050102010706020507" pitchFamily="18" charset="2"/>
              </a:rPr>
              <a:t>B</a:t>
            </a:r>
            <a:r>
              <a:rPr lang="en-US" altLang="zh-TW">
                <a:ea typeface="新細明體" panose="02020500000000000000" pitchFamily="18" charset="-120"/>
                <a:sym typeface="Symbol" panose="05050102010706020507" pitchFamily="18" charset="2"/>
              </a:rPr>
              <a:t> only if </a:t>
            </a:r>
            <a:r>
              <a:rPr lang="en-US" altLang="zh-TW" i="1">
                <a:ea typeface="新細明體" panose="02020500000000000000" pitchFamily="18" charset="-120"/>
                <a:sym typeface="Symbol" panose="05050102010706020507" pitchFamily="18" charset="2"/>
              </a:rPr>
              <a:t>B</a:t>
            </a:r>
            <a:r>
              <a:rPr lang="en-US" altLang="zh-TW">
                <a:ea typeface="新細明體" panose="02020500000000000000" pitchFamily="18" charset="-120"/>
                <a:sym typeface="Symbol" panose="05050102010706020507" pitchFamily="18" charset="2"/>
              </a:rPr>
              <a:t> has received the request message and cannot immediately grant the requested resource</a:t>
            </a:r>
            <a:endParaRPr lang="en-US" altLang="zh-TW">
              <a:ea typeface="新細明體" panose="02020500000000000000" pitchFamily="18" charset="-120"/>
            </a:endParaRPr>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9300359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97315" y="263376"/>
            <a:ext cx="7772400" cy="651024"/>
          </a:xfrm>
        </p:spPr>
        <p:txBody>
          <a:bodyPr>
            <a:normAutofit fontScale="90000"/>
          </a:bodyPr>
          <a:lstStyle/>
          <a:p>
            <a:r>
              <a:rPr lang="en-US" altLang="zh-TW" b="1" dirty="0">
                <a:ea typeface="新細明體" panose="02020500000000000000" pitchFamily="18" charset="-120"/>
              </a:rPr>
              <a:t>The Algorithm </a:t>
            </a:r>
          </a:p>
        </p:txBody>
      </p:sp>
      <p:sp>
        <p:nvSpPr>
          <p:cNvPr id="66563" name="Rectangle 3"/>
          <p:cNvSpPr>
            <a:spLocks noGrp="1" noChangeArrowheads="1"/>
          </p:cNvSpPr>
          <p:nvPr>
            <p:ph type="body" idx="1"/>
          </p:nvPr>
        </p:nvSpPr>
        <p:spPr>
          <a:xfrm>
            <a:off x="381000" y="914400"/>
            <a:ext cx="8534400" cy="5562600"/>
          </a:xfrm>
        </p:spPr>
        <p:txBody>
          <a:bodyPr>
            <a:normAutofit/>
          </a:bodyPr>
          <a:lstStyle/>
          <a:p>
            <a:pPr>
              <a:buFont typeface="Monotype Sorts" pitchFamily="2" charset="2"/>
              <a:buNone/>
            </a:pPr>
            <a:r>
              <a:rPr lang="en-US" altLang="zh-TW" dirty="0">
                <a:ea typeface="新細明體" panose="02020500000000000000" pitchFamily="18" charset="-120"/>
              </a:rPr>
              <a:t>1.	The controller sends an initiating message to each site in the system </a:t>
            </a:r>
          </a:p>
          <a:p>
            <a:pPr>
              <a:buFont typeface="Monotype Sorts" pitchFamily="2" charset="2"/>
              <a:buNone/>
            </a:pPr>
            <a:r>
              <a:rPr lang="en-US" altLang="zh-TW" dirty="0">
                <a:ea typeface="新細明體" panose="02020500000000000000" pitchFamily="18" charset="-120"/>
              </a:rPr>
              <a:t>2.	On receiving this message, a site sends its local wait-for graph to the coordinator</a:t>
            </a:r>
          </a:p>
          <a:p>
            <a:pPr>
              <a:buFont typeface="Monotype Sorts" pitchFamily="2" charset="2"/>
              <a:buNone/>
            </a:pPr>
            <a:r>
              <a:rPr lang="en-US" altLang="zh-TW" dirty="0">
                <a:ea typeface="新細明體" panose="02020500000000000000" pitchFamily="18" charset="-120"/>
              </a:rPr>
              <a:t>3.	When the controller has received a reply from each site, it constructs a graph as follows:</a:t>
            </a:r>
          </a:p>
          <a:p>
            <a:pPr marL="922338" lvl="1" indent="-465138">
              <a:buFont typeface="Monotype Sorts" pitchFamily="2" charset="2"/>
              <a:buNone/>
            </a:pPr>
            <a:r>
              <a:rPr lang="en-US" altLang="zh-TW" dirty="0">
                <a:ea typeface="新細明體" panose="02020500000000000000" pitchFamily="18" charset="-120"/>
              </a:rPr>
              <a:t>(a)	The constructed graph contains a vertex for every process in the system</a:t>
            </a:r>
          </a:p>
          <a:p>
            <a:pPr marL="922338" lvl="1" indent="-465138">
              <a:buFont typeface="Monotype Sorts" pitchFamily="2" charset="2"/>
              <a:buNone/>
            </a:pPr>
            <a:r>
              <a:rPr lang="en-US" altLang="zh-TW" dirty="0">
                <a:ea typeface="新細明體" panose="02020500000000000000" pitchFamily="18" charset="-120"/>
              </a:rPr>
              <a:t>(b)   The graph has an edge Pi </a:t>
            </a:r>
            <a:r>
              <a:rPr lang="en-US" altLang="zh-TW" dirty="0">
                <a:ea typeface="新細明體" panose="02020500000000000000" pitchFamily="18" charset="-120"/>
                <a:sym typeface="Symbol" panose="05050102010706020507" pitchFamily="18" charset="2"/>
              </a:rPr>
              <a:t> </a:t>
            </a:r>
            <a:r>
              <a:rPr lang="en-US" altLang="zh-TW" dirty="0" err="1">
                <a:ea typeface="新細明體" panose="02020500000000000000" pitchFamily="18" charset="-120"/>
                <a:sym typeface="Symbol" panose="05050102010706020507" pitchFamily="18" charset="2"/>
              </a:rPr>
              <a:t>Pj</a:t>
            </a:r>
            <a:r>
              <a:rPr lang="en-US" altLang="zh-TW" dirty="0">
                <a:ea typeface="新細明體" panose="02020500000000000000" pitchFamily="18" charset="-120"/>
                <a:sym typeface="Symbol" panose="05050102010706020507" pitchFamily="18" charset="2"/>
              </a:rPr>
              <a:t> if and only if </a:t>
            </a:r>
          </a:p>
          <a:p>
            <a:pPr marL="1379538" lvl="2" indent="-342900">
              <a:buFont typeface="Monotype Sorts" pitchFamily="2" charset="2"/>
              <a:buAutoNum type="arabicParenBoth"/>
            </a:pPr>
            <a:r>
              <a:rPr lang="en-US" altLang="zh-TW" dirty="0">
                <a:ea typeface="新細明體" panose="02020500000000000000" pitchFamily="18" charset="-120"/>
                <a:sym typeface="Symbol" panose="05050102010706020507" pitchFamily="18" charset="2"/>
              </a:rPr>
              <a:t>there is an edge </a:t>
            </a:r>
            <a:r>
              <a:rPr lang="en-US" altLang="zh-TW" dirty="0">
                <a:ea typeface="新細明體" panose="02020500000000000000" pitchFamily="18" charset="-120"/>
              </a:rPr>
              <a:t>Pi </a:t>
            </a:r>
            <a:r>
              <a:rPr lang="en-US" altLang="zh-TW" dirty="0">
                <a:ea typeface="新細明體" panose="02020500000000000000" pitchFamily="18" charset="-120"/>
                <a:sym typeface="Symbol" panose="05050102010706020507" pitchFamily="18" charset="2"/>
              </a:rPr>
              <a:t> </a:t>
            </a:r>
            <a:r>
              <a:rPr lang="en-US" altLang="zh-TW" dirty="0" err="1">
                <a:ea typeface="新細明體" panose="02020500000000000000" pitchFamily="18" charset="-120"/>
                <a:sym typeface="Symbol" panose="05050102010706020507" pitchFamily="18" charset="2"/>
              </a:rPr>
              <a:t>Pj</a:t>
            </a:r>
            <a:r>
              <a:rPr lang="en-US" altLang="zh-TW" dirty="0">
                <a:ea typeface="新細明體" panose="02020500000000000000" pitchFamily="18" charset="-120"/>
                <a:sym typeface="Symbol" panose="05050102010706020507" pitchFamily="18" charset="2"/>
              </a:rPr>
              <a:t> in one of the wait-for graphs,</a:t>
            </a:r>
          </a:p>
          <a:p>
            <a:pPr marL="1379538" lvl="2" indent="-342900">
              <a:buFont typeface="Monotype Sorts" pitchFamily="2" charset="2"/>
              <a:buAutoNum type="arabicParenBoth"/>
            </a:pPr>
            <a:r>
              <a:rPr lang="en-US" altLang="zh-TW" dirty="0">
                <a:ea typeface="新細明體" panose="02020500000000000000" pitchFamily="18" charset="-120"/>
                <a:sym typeface="Symbol" panose="05050102010706020507" pitchFamily="18" charset="2"/>
              </a:rPr>
              <a:t>Or an edge </a:t>
            </a:r>
            <a:r>
              <a:rPr lang="en-US" altLang="zh-TW" dirty="0">
                <a:ea typeface="新細明體" panose="02020500000000000000" pitchFamily="18" charset="-120"/>
              </a:rPr>
              <a:t>Pi </a:t>
            </a:r>
            <a:r>
              <a:rPr lang="en-US" altLang="zh-TW" dirty="0">
                <a:ea typeface="新細明體" panose="02020500000000000000" pitchFamily="18" charset="-120"/>
                <a:sym typeface="Symbol" panose="05050102010706020507" pitchFamily="18" charset="2"/>
              </a:rPr>
              <a:t> </a:t>
            </a:r>
            <a:r>
              <a:rPr lang="en-US" altLang="zh-TW" dirty="0" err="1">
                <a:ea typeface="新細明體" panose="02020500000000000000" pitchFamily="18" charset="-120"/>
                <a:sym typeface="Symbol" panose="05050102010706020507" pitchFamily="18" charset="2"/>
              </a:rPr>
              <a:t>Pj</a:t>
            </a:r>
            <a:r>
              <a:rPr lang="en-US" altLang="zh-TW" dirty="0">
                <a:ea typeface="新細明體" panose="02020500000000000000" pitchFamily="18" charset="-120"/>
                <a:sym typeface="Symbol" panose="05050102010706020507" pitchFamily="18" charset="2"/>
              </a:rPr>
              <a:t> with some label TS appears in more than one wait-for graph</a:t>
            </a:r>
          </a:p>
          <a:p>
            <a:pPr>
              <a:buFont typeface="Monotype Sorts" pitchFamily="2" charset="2"/>
              <a:buNone/>
            </a:pPr>
            <a:r>
              <a:rPr lang="en-US" altLang="zh-TW" dirty="0">
                <a:ea typeface="新細明體" panose="02020500000000000000" pitchFamily="18" charset="-120"/>
                <a:sym typeface="Symbol" panose="05050102010706020507" pitchFamily="18" charset="2"/>
              </a:rPr>
              <a:t>If the constructed graph contains a cycle  deadlock</a:t>
            </a:r>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5197882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TW">
                <a:ea typeface="新細明體" panose="02020500000000000000" pitchFamily="18" charset="-120"/>
              </a:rPr>
              <a:t>Local and Global Wait-For Graphs</a:t>
            </a:r>
          </a:p>
        </p:txBody>
      </p:sp>
      <p:pic>
        <p:nvPicPr>
          <p:cNvPr id="86020" name="Picture 4"/>
          <p:cNvPicPr>
            <a:picLocks noChangeAspect="1" noChangeArrowheads="1"/>
          </p:cNvPicPr>
          <p:nvPr/>
        </p:nvPicPr>
        <p:blipFill>
          <a:blip r:embed="rId3">
            <a:extLst>
              <a:ext uri="{28A0092B-C50C-407E-A947-70E740481C1C}">
                <a14:useLocalDpi xmlns:a14="http://schemas.microsoft.com/office/drawing/2010/main" val="0"/>
              </a:ext>
            </a:extLst>
          </a:blip>
          <a:srcRect l="484" t="31592" r="739" b="31931"/>
          <a:stretch>
            <a:fillRect/>
          </a:stretch>
        </p:blipFill>
        <p:spPr bwMode="auto">
          <a:xfrm>
            <a:off x="844550" y="1703388"/>
            <a:ext cx="7521575" cy="20828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37554143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smtClean="0"/>
              <a:t>Distributed System(DS)</a:t>
            </a:r>
            <a:endParaRPr lang="en-US" altLang="en-US" dirty="0"/>
          </a:p>
        </p:txBody>
      </p:sp>
      <p:sp>
        <p:nvSpPr>
          <p:cNvPr id="6" name="Slide Number Placeholder 5"/>
          <p:cNvSpPr>
            <a:spLocks noGrp="1"/>
          </p:cNvSpPr>
          <p:nvPr>
            <p:ph type="sldNum" sz="quarter" idx="12"/>
          </p:nvPr>
        </p:nvSpPr>
        <p:spPr/>
        <p:txBody>
          <a:bodyPr/>
          <a:lstStyle/>
          <a:p>
            <a:fld id="{761FE94C-6FA0-4EBD-B9CC-55538696EB58}" type="slidenum">
              <a:rPr lang="en-US" altLang="en-US"/>
              <a:pPr/>
              <a:t>79</a:t>
            </a:fld>
            <a:endParaRPr lang="en-US" altLang="en-US"/>
          </a:p>
        </p:txBody>
      </p:sp>
      <p:sp>
        <p:nvSpPr>
          <p:cNvPr id="12290" name="Rectangle 2"/>
          <p:cNvSpPr>
            <a:spLocks noGrp="1" noChangeArrowheads="1"/>
          </p:cNvSpPr>
          <p:nvPr>
            <p:ph type="title"/>
          </p:nvPr>
        </p:nvSpPr>
        <p:spPr>
          <a:xfrm>
            <a:off x="228600" y="152400"/>
            <a:ext cx="8686800" cy="609600"/>
          </a:xfrm>
        </p:spPr>
        <p:txBody>
          <a:bodyPr>
            <a:normAutofit fontScale="90000"/>
          </a:bodyPr>
          <a:lstStyle/>
          <a:p>
            <a:pPr>
              <a:lnSpc>
                <a:spcPct val="50000"/>
              </a:lnSpc>
            </a:pPr>
            <a:r>
              <a:rPr lang="en-US" altLang="en-US" sz="2400" b="1" dirty="0"/>
              <a:t>Deadlock in resource allocation:</a:t>
            </a:r>
            <a:br>
              <a:rPr lang="en-US" altLang="en-US" sz="2400" b="1" dirty="0"/>
            </a:br>
            <a:r>
              <a:rPr lang="en-US" altLang="en-US" sz="2400" b="1" dirty="0">
                <a:cs typeface="Times New Roman" panose="02020603050405020304" pitchFamily="18" charset="0"/>
              </a:rPr>
              <a:t>Algorithms for distributed deadlock detection</a:t>
            </a:r>
            <a:r>
              <a:rPr lang="en-US" altLang="en-US" b="1" dirty="0">
                <a:cs typeface="Times New Roman" panose="02020603050405020304" pitchFamily="18" charset="0"/>
              </a:rPr>
              <a:t> </a:t>
            </a:r>
          </a:p>
        </p:txBody>
      </p:sp>
      <p:sp>
        <p:nvSpPr>
          <p:cNvPr id="12291" name="Rectangle 3"/>
          <p:cNvSpPr>
            <a:spLocks noGrp="1" noChangeArrowheads="1"/>
          </p:cNvSpPr>
          <p:nvPr>
            <p:ph type="body" idx="1"/>
          </p:nvPr>
        </p:nvSpPr>
        <p:spPr>
          <a:xfrm>
            <a:off x="304800" y="914400"/>
            <a:ext cx="8610600" cy="5486400"/>
          </a:xfrm>
        </p:spPr>
        <p:txBody>
          <a:bodyPr/>
          <a:lstStyle/>
          <a:p>
            <a:pPr>
              <a:buFontTx/>
              <a:buNone/>
            </a:pPr>
            <a:r>
              <a:rPr lang="en-US" altLang="en-US" sz="2400" b="1" dirty="0" smtClean="0">
                <a:cs typeface="Times New Roman" panose="02020603050405020304" pitchFamily="18" charset="0"/>
              </a:rPr>
              <a:t>Deadlock </a:t>
            </a:r>
            <a:r>
              <a:rPr lang="en-US" altLang="en-US" sz="2400" b="1" dirty="0">
                <a:cs typeface="Times New Roman" panose="02020603050405020304" pitchFamily="18" charset="0"/>
              </a:rPr>
              <a:t>Detection </a:t>
            </a:r>
            <a:endParaRPr lang="en-US" altLang="en-US" sz="2400" b="1" dirty="0" smtClean="0">
              <a:cs typeface="Times New Roman" panose="02020603050405020304" pitchFamily="18" charset="0"/>
            </a:endParaRPr>
          </a:p>
          <a:p>
            <a:pPr>
              <a:buFontTx/>
              <a:buNone/>
            </a:pPr>
            <a:r>
              <a:rPr lang="en-US" altLang="en-US" b="1" dirty="0" smtClean="0">
                <a:cs typeface="Times New Roman" panose="02020603050405020304" pitchFamily="18" charset="0"/>
              </a:rPr>
              <a:t>2. </a:t>
            </a:r>
            <a:r>
              <a:rPr lang="en-US" altLang="en-US" b="1" dirty="0">
                <a:cs typeface="Times New Roman" panose="02020603050405020304" pitchFamily="18" charset="0"/>
              </a:rPr>
              <a:t>Hierarchical deadlock detection algorithms</a:t>
            </a:r>
          </a:p>
          <a:p>
            <a:pPr lvl="2"/>
            <a:r>
              <a:rPr lang="en-US" altLang="en-US" sz="2400" dirty="0">
                <a:cs typeface="Times New Roman" panose="02020603050405020304" pitchFamily="18" charset="0"/>
              </a:rPr>
              <a:t>Sites organized in a tree structure with one site at the root of the tree</a:t>
            </a:r>
          </a:p>
          <a:p>
            <a:pPr lvl="2"/>
            <a:r>
              <a:rPr lang="en-US" altLang="en-US" sz="2400" dirty="0">
                <a:cs typeface="Times New Roman" panose="02020603050405020304" pitchFamily="18" charset="0"/>
              </a:rPr>
              <a:t>Each node (except for leaf nodes) has information about the dependent nodes</a:t>
            </a:r>
          </a:p>
          <a:p>
            <a:pPr lvl="2"/>
            <a:r>
              <a:rPr lang="en-US" altLang="en-US" sz="2400" dirty="0">
                <a:cs typeface="Times New Roman" panose="02020603050405020304" pitchFamily="18" charset="0"/>
              </a:rPr>
              <a:t>Deadlock is detected by the node that is the common ancestor of all sites which have resource allocations in conflict</a:t>
            </a:r>
          </a:p>
          <a:p>
            <a:pPr lvl="2"/>
            <a:r>
              <a:rPr lang="en-US" altLang="en-US" sz="2400" dirty="0">
                <a:cs typeface="Times New Roman" panose="02020603050405020304" pitchFamily="18" charset="0"/>
              </a:rPr>
              <a:t>Deadlock is detected at the lowest level</a:t>
            </a:r>
          </a:p>
        </p:txBody>
      </p:sp>
    </p:spTree>
    <p:extLst>
      <p:ext uri="{BB962C8B-B14F-4D97-AF65-F5344CB8AC3E}">
        <p14:creationId xmlns:p14="http://schemas.microsoft.com/office/powerpoint/2010/main" val="870991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61B3F3E8-8D3F-7F42-96AB-AC6D7EBB4E47}" type="slidenum">
              <a:rPr lang="en-US" altLang="en-US">
                <a:latin typeface="Arial" charset="0"/>
              </a:rPr>
              <a:pPr eaLnBrk="1" hangingPunct="1"/>
              <a:t>8</a:t>
            </a:fld>
            <a:endParaRPr lang="en-US" altLang="en-US">
              <a:latin typeface="Arial" charset="0"/>
            </a:endParaRPr>
          </a:p>
        </p:txBody>
      </p:sp>
      <p:graphicFrame>
        <p:nvGraphicFramePr>
          <p:cNvPr id="17460" name="Group 52"/>
          <p:cNvGraphicFramePr>
            <a:graphicFrameLocks noGrp="1"/>
          </p:cNvGraphicFramePr>
          <p:nvPr>
            <p:extLst>
              <p:ext uri="{D42A27DB-BD31-4B8C-83A1-F6EECF244321}">
                <p14:modId xmlns:p14="http://schemas.microsoft.com/office/powerpoint/2010/main" val="1033316459"/>
              </p:ext>
            </p:extLst>
          </p:nvPr>
        </p:nvGraphicFramePr>
        <p:xfrm>
          <a:off x="1371600" y="1508760"/>
          <a:ext cx="6400800" cy="2987040"/>
        </p:xfrm>
        <a:graphic>
          <a:graphicData uri="http://schemas.openxmlformats.org/drawingml/2006/table">
            <a:tbl>
              <a:tblPr/>
              <a:tblGrid>
                <a:gridCol w="3124200"/>
                <a:gridCol w="3276600"/>
              </a:tblGrid>
              <a:tr h="3810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T</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U</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2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b.setBalance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(balance*1.1);</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a.withdraw</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(balance/10);</a:t>
                      </a: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balance = b.getBalance( );</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b.setBalance(balance*1.1);</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c.withdraw(balance/10);</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6800">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      $200</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b.setBalance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(balance*1.1);     $220</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a.withdraw</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(balance/10);         $80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     $200</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b.setBalance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(balance*1.1);     $220</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c.withdraw</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(balance/10) ;         $280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209" name="Text Box 47"/>
          <p:cNvSpPr txBox="1">
            <a:spLocks noChangeArrowheads="1"/>
          </p:cNvSpPr>
          <p:nvPr/>
        </p:nvSpPr>
        <p:spPr bwMode="auto">
          <a:xfrm>
            <a:off x="366883" y="215900"/>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spcBef>
                <a:spcPct val="50000"/>
              </a:spcBef>
            </a:pPr>
            <a:r>
              <a:rPr lang="en-US" altLang="en-US" sz="2800">
                <a:solidFill>
                  <a:srgbClr val="FF0000"/>
                </a:solidFill>
              </a:rPr>
              <a:t>Lost update problem</a:t>
            </a:r>
          </a:p>
        </p:txBody>
      </p:sp>
      <p:sp>
        <p:nvSpPr>
          <p:cNvPr id="5" name="Text Box 47"/>
          <p:cNvSpPr txBox="1">
            <a:spLocks noChangeArrowheads="1"/>
          </p:cNvSpPr>
          <p:nvPr/>
        </p:nvSpPr>
        <p:spPr bwMode="auto">
          <a:xfrm>
            <a:off x="-24063" y="4729163"/>
            <a:ext cx="9144000" cy="1477328"/>
          </a:xfrm>
          <a:prstGeom prst="rect">
            <a:avLst/>
          </a:prstGeom>
          <a:noFill/>
          <a:ln w="9525">
            <a:noFill/>
            <a:miter lim="800000"/>
            <a:headEnd/>
            <a:tailEnd/>
          </a:ln>
        </p:spPr>
        <p:txBody>
          <a:bodyPr>
            <a:spAutoFit/>
          </a:bodyPr>
          <a:lstStyle/>
          <a:p>
            <a:pPr algn="just">
              <a:spcBef>
                <a:spcPct val="50000"/>
              </a:spcBef>
              <a:defRPr/>
            </a:pPr>
            <a:r>
              <a:rPr lang="en-IN" dirty="0">
                <a:latin typeface="+mj-lt"/>
                <a:ea typeface="+mn-ea"/>
              </a:rPr>
              <a:t>Initially A,B,C has $100,$200,$300 respectively. Transaction T transfer the amount from A to B and Transaction U transfer an amount from account C to an account B. In both cases, the amount transfer is calculated to increase the balance by 10%. The net effects on account B of executing the transactions T and U should be to increase the balance of account B by 10% twice, so its final value is $242. </a:t>
            </a:r>
            <a:endParaRPr lang="en-US" dirty="0">
              <a:latin typeface="+mj-lt"/>
              <a:ea typeface="+mn-ea"/>
            </a:endParaRPr>
          </a:p>
        </p:txBody>
      </p:sp>
      <p:sp>
        <p:nvSpPr>
          <p:cNvPr id="6" name="Text Box 47"/>
          <p:cNvSpPr txBox="1">
            <a:spLocks noChangeArrowheads="1"/>
          </p:cNvSpPr>
          <p:nvPr/>
        </p:nvSpPr>
        <p:spPr bwMode="auto">
          <a:xfrm>
            <a:off x="0" y="751055"/>
            <a:ext cx="9144000" cy="708025"/>
          </a:xfrm>
          <a:prstGeom prst="rect">
            <a:avLst/>
          </a:prstGeom>
          <a:noFill/>
          <a:ln w="9525">
            <a:noFill/>
            <a:miter lim="800000"/>
            <a:headEnd/>
            <a:tailEnd/>
          </a:ln>
        </p:spPr>
        <p:txBody>
          <a:bodyPr>
            <a:spAutoFit/>
          </a:bodyPr>
          <a:lstStyle/>
          <a:p>
            <a:pPr>
              <a:spcBef>
                <a:spcPct val="50000"/>
              </a:spcBef>
              <a:defRPr/>
            </a:pPr>
            <a:r>
              <a:rPr lang="en-IN" sz="2000" dirty="0">
                <a:solidFill>
                  <a:schemeClr val="accent2">
                    <a:lumMod val="60000"/>
                    <a:lumOff val="40000"/>
                  </a:schemeClr>
                </a:solidFill>
                <a:latin typeface="+mj-lt"/>
                <a:ea typeface="+mn-ea"/>
              </a:rPr>
              <a:t>Occur when two transactions reads the old value of variable and then use it to calculate the new value.</a:t>
            </a:r>
            <a:endParaRPr lang="en-US" sz="2000" dirty="0">
              <a:solidFill>
                <a:schemeClr val="accent2">
                  <a:lumMod val="60000"/>
                  <a:lumOff val="40000"/>
                </a:schemeClr>
              </a:solidFill>
              <a:latin typeface="+mj-lt"/>
              <a:ea typeface="+mn-ea"/>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7219195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403C1F-21F8-4BE7-9801-88DC5690FE64}" type="slidenum">
              <a:rPr lang="en-US" altLang="en-US"/>
              <a:pPr/>
              <a:t>80</a:t>
            </a:fld>
            <a:endParaRPr lang="en-US" altLang="en-US"/>
          </a:p>
        </p:txBody>
      </p:sp>
      <p:sp>
        <p:nvSpPr>
          <p:cNvPr id="9219" name="Rectangle 3"/>
          <p:cNvSpPr>
            <a:spLocks noGrp="1" noChangeArrowheads="1"/>
          </p:cNvSpPr>
          <p:nvPr>
            <p:ph type="body" idx="1"/>
          </p:nvPr>
        </p:nvSpPr>
        <p:spPr>
          <a:xfrm>
            <a:off x="185123" y="152400"/>
            <a:ext cx="8915400" cy="6515100"/>
          </a:xfrm>
        </p:spPr>
        <p:txBody>
          <a:bodyPr>
            <a:noAutofit/>
          </a:bodyPr>
          <a:lstStyle/>
          <a:p>
            <a:pPr marL="120650" indent="-68263">
              <a:buFontTx/>
              <a:buNone/>
              <a:tabLst>
                <a:tab pos="52388" algn="l"/>
              </a:tabLst>
            </a:pPr>
            <a:r>
              <a:rPr lang="en-US" altLang="en-US" b="1" dirty="0"/>
              <a:t>	3</a:t>
            </a:r>
            <a:r>
              <a:rPr lang="en-US" altLang="en-US" b="1" dirty="0" smtClean="0"/>
              <a:t>. </a:t>
            </a:r>
            <a:r>
              <a:rPr lang="en-US" altLang="en-US" b="1" dirty="0"/>
              <a:t>Distributed deadlock detection algorithms</a:t>
            </a:r>
          </a:p>
          <a:p>
            <a:pPr marL="344488" lvl="1" indent="-223838">
              <a:tabLst>
                <a:tab pos="2968625" algn="l"/>
              </a:tabLst>
            </a:pPr>
            <a:r>
              <a:rPr lang="en-US" altLang="en-US" sz="2200" b="1" dirty="0"/>
              <a:t>Principles</a:t>
            </a:r>
          </a:p>
          <a:p>
            <a:pPr marL="620713" lvl="2" indent="-223838">
              <a:tabLst>
                <a:tab pos="2968625" algn="l"/>
              </a:tabLst>
            </a:pPr>
            <a:r>
              <a:rPr lang="en-US" altLang="en-US" sz="2200" dirty="0"/>
              <a:t>All sites responsible for detecting a global deadlock</a:t>
            </a:r>
          </a:p>
          <a:p>
            <a:pPr marL="620713" lvl="2" indent="-223838">
              <a:tabLst>
                <a:tab pos="2968625" algn="l"/>
              </a:tabLst>
            </a:pPr>
            <a:r>
              <a:rPr lang="en-US" altLang="en-US" sz="2200" dirty="0"/>
              <a:t>Global state graph distributed over many sites: several of them participate in detection</a:t>
            </a:r>
          </a:p>
          <a:p>
            <a:pPr marL="620713" lvl="2" indent="-223838">
              <a:tabLst>
                <a:tab pos="2968625" algn="l"/>
              </a:tabLst>
            </a:pPr>
            <a:r>
              <a:rPr lang="en-US" altLang="en-US" sz="2200" dirty="0"/>
              <a:t>Detection initiated when a process suspected to be deadlocked</a:t>
            </a:r>
          </a:p>
          <a:p>
            <a:pPr marL="620713" lvl="2" indent="-223838">
              <a:tabLst>
                <a:tab pos="2968625" algn="l"/>
              </a:tabLst>
            </a:pPr>
            <a:r>
              <a:rPr lang="en-US" altLang="en-US" sz="2200" b="1" dirty="0"/>
              <a:t>Advantages</a:t>
            </a:r>
            <a:r>
              <a:rPr lang="en-US" altLang="en-US" sz="2200" dirty="0"/>
              <a:t>: No single point of failure, no congestion</a:t>
            </a:r>
          </a:p>
          <a:p>
            <a:pPr marL="620713" lvl="2" indent="-223838">
              <a:tabLst>
                <a:tab pos="2968625" algn="l"/>
              </a:tabLst>
            </a:pPr>
            <a:r>
              <a:rPr lang="en-US" altLang="en-US" sz="2200" b="1" dirty="0"/>
              <a:t>Disadvantages</a:t>
            </a:r>
            <a:r>
              <a:rPr lang="en-US" altLang="en-US" sz="2200" dirty="0"/>
              <a:t>: Difficult to </a:t>
            </a:r>
            <a:r>
              <a:rPr lang="en-US" altLang="en-US" sz="2200" dirty="0" smtClean="0"/>
              <a:t>implement</a:t>
            </a:r>
          </a:p>
          <a:p>
            <a:pPr marL="344488" lvl="1" indent="-223838">
              <a:tabLst>
                <a:tab pos="2968625" algn="l"/>
              </a:tabLst>
            </a:pPr>
            <a:r>
              <a:rPr lang="en-US" altLang="en-US" sz="2200" b="1" dirty="0" smtClean="0">
                <a:solidFill>
                  <a:srgbClr val="FF0000"/>
                </a:solidFill>
              </a:rPr>
              <a:t>Types of algorithms</a:t>
            </a:r>
          </a:p>
          <a:p>
            <a:pPr marL="569913" lvl="2" indent="-225425">
              <a:tabLst>
                <a:tab pos="2968625" algn="l"/>
              </a:tabLst>
            </a:pPr>
            <a:r>
              <a:rPr lang="en-US" altLang="en-US" sz="2200" b="1" dirty="0" smtClean="0">
                <a:solidFill>
                  <a:srgbClr val="FF0000"/>
                </a:solidFill>
              </a:rPr>
              <a:t>Path-pushing </a:t>
            </a:r>
            <a:r>
              <a:rPr lang="en-US" altLang="en-US" sz="2200" b="1" dirty="0">
                <a:solidFill>
                  <a:srgbClr val="FF0000"/>
                </a:solidFill>
              </a:rPr>
              <a:t>algorithms</a:t>
            </a:r>
          </a:p>
          <a:p>
            <a:pPr marL="964883" lvl="4" indent="-225425">
              <a:tabLst>
                <a:tab pos="2968625" algn="l"/>
              </a:tabLst>
            </a:pPr>
            <a:r>
              <a:rPr lang="en-US" altLang="en-US" sz="2200" dirty="0"/>
              <a:t>Each node builds a WFG based on local info &amp; info from other sites</a:t>
            </a:r>
          </a:p>
          <a:p>
            <a:pPr marL="964883" lvl="4" indent="-225425">
              <a:tabLst>
                <a:tab pos="2968625" algn="l"/>
              </a:tabLst>
            </a:pPr>
            <a:r>
              <a:rPr lang="en-US" altLang="en-US" sz="2200" dirty="0"/>
              <a:t>Detect and resolves local deadlocks</a:t>
            </a:r>
          </a:p>
          <a:p>
            <a:pPr marL="964883" lvl="4" indent="-225425">
              <a:tabLst>
                <a:tab pos="2968625" algn="l"/>
              </a:tabLst>
            </a:pPr>
            <a:r>
              <a:rPr lang="en-US" altLang="en-US" sz="2200" dirty="0"/>
              <a:t>Transmits to other sites deadlock info in form of (waiting path)</a:t>
            </a:r>
          </a:p>
          <a:p>
            <a:pPr marL="517525" lvl="2" indent="-173038">
              <a:tabLst>
                <a:tab pos="2968625" algn="l"/>
              </a:tabLst>
            </a:pPr>
            <a:r>
              <a:rPr lang="en-US" altLang="en-US" sz="2200" b="1" dirty="0">
                <a:solidFill>
                  <a:srgbClr val="FF0000"/>
                </a:solidFill>
              </a:rPr>
              <a:t>Edge-chasing </a:t>
            </a:r>
            <a:r>
              <a:rPr lang="en-US" altLang="en-US" sz="2200" b="1" dirty="0" smtClean="0">
                <a:solidFill>
                  <a:srgbClr val="FF0000"/>
                </a:solidFill>
              </a:rPr>
              <a:t>algorithms</a:t>
            </a:r>
          </a:p>
          <a:p>
            <a:pPr marL="791845" lvl="3" indent="-173038">
              <a:tabLst>
                <a:tab pos="2968625" algn="l"/>
              </a:tabLst>
            </a:pPr>
            <a:r>
              <a:rPr lang="en-US" altLang="en-US" sz="2200" dirty="0" smtClean="0"/>
              <a:t>Special </a:t>
            </a:r>
            <a:r>
              <a:rPr lang="en-US" altLang="en-US" sz="2200" dirty="0"/>
              <a:t>messages (probes) sent along edges of WFG to detect a </a:t>
            </a:r>
            <a:r>
              <a:rPr lang="en-US" altLang="en-US" sz="2200" dirty="0" smtClean="0"/>
              <a:t>cycle</a:t>
            </a:r>
          </a:p>
          <a:p>
            <a:pPr marL="791845" lvl="3" indent="-173038">
              <a:tabLst>
                <a:tab pos="2968625" algn="l"/>
              </a:tabLst>
            </a:pPr>
            <a:r>
              <a:rPr lang="en-US" altLang="en-US" sz="2200" dirty="0" smtClean="0"/>
              <a:t>When </a:t>
            </a:r>
            <a:r>
              <a:rPr lang="en-US" altLang="en-US" sz="2200" dirty="0"/>
              <a:t>blocked process receives probe, resends it on its outgoing edges of </a:t>
            </a:r>
            <a:r>
              <a:rPr lang="en-US" altLang="en-US" sz="2200" dirty="0" smtClean="0"/>
              <a:t>WFG</a:t>
            </a:r>
          </a:p>
          <a:p>
            <a:pPr marL="791845" lvl="3" indent="-173038">
              <a:tabLst>
                <a:tab pos="2968625" algn="l"/>
              </a:tabLst>
            </a:pPr>
            <a:r>
              <a:rPr lang="en-US" altLang="en-US" sz="2200" dirty="0" smtClean="0"/>
              <a:t>When </a:t>
            </a:r>
            <a:r>
              <a:rPr lang="en-US" altLang="en-US" sz="2200" dirty="0"/>
              <a:t>a process receives a probe it initiated, declares deadlock</a:t>
            </a:r>
          </a:p>
        </p:txBody>
      </p:sp>
      <p:sp>
        <p:nvSpPr>
          <p:cNvPr id="3" name="Footer Placeholder 2"/>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7125128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62000" y="381000"/>
            <a:ext cx="7772400" cy="868362"/>
          </a:xfrm>
        </p:spPr>
        <p:txBody>
          <a:bodyPr/>
          <a:lstStyle/>
          <a:p>
            <a:r>
              <a:rPr lang="en-US" altLang="zh-TW" b="1" dirty="0">
                <a:ea typeface="新細明體" panose="02020500000000000000" pitchFamily="18" charset="-120"/>
              </a:rPr>
              <a:t>Fully Distributed Approach</a:t>
            </a:r>
          </a:p>
        </p:txBody>
      </p:sp>
      <p:sp>
        <p:nvSpPr>
          <p:cNvPr id="67587" name="Rectangle 3"/>
          <p:cNvSpPr>
            <a:spLocks noGrp="1" noChangeArrowheads="1"/>
          </p:cNvSpPr>
          <p:nvPr>
            <p:ph type="body" idx="1"/>
          </p:nvPr>
        </p:nvSpPr>
        <p:spPr/>
        <p:txBody>
          <a:bodyPr/>
          <a:lstStyle/>
          <a:p>
            <a:r>
              <a:rPr lang="en-US" altLang="zh-TW" dirty="0">
                <a:ea typeface="新細明體" panose="02020500000000000000" pitchFamily="18" charset="-120"/>
              </a:rPr>
              <a:t>All controllers share equally the responsibility for detecting deadlock</a:t>
            </a:r>
          </a:p>
          <a:p>
            <a:r>
              <a:rPr lang="en-US" altLang="zh-TW" dirty="0">
                <a:ea typeface="新細明體" panose="02020500000000000000" pitchFamily="18" charset="-120"/>
              </a:rPr>
              <a:t>Every site constructs a wait-for graph that represents a part of the total graph</a:t>
            </a:r>
          </a:p>
          <a:p>
            <a:r>
              <a:rPr lang="en-US" altLang="zh-TW" dirty="0">
                <a:ea typeface="新細明體" panose="02020500000000000000" pitchFamily="18" charset="-120"/>
              </a:rPr>
              <a:t>We add </a:t>
            </a:r>
            <a:r>
              <a:rPr lang="en-US" altLang="zh-TW" dirty="0">
                <a:solidFill>
                  <a:srgbClr val="0000FF"/>
                </a:solidFill>
                <a:ea typeface="新細明體" panose="02020500000000000000" pitchFamily="18" charset="-120"/>
              </a:rPr>
              <a:t>one additional node </a:t>
            </a:r>
            <a:r>
              <a:rPr lang="en-US" altLang="zh-TW" i="1" dirty="0" err="1">
                <a:solidFill>
                  <a:srgbClr val="0000FF"/>
                </a:solidFill>
                <a:ea typeface="新細明體" panose="02020500000000000000" pitchFamily="18" charset="-120"/>
              </a:rPr>
              <a:t>P</a:t>
            </a:r>
            <a:r>
              <a:rPr lang="en-US" altLang="zh-TW" i="1" baseline="-25000" dirty="0" err="1">
                <a:solidFill>
                  <a:srgbClr val="0000FF"/>
                </a:solidFill>
                <a:ea typeface="新細明體" panose="02020500000000000000" pitchFamily="18" charset="-120"/>
              </a:rPr>
              <a:t>ex</a:t>
            </a:r>
            <a:r>
              <a:rPr lang="en-US" altLang="zh-TW" dirty="0">
                <a:ea typeface="新細明體" panose="02020500000000000000" pitchFamily="18" charset="-120"/>
              </a:rPr>
              <a:t> to each local wait-for graph</a:t>
            </a:r>
          </a:p>
          <a:p>
            <a:r>
              <a:rPr lang="en-US" altLang="zh-TW" dirty="0">
                <a:ea typeface="新細明體" panose="02020500000000000000" pitchFamily="18" charset="-120"/>
              </a:rPr>
              <a:t>If a local wait-for graph contains a cycle that does not involve node </a:t>
            </a:r>
            <a:r>
              <a:rPr lang="en-US" altLang="zh-TW" i="1" dirty="0" err="1">
                <a:ea typeface="新細明體" panose="02020500000000000000" pitchFamily="18" charset="-120"/>
              </a:rPr>
              <a:t>P</a:t>
            </a:r>
            <a:r>
              <a:rPr lang="en-US" altLang="zh-TW" i="1" baseline="-25000" dirty="0" err="1">
                <a:ea typeface="新細明體" panose="02020500000000000000" pitchFamily="18" charset="-120"/>
              </a:rPr>
              <a:t>ex</a:t>
            </a:r>
            <a:r>
              <a:rPr lang="en-US" altLang="zh-TW" dirty="0">
                <a:ea typeface="新細明體" panose="02020500000000000000" pitchFamily="18" charset="-120"/>
              </a:rPr>
              <a:t>, then the system is in a deadlock state</a:t>
            </a:r>
          </a:p>
          <a:p>
            <a:r>
              <a:rPr lang="en-US" altLang="zh-TW" dirty="0">
                <a:ea typeface="新細明體" panose="02020500000000000000" pitchFamily="18" charset="-120"/>
              </a:rPr>
              <a:t>A cycle involving </a:t>
            </a:r>
            <a:r>
              <a:rPr lang="en-US" altLang="zh-TW" i="1" dirty="0" err="1">
                <a:ea typeface="新細明體" panose="02020500000000000000" pitchFamily="18" charset="-120"/>
              </a:rPr>
              <a:t>P</a:t>
            </a:r>
            <a:r>
              <a:rPr lang="en-US" altLang="zh-TW" i="1" baseline="-25000" dirty="0" err="1">
                <a:ea typeface="新細明體" panose="02020500000000000000" pitchFamily="18" charset="-120"/>
              </a:rPr>
              <a:t>ex</a:t>
            </a:r>
            <a:r>
              <a:rPr lang="en-US" altLang="zh-TW" dirty="0">
                <a:ea typeface="新細明體" panose="02020500000000000000" pitchFamily="18" charset="-120"/>
              </a:rPr>
              <a:t> implies the possibility of a deadlock</a:t>
            </a:r>
          </a:p>
          <a:p>
            <a:pPr lvl="1"/>
            <a:r>
              <a:rPr lang="en-US" altLang="zh-TW" dirty="0">
                <a:ea typeface="新細明體" panose="02020500000000000000" pitchFamily="18" charset="-120"/>
              </a:rPr>
              <a:t>To ascertain whether a deadlock does exist, a distributed deadlock-detection algorithm must be invoked</a:t>
            </a:r>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4461186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TW">
                <a:ea typeface="新細明體" panose="02020500000000000000" pitchFamily="18" charset="-120"/>
              </a:rPr>
              <a:t>Augmented Local Wait-For Graphs </a:t>
            </a:r>
          </a:p>
        </p:txBody>
      </p:sp>
      <p:pic>
        <p:nvPicPr>
          <p:cNvPr id="87044" name="Picture 4"/>
          <p:cNvPicPr>
            <a:picLocks noChangeAspect="1" noChangeArrowheads="1"/>
          </p:cNvPicPr>
          <p:nvPr/>
        </p:nvPicPr>
        <p:blipFill>
          <a:blip r:embed="rId3">
            <a:extLst>
              <a:ext uri="{28A0092B-C50C-407E-A947-70E740481C1C}">
                <a14:useLocalDpi xmlns:a14="http://schemas.microsoft.com/office/drawing/2010/main" val="0"/>
              </a:ext>
            </a:extLst>
          </a:blip>
          <a:srcRect l="478" t="28279" r="478" b="28281"/>
          <a:stretch>
            <a:fillRect/>
          </a:stretch>
        </p:blipFill>
        <p:spPr bwMode="auto">
          <a:xfrm>
            <a:off x="914400" y="1905000"/>
            <a:ext cx="7513637" cy="2471738"/>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1373763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TW" sz="2800">
                <a:ea typeface="新細明體" panose="02020500000000000000" pitchFamily="18" charset="-120"/>
              </a:rPr>
              <a:t>Augmented Local Wait-For Graph in Site S2</a:t>
            </a:r>
          </a:p>
        </p:txBody>
      </p:sp>
      <p:pic>
        <p:nvPicPr>
          <p:cNvPr id="88068" name="Picture 4"/>
          <p:cNvPicPr>
            <a:picLocks noChangeAspect="1" noChangeArrowheads="1"/>
          </p:cNvPicPr>
          <p:nvPr/>
        </p:nvPicPr>
        <p:blipFill>
          <a:blip r:embed="rId3">
            <a:extLst>
              <a:ext uri="{28A0092B-C50C-407E-A947-70E740481C1C}">
                <a14:useLocalDpi xmlns:a14="http://schemas.microsoft.com/office/drawing/2010/main" val="0"/>
              </a:ext>
            </a:extLst>
          </a:blip>
          <a:srcRect l="459" t="5257" r="1161" b="5579"/>
          <a:stretch>
            <a:fillRect/>
          </a:stretch>
        </p:blipFill>
        <p:spPr bwMode="auto">
          <a:xfrm>
            <a:off x="1143000" y="1524000"/>
            <a:ext cx="6457950" cy="4389437"/>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40293106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66838" y="1196975"/>
            <a:ext cx="7165975" cy="647700"/>
          </a:xfrm>
        </p:spPr>
        <p:txBody>
          <a:bodyPr/>
          <a:lstStyle/>
          <a:p>
            <a:pPr eaLnBrk="1" hangingPunct="1"/>
            <a:r>
              <a:rPr lang="en-US" sz="3100" dirty="0" smtClean="0"/>
              <a:t>Deadlock Detection Algorithms</a:t>
            </a:r>
          </a:p>
        </p:txBody>
      </p:sp>
      <p:sp>
        <p:nvSpPr>
          <p:cNvPr id="15363" name="Rectangle 4"/>
          <p:cNvSpPr>
            <a:spLocks noChangeArrowheads="1"/>
          </p:cNvSpPr>
          <p:nvPr/>
        </p:nvSpPr>
        <p:spPr bwMode="auto">
          <a:xfrm>
            <a:off x="1116013" y="2133600"/>
            <a:ext cx="720090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dirty="0">
                <a:solidFill>
                  <a:schemeClr val="tx2"/>
                </a:solidFill>
              </a:rPr>
              <a:t>Centralized Deadlock Detection </a:t>
            </a:r>
            <a:r>
              <a:rPr lang="en-US" sz="2400" dirty="0">
                <a:solidFill>
                  <a:schemeClr val="tx2"/>
                </a:solidFill>
              </a:rPr>
              <a:t>	</a:t>
            </a:r>
          </a:p>
        </p:txBody>
      </p:sp>
      <p:sp>
        <p:nvSpPr>
          <p:cNvPr id="15364" name="Rectangle 5"/>
          <p:cNvSpPr>
            <a:spLocks noChangeArrowheads="1"/>
          </p:cNvSpPr>
          <p:nvPr/>
        </p:nvSpPr>
        <p:spPr bwMode="auto">
          <a:xfrm>
            <a:off x="1125538" y="3200400"/>
            <a:ext cx="6335712"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Distributed Deadlock Detection</a:t>
            </a:r>
            <a:endParaRPr lang="en-US" sz="2400">
              <a:solidFill>
                <a:schemeClr val="tx2"/>
              </a:solidFill>
            </a:endParaRPr>
          </a:p>
        </p:txBody>
      </p:sp>
      <p:sp>
        <p:nvSpPr>
          <p:cNvPr id="15365" name="Rectangle 6"/>
          <p:cNvSpPr>
            <a:spLocks noChangeArrowheads="1"/>
          </p:cNvSpPr>
          <p:nvPr/>
        </p:nvSpPr>
        <p:spPr bwMode="auto">
          <a:xfrm>
            <a:off x="1157288" y="4724400"/>
            <a:ext cx="6335712"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Hierarchical Deadlock Detection</a:t>
            </a:r>
            <a:endParaRPr lang="en-US" sz="2400">
              <a:solidFill>
                <a:schemeClr val="tx2"/>
              </a:solidFill>
            </a:endParaRPr>
          </a:p>
        </p:txBody>
      </p:sp>
      <p:sp>
        <p:nvSpPr>
          <p:cNvPr id="15366" name="Rectangle 7"/>
          <p:cNvSpPr>
            <a:spLocks noChangeArrowheads="1"/>
          </p:cNvSpPr>
          <p:nvPr/>
        </p:nvSpPr>
        <p:spPr bwMode="auto">
          <a:xfrm>
            <a:off x="1524000" y="2590800"/>
            <a:ext cx="73517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Ho-Ramamoorthy’s one and two phase algorithms.</a:t>
            </a:r>
          </a:p>
        </p:txBody>
      </p:sp>
      <p:sp>
        <p:nvSpPr>
          <p:cNvPr id="15367" name="Rectangle 8"/>
          <p:cNvSpPr>
            <a:spLocks noChangeArrowheads="1"/>
          </p:cNvSpPr>
          <p:nvPr/>
        </p:nvSpPr>
        <p:spPr bwMode="auto">
          <a:xfrm>
            <a:off x="1587500" y="3733800"/>
            <a:ext cx="5721350"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err="1">
                <a:solidFill>
                  <a:schemeClr val="tx2"/>
                </a:solidFill>
              </a:rPr>
              <a:t>Obermarck’s</a:t>
            </a:r>
            <a:r>
              <a:rPr lang="en-US" sz="2400" dirty="0">
                <a:solidFill>
                  <a:schemeClr val="tx2"/>
                </a:solidFill>
              </a:rPr>
              <a:t> Path Pushing Algorithm.</a:t>
            </a:r>
          </a:p>
        </p:txBody>
      </p:sp>
      <p:sp>
        <p:nvSpPr>
          <p:cNvPr id="15368" name="Rectangle 9"/>
          <p:cNvSpPr>
            <a:spLocks noChangeArrowheads="1"/>
          </p:cNvSpPr>
          <p:nvPr/>
        </p:nvSpPr>
        <p:spPr bwMode="auto">
          <a:xfrm>
            <a:off x="1595438" y="4148138"/>
            <a:ext cx="6624637"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Chandy-Misra-Haas Edge Chasing algorithm.</a:t>
            </a:r>
          </a:p>
        </p:txBody>
      </p:sp>
      <p:sp>
        <p:nvSpPr>
          <p:cNvPr id="15369" name="Rectangle 10"/>
          <p:cNvSpPr>
            <a:spLocks noChangeArrowheads="1"/>
          </p:cNvSpPr>
          <p:nvPr/>
        </p:nvSpPr>
        <p:spPr bwMode="auto">
          <a:xfrm>
            <a:off x="1604963" y="5210175"/>
            <a:ext cx="4319587"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err="1">
                <a:solidFill>
                  <a:schemeClr val="tx2"/>
                </a:solidFill>
              </a:rPr>
              <a:t>Menasce-Muntz</a:t>
            </a:r>
            <a:r>
              <a:rPr lang="en-US" sz="2400" dirty="0">
                <a:solidFill>
                  <a:schemeClr val="tx2"/>
                </a:solidFill>
              </a:rPr>
              <a:t> Algorithm.</a:t>
            </a:r>
          </a:p>
        </p:txBody>
      </p:sp>
      <p:sp>
        <p:nvSpPr>
          <p:cNvPr id="15370" name="Rectangle 11"/>
          <p:cNvSpPr>
            <a:spLocks noChangeArrowheads="1"/>
          </p:cNvSpPr>
          <p:nvPr/>
        </p:nvSpPr>
        <p:spPr bwMode="auto">
          <a:xfrm>
            <a:off x="1603375" y="5638800"/>
            <a:ext cx="4752975" cy="50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Ho-</a:t>
            </a:r>
            <a:r>
              <a:rPr lang="en-US" sz="2400" dirty="0" err="1">
                <a:solidFill>
                  <a:schemeClr val="tx2"/>
                </a:solidFill>
              </a:rPr>
              <a:t>Ramamoorthy’s</a:t>
            </a:r>
            <a:r>
              <a:rPr lang="en-US" sz="2400" dirty="0">
                <a:solidFill>
                  <a:schemeClr val="tx2"/>
                </a:solidFill>
              </a:rPr>
              <a:t> Algorithm.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84</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5376247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0938" y="1295400"/>
            <a:ext cx="5630862" cy="549275"/>
          </a:xfrm>
        </p:spPr>
        <p:txBody>
          <a:bodyPr>
            <a:normAutofit fontScale="90000"/>
          </a:bodyPr>
          <a:lstStyle/>
          <a:p>
            <a:pPr eaLnBrk="1" hangingPunct="1"/>
            <a:r>
              <a:rPr lang="en-US" sz="3100" smtClean="0"/>
              <a:t>Centralized Deadlock Detection</a:t>
            </a:r>
          </a:p>
        </p:txBody>
      </p:sp>
      <p:sp>
        <p:nvSpPr>
          <p:cNvPr id="17411" name="Rectangle 4"/>
          <p:cNvSpPr>
            <a:spLocks noChangeArrowheads="1"/>
          </p:cNvSpPr>
          <p:nvPr/>
        </p:nvSpPr>
        <p:spPr bwMode="auto">
          <a:xfrm>
            <a:off x="1116013" y="2209800"/>
            <a:ext cx="7416800"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Ho-Ramamoorthy’s 1-Phase Algorithm</a:t>
            </a:r>
            <a:endParaRPr lang="en-US" sz="2400">
              <a:solidFill>
                <a:schemeClr val="tx2"/>
              </a:solidFill>
            </a:endParaRPr>
          </a:p>
        </p:txBody>
      </p:sp>
      <p:sp>
        <p:nvSpPr>
          <p:cNvPr id="17412" name="Rectangle 5"/>
          <p:cNvSpPr>
            <a:spLocks noChangeArrowheads="1"/>
          </p:cNvSpPr>
          <p:nvPr/>
        </p:nvSpPr>
        <p:spPr bwMode="auto">
          <a:xfrm>
            <a:off x="1543050" y="2708275"/>
            <a:ext cx="5410200" cy="41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Each site maintains 2 Status Tables:</a:t>
            </a:r>
          </a:p>
        </p:txBody>
      </p:sp>
      <p:sp>
        <p:nvSpPr>
          <p:cNvPr id="17413" name="Rectangle 7"/>
          <p:cNvSpPr>
            <a:spLocks noChangeArrowheads="1"/>
          </p:cNvSpPr>
          <p:nvPr/>
        </p:nvSpPr>
        <p:spPr bwMode="auto">
          <a:xfrm>
            <a:off x="1547813" y="4003675"/>
            <a:ext cx="6553200"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One of the Sites Becomes the Central Control site.</a:t>
            </a:r>
          </a:p>
        </p:txBody>
      </p:sp>
      <p:sp>
        <p:nvSpPr>
          <p:cNvPr id="17415" name="Rectangle 12"/>
          <p:cNvSpPr>
            <a:spLocks noChangeArrowheads="1"/>
          </p:cNvSpPr>
          <p:nvPr/>
        </p:nvSpPr>
        <p:spPr bwMode="auto">
          <a:xfrm>
            <a:off x="2005013" y="3136900"/>
            <a:ext cx="3557587" cy="41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spcBef>
                <a:spcPct val="20000"/>
              </a:spcBef>
              <a:buClr>
                <a:schemeClr val="folHlink"/>
              </a:buClr>
              <a:buSzPct val="60000"/>
              <a:buFont typeface="Wingdings" pitchFamily="2" charset="2"/>
              <a:buChar char="ü"/>
            </a:pPr>
            <a:r>
              <a:rPr lang="en-US" sz="2400" dirty="0">
                <a:solidFill>
                  <a:schemeClr val="tx2"/>
                </a:solidFill>
              </a:rPr>
              <a:t>Process Table.</a:t>
            </a:r>
          </a:p>
        </p:txBody>
      </p:sp>
      <p:sp>
        <p:nvSpPr>
          <p:cNvPr id="17416" name="Rectangle 13"/>
          <p:cNvSpPr>
            <a:spLocks noChangeArrowheads="1"/>
          </p:cNvSpPr>
          <p:nvPr/>
        </p:nvSpPr>
        <p:spPr bwMode="auto">
          <a:xfrm>
            <a:off x="1919288" y="3572916"/>
            <a:ext cx="2895600" cy="41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spcBef>
                <a:spcPct val="20000"/>
              </a:spcBef>
              <a:buClr>
                <a:schemeClr val="folHlink"/>
              </a:buClr>
              <a:buSzPct val="60000"/>
              <a:buFont typeface="Wingdings" pitchFamily="2" charset="2"/>
              <a:buChar char="ü"/>
            </a:pPr>
            <a:r>
              <a:rPr lang="en-US" sz="2400" dirty="0">
                <a:solidFill>
                  <a:schemeClr val="tx2"/>
                </a:solidFill>
              </a:rPr>
              <a:t>Resource Table.</a:t>
            </a:r>
          </a:p>
        </p:txBody>
      </p:sp>
      <p:sp>
        <p:nvSpPr>
          <p:cNvPr id="17417" name="Rectangle 14"/>
          <p:cNvSpPr>
            <a:spLocks noChangeArrowheads="1"/>
          </p:cNvSpPr>
          <p:nvPr/>
        </p:nvSpPr>
        <p:spPr bwMode="auto">
          <a:xfrm>
            <a:off x="1538288" y="4841875"/>
            <a:ext cx="6553200"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The Central Control site periodically asks for the status tables.</a:t>
            </a:r>
          </a:p>
        </p:txBody>
      </p:sp>
      <p:sp>
        <p:nvSpPr>
          <p:cNvPr id="17418" name="Rectangle 15"/>
          <p:cNvSpPr>
            <a:spLocks noChangeArrowheads="1"/>
          </p:cNvSpPr>
          <p:nvPr/>
        </p:nvSpPr>
        <p:spPr bwMode="auto">
          <a:xfrm>
            <a:off x="6324600" y="6119813"/>
            <a:ext cx="15113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pPr>
            <a:r>
              <a:rPr lang="en-US" sz="1800" b="1">
                <a:solidFill>
                  <a:srgbClr val="E88808"/>
                </a:solidFill>
              </a:rPr>
              <a:t>Contd</a:t>
            </a:r>
            <a:r>
              <a:rPr lang="en-US" sz="1800" b="1">
                <a:solidFill>
                  <a:srgbClr val="CC3300"/>
                </a:solidFill>
              </a:rPr>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85</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39902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511300" y="2760663"/>
            <a:ext cx="6946900" cy="363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Control site builds WFG using the status tables.</a:t>
            </a:r>
          </a:p>
        </p:txBody>
      </p:sp>
      <p:sp>
        <p:nvSpPr>
          <p:cNvPr id="18435" name="Rectangle 3"/>
          <p:cNvSpPr>
            <a:spLocks noChangeArrowheads="1"/>
          </p:cNvSpPr>
          <p:nvPr/>
        </p:nvSpPr>
        <p:spPr bwMode="auto">
          <a:xfrm>
            <a:off x="1519238" y="3255963"/>
            <a:ext cx="6553200" cy="706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Control site analyzes WFG and resolves any present cycles.</a:t>
            </a:r>
          </a:p>
        </p:txBody>
      </p:sp>
      <p:sp>
        <p:nvSpPr>
          <p:cNvPr id="18436" name="Rectangle 4"/>
          <p:cNvSpPr>
            <a:spLocks noChangeArrowheads="1"/>
          </p:cNvSpPr>
          <p:nvPr/>
        </p:nvSpPr>
        <p:spPr bwMode="auto">
          <a:xfrm>
            <a:off x="1150938" y="1295400"/>
            <a:ext cx="5630862"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nchor="b"/>
          <a:lstStyle/>
          <a:p>
            <a:pPr defTabSz="873125" eaLnBrk="1" hangingPunct="1"/>
            <a:r>
              <a:rPr lang="en-US" sz="3100">
                <a:solidFill>
                  <a:schemeClr val="tx2"/>
                </a:solidFill>
              </a:rPr>
              <a:t>Centralized Deadlock Detection</a:t>
            </a:r>
          </a:p>
        </p:txBody>
      </p:sp>
      <p:sp>
        <p:nvSpPr>
          <p:cNvPr id="18437" name="Rectangle 5"/>
          <p:cNvSpPr>
            <a:spLocks noChangeArrowheads="1"/>
          </p:cNvSpPr>
          <p:nvPr/>
        </p:nvSpPr>
        <p:spPr bwMode="auto">
          <a:xfrm>
            <a:off x="201613" y="2286000"/>
            <a:ext cx="5132387"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pPr>
            <a:r>
              <a:rPr lang="en-US" sz="1600" b="1">
                <a:solidFill>
                  <a:srgbClr val="E88808"/>
                </a:solidFill>
              </a:rPr>
              <a:t>Ho-Ramamoorthy’s 1-Phase Algorithm Contd…</a:t>
            </a:r>
            <a:endParaRPr lang="en-US" sz="1600">
              <a:solidFill>
                <a:srgbClr val="E88808"/>
              </a:solidFill>
            </a:endParaRPr>
          </a:p>
        </p:txBody>
      </p:sp>
      <p:sp>
        <p:nvSpPr>
          <p:cNvPr id="18438" name="Rectangle 6"/>
          <p:cNvSpPr>
            <a:spLocks noChangeArrowheads="1"/>
          </p:cNvSpPr>
          <p:nvPr/>
        </p:nvSpPr>
        <p:spPr bwMode="auto">
          <a:xfrm>
            <a:off x="1171575" y="4110038"/>
            <a:ext cx="283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Shortcomings</a:t>
            </a:r>
            <a:endParaRPr lang="en-US" sz="2400">
              <a:solidFill>
                <a:schemeClr val="tx2"/>
              </a:solidFill>
            </a:endParaRPr>
          </a:p>
        </p:txBody>
      </p:sp>
      <p:sp>
        <p:nvSpPr>
          <p:cNvPr id="18439" name="Rectangle 7"/>
          <p:cNvSpPr>
            <a:spLocks noChangeArrowheads="1"/>
          </p:cNvSpPr>
          <p:nvPr/>
        </p:nvSpPr>
        <p:spPr bwMode="auto">
          <a:xfrm>
            <a:off x="1557338" y="4586288"/>
            <a:ext cx="7053262"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Phantom Deadlocks</a:t>
            </a:r>
            <a:r>
              <a:rPr lang="en-US" sz="2400" dirty="0" smtClean="0">
                <a:solidFill>
                  <a:schemeClr val="tx2"/>
                </a:solidFill>
              </a:rPr>
              <a:t>.(detection of false deadlock, a deadlock that doesn’t really exist but is falsely detected)</a:t>
            </a:r>
          </a:p>
          <a:p>
            <a:pPr marL="342900" indent="-342900">
              <a:lnSpc>
                <a:spcPct val="90000"/>
              </a:lnSpc>
              <a:spcBef>
                <a:spcPct val="20000"/>
              </a:spcBef>
              <a:buClr>
                <a:schemeClr val="folHlink"/>
              </a:buClr>
              <a:buSzPct val="60000"/>
              <a:buFont typeface="Wingdings" pitchFamily="2" charset="2"/>
              <a:buChar char="Ø"/>
            </a:pPr>
            <a:r>
              <a:rPr lang="en-US" sz="2400" dirty="0">
                <a:solidFill>
                  <a:schemeClr val="tx2"/>
                </a:solidFill>
              </a:rPr>
              <a:t>High Storage &amp; Communication Costs.</a:t>
            </a:r>
          </a:p>
          <a:p>
            <a:pPr marL="342900" indent="-342900" eaLnBrk="1" hangingPunct="1">
              <a:lnSpc>
                <a:spcPct val="90000"/>
              </a:lnSpc>
              <a:spcBef>
                <a:spcPct val="20000"/>
              </a:spcBef>
              <a:buClr>
                <a:schemeClr val="folHlink"/>
              </a:buClr>
              <a:buSzPct val="60000"/>
              <a:buFont typeface="Wingdings" pitchFamily="2" charset="2"/>
              <a:buChar char="Ø"/>
            </a:pPr>
            <a:endParaRPr lang="en-US" sz="2400" dirty="0" smtClean="0">
              <a:solidFill>
                <a:schemeClr val="tx2"/>
              </a:solidFill>
            </a:endParaRPr>
          </a:p>
          <a:p>
            <a:pPr marL="342900" indent="-342900" eaLnBrk="1" hangingPunct="1">
              <a:lnSpc>
                <a:spcPct val="90000"/>
              </a:lnSpc>
              <a:spcBef>
                <a:spcPct val="20000"/>
              </a:spcBef>
              <a:buClr>
                <a:schemeClr val="folHlink"/>
              </a:buClr>
              <a:buSzPct val="60000"/>
              <a:buFont typeface="Wingdings" pitchFamily="2" charset="2"/>
              <a:buChar char="Ø"/>
            </a:pPr>
            <a:endParaRPr lang="en-US" sz="2400" dirty="0">
              <a:solidFill>
                <a:schemeClr val="tx2"/>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86</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dirty="0"/>
          </a:p>
        </p:txBody>
      </p:sp>
    </p:spTree>
    <p:extLst>
      <p:ext uri="{BB962C8B-B14F-4D97-AF65-F5344CB8AC3E}">
        <p14:creationId xmlns:p14="http://schemas.microsoft.com/office/powerpoint/2010/main" val="41637021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298575" y="1366838"/>
            <a:ext cx="38068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None/>
            </a:pPr>
            <a:r>
              <a:rPr lang="en-US" sz="3200">
                <a:solidFill>
                  <a:schemeClr val="tx2"/>
                </a:solidFill>
              </a:rPr>
              <a:t>Phantom Deadlocks</a:t>
            </a:r>
          </a:p>
        </p:txBody>
      </p:sp>
      <p:grpSp>
        <p:nvGrpSpPr>
          <p:cNvPr id="19459" name="Group 25"/>
          <p:cNvGrpSpPr>
            <a:grpSpLocks/>
          </p:cNvGrpSpPr>
          <p:nvPr/>
        </p:nvGrpSpPr>
        <p:grpSpPr bwMode="auto">
          <a:xfrm>
            <a:off x="1066800" y="1981200"/>
            <a:ext cx="7391400" cy="1778000"/>
            <a:chOff x="560" y="1136"/>
            <a:chExt cx="4908" cy="1312"/>
          </a:xfrm>
        </p:grpSpPr>
        <p:grpSp>
          <p:nvGrpSpPr>
            <p:cNvPr id="19466" name="Group 20"/>
            <p:cNvGrpSpPr>
              <a:grpSpLocks/>
            </p:cNvGrpSpPr>
            <p:nvPr/>
          </p:nvGrpSpPr>
          <p:grpSpPr bwMode="auto">
            <a:xfrm>
              <a:off x="1536" y="1296"/>
              <a:ext cx="2784" cy="912"/>
              <a:chOff x="1536" y="1296"/>
              <a:chExt cx="2784" cy="912"/>
            </a:xfrm>
          </p:grpSpPr>
          <p:sp>
            <p:nvSpPr>
              <p:cNvPr id="19471" name="Oval 3"/>
              <p:cNvSpPr>
                <a:spLocks noChangeArrowheads="1"/>
              </p:cNvSpPr>
              <p:nvPr/>
            </p:nvSpPr>
            <p:spPr bwMode="auto">
              <a:xfrm>
                <a:off x="1536" y="1296"/>
                <a:ext cx="372" cy="333"/>
              </a:xfrm>
              <a:prstGeom prst="ellipse">
                <a:avLst/>
              </a:prstGeom>
              <a:solidFill>
                <a:schemeClr val="bg1"/>
              </a:solidFill>
              <a:ln w="25400">
                <a:solidFill>
                  <a:schemeClr val="tx1"/>
                </a:solidFill>
                <a:round/>
                <a:headEnd/>
                <a:tailEnd/>
              </a:ln>
            </p:spPr>
            <p:txBody>
              <a:bodyPr wrap="none" anchor="ctr"/>
              <a:lstStyle/>
              <a:p>
                <a:pPr algn="ctr"/>
                <a:r>
                  <a:rPr lang="en-US" b="1">
                    <a:solidFill>
                      <a:schemeClr val="hlink"/>
                    </a:solidFill>
                  </a:rPr>
                  <a:t>P</a:t>
                </a:r>
                <a:r>
                  <a:rPr lang="en-US" sz="1000" b="1">
                    <a:solidFill>
                      <a:schemeClr val="hlink"/>
                    </a:solidFill>
                  </a:rPr>
                  <a:t>0</a:t>
                </a:r>
                <a:endParaRPr lang="en-US" sz="1500" b="1">
                  <a:solidFill>
                    <a:schemeClr val="hlink"/>
                  </a:solidFill>
                </a:endParaRPr>
              </a:p>
            </p:txBody>
          </p:sp>
          <p:grpSp>
            <p:nvGrpSpPr>
              <p:cNvPr id="19472" name="Group 19"/>
              <p:cNvGrpSpPr>
                <a:grpSpLocks/>
              </p:cNvGrpSpPr>
              <p:nvPr/>
            </p:nvGrpSpPr>
            <p:grpSpPr bwMode="auto">
              <a:xfrm>
                <a:off x="1586" y="1296"/>
                <a:ext cx="2734" cy="912"/>
                <a:chOff x="1586" y="1296"/>
                <a:chExt cx="2734" cy="912"/>
              </a:xfrm>
            </p:grpSpPr>
            <p:sp>
              <p:nvSpPr>
                <p:cNvPr id="19473" name="Oval 4"/>
                <p:cNvSpPr>
                  <a:spLocks noChangeArrowheads="1"/>
                </p:cNvSpPr>
                <p:nvPr/>
              </p:nvSpPr>
              <p:spPr bwMode="auto">
                <a:xfrm>
                  <a:off x="3948" y="1296"/>
                  <a:ext cx="372" cy="333"/>
                </a:xfrm>
                <a:prstGeom prst="ellipse">
                  <a:avLst/>
                </a:prstGeom>
                <a:solidFill>
                  <a:schemeClr val="bg1"/>
                </a:solidFill>
                <a:ln w="25400">
                  <a:solidFill>
                    <a:schemeClr val="tx1"/>
                  </a:solidFill>
                  <a:round/>
                  <a:headEnd/>
                  <a:tailEnd/>
                </a:ln>
              </p:spPr>
              <p:txBody>
                <a:bodyPr wrap="none" anchor="ctr"/>
                <a:lstStyle/>
                <a:p>
                  <a:pPr algn="ctr"/>
                  <a:r>
                    <a:rPr lang="en-US" b="1">
                      <a:solidFill>
                        <a:schemeClr val="hlink"/>
                      </a:solidFill>
                    </a:rPr>
                    <a:t>P</a:t>
                  </a:r>
                  <a:r>
                    <a:rPr lang="en-US" sz="1000" b="1">
                      <a:solidFill>
                        <a:schemeClr val="hlink"/>
                      </a:solidFill>
                    </a:rPr>
                    <a:t>2</a:t>
                  </a:r>
                  <a:endParaRPr lang="en-US" sz="1500" b="1">
                    <a:solidFill>
                      <a:schemeClr val="hlink"/>
                    </a:solidFill>
                  </a:endParaRPr>
                </a:p>
              </p:txBody>
            </p:sp>
            <p:sp>
              <p:nvSpPr>
                <p:cNvPr id="19474" name="Oval 5"/>
                <p:cNvSpPr>
                  <a:spLocks noChangeArrowheads="1"/>
                </p:cNvSpPr>
                <p:nvPr/>
              </p:nvSpPr>
              <p:spPr bwMode="auto">
                <a:xfrm>
                  <a:off x="2756" y="1875"/>
                  <a:ext cx="372" cy="333"/>
                </a:xfrm>
                <a:prstGeom prst="ellipse">
                  <a:avLst/>
                </a:prstGeom>
                <a:solidFill>
                  <a:schemeClr val="bg1"/>
                </a:solidFill>
                <a:ln w="25400">
                  <a:solidFill>
                    <a:schemeClr val="tx1"/>
                  </a:solidFill>
                  <a:round/>
                  <a:headEnd/>
                  <a:tailEnd/>
                </a:ln>
              </p:spPr>
              <p:txBody>
                <a:bodyPr wrap="none" anchor="ctr"/>
                <a:lstStyle/>
                <a:p>
                  <a:pPr algn="ctr"/>
                  <a:r>
                    <a:rPr lang="en-US" b="1">
                      <a:solidFill>
                        <a:schemeClr val="hlink"/>
                      </a:solidFill>
                    </a:rPr>
                    <a:t>P</a:t>
                  </a:r>
                  <a:r>
                    <a:rPr lang="en-US" sz="1000" b="1">
                      <a:solidFill>
                        <a:schemeClr val="hlink"/>
                      </a:solidFill>
                    </a:rPr>
                    <a:t>1</a:t>
                  </a:r>
                  <a:endParaRPr lang="en-US" b="1">
                    <a:solidFill>
                      <a:schemeClr val="hlink"/>
                    </a:solidFill>
                  </a:endParaRPr>
                </a:p>
              </p:txBody>
            </p:sp>
            <p:sp>
              <p:nvSpPr>
                <p:cNvPr id="19475" name="Rectangle 6"/>
                <p:cNvSpPr>
                  <a:spLocks noChangeArrowheads="1"/>
                </p:cNvSpPr>
                <p:nvPr/>
              </p:nvSpPr>
              <p:spPr bwMode="auto">
                <a:xfrm>
                  <a:off x="2790" y="1313"/>
                  <a:ext cx="288" cy="29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a:solidFill>
                        <a:schemeClr val="hlink"/>
                      </a:solidFill>
                    </a:rPr>
                    <a:t>R</a:t>
                  </a:r>
                </a:p>
              </p:txBody>
            </p:sp>
            <p:sp>
              <p:nvSpPr>
                <p:cNvPr id="19476" name="Rectangle 7"/>
                <p:cNvSpPr>
                  <a:spLocks noChangeArrowheads="1"/>
                </p:cNvSpPr>
                <p:nvPr/>
              </p:nvSpPr>
              <p:spPr bwMode="auto">
                <a:xfrm>
                  <a:off x="1586" y="1918"/>
                  <a:ext cx="287" cy="29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a:solidFill>
                        <a:schemeClr val="hlink"/>
                      </a:solidFill>
                    </a:rPr>
                    <a:t>S</a:t>
                  </a:r>
                </a:p>
              </p:txBody>
            </p:sp>
            <p:sp>
              <p:nvSpPr>
                <p:cNvPr id="19477" name="Rectangle 8"/>
                <p:cNvSpPr>
                  <a:spLocks noChangeArrowheads="1"/>
                </p:cNvSpPr>
                <p:nvPr/>
              </p:nvSpPr>
              <p:spPr bwMode="auto">
                <a:xfrm>
                  <a:off x="4015" y="1910"/>
                  <a:ext cx="288" cy="289"/>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a:solidFill>
                        <a:schemeClr val="hlink"/>
                      </a:solidFill>
                    </a:rPr>
                    <a:t>T</a:t>
                  </a:r>
                </a:p>
              </p:txBody>
            </p:sp>
            <p:sp>
              <p:nvSpPr>
                <p:cNvPr id="19478" name="Line 10"/>
                <p:cNvSpPr>
                  <a:spLocks noChangeShapeType="1"/>
                </p:cNvSpPr>
                <p:nvPr/>
              </p:nvSpPr>
              <p:spPr bwMode="auto">
                <a:xfrm>
                  <a:off x="1708" y="1627"/>
                  <a:ext cx="0" cy="291"/>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79" name="Line 11"/>
                <p:cNvSpPr>
                  <a:spLocks noChangeShapeType="1"/>
                </p:cNvSpPr>
                <p:nvPr/>
              </p:nvSpPr>
              <p:spPr bwMode="auto">
                <a:xfrm>
                  <a:off x="1873" y="2043"/>
                  <a:ext cx="86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80" name="Line 12"/>
                <p:cNvSpPr>
                  <a:spLocks noChangeShapeType="1"/>
                </p:cNvSpPr>
                <p:nvPr/>
              </p:nvSpPr>
              <p:spPr bwMode="auto">
                <a:xfrm>
                  <a:off x="3138" y="2043"/>
                  <a:ext cx="867" cy="0"/>
                </a:xfrm>
                <a:prstGeom prst="line">
                  <a:avLst/>
                </a:prstGeom>
                <a:noFill/>
                <a:ln w="25400">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81" name="Line 13"/>
                <p:cNvSpPr>
                  <a:spLocks noChangeShapeType="1"/>
                </p:cNvSpPr>
                <p:nvPr/>
              </p:nvSpPr>
              <p:spPr bwMode="auto">
                <a:xfrm>
                  <a:off x="4145" y="1627"/>
                  <a:ext cx="0" cy="291"/>
                </a:xfrm>
                <a:prstGeom prst="line">
                  <a:avLst/>
                </a:prstGeom>
                <a:noFill/>
                <a:ln w="254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9482" name="Line 14"/>
                <p:cNvSpPr>
                  <a:spLocks noChangeShapeType="1"/>
                </p:cNvSpPr>
                <p:nvPr/>
              </p:nvSpPr>
              <p:spPr bwMode="auto">
                <a:xfrm>
                  <a:off x="3078" y="1469"/>
                  <a:ext cx="867" cy="0"/>
                </a:xfrm>
                <a:prstGeom prst="line">
                  <a:avLst/>
                </a:prstGeom>
                <a:noFill/>
                <a:ln w="254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9483" name="Line 15"/>
                <p:cNvSpPr>
                  <a:spLocks noChangeShapeType="1"/>
                </p:cNvSpPr>
                <p:nvPr/>
              </p:nvSpPr>
              <p:spPr bwMode="auto">
                <a:xfrm>
                  <a:off x="1906" y="1461"/>
                  <a:ext cx="867" cy="0"/>
                </a:xfrm>
                <a:prstGeom prst="line">
                  <a:avLst/>
                </a:prstGeom>
                <a:noFill/>
                <a:ln w="254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grpSp>
        </p:grpSp>
        <p:sp>
          <p:nvSpPr>
            <p:cNvPr id="19467" name="Freeform 21"/>
            <p:cNvSpPr>
              <a:spLocks/>
            </p:cNvSpPr>
            <p:nvPr/>
          </p:nvSpPr>
          <p:spPr bwMode="auto">
            <a:xfrm>
              <a:off x="2424" y="1136"/>
              <a:ext cx="2280" cy="1264"/>
            </a:xfrm>
            <a:custGeom>
              <a:avLst/>
              <a:gdLst>
                <a:gd name="T0" fmla="*/ 120 w 2280"/>
                <a:gd name="T1" fmla="*/ 112 h 1264"/>
                <a:gd name="T2" fmla="*/ 120 w 2280"/>
                <a:gd name="T3" fmla="*/ 448 h 1264"/>
                <a:gd name="T4" fmla="*/ 840 w 2280"/>
                <a:gd name="T5" fmla="*/ 640 h 1264"/>
                <a:gd name="T6" fmla="*/ 1368 w 2280"/>
                <a:gd name="T7" fmla="*/ 1168 h 1264"/>
                <a:gd name="T8" fmla="*/ 2136 w 2280"/>
                <a:gd name="T9" fmla="*/ 1120 h 1264"/>
                <a:gd name="T10" fmla="*/ 2232 w 2280"/>
                <a:gd name="T11" fmla="*/ 304 h 1264"/>
                <a:gd name="T12" fmla="*/ 1848 w 2280"/>
                <a:gd name="T13" fmla="*/ 64 h 1264"/>
                <a:gd name="T14" fmla="*/ 696 w 2280"/>
                <a:gd name="T15" fmla="*/ 16 h 1264"/>
                <a:gd name="T16" fmla="*/ 120 w 2280"/>
                <a:gd name="T17" fmla="*/ 112 h 12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80"/>
                <a:gd name="T28" fmla="*/ 0 h 1264"/>
                <a:gd name="T29" fmla="*/ 2280 w 2280"/>
                <a:gd name="T30" fmla="*/ 1264 h 12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80" h="1264">
                  <a:moveTo>
                    <a:pt x="120" y="112"/>
                  </a:moveTo>
                  <a:cubicBezTo>
                    <a:pt x="24" y="184"/>
                    <a:pt x="0" y="360"/>
                    <a:pt x="120" y="448"/>
                  </a:cubicBezTo>
                  <a:cubicBezTo>
                    <a:pt x="240" y="536"/>
                    <a:pt x="632" y="520"/>
                    <a:pt x="840" y="640"/>
                  </a:cubicBezTo>
                  <a:cubicBezTo>
                    <a:pt x="1048" y="760"/>
                    <a:pt x="1152" y="1088"/>
                    <a:pt x="1368" y="1168"/>
                  </a:cubicBezTo>
                  <a:cubicBezTo>
                    <a:pt x="1584" y="1248"/>
                    <a:pt x="1992" y="1264"/>
                    <a:pt x="2136" y="1120"/>
                  </a:cubicBezTo>
                  <a:cubicBezTo>
                    <a:pt x="2280" y="976"/>
                    <a:pt x="2280" y="480"/>
                    <a:pt x="2232" y="304"/>
                  </a:cubicBezTo>
                  <a:cubicBezTo>
                    <a:pt x="2184" y="128"/>
                    <a:pt x="2104" y="112"/>
                    <a:pt x="1848" y="64"/>
                  </a:cubicBezTo>
                  <a:cubicBezTo>
                    <a:pt x="1592" y="16"/>
                    <a:pt x="984" y="0"/>
                    <a:pt x="696" y="16"/>
                  </a:cubicBezTo>
                  <a:cubicBezTo>
                    <a:pt x="408" y="32"/>
                    <a:pt x="216" y="40"/>
                    <a:pt x="120" y="112"/>
                  </a:cubicBezTo>
                  <a:close/>
                </a:path>
              </a:pathLst>
            </a:custGeom>
            <a:noFill/>
            <a:ln w="25400">
              <a:solidFill>
                <a:srgbClr val="000080"/>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468" name="Freeform 22"/>
            <p:cNvSpPr>
              <a:spLocks/>
            </p:cNvSpPr>
            <p:nvPr/>
          </p:nvSpPr>
          <p:spPr bwMode="auto">
            <a:xfrm>
              <a:off x="1248" y="1176"/>
              <a:ext cx="2208" cy="1272"/>
            </a:xfrm>
            <a:custGeom>
              <a:avLst/>
              <a:gdLst>
                <a:gd name="T0" fmla="*/ 144 w 2208"/>
                <a:gd name="T1" fmla="*/ 72 h 1272"/>
                <a:gd name="T2" fmla="*/ 912 w 2208"/>
                <a:gd name="T3" fmla="*/ 72 h 1272"/>
                <a:gd name="T4" fmla="*/ 1200 w 2208"/>
                <a:gd name="T5" fmla="*/ 504 h 1272"/>
                <a:gd name="T6" fmla="*/ 1920 w 2208"/>
                <a:gd name="T7" fmla="*/ 648 h 1272"/>
                <a:gd name="T8" fmla="*/ 2016 w 2208"/>
                <a:gd name="T9" fmla="*/ 1176 h 1272"/>
                <a:gd name="T10" fmla="*/ 768 w 2208"/>
                <a:gd name="T11" fmla="*/ 1224 h 1272"/>
                <a:gd name="T12" fmla="*/ 192 w 2208"/>
                <a:gd name="T13" fmla="*/ 1128 h 1272"/>
                <a:gd name="T14" fmla="*/ 48 w 2208"/>
                <a:gd name="T15" fmla="*/ 504 h 1272"/>
                <a:gd name="T16" fmla="*/ 144 w 2208"/>
                <a:gd name="T17" fmla="*/ 72 h 1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1272"/>
                <a:gd name="T29" fmla="*/ 2208 w 2208"/>
                <a:gd name="T30" fmla="*/ 1272 h 1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1272">
                  <a:moveTo>
                    <a:pt x="144" y="72"/>
                  </a:moveTo>
                  <a:cubicBezTo>
                    <a:pt x="288" y="0"/>
                    <a:pt x="736" y="0"/>
                    <a:pt x="912" y="72"/>
                  </a:cubicBezTo>
                  <a:cubicBezTo>
                    <a:pt x="1088" y="144"/>
                    <a:pt x="1032" y="408"/>
                    <a:pt x="1200" y="504"/>
                  </a:cubicBezTo>
                  <a:cubicBezTo>
                    <a:pt x="1368" y="600"/>
                    <a:pt x="1784" y="536"/>
                    <a:pt x="1920" y="648"/>
                  </a:cubicBezTo>
                  <a:cubicBezTo>
                    <a:pt x="2056" y="760"/>
                    <a:pt x="2208" y="1080"/>
                    <a:pt x="2016" y="1176"/>
                  </a:cubicBezTo>
                  <a:cubicBezTo>
                    <a:pt x="1824" y="1272"/>
                    <a:pt x="1072" y="1232"/>
                    <a:pt x="768" y="1224"/>
                  </a:cubicBezTo>
                  <a:cubicBezTo>
                    <a:pt x="464" y="1216"/>
                    <a:pt x="312" y="1248"/>
                    <a:pt x="192" y="1128"/>
                  </a:cubicBezTo>
                  <a:cubicBezTo>
                    <a:pt x="72" y="1008"/>
                    <a:pt x="56" y="680"/>
                    <a:pt x="48" y="504"/>
                  </a:cubicBezTo>
                  <a:cubicBezTo>
                    <a:pt x="40" y="328"/>
                    <a:pt x="0" y="144"/>
                    <a:pt x="144" y="72"/>
                  </a:cubicBezTo>
                  <a:close/>
                </a:path>
              </a:pathLst>
            </a:custGeom>
            <a:noFill/>
            <a:ln w="25400">
              <a:solidFill>
                <a:schemeClr val="tx2"/>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469" name="Rectangle 23"/>
            <p:cNvSpPr>
              <a:spLocks noChangeArrowheads="1"/>
            </p:cNvSpPr>
            <p:nvPr/>
          </p:nvSpPr>
          <p:spPr bwMode="auto">
            <a:xfrm>
              <a:off x="560" y="1622"/>
              <a:ext cx="1008"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nchor="ctr"/>
            <a:lstStyle/>
            <a:p>
              <a:pPr algn="ctr"/>
              <a:r>
                <a:rPr lang="en-US" sz="1900" b="1"/>
                <a:t>System A</a:t>
              </a:r>
            </a:p>
          </p:txBody>
        </p:sp>
        <p:sp>
          <p:nvSpPr>
            <p:cNvPr id="19470" name="Rectangle 24"/>
            <p:cNvSpPr>
              <a:spLocks noChangeArrowheads="1"/>
            </p:cNvSpPr>
            <p:nvPr/>
          </p:nvSpPr>
          <p:spPr bwMode="auto">
            <a:xfrm>
              <a:off x="4220" y="1660"/>
              <a:ext cx="1248"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nchor="ctr"/>
            <a:lstStyle/>
            <a:p>
              <a:pPr algn="ctr"/>
              <a:r>
                <a:rPr lang="en-US" sz="1900" b="1"/>
                <a:t>System B</a:t>
              </a:r>
            </a:p>
          </p:txBody>
        </p:sp>
      </p:grpSp>
      <p:sp>
        <p:nvSpPr>
          <p:cNvPr id="19460" name="Rectangle 26"/>
          <p:cNvSpPr>
            <a:spLocks noChangeArrowheads="1"/>
          </p:cNvSpPr>
          <p:nvPr/>
        </p:nvSpPr>
        <p:spPr bwMode="auto">
          <a:xfrm>
            <a:off x="1143000" y="3841750"/>
            <a:ext cx="7358063"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P1 </a:t>
            </a:r>
            <a:r>
              <a:rPr lang="en-US" sz="2400" i="1" u="sng">
                <a:solidFill>
                  <a:schemeClr val="tx2"/>
                </a:solidFill>
              </a:rPr>
              <a:t>releases</a:t>
            </a:r>
            <a:r>
              <a:rPr lang="en-US" sz="2400" i="1">
                <a:solidFill>
                  <a:schemeClr val="tx2"/>
                </a:solidFill>
              </a:rPr>
              <a:t> </a:t>
            </a:r>
            <a:r>
              <a:rPr lang="en-US" sz="2400">
                <a:solidFill>
                  <a:schemeClr val="tx2"/>
                </a:solidFill>
              </a:rPr>
              <a:t>resource </a:t>
            </a:r>
            <a:r>
              <a:rPr lang="en-US" sz="2400" i="1">
                <a:solidFill>
                  <a:schemeClr val="tx2"/>
                </a:solidFill>
              </a:rPr>
              <a:t>S </a:t>
            </a:r>
            <a:r>
              <a:rPr lang="en-US" sz="2400">
                <a:solidFill>
                  <a:schemeClr val="tx2"/>
                </a:solidFill>
              </a:rPr>
              <a:t>and </a:t>
            </a:r>
            <a:r>
              <a:rPr lang="en-US" sz="2400" i="1" u="sng">
                <a:solidFill>
                  <a:schemeClr val="tx2"/>
                </a:solidFill>
              </a:rPr>
              <a:t>asks-for</a:t>
            </a:r>
            <a:r>
              <a:rPr lang="en-US" sz="2400" i="1">
                <a:solidFill>
                  <a:schemeClr val="tx2"/>
                </a:solidFill>
              </a:rPr>
              <a:t> </a:t>
            </a:r>
            <a:r>
              <a:rPr lang="en-US" sz="2400">
                <a:solidFill>
                  <a:schemeClr val="tx2"/>
                </a:solidFill>
              </a:rPr>
              <a:t>resource </a:t>
            </a:r>
            <a:r>
              <a:rPr lang="en-US" sz="2400" i="1">
                <a:solidFill>
                  <a:schemeClr val="tx2"/>
                </a:solidFill>
              </a:rPr>
              <a:t>T</a:t>
            </a:r>
            <a:r>
              <a:rPr lang="en-US" sz="2400">
                <a:solidFill>
                  <a:schemeClr val="tx2"/>
                </a:solidFill>
              </a:rPr>
              <a:t>.</a:t>
            </a:r>
          </a:p>
        </p:txBody>
      </p:sp>
      <p:sp>
        <p:nvSpPr>
          <p:cNvPr id="19461" name="Rectangle 27"/>
          <p:cNvSpPr>
            <a:spLocks noChangeArrowheads="1"/>
          </p:cNvSpPr>
          <p:nvPr/>
        </p:nvSpPr>
        <p:spPr bwMode="auto">
          <a:xfrm>
            <a:off x="1143000" y="4267200"/>
            <a:ext cx="6172200"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2 Messages sent to Control Site:</a:t>
            </a:r>
          </a:p>
        </p:txBody>
      </p:sp>
      <p:sp>
        <p:nvSpPr>
          <p:cNvPr id="19462" name="Rectangle 28"/>
          <p:cNvSpPr>
            <a:spLocks noChangeArrowheads="1"/>
          </p:cNvSpPr>
          <p:nvPr/>
        </p:nvSpPr>
        <p:spPr bwMode="auto">
          <a:xfrm>
            <a:off x="1633538" y="4664075"/>
            <a:ext cx="2595562"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None/>
            </a:pPr>
            <a:r>
              <a:rPr lang="en-US" sz="2400" dirty="0">
                <a:solidFill>
                  <a:schemeClr val="tx2"/>
                </a:solidFill>
              </a:rPr>
              <a:t>1. </a:t>
            </a:r>
            <a:r>
              <a:rPr lang="en-US" sz="2400" i="1" dirty="0">
                <a:solidFill>
                  <a:schemeClr val="tx2"/>
                </a:solidFill>
              </a:rPr>
              <a:t>Releasing</a:t>
            </a:r>
            <a:r>
              <a:rPr lang="en-US" sz="2400" dirty="0">
                <a:solidFill>
                  <a:schemeClr val="tx2"/>
                </a:solidFill>
              </a:rPr>
              <a:t> S.</a:t>
            </a:r>
          </a:p>
        </p:txBody>
      </p:sp>
      <p:sp>
        <p:nvSpPr>
          <p:cNvPr id="19463" name="Rectangle 29"/>
          <p:cNvSpPr>
            <a:spLocks noChangeArrowheads="1"/>
          </p:cNvSpPr>
          <p:nvPr/>
        </p:nvSpPr>
        <p:spPr bwMode="auto">
          <a:xfrm>
            <a:off x="1633538" y="5045075"/>
            <a:ext cx="2481262"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None/>
            </a:pPr>
            <a:r>
              <a:rPr lang="en-US" sz="2400">
                <a:solidFill>
                  <a:schemeClr val="tx2"/>
                </a:solidFill>
              </a:rPr>
              <a:t>2. </a:t>
            </a:r>
            <a:r>
              <a:rPr lang="en-US" sz="2400" i="1">
                <a:solidFill>
                  <a:schemeClr val="tx2"/>
                </a:solidFill>
              </a:rPr>
              <a:t>Waiting-for</a:t>
            </a:r>
            <a:r>
              <a:rPr lang="en-US" sz="2400">
                <a:solidFill>
                  <a:schemeClr val="tx2"/>
                </a:solidFill>
              </a:rPr>
              <a:t> T.</a:t>
            </a:r>
          </a:p>
        </p:txBody>
      </p:sp>
      <p:sp>
        <p:nvSpPr>
          <p:cNvPr id="19464" name="Rectangle 30"/>
          <p:cNvSpPr>
            <a:spLocks noChangeArrowheads="1"/>
          </p:cNvSpPr>
          <p:nvPr/>
        </p:nvSpPr>
        <p:spPr bwMode="auto">
          <a:xfrm>
            <a:off x="1127125" y="5457825"/>
            <a:ext cx="72390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Message 2 arrives at Control Site first. Control Site makes a WFG with cycle, detecting a phantom deadlock.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87</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3246945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227138" y="1295400"/>
            <a:ext cx="6240462" cy="549275"/>
          </a:xfrm>
          <a:noFill/>
        </p:spPr>
        <p:txBody>
          <a:bodyPr>
            <a:normAutofit fontScale="90000"/>
          </a:bodyPr>
          <a:lstStyle/>
          <a:p>
            <a:pPr eaLnBrk="1" hangingPunct="1"/>
            <a:r>
              <a:rPr lang="en-US" sz="3200" smtClean="0"/>
              <a:t>Centralized Deadlock Detection</a:t>
            </a:r>
          </a:p>
        </p:txBody>
      </p:sp>
      <p:sp>
        <p:nvSpPr>
          <p:cNvPr id="20483" name="Rectangle 5"/>
          <p:cNvSpPr>
            <a:spLocks noChangeArrowheads="1"/>
          </p:cNvSpPr>
          <p:nvPr/>
        </p:nvSpPr>
        <p:spPr bwMode="auto">
          <a:xfrm>
            <a:off x="1116013" y="2060575"/>
            <a:ext cx="741680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Ho-Ramamoorthy’s 2-Phase Algorithm</a:t>
            </a:r>
            <a:endParaRPr lang="en-US" sz="2400">
              <a:solidFill>
                <a:schemeClr val="tx2"/>
              </a:solidFill>
            </a:endParaRPr>
          </a:p>
        </p:txBody>
      </p:sp>
      <p:sp>
        <p:nvSpPr>
          <p:cNvPr id="20484" name="Rectangle 6"/>
          <p:cNvSpPr>
            <a:spLocks noChangeArrowheads="1"/>
          </p:cNvSpPr>
          <p:nvPr/>
        </p:nvSpPr>
        <p:spPr bwMode="auto">
          <a:xfrm>
            <a:off x="1447800" y="2590800"/>
            <a:ext cx="7086600" cy="41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Each site maintains a status table for processes.</a:t>
            </a:r>
          </a:p>
        </p:txBody>
      </p:sp>
      <p:sp>
        <p:nvSpPr>
          <p:cNvPr id="20485" name="Rectangle 7"/>
          <p:cNvSpPr>
            <a:spLocks noChangeArrowheads="1"/>
          </p:cNvSpPr>
          <p:nvPr/>
        </p:nvSpPr>
        <p:spPr bwMode="auto">
          <a:xfrm>
            <a:off x="763588" y="3657600"/>
            <a:ext cx="1141412"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None/>
            </a:pPr>
            <a:r>
              <a:rPr lang="en-US" sz="2000">
                <a:solidFill>
                  <a:schemeClr val="tx2"/>
                </a:solidFill>
              </a:rPr>
              <a:t>Phase 1</a:t>
            </a:r>
          </a:p>
        </p:txBody>
      </p:sp>
      <p:sp>
        <p:nvSpPr>
          <p:cNvPr id="20486" name="Rectangle 8"/>
          <p:cNvSpPr>
            <a:spLocks noChangeArrowheads="1"/>
          </p:cNvSpPr>
          <p:nvPr/>
        </p:nvSpPr>
        <p:spPr bwMode="auto">
          <a:xfrm>
            <a:off x="1462088" y="4114800"/>
            <a:ext cx="6843712"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Control Site periodically asks for these Locked &amp; Waited tables.</a:t>
            </a:r>
          </a:p>
        </p:txBody>
      </p:sp>
      <p:sp>
        <p:nvSpPr>
          <p:cNvPr id="20488" name="Rectangle 14"/>
          <p:cNvSpPr>
            <a:spLocks noChangeArrowheads="1"/>
          </p:cNvSpPr>
          <p:nvPr/>
        </p:nvSpPr>
        <p:spPr bwMode="auto">
          <a:xfrm>
            <a:off x="6324600" y="6096000"/>
            <a:ext cx="15113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pPr>
            <a:r>
              <a:rPr lang="en-US" sz="1800" b="1">
                <a:solidFill>
                  <a:srgbClr val="CC3300"/>
                </a:solidFill>
              </a:rPr>
              <a:t>Contd…</a:t>
            </a:r>
          </a:p>
        </p:txBody>
      </p:sp>
      <p:sp>
        <p:nvSpPr>
          <p:cNvPr id="20489" name="Rectangle 15"/>
          <p:cNvSpPr>
            <a:spLocks noChangeArrowheads="1"/>
          </p:cNvSpPr>
          <p:nvPr/>
        </p:nvSpPr>
        <p:spPr bwMode="auto">
          <a:xfrm>
            <a:off x="1462088" y="3108325"/>
            <a:ext cx="6400800" cy="41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Resources Locked &amp; Resources Awaited.</a:t>
            </a:r>
          </a:p>
        </p:txBody>
      </p:sp>
      <p:sp>
        <p:nvSpPr>
          <p:cNvPr id="20490" name="Rectangle 16"/>
          <p:cNvSpPr>
            <a:spLocks noChangeArrowheads="1"/>
          </p:cNvSpPr>
          <p:nvPr/>
        </p:nvSpPr>
        <p:spPr bwMode="auto">
          <a:xfrm>
            <a:off x="1462088" y="4862513"/>
            <a:ext cx="7072312"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It then searches for presence of cycles in these tables.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88</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25783742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42888" y="2238375"/>
            <a:ext cx="5056187"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pPr>
            <a:r>
              <a:rPr lang="en-US" sz="1600" b="1">
                <a:solidFill>
                  <a:srgbClr val="E88808"/>
                </a:solidFill>
              </a:rPr>
              <a:t>Ho-Ramamoorthy’s 2-Phase Algorithm Contd…</a:t>
            </a:r>
            <a:endParaRPr lang="en-US" sz="1600">
              <a:solidFill>
                <a:srgbClr val="E88808"/>
              </a:solidFill>
            </a:endParaRPr>
          </a:p>
        </p:txBody>
      </p:sp>
      <p:sp>
        <p:nvSpPr>
          <p:cNvPr id="21507" name="Rectangle 3"/>
          <p:cNvSpPr>
            <a:spLocks noChangeArrowheads="1"/>
          </p:cNvSpPr>
          <p:nvPr/>
        </p:nvSpPr>
        <p:spPr bwMode="auto">
          <a:xfrm>
            <a:off x="836613" y="2692400"/>
            <a:ext cx="1296987"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None/>
            </a:pPr>
            <a:r>
              <a:rPr lang="en-US" sz="2000">
                <a:solidFill>
                  <a:schemeClr val="tx2"/>
                </a:solidFill>
              </a:rPr>
              <a:t>Phase 2</a:t>
            </a:r>
          </a:p>
        </p:txBody>
      </p:sp>
      <p:sp>
        <p:nvSpPr>
          <p:cNvPr id="21508" name="Rectangle 4"/>
          <p:cNvSpPr>
            <a:spLocks noChangeArrowheads="1"/>
          </p:cNvSpPr>
          <p:nvPr/>
        </p:nvSpPr>
        <p:spPr bwMode="auto">
          <a:xfrm>
            <a:off x="1619250" y="3089275"/>
            <a:ext cx="6915150"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If cycles are found in phase 1 search, Control site makes 2</a:t>
            </a:r>
            <a:r>
              <a:rPr lang="en-US" sz="2400" baseline="30000">
                <a:solidFill>
                  <a:schemeClr val="tx2"/>
                </a:solidFill>
              </a:rPr>
              <a:t>nd</a:t>
            </a:r>
            <a:r>
              <a:rPr lang="en-US" sz="2400">
                <a:solidFill>
                  <a:schemeClr val="tx2"/>
                </a:solidFill>
              </a:rPr>
              <a:t> request for the tables.</a:t>
            </a:r>
          </a:p>
        </p:txBody>
      </p:sp>
      <p:sp>
        <p:nvSpPr>
          <p:cNvPr id="21509" name="Rectangle 5"/>
          <p:cNvSpPr>
            <a:spLocks noChangeArrowheads="1"/>
          </p:cNvSpPr>
          <p:nvPr/>
        </p:nvSpPr>
        <p:spPr bwMode="auto">
          <a:xfrm>
            <a:off x="1619250" y="3852863"/>
            <a:ext cx="7129463"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The details found common in both table requests will be analyzed for cycle confirmation.</a:t>
            </a:r>
          </a:p>
        </p:txBody>
      </p:sp>
      <p:sp>
        <p:nvSpPr>
          <p:cNvPr id="21511" name="Rectangle 7"/>
          <p:cNvSpPr>
            <a:spLocks noChangeArrowheads="1"/>
          </p:cNvSpPr>
          <p:nvPr/>
        </p:nvSpPr>
        <p:spPr bwMode="auto">
          <a:xfrm>
            <a:off x="1150938" y="1295400"/>
            <a:ext cx="5707062"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nchor="b"/>
          <a:lstStyle/>
          <a:p>
            <a:pPr defTabSz="873125" eaLnBrk="1" hangingPunct="1"/>
            <a:r>
              <a:rPr lang="en-US" sz="3100">
                <a:solidFill>
                  <a:schemeClr val="tx2"/>
                </a:solidFill>
              </a:rPr>
              <a:t>Centralized Deadlock Detection</a:t>
            </a:r>
          </a:p>
        </p:txBody>
      </p:sp>
      <p:sp>
        <p:nvSpPr>
          <p:cNvPr id="21512" name="Rectangle 8"/>
          <p:cNvSpPr>
            <a:spLocks noChangeArrowheads="1"/>
          </p:cNvSpPr>
          <p:nvPr/>
        </p:nvSpPr>
        <p:spPr bwMode="auto">
          <a:xfrm>
            <a:off x="1219200" y="4738688"/>
            <a:ext cx="283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Shortcomings</a:t>
            </a:r>
            <a:endParaRPr lang="en-US" sz="2400">
              <a:solidFill>
                <a:schemeClr val="tx2"/>
              </a:solidFill>
            </a:endParaRPr>
          </a:p>
        </p:txBody>
      </p:sp>
      <p:sp>
        <p:nvSpPr>
          <p:cNvPr id="21513" name="Rectangle 9"/>
          <p:cNvSpPr>
            <a:spLocks noChangeArrowheads="1"/>
          </p:cNvSpPr>
          <p:nvPr/>
        </p:nvSpPr>
        <p:spPr bwMode="auto">
          <a:xfrm>
            <a:off x="1647825" y="5186363"/>
            <a:ext cx="3319463" cy="363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Phantom Deadlocks.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89</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572273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4BAFC5C7-F071-1B41-BE22-F01B427A8FB9}" type="slidenum">
              <a:rPr lang="en-US" altLang="en-US">
                <a:latin typeface="Arial" charset="0"/>
              </a:rPr>
              <a:pPr eaLnBrk="1" hangingPunct="1"/>
              <a:t>9</a:t>
            </a:fld>
            <a:endParaRPr lang="en-US" altLang="en-US">
              <a:latin typeface="Arial" charset="0"/>
            </a:endParaRPr>
          </a:p>
        </p:txBody>
      </p:sp>
      <p:graphicFrame>
        <p:nvGraphicFramePr>
          <p:cNvPr id="20527" name="Group 47"/>
          <p:cNvGraphicFramePr>
            <a:graphicFrameLocks noGrp="1"/>
          </p:cNvGraphicFramePr>
          <p:nvPr>
            <p:extLst>
              <p:ext uri="{D42A27DB-BD31-4B8C-83A1-F6EECF244321}">
                <p14:modId xmlns:p14="http://schemas.microsoft.com/office/powerpoint/2010/main" val="1161941907"/>
              </p:ext>
            </p:extLst>
          </p:nvPr>
        </p:nvGraphicFramePr>
        <p:xfrm>
          <a:off x="1566068" y="1957388"/>
          <a:ext cx="6011863" cy="3124201"/>
        </p:xfrm>
        <a:graphic>
          <a:graphicData uri="http://schemas.openxmlformats.org/drawingml/2006/table">
            <a:tbl>
              <a:tblPr/>
              <a:tblGrid>
                <a:gridCol w="2408238"/>
                <a:gridCol w="3603625"/>
              </a:tblGrid>
              <a:tr h="447675">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V</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TRANSACTION W</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4538">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a.withdraw</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(100);</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b.deposit</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(100);</a:t>
                      </a: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aBranch.branchTotal( );</a:t>
                      </a:r>
                      <a:endParaRPr kumimoji="0" lang="en-US" altLang="en-US" sz="2400" b="0" i="0" u="none" strike="noStrike" cap="none" normalizeH="0" baseline="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31988">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a.withdraw(100);      $100</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charset="0"/>
                          <a:ea typeface="Times New Roman" charset="0"/>
                          <a:cs typeface="Times New Roman" charset="0"/>
                        </a:rPr>
                        <a:t>b.deposit(100);          $300</a:t>
                      </a:r>
                      <a:endPar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Arial" charset="0"/>
                          <a:cs typeface="Arial" charset="0"/>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total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a.getBalance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                 $100</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total = total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b.getBalance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       $300</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total = total + </a:t>
                      </a:r>
                      <a:r>
                        <a:rPr kumimoji="0" lang="en-US" altLang="en-US" sz="1600" b="0" i="0" u="none" strike="noStrike" cap="none" normalizeH="0" baseline="0" dirty="0" err="1">
                          <a:ln>
                            <a:noFill/>
                          </a:ln>
                          <a:solidFill>
                            <a:schemeClr val="tx1"/>
                          </a:solidFill>
                          <a:effectLst/>
                          <a:latin typeface="Times New Roman" charset="0"/>
                          <a:ea typeface="Times New Roman" charset="0"/>
                          <a:cs typeface="Times New Roman" charset="0"/>
                        </a:rPr>
                        <a:t>c.getBalance</a:t>
                      </a: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 );</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a:t>
                      </a:r>
                      <a:endParaRPr kumimoji="0" lang="en-US" altLang="en-US" sz="14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a:t>
                      </a:r>
                      <a:endParaRPr kumimoji="0" lang="en-US" altLang="en-US" sz="2400" b="0" i="0" u="none" strike="noStrike" cap="none" normalizeH="0" baseline="0" dirty="0">
                        <a:ln>
                          <a:noFill/>
                        </a:ln>
                        <a:solidFill>
                          <a:schemeClr val="tx1"/>
                        </a:solidFill>
                        <a:effectLst/>
                        <a:latin typeface="Arial" charset="0"/>
                        <a:ea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233" name="Text Box 48"/>
          <p:cNvSpPr txBox="1">
            <a:spLocks noChangeArrowheads="1"/>
          </p:cNvSpPr>
          <p:nvPr/>
        </p:nvSpPr>
        <p:spPr bwMode="auto">
          <a:xfrm>
            <a:off x="342820" y="238125"/>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spcBef>
                <a:spcPct val="50000"/>
              </a:spcBef>
            </a:pPr>
            <a:r>
              <a:rPr lang="en-US" altLang="en-US" sz="2800" dirty="0">
                <a:solidFill>
                  <a:srgbClr val="FF0000"/>
                </a:solidFill>
              </a:rPr>
              <a:t>Inconsistent retrievals problem</a:t>
            </a:r>
          </a:p>
        </p:txBody>
      </p:sp>
      <p:sp>
        <p:nvSpPr>
          <p:cNvPr id="9234" name="Text Box 48"/>
          <p:cNvSpPr txBox="1">
            <a:spLocks noChangeArrowheads="1"/>
          </p:cNvSpPr>
          <p:nvPr/>
        </p:nvSpPr>
        <p:spPr bwMode="auto">
          <a:xfrm>
            <a:off x="0" y="5040749"/>
            <a:ext cx="9144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spcBef>
                <a:spcPct val="50000"/>
              </a:spcBef>
            </a:pPr>
            <a:endParaRPr lang="en-IN" altLang="en-US" sz="2000" dirty="0"/>
          </a:p>
          <a:p>
            <a:pPr eaLnBrk="1" hangingPunct="1">
              <a:spcBef>
                <a:spcPct val="50000"/>
              </a:spcBef>
            </a:pPr>
            <a:r>
              <a:rPr lang="en-IN" altLang="en-US" sz="2000" dirty="0"/>
              <a:t>A and  b both initially $200. The result of </a:t>
            </a:r>
            <a:r>
              <a:rPr lang="en-IN" altLang="en-US" sz="2000" dirty="0" err="1"/>
              <a:t>branchTotal</a:t>
            </a:r>
            <a:r>
              <a:rPr lang="en-IN" altLang="en-US" sz="2000" dirty="0"/>
              <a:t> includes the sum of A </a:t>
            </a:r>
            <a:r>
              <a:rPr lang="en-MY" altLang="en-US" sz="2000" dirty="0"/>
              <a:t>and B as $300, which is wrong(It should be $400). </a:t>
            </a:r>
            <a:endParaRPr lang="en-US" altLang="en-US" sz="2000" dirty="0"/>
          </a:p>
        </p:txBody>
      </p:sp>
      <p:sp>
        <p:nvSpPr>
          <p:cNvPr id="11283" name="Text Box 48"/>
          <p:cNvSpPr txBox="1">
            <a:spLocks noChangeArrowheads="1"/>
          </p:cNvSpPr>
          <p:nvPr/>
        </p:nvSpPr>
        <p:spPr bwMode="auto">
          <a:xfrm>
            <a:off x="0" y="757238"/>
            <a:ext cx="9144000" cy="1200150"/>
          </a:xfrm>
          <a:prstGeom prst="rect">
            <a:avLst/>
          </a:prstGeom>
          <a:noFill/>
          <a:ln w="9525">
            <a:noFill/>
            <a:miter lim="800000"/>
            <a:headEnd/>
            <a:tailEnd/>
          </a:ln>
        </p:spPr>
        <p:txBody>
          <a:bodyPr>
            <a:spAutoFit/>
          </a:bodyPr>
          <a:lstStyle/>
          <a:p>
            <a:pPr>
              <a:spcBef>
                <a:spcPct val="50000"/>
              </a:spcBef>
              <a:defRPr/>
            </a:pPr>
            <a:r>
              <a:rPr lang="en-IN" sz="2400" dirty="0">
                <a:solidFill>
                  <a:schemeClr val="accent2">
                    <a:lumMod val="60000"/>
                    <a:lumOff val="40000"/>
                  </a:schemeClr>
                </a:solidFill>
                <a:latin typeface="Times New Roman" pitchFamily="18" charset="0"/>
                <a:ea typeface="+mn-ea"/>
                <a:cs typeface="Times New Roman" pitchFamily="18" charset="0"/>
              </a:rPr>
              <a:t>This problem occur when retrieval transaction run concurrently with an update transaction. can not occur if retrieval transaction is performed before or after the update transaction.</a:t>
            </a:r>
            <a:endParaRPr lang="en-US" sz="2400" dirty="0">
              <a:solidFill>
                <a:schemeClr val="accent2">
                  <a:lumMod val="60000"/>
                  <a:lumOff val="40000"/>
                </a:schemeClr>
              </a:solidFill>
              <a:latin typeface="Times New Roman" pitchFamily="18" charset="0"/>
              <a:ea typeface="+mn-ea"/>
              <a:cs typeface="Times New Roman" pitchFamily="18"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6238927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38275" y="1146175"/>
            <a:ext cx="7165975" cy="698500"/>
          </a:xfrm>
        </p:spPr>
        <p:txBody>
          <a:bodyPr/>
          <a:lstStyle/>
          <a:p>
            <a:pPr eaLnBrk="1" hangingPunct="1"/>
            <a:r>
              <a:rPr lang="en-US" sz="3100" smtClean="0"/>
              <a:t>Distributed Deadlock Detection</a:t>
            </a:r>
          </a:p>
        </p:txBody>
      </p:sp>
      <p:sp>
        <p:nvSpPr>
          <p:cNvPr id="22531" name="Rectangle 4"/>
          <p:cNvSpPr>
            <a:spLocks noChangeArrowheads="1"/>
          </p:cNvSpPr>
          <p:nvPr/>
        </p:nvSpPr>
        <p:spPr bwMode="auto">
          <a:xfrm>
            <a:off x="1116013" y="2060575"/>
            <a:ext cx="741680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Obermarck’s Path-Pushing Algorithm</a:t>
            </a:r>
            <a:endParaRPr lang="en-US" sz="2400">
              <a:solidFill>
                <a:schemeClr val="tx2"/>
              </a:solidFill>
            </a:endParaRPr>
          </a:p>
        </p:txBody>
      </p:sp>
      <p:sp>
        <p:nvSpPr>
          <p:cNvPr id="22532" name="Rectangle 5"/>
          <p:cNvSpPr>
            <a:spLocks noChangeArrowheads="1"/>
          </p:cNvSpPr>
          <p:nvPr/>
        </p:nvSpPr>
        <p:spPr bwMode="auto">
          <a:xfrm>
            <a:off x="1547813" y="2590800"/>
            <a:ext cx="5545137"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Individual Sites maintain local WFG</a:t>
            </a:r>
          </a:p>
        </p:txBody>
      </p:sp>
      <p:sp>
        <p:nvSpPr>
          <p:cNvPr id="22533" name="Rectangle 7"/>
          <p:cNvSpPr>
            <a:spLocks noChangeArrowheads="1"/>
          </p:cNvSpPr>
          <p:nvPr/>
        </p:nvSpPr>
        <p:spPr bwMode="auto">
          <a:xfrm>
            <a:off x="1563688" y="3071813"/>
            <a:ext cx="5545137"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A virtual node ‘x’ exists at each site.</a:t>
            </a:r>
          </a:p>
        </p:txBody>
      </p:sp>
      <p:sp>
        <p:nvSpPr>
          <p:cNvPr id="22534" name="Rectangle 8"/>
          <p:cNvSpPr>
            <a:spLocks noChangeArrowheads="1"/>
          </p:cNvSpPr>
          <p:nvPr/>
        </p:nvSpPr>
        <p:spPr bwMode="auto">
          <a:xfrm>
            <a:off x="1579563" y="3533775"/>
            <a:ext cx="601662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Node ‘x’ represents external processes.</a:t>
            </a:r>
          </a:p>
        </p:txBody>
      </p:sp>
      <p:sp>
        <p:nvSpPr>
          <p:cNvPr id="22535" name="Rectangle 10"/>
          <p:cNvSpPr>
            <a:spLocks noChangeArrowheads="1"/>
          </p:cNvSpPr>
          <p:nvPr/>
        </p:nvSpPr>
        <p:spPr bwMode="auto">
          <a:xfrm>
            <a:off x="1905000" y="4038600"/>
            <a:ext cx="5545138"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b="1">
                <a:solidFill>
                  <a:schemeClr val="tx2"/>
                </a:solidFill>
              </a:rPr>
              <a:t>Detection Process</a:t>
            </a:r>
          </a:p>
        </p:txBody>
      </p:sp>
      <p:sp>
        <p:nvSpPr>
          <p:cNvPr id="22536" name="Rectangle 11"/>
          <p:cNvSpPr>
            <a:spLocks noChangeArrowheads="1"/>
          </p:cNvSpPr>
          <p:nvPr/>
        </p:nvSpPr>
        <p:spPr bwMode="auto">
          <a:xfrm>
            <a:off x="2347913" y="4476750"/>
            <a:ext cx="5545137" cy="719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400" u="sng">
                <a:solidFill>
                  <a:schemeClr val="tx2"/>
                </a:solidFill>
              </a:rPr>
              <a:t>Case 1</a:t>
            </a:r>
            <a:r>
              <a:rPr lang="en-US" sz="2400">
                <a:solidFill>
                  <a:schemeClr val="tx2"/>
                </a:solidFill>
              </a:rPr>
              <a:t>: If Site S</a:t>
            </a:r>
            <a:r>
              <a:rPr lang="en-US" sz="2400" baseline="-25000">
                <a:solidFill>
                  <a:schemeClr val="tx2"/>
                </a:solidFill>
              </a:rPr>
              <a:t>n </a:t>
            </a:r>
            <a:r>
              <a:rPr lang="en-US" sz="2400">
                <a:solidFill>
                  <a:schemeClr val="tx2"/>
                </a:solidFill>
              </a:rPr>
              <a:t>finds a cycle not involving ‘x’ -&gt; Deadlock exists.</a:t>
            </a:r>
            <a:endParaRPr lang="en-US" sz="2400" baseline="-25000">
              <a:solidFill>
                <a:schemeClr val="tx2"/>
              </a:solidFill>
            </a:endParaRPr>
          </a:p>
        </p:txBody>
      </p:sp>
      <p:sp>
        <p:nvSpPr>
          <p:cNvPr id="22537" name="Rectangle 13"/>
          <p:cNvSpPr>
            <a:spLocks noChangeArrowheads="1"/>
          </p:cNvSpPr>
          <p:nvPr/>
        </p:nvSpPr>
        <p:spPr bwMode="auto">
          <a:xfrm>
            <a:off x="2328863" y="5257800"/>
            <a:ext cx="5545137" cy="719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400" u="sng">
                <a:solidFill>
                  <a:schemeClr val="tx2"/>
                </a:solidFill>
              </a:rPr>
              <a:t>Case 2</a:t>
            </a:r>
            <a:r>
              <a:rPr lang="en-US" sz="2400">
                <a:solidFill>
                  <a:schemeClr val="tx2"/>
                </a:solidFill>
              </a:rPr>
              <a:t>: If Site S</a:t>
            </a:r>
            <a:r>
              <a:rPr lang="en-US" sz="2400" baseline="-25000">
                <a:solidFill>
                  <a:schemeClr val="tx2"/>
                </a:solidFill>
              </a:rPr>
              <a:t>n </a:t>
            </a:r>
            <a:r>
              <a:rPr lang="en-US" sz="2400">
                <a:solidFill>
                  <a:schemeClr val="tx2"/>
                </a:solidFill>
              </a:rPr>
              <a:t>finds a cycle involving ‘x’ -&gt; Deadlock possible.</a:t>
            </a:r>
            <a:endParaRPr lang="en-US" sz="2400" baseline="-25000">
              <a:solidFill>
                <a:schemeClr val="tx2"/>
              </a:solidFill>
            </a:endParaRPr>
          </a:p>
        </p:txBody>
      </p:sp>
      <p:sp>
        <p:nvSpPr>
          <p:cNvPr id="22538" name="Rectangle 14"/>
          <p:cNvSpPr>
            <a:spLocks noChangeArrowheads="1"/>
          </p:cNvSpPr>
          <p:nvPr/>
        </p:nvSpPr>
        <p:spPr bwMode="auto">
          <a:xfrm>
            <a:off x="6324600" y="6124575"/>
            <a:ext cx="15113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pPr>
            <a:r>
              <a:rPr lang="en-US" sz="1800" b="1">
                <a:solidFill>
                  <a:srgbClr val="CC3300"/>
                </a:solidFill>
              </a:rPr>
              <a:t>Contd…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90</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03387720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1371600" y="2465388"/>
            <a:ext cx="7391400" cy="1084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Site S</a:t>
            </a:r>
            <a:r>
              <a:rPr lang="en-US" sz="2400" baseline="-25000">
                <a:solidFill>
                  <a:schemeClr val="tx2"/>
                </a:solidFill>
              </a:rPr>
              <a:t>n </a:t>
            </a:r>
            <a:r>
              <a:rPr lang="en-US" sz="2400">
                <a:solidFill>
                  <a:schemeClr val="tx2"/>
                </a:solidFill>
              </a:rPr>
              <a:t>sends a message containing its detected cycles to other sites. All sites receive the message, update their WFG and re-evaluate the graph.</a:t>
            </a:r>
            <a:endParaRPr lang="en-US" sz="2400" baseline="-25000">
              <a:solidFill>
                <a:schemeClr val="tx2"/>
              </a:solidFill>
            </a:endParaRPr>
          </a:p>
        </p:txBody>
      </p:sp>
      <p:sp>
        <p:nvSpPr>
          <p:cNvPr id="23555" name="Rectangle 5"/>
          <p:cNvSpPr>
            <a:spLocks noChangeArrowheads="1"/>
          </p:cNvSpPr>
          <p:nvPr/>
        </p:nvSpPr>
        <p:spPr bwMode="auto">
          <a:xfrm>
            <a:off x="1143000" y="2000250"/>
            <a:ext cx="2317750"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a:solidFill>
                  <a:schemeClr val="tx2"/>
                </a:solidFill>
              </a:rPr>
              <a:t>If Case 2 -&gt;</a:t>
            </a:r>
            <a:endParaRPr lang="en-US" sz="2400" baseline="-25000">
              <a:solidFill>
                <a:schemeClr val="tx2"/>
              </a:solidFill>
            </a:endParaRPr>
          </a:p>
        </p:txBody>
      </p:sp>
      <p:sp>
        <p:nvSpPr>
          <p:cNvPr id="23556" name="Rectangle 8"/>
          <p:cNvSpPr>
            <a:spLocks noChangeArrowheads="1"/>
          </p:cNvSpPr>
          <p:nvPr/>
        </p:nvSpPr>
        <p:spPr bwMode="auto">
          <a:xfrm>
            <a:off x="1416050" y="3603625"/>
            <a:ext cx="6065838"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Consider Site S</a:t>
            </a:r>
            <a:r>
              <a:rPr lang="en-US" sz="2400" baseline="-25000">
                <a:solidFill>
                  <a:schemeClr val="tx2"/>
                </a:solidFill>
              </a:rPr>
              <a:t>j</a:t>
            </a:r>
            <a:r>
              <a:rPr lang="en-US" sz="2400">
                <a:solidFill>
                  <a:schemeClr val="tx2"/>
                </a:solidFill>
              </a:rPr>
              <a:t> receives the message:</a:t>
            </a:r>
            <a:endParaRPr lang="en-US" sz="2400" baseline="-25000">
              <a:solidFill>
                <a:schemeClr val="tx2"/>
              </a:solidFill>
            </a:endParaRPr>
          </a:p>
        </p:txBody>
      </p:sp>
      <p:sp>
        <p:nvSpPr>
          <p:cNvPr id="23557" name="Rectangle 10"/>
          <p:cNvSpPr>
            <a:spLocks noChangeArrowheads="1"/>
          </p:cNvSpPr>
          <p:nvPr/>
        </p:nvSpPr>
        <p:spPr bwMode="auto">
          <a:xfrm>
            <a:off x="1905000" y="4051300"/>
            <a:ext cx="701040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400">
                <a:solidFill>
                  <a:schemeClr val="tx2"/>
                </a:solidFill>
              </a:rPr>
              <a:t>Site S</a:t>
            </a:r>
            <a:r>
              <a:rPr lang="en-US" sz="2400" baseline="-25000">
                <a:solidFill>
                  <a:schemeClr val="tx2"/>
                </a:solidFill>
              </a:rPr>
              <a:t>j</a:t>
            </a:r>
            <a:r>
              <a:rPr lang="en-US" sz="2400">
                <a:solidFill>
                  <a:schemeClr val="tx2"/>
                </a:solidFill>
              </a:rPr>
              <a:t> checks for local cycles. If cycle found not involving ‘x’ (of S</a:t>
            </a:r>
            <a:r>
              <a:rPr lang="en-US" sz="2400" baseline="-25000">
                <a:solidFill>
                  <a:schemeClr val="tx2"/>
                </a:solidFill>
              </a:rPr>
              <a:t>j</a:t>
            </a:r>
            <a:r>
              <a:rPr lang="en-US" sz="2400">
                <a:solidFill>
                  <a:schemeClr val="tx2"/>
                </a:solidFill>
              </a:rPr>
              <a:t>) -&gt; Deadlock exists.</a:t>
            </a:r>
            <a:endParaRPr lang="en-US" sz="2400" baseline="-25000">
              <a:solidFill>
                <a:schemeClr val="tx2"/>
              </a:solidFill>
            </a:endParaRPr>
          </a:p>
        </p:txBody>
      </p:sp>
      <p:sp>
        <p:nvSpPr>
          <p:cNvPr id="23558" name="Rectangle 11"/>
          <p:cNvSpPr>
            <a:spLocks noChangeArrowheads="1"/>
          </p:cNvSpPr>
          <p:nvPr/>
        </p:nvSpPr>
        <p:spPr bwMode="auto">
          <a:xfrm>
            <a:off x="1906588" y="4856163"/>
            <a:ext cx="6338887" cy="59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400">
                <a:solidFill>
                  <a:schemeClr val="tx2"/>
                </a:solidFill>
              </a:rPr>
              <a:t>If site S</a:t>
            </a:r>
            <a:r>
              <a:rPr lang="en-US" sz="2400" baseline="-25000">
                <a:solidFill>
                  <a:schemeClr val="tx2"/>
                </a:solidFill>
              </a:rPr>
              <a:t>j</a:t>
            </a:r>
            <a:r>
              <a:rPr lang="en-US" sz="2400">
                <a:solidFill>
                  <a:schemeClr val="tx2"/>
                </a:solidFill>
              </a:rPr>
              <a:t> finds cycle involving ‘x’ it forwards the message to other sites.</a:t>
            </a:r>
            <a:endParaRPr lang="en-US" sz="2400" baseline="-25000">
              <a:solidFill>
                <a:schemeClr val="tx2"/>
              </a:solidFill>
            </a:endParaRPr>
          </a:p>
        </p:txBody>
      </p:sp>
      <p:sp>
        <p:nvSpPr>
          <p:cNvPr id="23559" name="Rectangle 12"/>
          <p:cNvSpPr>
            <a:spLocks noChangeArrowheads="1"/>
          </p:cNvSpPr>
          <p:nvPr/>
        </p:nvSpPr>
        <p:spPr bwMode="auto">
          <a:xfrm>
            <a:off x="1290638" y="5680075"/>
            <a:ext cx="5905500"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Process continues till deadlock found.</a:t>
            </a:r>
            <a:endParaRPr lang="en-US" sz="2400" baseline="-25000">
              <a:solidFill>
                <a:schemeClr val="tx2"/>
              </a:solidFill>
            </a:endParaRPr>
          </a:p>
        </p:txBody>
      </p:sp>
      <p:sp>
        <p:nvSpPr>
          <p:cNvPr id="23560" name="Rectangle 15"/>
          <p:cNvSpPr>
            <a:spLocks noChangeArrowheads="1"/>
          </p:cNvSpPr>
          <p:nvPr/>
        </p:nvSpPr>
        <p:spPr bwMode="auto">
          <a:xfrm>
            <a:off x="1246188" y="1341438"/>
            <a:ext cx="6840537"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pPr>
            <a:r>
              <a:rPr lang="en-US" sz="3200">
                <a:solidFill>
                  <a:schemeClr val="tx2"/>
                </a:solidFill>
              </a:rPr>
              <a:t>Obermarck’s Path-Pushing Algorithm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91</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41170793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1438275" y="1295400"/>
            <a:ext cx="5724525" cy="549275"/>
          </a:xfrm>
          <a:noFill/>
        </p:spPr>
        <p:txBody>
          <a:bodyPr>
            <a:normAutofit fontScale="90000"/>
          </a:bodyPr>
          <a:lstStyle/>
          <a:p>
            <a:pPr eaLnBrk="1" hangingPunct="1"/>
            <a:r>
              <a:rPr lang="en-US" sz="3100" smtClean="0"/>
              <a:t>Distributed Deadlock Detection</a:t>
            </a:r>
          </a:p>
        </p:txBody>
      </p:sp>
      <p:sp>
        <p:nvSpPr>
          <p:cNvPr id="24579" name="Rectangle 5"/>
          <p:cNvSpPr>
            <a:spLocks noChangeArrowheads="1"/>
          </p:cNvSpPr>
          <p:nvPr/>
        </p:nvSpPr>
        <p:spPr bwMode="auto">
          <a:xfrm>
            <a:off x="1143000" y="2038350"/>
            <a:ext cx="7504113"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dirty="0" err="1">
                <a:solidFill>
                  <a:schemeClr val="tx2"/>
                </a:solidFill>
              </a:rPr>
              <a:t>Chandy</a:t>
            </a:r>
            <a:r>
              <a:rPr lang="en-US" sz="2400" b="1" dirty="0">
                <a:solidFill>
                  <a:schemeClr val="tx2"/>
                </a:solidFill>
              </a:rPr>
              <a:t>-</a:t>
            </a:r>
            <a:r>
              <a:rPr lang="en-US" sz="2400" b="1" dirty="0" err="1">
                <a:solidFill>
                  <a:schemeClr val="tx2"/>
                </a:solidFill>
              </a:rPr>
              <a:t>Misra</a:t>
            </a:r>
            <a:r>
              <a:rPr lang="en-US" sz="2400" b="1" dirty="0">
                <a:solidFill>
                  <a:schemeClr val="tx2"/>
                </a:solidFill>
              </a:rPr>
              <a:t>-Haas Edge Chasing algorithm.</a:t>
            </a:r>
          </a:p>
        </p:txBody>
      </p:sp>
      <p:sp>
        <p:nvSpPr>
          <p:cNvPr id="24580" name="Rectangle 6"/>
          <p:cNvSpPr>
            <a:spLocks noChangeArrowheads="1"/>
          </p:cNvSpPr>
          <p:nvPr/>
        </p:nvSpPr>
        <p:spPr bwMode="auto">
          <a:xfrm>
            <a:off x="1538288" y="2590800"/>
            <a:ext cx="6834187"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The blocked process sends ‘probe’ message to the resource holding process.</a:t>
            </a:r>
          </a:p>
        </p:txBody>
      </p:sp>
      <p:sp>
        <p:nvSpPr>
          <p:cNvPr id="24581" name="Rectangle 7"/>
          <p:cNvSpPr>
            <a:spLocks noChangeArrowheads="1"/>
          </p:cNvSpPr>
          <p:nvPr/>
        </p:nvSpPr>
        <p:spPr bwMode="auto">
          <a:xfrm>
            <a:off x="1547813" y="3363913"/>
            <a:ext cx="4319587"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‘Probe’ message contains:</a:t>
            </a:r>
          </a:p>
        </p:txBody>
      </p:sp>
      <p:sp>
        <p:nvSpPr>
          <p:cNvPr id="24582" name="Rectangle 8"/>
          <p:cNvSpPr>
            <a:spLocks noChangeArrowheads="1"/>
          </p:cNvSpPr>
          <p:nvPr/>
        </p:nvSpPr>
        <p:spPr bwMode="auto">
          <a:xfrm>
            <a:off x="2124075" y="3763963"/>
            <a:ext cx="3168650" cy="31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000">
                <a:solidFill>
                  <a:schemeClr val="tx2"/>
                </a:solidFill>
              </a:rPr>
              <a:t>ID of blocked process.</a:t>
            </a:r>
          </a:p>
        </p:txBody>
      </p:sp>
      <p:sp>
        <p:nvSpPr>
          <p:cNvPr id="24583" name="Rectangle 9"/>
          <p:cNvSpPr>
            <a:spLocks noChangeArrowheads="1"/>
          </p:cNvSpPr>
          <p:nvPr/>
        </p:nvSpPr>
        <p:spPr bwMode="auto">
          <a:xfrm>
            <a:off x="2124075" y="4040188"/>
            <a:ext cx="4679950" cy="34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000">
                <a:solidFill>
                  <a:schemeClr val="tx2"/>
                </a:solidFill>
              </a:rPr>
              <a:t>ID of process sending the message.</a:t>
            </a:r>
          </a:p>
        </p:txBody>
      </p:sp>
      <p:sp>
        <p:nvSpPr>
          <p:cNvPr id="24584" name="Rectangle 10"/>
          <p:cNvSpPr>
            <a:spLocks noChangeArrowheads="1"/>
          </p:cNvSpPr>
          <p:nvPr/>
        </p:nvSpPr>
        <p:spPr bwMode="auto">
          <a:xfrm>
            <a:off x="2124075" y="4340225"/>
            <a:ext cx="5832475" cy="30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000">
                <a:solidFill>
                  <a:schemeClr val="tx2"/>
                </a:solidFill>
              </a:rPr>
              <a:t>ID of process to which the message was sent.</a:t>
            </a:r>
          </a:p>
        </p:txBody>
      </p:sp>
      <p:sp>
        <p:nvSpPr>
          <p:cNvPr id="24585" name="Rectangle 11"/>
          <p:cNvSpPr>
            <a:spLocks noChangeArrowheads="1"/>
          </p:cNvSpPr>
          <p:nvPr/>
        </p:nvSpPr>
        <p:spPr bwMode="auto">
          <a:xfrm>
            <a:off x="1547813" y="4733925"/>
            <a:ext cx="6986587"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When probe is received by blocked process it forwards it to processes holding the requested resources</a:t>
            </a:r>
            <a:r>
              <a:rPr lang="en-US" sz="2400" dirty="0" smtClean="0">
                <a:solidFill>
                  <a:schemeClr val="tx2"/>
                </a:solidFill>
              </a:rPr>
              <a:t>.</a:t>
            </a:r>
          </a:p>
          <a:p>
            <a:pPr marL="342900" indent="-342900">
              <a:lnSpc>
                <a:spcPct val="90000"/>
              </a:lnSpc>
              <a:spcBef>
                <a:spcPct val="20000"/>
              </a:spcBef>
              <a:buClr>
                <a:schemeClr val="folHlink"/>
              </a:buClr>
              <a:buSzPct val="60000"/>
              <a:buFont typeface="Wingdings" pitchFamily="2" charset="2"/>
              <a:buChar char="Ø"/>
            </a:pPr>
            <a:r>
              <a:rPr lang="en-US" sz="2400" dirty="0">
                <a:solidFill>
                  <a:schemeClr val="tx2"/>
                </a:solidFill>
              </a:rPr>
              <a:t>If Blocked Process receives its own probe -&gt; Deadlock Exists.</a:t>
            </a:r>
          </a:p>
          <a:p>
            <a:pPr marL="342900" indent="-342900" eaLnBrk="1" hangingPunct="1">
              <a:lnSpc>
                <a:spcPct val="90000"/>
              </a:lnSpc>
              <a:spcBef>
                <a:spcPct val="20000"/>
              </a:spcBef>
              <a:buClr>
                <a:schemeClr val="folHlink"/>
              </a:buClr>
              <a:buSzPct val="60000"/>
              <a:buFont typeface="Wingdings" pitchFamily="2" charset="2"/>
              <a:buChar char="Ø"/>
            </a:pPr>
            <a:endParaRPr lang="en-US" sz="2400" dirty="0">
              <a:solidFill>
                <a:schemeClr val="tx2"/>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92</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6339965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Example…</a:t>
            </a:r>
            <a:endParaRPr lang="en-US" dirty="0"/>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pic>
        <p:nvPicPr>
          <p:cNvPr id="6" name="Picture 5"/>
          <p:cNvPicPr>
            <a:picLocks noChangeAspect="1"/>
          </p:cNvPicPr>
          <p:nvPr/>
        </p:nvPicPr>
        <p:blipFill>
          <a:blip r:embed="rId2"/>
          <a:stretch>
            <a:fillRect/>
          </a:stretch>
        </p:blipFill>
        <p:spPr>
          <a:xfrm>
            <a:off x="914400" y="825260"/>
            <a:ext cx="7302605" cy="2919759"/>
          </a:xfrm>
          <a:prstGeom prst="rect">
            <a:avLst/>
          </a:prstGeom>
        </p:spPr>
      </p:pic>
      <p:sp>
        <p:nvSpPr>
          <p:cNvPr id="7" name="TextBox 6"/>
          <p:cNvSpPr txBox="1"/>
          <p:nvPr/>
        </p:nvSpPr>
        <p:spPr>
          <a:xfrm>
            <a:off x="1143000" y="4495800"/>
            <a:ext cx="2895600" cy="1143000"/>
          </a:xfrm>
          <a:prstGeom prst="rect">
            <a:avLst/>
          </a:prstGeom>
          <a:noFill/>
        </p:spPr>
        <p:txBody>
          <a:bodyPr wrap="square" rtlCol="0">
            <a:spAutoFit/>
          </a:bodyPr>
          <a:lstStyle/>
          <a:p>
            <a:endParaRPr lang="en-US" dirty="0"/>
          </a:p>
        </p:txBody>
      </p:sp>
      <p:sp>
        <p:nvSpPr>
          <p:cNvPr id="9" name="Rectangle 2"/>
          <p:cNvSpPr>
            <a:spLocks noChangeArrowheads="1"/>
          </p:cNvSpPr>
          <p:nvPr/>
        </p:nvSpPr>
        <p:spPr bwMode="auto">
          <a:xfrm>
            <a:off x="374904" y="3983027"/>
            <a:ext cx="8540496" cy="2215991"/>
          </a:xfrm>
          <a:prstGeom prst="rect">
            <a:avLst/>
          </a:prstGeom>
          <a:solidFill>
            <a:srgbClr val="C0C0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300" b="1" i="0" u="none" strike="noStrike" cap="none" normalizeH="0" baseline="0" dirty="0" smtClean="0">
                <a:ln>
                  <a:noFill/>
                </a:ln>
                <a:solidFill>
                  <a:srgbClr val="000000"/>
                </a:solidFill>
                <a:effectLst/>
                <a:cs typeface="Times New Roman" panose="02020603050405020304" pitchFamily="18" charset="0"/>
              </a:rPr>
              <a:t>Message Format:</a:t>
            </a:r>
            <a:r>
              <a:rPr kumimoji="0" lang="en-US" altLang="en-US" sz="2300" b="1" i="0" u="none" strike="noStrike" cap="none" normalizeH="0" dirty="0" smtClean="0">
                <a:ln>
                  <a:noFill/>
                </a:ln>
                <a:solidFill>
                  <a:srgbClr val="000000"/>
                </a:solidFill>
                <a:effectLst/>
                <a:cs typeface="Times New Roman" panose="02020603050405020304" pitchFamily="18" charset="0"/>
              </a:rPr>
              <a:t> (Initiator, from, to)</a:t>
            </a:r>
            <a:endParaRPr kumimoji="0" lang="en-US" altLang="en-US" sz="2300" b="1" i="0" u="none" strike="noStrike" cap="none" normalizeH="0" baseline="0" dirty="0" smtClean="0">
              <a:ln>
                <a:noFill/>
              </a:ln>
              <a:solidFill>
                <a:srgbClr val="000000"/>
              </a:solidFill>
              <a:effectLs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300" b="0" i="0" u="none" strike="noStrike" cap="none" normalizeH="0" baseline="0" dirty="0" smtClean="0">
                <a:ln>
                  <a:noFill/>
                </a:ln>
                <a:solidFill>
                  <a:srgbClr val="000000"/>
                </a:solidFill>
                <a:effectLst/>
                <a:cs typeface="Times New Roman" panose="02020603050405020304" pitchFamily="18" charset="0"/>
              </a:rPr>
              <a:t>In this case </a:t>
            </a:r>
            <a:r>
              <a:rPr kumimoji="0" lang="en-US" altLang="en-US" sz="2300" b="1" i="0" u="none" strike="noStrike" cap="none" normalizeH="0" baseline="0" dirty="0" smtClean="0">
                <a:ln>
                  <a:noFill/>
                </a:ln>
                <a:solidFill>
                  <a:srgbClr val="000000"/>
                </a:solidFill>
                <a:effectLst/>
                <a:cs typeface="Times New Roman" panose="02020603050405020304" pitchFamily="18" charset="0"/>
              </a:rPr>
              <a:t>P1</a:t>
            </a:r>
            <a:r>
              <a:rPr kumimoji="0" lang="en-US" altLang="en-US" sz="2300" b="0" i="0" u="none" strike="noStrike" cap="none" normalizeH="0" baseline="0" dirty="0" smtClean="0">
                <a:ln>
                  <a:noFill/>
                </a:ln>
                <a:solidFill>
                  <a:srgbClr val="000000"/>
                </a:solidFill>
                <a:effectLst/>
                <a:cs typeface="Times New Roman" panose="02020603050405020304" pitchFamily="18" charset="0"/>
              </a:rPr>
              <a:t> initiates the probe message, so that all the messages shown have </a:t>
            </a:r>
            <a:r>
              <a:rPr kumimoji="0" lang="en-US" altLang="en-US" sz="2300" b="1" i="0" u="none" strike="noStrike" cap="none" normalizeH="0" baseline="0" dirty="0" smtClean="0">
                <a:ln>
                  <a:noFill/>
                </a:ln>
                <a:solidFill>
                  <a:srgbClr val="000000"/>
                </a:solidFill>
                <a:effectLst/>
                <a:cs typeface="Times New Roman" panose="02020603050405020304" pitchFamily="18" charset="0"/>
              </a:rPr>
              <a:t>P1</a:t>
            </a:r>
            <a:r>
              <a:rPr kumimoji="0" lang="en-US" altLang="en-US" sz="2300" b="0" i="0" u="none" strike="noStrike" cap="none" normalizeH="0" baseline="0" dirty="0" smtClean="0">
                <a:ln>
                  <a:noFill/>
                </a:ln>
                <a:solidFill>
                  <a:srgbClr val="000000"/>
                </a:solidFill>
                <a:effectLst/>
                <a:cs typeface="Times New Roman" panose="02020603050405020304" pitchFamily="18" charset="0"/>
              </a:rPr>
              <a:t> as the initiator.</a:t>
            </a:r>
          </a:p>
          <a:p>
            <a:pPr marL="3429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300" b="0" i="0" u="none" strike="noStrike" cap="none" normalizeH="0" baseline="0" dirty="0" smtClean="0">
                <a:ln>
                  <a:noFill/>
                </a:ln>
                <a:solidFill>
                  <a:srgbClr val="000000"/>
                </a:solidFill>
                <a:effectLst/>
                <a:cs typeface="Times New Roman" panose="02020603050405020304" pitchFamily="18" charset="0"/>
              </a:rPr>
              <a:t>When the probe message is received by process </a:t>
            </a:r>
            <a:r>
              <a:rPr kumimoji="0" lang="en-US" altLang="en-US" sz="2300" b="1" i="0" u="none" strike="noStrike" cap="none" normalizeH="0" baseline="0" dirty="0" smtClean="0">
                <a:ln>
                  <a:noFill/>
                </a:ln>
                <a:solidFill>
                  <a:srgbClr val="000000"/>
                </a:solidFill>
                <a:effectLst/>
                <a:cs typeface="Times New Roman" panose="02020603050405020304" pitchFamily="18" charset="0"/>
              </a:rPr>
              <a:t>P3</a:t>
            </a:r>
            <a:r>
              <a:rPr kumimoji="0" lang="en-US" altLang="en-US" sz="2300" b="0" i="0" u="none" strike="noStrike" cap="none" normalizeH="0" baseline="0" dirty="0" smtClean="0">
                <a:ln>
                  <a:noFill/>
                </a:ln>
                <a:solidFill>
                  <a:srgbClr val="000000"/>
                </a:solidFill>
                <a:effectLst/>
                <a:cs typeface="Times New Roman" panose="02020603050405020304" pitchFamily="18" charset="0"/>
              </a:rPr>
              <a:t>, it modifies it and sends it to</a:t>
            </a:r>
            <a:r>
              <a:rPr kumimoji="0" lang="en-US" altLang="en-US" sz="2300" b="0" i="0" u="none" strike="noStrike" cap="none" normalizeH="0" dirty="0" smtClean="0">
                <a:ln>
                  <a:noFill/>
                </a:ln>
                <a:solidFill>
                  <a:srgbClr val="000000"/>
                </a:solidFill>
                <a:effectLst/>
                <a:cs typeface="Times New Roman" panose="02020603050405020304" pitchFamily="18" charset="0"/>
              </a:rPr>
              <a:t> </a:t>
            </a:r>
            <a:r>
              <a:rPr kumimoji="0" lang="en-US" altLang="en-US" sz="2300" b="0" i="0" u="none" strike="noStrike" cap="none" normalizeH="0" baseline="0" dirty="0" smtClean="0">
                <a:ln>
                  <a:noFill/>
                </a:ln>
                <a:solidFill>
                  <a:srgbClr val="000000"/>
                </a:solidFill>
                <a:effectLst/>
                <a:cs typeface="Times New Roman" panose="02020603050405020304" pitchFamily="18" charset="0"/>
              </a:rPr>
              <a:t>two more processes.</a:t>
            </a:r>
          </a:p>
          <a:p>
            <a:pPr marL="3429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300" b="0" i="0" u="none" strike="noStrike" cap="none" normalizeH="0" baseline="0" dirty="0" smtClean="0">
                <a:ln>
                  <a:noFill/>
                </a:ln>
                <a:solidFill>
                  <a:srgbClr val="000000"/>
                </a:solidFill>
                <a:effectLst/>
                <a:cs typeface="Times New Roman" panose="02020603050405020304" pitchFamily="18" charset="0"/>
              </a:rPr>
              <a:t>Eventually, the probe message returns to process </a:t>
            </a:r>
            <a:r>
              <a:rPr kumimoji="0" lang="en-US" altLang="en-US" sz="2300" b="1" i="0" u="none" strike="noStrike" cap="none" normalizeH="0" baseline="0" dirty="0" smtClean="0">
                <a:ln>
                  <a:noFill/>
                </a:ln>
                <a:solidFill>
                  <a:srgbClr val="000000"/>
                </a:solidFill>
                <a:effectLst/>
                <a:cs typeface="Times New Roman" panose="02020603050405020304" pitchFamily="18" charset="0"/>
              </a:rPr>
              <a:t>P1</a:t>
            </a:r>
            <a:r>
              <a:rPr kumimoji="0" lang="en-US" altLang="en-US" sz="2300" b="0" i="0" u="none" strike="noStrike" cap="none" normalizeH="0" baseline="0" dirty="0" smtClean="0">
                <a:ln>
                  <a:noFill/>
                </a:ln>
                <a:solidFill>
                  <a:srgbClr val="000000"/>
                </a:solidFill>
                <a:effectLst/>
                <a:cs typeface="Times New Roman" panose="02020603050405020304" pitchFamily="18" charset="0"/>
              </a:rPr>
              <a:t>. </a:t>
            </a:r>
            <a:r>
              <a:rPr kumimoji="0" lang="en-US" altLang="en-US" sz="2300" b="1" i="0" u="none" strike="noStrike" cap="none" normalizeH="0" baseline="0" dirty="0" smtClean="0">
                <a:ln>
                  <a:noFill/>
                </a:ln>
                <a:solidFill>
                  <a:srgbClr val="000000"/>
                </a:solidFill>
                <a:effectLst/>
                <a:cs typeface="Times New Roman" panose="02020603050405020304" pitchFamily="18" charset="0"/>
              </a:rPr>
              <a:t>Deadlock!</a:t>
            </a:r>
            <a:endParaRPr kumimoji="0" lang="en-US" altLang="en-US" sz="23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9756109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1331913" y="1196975"/>
            <a:ext cx="5983287" cy="698500"/>
          </a:xfrm>
          <a:noFill/>
        </p:spPr>
        <p:txBody>
          <a:bodyPr/>
          <a:lstStyle/>
          <a:p>
            <a:pPr eaLnBrk="1" hangingPunct="1"/>
            <a:r>
              <a:rPr lang="en-US" sz="3100" smtClean="0"/>
              <a:t>Hierarchical Deadlock Detection</a:t>
            </a:r>
          </a:p>
        </p:txBody>
      </p:sp>
      <p:sp>
        <p:nvSpPr>
          <p:cNvPr id="25603" name="Rectangle 5"/>
          <p:cNvSpPr>
            <a:spLocks noChangeArrowheads="1"/>
          </p:cNvSpPr>
          <p:nvPr/>
        </p:nvSpPr>
        <p:spPr bwMode="auto">
          <a:xfrm>
            <a:off x="1039813" y="2057400"/>
            <a:ext cx="5513387"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Menasce-Muntz Algorithm</a:t>
            </a:r>
            <a:endParaRPr lang="en-US" sz="2400">
              <a:solidFill>
                <a:schemeClr val="tx2"/>
              </a:solidFill>
            </a:endParaRPr>
          </a:p>
        </p:txBody>
      </p:sp>
      <p:sp>
        <p:nvSpPr>
          <p:cNvPr id="25604" name="Rectangle 6"/>
          <p:cNvSpPr>
            <a:spLocks noChangeArrowheads="1"/>
          </p:cNvSpPr>
          <p:nvPr/>
        </p:nvSpPr>
        <p:spPr bwMode="auto">
          <a:xfrm>
            <a:off x="1516063" y="2636838"/>
            <a:ext cx="691197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Sites (controllers) organized in a tree structure.</a:t>
            </a:r>
          </a:p>
        </p:txBody>
      </p:sp>
      <p:sp>
        <p:nvSpPr>
          <p:cNvPr id="25605" name="Rectangle 7"/>
          <p:cNvSpPr>
            <a:spLocks noChangeArrowheads="1"/>
          </p:cNvSpPr>
          <p:nvPr/>
        </p:nvSpPr>
        <p:spPr bwMode="auto">
          <a:xfrm>
            <a:off x="1851025" y="3141663"/>
            <a:ext cx="5545138"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400">
                <a:solidFill>
                  <a:schemeClr val="tx2"/>
                </a:solidFill>
              </a:rPr>
              <a:t>Leaf controllers manage local WFG.</a:t>
            </a:r>
          </a:p>
        </p:txBody>
      </p:sp>
      <p:sp>
        <p:nvSpPr>
          <p:cNvPr id="25606" name="Rectangle 8"/>
          <p:cNvSpPr>
            <a:spLocks noChangeArrowheads="1"/>
          </p:cNvSpPr>
          <p:nvPr/>
        </p:nvSpPr>
        <p:spPr bwMode="auto">
          <a:xfrm>
            <a:off x="1835150" y="3643313"/>
            <a:ext cx="6769100"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400">
                <a:solidFill>
                  <a:schemeClr val="tx2"/>
                </a:solidFill>
              </a:rPr>
              <a:t>Upper controllers handle Deadlock Detection.</a:t>
            </a:r>
          </a:p>
        </p:txBody>
      </p:sp>
      <p:sp>
        <p:nvSpPr>
          <p:cNvPr id="25607" name="Rectangle 9"/>
          <p:cNvSpPr>
            <a:spLocks noChangeArrowheads="1"/>
          </p:cNvSpPr>
          <p:nvPr/>
        </p:nvSpPr>
        <p:spPr bwMode="auto">
          <a:xfrm>
            <a:off x="2149475" y="4132263"/>
            <a:ext cx="6567488" cy="1081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v"/>
            </a:pPr>
            <a:r>
              <a:rPr lang="en-US" sz="2400">
                <a:solidFill>
                  <a:schemeClr val="tx2"/>
                </a:solidFill>
              </a:rPr>
              <a:t>Each Parent node maintains a Global WFG, union of WFG’s of its children. Deadlock detected for its children.</a:t>
            </a:r>
          </a:p>
        </p:txBody>
      </p:sp>
      <p:sp>
        <p:nvSpPr>
          <p:cNvPr id="25608" name="Rectangle 11"/>
          <p:cNvSpPr>
            <a:spLocks noChangeArrowheads="1"/>
          </p:cNvSpPr>
          <p:nvPr/>
        </p:nvSpPr>
        <p:spPr bwMode="auto">
          <a:xfrm>
            <a:off x="1866900" y="5300663"/>
            <a:ext cx="6769100"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400">
                <a:solidFill>
                  <a:schemeClr val="tx2"/>
                </a:solidFill>
              </a:rPr>
              <a:t>Changes propagated upwards in the tree.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94</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7635246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116013" y="1981200"/>
            <a:ext cx="543718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Tx/>
              <a:buChar char="•"/>
            </a:pPr>
            <a:r>
              <a:rPr lang="en-US" sz="2400" b="1">
                <a:solidFill>
                  <a:schemeClr val="tx2"/>
                </a:solidFill>
              </a:rPr>
              <a:t>Ho-Ramamoorthy’s Algorithm</a:t>
            </a:r>
            <a:endParaRPr lang="en-US" sz="2400">
              <a:solidFill>
                <a:schemeClr val="tx2"/>
              </a:solidFill>
            </a:endParaRPr>
          </a:p>
        </p:txBody>
      </p:sp>
      <p:sp>
        <p:nvSpPr>
          <p:cNvPr id="26627" name="Rectangle 5"/>
          <p:cNvSpPr>
            <a:spLocks noGrp="1" noChangeArrowheads="1"/>
          </p:cNvSpPr>
          <p:nvPr>
            <p:ph type="title"/>
          </p:nvPr>
        </p:nvSpPr>
        <p:spPr>
          <a:xfrm>
            <a:off x="1331913" y="1371600"/>
            <a:ext cx="5830887" cy="492125"/>
          </a:xfrm>
          <a:noFill/>
        </p:spPr>
        <p:txBody>
          <a:bodyPr>
            <a:normAutofit fontScale="90000"/>
          </a:bodyPr>
          <a:lstStyle/>
          <a:p>
            <a:pPr eaLnBrk="1" hangingPunct="1"/>
            <a:r>
              <a:rPr lang="en-US" sz="3100" smtClean="0"/>
              <a:t>Hierarchical Deadlock Detection</a:t>
            </a:r>
          </a:p>
        </p:txBody>
      </p:sp>
      <p:sp>
        <p:nvSpPr>
          <p:cNvPr id="26628" name="Rectangle 6"/>
          <p:cNvSpPr>
            <a:spLocks noChangeArrowheads="1"/>
          </p:cNvSpPr>
          <p:nvPr/>
        </p:nvSpPr>
        <p:spPr bwMode="auto">
          <a:xfrm>
            <a:off x="1476375" y="2420938"/>
            <a:ext cx="507682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dirty="0">
                <a:solidFill>
                  <a:schemeClr val="tx2"/>
                </a:solidFill>
              </a:rPr>
              <a:t>Sites grouped into clusters.</a:t>
            </a:r>
          </a:p>
        </p:txBody>
      </p:sp>
      <p:sp>
        <p:nvSpPr>
          <p:cNvPr id="26629" name="Rectangle 7"/>
          <p:cNvSpPr>
            <a:spLocks noChangeArrowheads="1"/>
          </p:cNvSpPr>
          <p:nvPr/>
        </p:nvSpPr>
        <p:spPr bwMode="auto">
          <a:xfrm>
            <a:off x="1476375" y="2820988"/>
            <a:ext cx="712787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Periodically 1 site chosen as central control site:</a:t>
            </a:r>
          </a:p>
        </p:txBody>
      </p:sp>
      <p:sp>
        <p:nvSpPr>
          <p:cNvPr id="26630" name="Rectangle 8"/>
          <p:cNvSpPr>
            <a:spLocks noChangeArrowheads="1"/>
          </p:cNvSpPr>
          <p:nvPr/>
        </p:nvSpPr>
        <p:spPr bwMode="auto">
          <a:xfrm>
            <a:off x="1836738" y="3157538"/>
            <a:ext cx="6407150" cy="649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400">
                <a:solidFill>
                  <a:schemeClr val="tx2"/>
                </a:solidFill>
              </a:rPr>
              <a:t>Central control site chooses controls site for other clusters.</a:t>
            </a:r>
          </a:p>
        </p:txBody>
      </p:sp>
      <p:sp>
        <p:nvSpPr>
          <p:cNvPr id="26631" name="Rectangle 9"/>
          <p:cNvSpPr>
            <a:spLocks noChangeArrowheads="1"/>
          </p:cNvSpPr>
          <p:nvPr/>
        </p:nvSpPr>
        <p:spPr bwMode="auto">
          <a:xfrm>
            <a:off x="1476375" y="3860800"/>
            <a:ext cx="6911975"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Control site for each cluster collects the status graph there:</a:t>
            </a:r>
          </a:p>
        </p:txBody>
      </p:sp>
      <p:sp>
        <p:nvSpPr>
          <p:cNvPr id="26632" name="Rectangle 10"/>
          <p:cNvSpPr>
            <a:spLocks noChangeArrowheads="1"/>
          </p:cNvSpPr>
          <p:nvPr/>
        </p:nvSpPr>
        <p:spPr bwMode="auto">
          <a:xfrm>
            <a:off x="1852613" y="4508500"/>
            <a:ext cx="6407150"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ü"/>
            </a:pPr>
            <a:r>
              <a:rPr lang="en-US" sz="2400">
                <a:solidFill>
                  <a:schemeClr val="tx2"/>
                </a:solidFill>
              </a:rPr>
              <a:t>Ho-Ramamoorthy’s 1-phase algorithm centralized DD algorithm used.</a:t>
            </a:r>
          </a:p>
        </p:txBody>
      </p:sp>
      <p:sp>
        <p:nvSpPr>
          <p:cNvPr id="26633" name="Rectangle 11"/>
          <p:cNvSpPr>
            <a:spLocks noChangeArrowheads="1"/>
          </p:cNvSpPr>
          <p:nvPr/>
        </p:nvSpPr>
        <p:spPr bwMode="auto">
          <a:xfrm>
            <a:off x="1476375" y="5229225"/>
            <a:ext cx="7416800"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280" tIns="43640" rIns="87280" bIns="43640"/>
          <a:lstStyle/>
          <a:p>
            <a:pPr marL="342900" indent="-342900" eaLnBrk="1" hangingPunct="1">
              <a:lnSpc>
                <a:spcPct val="90000"/>
              </a:lnSpc>
              <a:spcBef>
                <a:spcPct val="20000"/>
              </a:spcBef>
              <a:buClr>
                <a:schemeClr val="folHlink"/>
              </a:buClr>
              <a:buSzPct val="60000"/>
              <a:buFont typeface="Wingdings" pitchFamily="2" charset="2"/>
              <a:buChar char="Ø"/>
            </a:pPr>
            <a:r>
              <a:rPr lang="en-US" sz="2400">
                <a:solidFill>
                  <a:schemeClr val="tx2"/>
                </a:solidFill>
              </a:rPr>
              <a:t>All control sites forward status report to Central Control site which combines the WFG and performs cycle search.</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95</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9524380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3D6970-3AC5-473D-A3C1-F270AF40A21A}" type="slidenum">
              <a:rPr lang="en-US" altLang="en-US"/>
              <a:pPr/>
              <a:t>96</a:t>
            </a:fld>
            <a:endParaRPr lang="en-US" altLang="en-US"/>
          </a:p>
        </p:txBody>
      </p:sp>
      <p:sp>
        <p:nvSpPr>
          <p:cNvPr id="13314" name="Rectangle 2"/>
          <p:cNvSpPr>
            <a:spLocks noGrp="1" noChangeArrowheads="1"/>
          </p:cNvSpPr>
          <p:nvPr>
            <p:ph type="title"/>
          </p:nvPr>
        </p:nvSpPr>
        <p:spPr>
          <a:xfrm>
            <a:off x="228600" y="0"/>
            <a:ext cx="8610600" cy="762000"/>
          </a:xfrm>
        </p:spPr>
        <p:txBody>
          <a:bodyPr>
            <a:normAutofit/>
          </a:bodyPr>
          <a:lstStyle/>
          <a:p>
            <a:r>
              <a:rPr lang="en-US" altLang="en-US" sz="2800" b="1" dirty="0"/>
              <a:t>Deadlock in message communication</a:t>
            </a:r>
            <a:endParaRPr lang="en-US" altLang="en-US" sz="2800" b="1" dirty="0">
              <a:cs typeface="Times New Roman" panose="02020603050405020304" pitchFamily="18" charset="0"/>
            </a:endParaRPr>
          </a:p>
        </p:txBody>
      </p:sp>
      <p:sp>
        <p:nvSpPr>
          <p:cNvPr id="13315" name="Rectangle 3"/>
          <p:cNvSpPr>
            <a:spLocks noGrp="1" noChangeArrowheads="1"/>
          </p:cNvSpPr>
          <p:nvPr>
            <p:ph type="body" idx="1"/>
          </p:nvPr>
        </p:nvSpPr>
        <p:spPr>
          <a:xfrm>
            <a:off x="228600" y="838200"/>
            <a:ext cx="8686800" cy="5410200"/>
          </a:xfrm>
        </p:spPr>
        <p:txBody>
          <a:bodyPr/>
          <a:lstStyle/>
          <a:p>
            <a:pPr>
              <a:tabLst>
                <a:tab pos="2968625" algn="l"/>
              </a:tabLst>
            </a:pPr>
            <a:r>
              <a:rPr lang="en-US" altLang="en-US" sz="2300" b="1" dirty="0"/>
              <a:t>Mutual Waiting</a:t>
            </a:r>
          </a:p>
          <a:p>
            <a:pPr lvl="1">
              <a:tabLst>
                <a:tab pos="2968625" algn="l"/>
              </a:tabLst>
            </a:pPr>
            <a:r>
              <a:rPr lang="en-US" altLang="en-US" sz="2300" dirty="0"/>
              <a:t>Deadlock conditions</a:t>
            </a:r>
          </a:p>
          <a:p>
            <a:pPr lvl="2">
              <a:tabLst>
                <a:tab pos="2968625" algn="l"/>
              </a:tabLst>
            </a:pPr>
            <a:r>
              <a:rPr lang="en-US" altLang="en-US" sz="2300" dirty="0"/>
              <a:t>Each of a group of processes is waiting for a message from another member of the </a:t>
            </a:r>
            <a:r>
              <a:rPr lang="en-US" altLang="en-US" sz="2300" dirty="0" smtClean="0"/>
              <a:t>group </a:t>
            </a:r>
            <a:r>
              <a:rPr lang="en-US" altLang="en-US" sz="2300" dirty="0"/>
              <a:t> </a:t>
            </a:r>
            <a:r>
              <a:rPr lang="en-US" altLang="en-US" sz="2300" dirty="0" smtClean="0"/>
              <a:t>and here </a:t>
            </a:r>
            <a:r>
              <a:rPr lang="en-US" altLang="en-US" sz="2300" dirty="0"/>
              <a:t>are no messages in transit</a:t>
            </a:r>
          </a:p>
          <a:p>
            <a:pPr lvl="1">
              <a:tabLst>
                <a:tab pos="2968625" algn="l"/>
              </a:tabLst>
            </a:pPr>
            <a:r>
              <a:rPr lang="en-US" altLang="en-US" sz="2300" dirty="0"/>
              <a:t>Concepts</a:t>
            </a:r>
          </a:p>
          <a:p>
            <a:pPr lvl="2">
              <a:tabLst>
                <a:tab pos="2968625" algn="l"/>
              </a:tabLst>
            </a:pPr>
            <a:r>
              <a:rPr lang="en-US" altLang="en-US" sz="2300" dirty="0"/>
              <a:t>Dependence set </a:t>
            </a:r>
            <a:r>
              <a:rPr lang="en-US" altLang="en-US" sz="2300" i="1" dirty="0"/>
              <a:t>(DS) </a:t>
            </a:r>
            <a:r>
              <a:rPr lang="en-US" altLang="en-US" sz="2300" dirty="0"/>
              <a:t>of process </a:t>
            </a:r>
            <a:r>
              <a:rPr lang="en-US" altLang="en-US" sz="2300" i="1" dirty="0"/>
              <a:t>Pi</a:t>
            </a:r>
            <a:r>
              <a:rPr lang="en-US" altLang="en-US" sz="2300" dirty="0"/>
              <a:t> is the set of all processes from which </a:t>
            </a:r>
            <a:r>
              <a:rPr lang="en-US" altLang="en-US" sz="2300" i="1" dirty="0"/>
              <a:t>Pi</a:t>
            </a:r>
            <a:r>
              <a:rPr lang="en-US" altLang="en-US" sz="2300" dirty="0"/>
              <a:t> is expecting a message</a:t>
            </a:r>
          </a:p>
          <a:p>
            <a:pPr lvl="2">
              <a:tabLst>
                <a:tab pos="2968625" algn="l"/>
              </a:tabLst>
            </a:pPr>
            <a:r>
              <a:rPr lang="en-US" altLang="en-US" sz="2300" i="1" dirty="0"/>
              <a:t>Pi</a:t>
            </a:r>
            <a:r>
              <a:rPr lang="en-US" altLang="en-US" sz="2300" dirty="0"/>
              <a:t> can proceed when any of the expected messages arrive</a:t>
            </a:r>
          </a:p>
          <a:p>
            <a:pPr lvl="2">
              <a:tabLst>
                <a:tab pos="2968625" algn="l"/>
              </a:tabLst>
            </a:pPr>
            <a:r>
              <a:rPr lang="en-US" altLang="en-US" sz="2300" dirty="0"/>
              <a:t>Deadlock in a set </a:t>
            </a:r>
            <a:r>
              <a:rPr lang="en-US" altLang="en-US" sz="2300" i="1" dirty="0"/>
              <a:t>S</a:t>
            </a:r>
            <a:r>
              <a:rPr lang="en-US" altLang="en-US" sz="2300" dirty="0"/>
              <a:t> of processes</a:t>
            </a:r>
          </a:p>
          <a:p>
            <a:pPr lvl="3">
              <a:tabLst>
                <a:tab pos="2968625" algn="l"/>
              </a:tabLst>
            </a:pPr>
            <a:r>
              <a:rPr lang="en-US" altLang="en-US" sz="2300" dirty="0"/>
              <a:t>All processes in</a:t>
            </a:r>
            <a:r>
              <a:rPr lang="en-US" altLang="en-US" sz="2300" i="1" dirty="0"/>
              <a:t> S </a:t>
            </a:r>
            <a:r>
              <a:rPr lang="en-US" altLang="en-US" sz="2300" dirty="0"/>
              <a:t>are stopped, waiting for messages</a:t>
            </a:r>
          </a:p>
          <a:p>
            <a:pPr lvl="3">
              <a:tabLst>
                <a:tab pos="2968625" algn="l"/>
              </a:tabLst>
            </a:pPr>
            <a:r>
              <a:rPr lang="en-US" altLang="en-US" sz="2300" i="1" dirty="0"/>
              <a:t>S</a:t>
            </a:r>
            <a:r>
              <a:rPr lang="en-US" altLang="en-US" sz="2300" dirty="0"/>
              <a:t> contains the dependence set of all processes in </a:t>
            </a:r>
            <a:r>
              <a:rPr lang="en-US" altLang="en-US" sz="2300" i="1" dirty="0"/>
              <a:t>S</a:t>
            </a:r>
          </a:p>
          <a:p>
            <a:pPr lvl="3">
              <a:tabLst>
                <a:tab pos="2968625" algn="l"/>
              </a:tabLst>
            </a:pPr>
            <a:r>
              <a:rPr lang="en-US" altLang="en-US" sz="2300" dirty="0"/>
              <a:t>No messages are in transit between processes in </a:t>
            </a:r>
            <a:r>
              <a:rPr lang="en-US" altLang="en-US" sz="2300" i="1" dirty="0"/>
              <a:t>S</a:t>
            </a:r>
            <a:endParaRPr lang="en-US" altLang="en-US" sz="2300" dirty="0"/>
          </a:p>
          <a:p>
            <a:pPr>
              <a:buFontTx/>
              <a:buNone/>
              <a:tabLst>
                <a:tab pos="2968625" algn="l"/>
              </a:tabLst>
            </a:pPr>
            <a:endParaRPr lang="en-US" altLang="en-US" sz="1800" dirty="0"/>
          </a:p>
        </p:txBody>
      </p:sp>
      <p:sp>
        <p:nvSpPr>
          <p:cNvPr id="3" name="Footer Placeholder 2"/>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50637684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smtClean="0"/>
              <a:t>Distributed System(DS)</a:t>
            </a:r>
            <a:endParaRPr lang="en-US" altLang="en-US"/>
          </a:p>
        </p:txBody>
      </p:sp>
      <p:sp>
        <p:nvSpPr>
          <p:cNvPr id="6" name="Slide Number Placeholder 5"/>
          <p:cNvSpPr>
            <a:spLocks noGrp="1"/>
          </p:cNvSpPr>
          <p:nvPr>
            <p:ph type="sldNum" sz="quarter" idx="12"/>
          </p:nvPr>
        </p:nvSpPr>
        <p:spPr/>
        <p:txBody>
          <a:bodyPr/>
          <a:lstStyle/>
          <a:p>
            <a:fld id="{58FFCF14-1B63-4E32-9FEE-E045796CE2AE}" type="slidenum">
              <a:rPr lang="en-US" altLang="en-US"/>
              <a:pPr/>
              <a:t>97</a:t>
            </a:fld>
            <a:endParaRPr lang="en-US" altLang="en-US"/>
          </a:p>
        </p:txBody>
      </p:sp>
      <p:sp>
        <p:nvSpPr>
          <p:cNvPr id="24578" name="Rectangle 2"/>
          <p:cNvSpPr>
            <a:spLocks noGrp="1" noChangeArrowheads="1"/>
          </p:cNvSpPr>
          <p:nvPr>
            <p:ph type="title"/>
          </p:nvPr>
        </p:nvSpPr>
        <p:spPr>
          <a:xfrm>
            <a:off x="228600" y="0"/>
            <a:ext cx="8610600" cy="457200"/>
          </a:xfrm>
        </p:spPr>
        <p:txBody>
          <a:bodyPr>
            <a:normAutofit fontScale="90000"/>
          </a:bodyPr>
          <a:lstStyle/>
          <a:p>
            <a:pPr>
              <a:lnSpc>
                <a:spcPct val="90000"/>
              </a:lnSpc>
              <a:tabLst>
                <a:tab pos="2968625" algn="l"/>
              </a:tabLst>
            </a:pPr>
            <a:r>
              <a:rPr lang="en-US" altLang="en-US" sz="2400" b="1" dirty="0"/>
              <a:t>Mutual Waiting (cont.)</a:t>
            </a:r>
          </a:p>
        </p:txBody>
      </p:sp>
      <p:sp>
        <p:nvSpPr>
          <p:cNvPr id="24579" name="Rectangle 3"/>
          <p:cNvSpPr>
            <a:spLocks noGrp="1" noChangeArrowheads="1"/>
          </p:cNvSpPr>
          <p:nvPr>
            <p:ph type="body" idx="1"/>
          </p:nvPr>
        </p:nvSpPr>
        <p:spPr>
          <a:xfrm>
            <a:off x="228600" y="457200"/>
            <a:ext cx="8686800" cy="7239000"/>
          </a:xfrm>
        </p:spPr>
        <p:txBody>
          <a:bodyPr>
            <a:noAutofit/>
          </a:bodyPr>
          <a:lstStyle/>
          <a:p>
            <a:pPr lvl="1">
              <a:lnSpc>
                <a:spcPct val="90000"/>
              </a:lnSpc>
              <a:tabLst>
                <a:tab pos="2968625" algn="l"/>
              </a:tabLst>
            </a:pPr>
            <a:r>
              <a:rPr lang="en-US" altLang="en-US" sz="2000" dirty="0" smtClean="0"/>
              <a:t>Resource </a:t>
            </a:r>
            <a:r>
              <a:rPr lang="en-US" altLang="en-US" sz="2000" dirty="0"/>
              <a:t>deadlock vs. message deadlock</a:t>
            </a:r>
          </a:p>
          <a:p>
            <a:pPr lvl="2">
              <a:lnSpc>
                <a:spcPct val="90000"/>
              </a:lnSpc>
              <a:tabLst>
                <a:tab pos="2968625" algn="l"/>
              </a:tabLst>
            </a:pPr>
            <a:r>
              <a:rPr lang="en-US" altLang="en-US" dirty="0"/>
              <a:t>Resource deadlock</a:t>
            </a:r>
          </a:p>
          <a:p>
            <a:pPr lvl="3">
              <a:lnSpc>
                <a:spcPct val="90000"/>
              </a:lnSpc>
              <a:tabLst>
                <a:tab pos="2968625" algn="l"/>
              </a:tabLst>
            </a:pPr>
            <a:r>
              <a:rPr lang="en-US" altLang="en-US" dirty="0"/>
              <a:t>A deadlock exists if there is a cycle in the WFG</a:t>
            </a:r>
          </a:p>
          <a:p>
            <a:pPr lvl="3">
              <a:lnSpc>
                <a:spcPct val="90000"/>
              </a:lnSpc>
              <a:tabLst>
                <a:tab pos="2968625" algn="l"/>
              </a:tabLst>
            </a:pPr>
            <a:r>
              <a:rPr lang="en-US" altLang="en-US" dirty="0"/>
              <a:t>A process </a:t>
            </a:r>
            <a:r>
              <a:rPr lang="en-US" altLang="en-US" i="1" dirty="0"/>
              <a:t>Pi</a:t>
            </a:r>
            <a:r>
              <a:rPr lang="en-US" altLang="en-US" dirty="0"/>
              <a:t> is dependent on process </a:t>
            </a:r>
            <a:r>
              <a:rPr lang="en-US" altLang="en-US" i="1" dirty="0" err="1"/>
              <a:t>Pj</a:t>
            </a:r>
            <a:r>
              <a:rPr lang="en-US" altLang="en-US" dirty="0"/>
              <a:t> if </a:t>
            </a:r>
            <a:r>
              <a:rPr lang="en-US" altLang="en-US" i="1" dirty="0" err="1"/>
              <a:t>Pj</a:t>
            </a:r>
            <a:r>
              <a:rPr lang="en-US" altLang="en-US" dirty="0"/>
              <a:t> holds a resource that </a:t>
            </a:r>
            <a:r>
              <a:rPr lang="en-US" altLang="en-US" i="1" dirty="0"/>
              <a:t>Pi</a:t>
            </a:r>
            <a:r>
              <a:rPr lang="en-US" altLang="en-US" dirty="0"/>
              <a:t> needs</a:t>
            </a:r>
          </a:p>
          <a:p>
            <a:pPr lvl="2">
              <a:lnSpc>
                <a:spcPct val="90000"/>
              </a:lnSpc>
              <a:tabLst>
                <a:tab pos="2968625" algn="l"/>
              </a:tabLst>
            </a:pPr>
            <a:r>
              <a:rPr lang="en-US" altLang="en-US" dirty="0"/>
              <a:t>Message deadlock</a:t>
            </a:r>
          </a:p>
          <a:p>
            <a:pPr lvl="3">
              <a:lnSpc>
                <a:spcPct val="90000"/>
              </a:lnSpc>
              <a:tabLst>
                <a:tab pos="2968625" algn="l"/>
              </a:tabLst>
            </a:pPr>
            <a:r>
              <a:rPr lang="en-US" altLang="en-US" dirty="0"/>
              <a:t>All successors </a:t>
            </a:r>
            <a:r>
              <a:rPr lang="en-US" altLang="en-US" i="1" dirty="0" err="1"/>
              <a:t>Pj</a:t>
            </a:r>
            <a:r>
              <a:rPr lang="en-US" altLang="en-US" dirty="0"/>
              <a:t> of a process </a:t>
            </a:r>
            <a:r>
              <a:rPr lang="en-US" altLang="en-US" i="1" dirty="0"/>
              <a:t>Pi</a:t>
            </a:r>
            <a:r>
              <a:rPr lang="en-US" altLang="en-US" dirty="0"/>
              <a:t> in </a:t>
            </a:r>
            <a:r>
              <a:rPr lang="en-US" altLang="en-US" i="1" dirty="0"/>
              <a:t>S</a:t>
            </a:r>
            <a:r>
              <a:rPr lang="en-US" altLang="en-US" dirty="0"/>
              <a:t> are also in </a:t>
            </a:r>
            <a:r>
              <a:rPr lang="en-US" altLang="en-US" i="1" dirty="0"/>
              <a:t>S</a:t>
            </a:r>
            <a:endParaRPr lang="en-US" altLang="en-US" dirty="0"/>
          </a:p>
          <a:p>
            <a:pPr lvl="1">
              <a:lnSpc>
                <a:spcPct val="90000"/>
              </a:lnSpc>
              <a:tabLst>
                <a:tab pos="2968625" algn="l"/>
              </a:tabLst>
            </a:pPr>
            <a:r>
              <a:rPr lang="en-US" altLang="en-US" sz="2000" dirty="0"/>
              <a:t>Example</a:t>
            </a:r>
          </a:p>
          <a:p>
            <a:pPr lvl="2">
              <a:lnSpc>
                <a:spcPct val="90000"/>
              </a:lnSpc>
              <a:tabLst>
                <a:tab pos="2968625" algn="l"/>
              </a:tabLst>
            </a:pPr>
            <a:r>
              <a:rPr lang="en-US" altLang="en-US" dirty="0"/>
              <a:t>Fig. 14.16a</a:t>
            </a:r>
          </a:p>
          <a:p>
            <a:pPr lvl="3">
              <a:lnSpc>
                <a:spcPct val="90000"/>
              </a:lnSpc>
              <a:tabLst>
                <a:tab pos="2968625" algn="l"/>
              </a:tabLst>
            </a:pPr>
            <a:r>
              <a:rPr lang="en-US" altLang="en-US" i="1" dirty="0"/>
              <a:t>P1</a:t>
            </a:r>
            <a:r>
              <a:rPr lang="en-US" altLang="en-US" dirty="0"/>
              <a:t> is waiting for a message from either </a:t>
            </a:r>
            <a:r>
              <a:rPr lang="en-US" altLang="en-US" i="1" dirty="0"/>
              <a:t>P2</a:t>
            </a:r>
            <a:r>
              <a:rPr lang="en-US" altLang="en-US" dirty="0"/>
              <a:t> or </a:t>
            </a:r>
            <a:r>
              <a:rPr lang="en-US" altLang="en-US" i="1" dirty="0"/>
              <a:t>P5</a:t>
            </a:r>
          </a:p>
          <a:p>
            <a:pPr lvl="3">
              <a:lnSpc>
                <a:spcPct val="90000"/>
              </a:lnSpc>
              <a:tabLst>
                <a:tab pos="2968625" algn="l"/>
              </a:tabLst>
            </a:pPr>
            <a:r>
              <a:rPr lang="en-US" altLang="en-US" i="1" dirty="0"/>
              <a:t>P5</a:t>
            </a:r>
            <a:r>
              <a:rPr lang="en-US" altLang="en-US" dirty="0"/>
              <a:t> is not waiting for any message; sends a message to P1, which is released</a:t>
            </a:r>
          </a:p>
          <a:p>
            <a:pPr lvl="3">
              <a:lnSpc>
                <a:spcPct val="90000"/>
              </a:lnSpc>
              <a:tabLst>
                <a:tab pos="2968625" algn="l"/>
              </a:tabLst>
            </a:pPr>
            <a:r>
              <a:rPr lang="en-US" altLang="en-US" dirty="0"/>
              <a:t>Links </a:t>
            </a:r>
            <a:r>
              <a:rPr lang="en-US" altLang="en-US" i="1" dirty="0"/>
              <a:t>(P1, P5)</a:t>
            </a:r>
            <a:r>
              <a:rPr lang="en-US" altLang="en-US" dirty="0"/>
              <a:t> and </a:t>
            </a:r>
            <a:r>
              <a:rPr lang="en-US" altLang="en-US" i="1" dirty="0"/>
              <a:t>(P1, P2)</a:t>
            </a:r>
            <a:r>
              <a:rPr lang="en-US" altLang="en-US" dirty="0"/>
              <a:t> are removed</a:t>
            </a:r>
          </a:p>
          <a:p>
            <a:pPr lvl="3">
              <a:lnSpc>
                <a:spcPct val="90000"/>
              </a:lnSpc>
              <a:tabLst>
                <a:tab pos="2968625" algn="l"/>
              </a:tabLst>
            </a:pPr>
            <a:r>
              <a:rPr lang="en-US" altLang="en-US" dirty="0"/>
              <a:t>No deadlock</a:t>
            </a:r>
          </a:p>
          <a:p>
            <a:pPr lvl="2">
              <a:lnSpc>
                <a:spcPct val="90000"/>
              </a:lnSpc>
              <a:tabLst>
                <a:tab pos="2968625" algn="l"/>
              </a:tabLst>
            </a:pPr>
            <a:r>
              <a:rPr lang="en-US" altLang="en-US" dirty="0"/>
              <a:t>Fig. 14.16b</a:t>
            </a:r>
          </a:p>
          <a:p>
            <a:pPr lvl="3">
              <a:lnSpc>
                <a:spcPct val="90000"/>
              </a:lnSpc>
              <a:tabLst>
                <a:tab pos="2968625" algn="l"/>
              </a:tabLst>
            </a:pPr>
            <a:r>
              <a:rPr lang="en-US" altLang="en-US" i="1" dirty="0"/>
              <a:t>P5</a:t>
            </a:r>
            <a:r>
              <a:rPr lang="en-US" altLang="en-US" dirty="0"/>
              <a:t> is now waiting for a message from </a:t>
            </a:r>
            <a:r>
              <a:rPr lang="en-US" altLang="en-US" i="1" dirty="0"/>
              <a:t>P2</a:t>
            </a:r>
          </a:p>
          <a:p>
            <a:pPr lvl="3">
              <a:lnSpc>
                <a:spcPct val="90000"/>
              </a:lnSpc>
              <a:tabLst>
                <a:tab pos="2968625" algn="l"/>
              </a:tabLst>
            </a:pPr>
            <a:r>
              <a:rPr lang="en-US" altLang="en-US" i="1" dirty="0"/>
              <a:t>P2</a:t>
            </a:r>
            <a:r>
              <a:rPr lang="en-US" altLang="en-US" dirty="0"/>
              <a:t> is waiting for a message from </a:t>
            </a:r>
            <a:r>
              <a:rPr lang="en-US" altLang="en-US" i="1" dirty="0"/>
              <a:t>P3</a:t>
            </a:r>
          </a:p>
          <a:p>
            <a:pPr lvl="3">
              <a:lnSpc>
                <a:spcPct val="90000"/>
              </a:lnSpc>
              <a:tabLst>
                <a:tab pos="2968625" algn="l"/>
              </a:tabLst>
            </a:pPr>
            <a:r>
              <a:rPr lang="en-US" altLang="en-US" i="1" dirty="0"/>
              <a:t>P3</a:t>
            </a:r>
            <a:r>
              <a:rPr lang="en-US" altLang="en-US" dirty="0"/>
              <a:t> is waiting for a message from </a:t>
            </a:r>
            <a:r>
              <a:rPr lang="en-US" altLang="en-US" i="1" dirty="0"/>
              <a:t>P1</a:t>
            </a:r>
          </a:p>
          <a:p>
            <a:pPr lvl="3">
              <a:lnSpc>
                <a:spcPct val="90000"/>
              </a:lnSpc>
              <a:tabLst>
                <a:tab pos="2968625" algn="l"/>
              </a:tabLst>
            </a:pPr>
            <a:r>
              <a:rPr lang="en-US" altLang="en-US" i="1" dirty="0"/>
              <a:t>P1</a:t>
            </a:r>
            <a:r>
              <a:rPr lang="en-US" altLang="en-US" dirty="0"/>
              <a:t> is waiting for a message from </a:t>
            </a:r>
            <a:r>
              <a:rPr lang="en-US" altLang="en-US" i="1" dirty="0"/>
              <a:t>P2</a:t>
            </a:r>
          </a:p>
          <a:p>
            <a:pPr lvl="3">
              <a:lnSpc>
                <a:spcPct val="90000"/>
              </a:lnSpc>
              <a:tabLst>
                <a:tab pos="2968625" algn="l"/>
              </a:tabLst>
            </a:pPr>
            <a:r>
              <a:rPr lang="en-US" altLang="en-US" dirty="0"/>
              <a:t>Deadlock</a:t>
            </a:r>
          </a:p>
          <a:p>
            <a:pPr lvl="1">
              <a:lnSpc>
                <a:spcPct val="90000"/>
              </a:lnSpc>
              <a:tabLst>
                <a:tab pos="2968625" algn="l"/>
              </a:tabLst>
            </a:pPr>
            <a:r>
              <a:rPr lang="en-US" altLang="en-US" sz="2000" dirty="0"/>
              <a:t>Solution: prevention or detection</a:t>
            </a:r>
          </a:p>
          <a:p>
            <a:pPr lvl="3">
              <a:lnSpc>
                <a:spcPct val="90000"/>
              </a:lnSpc>
              <a:tabLst>
                <a:tab pos="2968625" algn="l"/>
              </a:tabLst>
            </a:pPr>
            <a:endParaRPr lang="en-US" altLang="en-US" dirty="0"/>
          </a:p>
        </p:txBody>
      </p:sp>
    </p:spTree>
    <p:extLst>
      <p:ext uri="{BB962C8B-B14F-4D97-AF65-F5344CB8AC3E}">
        <p14:creationId xmlns:p14="http://schemas.microsoft.com/office/powerpoint/2010/main" val="295937039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smtClean="0"/>
              <a:t>Distributed System(DS)</a:t>
            </a:r>
            <a:endParaRPr lang="en-US" altLang="en-US"/>
          </a:p>
        </p:txBody>
      </p:sp>
      <p:sp>
        <p:nvSpPr>
          <p:cNvPr id="6" name="Slide Number Placeholder 5"/>
          <p:cNvSpPr>
            <a:spLocks noGrp="1"/>
          </p:cNvSpPr>
          <p:nvPr>
            <p:ph type="sldNum" sz="quarter" idx="12"/>
          </p:nvPr>
        </p:nvSpPr>
        <p:spPr/>
        <p:txBody>
          <a:bodyPr/>
          <a:lstStyle/>
          <a:p>
            <a:fld id="{766EC617-80ED-4114-B808-9A2E899F8B0A}" type="slidenum">
              <a:rPr lang="en-US" altLang="en-US"/>
              <a:pPr/>
              <a:t>98</a:t>
            </a:fld>
            <a:endParaRPr lang="en-US" altLang="en-US"/>
          </a:p>
        </p:txBody>
      </p:sp>
      <p:sp>
        <p:nvSpPr>
          <p:cNvPr id="14338" name="Rectangle 2"/>
          <p:cNvSpPr>
            <a:spLocks noGrp="1" noChangeArrowheads="1"/>
          </p:cNvSpPr>
          <p:nvPr>
            <p:ph type="title"/>
          </p:nvPr>
        </p:nvSpPr>
        <p:spPr>
          <a:xfrm>
            <a:off x="146304" y="681038"/>
            <a:ext cx="8610600" cy="381000"/>
          </a:xfrm>
        </p:spPr>
        <p:txBody>
          <a:bodyPr>
            <a:normAutofit fontScale="90000"/>
          </a:bodyPr>
          <a:lstStyle/>
          <a:p>
            <a:r>
              <a:rPr lang="en-US" altLang="en-US" sz="2400" b="1" dirty="0"/>
              <a:t>Deadlock in message communication: Mutual waiting (cont.)</a:t>
            </a:r>
            <a:endParaRPr lang="en-US" altLang="en-US" sz="2400" b="1" dirty="0">
              <a:cs typeface="Times New Roman" panose="02020603050405020304" pitchFamily="18" charset="0"/>
            </a:endParaRPr>
          </a:p>
        </p:txBody>
      </p:sp>
      <p:pic>
        <p:nvPicPr>
          <p:cNvPr id="14340" name="Picture 4" descr="E:\14-Distributed\14_16.jpg"/>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0" y="1785938"/>
            <a:ext cx="7696200" cy="34718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379467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smtClean="0"/>
              <a:t>Distributed System(DS)</a:t>
            </a:r>
            <a:endParaRPr lang="en-US" altLang="en-US"/>
          </a:p>
        </p:txBody>
      </p:sp>
      <p:sp>
        <p:nvSpPr>
          <p:cNvPr id="7" name="Slide Number Placeholder 5"/>
          <p:cNvSpPr>
            <a:spLocks noGrp="1"/>
          </p:cNvSpPr>
          <p:nvPr>
            <p:ph type="sldNum" sz="quarter" idx="12"/>
          </p:nvPr>
        </p:nvSpPr>
        <p:spPr/>
        <p:txBody>
          <a:bodyPr/>
          <a:lstStyle/>
          <a:p>
            <a:fld id="{D97740C3-28DC-4AE7-AE28-2C65C36F47B0}" type="slidenum">
              <a:rPr lang="en-US" altLang="en-US"/>
              <a:pPr/>
              <a:t>99</a:t>
            </a:fld>
            <a:endParaRPr lang="en-US" altLang="en-US"/>
          </a:p>
        </p:txBody>
      </p:sp>
      <p:sp>
        <p:nvSpPr>
          <p:cNvPr id="15362" name="Rectangle 2"/>
          <p:cNvSpPr>
            <a:spLocks noGrp="1" noChangeArrowheads="1"/>
          </p:cNvSpPr>
          <p:nvPr>
            <p:ph type="title"/>
          </p:nvPr>
        </p:nvSpPr>
        <p:spPr>
          <a:xfrm>
            <a:off x="228600" y="0"/>
            <a:ext cx="8610600" cy="762000"/>
          </a:xfrm>
        </p:spPr>
        <p:txBody>
          <a:bodyPr/>
          <a:lstStyle/>
          <a:p>
            <a:r>
              <a:rPr lang="en-US" altLang="en-US" sz="2400" b="1" dirty="0"/>
              <a:t>Deadlock in message communication</a:t>
            </a:r>
            <a:endParaRPr lang="en-US" altLang="en-US" sz="2400" b="1" dirty="0">
              <a:cs typeface="Times New Roman" panose="02020603050405020304" pitchFamily="18" charset="0"/>
            </a:endParaRPr>
          </a:p>
        </p:txBody>
      </p:sp>
      <p:sp>
        <p:nvSpPr>
          <p:cNvPr id="15363" name="Rectangle 3"/>
          <p:cNvSpPr>
            <a:spLocks noGrp="1" noChangeArrowheads="1"/>
          </p:cNvSpPr>
          <p:nvPr>
            <p:ph type="body" idx="1"/>
          </p:nvPr>
        </p:nvSpPr>
        <p:spPr>
          <a:xfrm>
            <a:off x="228600" y="838200"/>
            <a:ext cx="8915400" cy="5562600"/>
          </a:xfrm>
        </p:spPr>
        <p:txBody>
          <a:bodyPr>
            <a:normAutofit lnSpcReduction="10000"/>
          </a:bodyPr>
          <a:lstStyle/>
          <a:p>
            <a:pPr marL="609600" indent="-609600">
              <a:lnSpc>
                <a:spcPct val="90000"/>
              </a:lnSpc>
              <a:tabLst>
                <a:tab pos="2968625" algn="l"/>
              </a:tabLst>
            </a:pPr>
            <a:r>
              <a:rPr lang="en-US" altLang="en-US" sz="2400" b="1" dirty="0"/>
              <a:t>Unavailability of Message Buffers</a:t>
            </a:r>
          </a:p>
          <a:p>
            <a:pPr marL="990600" lvl="1" indent="-533400">
              <a:lnSpc>
                <a:spcPct val="90000"/>
              </a:lnSpc>
              <a:tabLst>
                <a:tab pos="2968625" algn="l"/>
              </a:tabLst>
            </a:pPr>
            <a:r>
              <a:rPr lang="en-US" altLang="en-US" sz="2200" dirty="0"/>
              <a:t>Deadlock can occur in the allocation of buffers for the storage of messages in transit (Example: packet-switching data networks)</a:t>
            </a:r>
          </a:p>
          <a:p>
            <a:pPr marL="990600" lvl="1" indent="-533400">
              <a:lnSpc>
                <a:spcPct val="90000"/>
              </a:lnSpc>
              <a:buFontTx/>
              <a:buAutoNum type="arabicPeriod"/>
              <a:tabLst>
                <a:tab pos="2968625" algn="l"/>
              </a:tabLst>
            </a:pPr>
            <a:r>
              <a:rPr lang="en-US" altLang="en-US" sz="2200" dirty="0"/>
              <a:t>Direct store-and-forward deadlock</a:t>
            </a:r>
          </a:p>
          <a:p>
            <a:pPr marL="1371600" lvl="2" indent="-457200">
              <a:lnSpc>
                <a:spcPct val="90000"/>
              </a:lnSpc>
              <a:tabLst>
                <a:tab pos="2968625" algn="l"/>
              </a:tabLst>
            </a:pPr>
            <a:r>
              <a:rPr lang="en-US" altLang="en-US" dirty="0"/>
              <a:t>Example:</a:t>
            </a:r>
          </a:p>
          <a:p>
            <a:pPr marL="1752600" lvl="3" indent="-381000">
              <a:lnSpc>
                <a:spcPct val="90000"/>
              </a:lnSpc>
              <a:tabLst>
                <a:tab pos="2968625" algn="l"/>
              </a:tabLst>
            </a:pPr>
            <a:r>
              <a:rPr lang="en-US" altLang="en-US" dirty="0"/>
              <a:t>Two packet switching nodes, each using a common buffer pool from which buffers are assigned to packets on demand</a:t>
            </a:r>
          </a:p>
          <a:p>
            <a:pPr marL="1752600" lvl="3" indent="-381000">
              <a:lnSpc>
                <a:spcPct val="90000"/>
              </a:lnSpc>
              <a:tabLst>
                <a:tab pos="2968625" algn="l"/>
              </a:tabLst>
            </a:pPr>
            <a:r>
              <a:rPr lang="en-US" altLang="en-US" dirty="0"/>
              <a:t>Buffer space for A is filled with packets destined for B</a:t>
            </a:r>
          </a:p>
          <a:p>
            <a:pPr marL="1752600" lvl="3" indent="-381000">
              <a:lnSpc>
                <a:spcPct val="90000"/>
              </a:lnSpc>
              <a:tabLst>
                <a:tab pos="2968625" algn="l"/>
              </a:tabLst>
            </a:pPr>
            <a:r>
              <a:rPr lang="en-US" altLang="en-US" dirty="0"/>
              <a:t>Buffer space for B is filled with packets destined for A</a:t>
            </a:r>
          </a:p>
          <a:p>
            <a:pPr marL="1752600" lvl="3" indent="-381000">
              <a:lnSpc>
                <a:spcPct val="90000"/>
              </a:lnSpc>
              <a:tabLst>
                <a:tab pos="2968625" algn="l"/>
              </a:tabLst>
            </a:pPr>
            <a:r>
              <a:rPr lang="en-US" altLang="en-US" dirty="0"/>
              <a:t>Neither node can transmit or receive packets: deadlock</a:t>
            </a:r>
          </a:p>
          <a:p>
            <a:pPr marL="1752600" lvl="3" indent="-381000">
              <a:lnSpc>
                <a:spcPct val="90000"/>
              </a:lnSpc>
              <a:tabLst>
                <a:tab pos="2968625" algn="l"/>
              </a:tabLst>
            </a:pPr>
            <a:endParaRPr lang="en-US" altLang="en-US" sz="1600" dirty="0"/>
          </a:p>
          <a:p>
            <a:pPr marL="1752600" lvl="3" indent="-381000">
              <a:lnSpc>
                <a:spcPct val="90000"/>
              </a:lnSpc>
              <a:tabLst>
                <a:tab pos="2968625" algn="l"/>
              </a:tabLst>
            </a:pPr>
            <a:endParaRPr lang="en-US" altLang="en-US" sz="1600" dirty="0"/>
          </a:p>
          <a:p>
            <a:pPr marL="1752600" lvl="3" indent="-381000">
              <a:lnSpc>
                <a:spcPct val="90000"/>
              </a:lnSpc>
              <a:tabLst>
                <a:tab pos="2968625" algn="l"/>
              </a:tabLst>
            </a:pPr>
            <a:endParaRPr lang="en-US" altLang="en-US" sz="1600" dirty="0"/>
          </a:p>
          <a:p>
            <a:pPr marL="1752600" lvl="3" indent="-381000">
              <a:lnSpc>
                <a:spcPct val="90000"/>
              </a:lnSpc>
              <a:tabLst>
                <a:tab pos="2968625" algn="l"/>
              </a:tabLst>
            </a:pPr>
            <a:endParaRPr lang="en-US" altLang="en-US" sz="1600" dirty="0"/>
          </a:p>
          <a:p>
            <a:pPr marL="1752600" lvl="3" indent="-381000">
              <a:lnSpc>
                <a:spcPct val="90000"/>
              </a:lnSpc>
              <a:tabLst>
                <a:tab pos="2968625" algn="l"/>
              </a:tabLst>
            </a:pPr>
            <a:endParaRPr lang="en-US" altLang="en-US" sz="1600" dirty="0"/>
          </a:p>
          <a:p>
            <a:pPr marL="1752600" lvl="3" indent="-381000">
              <a:lnSpc>
                <a:spcPct val="90000"/>
              </a:lnSpc>
              <a:tabLst>
                <a:tab pos="2968625" algn="l"/>
              </a:tabLst>
            </a:pPr>
            <a:endParaRPr lang="en-US" altLang="en-US" sz="1600" dirty="0"/>
          </a:p>
          <a:p>
            <a:pPr marL="1371600" lvl="2" indent="-457200">
              <a:lnSpc>
                <a:spcPct val="90000"/>
              </a:lnSpc>
              <a:tabLst>
                <a:tab pos="2968625" algn="l"/>
              </a:tabLst>
            </a:pPr>
            <a:endParaRPr lang="en-US" altLang="en-US" sz="1600" dirty="0"/>
          </a:p>
          <a:p>
            <a:pPr marL="1371600" lvl="2" indent="-457200">
              <a:lnSpc>
                <a:spcPct val="90000"/>
              </a:lnSpc>
              <a:tabLst>
                <a:tab pos="2968625" algn="l"/>
              </a:tabLst>
            </a:pPr>
            <a:endParaRPr lang="en-US" altLang="en-US" sz="1600" dirty="0"/>
          </a:p>
          <a:p>
            <a:pPr marL="1371600" lvl="2" indent="-457200">
              <a:lnSpc>
                <a:spcPct val="90000"/>
              </a:lnSpc>
              <a:tabLst>
                <a:tab pos="2968625" algn="l"/>
              </a:tabLst>
            </a:pPr>
            <a:r>
              <a:rPr lang="en-US" altLang="en-US" sz="1800" dirty="0"/>
              <a:t>Solution: Use separate buffers, one for each link</a:t>
            </a:r>
          </a:p>
        </p:txBody>
      </p:sp>
      <p:pic>
        <p:nvPicPr>
          <p:cNvPr id="15364" name="Picture 4" descr="E:\14-Distributed\14_17.jpg"/>
          <p:cNvPicPr>
            <a:picLocks noChangeAspect="1" noChangeArrowheads="1"/>
          </p:cNvPicPr>
          <p:nvPr/>
        </p:nvPicPr>
        <p:blipFill>
          <a:blip r:embed="rId2">
            <a:extLst>
              <a:ext uri="{28A0092B-C50C-407E-A947-70E740481C1C}">
                <a14:useLocalDpi xmlns:a14="http://schemas.microsoft.com/office/drawing/2010/main" val="0"/>
              </a:ext>
            </a:extLst>
          </a:blip>
          <a:srcRect b="70589"/>
          <a:stretch>
            <a:fillRect/>
          </a:stretch>
        </p:blipFill>
        <p:spPr bwMode="auto">
          <a:xfrm>
            <a:off x="2590800" y="4191000"/>
            <a:ext cx="41148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4788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42421</TotalTime>
  <Words>9300</Words>
  <Application>Microsoft Macintosh PowerPoint</Application>
  <PresentationFormat>On-screen Show (4:3)</PresentationFormat>
  <Paragraphs>1468</Paragraphs>
  <Slides>102</Slides>
  <Notes>33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102</vt:i4>
      </vt:variant>
    </vt:vector>
  </HeadingPairs>
  <TitlesOfParts>
    <vt:vector size="119" baseType="lpstr">
      <vt:lpstr>C Helvetica Condensed</vt:lpstr>
      <vt:lpstr>Calibri</vt:lpstr>
      <vt:lpstr>Franklin Gothic Book</vt:lpstr>
      <vt:lpstr>Helvetica</vt:lpstr>
      <vt:lpstr>Monotype Sorts</vt:lpstr>
      <vt:lpstr>New York</vt:lpstr>
      <vt:lpstr>Perpetua</vt:lpstr>
      <vt:lpstr>Symbol</vt:lpstr>
      <vt:lpstr>Tahoma</vt:lpstr>
      <vt:lpstr>Times New Roman</vt:lpstr>
      <vt:lpstr>Wingdings</vt:lpstr>
      <vt:lpstr>Wingdings 2</vt:lpstr>
      <vt:lpstr>宋体</vt:lpstr>
      <vt:lpstr>幼圆</vt:lpstr>
      <vt:lpstr>新細明體</vt:lpstr>
      <vt:lpstr>Arial</vt:lpstr>
      <vt:lpstr>Equity</vt:lpstr>
      <vt:lpstr>Distributed System (BESE-VII) POKHARA UNIVERSITY</vt:lpstr>
      <vt:lpstr>Chapter 6: Transaction and Concurrency Control</vt:lpstr>
      <vt:lpstr>Outline</vt:lpstr>
      <vt:lpstr>PowerPoint Presentation</vt:lpstr>
      <vt:lpstr>TRANSACTION &amp; NESTED TRANSACTION</vt:lpstr>
      <vt:lpstr>TRANSACTION &amp; NESTED TRANSACTION</vt:lpstr>
      <vt:lpstr>TRANSACTION &amp; NESTED TRANSACTION</vt:lpstr>
      <vt:lpstr>PowerPoint Presentation</vt:lpstr>
      <vt:lpstr>PowerPoint Presentation</vt:lpstr>
      <vt:lpstr>PowerPoint Presentation</vt:lpstr>
      <vt:lpstr>PowerPoint Presentation</vt:lpstr>
      <vt:lpstr>PowerPoint Presentation</vt:lpstr>
      <vt:lpstr>TRANSACTION &amp; NESTED TRANSACTION</vt:lpstr>
      <vt:lpstr>PowerPoint Presentation</vt:lpstr>
      <vt:lpstr>PowerPoint Presentation</vt:lpstr>
      <vt:lpstr>PowerPoint Presentation</vt:lpstr>
      <vt:lpstr>TRANSACTION &amp; NESTED TRANSACTION</vt:lpstr>
      <vt:lpstr>METHOD FOR CONCURRENT CONTROL</vt:lpstr>
      <vt:lpstr>METHOD FOR CONCURRENT CONTROL</vt:lpstr>
      <vt:lpstr>PowerPoint Presentation</vt:lpstr>
      <vt:lpstr>PowerPoint Presentation</vt:lpstr>
      <vt:lpstr>Use of lock in two-phase locking: </vt:lpstr>
      <vt:lpstr>METHOD FOR CONCURRENT CONTROL</vt:lpstr>
      <vt:lpstr>PowerPoint Presentation</vt:lpstr>
      <vt:lpstr>METHOD FOR CONCURRENT CONTROL</vt:lpstr>
      <vt:lpstr>METHOD FOR CONCURRENT CONTROL</vt:lpstr>
      <vt:lpstr>PowerPoint Presentation</vt:lpstr>
      <vt:lpstr>METHOD FOR CONCURRENT CONTROL</vt:lpstr>
      <vt:lpstr>METHOD FOR CONCURRENT CONTROL</vt:lpstr>
      <vt:lpstr>METHOD FOR CONCURRENT CONTROL</vt:lpstr>
      <vt:lpstr>METHOD FOR CONCURRENT CONTROL</vt:lpstr>
      <vt:lpstr>METHOD FOR CONCURRENT CONTROL</vt:lpstr>
      <vt:lpstr>METHOD FOR CONCURRENT CONTROL</vt:lpstr>
      <vt:lpstr>METHOD FOR CONCURRENT CONTROL</vt:lpstr>
      <vt:lpstr>METHOD FOR CONCURRENT CONTROL</vt:lpstr>
      <vt:lpstr>Comparison of methods for concurrency control </vt:lpstr>
      <vt:lpstr>  Distributed transactions</vt:lpstr>
      <vt:lpstr> Nested banking transaction</vt:lpstr>
      <vt:lpstr> A distributed banking(flat) transaction</vt:lpstr>
      <vt:lpstr>A distributed banking transaction</vt:lpstr>
      <vt:lpstr>PowerPoint Presentation</vt:lpstr>
      <vt:lpstr>Atomic commit protocols</vt:lpstr>
      <vt:lpstr> Operations for two-phase commit protocol</vt:lpstr>
      <vt:lpstr> The two-phase commit protocol</vt:lpstr>
      <vt:lpstr> Communication in two-phase commit protocol</vt:lpstr>
      <vt:lpstr> Transaction T decides whether to commit</vt:lpstr>
      <vt:lpstr> canCommit?for hierarchic two-phase commit protocol</vt:lpstr>
      <vt:lpstr>Transaction Recovery</vt:lpstr>
      <vt:lpstr> Types of entry in a recovery file</vt:lpstr>
      <vt:lpstr> Log for banking service</vt:lpstr>
      <vt:lpstr>Description of Log for banking service</vt:lpstr>
      <vt:lpstr>   Shadow Paging</vt:lpstr>
      <vt:lpstr>Example Shadow paging </vt:lpstr>
      <vt:lpstr>Shadow Paging (Cont.)</vt:lpstr>
      <vt:lpstr>Shadow Paging (Cont.)</vt:lpstr>
      <vt:lpstr>Deadlock</vt:lpstr>
      <vt:lpstr>Overview</vt:lpstr>
      <vt:lpstr>Reusable/consumable resources</vt:lpstr>
      <vt:lpstr>Deadlocks – An Introduction</vt:lpstr>
      <vt:lpstr>Introduction to Deadlock</vt:lpstr>
      <vt:lpstr>Distributed deadlock</vt:lpstr>
      <vt:lpstr>Illustrating A Deadlock</vt:lpstr>
      <vt:lpstr>Deadlocks in Distributed Systems</vt:lpstr>
      <vt:lpstr>Timestamped Deadlock-Prevention Scheme</vt:lpstr>
      <vt:lpstr>Wait-Die Scheme</vt:lpstr>
      <vt:lpstr>Wound-Wait Scheme</vt:lpstr>
      <vt:lpstr>Handling Deadlocks in resource allocation </vt:lpstr>
      <vt:lpstr>Handling Deadlocks in resource allocation </vt:lpstr>
      <vt:lpstr>Handling Deadlocks</vt:lpstr>
      <vt:lpstr>Deadlock in resource allocation</vt:lpstr>
      <vt:lpstr>Handling Deadlocks</vt:lpstr>
      <vt:lpstr>Deadlock Detection</vt:lpstr>
      <vt:lpstr>Two Local Wait-For Graphs</vt:lpstr>
      <vt:lpstr>Global Wait-For Graph</vt:lpstr>
      <vt:lpstr>Deadlock in resource allocation: Algorithms for distributed deadlock detection </vt:lpstr>
      <vt:lpstr>Detection Algorithm Based on Option 3</vt:lpstr>
      <vt:lpstr>The Algorithm </vt:lpstr>
      <vt:lpstr>Local and Global Wait-For Graphs</vt:lpstr>
      <vt:lpstr>Deadlock in resource allocation: Algorithms for distributed deadlock detection </vt:lpstr>
      <vt:lpstr>PowerPoint Presentation</vt:lpstr>
      <vt:lpstr>Fully Distributed Approach</vt:lpstr>
      <vt:lpstr>Augmented Local Wait-For Graphs </vt:lpstr>
      <vt:lpstr>Augmented Local Wait-For Graph in Site S2</vt:lpstr>
      <vt:lpstr>Deadlock Detection Algorithms</vt:lpstr>
      <vt:lpstr>Centralized Deadlock Detection</vt:lpstr>
      <vt:lpstr>PowerPoint Presentation</vt:lpstr>
      <vt:lpstr>PowerPoint Presentation</vt:lpstr>
      <vt:lpstr>Centralized Deadlock Detection</vt:lpstr>
      <vt:lpstr>PowerPoint Presentation</vt:lpstr>
      <vt:lpstr>Distributed Deadlock Detection</vt:lpstr>
      <vt:lpstr>PowerPoint Presentation</vt:lpstr>
      <vt:lpstr>Distributed Deadlock Detection</vt:lpstr>
      <vt:lpstr>Example…</vt:lpstr>
      <vt:lpstr>Hierarchical Deadlock Detection</vt:lpstr>
      <vt:lpstr>Hierarchical Deadlock Detection</vt:lpstr>
      <vt:lpstr>Deadlock in message communication</vt:lpstr>
      <vt:lpstr>Mutual Waiting (cont.)</vt:lpstr>
      <vt:lpstr>Deadlock in message communication: Mutual waiting (cont.)</vt:lpstr>
      <vt:lpstr>Deadlock in message communication</vt:lpstr>
      <vt:lpstr>Deadlock in message communication (cont.)</vt:lpstr>
      <vt:lpstr>Deadlock in message communication: (cont.)</vt:lpstr>
      <vt:lpstr>Summary</vt:lpstr>
    </vt:vector>
  </TitlesOfParts>
  <Manager/>
  <Company>NCIT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Clock Synchronization</dc:title>
  <dc:subject>Distributed Operating System</dc:subject>
  <dc:creator>Madan Kadariya</dc:creator>
  <cp:keywords>Clock Synchronization, Mutual Exclusion, Algorithm</cp:keywords>
  <dc:description/>
  <cp:lastModifiedBy>Microsoft Office User</cp:lastModifiedBy>
  <cp:revision>326</cp:revision>
  <cp:lastPrinted>2016-05-31T15:31:52Z</cp:lastPrinted>
  <dcterms:created xsi:type="dcterms:W3CDTF">2006-08-16T00:00:00Z</dcterms:created>
  <dcterms:modified xsi:type="dcterms:W3CDTF">2016-05-31T15:32:51Z</dcterms:modified>
  <cp:category>Operating System</cp:category>
</cp:coreProperties>
</file>