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7" r:id="rId2"/>
    <p:sldId id="263" r:id="rId3"/>
    <p:sldId id="264" r:id="rId4"/>
    <p:sldId id="265" r:id="rId5"/>
    <p:sldId id="266" r:id="rId6"/>
    <p:sldId id="267" r:id="rId7"/>
    <p:sldId id="268" r:id="rId8"/>
    <p:sldId id="269" r:id="rId9"/>
    <p:sldId id="270" r:id="rId10"/>
    <p:sldId id="280" r:id="rId11"/>
    <p:sldId id="271" r:id="rId12"/>
    <p:sldId id="273" r:id="rId13"/>
    <p:sldId id="274" r:id="rId14"/>
    <p:sldId id="275" r:id="rId15"/>
    <p:sldId id="276" r:id="rId16"/>
    <p:sldId id="277" r:id="rId17"/>
    <p:sldId id="279" r:id="rId18"/>
    <p:sldId id="278"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438EB-B487-42DB-8E9F-34EC5DC29796}" type="datetimeFigureOut">
              <a:rPr lang="en-US" smtClean="0"/>
              <a:t>Monday March 5 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116F5-48B1-4026-BB54-15D383F7B5EC}" type="slidenum">
              <a:rPr lang="en-US" smtClean="0"/>
              <a:t>‹#›</a:t>
            </a:fld>
            <a:endParaRPr lang="en-US"/>
          </a:p>
        </p:txBody>
      </p:sp>
    </p:spTree>
    <p:extLst>
      <p:ext uri="{BB962C8B-B14F-4D97-AF65-F5344CB8AC3E}">
        <p14:creationId xmlns:p14="http://schemas.microsoft.com/office/powerpoint/2010/main" val="374749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94E090-DAC3-44C2-B5FB-FE08C2ACE178}" type="slidenum">
              <a:rPr lang="en-US" smtClean="0"/>
              <a:t>1</a:t>
            </a:fld>
            <a:endParaRPr lang="en-US"/>
          </a:p>
        </p:txBody>
      </p:sp>
    </p:spTree>
    <p:extLst>
      <p:ext uri="{BB962C8B-B14F-4D97-AF65-F5344CB8AC3E}">
        <p14:creationId xmlns:p14="http://schemas.microsoft.com/office/powerpoint/2010/main" val="3813874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77F29D-9F3B-4D81-8830-EFC2539BEF5A}" type="datetimeFigureOut">
              <a:rPr lang="en-US" smtClean="0"/>
              <a:t>Monday March 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EF602-BED0-41EC-A0A6-DCA1BA30202B}" type="slidenum">
              <a:rPr lang="en-US" smtClean="0"/>
              <a:t>‹#›</a:t>
            </a:fld>
            <a:endParaRPr lang="en-US"/>
          </a:p>
        </p:txBody>
      </p:sp>
    </p:spTree>
    <p:extLst>
      <p:ext uri="{BB962C8B-B14F-4D97-AF65-F5344CB8AC3E}">
        <p14:creationId xmlns:p14="http://schemas.microsoft.com/office/powerpoint/2010/main" val="368104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7F29D-9F3B-4D81-8830-EFC2539BEF5A}" type="datetimeFigureOut">
              <a:rPr lang="en-US" smtClean="0"/>
              <a:t>Monday March 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EF602-BED0-41EC-A0A6-DCA1BA30202B}" type="slidenum">
              <a:rPr lang="en-US" smtClean="0"/>
              <a:t>‹#›</a:t>
            </a:fld>
            <a:endParaRPr lang="en-US"/>
          </a:p>
        </p:txBody>
      </p:sp>
    </p:spTree>
    <p:extLst>
      <p:ext uri="{BB962C8B-B14F-4D97-AF65-F5344CB8AC3E}">
        <p14:creationId xmlns:p14="http://schemas.microsoft.com/office/powerpoint/2010/main" val="217036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7F29D-9F3B-4D81-8830-EFC2539BEF5A}" type="datetimeFigureOut">
              <a:rPr lang="en-US" smtClean="0"/>
              <a:t>Monday March 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EF602-BED0-41EC-A0A6-DCA1BA30202B}" type="slidenum">
              <a:rPr lang="en-US" smtClean="0"/>
              <a:t>‹#›</a:t>
            </a:fld>
            <a:endParaRPr lang="en-US"/>
          </a:p>
        </p:txBody>
      </p:sp>
    </p:spTree>
    <p:extLst>
      <p:ext uri="{BB962C8B-B14F-4D97-AF65-F5344CB8AC3E}">
        <p14:creationId xmlns:p14="http://schemas.microsoft.com/office/powerpoint/2010/main" val="322011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7F29D-9F3B-4D81-8830-EFC2539BEF5A}" type="datetimeFigureOut">
              <a:rPr lang="en-US" smtClean="0"/>
              <a:t>Monday March 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EF602-BED0-41EC-A0A6-DCA1BA30202B}" type="slidenum">
              <a:rPr lang="en-US" smtClean="0"/>
              <a:t>‹#›</a:t>
            </a:fld>
            <a:endParaRPr lang="en-US"/>
          </a:p>
        </p:txBody>
      </p:sp>
    </p:spTree>
    <p:extLst>
      <p:ext uri="{BB962C8B-B14F-4D97-AF65-F5344CB8AC3E}">
        <p14:creationId xmlns:p14="http://schemas.microsoft.com/office/powerpoint/2010/main" val="357861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77F29D-9F3B-4D81-8830-EFC2539BEF5A}" type="datetimeFigureOut">
              <a:rPr lang="en-US" smtClean="0"/>
              <a:t>Monday March 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EF602-BED0-41EC-A0A6-DCA1BA30202B}" type="slidenum">
              <a:rPr lang="en-US" smtClean="0"/>
              <a:t>‹#›</a:t>
            </a:fld>
            <a:endParaRPr lang="en-US"/>
          </a:p>
        </p:txBody>
      </p:sp>
    </p:spTree>
    <p:extLst>
      <p:ext uri="{BB962C8B-B14F-4D97-AF65-F5344CB8AC3E}">
        <p14:creationId xmlns:p14="http://schemas.microsoft.com/office/powerpoint/2010/main" val="406807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77F29D-9F3B-4D81-8830-EFC2539BEF5A}" type="datetimeFigureOut">
              <a:rPr lang="en-US" smtClean="0"/>
              <a:t>Monday March 5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EF602-BED0-41EC-A0A6-DCA1BA30202B}" type="slidenum">
              <a:rPr lang="en-US" smtClean="0"/>
              <a:t>‹#›</a:t>
            </a:fld>
            <a:endParaRPr lang="en-US"/>
          </a:p>
        </p:txBody>
      </p:sp>
    </p:spTree>
    <p:extLst>
      <p:ext uri="{BB962C8B-B14F-4D97-AF65-F5344CB8AC3E}">
        <p14:creationId xmlns:p14="http://schemas.microsoft.com/office/powerpoint/2010/main" val="4050379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77F29D-9F3B-4D81-8830-EFC2539BEF5A}" type="datetimeFigureOut">
              <a:rPr lang="en-US" smtClean="0"/>
              <a:t>Monday March 5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BEF602-BED0-41EC-A0A6-DCA1BA30202B}" type="slidenum">
              <a:rPr lang="en-US" smtClean="0"/>
              <a:t>‹#›</a:t>
            </a:fld>
            <a:endParaRPr lang="en-US"/>
          </a:p>
        </p:txBody>
      </p:sp>
    </p:spTree>
    <p:extLst>
      <p:ext uri="{BB962C8B-B14F-4D97-AF65-F5344CB8AC3E}">
        <p14:creationId xmlns:p14="http://schemas.microsoft.com/office/powerpoint/2010/main" val="214039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77F29D-9F3B-4D81-8830-EFC2539BEF5A}" type="datetimeFigureOut">
              <a:rPr lang="en-US" smtClean="0"/>
              <a:t>Monday March 5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BEF602-BED0-41EC-A0A6-DCA1BA30202B}" type="slidenum">
              <a:rPr lang="en-US" smtClean="0"/>
              <a:t>‹#›</a:t>
            </a:fld>
            <a:endParaRPr lang="en-US"/>
          </a:p>
        </p:txBody>
      </p:sp>
    </p:spTree>
    <p:extLst>
      <p:ext uri="{BB962C8B-B14F-4D97-AF65-F5344CB8AC3E}">
        <p14:creationId xmlns:p14="http://schemas.microsoft.com/office/powerpoint/2010/main" val="320052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F29D-9F3B-4D81-8830-EFC2539BEF5A}" type="datetimeFigureOut">
              <a:rPr lang="en-US" smtClean="0"/>
              <a:t>Monday March 5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BEF602-BED0-41EC-A0A6-DCA1BA30202B}" type="slidenum">
              <a:rPr lang="en-US" smtClean="0"/>
              <a:t>‹#›</a:t>
            </a:fld>
            <a:endParaRPr lang="en-US"/>
          </a:p>
        </p:txBody>
      </p:sp>
    </p:spTree>
    <p:extLst>
      <p:ext uri="{BB962C8B-B14F-4D97-AF65-F5344CB8AC3E}">
        <p14:creationId xmlns:p14="http://schemas.microsoft.com/office/powerpoint/2010/main" val="17154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77F29D-9F3B-4D81-8830-EFC2539BEF5A}" type="datetimeFigureOut">
              <a:rPr lang="en-US" smtClean="0"/>
              <a:t>Monday March 5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EF602-BED0-41EC-A0A6-DCA1BA30202B}" type="slidenum">
              <a:rPr lang="en-US" smtClean="0"/>
              <a:t>‹#›</a:t>
            </a:fld>
            <a:endParaRPr lang="en-US"/>
          </a:p>
        </p:txBody>
      </p:sp>
    </p:spTree>
    <p:extLst>
      <p:ext uri="{BB962C8B-B14F-4D97-AF65-F5344CB8AC3E}">
        <p14:creationId xmlns:p14="http://schemas.microsoft.com/office/powerpoint/2010/main" val="205940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77F29D-9F3B-4D81-8830-EFC2539BEF5A}" type="datetimeFigureOut">
              <a:rPr lang="en-US" smtClean="0"/>
              <a:t>Monday March 5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EF602-BED0-41EC-A0A6-DCA1BA30202B}" type="slidenum">
              <a:rPr lang="en-US" smtClean="0"/>
              <a:t>‹#›</a:t>
            </a:fld>
            <a:endParaRPr lang="en-US"/>
          </a:p>
        </p:txBody>
      </p:sp>
    </p:spTree>
    <p:extLst>
      <p:ext uri="{BB962C8B-B14F-4D97-AF65-F5344CB8AC3E}">
        <p14:creationId xmlns:p14="http://schemas.microsoft.com/office/powerpoint/2010/main" val="2036630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7F29D-9F3B-4D81-8830-EFC2539BEF5A}" type="datetimeFigureOut">
              <a:rPr lang="en-US" smtClean="0"/>
              <a:t>Monday March 5 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EF602-BED0-41EC-A0A6-DCA1BA30202B}" type="slidenum">
              <a:rPr lang="en-US" smtClean="0"/>
              <a:t>‹#›</a:t>
            </a:fld>
            <a:endParaRPr lang="en-US"/>
          </a:p>
        </p:txBody>
      </p:sp>
    </p:spTree>
    <p:extLst>
      <p:ext uri="{BB962C8B-B14F-4D97-AF65-F5344CB8AC3E}">
        <p14:creationId xmlns:p14="http://schemas.microsoft.com/office/powerpoint/2010/main" val="11551138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50900" y="3212783"/>
            <a:ext cx="10515600" cy="2168526"/>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b="0" i="1" kern="1200" cap="all" baseline="0">
                <a:solidFill>
                  <a:schemeClr val="tx1"/>
                </a:solidFill>
                <a:latin typeface="+mj-lt"/>
                <a:ea typeface="+mj-ea"/>
                <a:cs typeface="+mj-cs"/>
              </a:defRPr>
            </a:lvl1pPr>
          </a:lstStyle>
          <a:p>
            <a:pPr algn="ctr"/>
            <a:r>
              <a:rPr lang="en-US" sz="2800" i="0" cap="none" dirty="0" smtClean="0">
                <a:solidFill>
                  <a:srgbClr val="7030A0"/>
                </a:solidFill>
              </a:rPr>
              <a:t>SOFTWARE TESTING, VERIFICATION, VALIDATION AND QUALITY ASSURANCE</a:t>
            </a:r>
          </a:p>
          <a:p>
            <a:pPr algn="ctr"/>
            <a:endParaRPr lang="en-GB" sz="2800" dirty="0" smtClean="0"/>
          </a:p>
          <a:p>
            <a:pPr algn="ctr"/>
            <a:endParaRPr lang="en-GB" sz="2800" dirty="0" smtClean="0"/>
          </a:p>
          <a:p>
            <a:pPr algn="ctr"/>
            <a:r>
              <a:rPr lang="en-GB" sz="2000" i="0" dirty="0" err="1" smtClean="0">
                <a:latin typeface="Georgia" panose="02040502050405020303" pitchFamily="18" charset="0"/>
              </a:rPr>
              <a:t>Sujan</a:t>
            </a:r>
            <a:r>
              <a:rPr lang="en-GB" sz="2000" i="0" dirty="0" smtClean="0">
                <a:latin typeface="Georgia" panose="02040502050405020303" pitchFamily="18" charset="0"/>
              </a:rPr>
              <a:t> </a:t>
            </a:r>
            <a:r>
              <a:rPr lang="en-GB" sz="2000" i="0" dirty="0" err="1" smtClean="0">
                <a:latin typeface="Georgia" panose="02040502050405020303" pitchFamily="18" charset="0"/>
              </a:rPr>
              <a:t>Tamrakar</a:t>
            </a:r>
            <a:endParaRPr lang="en-US" sz="2000" i="0" dirty="0">
              <a:latin typeface="Georgia" panose="02040502050405020303" pitchFamily="18" charset="0"/>
            </a:endParaRPr>
          </a:p>
        </p:txBody>
      </p:sp>
      <p:sp>
        <p:nvSpPr>
          <p:cNvPr id="7" name="Title 1"/>
          <p:cNvSpPr txBox="1">
            <a:spLocks/>
          </p:cNvSpPr>
          <p:nvPr/>
        </p:nvSpPr>
        <p:spPr>
          <a:xfrm>
            <a:off x="139700" y="1473201"/>
            <a:ext cx="12052300" cy="1739582"/>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ct val="0"/>
              </a:spcBef>
              <a:buFont typeface="Arial" panose="020B0604020202020204" pitchFamily="34" charset="0"/>
              <a:buNone/>
              <a:defRPr sz="6000" b="0" i="1" kern="1200" baseline="0">
                <a:solidFill>
                  <a:schemeClr val="tx1"/>
                </a:solidFill>
                <a:latin typeface="+mj-lt"/>
                <a:ea typeface="+mj-ea"/>
                <a:cs typeface="+mj-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r>
              <a:rPr lang="en-GB" sz="5200" b="1" i="0" dirty="0" smtClean="0">
                <a:solidFill>
                  <a:srgbClr val="0070C0"/>
                </a:solidFill>
              </a:rPr>
              <a:t>Test design techniques</a:t>
            </a:r>
          </a:p>
        </p:txBody>
      </p:sp>
    </p:spTree>
    <p:extLst>
      <p:ext uri="{BB962C8B-B14F-4D97-AF65-F5344CB8AC3E}">
        <p14:creationId xmlns:p14="http://schemas.microsoft.com/office/powerpoint/2010/main" val="279027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95500" y="-266134"/>
            <a:ext cx="7950200" cy="7382330"/>
          </a:xfrm>
        </p:spPr>
      </p:pic>
    </p:spTree>
    <p:extLst>
      <p:ext uri="{BB962C8B-B14F-4D97-AF65-F5344CB8AC3E}">
        <p14:creationId xmlns:p14="http://schemas.microsoft.com/office/powerpoint/2010/main" val="3606509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4375"/>
          </a:xfrm>
        </p:spPr>
        <p:txBody>
          <a:bodyPr anchor="t">
            <a:normAutofit/>
          </a:bodyPr>
          <a:lstStyle/>
          <a:p>
            <a:r>
              <a:rPr lang="en-GB" sz="3200" b="1" dirty="0">
                <a:solidFill>
                  <a:srgbClr val="0070C0"/>
                </a:solidFill>
              </a:rPr>
              <a:t>The Nature of Project Complexity </a:t>
            </a:r>
            <a:endParaRPr lang="en-US" sz="3200" b="1" dirty="0">
              <a:solidFill>
                <a:srgbClr val="0070C0"/>
              </a:solidFill>
            </a:endParaRPr>
          </a:p>
        </p:txBody>
      </p:sp>
      <p:sp>
        <p:nvSpPr>
          <p:cNvPr id="3" name="Content Placeholder 2"/>
          <p:cNvSpPr>
            <a:spLocks noGrp="1"/>
          </p:cNvSpPr>
          <p:nvPr>
            <p:ph idx="1"/>
          </p:nvPr>
        </p:nvSpPr>
        <p:spPr>
          <a:xfrm>
            <a:off x="838200" y="1079500"/>
            <a:ext cx="10807700" cy="5384800"/>
          </a:xfrm>
        </p:spPr>
        <p:txBody>
          <a:bodyPr>
            <a:normAutofit fontScale="92500" lnSpcReduction="10000"/>
          </a:bodyPr>
          <a:lstStyle/>
          <a:p>
            <a:pPr marL="0" indent="0">
              <a:buNone/>
            </a:pPr>
            <a:r>
              <a:rPr lang="en-GB" sz="2400" dirty="0"/>
              <a:t>Some of the </a:t>
            </a:r>
            <a:r>
              <a:rPr lang="en-GB" sz="2400" dirty="0">
                <a:solidFill>
                  <a:srgbClr val="FF0000"/>
                </a:solidFill>
              </a:rPr>
              <a:t>causes</a:t>
            </a:r>
            <a:r>
              <a:rPr lang="en-GB" sz="2400" dirty="0"/>
              <a:t> of project complexity: </a:t>
            </a:r>
          </a:p>
          <a:p>
            <a:pPr lvl="1">
              <a:buFont typeface="Courier New" panose="02070309020205020404" pitchFamily="49" charset="0"/>
              <a:buChar char="o"/>
            </a:pPr>
            <a:r>
              <a:rPr lang="en-GB" dirty="0" smtClean="0"/>
              <a:t>Details </a:t>
            </a:r>
            <a:r>
              <a:rPr lang="en-GB" dirty="0"/>
              <a:t>– number of variables and interfaces </a:t>
            </a:r>
          </a:p>
          <a:p>
            <a:pPr lvl="1">
              <a:buFont typeface="Courier New" panose="02070309020205020404" pitchFamily="49" charset="0"/>
              <a:buChar char="o"/>
            </a:pPr>
            <a:r>
              <a:rPr lang="en-GB" dirty="0" smtClean="0"/>
              <a:t>Ambiguity </a:t>
            </a:r>
            <a:r>
              <a:rPr lang="en-GB" dirty="0"/>
              <a:t>– lack of awareness of events and causality </a:t>
            </a:r>
          </a:p>
          <a:p>
            <a:pPr lvl="1">
              <a:buFont typeface="Courier New" panose="02070309020205020404" pitchFamily="49" charset="0"/>
              <a:buChar char="o"/>
            </a:pPr>
            <a:r>
              <a:rPr lang="en-GB" dirty="0" smtClean="0"/>
              <a:t>Uncertainty </a:t>
            </a:r>
            <a:r>
              <a:rPr lang="en-GB" dirty="0"/>
              <a:t>– inability to pre-evaluate actions </a:t>
            </a:r>
          </a:p>
          <a:p>
            <a:pPr lvl="1">
              <a:buFont typeface="Courier New" panose="02070309020205020404" pitchFamily="49" charset="0"/>
              <a:buChar char="o"/>
            </a:pPr>
            <a:r>
              <a:rPr lang="en-GB" dirty="0" smtClean="0"/>
              <a:t>Unpredictability </a:t>
            </a:r>
            <a:r>
              <a:rPr lang="en-GB" dirty="0"/>
              <a:t>– the inability to know what will happen </a:t>
            </a:r>
          </a:p>
          <a:p>
            <a:pPr lvl="1">
              <a:buFont typeface="Courier New" panose="02070309020205020404" pitchFamily="49" charset="0"/>
              <a:buChar char="o"/>
            </a:pPr>
            <a:r>
              <a:rPr lang="en-GB" dirty="0" smtClean="0"/>
              <a:t>Dynamics </a:t>
            </a:r>
            <a:r>
              <a:rPr lang="en-GB" dirty="0"/>
              <a:t>– rapid rate of change </a:t>
            </a:r>
          </a:p>
          <a:p>
            <a:pPr lvl="1">
              <a:buFont typeface="Courier New" panose="02070309020205020404" pitchFamily="49" charset="0"/>
              <a:buChar char="o"/>
            </a:pPr>
            <a:r>
              <a:rPr lang="en-GB" dirty="0" smtClean="0"/>
              <a:t>Social </a:t>
            </a:r>
            <a:r>
              <a:rPr lang="en-GB" dirty="0"/>
              <a:t>structure – numbers and types of interactions </a:t>
            </a:r>
          </a:p>
          <a:p>
            <a:pPr lvl="1">
              <a:buFont typeface="Courier New" panose="02070309020205020404" pitchFamily="49" charset="0"/>
              <a:buChar char="o"/>
            </a:pPr>
            <a:r>
              <a:rPr lang="en-GB" dirty="0" smtClean="0"/>
              <a:t>Interrelationships </a:t>
            </a:r>
            <a:r>
              <a:rPr lang="en-GB" dirty="0"/>
              <a:t>– many interdependencies and interconnections exist </a:t>
            </a:r>
          </a:p>
          <a:p>
            <a:pPr marL="457200" lvl="1" indent="0">
              <a:buNone/>
            </a:pPr>
            <a:endParaRPr lang="en-GB" dirty="0"/>
          </a:p>
          <a:p>
            <a:pPr marL="457200" lvl="1" indent="0" algn="just">
              <a:buNone/>
            </a:pPr>
            <a:r>
              <a:rPr lang="en-GB" dirty="0" smtClean="0"/>
              <a:t>Therefore</a:t>
            </a:r>
            <a:r>
              <a:rPr lang="en-GB" dirty="0"/>
              <a:t>, </a:t>
            </a:r>
            <a:r>
              <a:rPr lang="en-GB" dirty="0" smtClean="0">
                <a:solidFill>
                  <a:srgbClr val="FF0000"/>
                </a:solidFill>
              </a:rPr>
              <a:t>FOR  PROPER MANAGEMENT, </a:t>
            </a:r>
            <a:r>
              <a:rPr lang="en-GB" dirty="0" smtClean="0"/>
              <a:t>applying </a:t>
            </a:r>
            <a:r>
              <a:rPr lang="en-GB" dirty="0"/>
              <a:t>complexity thinking to projects </a:t>
            </a:r>
            <a:r>
              <a:rPr lang="en-GB" dirty="0" smtClean="0"/>
              <a:t>involves:</a:t>
            </a:r>
          </a:p>
          <a:p>
            <a:pPr lvl="1" algn="just">
              <a:buFont typeface="Wingdings" panose="05000000000000000000" pitchFamily="2" charset="2"/>
              <a:buChar char="Ø"/>
            </a:pPr>
            <a:r>
              <a:rPr lang="en-GB" dirty="0" smtClean="0"/>
              <a:t>selecting </a:t>
            </a:r>
            <a:r>
              <a:rPr lang="en-GB" dirty="0"/>
              <a:t>appropriate methods and techniques, </a:t>
            </a:r>
            <a:endParaRPr lang="en-GB" dirty="0" smtClean="0"/>
          </a:p>
          <a:p>
            <a:pPr lvl="1" algn="just">
              <a:buFont typeface="Wingdings" panose="05000000000000000000" pitchFamily="2" charset="2"/>
              <a:buChar char="Ø"/>
            </a:pPr>
            <a:r>
              <a:rPr lang="en-GB" dirty="0" smtClean="0"/>
              <a:t>assigning </a:t>
            </a:r>
            <a:r>
              <a:rPr lang="en-GB" dirty="0"/>
              <a:t>project leadership and project cycles based on the project profile and the complexity dimensions that are present, </a:t>
            </a:r>
            <a:endParaRPr lang="en-GB" dirty="0" smtClean="0"/>
          </a:p>
          <a:p>
            <a:pPr lvl="1" algn="just">
              <a:buFont typeface="Wingdings" panose="05000000000000000000" pitchFamily="2" charset="2"/>
              <a:buChar char="Ø"/>
            </a:pPr>
            <a:r>
              <a:rPr lang="en-GB" dirty="0" smtClean="0"/>
              <a:t>and </a:t>
            </a:r>
            <a:r>
              <a:rPr lang="en-GB" dirty="0"/>
              <a:t>building complex, adaptive business solutions that are easy to change as the business needs evolve. </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b="6722"/>
          <a:stretch/>
        </p:blipFill>
        <p:spPr>
          <a:xfrm>
            <a:off x="8823955" y="88900"/>
            <a:ext cx="3202945" cy="3162300"/>
          </a:xfrm>
          <a:prstGeom prst="rect">
            <a:avLst/>
          </a:prstGeom>
        </p:spPr>
      </p:pic>
    </p:spTree>
    <p:extLst>
      <p:ext uri="{BB962C8B-B14F-4D97-AF65-F5344CB8AC3E}">
        <p14:creationId xmlns:p14="http://schemas.microsoft.com/office/powerpoint/2010/main" val="875415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4375"/>
          </a:xfrm>
        </p:spPr>
        <p:txBody>
          <a:bodyPr anchor="t">
            <a:normAutofit/>
          </a:bodyPr>
          <a:lstStyle/>
          <a:p>
            <a:r>
              <a:rPr lang="en-GB" sz="3200" b="1" dirty="0">
                <a:solidFill>
                  <a:srgbClr val="0070C0"/>
                </a:solidFill>
              </a:rPr>
              <a:t>Purpose and importance of test plans</a:t>
            </a:r>
            <a:endParaRPr lang="en-US" sz="3200" b="1" dirty="0">
              <a:solidFill>
                <a:srgbClr val="0070C0"/>
              </a:solidFill>
            </a:endParaRPr>
          </a:p>
        </p:txBody>
      </p:sp>
      <p:sp>
        <p:nvSpPr>
          <p:cNvPr id="3" name="Content Placeholder 2"/>
          <p:cNvSpPr>
            <a:spLocks noGrp="1"/>
          </p:cNvSpPr>
          <p:nvPr>
            <p:ph idx="1"/>
          </p:nvPr>
        </p:nvSpPr>
        <p:spPr>
          <a:xfrm>
            <a:off x="838200" y="990600"/>
            <a:ext cx="10515600" cy="5867400"/>
          </a:xfrm>
        </p:spPr>
        <p:txBody>
          <a:bodyPr>
            <a:normAutofit fontScale="77500" lnSpcReduction="20000"/>
          </a:bodyPr>
          <a:lstStyle/>
          <a:p>
            <a:pPr marL="0" indent="0" algn="just">
              <a:buNone/>
            </a:pPr>
            <a:r>
              <a:rPr lang="en-GB" dirty="0" smtClean="0"/>
              <a:t>Test </a:t>
            </a:r>
            <a:r>
              <a:rPr lang="en-GB" dirty="0"/>
              <a:t>plan is the </a:t>
            </a:r>
            <a:r>
              <a:rPr lang="en-GB" dirty="0">
                <a:solidFill>
                  <a:srgbClr val="FF0000"/>
                </a:solidFill>
              </a:rPr>
              <a:t>project plan for the testing work to be done</a:t>
            </a:r>
            <a:r>
              <a:rPr lang="en-GB" dirty="0"/>
              <a:t>. It is not a test design specification, a collection of test cases or a set of test procedures; in fact, most of our test plans do not address that level of detail. </a:t>
            </a:r>
          </a:p>
          <a:p>
            <a:pPr marL="0" indent="0" algn="just">
              <a:buNone/>
            </a:pPr>
            <a:r>
              <a:rPr lang="en-GB" dirty="0"/>
              <a:t>3 main reasons to write the test plans: </a:t>
            </a:r>
          </a:p>
          <a:p>
            <a:pPr algn="just"/>
            <a:r>
              <a:rPr lang="en-GB" b="1" dirty="0" smtClean="0"/>
              <a:t>First</a:t>
            </a:r>
            <a:r>
              <a:rPr lang="en-GB" dirty="0"/>
              <a:t>, by writing a test plan </a:t>
            </a:r>
            <a:r>
              <a:rPr lang="en-GB" dirty="0">
                <a:solidFill>
                  <a:srgbClr val="FF0000"/>
                </a:solidFill>
              </a:rPr>
              <a:t>it guides our thinking</a:t>
            </a:r>
            <a:r>
              <a:rPr lang="en-GB" dirty="0"/>
              <a:t>. Writing a test plan forces us to confront the challenges that await us and </a:t>
            </a:r>
            <a:r>
              <a:rPr lang="en-GB" dirty="0">
                <a:solidFill>
                  <a:srgbClr val="FF0000"/>
                </a:solidFill>
              </a:rPr>
              <a:t>focus our thinking on important topics</a:t>
            </a:r>
            <a:r>
              <a:rPr lang="en-GB" dirty="0"/>
              <a:t>. By using a template for writing test plans helps us remember the important challenges. </a:t>
            </a:r>
          </a:p>
          <a:p>
            <a:pPr algn="just"/>
            <a:r>
              <a:rPr lang="en-GB" b="1" dirty="0" smtClean="0"/>
              <a:t>Second</a:t>
            </a:r>
            <a:r>
              <a:rPr lang="en-GB" dirty="0"/>
              <a:t>, the test planning process and the plan itself </a:t>
            </a:r>
            <a:r>
              <a:rPr lang="en-GB" dirty="0">
                <a:solidFill>
                  <a:srgbClr val="FF0000"/>
                </a:solidFill>
              </a:rPr>
              <a:t>serve as the means of communication</a:t>
            </a:r>
            <a:r>
              <a:rPr lang="en-GB" dirty="0"/>
              <a:t> with other members of the project team, testers, peers, managers and other stakeholders. This communication allows the test plan to </a:t>
            </a:r>
            <a:r>
              <a:rPr lang="en-GB" dirty="0">
                <a:solidFill>
                  <a:srgbClr val="FF0000"/>
                </a:solidFill>
              </a:rPr>
              <a:t>influence the project team</a:t>
            </a:r>
            <a:r>
              <a:rPr lang="en-GB" dirty="0"/>
              <a:t> and the project team to </a:t>
            </a:r>
            <a:r>
              <a:rPr lang="en-GB" dirty="0">
                <a:solidFill>
                  <a:srgbClr val="FF0000"/>
                </a:solidFill>
              </a:rPr>
              <a:t>influence the test plan</a:t>
            </a:r>
            <a:r>
              <a:rPr lang="en-GB" dirty="0"/>
              <a:t>, especially in the areas of organization-wide testing policies and motivations; test scope, objectives and critical areas to test; project and product risks, resource considerations and constraints; and the testability of the item under test. We can complete this communication by circulating one or two test plan drafts and through review meetings. </a:t>
            </a:r>
          </a:p>
          <a:p>
            <a:pPr algn="just"/>
            <a:r>
              <a:rPr lang="en-GB" b="1" dirty="0" smtClean="0"/>
              <a:t>Third</a:t>
            </a:r>
            <a:r>
              <a:rPr lang="en-GB" b="1" dirty="0"/>
              <a:t>, </a:t>
            </a:r>
            <a:r>
              <a:rPr lang="en-GB" dirty="0"/>
              <a:t>the test plan helps us to </a:t>
            </a:r>
            <a:r>
              <a:rPr lang="en-GB" dirty="0">
                <a:solidFill>
                  <a:srgbClr val="FF0000"/>
                </a:solidFill>
              </a:rPr>
              <a:t>manage change</a:t>
            </a:r>
            <a:r>
              <a:rPr lang="en-GB" dirty="0"/>
              <a:t>. During early phases of the project, as we gather more information, we </a:t>
            </a:r>
            <a:r>
              <a:rPr lang="en-GB" dirty="0">
                <a:solidFill>
                  <a:srgbClr val="FF0000"/>
                </a:solidFill>
              </a:rPr>
              <a:t>revise our plans</a:t>
            </a:r>
            <a:r>
              <a:rPr lang="en-GB" dirty="0"/>
              <a:t>. As the project evolves and situations change, we </a:t>
            </a:r>
            <a:r>
              <a:rPr lang="en-GB" dirty="0">
                <a:solidFill>
                  <a:srgbClr val="FF0000"/>
                </a:solidFill>
              </a:rPr>
              <a:t>adapt our plans</a:t>
            </a:r>
            <a:r>
              <a:rPr lang="en-GB" dirty="0"/>
              <a:t>. By updating the plan at major milestone helps us to keep </a:t>
            </a:r>
            <a:r>
              <a:rPr lang="en-GB" dirty="0">
                <a:solidFill>
                  <a:srgbClr val="FF0000"/>
                </a:solidFill>
              </a:rPr>
              <a:t>testing aligned with project needs</a:t>
            </a:r>
            <a:r>
              <a:rPr lang="en-GB" dirty="0"/>
              <a:t>. As we run the tests, we make final adjustments to our plans based on the results. </a:t>
            </a:r>
          </a:p>
        </p:txBody>
      </p:sp>
    </p:spTree>
    <p:extLst>
      <p:ext uri="{BB962C8B-B14F-4D97-AF65-F5344CB8AC3E}">
        <p14:creationId xmlns:p14="http://schemas.microsoft.com/office/powerpoint/2010/main" val="262327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0" y="5335272"/>
            <a:ext cx="2032000" cy="1522727"/>
          </a:xfrm>
          <a:prstGeom prst="rect">
            <a:avLst/>
          </a:prstGeom>
        </p:spPr>
      </p:pic>
      <p:sp>
        <p:nvSpPr>
          <p:cNvPr id="2" name="Title 1"/>
          <p:cNvSpPr>
            <a:spLocks noGrp="1"/>
          </p:cNvSpPr>
          <p:nvPr>
            <p:ph type="title"/>
          </p:nvPr>
        </p:nvSpPr>
        <p:spPr>
          <a:xfrm>
            <a:off x="838200" y="365125"/>
            <a:ext cx="10515600" cy="714375"/>
          </a:xfrm>
        </p:spPr>
        <p:txBody>
          <a:bodyPr anchor="t">
            <a:normAutofit/>
          </a:bodyPr>
          <a:lstStyle/>
          <a:p>
            <a:r>
              <a:rPr lang="en-GB" sz="3200" b="1" dirty="0">
                <a:solidFill>
                  <a:srgbClr val="0070C0"/>
                </a:solidFill>
              </a:rPr>
              <a:t>Things to keep in mind while planning tests</a:t>
            </a:r>
            <a:endParaRPr lang="en-US" sz="3200" b="1" dirty="0">
              <a:solidFill>
                <a:srgbClr val="0070C0"/>
              </a:solidFill>
            </a:endParaRPr>
          </a:p>
        </p:txBody>
      </p:sp>
      <p:sp>
        <p:nvSpPr>
          <p:cNvPr id="3" name="Content Placeholder 2"/>
          <p:cNvSpPr>
            <a:spLocks noGrp="1"/>
          </p:cNvSpPr>
          <p:nvPr>
            <p:ph idx="1"/>
          </p:nvPr>
        </p:nvSpPr>
        <p:spPr>
          <a:xfrm>
            <a:off x="838200" y="901700"/>
            <a:ext cx="10515600" cy="5956300"/>
          </a:xfrm>
        </p:spPr>
        <p:txBody>
          <a:bodyPr>
            <a:normAutofit/>
          </a:bodyPr>
          <a:lstStyle/>
          <a:p>
            <a:pPr marL="0" indent="0" algn="just">
              <a:buNone/>
            </a:pPr>
            <a:r>
              <a:rPr lang="en-GB" sz="2400" dirty="0"/>
              <a:t>A good test plan is always kept </a:t>
            </a:r>
            <a:r>
              <a:rPr lang="en-GB" sz="2400" dirty="0">
                <a:solidFill>
                  <a:srgbClr val="FF0000"/>
                </a:solidFill>
              </a:rPr>
              <a:t>short and focused</a:t>
            </a:r>
            <a:r>
              <a:rPr lang="en-GB" sz="2400" dirty="0"/>
              <a:t>. At a high level, you need to consider the purpose served by the testing work. Hence, it is really very important to keep the following things in mind while planning tests: </a:t>
            </a:r>
          </a:p>
          <a:p>
            <a:pPr lvl="1" algn="just">
              <a:buFont typeface="Courier New" panose="02070309020205020404" pitchFamily="49" charset="0"/>
              <a:buChar char="o"/>
            </a:pPr>
            <a:r>
              <a:rPr lang="en-GB" dirty="0" smtClean="0"/>
              <a:t>What </a:t>
            </a:r>
            <a:r>
              <a:rPr lang="en-GB" dirty="0"/>
              <a:t>is in </a:t>
            </a:r>
            <a:r>
              <a:rPr lang="en-GB" dirty="0">
                <a:solidFill>
                  <a:srgbClr val="FF0000"/>
                </a:solidFill>
              </a:rPr>
              <a:t>scope </a:t>
            </a:r>
            <a:r>
              <a:rPr lang="en-GB" dirty="0"/>
              <a:t>and what is out of scope for this testing effort? </a:t>
            </a:r>
          </a:p>
          <a:p>
            <a:pPr lvl="1" algn="just">
              <a:buFont typeface="Courier New" panose="02070309020205020404" pitchFamily="49" charset="0"/>
              <a:buChar char="o"/>
            </a:pPr>
            <a:r>
              <a:rPr lang="en-GB" dirty="0" smtClean="0"/>
              <a:t>What </a:t>
            </a:r>
            <a:r>
              <a:rPr lang="en-GB" dirty="0"/>
              <a:t>are the test </a:t>
            </a:r>
            <a:r>
              <a:rPr lang="en-GB" dirty="0">
                <a:solidFill>
                  <a:srgbClr val="FF0000"/>
                </a:solidFill>
              </a:rPr>
              <a:t>objectives</a:t>
            </a:r>
            <a:r>
              <a:rPr lang="en-GB" dirty="0"/>
              <a:t>? </a:t>
            </a:r>
          </a:p>
          <a:p>
            <a:pPr lvl="1" algn="just">
              <a:buFont typeface="Courier New" panose="02070309020205020404" pitchFamily="49" charset="0"/>
              <a:buChar char="o"/>
            </a:pPr>
            <a:r>
              <a:rPr lang="en-GB" dirty="0" smtClean="0"/>
              <a:t>What </a:t>
            </a:r>
            <a:r>
              <a:rPr lang="en-GB" dirty="0"/>
              <a:t>are the important project and product </a:t>
            </a:r>
            <a:r>
              <a:rPr lang="en-GB" dirty="0">
                <a:solidFill>
                  <a:srgbClr val="FF0000"/>
                </a:solidFill>
              </a:rPr>
              <a:t>risks</a:t>
            </a:r>
            <a:r>
              <a:rPr lang="en-GB" dirty="0"/>
              <a:t>? </a:t>
            </a:r>
          </a:p>
          <a:p>
            <a:pPr lvl="1" algn="just">
              <a:buFont typeface="Courier New" panose="02070309020205020404" pitchFamily="49" charset="0"/>
              <a:buChar char="o"/>
            </a:pPr>
            <a:r>
              <a:rPr lang="en-US" dirty="0" smtClean="0"/>
              <a:t>What </a:t>
            </a:r>
            <a:r>
              <a:rPr lang="en-US" dirty="0">
                <a:solidFill>
                  <a:srgbClr val="FF0000"/>
                </a:solidFill>
              </a:rPr>
              <a:t>constraints</a:t>
            </a:r>
            <a:r>
              <a:rPr lang="en-US" dirty="0"/>
              <a:t> affect testing (e.g., budget limitations, hard deadlines, etc.)? </a:t>
            </a:r>
          </a:p>
          <a:p>
            <a:pPr lvl="1" algn="just">
              <a:buFont typeface="Courier New" panose="02070309020205020404" pitchFamily="49" charset="0"/>
              <a:buChar char="o"/>
            </a:pPr>
            <a:r>
              <a:rPr lang="en-GB" dirty="0" smtClean="0"/>
              <a:t>What </a:t>
            </a:r>
            <a:r>
              <a:rPr lang="en-GB" dirty="0"/>
              <a:t>is most </a:t>
            </a:r>
            <a:r>
              <a:rPr lang="en-GB" dirty="0">
                <a:solidFill>
                  <a:srgbClr val="FF0000"/>
                </a:solidFill>
              </a:rPr>
              <a:t>critical</a:t>
            </a:r>
            <a:r>
              <a:rPr lang="en-GB" dirty="0"/>
              <a:t> for this product and project? </a:t>
            </a:r>
          </a:p>
          <a:p>
            <a:pPr lvl="1" algn="just">
              <a:buFont typeface="Courier New" panose="02070309020205020404" pitchFamily="49" charset="0"/>
              <a:buChar char="o"/>
            </a:pPr>
            <a:r>
              <a:rPr lang="en-GB" dirty="0" smtClean="0"/>
              <a:t>Which </a:t>
            </a:r>
            <a:r>
              <a:rPr lang="en-GB" dirty="0"/>
              <a:t>aspects of the product are more (or less) </a:t>
            </a:r>
            <a:r>
              <a:rPr lang="en-GB" dirty="0">
                <a:solidFill>
                  <a:srgbClr val="FF0000"/>
                </a:solidFill>
              </a:rPr>
              <a:t>testable</a:t>
            </a:r>
            <a:r>
              <a:rPr lang="en-GB" dirty="0"/>
              <a:t>? </a:t>
            </a:r>
          </a:p>
          <a:p>
            <a:pPr lvl="1" algn="just">
              <a:buFont typeface="Courier New" panose="02070309020205020404" pitchFamily="49" charset="0"/>
              <a:buChar char="o"/>
            </a:pPr>
            <a:r>
              <a:rPr lang="en-GB" dirty="0" smtClean="0"/>
              <a:t>What </a:t>
            </a:r>
            <a:r>
              <a:rPr lang="en-GB" dirty="0"/>
              <a:t>should be the overall test execution </a:t>
            </a:r>
            <a:r>
              <a:rPr lang="en-GB" dirty="0">
                <a:solidFill>
                  <a:srgbClr val="FF0000"/>
                </a:solidFill>
              </a:rPr>
              <a:t>schedule</a:t>
            </a:r>
            <a:r>
              <a:rPr lang="en-GB" dirty="0"/>
              <a:t> and how should we decide </a:t>
            </a:r>
            <a:r>
              <a:rPr lang="en-GB" dirty="0" smtClean="0"/>
              <a:t>the </a:t>
            </a:r>
            <a:r>
              <a:rPr lang="en-GB" dirty="0"/>
              <a:t>order in which to run specific tests? </a:t>
            </a:r>
          </a:p>
          <a:p>
            <a:pPr lvl="1" algn="just">
              <a:buFont typeface="Courier New" panose="02070309020205020404" pitchFamily="49" charset="0"/>
              <a:buChar char="o"/>
            </a:pPr>
            <a:r>
              <a:rPr lang="en-GB" dirty="0" smtClean="0"/>
              <a:t>How </a:t>
            </a:r>
            <a:r>
              <a:rPr lang="en-GB" dirty="0"/>
              <a:t>to </a:t>
            </a:r>
            <a:r>
              <a:rPr lang="en-GB" dirty="0">
                <a:solidFill>
                  <a:srgbClr val="FF0000"/>
                </a:solidFill>
              </a:rPr>
              <a:t>split</a:t>
            </a:r>
            <a:r>
              <a:rPr lang="en-GB" dirty="0"/>
              <a:t> the testing </a:t>
            </a:r>
            <a:r>
              <a:rPr lang="en-GB" dirty="0">
                <a:solidFill>
                  <a:srgbClr val="FF0000"/>
                </a:solidFill>
              </a:rPr>
              <a:t>work</a:t>
            </a:r>
            <a:r>
              <a:rPr lang="en-GB" dirty="0"/>
              <a:t> into various levels (e.g., component, integration, system and acceptance</a:t>
            </a:r>
            <a:r>
              <a:rPr lang="en-GB" sz="2000" dirty="0"/>
              <a:t>). </a:t>
            </a:r>
          </a:p>
        </p:txBody>
      </p:sp>
    </p:spTree>
    <p:extLst>
      <p:ext uri="{BB962C8B-B14F-4D97-AF65-F5344CB8AC3E}">
        <p14:creationId xmlns:p14="http://schemas.microsoft.com/office/powerpoint/2010/main" val="3880325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4375"/>
          </a:xfrm>
        </p:spPr>
        <p:txBody>
          <a:bodyPr anchor="t">
            <a:normAutofit/>
          </a:bodyPr>
          <a:lstStyle/>
          <a:p>
            <a:r>
              <a:rPr lang="en-GB" sz="3200" b="1" dirty="0">
                <a:solidFill>
                  <a:srgbClr val="0070C0"/>
                </a:solidFill>
              </a:rPr>
              <a:t>Things to keep in mind while planning tests</a:t>
            </a:r>
            <a:endParaRPr lang="en-US" sz="3200" b="1" dirty="0">
              <a:solidFill>
                <a:srgbClr val="0070C0"/>
              </a:solidFill>
            </a:endParaRPr>
          </a:p>
        </p:txBody>
      </p:sp>
      <p:sp>
        <p:nvSpPr>
          <p:cNvPr id="3" name="Content Placeholder 2"/>
          <p:cNvSpPr>
            <a:spLocks noGrp="1"/>
          </p:cNvSpPr>
          <p:nvPr>
            <p:ph idx="1"/>
          </p:nvPr>
        </p:nvSpPr>
        <p:spPr>
          <a:xfrm>
            <a:off x="838200" y="1079500"/>
            <a:ext cx="10515600" cy="5778500"/>
          </a:xfrm>
        </p:spPr>
        <p:txBody>
          <a:bodyPr>
            <a:normAutofit lnSpcReduction="10000"/>
          </a:bodyPr>
          <a:lstStyle/>
          <a:p>
            <a:pPr marL="0" indent="0" algn="just">
              <a:buNone/>
            </a:pPr>
            <a:r>
              <a:rPr lang="en-GB" sz="2400" dirty="0"/>
              <a:t>Typical </a:t>
            </a:r>
            <a:r>
              <a:rPr lang="en-GB" sz="2400" dirty="0">
                <a:solidFill>
                  <a:srgbClr val="FF0000"/>
                </a:solidFill>
              </a:rPr>
              <a:t>factors</a:t>
            </a:r>
            <a:r>
              <a:rPr lang="en-GB" sz="2400" dirty="0"/>
              <a:t> for ‘</a:t>
            </a:r>
            <a:r>
              <a:rPr lang="en-GB" sz="2400" dirty="0">
                <a:solidFill>
                  <a:srgbClr val="FF0000"/>
                </a:solidFill>
              </a:rPr>
              <a:t>entry criteria</a:t>
            </a:r>
            <a:r>
              <a:rPr lang="en-GB" sz="2400" dirty="0"/>
              <a:t>’ and ‘</a:t>
            </a:r>
            <a:r>
              <a:rPr lang="en-GB" sz="2400" dirty="0">
                <a:solidFill>
                  <a:srgbClr val="FF0000"/>
                </a:solidFill>
              </a:rPr>
              <a:t>exit-criteria</a:t>
            </a:r>
            <a:r>
              <a:rPr lang="en-GB" sz="2400" dirty="0"/>
              <a:t>’ are: </a:t>
            </a:r>
          </a:p>
          <a:p>
            <a:pPr lvl="1" algn="just">
              <a:buFont typeface="Courier New" panose="02070309020205020404" pitchFamily="49" charset="0"/>
              <a:buChar char="o"/>
            </a:pPr>
            <a:r>
              <a:rPr lang="en-GB" dirty="0">
                <a:solidFill>
                  <a:srgbClr val="FF0000"/>
                </a:solidFill>
              </a:rPr>
              <a:t>Acquisition and supply</a:t>
            </a:r>
            <a:r>
              <a:rPr lang="en-GB" dirty="0"/>
              <a:t>: the availability of staff, tools, systems and other materials required. </a:t>
            </a:r>
          </a:p>
          <a:p>
            <a:pPr lvl="1" algn="just">
              <a:buFont typeface="Courier New" panose="02070309020205020404" pitchFamily="49" charset="0"/>
              <a:buChar char="o"/>
            </a:pPr>
            <a:r>
              <a:rPr lang="en-GB" dirty="0">
                <a:solidFill>
                  <a:srgbClr val="FF0000"/>
                </a:solidFill>
              </a:rPr>
              <a:t>Test items</a:t>
            </a:r>
            <a:r>
              <a:rPr lang="en-GB" dirty="0"/>
              <a:t>: the state that the items to be tested must be in to start and to finish testing. </a:t>
            </a:r>
          </a:p>
          <a:p>
            <a:pPr lvl="1" algn="just">
              <a:buFont typeface="Courier New" panose="02070309020205020404" pitchFamily="49" charset="0"/>
              <a:buChar char="o"/>
            </a:pPr>
            <a:r>
              <a:rPr lang="en-GB" dirty="0">
                <a:solidFill>
                  <a:srgbClr val="FF0000"/>
                </a:solidFill>
              </a:rPr>
              <a:t>Defects</a:t>
            </a:r>
            <a:r>
              <a:rPr lang="en-GB" dirty="0"/>
              <a:t>: the number known to be present, the arrival rate, the number predicted to remain, and the number resolved. </a:t>
            </a:r>
          </a:p>
          <a:p>
            <a:pPr lvl="1" algn="just">
              <a:buFont typeface="Courier New" panose="02070309020205020404" pitchFamily="49" charset="0"/>
              <a:buChar char="o"/>
            </a:pPr>
            <a:r>
              <a:rPr lang="en-GB" dirty="0">
                <a:solidFill>
                  <a:srgbClr val="FF0000"/>
                </a:solidFill>
              </a:rPr>
              <a:t>Tests</a:t>
            </a:r>
            <a:r>
              <a:rPr lang="en-GB" dirty="0"/>
              <a:t>: the number run, passed, failed, blocked, skipped, and so forth. </a:t>
            </a:r>
          </a:p>
          <a:p>
            <a:pPr lvl="1" algn="just">
              <a:buFont typeface="Courier New" panose="02070309020205020404" pitchFamily="49" charset="0"/>
              <a:buChar char="o"/>
            </a:pPr>
            <a:r>
              <a:rPr lang="en-GB" dirty="0">
                <a:solidFill>
                  <a:srgbClr val="FF0000"/>
                </a:solidFill>
              </a:rPr>
              <a:t>Coverage</a:t>
            </a:r>
            <a:r>
              <a:rPr lang="en-GB" dirty="0"/>
              <a:t>: the portions of the test basis, the software code or both that have been tested and which have not. </a:t>
            </a:r>
          </a:p>
          <a:p>
            <a:pPr lvl="1" algn="just">
              <a:buFont typeface="Courier New" panose="02070309020205020404" pitchFamily="49" charset="0"/>
              <a:buChar char="o"/>
            </a:pPr>
            <a:r>
              <a:rPr lang="en-GB" dirty="0">
                <a:solidFill>
                  <a:srgbClr val="FF0000"/>
                </a:solidFill>
              </a:rPr>
              <a:t>Quality</a:t>
            </a:r>
            <a:r>
              <a:rPr lang="en-GB" dirty="0"/>
              <a:t>: the status of the important quality characteristics for the system. </a:t>
            </a:r>
          </a:p>
          <a:p>
            <a:pPr lvl="1" algn="just">
              <a:buFont typeface="Courier New" panose="02070309020205020404" pitchFamily="49" charset="0"/>
              <a:buChar char="o"/>
            </a:pPr>
            <a:r>
              <a:rPr lang="en-GB" dirty="0">
                <a:solidFill>
                  <a:srgbClr val="FF0000"/>
                </a:solidFill>
              </a:rPr>
              <a:t>Money</a:t>
            </a:r>
            <a:r>
              <a:rPr lang="en-GB" dirty="0"/>
              <a:t>: the cost of finding the next defect in the current level of testing compared to the cost of finding it in the next level of testing (or in production). </a:t>
            </a:r>
          </a:p>
          <a:p>
            <a:pPr lvl="1" algn="just">
              <a:buFont typeface="Courier New" panose="02070309020205020404" pitchFamily="49" charset="0"/>
              <a:buChar char="o"/>
            </a:pPr>
            <a:r>
              <a:rPr lang="en-GB" dirty="0">
                <a:solidFill>
                  <a:srgbClr val="FF0000"/>
                </a:solidFill>
              </a:rPr>
              <a:t>Risk</a:t>
            </a:r>
            <a:r>
              <a:rPr lang="en-GB" dirty="0"/>
              <a:t>: the undesirable outcomes that could result from shipping too early (such as latent defects or untested areas) – or too late (such as loss of market share). </a:t>
            </a:r>
          </a:p>
        </p:txBody>
      </p:sp>
    </p:spTree>
    <p:extLst>
      <p:ext uri="{BB962C8B-B14F-4D97-AF65-F5344CB8AC3E}">
        <p14:creationId xmlns:p14="http://schemas.microsoft.com/office/powerpoint/2010/main" val="1678274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4375"/>
          </a:xfrm>
        </p:spPr>
        <p:txBody>
          <a:bodyPr anchor="t">
            <a:normAutofit/>
          </a:bodyPr>
          <a:lstStyle/>
          <a:p>
            <a:r>
              <a:rPr lang="en-GB" sz="3200" b="1" dirty="0">
                <a:solidFill>
                  <a:srgbClr val="0070C0"/>
                </a:solidFill>
              </a:rPr>
              <a:t>Estimating what testing will involve and what it will cost</a:t>
            </a:r>
            <a:endParaRPr lang="en-US" sz="3200" b="1" dirty="0">
              <a:solidFill>
                <a:srgbClr val="0070C0"/>
              </a:solidFill>
            </a:endParaRPr>
          </a:p>
        </p:txBody>
      </p:sp>
      <p:sp>
        <p:nvSpPr>
          <p:cNvPr id="3" name="Content Placeholder 2"/>
          <p:cNvSpPr>
            <a:spLocks noGrp="1"/>
          </p:cNvSpPr>
          <p:nvPr>
            <p:ph idx="1"/>
          </p:nvPr>
        </p:nvSpPr>
        <p:spPr>
          <a:xfrm>
            <a:off x="838200" y="1079500"/>
            <a:ext cx="10515600" cy="5778500"/>
          </a:xfrm>
        </p:spPr>
        <p:txBody>
          <a:bodyPr>
            <a:normAutofit/>
          </a:bodyPr>
          <a:lstStyle/>
          <a:p>
            <a:pPr algn="just"/>
            <a:r>
              <a:rPr lang="en-GB" dirty="0" smtClean="0"/>
              <a:t>Testing </a:t>
            </a:r>
            <a:r>
              <a:rPr lang="en-GB" dirty="0"/>
              <a:t>is a </a:t>
            </a:r>
            <a:r>
              <a:rPr lang="en-GB" dirty="0">
                <a:solidFill>
                  <a:srgbClr val="FF0000"/>
                </a:solidFill>
              </a:rPr>
              <a:t>process</a:t>
            </a:r>
            <a:r>
              <a:rPr lang="en-GB" dirty="0"/>
              <a:t> rather than a single activity. </a:t>
            </a:r>
            <a:endParaRPr lang="en-GB" dirty="0" smtClean="0"/>
          </a:p>
          <a:p>
            <a:pPr algn="just"/>
            <a:r>
              <a:rPr lang="en-GB" dirty="0" smtClean="0"/>
              <a:t>Hence</a:t>
            </a:r>
            <a:r>
              <a:rPr lang="en-GB" dirty="0"/>
              <a:t>, we need to </a:t>
            </a:r>
            <a:r>
              <a:rPr lang="en-GB" dirty="0">
                <a:solidFill>
                  <a:srgbClr val="FF0000"/>
                </a:solidFill>
              </a:rPr>
              <a:t>break down a testing </a:t>
            </a:r>
            <a:r>
              <a:rPr lang="en-GB" dirty="0" smtClean="0">
                <a:solidFill>
                  <a:srgbClr val="FF0000"/>
                </a:solidFill>
              </a:rPr>
              <a:t>process into </a:t>
            </a:r>
            <a:r>
              <a:rPr lang="en-GB" dirty="0">
                <a:solidFill>
                  <a:srgbClr val="FF0000"/>
                </a:solidFill>
              </a:rPr>
              <a:t>phases </a:t>
            </a:r>
            <a:r>
              <a:rPr lang="en-GB" dirty="0"/>
              <a:t>using the fundamental test process like: </a:t>
            </a:r>
            <a:endParaRPr lang="en-GB" dirty="0" smtClean="0"/>
          </a:p>
          <a:p>
            <a:pPr lvl="1" algn="just"/>
            <a:r>
              <a:rPr lang="en-GB" dirty="0" smtClean="0"/>
              <a:t>planning </a:t>
            </a:r>
            <a:r>
              <a:rPr lang="en-GB" dirty="0"/>
              <a:t>and control; </a:t>
            </a:r>
            <a:endParaRPr lang="en-GB" dirty="0" smtClean="0"/>
          </a:p>
          <a:p>
            <a:pPr lvl="1" algn="just"/>
            <a:r>
              <a:rPr lang="en-GB" dirty="0" smtClean="0"/>
              <a:t>analysis </a:t>
            </a:r>
            <a:r>
              <a:rPr lang="en-GB" dirty="0"/>
              <a:t>and design; </a:t>
            </a:r>
            <a:endParaRPr lang="en-GB" dirty="0" smtClean="0"/>
          </a:p>
          <a:p>
            <a:pPr lvl="1" algn="just"/>
            <a:r>
              <a:rPr lang="en-GB" dirty="0" smtClean="0"/>
              <a:t>implementation </a:t>
            </a:r>
            <a:r>
              <a:rPr lang="en-GB" dirty="0"/>
              <a:t>and execution; </a:t>
            </a:r>
            <a:endParaRPr lang="en-GB" dirty="0" smtClean="0"/>
          </a:p>
          <a:p>
            <a:pPr lvl="1" algn="just"/>
            <a:r>
              <a:rPr lang="en-GB" dirty="0" smtClean="0"/>
              <a:t>evaluating </a:t>
            </a:r>
            <a:r>
              <a:rPr lang="en-GB" dirty="0"/>
              <a:t>exit criteria and reporting; </a:t>
            </a:r>
            <a:endParaRPr lang="en-GB" dirty="0" smtClean="0"/>
          </a:p>
          <a:p>
            <a:pPr lvl="1" algn="just"/>
            <a:r>
              <a:rPr lang="en-GB" dirty="0" smtClean="0"/>
              <a:t>and </a:t>
            </a:r>
            <a:r>
              <a:rPr lang="en-GB" dirty="0"/>
              <a:t>test closure. </a:t>
            </a:r>
          </a:p>
          <a:p>
            <a:pPr algn="just"/>
            <a:r>
              <a:rPr lang="en-GB" dirty="0" smtClean="0"/>
              <a:t>Within </a:t>
            </a:r>
            <a:r>
              <a:rPr lang="en-GB" dirty="0"/>
              <a:t>each phase we </a:t>
            </a:r>
            <a:r>
              <a:rPr lang="en-GB" dirty="0">
                <a:solidFill>
                  <a:srgbClr val="FF0000"/>
                </a:solidFill>
              </a:rPr>
              <a:t>identify</a:t>
            </a:r>
            <a:r>
              <a:rPr lang="en-GB" dirty="0"/>
              <a:t> </a:t>
            </a:r>
            <a:r>
              <a:rPr lang="en-GB" dirty="0">
                <a:solidFill>
                  <a:srgbClr val="FF0000"/>
                </a:solidFill>
              </a:rPr>
              <a:t>activities</a:t>
            </a:r>
            <a:r>
              <a:rPr lang="en-GB" dirty="0"/>
              <a:t> and within each activity we </a:t>
            </a:r>
            <a:r>
              <a:rPr lang="en-GB" dirty="0">
                <a:solidFill>
                  <a:srgbClr val="FF0000"/>
                </a:solidFill>
              </a:rPr>
              <a:t>identify tasks</a:t>
            </a:r>
            <a:r>
              <a:rPr lang="en-GB" dirty="0"/>
              <a:t> and </a:t>
            </a:r>
            <a:r>
              <a:rPr lang="en-GB" dirty="0">
                <a:solidFill>
                  <a:srgbClr val="FF0000"/>
                </a:solidFill>
              </a:rPr>
              <a:t>perhaps subtasks</a:t>
            </a:r>
            <a:r>
              <a:rPr lang="en-GB" dirty="0"/>
              <a:t>. To identify the activities and tasks, we work both forward and backward. </a:t>
            </a:r>
          </a:p>
        </p:txBody>
      </p:sp>
    </p:spTree>
    <p:extLst>
      <p:ext uri="{BB962C8B-B14F-4D97-AF65-F5344CB8AC3E}">
        <p14:creationId xmlns:p14="http://schemas.microsoft.com/office/powerpoint/2010/main" val="2542262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65125"/>
            <a:ext cx="10515600" cy="714375"/>
          </a:xfrm>
        </p:spPr>
        <p:txBody>
          <a:bodyPr anchor="t">
            <a:normAutofit/>
          </a:bodyPr>
          <a:lstStyle/>
          <a:p>
            <a:r>
              <a:rPr lang="en-GB" sz="3200" b="1" dirty="0">
                <a:solidFill>
                  <a:srgbClr val="0070C0"/>
                </a:solidFill>
              </a:rPr>
              <a:t>Estimation techniques in software testing </a:t>
            </a:r>
            <a:endParaRPr lang="en-US" sz="3200" b="1" dirty="0">
              <a:solidFill>
                <a:srgbClr val="0070C0"/>
              </a:solidFill>
            </a:endParaRPr>
          </a:p>
        </p:txBody>
      </p:sp>
      <p:sp>
        <p:nvSpPr>
          <p:cNvPr id="3" name="Content Placeholder 2"/>
          <p:cNvSpPr>
            <a:spLocks noGrp="1"/>
          </p:cNvSpPr>
          <p:nvPr>
            <p:ph idx="1"/>
          </p:nvPr>
        </p:nvSpPr>
        <p:spPr>
          <a:xfrm>
            <a:off x="342900" y="1079500"/>
            <a:ext cx="11544300" cy="4610100"/>
          </a:xfrm>
        </p:spPr>
        <p:txBody>
          <a:bodyPr>
            <a:normAutofit/>
          </a:bodyPr>
          <a:lstStyle/>
          <a:p>
            <a:pPr marL="0" indent="0" algn="just">
              <a:buNone/>
            </a:pPr>
            <a:r>
              <a:rPr lang="en-GB" sz="2400" dirty="0"/>
              <a:t>There are two techniques for estimation: </a:t>
            </a:r>
          </a:p>
          <a:p>
            <a:pPr marL="0" indent="0" algn="just">
              <a:buNone/>
            </a:pPr>
            <a:r>
              <a:rPr lang="en-GB" sz="2400" dirty="0">
                <a:solidFill>
                  <a:srgbClr val="00B0F0"/>
                </a:solidFill>
              </a:rPr>
              <a:t>1. One involves people with expertise on the tasks to be done (involves </a:t>
            </a:r>
            <a:r>
              <a:rPr lang="en-GB" sz="2400" dirty="0" smtClean="0">
                <a:solidFill>
                  <a:srgbClr val="00B0F0"/>
                </a:solidFill>
              </a:rPr>
              <a:t>analysing </a:t>
            </a:r>
            <a:r>
              <a:rPr lang="en-GB" sz="2400" dirty="0">
                <a:solidFill>
                  <a:srgbClr val="00B0F0"/>
                </a:solidFill>
              </a:rPr>
              <a:t>metrics from past projects and from industry data.) </a:t>
            </a:r>
          </a:p>
          <a:p>
            <a:pPr algn="just">
              <a:buFont typeface="Wingdings" panose="05000000000000000000" pitchFamily="2" charset="2"/>
              <a:buChar char="Ø"/>
            </a:pPr>
            <a:r>
              <a:rPr lang="en-GB" sz="2400" dirty="0" smtClean="0"/>
              <a:t>We </a:t>
            </a:r>
            <a:r>
              <a:rPr lang="en-GB" sz="2400" dirty="0"/>
              <a:t>ask the individual </a:t>
            </a:r>
            <a:r>
              <a:rPr lang="en-GB" sz="2400" dirty="0" smtClean="0"/>
              <a:t>contributors and experts involves working with experienced staff members </a:t>
            </a:r>
            <a:r>
              <a:rPr lang="en-GB" sz="2400" dirty="0" smtClean="0">
                <a:solidFill>
                  <a:srgbClr val="FF0000"/>
                </a:solidFill>
              </a:rPr>
              <a:t>to develop a work-breakdown structure for the project</a:t>
            </a:r>
            <a:r>
              <a:rPr lang="en-GB" sz="2400" dirty="0" smtClean="0"/>
              <a:t>. </a:t>
            </a:r>
          </a:p>
          <a:p>
            <a:pPr algn="just">
              <a:buFont typeface="Wingdings" panose="05000000000000000000" pitchFamily="2" charset="2"/>
              <a:buChar char="Ø"/>
            </a:pPr>
            <a:r>
              <a:rPr lang="en-GB" sz="2400" dirty="0" smtClean="0"/>
              <a:t>The idea is </a:t>
            </a:r>
            <a:r>
              <a:rPr lang="en-GB" sz="2400" dirty="0" smtClean="0">
                <a:solidFill>
                  <a:srgbClr val="FF0000"/>
                </a:solidFill>
              </a:rPr>
              <a:t>to draw on the collective wisdom of the team </a:t>
            </a:r>
            <a:r>
              <a:rPr lang="en-GB" sz="2400" dirty="0" smtClean="0"/>
              <a:t>to create your test estimate. This technique is often called ‘bottom up’ estimation because you start at the lowest level of the hierarchical breakdown in the work-breakdown structure – the task – and let the duration, effort, dependencies and resources for each task add up across all the tasks. </a:t>
            </a:r>
          </a:p>
          <a:p>
            <a:pPr algn="just">
              <a:buFont typeface="Wingdings" panose="05000000000000000000" pitchFamily="2" charset="2"/>
              <a:buChar char="Ø"/>
            </a:pPr>
            <a:r>
              <a:rPr lang="en-GB" sz="2400" dirty="0" smtClean="0"/>
              <a:t>More reliable approach involves </a:t>
            </a:r>
            <a:r>
              <a:rPr lang="en-GB" sz="2400" dirty="0">
                <a:solidFill>
                  <a:srgbClr val="FF0000"/>
                </a:solidFill>
              </a:rPr>
              <a:t>classifying the project in terms of size </a:t>
            </a:r>
            <a:r>
              <a:rPr lang="en-GB" sz="2400" dirty="0" smtClean="0"/>
              <a:t>(small, medium or large) and </a:t>
            </a:r>
            <a:r>
              <a:rPr lang="en-GB" sz="2400" dirty="0">
                <a:solidFill>
                  <a:srgbClr val="FF0000"/>
                </a:solidFill>
              </a:rPr>
              <a:t>complexity</a:t>
            </a:r>
            <a:r>
              <a:rPr lang="en-GB" sz="2400" dirty="0" smtClean="0"/>
              <a:t> (simple, moderate or complex) and then observing on average how long project of a particular size and complexity combination have </a:t>
            </a:r>
            <a:r>
              <a:rPr lang="en-GB" sz="2400" dirty="0"/>
              <a:t>taken in the past. </a:t>
            </a:r>
            <a:endParaRPr lang="en-GB" sz="24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2150" y="233728"/>
            <a:ext cx="2552700" cy="1227259"/>
          </a:xfrm>
          <a:prstGeom prst="rect">
            <a:avLst/>
          </a:prstGeom>
        </p:spPr>
      </p:pic>
    </p:spTree>
    <p:extLst>
      <p:ext uri="{BB962C8B-B14F-4D97-AF65-F5344CB8AC3E}">
        <p14:creationId xmlns:p14="http://schemas.microsoft.com/office/powerpoint/2010/main" val="3615174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65125"/>
            <a:ext cx="10515600" cy="714375"/>
          </a:xfrm>
        </p:spPr>
        <p:txBody>
          <a:bodyPr anchor="t">
            <a:normAutofit/>
          </a:bodyPr>
          <a:lstStyle/>
          <a:p>
            <a:r>
              <a:rPr lang="en-GB" sz="3200" b="1" dirty="0">
                <a:solidFill>
                  <a:srgbClr val="0070C0"/>
                </a:solidFill>
              </a:rPr>
              <a:t>Estimation techniques in software testing </a:t>
            </a:r>
            <a:endParaRPr lang="en-US" sz="3200" b="1" dirty="0">
              <a:solidFill>
                <a:srgbClr val="0070C0"/>
              </a:solidFill>
            </a:endParaRPr>
          </a:p>
        </p:txBody>
      </p:sp>
      <p:sp>
        <p:nvSpPr>
          <p:cNvPr id="3" name="Content Placeholder 2"/>
          <p:cNvSpPr>
            <a:spLocks noGrp="1"/>
          </p:cNvSpPr>
          <p:nvPr>
            <p:ph idx="1"/>
          </p:nvPr>
        </p:nvSpPr>
        <p:spPr>
          <a:xfrm>
            <a:off x="342900" y="1079500"/>
            <a:ext cx="11544300" cy="5778500"/>
          </a:xfrm>
        </p:spPr>
        <p:txBody>
          <a:bodyPr>
            <a:normAutofit/>
          </a:bodyPr>
          <a:lstStyle/>
          <a:p>
            <a:pPr marL="0" indent="0" algn="just">
              <a:buNone/>
            </a:pPr>
            <a:r>
              <a:rPr lang="en-GB" sz="2400" dirty="0" smtClean="0">
                <a:solidFill>
                  <a:srgbClr val="00B0F0"/>
                </a:solidFill>
              </a:rPr>
              <a:t>2. Other involves consulting the people who will do the work. </a:t>
            </a:r>
            <a:endParaRPr lang="en-US" sz="2400" dirty="0" smtClean="0">
              <a:solidFill>
                <a:srgbClr val="00B0F0"/>
              </a:solidFill>
            </a:endParaRPr>
          </a:p>
          <a:p>
            <a:pPr algn="just">
              <a:buFont typeface="Wingdings" panose="05000000000000000000" pitchFamily="2" charset="2"/>
              <a:buChar char="Ø"/>
            </a:pPr>
            <a:r>
              <a:rPr lang="en-GB" sz="2400" dirty="0" smtClean="0"/>
              <a:t>Even the best estimate must be </a:t>
            </a:r>
            <a:r>
              <a:rPr lang="en-GB" sz="2400" dirty="0" smtClean="0">
                <a:solidFill>
                  <a:srgbClr val="FF0000"/>
                </a:solidFill>
              </a:rPr>
              <a:t>negotiated with management.</a:t>
            </a:r>
            <a:r>
              <a:rPr lang="en-GB" sz="2400" dirty="0" smtClean="0"/>
              <a:t> </a:t>
            </a:r>
          </a:p>
          <a:p>
            <a:pPr algn="just">
              <a:buFont typeface="Wingdings" panose="05000000000000000000" pitchFamily="2" charset="2"/>
              <a:buChar char="Ø"/>
            </a:pPr>
            <a:r>
              <a:rPr lang="en-GB" sz="2400" dirty="0" smtClean="0"/>
              <a:t>Negotiating sessions display amazing </a:t>
            </a:r>
            <a:r>
              <a:rPr lang="en-GB" sz="2400" dirty="0" smtClean="0">
                <a:solidFill>
                  <a:srgbClr val="FF0000"/>
                </a:solidFill>
              </a:rPr>
              <a:t>variety</a:t>
            </a:r>
            <a:r>
              <a:rPr lang="en-GB" sz="2400" dirty="0" smtClean="0"/>
              <a:t>, depending on the people involved. It’s not unusual for management to look for smart ways to accelerate the schedule or to press for equivalent coverage in less time or with fewer resources. </a:t>
            </a:r>
          </a:p>
          <a:p>
            <a:pPr algn="just">
              <a:buFont typeface="Wingdings" panose="05000000000000000000" pitchFamily="2" charset="2"/>
              <a:buChar char="Ø"/>
            </a:pPr>
            <a:r>
              <a:rPr lang="en-GB" sz="2400" dirty="0" smtClean="0"/>
              <a:t>Our experience has been that successful negotiations about estimates are those where the focus is less on winning and losing and </a:t>
            </a:r>
            <a:r>
              <a:rPr lang="en-GB" sz="2400" dirty="0" smtClean="0">
                <a:solidFill>
                  <a:srgbClr val="FF0000"/>
                </a:solidFill>
              </a:rPr>
              <a:t>more about figuring out how best to balance competing pressures in the realms of quality, schedule, budget and features</a:t>
            </a:r>
            <a:r>
              <a:rPr lang="en-GB" sz="2400" dirty="0" smtClean="0"/>
              <a:t>. </a:t>
            </a:r>
            <a:endParaRPr lang="en-GB"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2150" y="233728"/>
            <a:ext cx="2552700" cy="1227259"/>
          </a:xfrm>
          <a:prstGeom prst="rect">
            <a:avLst/>
          </a:prstGeom>
        </p:spPr>
      </p:pic>
    </p:spTree>
    <p:extLst>
      <p:ext uri="{BB962C8B-B14F-4D97-AF65-F5344CB8AC3E}">
        <p14:creationId xmlns:p14="http://schemas.microsoft.com/office/powerpoint/2010/main" val="6187624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5"/>
            <a:ext cx="10515600" cy="714375"/>
          </a:xfrm>
        </p:spPr>
        <p:txBody>
          <a:bodyPr anchor="t">
            <a:normAutofit/>
          </a:bodyPr>
          <a:lstStyle/>
          <a:p>
            <a:r>
              <a:rPr lang="en-GB" sz="3200" b="1" dirty="0">
                <a:solidFill>
                  <a:srgbClr val="0070C0"/>
                </a:solidFill>
              </a:rPr>
              <a:t>Factors affecting test effort in software testing </a:t>
            </a:r>
            <a:endParaRPr lang="en-US" sz="3200" b="1" dirty="0">
              <a:solidFill>
                <a:srgbClr val="0070C0"/>
              </a:solidFill>
            </a:endParaRPr>
          </a:p>
        </p:txBody>
      </p:sp>
      <p:sp>
        <p:nvSpPr>
          <p:cNvPr id="3" name="Content Placeholder 2"/>
          <p:cNvSpPr>
            <a:spLocks noGrp="1"/>
          </p:cNvSpPr>
          <p:nvPr>
            <p:ph idx="1"/>
          </p:nvPr>
        </p:nvSpPr>
        <p:spPr>
          <a:xfrm>
            <a:off x="228600" y="1079500"/>
            <a:ext cx="11645900" cy="5778500"/>
          </a:xfrm>
        </p:spPr>
        <p:txBody>
          <a:bodyPr>
            <a:noAutofit/>
          </a:bodyPr>
          <a:lstStyle/>
          <a:p>
            <a:pPr marL="0" indent="0" algn="just">
              <a:buNone/>
            </a:pPr>
            <a:r>
              <a:rPr lang="en-GB" sz="2000" dirty="0"/>
              <a:t>The </a:t>
            </a:r>
            <a:r>
              <a:rPr lang="en-GB" sz="2000" dirty="0">
                <a:solidFill>
                  <a:srgbClr val="FF0000"/>
                </a:solidFill>
              </a:rPr>
              <a:t>test strategies </a:t>
            </a:r>
            <a:r>
              <a:rPr lang="en-GB" sz="2000" dirty="0"/>
              <a:t>you pick will have a </a:t>
            </a:r>
            <a:r>
              <a:rPr lang="en-GB" sz="2000" dirty="0">
                <a:solidFill>
                  <a:srgbClr val="FF0000"/>
                </a:solidFill>
              </a:rPr>
              <a:t>major influence on the testing effort</a:t>
            </a:r>
            <a:r>
              <a:rPr lang="en-GB" sz="2000" dirty="0"/>
              <a:t>. The factors which affect the test effort are: </a:t>
            </a:r>
          </a:p>
          <a:p>
            <a:pPr algn="just">
              <a:buFont typeface="Courier New" panose="02070309020205020404" pitchFamily="49" charset="0"/>
              <a:buChar char="o"/>
            </a:pPr>
            <a:r>
              <a:rPr lang="en-GB" sz="2000" dirty="0" smtClean="0"/>
              <a:t>While </a:t>
            </a:r>
            <a:r>
              <a:rPr lang="en-GB" sz="2000" dirty="0"/>
              <a:t>good project </a:t>
            </a:r>
            <a:r>
              <a:rPr lang="en-GB" sz="2000" dirty="0">
                <a:solidFill>
                  <a:srgbClr val="FF0000"/>
                </a:solidFill>
              </a:rPr>
              <a:t>documentation</a:t>
            </a:r>
            <a:r>
              <a:rPr lang="en-GB" sz="2000" dirty="0"/>
              <a:t> is a positive factor, it’s also true that having to produce detailed documentation, such as accurately specified test cases, results in delays. During test execution, having to maintain such detailed documentation requires lots of effort, as does working with fragile test data that must be maintained or restored frequently during testing. </a:t>
            </a:r>
          </a:p>
          <a:p>
            <a:pPr algn="just">
              <a:buFont typeface="Courier New" panose="02070309020205020404" pitchFamily="49" charset="0"/>
              <a:buChar char="o"/>
            </a:pPr>
            <a:r>
              <a:rPr lang="en-GB" sz="2000" dirty="0" smtClean="0"/>
              <a:t>Increasing </a:t>
            </a:r>
            <a:r>
              <a:rPr lang="en-GB" sz="2000" dirty="0"/>
              <a:t>the </a:t>
            </a:r>
            <a:r>
              <a:rPr lang="en-GB" sz="2000" dirty="0">
                <a:solidFill>
                  <a:srgbClr val="FF0000"/>
                </a:solidFill>
              </a:rPr>
              <a:t>size of the product </a:t>
            </a:r>
            <a:r>
              <a:rPr lang="en-GB" sz="2000" dirty="0"/>
              <a:t>leads </a:t>
            </a:r>
            <a:r>
              <a:rPr lang="en-GB" sz="2000"/>
              <a:t>to </a:t>
            </a:r>
            <a:r>
              <a:rPr lang="en-GB" sz="2000" smtClean="0"/>
              <a:t>increase </a:t>
            </a:r>
            <a:r>
              <a:rPr lang="en-GB" sz="2000" dirty="0"/>
              <a:t>in the size of the project and the project team. Increases in the project and project team increases the difficulty of predicting and managing them. This leads to the disproportionate rate of collapse of large projects. </a:t>
            </a:r>
          </a:p>
          <a:p>
            <a:pPr algn="just">
              <a:buFont typeface="Courier New" panose="02070309020205020404" pitchFamily="49" charset="0"/>
              <a:buChar char="o"/>
            </a:pPr>
            <a:r>
              <a:rPr lang="en-GB" sz="2000" dirty="0" smtClean="0"/>
              <a:t>The </a:t>
            </a:r>
            <a:r>
              <a:rPr lang="en-GB" sz="2000" dirty="0">
                <a:solidFill>
                  <a:srgbClr val="FF0000"/>
                </a:solidFill>
              </a:rPr>
              <a:t>life cycle </a:t>
            </a:r>
            <a:r>
              <a:rPr lang="en-GB" sz="2000" dirty="0"/>
              <a:t>itself is an influential process factor, as the V-model tends to be more fragile in the face of late change while incremental models tend to have high regression testing costs. </a:t>
            </a:r>
          </a:p>
          <a:p>
            <a:pPr algn="just">
              <a:buFont typeface="Courier New" panose="02070309020205020404" pitchFamily="49" charset="0"/>
              <a:buChar char="o"/>
            </a:pPr>
            <a:r>
              <a:rPr lang="en-GB" sz="2000" dirty="0">
                <a:solidFill>
                  <a:srgbClr val="FF0000"/>
                </a:solidFill>
              </a:rPr>
              <a:t>Time pressure </a:t>
            </a:r>
            <a:r>
              <a:rPr lang="en-GB" sz="2000" dirty="0"/>
              <a:t>is another factor to be considered. Pressure should not be an excuse to take unwarranted risks. However, it is a reason to make careful, considered decisions and to plan and re-plan intelligently throughout the process. </a:t>
            </a:r>
          </a:p>
          <a:p>
            <a:pPr algn="just">
              <a:buFont typeface="Courier New" panose="02070309020205020404" pitchFamily="49" charset="0"/>
              <a:buChar char="o"/>
            </a:pPr>
            <a:r>
              <a:rPr lang="en-GB" sz="2000" dirty="0" smtClean="0"/>
              <a:t>People </a:t>
            </a:r>
            <a:r>
              <a:rPr lang="en-GB" sz="2000" dirty="0"/>
              <a:t>execute the process, and </a:t>
            </a:r>
            <a:r>
              <a:rPr lang="en-GB" sz="2000" dirty="0">
                <a:solidFill>
                  <a:srgbClr val="FF0000"/>
                </a:solidFill>
              </a:rPr>
              <a:t>people factors </a:t>
            </a:r>
            <a:r>
              <a:rPr lang="en-GB" sz="2000" dirty="0"/>
              <a:t>are as important as or more important than any other. Important people factors include the skills of the individuals and the team as a whole, and the alignment of those skills with the project’s needs. It is true that there are many troubling things about a project but an excellent team can often make good things happen on the project and in testing.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40676" y="0"/>
            <a:ext cx="1133824" cy="1129463"/>
          </a:xfrm>
          <a:prstGeom prst="rect">
            <a:avLst/>
          </a:prstGeom>
        </p:spPr>
      </p:pic>
    </p:spTree>
    <p:extLst>
      <p:ext uri="{BB962C8B-B14F-4D97-AF65-F5344CB8AC3E}">
        <p14:creationId xmlns:p14="http://schemas.microsoft.com/office/powerpoint/2010/main" val="9221061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40300" y="3048000"/>
            <a:ext cx="1929695" cy="523220"/>
          </a:xfrm>
          <a:prstGeom prst="rect">
            <a:avLst/>
          </a:prstGeom>
          <a:noFill/>
        </p:spPr>
        <p:txBody>
          <a:bodyPr wrap="none" rtlCol="0">
            <a:spAutoFit/>
          </a:bodyPr>
          <a:lstStyle/>
          <a:p>
            <a:r>
              <a:rPr lang="en-GB" sz="2800" b="1" dirty="0" smtClean="0">
                <a:solidFill>
                  <a:srgbClr val="00B0F0"/>
                </a:solidFill>
              </a:rPr>
              <a:t>Thank you !</a:t>
            </a:r>
            <a:endParaRPr lang="en-US" sz="2800" b="1" dirty="0">
              <a:solidFill>
                <a:srgbClr val="00B0F0"/>
              </a:solidFill>
            </a:endParaRPr>
          </a:p>
        </p:txBody>
      </p:sp>
    </p:spTree>
    <p:extLst>
      <p:ext uri="{BB962C8B-B14F-4D97-AF65-F5344CB8AC3E}">
        <p14:creationId xmlns:p14="http://schemas.microsoft.com/office/powerpoint/2010/main" val="3035635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29539"/>
          <a:stretch/>
        </p:blipFill>
        <p:spPr>
          <a:xfrm rot="10800000">
            <a:off x="7493000" y="-1"/>
            <a:ext cx="4699000" cy="1456831"/>
          </a:xfrm>
          <a:prstGeom prst="rect">
            <a:avLst/>
          </a:prstGeom>
          <a:ln>
            <a:noFill/>
          </a:ln>
          <a:effectLst>
            <a:softEdge rad="112500"/>
          </a:effectLst>
        </p:spPr>
      </p:pic>
      <p:sp>
        <p:nvSpPr>
          <p:cNvPr id="3" name="Content Placeholder 2"/>
          <p:cNvSpPr>
            <a:spLocks noGrp="1"/>
          </p:cNvSpPr>
          <p:nvPr>
            <p:ph idx="1"/>
          </p:nvPr>
        </p:nvSpPr>
        <p:spPr>
          <a:xfrm>
            <a:off x="825500" y="1568509"/>
            <a:ext cx="10515600" cy="4873209"/>
          </a:xfrm>
        </p:spPr>
        <p:txBody>
          <a:bodyPr>
            <a:normAutofit/>
          </a:bodyPr>
          <a:lstStyle/>
          <a:p>
            <a:pPr algn="just">
              <a:buFont typeface="Courier New" panose="02070309020205020404" pitchFamily="49" charset="0"/>
              <a:buChar char="o"/>
            </a:pPr>
            <a:r>
              <a:rPr lang="en-GB" sz="2400" dirty="0" smtClean="0"/>
              <a:t>In </a:t>
            </a:r>
            <a:r>
              <a:rPr lang="en-GB" sz="2400" b="1" dirty="0"/>
              <a:t>experience-based techniques, </a:t>
            </a:r>
            <a:r>
              <a:rPr lang="en-GB" sz="2400" dirty="0">
                <a:solidFill>
                  <a:srgbClr val="FF0000"/>
                </a:solidFill>
              </a:rPr>
              <a:t>people’s knowledge, skills and background </a:t>
            </a:r>
            <a:r>
              <a:rPr lang="en-GB" sz="2400" dirty="0"/>
              <a:t>are of prime importance to the test conditions and test cases. </a:t>
            </a:r>
          </a:p>
          <a:p>
            <a:pPr algn="just">
              <a:buFont typeface="Courier New" panose="02070309020205020404" pitchFamily="49" charset="0"/>
              <a:buChar char="o"/>
            </a:pPr>
            <a:r>
              <a:rPr lang="en-GB" sz="2400" dirty="0" smtClean="0"/>
              <a:t>The </a:t>
            </a:r>
            <a:r>
              <a:rPr lang="en-GB" sz="2400" dirty="0">
                <a:solidFill>
                  <a:srgbClr val="FF0000"/>
                </a:solidFill>
              </a:rPr>
              <a:t>experience</a:t>
            </a:r>
            <a:r>
              <a:rPr lang="en-GB" sz="2400" dirty="0"/>
              <a:t> of both </a:t>
            </a:r>
            <a:r>
              <a:rPr lang="en-GB" sz="2400" dirty="0">
                <a:solidFill>
                  <a:srgbClr val="FF0000"/>
                </a:solidFill>
              </a:rPr>
              <a:t>technical</a:t>
            </a:r>
            <a:r>
              <a:rPr lang="en-GB" sz="2400" dirty="0"/>
              <a:t> and </a:t>
            </a:r>
            <a:r>
              <a:rPr lang="en-GB" sz="2400" dirty="0">
                <a:solidFill>
                  <a:srgbClr val="FF0000"/>
                </a:solidFill>
              </a:rPr>
              <a:t>business</a:t>
            </a:r>
            <a:r>
              <a:rPr lang="en-GB" sz="2400" dirty="0"/>
              <a:t> people is required, as they bring </a:t>
            </a:r>
            <a:r>
              <a:rPr lang="en-GB" sz="2400" dirty="0">
                <a:solidFill>
                  <a:srgbClr val="FF0000"/>
                </a:solidFill>
              </a:rPr>
              <a:t>different perspectives to the test analysis and design </a:t>
            </a:r>
            <a:r>
              <a:rPr lang="en-GB" sz="2400" dirty="0"/>
              <a:t>process. Because of the </a:t>
            </a:r>
            <a:r>
              <a:rPr lang="en-GB" sz="2400" dirty="0">
                <a:solidFill>
                  <a:srgbClr val="FF0000"/>
                </a:solidFill>
              </a:rPr>
              <a:t>previous experience </a:t>
            </a:r>
            <a:r>
              <a:rPr lang="en-GB" sz="2400" dirty="0"/>
              <a:t>with similar systems, they may have an idea as what could go wrong, which is very useful for testing. </a:t>
            </a:r>
          </a:p>
          <a:p>
            <a:pPr algn="just">
              <a:buFont typeface="Courier New" panose="02070309020205020404" pitchFamily="49" charset="0"/>
              <a:buChar char="o"/>
            </a:pPr>
            <a:r>
              <a:rPr lang="en-GB" sz="2400" dirty="0" smtClean="0"/>
              <a:t>Experience-based </a:t>
            </a:r>
            <a:r>
              <a:rPr lang="en-GB" sz="2400" dirty="0"/>
              <a:t>techniques go together with specification-based and structure-based techniques, and are also used when there is no specification, or if the specification is inadequate or out of date. </a:t>
            </a:r>
          </a:p>
          <a:p>
            <a:pPr algn="just">
              <a:buFont typeface="Courier New" panose="02070309020205020404" pitchFamily="49" charset="0"/>
              <a:buChar char="o"/>
            </a:pPr>
            <a:r>
              <a:rPr lang="en-GB" sz="2400" dirty="0" smtClean="0"/>
              <a:t>This </a:t>
            </a:r>
            <a:r>
              <a:rPr lang="en-GB" sz="2400" dirty="0"/>
              <a:t>may be the only type of technique used </a:t>
            </a:r>
            <a:r>
              <a:rPr lang="en-GB" sz="2400" dirty="0">
                <a:solidFill>
                  <a:srgbClr val="FF0000"/>
                </a:solidFill>
              </a:rPr>
              <a:t>for low-risk systems</a:t>
            </a:r>
            <a:r>
              <a:rPr lang="en-GB" sz="2400" dirty="0"/>
              <a:t>, but this approach may be particularly </a:t>
            </a:r>
            <a:r>
              <a:rPr lang="en-GB" sz="2400" dirty="0">
                <a:solidFill>
                  <a:srgbClr val="FF0000"/>
                </a:solidFill>
              </a:rPr>
              <a:t>useful under extreme time pressure </a:t>
            </a:r>
            <a:r>
              <a:rPr lang="en-GB" sz="2400" dirty="0"/>
              <a:t>– in fact this is one of the factors leading to exploratory testing. </a:t>
            </a:r>
            <a:endParaRPr lang="en-US" sz="2400" dirty="0"/>
          </a:p>
        </p:txBody>
      </p:sp>
      <p:sp>
        <p:nvSpPr>
          <p:cNvPr id="4" name="Rectangle 3"/>
          <p:cNvSpPr/>
          <p:nvPr/>
        </p:nvSpPr>
        <p:spPr>
          <a:xfrm>
            <a:off x="416901" y="780534"/>
            <a:ext cx="6205353" cy="584775"/>
          </a:xfrm>
          <a:prstGeom prst="rect">
            <a:avLst/>
          </a:prstGeom>
        </p:spPr>
        <p:txBody>
          <a:bodyPr wrap="none">
            <a:spAutoFit/>
          </a:bodyPr>
          <a:lstStyle/>
          <a:p>
            <a:r>
              <a:rPr lang="en-GB" sz="3200" b="1" dirty="0">
                <a:solidFill>
                  <a:srgbClr val="0070C0"/>
                </a:solidFill>
              </a:rPr>
              <a:t>Experience based testing technique</a:t>
            </a:r>
            <a:endParaRPr lang="en-US" sz="3200" b="1" dirty="0">
              <a:solidFill>
                <a:srgbClr val="0070C0"/>
              </a:solidFill>
            </a:endParaRPr>
          </a:p>
        </p:txBody>
      </p:sp>
    </p:spTree>
    <p:extLst>
      <p:ext uri="{BB962C8B-B14F-4D97-AF65-F5344CB8AC3E}">
        <p14:creationId xmlns:p14="http://schemas.microsoft.com/office/powerpoint/2010/main" val="3715872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1543109"/>
            <a:ext cx="10515600" cy="4873209"/>
          </a:xfrm>
        </p:spPr>
        <p:txBody>
          <a:bodyPr>
            <a:normAutofit/>
          </a:bodyPr>
          <a:lstStyle/>
          <a:p>
            <a:pPr algn="just">
              <a:buFont typeface="Courier New" panose="02070309020205020404" pitchFamily="49" charset="0"/>
              <a:buChar char="o"/>
            </a:pPr>
            <a:r>
              <a:rPr lang="en-GB" sz="2400" b="1" dirty="0" smtClean="0"/>
              <a:t>Error </a:t>
            </a:r>
            <a:r>
              <a:rPr lang="en-GB" sz="2400" b="1" dirty="0"/>
              <a:t>guessing </a:t>
            </a:r>
            <a:r>
              <a:rPr lang="en-GB" sz="2400" dirty="0"/>
              <a:t>is a technique where the </a:t>
            </a:r>
            <a:r>
              <a:rPr lang="en-GB" sz="2400" dirty="0">
                <a:solidFill>
                  <a:srgbClr val="FF0000"/>
                </a:solidFill>
              </a:rPr>
              <a:t>experienced</a:t>
            </a:r>
            <a:r>
              <a:rPr lang="en-GB" sz="2400" dirty="0"/>
              <a:t> and </a:t>
            </a:r>
            <a:r>
              <a:rPr lang="en-GB" sz="2400" dirty="0">
                <a:solidFill>
                  <a:srgbClr val="FF0000"/>
                </a:solidFill>
              </a:rPr>
              <a:t>good testers </a:t>
            </a:r>
            <a:r>
              <a:rPr lang="en-GB" sz="2400" dirty="0"/>
              <a:t>are encouraged to think of situations in which the </a:t>
            </a:r>
            <a:r>
              <a:rPr lang="en-GB" sz="2400" dirty="0">
                <a:solidFill>
                  <a:srgbClr val="FF0000"/>
                </a:solidFill>
              </a:rPr>
              <a:t>software may not be able to cope</a:t>
            </a:r>
            <a:r>
              <a:rPr lang="en-GB" sz="2400" dirty="0"/>
              <a:t>. </a:t>
            </a:r>
            <a:endParaRPr lang="en-GB" sz="2400" dirty="0" smtClean="0"/>
          </a:p>
          <a:p>
            <a:pPr algn="just">
              <a:buFont typeface="Courier New" panose="02070309020205020404" pitchFamily="49" charset="0"/>
              <a:buChar char="o"/>
            </a:pPr>
            <a:r>
              <a:rPr lang="en-GB" sz="2400" dirty="0" smtClean="0"/>
              <a:t>Some </a:t>
            </a:r>
            <a:r>
              <a:rPr lang="en-GB" sz="2400" dirty="0"/>
              <a:t>people seem to be naturally good at testing and others are good testers because they have a lot of experience either as a tester or working with a particular system </a:t>
            </a:r>
            <a:r>
              <a:rPr lang="en-GB" sz="2400" dirty="0" smtClean="0"/>
              <a:t>and </a:t>
            </a:r>
            <a:r>
              <a:rPr lang="en-GB" sz="2400" dirty="0"/>
              <a:t>so are able to find out its weaknesses. This is why an error guessing approach, used </a:t>
            </a:r>
            <a:r>
              <a:rPr lang="en-GB" sz="2400" dirty="0">
                <a:solidFill>
                  <a:srgbClr val="FF0000"/>
                </a:solidFill>
              </a:rPr>
              <a:t>after</a:t>
            </a:r>
            <a:r>
              <a:rPr lang="en-GB" sz="2400" dirty="0"/>
              <a:t> more </a:t>
            </a:r>
            <a:r>
              <a:rPr lang="en-GB" sz="2400" dirty="0">
                <a:solidFill>
                  <a:srgbClr val="FF0000"/>
                </a:solidFill>
              </a:rPr>
              <a:t>formal techniques </a:t>
            </a:r>
            <a:r>
              <a:rPr lang="en-GB" sz="2400" dirty="0"/>
              <a:t>have been applied to some extent, can be very effective. </a:t>
            </a:r>
            <a:endParaRPr lang="en-GB" sz="2400" dirty="0" smtClean="0"/>
          </a:p>
          <a:p>
            <a:pPr algn="just">
              <a:buFont typeface="Courier New" panose="02070309020205020404" pitchFamily="49" charset="0"/>
              <a:buChar char="o"/>
            </a:pPr>
            <a:r>
              <a:rPr lang="en-GB" sz="2400" dirty="0" smtClean="0"/>
              <a:t>It </a:t>
            </a:r>
            <a:r>
              <a:rPr lang="en-GB" sz="2400" dirty="0"/>
              <a:t>also </a:t>
            </a:r>
            <a:r>
              <a:rPr lang="en-GB" sz="2400" dirty="0">
                <a:solidFill>
                  <a:srgbClr val="FF0000"/>
                </a:solidFill>
              </a:rPr>
              <a:t>saves a lot of time </a:t>
            </a:r>
            <a:r>
              <a:rPr lang="en-GB" sz="2400" dirty="0"/>
              <a:t>because of the </a:t>
            </a:r>
            <a:r>
              <a:rPr lang="en-GB" sz="2400" dirty="0">
                <a:solidFill>
                  <a:srgbClr val="FF0000"/>
                </a:solidFill>
              </a:rPr>
              <a:t>assumptions</a:t>
            </a:r>
            <a:r>
              <a:rPr lang="en-GB" sz="2400" dirty="0"/>
              <a:t> and </a:t>
            </a:r>
            <a:r>
              <a:rPr lang="en-GB" sz="2400" dirty="0">
                <a:solidFill>
                  <a:srgbClr val="FF0000"/>
                </a:solidFill>
              </a:rPr>
              <a:t>guessing</a:t>
            </a:r>
            <a:r>
              <a:rPr lang="en-GB" sz="2400" dirty="0"/>
              <a:t> made by the experienced testers to find out the defects which otherwise won’t be able to find. </a:t>
            </a:r>
          </a:p>
          <a:p>
            <a:pPr algn="just">
              <a:buFont typeface="Courier New" panose="02070309020205020404" pitchFamily="49" charset="0"/>
              <a:buChar char="o"/>
            </a:pPr>
            <a:r>
              <a:rPr lang="en-GB" sz="2400" dirty="0" smtClean="0"/>
              <a:t>The </a:t>
            </a:r>
            <a:r>
              <a:rPr lang="en-GB" sz="2400" dirty="0"/>
              <a:t>success of error guessing is very much </a:t>
            </a:r>
            <a:r>
              <a:rPr lang="en-GB" sz="2400" dirty="0">
                <a:solidFill>
                  <a:srgbClr val="FF0000"/>
                </a:solidFill>
              </a:rPr>
              <a:t>dependent on the skill of the tester</a:t>
            </a:r>
            <a:r>
              <a:rPr lang="en-GB" sz="2400" dirty="0"/>
              <a:t>, as good testers know where the defects are most likely to be. </a:t>
            </a:r>
          </a:p>
        </p:txBody>
      </p:sp>
      <p:sp>
        <p:nvSpPr>
          <p:cNvPr id="4" name="Rectangle 3"/>
          <p:cNvSpPr/>
          <p:nvPr/>
        </p:nvSpPr>
        <p:spPr>
          <a:xfrm>
            <a:off x="416901" y="780534"/>
            <a:ext cx="2661113" cy="584775"/>
          </a:xfrm>
          <a:prstGeom prst="rect">
            <a:avLst/>
          </a:prstGeom>
        </p:spPr>
        <p:txBody>
          <a:bodyPr wrap="none">
            <a:spAutoFit/>
          </a:bodyPr>
          <a:lstStyle/>
          <a:p>
            <a:r>
              <a:rPr lang="en-GB" sz="3200" b="1" dirty="0" smtClean="0">
                <a:solidFill>
                  <a:srgbClr val="0070C0"/>
                </a:solidFill>
              </a:rPr>
              <a:t>Error Guessing</a:t>
            </a:r>
            <a:endParaRPr lang="en-US" sz="3200" b="1" dirty="0">
              <a:solidFill>
                <a:srgbClr val="0070C0"/>
              </a:solidFill>
            </a:endParaRPr>
          </a:p>
        </p:txBody>
      </p:sp>
      <p:pic>
        <p:nvPicPr>
          <p:cNvPr id="9" name="Picture 8"/>
          <p:cNvPicPr>
            <a:picLocks noChangeAspect="1"/>
          </p:cNvPicPr>
          <p:nvPr/>
        </p:nvPicPr>
        <p:blipFill>
          <a:blip r:embed="rId2"/>
          <a:stretch>
            <a:fillRect/>
          </a:stretch>
        </p:blipFill>
        <p:spPr>
          <a:xfrm>
            <a:off x="9347200" y="0"/>
            <a:ext cx="2844800" cy="1712786"/>
          </a:xfrm>
          <a:prstGeom prst="rect">
            <a:avLst/>
          </a:prstGeom>
          <a:ln>
            <a:noFill/>
          </a:ln>
          <a:effectLst>
            <a:softEdge rad="112500"/>
          </a:effectLst>
        </p:spPr>
      </p:pic>
    </p:spTree>
    <p:extLst>
      <p:ext uri="{BB962C8B-B14F-4D97-AF65-F5344CB8AC3E}">
        <p14:creationId xmlns:p14="http://schemas.microsoft.com/office/powerpoint/2010/main" val="4167931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 y="327025"/>
            <a:ext cx="10515600" cy="600075"/>
          </a:xfrm>
        </p:spPr>
        <p:txBody>
          <a:bodyPr anchor="t">
            <a:normAutofit/>
          </a:bodyPr>
          <a:lstStyle/>
          <a:p>
            <a:r>
              <a:rPr lang="en-GB" sz="3200" b="1" dirty="0">
                <a:solidFill>
                  <a:srgbClr val="0070C0"/>
                </a:solidFill>
              </a:rPr>
              <a:t>How to choose that which testing technique is </a:t>
            </a:r>
            <a:r>
              <a:rPr lang="en-GB" sz="3200" b="1" dirty="0" smtClean="0">
                <a:solidFill>
                  <a:srgbClr val="0070C0"/>
                </a:solidFill>
              </a:rPr>
              <a:t>best?</a:t>
            </a:r>
            <a:endParaRPr lang="en-US" sz="3200" b="1" dirty="0">
              <a:solidFill>
                <a:srgbClr val="0070C0"/>
              </a:solidFill>
            </a:endParaRPr>
          </a:p>
        </p:txBody>
      </p:sp>
      <p:sp>
        <p:nvSpPr>
          <p:cNvPr id="3" name="Content Placeholder 2"/>
          <p:cNvSpPr>
            <a:spLocks noGrp="1"/>
          </p:cNvSpPr>
          <p:nvPr>
            <p:ph idx="1"/>
          </p:nvPr>
        </p:nvSpPr>
        <p:spPr>
          <a:xfrm>
            <a:off x="711200" y="927100"/>
            <a:ext cx="11290300" cy="5930900"/>
          </a:xfrm>
        </p:spPr>
        <p:txBody>
          <a:bodyPr>
            <a:noAutofit/>
          </a:bodyPr>
          <a:lstStyle/>
          <a:p>
            <a:pPr marL="0" indent="0" algn="just">
              <a:buNone/>
            </a:pPr>
            <a:r>
              <a:rPr lang="en-GB" sz="1800" dirty="0"/>
              <a:t>The </a:t>
            </a:r>
            <a:r>
              <a:rPr lang="en-GB" sz="1800" b="1" dirty="0">
                <a:solidFill>
                  <a:srgbClr val="FF0000"/>
                </a:solidFill>
              </a:rPr>
              <a:t>internal factors </a:t>
            </a:r>
            <a:r>
              <a:rPr lang="en-GB" sz="1800" dirty="0"/>
              <a:t>that influence the decisions about which technique to use are: </a:t>
            </a:r>
          </a:p>
          <a:p>
            <a:pPr algn="just">
              <a:buFont typeface="Courier New" panose="02070309020205020404" pitchFamily="49" charset="0"/>
              <a:buChar char="o"/>
            </a:pPr>
            <a:r>
              <a:rPr lang="en-GB" sz="1800" b="1" dirty="0" smtClean="0"/>
              <a:t>Models </a:t>
            </a:r>
            <a:r>
              <a:rPr lang="en-GB" sz="1800" b="1" dirty="0"/>
              <a:t>used in developing the system- </a:t>
            </a:r>
            <a:r>
              <a:rPr lang="en-GB" sz="1800" dirty="0"/>
              <a:t>Since </a:t>
            </a:r>
            <a:r>
              <a:rPr lang="en-GB" sz="1800" dirty="0">
                <a:solidFill>
                  <a:srgbClr val="FF0000"/>
                </a:solidFill>
              </a:rPr>
              <a:t>testing techniques are based on models </a:t>
            </a:r>
            <a:r>
              <a:rPr lang="en-GB" sz="1800" dirty="0"/>
              <a:t>used to develop that system, </a:t>
            </a:r>
            <a:r>
              <a:rPr lang="en-GB" sz="1800" dirty="0" smtClean="0"/>
              <a:t>will to some </a:t>
            </a:r>
            <a:r>
              <a:rPr lang="en-GB" sz="1800" dirty="0"/>
              <a:t>extent </a:t>
            </a:r>
            <a:r>
              <a:rPr lang="en-GB" sz="1800" dirty="0">
                <a:solidFill>
                  <a:srgbClr val="FF0000"/>
                </a:solidFill>
              </a:rPr>
              <a:t>govern which testing techniques can be used</a:t>
            </a:r>
            <a:r>
              <a:rPr lang="en-GB" sz="1800" dirty="0"/>
              <a:t>. For example, if the specification contains a state transition diagram, state transition testing would be a good technique to use. </a:t>
            </a:r>
          </a:p>
          <a:p>
            <a:pPr algn="just">
              <a:buFont typeface="Courier New" panose="02070309020205020404" pitchFamily="49" charset="0"/>
              <a:buChar char="o"/>
            </a:pPr>
            <a:r>
              <a:rPr lang="en-GB" sz="1800" b="1" dirty="0" smtClean="0"/>
              <a:t>Testers </a:t>
            </a:r>
            <a:r>
              <a:rPr lang="en-GB" sz="1800" b="1" dirty="0"/>
              <a:t>knowledge and their experience - </a:t>
            </a:r>
            <a:r>
              <a:rPr lang="en-GB" sz="1800" dirty="0">
                <a:solidFill>
                  <a:srgbClr val="FF0000"/>
                </a:solidFill>
              </a:rPr>
              <a:t>How much testers know about the system and about testing techniques </a:t>
            </a:r>
            <a:r>
              <a:rPr lang="en-GB" sz="1800" dirty="0"/>
              <a:t>will clearly influence their choice of testing techniques. This knowledge will in itself be influenced by their experience of testing and of the system under test. </a:t>
            </a:r>
          </a:p>
          <a:p>
            <a:pPr algn="just">
              <a:buFont typeface="Courier New" panose="02070309020205020404" pitchFamily="49" charset="0"/>
              <a:buChar char="o"/>
            </a:pPr>
            <a:r>
              <a:rPr lang="en-GB" sz="1800" b="1" dirty="0" smtClean="0"/>
              <a:t>Similar </a:t>
            </a:r>
            <a:r>
              <a:rPr lang="en-GB" sz="1800" b="1" dirty="0"/>
              <a:t>type of defects - </a:t>
            </a:r>
            <a:r>
              <a:rPr lang="en-GB" sz="1800" dirty="0"/>
              <a:t>Knowledge of the similar kind of defects will be very helpful in choosing testing techniques (</a:t>
            </a:r>
            <a:r>
              <a:rPr lang="en-GB" sz="1800" dirty="0">
                <a:solidFill>
                  <a:srgbClr val="FF0000"/>
                </a:solidFill>
              </a:rPr>
              <a:t>since each technique is good at finding a particular type of defect</a:t>
            </a:r>
            <a:r>
              <a:rPr lang="en-GB" sz="1800" dirty="0"/>
              <a:t>). This knowledge could be gained through experience of testing a previous version of the system and previous levels of testing on the current version. </a:t>
            </a:r>
          </a:p>
          <a:p>
            <a:pPr algn="just">
              <a:buFont typeface="Courier New" panose="02070309020205020404" pitchFamily="49" charset="0"/>
              <a:buChar char="o"/>
            </a:pPr>
            <a:r>
              <a:rPr lang="en-GB" sz="1800" b="1" dirty="0" smtClean="0"/>
              <a:t>Test </a:t>
            </a:r>
            <a:r>
              <a:rPr lang="en-GB" sz="1800" b="1" dirty="0"/>
              <a:t>objective - </a:t>
            </a:r>
            <a:r>
              <a:rPr lang="en-GB" sz="1800" dirty="0">
                <a:solidFill>
                  <a:srgbClr val="FF0000"/>
                </a:solidFill>
              </a:rPr>
              <a:t>If the test objective is </a:t>
            </a:r>
            <a:r>
              <a:rPr lang="en-GB" sz="1800" dirty="0"/>
              <a:t>simply to gain confidence that the software will cope with typical operational tasks then use cases would be a sensible approach. </a:t>
            </a:r>
            <a:r>
              <a:rPr lang="en-GB" sz="1800" dirty="0">
                <a:solidFill>
                  <a:srgbClr val="FF0000"/>
                </a:solidFill>
              </a:rPr>
              <a:t>If the objective is </a:t>
            </a:r>
            <a:r>
              <a:rPr lang="en-GB" sz="1800" dirty="0"/>
              <a:t>for very thorough testing then more rigorous and detailed techniques (including structure-based techniques) should be chosen. </a:t>
            </a:r>
          </a:p>
          <a:p>
            <a:pPr algn="just">
              <a:buFont typeface="Courier New" panose="02070309020205020404" pitchFamily="49" charset="0"/>
              <a:buChar char="o"/>
            </a:pPr>
            <a:r>
              <a:rPr lang="en-GB" sz="1800" b="1" dirty="0" smtClean="0"/>
              <a:t>Documentation </a:t>
            </a:r>
            <a:r>
              <a:rPr lang="en-GB" sz="1800" b="1" dirty="0"/>
              <a:t>– </a:t>
            </a:r>
            <a:r>
              <a:rPr lang="en-GB" sz="1800" dirty="0"/>
              <a:t>Whether or not documentation (e.g. a requirements specification) </a:t>
            </a:r>
            <a:r>
              <a:rPr lang="en-GB" sz="1800" dirty="0">
                <a:solidFill>
                  <a:srgbClr val="FF0000"/>
                </a:solidFill>
              </a:rPr>
              <a:t>exists</a:t>
            </a:r>
            <a:r>
              <a:rPr lang="en-GB" sz="1800" dirty="0"/>
              <a:t> and whether or not it is </a:t>
            </a:r>
            <a:r>
              <a:rPr lang="en-GB" sz="1800" dirty="0">
                <a:solidFill>
                  <a:srgbClr val="FF0000"/>
                </a:solidFill>
              </a:rPr>
              <a:t>up to date </a:t>
            </a:r>
            <a:r>
              <a:rPr lang="en-GB" sz="1800" dirty="0"/>
              <a:t>will </a:t>
            </a:r>
            <a:r>
              <a:rPr lang="en-GB" sz="1800" dirty="0">
                <a:solidFill>
                  <a:srgbClr val="FF0000"/>
                </a:solidFill>
              </a:rPr>
              <a:t>affect the choice of testing techniques</a:t>
            </a:r>
            <a:r>
              <a:rPr lang="en-GB" sz="1800" dirty="0"/>
              <a:t>. The content and style of the documentation will also influence the choice of techniques (for example, if decision tables or state graphs have been used then the associated test techniques should be used). </a:t>
            </a:r>
          </a:p>
          <a:p>
            <a:pPr algn="just">
              <a:buFont typeface="Courier New" panose="02070309020205020404" pitchFamily="49" charset="0"/>
              <a:buChar char="o"/>
            </a:pPr>
            <a:r>
              <a:rPr lang="en-GB" sz="1800" b="1" dirty="0" smtClean="0"/>
              <a:t>Life </a:t>
            </a:r>
            <a:r>
              <a:rPr lang="en-GB" sz="1800" b="1" dirty="0"/>
              <a:t>cycle model used - </a:t>
            </a:r>
            <a:r>
              <a:rPr lang="en-GB" sz="1800" dirty="0"/>
              <a:t>A sequential life cycle model will lend itself to the use of more formal techniques whereas an iterative life cycle model may be better suited to using an exploratory testing approach. </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7800" y="-1588"/>
            <a:ext cx="1779587" cy="1339843"/>
          </a:xfrm>
          <a:prstGeom prst="rect">
            <a:avLst/>
          </a:prstGeom>
          <a:ln>
            <a:noFill/>
          </a:ln>
          <a:effectLst>
            <a:softEdge rad="112500"/>
          </a:effectLst>
        </p:spPr>
      </p:pic>
    </p:spTree>
    <p:extLst>
      <p:ext uri="{BB962C8B-B14F-4D97-AF65-F5344CB8AC3E}">
        <p14:creationId xmlns:p14="http://schemas.microsoft.com/office/powerpoint/2010/main" val="2166938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 y="377825"/>
            <a:ext cx="10515600" cy="600075"/>
          </a:xfrm>
        </p:spPr>
        <p:txBody>
          <a:bodyPr anchor="t">
            <a:normAutofit/>
          </a:bodyPr>
          <a:lstStyle/>
          <a:p>
            <a:r>
              <a:rPr lang="en-GB" sz="3200" b="1" dirty="0">
                <a:solidFill>
                  <a:srgbClr val="0070C0"/>
                </a:solidFill>
              </a:rPr>
              <a:t>How to choose that which testing technique is </a:t>
            </a:r>
            <a:r>
              <a:rPr lang="en-GB" sz="3200" b="1" dirty="0" smtClean="0">
                <a:solidFill>
                  <a:srgbClr val="0070C0"/>
                </a:solidFill>
              </a:rPr>
              <a:t>best?</a:t>
            </a:r>
            <a:endParaRPr lang="en-US" sz="3200" b="1" dirty="0">
              <a:solidFill>
                <a:srgbClr val="0070C0"/>
              </a:solidFill>
            </a:endParaRPr>
          </a:p>
        </p:txBody>
      </p:sp>
      <p:sp>
        <p:nvSpPr>
          <p:cNvPr id="3" name="Content Placeholder 2"/>
          <p:cNvSpPr>
            <a:spLocks noGrp="1"/>
          </p:cNvSpPr>
          <p:nvPr>
            <p:ph idx="1"/>
          </p:nvPr>
        </p:nvSpPr>
        <p:spPr>
          <a:xfrm>
            <a:off x="673100" y="977900"/>
            <a:ext cx="11366500" cy="5740400"/>
          </a:xfrm>
        </p:spPr>
        <p:txBody>
          <a:bodyPr>
            <a:normAutofit fontScale="77500" lnSpcReduction="20000"/>
          </a:bodyPr>
          <a:lstStyle/>
          <a:p>
            <a:pPr marL="0" indent="0">
              <a:buNone/>
            </a:pPr>
            <a:r>
              <a:rPr lang="en-GB" dirty="0"/>
              <a:t>The </a:t>
            </a:r>
            <a:r>
              <a:rPr lang="en-GB" b="1" dirty="0">
                <a:solidFill>
                  <a:srgbClr val="FF0000"/>
                </a:solidFill>
              </a:rPr>
              <a:t>external</a:t>
            </a:r>
            <a:r>
              <a:rPr lang="en-GB" b="1" dirty="0"/>
              <a:t> </a:t>
            </a:r>
            <a:r>
              <a:rPr lang="en-GB" b="1" dirty="0">
                <a:solidFill>
                  <a:srgbClr val="FF0000"/>
                </a:solidFill>
              </a:rPr>
              <a:t>factors</a:t>
            </a:r>
            <a:r>
              <a:rPr lang="en-GB" b="1" dirty="0"/>
              <a:t> </a:t>
            </a:r>
            <a:r>
              <a:rPr lang="en-GB" dirty="0"/>
              <a:t>that influence the decisions about which technique to use are: </a:t>
            </a:r>
          </a:p>
          <a:p>
            <a:pPr algn="just">
              <a:buFont typeface="Courier New" panose="02070309020205020404" pitchFamily="49" charset="0"/>
              <a:buChar char="o"/>
            </a:pPr>
            <a:r>
              <a:rPr lang="en-GB" b="1" dirty="0" smtClean="0"/>
              <a:t>Risk </a:t>
            </a:r>
            <a:r>
              <a:rPr lang="en-GB" b="1" dirty="0"/>
              <a:t>assessment - </a:t>
            </a:r>
            <a:r>
              <a:rPr lang="en-GB" dirty="0">
                <a:solidFill>
                  <a:srgbClr val="FF0000"/>
                </a:solidFill>
              </a:rPr>
              <a:t>The greater the risk </a:t>
            </a:r>
            <a:r>
              <a:rPr lang="en-GB" dirty="0"/>
              <a:t>(e.g. safety-critical systems), </a:t>
            </a:r>
            <a:r>
              <a:rPr lang="en-GB" dirty="0">
                <a:solidFill>
                  <a:srgbClr val="FF0000"/>
                </a:solidFill>
              </a:rPr>
              <a:t>the greater the need for more thorough and more formal testing</a:t>
            </a:r>
            <a:r>
              <a:rPr lang="en-GB" dirty="0"/>
              <a:t>. Commercial risk may be influenced by quality issues (so more thorough testing would be appropriate) or by time-to-market issues (so exploratory testing would be a more appropriate choice). </a:t>
            </a:r>
          </a:p>
          <a:p>
            <a:pPr algn="just">
              <a:buFont typeface="Courier New" panose="02070309020205020404" pitchFamily="49" charset="0"/>
              <a:buChar char="o"/>
            </a:pPr>
            <a:r>
              <a:rPr lang="en-GB" b="1" dirty="0" smtClean="0"/>
              <a:t>Customer </a:t>
            </a:r>
            <a:r>
              <a:rPr lang="en-GB" b="1" dirty="0"/>
              <a:t>and contractual requirements - </a:t>
            </a:r>
            <a:r>
              <a:rPr lang="en-GB" dirty="0"/>
              <a:t>Sometimes </a:t>
            </a:r>
            <a:r>
              <a:rPr lang="en-GB" dirty="0">
                <a:solidFill>
                  <a:srgbClr val="FF0000"/>
                </a:solidFill>
              </a:rPr>
              <a:t>contracts</a:t>
            </a:r>
            <a:r>
              <a:rPr lang="en-GB" dirty="0"/>
              <a:t> specify particular testing techniques to use (most commonly statement or branch coverage). </a:t>
            </a:r>
          </a:p>
          <a:p>
            <a:pPr algn="just">
              <a:buFont typeface="Courier New" panose="02070309020205020404" pitchFamily="49" charset="0"/>
              <a:buChar char="o"/>
            </a:pPr>
            <a:r>
              <a:rPr lang="en-GB" b="1" dirty="0" smtClean="0"/>
              <a:t>Type </a:t>
            </a:r>
            <a:r>
              <a:rPr lang="en-GB" b="1" dirty="0"/>
              <a:t>of system used - </a:t>
            </a:r>
            <a:r>
              <a:rPr lang="en-GB" dirty="0"/>
              <a:t>The </a:t>
            </a:r>
            <a:r>
              <a:rPr lang="en-GB" dirty="0">
                <a:solidFill>
                  <a:srgbClr val="FF0000"/>
                </a:solidFill>
              </a:rPr>
              <a:t>type of system </a:t>
            </a:r>
            <a:r>
              <a:rPr lang="en-GB" dirty="0"/>
              <a:t>(e.g. embedded, graphical, financial, etc.) will influence the choice of techniques. For example, a financial application involving many calculations would benefit from boundary value analysis. </a:t>
            </a:r>
          </a:p>
          <a:p>
            <a:pPr algn="just">
              <a:buFont typeface="Courier New" panose="02070309020205020404" pitchFamily="49" charset="0"/>
              <a:buChar char="o"/>
            </a:pPr>
            <a:r>
              <a:rPr lang="en-GB" b="1" dirty="0" smtClean="0"/>
              <a:t>Regulatory </a:t>
            </a:r>
            <a:r>
              <a:rPr lang="en-GB" b="1" dirty="0"/>
              <a:t>requirements - </a:t>
            </a:r>
            <a:r>
              <a:rPr lang="en-GB" dirty="0"/>
              <a:t>Some industries have regulatory standards or </a:t>
            </a:r>
            <a:r>
              <a:rPr lang="en-GB" dirty="0">
                <a:solidFill>
                  <a:srgbClr val="FF0000"/>
                </a:solidFill>
              </a:rPr>
              <a:t>guidelines that govern the testing techniques used.</a:t>
            </a:r>
            <a:r>
              <a:rPr lang="en-GB" dirty="0"/>
              <a:t> For example, the aircraft industry requires the use of equivalence partitioning, boundary value analysis and state transition testing for high integrity systems together with statement, decision or modified condition decision coverage depending on the level of software integrity required. </a:t>
            </a:r>
          </a:p>
          <a:p>
            <a:pPr algn="just">
              <a:buFont typeface="Courier New" panose="02070309020205020404" pitchFamily="49" charset="0"/>
              <a:buChar char="o"/>
            </a:pPr>
            <a:r>
              <a:rPr lang="en-GB" b="1" dirty="0" smtClean="0"/>
              <a:t>Time </a:t>
            </a:r>
            <a:r>
              <a:rPr lang="en-GB" b="1" dirty="0"/>
              <a:t>and budget of the project - </a:t>
            </a:r>
            <a:r>
              <a:rPr lang="en-GB" dirty="0"/>
              <a:t>Ultimately how much time there is available will always affect the choice of testing techniques. </a:t>
            </a:r>
            <a:r>
              <a:rPr lang="en-GB" dirty="0">
                <a:solidFill>
                  <a:srgbClr val="FF0000"/>
                </a:solidFill>
              </a:rPr>
              <a:t>When more time is available we can afford to select more techniques</a:t>
            </a:r>
            <a:r>
              <a:rPr lang="en-GB" dirty="0"/>
              <a:t> and when time is severely limited we will be limited to those that we know have a good chance of helping us find just the most important defects.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7800" y="-1588"/>
            <a:ext cx="1779587" cy="1339843"/>
          </a:xfrm>
          <a:prstGeom prst="rect">
            <a:avLst/>
          </a:prstGeom>
          <a:ln>
            <a:noFill/>
          </a:ln>
          <a:effectLst>
            <a:softEdge rad="112500"/>
          </a:effectLst>
        </p:spPr>
      </p:pic>
    </p:spTree>
    <p:extLst>
      <p:ext uri="{BB962C8B-B14F-4D97-AF65-F5344CB8AC3E}">
        <p14:creationId xmlns:p14="http://schemas.microsoft.com/office/powerpoint/2010/main" val="742759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25"/>
            <a:ext cx="10515600" cy="574675"/>
          </a:xfrm>
        </p:spPr>
        <p:txBody>
          <a:bodyPr anchor="t">
            <a:normAutofit/>
          </a:bodyPr>
          <a:lstStyle/>
          <a:p>
            <a:r>
              <a:rPr lang="en-GB" sz="3200" b="1" dirty="0">
                <a:solidFill>
                  <a:srgbClr val="0070C0"/>
                </a:solidFill>
              </a:rPr>
              <a:t>Project Success</a:t>
            </a:r>
            <a:endParaRPr lang="en-US" sz="3200" b="1" dirty="0">
              <a:solidFill>
                <a:srgbClr val="0070C0"/>
              </a:solidFill>
            </a:endParaRPr>
          </a:p>
        </p:txBody>
      </p:sp>
      <p:sp>
        <p:nvSpPr>
          <p:cNvPr id="3" name="Content Placeholder 2"/>
          <p:cNvSpPr>
            <a:spLocks noGrp="1"/>
          </p:cNvSpPr>
          <p:nvPr>
            <p:ph idx="1"/>
          </p:nvPr>
        </p:nvSpPr>
        <p:spPr>
          <a:xfrm>
            <a:off x="838200" y="927100"/>
            <a:ext cx="10515600" cy="5249863"/>
          </a:xfrm>
        </p:spPr>
        <p:txBody>
          <a:bodyPr>
            <a:normAutofit/>
          </a:bodyPr>
          <a:lstStyle/>
          <a:p>
            <a:pPr marL="0" indent="0" algn="just">
              <a:buNone/>
            </a:pPr>
            <a:r>
              <a:rPr lang="en-GB" sz="2400" b="1" dirty="0"/>
              <a:t>Successful projects </a:t>
            </a:r>
            <a:r>
              <a:rPr lang="en-GB" sz="2400" dirty="0"/>
              <a:t>should have the following: </a:t>
            </a:r>
          </a:p>
          <a:p>
            <a:pPr lvl="1" algn="just">
              <a:buFont typeface="Courier New" panose="02070309020205020404" pitchFamily="49" charset="0"/>
              <a:buChar char="o"/>
            </a:pPr>
            <a:r>
              <a:rPr lang="en-GB" dirty="0" smtClean="0"/>
              <a:t>a </a:t>
            </a:r>
            <a:r>
              <a:rPr lang="en-GB" dirty="0">
                <a:solidFill>
                  <a:srgbClr val="FF0000"/>
                </a:solidFill>
              </a:rPr>
              <a:t>well-defined scope </a:t>
            </a:r>
            <a:r>
              <a:rPr lang="en-GB" dirty="0"/>
              <a:t>and agreed understanding of intended outcomes </a:t>
            </a:r>
          </a:p>
          <a:p>
            <a:pPr lvl="1" algn="just">
              <a:buFont typeface="Courier New" panose="02070309020205020404" pitchFamily="49" charset="0"/>
              <a:buChar char="o"/>
            </a:pPr>
            <a:r>
              <a:rPr lang="en-GB" dirty="0"/>
              <a:t>a</a:t>
            </a:r>
            <a:r>
              <a:rPr lang="en-GB" dirty="0" smtClean="0"/>
              <a:t>n</a:t>
            </a:r>
            <a:r>
              <a:rPr lang="en-GB" dirty="0" smtClean="0">
                <a:solidFill>
                  <a:srgbClr val="FF0000"/>
                </a:solidFill>
              </a:rPr>
              <a:t> active </a:t>
            </a:r>
            <a:r>
              <a:rPr lang="en-GB" dirty="0">
                <a:solidFill>
                  <a:srgbClr val="FF0000"/>
                </a:solidFill>
              </a:rPr>
              <a:t>management </a:t>
            </a:r>
            <a:r>
              <a:rPr lang="en-GB" dirty="0"/>
              <a:t>of risks, issues and timely decision-making, supported by clear and short lines of reporting </a:t>
            </a:r>
          </a:p>
          <a:p>
            <a:pPr lvl="1" algn="just">
              <a:buFont typeface="Courier New" panose="02070309020205020404" pitchFamily="49" charset="0"/>
              <a:buChar char="o"/>
            </a:pPr>
            <a:r>
              <a:rPr lang="en-GB" dirty="0"/>
              <a:t>a</a:t>
            </a:r>
            <a:r>
              <a:rPr lang="en-GB" dirty="0" smtClean="0"/>
              <a:t>n</a:t>
            </a:r>
            <a:r>
              <a:rPr lang="en-GB" dirty="0" smtClean="0">
                <a:solidFill>
                  <a:srgbClr val="FF0000"/>
                </a:solidFill>
              </a:rPr>
              <a:t> ongoing </a:t>
            </a:r>
            <a:r>
              <a:rPr lang="en-GB" dirty="0">
                <a:solidFill>
                  <a:srgbClr val="FF0000"/>
                </a:solidFill>
              </a:rPr>
              <a:t>commitment and support </a:t>
            </a:r>
            <a:r>
              <a:rPr lang="en-GB" dirty="0"/>
              <a:t>from senior management </a:t>
            </a:r>
          </a:p>
          <a:p>
            <a:pPr lvl="1" algn="just">
              <a:buFont typeface="Courier New" panose="02070309020205020404" pitchFamily="49" charset="0"/>
              <a:buChar char="o"/>
            </a:pPr>
            <a:r>
              <a:rPr lang="en-GB" dirty="0" smtClean="0"/>
              <a:t>a </a:t>
            </a:r>
            <a:r>
              <a:rPr lang="en-GB" dirty="0">
                <a:solidFill>
                  <a:srgbClr val="FF0000"/>
                </a:solidFill>
              </a:rPr>
              <a:t>senior individual with personal accountability </a:t>
            </a:r>
            <a:r>
              <a:rPr lang="en-GB" dirty="0"/>
              <a:t>and overall </a:t>
            </a:r>
            <a:r>
              <a:rPr lang="en-GB" dirty="0">
                <a:solidFill>
                  <a:srgbClr val="FF0000"/>
                </a:solidFill>
              </a:rPr>
              <a:t>responsibility</a:t>
            </a:r>
            <a:r>
              <a:rPr lang="en-GB" dirty="0"/>
              <a:t> for the successful outcome of the project </a:t>
            </a:r>
          </a:p>
          <a:p>
            <a:pPr lvl="1" algn="just">
              <a:buFont typeface="Courier New" panose="02070309020205020404" pitchFamily="49" charset="0"/>
              <a:buChar char="o"/>
            </a:pPr>
            <a:r>
              <a:rPr lang="en-GB" dirty="0" smtClean="0"/>
              <a:t>an </a:t>
            </a:r>
            <a:r>
              <a:rPr lang="en-GB" dirty="0">
                <a:solidFill>
                  <a:srgbClr val="FF0000"/>
                </a:solidFill>
              </a:rPr>
              <a:t>appropriately trained and experienced project team </a:t>
            </a:r>
            <a:r>
              <a:rPr lang="en-GB" dirty="0"/>
              <a:t>and, in particular, </a:t>
            </a:r>
            <a:r>
              <a:rPr lang="en-GB" dirty="0">
                <a:solidFill>
                  <a:srgbClr val="FF0000"/>
                </a:solidFill>
              </a:rPr>
              <a:t>a</a:t>
            </a:r>
            <a:r>
              <a:rPr lang="en-GB" dirty="0"/>
              <a:t> </a:t>
            </a:r>
            <a:r>
              <a:rPr lang="en-GB" dirty="0">
                <a:solidFill>
                  <a:srgbClr val="FF0000"/>
                </a:solidFill>
              </a:rPr>
              <a:t>project manager </a:t>
            </a:r>
            <a:r>
              <a:rPr lang="en-GB" dirty="0"/>
              <a:t>whose capabilities match the complexity of the project </a:t>
            </a:r>
          </a:p>
          <a:p>
            <a:pPr lvl="1" algn="just">
              <a:buFont typeface="Courier New" panose="02070309020205020404" pitchFamily="49" charset="0"/>
              <a:buChar char="o"/>
            </a:pPr>
            <a:r>
              <a:rPr lang="en-GB" dirty="0" smtClean="0"/>
              <a:t>well-defined </a:t>
            </a:r>
            <a:r>
              <a:rPr lang="en-GB" dirty="0"/>
              <a:t>and visibly </a:t>
            </a:r>
            <a:r>
              <a:rPr lang="en-GB" dirty="0">
                <a:solidFill>
                  <a:srgbClr val="FF0000"/>
                </a:solidFill>
              </a:rPr>
              <a:t>managed processes</a:t>
            </a:r>
            <a:r>
              <a:rPr lang="en-GB" dirty="0"/>
              <a:t>, which are appropriate for the scale and complexity of the project. </a:t>
            </a:r>
          </a:p>
          <a:p>
            <a:pPr algn="just"/>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6200" y="4838700"/>
            <a:ext cx="1714500" cy="1775191"/>
          </a:xfrm>
          <a:prstGeom prst="rect">
            <a:avLst/>
          </a:prstGeom>
          <a:ln>
            <a:noFill/>
          </a:ln>
          <a:effectLst>
            <a:softEdge rad="112500"/>
          </a:effectLst>
        </p:spPr>
      </p:pic>
    </p:spTree>
    <p:extLst>
      <p:ext uri="{BB962C8B-B14F-4D97-AF65-F5344CB8AC3E}">
        <p14:creationId xmlns:p14="http://schemas.microsoft.com/office/powerpoint/2010/main" val="1776293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7375"/>
          </a:xfrm>
        </p:spPr>
        <p:txBody>
          <a:bodyPr anchor="t">
            <a:normAutofit/>
          </a:bodyPr>
          <a:lstStyle/>
          <a:p>
            <a:r>
              <a:rPr lang="en-GB" sz="3200" b="1" dirty="0">
                <a:solidFill>
                  <a:srgbClr val="0070C0"/>
                </a:solidFill>
              </a:rPr>
              <a:t>Project Success</a:t>
            </a:r>
            <a:endParaRPr lang="en-US" sz="3200" b="1" dirty="0">
              <a:solidFill>
                <a:srgbClr val="0070C0"/>
              </a:solidFill>
            </a:endParaRPr>
          </a:p>
        </p:txBody>
      </p:sp>
      <p:sp>
        <p:nvSpPr>
          <p:cNvPr id="3" name="Content Placeholder 2"/>
          <p:cNvSpPr>
            <a:spLocks noGrp="1"/>
          </p:cNvSpPr>
          <p:nvPr>
            <p:ph idx="1"/>
          </p:nvPr>
        </p:nvSpPr>
        <p:spPr>
          <a:xfrm>
            <a:off x="838200" y="952500"/>
            <a:ext cx="10515600" cy="5224463"/>
          </a:xfrm>
        </p:spPr>
        <p:txBody>
          <a:bodyPr>
            <a:normAutofit fontScale="92500" lnSpcReduction="10000"/>
          </a:bodyPr>
          <a:lstStyle/>
          <a:p>
            <a:pPr marL="0" indent="0">
              <a:buNone/>
            </a:pPr>
            <a:r>
              <a:rPr lang="en-GB" sz="2600" b="1" dirty="0"/>
              <a:t>To increase the chances of </a:t>
            </a:r>
            <a:r>
              <a:rPr lang="en-GB" sz="2600" b="1" dirty="0">
                <a:solidFill>
                  <a:srgbClr val="00B050"/>
                </a:solidFill>
              </a:rPr>
              <a:t>success</a:t>
            </a:r>
            <a:r>
              <a:rPr lang="en-GB" sz="2600" dirty="0"/>
              <a:t>, projects should have the following: </a:t>
            </a:r>
          </a:p>
          <a:p>
            <a:pPr lvl="1">
              <a:buFont typeface="Courier New" panose="02070309020205020404" pitchFamily="49" charset="0"/>
              <a:buChar char="o"/>
            </a:pPr>
            <a:r>
              <a:rPr lang="en-US" dirty="0" smtClean="0"/>
              <a:t>clear </a:t>
            </a:r>
            <a:r>
              <a:rPr lang="en-US" dirty="0"/>
              <a:t>and well-managed processes </a:t>
            </a:r>
          </a:p>
          <a:p>
            <a:pPr lvl="1">
              <a:buFont typeface="Courier New" panose="02070309020205020404" pitchFamily="49" charset="0"/>
              <a:buChar char="o"/>
            </a:pPr>
            <a:r>
              <a:rPr lang="en-GB" dirty="0" smtClean="0"/>
              <a:t>a </a:t>
            </a:r>
            <a:r>
              <a:rPr lang="en-GB" dirty="0"/>
              <a:t>clearly defined purpose and limits </a:t>
            </a:r>
          </a:p>
          <a:p>
            <a:pPr lvl="1">
              <a:buFont typeface="Courier New" panose="02070309020205020404" pitchFamily="49" charset="0"/>
              <a:buChar char="o"/>
            </a:pPr>
            <a:r>
              <a:rPr lang="en-GB" dirty="0" smtClean="0"/>
              <a:t>shared </a:t>
            </a:r>
            <a:r>
              <a:rPr lang="en-GB" dirty="0"/>
              <a:t>understanding of intended outcomes </a:t>
            </a:r>
          </a:p>
          <a:p>
            <a:pPr lvl="1">
              <a:buFont typeface="Courier New" panose="02070309020205020404" pitchFamily="49" charset="0"/>
              <a:buChar char="o"/>
            </a:pPr>
            <a:r>
              <a:rPr lang="en-US" dirty="0" smtClean="0"/>
              <a:t>realistic </a:t>
            </a:r>
            <a:r>
              <a:rPr lang="en-US" dirty="0"/>
              <a:t>objectives </a:t>
            </a:r>
          </a:p>
          <a:p>
            <a:pPr lvl="1">
              <a:buFont typeface="Courier New" panose="02070309020205020404" pitchFamily="49" charset="0"/>
              <a:buChar char="o"/>
            </a:pPr>
            <a:r>
              <a:rPr lang="en-GB" dirty="0" smtClean="0"/>
              <a:t>good </a:t>
            </a:r>
            <a:r>
              <a:rPr lang="en-GB" dirty="0"/>
              <a:t>management of risks and problems </a:t>
            </a:r>
          </a:p>
          <a:p>
            <a:pPr lvl="1">
              <a:buFont typeface="Courier New" panose="02070309020205020404" pitchFamily="49" charset="0"/>
              <a:buChar char="o"/>
            </a:pPr>
            <a:r>
              <a:rPr lang="en-US" dirty="0" smtClean="0"/>
              <a:t>thorough </a:t>
            </a:r>
            <a:r>
              <a:rPr lang="en-US" dirty="0"/>
              <a:t>planning </a:t>
            </a:r>
          </a:p>
          <a:p>
            <a:pPr lvl="1">
              <a:buFont typeface="Courier New" panose="02070309020205020404" pitchFamily="49" charset="0"/>
              <a:buChar char="o"/>
            </a:pPr>
            <a:r>
              <a:rPr lang="en-GB" dirty="0" smtClean="0"/>
              <a:t>timely </a:t>
            </a:r>
            <a:r>
              <a:rPr lang="en-GB" dirty="0"/>
              <a:t>decision-making supported by short, clear lines of reporting </a:t>
            </a:r>
          </a:p>
          <a:p>
            <a:pPr lvl="1">
              <a:buFont typeface="Courier New" panose="02070309020205020404" pitchFamily="49" charset="0"/>
              <a:buChar char="o"/>
            </a:pPr>
            <a:r>
              <a:rPr lang="en-US" dirty="0" smtClean="0"/>
              <a:t>strong </a:t>
            </a:r>
            <a:r>
              <a:rPr lang="en-US" dirty="0"/>
              <a:t>leadership </a:t>
            </a:r>
          </a:p>
          <a:p>
            <a:pPr lvl="1">
              <a:buFont typeface="Courier New" panose="02070309020205020404" pitchFamily="49" charset="0"/>
              <a:buChar char="o"/>
            </a:pPr>
            <a:r>
              <a:rPr lang="en-GB" dirty="0" smtClean="0"/>
              <a:t>commitment </a:t>
            </a:r>
            <a:r>
              <a:rPr lang="en-GB" dirty="0"/>
              <a:t>and support from senior management </a:t>
            </a:r>
          </a:p>
          <a:p>
            <a:pPr lvl="1">
              <a:buFont typeface="Courier New" panose="02070309020205020404" pitchFamily="49" charset="0"/>
              <a:buChar char="o"/>
            </a:pPr>
            <a:r>
              <a:rPr lang="en-GB" dirty="0" smtClean="0"/>
              <a:t>a </a:t>
            </a:r>
            <a:r>
              <a:rPr lang="en-GB" dirty="0"/>
              <a:t>senior person with overall responsibility for the success of the project </a:t>
            </a:r>
          </a:p>
          <a:p>
            <a:pPr lvl="1">
              <a:buFont typeface="Courier New" panose="02070309020205020404" pitchFamily="49" charset="0"/>
              <a:buChar char="o"/>
            </a:pPr>
            <a:r>
              <a:rPr lang="en-GB" dirty="0" smtClean="0"/>
              <a:t>a </a:t>
            </a:r>
            <a:r>
              <a:rPr lang="en-GB" dirty="0"/>
              <a:t>trained and experienced project manager who is suited to the particular project </a:t>
            </a:r>
          </a:p>
          <a:p>
            <a:pPr lvl="1">
              <a:buFont typeface="Courier New" panose="02070309020205020404" pitchFamily="49" charset="0"/>
              <a:buChar char="o"/>
            </a:pPr>
            <a:r>
              <a:rPr lang="en-GB" dirty="0" smtClean="0"/>
              <a:t>a </a:t>
            </a:r>
            <a:r>
              <a:rPr lang="en-GB" dirty="0"/>
              <a:t>trained and experienced project team </a:t>
            </a:r>
          </a:p>
          <a:p>
            <a:pPr lvl="1">
              <a:buFont typeface="Courier New" panose="02070309020205020404" pitchFamily="49" charset="0"/>
              <a:buChar char="o"/>
            </a:pPr>
            <a:r>
              <a:rPr lang="en-GB" dirty="0" smtClean="0"/>
              <a:t>clearly </a:t>
            </a:r>
            <a:r>
              <a:rPr lang="en-GB" dirty="0"/>
              <a:t>defined jobs and responsibilities </a:t>
            </a:r>
          </a:p>
          <a:p>
            <a:pPr lvl="1">
              <a:buFont typeface="Courier New" panose="02070309020205020404" pitchFamily="49" charset="0"/>
              <a:buChar char="o"/>
            </a:pPr>
            <a:r>
              <a:rPr lang="en-US" dirty="0" smtClean="0"/>
              <a:t>good </a:t>
            </a:r>
            <a:r>
              <a:rPr lang="en-US" dirty="0"/>
              <a:t>communications.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100" y="110519"/>
            <a:ext cx="2286000" cy="16839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9906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975"/>
          </a:xfrm>
        </p:spPr>
        <p:txBody>
          <a:bodyPr anchor="t">
            <a:normAutofit/>
          </a:bodyPr>
          <a:lstStyle/>
          <a:p>
            <a:r>
              <a:rPr lang="en-GB" sz="3200" b="1" dirty="0">
                <a:solidFill>
                  <a:srgbClr val="0070C0"/>
                </a:solidFill>
              </a:rPr>
              <a:t>Project Success</a:t>
            </a:r>
            <a:endParaRPr lang="en-US" sz="3200" b="1" dirty="0">
              <a:solidFill>
                <a:srgbClr val="0070C0"/>
              </a:solidFill>
            </a:endParaRPr>
          </a:p>
        </p:txBody>
      </p:sp>
      <p:sp>
        <p:nvSpPr>
          <p:cNvPr id="3" name="Content Placeholder 2"/>
          <p:cNvSpPr>
            <a:spLocks noGrp="1"/>
          </p:cNvSpPr>
          <p:nvPr>
            <p:ph idx="1"/>
          </p:nvPr>
        </p:nvSpPr>
        <p:spPr>
          <a:xfrm>
            <a:off x="838200" y="927100"/>
            <a:ext cx="10515600" cy="5249863"/>
          </a:xfrm>
        </p:spPr>
        <p:txBody>
          <a:bodyPr>
            <a:normAutofit fontScale="92500"/>
          </a:bodyPr>
          <a:lstStyle/>
          <a:p>
            <a:pPr marL="0" indent="0">
              <a:buNone/>
            </a:pPr>
            <a:r>
              <a:rPr lang="en-GB" sz="2600" dirty="0"/>
              <a:t>The most common </a:t>
            </a:r>
            <a:r>
              <a:rPr lang="en-GB" sz="2600" b="1" dirty="0"/>
              <a:t>reasons for project </a:t>
            </a:r>
            <a:r>
              <a:rPr lang="en-GB" sz="2600" b="1" dirty="0">
                <a:solidFill>
                  <a:srgbClr val="FF0000"/>
                </a:solidFill>
              </a:rPr>
              <a:t>failure</a:t>
            </a:r>
            <a:r>
              <a:rPr lang="en-GB" sz="2600" b="1" dirty="0"/>
              <a:t> </a:t>
            </a:r>
            <a:r>
              <a:rPr lang="en-GB" sz="2600" dirty="0"/>
              <a:t>are: </a:t>
            </a:r>
          </a:p>
          <a:p>
            <a:pPr lvl="1">
              <a:buFont typeface="Courier New" panose="02070309020205020404" pitchFamily="49" charset="0"/>
              <a:buChar char="o"/>
            </a:pPr>
            <a:r>
              <a:rPr lang="en-GB" dirty="0" smtClean="0"/>
              <a:t>following </a:t>
            </a:r>
            <a:r>
              <a:rPr lang="en-GB" dirty="0"/>
              <a:t>a method without </a:t>
            </a:r>
            <a:r>
              <a:rPr lang="en-GB" dirty="0" smtClean="0"/>
              <a:t>thinking</a:t>
            </a:r>
            <a:endParaRPr lang="en-US" dirty="0"/>
          </a:p>
          <a:p>
            <a:pPr lvl="1">
              <a:buFont typeface="Courier New" panose="02070309020205020404" pitchFamily="49" charset="0"/>
              <a:buChar char="o"/>
            </a:pPr>
            <a:r>
              <a:rPr lang="en-GB" dirty="0" smtClean="0"/>
              <a:t>being </a:t>
            </a:r>
            <a:r>
              <a:rPr lang="en-GB" dirty="0"/>
              <a:t>too confident of success </a:t>
            </a:r>
          </a:p>
          <a:p>
            <a:pPr lvl="1">
              <a:buFont typeface="Courier New" panose="02070309020205020404" pitchFamily="49" charset="0"/>
              <a:buChar char="o"/>
            </a:pPr>
            <a:r>
              <a:rPr lang="en-GB" dirty="0" smtClean="0"/>
              <a:t>not </a:t>
            </a:r>
            <a:r>
              <a:rPr lang="en-GB" dirty="0"/>
              <a:t>having enough of a contribution from those with an interest </a:t>
            </a:r>
          </a:p>
          <a:p>
            <a:pPr lvl="1">
              <a:buFont typeface="Courier New" panose="02070309020205020404" pitchFamily="49" charset="0"/>
              <a:buChar char="o"/>
            </a:pPr>
            <a:r>
              <a:rPr lang="en-US" dirty="0" smtClean="0"/>
              <a:t>having </a:t>
            </a:r>
            <a:r>
              <a:rPr lang="en-US" dirty="0"/>
              <a:t>unrealistic expectations </a:t>
            </a:r>
          </a:p>
          <a:p>
            <a:pPr lvl="1">
              <a:buFont typeface="Courier New" panose="02070309020205020404" pitchFamily="49" charset="0"/>
              <a:buChar char="o"/>
            </a:pPr>
            <a:r>
              <a:rPr lang="en-GB" dirty="0" smtClean="0"/>
              <a:t>contributors </a:t>
            </a:r>
            <a:r>
              <a:rPr lang="en-GB" dirty="0"/>
              <a:t>or partners having too little involvement </a:t>
            </a:r>
          </a:p>
          <a:p>
            <a:pPr lvl="1">
              <a:buFont typeface="Courier New" panose="02070309020205020404" pitchFamily="49" charset="0"/>
              <a:buChar char="o"/>
            </a:pPr>
            <a:r>
              <a:rPr lang="en-US" dirty="0" smtClean="0"/>
              <a:t>poor </a:t>
            </a:r>
            <a:r>
              <a:rPr lang="en-US" dirty="0"/>
              <a:t>communication </a:t>
            </a:r>
          </a:p>
          <a:p>
            <a:pPr lvl="1">
              <a:buFont typeface="Courier New" panose="02070309020205020404" pitchFamily="49" charset="0"/>
              <a:buChar char="o"/>
            </a:pPr>
            <a:r>
              <a:rPr lang="en-US" dirty="0" smtClean="0"/>
              <a:t>poor </a:t>
            </a:r>
            <a:r>
              <a:rPr lang="en-US" dirty="0"/>
              <a:t>project specification </a:t>
            </a:r>
          </a:p>
          <a:p>
            <a:pPr lvl="1">
              <a:buFont typeface="Courier New" panose="02070309020205020404" pitchFamily="49" charset="0"/>
              <a:buChar char="o"/>
            </a:pPr>
            <a:r>
              <a:rPr lang="en-US" dirty="0" smtClean="0"/>
              <a:t>not </a:t>
            </a:r>
            <a:r>
              <a:rPr lang="en-US" dirty="0"/>
              <a:t>enough resources </a:t>
            </a:r>
          </a:p>
          <a:p>
            <a:pPr lvl="1">
              <a:buFont typeface="Courier New" panose="02070309020205020404" pitchFamily="49" charset="0"/>
              <a:buChar char="o"/>
            </a:pPr>
            <a:r>
              <a:rPr lang="en-GB" dirty="0" smtClean="0"/>
              <a:t>having </a:t>
            </a:r>
            <a:r>
              <a:rPr lang="en-GB" dirty="0"/>
              <a:t>the wrong people involved in the project </a:t>
            </a:r>
          </a:p>
          <a:p>
            <a:pPr lvl="1">
              <a:buFont typeface="Courier New" panose="02070309020205020404" pitchFamily="49" charset="0"/>
              <a:buChar char="o"/>
            </a:pPr>
            <a:r>
              <a:rPr lang="en-GB" dirty="0" smtClean="0"/>
              <a:t>having </a:t>
            </a:r>
            <a:r>
              <a:rPr lang="en-GB" dirty="0"/>
              <a:t>too much reliance on one person </a:t>
            </a:r>
          </a:p>
          <a:p>
            <a:pPr lvl="1">
              <a:buFont typeface="Courier New" panose="02070309020205020404" pitchFamily="49" charset="0"/>
              <a:buChar char="o"/>
            </a:pPr>
            <a:r>
              <a:rPr lang="en-GB" dirty="0" smtClean="0"/>
              <a:t>not </a:t>
            </a:r>
            <a:r>
              <a:rPr lang="en-GB" dirty="0"/>
              <a:t>enough planning – unrealistic time and resource estimates – unclear or unmeasurable project objectives – changing project objectives during the project </a:t>
            </a:r>
          </a:p>
          <a:p>
            <a:pPr lvl="1">
              <a:buFont typeface="Courier New" panose="02070309020205020404" pitchFamily="49" charset="0"/>
              <a:buChar char="o"/>
            </a:pPr>
            <a:r>
              <a:rPr lang="en-GB" dirty="0" smtClean="0"/>
              <a:t>failure </a:t>
            </a:r>
            <a:r>
              <a:rPr lang="en-GB" dirty="0"/>
              <a:t>to manage risks and problems.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98892" y="117747"/>
            <a:ext cx="2493108" cy="1796506"/>
          </a:xfrm>
          <a:prstGeom prst="rect">
            <a:avLst/>
          </a:prstGeom>
          <a:ln>
            <a:noFill/>
          </a:ln>
          <a:effectLst>
            <a:softEdge rad="112500"/>
          </a:effectLst>
        </p:spPr>
      </p:pic>
    </p:spTree>
    <p:extLst>
      <p:ext uri="{BB962C8B-B14F-4D97-AF65-F5344CB8AC3E}">
        <p14:creationId xmlns:p14="http://schemas.microsoft.com/office/powerpoint/2010/main" val="3234916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300" y="927101"/>
            <a:ext cx="11112500" cy="3556000"/>
          </a:xfrm>
        </p:spPr>
        <p:txBody>
          <a:bodyPr>
            <a:normAutofit/>
          </a:bodyPr>
          <a:lstStyle/>
          <a:p>
            <a:pPr algn="just">
              <a:buFont typeface="Courier New" panose="02070309020205020404" pitchFamily="49" charset="0"/>
              <a:buChar char="o"/>
            </a:pPr>
            <a:r>
              <a:rPr lang="en-GB" sz="2400" dirty="0"/>
              <a:t>An </a:t>
            </a:r>
            <a:r>
              <a:rPr lang="en-GB" sz="2400" b="1" dirty="0"/>
              <a:t>in-house project </a:t>
            </a:r>
            <a:r>
              <a:rPr lang="en-GB" sz="2400" dirty="0"/>
              <a:t>is something developed by the company that is going to use it or created for mass/generic organizations. </a:t>
            </a:r>
            <a:endParaRPr lang="en-GB" sz="2400" dirty="0" smtClean="0"/>
          </a:p>
          <a:p>
            <a:pPr algn="just">
              <a:buFont typeface="Courier New" panose="02070309020205020404" pitchFamily="49" charset="0"/>
              <a:buChar char="o"/>
            </a:pPr>
            <a:r>
              <a:rPr lang="en-GB" sz="2400" dirty="0"/>
              <a:t>A</a:t>
            </a:r>
            <a:r>
              <a:rPr lang="en-GB" sz="2400" dirty="0" smtClean="0"/>
              <a:t> project that is executed within a company. The </a:t>
            </a:r>
            <a:r>
              <a:rPr lang="en-GB" sz="2400" dirty="0"/>
              <a:t>role of a project manager is to oversee a project from beginning to end. </a:t>
            </a:r>
            <a:r>
              <a:rPr lang="en-GB" sz="2400" dirty="0" smtClean="0"/>
              <a:t>He will </a:t>
            </a:r>
            <a:r>
              <a:rPr lang="en-GB" sz="2400" dirty="0"/>
              <a:t>typically delegate tasks to people and ensure those tasks are completed on time and within budget. </a:t>
            </a:r>
            <a:endParaRPr lang="en-GB" sz="2400" dirty="0" smtClean="0"/>
          </a:p>
          <a:p>
            <a:pPr algn="just">
              <a:buFont typeface="Courier New" panose="02070309020205020404" pitchFamily="49" charset="0"/>
              <a:buChar char="o"/>
            </a:pPr>
            <a:r>
              <a:rPr lang="en-GB" sz="2400" dirty="0" smtClean="0"/>
              <a:t>The </a:t>
            </a:r>
            <a:r>
              <a:rPr lang="en-GB" sz="2400" dirty="0"/>
              <a:t>opposite of an in-house project is an </a:t>
            </a:r>
            <a:r>
              <a:rPr lang="en-GB" sz="2400" b="1" dirty="0"/>
              <a:t>outsourced project </a:t>
            </a:r>
            <a:r>
              <a:rPr lang="en-GB" sz="2400" dirty="0"/>
              <a:t>where they pay to other developers (companies) for building their product. </a:t>
            </a:r>
            <a:r>
              <a:rPr lang="en-GB" sz="2400" b="1" dirty="0"/>
              <a:t>Project for clients </a:t>
            </a:r>
            <a:r>
              <a:rPr lang="en-GB" sz="2400" dirty="0"/>
              <a:t>is the project/product that is developed for the specific customer based on their needs and demands and following their orders. </a:t>
            </a:r>
            <a:endParaRPr lang="en-US" sz="2400" dirty="0"/>
          </a:p>
        </p:txBody>
      </p:sp>
      <p:sp>
        <p:nvSpPr>
          <p:cNvPr id="4" name="Title 1"/>
          <p:cNvSpPr>
            <a:spLocks noGrp="1"/>
          </p:cNvSpPr>
          <p:nvPr>
            <p:ph type="title"/>
          </p:nvPr>
        </p:nvSpPr>
        <p:spPr>
          <a:xfrm>
            <a:off x="622300" y="365125"/>
            <a:ext cx="10515600" cy="561975"/>
          </a:xfrm>
        </p:spPr>
        <p:txBody>
          <a:bodyPr anchor="t">
            <a:normAutofit/>
          </a:bodyPr>
          <a:lstStyle/>
          <a:p>
            <a:r>
              <a:rPr lang="en-GB" sz="3200" b="1" dirty="0" smtClean="0">
                <a:solidFill>
                  <a:srgbClr val="0070C0"/>
                </a:solidFill>
              </a:rPr>
              <a:t>In-house project v/s Outsourced project</a:t>
            </a:r>
            <a:endParaRPr lang="en-US" sz="3200" b="1" dirty="0">
              <a:solidFill>
                <a:srgbClr val="0070C0"/>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467" y="4483100"/>
            <a:ext cx="3455789" cy="22016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5189" y="4483100"/>
            <a:ext cx="4403344" cy="220167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2074" y="4483100"/>
            <a:ext cx="3852926" cy="2201672"/>
          </a:xfrm>
          <a:prstGeom prst="rect">
            <a:avLst/>
          </a:prstGeom>
        </p:spPr>
      </p:pic>
    </p:spTree>
    <p:extLst>
      <p:ext uri="{BB962C8B-B14F-4D97-AF65-F5344CB8AC3E}">
        <p14:creationId xmlns:p14="http://schemas.microsoft.com/office/powerpoint/2010/main" val="1812342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296</TotalTime>
  <Words>2799</Words>
  <Application>Microsoft Office PowerPoint</Application>
  <PresentationFormat>Widescreen</PresentationFormat>
  <Paragraphs>141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Courier New</vt:lpstr>
      <vt:lpstr>Georgia</vt:lpstr>
      <vt:lpstr>Wingdings</vt:lpstr>
      <vt:lpstr>Office Theme</vt:lpstr>
      <vt:lpstr>PowerPoint Presentation</vt:lpstr>
      <vt:lpstr>PowerPoint Presentation</vt:lpstr>
      <vt:lpstr>PowerPoint Presentation</vt:lpstr>
      <vt:lpstr>How to choose that which testing technique is best?</vt:lpstr>
      <vt:lpstr>How to choose that which testing technique is best?</vt:lpstr>
      <vt:lpstr>Project Success</vt:lpstr>
      <vt:lpstr>Project Success</vt:lpstr>
      <vt:lpstr>Project Success</vt:lpstr>
      <vt:lpstr>In-house project v/s Outsourced project</vt:lpstr>
      <vt:lpstr>PowerPoint Presentation</vt:lpstr>
      <vt:lpstr>The Nature of Project Complexity </vt:lpstr>
      <vt:lpstr>Purpose and importance of test plans</vt:lpstr>
      <vt:lpstr>Things to keep in mind while planning tests</vt:lpstr>
      <vt:lpstr>Things to keep in mind while planning tests</vt:lpstr>
      <vt:lpstr>Estimating what testing will involve and what it will cost</vt:lpstr>
      <vt:lpstr>Estimation techniques in software testing </vt:lpstr>
      <vt:lpstr>Estimation techniques in software testing </vt:lpstr>
      <vt:lpstr>Factors affecting test effort in software testing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Soojan</dc:creator>
  <cp:lastModifiedBy>Soojan</cp:lastModifiedBy>
  <cp:revision>111</cp:revision>
  <dcterms:created xsi:type="dcterms:W3CDTF">2018-01-30T07:39:17Z</dcterms:created>
  <dcterms:modified xsi:type="dcterms:W3CDTF">2018-03-05T01:49:57Z</dcterms:modified>
</cp:coreProperties>
</file>