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
  </p:notesMasterIdLst>
  <p:sldIdLst>
    <p:sldId id="257" r:id="rId2"/>
    <p:sldId id="275" r:id="rId3"/>
    <p:sldId id="276" r:id="rId4"/>
    <p:sldId id="277" r:id="rId5"/>
    <p:sldId id="278" r:id="rId6"/>
    <p:sldId id="279" r:id="rId7"/>
    <p:sldId id="280" r:id="rId8"/>
    <p:sldId id="281" r:id="rId9"/>
    <p:sldId id="27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F0BD12-070C-4BDB-8FAA-2BDA65BA4C15}" type="datetimeFigureOut">
              <a:rPr lang="en-US" smtClean="0"/>
              <a:t>Tuesday March 6 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495245-74ED-4443-BA3C-547332AC2D6F}" type="slidenum">
              <a:rPr lang="en-US" smtClean="0"/>
              <a:t>‹#›</a:t>
            </a:fld>
            <a:endParaRPr lang="en-US"/>
          </a:p>
        </p:txBody>
      </p:sp>
    </p:spTree>
    <p:extLst>
      <p:ext uri="{BB962C8B-B14F-4D97-AF65-F5344CB8AC3E}">
        <p14:creationId xmlns:p14="http://schemas.microsoft.com/office/powerpoint/2010/main" val="1394170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94E090-DAC3-44C2-B5FB-FE08C2ACE178}" type="slidenum">
              <a:rPr lang="en-US" smtClean="0"/>
              <a:t>1</a:t>
            </a:fld>
            <a:endParaRPr lang="en-US"/>
          </a:p>
        </p:txBody>
      </p:sp>
    </p:spTree>
    <p:extLst>
      <p:ext uri="{BB962C8B-B14F-4D97-AF65-F5344CB8AC3E}">
        <p14:creationId xmlns:p14="http://schemas.microsoft.com/office/powerpoint/2010/main" val="885720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0BD0DD-DE47-45DC-A7E5-0486C9F8A056}" type="datetimeFigureOut">
              <a:rPr lang="en-US" smtClean="0"/>
              <a:t>Tuesday March 6 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A9A8685-D2E7-4427-AC24-040B4425309A}" type="slidenum">
              <a:rPr lang="en-US" smtClean="0"/>
              <a:t>‹#›</a:t>
            </a:fld>
            <a:endParaRPr lang="en-US"/>
          </a:p>
        </p:txBody>
      </p:sp>
    </p:spTree>
    <p:extLst>
      <p:ext uri="{BB962C8B-B14F-4D97-AF65-F5344CB8AC3E}">
        <p14:creationId xmlns:p14="http://schemas.microsoft.com/office/powerpoint/2010/main" val="2166124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0BD0DD-DE47-45DC-A7E5-0486C9F8A056}" type="datetimeFigureOut">
              <a:rPr lang="en-US" smtClean="0"/>
              <a:t>Tuesday March 6 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9A8685-D2E7-4427-AC24-040B4425309A}" type="slidenum">
              <a:rPr lang="en-US" smtClean="0"/>
              <a:t>‹#›</a:t>
            </a:fld>
            <a:endParaRPr lang="en-US"/>
          </a:p>
        </p:txBody>
      </p:sp>
    </p:spTree>
    <p:extLst>
      <p:ext uri="{BB962C8B-B14F-4D97-AF65-F5344CB8AC3E}">
        <p14:creationId xmlns:p14="http://schemas.microsoft.com/office/powerpoint/2010/main" val="173475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0BD0DD-DE47-45DC-A7E5-0486C9F8A056}" type="datetimeFigureOut">
              <a:rPr lang="en-US" smtClean="0"/>
              <a:t>Tuesday March 6 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9A8685-D2E7-4427-AC24-040B4425309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53123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50BD0DD-DE47-45DC-A7E5-0486C9F8A056}" type="datetimeFigureOut">
              <a:rPr lang="en-US" smtClean="0"/>
              <a:t>Tuesday March 6 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9A8685-D2E7-4427-AC24-040B4425309A}" type="slidenum">
              <a:rPr lang="en-US" smtClean="0"/>
              <a:t>‹#›</a:t>
            </a:fld>
            <a:endParaRPr lang="en-US"/>
          </a:p>
        </p:txBody>
      </p:sp>
    </p:spTree>
    <p:extLst>
      <p:ext uri="{BB962C8B-B14F-4D97-AF65-F5344CB8AC3E}">
        <p14:creationId xmlns:p14="http://schemas.microsoft.com/office/powerpoint/2010/main" val="1151735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50BD0DD-DE47-45DC-A7E5-0486C9F8A056}" type="datetimeFigureOut">
              <a:rPr lang="en-US" smtClean="0"/>
              <a:t>Tuesday March 6 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9A8685-D2E7-4427-AC24-040B4425309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63553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50BD0DD-DE47-45DC-A7E5-0486C9F8A056}" type="datetimeFigureOut">
              <a:rPr lang="en-US" smtClean="0"/>
              <a:t>Tuesday March 6 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9A8685-D2E7-4427-AC24-040B4425309A}" type="slidenum">
              <a:rPr lang="en-US" smtClean="0"/>
              <a:t>‹#›</a:t>
            </a:fld>
            <a:endParaRPr lang="en-US"/>
          </a:p>
        </p:txBody>
      </p:sp>
    </p:spTree>
    <p:extLst>
      <p:ext uri="{BB962C8B-B14F-4D97-AF65-F5344CB8AC3E}">
        <p14:creationId xmlns:p14="http://schemas.microsoft.com/office/powerpoint/2010/main" val="21115708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0BD0DD-DE47-45DC-A7E5-0486C9F8A056}" type="datetimeFigureOut">
              <a:rPr lang="en-US" smtClean="0"/>
              <a:t>Tuesday March 6 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9A8685-D2E7-4427-AC24-040B4425309A}" type="slidenum">
              <a:rPr lang="en-US" smtClean="0"/>
              <a:t>‹#›</a:t>
            </a:fld>
            <a:endParaRPr lang="en-US"/>
          </a:p>
        </p:txBody>
      </p:sp>
    </p:spTree>
    <p:extLst>
      <p:ext uri="{BB962C8B-B14F-4D97-AF65-F5344CB8AC3E}">
        <p14:creationId xmlns:p14="http://schemas.microsoft.com/office/powerpoint/2010/main" val="1735745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0BD0DD-DE47-45DC-A7E5-0486C9F8A056}" type="datetimeFigureOut">
              <a:rPr lang="en-US" smtClean="0"/>
              <a:t>Tuesday March 6 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9A8685-D2E7-4427-AC24-040B4425309A}" type="slidenum">
              <a:rPr lang="en-US" smtClean="0"/>
              <a:t>‹#›</a:t>
            </a:fld>
            <a:endParaRPr lang="en-US"/>
          </a:p>
        </p:txBody>
      </p:sp>
    </p:spTree>
    <p:extLst>
      <p:ext uri="{BB962C8B-B14F-4D97-AF65-F5344CB8AC3E}">
        <p14:creationId xmlns:p14="http://schemas.microsoft.com/office/powerpoint/2010/main" val="2580416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0BD0DD-DE47-45DC-A7E5-0486C9F8A056}" type="datetimeFigureOut">
              <a:rPr lang="en-US" smtClean="0"/>
              <a:t>Tuesday March 6 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9A8685-D2E7-4427-AC24-040B4425309A}" type="slidenum">
              <a:rPr lang="en-US" smtClean="0"/>
              <a:t>‹#›</a:t>
            </a:fld>
            <a:endParaRPr lang="en-US"/>
          </a:p>
        </p:txBody>
      </p:sp>
    </p:spTree>
    <p:extLst>
      <p:ext uri="{BB962C8B-B14F-4D97-AF65-F5344CB8AC3E}">
        <p14:creationId xmlns:p14="http://schemas.microsoft.com/office/powerpoint/2010/main" val="3136299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0BD0DD-DE47-45DC-A7E5-0486C9F8A056}" type="datetimeFigureOut">
              <a:rPr lang="en-US" smtClean="0"/>
              <a:t>Tuesday March 6 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9A8685-D2E7-4427-AC24-040B4425309A}" type="slidenum">
              <a:rPr lang="en-US" smtClean="0"/>
              <a:t>‹#›</a:t>
            </a:fld>
            <a:endParaRPr lang="en-US"/>
          </a:p>
        </p:txBody>
      </p:sp>
    </p:spTree>
    <p:extLst>
      <p:ext uri="{BB962C8B-B14F-4D97-AF65-F5344CB8AC3E}">
        <p14:creationId xmlns:p14="http://schemas.microsoft.com/office/powerpoint/2010/main" val="2586819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0BD0DD-DE47-45DC-A7E5-0486C9F8A056}" type="datetimeFigureOut">
              <a:rPr lang="en-US" smtClean="0"/>
              <a:t>Tuesday March 6 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A9A8685-D2E7-4427-AC24-040B4425309A}" type="slidenum">
              <a:rPr lang="en-US" smtClean="0"/>
              <a:t>‹#›</a:t>
            </a:fld>
            <a:endParaRPr lang="en-US"/>
          </a:p>
        </p:txBody>
      </p:sp>
    </p:spTree>
    <p:extLst>
      <p:ext uri="{BB962C8B-B14F-4D97-AF65-F5344CB8AC3E}">
        <p14:creationId xmlns:p14="http://schemas.microsoft.com/office/powerpoint/2010/main" val="155976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0BD0DD-DE47-45DC-A7E5-0486C9F8A056}" type="datetimeFigureOut">
              <a:rPr lang="en-US" smtClean="0"/>
              <a:t>Tuesday March 6 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A9A8685-D2E7-4427-AC24-040B4425309A}" type="slidenum">
              <a:rPr lang="en-US" smtClean="0"/>
              <a:t>‹#›</a:t>
            </a:fld>
            <a:endParaRPr lang="en-US"/>
          </a:p>
        </p:txBody>
      </p:sp>
    </p:spTree>
    <p:extLst>
      <p:ext uri="{BB962C8B-B14F-4D97-AF65-F5344CB8AC3E}">
        <p14:creationId xmlns:p14="http://schemas.microsoft.com/office/powerpoint/2010/main" val="3594194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0BD0DD-DE47-45DC-A7E5-0486C9F8A056}" type="datetimeFigureOut">
              <a:rPr lang="en-US" smtClean="0"/>
              <a:t>Tuesday March 6 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A9A8685-D2E7-4427-AC24-040B4425309A}" type="slidenum">
              <a:rPr lang="en-US" smtClean="0"/>
              <a:t>‹#›</a:t>
            </a:fld>
            <a:endParaRPr lang="en-US"/>
          </a:p>
        </p:txBody>
      </p:sp>
    </p:spTree>
    <p:extLst>
      <p:ext uri="{BB962C8B-B14F-4D97-AF65-F5344CB8AC3E}">
        <p14:creationId xmlns:p14="http://schemas.microsoft.com/office/powerpoint/2010/main" val="1600312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0BD0DD-DE47-45DC-A7E5-0486C9F8A056}" type="datetimeFigureOut">
              <a:rPr lang="en-US" smtClean="0"/>
              <a:t>Tuesday March 6 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A9A8685-D2E7-4427-AC24-040B4425309A}" type="slidenum">
              <a:rPr lang="en-US" smtClean="0"/>
              <a:t>‹#›</a:t>
            </a:fld>
            <a:endParaRPr lang="en-US"/>
          </a:p>
        </p:txBody>
      </p:sp>
    </p:spTree>
    <p:extLst>
      <p:ext uri="{BB962C8B-B14F-4D97-AF65-F5344CB8AC3E}">
        <p14:creationId xmlns:p14="http://schemas.microsoft.com/office/powerpoint/2010/main" val="1948466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0BD0DD-DE47-45DC-A7E5-0486C9F8A056}" type="datetimeFigureOut">
              <a:rPr lang="en-US" smtClean="0"/>
              <a:t>Tuesday March 6 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A9A8685-D2E7-4427-AC24-040B4425309A}" type="slidenum">
              <a:rPr lang="en-US" smtClean="0"/>
              <a:t>‹#›</a:t>
            </a:fld>
            <a:endParaRPr lang="en-US"/>
          </a:p>
        </p:txBody>
      </p:sp>
    </p:spTree>
    <p:extLst>
      <p:ext uri="{BB962C8B-B14F-4D97-AF65-F5344CB8AC3E}">
        <p14:creationId xmlns:p14="http://schemas.microsoft.com/office/powerpoint/2010/main" val="2729893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0BD0DD-DE47-45DC-A7E5-0486C9F8A056}" type="datetimeFigureOut">
              <a:rPr lang="en-US" smtClean="0"/>
              <a:t>Tuesday March 6 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9A8685-D2E7-4427-AC24-040B4425309A}" type="slidenum">
              <a:rPr lang="en-US" smtClean="0"/>
              <a:t>‹#›</a:t>
            </a:fld>
            <a:endParaRPr lang="en-US"/>
          </a:p>
        </p:txBody>
      </p:sp>
    </p:spTree>
    <p:extLst>
      <p:ext uri="{BB962C8B-B14F-4D97-AF65-F5344CB8AC3E}">
        <p14:creationId xmlns:p14="http://schemas.microsoft.com/office/powerpoint/2010/main" val="4222275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50BD0DD-DE47-45DC-A7E5-0486C9F8A056}" type="datetimeFigureOut">
              <a:rPr lang="en-US" smtClean="0"/>
              <a:t>Tuesday March 6 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A9A8685-D2E7-4427-AC24-040B4425309A}" type="slidenum">
              <a:rPr lang="en-US" smtClean="0"/>
              <a:t>‹#›</a:t>
            </a:fld>
            <a:endParaRPr lang="en-US"/>
          </a:p>
        </p:txBody>
      </p:sp>
    </p:spTree>
    <p:extLst>
      <p:ext uri="{BB962C8B-B14F-4D97-AF65-F5344CB8AC3E}">
        <p14:creationId xmlns:p14="http://schemas.microsoft.com/office/powerpoint/2010/main" val="13014230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50900" y="3212783"/>
            <a:ext cx="10515600" cy="2168526"/>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b="0" i="1" kern="1200" cap="all" baseline="0">
                <a:solidFill>
                  <a:schemeClr val="tx1"/>
                </a:solidFill>
                <a:latin typeface="+mj-lt"/>
                <a:ea typeface="+mj-ea"/>
                <a:cs typeface="+mj-cs"/>
              </a:defRPr>
            </a:lvl1pPr>
          </a:lstStyle>
          <a:p>
            <a:pPr algn="ctr"/>
            <a:r>
              <a:rPr lang="en-US" sz="2800" i="0" cap="none" dirty="0" smtClean="0">
                <a:solidFill>
                  <a:schemeClr val="accent1">
                    <a:lumMod val="75000"/>
                  </a:schemeClr>
                </a:solidFill>
              </a:rPr>
              <a:t>SOFTWARE TESTING, VERIFICATION, VALIDATION AND QUALITY ASSURANCE</a:t>
            </a:r>
          </a:p>
          <a:p>
            <a:pPr algn="ctr"/>
            <a:endParaRPr lang="en-GB" sz="2800" dirty="0" smtClean="0"/>
          </a:p>
          <a:p>
            <a:pPr algn="ctr"/>
            <a:endParaRPr lang="en-GB" sz="2800" dirty="0" smtClean="0"/>
          </a:p>
          <a:p>
            <a:pPr algn="ctr"/>
            <a:r>
              <a:rPr lang="en-GB" sz="2000" i="0" dirty="0" err="1" smtClean="0">
                <a:latin typeface="Georgia" panose="02040502050405020303" pitchFamily="18" charset="0"/>
              </a:rPr>
              <a:t>Sujan</a:t>
            </a:r>
            <a:r>
              <a:rPr lang="en-GB" sz="2000" i="0" dirty="0" smtClean="0">
                <a:latin typeface="Georgia" panose="02040502050405020303" pitchFamily="18" charset="0"/>
              </a:rPr>
              <a:t> </a:t>
            </a:r>
            <a:r>
              <a:rPr lang="en-GB" sz="2000" i="0" dirty="0" err="1" smtClean="0">
                <a:latin typeface="Georgia" panose="02040502050405020303" pitchFamily="18" charset="0"/>
              </a:rPr>
              <a:t>Tamrakar</a:t>
            </a:r>
            <a:endParaRPr lang="en-US" sz="2000" i="0" dirty="0">
              <a:latin typeface="Georgia" panose="02040502050405020303" pitchFamily="18" charset="0"/>
            </a:endParaRPr>
          </a:p>
        </p:txBody>
      </p:sp>
      <p:sp>
        <p:nvSpPr>
          <p:cNvPr id="7" name="Title 1"/>
          <p:cNvSpPr txBox="1">
            <a:spLocks/>
          </p:cNvSpPr>
          <p:nvPr/>
        </p:nvSpPr>
        <p:spPr>
          <a:xfrm>
            <a:off x="139700" y="1473201"/>
            <a:ext cx="12052300" cy="1739582"/>
          </a:xfrm>
          <a:prstGeom prst="rect">
            <a:avLst/>
          </a:prstGeom>
        </p:spPr>
        <p:txBody>
          <a:bodyPr vert="horz" lIns="91440" tIns="45720" rIns="91440" bIns="45720" rtlCol="0" anchor="b">
            <a:noAutofit/>
          </a:bodyPr>
          <a:lstStyle>
            <a:lvl1pPr marL="0" indent="0" algn="ctr" defTabSz="914400" rtl="0" eaLnBrk="1" latinLnBrk="0" hangingPunct="1">
              <a:lnSpc>
                <a:spcPct val="90000"/>
              </a:lnSpc>
              <a:spcBef>
                <a:spcPct val="0"/>
              </a:spcBef>
              <a:buFont typeface="Arial" panose="020B0604020202020204" pitchFamily="34" charset="0"/>
              <a:buNone/>
              <a:defRPr sz="6000" b="0" i="1" kern="1200" baseline="0">
                <a:solidFill>
                  <a:schemeClr val="tx1"/>
                </a:solidFill>
                <a:latin typeface="+mj-lt"/>
                <a:ea typeface="+mj-ea"/>
                <a:cs typeface="+mj-cs"/>
              </a:defRPr>
            </a:lvl1pPr>
            <a:lvl2pPr marL="457200" indent="0" algn="ctr" defTabSz="914400" rtl="0" eaLnBrk="1" latinLnBrk="0" hangingPunct="1">
              <a:lnSpc>
                <a:spcPct val="112000"/>
              </a:lnSpc>
              <a:spcBef>
                <a:spcPts val="900"/>
              </a:spcBef>
              <a:buFont typeface="Corbel" panose="020B0503020204020204" pitchFamily="34" charset="0"/>
              <a:buNone/>
              <a:defRPr sz="2000" kern="1200" baseline="0">
                <a:solidFill>
                  <a:schemeClr val="tx1">
                    <a:lumMod val="85000"/>
                    <a:lumOff val="15000"/>
                  </a:schemeClr>
                </a:solidFill>
                <a:latin typeface="+mn-lt"/>
                <a:ea typeface="+mn-ea"/>
                <a:cs typeface="+mn-cs"/>
              </a:defRPr>
            </a:lvl2pPr>
            <a:lvl3pPr marL="914400" indent="0" algn="ctr" defTabSz="914400" rtl="0" eaLnBrk="1" latinLnBrk="0" hangingPunct="1">
              <a:lnSpc>
                <a:spcPct val="112000"/>
              </a:lnSpc>
              <a:spcBef>
                <a:spcPts val="900"/>
              </a:spcBef>
              <a:buFont typeface="Arial" panose="020B0604020202020204" pitchFamily="34" charset="0"/>
              <a:buNone/>
              <a:defRPr sz="1800" kern="1200" baseline="0">
                <a:solidFill>
                  <a:schemeClr val="tx1">
                    <a:lumMod val="85000"/>
                    <a:lumOff val="15000"/>
                  </a:schemeClr>
                </a:solidFill>
                <a:latin typeface="+mn-lt"/>
                <a:ea typeface="+mn-ea"/>
                <a:cs typeface="+mn-cs"/>
              </a:defRPr>
            </a:lvl3pPr>
            <a:lvl4pPr marL="1371600" indent="0" algn="ctr" defTabSz="914400" rtl="0" eaLnBrk="1" latinLnBrk="0" hangingPunct="1">
              <a:lnSpc>
                <a:spcPct val="112000"/>
              </a:lnSpc>
              <a:spcBef>
                <a:spcPts val="900"/>
              </a:spcBef>
              <a:buFont typeface="Corbel" panose="020B0503020204020204" pitchFamily="34" charset="0"/>
              <a:buNone/>
              <a:defRPr sz="1600" kern="1200" baseline="0">
                <a:solidFill>
                  <a:schemeClr val="tx1">
                    <a:lumMod val="85000"/>
                    <a:lumOff val="15000"/>
                  </a:schemeClr>
                </a:solidFill>
                <a:latin typeface="+mn-lt"/>
                <a:ea typeface="+mn-ea"/>
                <a:cs typeface="+mn-cs"/>
              </a:defRPr>
            </a:lvl4pPr>
            <a:lvl5pPr marL="1828800" indent="0" algn="ctr" defTabSz="914400" rtl="0" eaLnBrk="1" latinLnBrk="0" hangingPunct="1">
              <a:lnSpc>
                <a:spcPct val="112000"/>
              </a:lnSpc>
              <a:spcBef>
                <a:spcPts val="900"/>
              </a:spcBef>
              <a:buFont typeface="Arial" panose="020B0604020202020204" pitchFamily="34" charset="0"/>
              <a:buNone/>
              <a:defRPr sz="1600" i="1" kern="1200" baseline="0">
                <a:solidFill>
                  <a:schemeClr val="tx1">
                    <a:lumMod val="85000"/>
                    <a:lumOff val="15000"/>
                  </a:schemeClr>
                </a:solidFill>
                <a:latin typeface="+mn-lt"/>
                <a:ea typeface="+mn-ea"/>
                <a:cs typeface="+mn-cs"/>
              </a:defRPr>
            </a:lvl5pPr>
            <a:lvl6pPr marL="22860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6pPr>
            <a:lvl7pPr marL="2743200" indent="0" algn="ctr" defTabSz="914400" rtl="0" eaLnBrk="1" latinLnBrk="0" hangingPunct="1">
              <a:lnSpc>
                <a:spcPct val="112000"/>
              </a:lnSpc>
              <a:spcBef>
                <a:spcPts val="1300"/>
              </a:spcBef>
              <a:buFont typeface="Arial" panose="020B0604020202020204" pitchFamily="34" charset="0"/>
              <a:buNone/>
              <a:defRPr sz="1600" i="1" kern="1200">
                <a:solidFill>
                  <a:schemeClr val="tx1">
                    <a:lumMod val="85000"/>
                    <a:lumOff val="15000"/>
                  </a:schemeClr>
                </a:solidFill>
                <a:latin typeface="+mn-lt"/>
                <a:ea typeface="+mn-ea"/>
                <a:cs typeface="+mn-cs"/>
              </a:defRPr>
            </a:lvl7pPr>
            <a:lvl8pPr marL="32004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8pPr>
            <a:lvl9pPr marL="3657600" indent="0" algn="ctr" defTabSz="914400" rtl="0" eaLnBrk="1" latinLnBrk="0" hangingPunct="1">
              <a:lnSpc>
                <a:spcPct val="112000"/>
              </a:lnSpc>
              <a:spcBef>
                <a:spcPts val="1300"/>
              </a:spcBef>
              <a:buFont typeface="Arial" panose="020B0604020202020204" pitchFamily="34" charset="0"/>
              <a:buNone/>
              <a:defRPr sz="1600" i="1" kern="1200" baseline="0">
                <a:solidFill>
                  <a:schemeClr val="tx1">
                    <a:lumMod val="85000"/>
                    <a:lumOff val="15000"/>
                  </a:schemeClr>
                </a:solidFill>
                <a:latin typeface="+mn-lt"/>
                <a:ea typeface="+mn-ea"/>
                <a:cs typeface="+mn-cs"/>
              </a:defRPr>
            </a:lvl9pPr>
          </a:lstStyle>
          <a:p>
            <a:r>
              <a:rPr lang="en-GB" sz="5200" b="1" i="0" dirty="0" smtClean="0">
                <a:solidFill>
                  <a:srgbClr val="00B050"/>
                </a:solidFill>
              </a:rPr>
              <a:t>Test Strategy, Monitoring &amp; Control</a:t>
            </a:r>
          </a:p>
          <a:p>
            <a:r>
              <a:rPr lang="en-GB" sz="5200" b="1" i="0" dirty="0" smtClean="0">
                <a:solidFill>
                  <a:srgbClr val="00B050"/>
                </a:solidFill>
              </a:rPr>
              <a:t>Configuration Management</a:t>
            </a:r>
            <a:endParaRPr lang="en-US" sz="5200" b="1" i="0" dirty="0">
              <a:solidFill>
                <a:srgbClr val="00B050"/>
              </a:solidFill>
            </a:endParaRPr>
          </a:p>
        </p:txBody>
      </p:sp>
    </p:spTree>
    <p:extLst>
      <p:ext uri="{BB962C8B-B14F-4D97-AF65-F5344CB8AC3E}">
        <p14:creationId xmlns:p14="http://schemas.microsoft.com/office/powerpoint/2010/main" val="542478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55" y="5753100"/>
            <a:ext cx="1767840" cy="1104900"/>
          </a:xfrm>
          <a:prstGeom prst="rect">
            <a:avLst/>
          </a:prstGeom>
          <a:ln>
            <a:noFill/>
          </a:ln>
          <a:effectLst>
            <a:softEdge rad="112500"/>
          </a:effectLst>
        </p:spPr>
      </p:pic>
      <p:sp>
        <p:nvSpPr>
          <p:cNvPr id="2" name="Title 1"/>
          <p:cNvSpPr>
            <a:spLocks noGrp="1"/>
          </p:cNvSpPr>
          <p:nvPr>
            <p:ph type="title"/>
          </p:nvPr>
        </p:nvSpPr>
        <p:spPr>
          <a:xfrm>
            <a:off x="1763487" y="624110"/>
            <a:ext cx="9741126" cy="486233"/>
          </a:xfrm>
        </p:spPr>
        <p:txBody>
          <a:bodyPr>
            <a:normAutofit fontScale="90000"/>
          </a:bodyPr>
          <a:lstStyle/>
          <a:p>
            <a:r>
              <a:rPr lang="en-US" sz="2800" b="1" dirty="0">
                <a:solidFill>
                  <a:srgbClr val="FF0000"/>
                </a:solidFill>
              </a:rPr>
              <a:t>TEST STRATEGY </a:t>
            </a:r>
            <a:r>
              <a:rPr lang="en-US" sz="2800" b="1" dirty="0" smtClean="0">
                <a:solidFill>
                  <a:srgbClr val="FF0000"/>
                </a:solidFill>
              </a:rPr>
              <a:t>(Tactic / Approach / Plan)</a:t>
            </a:r>
            <a:endParaRPr lang="en-US" sz="2800" dirty="0">
              <a:solidFill>
                <a:srgbClr val="FF0000"/>
              </a:solidFill>
            </a:endParaRPr>
          </a:p>
        </p:txBody>
      </p:sp>
      <p:sp>
        <p:nvSpPr>
          <p:cNvPr id="3" name="Content Placeholder 2"/>
          <p:cNvSpPr>
            <a:spLocks noGrp="1"/>
          </p:cNvSpPr>
          <p:nvPr>
            <p:ph idx="1"/>
          </p:nvPr>
        </p:nvSpPr>
        <p:spPr>
          <a:xfrm>
            <a:off x="1763486" y="1110342"/>
            <a:ext cx="10189028" cy="5747658"/>
          </a:xfrm>
        </p:spPr>
        <p:txBody>
          <a:bodyPr>
            <a:normAutofit fontScale="85000" lnSpcReduction="20000"/>
          </a:bodyPr>
          <a:lstStyle/>
          <a:p>
            <a:pPr marL="0" indent="0" algn="just">
              <a:buNone/>
            </a:pPr>
            <a:r>
              <a:rPr lang="en-GB" sz="2200" b="1" dirty="0" smtClean="0"/>
              <a:t>Test</a:t>
            </a:r>
            <a:r>
              <a:rPr lang="en-GB" sz="2200" dirty="0" smtClean="0"/>
              <a:t> </a:t>
            </a:r>
            <a:r>
              <a:rPr lang="en-GB" sz="2200" b="1" dirty="0"/>
              <a:t>strategy</a:t>
            </a:r>
            <a:r>
              <a:rPr lang="en-GB" sz="2200" dirty="0"/>
              <a:t> </a:t>
            </a:r>
            <a:r>
              <a:rPr lang="en-GB" sz="2200" dirty="0" smtClean="0"/>
              <a:t>is one </a:t>
            </a:r>
            <a:r>
              <a:rPr lang="en-GB" sz="2200" dirty="0"/>
              <a:t>of the most </a:t>
            </a:r>
            <a:r>
              <a:rPr lang="en-GB" sz="2200" dirty="0">
                <a:solidFill>
                  <a:srgbClr val="FF0000"/>
                </a:solidFill>
              </a:rPr>
              <a:t>powerful</a:t>
            </a:r>
            <a:r>
              <a:rPr lang="en-GB" sz="2200" dirty="0"/>
              <a:t> </a:t>
            </a:r>
            <a:r>
              <a:rPr lang="en-GB" sz="2200" dirty="0">
                <a:solidFill>
                  <a:srgbClr val="FF0000"/>
                </a:solidFill>
              </a:rPr>
              <a:t>factor</a:t>
            </a:r>
            <a:r>
              <a:rPr lang="en-GB" sz="2200" dirty="0"/>
              <a:t> </a:t>
            </a:r>
            <a:r>
              <a:rPr lang="en-GB" sz="2200" dirty="0">
                <a:solidFill>
                  <a:srgbClr val="FF0000"/>
                </a:solidFill>
              </a:rPr>
              <a:t>in</a:t>
            </a:r>
            <a:r>
              <a:rPr lang="en-GB" sz="2200" dirty="0"/>
              <a:t> </a:t>
            </a:r>
            <a:r>
              <a:rPr lang="en-GB" sz="2200" dirty="0">
                <a:solidFill>
                  <a:srgbClr val="FF0000"/>
                </a:solidFill>
              </a:rPr>
              <a:t>the</a:t>
            </a:r>
            <a:r>
              <a:rPr lang="en-GB" sz="2200" dirty="0"/>
              <a:t> </a:t>
            </a:r>
            <a:r>
              <a:rPr lang="en-GB" sz="2200" dirty="0">
                <a:solidFill>
                  <a:srgbClr val="FF0000"/>
                </a:solidFill>
              </a:rPr>
              <a:t>success</a:t>
            </a:r>
            <a:r>
              <a:rPr lang="en-GB" sz="2200" dirty="0"/>
              <a:t> of the test effort </a:t>
            </a:r>
            <a:r>
              <a:rPr lang="en-GB" sz="2200" dirty="0" smtClean="0"/>
              <a:t>and the </a:t>
            </a:r>
            <a:r>
              <a:rPr lang="en-GB" sz="2200" dirty="0"/>
              <a:t>accuracy of the test plans </a:t>
            </a:r>
            <a:r>
              <a:rPr lang="en-GB" sz="2200" dirty="0" smtClean="0"/>
              <a:t>and estimates</a:t>
            </a:r>
            <a:r>
              <a:rPr lang="en-GB" sz="2200" dirty="0"/>
              <a:t>. </a:t>
            </a:r>
            <a:r>
              <a:rPr lang="en-GB" sz="2200" dirty="0" smtClean="0"/>
              <a:t>This </a:t>
            </a:r>
            <a:r>
              <a:rPr lang="en-GB" sz="2200" dirty="0"/>
              <a:t>factor is under the control of the testers and test leaders. </a:t>
            </a:r>
          </a:p>
          <a:p>
            <a:pPr marL="0" indent="0" algn="just">
              <a:buNone/>
            </a:pPr>
            <a:r>
              <a:rPr lang="en-GB" sz="2200" dirty="0"/>
              <a:t>Major types of test strategies: </a:t>
            </a:r>
          </a:p>
          <a:p>
            <a:pPr algn="just"/>
            <a:r>
              <a:rPr lang="en-GB" sz="2200" dirty="0" smtClean="0">
                <a:solidFill>
                  <a:srgbClr val="FF0000"/>
                </a:solidFill>
              </a:rPr>
              <a:t>Analytical </a:t>
            </a:r>
            <a:r>
              <a:rPr lang="en-GB" sz="2200" dirty="0"/>
              <a:t>(risk-based strategy involves performing a risk analysis using project documents and stakeholder input, analytical test strategy is the requirements-based strategy, where an analysis of the requirements specification forms the basis for planning) </a:t>
            </a:r>
          </a:p>
          <a:p>
            <a:pPr algn="just"/>
            <a:r>
              <a:rPr lang="en-GB" sz="2200" dirty="0">
                <a:solidFill>
                  <a:srgbClr val="FF0000"/>
                </a:solidFill>
              </a:rPr>
              <a:t>Model-based</a:t>
            </a:r>
            <a:r>
              <a:rPr lang="en-GB" sz="2200" dirty="0" smtClean="0"/>
              <a:t> </a:t>
            </a:r>
            <a:r>
              <a:rPr lang="en-GB" sz="2200" dirty="0"/>
              <a:t>(If the </a:t>
            </a:r>
            <a:r>
              <a:rPr lang="en-GB" sz="2200" dirty="0" smtClean="0"/>
              <a:t>behaviour </a:t>
            </a:r>
            <a:r>
              <a:rPr lang="en-GB" sz="2200" dirty="0"/>
              <a:t>of the system under test conforms to that predicted by the model, the system is deemed to be working.) </a:t>
            </a:r>
          </a:p>
          <a:p>
            <a:pPr algn="just"/>
            <a:r>
              <a:rPr lang="en-US" sz="2200" dirty="0">
                <a:solidFill>
                  <a:srgbClr val="FF0000"/>
                </a:solidFill>
              </a:rPr>
              <a:t>Methodical</a:t>
            </a:r>
            <a:r>
              <a:rPr lang="en-US" sz="2200" dirty="0" smtClean="0"/>
              <a:t> (failure based, experience based, checklist based)</a:t>
            </a:r>
            <a:endParaRPr lang="en-US" sz="2200" dirty="0"/>
          </a:p>
          <a:p>
            <a:pPr algn="just"/>
            <a:r>
              <a:rPr lang="en-GB" sz="2200" dirty="0">
                <a:solidFill>
                  <a:srgbClr val="FF0000"/>
                </a:solidFill>
              </a:rPr>
              <a:t>Process</a:t>
            </a:r>
            <a:r>
              <a:rPr lang="en-GB" sz="2200" dirty="0" smtClean="0"/>
              <a:t> </a:t>
            </a:r>
            <a:r>
              <a:rPr lang="en-GB" sz="2200" dirty="0"/>
              <a:t>– </a:t>
            </a:r>
            <a:r>
              <a:rPr lang="en-GB" sz="2200" dirty="0">
                <a:solidFill>
                  <a:srgbClr val="FF0000"/>
                </a:solidFill>
              </a:rPr>
              <a:t>or</a:t>
            </a:r>
            <a:r>
              <a:rPr lang="en-GB" sz="2200" dirty="0"/>
              <a:t> </a:t>
            </a:r>
            <a:r>
              <a:rPr lang="en-GB" sz="2200" dirty="0">
                <a:solidFill>
                  <a:srgbClr val="FF0000"/>
                </a:solidFill>
              </a:rPr>
              <a:t>standard-compliant</a:t>
            </a:r>
            <a:r>
              <a:rPr lang="en-GB" sz="2200" dirty="0"/>
              <a:t> (following the standard - IEEE 829, Extreme Programming) </a:t>
            </a:r>
          </a:p>
          <a:p>
            <a:pPr algn="just"/>
            <a:r>
              <a:rPr lang="en-GB" sz="2200" dirty="0">
                <a:solidFill>
                  <a:srgbClr val="FF0000"/>
                </a:solidFill>
              </a:rPr>
              <a:t>Dynamic</a:t>
            </a:r>
            <a:r>
              <a:rPr lang="en-GB" sz="2200" dirty="0" smtClean="0"/>
              <a:t> </a:t>
            </a:r>
            <a:r>
              <a:rPr lang="en-GB" sz="2200" dirty="0"/>
              <a:t>(concentrating on finding as many defects as possible during test execution and adapting to the realities of the system under test as it is when delivered) </a:t>
            </a:r>
          </a:p>
          <a:p>
            <a:pPr algn="just"/>
            <a:r>
              <a:rPr lang="en-GB" sz="2200" dirty="0">
                <a:solidFill>
                  <a:srgbClr val="FF0000"/>
                </a:solidFill>
              </a:rPr>
              <a:t>Consultative</a:t>
            </a:r>
            <a:r>
              <a:rPr lang="en-GB" sz="2200" dirty="0" smtClean="0"/>
              <a:t> </a:t>
            </a:r>
            <a:r>
              <a:rPr lang="en-GB" sz="2200" dirty="0"/>
              <a:t>or </a:t>
            </a:r>
            <a:r>
              <a:rPr lang="en-GB" sz="2200" dirty="0">
                <a:solidFill>
                  <a:srgbClr val="FF0000"/>
                </a:solidFill>
              </a:rPr>
              <a:t>directed</a:t>
            </a:r>
            <a:r>
              <a:rPr lang="en-GB" sz="2200" dirty="0"/>
              <a:t> (reliance on a group of non-testers like developers</a:t>
            </a:r>
            <a:r>
              <a:rPr lang="en-GB" sz="2200" dirty="0" smtClean="0"/>
              <a:t>, users </a:t>
            </a:r>
            <a:r>
              <a:rPr lang="en-GB" sz="2200" dirty="0"/>
              <a:t>to guide or perform the testing effort) </a:t>
            </a:r>
          </a:p>
          <a:p>
            <a:pPr algn="just"/>
            <a:r>
              <a:rPr lang="en-GB" sz="2200" dirty="0">
                <a:solidFill>
                  <a:srgbClr val="FF0000"/>
                </a:solidFill>
              </a:rPr>
              <a:t>Regression-averse</a:t>
            </a:r>
            <a:r>
              <a:rPr lang="en-GB" sz="2200" dirty="0" smtClean="0"/>
              <a:t> </a:t>
            </a:r>
            <a:r>
              <a:rPr lang="en-GB" sz="2200" dirty="0"/>
              <a:t>(set of procedures – usually automated – that allow them to detect regression defects) [ averse = opposed </a:t>
            </a:r>
            <a:r>
              <a:rPr lang="en-GB" sz="2200" dirty="0" smtClean="0"/>
              <a:t>]</a:t>
            </a:r>
            <a:endParaRPr lang="en-GB" sz="1850" dirty="0"/>
          </a:p>
        </p:txBody>
      </p:sp>
    </p:spTree>
    <p:extLst>
      <p:ext uri="{BB962C8B-B14F-4D97-AF65-F5344CB8AC3E}">
        <p14:creationId xmlns:p14="http://schemas.microsoft.com/office/powerpoint/2010/main" val="1754075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486233"/>
          </a:xfrm>
        </p:spPr>
        <p:txBody>
          <a:bodyPr>
            <a:normAutofit fontScale="90000"/>
          </a:bodyPr>
          <a:lstStyle/>
          <a:p>
            <a:r>
              <a:rPr lang="en-US" sz="2800" b="1" dirty="0">
                <a:solidFill>
                  <a:srgbClr val="FF0000"/>
                </a:solidFill>
              </a:rPr>
              <a:t>TEST STRATEGY </a:t>
            </a:r>
            <a:endParaRPr lang="en-US" sz="2800" dirty="0">
              <a:solidFill>
                <a:srgbClr val="FF0000"/>
              </a:solidFill>
            </a:endParaRPr>
          </a:p>
        </p:txBody>
      </p:sp>
      <p:sp>
        <p:nvSpPr>
          <p:cNvPr id="3" name="Content Placeholder 2"/>
          <p:cNvSpPr>
            <a:spLocks noGrp="1"/>
          </p:cNvSpPr>
          <p:nvPr>
            <p:ph idx="1"/>
          </p:nvPr>
        </p:nvSpPr>
        <p:spPr>
          <a:xfrm>
            <a:off x="2589212" y="1110342"/>
            <a:ext cx="9363302" cy="5630091"/>
          </a:xfrm>
        </p:spPr>
        <p:txBody>
          <a:bodyPr>
            <a:normAutofit/>
          </a:bodyPr>
          <a:lstStyle/>
          <a:p>
            <a:pPr algn="just"/>
            <a:r>
              <a:rPr lang="en-GB" sz="2000" dirty="0"/>
              <a:t>Some of these strategies are more </a:t>
            </a:r>
            <a:r>
              <a:rPr lang="en-GB" sz="2000" dirty="0">
                <a:solidFill>
                  <a:srgbClr val="FF0000"/>
                </a:solidFill>
              </a:rPr>
              <a:t>preventive</a:t>
            </a:r>
            <a:r>
              <a:rPr lang="en-GB" sz="2000" dirty="0"/>
              <a:t>, others more </a:t>
            </a:r>
            <a:r>
              <a:rPr lang="en-GB" sz="2000" dirty="0">
                <a:solidFill>
                  <a:srgbClr val="FF0000"/>
                </a:solidFill>
              </a:rPr>
              <a:t>reactive</a:t>
            </a:r>
            <a:r>
              <a:rPr lang="en-GB" sz="2000" dirty="0"/>
              <a:t>. </a:t>
            </a:r>
            <a:endParaRPr lang="en-GB" sz="2000" dirty="0" smtClean="0"/>
          </a:p>
          <a:p>
            <a:pPr lvl="1" algn="just"/>
            <a:r>
              <a:rPr lang="en-GB" dirty="0" smtClean="0"/>
              <a:t>For </a:t>
            </a:r>
            <a:r>
              <a:rPr lang="en-GB" dirty="0"/>
              <a:t>example, analytical test strategies involve upfront analysis of the test basis, and tend to identify problems in the test basis prior to test execution. This allows the early – and cheap – removal of defects. That is a strength of </a:t>
            </a:r>
            <a:r>
              <a:rPr lang="en-GB" dirty="0">
                <a:solidFill>
                  <a:srgbClr val="FF0000"/>
                </a:solidFill>
              </a:rPr>
              <a:t>preventive</a:t>
            </a:r>
            <a:r>
              <a:rPr lang="en-GB" dirty="0"/>
              <a:t> approaches. </a:t>
            </a:r>
          </a:p>
          <a:p>
            <a:pPr lvl="1" algn="just"/>
            <a:r>
              <a:rPr lang="en-GB" dirty="0" smtClean="0"/>
              <a:t>Dynamic </a:t>
            </a:r>
            <a:r>
              <a:rPr lang="en-GB" dirty="0"/>
              <a:t>test strategies focus on the test execution period. Such strategies allow the location of defects and defect clusters that might have been hard to anticipate until you have the actual system in front of you. That is a strength of </a:t>
            </a:r>
            <a:r>
              <a:rPr lang="en-GB" dirty="0">
                <a:solidFill>
                  <a:srgbClr val="FF0000"/>
                </a:solidFill>
              </a:rPr>
              <a:t>reactive</a:t>
            </a:r>
            <a:r>
              <a:rPr lang="en-GB" dirty="0"/>
              <a:t> approaches. </a:t>
            </a:r>
            <a:endParaRPr lang="en-GB" dirty="0" smtClean="0"/>
          </a:p>
          <a:p>
            <a:pPr algn="just"/>
            <a:endParaRPr lang="en-US" sz="2000" dirty="0"/>
          </a:p>
          <a:p>
            <a:pPr marL="0" indent="0" algn="just">
              <a:buNone/>
            </a:pPr>
            <a:r>
              <a:rPr lang="en-GB" sz="2000" b="1" dirty="0"/>
              <a:t>How do you know which strategies to pick for the best chance of success? </a:t>
            </a:r>
            <a:endParaRPr lang="en-GB" sz="2000" dirty="0"/>
          </a:p>
          <a:p>
            <a:pPr algn="just"/>
            <a:r>
              <a:rPr lang="en-GB" sz="2000" dirty="0"/>
              <a:t>Based on </a:t>
            </a:r>
            <a:r>
              <a:rPr lang="en-GB" sz="2000" dirty="0">
                <a:solidFill>
                  <a:srgbClr val="FF0000"/>
                </a:solidFill>
              </a:rPr>
              <a:t>Risks, Skills, Objectives, Regulations, Product and Business. </a:t>
            </a:r>
          </a:p>
          <a:p>
            <a:pPr algn="just"/>
            <a:r>
              <a:rPr lang="en-GB" sz="2000" dirty="0"/>
              <a:t>You must choose testing strategies with an eye towards the factors mentioned earlier, the schedule, budget, and feature constraints of the project and the realities of the organization and its politics.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55" y="5753100"/>
            <a:ext cx="1767840" cy="1104900"/>
          </a:xfrm>
          <a:prstGeom prst="rect">
            <a:avLst/>
          </a:prstGeom>
          <a:ln>
            <a:noFill/>
          </a:ln>
          <a:effectLst>
            <a:softEdge rad="112500"/>
          </a:effectLst>
        </p:spPr>
      </p:pic>
    </p:spTree>
    <p:extLst>
      <p:ext uri="{BB962C8B-B14F-4D97-AF65-F5344CB8AC3E}">
        <p14:creationId xmlns:p14="http://schemas.microsoft.com/office/powerpoint/2010/main" val="8540259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6384" y="0"/>
            <a:ext cx="2365616" cy="1603717"/>
          </a:xfrm>
          <a:prstGeom prst="rect">
            <a:avLst/>
          </a:prstGeom>
          <a:ln>
            <a:noFill/>
          </a:ln>
          <a:effectLst>
            <a:softEdge rad="112500"/>
          </a:effectLst>
        </p:spPr>
      </p:pic>
      <p:sp>
        <p:nvSpPr>
          <p:cNvPr id="2" name="Title 1"/>
          <p:cNvSpPr>
            <a:spLocks noGrp="1"/>
          </p:cNvSpPr>
          <p:nvPr>
            <p:ph type="title"/>
          </p:nvPr>
        </p:nvSpPr>
        <p:spPr>
          <a:xfrm>
            <a:off x="2592925" y="624110"/>
            <a:ext cx="8911687" cy="486233"/>
          </a:xfrm>
        </p:spPr>
        <p:txBody>
          <a:bodyPr>
            <a:normAutofit fontScale="90000"/>
          </a:bodyPr>
          <a:lstStyle/>
          <a:p>
            <a:r>
              <a:rPr lang="en-US" sz="2800" b="1" dirty="0">
                <a:solidFill>
                  <a:srgbClr val="FF0000"/>
                </a:solidFill>
              </a:rPr>
              <a:t>TEST </a:t>
            </a:r>
            <a:r>
              <a:rPr lang="en-US" sz="2800" b="1" dirty="0" smtClean="0">
                <a:solidFill>
                  <a:srgbClr val="FF0000"/>
                </a:solidFill>
              </a:rPr>
              <a:t>MONITORING</a:t>
            </a:r>
            <a:endParaRPr lang="en-US" sz="2800" dirty="0">
              <a:solidFill>
                <a:srgbClr val="FF0000"/>
              </a:solidFill>
            </a:endParaRPr>
          </a:p>
        </p:txBody>
      </p:sp>
      <p:sp>
        <p:nvSpPr>
          <p:cNvPr id="3" name="Content Placeholder 2"/>
          <p:cNvSpPr>
            <a:spLocks noGrp="1"/>
          </p:cNvSpPr>
          <p:nvPr>
            <p:ph idx="1"/>
          </p:nvPr>
        </p:nvSpPr>
        <p:spPr>
          <a:xfrm>
            <a:off x="2589212" y="1110342"/>
            <a:ext cx="9363302" cy="5630091"/>
          </a:xfrm>
        </p:spPr>
        <p:txBody>
          <a:bodyPr>
            <a:normAutofit/>
          </a:bodyPr>
          <a:lstStyle/>
          <a:p>
            <a:pPr marL="0" indent="0" algn="just">
              <a:buNone/>
            </a:pPr>
            <a:r>
              <a:rPr lang="en-US" sz="2000" dirty="0"/>
              <a:t>Purposes: </a:t>
            </a:r>
          </a:p>
          <a:p>
            <a:pPr algn="just"/>
            <a:r>
              <a:rPr lang="en-GB" sz="2000" dirty="0" smtClean="0"/>
              <a:t>Give </a:t>
            </a:r>
            <a:r>
              <a:rPr lang="en-GB" sz="2000" dirty="0"/>
              <a:t>the test team and the test manager </a:t>
            </a:r>
            <a:r>
              <a:rPr lang="en-GB" sz="2000" dirty="0">
                <a:solidFill>
                  <a:srgbClr val="FF0000"/>
                </a:solidFill>
              </a:rPr>
              <a:t>feedback</a:t>
            </a:r>
            <a:r>
              <a:rPr lang="en-GB" sz="2000" dirty="0"/>
              <a:t> on how the testing work is going, allowing </a:t>
            </a:r>
            <a:r>
              <a:rPr lang="en-GB" sz="2000" dirty="0">
                <a:solidFill>
                  <a:srgbClr val="FF0000"/>
                </a:solidFill>
              </a:rPr>
              <a:t>opportunities</a:t>
            </a:r>
            <a:r>
              <a:rPr lang="en-GB" sz="2000" dirty="0"/>
              <a:t> </a:t>
            </a:r>
            <a:r>
              <a:rPr lang="en-GB" sz="2000" dirty="0">
                <a:solidFill>
                  <a:srgbClr val="FF0000"/>
                </a:solidFill>
              </a:rPr>
              <a:t>to guide and improve </a:t>
            </a:r>
            <a:r>
              <a:rPr lang="en-GB" sz="2000" dirty="0"/>
              <a:t>the testing and the project. </a:t>
            </a:r>
          </a:p>
          <a:p>
            <a:pPr algn="just"/>
            <a:r>
              <a:rPr lang="en-GB" sz="2000" dirty="0" smtClean="0"/>
              <a:t>Provide </a:t>
            </a:r>
            <a:r>
              <a:rPr lang="en-GB" sz="2000" dirty="0"/>
              <a:t>the project team with </a:t>
            </a:r>
            <a:r>
              <a:rPr lang="en-GB" sz="2000" dirty="0">
                <a:solidFill>
                  <a:srgbClr val="FF0000"/>
                </a:solidFill>
              </a:rPr>
              <a:t>visibility about the test results</a:t>
            </a:r>
            <a:r>
              <a:rPr lang="en-GB" sz="2000" dirty="0"/>
              <a:t>. </a:t>
            </a:r>
          </a:p>
          <a:p>
            <a:pPr algn="just"/>
            <a:r>
              <a:rPr lang="en-GB" sz="2000" dirty="0" smtClean="0"/>
              <a:t>Measure </a:t>
            </a:r>
            <a:r>
              <a:rPr lang="en-GB" sz="2000" dirty="0"/>
              <a:t>the </a:t>
            </a:r>
            <a:r>
              <a:rPr lang="en-GB" sz="2000" dirty="0">
                <a:solidFill>
                  <a:srgbClr val="FF0000"/>
                </a:solidFill>
              </a:rPr>
              <a:t>status</a:t>
            </a:r>
            <a:r>
              <a:rPr lang="en-GB" sz="2000" dirty="0"/>
              <a:t> of the testing, test coverage and test items against the exit criteria </a:t>
            </a:r>
            <a:r>
              <a:rPr lang="en-GB" sz="2000" dirty="0">
                <a:solidFill>
                  <a:srgbClr val="FF0000"/>
                </a:solidFill>
              </a:rPr>
              <a:t>to determine whether the test work is done</a:t>
            </a:r>
            <a:r>
              <a:rPr lang="en-GB" sz="2000" dirty="0"/>
              <a:t>. </a:t>
            </a:r>
          </a:p>
          <a:p>
            <a:pPr algn="just"/>
            <a:r>
              <a:rPr lang="en-GB" sz="2000" dirty="0">
                <a:solidFill>
                  <a:srgbClr val="FF0000"/>
                </a:solidFill>
              </a:rPr>
              <a:t>Gather</a:t>
            </a:r>
            <a:r>
              <a:rPr lang="en-GB" sz="2000" dirty="0" smtClean="0"/>
              <a:t> </a:t>
            </a:r>
            <a:r>
              <a:rPr lang="en-GB" sz="2000" dirty="0">
                <a:solidFill>
                  <a:srgbClr val="FF0000"/>
                </a:solidFill>
              </a:rPr>
              <a:t>data</a:t>
            </a:r>
            <a:r>
              <a:rPr lang="en-GB" sz="2000" dirty="0"/>
              <a:t> for use in estimating future test efforts. </a:t>
            </a:r>
          </a:p>
          <a:p>
            <a:pPr algn="just"/>
            <a:endParaRPr lang="en-US" sz="2000" dirty="0"/>
          </a:p>
          <a:p>
            <a:pPr algn="just">
              <a:buFont typeface="Wingdings" panose="05000000000000000000" pitchFamily="2" charset="2"/>
              <a:buChar char="v"/>
            </a:pPr>
            <a:r>
              <a:rPr lang="en-GB" sz="2000" dirty="0"/>
              <a:t>For small projects, the test leader can gather test progress monitoring information </a:t>
            </a:r>
            <a:r>
              <a:rPr lang="en-GB" sz="2000" b="1" dirty="0"/>
              <a:t>manually </a:t>
            </a:r>
            <a:r>
              <a:rPr lang="en-GB" sz="2000" dirty="0"/>
              <a:t>using documents, spreadsheets and simple databases. </a:t>
            </a:r>
          </a:p>
          <a:p>
            <a:pPr algn="just">
              <a:buFont typeface="Wingdings" panose="05000000000000000000" pitchFamily="2" charset="2"/>
              <a:buChar char="v"/>
            </a:pPr>
            <a:r>
              <a:rPr lang="en-GB" sz="2000" dirty="0"/>
              <a:t>For large teams, distributed projects and long-term test efforts, we find that the efficiency and consistency of data collection is done by the use of </a:t>
            </a:r>
            <a:r>
              <a:rPr lang="en-GB" sz="2000" b="1" dirty="0"/>
              <a:t>automated </a:t>
            </a:r>
            <a:r>
              <a:rPr lang="en-GB" sz="2000" dirty="0"/>
              <a:t>tools. </a:t>
            </a:r>
            <a:endParaRPr lang="en-US" dirty="0"/>
          </a:p>
        </p:txBody>
      </p:sp>
    </p:spTree>
    <p:extLst>
      <p:ext uri="{BB962C8B-B14F-4D97-AF65-F5344CB8AC3E}">
        <p14:creationId xmlns:p14="http://schemas.microsoft.com/office/powerpoint/2010/main" val="3557797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486233"/>
          </a:xfrm>
        </p:spPr>
        <p:txBody>
          <a:bodyPr>
            <a:normAutofit fontScale="90000"/>
          </a:bodyPr>
          <a:lstStyle/>
          <a:p>
            <a:r>
              <a:rPr lang="en-US" sz="2800" b="1" dirty="0">
                <a:solidFill>
                  <a:srgbClr val="FF0000"/>
                </a:solidFill>
              </a:rPr>
              <a:t>TEST </a:t>
            </a:r>
            <a:r>
              <a:rPr lang="en-US" sz="2800" b="1" dirty="0" smtClean="0">
                <a:solidFill>
                  <a:srgbClr val="FF0000"/>
                </a:solidFill>
              </a:rPr>
              <a:t>MONITORING</a:t>
            </a:r>
            <a:endParaRPr lang="en-US" sz="2800" dirty="0">
              <a:solidFill>
                <a:srgbClr val="FF0000"/>
              </a:solidFill>
            </a:endParaRPr>
          </a:p>
        </p:txBody>
      </p:sp>
      <p:sp>
        <p:nvSpPr>
          <p:cNvPr id="3" name="Content Placeholder 2"/>
          <p:cNvSpPr>
            <a:spLocks noGrp="1"/>
          </p:cNvSpPr>
          <p:nvPr>
            <p:ph idx="1"/>
          </p:nvPr>
        </p:nvSpPr>
        <p:spPr>
          <a:xfrm>
            <a:off x="2589212" y="1110342"/>
            <a:ext cx="9363302" cy="5630091"/>
          </a:xfrm>
        </p:spPr>
        <p:txBody>
          <a:bodyPr>
            <a:normAutofit/>
          </a:bodyPr>
          <a:lstStyle/>
          <a:p>
            <a:pPr algn="just"/>
            <a:r>
              <a:rPr lang="en-GB" sz="2000" dirty="0"/>
              <a:t>One way to keep the records of test progress information is by </a:t>
            </a:r>
            <a:r>
              <a:rPr lang="en-GB" sz="2000" dirty="0">
                <a:solidFill>
                  <a:srgbClr val="FF0000"/>
                </a:solidFill>
              </a:rPr>
              <a:t>using the Standard test log template</a:t>
            </a:r>
            <a:r>
              <a:rPr lang="en-GB" sz="2000" dirty="0"/>
              <a:t> like test-by-test information in spreadsheets with multiple rows of features and columns with status, date, </a:t>
            </a:r>
            <a:r>
              <a:rPr lang="en-GB" sz="2000" dirty="0" err="1" smtClean="0"/>
              <a:t>bug_Id</a:t>
            </a:r>
            <a:r>
              <a:rPr lang="en-GB" sz="2000" dirty="0"/>
              <a:t>, duration, comment, etc. </a:t>
            </a:r>
          </a:p>
          <a:p>
            <a:pPr algn="just"/>
            <a:r>
              <a:rPr lang="en-GB" sz="2000" dirty="0"/>
              <a:t>It is also common to monitor test progress during the test execution period by </a:t>
            </a:r>
            <a:r>
              <a:rPr lang="en-GB" sz="2000" dirty="0">
                <a:solidFill>
                  <a:srgbClr val="FF0000"/>
                </a:solidFill>
              </a:rPr>
              <a:t>looking at the number of defects found and fixed</a:t>
            </a:r>
            <a:r>
              <a:rPr lang="en-GB" sz="2000" dirty="0"/>
              <a:t>. Graph that plots the total number of defects opened and closed over the course of the test execution. It can show </a:t>
            </a:r>
            <a:r>
              <a:rPr lang="en-GB" sz="2000" dirty="0">
                <a:solidFill>
                  <a:srgbClr val="FF0000"/>
                </a:solidFill>
              </a:rPr>
              <a:t>defect density/failure rates</a:t>
            </a:r>
            <a:r>
              <a:rPr lang="en-GB" sz="2000" dirty="0"/>
              <a:t>. </a:t>
            </a:r>
          </a:p>
          <a:p>
            <a:pPr algn="just"/>
            <a:r>
              <a:rPr lang="en-GB" sz="2000" dirty="0"/>
              <a:t>They may plot the </a:t>
            </a:r>
            <a:r>
              <a:rPr lang="en-GB" sz="2000" dirty="0">
                <a:solidFill>
                  <a:srgbClr val="FF0000"/>
                </a:solidFill>
              </a:rPr>
              <a:t>number of unresolved defects </a:t>
            </a:r>
            <a:r>
              <a:rPr lang="en-GB" sz="2000" dirty="0"/>
              <a:t>normalized by the size of the product. Once the number of unresolved defects falls below some predefined threshold – for example, three per million lines of code – then the product may be deemed to have met the </a:t>
            </a:r>
            <a:r>
              <a:rPr lang="en-GB" sz="2000" dirty="0">
                <a:solidFill>
                  <a:srgbClr val="FF0000"/>
                </a:solidFill>
              </a:rPr>
              <a:t>defect density exit criteria</a:t>
            </a:r>
            <a:r>
              <a:rPr lang="en-GB" sz="2000" dirty="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596" y="5136716"/>
            <a:ext cx="2365616" cy="1603717"/>
          </a:xfrm>
          <a:prstGeom prst="rect">
            <a:avLst/>
          </a:prstGeom>
          <a:ln>
            <a:noFill/>
          </a:ln>
          <a:effectLst>
            <a:softEdge rad="11250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841" y="2853824"/>
            <a:ext cx="2143125" cy="2143125"/>
          </a:xfrm>
          <a:prstGeom prst="rect">
            <a:avLst/>
          </a:prstGeom>
          <a:ln>
            <a:noFill/>
          </a:ln>
          <a:effectLst>
            <a:softEdge rad="112500"/>
          </a:effectLst>
        </p:spPr>
      </p:pic>
    </p:spTree>
    <p:extLst>
      <p:ext uri="{BB962C8B-B14F-4D97-AF65-F5344CB8AC3E}">
        <p14:creationId xmlns:p14="http://schemas.microsoft.com/office/powerpoint/2010/main" val="2343812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486233"/>
          </a:xfrm>
        </p:spPr>
        <p:txBody>
          <a:bodyPr>
            <a:normAutofit fontScale="90000"/>
          </a:bodyPr>
          <a:lstStyle/>
          <a:p>
            <a:r>
              <a:rPr lang="en-US" sz="2800" b="1" dirty="0">
                <a:solidFill>
                  <a:srgbClr val="FF0000"/>
                </a:solidFill>
              </a:rPr>
              <a:t>TEST </a:t>
            </a:r>
            <a:r>
              <a:rPr lang="en-US" sz="2800" b="1" dirty="0" smtClean="0">
                <a:solidFill>
                  <a:srgbClr val="FF0000"/>
                </a:solidFill>
              </a:rPr>
              <a:t>CONTROL</a:t>
            </a:r>
            <a:endParaRPr lang="en-US" sz="2800" dirty="0">
              <a:solidFill>
                <a:srgbClr val="FF0000"/>
              </a:solidFill>
            </a:endParaRPr>
          </a:p>
        </p:txBody>
      </p:sp>
      <p:sp>
        <p:nvSpPr>
          <p:cNvPr id="3" name="Content Placeholder 2"/>
          <p:cNvSpPr>
            <a:spLocks noGrp="1"/>
          </p:cNvSpPr>
          <p:nvPr>
            <p:ph idx="1"/>
          </p:nvPr>
        </p:nvSpPr>
        <p:spPr>
          <a:xfrm>
            <a:off x="2589212" y="1110342"/>
            <a:ext cx="9363302" cy="5630091"/>
          </a:xfrm>
        </p:spPr>
        <p:txBody>
          <a:bodyPr>
            <a:normAutofit/>
          </a:bodyPr>
          <a:lstStyle/>
          <a:p>
            <a:pPr algn="just"/>
            <a:r>
              <a:rPr lang="en-GB" sz="2000" dirty="0"/>
              <a:t>Projects do not always open up as planned. If the planned product and the actual product is </a:t>
            </a:r>
            <a:r>
              <a:rPr lang="en-GB" sz="2000" dirty="0">
                <a:solidFill>
                  <a:srgbClr val="FF0000"/>
                </a:solidFill>
              </a:rPr>
              <a:t>different</a:t>
            </a:r>
            <a:r>
              <a:rPr lang="en-GB" sz="2000" dirty="0"/>
              <a:t> then </a:t>
            </a:r>
            <a:r>
              <a:rPr lang="en-GB" sz="2000" dirty="0">
                <a:solidFill>
                  <a:srgbClr val="FF0000"/>
                </a:solidFill>
              </a:rPr>
              <a:t>risks become occurrences</a:t>
            </a:r>
            <a:r>
              <a:rPr lang="en-GB" sz="2000" dirty="0"/>
              <a:t>, there will be changes. Hence it is required and needed to bring the project back under control. </a:t>
            </a:r>
          </a:p>
          <a:p>
            <a:pPr algn="just"/>
            <a:r>
              <a:rPr lang="en-GB" sz="2000" b="1" dirty="0"/>
              <a:t>Test control </a:t>
            </a:r>
            <a:r>
              <a:rPr lang="en-GB" sz="2000" dirty="0"/>
              <a:t>is about </a:t>
            </a:r>
            <a:r>
              <a:rPr lang="en-GB" sz="2100" dirty="0">
                <a:solidFill>
                  <a:srgbClr val="FF0000"/>
                </a:solidFill>
              </a:rPr>
              <a:t>guiding</a:t>
            </a:r>
            <a:r>
              <a:rPr lang="en-GB" sz="2000" dirty="0"/>
              <a:t> and </a:t>
            </a:r>
            <a:r>
              <a:rPr lang="en-GB" sz="2100" dirty="0">
                <a:solidFill>
                  <a:srgbClr val="FF0000"/>
                </a:solidFill>
              </a:rPr>
              <a:t>corrective</a:t>
            </a:r>
            <a:r>
              <a:rPr lang="en-GB" sz="2000" dirty="0"/>
              <a:t> </a:t>
            </a:r>
            <a:r>
              <a:rPr lang="en-GB" sz="2100" dirty="0">
                <a:solidFill>
                  <a:srgbClr val="FF0000"/>
                </a:solidFill>
              </a:rPr>
              <a:t>actions</a:t>
            </a:r>
            <a:r>
              <a:rPr lang="en-GB" sz="2000" dirty="0"/>
              <a:t> </a:t>
            </a:r>
            <a:r>
              <a:rPr lang="en-GB" sz="2100" dirty="0">
                <a:solidFill>
                  <a:srgbClr val="FF0000"/>
                </a:solidFill>
              </a:rPr>
              <a:t>to</a:t>
            </a:r>
            <a:r>
              <a:rPr lang="en-GB" sz="2000" dirty="0"/>
              <a:t> </a:t>
            </a:r>
            <a:r>
              <a:rPr lang="en-GB" sz="2100" dirty="0">
                <a:solidFill>
                  <a:srgbClr val="FF0000"/>
                </a:solidFill>
              </a:rPr>
              <a:t>try</a:t>
            </a:r>
            <a:r>
              <a:rPr lang="en-GB" sz="2000" dirty="0"/>
              <a:t> </a:t>
            </a:r>
            <a:r>
              <a:rPr lang="en-GB" sz="2100" dirty="0">
                <a:solidFill>
                  <a:srgbClr val="FF0000"/>
                </a:solidFill>
              </a:rPr>
              <a:t>to</a:t>
            </a:r>
            <a:r>
              <a:rPr lang="en-GB" sz="2000" dirty="0"/>
              <a:t> </a:t>
            </a:r>
            <a:r>
              <a:rPr lang="en-GB" sz="2100" dirty="0">
                <a:solidFill>
                  <a:srgbClr val="FF0000"/>
                </a:solidFill>
              </a:rPr>
              <a:t>achieve</a:t>
            </a:r>
            <a:r>
              <a:rPr lang="en-GB" sz="2000" dirty="0"/>
              <a:t> </a:t>
            </a:r>
            <a:r>
              <a:rPr lang="en-GB" sz="2100" dirty="0">
                <a:solidFill>
                  <a:srgbClr val="FF0000"/>
                </a:solidFill>
              </a:rPr>
              <a:t>the</a:t>
            </a:r>
            <a:r>
              <a:rPr lang="en-GB" sz="2000" dirty="0"/>
              <a:t> </a:t>
            </a:r>
            <a:r>
              <a:rPr lang="en-GB" sz="2100" dirty="0">
                <a:solidFill>
                  <a:srgbClr val="FF0000"/>
                </a:solidFill>
              </a:rPr>
              <a:t>best</a:t>
            </a:r>
            <a:r>
              <a:rPr lang="en-GB" sz="2000" dirty="0"/>
              <a:t> </a:t>
            </a:r>
            <a:r>
              <a:rPr lang="en-GB" sz="2100" dirty="0">
                <a:solidFill>
                  <a:srgbClr val="FF0000"/>
                </a:solidFill>
              </a:rPr>
              <a:t>possible</a:t>
            </a:r>
            <a:r>
              <a:rPr lang="en-GB" sz="2000" dirty="0"/>
              <a:t> </a:t>
            </a:r>
            <a:r>
              <a:rPr lang="en-GB" sz="2100" dirty="0">
                <a:solidFill>
                  <a:srgbClr val="FF0000"/>
                </a:solidFill>
              </a:rPr>
              <a:t>outcome</a:t>
            </a:r>
            <a:r>
              <a:rPr lang="en-GB" sz="2000" dirty="0"/>
              <a:t> for the project. The specific guiding actions depend on what we are trying to control. Let us take few hypothetical examples: </a:t>
            </a:r>
          </a:p>
          <a:p>
            <a:pPr lvl="1" algn="just"/>
            <a:r>
              <a:rPr lang="en-GB" dirty="0" smtClean="0"/>
              <a:t>A </a:t>
            </a:r>
            <a:r>
              <a:rPr lang="en-GB" b="1" dirty="0"/>
              <a:t>portion </a:t>
            </a:r>
            <a:r>
              <a:rPr lang="en-GB" dirty="0"/>
              <a:t>of the software under test will be delivered late but market conditions dictate that we cannot change the release date. At this point of time test control might involve re-prioritizing the tests so that we start testing against what is available now. </a:t>
            </a:r>
          </a:p>
          <a:p>
            <a:pPr lvl="1" algn="just"/>
            <a:r>
              <a:rPr lang="en-GB" dirty="0" smtClean="0"/>
              <a:t>For </a:t>
            </a:r>
            <a:r>
              <a:rPr lang="en-GB" dirty="0"/>
              <a:t>cost reasons, performance testing is normally run on weekday evenings during off-hours in the production environment. Due to unexpected high demand for your products, the company has temporarily adopted an evening shift that keeps the production environment in use 18 hours a day, five days a week. In this context test control might involve rescheduling the performance tests for the weekend. </a:t>
            </a:r>
            <a:endParaRPr lang="en-US" dirty="0"/>
          </a:p>
          <a:p>
            <a:pPr marL="0" indent="0" algn="just">
              <a:buNone/>
            </a:pPr>
            <a:r>
              <a:rPr lang="en-GB" sz="2000" dirty="0" smtClean="0"/>
              <a:t>	Hence, above </a:t>
            </a:r>
            <a:r>
              <a:rPr lang="en-GB" sz="2000" dirty="0"/>
              <a:t>examples show that how test control affect testing. </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1" y="4638058"/>
            <a:ext cx="2780000" cy="2102375"/>
          </a:xfrm>
          <a:prstGeom prst="rect">
            <a:avLst/>
          </a:prstGeom>
        </p:spPr>
      </p:pic>
    </p:spTree>
    <p:extLst>
      <p:ext uri="{BB962C8B-B14F-4D97-AF65-F5344CB8AC3E}">
        <p14:creationId xmlns:p14="http://schemas.microsoft.com/office/powerpoint/2010/main" val="549900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620" y="4062703"/>
            <a:ext cx="3198280" cy="2795297"/>
          </a:xfrm>
          <a:prstGeom prst="rect">
            <a:avLst/>
          </a:prstGeom>
        </p:spPr>
      </p:pic>
      <p:sp>
        <p:nvSpPr>
          <p:cNvPr id="2" name="Title 1"/>
          <p:cNvSpPr>
            <a:spLocks noGrp="1"/>
          </p:cNvSpPr>
          <p:nvPr>
            <p:ph type="title"/>
          </p:nvPr>
        </p:nvSpPr>
        <p:spPr>
          <a:xfrm>
            <a:off x="2592925" y="624110"/>
            <a:ext cx="8911687" cy="486233"/>
          </a:xfrm>
        </p:spPr>
        <p:txBody>
          <a:bodyPr>
            <a:normAutofit fontScale="90000"/>
          </a:bodyPr>
          <a:lstStyle/>
          <a:p>
            <a:r>
              <a:rPr lang="en-US" sz="2800" b="1" dirty="0" smtClean="0">
                <a:solidFill>
                  <a:srgbClr val="FF0000"/>
                </a:solidFill>
              </a:rPr>
              <a:t>CONFIGURATION MANAGEMENT</a:t>
            </a:r>
            <a:endParaRPr lang="en-US" sz="2800" dirty="0">
              <a:solidFill>
                <a:srgbClr val="FF0000"/>
              </a:solidFill>
            </a:endParaRPr>
          </a:p>
        </p:txBody>
      </p:sp>
      <p:sp>
        <p:nvSpPr>
          <p:cNvPr id="3" name="Content Placeholder 2"/>
          <p:cNvSpPr>
            <a:spLocks noGrp="1"/>
          </p:cNvSpPr>
          <p:nvPr>
            <p:ph idx="1"/>
          </p:nvPr>
        </p:nvSpPr>
        <p:spPr>
          <a:xfrm>
            <a:off x="2589212" y="1110342"/>
            <a:ext cx="9363302" cy="5630091"/>
          </a:xfrm>
        </p:spPr>
        <p:txBody>
          <a:bodyPr>
            <a:normAutofit/>
          </a:bodyPr>
          <a:lstStyle/>
          <a:p>
            <a:pPr algn="just"/>
            <a:r>
              <a:rPr lang="en-GB" sz="2000" dirty="0"/>
              <a:t>The </a:t>
            </a:r>
            <a:r>
              <a:rPr lang="en-GB" sz="2000" dirty="0">
                <a:solidFill>
                  <a:srgbClr val="FF0000"/>
                </a:solidFill>
              </a:rPr>
              <a:t>task of tracking and controlling changes </a:t>
            </a:r>
            <a:r>
              <a:rPr lang="en-GB" sz="2000" dirty="0"/>
              <a:t>in the software </a:t>
            </a:r>
          </a:p>
          <a:p>
            <a:pPr algn="just"/>
            <a:r>
              <a:rPr lang="en-GB" sz="2000" dirty="0" smtClean="0"/>
              <a:t>Practices </a:t>
            </a:r>
            <a:r>
              <a:rPr lang="en-GB" sz="2000" dirty="0"/>
              <a:t>include </a:t>
            </a:r>
            <a:r>
              <a:rPr lang="en-GB" sz="2000" dirty="0">
                <a:solidFill>
                  <a:srgbClr val="FF0000"/>
                </a:solidFill>
              </a:rPr>
              <a:t>revision</a:t>
            </a:r>
            <a:r>
              <a:rPr lang="en-GB" sz="2000" dirty="0"/>
              <a:t> </a:t>
            </a:r>
            <a:r>
              <a:rPr lang="en-GB" sz="2000" dirty="0">
                <a:solidFill>
                  <a:srgbClr val="FF0000"/>
                </a:solidFill>
              </a:rPr>
              <a:t>control</a:t>
            </a:r>
            <a:r>
              <a:rPr lang="en-GB" sz="2000" dirty="0"/>
              <a:t> and the </a:t>
            </a:r>
            <a:r>
              <a:rPr lang="en-GB" sz="2000" dirty="0">
                <a:solidFill>
                  <a:srgbClr val="FF0000"/>
                </a:solidFill>
              </a:rPr>
              <a:t>establishment</a:t>
            </a:r>
            <a:r>
              <a:rPr lang="en-GB" sz="2000" dirty="0"/>
              <a:t> </a:t>
            </a:r>
            <a:r>
              <a:rPr lang="en-GB" sz="2000" dirty="0">
                <a:solidFill>
                  <a:srgbClr val="FF0000"/>
                </a:solidFill>
              </a:rPr>
              <a:t>of</a:t>
            </a:r>
            <a:r>
              <a:rPr lang="en-GB" sz="2000" dirty="0"/>
              <a:t> </a:t>
            </a:r>
            <a:r>
              <a:rPr lang="en-GB" sz="2000" dirty="0">
                <a:solidFill>
                  <a:srgbClr val="FF0000"/>
                </a:solidFill>
              </a:rPr>
              <a:t>baselines</a:t>
            </a:r>
            <a:r>
              <a:rPr lang="en-GB" sz="2000" dirty="0"/>
              <a:t>. If something goes wrong, SCM can determine </a:t>
            </a:r>
            <a:r>
              <a:rPr lang="en-GB" sz="2000" dirty="0">
                <a:solidFill>
                  <a:srgbClr val="FF0000"/>
                </a:solidFill>
              </a:rPr>
              <a:t>what</a:t>
            </a:r>
            <a:r>
              <a:rPr lang="en-GB" sz="2000" dirty="0"/>
              <a:t> was changed and </a:t>
            </a:r>
            <a:r>
              <a:rPr lang="en-GB" sz="2000" dirty="0">
                <a:solidFill>
                  <a:srgbClr val="FF0000"/>
                </a:solidFill>
              </a:rPr>
              <a:t>who</a:t>
            </a:r>
            <a:r>
              <a:rPr lang="en-GB" sz="2000" dirty="0"/>
              <a:t> changed it. </a:t>
            </a:r>
          </a:p>
          <a:p>
            <a:pPr algn="just"/>
            <a:r>
              <a:rPr lang="en-GB" sz="2000" dirty="0" smtClean="0"/>
              <a:t>If </a:t>
            </a:r>
            <a:r>
              <a:rPr lang="en-GB" sz="2000" dirty="0"/>
              <a:t>a configuration is working well, SCM can determine </a:t>
            </a:r>
            <a:r>
              <a:rPr lang="en-GB" sz="2000" dirty="0">
                <a:solidFill>
                  <a:srgbClr val="FF0000"/>
                </a:solidFill>
              </a:rPr>
              <a:t>how</a:t>
            </a:r>
            <a:r>
              <a:rPr lang="en-GB" sz="2000" dirty="0"/>
              <a:t> </a:t>
            </a:r>
            <a:r>
              <a:rPr lang="en-GB" sz="2000" dirty="0">
                <a:solidFill>
                  <a:srgbClr val="FF0000"/>
                </a:solidFill>
              </a:rPr>
              <a:t>to</a:t>
            </a:r>
            <a:r>
              <a:rPr lang="en-GB" sz="2000" dirty="0"/>
              <a:t> </a:t>
            </a:r>
            <a:r>
              <a:rPr lang="en-GB" sz="2000" dirty="0">
                <a:solidFill>
                  <a:srgbClr val="FF0000"/>
                </a:solidFill>
              </a:rPr>
              <a:t>replicate</a:t>
            </a:r>
            <a:r>
              <a:rPr lang="en-GB" sz="2000" dirty="0"/>
              <a:t> it across many hosts. </a:t>
            </a:r>
          </a:p>
          <a:p>
            <a:pPr algn="just"/>
            <a:r>
              <a:rPr lang="en-GB" sz="2000" dirty="0" smtClean="0"/>
              <a:t>Configuration </a:t>
            </a:r>
            <a:r>
              <a:rPr lang="en-GB" sz="2000" dirty="0"/>
              <a:t>management </a:t>
            </a:r>
            <a:r>
              <a:rPr lang="en-GB" sz="2000" dirty="0">
                <a:solidFill>
                  <a:srgbClr val="FF0000"/>
                </a:solidFill>
              </a:rPr>
              <a:t>determines</a:t>
            </a:r>
            <a:r>
              <a:rPr lang="en-GB" sz="2000" dirty="0"/>
              <a:t> clearly about the items that make up the software or system. These items include source code, test scripts, third-party software, hardware, data and both development and test </a:t>
            </a:r>
            <a:r>
              <a:rPr lang="en-GB" sz="2000" smtClean="0"/>
              <a:t>documentation.</a:t>
            </a:r>
          </a:p>
          <a:p>
            <a:pPr marL="0" indent="0" algn="ctr">
              <a:buNone/>
            </a:pPr>
            <a:r>
              <a:rPr lang="en-GB" smtClean="0"/>
              <a:t>Example</a:t>
            </a:r>
            <a:r>
              <a:rPr lang="en-GB" dirty="0" smtClean="0"/>
              <a:t>: SVN (</a:t>
            </a:r>
            <a:r>
              <a:rPr lang="en-GB" dirty="0" err="1" smtClean="0"/>
              <a:t>SubVersioN</a:t>
            </a:r>
            <a:r>
              <a:rPr lang="en-GB" dirty="0" smtClean="0"/>
              <a:t>), GIT</a:t>
            </a:r>
            <a:endParaRPr lang="en-GB" dirty="0"/>
          </a:p>
        </p:txBody>
      </p:sp>
    </p:spTree>
    <p:extLst>
      <p:ext uri="{BB962C8B-B14F-4D97-AF65-F5344CB8AC3E}">
        <p14:creationId xmlns:p14="http://schemas.microsoft.com/office/powerpoint/2010/main" val="419770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620" y="4368800"/>
            <a:ext cx="2848055" cy="2489200"/>
          </a:xfrm>
          <a:prstGeom prst="rect">
            <a:avLst/>
          </a:prstGeom>
          <a:ln>
            <a:noFill/>
          </a:ln>
          <a:effectLst>
            <a:softEdge rad="112500"/>
          </a:effectLst>
        </p:spPr>
      </p:pic>
      <p:sp>
        <p:nvSpPr>
          <p:cNvPr id="2" name="Title 1"/>
          <p:cNvSpPr>
            <a:spLocks noGrp="1"/>
          </p:cNvSpPr>
          <p:nvPr>
            <p:ph type="title"/>
          </p:nvPr>
        </p:nvSpPr>
        <p:spPr>
          <a:xfrm>
            <a:off x="2592925" y="624110"/>
            <a:ext cx="8911687" cy="486233"/>
          </a:xfrm>
        </p:spPr>
        <p:txBody>
          <a:bodyPr>
            <a:normAutofit fontScale="90000"/>
          </a:bodyPr>
          <a:lstStyle/>
          <a:p>
            <a:r>
              <a:rPr lang="en-US" sz="2800" b="1" dirty="0" smtClean="0">
                <a:solidFill>
                  <a:srgbClr val="FF0000"/>
                </a:solidFill>
              </a:rPr>
              <a:t>CONFIGURATION MANAGEMENT</a:t>
            </a:r>
            <a:endParaRPr lang="en-US" sz="2800" dirty="0">
              <a:solidFill>
                <a:srgbClr val="FF0000"/>
              </a:solidFill>
            </a:endParaRPr>
          </a:p>
        </p:txBody>
      </p:sp>
      <p:sp>
        <p:nvSpPr>
          <p:cNvPr id="3" name="Content Placeholder 2"/>
          <p:cNvSpPr>
            <a:spLocks noGrp="1"/>
          </p:cNvSpPr>
          <p:nvPr>
            <p:ph idx="1"/>
          </p:nvPr>
        </p:nvSpPr>
        <p:spPr>
          <a:xfrm>
            <a:off x="2589212" y="1110342"/>
            <a:ext cx="9363302" cy="5630091"/>
          </a:xfrm>
        </p:spPr>
        <p:txBody>
          <a:bodyPr>
            <a:normAutofit/>
          </a:bodyPr>
          <a:lstStyle/>
          <a:p>
            <a:pPr algn="just"/>
            <a:r>
              <a:rPr lang="en-GB" sz="2000" dirty="0" smtClean="0"/>
              <a:t>is </a:t>
            </a:r>
            <a:r>
              <a:rPr lang="en-GB" sz="2000" dirty="0"/>
              <a:t>also about making sure that these </a:t>
            </a:r>
            <a:r>
              <a:rPr lang="en-GB" sz="2000" dirty="0">
                <a:solidFill>
                  <a:srgbClr val="FF0000"/>
                </a:solidFill>
              </a:rPr>
              <a:t>items</a:t>
            </a:r>
            <a:r>
              <a:rPr lang="en-GB" sz="2000" dirty="0"/>
              <a:t> </a:t>
            </a:r>
            <a:r>
              <a:rPr lang="en-GB" sz="2000" dirty="0">
                <a:solidFill>
                  <a:srgbClr val="FF0000"/>
                </a:solidFill>
              </a:rPr>
              <a:t>are</a:t>
            </a:r>
            <a:r>
              <a:rPr lang="en-GB" sz="2000" dirty="0"/>
              <a:t> </a:t>
            </a:r>
            <a:r>
              <a:rPr lang="en-GB" sz="2000" dirty="0">
                <a:solidFill>
                  <a:srgbClr val="FF0000"/>
                </a:solidFill>
              </a:rPr>
              <a:t>managed</a:t>
            </a:r>
            <a:r>
              <a:rPr lang="en-GB" sz="2000" dirty="0"/>
              <a:t> </a:t>
            </a:r>
            <a:r>
              <a:rPr lang="en-GB" sz="2000" dirty="0">
                <a:solidFill>
                  <a:srgbClr val="FF0000"/>
                </a:solidFill>
              </a:rPr>
              <a:t>carefully</a:t>
            </a:r>
            <a:r>
              <a:rPr lang="en-GB" sz="2000" dirty="0"/>
              <a:t>. </a:t>
            </a:r>
            <a:endParaRPr lang="en-US" sz="2000" dirty="0"/>
          </a:p>
          <a:p>
            <a:pPr algn="just"/>
            <a:r>
              <a:rPr lang="en-GB" sz="2000" dirty="0" smtClean="0"/>
              <a:t>also </a:t>
            </a:r>
            <a:r>
              <a:rPr lang="en-GB" sz="2000" dirty="0">
                <a:solidFill>
                  <a:srgbClr val="FF0000"/>
                </a:solidFill>
              </a:rPr>
              <a:t>supports</a:t>
            </a:r>
            <a:r>
              <a:rPr lang="en-GB" sz="2000" dirty="0"/>
              <a:t> </a:t>
            </a:r>
            <a:r>
              <a:rPr lang="en-GB" sz="2000" dirty="0">
                <a:solidFill>
                  <a:srgbClr val="FF0000"/>
                </a:solidFill>
              </a:rPr>
              <a:t>the</a:t>
            </a:r>
            <a:r>
              <a:rPr lang="en-GB" sz="2000" dirty="0"/>
              <a:t> </a:t>
            </a:r>
            <a:r>
              <a:rPr lang="en-GB" sz="2000" dirty="0">
                <a:solidFill>
                  <a:srgbClr val="FF0000"/>
                </a:solidFill>
              </a:rPr>
              <a:t>build</a:t>
            </a:r>
            <a:r>
              <a:rPr lang="en-GB" sz="2000" dirty="0"/>
              <a:t> </a:t>
            </a:r>
            <a:r>
              <a:rPr lang="en-GB" sz="2000" dirty="0">
                <a:solidFill>
                  <a:srgbClr val="FF0000"/>
                </a:solidFill>
              </a:rPr>
              <a:t>process</a:t>
            </a:r>
            <a:r>
              <a:rPr lang="en-GB" sz="2000" dirty="0"/>
              <a:t>, which is important for delivery of a test release into the test environment </a:t>
            </a:r>
          </a:p>
          <a:p>
            <a:pPr algn="just"/>
            <a:r>
              <a:rPr lang="en-GB" sz="2000" dirty="0" smtClean="0"/>
              <a:t>allows </a:t>
            </a:r>
            <a:r>
              <a:rPr lang="en-GB" sz="2000" dirty="0"/>
              <a:t>us to </a:t>
            </a:r>
            <a:r>
              <a:rPr lang="en-GB" sz="2000" dirty="0">
                <a:solidFill>
                  <a:srgbClr val="FF0000"/>
                </a:solidFill>
              </a:rPr>
              <a:t>keep</a:t>
            </a:r>
            <a:r>
              <a:rPr lang="en-GB" sz="2000" dirty="0"/>
              <a:t> </a:t>
            </a:r>
            <a:r>
              <a:rPr lang="en-GB" sz="2000" dirty="0">
                <a:solidFill>
                  <a:srgbClr val="FF0000"/>
                </a:solidFill>
              </a:rPr>
              <a:t>the</a:t>
            </a:r>
            <a:r>
              <a:rPr lang="en-GB" sz="2000" dirty="0"/>
              <a:t> </a:t>
            </a:r>
            <a:r>
              <a:rPr lang="en-GB" sz="2000" dirty="0">
                <a:solidFill>
                  <a:srgbClr val="FF0000"/>
                </a:solidFill>
              </a:rPr>
              <a:t>record</a:t>
            </a:r>
            <a:r>
              <a:rPr lang="en-GB" sz="2000" dirty="0"/>
              <a:t> </a:t>
            </a:r>
            <a:r>
              <a:rPr lang="en-GB" sz="2000" dirty="0">
                <a:solidFill>
                  <a:srgbClr val="FF0000"/>
                </a:solidFill>
              </a:rPr>
              <a:t>of</a:t>
            </a:r>
            <a:r>
              <a:rPr lang="en-GB" sz="2000" dirty="0"/>
              <a:t> </a:t>
            </a:r>
            <a:r>
              <a:rPr lang="en-GB" sz="2000" dirty="0">
                <a:solidFill>
                  <a:srgbClr val="FF0000"/>
                </a:solidFill>
              </a:rPr>
              <a:t>what</a:t>
            </a:r>
            <a:r>
              <a:rPr lang="en-GB" sz="2000" dirty="0"/>
              <a:t> </a:t>
            </a:r>
            <a:r>
              <a:rPr lang="en-GB" sz="2000" dirty="0">
                <a:solidFill>
                  <a:srgbClr val="FF0000"/>
                </a:solidFill>
              </a:rPr>
              <a:t>is</a:t>
            </a:r>
            <a:r>
              <a:rPr lang="en-GB" sz="2000" dirty="0"/>
              <a:t> </a:t>
            </a:r>
            <a:r>
              <a:rPr lang="en-GB" sz="2000" dirty="0">
                <a:solidFill>
                  <a:srgbClr val="FF0000"/>
                </a:solidFill>
              </a:rPr>
              <a:t>being</a:t>
            </a:r>
            <a:r>
              <a:rPr lang="en-GB" sz="2000" dirty="0"/>
              <a:t> </a:t>
            </a:r>
            <a:r>
              <a:rPr lang="en-GB" sz="2000" dirty="0">
                <a:solidFill>
                  <a:srgbClr val="FF0000"/>
                </a:solidFill>
              </a:rPr>
              <a:t>tested</a:t>
            </a:r>
            <a:r>
              <a:rPr lang="en-GB" sz="2000" dirty="0"/>
              <a:t> to the underlying files and components that make it up. This is very important. </a:t>
            </a:r>
          </a:p>
          <a:p>
            <a:pPr marL="0" indent="0" algn="just">
              <a:buNone/>
            </a:pPr>
            <a:endParaRPr lang="en-GB" sz="2000" dirty="0" smtClean="0"/>
          </a:p>
          <a:p>
            <a:pPr algn="just">
              <a:buFont typeface="Wingdings" panose="05000000000000000000" pitchFamily="2" charset="2"/>
              <a:buChar char="Ø"/>
            </a:pPr>
            <a:r>
              <a:rPr lang="en-GB" sz="2000" dirty="0" smtClean="0"/>
              <a:t>Configuration </a:t>
            </a:r>
            <a:r>
              <a:rPr lang="en-GB" sz="2000" dirty="0"/>
              <a:t>management is a topic that is very complex. So, </a:t>
            </a:r>
            <a:r>
              <a:rPr lang="en-GB" sz="2000" dirty="0">
                <a:solidFill>
                  <a:srgbClr val="FF0000"/>
                </a:solidFill>
              </a:rPr>
              <a:t>advanced</a:t>
            </a:r>
            <a:r>
              <a:rPr lang="en-GB" sz="2000" dirty="0"/>
              <a:t> </a:t>
            </a:r>
            <a:r>
              <a:rPr lang="en-GB" sz="2000" dirty="0">
                <a:solidFill>
                  <a:srgbClr val="FF0000"/>
                </a:solidFill>
              </a:rPr>
              <a:t>planning</a:t>
            </a:r>
            <a:r>
              <a:rPr lang="en-GB" sz="2000" dirty="0"/>
              <a:t> is very important to make this work. </a:t>
            </a:r>
            <a:endParaRPr lang="en-GB" sz="2000" dirty="0" smtClean="0"/>
          </a:p>
          <a:p>
            <a:pPr algn="just">
              <a:buFont typeface="Wingdings" panose="05000000000000000000" pitchFamily="2" charset="2"/>
              <a:buChar char="Ø"/>
            </a:pPr>
            <a:r>
              <a:rPr lang="en-GB" sz="2000" dirty="0" smtClean="0"/>
              <a:t>During </a:t>
            </a:r>
            <a:r>
              <a:rPr lang="en-GB" sz="2000" dirty="0"/>
              <a:t>the project planning stage – and perhaps as part of your own test plan – make sure that </a:t>
            </a:r>
            <a:r>
              <a:rPr lang="en-GB" sz="2000" dirty="0">
                <a:solidFill>
                  <a:srgbClr val="FF0000"/>
                </a:solidFill>
              </a:rPr>
              <a:t>configuration</a:t>
            </a:r>
            <a:r>
              <a:rPr lang="en-GB" sz="2000" dirty="0"/>
              <a:t> </a:t>
            </a:r>
            <a:r>
              <a:rPr lang="en-GB" sz="2000" dirty="0">
                <a:solidFill>
                  <a:srgbClr val="FF0000"/>
                </a:solidFill>
              </a:rPr>
              <a:t>management</a:t>
            </a:r>
            <a:r>
              <a:rPr lang="en-GB" sz="2000" dirty="0"/>
              <a:t> </a:t>
            </a:r>
            <a:r>
              <a:rPr lang="en-GB" sz="2000" dirty="0">
                <a:solidFill>
                  <a:srgbClr val="FF0000"/>
                </a:solidFill>
              </a:rPr>
              <a:t>procedures</a:t>
            </a:r>
            <a:r>
              <a:rPr lang="en-GB" sz="2000" dirty="0"/>
              <a:t> and </a:t>
            </a:r>
            <a:r>
              <a:rPr lang="en-GB" sz="2000" dirty="0">
                <a:solidFill>
                  <a:srgbClr val="FF0000"/>
                </a:solidFill>
              </a:rPr>
              <a:t>tools</a:t>
            </a:r>
            <a:r>
              <a:rPr lang="en-GB" sz="2000" dirty="0"/>
              <a:t> are selected. </a:t>
            </a:r>
            <a:endParaRPr lang="en-GB" sz="2000" dirty="0" smtClean="0"/>
          </a:p>
          <a:p>
            <a:pPr algn="just">
              <a:buFont typeface="Wingdings" panose="05000000000000000000" pitchFamily="2" charset="2"/>
              <a:buChar char="Ø"/>
            </a:pPr>
            <a:r>
              <a:rPr lang="en-GB" sz="2000" dirty="0" smtClean="0"/>
              <a:t>As </a:t>
            </a:r>
            <a:r>
              <a:rPr lang="en-GB" sz="2000" dirty="0"/>
              <a:t>the project proceeds, the configuration process and mechanisms must be implemented, and the key interfaces to the rest of the development process should be </a:t>
            </a:r>
            <a:r>
              <a:rPr lang="en-GB" sz="2000" dirty="0">
                <a:solidFill>
                  <a:srgbClr val="FF0000"/>
                </a:solidFill>
              </a:rPr>
              <a:t>documented</a:t>
            </a:r>
            <a:r>
              <a:rPr lang="en-GB" sz="2000" dirty="0"/>
              <a:t>. </a:t>
            </a:r>
          </a:p>
        </p:txBody>
      </p:sp>
    </p:spTree>
    <p:extLst>
      <p:ext uri="{BB962C8B-B14F-4D97-AF65-F5344CB8AC3E}">
        <p14:creationId xmlns:p14="http://schemas.microsoft.com/office/powerpoint/2010/main" val="31978299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4025" y="2160810"/>
            <a:ext cx="2969676" cy="810990"/>
          </a:xfrm>
        </p:spPr>
        <p:txBody>
          <a:bodyPr/>
          <a:lstStyle/>
          <a:p>
            <a:r>
              <a:rPr lang="en-GB" dirty="0" smtClean="0"/>
              <a:t>Thank you !</a:t>
            </a:r>
            <a:endParaRPr lang="en-US" dirty="0"/>
          </a:p>
        </p:txBody>
      </p:sp>
      <p:sp>
        <p:nvSpPr>
          <p:cNvPr id="3" name="Title 3"/>
          <p:cNvSpPr txBox="1">
            <a:spLocks/>
          </p:cNvSpPr>
          <p:nvPr/>
        </p:nvSpPr>
        <p:spPr>
          <a:xfrm>
            <a:off x="2834224" y="3151410"/>
            <a:ext cx="8824376" cy="28302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400" b="1" dirty="0" smtClean="0">
                <a:solidFill>
                  <a:srgbClr val="FF0000"/>
                </a:solidFill>
              </a:rPr>
              <a:t>Assignment:</a:t>
            </a:r>
          </a:p>
          <a:p>
            <a:pPr marL="342900" indent="-342900">
              <a:buFont typeface="Wingdings" panose="05000000000000000000" pitchFamily="2" charset="2"/>
              <a:buChar char="ü"/>
            </a:pPr>
            <a:r>
              <a:rPr lang="en-GB" sz="2400" dirty="0" smtClean="0"/>
              <a:t>Write about Test Level and Test Types.</a:t>
            </a:r>
          </a:p>
          <a:p>
            <a:pPr marL="342900" indent="-342900">
              <a:buFont typeface="Wingdings" panose="05000000000000000000" pitchFamily="2" charset="2"/>
              <a:buChar char="ü"/>
            </a:pPr>
            <a:r>
              <a:rPr lang="en-GB" sz="2400" dirty="0" smtClean="0"/>
              <a:t>Detailed notes on Equivalence Partitioning, Boundary Value Analysis, Decision Table Testing, State Transition Testing, Use Case Testing.</a:t>
            </a:r>
          </a:p>
          <a:p>
            <a:pPr marL="342900" indent="-342900">
              <a:buFont typeface="Wingdings" panose="05000000000000000000" pitchFamily="2" charset="2"/>
              <a:buChar char="ü"/>
            </a:pPr>
            <a:endParaRPr lang="en-GB" sz="2400" dirty="0" smtClean="0"/>
          </a:p>
          <a:p>
            <a:pPr algn="ctr"/>
            <a:r>
              <a:rPr lang="en-GB" sz="2400" b="1" dirty="0" smtClean="0">
                <a:solidFill>
                  <a:srgbClr val="FF0000"/>
                </a:solidFill>
              </a:rPr>
              <a:t>Due: Sunday 11</a:t>
            </a:r>
            <a:r>
              <a:rPr lang="en-GB" sz="2400" b="1" baseline="30000" dirty="0" smtClean="0">
                <a:solidFill>
                  <a:srgbClr val="FF0000"/>
                </a:solidFill>
              </a:rPr>
              <a:t>th</a:t>
            </a:r>
            <a:r>
              <a:rPr lang="en-GB" sz="2400" b="1" dirty="0" smtClean="0">
                <a:solidFill>
                  <a:srgbClr val="FF0000"/>
                </a:solidFill>
              </a:rPr>
              <a:t> Mar. 2018 (Hard deadline)</a:t>
            </a:r>
            <a:endParaRPr lang="en-US" sz="2400" b="1" dirty="0">
              <a:solidFill>
                <a:srgbClr val="FF0000"/>
              </a:solidFill>
            </a:endParaRPr>
          </a:p>
        </p:txBody>
      </p:sp>
    </p:spTree>
    <p:extLst>
      <p:ext uri="{BB962C8B-B14F-4D97-AF65-F5344CB8AC3E}">
        <p14:creationId xmlns:p14="http://schemas.microsoft.com/office/powerpoint/2010/main" val="553728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nodeType="afterEffect">
                                  <p:stCondLst>
                                    <p:cond delay="0"/>
                                  </p:stCondLst>
                                  <p:iterate type="lt">
                                    <p:tmPct val="10000"/>
                                  </p:iterate>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par>
                          <p:cTn id="8" fill="hold">
                            <p:stCondLst>
                              <p:cond delay="4500"/>
                            </p:stCondLst>
                            <p:childTnLst>
                              <p:par>
                                <p:cTn id="9" presetID="10" presetClass="entr" presetSubtype="0" repeatCount="2000" fill="hold" nodeType="afterEffect">
                                  <p:stCondLst>
                                    <p:cond delay="0"/>
                                  </p:stCondLst>
                                  <p:iterate type="lt">
                                    <p:tmPct val="10000"/>
                                  </p:iterate>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331</TotalTime>
  <Words>1170</Words>
  <Application>Microsoft Office PowerPoint</Application>
  <PresentationFormat>Widescreen</PresentationFormat>
  <Paragraphs>64</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Georgia</vt:lpstr>
      <vt:lpstr>Wingdings</vt:lpstr>
      <vt:lpstr>Wingdings 3</vt:lpstr>
      <vt:lpstr>Wisp</vt:lpstr>
      <vt:lpstr>PowerPoint Presentation</vt:lpstr>
      <vt:lpstr>TEST STRATEGY (Tactic / Approach / Plan)</vt:lpstr>
      <vt:lpstr>TEST STRATEGY </vt:lpstr>
      <vt:lpstr>TEST MONITORING</vt:lpstr>
      <vt:lpstr>TEST MONITORING</vt:lpstr>
      <vt:lpstr>TEST CONTROL</vt:lpstr>
      <vt:lpstr>CONFIGURATION MANAGEMENT</vt:lpstr>
      <vt:lpstr>CONFIGURATION MANAGEMENT</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Soojan</dc:creator>
  <cp:lastModifiedBy>Soojan</cp:lastModifiedBy>
  <cp:revision>132</cp:revision>
  <dcterms:created xsi:type="dcterms:W3CDTF">2018-01-28T14:47:26Z</dcterms:created>
  <dcterms:modified xsi:type="dcterms:W3CDTF">2018-03-06T03:21:37Z</dcterms:modified>
</cp:coreProperties>
</file>