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notesMasterIdLst>
    <p:notesMasterId r:id="rId15"/>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22EDC-9A7C-46D4-9EC4-D6F5B5BAF168}" type="datetimeFigureOut">
              <a:rPr lang="en-US" smtClean="0"/>
              <a:t>Thursday March 8 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B200D-0780-4320-982B-2DD8DAC448C0}" type="slidenum">
              <a:rPr lang="en-US" smtClean="0"/>
              <a:t>‹#›</a:t>
            </a:fld>
            <a:endParaRPr lang="en-US"/>
          </a:p>
        </p:txBody>
      </p:sp>
    </p:spTree>
    <p:extLst>
      <p:ext uri="{BB962C8B-B14F-4D97-AF65-F5344CB8AC3E}">
        <p14:creationId xmlns:p14="http://schemas.microsoft.com/office/powerpoint/2010/main" val="34529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4005209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03371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787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077983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8237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34311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3654104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7920724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25965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1408548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79470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02698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58926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62052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411503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AB520B-6C15-40B2-BC52-1F7AA97CB792}" type="datetimeFigureOut">
              <a:rPr lang="en-US" smtClean="0"/>
              <a:t>Thursday March 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349606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AB520B-6C15-40B2-BC52-1F7AA97CB792}" type="datetimeFigureOut">
              <a:rPr lang="en-US" smtClean="0"/>
              <a:t>Thursday March 8 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9F9E7F-E223-4A9B-8AD5-4A05605B29AC}" type="slidenum">
              <a:rPr lang="en-US" smtClean="0"/>
              <a:t>‹#›</a:t>
            </a:fld>
            <a:endParaRPr lang="en-US"/>
          </a:p>
        </p:txBody>
      </p:sp>
    </p:spTree>
    <p:extLst>
      <p:ext uri="{BB962C8B-B14F-4D97-AF65-F5344CB8AC3E}">
        <p14:creationId xmlns:p14="http://schemas.microsoft.com/office/powerpoint/2010/main" val="1781869357"/>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810001"/>
            <a:ext cx="10515600" cy="1736408"/>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algn="ctr"/>
            <a:r>
              <a:rPr lang="en-US" sz="2800" i="0" dirty="0" smtClean="0">
                <a:solidFill>
                  <a:schemeClr val="accent1"/>
                </a:solidFill>
              </a:rPr>
              <a:t>Software Testing, Verification, Validation and Quality Assurance</a:t>
            </a:r>
          </a:p>
          <a:p>
            <a:pPr algn="ctr"/>
            <a:endParaRPr lang="en-GB" sz="2800" dirty="0" smtClean="0"/>
          </a:p>
          <a:p>
            <a:pPr algn="ctr"/>
            <a:endParaRPr lang="en-GB" sz="2800" dirty="0" smtClean="0"/>
          </a:p>
          <a:p>
            <a:pPr algn="ctr"/>
            <a:r>
              <a:rPr lang="en-GB" sz="2000" i="0" dirty="0" err="1" smtClean="0">
                <a:latin typeface="Georgia" panose="02040502050405020303" pitchFamily="18" charset="0"/>
              </a:rPr>
              <a:t>Sujan</a:t>
            </a:r>
            <a:r>
              <a:rPr lang="en-GB" sz="2000" i="0" dirty="0" smtClean="0">
                <a:latin typeface="Georgia" panose="02040502050405020303" pitchFamily="18" charset="0"/>
              </a:rPr>
              <a:t> </a:t>
            </a:r>
            <a:r>
              <a:rPr lang="en-GB" sz="2000" i="0" dirty="0" err="1" smtClean="0">
                <a:latin typeface="Georgia" panose="02040502050405020303" pitchFamily="18" charset="0"/>
              </a:rPr>
              <a:t>Tamrakar</a:t>
            </a:r>
            <a:endParaRPr lang="en-US" sz="2000" i="0" dirty="0">
              <a:latin typeface="Georgia" panose="02040502050405020303" pitchFamily="18" charset="0"/>
            </a:endParaRPr>
          </a:p>
        </p:txBody>
      </p:sp>
      <p:sp>
        <p:nvSpPr>
          <p:cNvPr id="7" name="Title 1"/>
          <p:cNvSpPr txBox="1">
            <a:spLocks/>
          </p:cNvSpPr>
          <p:nvPr/>
        </p:nvSpPr>
        <p:spPr>
          <a:xfrm>
            <a:off x="139700" y="1981199"/>
            <a:ext cx="11455400" cy="1231583"/>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5200" b="1" i="0" dirty="0" smtClean="0">
                <a:solidFill>
                  <a:schemeClr val="accent2">
                    <a:lumMod val="50000"/>
                  </a:schemeClr>
                </a:solidFill>
              </a:rPr>
              <a:t>SOFTWARE TESTING TOOL</a:t>
            </a:r>
            <a:endParaRPr lang="en-US" sz="5200" b="1" i="0" dirty="0">
              <a:solidFill>
                <a:schemeClr val="accent2">
                  <a:lumMod val="50000"/>
                </a:schemeClr>
              </a:solidFill>
            </a:endParaRPr>
          </a:p>
        </p:txBody>
      </p:sp>
    </p:spTree>
    <p:extLst>
      <p:ext uri="{BB962C8B-B14F-4D97-AF65-F5344CB8AC3E}">
        <p14:creationId xmlns:p14="http://schemas.microsoft.com/office/powerpoint/2010/main" val="4100469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500"/>
            <a:ext cx="8596668" cy="533400"/>
          </a:xfrm>
        </p:spPr>
        <p:txBody>
          <a:bodyPr>
            <a:normAutofit fontScale="90000"/>
          </a:bodyPr>
          <a:lstStyle/>
          <a:p>
            <a:r>
              <a:rPr lang="en-US" sz="3200" b="1" dirty="0"/>
              <a:t>TEST DATA PREPARATION </a:t>
            </a:r>
            <a:r>
              <a:rPr lang="en-US" sz="3200" b="1" dirty="0" smtClean="0"/>
              <a:t>TOOLS</a:t>
            </a:r>
            <a:endParaRPr lang="en-US" sz="3200" dirty="0"/>
          </a:p>
        </p:txBody>
      </p:sp>
      <p:sp>
        <p:nvSpPr>
          <p:cNvPr id="3" name="Content Placeholder 2"/>
          <p:cNvSpPr>
            <a:spLocks noGrp="1"/>
          </p:cNvSpPr>
          <p:nvPr>
            <p:ph idx="1"/>
          </p:nvPr>
        </p:nvSpPr>
        <p:spPr>
          <a:xfrm>
            <a:off x="677334" y="939800"/>
            <a:ext cx="11044766" cy="5651499"/>
          </a:xfrm>
        </p:spPr>
        <p:txBody>
          <a:bodyPr>
            <a:noAutofit/>
          </a:bodyPr>
          <a:lstStyle/>
          <a:p>
            <a:pPr algn="just"/>
            <a:r>
              <a:rPr lang="en-GB" sz="2000" dirty="0" smtClean="0"/>
              <a:t>for </a:t>
            </a:r>
            <a:r>
              <a:rPr lang="en-GB" sz="2000" dirty="0"/>
              <a:t>extensive </a:t>
            </a:r>
            <a:r>
              <a:rPr lang="en-GB" sz="2000" dirty="0">
                <a:solidFill>
                  <a:schemeClr val="accent4">
                    <a:lumMod val="75000"/>
                  </a:schemeClr>
                </a:solidFill>
              </a:rPr>
              <a:t>range or volume of data </a:t>
            </a:r>
          </a:p>
          <a:p>
            <a:pPr algn="just"/>
            <a:r>
              <a:rPr lang="en-GB" sz="2000" dirty="0"/>
              <a:t>Test data preparation tools </a:t>
            </a:r>
            <a:r>
              <a:rPr lang="en-GB" sz="2000" dirty="0" smtClean="0">
                <a:solidFill>
                  <a:schemeClr val="accent4">
                    <a:lumMod val="75000"/>
                  </a:schemeClr>
                </a:solidFill>
              </a:rPr>
              <a:t>allow </a:t>
            </a:r>
            <a:r>
              <a:rPr lang="en-GB" sz="2000" dirty="0">
                <a:solidFill>
                  <a:schemeClr val="accent4">
                    <a:lumMod val="75000"/>
                  </a:schemeClr>
                </a:solidFill>
              </a:rPr>
              <a:t>data to be </a:t>
            </a:r>
            <a:r>
              <a:rPr lang="en-GB" sz="2000" dirty="0">
                <a:solidFill>
                  <a:schemeClr val="accent4">
                    <a:lumMod val="75000"/>
                  </a:schemeClr>
                </a:solidFill>
              </a:rPr>
              <a:t>selected</a:t>
            </a:r>
            <a:r>
              <a:rPr lang="en-GB" sz="2000" dirty="0"/>
              <a:t> from an existing database or created, </a:t>
            </a:r>
            <a:r>
              <a:rPr lang="en-GB" sz="2000" dirty="0">
                <a:solidFill>
                  <a:schemeClr val="accent4">
                    <a:lumMod val="75000"/>
                  </a:schemeClr>
                </a:solidFill>
              </a:rPr>
              <a:t>generated</a:t>
            </a:r>
            <a:r>
              <a:rPr lang="en-GB" sz="2000" dirty="0"/>
              <a:t>, </a:t>
            </a:r>
            <a:r>
              <a:rPr lang="en-GB" sz="2000" dirty="0">
                <a:solidFill>
                  <a:schemeClr val="accent4">
                    <a:lumMod val="75000"/>
                  </a:schemeClr>
                </a:solidFill>
              </a:rPr>
              <a:t>manipulated</a:t>
            </a:r>
            <a:r>
              <a:rPr lang="en-GB" sz="2000" dirty="0"/>
              <a:t> and </a:t>
            </a:r>
            <a:r>
              <a:rPr lang="en-GB" sz="2000" dirty="0">
                <a:solidFill>
                  <a:schemeClr val="accent4">
                    <a:lumMod val="75000"/>
                  </a:schemeClr>
                </a:solidFill>
              </a:rPr>
              <a:t>edited</a:t>
            </a:r>
            <a:r>
              <a:rPr lang="en-GB" sz="2000" dirty="0"/>
              <a:t> for use in tests. The most sophisticated tools can deal with a range of files and database formats. </a:t>
            </a:r>
          </a:p>
          <a:p>
            <a:pPr marL="0" indent="0" algn="just">
              <a:buNone/>
            </a:pPr>
            <a:r>
              <a:rPr lang="en-GB" sz="2000" dirty="0"/>
              <a:t>Features or characteristics of test data preparation tools are as follows: </a:t>
            </a:r>
          </a:p>
          <a:p>
            <a:pPr lvl="1" algn="just"/>
            <a:r>
              <a:rPr lang="en-GB" sz="1800" dirty="0" smtClean="0"/>
              <a:t>To </a:t>
            </a:r>
            <a:r>
              <a:rPr lang="en-GB" sz="1800" dirty="0">
                <a:solidFill>
                  <a:schemeClr val="accent4">
                    <a:lumMod val="75000"/>
                  </a:schemeClr>
                </a:solidFill>
              </a:rPr>
              <a:t>extract selected data </a:t>
            </a:r>
            <a:r>
              <a:rPr lang="en-GB" sz="1800" dirty="0"/>
              <a:t>records from files or databases; </a:t>
            </a:r>
          </a:p>
          <a:p>
            <a:pPr lvl="1" algn="just"/>
            <a:r>
              <a:rPr lang="en-GB" sz="1800" dirty="0" smtClean="0"/>
              <a:t>To ‘manipulate’ </a:t>
            </a:r>
            <a:r>
              <a:rPr lang="en-GB" sz="1800" dirty="0"/>
              <a:t>data records to make them anonymous or not able to be identified with real people (for </a:t>
            </a:r>
            <a:r>
              <a:rPr lang="en-GB" sz="1800" dirty="0">
                <a:solidFill>
                  <a:schemeClr val="accent4">
                    <a:lumMod val="75000"/>
                  </a:schemeClr>
                </a:solidFill>
              </a:rPr>
              <a:t>data</a:t>
            </a:r>
            <a:r>
              <a:rPr lang="en-GB" sz="1800" dirty="0"/>
              <a:t> </a:t>
            </a:r>
            <a:r>
              <a:rPr lang="en-GB" sz="1800" dirty="0">
                <a:solidFill>
                  <a:schemeClr val="accent4">
                    <a:lumMod val="75000"/>
                  </a:schemeClr>
                </a:solidFill>
              </a:rPr>
              <a:t>protection</a:t>
            </a:r>
            <a:r>
              <a:rPr lang="en-GB" sz="1800" dirty="0"/>
              <a:t>); </a:t>
            </a:r>
          </a:p>
          <a:p>
            <a:pPr lvl="1" algn="just"/>
            <a:r>
              <a:rPr lang="en-GB" sz="1800" dirty="0" smtClean="0"/>
              <a:t>To </a:t>
            </a:r>
            <a:r>
              <a:rPr lang="en-GB" sz="1800" dirty="0"/>
              <a:t>enable records to be </a:t>
            </a:r>
            <a:r>
              <a:rPr lang="en-GB" sz="1800" dirty="0">
                <a:solidFill>
                  <a:schemeClr val="accent4">
                    <a:lumMod val="75000"/>
                  </a:schemeClr>
                </a:solidFill>
              </a:rPr>
              <a:t>sorted</a:t>
            </a:r>
            <a:r>
              <a:rPr lang="en-GB" sz="1800" dirty="0"/>
              <a:t> or arranged in a different order; </a:t>
            </a:r>
          </a:p>
          <a:p>
            <a:pPr lvl="1" algn="just"/>
            <a:r>
              <a:rPr lang="en-GB" sz="1800" dirty="0" smtClean="0"/>
              <a:t>To </a:t>
            </a:r>
            <a:r>
              <a:rPr lang="en-GB" sz="1800" dirty="0">
                <a:solidFill>
                  <a:schemeClr val="accent4">
                    <a:lumMod val="75000"/>
                  </a:schemeClr>
                </a:solidFill>
              </a:rPr>
              <a:t>generate</a:t>
            </a:r>
            <a:r>
              <a:rPr lang="en-GB" sz="1800" dirty="0"/>
              <a:t> </a:t>
            </a:r>
            <a:r>
              <a:rPr lang="en-GB" sz="1800" dirty="0">
                <a:solidFill>
                  <a:schemeClr val="accent4">
                    <a:lumMod val="75000"/>
                  </a:schemeClr>
                </a:solidFill>
              </a:rPr>
              <a:t>new</a:t>
            </a:r>
            <a:r>
              <a:rPr lang="en-GB" sz="1800" dirty="0"/>
              <a:t> </a:t>
            </a:r>
            <a:r>
              <a:rPr lang="en-GB" sz="1800" dirty="0">
                <a:solidFill>
                  <a:schemeClr val="accent4">
                    <a:lumMod val="75000"/>
                  </a:schemeClr>
                </a:solidFill>
              </a:rPr>
              <a:t>records</a:t>
            </a:r>
            <a:r>
              <a:rPr lang="en-GB" sz="1800" dirty="0"/>
              <a:t> populated with pseudo-random data, or data set up according to some guidelines, e.g. an operational profile; </a:t>
            </a:r>
          </a:p>
          <a:p>
            <a:pPr lvl="1" algn="just"/>
            <a:r>
              <a:rPr lang="en-GB" sz="1800" dirty="0" smtClean="0"/>
              <a:t>To </a:t>
            </a:r>
            <a:r>
              <a:rPr lang="en-GB" sz="1800" dirty="0">
                <a:solidFill>
                  <a:schemeClr val="accent4">
                    <a:lumMod val="75000"/>
                  </a:schemeClr>
                </a:solidFill>
              </a:rPr>
              <a:t>construct</a:t>
            </a:r>
            <a:r>
              <a:rPr lang="en-GB" sz="1800" dirty="0"/>
              <a:t> </a:t>
            </a:r>
            <a:r>
              <a:rPr lang="en-GB" sz="1800" dirty="0">
                <a:solidFill>
                  <a:schemeClr val="accent4">
                    <a:lumMod val="75000"/>
                  </a:schemeClr>
                </a:solidFill>
              </a:rPr>
              <a:t>a</a:t>
            </a:r>
            <a:r>
              <a:rPr lang="en-GB" sz="1800" dirty="0"/>
              <a:t> </a:t>
            </a:r>
            <a:r>
              <a:rPr lang="en-GB" sz="1800" dirty="0">
                <a:solidFill>
                  <a:schemeClr val="accent4">
                    <a:lumMod val="75000"/>
                  </a:schemeClr>
                </a:solidFill>
              </a:rPr>
              <a:t>large</a:t>
            </a:r>
            <a:r>
              <a:rPr lang="en-GB" sz="1800" dirty="0"/>
              <a:t> </a:t>
            </a:r>
            <a:r>
              <a:rPr lang="en-GB" sz="1800" dirty="0">
                <a:solidFill>
                  <a:schemeClr val="accent4">
                    <a:lumMod val="75000"/>
                  </a:schemeClr>
                </a:solidFill>
              </a:rPr>
              <a:t>number</a:t>
            </a:r>
            <a:r>
              <a:rPr lang="en-GB" sz="1800" dirty="0"/>
              <a:t> </a:t>
            </a:r>
            <a:r>
              <a:rPr lang="en-GB" sz="1800" dirty="0">
                <a:solidFill>
                  <a:schemeClr val="accent4">
                    <a:lumMod val="75000"/>
                  </a:schemeClr>
                </a:solidFill>
              </a:rPr>
              <a:t>of</a:t>
            </a:r>
            <a:r>
              <a:rPr lang="en-GB" sz="1800" dirty="0"/>
              <a:t> </a:t>
            </a:r>
            <a:r>
              <a:rPr lang="en-GB" sz="1800" dirty="0">
                <a:solidFill>
                  <a:schemeClr val="accent4">
                    <a:lumMod val="75000"/>
                  </a:schemeClr>
                </a:solidFill>
              </a:rPr>
              <a:t>similar</a:t>
            </a:r>
            <a:r>
              <a:rPr lang="en-GB" sz="1800" dirty="0"/>
              <a:t> </a:t>
            </a:r>
            <a:r>
              <a:rPr lang="en-GB" sz="1800" dirty="0">
                <a:solidFill>
                  <a:schemeClr val="accent4">
                    <a:lumMod val="75000"/>
                  </a:schemeClr>
                </a:solidFill>
              </a:rPr>
              <a:t>records</a:t>
            </a:r>
            <a:r>
              <a:rPr lang="en-GB" sz="1800" dirty="0"/>
              <a:t> from a template, for example to give a large set of records for volume tests. </a:t>
            </a:r>
          </a:p>
        </p:txBody>
      </p:sp>
    </p:spTree>
    <p:extLst>
      <p:ext uri="{BB962C8B-B14F-4D97-AF65-F5344CB8AC3E}">
        <p14:creationId xmlns:p14="http://schemas.microsoft.com/office/powerpoint/2010/main" val="205400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500"/>
            <a:ext cx="8596668" cy="533400"/>
          </a:xfrm>
        </p:spPr>
        <p:txBody>
          <a:bodyPr>
            <a:normAutofit fontScale="90000"/>
          </a:bodyPr>
          <a:lstStyle/>
          <a:p>
            <a:r>
              <a:rPr lang="en-US" sz="3200" b="1" dirty="0" smtClean="0"/>
              <a:t>TEST EXECUTION TOOLS</a:t>
            </a:r>
            <a:endParaRPr lang="en-US" sz="3200" dirty="0"/>
          </a:p>
        </p:txBody>
      </p:sp>
      <p:sp>
        <p:nvSpPr>
          <p:cNvPr id="3" name="Content Placeholder 2"/>
          <p:cNvSpPr>
            <a:spLocks noGrp="1"/>
          </p:cNvSpPr>
          <p:nvPr>
            <p:ph idx="1"/>
          </p:nvPr>
        </p:nvSpPr>
        <p:spPr>
          <a:xfrm>
            <a:off x="677334" y="863600"/>
            <a:ext cx="11044766" cy="5651499"/>
          </a:xfrm>
        </p:spPr>
        <p:txBody>
          <a:bodyPr>
            <a:noAutofit/>
          </a:bodyPr>
          <a:lstStyle/>
          <a:p>
            <a:pPr algn="just"/>
            <a:r>
              <a:rPr lang="en-GB" sz="2000" dirty="0" err="1"/>
              <a:t>a</a:t>
            </a:r>
            <a:r>
              <a:rPr lang="en-GB" sz="2000" dirty="0" err="1" smtClean="0"/>
              <a:t>.k.a</a:t>
            </a:r>
            <a:r>
              <a:rPr lang="en-GB" sz="2000" dirty="0" smtClean="0"/>
              <a:t> ‘test </a:t>
            </a:r>
            <a:r>
              <a:rPr lang="en-GB" sz="2000" dirty="0"/>
              <a:t>running tool’. Most tools of this type get started </a:t>
            </a:r>
            <a:r>
              <a:rPr lang="en-GB" sz="2000" dirty="0">
                <a:solidFill>
                  <a:schemeClr val="accent4">
                    <a:lumMod val="75000"/>
                  </a:schemeClr>
                </a:solidFill>
              </a:rPr>
              <a:t>by capturing or recording manual tests</a:t>
            </a:r>
            <a:r>
              <a:rPr lang="en-GB" sz="2000" dirty="0"/>
              <a:t>; hence they are also known as </a:t>
            </a:r>
            <a:r>
              <a:rPr lang="en-GB" sz="2000" dirty="0">
                <a:solidFill>
                  <a:schemeClr val="accent4">
                    <a:lumMod val="75000"/>
                  </a:schemeClr>
                </a:solidFill>
              </a:rPr>
              <a:t>‘capture/playback’ tools</a:t>
            </a:r>
            <a:r>
              <a:rPr lang="en-GB" sz="2000" b="1" dirty="0"/>
              <a:t>. </a:t>
            </a:r>
            <a:r>
              <a:rPr lang="en-GB" sz="2000" b="1" dirty="0" smtClean="0">
                <a:solidFill>
                  <a:schemeClr val="accent4">
                    <a:lumMod val="75000"/>
                  </a:schemeClr>
                </a:solidFill>
              </a:rPr>
              <a:t>N</a:t>
            </a:r>
            <a:r>
              <a:rPr lang="en-GB" sz="2000" dirty="0" smtClean="0">
                <a:solidFill>
                  <a:schemeClr val="accent4">
                    <a:lumMod val="75000"/>
                  </a:schemeClr>
                </a:solidFill>
              </a:rPr>
              <a:t>eeds </a:t>
            </a:r>
            <a:r>
              <a:rPr lang="en-GB" sz="2000" dirty="0">
                <a:solidFill>
                  <a:schemeClr val="accent4">
                    <a:lumMod val="75000"/>
                  </a:schemeClr>
                </a:solidFill>
              </a:rPr>
              <a:t>a scripting language </a:t>
            </a:r>
            <a:r>
              <a:rPr lang="en-GB" sz="2000" dirty="0"/>
              <a:t>(programming language) in </a:t>
            </a:r>
            <a:r>
              <a:rPr lang="en-GB" sz="2000" dirty="0"/>
              <a:t>order to run the tool. </a:t>
            </a:r>
            <a:endParaRPr lang="en-GB" sz="2000" dirty="0" smtClean="0"/>
          </a:p>
          <a:p>
            <a:pPr algn="just"/>
            <a:r>
              <a:rPr lang="en-GB" sz="2000" dirty="0" smtClean="0"/>
              <a:t>The </a:t>
            </a:r>
            <a:r>
              <a:rPr lang="en-GB" sz="2000" dirty="0"/>
              <a:t>basic </a:t>
            </a:r>
            <a:r>
              <a:rPr lang="en-GB" sz="2000" dirty="0">
                <a:solidFill>
                  <a:schemeClr val="accent4">
                    <a:lumMod val="75000"/>
                  </a:schemeClr>
                </a:solidFill>
              </a:rPr>
              <a:t>advantage of programmable scripting </a:t>
            </a:r>
            <a:r>
              <a:rPr lang="en-GB" sz="2000" dirty="0"/>
              <a:t>is that tests can </a:t>
            </a:r>
            <a:r>
              <a:rPr lang="en-GB" sz="2000" dirty="0">
                <a:solidFill>
                  <a:schemeClr val="accent4">
                    <a:lumMod val="75000"/>
                  </a:schemeClr>
                </a:solidFill>
              </a:rPr>
              <a:t>repeat</a:t>
            </a:r>
            <a:r>
              <a:rPr lang="en-GB" sz="2000" dirty="0"/>
              <a:t> actions (in loops) for different data values (i.e. test inputs), they can </a:t>
            </a:r>
            <a:r>
              <a:rPr lang="en-GB" sz="2000" dirty="0">
                <a:solidFill>
                  <a:schemeClr val="accent4">
                    <a:lumMod val="75000"/>
                  </a:schemeClr>
                </a:solidFill>
              </a:rPr>
              <a:t>take</a:t>
            </a:r>
            <a:r>
              <a:rPr lang="en-GB" sz="2000" dirty="0"/>
              <a:t> </a:t>
            </a:r>
            <a:r>
              <a:rPr lang="en-GB" sz="2000" dirty="0">
                <a:solidFill>
                  <a:schemeClr val="accent4">
                    <a:lumMod val="75000"/>
                  </a:schemeClr>
                </a:solidFill>
              </a:rPr>
              <a:t>different</a:t>
            </a:r>
            <a:r>
              <a:rPr lang="en-GB" sz="2000" dirty="0"/>
              <a:t> </a:t>
            </a:r>
            <a:r>
              <a:rPr lang="en-GB" sz="2000" dirty="0">
                <a:solidFill>
                  <a:schemeClr val="accent4">
                    <a:lumMod val="75000"/>
                  </a:schemeClr>
                </a:solidFill>
              </a:rPr>
              <a:t>routes</a:t>
            </a:r>
            <a:r>
              <a:rPr lang="en-GB" sz="2000" dirty="0"/>
              <a:t> depending on the outcome of a test (e.g. if a test fails, go to a different set of tests) and they can be </a:t>
            </a:r>
            <a:r>
              <a:rPr lang="en-GB" sz="2000" dirty="0">
                <a:solidFill>
                  <a:schemeClr val="accent4">
                    <a:lumMod val="75000"/>
                  </a:schemeClr>
                </a:solidFill>
              </a:rPr>
              <a:t>called</a:t>
            </a:r>
            <a:r>
              <a:rPr lang="en-GB" sz="2000" dirty="0"/>
              <a:t> </a:t>
            </a:r>
            <a:r>
              <a:rPr lang="en-GB" sz="2000" dirty="0">
                <a:solidFill>
                  <a:schemeClr val="accent4">
                    <a:lumMod val="75000"/>
                  </a:schemeClr>
                </a:solidFill>
              </a:rPr>
              <a:t>from other scripts </a:t>
            </a:r>
            <a:r>
              <a:rPr lang="en-GB" sz="2000" dirty="0"/>
              <a:t>giving some structure to the set of tests. </a:t>
            </a:r>
          </a:p>
          <a:p>
            <a:pPr algn="just"/>
            <a:r>
              <a:rPr lang="en-GB" sz="2000" dirty="0"/>
              <a:t>There are many better ways to use test execution tools so that they can work well and actually deliver the benefits of unattended automated test running. There are at least five levels of scripting described: </a:t>
            </a:r>
          </a:p>
          <a:p>
            <a:pPr lvl="1" algn="just"/>
            <a:r>
              <a:rPr lang="en-GB" dirty="0" smtClean="0"/>
              <a:t>Linear </a:t>
            </a:r>
            <a:r>
              <a:rPr lang="en-GB" dirty="0"/>
              <a:t>scripts (which could be created manually or captured by recording a manual test); </a:t>
            </a:r>
          </a:p>
          <a:p>
            <a:pPr lvl="1" algn="just"/>
            <a:r>
              <a:rPr lang="en-GB" dirty="0" smtClean="0"/>
              <a:t>Structured </a:t>
            </a:r>
            <a:r>
              <a:rPr lang="en-GB" dirty="0"/>
              <a:t>scripts (using selection and iteration programming structures); </a:t>
            </a:r>
          </a:p>
          <a:p>
            <a:pPr lvl="1" algn="just"/>
            <a:r>
              <a:rPr lang="en-GB" dirty="0" smtClean="0"/>
              <a:t>Shared </a:t>
            </a:r>
            <a:r>
              <a:rPr lang="en-GB" dirty="0"/>
              <a:t>scripts (where a script can be called by other scripts so can be re-used – shared scripts also require a formal script library under configuration management); </a:t>
            </a:r>
          </a:p>
          <a:p>
            <a:pPr lvl="1" algn="just"/>
            <a:r>
              <a:rPr lang="en-GB" dirty="0" smtClean="0"/>
              <a:t>Data-driven </a:t>
            </a:r>
            <a:r>
              <a:rPr lang="en-GB" dirty="0"/>
              <a:t>scripts (where test data is in a file or spreadsheet to be read by a control script); </a:t>
            </a:r>
          </a:p>
          <a:p>
            <a:pPr lvl="1" algn="just"/>
            <a:r>
              <a:rPr lang="en-GB" dirty="0" smtClean="0"/>
              <a:t>Keyword-driven </a:t>
            </a:r>
            <a:r>
              <a:rPr lang="en-GB" dirty="0"/>
              <a:t>scripts (where all of the information about the test is stored in a file or spreadsheet, with a number of control scripts that implement the tests described in the file). </a:t>
            </a:r>
          </a:p>
        </p:txBody>
      </p:sp>
      <p:sp>
        <p:nvSpPr>
          <p:cNvPr id="4" name="Rectangle 3"/>
          <p:cNvSpPr/>
          <p:nvPr/>
        </p:nvSpPr>
        <p:spPr>
          <a:xfrm>
            <a:off x="9575800" y="259834"/>
            <a:ext cx="2616200" cy="369332"/>
          </a:xfrm>
          <a:prstGeom prst="rect">
            <a:avLst/>
          </a:prstGeom>
        </p:spPr>
        <p:txBody>
          <a:bodyPr wrap="square">
            <a:spAutoFit/>
          </a:bodyPr>
          <a:lstStyle/>
          <a:p>
            <a:pPr algn="r"/>
            <a:r>
              <a:rPr lang="en-GB" dirty="0" smtClean="0">
                <a:solidFill>
                  <a:schemeClr val="bg2"/>
                </a:solidFill>
              </a:rPr>
              <a:t>Ex: nibbler.silktide.com</a:t>
            </a:r>
            <a:endParaRPr lang="en-US" dirty="0">
              <a:solidFill>
                <a:schemeClr val="bg2"/>
              </a:solidFill>
            </a:endParaRPr>
          </a:p>
        </p:txBody>
      </p:sp>
    </p:spTree>
    <p:extLst>
      <p:ext uri="{BB962C8B-B14F-4D97-AF65-F5344CB8AC3E}">
        <p14:creationId xmlns:p14="http://schemas.microsoft.com/office/powerpoint/2010/main" val="35125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500"/>
            <a:ext cx="8596668" cy="533400"/>
          </a:xfrm>
        </p:spPr>
        <p:txBody>
          <a:bodyPr>
            <a:normAutofit fontScale="90000"/>
          </a:bodyPr>
          <a:lstStyle/>
          <a:p>
            <a:r>
              <a:rPr lang="en-US" sz="3200" b="1" dirty="0" smtClean="0"/>
              <a:t>TEST EXECUTION TOOLS</a:t>
            </a:r>
            <a:endParaRPr lang="en-US" sz="3200" dirty="0"/>
          </a:p>
        </p:txBody>
      </p:sp>
      <p:sp>
        <p:nvSpPr>
          <p:cNvPr id="3" name="Content Placeholder 2"/>
          <p:cNvSpPr>
            <a:spLocks noGrp="1"/>
          </p:cNvSpPr>
          <p:nvPr>
            <p:ph idx="1"/>
          </p:nvPr>
        </p:nvSpPr>
        <p:spPr>
          <a:xfrm>
            <a:off x="677334" y="901700"/>
            <a:ext cx="11044766" cy="5651499"/>
          </a:xfrm>
        </p:spPr>
        <p:txBody>
          <a:bodyPr>
            <a:noAutofit/>
          </a:bodyPr>
          <a:lstStyle/>
          <a:p>
            <a:pPr algn="just"/>
            <a:r>
              <a:rPr lang="en-GB" sz="2000" dirty="0"/>
              <a:t>They are actually </a:t>
            </a:r>
            <a:r>
              <a:rPr lang="en-GB" sz="2000" dirty="0">
                <a:solidFill>
                  <a:schemeClr val="accent4">
                    <a:lumMod val="75000"/>
                  </a:schemeClr>
                </a:solidFill>
              </a:rPr>
              <a:t>best used for regression testing</a:t>
            </a:r>
            <a:r>
              <a:rPr lang="en-GB" sz="2000" dirty="0" smtClean="0"/>
              <a:t>.</a:t>
            </a:r>
          </a:p>
          <a:p>
            <a:pPr algn="just"/>
            <a:r>
              <a:rPr lang="en-GB" sz="2000" dirty="0"/>
              <a:t>Features or characteristics of test execution tools are: </a:t>
            </a:r>
          </a:p>
          <a:p>
            <a:pPr lvl="1" algn="just"/>
            <a:r>
              <a:rPr lang="en-GB" sz="1700" dirty="0" smtClean="0"/>
              <a:t>To </a:t>
            </a:r>
            <a:r>
              <a:rPr lang="en-GB" sz="1700" dirty="0" smtClean="0">
                <a:solidFill>
                  <a:schemeClr val="accent4">
                    <a:lumMod val="75000"/>
                  </a:schemeClr>
                </a:solidFill>
              </a:rPr>
              <a:t>capture</a:t>
            </a:r>
            <a:r>
              <a:rPr lang="en-GB" sz="1700" dirty="0" smtClean="0"/>
              <a:t> </a:t>
            </a:r>
            <a:r>
              <a:rPr lang="en-GB" sz="1700" dirty="0">
                <a:solidFill>
                  <a:schemeClr val="accent4">
                    <a:lumMod val="75000"/>
                  </a:schemeClr>
                </a:solidFill>
              </a:rPr>
              <a:t>test inputs </a:t>
            </a:r>
            <a:r>
              <a:rPr lang="en-GB" sz="1700" dirty="0"/>
              <a:t>while tests are executed manually; </a:t>
            </a:r>
          </a:p>
          <a:p>
            <a:pPr lvl="1" algn="just"/>
            <a:r>
              <a:rPr lang="en-GB" sz="1700" dirty="0" smtClean="0"/>
              <a:t>To </a:t>
            </a:r>
            <a:r>
              <a:rPr lang="en-GB" sz="1700" dirty="0">
                <a:solidFill>
                  <a:schemeClr val="accent4">
                    <a:lumMod val="75000"/>
                  </a:schemeClr>
                </a:solidFill>
              </a:rPr>
              <a:t>store an expected result </a:t>
            </a:r>
            <a:r>
              <a:rPr lang="en-GB" sz="1700" dirty="0"/>
              <a:t>in the form of a screen or object </a:t>
            </a:r>
            <a:r>
              <a:rPr lang="en-GB" sz="1700" dirty="0">
                <a:solidFill>
                  <a:schemeClr val="accent4">
                    <a:lumMod val="75000"/>
                  </a:schemeClr>
                </a:solidFill>
              </a:rPr>
              <a:t>to compare to</a:t>
            </a:r>
            <a:r>
              <a:rPr lang="en-GB" sz="1700" dirty="0"/>
              <a:t>, the next time </a:t>
            </a:r>
            <a:r>
              <a:rPr lang="en-GB" sz="1700" dirty="0" smtClean="0"/>
              <a:t>the </a:t>
            </a:r>
            <a:r>
              <a:rPr lang="en-GB" sz="1700" dirty="0"/>
              <a:t>test is run; </a:t>
            </a:r>
            <a:endParaRPr lang="en-US" sz="1700" dirty="0"/>
          </a:p>
          <a:p>
            <a:pPr lvl="1" algn="just"/>
            <a:r>
              <a:rPr lang="en-GB" sz="1700" dirty="0" smtClean="0"/>
              <a:t>To </a:t>
            </a:r>
            <a:r>
              <a:rPr lang="en-GB" sz="1700" dirty="0">
                <a:solidFill>
                  <a:schemeClr val="accent4">
                    <a:lumMod val="75000"/>
                  </a:schemeClr>
                </a:solidFill>
              </a:rPr>
              <a:t>execute</a:t>
            </a:r>
            <a:r>
              <a:rPr lang="en-GB" sz="1700" dirty="0"/>
              <a:t> </a:t>
            </a:r>
            <a:r>
              <a:rPr lang="en-GB" sz="1700" dirty="0">
                <a:solidFill>
                  <a:schemeClr val="accent4">
                    <a:lumMod val="75000"/>
                  </a:schemeClr>
                </a:solidFill>
              </a:rPr>
              <a:t>tests</a:t>
            </a:r>
            <a:r>
              <a:rPr lang="en-GB" sz="1700" dirty="0"/>
              <a:t> </a:t>
            </a:r>
            <a:r>
              <a:rPr lang="en-GB" sz="1700" dirty="0">
                <a:solidFill>
                  <a:schemeClr val="accent4">
                    <a:lumMod val="75000"/>
                  </a:schemeClr>
                </a:solidFill>
              </a:rPr>
              <a:t>from</a:t>
            </a:r>
            <a:r>
              <a:rPr lang="en-GB" sz="1700" dirty="0"/>
              <a:t> </a:t>
            </a:r>
            <a:r>
              <a:rPr lang="en-GB" sz="1700" dirty="0">
                <a:solidFill>
                  <a:schemeClr val="accent4">
                    <a:lumMod val="75000"/>
                  </a:schemeClr>
                </a:solidFill>
              </a:rPr>
              <a:t>stored</a:t>
            </a:r>
            <a:r>
              <a:rPr lang="en-GB" sz="1700" dirty="0"/>
              <a:t> </a:t>
            </a:r>
            <a:r>
              <a:rPr lang="en-GB" sz="1700" dirty="0">
                <a:solidFill>
                  <a:schemeClr val="accent4">
                    <a:lumMod val="75000"/>
                  </a:schemeClr>
                </a:solidFill>
              </a:rPr>
              <a:t>scripts</a:t>
            </a:r>
            <a:r>
              <a:rPr lang="en-GB" sz="1700" dirty="0"/>
              <a:t> and optionally data files accessed by the script (if data-driven or keyword-driven scripting is used); </a:t>
            </a:r>
          </a:p>
          <a:p>
            <a:pPr lvl="1" algn="just"/>
            <a:r>
              <a:rPr lang="en-GB" sz="1700" dirty="0" smtClean="0"/>
              <a:t>To </a:t>
            </a:r>
            <a:r>
              <a:rPr lang="en-GB" sz="1700" dirty="0"/>
              <a:t>do the </a:t>
            </a:r>
            <a:r>
              <a:rPr lang="en-GB" sz="1700" dirty="0">
                <a:solidFill>
                  <a:schemeClr val="accent4">
                    <a:lumMod val="75000"/>
                  </a:schemeClr>
                </a:solidFill>
              </a:rPr>
              <a:t>dynamic</a:t>
            </a:r>
            <a:r>
              <a:rPr lang="en-GB" sz="1700" dirty="0"/>
              <a:t> </a:t>
            </a:r>
            <a:r>
              <a:rPr lang="en-GB" sz="1700" dirty="0">
                <a:solidFill>
                  <a:schemeClr val="accent4">
                    <a:lumMod val="75000"/>
                  </a:schemeClr>
                </a:solidFill>
              </a:rPr>
              <a:t>comparison</a:t>
            </a:r>
            <a:r>
              <a:rPr lang="en-GB" sz="1700" dirty="0"/>
              <a:t> (while the test is running) of screens, elements, links, controls, objects and values; </a:t>
            </a:r>
          </a:p>
          <a:p>
            <a:pPr lvl="1" algn="just"/>
            <a:r>
              <a:rPr lang="en-US" sz="1700" dirty="0" smtClean="0"/>
              <a:t>To </a:t>
            </a:r>
            <a:r>
              <a:rPr lang="en-US" sz="1700" dirty="0">
                <a:solidFill>
                  <a:schemeClr val="accent4">
                    <a:lumMod val="75000"/>
                  </a:schemeClr>
                </a:solidFill>
              </a:rPr>
              <a:t>initiate</a:t>
            </a:r>
            <a:r>
              <a:rPr lang="en-US" sz="1700" dirty="0"/>
              <a:t> </a:t>
            </a:r>
            <a:r>
              <a:rPr lang="en-US" sz="1700" dirty="0">
                <a:solidFill>
                  <a:schemeClr val="accent4">
                    <a:lumMod val="75000"/>
                  </a:schemeClr>
                </a:solidFill>
              </a:rPr>
              <a:t>post-execution</a:t>
            </a:r>
            <a:r>
              <a:rPr lang="en-US" sz="1700" dirty="0"/>
              <a:t> </a:t>
            </a:r>
            <a:r>
              <a:rPr lang="en-US" sz="1700" dirty="0">
                <a:solidFill>
                  <a:schemeClr val="accent4">
                    <a:lumMod val="75000"/>
                  </a:schemeClr>
                </a:solidFill>
              </a:rPr>
              <a:t>comparison</a:t>
            </a:r>
            <a:r>
              <a:rPr lang="en-US" sz="1700" dirty="0"/>
              <a:t>; </a:t>
            </a:r>
          </a:p>
          <a:p>
            <a:pPr lvl="1" algn="just"/>
            <a:r>
              <a:rPr lang="en-GB" sz="1700" dirty="0" smtClean="0"/>
              <a:t>To </a:t>
            </a:r>
            <a:r>
              <a:rPr lang="en-GB" sz="1700" dirty="0">
                <a:solidFill>
                  <a:schemeClr val="accent4">
                    <a:lumMod val="75000"/>
                  </a:schemeClr>
                </a:solidFill>
              </a:rPr>
              <a:t>log</a:t>
            </a:r>
            <a:r>
              <a:rPr lang="en-GB" sz="1700" dirty="0"/>
              <a:t> </a:t>
            </a:r>
            <a:r>
              <a:rPr lang="en-GB" sz="1700" dirty="0">
                <a:solidFill>
                  <a:schemeClr val="accent4">
                    <a:lumMod val="75000"/>
                  </a:schemeClr>
                </a:solidFill>
              </a:rPr>
              <a:t>results</a:t>
            </a:r>
            <a:r>
              <a:rPr lang="en-GB" sz="1700" dirty="0"/>
              <a:t> of tests run (pass/fail, differences between expected and actual results); </a:t>
            </a:r>
          </a:p>
          <a:p>
            <a:pPr lvl="1" algn="just"/>
            <a:r>
              <a:rPr lang="en-GB" sz="1700" dirty="0" smtClean="0"/>
              <a:t>To </a:t>
            </a:r>
            <a:r>
              <a:rPr lang="en-GB" sz="1700" dirty="0"/>
              <a:t>mask or </a:t>
            </a:r>
            <a:r>
              <a:rPr lang="en-GB" sz="1700" dirty="0">
                <a:solidFill>
                  <a:schemeClr val="accent4">
                    <a:lumMod val="75000"/>
                  </a:schemeClr>
                </a:solidFill>
              </a:rPr>
              <a:t>filter</a:t>
            </a:r>
            <a:r>
              <a:rPr lang="en-GB" sz="1700" dirty="0"/>
              <a:t> </a:t>
            </a:r>
            <a:r>
              <a:rPr lang="en-GB" sz="1700" dirty="0">
                <a:solidFill>
                  <a:schemeClr val="accent4">
                    <a:lumMod val="75000"/>
                  </a:schemeClr>
                </a:solidFill>
              </a:rPr>
              <a:t>the</a:t>
            </a:r>
            <a:r>
              <a:rPr lang="en-GB" sz="1700" dirty="0"/>
              <a:t> </a:t>
            </a:r>
            <a:r>
              <a:rPr lang="en-GB" sz="1700" dirty="0">
                <a:solidFill>
                  <a:schemeClr val="accent4">
                    <a:lumMod val="75000"/>
                  </a:schemeClr>
                </a:solidFill>
              </a:rPr>
              <a:t>subsets</a:t>
            </a:r>
            <a:r>
              <a:rPr lang="en-GB" sz="1700" dirty="0"/>
              <a:t> of </a:t>
            </a:r>
            <a:r>
              <a:rPr lang="en-GB" sz="1700" dirty="0">
                <a:solidFill>
                  <a:schemeClr val="accent4">
                    <a:lumMod val="75000"/>
                  </a:schemeClr>
                </a:solidFill>
              </a:rPr>
              <a:t>actual</a:t>
            </a:r>
            <a:r>
              <a:rPr lang="en-GB" sz="1700" dirty="0"/>
              <a:t> </a:t>
            </a:r>
            <a:r>
              <a:rPr lang="en-GB" sz="1700" dirty="0">
                <a:solidFill>
                  <a:schemeClr val="accent4">
                    <a:lumMod val="75000"/>
                  </a:schemeClr>
                </a:solidFill>
              </a:rPr>
              <a:t>and</a:t>
            </a:r>
            <a:r>
              <a:rPr lang="en-GB" sz="1700" dirty="0"/>
              <a:t> </a:t>
            </a:r>
            <a:r>
              <a:rPr lang="en-GB" sz="1700" dirty="0">
                <a:solidFill>
                  <a:schemeClr val="accent4">
                    <a:lumMod val="75000"/>
                  </a:schemeClr>
                </a:solidFill>
              </a:rPr>
              <a:t>expected</a:t>
            </a:r>
            <a:r>
              <a:rPr lang="en-GB" sz="1700" dirty="0"/>
              <a:t> </a:t>
            </a:r>
            <a:r>
              <a:rPr lang="en-GB" sz="1700" dirty="0">
                <a:solidFill>
                  <a:schemeClr val="accent4">
                    <a:lumMod val="75000"/>
                  </a:schemeClr>
                </a:solidFill>
              </a:rPr>
              <a:t>results</a:t>
            </a:r>
            <a:r>
              <a:rPr lang="en-GB" sz="1700" dirty="0"/>
              <a:t>, for example excluding the screen-displayed current date and time which is not of interest to a particular test; </a:t>
            </a:r>
          </a:p>
          <a:p>
            <a:pPr lvl="1" algn="just"/>
            <a:r>
              <a:rPr lang="en-GB" sz="1700" dirty="0" smtClean="0"/>
              <a:t>To </a:t>
            </a:r>
            <a:r>
              <a:rPr lang="en-GB" sz="1700" dirty="0">
                <a:solidFill>
                  <a:schemeClr val="accent4">
                    <a:lumMod val="75000"/>
                  </a:schemeClr>
                </a:solidFill>
              </a:rPr>
              <a:t>measure</a:t>
            </a:r>
            <a:r>
              <a:rPr lang="en-GB" sz="1700" dirty="0"/>
              <a:t> </a:t>
            </a:r>
            <a:r>
              <a:rPr lang="en-GB" sz="1700" dirty="0">
                <a:solidFill>
                  <a:schemeClr val="accent4">
                    <a:lumMod val="75000"/>
                  </a:schemeClr>
                </a:solidFill>
              </a:rPr>
              <a:t>the</a:t>
            </a:r>
            <a:r>
              <a:rPr lang="en-GB" sz="1700" dirty="0"/>
              <a:t> </a:t>
            </a:r>
            <a:r>
              <a:rPr lang="en-GB" sz="1700" dirty="0">
                <a:solidFill>
                  <a:schemeClr val="accent4">
                    <a:lumMod val="75000"/>
                  </a:schemeClr>
                </a:solidFill>
              </a:rPr>
              <a:t>timings</a:t>
            </a:r>
            <a:r>
              <a:rPr lang="en-GB" sz="1700" dirty="0"/>
              <a:t> for tests; </a:t>
            </a:r>
          </a:p>
          <a:p>
            <a:pPr lvl="1" algn="just"/>
            <a:r>
              <a:rPr lang="en-GB" sz="1700" dirty="0" smtClean="0"/>
              <a:t>To </a:t>
            </a:r>
            <a:r>
              <a:rPr lang="en-GB" sz="1700" dirty="0">
                <a:solidFill>
                  <a:schemeClr val="accent4">
                    <a:lumMod val="75000"/>
                  </a:schemeClr>
                </a:solidFill>
              </a:rPr>
              <a:t>synchronize</a:t>
            </a:r>
            <a:r>
              <a:rPr lang="en-GB" sz="1700" dirty="0"/>
              <a:t> </a:t>
            </a:r>
            <a:r>
              <a:rPr lang="en-GB" sz="1700" dirty="0">
                <a:solidFill>
                  <a:schemeClr val="accent4">
                    <a:lumMod val="75000"/>
                  </a:schemeClr>
                </a:solidFill>
              </a:rPr>
              <a:t>inputs</a:t>
            </a:r>
            <a:r>
              <a:rPr lang="en-GB" sz="1700" dirty="0"/>
              <a:t> with the application under test, e.g. wait until the application is ready to accept the next input, or insert a fixed delay to represent human interaction speed; </a:t>
            </a:r>
          </a:p>
          <a:p>
            <a:pPr lvl="1" algn="just"/>
            <a:r>
              <a:rPr lang="en-GB" sz="1700" dirty="0" smtClean="0"/>
              <a:t>To </a:t>
            </a:r>
            <a:r>
              <a:rPr lang="en-GB" sz="1700" dirty="0">
                <a:solidFill>
                  <a:schemeClr val="accent4">
                    <a:lumMod val="75000"/>
                  </a:schemeClr>
                </a:solidFill>
              </a:rPr>
              <a:t>send</a:t>
            </a:r>
            <a:r>
              <a:rPr lang="en-GB" sz="1700" dirty="0"/>
              <a:t> </a:t>
            </a:r>
            <a:r>
              <a:rPr lang="en-GB" sz="1700" dirty="0">
                <a:solidFill>
                  <a:schemeClr val="accent4">
                    <a:lumMod val="75000"/>
                  </a:schemeClr>
                </a:solidFill>
              </a:rPr>
              <a:t>the</a:t>
            </a:r>
            <a:r>
              <a:rPr lang="en-GB" sz="1700" dirty="0"/>
              <a:t> </a:t>
            </a:r>
            <a:r>
              <a:rPr lang="en-GB" sz="1700" dirty="0">
                <a:solidFill>
                  <a:schemeClr val="accent4">
                    <a:lumMod val="75000"/>
                  </a:schemeClr>
                </a:solidFill>
              </a:rPr>
              <a:t>summary</a:t>
            </a:r>
            <a:r>
              <a:rPr lang="en-GB" sz="1700" dirty="0"/>
              <a:t> </a:t>
            </a:r>
            <a:r>
              <a:rPr lang="en-GB" sz="1700" dirty="0">
                <a:solidFill>
                  <a:schemeClr val="accent4">
                    <a:lumMod val="75000"/>
                  </a:schemeClr>
                </a:solidFill>
              </a:rPr>
              <a:t>results</a:t>
            </a:r>
            <a:r>
              <a:rPr lang="en-GB" sz="1700" dirty="0"/>
              <a:t> to a test management tool. </a:t>
            </a:r>
          </a:p>
          <a:p>
            <a:pPr algn="just"/>
            <a:endParaRPr lang="en-GB" sz="2000" b="1" dirty="0"/>
          </a:p>
        </p:txBody>
      </p:sp>
    </p:spTree>
    <p:extLst>
      <p:ext uri="{BB962C8B-B14F-4D97-AF65-F5344CB8AC3E}">
        <p14:creationId xmlns:p14="http://schemas.microsoft.com/office/powerpoint/2010/main" val="240600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6672" y="2997200"/>
            <a:ext cx="3399028" cy="802322"/>
          </a:xfrm>
        </p:spPr>
        <p:txBody>
          <a:bodyPr>
            <a:normAutofit/>
          </a:bodyPr>
          <a:lstStyle/>
          <a:p>
            <a:pPr algn="ctr"/>
            <a:r>
              <a:rPr lang="en-GB" dirty="0" smtClean="0"/>
              <a:t>Thank you</a:t>
            </a:r>
            <a:r>
              <a:rPr lang="en-GB" dirty="0"/>
              <a:t>. </a:t>
            </a:r>
            <a:endParaRPr lang="en-US" dirty="0"/>
          </a:p>
        </p:txBody>
      </p:sp>
    </p:spTree>
    <p:extLst>
      <p:ext uri="{BB962C8B-B14F-4D97-AF65-F5344CB8AC3E}">
        <p14:creationId xmlns:p14="http://schemas.microsoft.com/office/powerpoint/2010/main" val="2558617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2300" y="1383982"/>
            <a:ext cx="10922000" cy="5728018"/>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marL="342900" indent="-342900" algn="just">
              <a:buFont typeface="Wingdings" panose="05000000000000000000" pitchFamily="2" charset="2"/>
              <a:buChar char="§"/>
            </a:pPr>
            <a:r>
              <a:rPr lang="en-GB" sz="2400" i="0" cap="none" dirty="0" smtClean="0"/>
              <a:t>The tools are </a:t>
            </a:r>
            <a:r>
              <a:rPr lang="en-GB" sz="2400" i="0" cap="none" dirty="0" smtClean="0">
                <a:solidFill>
                  <a:schemeClr val="accent4">
                    <a:lumMod val="75000"/>
                  </a:schemeClr>
                </a:solidFill>
              </a:rPr>
              <a:t>grouped by the testing activities</a:t>
            </a:r>
            <a:r>
              <a:rPr lang="en-GB" sz="2400" i="0" cap="none" dirty="0" smtClean="0"/>
              <a:t>. </a:t>
            </a:r>
          </a:p>
          <a:p>
            <a:pPr marL="342900" indent="-342900" algn="just">
              <a:buFont typeface="Wingdings" panose="05000000000000000000" pitchFamily="2" charset="2"/>
              <a:buChar char="§"/>
            </a:pPr>
            <a:r>
              <a:rPr lang="en-GB" sz="2400" i="0" cap="none" dirty="0" smtClean="0"/>
              <a:t>It is </a:t>
            </a:r>
            <a:r>
              <a:rPr lang="en-GB" sz="2400" i="0" cap="none" dirty="0" smtClean="0">
                <a:solidFill>
                  <a:schemeClr val="accent4">
                    <a:lumMod val="75000"/>
                  </a:schemeClr>
                </a:solidFill>
              </a:rPr>
              <a:t>not required to have a one-to-one relationship </a:t>
            </a:r>
            <a:r>
              <a:rPr lang="en-GB" sz="2400" i="0" cap="none" dirty="0" smtClean="0"/>
              <a:t>between a type of tool described here and a tool offered by a commercial tool vendor or an open-source tool. </a:t>
            </a:r>
          </a:p>
          <a:p>
            <a:pPr marL="342900" indent="-342900" algn="just">
              <a:buFont typeface="Wingdings" panose="05000000000000000000" pitchFamily="2" charset="2"/>
              <a:buChar char="§"/>
            </a:pPr>
            <a:r>
              <a:rPr lang="en-GB" sz="2400" i="0" cap="none" dirty="0" smtClean="0"/>
              <a:t>Some tools perform a </a:t>
            </a:r>
            <a:r>
              <a:rPr lang="en-GB" sz="2400" i="0" cap="none" dirty="0" smtClean="0">
                <a:solidFill>
                  <a:schemeClr val="accent4">
                    <a:lumMod val="75000"/>
                  </a:schemeClr>
                </a:solidFill>
              </a:rPr>
              <a:t>very specific and limited function </a:t>
            </a:r>
            <a:r>
              <a:rPr lang="en-GB" sz="2400" i="0" cap="none" dirty="0" smtClean="0"/>
              <a:t>(sometimes called a ‘point solution’), but many of the commercial tools provide support for </a:t>
            </a:r>
            <a:r>
              <a:rPr lang="en-GB" sz="2400" i="0" cap="none" dirty="0" smtClean="0">
                <a:solidFill>
                  <a:schemeClr val="accent4">
                    <a:lumMod val="75000"/>
                  </a:schemeClr>
                </a:solidFill>
              </a:rPr>
              <a:t>many different functions</a:t>
            </a:r>
            <a:r>
              <a:rPr lang="en-GB" sz="2400" i="0" cap="none" dirty="0" smtClean="0"/>
              <a:t>. </a:t>
            </a:r>
          </a:p>
          <a:p>
            <a:pPr marL="342900" indent="-342900" algn="just">
              <a:buFont typeface="Wingdings" panose="05000000000000000000" pitchFamily="2" charset="2"/>
              <a:buChar char="§"/>
            </a:pPr>
            <a:r>
              <a:rPr lang="en-GB" sz="2400" i="0" cap="none" dirty="0" smtClean="0"/>
              <a:t>Tool support is very </a:t>
            </a:r>
            <a:r>
              <a:rPr lang="en-GB" sz="2400" i="0" cap="none" dirty="0" smtClean="0">
                <a:solidFill>
                  <a:schemeClr val="accent4">
                    <a:lumMod val="75000"/>
                  </a:schemeClr>
                </a:solidFill>
              </a:rPr>
              <a:t>useful for repetitive tasks </a:t>
            </a:r>
            <a:r>
              <a:rPr lang="en-GB" sz="2400" i="0" cap="none" dirty="0" smtClean="0"/>
              <a:t>– the computer doesn’t get bored and will be able to exactly repeat what was done before and that too without any mistakes. </a:t>
            </a:r>
          </a:p>
          <a:p>
            <a:pPr marL="342900" indent="-342900" algn="just">
              <a:buFont typeface="Wingdings" panose="05000000000000000000" pitchFamily="2" charset="2"/>
              <a:buChar char="§"/>
            </a:pPr>
            <a:r>
              <a:rPr lang="en-GB" sz="2400" i="0" cap="none" dirty="0" smtClean="0"/>
              <a:t>Since the tool will be fast, this can make those activities much more </a:t>
            </a:r>
            <a:r>
              <a:rPr lang="en-GB" sz="2400" i="0" cap="none" dirty="0" smtClean="0">
                <a:solidFill>
                  <a:schemeClr val="accent4">
                    <a:lumMod val="75000"/>
                  </a:schemeClr>
                </a:solidFill>
              </a:rPr>
              <a:t>efficient and more reliable</a:t>
            </a:r>
            <a:r>
              <a:rPr lang="en-GB" sz="2400" i="0" cap="none" dirty="0" smtClean="0"/>
              <a:t>. </a:t>
            </a:r>
            <a:endParaRPr lang="en-GB" sz="2400" cap="none" dirty="0" smtClean="0">
              <a:latin typeface="Calibri" panose="020F0502020204030204" pitchFamily="34" charset="0"/>
              <a:cs typeface="Calibri" panose="020F0502020204030204" pitchFamily="34" charset="0"/>
            </a:endParaRPr>
          </a:p>
        </p:txBody>
      </p:sp>
      <p:sp>
        <p:nvSpPr>
          <p:cNvPr id="7" name="Title 1"/>
          <p:cNvSpPr txBox="1">
            <a:spLocks/>
          </p:cNvSpPr>
          <p:nvPr/>
        </p:nvSpPr>
        <p:spPr>
          <a:xfrm>
            <a:off x="381000" y="685800"/>
            <a:ext cx="10998200" cy="69818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l"/>
            <a:r>
              <a:rPr lang="en-GB" sz="3200" b="1" i="0" dirty="0" smtClean="0">
                <a:solidFill>
                  <a:schemeClr val="accent2">
                    <a:lumMod val="50000"/>
                  </a:schemeClr>
                </a:solidFill>
                <a:latin typeface="Bahnschrift" panose="020B0502040204020203" pitchFamily="34" charset="0"/>
              </a:rPr>
              <a:t>Types </a:t>
            </a:r>
            <a:r>
              <a:rPr lang="en-GB" sz="3200" b="1" i="0" dirty="0">
                <a:solidFill>
                  <a:schemeClr val="accent2">
                    <a:lumMod val="50000"/>
                  </a:schemeClr>
                </a:solidFill>
                <a:latin typeface="Bahnschrift" panose="020B0502040204020203" pitchFamily="34" charset="0"/>
              </a:rPr>
              <a:t>of software testing tools</a:t>
            </a:r>
            <a:endParaRPr lang="en-US" sz="3200" b="1" i="0" dirty="0">
              <a:solidFill>
                <a:schemeClr val="accent2">
                  <a:lumMod val="50000"/>
                </a:schemeClr>
              </a:solidFill>
              <a:latin typeface="Bahnschrift" panose="020B0502040204020203"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8" y="5667756"/>
            <a:ext cx="3287967" cy="119024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49" y="5505328"/>
            <a:ext cx="2654300" cy="1352672"/>
          </a:xfrm>
          <a:prstGeom prst="rect">
            <a:avLst/>
          </a:prstGeom>
        </p:spPr>
      </p:pic>
    </p:spTree>
    <p:extLst>
      <p:ext uri="{BB962C8B-B14F-4D97-AF65-F5344CB8AC3E}">
        <p14:creationId xmlns:p14="http://schemas.microsoft.com/office/powerpoint/2010/main" val="1274777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2300" y="1383982"/>
            <a:ext cx="10922000" cy="5728018"/>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r>
              <a:rPr lang="en-GB" sz="2000" i="0" u="sng" cap="none" dirty="0" smtClean="0"/>
              <a:t>1. Tool support for management of testing and tests: </a:t>
            </a:r>
          </a:p>
          <a:p>
            <a:pPr marL="342900" indent="-342900">
              <a:buFont typeface="Wingdings" panose="05000000000000000000" pitchFamily="2" charset="2"/>
              <a:buChar char="Ø"/>
            </a:pPr>
            <a:r>
              <a:rPr lang="en-US" sz="2000" i="0" cap="none" dirty="0" smtClean="0"/>
              <a:t>Test management tools </a:t>
            </a:r>
          </a:p>
          <a:p>
            <a:pPr marL="342900" indent="-342900">
              <a:buFont typeface="Wingdings" panose="05000000000000000000" pitchFamily="2" charset="2"/>
              <a:buChar char="Ø"/>
            </a:pPr>
            <a:r>
              <a:rPr lang="en-US" sz="2000" i="0" cap="none" dirty="0" smtClean="0"/>
              <a:t>Requirements management tools </a:t>
            </a:r>
          </a:p>
          <a:p>
            <a:pPr marL="342900" indent="-342900">
              <a:buFont typeface="Wingdings" panose="05000000000000000000" pitchFamily="2" charset="2"/>
              <a:buChar char="Ø"/>
            </a:pPr>
            <a:r>
              <a:rPr lang="en-US" sz="2000" i="0" cap="none" dirty="0" smtClean="0"/>
              <a:t>Incident management tools </a:t>
            </a:r>
          </a:p>
          <a:p>
            <a:pPr marL="342900" indent="-342900">
              <a:buFont typeface="Wingdings" panose="05000000000000000000" pitchFamily="2" charset="2"/>
              <a:buChar char="Ø"/>
            </a:pPr>
            <a:r>
              <a:rPr lang="en-US" sz="2000" i="0" cap="none" dirty="0" smtClean="0"/>
              <a:t>Configuration management tools </a:t>
            </a:r>
          </a:p>
          <a:p>
            <a:pPr marL="342900" indent="-342900">
              <a:buFont typeface="Wingdings" panose="05000000000000000000" pitchFamily="2" charset="2"/>
              <a:buChar char="Ø"/>
            </a:pPr>
            <a:endParaRPr lang="en-GB" sz="2000" i="0" cap="none" dirty="0" smtClean="0"/>
          </a:p>
          <a:p>
            <a:pPr marL="342900" indent="-342900">
              <a:buFont typeface="Wingdings" panose="05000000000000000000" pitchFamily="2" charset="2"/>
              <a:buChar char="Ø"/>
            </a:pPr>
            <a:endParaRPr lang="en-US" sz="2000" i="0" cap="none" dirty="0" smtClean="0"/>
          </a:p>
          <a:p>
            <a:r>
              <a:rPr lang="en-GB" sz="2000" i="0" u="sng" cap="none" dirty="0" smtClean="0"/>
              <a:t>2. Tool support for static testing: </a:t>
            </a:r>
          </a:p>
          <a:p>
            <a:pPr marL="342900" indent="-342900">
              <a:buFont typeface="Wingdings" panose="05000000000000000000" pitchFamily="2" charset="2"/>
              <a:buChar char="Ø"/>
            </a:pPr>
            <a:r>
              <a:rPr lang="en-US" sz="2000" i="0" cap="none" dirty="0" smtClean="0"/>
              <a:t>Review process support tools </a:t>
            </a:r>
          </a:p>
          <a:p>
            <a:pPr marL="342900" indent="-342900">
              <a:buFont typeface="Wingdings" panose="05000000000000000000" pitchFamily="2" charset="2"/>
              <a:buChar char="Ø"/>
            </a:pPr>
            <a:r>
              <a:rPr lang="en-US" sz="2000" i="0" cap="none" dirty="0" smtClean="0"/>
              <a:t>Static analysis tools </a:t>
            </a:r>
          </a:p>
          <a:p>
            <a:pPr marL="342900" indent="-342900">
              <a:buFont typeface="Wingdings" panose="05000000000000000000" pitchFamily="2" charset="2"/>
              <a:buChar char="Ø"/>
            </a:pPr>
            <a:r>
              <a:rPr lang="en-US" sz="2000" i="0" cap="none" dirty="0" smtClean="0"/>
              <a:t>Modelling tools </a:t>
            </a:r>
          </a:p>
          <a:p>
            <a:pPr marL="342900" indent="-342900">
              <a:buFont typeface="Wingdings" panose="05000000000000000000" pitchFamily="2" charset="2"/>
              <a:buChar char="Ø"/>
            </a:pPr>
            <a:endParaRPr lang="en-GB" sz="2000" i="0" cap="none" dirty="0" smtClean="0"/>
          </a:p>
          <a:p>
            <a:pPr marL="342900" indent="-342900">
              <a:buFont typeface="Wingdings" panose="05000000000000000000" pitchFamily="2" charset="2"/>
              <a:buChar char="Ø"/>
            </a:pPr>
            <a:endParaRPr lang="en-US" sz="2000" i="0" cap="none" dirty="0" smtClean="0"/>
          </a:p>
          <a:p>
            <a:r>
              <a:rPr lang="en-GB" sz="2000" i="0" u="sng" cap="none" dirty="0" smtClean="0"/>
              <a:t>3. Tool support for test specification: </a:t>
            </a:r>
          </a:p>
          <a:p>
            <a:pPr marL="342900" indent="-342900">
              <a:buFont typeface="Wingdings" panose="05000000000000000000" pitchFamily="2" charset="2"/>
              <a:buChar char="Ø"/>
            </a:pPr>
            <a:r>
              <a:rPr lang="en-US" sz="2000" i="0" cap="none" dirty="0" smtClean="0"/>
              <a:t>Test design tools </a:t>
            </a:r>
          </a:p>
          <a:p>
            <a:pPr marL="342900" indent="-342900">
              <a:buFont typeface="Wingdings" panose="05000000000000000000" pitchFamily="2" charset="2"/>
              <a:buChar char="Ø"/>
            </a:pPr>
            <a:r>
              <a:rPr lang="en-US" sz="2000" i="0" cap="none" dirty="0" smtClean="0"/>
              <a:t>Test data preparation tools </a:t>
            </a:r>
          </a:p>
          <a:p>
            <a:pPr marL="342900" indent="-342900">
              <a:buFont typeface="Wingdings" panose="05000000000000000000" pitchFamily="2" charset="2"/>
              <a:buChar char="Ø"/>
            </a:pPr>
            <a:endParaRPr lang="en-US" sz="2000" i="0" cap="none" dirty="0" smtClean="0"/>
          </a:p>
        </p:txBody>
      </p:sp>
      <p:sp>
        <p:nvSpPr>
          <p:cNvPr id="7" name="Title 1"/>
          <p:cNvSpPr txBox="1">
            <a:spLocks/>
          </p:cNvSpPr>
          <p:nvPr/>
        </p:nvSpPr>
        <p:spPr>
          <a:xfrm>
            <a:off x="381000" y="685800"/>
            <a:ext cx="10998200" cy="69818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l"/>
            <a:r>
              <a:rPr lang="en-GB" sz="3200" b="1" i="0" dirty="0" smtClean="0">
                <a:solidFill>
                  <a:schemeClr val="accent2">
                    <a:lumMod val="50000"/>
                  </a:schemeClr>
                </a:solidFill>
                <a:latin typeface="Bahnschrift" panose="020B0502040204020203" pitchFamily="34" charset="0"/>
              </a:rPr>
              <a:t>Types </a:t>
            </a:r>
            <a:r>
              <a:rPr lang="en-GB" sz="3200" b="1" i="0" dirty="0">
                <a:solidFill>
                  <a:schemeClr val="accent2">
                    <a:lumMod val="50000"/>
                  </a:schemeClr>
                </a:solidFill>
                <a:latin typeface="Bahnschrift" panose="020B0502040204020203" pitchFamily="34" charset="0"/>
              </a:rPr>
              <a:t>of test tools according to the test process </a:t>
            </a:r>
            <a:r>
              <a:rPr lang="en-GB" sz="3200" b="1" i="0" dirty="0" smtClean="0">
                <a:solidFill>
                  <a:schemeClr val="accent2">
                    <a:lumMod val="50000"/>
                  </a:schemeClr>
                </a:solidFill>
                <a:latin typeface="Bahnschrift" panose="020B0502040204020203" pitchFamily="34" charset="0"/>
              </a:rPr>
              <a:t>activities:</a:t>
            </a:r>
            <a:endParaRPr lang="en-US" sz="3200" b="1" i="0" dirty="0">
              <a:solidFill>
                <a:schemeClr val="accent2">
                  <a:lumMod val="50000"/>
                </a:schemeClr>
              </a:solidFill>
              <a:latin typeface="Bahnschrift" panose="020B0502040204020203" pitchFamily="34" charset="0"/>
            </a:endParaRPr>
          </a:p>
        </p:txBody>
      </p:sp>
      <p:sp>
        <p:nvSpPr>
          <p:cNvPr id="4" name="Left Arrow Callout 3"/>
          <p:cNvSpPr/>
          <p:nvPr/>
        </p:nvSpPr>
        <p:spPr>
          <a:xfrm>
            <a:off x="5397500" y="1765300"/>
            <a:ext cx="4114800" cy="1168400"/>
          </a:xfrm>
          <a:prstGeom prst="leftArrowCallout">
            <a:avLst>
              <a:gd name="adj1" fmla="val 25000"/>
              <a:gd name="adj2" fmla="val 25000"/>
              <a:gd name="adj3" fmla="val 25000"/>
              <a:gd name="adj4" fmla="val 81284"/>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sz="1600" dirty="0" smtClean="0"/>
              <a:t>Test Environment Toolkit (TET)</a:t>
            </a:r>
          </a:p>
          <a:p>
            <a:pPr marL="285750" indent="-285750">
              <a:buFont typeface="Arial" panose="020B0604020202020204" pitchFamily="34" charset="0"/>
              <a:buChar char="•"/>
            </a:pPr>
            <a:r>
              <a:rPr lang="en-GB" sz="1600" dirty="0" err="1" smtClean="0"/>
              <a:t>TETware</a:t>
            </a:r>
            <a:endParaRPr lang="en-GB" sz="1600" dirty="0" smtClean="0"/>
          </a:p>
          <a:p>
            <a:pPr marL="285750" indent="-285750">
              <a:buFont typeface="Arial" panose="020B0604020202020204" pitchFamily="34" charset="0"/>
              <a:buChar char="•"/>
            </a:pPr>
            <a:r>
              <a:rPr lang="en-GB" sz="1600" dirty="0" smtClean="0"/>
              <a:t>Requirements &amp; Testing Hub</a:t>
            </a:r>
          </a:p>
          <a:p>
            <a:pPr marL="285750" indent="-285750">
              <a:buFont typeface="Arial" panose="020B0604020202020204" pitchFamily="34" charset="0"/>
              <a:buChar char="•"/>
            </a:pPr>
            <a:r>
              <a:rPr lang="en-GB" sz="1600" dirty="0" smtClean="0"/>
              <a:t>SMARTS</a:t>
            </a:r>
          </a:p>
        </p:txBody>
      </p:sp>
      <p:sp>
        <p:nvSpPr>
          <p:cNvPr id="8" name="Left Arrow Callout 7"/>
          <p:cNvSpPr/>
          <p:nvPr/>
        </p:nvSpPr>
        <p:spPr>
          <a:xfrm>
            <a:off x="5397500" y="3454082"/>
            <a:ext cx="2247900" cy="990600"/>
          </a:xfrm>
          <a:prstGeom prst="leftArrowCallout">
            <a:avLst>
              <a:gd name="adj1" fmla="val 25000"/>
              <a:gd name="adj2" fmla="val 25000"/>
              <a:gd name="adj3" fmla="val 25000"/>
              <a:gd name="adj4" fmla="val 67860"/>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err="1" smtClean="0"/>
              <a:t>Veracode</a:t>
            </a:r>
            <a:endParaRPr lang="en-US" dirty="0"/>
          </a:p>
        </p:txBody>
      </p:sp>
      <p:sp>
        <p:nvSpPr>
          <p:cNvPr id="9" name="Left Arrow Callout 8"/>
          <p:cNvSpPr/>
          <p:nvPr/>
        </p:nvSpPr>
        <p:spPr>
          <a:xfrm>
            <a:off x="5397500" y="5142864"/>
            <a:ext cx="2247900" cy="990600"/>
          </a:xfrm>
          <a:prstGeom prst="leftArrowCallout">
            <a:avLst>
              <a:gd name="adj1" fmla="val 25000"/>
              <a:gd name="adj2" fmla="val 25000"/>
              <a:gd name="adj3" fmla="val 25000"/>
              <a:gd name="adj4" fmla="val 68328"/>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err="1" smtClean="0"/>
              <a:t>TCGen</a:t>
            </a:r>
            <a:endParaRPr lang="en-US" dirty="0"/>
          </a:p>
        </p:txBody>
      </p:sp>
    </p:spTree>
    <p:extLst>
      <p:ext uri="{BB962C8B-B14F-4D97-AF65-F5344CB8AC3E}">
        <p14:creationId xmlns:p14="http://schemas.microsoft.com/office/powerpoint/2010/main" val="1556483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2300" y="1383982"/>
            <a:ext cx="10922000" cy="5728018"/>
          </a:xfrm>
          <a:prstGeom prst="rect">
            <a:avLst/>
          </a:prstGeom>
        </p:spPr>
        <p:txBody>
          <a:bodyPr vert="horz" lIns="121899" tIns="60949" rIns="121899" bIns="60949" rtlCol="0" anchor="t">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r>
              <a:rPr lang="en-GB" sz="2000" i="0" u="sng" cap="none" dirty="0" smtClean="0"/>
              <a:t>4. Tool support for test execution and logging: </a:t>
            </a:r>
          </a:p>
          <a:p>
            <a:pPr marL="342900" indent="-342900">
              <a:buFont typeface="Wingdings" panose="05000000000000000000" pitchFamily="2" charset="2"/>
              <a:buChar char="Ø"/>
            </a:pPr>
            <a:r>
              <a:rPr lang="en-US" sz="2000" i="0" cap="none" dirty="0" smtClean="0"/>
              <a:t>Test execution tools </a:t>
            </a:r>
          </a:p>
          <a:p>
            <a:pPr marL="342900" indent="-342900">
              <a:buFont typeface="Wingdings" panose="05000000000000000000" pitchFamily="2" charset="2"/>
              <a:buChar char="Ø"/>
            </a:pPr>
            <a:r>
              <a:rPr lang="en-GB" sz="2000" i="0" cap="none" dirty="0" smtClean="0"/>
              <a:t>Test harness/ unit test framework tools </a:t>
            </a:r>
          </a:p>
          <a:p>
            <a:pPr marL="342900" indent="-342900">
              <a:buFont typeface="Wingdings" panose="05000000000000000000" pitchFamily="2" charset="2"/>
              <a:buChar char="Ø"/>
            </a:pPr>
            <a:r>
              <a:rPr lang="en-US" sz="2000" i="0" cap="none" dirty="0" smtClean="0"/>
              <a:t>Test comparators </a:t>
            </a:r>
          </a:p>
          <a:p>
            <a:pPr marL="342900" indent="-342900">
              <a:buFont typeface="Wingdings" panose="05000000000000000000" pitchFamily="2" charset="2"/>
              <a:buChar char="Ø"/>
            </a:pPr>
            <a:r>
              <a:rPr lang="en-US" sz="2000" i="0" cap="none" dirty="0" smtClean="0"/>
              <a:t>Coverage measurement tools </a:t>
            </a:r>
          </a:p>
          <a:p>
            <a:pPr marL="342900" indent="-342900">
              <a:buFont typeface="Wingdings" panose="05000000000000000000" pitchFamily="2" charset="2"/>
              <a:buChar char="Ø"/>
            </a:pPr>
            <a:r>
              <a:rPr lang="en-US" sz="2000" i="0" cap="none" dirty="0" smtClean="0"/>
              <a:t>Security tools </a:t>
            </a:r>
          </a:p>
          <a:p>
            <a:pPr marL="342900" indent="-342900">
              <a:buFont typeface="Wingdings" panose="05000000000000000000" pitchFamily="2" charset="2"/>
              <a:buChar char="Ø"/>
            </a:pPr>
            <a:endParaRPr lang="en-US" sz="2000" i="0" cap="none" dirty="0" smtClean="0"/>
          </a:p>
          <a:p>
            <a:pPr marL="342900" indent="-342900">
              <a:buFont typeface="Wingdings" panose="05000000000000000000" pitchFamily="2" charset="2"/>
              <a:buChar char="Ø"/>
            </a:pPr>
            <a:endParaRPr lang="en-US" sz="2000" i="0" cap="none" dirty="0" smtClean="0"/>
          </a:p>
          <a:p>
            <a:r>
              <a:rPr lang="en-GB" sz="2000" i="0" u="sng" cap="none" dirty="0" smtClean="0"/>
              <a:t>5. Tools support for performance and monitoring: </a:t>
            </a:r>
          </a:p>
          <a:p>
            <a:pPr marL="342900" indent="-342900">
              <a:buFont typeface="Wingdings" panose="05000000000000000000" pitchFamily="2" charset="2"/>
              <a:buChar char="Ø"/>
            </a:pPr>
            <a:r>
              <a:rPr lang="en-US" sz="2000" i="0" cap="none" dirty="0"/>
              <a:t>Dynamic </a:t>
            </a:r>
            <a:r>
              <a:rPr lang="en-US" sz="2000" i="0" cap="none" dirty="0"/>
              <a:t>analysis tools </a:t>
            </a:r>
          </a:p>
          <a:p>
            <a:pPr marL="342900" indent="-342900">
              <a:buFont typeface="Wingdings" panose="05000000000000000000" pitchFamily="2" charset="2"/>
              <a:buChar char="Ø"/>
            </a:pPr>
            <a:r>
              <a:rPr lang="en-GB" sz="2000" i="0" cap="none" dirty="0"/>
              <a:t>Performance </a:t>
            </a:r>
            <a:r>
              <a:rPr lang="en-GB" sz="2000" i="0" cap="none" dirty="0"/>
              <a:t>testing, Load testing and stress-testing tools </a:t>
            </a:r>
          </a:p>
          <a:p>
            <a:pPr marL="342900" indent="-342900">
              <a:buFont typeface="Wingdings" panose="05000000000000000000" pitchFamily="2" charset="2"/>
              <a:buChar char="Ø"/>
            </a:pPr>
            <a:r>
              <a:rPr lang="en-US" sz="2000" i="0" cap="none" dirty="0"/>
              <a:t>Monitoring </a:t>
            </a:r>
            <a:r>
              <a:rPr lang="en-US" sz="2000" i="0" cap="none" dirty="0"/>
              <a:t>tools </a:t>
            </a:r>
          </a:p>
          <a:p>
            <a:endParaRPr lang="en-GB" sz="2000" i="0" cap="none" dirty="0"/>
          </a:p>
        </p:txBody>
      </p:sp>
      <p:sp>
        <p:nvSpPr>
          <p:cNvPr id="7" name="Title 1"/>
          <p:cNvSpPr txBox="1">
            <a:spLocks/>
          </p:cNvSpPr>
          <p:nvPr/>
        </p:nvSpPr>
        <p:spPr>
          <a:xfrm>
            <a:off x="381000" y="685800"/>
            <a:ext cx="10998200" cy="69818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l"/>
            <a:r>
              <a:rPr lang="en-GB" sz="3200" b="1" i="0" dirty="0" smtClean="0">
                <a:solidFill>
                  <a:schemeClr val="accent2">
                    <a:lumMod val="50000"/>
                  </a:schemeClr>
                </a:solidFill>
                <a:latin typeface="Bahnschrift" panose="020B0502040204020203" pitchFamily="34" charset="0"/>
              </a:rPr>
              <a:t>Types </a:t>
            </a:r>
            <a:r>
              <a:rPr lang="en-GB" sz="3200" b="1" i="0" dirty="0">
                <a:solidFill>
                  <a:schemeClr val="accent2">
                    <a:lumMod val="50000"/>
                  </a:schemeClr>
                </a:solidFill>
                <a:latin typeface="Bahnschrift" panose="020B0502040204020203" pitchFamily="34" charset="0"/>
              </a:rPr>
              <a:t>of test tools according to the test process </a:t>
            </a:r>
            <a:r>
              <a:rPr lang="en-GB" sz="3200" b="1" i="0" dirty="0" smtClean="0">
                <a:solidFill>
                  <a:schemeClr val="accent2">
                    <a:lumMod val="50000"/>
                  </a:schemeClr>
                </a:solidFill>
                <a:latin typeface="Bahnschrift" panose="020B0502040204020203" pitchFamily="34" charset="0"/>
              </a:rPr>
              <a:t>activities:</a:t>
            </a:r>
            <a:endParaRPr lang="en-US" sz="3200" b="1" i="0" dirty="0">
              <a:solidFill>
                <a:schemeClr val="accent2">
                  <a:lumMod val="50000"/>
                </a:schemeClr>
              </a:solidFill>
              <a:latin typeface="Bahnschrift" panose="020B0502040204020203" pitchFamily="34" charset="0"/>
            </a:endParaRPr>
          </a:p>
        </p:txBody>
      </p:sp>
      <p:sp>
        <p:nvSpPr>
          <p:cNvPr id="8" name="Left Arrow Callout 7"/>
          <p:cNvSpPr/>
          <p:nvPr/>
        </p:nvSpPr>
        <p:spPr>
          <a:xfrm>
            <a:off x="7632700" y="1513998"/>
            <a:ext cx="2755900" cy="1546702"/>
          </a:xfrm>
          <a:prstGeom prst="leftArrowCallout">
            <a:avLst>
              <a:gd name="adj1" fmla="val 25000"/>
              <a:gd name="adj2" fmla="val 25000"/>
              <a:gd name="adj3" fmla="val 25000"/>
              <a:gd name="adj4" fmla="val 69770"/>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smtClean="0"/>
              <a:t>Selenium</a:t>
            </a:r>
          </a:p>
          <a:p>
            <a:pPr marL="285750" indent="-285750">
              <a:buFont typeface="Arial" panose="020B0604020202020204" pitchFamily="34" charset="0"/>
              <a:buChar char="•"/>
            </a:pPr>
            <a:r>
              <a:rPr lang="en-GB" dirty="0" err="1" smtClean="0"/>
              <a:t>SoapUI</a:t>
            </a:r>
            <a:endParaRPr lang="en-GB" dirty="0" smtClean="0"/>
          </a:p>
          <a:p>
            <a:pPr marL="285750" indent="-285750">
              <a:buFont typeface="Arial" panose="020B0604020202020204" pitchFamily="34" charset="0"/>
              <a:buChar char="•"/>
            </a:pPr>
            <a:r>
              <a:rPr lang="en-GB" dirty="0" err="1" smtClean="0"/>
              <a:t>Badboy</a:t>
            </a:r>
            <a:endParaRPr lang="en-GB" dirty="0" smtClean="0"/>
          </a:p>
          <a:p>
            <a:pPr marL="285750" indent="-285750">
              <a:buFont typeface="Arial" panose="020B0604020202020204" pitchFamily="34" charset="0"/>
              <a:buChar char="•"/>
            </a:pPr>
            <a:r>
              <a:rPr lang="en-GB" dirty="0" err="1" smtClean="0"/>
              <a:t>vTest</a:t>
            </a:r>
            <a:endParaRPr lang="en-GB" dirty="0" smtClean="0"/>
          </a:p>
          <a:p>
            <a:pPr marL="285750" indent="-285750">
              <a:buFont typeface="Arial" panose="020B0604020202020204" pitchFamily="34" charset="0"/>
              <a:buChar char="•"/>
            </a:pPr>
            <a:r>
              <a:rPr lang="en-GB" dirty="0" err="1" smtClean="0"/>
              <a:t>SoapTest</a:t>
            </a:r>
            <a:endParaRPr lang="en-US" dirty="0"/>
          </a:p>
        </p:txBody>
      </p:sp>
      <p:sp>
        <p:nvSpPr>
          <p:cNvPr id="9" name="Left Arrow Callout 8"/>
          <p:cNvSpPr/>
          <p:nvPr/>
        </p:nvSpPr>
        <p:spPr>
          <a:xfrm>
            <a:off x="7861300" y="3679824"/>
            <a:ext cx="2527300" cy="1285875"/>
          </a:xfrm>
          <a:prstGeom prst="leftArrowCallout">
            <a:avLst>
              <a:gd name="adj1" fmla="val 25000"/>
              <a:gd name="adj2" fmla="val 25000"/>
              <a:gd name="adj3" fmla="val 25000"/>
              <a:gd name="adj4" fmla="val 69770"/>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err="1" smtClean="0"/>
              <a:t>LoadStorm</a:t>
            </a:r>
            <a:endParaRPr lang="en-GB" dirty="0" smtClean="0"/>
          </a:p>
          <a:p>
            <a:pPr marL="285750" indent="-285750">
              <a:buFont typeface="Arial" panose="020B0604020202020204" pitchFamily="34" charset="0"/>
              <a:buChar char="•"/>
            </a:pPr>
            <a:r>
              <a:rPr lang="en-GB" dirty="0" smtClean="0"/>
              <a:t>Forecast</a:t>
            </a:r>
          </a:p>
          <a:p>
            <a:pPr marL="285750" indent="-285750">
              <a:buFont typeface="Arial" panose="020B0604020202020204" pitchFamily="34" charset="0"/>
              <a:buChar char="•"/>
            </a:pPr>
            <a:r>
              <a:rPr lang="en-GB" dirty="0" err="1" smtClean="0"/>
              <a:t>vPerformer</a:t>
            </a:r>
            <a:endParaRPr lang="en-GB" dirty="0" smtClean="0"/>
          </a:p>
          <a:p>
            <a:pPr marL="285750" indent="-285750">
              <a:buFont typeface="Arial" panose="020B0604020202020204" pitchFamily="34" charset="0"/>
              <a:buChar char="•"/>
            </a:pPr>
            <a:r>
              <a:rPr lang="en-GB" dirty="0" err="1" smtClean="0"/>
              <a:t>NeoLoad</a:t>
            </a:r>
            <a:endParaRPr lang="en-US" dirty="0"/>
          </a:p>
        </p:txBody>
      </p:sp>
    </p:spTree>
    <p:extLst>
      <p:ext uri="{BB962C8B-B14F-4D97-AF65-F5344CB8AC3E}">
        <p14:creationId xmlns:p14="http://schemas.microsoft.com/office/powerpoint/2010/main" val="1012147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500"/>
            <a:ext cx="8596668" cy="533400"/>
          </a:xfrm>
        </p:spPr>
        <p:txBody>
          <a:bodyPr>
            <a:normAutofit fontScale="90000"/>
          </a:bodyPr>
          <a:lstStyle/>
          <a:p>
            <a:r>
              <a:rPr lang="en-US" sz="3200" b="1" dirty="0" smtClean="0"/>
              <a:t>STATIC ANALYSIS TOOLS </a:t>
            </a:r>
            <a:endParaRPr lang="en-US" sz="3200" dirty="0"/>
          </a:p>
        </p:txBody>
      </p:sp>
      <p:sp>
        <p:nvSpPr>
          <p:cNvPr id="3" name="Content Placeholder 2"/>
          <p:cNvSpPr>
            <a:spLocks noGrp="1"/>
          </p:cNvSpPr>
          <p:nvPr>
            <p:ph idx="1"/>
          </p:nvPr>
        </p:nvSpPr>
        <p:spPr>
          <a:xfrm>
            <a:off x="677334" y="914400"/>
            <a:ext cx="11044766" cy="5651499"/>
          </a:xfrm>
        </p:spPr>
        <p:txBody>
          <a:bodyPr>
            <a:noAutofit/>
          </a:bodyPr>
          <a:lstStyle/>
          <a:p>
            <a:pPr algn="just"/>
            <a:r>
              <a:rPr lang="en-GB" dirty="0"/>
              <a:t>an extension of compiler technology. </a:t>
            </a:r>
            <a:endParaRPr lang="en-GB" dirty="0" smtClean="0"/>
          </a:p>
          <a:p>
            <a:pPr algn="just"/>
            <a:r>
              <a:rPr lang="en-GB" dirty="0" smtClean="0"/>
              <a:t>used </a:t>
            </a:r>
            <a:r>
              <a:rPr lang="en-GB" dirty="0"/>
              <a:t>by developers as part of the development and component testing process. The key aspect is that the </a:t>
            </a:r>
            <a:r>
              <a:rPr lang="en-GB" dirty="0">
                <a:solidFill>
                  <a:schemeClr val="accent4">
                    <a:lumMod val="75000"/>
                  </a:schemeClr>
                </a:solidFill>
              </a:rPr>
              <a:t>code/artefact </a:t>
            </a:r>
            <a:r>
              <a:rPr lang="en-GB" dirty="0">
                <a:solidFill>
                  <a:schemeClr val="accent4">
                    <a:lumMod val="75000"/>
                  </a:schemeClr>
                </a:solidFill>
              </a:rPr>
              <a:t>is not </a:t>
            </a:r>
            <a:r>
              <a:rPr lang="en-GB" dirty="0">
                <a:solidFill>
                  <a:schemeClr val="accent4">
                    <a:lumMod val="75000"/>
                  </a:schemeClr>
                </a:solidFill>
              </a:rPr>
              <a:t>executed but </a:t>
            </a:r>
            <a:r>
              <a:rPr lang="en-GB" dirty="0">
                <a:solidFill>
                  <a:schemeClr val="accent4">
                    <a:lumMod val="75000"/>
                  </a:schemeClr>
                </a:solidFill>
              </a:rPr>
              <a:t>the tool itself is executed</a:t>
            </a:r>
            <a:r>
              <a:rPr lang="en-GB" dirty="0"/>
              <a:t>, and the source code we are interested in is the input data to the tool. </a:t>
            </a:r>
          </a:p>
          <a:p>
            <a:pPr algn="just"/>
            <a:r>
              <a:rPr lang="en-GB" dirty="0" smtClean="0"/>
              <a:t>Other </a:t>
            </a:r>
            <a:r>
              <a:rPr lang="en-GB" dirty="0"/>
              <a:t>than software code, static analysis can also be carried out on things like, </a:t>
            </a:r>
            <a:r>
              <a:rPr lang="en-GB" dirty="0">
                <a:solidFill>
                  <a:schemeClr val="accent4">
                    <a:lumMod val="75000"/>
                  </a:schemeClr>
                </a:solidFill>
              </a:rPr>
              <a:t>static analysis of requirements</a:t>
            </a:r>
            <a:r>
              <a:rPr lang="en-GB" dirty="0"/>
              <a:t> or static analysis of websites (for example, to assess for proper use of accessibility tags or the following of HTML standards). </a:t>
            </a:r>
          </a:p>
          <a:p>
            <a:pPr algn="just"/>
            <a:r>
              <a:rPr lang="en-GB" dirty="0" smtClean="0"/>
              <a:t>help </a:t>
            </a:r>
            <a:r>
              <a:rPr lang="en-GB" dirty="0"/>
              <a:t>the developers to </a:t>
            </a:r>
            <a:r>
              <a:rPr lang="en-GB" dirty="0" smtClean="0">
                <a:solidFill>
                  <a:schemeClr val="accent4">
                    <a:lumMod val="75000"/>
                  </a:schemeClr>
                </a:solidFill>
              </a:rPr>
              <a:t>understand the structure of the code </a:t>
            </a:r>
            <a:r>
              <a:rPr lang="en-GB" dirty="0" smtClean="0"/>
              <a:t>and </a:t>
            </a:r>
            <a:r>
              <a:rPr lang="en-GB" dirty="0"/>
              <a:t>can also be used </a:t>
            </a:r>
            <a:r>
              <a:rPr lang="en-GB" dirty="0">
                <a:solidFill>
                  <a:schemeClr val="accent4">
                    <a:lumMod val="75000"/>
                  </a:schemeClr>
                </a:solidFill>
              </a:rPr>
              <a:t>to enforce coding standards</a:t>
            </a:r>
            <a:r>
              <a:rPr lang="en-GB" dirty="0"/>
              <a:t>. </a:t>
            </a:r>
          </a:p>
          <a:p>
            <a:pPr marL="0" indent="0" algn="just">
              <a:buNone/>
            </a:pPr>
            <a:r>
              <a:rPr lang="en-GB" dirty="0"/>
              <a:t>Features or characteristics of static analysis tools are: </a:t>
            </a:r>
          </a:p>
          <a:p>
            <a:pPr algn="just"/>
            <a:r>
              <a:rPr lang="en-GB" dirty="0" smtClean="0"/>
              <a:t>To </a:t>
            </a:r>
            <a:r>
              <a:rPr lang="en-GB" dirty="0">
                <a:solidFill>
                  <a:schemeClr val="accent4">
                    <a:lumMod val="75000"/>
                  </a:schemeClr>
                </a:solidFill>
              </a:rPr>
              <a:t>calculate</a:t>
            </a:r>
            <a:r>
              <a:rPr lang="en-GB" dirty="0"/>
              <a:t> </a:t>
            </a:r>
            <a:r>
              <a:rPr lang="en-GB" dirty="0">
                <a:solidFill>
                  <a:schemeClr val="accent4">
                    <a:lumMod val="75000"/>
                  </a:schemeClr>
                </a:solidFill>
              </a:rPr>
              <a:t>metrics</a:t>
            </a:r>
            <a:r>
              <a:rPr lang="en-GB" dirty="0"/>
              <a:t> such as cyclomatic complexity or nesting levels (which can help to identify where more testing may be needed due to increased risk). </a:t>
            </a:r>
          </a:p>
          <a:p>
            <a:pPr algn="just"/>
            <a:r>
              <a:rPr lang="en-US" dirty="0" smtClean="0"/>
              <a:t>To </a:t>
            </a:r>
            <a:r>
              <a:rPr lang="en-US" dirty="0"/>
              <a:t>enforce </a:t>
            </a:r>
            <a:r>
              <a:rPr lang="en-US" dirty="0">
                <a:solidFill>
                  <a:schemeClr val="accent4">
                    <a:lumMod val="75000"/>
                  </a:schemeClr>
                </a:solidFill>
              </a:rPr>
              <a:t>coding</a:t>
            </a:r>
            <a:r>
              <a:rPr lang="en-US" dirty="0"/>
              <a:t> </a:t>
            </a:r>
            <a:r>
              <a:rPr lang="en-US" dirty="0">
                <a:solidFill>
                  <a:schemeClr val="accent4">
                    <a:lumMod val="75000"/>
                  </a:schemeClr>
                </a:solidFill>
              </a:rPr>
              <a:t>standards</a:t>
            </a:r>
            <a:r>
              <a:rPr lang="en-US" dirty="0"/>
              <a:t>. </a:t>
            </a:r>
          </a:p>
          <a:p>
            <a:pPr algn="just"/>
            <a:r>
              <a:rPr lang="en-GB" dirty="0" smtClean="0"/>
              <a:t>To analyse </a:t>
            </a:r>
            <a:r>
              <a:rPr lang="en-GB" dirty="0">
                <a:solidFill>
                  <a:schemeClr val="accent4">
                    <a:lumMod val="75000"/>
                  </a:schemeClr>
                </a:solidFill>
              </a:rPr>
              <a:t>structures</a:t>
            </a:r>
            <a:r>
              <a:rPr lang="en-GB" dirty="0"/>
              <a:t> and </a:t>
            </a:r>
            <a:r>
              <a:rPr lang="en-GB" dirty="0">
                <a:solidFill>
                  <a:schemeClr val="accent4">
                    <a:lumMod val="75000"/>
                  </a:schemeClr>
                </a:solidFill>
              </a:rPr>
              <a:t>dependencies</a:t>
            </a:r>
            <a:r>
              <a:rPr lang="en-GB" dirty="0"/>
              <a:t>. </a:t>
            </a:r>
          </a:p>
          <a:p>
            <a:pPr algn="just"/>
            <a:r>
              <a:rPr lang="en-US" dirty="0" smtClean="0"/>
              <a:t>Help </a:t>
            </a:r>
            <a:r>
              <a:rPr lang="en-US" dirty="0"/>
              <a:t>in </a:t>
            </a:r>
            <a:r>
              <a:rPr lang="en-US" dirty="0">
                <a:solidFill>
                  <a:schemeClr val="accent4">
                    <a:lumMod val="75000"/>
                  </a:schemeClr>
                </a:solidFill>
              </a:rPr>
              <a:t>code</a:t>
            </a:r>
            <a:r>
              <a:rPr lang="en-US" dirty="0"/>
              <a:t> </a:t>
            </a:r>
            <a:r>
              <a:rPr lang="en-US" dirty="0">
                <a:solidFill>
                  <a:schemeClr val="accent4">
                    <a:lumMod val="75000"/>
                  </a:schemeClr>
                </a:solidFill>
              </a:rPr>
              <a:t>understanding</a:t>
            </a:r>
            <a:r>
              <a:rPr lang="en-US" dirty="0"/>
              <a:t>. </a:t>
            </a:r>
          </a:p>
          <a:p>
            <a:pPr algn="just"/>
            <a:r>
              <a:rPr lang="en-GB" dirty="0" smtClean="0"/>
              <a:t>To </a:t>
            </a:r>
            <a:r>
              <a:rPr lang="en-GB" dirty="0"/>
              <a:t>identify anomalies or </a:t>
            </a:r>
            <a:r>
              <a:rPr lang="en-GB" dirty="0">
                <a:solidFill>
                  <a:schemeClr val="accent4">
                    <a:lumMod val="75000"/>
                  </a:schemeClr>
                </a:solidFill>
              </a:rPr>
              <a:t>defects</a:t>
            </a:r>
            <a:r>
              <a:rPr lang="en-GB" dirty="0"/>
              <a:t> </a:t>
            </a:r>
            <a:r>
              <a:rPr lang="en-GB" dirty="0">
                <a:solidFill>
                  <a:schemeClr val="accent4">
                    <a:lumMod val="75000"/>
                  </a:schemeClr>
                </a:solidFill>
              </a:rPr>
              <a:t>in the code</a:t>
            </a:r>
            <a:r>
              <a:rPr lang="en-GB" dirty="0"/>
              <a:t>. </a:t>
            </a:r>
          </a:p>
          <a:p>
            <a:pPr algn="just"/>
            <a:endParaRPr lang="en-US" dirty="0"/>
          </a:p>
        </p:txBody>
      </p:sp>
    </p:spTree>
    <p:extLst>
      <p:ext uri="{BB962C8B-B14F-4D97-AF65-F5344CB8AC3E}">
        <p14:creationId xmlns:p14="http://schemas.microsoft.com/office/powerpoint/2010/main" val="147655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500"/>
            <a:ext cx="8596668" cy="533400"/>
          </a:xfrm>
        </p:spPr>
        <p:txBody>
          <a:bodyPr>
            <a:normAutofit fontScale="90000"/>
          </a:bodyPr>
          <a:lstStyle/>
          <a:p>
            <a:r>
              <a:rPr lang="en-US" sz="3200" b="1" dirty="0" smtClean="0"/>
              <a:t>TEST MANAGEMENT TOOLS</a:t>
            </a:r>
            <a:endParaRPr lang="en-US" sz="3200" dirty="0"/>
          </a:p>
        </p:txBody>
      </p:sp>
      <p:sp>
        <p:nvSpPr>
          <p:cNvPr id="3" name="Content Placeholder 2"/>
          <p:cNvSpPr>
            <a:spLocks noGrp="1"/>
          </p:cNvSpPr>
          <p:nvPr>
            <p:ph idx="1"/>
          </p:nvPr>
        </p:nvSpPr>
        <p:spPr>
          <a:xfrm>
            <a:off x="677334" y="927100"/>
            <a:ext cx="11044766" cy="5651499"/>
          </a:xfrm>
        </p:spPr>
        <p:txBody>
          <a:bodyPr>
            <a:noAutofit/>
          </a:bodyPr>
          <a:lstStyle/>
          <a:p>
            <a:pPr algn="just"/>
            <a:r>
              <a:rPr lang="en-GB" dirty="0" smtClean="0"/>
              <a:t>To </a:t>
            </a:r>
            <a:r>
              <a:rPr lang="en-GB" dirty="0"/>
              <a:t>manage the tests </a:t>
            </a:r>
            <a:r>
              <a:rPr lang="en-GB" dirty="0" smtClean="0"/>
              <a:t>(keeping </a:t>
            </a:r>
            <a:r>
              <a:rPr lang="en-GB" dirty="0"/>
              <a:t>track of the same kind of </a:t>
            </a:r>
            <a:r>
              <a:rPr lang="en-GB" dirty="0">
                <a:solidFill>
                  <a:schemeClr val="accent4">
                    <a:lumMod val="75000"/>
                  </a:schemeClr>
                </a:solidFill>
              </a:rPr>
              <a:t>data</a:t>
            </a:r>
            <a:r>
              <a:rPr lang="en-GB" dirty="0"/>
              <a:t> for a given set of tests, knowing which tests need to </a:t>
            </a:r>
            <a:r>
              <a:rPr lang="en-GB" dirty="0">
                <a:solidFill>
                  <a:schemeClr val="accent4">
                    <a:lumMod val="75000"/>
                  </a:schemeClr>
                </a:solidFill>
              </a:rPr>
              <a:t>run</a:t>
            </a:r>
            <a:r>
              <a:rPr lang="en-GB" dirty="0"/>
              <a:t> in a common environment, number of </a:t>
            </a:r>
            <a:r>
              <a:rPr lang="en-GB" dirty="0">
                <a:solidFill>
                  <a:schemeClr val="accent4">
                    <a:lumMod val="75000"/>
                  </a:schemeClr>
                </a:solidFill>
              </a:rPr>
              <a:t>tests</a:t>
            </a:r>
            <a:r>
              <a:rPr lang="en-GB" dirty="0"/>
              <a:t> </a:t>
            </a:r>
            <a:r>
              <a:rPr lang="en-GB" dirty="0">
                <a:solidFill>
                  <a:schemeClr val="accent4">
                    <a:lumMod val="75000"/>
                  </a:schemeClr>
                </a:solidFill>
              </a:rPr>
              <a:t>planned</a:t>
            </a:r>
            <a:r>
              <a:rPr lang="en-GB" dirty="0"/>
              <a:t>, </a:t>
            </a:r>
            <a:r>
              <a:rPr lang="en-GB" dirty="0">
                <a:solidFill>
                  <a:schemeClr val="accent4">
                    <a:lumMod val="75000"/>
                  </a:schemeClr>
                </a:solidFill>
              </a:rPr>
              <a:t>written, run, passed or failed</a:t>
            </a:r>
            <a:r>
              <a:rPr lang="en-GB" dirty="0"/>
              <a:t>); </a:t>
            </a:r>
          </a:p>
          <a:p>
            <a:pPr algn="just"/>
            <a:r>
              <a:rPr lang="en-GB" dirty="0" smtClean="0">
                <a:solidFill>
                  <a:schemeClr val="accent4">
                    <a:lumMod val="75000"/>
                  </a:schemeClr>
                </a:solidFill>
              </a:rPr>
              <a:t>Scheduling</a:t>
            </a:r>
            <a:r>
              <a:rPr lang="en-GB" dirty="0" smtClean="0"/>
              <a:t> </a:t>
            </a:r>
            <a:r>
              <a:rPr lang="en-GB" dirty="0"/>
              <a:t>of tests to be executed (manually or by a test execution tool); </a:t>
            </a:r>
          </a:p>
          <a:p>
            <a:pPr algn="just"/>
            <a:r>
              <a:rPr lang="en-GB" dirty="0" smtClean="0">
                <a:solidFill>
                  <a:schemeClr val="accent4">
                    <a:lumMod val="75000"/>
                  </a:schemeClr>
                </a:solidFill>
              </a:rPr>
              <a:t>Managing</a:t>
            </a:r>
            <a:r>
              <a:rPr lang="en-GB" dirty="0" smtClean="0"/>
              <a:t> </a:t>
            </a:r>
            <a:r>
              <a:rPr lang="en-GB" dirty="0"/>
              <a:t>the testing activities (time spent in test </a:t>
            </a:r>
            <a:r>
              <a:rPr lang="en-GB" dirty="0" smtClean="0"/>
              <a:t>design/execution</a:t>
            </a:r>
            <a:r>
              <a:rPr lang="en-GB" dirty="0"/>
              <a:t>, whether we are on schedule or on budget); </a:t>
            </a:r>
          </a:p>
          <a:p>
            <a:pPr algn="just"/>
            <a:r>
              <a:rPr lang="en-GB" dirty="0" smtClean="0">
                <a:solidFill>
                  <a:schemeClr val="accent4">
                    <a:lumMod val="75000"/>
                  </a:schemeClr>
                </a:solidFill>
              </a:rPr>
              <a:t>Interfaces </a:t>
            </a:r>
            <a:r>
              <a:rPr lang="en-GB" dirty="0">
                <a:solidFill>
                  <a:schemeClr val="accent4">
                    <a:lumMod val="75000"/>
                  </a:schemeClr>
                </a:solidFill>
              </a:rPr>
              <a:t>to other tools</a:t>
            </a:r>
            <a:r>
              <a:rPr lang="en-GB" dirty="0"/>
              <a:t>, such as: </a:t>
            </a:r>
          </a:p>
          <a:p>
            <a:pPr marL="457200" lvl="1" indent="0" algn="just">
              <a:buNone/>
            </a:pPr>
            <a:r>
              <a:rPr lang="en-GB" dirty="0" smtClean="0">
                <a:solidFill>
                  <a:schemeClr val="accent2"/>
                </a:solidFill>
                <a:sym typeface="Wingdings" panose="05000000000000000000" pitchFamily="2" charset="2"/>
              </a:rPr>
              <a:t></a:t>
            </a:r>
            <a:r>
              <a:rPr lang="en-GB" dirty="0" smtClean="0">
                <a:sym typeface="Wingdings" panose="05000000000000000000" pitchFamily="2" charset="2"/>
              </a:rPr>
              <a:t> </a:t>
            </a:r>
            <a:r>
              <a:rPr lang="en-GB" dirty="0" smtClean="0"/>
              <a:t>test </a:t>
            </a:r>
            <a:r>
              <a:rPr lang="en-GB" dirty="0"/>
              <a:t>execution tools (test running tools); </a:t>
            </a:r>
            <a:r>
              <a:rPr lang="en-GB" dirty="0" smtClean="0"/>
              <a:t>			</a:t>
            </a:r>
            <a:r>
              <a:rPr lang="en-GB" dirty="0">
                <a:solidFill>
                  <a:schemeClr val="accent2"/>
                </a:solidFill>
                <a:sym typeface="Wingdings" panose="05000000000000000000" pitchFamily="2" charset="2"/>
              </a:rPr>
              <a:t>  </a:t>
            </a:r>
            <a:r>
              <a:rPr lang="en-US" dirty="0" smtClean="0"/>
              <a:t>incident </a:t>
            </a:r>
            <a:r>
              <a:rPr lang="en-US" dirty="0"/>
              <a:t>management tools; </a:t>
            </a:r>
          </a:p>
          <a:p>
            <a:pPr marL="457200" lvl="1" indent="0" algn="just">
              <a:buNone/>
            </a:pPr>
            <a:r>
              <a:rPr lang="en-GB" dirty="0">
                <a:solidFill>
                  <a:schemeClr val="accent2"/>
                </a:solidFill>
                <a:sym typeface="Wingdings" panose="05000000000000000000" pitchFamily="2" charset="2"/>
              </a:rPr>
              <a:t> </a:t>
            </a:r>
            <a:r>
              <a:rPr lang="en-US" dirty="0" smtClean="0"/>
              <a:t>requirement </a:t>
            </a:r>
            <a:r>
              <a:rPr lang="en-US" dirty="0"/>
              <a:t>management tools; </a:t>
            </a:r>
            <a:r>
              <a:rPr lang="en-US" dirty="0" smtClean="0"/>
              <a:t>				</a:t>
            </a:r>
            <a:r>
              <a:rPr lang="en-GB" dirty="0">
                <a:solidFill>
                  <a:schemeClr val="accent2"/>
                </a:solidFill>
                <a:sym typeface="Wingdings" panose="05000000000000000000" pitchFamily="2" charset="2"/>
              </a:rPr>
              <a:t>  </a:t>
            </a:r>
            <a:r>
              <a:rPr lang="en-US" dirty="0" smtClean="0"/>
              <a:t>configuration </a:t>
            </a:r>
            <a:r>
              <a:rPr lang="en-US" dirty="0"/>
              <a:t>management tools; </a:t>
            </a:r>
          </a:p>
          <a:p>
            <a:pPr algn="just"/>
            <a:r>
              <a:rPr lang="en-GB" dirty="0" smtClean="0">
                <a:solidFill>
                  <a:schemeClr val="accent4">
                    <a:lumMod val="75000"/>
                  </a:schemeClr>
                </a:solidFill>
              </a:rPr>
              <a:t>Traceability</a:t>
            </a:r>
            <a:r>
              <a:rPr lang="en-GB" dirty="0" smtClean="0"/>
              <a:t> </a:t>
            </a:r>
            <a:r>
              <a:rPr lang="en-GB" dirty="0"/>
              <a:t>of tests, test results and defects to requirements or other sources; </a:t>
            </a:r>
          </a:p>
          <a:p>
            <a:pPr algn="just"/>
            <a:r>
              <a:rPr lang="en-GB" dirty="0" smtClean="0"/>
              <a:t>To </a:t>
            </a:r>
            <a:r>
              <a:rPr lang="en-GB" dirty="0">
                <a:solidFill>
                  <a:schemeClr val="accent4">
                    <a:lumMod val="75000"/>
                  </a:schemeClr>
                </a:solidFill>
              </a:rPr>
              <a:t>log</a:t>
            </a:r>
            <a:r>
              <a:rPr lang="en-GB" dirty="0"/>
              <a:t> the test results (note that the test management tool does not run tests but could summarize results from test execution tools that the test management tool interfaces with); </a:t>
            </a:r>
          </a:p>
          <a:p>
            <a:pPr algn="just"/>
            <a:r>
              <a:rPr lang="en-GB" dirty="0" smtClean="0"/>
              <a:t>To </a:t>
            </a:r>
            <a:r>
              <a:rPr lang="en-GB" dirty="0">
                <a:solidFill>
                  <a:schemeClr val="accent4">
                    <a:lumMod val="75000"/>
                  </a:schemeClr>
                </a:solidFill>
              </a:rPr>
              <a:t>prepare</a:t>
            </a:r>
            <a:r>
              <a:rPr lang="en-GB" dirty="0"/>
              <a:t> progress reports based on metrics (quantitative analysis), such as: </a:t>
            </a:r>
          </a:p>
          <a:p>
            <a:pPr lvl="1" algn="just">
              <a:buFont typeface="Wingdings" panose="05000000000000000000" pitchFamily="2" charset="2"/>
              <a:buChar char="l"/>
            </a:pPr>
            <a:r>
              <a:rPr lang="en-GB" dirty="0" smtClean="0"/>
              <a:t>tests </a:t>
            </a:r>
            <a:r>
              <a:rPr lang="en-GB" dirty="0"/>
              <a:t>run and tests passed; </a:t>
            </a:r>
          </a:p>
          <a:p>
            <a:pPr lvl="1" algn="just">
              <a:buFont typeface="Wingdings" panose="05000000000000000000" pitchFamily="2" charset="2"/>
              <a:buChar char="l"/>
            </a:pPr>
            <a:r>
              <a:rPr lang="en-GB" dirty="0" smtClean="0"/>
              <a:t>incidents </a:t>
            </a:r>
            <a:r>
              <a:rPr lang="en-GB" dirty="0"/>
              <a:t>raised, defects fixed and outstanding. </a:t>
            </a:r>
          </a:p>
          <a:p>
            <a:pPr algn="just"/>
            <a:r>
              <a:rPr lang="en-GB" dirty="0"/>
              <a:t>Test management tools help to </a:t>
            </a:r>
            <a:r>
              <a:rPr lang="en-GB" dirty="0">
                <a:solidFill>
                  <a:schemeClr val="accent4">
                    <a:lumMod val="75000"/>
                  </a:schemeClr>
                </a:solidFill>
              </a:rPr>
              <a:t>collect, organize and communicate information </a:t>
            </a:r>
            <a:r>
              <a:rPr lang="en-GB" dirty="0"/>
              <a:t>about the testing on a project. </a:t>
            </a:r>
            <a:endParaRPr lang="en-US" dirty="0"/>
          </a:p>
        </p:txBody>
      </p:sp>
    </p:spTree>
    <p:extLst>
      <p:ext uri="{BB962C8B-B14F-4D97-AF65-F5344CB8AC3E}">
        <p14:creationId xmlns:p14="http://schemas.microsoft.com/office/powerpoint/2010/main" val="3350743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500"/>
            <a:ext cx="8596668" cy="533400"/>
          </a:xfrm>
        </p:spPr>
        <p:txBody>
          <a:bodyPr>
            <a:normAutofit fontScale="90000"/>
          </a:bodyPr>
          <a:lstStyle/>
          <a:p>
            <a:r>
              <a:rPr lang="en-US" sz="3200" b="1" dirty="0" smtClean="0"/>
              <a:t>CONFIGURATION MANAGEMENT TOOLS</a:t>
            </a:r>
            <a:endParaRPr lang="en-US" sz="3200" dirty="0"/>
          </a:p>
        </p:txBody>
      </p:sp>
      <p:sp>
        <p:nvSpPr>
          <p:cNvPr id="3" name="Content Placeholder 2"/>
          <p:cNvSpPr>
            <a:spLocks noGrp="1"/>
          </p:cNvSpPr>
          <p:nvPr>
            <p:ph idx="1"/>
          </p:nvPr>
        </p:nvSpPr>
        <p:spPr>
          <a:xfrm>
            <a:off x="677334" y="927100"/>
            <a:ext cx="11044766" cy="5651499"/>
          </a:xfrm>
        </p:spPr>
        <p:txBody>
          <a:bodyPr>
            <a:noAutofit/>
          </a:bodyPr>
          <a:lstStyle/>
          <a:p>
            <a:pPr algn="just"/>
            <a:r>
              <a:rPr lang="en-GB" sz="2000" dirty="0"/>
              <a:t>Configuration management tools are not strictly testing tools either, but good configuration management is critical </a:t>
            </a:r>
            <a:r>
              <a:rPr lang="en-GB" sz="2000" dirty="0">
                <a:solidFill>
                  <a:schemeClr val="accent4">
                    <a:lumMod val="75000"/>
                  </a:schemeClr>
                </a:solidFill>
              </a:rPr>
              <a:t>for controlled testing</a:t>
            </a:r>
            <a:r>
              <a:rPr lang="en-GB" sz="2000" dirty="0"/>
              <a:t>. </a:t>
            </a:r>
            <a:endParaRPr lang="en-GB" sz="2000" dirty="0" smtClean="0"/>
          </a:p>
          <a:p>
            <a:pPr algn="just"/>
            <a:r>
              <a:rPr lang="en-GB" sz="2000" dirty="0" smtClean="0"/>
              <a:t>It </a:t>
            </a:r>
            <a:r>
              <a:rPr lang="en-GB" sz="2000" dirty="0"/>
              <a:t>is possible to perform configuration management activities without using the tools, but </a:t>
            </a:r>
            <a:r>
              <a:rPr lang="en-GB" sz="2000" dirty="0">
                <a:solidFill>
                  <a:schemeClr val="accent4">
                    <a:lumMod val="75000"/>
                  </a:schemeClr>
                </a:solidFill>
              </a:rPr>
              <a:t>the tools make it a lot easier, especially in complex environments</a:t>
            </a:r>
            <a:r>
              <a:rPr lang="en-GB" sz="2000" dirty="0"/>
              <a:t>. </a:t>
            </a:r>
            <a:endParaRPr lang="en-GB" sz="2000" dirty="0" smtClean="0"/>
          </a:p>
          <a:p>
            <a:pPr algn="just"/>
            <a:r>
              <a:rPr lang="en-GB" sz="2000" dirty="0" smtClean="0"/>
              <a:t>Testware </a:t>
            </a:r>
            <a:r>
              <a:rPr lang="en-GB" sz="2000" dirty="0"/>
              <a:t>needs to be under configuration management and the same tool may be able to be used for testware as well as for software items. </a:t>
            </a:r>
            <a:endParaRPr lang="en-GB" sz="2000" dirty="0" smtClean="0"/>
          </a:p>
          <a:p>
            <a:pPr algn="just"/>
            <a:r>
              <a:rPr lang="en-GB" sz="2000" dirty="0" smtClean="0"/>
              <a:t>Features </a:t>
            </a:r>
            <a:r>
              <a:rPr lang="en-GB" sz="2000" dirty="0"/>
              <a:t>or characteristics of configuration management tools are</a:t>
            </a:r>
            <a:r>
              <a:rPr lang="en-GB" sz="2000" dirty="0" smtClean="0"/>
              <a:t>:</a:t>
            </a:r>
            <a:endParaRPr lang="en-US" sz="2000" dirty="0"/>
          </a:p>
          <a:p>
            <a:pPr lvl="1"/>
            <a:r>
              <a:rPr lang="en-GB" sz="1800" dirty="0" smtClean="0"/>
              <a:t>To </a:t>
            </a:r>
            <a:r>
              <a:rPr lang="en-GB" sz="1800" dirty="0">
                <a:solidFill>
                  <a:schemeClr val="accent4">
                    <a:lumMod val="75000"/>
                  </a:schemeClr>
                </a:solidFill>
              </a:rPr>
              <a:t>store information about versions </a:t>
            </a:r>
            <a:r>
              <a:rPr lang="en-GB" sz="1800" dirty="0"/>
              <a:t>and builds of the software and testware. </a:t>
            </a:r>
          </a:p>
          <a:p>
            <a:pPr lvl="1"/>
            <a:r>
              <a:rPr lang="en-GB" sz="1800" dirty="0">
                <a:solidFill>
                  <a:schemeClr val="accent4">
                    <a:lumMod val="75000"/>
                  </a:schemeClr>
                </a:solidFill>
              </a:rPr>
              <a:t>Traceability</a:t>
            </a:r>
            <a:r>
              <a:rPr lang="en-GB" sz="1800" dirty="0" smtClean="0"/>
              <a:t> </a:t>
            </a:r>
            <a:r>
              <a:rPr lang="en-GB" sz="1800" dirty="0"/>
              <a:t>between software and testware and different versions or variants. </a:t>
            </a:r>
          </a:p>
          <a:p>
            <a:pPr lvl="1"/>
            <a:r>
              <a:rPr lang="en-GB" sz="1800" dirty="0" smtClean="0"/>
              <a:t>To </a:t>
            </a:r>
            <a:r>
              <a:rPr lang="en-GB" sz="1800" dirty="0"/>
              <a:t>keep </a:t>
            </a:r>
            <a:r>
              <a:rPr lang="en-GB" sz="1800" dirty="0">
                <a:solidFill>
                  <a:schemeClr val="accent4">
                    <a:lumMod val="75000"/>
                  </a:schemeClr>
                </a:solidFill>
              </a:rPr>
              <a:t>track</a:t>
            </a:r>
            <a:r>
              <a:rPr lang="en-GB" sz="1800" dirty="0"/>
              <a:t> of which versions belong with which configurations (e.g. operating systems, libraries, browsers). </a:t>
            </a:r>
          </a:p>
          <a:p>
            <a:pPr lvl="1"/>
            <a:r>
              <a:rPr lang="en-GB" sz="1800" dirty="0" smtClean="0"/>
              <a:t>To </a:t>
            </a:r>
            <a:r>
              <a:rPr lang="en-GB" sz="1800" dirty="0">
                <a:solidFill>
                  <a:schemeClr val="accent4">
                    <a:lumMod val="75000"/>
                  </a:schemeClr>
                </a:solidFill>
              </a:rPr>
              <a:t>build</a:t>
            </a:r>
            <a:r>
              <a:rPr lang="en-GB" sz="1800" dirty="0"/>
              <a:t> and </a:t>
            </a:r>
            <a:r>
              <a:rPr lang="en-GB" sz="1800" dirty="0">
                <a:solidFill>
                  <a:schemeClr val="accent4">
                    <a:lumMod val="75000"/>
                  </a:schemeClr>
                </a:solidFill>
              </a:rPr>
              <a:t>release</a:t>
            </a:r>
            <a:r>
              <a:rPr lang="en-GB" sz="1800" dirty="0"/>
              <a:t> management. </a:t>
            </a:r>
          </a:p>
          <a:p>
            <a:pPr lvl="1"/>
            <a:r>
              <a:rPr lang="en-GB" sz="1800" dirty="0">
                <a:solidFill>
                  <a:schemeClr val="accent4">
                    <a:lumMod val="75000"/>
                  </a:schemeClr>
                </a:solidFill>
              </a:rPr>
              <a:t>Baselining</a:t>
            </a:r>
            <a:r>
              <a:rPr lang="en-GB" sz="1800" dirty="0" smtClean="0"/>
              <a:t> </a:t>
            </a:r>
            <a:r>
              <a:rPr lang="en-GB" sz="1800" dirty="0"/>
              <a:t>(e.g. all the configuration items that make up a specific release). </a:t>
            </a:r>
          </a:p>
          <a:p>
            <a:pPr lvl="1"/>
            <a:r>
              <a:rPr lang="en-GB" sz="1800" dirty="0">
                <a:solidFill>
                  <a:schemeClr val="accent4">
                    <a:lumMod val="75000"/>
                  </a:schemeClr>
                </a:solidFill>
              </a:rPr>
              <a:t>Access</a:t>
            </a:r>
            <a:r>
              <a:rPr lang="en-GB" sz="1800" dirty="0" smtClean="0"/>
              <a:t> </a:t>
            </a:r>
            <a:r>
              <a:rPr lang="en-GB" sz="1800" dirty="0">
                <a:solidFill>
                  <a:schemeClr val="accent4">
                    <a:lumMod val="75000"/>
                  </a:schemeClr>
                </a:solidFill>
              </a:rPr>
              <a:t>control</a:t>
            </a:r>
            <a:r>
              <a:rPr lang="en-GB" sz="1800" dirty="0"/>
              <a:t> (checking in and out). </a:t>
            </a:r>
          </a:p>
          <a:p>
            <a:pPr algn="just"/>
            <a:endParaRPr lang="en-US" sz="2000" dirty="0"/>
          </a:p>
        </p:txBody>
      </p:sp>
    </p:spTree>
    <p:extLst>
      <p:ext uri="{BB962C8B-B14F-4D97-AF65-F5344CB8AC3E}">
        <p14:creationId xmlns:p14="http://schemas.microsoft.com/office/powerpoint/2010/main" val="2513661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500"/>
            <a:ext cx="8596668" cy="533400"/>
          </a:xfrm>
        </p:spPr>
        <p:txBody>
          <a:bodyPr>
            <a:normAutofit fontScale="90000"/>
          </a:bodyPr>
          <a:lstStyle/>
          <a:p>
            <a:r>
              <a:rPr lang="en-US" sz="3200" b="1" dirty="0" smtClean="0"/>
              <a:t>INCIDENT MANAGEMENT TOOLS</a:t>
            </a:r>
            <a:endParaRPr lang="en-US" sz="3200" dirty="0"/>
          </a:p>
        </p:txBody>
      </p:sp>
      <p:sp>
        <p:nvSpPr>
          <p:cNvPr id="3" name="Content Placeholder 2"/>
          <p:cNvSpPr>
            <a:spLocks noGrp="1"/>
          </p:cNvSpPr>
          <p:nvPr>
            <p:ph idx="1"/>
          </p:nvPr>
        </p:nvSpPr>
        <p:spPr>
          <a:xfrm>
            <a:off x="677334" y="965200"/>
            <a:ext cx="11362266" cy="5651499"/>
          </a:xfrm>
        </p:spPr>
        <p:txBody>
          <a:bodyPr>
            <a:noAutofit/>
          </a:bodyPr>
          <a:lstStyle/>
          <a:p>
            <a:pPr algn="just"/>
            <a:r>
              <a:rPr lang="en-GB" sz="2000" dirty="0" err="1"/>
              <a:t>a</a:t>
            </a:r>
            <a:r>
              <a:rPr lang="en-GB" sz="2000" dirty="0" err="1" smtClean="0"/>
              <a:t>.k.a</a:t>
            </a:r>
            <a:r>
              <a:rPr lang="en-GB" sz="2000" dirty="0" smtClean="0"/>
              <a:t> </a:t>
            </a:r>
            <a:r>
              <a:rPr lang="en-GB" sz="2000" dirty="0"/>
              <a:t>defect-tracking tool, </a:t>
            </a:r>
            <a:r>
              <a:rPr lang="en-GB" sz="2000" dirty="0" smtClean="0"/>
              <a:t>defect-management </a:t>
            </a:r>
            <a:r>
              <a:rPr lang="en-GB" sz="2000" dirty="0"/>
              <a:t>tool</a:t>
            </a:r>
            <a:r>
              <a:rPr lang="en-GB" sz="2000" dirty="0" smtClean="0"/>
              <a:t>, </a:t>
            </a:r>
            <a:r>
              <a:rPr lang="en-GB" sz="2000" dirty="0"/>
              <a:t>bug-tracking </a:t>
            </a:r>
            <a:r>
              <a:rPr lang="en-GB" sz="2000" dirty="0" smtClean="0"/>
              <a:t>tool, bug-management </a:t>
            </a:r>
            <a:r>
              <a:rPr lang="en-GB" sz="2000" dirty="0"/>
              <a:t>tool. </a:t>
            </a:r>
            <a:endParaRPr lang="en-GB" sz="2000" dirty="0" smtClean="0"/>
          </a:p>
          <a:p>
            <a:pPr algn="just"/>
            <a:r>
              <a:rPr lang="en-GB" sz="2000" dirty="0" smtClean="0"/>
              <a:t>Also </a:t>
            </a:r>
            <a:r>
              <a:rPr lang="en-GB" sz="2000" dirty="0"/>
              <a:t>what is normally </a:t>
            </a:r>
            <a:r>
              <a:rPr lang="en-GB" sz="2000" dirty="0">
                <a:solidFill>
                  <a:schemeClr val="accent4">
                    <a:lumMod val="75000"/>
                  </a:schemeClr>
                </a:solidFill>
              </a:rPr>
              <a:t>recorded is information about the failure </a:t>
            </a:r>
            <a:r>
              <a:rPr lang="en-GB" sz="2000" dirty="0"/>
              <a:t>(not the defect) that was </a:t>
            </a:r>
            <a:r>
              <a:rPr lang="en-GB" sz="2000" dirty="0">
                <a:solidFill>
                  <a:schemeClr val="accent4">
                    <a:lumMod val="75000"/>
                  </a:schemeClr>
                </a:solidFill>
              </a:rPr>
              <a:t>generated at the time of testing </a:t>
            </a:r>
            <a:r>
              <a:rPr lang="en-GB" sz="2000" dirty="0"/>
              <a:t>and the information about the defect that caused that failure would come to light when someone (e.g. a developer) begins to look into the failure. </a:t>
            </a:r>
          </a:p>
          <a:p>
            <a:pPr algn="just"/>
            <a:r>
              <a:rPr lang="en-GB" sz="2000" dirty="0"/>
              <a:t>Incident reports </a:t>
            </a:r>
            <a:r>
              <a:rPr lang="en-GB" sz="2000" dirty="0">
                <a:solidFill>
                  <a:schemeClr val="accent4">
                    <a:lumMod val="75000"/>
                  </a:schemeClr>
                </a:solidFill>
              </a:rPr>
              <a:t>undergo a number of stages </a:t>
            </a:r>
            <a:r>
              <a:rPr lang="en-GB" sz="2000" dirty="0"/>
              <a:t>from initial identification and recording of the details, through analysis, classification, assignment for fixing, fixed, re-tested and closed. </a:t>
            </a:r>
            <a:endParaRPr lang="en-GB" sz="2000" dirty="0" smtClean="0"/>
          </a:p>
          <a:p>
            <a:pPr algn="just"/>
            <a:r>
              <a:rPr lang="en-GB" sz="2000" dirty="0" smtClean="0"/>
              <a:t>Features </a:t>
            </a:r>
            <a:r>
              <a:rPr lang="en-GB" sz="2000" dirty="0"/>
              <a:t>or characteristics of incident management tools are: </a:t>
            </a:r>
          </a:p>
          <a:p>
            <a:pPr lvl="1" algn="just"/>
            <a:r>
              <a:rPr lang="en-GB" sz="1800" dirty="0" smtClean="0"/>
              <a:t>To </a:t>
            </a:r>
            <a:r>
              <a:rPr lang="en-GB" sz="1800" dirty="0">
                <a:solidFill>
                  <a:schemeClr val="accent4">
                    <a:lumMod val="75000"/>
                  </a:schemeClr>
                </a:solidFill>
              </a:rPr>
              <a:t>store the information </a:t>
            </a:r>
            <a:r>
              <a:rPr lang="en-GB" sz="1800" dirty="0"/>
              <a:t>about the attributes of incidents (e.g. severity). </a:t>
            </a:r>
          </a:p>
          <a:p>
            <a:pPr lvl="1" algn="just"/>
            <a:r>
              <a:rPr lang="en-GB" sz="1800" dirty="0" smtClean="0"/>
              <a:t>To </a:t>
            </a:r>
            <a:r>
              <a:rPr lang="en-GB" sz="1800" dirty="0"/>
              <a:t>store </a:t>
            </a:r>
            <a:r>
              <a:rPr lang="en-GB" sz="1800" dirty="0">
                <a:solidFill>
                  <a:schemeClr val="accent4">
                    <a:lumMod val="75000"/>
                  </a:schemeClr>
                </a:solidFill>
              </a:rPr>
              <a:t>attachments</a:t>
            </a:r>
            <a:r>
              <a:rPr lang="en-GB" sz="1800" dirty="0"/>
              <a:t> (e.g. a screen shot). </a:t>
            </a:r>
          </a:p>
          <a:p>
            <a:pPr lvl="1" algn="just"/>
            <a:r>
              <a:rPr lang="en-US" sz="1800" dirty="0" smtClean="0"/>
              <a:t>To </a:t>
            </a:r>
            <a:r>
              <a:rPr lang="en-US" sz="1800" dirty="0">
                <a:solidFill>
                  <a:schemeClr val="accent4">
                    <a:lumMod val="75000"/>
                  </a:schemeClr>
                </a:solidFill>
              </a:rPr>
              <a:t>prioritize</a:t>
            </a:r>
            <a:r>
              <a:rPr lang="en-US" sz="1800" dirty="0"/>
              <a:t> incidents. </a:t>
            </a:r>
          </a:p>
          <a:p>
            <a:pPr lvl="1" algn="just"/>
            <a:r>
              <a:rPr lang="en-GB" sz="1800" dirty="0" smtClean="0"/>
              <a:t>To </a:t>
            </a:r>
            <a:r>
              <a:rPr lang="en-GB" sz="1800" dirty="0"/>
              <a:t>assign </a:t>
            </a:r>
            <a:r>
              <a:rPr lang="en-GB" sz="1800" dirty="0">
                <a:solidFill>
                  <a:schemeClr val="accent4">
                    <a:lumMod val="75000"/>
                  </a:schemeClr>
                </a:solidFill>
              </a:rPr>
              <a:t>actions</a:t>
            </a:r>
            <a:r>
              <a:rPr lang="en-GB" sz="1800" dirty="0"/>
              <a:t> </a:t>
            </a:r>
            <a:r>
              <a:rPr lang="en-GB" sz="1800" dirty="0">
                <a:solidFill>
                  <a:schemeClr val="accent4">
                    <a:lumMod val="75000"/>
                  </a:schemeClr>
                </a:solidFill>
              </a:rPr>
              <a:t>to</a:t>
            </a:r>
            <a:r>
              <a:rPr lang="en-GB" sz="1800" dirty="0"/>
              <a:t> </a:t>
            </a:r>
            <a:r>
              <a:rPr lang="en-GB" sz="1800" dirty="0">
                <a:solidFill>
                  <a:schemeClr val="accent4">
                    <a:lumMod val="75000"/>
                  </a:schemeClr>
                </a:solidFill>
              </a:rPr>
              <a:t>people</a:t>
            </a:r>
            <a:r>
              <a:rPr lang="en-GB" sz="1800" dirty="0"/>
              <a:t> (fix, confirmation test, etc.). </a:t>
            </a:r>
          </a:p>
          <a:p>
            <a:pPr lvl="1" algn="just"/>
            <a:r>
              <a:rPr lang="en-GB" sz="1800" dirty="0">
                <a:solidFill>
                  <a:schemeClr val="accent4">
                    <a:lumMod val="75000"/>
                  </a:schemeClr>
                </a:solidFill>
              </a:rPr>
              <a:t>status</a:t>
            </a:r>
            <a:r>
              <a:rPr lang="en-GB" sz="1800" dirty="0" smtClean="0"/>
              <a:t> </a:t>
            </a:r>
            <a:r>
              <a:rPr lang="en-GB" sz="1800" dirty="0"/>
              <a:t>(e.g. open, rejected, duplicate, deferred, ready for confirmation test, closed); </a:t>
            </a:r>
          </a:p>
          <a:p>
            <a:pPr lvl="1" algn="just"/>
            <a:r>
              <a:rPr lang="en-GB" sz="1800" dirty="0" smtClean="0"/>
              <a:t>To </a:t>
            </a:r>
            <a:r>
              <a:rPr lang="en-GB" sz="1800" dirty="0">
                <a:solidFill>
                  <a:schemeClr val="accent4">
                    <a:lumMod val="75000"/>
                  </a:schemeClr>
                </a:solidFill>
              </a:rPr>
              <a:t>report</a:t>
            </a:r>
            <a:r>
              <a:rPr lang="en-GB" sz="1800" dirty="0"/>
              <a:t> the statistics/metrics about incidents (e.g. average time open, number of incidents with each status, total number raised, open or closed). </a:t>
            </a:r>
          </a:p>
        </p:txBody>
      </p:sp>
    </p:spTree>
    <p:extLst>
      <p:ext uri="{BB962C8B-B14F-4D97-AF65-F5344CB8AC3E}">
        <p14:creationId xmlns:p14="http://schemas.microsoft.com/office/powerpoint/2010/main" val="733382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500"/>
            <a:ext cx="8596668" cy="533400"/>
          </a:xfrm>
        </p:spPr>
        <p:txBody>
          <a:bodyPr>
            <a:normAutofit fontScale="90000"/>
          </a:bodyPr>
          <a:lstStyle/>
          <a:p>
            <a:r>
              <a:rPr lang="en-US" sz="3200" b="1" dirty="0" smtClean="0"/>
              <a:t>REQUIREMENTS MANAGEMENT TOOLS</a:t>
            </a:r>
            <a:endParaRPr lang="en-US" sz="3200" dirty="0"/>
          </a:p>
        </p:txBody>
      </p:sp>
      <p:sp>
        <p:nvSpPr>
          <p:cNvPr id="3" name="Content Placeholder 2"/>
          <p:cNvSpPr>
            <a:spLocks noGrp="1"/>
          </p:cNvSpPr>
          <p:nvPr>
            <p:ph idx="1"/>
          </p:nvPr>
        </p:nvSpPr>
        <p:spPr>
          <a:xfrm>
            <a:off x="677334" y="939800"/>
            <a:ext cx="11044766" cy="5651499"/>
          </a:xfrm>
        </p:spPr>
        <p:txBody>
          <a:bodyPr>
            <a:noAutofit/>
          </a:bodyPr>
          <a:lstStyle/>
          <a:p>
            <a:pPr algn="just"/>
            <a:r>
              <a:rPr lang="en-GB" sz="2000" dirty="0"/>
              <a:t>The </a:t>
            </a:r>
            <a:r>
              <a:rPr lang="en-GB" sz="2000" dirty="0">
                <a:solidFill>
                  <a:schemeClr val="accent4">
                    <a:lumMod val="75000"/>
                  </a:schemeClr>
                </a:solidFill>
              </a:rPr>
              <a:t>better</a:t>
            </a:r>
            <a:r>
              <a:rPr lang="en-GB" sz="2000" dirty="0"/>
              <a:t> the </a:t>
            </a:r>
            <a:r>
              <a:rPr lang="en-GB" sz="2000" dirty="0">
                <a:solidFill>
                  <a:schemeClr val="accent4">
                    <a:lumMod val="75000"/>
                  </a:schemeClr>
                </a:solidFill>
              </a:rPr>
              <a:t>quality</a:t>
            </a:r>
            <a:r>
              <a:rPr lang="en-GB" sz="2000" dirty="0"/>
              <a:t> of the requirements, the easier it will be to write tests from them. </a:t>
            </a:r>
            <a:endParaRPr lang="en-GB" sz="2000" dirty="0" smtClean="0"/>
          </a:p>
          <a:p>
            <a:pPr algn="just"/>
            <a:r>
              <a:rPr lang="en-GB" sz="2000" dirty="0" smtClean="0"/>
              <a:t>It </a:t>
            </a:r>
            <a:r>
              <a:rPr lang="en-GB" sz="2000" dirty="0"/>
              <a:t>is equally </a:t>
            </a:r>
            <a:r>
              <a:rPr lang="en-GB" sz="2000" dirty="0">
                <a:solidFill>
                  <a:schemeClr val="accent4">
                    <a:lumMod val="75000"/>
                  </a:schemeClr>
                </a:solidFill>
              </a:rPr>
              <a:t>important to be able to trace tests to requirements and requirements to tests.</a:t>
            </a:r>
            <a:r>
              <a:rPr lang="en-GB" sz="2000" dirty="0"/>
              <a:t> </a:t>
            </a:r>
            <a:endParaRPr lang="en-GB" sz="2000" dirty="0" smtClean="0"/>
          </a:p>
          <a:p>
            <a:pPr algn="just"/>
            <a:r>
              <a:rPr lang="en-GB" sz="2000" dirty="0" smtClean="0"/>
              <a:t>Features </a:t>
            </a:r>
            <a:r>
              <a:rPr lang="en-GB" sz="2000" dirty="0"/>
              <a:t>or characteristics of requirements management tools are: </a:t>
            </a:r>
          </a:p>
          <a:p>
            <a:pPr lvl="1" algn="just"/>
            <a:r>
              <a:rPr lang="en-GB" sz="1800" dirty="0" smtClean="0"/>
              <a:t>To </a:t>
            </a:r>
            <a:r>
              <a:rPr lang="en-GB" sz="1800" dirty="0">
                <a:solidFill>
                  <a:schemeClr val="accent4">
                    <a:lumMod val="75000"/>
                  </a:schemeClr>
                </a:solidFill>
              </a:rPr>
              <a:t>store</a:t>
            </a:r>
            <a:r>
              <a:rPr lang="en-GB" sz="1800" dirty="0"/>
              <a:t> the requirement statements. </a:t>
            </a:r>
          </a:p>
          <a:p>
            <a:pPr lvl="1" algn="just"/>
            <a:r>
              <a:rPr lang="en-GB" sz="1800" dirty="0" smtClean="0"/>
              <a:t>To </a:t>
            </a:r>
            <a:r>
              <a:rPr lang="en-GB" sz="1800" dirty="0"/>
              <a:t>store the information about requirement attributes. </a:t>
            </a:r>
          </a:p>
          <a:p>
            <a:pPr lvl="1" algn="just"/>
            <a:r>
              <a:rPr lang="en-GB" sz="1800" dirty="0" smtClean="0"/>
              <a:t>To </a:t>
            </a:r>
            <a:r>
              <a:rPr lang="en-GB" sz="1800" dirty="0">
                <a:solidFill>
                  <a:schemeClr val="accent4">
                    <a:lumMod val="75000"/>
                  </a:schemeClr>
                </a:solidFill>
              </a:rPr>
              <a:t>check</a:t>
            </a:r>
            <a:r>
              <a:rPr lang="en-GB" sz="1800" dirty="0"/>
              <a:t> </a:t>
            </a:r>
            <a:r>
              <a:rPr lang="en-GB" sz="1800" dirty="0">
                <a:solidFill>
                  <a:schemeClr val="accent4">
                    <a:lumMod val="75000"/>
                  </a:schemeClr>
                </a:solidFill>
              </a:rPr>
              <a:t>consistency</a:t>
            </a:r>
            <a:r>
              <a:rPr lang="en-GB" sz="1800" dirty="0"/>
              <a:t> of requirements. </a:t>
            </a:r>
          </a:p>
          <a:p>
            <a:pPr lvl="1" algn="just"/>
            <a:r>
              <a:rPr lang="en-GB" sz="1800" dirty="0" smtClean="0"/>
              <a:t>To </a:t>
            </a:r>
            <a:r>
              <a:rPr lang="en-GB" sz="1800" dirty="0">
                <a:solidFill>
                  <a:schemeClr val="accent4">
                    <a:lumMod val="75000"/>
                  </a:schemeClr>
                </a:solidFill>
              </a:rPr>
              <a:t>identify</a:t>
            </a:r>
            <a:r>
              <a:rPr lang="en-GB" sz="1800" dirty="0"/>
              <a:t> undefined, missing or ‘to be defined later’ </a:t>
            </a:r>
            <a:r>
              <a:rPr lang="en-GB" sz="1800" dirty="0">
                <a:solidFill>
                  <a:schemeClr val="accent4">
                    <a:lumMod val="75000"/>
                  </a:schemeClr>
                </a:solidFill>
              </a:rPr>
              <a:t>requirements</a:t>
            </a:r>
            <a:r>
              <a:rPr lang="en-GB" sz="1800" dirty="0"/>
              <a:t>. </a:t>
            </a:r>
          </a:p>
          <a:p>
            <a:pPr lvl="1" algn="just"/>
            <a:r>
              <a:rPr lang="en-GB" sz="1800" dirty="0" smtClean="0"/>
              <a:t>To </a:t>
            </a:r>
            <a:r>
              <a:rPr lang="en-GB" sz="1800" dirty="0">
                <a:solidFill>
                  <a:schemeClr val="accent4">
                    <a:lumMod val="75000"/>
                  </a:schemeClr>
                </a:solidFill>
              </a:rPr>
              <a:t>prioritize</a:t>
            </a:r>
            <a:r>
              <a:rPr lang="en-GB" sz="1800" dirty="0"/>
              <a:t> requirements for testing purposes. </a:t>
            </a:r>
          </a:p>
          <a:p>
            <a:pPr lvl="1" algn="just"/>
            <a:r>
              <a:rPr lang="en-GB" sz="1800" dirty="0" smtClean="0"/>
              <a:t>To </a:t>
            </a:r>
            <a:r>
              <a:rPr lang="en-GB" sz="1800" dirty="0">
                <a:solidFill>
                  <a:schemeClr val="accent4">
                    <a:lumMod val="75000"/>
                  </a:schemeClr>
                </a:solidFill>
              </a:rPr>
              <a:t>trace</a:t>
            </a:r>
            <a:r>
              <a:rPr lang="en-GB" sz="1800" dirty="0"/>
              <a:t> the requirements to tests and tests to requirements, functions or features. </a:t>
            </a:r>
          </a:p>
          <a:p>
            <a:pPr lvl="1" algn="just"/>
            <a:r>
              <a:rPr lang="en-GB" sz="1800" dirty="0" smtClean="0"/>
              <a:t>To </a:t>
            </a:r>
            <a:r>
              <a:rPr lang="en-GB" sz="1800" dirty="0"/>
              <a:t>trace through all the levels of requirements. </a:t>
            </a:r>
          </a:p>
          <a:p>
            <a:pPr lvl="1" algn="just"/>
            <a:r>
              <a:rPr lang="en-GB" sz="1800" dirty="0">
                <a:solidFill>
                  <a:schemeClr val="accent4">
                    <a:lumMod val="75000"/>
                  </a:schemeClr>
                </a:solidFill>
              </a:rPr>
              <a:t>Interfacing</a:t>
            </a:r>
            <a:r>
              <a:rPr lang="en-GB" sz="1800" dirty="0" smtClean="0"/>
              <a:t> </a:t>
            </a:r>
            <a:r>
              <a:rPr lang="en-GB" sz="1800" dirty="0"/>
              <a:t>to test management tools. </a:t>
            </a:r>
          </a:p>
          <a:p>
            <a:pPr lvl="1" algn="just"/>
            <a:r>
              <a:rPr lang="en-GB" sz="1800" dirty="0">
                <a:solidFill>
                  <a:schemeClr val="accent4">
                    <a:lumMod val="75000"/>
                  </a:schemeClr>
                </a:solidFill>
              </a:rPr>
              <a:t>Coverage</a:t>
            </a:r>
            <a:r>
              <a:rPr lang="en-GB" sz="1800" dirty="0" smtClean="0"/>
              <a:t> </a:t>
            </a:r>
            <a:r>
              <a:rPr lang="en-GB" sz="1800" dirty="0"/>
              <a:t>of requirements by a set of tests (sometimes). </a:t>
            </a:r>
          </a:p>
        </p:txBody>
      </p:sp>
    </p:spTree>
    <p:extLst>
      <p:ext uri="{BB962C8B-B14F-4D97-AF65-F5344CB8AC3E}">
        <p14:creationId xmlns:p14="http://schemas.microsoft.com/office/powerpoint/2010/main" val="621841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TotalTime>
  <Words>1691</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vt:lpstr>
      <vt:lpstr>Calibri</vt:lpstr>
      <vt:lpstr>Georgia</vt:lpstr>
      <vt:lpstr>Trebuchet MS</vt:lpstr>
      <vt:lpstr>Wingdings</vt:lpstr>
      <vt:lpstr>Wingdings 3</vt:lpstr>
      <vt:lpstr>Facet</vt:lpstr>
      <vt:lpstr>PowerPoint Presentation</vt:lpstr>
      <vt:lpstr>PowerPoint Presentation</vt:lpstr>
      <vt:lpstr>PowerPoint Presentation</vt:lpstr>
      <vt:lpstr>PowerPoint Presentation</vt:lpstr>
      <vt:lpstr>STATIC ANALYSIS TOOLS </vt:lpstr>
      <vt:lpstr>TEST MANAGEMENT TOOLS</vt:lpstr>
      <vt:lpstr>CONFIGURATION MANAGEMENT TOOLS</vt:lpstr>
      <vt:lpstr>INCIDENT MANAGEMENT TOOLS</vt:lpstr>
      <vt:lpstr>REQUIREMENTS MANAGEMENT TOOLS</vt:lpstr>
      <vt:lpstr>TEST DATA PREPARATION TOOLS</vt:lpstr>
      <vt:lpstr>TEST EXECUTION TOOLS</vt:lpstr>
      <vt:lpstr>TEST EXECUTION TOOLS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Soojan</dc:creator>
  <cp:lastModifiedBy>Soojan</cp:lastModifiedBy>
  <cp:revision>107</cp:revision>
  <dcterms:created xsi:type="dcterms:W3CDTF">2018-01-14T09:51:36Z</dcterms:created>
  <dcterms:modified xsi:type="dcterms:W3CDTF">2018-03-08T12:10:53Z</dcterms:modified>
</cp:coreProperties>
</file>